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57" r:id="rId5"/>
    <p:sldId id="418" r:id="rId6"/>
    <p:sldId id="422" r:id="rId7"/>
    <p:sldId id="535" r:id="rId8"/>
    <p:sldId id="541" r:id="rId9"/>
    <p:sldId id="537" r:id="rId10"/>
    <p:sldId id="538" r:id="rId11"/>
    <p:sldId id="540" r:id="rId12"/>
    <p:sldId id="501" r:id="rId13"/>
    <p:sldId id="502" r:id="rId14"/>
    <p:sldId id="544" r:id="rId15"/>
    <p:sldId id="503" r:id="rId16"/>
    <p:sldId id="504" r:id="rId17"/>
    <p:sldId id="505" r:id="rId18"/>
    <p:sldId id="506" r:id="rId19"/>
    <p:sldId id="507" r:id="rId20"/>
    <p:sldId id="508" r:id="rId21"/>
    <p:sldId id="509" r:id="rId22"/>
    <p:sldId id="510" r:id="rId23"/>
    <p:sldId id="511" r:id="rId24"/>
    <p:sldId id="512" r:id="rId25"/>
    <p:sldId id="542" r:id="rId26"/>
    <p:sldId id="513" r:id="rId27"/>
    <p:sldId id="514" r:id="rId28"/>
    <p:sldId id="545" r:id="rId29"/>
    <p:sldId id="515" r:id="rId30"/>
    <p:sldId id="516" r:id="rId31"/>
    <p:sldId id="517" r:id="rId32"/>
    <p:sldId id="518" r:id="rId33"/>
    <p:sldId id="519" r:id="rId34"/>
    <p:sldId id="543" r:id="rId35"/>
    <p:sldId id="520" r:id="rId36"/>
    <p:sldId id="521" r:id="rId37"/>
    <p:sldId id="533" r:id="rId38"/>
    <p:sldId id="546" r:id="rId39"/>
    <p:sldId id="523" r:id="rId40"/>
    <p:sldId id="524" r:id="rId41"/>
    <p:sldId id="525" r:id="rId42"/>
    <p:sldId id="526" r:id="rId43"/>
    <p:sldId id="527" r:id="rId44"/>
    <p:sldId id="528" r:id="rId45"/>
    <p:sldId id="529" r:id="rId46"/>
    <p:sldId id="530" r:id="rId47"/>
    <p:sldId id="531" r:id="rId48"/>
    <p:sldId id="534" r:id="rId49"/>
    <p:sldId id="500" r:id="rId50"/>
    <p:sldId id="411" r:id="rId51"/>
    <p:sldId id="412" r:id="rId52"/>
    <p:sldId id="45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X+PH4ez6ZXGb9mmMV5XnjQ==" hashData="7+GvxSy27iwe9YDS+uz1yxr5C6Q="/>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38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F34F6-146C-43B4-A8B7-1BD5417A5F2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F40B669-FE16-4C47-BDA3-2026C51FBA5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smtClean="0"/>
            <a:t>PL/SQL Sub Programs</a:t>
          </a:r>
          <a:endParaRPr lang="en-US" sz="2400" dirty="0"/>
        </a:p>
      </dgm:t>
    </dgm:pt>
    <dgm:pt modelId="{8842C81F-4F4A-4424-BA20-0CA082242CAE}" type="parTrans" cxnId="{25F002FA-E44E-4079-B5EA-80EE595AB457}">
      <dgm:prSet/>
      <dgm:spPr/>
      <dgm:t>
        <a:bodyPr/>
        <a:lstStyle/>
        <a:p>
          <a:endParaRPr lang="en-US"/>
        </a:p>
      </dgm:t>
    </dgm:pt>
    <dgm:pt modelId="{716B80AC-A3AC-4B6E-90FA-E3D68EF4A0BB}" type="sibTrans" cxnId="{25F002FA-E44E-4079-B5EA-80EE595AB457}">
      <dgm:prSet/>
      <dgm:spPr/>
      <dgm:t>
        <a:bodyPr/>
        <a:lstStyle/>
        <a:p>
          <a:endParaRPr lang="en-US"/>
        </a:p>
      </dgm:t>
    </dgm:pt>
    <dgm:pt modelId="{A4E3AA81-0EEC-4DFF-AFC6-B824056F4E53}">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dirty="0" smtClean="0">
              <a:latin typeface="Arial" pitchFamily="34" charset="0"/>
              <a:cs typeface="Arial" pitchFamily="34" charset="0"/>
            </a:rPr>
            <a:t>Procedures</a:t>
          </a:r>
          <a:endParaRPr lang="en-US" sz="2000" dirty="0">
            <a:latin typeface="Arial" pitchFamily="34" charset="0"/>
            <a:cs typeface="Arial" pitchFamily="34" charset="0"/>
          </a:endParaRPr>
        </a:p>
      </dgm:t>
    </dgm:pt>
    <dgm:pt modelId="{E6FB20B1-1D41-4F4B-AD05-D22FB3071BDF}" type="parTrans" cxnId="{524F46DA-F05A-4E1E-A9F7-79A56919AD59}">
      <dgm:prSet/>
      <dgm:spPr/>
      <dgm:t>
        <a:bodyPr/>
        <a:lstStyle/>
        <a:p>
          <a:endParaRPr lang="en-US"/>
        </a:p>
      </dgm:t>
    </dgm:pt>
    <dgm:pt modelId="{2E193062-CE46-4382-99F7-78980D74987E}" type="sibTrans" cxnId="{524F46DA-F05A-4E1E-A9F7-79A56919AD59}">
      <dgm:prSet/>
      <dgm:spPr/>
      <dgm:t>
        <a:bodyPr/>
        <a:lstStyle/>
        <a:p>
          <a:endParaRPr lang="en-US"/>
        </a:p>
      </dgm:t>
    </dgm:pt>
    <dgm:pt modelId="{5010E388-7708-479C-BE14-DB1DC42F50E3}">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dirty="0" smtClean="0"/>
            <a:t>Functions</a:t>
          </a:r>
          <a:endParaRPr lang="en-US" sz="2400" dirty="0"/>
        </a:p>
      </dgm:t>
    </dgm:pt>
    <dgm:pt modelId="{8DFFDAB7-B196-4F2C-89E6-98B15006049F}" type="parTrans" cxnId="{EBEAA5CF-61BB-4721-B13A-61824C019DD7}">
      <dgm:prSet/>
      <dgm:spPr/>
      <dgm:t>
        <a:bodyPr/>
        <a:lstStyle/>
        <a:p>
          <a:endParaRPr lang="en-US"/>
        </a:p>
      </dgm:t>
    </dgm:pt>
    <dgm:pt modelId="{9D14D654-2C6C-4FBD-87C2-23D9ECB062D7}" type="sibTrans" cxnId="{EBEAA5CF-61BB-4721-B13A-61824C019DD7}">
      <dgm:prSet/>
      <dgm:spPr/>
      <dgm:t>
        <a:bodyPr/>
        <a:lstStyle/>
        <a:p>
          <a:endParaRPr lang="en-US"/>
        </a:p>
      </dgm:t>
    </dgm:pt>
    <dgm:pt modelId="{294F7EC3-0302-4AE1-A8CA-709F36487939}" type="pres">
      <dgm:prSet presAssocID="{21DF34F6-146C-43B4-A8B7-1BD5417A5F2D}" presName="hierChild1" presStyleCnt="0">
        <dgm:presLayoutVars>
          <dgm:orgChart val="1"/>
          <dgm:chPref val="1"/>
          <dgm:dir/>
          <dgm:animOne val="branch"/>
          <dgm:animLvl val="lvl"/>
          <dgm:resizeHandles/>
        </dgm:presLayoutVars>
      </dgm:prSet>
      <dgm:spPr/>
      <dgm:t>
        <a:bodyPr/>
        <a:lstStyle/>
        <a:p>
          <a:endParaRPr lang="en-US"/>
        </a:p>
      </dgm:t>
    </dgm:pt>
    <dgm:pt modelId="{B7F46986-C023-49DE-A556-5D9151D1ADB3}" type="pres">
      <dgm:prSet presAssocID="{8F40B669-FE16-4C47-BDA3-2026C51FBA55}" presName="hierRoot1" presStyleCnt="0">
        <dgm:presLayoutVars>
          <dgm:hierBranch val="init"/>
        </dgm:presLayoutVars>
      </dgm:prSet>
      <dgm:spPr/>
    </dgm:pt>
    <dgm:pt modelId="{E3F5DFB0-2CB8-4661-808E-85910FC092A1}" type="pres">
      <dgm:prSet presAssocID="{8F40B669-FE16-4C47-BDA3-2026C51FBA55}" presName="rootComposite1" presStyleCnt="0"/>
      <dgm:spPr/>
    </dgm:pt>
    <dgm:pt modelId="{9BFA7EB1-1EB5-4FF7-9A9D-591B5B0DCA76}" type="pres">
      <dgm:prSet presAssocID="{8F40B669-FE16-4C47-BDA3-2026C51FBA55}" presName="rootText1" presStyleLbl="node0" presStyleIdx="0" presStyleCnt="1" custScaleX="94048" custScaleY="67626">
        <dgm:presLayoutVars>
          <dgm:chPref val="3"/>
        </dgm:presLayoutVars>
      </dgm:prSet>
      <dgm:spPr/>
      <dgm:t>
        <a:bodyPr/>
        <a:lstStyle/>
        <a:p>
          <a:endParaRPr lang="en-US"/>
        </a:p>
      </dgm:t>
    </dgm:pt>
    <dgm:pt modelId="{5BAC76B4-A8E3-42C8-8C06-86BB0D8A6232}" type="pres">
      <dgm:prSet presAssocID="{8F40B669-FE16-4C47-BDA3-2026C51FBA55}" presName="rootConnector1" presStyleLbl="node1" presStyleIdx="0" presStyleCnt="0"/>
      <dgm:spPr/>
      <dgm:t>
        <a:bodyPr/>
        <a:lstStyle/>
        <a:p>
          <a:endParaRPr lang="en-US"/>
        </a:p>
      </dgm:t>
    </dgm:pt>
    <dgm:pt modelId="{1322FE78-76D1-40FE-A2E1-DE9724173D3F}" type="pres">
      <dgm:prSet presAssocID="{8F40B669-FE16-4C47-BDA3-2026C51FBA55}" presName="hierChild2" presStyleCnt="0"/>
      <dgm:spPr/>
    </dgm:pt>
    <dgm:pt modelId="{D99703FB-EB1B-474A-B61D-680842A69EC5}" type="pres">
      <dgm:prSet presAssocID="{E6FB20B1-1D41-4F4B-AD05-D22FB3071BDF}" presName="Name37" presStyleLbl="parChTrans1D2" presStyleIdx="0" presStyleCnt="2"/>
      <dgm:spPr/>
      <dgm:t>
        <a:bodyPr/>
        <a:lstStyle/>
        <a:p>
          <a:endParaRPr lang="en-US"/>
        </a:p>
      </dgm:t>
    </dgm:pt>
    <dgm:pt modelId="{4AEB85C1-FD6F-45AE-A20A-772933A935A6}" type="pres">
      <dgm:prSet presAssocID="{A4E3AA81-0EEC-4DFF-AFC6-B824056F4E53}" presName="hierRoot2" presStyleCnt="0">
        <dgm:presLayoutVars>
          <dgm:hierBranch val="init"/>
        </dgm:presLayoutVars>
      </dgm:prSet>
      <dgm:spPr/>
    </dgm:pt>
    <dgm:pt modelId="{BF08A200-FE4F-4417-AFEB-B764D4F884E8}" type="pres">
      <dgm:prSet presAssocID="{A4E3AA81-0EEC-4DFF-AFC6-B824056F4E53}" presName="rootComposite" presStyleCnt="0"/>
      <dgm:spPr/>
    </dgm:pt>
    <dgm:pt modelId="{8567F40D-01E6-4834-9484-7525A7791E53}" type="pres">
      <dgm:prSet presAssocID="{A4E3AA81-0EEC-4DFF-AFC6-B824056F4E53}" presName="rootText" presStyleLbl="node2" presStyleIdx="0" presStyleCnt="2" custScaleX="79167" custScaleY="59661">
        <dgm:presLayoutVars>
          <dgm:chPref val="3"/>
        </dgm:presLayoutVars>
      </dgm:prSet>
      <dgm:spPr/>
      <dgm:t>
        <a:bodyPr/>
        <a:lstStyle/>
        <a:p>
          <a:endParaRPr lang="en-US"/>
        </a:p>
      </dgm:t>
    </dgm:pt>
    <dgm:pt modelId="{24826E9F-0A92-4BBF-9F0C-8CA58380141C}" type="pres">
      <dgm:prSet presAssocID="{A4E3AA81-0EEC-4DFF-AFC6-B824056F4E53}" presName="rootConnector" presStyleLbl="node2" presStyleIdx="0" presStyleCnt="2"/>
      <dgm:spPr/>
      <dgm:t>
        <a:bodyPr/>
        <a:lstStyle/>
        <a:p>
          <a:endParaRPr lang="en-US"/>
        </a:p>
      </dgm:t>
    </dgm:pt>
    <dgm:pt modelId="{DC74099D-01B3-4A1A-B3ED-C6136CFFB672}" type="pres">
      <dgm:prSet presAssocID="{A4E3AA81-0EEC-4DFF-AFC6-B824056F4E53}" presName="hierChild4" presStyleCnt="0"/>
      <dgm:spPr/>
    </dgm:pt>
    <dgm:pt modelId="{31B8AA3B-6B44-4D3A-9C1B-C6C8A091DC82}" type="pres">
      <dgm:prSet presAssocID="{A4E3AA81-0EEC-4DFF-AFC6-B824056F4E53}" presName="hierChild5" presStyleCnt="0"/>
      <dgm:spPr/>
    </dgm:pt>
    <dgm:pt modelId="{FA3B2E1B-9B54-4D05-A94C-204239F6FA33}" type="pres">
      <dgm:prSet presAssocID="{8DFFDAB7-B196-4F2C-89E6-98B15006049F}" presName="Name37" presStyleLbl="parChTrans1D2" presStyleIdx="1" presStyleCnt="2"/>
      <dgm:spPr/>
      <dgm:t>
        <a:bodyPr/>
        <a:lstStyle/>
        <a:p>
          <a:endParaRPr lang="en-US"/>
        </a:p>
      </dgm:t>
    </dgm:pt>
    <dgm:pt modelId="{239DE07E-26B5-4EF6-8A84-70F543A906BF}" type="pres">
      <dgm:prSet presAssocID="{5010E388-7708-479C-BE14-DB1DC42F50E3}" presName="hierRoot2" presStyleCnt="0">
        <dgm:presLayoutVars>
          <dgm:hierBranch val="init"/>
        </dgm:presLayoutVars>
      </dgm:prSet>
      <dgm:spPr/>
    </dgm:pt>
    <dgm:pt modelId="{C4AD878B-FE76-4BDF-A8F3-CCCFD5B90FAB}" type="pres">
      <dgm:prSet presAssocID="{5010E388-7708-479C-BE14-DB1DC42F50E3}" presName="rootComposite" presStyleCnt="0"/>
      <dgm:spPr/>
    </dgm:pt>
    <dgm:pt modelId="{379E6DF9-8D4C-4000-AC20-8A4123405854}" type="pres">
      <dgm:prSet presAssocID="{5010E388-7708-479C-BE14-DB1DC42F50E3}" presName="rootText" presStyleLbl="node2" presStyleIdx="1" presStyleCnt="2" custScaleX="79167" custScaleY="59661">
        <dgm:presLayoutVars>
          <dgm:chPref val="3"/>
        </dgm:presLayoutVars>
      </dgm:prSet>
      <dgm:spPr/>
      <dgm:t>
        <a:bodyPr/>
        <a:lstStyle/>
        <a:p>
          <a:endParaRPr lang="en-US"/>
        </a:p>
      </dgm:t>
    </dgm:pt>
    <dgm:pt modelId="{AA633D62-659F-447C-AD25-F43E46BA187C}" type="pres">
      <dgm:prSet presAssocID="{5010E388-7708-479C-BE14-DB1DC42F50E3}" presName="rootConnector" presStyleLbl="node2" presStyleIdx="1" presStyleCnt="2"/>
      <dgm:spPr/>
      <dgm:t>
        <a:bodyPr/>
        <a:lstStyle/>
        <a:p>
          <a:endParaRPr lang="en-US"/>
        </a:p>
      </dgm:t>
    </dgm:pt>
    <dgm:pt modelId="{08C98DBA-A0FE-4ED2-B9D6-6B0400E37BFE}" type="pres">
      <dgm:prSet presAssocID="{5010E388-7708-479C-BE14-DB1DC42F50E3}" presName="hierChild4" presStyleCnt="0"/>
      <dgm:spPr/>
    </dgm:pt>
    <dgm:pt modelId="{B546B2F1-7EC2-4107-AF2D-4D71136BAB57}" type="pres">
      <dgm:prSet presAssocID="{5010E388-7708-479C-BE14-DB1DC42F50E3}" presName="hierChild5" presStyleCnt="0"/>
      <dgm:spPr/>
    </dgm:pt>
    <dgm:pt modelId="{5BB91A7E-3B1C-4DE2-AAAF-C56AAD73D9E9}" type="pres">
      <dgm:prSet presAssocID="{8F40B669-FE16-4C47-BDA3-2026C51FBA55}" presName="hierChild3" presStyleCnt="0"/>
      <dgm:spPr/>
    </dgm:pt>
  </dgm:ptLst>
  <dgm:cxnLst>
    <dgm:cxn modelId="{72D00E42-2ECD-40E1-8E8C-739A20886097}" type="presOf" srcId="{E6FB20B1-1D41-4F4B-AD05-D22FB3071BDF}" destId="{D99703FB-EB1B-474A-B61D-680842A69EC5}" srcOrd="0" destOrd="0" presId="urn:microsoft.com/office/officeart/2005/8/layout/orgChart1"/>
    <dgm:cxn modelId="{9E677208-D2FF-494D-B7D2-E6B07FB9C64A}" type="presOf" srcId="{8F40B669-FE16-4C47-BDA3-2026C51FBA55}" destId="{9BFA7EB1-1EB5-4FF7-9A9D-591B5B0DCA76}" srcOrd="0" destOrd="0" presId="urn:microsoft.com/office/officeart/2005/8/layout/orgChart1"/>
    <dgm:cxn modelId="{C9CDA17E-BF04-44FB-A005-AB64B3A6FFD1}" type="presOf" srcId="{A4E3AA81-0EEC-4DFF-AFC6-B824056F4E53}" destId="{8567F40D-01E6-4834-9484-7525A7791E53}" srcOrd="0" destOrd="0" presId="urn:microsoft.com/office/officeart/2005/8/layout/orgChart1"/>
    <dgm:cxn modelId="{25F002FA-E44E-4079-B5EA-80EE595AB457}" srcId="{21DF34F6-146C-43B4-A8B7-1BD5417A5F2D}" destId="{8F40B669-FE16-4C47-BDA3-2026C51FBA55}" srcOrd="0" destOrd="0" parTransId="{8842C81F-4F4A-4424-BA20-0CA082242CAE}" sibTransId="{716B80AC-A3AC-4B6E-90FA-E3D68EF4A0BB}"/>
    <dgm:cxn modelId="{EBEAA5CF-61BB-4721-B13A-61824C019DD7}" srcId="{8F40B669-FE16-4C47-BDA3-2026C51FBA55}" destId="{5010E388-7708-479C-BE14-DB1DC42F50E3}" srcOrd="1" destOrd="0" parTransId="{8DFFDAB7-B196-4F2C-89E6-98B15006049F}" sibTransId="{9D14D654-2C6C-4FBD-87C2-23D9ECB062D7}"/>
    <dgm:cxn modelId="{969B9066-9226-48DB-B11B-6A686BECD27C}" type="presOf" srcId="{A4E3AA81-0EEC-4DFF-AFC6-B824056F4E53}" destId="{24826E9F-0A92-4BBF-9F0C-8CA58380141C}" srcOrd="1" destOrd="0" presId="urn:microsoft.com/office/officeart/2005/8/layout/orgChart1"/>
    <dgm:cxn modelId="{DEE8F63D-F351-4851-93E3-19E2470FF98A}" type="presOf" srcId="{21DF34F6-146C-43B4-A8B7-1BD5417A5F2D}" destId="{294F7EC3-0302-4AE1-A8CA-709F36487939}" srcOrd="0" destOrd="0" presId="urn:microsoft.com/office/officeart/2005/8/layout/orgChart1"/>
    <dgm:cxn modelId="{29721441-1193-4B4C-9B50-C252458AA4FD}" type="presOf" srcId="{8F40B669-FE16-4C47-BDA3-2026C51FBA55}" destId="{5BAC76B4-A8E3-42C8-8C06-86BB0D8A6232}" srcOrd="1" destOrd="0" presId="urn:microsoft.com/office/officeart/2005/8/layout/orgChart1"/>
    <dgm:cxn modelId="{D3701136-A6B6-4E5B-A0AC-DB60E730D90E}" type="presOf" srcId="{5010E388-7708-479C-BE14-DB1DC42F50E3}" destId="{379E6DF9-8D4C-4000-AC20-8A4123405854}" srcOrd="0" destOrd="0" presId="urn:microsoft.com/office/officeart/2005/8/layout/orgChart1"/>
    <dgm:cxn modelId="{BE12166D-3C15-40D1-8854-99EE3ED340C4}" type="presOf" srcId="{5010E388-7708-479C-BE14-DB1DC42F50E3}" destId="{AA633D62-659F-447C-AD25-F43E46BA187C}" srcOrd="1" destOrd="0" presId="urn:microsoft.com/office/officeart/2005/8/layout/orgChart1"/>
    <dgm:cxn modelId="{524F46DA-F05A-4E1E-A9F7-79A56919AD59}" srcId="{8F40B669-FE16-4C47-BDA3-2026C51FBA55}" destId="{A4E3AA81-0EEC-4DFF-AFC6-B824056F4E53}" srcOrd="0" destOrd="0" parTransId="{E6FB20B1-1D41-4F4B-AD05-D22FB3071BDF}" sibTransId="{2E193062-CE46-4382-99F7-78980D74987E}"/>
    <dgm:cxn modelId="{E2472AE6-BE54-4062-99F1-7DF65B56A99B}" type="presOf" srcId="{8DFFDAB7-B196-4F2C-89E6-98B15006049F}" destId="{FA3B2E1B-9B54-4D05-A94C-204239F6FA33}" srcOrd="0" destOrd="0" presId="urn:microsoft.com/office/officeart/2005/8/layout/orgChart1"/>
    <dgm:cxn modelId="{CD14F2B0-AB59-433F-A7EB-B54CBC24E1EC}" type="presParOf" srcId="{294F7EC3-0302-4AE1-A8CA-709F36487939}" destId="{B7F46986-C023-49DE-A556-5D9151D1ADB3}" srcOrd="0" destOrd="0" presId="urn:microsoft.com/office/officeart/2005/8/layout/orgChart1"/>
    <dgm:cxn modelId="{579AFD53-74ED-465E-8EB5-9E4A2F4C57DC}" type="presParOf" srcId="{B7F46986-C023-49DE-A556-5D9151D1ADB3}" destId="{E3F5DFB0-2CB8-4661-808E-85910FC092A1}" srcOrd="0" destOrd="0" presId="urn:microsoft.com/office/officeart/2005/8/layout/orgChart1"/>
    <dgm:cxn modelId="{74A2DD07-3F74-4E8A-8A36-7169C4672DAE}" type="presParOf" srcId="{E3F5DFB0-2CB8-4661-808E-85910FC092A1}" destId="{9BFA7EB1-1EB5-4FF7-9A9D-591B5B0DCA76}" srcOrd="0" destOrd="0" presId="urn:microsoft.com/office/officeart/2005/8/layout/orgChart1"/>
    <dgm:cxn modelId="{F015AB77-3A64-4DD8-9FF1-A15975CDC250}" type="presParOf" srcId="{E3F5DFB0-2CB8-4661-808E-85910FC092A1}" destId="{5BAC76B4-A8E3-42C8-8C06-86BB0D8A6232}" srcOrd="1" destOrd="0" presId="urn:microsoft.com/office/officeart/2005/8/layout/orgChart1"/>
    <dgm:cxn modelId="{00913B08-FB57-4DE1-B2A8-6C1D40F573D7}" type="presParOf" srcId="{B7F46986-C023-49DE-A556-5D9151D1ADB3}" destId="{1322FE78-76D1-40FE-A2E1-DE9724173D3F}" srcOrd="1" destOrd="0" presId="urn:microsoft.com/office/officeart/2005/8/layout/orgChart1"/>
    <dgm:cxn modelId="{1F0B24A5-BFA9-4C3E-8F39-DC3E8585B437}" type="presParOf" srcId="{1322FE78-76D1-40FE-A2E1-DE9724173D3F}" destId="{D99703FB-EB1B-474A-B61D-680842A69EC5}" srcOrd="0" destOrd="0" presId="urn:microsoft.com/office/officeart/2005/8/layout/orgChart1"/>
    <dgm:cxn modelId="{3AB6D023-9935-4B09-BCF0-58BAA3AB0A16}" type="presParOf" srcId="{1322FE78-76D1-40FE-A2E1-DE9724173D3F}" destId="{4AEB85C1-FD6F-45AE-A20A-772933A935A6}" srcOrd="1" destOrd="0" presId="urn:microsoft.com/office/officeart/2005/8/layout/orgChart1"/>
    <dgm:cxn modelId="{2287B8FE-3ECE-4DE9-A7EF-9900B63CB344}" type="presParOf" srcId="{4AEB85C1-FD6F-45AE-A20A-772933A935A6}" destId="{BF08A200-FE4F-4417-AFEB-B764D4F884E8}" srcOrd="0" destOrd="0" presId="urn:microsoft.com/office/officeart/2005/8/layout/orgChart1"/>
    <dgm:cxn modelId="{B1099ABB-1212-40C3-A90C-83C2E2757197}" type="presParOf" srcId="{BF08A200-FE4F-4417-AFEB-B764D4F884E8}" destId="{8567F40D-01E6-4834-9484-7525A7791E53}" srcOrd="0" destOrd="0" presId="urn:microsoft.com/office/officeart/2005/8/layout/orgChart1"/>
    <dgm:cxn modelId="{3C0FC6BC-2019-474E-B193-DF3C55734E79}" type="presParOf" srcId="{BF08A200-FE4F-4417-AFEB-B764D4F884E8}" destId="{24826E9F-0A92-4BBF-9F0C-8CA58380141C}" srcOrd="1" destOrd="0" presId="urn:microsoft.com/office/officeart/2005/8/layout/orgChart1"/>
    <dgm:cxn modelId="{7B0B4174-53F5-445B-B953-132CC2468E89}" type="presParOf" srcId="{4AEB85C1-FD6F-45AE-A20A-772933A935A6}" destId="{DC74099D-01B3-4A1A-B3ED-C6136CFFB672}" srcOrd="1" destOrd="0" presId="urn:microsoft.com/office/officeart/2005/8/layout/orgChart1"/>
    <dgm:cxn modelId="{62A36725-4636-4D22-A5C3-97587AD9EB4A}" type="presParOf" srcId="{4AEB85C1-FD6F-45AE-A20A-772933A935A6}" destId="{31B8AA3B-6B44-4D3A-9C1B-C6C8A091DC82}" srcOrd="2" destOrd="0" presId="urn:microsoft.com/office/officeart/2005/8/layout/orgChart1"/>
    <dgm:cxn modelId="{B8035BF1-01F5-44E4-89E9-B9C4BBA3B865}" type="presParOf" srcId="{1322FE78-76D1-40FE-A2E1-DE9724173D3F}" destId="{FA3B2E1B-9B54-4D05-A94C-204239F6FA33}" srcOrd="2" destOrd="0" presId="urn:microsoft.com/office/officeart/2005/8/layout/orgChart1"/>
    <dgm:cxn modelId="{3F44EA4D-140C-4B3B-872C-9FCFBCF1E47D}" type="presParOf" srcId="{1322FE78-76D1-40FE-A2E1-DE9724173D3F}" destId="{239DE07E-26B5-4EF6-8A84-70F543A906BF}" srcOrd="3" destOrd="0" presId="urn:microsoft.com/office/officeart/2005/8/layout/orgChart1"/>
    <dgm:cxn modelId="{F7F1CC84-170A-4F93-A05C-104078608412}" type="presParOf" srcId="{239DE07E-26B5-4EF6-8A84-70F543A906BF}" destId="{C4AD878B-FE76-4BDF-A8F3-CCCFD5B90FAB}" srcOrd="0" destOrd="0" presId="urn:microsoft.com/office/officeart/2005/8/layout/orgChart1"/>
    <dgm:cxn modelId="{CBA80E73-900D-47D4-93E1-EFBCFFC5D48B}" type="presParOf" srcId="{C4AD878B-FE76-4BDF-A8F3-CCCFD5B90FAB}" destId="{379E6DF9-8D4C-4000-AC20-8A4123405854}" srcOrd="0" destOrd="0" presId="urn:microsoft.com/office/officeart/2005/8/layout/orgChart1"/>
    <dgm:cxn modelId="{229B724B-D43A-467F-B098-212ADD48C0A6}" type="presParOf" srcId="{C4AD878B-FE76-4BDF-A8F3-CCCFD5B90FAB}" destId="{AA633D62-659F-447C-AD25-F43E46BA187C}" srcOrd="1" destOrd="0" presId="urn:microsoft.com/office/officeart/2005/8/layout/orgChart1"/>
    <dgm:cxn modelId="{1792136F-1025-4AA1-A329-11C2BE9578CB}" type="presParOf" srcId="{239DE07E-26B5-4EF6-8A84-70F543A906BF}" destId="{08C98DBA-A0FE-4ED2-B9D6-6B0400E37BFE}" srcOrd="1" destOrd="0" presId="urn:microsoft.com/office/officeart/2005/8/layout/orgChart1"/>
    <dgm:cxn modelId="{FD17A792-4568-4378-9CD1-EF2763FAC574}" type="presParOf" srcId="{239DE07E-26B5-4EF6-8A84-70F543A906BF}" destId="{B546B2F1-7EC2-4107-AF2D-4D71136BAB57}" srcOrd="2" destOrd="0" presId="urn:microsoft.com/office/officeart/2005/8/layout/orgChart1"/>
    <dgm:cxn modelId="{3DB2BF80-3123-4022-925B-17E7A5D88A17}" type="presParOf" srcId="{B7F46986-C023-49DE-A556-5D9151D1ADB3}" destId="{5BB91A7E-3B1C-4DE2-AAAF-C56AAD73D9E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ECEB82-0457-4D97-9FD8-F55937877C9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36B168E-2C3A-4BC5-99B5-BFD6ECD9AAD6}">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dirty="0" smtClean="0">
              <a:latin typeface="Arial" pitchFamily="34" charset="0"/>
              <a:cs typeface="Arial" pitchFamily="34" charset="0"/>
            </a:rPr>
            <a:t>Types of parameter</a:t>
          </a:r>
          <a:endParaRPr lang="en-US" sz="2000" dirty="0">
            <a:latin typeface="Arial" pitchFamily="34" charset="0"/>
            <a:cs typeface="Arial" pitchFamily="34" charset="0"/>
          </a:endParaRPr>
        </a:p>
      </dgm:t>
    </dgm:pt>
    <dgm:pt modelId="{93021CBC-EBE9-4FAB-8E8C-DE643297898A}" type="parTrans" cxnId="{41C71206-FFCD-4422-BD41-49F4C2ABE1EF}">
      <dgm:prSet/>
      <dgm:spPr/>
      <dgm:t>
        <a:bodyPr/>
        <a:lstStyle/>
        <a:p>
          <a:endParaRPr lang="en-US"/>
        </a:p>
      </dgm:t>
    </dgm:pt>
    <dgm:pt modelId="{2216AEA8-5F45-48B8-8711-A1E243D65027}" type="sibTrans" cxnId="{41C71206-FFCD-4422-BD41-49F4C2ABE1EF}">
      <dgm:prSet/>
      <dgm:spPr/>
      <dgm:t>
        <a:bodyPr/>
        <a:lstStyle/>
        <a:p>
          <a:endParaRPr lang="en-US"/>
        </a:p>
      </dgm:t>
    </dgm:pt>
    <dgm:pt modelId="{BFF3C54A-F961-4447-8B4C-420C55E2620B}">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dirty="0" smtClean="0">
              <a:latin typeface="Arial" pitchFamily="34" charset="0"/>
              <a:cs typeface="Arial" pitchFamily="34" charset="0"/>
            </a:rPr>
            <a:t>IN</a:t>
          </a:r>
          <a:endParaRPr lang="en-US" sz="2000" dirty="0">
            <a:latin typeface="Arial" pitchFamily="34" charset="0"/>
            <a:cs typeface="Arial" pitchFamily="34" charset="0"/>
          </a:endParaRPr>
        </a:p>
      </dgm:t>
    </dgm:pt>
    <dgm:pt modelId="{C37608F4-9CB0-41C7-8D74-523620C73CFA}" type="parTrans" cxnId="{938261A9-F629-416A-A9D5-7D590336F431}">
      <dgm:prSet/>
      <dgm:spPr/>
      <dgm:t>
        <a:bodyPr/>
        <a:lstStyle/>
        <a:p>
          <a:endParaRPr lang="en-US"/>
        </a:p>
      </dgm:t>
    </dgm:pt>
    <dgm:pt modelId="{8642CD9B-639E-4293-9254-7F4A9001DD96}" type="sibTrans" cxnId="{938261A9-F629-416A-A9D5-7D590336F431}">
      <dgm:prSet/>
      <dgm:spPr/>
      <dgm:t>
        <a:bodyPr/>
        <a:lstStyle/>
        <a:p>
          <a:endParaRPr lang="en-US"/>
        </a:p>
      </dgm:t>
    </dgm:pt>
    <dgm:pt modelId="{79F1006D-67AB-4A43-BE04-92691E0340F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dirty="0" smtClean="0">
              <a:latin typeface="Arial" pitchFamily="34" charset="0"/>
              <a:cs typeface="Arial" pitchFamily="34" charset="0"/>
            </a:rPr>
            <a:t>OUT</a:t>
          </a:r>
          <a:endParaRPr lang="en-US" sz="2000" dirty="0">
            <a:latin typeface="Arial" pitchFamily="34" charset="0"/>
            <a:cs typeface="Arial" pitchFamily="34" charset="0"/>
          </a:endParaRPr>
        </a:p>
      </dgm:t>
    </dgm:pt>
    <dgm:pt modelId="{48CAA175-34C5-44B1-B396-A2FC2BFD6A9E}" type="parTrans" cxnId="{51DC3B6B-012D-4F74-AA66-CC883607071C}">
      <dgm:prSet/>
      <dgm:spPr/>
      <dgm:t>
        <a:bodyPr/>
        <a:lstStyle/>
        <a:p>
          <a:endParaRPr lang="en-US"/>
        </a:p>
      </dgm:t>
    </dgm:pt>
    <dgm:pt modelId="{FE438314-FE43-48E6-87DC-31CF846B4A85}" type="sibTrans" cxnId="{51DC3B6B-012D-4F74-AA66-CC883607071C}">
      <dgm:prSet/>
      <dgm:spPr/>
      <dgm:t>
        <a:bodyPr/>
        <a:lstStyle/>
        <a:p>
          <a:endParaRPr lang="en-US"/>
        </a:p>
      </dgm:t>
    </dgm:pt>
    <dgm:pt modelId="{DA90D61E-C1F9-4620-BDAF-ECF12BC8A937}">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smtClean="0">
              <a:latin typeface="Arial" pitchFamily="34" charset="0"/>
              <a:cs typeface="Arial" pitchFamily="34" charset="0"/>
            </a:rPr>
            <a:t>IN/OUT</a:t>
          </a:r>
          <a:endParaRPr lang="en-US" sz="2000" dirty="0">
            <a:latin typeface="Arial" pitchFamily="34" charset="0"/>
            <a:cs typeface="Arial" pitchFamily="34" charset="0"/>
          </a:endParaRPr>
        </a:p>
      </dgm:t>
    </dgm:pt>
    <dgm:pt modelId="{0A9E975C-DB15-4E38-8EB7-4EA329DA0E29}" type="parTrans" cxnId="{60FA01E1-649E-4CDD-8350-BE87793BA8C0}">
      <dgm:prSet/>
      <dgm:spPr/>
      <dgm:t>
        <a:bodyPr/>
        <a:lstStyle/>
        <a:p>
          <a:endParaRPr lang="en-US"/>
        </a:p>
      </dgm:t>
    </dgm:pt>
    <dgm:pt modelId="{7494C71C-7EAF-45F3-AB68-32B95C899C9D}" type="sibTrans" cxnId="{60FA01E1-649E-4CDD-8350-BE87793BA8C0}">
      <dgm:prSet/>
      <dgm:spPr/>
      <dgm:t>
        <a:bodyPr/>
        <a:lstStyle/>
        <a:p>
          <a:endParaRPr lang="en-US"/>
        </a:p>
      </dgm:t>
    </dgm:pt>
    <dgm:pt modelId="{09A7AE3C-7E93-40AD-BDF3-448BBAEACE6A}" type="pres">
      <dgm:prSet presAssocID="{A8ECEB82-0457-4D97-9FD8-F55937877C9E}" presName="hierChild1" presStyleCnt="0">
        <dgm:presLayoutVars>
          <dgm:orgChart val="1"/>
          <dgm:chPref val="1"/>
          <dgm:dir/>
          <dgm:animOne val="branch"/>
          <dgm:animLvl val="lvl"/>
          <dgm:resizeHandles/>
        </dgm:presLayoutVars>
      </dgm:prSet>
      <dgm:spPr/>
      <dgm:t>
        <a:bodyPr/>
        <a:lstStyle/>
        <a:p>
          <a:endParaRPr lang="en-US"/>
        </a:p>
      </dgm:t>
    </dgm:pt>
    <dgm:pt modelId="{F4641AC2-A0C6-45AD-962F-781B5F36A655}" type="pres">
      <dgm:prSet presAssocID="{F36B168E-2C3A-4BC5-99B5-BFD6ECD9AAD6}" presName="hierRoot1" presStyleCnt="0">
        <dgm:presLayoutVars>
          <dgm:hierBranch val="init"/>
        </dgm:presLayoutVars>
      </dgm:prSet>
      <dgm:spPr/>
    </dgm:pt>
    <dgm:pt modelId="{E790F1B1-028E-4816-BD11-F104568B39EB}" type="pres">
      <dgm:prSet presAssocID="{F36B168E-2C3A-4BC5-99B5-BFD6ECD9AAD6}" presName="rootComposite1" presStyleCnt="0"/>
      <dgm:spPr/>
    </dgm:pt>
    <dgm:pt modelId="{0E801028-B4D0-43C6-B00F-F546370FAA00}" type="pres">
      <dgm:prSet presAssocID="{F36B168E-2C3A-4BC5-99B5-BFD6ECD9AAD6}" presName="rootText1" presStyleLbl="node0" presStyleIdx="0" presStyleCnt="1" custScaleX="96636" custScaleY="63941">
        <dgm:presLayoutVars>
          <dgm:chPref val="3"/>
        </dgm:presLayoutVars>
      </dgm:prSet>
      <dgm:spPr/>
      <dgm:t>
        <a:bodyPr/>
        <a:lstStyle/>
        <a:p>
          <a:endParaRPr lang="en-US"/>
        </a:p>
      </dgm:t>
    </dgm:pt>
    <dgm:pt modelId="{0B519D11-93F1-4952-92F6-14CE1771B58D}" type="pres">
      <dgm:prSet presAssocID="{F36B168E-2C3A-4BC5-99B5-BFD6ECD9AAD6}" presName="rootConnector1" presStyleLbl="node1" presStyleIdx="0" presStyleCnt="0"/>
      <dgm:spPr/>
      <dgm:t>
        <a:bodyPr/>
        <a:lstStyle/>
        <a:p>
          <a:endParaRPr lang="en-US"/>
        </a:p>
      </dgm:t>
    </dgm:pt>
    <dgm:pt modelId="{D8480FCD-72EA-4F23-8B15-922386161C71}" type="pres">
      <dgm:prSet presAssocID="{F36B168E-2C3A-4BC5-99B5-BFD6ECD9AAD6}" presName="hierChild2" presStyleCnt="0"/>
      <dgm:spPr/>
    </dgm:pt>
    <dgm:pt modelId="{26305BD7-357D-45F0-B55A-F18906FD507C}" type="pres">
      <dgm:prSet presAssocID="{C37608F4-9CB0-41C7-8D74-523620C73CFA}" presName="Name37" presStyleLbl="parChTrans1D2" presStyleIdx="0" presStyleCnt="3"/>
      <dgm:spPr/>
      <dgm:t>
        <a:bodyPr/>
        <a:lstStyle/>
        <a:p>
          <a:endParaRPr lang="en-US"/>
        </a:p>
      </dgm:t>
    </dgm:pt>
    <dgm:pt modelId="{B4BCBABE-8795-4D4A-A58E-FA2AFFA0D20A}" type="pres">
      <dgm:prSet presAssocID="{BFF3C54A-F961-4447-8B4C-420C55E2620B}" presName="hierRoot2" presStyleCnt="0">
        <dgm:presLayoutVars>
          <dgm:hierBranch val="init"/>
        </dgm:presLayoutVars>
      </dgm:prSet>
      <dgm:spPr/>
    </dgm:pt>
    <dgm:pt modelId="{0894571D-00BC-4C79-8C4E-7A6D4AFDC27A}" type="pres">
      <dgm:prSet presAssocID="{BFF3C54A-F961-4447-8B4C-420C55E2620B}" presName="rootComposite" presStyleCnt="0"/>
      <dgm:spPr/>
    </dgm:pt>
    <dgm:pt modelId="{BA68AE1C-1A17-41EF-AC1F-224789A45577}" type="pres">
      <dgm:prSet presAssocID="{BFF3C54A-F961-4447-8B4C-420C55E2620B}" presName="rootText" presStyleLbl="node2" presStyleIdx="0" presStyleCnt="3" custScaleX="49498" custScaleY="55994">
        <dgm:presLayoutVars>
          <dgm:chPref val="3"/>
        </dgm:presLayoutVars>
      </dgm:prSet>
      <dgm:spPr/>
      <dgm:t>
        <a:bodyPr/>
        <a:lstStyle/>
        <a:p>
          <a:endParaRPr lang="en-US"/>
        </a:p>
      </dgm:t>
    </dgm:pt>
    <dgm:pt modelId="{E6C983C3-BBB7-4111-926E-88AC13195AC5}" type="pres">
      <dgm:prSet presAssocID="{BFF3C54A-F961-4447-8B4C-420C55E2620B}" presName="rootConnector" presStyleLbl="node2" presStyleIdx="0" presStyleCnt="3"/>
      <dgm:spPr/>
      <dgm:t>
        <a:bodyPr/>
        <a:lstStyle/>
        <a:p>
          <a:endParaRPr lang="en-US"/>
        </a:p>
      </dgm:t>
    </dgm:pt>
    <dgm:pt modelId="{47967BF8-DEB5-41ED-B9AB-39B1AFFA9FD3}" type="pres">
      <dgm:prSet presAssocID="{BFF3C54A-F961-4447-8B4C-420C55E2620B}" presName="hierChild4" presStyleCnt="0"/>
      <dgm:spPr/>
    </dgm:pt>
    <dgm:pt modelId="{CF60ABFE-B4A9-4E13-9F77-3332CD6BBF9E}" type="pres">
      <dgm:prSet presAssocID="{BFF3C54A-F961-4447-8B4C-420C55E2620B}" presName="hierChild5" presStyleCnt="0"/>
      <dgm:spPr/>
    </dgm:pt>
    <dgm:pt modelId="{829289A3-D13C-413F-9D67-FBA637F0D4C8}" type="pres">
      <dgm:prSet presAssocID="{48CAA175-34C5-44B1-B396-A2FC2BFD6A9E}" presName="Name37" presStyleLbl="parChTrans1D2" presStyleIdx="1" presStyleCnt="3"/>
      <dgm:spPr/>
      <dgm:t>
        <a:bodyPr/>
        <a:lstStyle/>
        <a:p>
          <a:endParaRPr lang="en-US"/>
        </a:p>
      </dgm:t>
    </dgm:pt>
    <dgm:pt modelId="{EA03413A-3361-4A72-A561-DD1397306017}" type="pres">
      <dgm:prSet presAssocID="{79F1006D-67AB-4A43-BE04-92691E0340FD}" presName="hierRoot2" presStyleCnt="0">
        <dgm:presLayoutVars>
          <dgm:hierBranch val="init"/>
        </dgm:presLayoutVars>
      </dgm:prSet>
      <dgm:spPr/>
    </dgm:pt>
    <dgm:pt modelId="{F3CE03E4-67B6-48EA-85B8-A295CCA7138C}" type="pres">
      <dgm:prSet presAssocID="{79F1006D-67AB-4A43-BE04-92691E0340FD}" presName="rootComposite" presStyleCnt="0"/>
      <dgm:spPr/>
    </dgm:pt>
    <dgm:pt modelId="{CF23C59B-20B5-48FE-98E5-6C76794BA2B3}" type="pres">
      <dgm:prSet presAssocID="{79F1006D-67AB-4A43-BE04-92691E0340FD}" presName="rootText" presStyleLbl="node2" presStyleIdx="1" presStyleCnt="3" custScaleX="49498" custScaleY="55994">
        <dgm:presLayoutVars>
          <dgm:chPref val="3"/>
        </dgm:presLayoutVars>
      </dgm:prSet>
      <dgm:spPr/>
      <dgm:t>
        <a:bodyPr/>
        <a:lstStyle/>
        <a:p>
          <a:endParaRPr lang="en-US"/>
        </a:p>
      </dgm:t>
    </dgm:pt>
    <dgm:pt modelId="{95142242-4F9E-4CC8-9235-E71F2A513036}" type="pres">
      <dgm:prSet presAssocID="{79F1006D-67AB-4A43-BE04-92691E0340FD}" presName="rootConnector" presStyleLbl="node2" presStyleIdx="1" presStyleCnt="3"/>
      <dgm:spPr/>
      <dgm:t>
        <a:bodyPr/>
        <a:lstStyle/>
        <a:p>
          <a:endParaRPr lang="en-US"/>
        </a:p>
      </dgm:t>
    </dgm:pt>
    <dgm:pt modelId="{F2F66AA6-6933-43A4-A80B-173FB4E9630B}" type="pres">
      <dgm:prSet presAssocID="{79F1006D-67AB-4A43-BE04-92691E0340FD}" presName="hierChild4" presStyleCnt="0"/>
      <dgm:spPr/>
    </dgm:pt>
    <dgm:pt modelId="{185AA948-F3C8-427C-BE7A-25FED9EF3367}" type="pres">
      <dgm:prSet presAssocID="{79F1006D-67AB-4A43-BE04-92691E0340FD}" presName="hierChild5" presStyleCnt="0"/>
      <dgm:spPr/>
    </dgm:pt>
    <dgm:pt modelId="{1277551E-DEC1-44D1-B17D-F1E31A1C6822}" type="pres">
      <dgm:prSet presAssocID="{0A9E975C-DB15-4E38-8EB7-4EA329DA0E29}" presName="Name37" presStyleLbl="parChTrans1D2" presStyleIdx="2" presStyleCnt="3"/>
      <dgm:spPr/>
      <dgm:t>
        <a:bodyPr/>
        <a:lstStyle/>
        <a:p>
          <a:endParaRPr lang="en-US"/>
        </a:p>
      </dgm:t>
    </dgm:pt>
    <dgm:pt modelId="{CDC4F5E4-93D0-4F2A-ACE4-9D4E95AF9A95}" type="pres">
      <dgm:prSet presAssocID="{DA90D61E-C1F9-4620-BDAF-ECF12BC8A937}" presName="hierRoot2" presStyleCnt="0">
        <dgm:presLayoutVars>
          <dgm:hierBranch val="init"/>
        </dgm:presLayoutVars>
      </dgm:prSet>
      <dgm:spPr/>
    </dgm:pt>
    <dgm:pt modelId="{8F62964A-DDAA-4BB9-9379-DCB43A5C269B}" type="pres">
      <dgm:prSet presAssocID="{DA90D61E-C1F9-4620-BDAF-ECF12BC8A937}" presName="rootComposite" presStyleCnt="0"/>
      <dgm:spPr/>
    </dgm:pt>
    <dgm:pt modelId="{23E16544-1582-495D-8B3B-ED93F251D818}" type="pres">
      <dgm:prSet presAssocID="{DA90D61E-C1F9-4620-BDAF-ECF12BC8A937}" presName="rootText" presStyleLbl="node2" presStyleIdx="2" presStyleCnt="3" custScaleX="49498" custScaleY="55994">
        <dgm:presLayoutVars>
          <dgm:chPref val="3"/>
        </dgm:presLayoutVars>
      </dgm:prSet>
      <dgm:spPr/>
      <dgm:t>
        <a:bodyPr/>
        <a:lstStyle/>
        <a:p>
          <a:endParaRPr lang="en-US"/>
        </a:p>
      </dgm:t>
    </dgm:pt>
    <dgm:pt modelId="{3E040764-5C0C-4811-A108-470B08EAF755}" type="pres">
      <dgm:prSet presAssocID="{DA90D61E-C1F9-4620-BDAF-ECF12BC8A937}" presName="rootConnector" presStyleLbl="node2" presStyleIdx="2" presStyleCnt="3"/>
      <dgm:spPr/>
      <dgm:t>
        <a:bodyPr/>
        <a:lstStyle/>
        <a:p>
          <a:endParaRPr lang="en-US"/>
        </a:p>
      </dgm:t>
    </dgm:pt>
    <dgm:pt modelId="{A6C15EAF-9C66-4E74-850B-4D8A36F95C49}" type="pres">
      <dgm:prSet presAssocID="{DA90D61E-C1F9-4620-BDAF-ECF12BC8A937}" presName="hierChild4" presStyleCnt="0"/>
      <dgm:spPr/>
    </dgm:pt>
    <dgm:pt modelId="{A2F169B2-0792-4670-92F9-FAFDA8BBC120}" type="pres">
      <dgm:prSet presAssocID="{DA90D61E-C1F9-4620-BDAF-ECF12BC8A937}" presName="hierChild5" presStyleCnt="0"/>
      <dgm:spPr/>
    </dgm:pt>
    <dgm:pt modelId="{9E5D327C-1147-4B7A-97B0-FCB2D41384BA}" type="pres">
      <dgm:prSet presAssocID="{F36B168E-2C3A-4BC5-99B5-BFD6ECD9AAD6}" presName="hierChild3" presStyleCnt="0"/>
      <dgm:spPr/>
    </dgm:pt>
  </dgm:ptLst>
  <dgm:cxnLst>
    <dgm:cxn modelId="{043AE1DF-46B5-49EE-A423-9D8E15948D60}" type="presOf" srcId="{0A9E975C-DB15-4E38-8EB7-4EA329DA0E29}" destId="{1277551E-DEC1-44D1-B17D-F1E31A1C6822}" srcOrd="0" destOrd="0" presId="urn:microsoft.com/office/officeart/2005/8/layout/orgChart1"/>
    <dgm:cxn modelId="{F8F08121-B0B8-4780-9F24-0C44A893C9CC}" type="presOf" srcId="{48CAA175-34C5-44B1-B396-A2FC2BFD6A9E}" destId="{829289A3-D13C-413F-9D67-FBA637F0D4C8}" srcOrd="0" destOrd="0" presId="urn:microsoft.com/office/officeart/2005/8/layout/orgChart1"/>
    <dgm:cxn modelId="{714ED5C3-E942-4DAC-86B1-E0F1B9387227}" type="presOf" srcId="{79F1006D-67AB-4A43-BE04-92691E0340FD}" destId="{CF23C59B-20B5-48FE-98E5-6C76794BA2B3}" srcOrd="0" destOrd="0" presId="urn:microsoft.com/office/officeart/2005/8/layout/orgChart1"/>
    <dgm:cxn modelId="{FB85893B-66D4-435F-9475-B80161C1DECB}" type="presOf" srcId="{A8ECEB82-0457-4D97-9FD8-F55937877C9E}" destId="{09A7AE3C-7E93-40AD-BDF3-448BBAEACE6A}" srcOrd="0" destOrd="0" presId="urn:microsoft.com/office/officeart/2005/8/layout/orgChart1"/>
    <dgm:cxn modelId="{41C71206-FFCD-4422-BD41-49F4C2ABE1EF}" srcId="{A8ECEB82-0457-4D97-9FD8-F55937877C9E}" destId="{F36B168E-2C3A-4BC5-99B5-BFD6ECD9AAD6}" srcOrd="0" destOrd="0" parTransId="{93021CBC-EBE9-4FAB-8E8C-DE643297898A}" sibTransId="{2216AEA8-5F45-48B8-8711-A1E243D65027}"/>
    <dgm:cxn modelId="{B26CA26F-C758-4A4D-B928-057377A2EE2A}" type="presOf" srcId="{DA90D61E-C1F9-4620-BDAF-ECF12BC8A937}" destId="{3E040764-5C0C-4811-A108-470B08EAF755}" srcOrd="1" destOrd="0" presId="urn:microsoft.com/office/officeart/2005/8/layout/orgChart1"/>
    <dgm:cxn modelId="{9469381D-B654-41ED-AAC8-3E8A5576C086}" type="presOf" srcId="{C37608F4-9CB0-41C7-8D74-523620C73CFA}" destId="{26305BD7-357D-45F0-B55A-F18906FD507C}" srcOrd="0" destOrd="0" presId="urn:microsoft.com/office/officeart/2005/8/layout/orgChart1"/>
    <dgm:cxn modelId="{0B5553CA-EE02-49D9-9529-EF072D47365E}" type="presOf" srcId="{BFF3C54A-F961-4447-8B4C-420C55E2620B}" destId="{BA68AE1C-1A17-41EF-AC1F-224789A45577}" srcOrd="0" destOrd="0" presId="urn:microsoft.com/office/officeart/2005/8/layout/orgChart1"/>
    <dgm:cxn modelId="{51DC3B6B-012D-4F74-AA66-CC883607071C}" srcId="{F36B168E-2C3A-4BC5-99B5-BFD6ECD9AAD6}" destId="{79F1006D-67AB-4A43-BE04-92691E0340FD}" srcOrd="1" destOrd="0" parTransId="{48CAA175-34C5-44B1-B396-A2FC2BFD6A9E}" sibTransId="{FE438314-FE43-48E6-87DC-31CF846B4A85}"/>
    <dgm:cxn modelId="{5AF8F86B-CE7B-4623-BD05-D7AD11E49D36}" type="presOf" srcId="{DA90D61E-C1F9-4620-BDAF-ECF12BC8A937}" destId="{23E16544-1582-495D-8B3B-ED93F251D818}" srcOrd="0" destOrd="0" presId="urn:microsoft.com/office/officeart/2005/8/layout/orgChart1"/>
    <dgm:cxn modelId="{938261A9-F629-416A-A9D5-7D590336F431}" srcId="{F36B168E-2C3A-4BC5-99B5-BFD6ECD9AAD6}" destId="{BFF3C54A-F961-4447-8B4C-420C55E2620B}" srcOrd="0" destOrd="0" parTransId="{C37608F4-9CB0-41C7-8D74-523620C73CFA}" sibTransId="{8642CD9B-639E-4293-9254-7F4A9001DD96}"/>
    <dgm:cxn modelId="{60FA01E1-649E-4CDD-8350-BE87793BA8C0}" srcId="{F36B168E-2C3A-4BC5-99B5-BFD6ECD9AAD6}" destId="{DA90D61E-C1F9-4620-BDAF-ECF12BC8A937}" srcOrd="2" destOrd="0" parTransId="{0A9E975C-DB15-4E38-8EB7-4EA329DA0E29}" sibTransId="{7494C71C-7EAF-45F3-AB68-32B95C899C9D}"/>
    <dgm:cxn modelId="{68F5B231-FB2E-443D-B5A1-625C960B8DE9}" type="presOf" srcId="{F36B168E-2C3A-4BC5-99B5-BFD6ECD9AAD6}" destId="{0B519D11-93F1-4952-92F6-14CE1771B58D}" srcOrd="1" destOrd="0" presId="urn:microsoft.com/office/officeart/2005/8/layout/orgChart1"/>
    <dgm:cxn modelId="{25462290-E7D0-42CB-9745-19D3308511F9}" type="presOf" srcId="{79F1006D-67AB-4A43-BE04-92691E0340FD}" destId="{95142242-4F9E-4CC8-9235-E71F2A513036}" srcOrd="1" destOrd="0" presId="urn:microsoft.com/office/officeart/2005/8/layout/orgChart1"/>
    <dgm:cxn modelId="{61B01710-D052-4128-964F-ACCD36E7F60F}" type="presOf" srcId="{F36B168E-2C3A-4BC5-99B5-BFD6ECD9AAD6}" destId="{0E801028-B4D0-43C6-B00F-F546370FAA00}" srcOrd="0" destOrd="0" presId="urn:microsoft.com/office/officeart/2005/8/layout/orgChart1"/>
    <dgm:cxn modelId="{F248911D-D546-474F-A26A-25EDC4026301}" type="presOf" srcId="{BFF3C54A-F961-4447-8B4C-420C55E2620B}" destId="{E6C983C3-BBB7-4111-926E-88AC13195AC5}" srcOrd="1" destOrd="0" presId="urn:microsoft.com/office/officeart/2005/8/layout/orgChart1"/>
    <dgm:cxn modelId="{EB815C00-B64B-4745-908E-B0C7CE696DB2}" type="presParOf" srcId="{09A7AE3C-7E93-40AD-BDF3-448BBAEACE6A}" destId="{F4641AC2-A0C6-45AD-962F-781B5F36A655}" srcOrd="0" destOrd="0" presId="urn:microsoft.com/office/officeart/2005/8/layout/orgChart1"/>
    <dgm:cxn modelId="{E067973E-53B2-4771-95C4-07EF7EC274CF}" type="presParOf" srcId="{F4641AC2-A0C6-45AD-962F-781B5F36A655}" destId="{E790F1B1-028E-4816-BD11-F104568B39EB}" srcOrd="0" destOrd="0" presId="urn:microsoft.com/office/officeart/2005/8/layout/orgChart1"/>
    <dgm:cxn modelId="{0F5BA411-4D26-41CD-BCFF-914ABC62642C}" type="presParOf" srcId="{E790F1B1-028E-4816-BD11-F104568B39EB}" destId="{0E801028-B4D0-43C6-B00F-F546370FAA00}" srcOrd="0" destOrd="0" presId="urn:microsoft.com/office/officeart/2005/8/layout/orgChart1"/>
    <dgm:cxn modelId="{CE8BFB43-3E0B-4056-B8F3-C63B30909A29}" type="presParOf" srcId="{E790F1B1-028E-4816-BD11-F104568B39EB}" destId="{0B519D11-93F1-4952-92F6-14CE1771B58D}" srcOrd="1" destOrd="0" presId="urn:microsoft.com/office/officeart/2005/8/layout/orgChart1"/>
    <dgm:cxn modelId="{D2CCAB15-91D1-4037-8746-FA8CB065EA71}" type="presParOf" srcId="{F4641AC2-A0C6-45AD-962F-781B5F36A655}" destId="{D8480FCD-72EA-4F23-8B15-922386161C71}" srcOrd="1" destOrd="0" presId="urn:microsoft.com/office/officeart/2005/8/layout/orgChart1"/>
    <dgm:cxn modelId="{8773E3C1-C10D-4FFA-AFCC-3AABA447F6F0}" type="presParOf" srcId="{D8480FCD-72EA-4F23-8B15-922386161C71}" destId="{26305BD7-357D-45F0-B55A-F18906FD507C}" srcOrd="0" destOrd="0" presId="urn:microsoft.com/office/officeart/2005/8/layout/orgChart1"/>
    <dgm:cxn modelId="{7C6F73A5-B479-4D31-A35C-6CA87C47791E}" type="presParOf" srcId="{D8480FCD-72EA-4F23-8B15-922386161C71}" destId="{B4BCBABE-8795-4D4A-A58E-FA2AFFA0D20A}" srcOrd="1" destOrd="0" presId="urn:microsoft.com/office/officeart/2005/8/layout/orgChart1"/>
    <dgm:cxn modelId="{D33BC668-6119-48D3-BED7-51255D68D57D}" type="presParOf" srcId="{B4BCBABE-8795-4D4A-A58E-FA2AFFA0D20A}" destId="{0894571D-00BC-4C79-8C4E-7A6D4AFDC27A}" srcOrd="0" destOrd="0" presId="urn:microsoft.com/office/officeart/2005/8/layout/orgChart1"/>
    <dgm:cxn modelId="{FDFABF9E-D372-45F7-A36D-1B1C8F9748B3}" type="presParOf" srcId="{0894571D-00BC-4C79-8C4E-7A6D4AFDC27A}" destId="{BA68AE1C-1A17-41EF-AC1F-224789A45577}" srcOrd="0" destOrd="0" presId="urn:microsoft.com/office/officeart/2005/8/layout/orgChart1"/>
    <dgm:cxn modelId="{F1E8BAF3-0EC8-4922-97D1-E41A94E36A93}" type="presParOf" srcId="{0894571D-00BC-4C79-8C4E-7A6D4AFDC27A}" destId="{E6C983C3-BBB7-4111-926E-88AC13195AC5}" srcOrd="1" destOrd="0" presId="urn:microsoft.com/office/officeart/2005/8/layout/orgChart1"/>
    <dgm:cxn modelId="{270AC79D-5EA1-48DF-A4F7-D2E264E1C0A5}" type="presParOf" srcId="{B4BCBABE-8795-4D4A-A58E-FA2AFFA0D20A}" destId="{47967BF8-DEB5-41ED-B9AB-39B1AFFA9FD3}" srcOrd="1" destOrd="0" presId="urn:microsoft.com/office/officeart/2005/8/layout/orgChart1"/>
    <dgm:cxn modelId="{754BCC1F-A4F8-44A9-9E3F-79FECF902825}" type="presParOf" srcId="{B4BCBABE-8795-4D4A-A58E-FA2AFFA0D20A}" destId="{CF60ABFE-B4A9-4E13-9F77-3332CD6BBF9E}" srcOrd="2" destOrd="0" presId="urn:microsoft.com/office/officeart/2005/8/layout/orgChart1"/>
    <dgm:cxn modelId="{91063545-D599-4D87-8376-54CA9DB8A726}" type="presParOf" srcId="{D8480FCD-72EA-4F23-8B15-922386161C71}" destId="{829289A3-D13C-413F-9D67-FBA637F0D4C8}" srcOrd="2" destOrd="0" presId="urn:microsoft.com/office/officeart/2005/8/layout/orgChart1"/>
    <dgm:cxn modelId="{AA912A50-79B0-4B43-88E1-F6BD2EBDC5CB}" type="presParOf" srcId="{D8480FCD-72EA-4F23-8B15-922386161C71}" destId="{EA03413A-3361-4A72-A561-DD1397306017}" srcOrd="3" destOrd="0" presId="urn:microsoft.com/office/officeart/2005/8/layout/orgChart1"/>
    <dgm:cxn modelId="{090C6181-CF7A-424B-A5DB-FEB0E69ED9F5}" type="presParOf" srcId="{EA03413A-3361-4A72-A561-DD1397306017}" destId="{F3CE03E4-67B6-48EA-85B8-A295CCA7138C}" srcOrd="0" destOrd="0" presId="urn:microsoft.com/office/officeart/2005/8/layout/orgChart1"/>
    <dgm:cxn modelId="{1C22EB96-5CD7-4BB3-A731-6B04ACB05AE7}" type="presParOf" srcId="{F3CE03E4-67B6-48EA-85B8-A295CCA7138C}" destId="{CF23C59B-20B5-48FE-98E5-6C76794BA2B3}" srcOrd="0" destOrd="0" presId="urn:microsoft.com/office/officeart/2005/8/layout/orgChart1"/>
    <dgm:cxn modelId="{595910A7-9395-449F-B0F6-3ECEC11590D0}" type="presParOf" srcId="{F3CE03E4-67B6-48EA-85B8-A295CCA7138C}" destId="{95142242-4F9E-4CC8-9235-E71F2A513036}" srcOrd="1" destOrd="0" presId="urn:microsoft.com/office/officeart/2005/8/layout/orgChart1"/>
    <dgm:cxn modelId="{E6940AF2-5176-4F72-9693-9D02574DAFFB}" type="presParOf" srcId="{EA03413A-3361-4A72-A561-DD1397306017}" destId="{F2F66AA6-6933-43A4-A80B-173FB4E9630B}" srcOrd="1" destOrd="0" presId="urn:microsoft.com/office/officeart/2005/8/layout/orgChart1"/>
    <dgm:cxn modelId="{5B1BACAB-E140-4662-89C1-DBBDA0FE7D43}" type="presParOf" srcId="{EA03413A-3361-4A72-A561-DD1397306017}" destId="{185AA948-F3C8-427C-BE7A-25FED9EF3367}" srcOrd="2" destOrd="0" presId="urn:microsoft.com/office/officeart/2005/8/layout/orgChart1"/>
    <dgm:cxn modelId="{0F5EDA8C-BA89-4B5A-8D79-E3B9A486F06F}" type="presParOf" srcId="{D8480FCD-72EA-4F23-8B15-922386161C71}" destId="{1277551E-DEC1-44D1-B17D-F1E31A1C6822}" srcOrd="4" destOrd="0" presId="urn:microsoft.com/office/officeart/2005/8/layout/orgChart1"/>
    <dgm:cxn modelId="{B58533DC-2C3A-4A95-B245-BDB0515C981C}" type="presParOf" srcId="{D8480FCD-72EA-4F23-8B15-922386161C71}" destId="{CDC4F5E4-93D0-4F2A-ACE4-9D4E95AF9A95}" srcOrd="5" destOrd="0" presId="urn:microsoft.com/office/officeart/2005/8/layout/orgChart1"/>
    <dgm:cxn modelId="{D9623FB2-F336-4AF0-B2B4-F0C3E322596F}" type="presParOf" srcId="{CDC4F5E4-93D0-4F2A-ACE4-9D4E95AF9A95}" destId="{8F62964A-DDAA-4BB9-9379-DCB43A5C269B}" srcOrd="0" destOrd="0" presId="urn:microsoft.com/office/officeart/2005/8/layout/orgChart1"/>
    <dgm:cxn modelId="{F96654DC-6C98-49D6-8934-D6448981BFEB}" type="presParOf" srcId="{8F62964A-DDAA-4BB9-9379-DCB43A5C269B}" destId="{23E16544-1582-495D-8B3B-ED93F251D818}" srcOrd="0" destOrd="0" presId="urn:microsoft.com/office/officeart/2005/8/layout/orgChart1"/>
    <dgm:cxn modelId="{B86A9CE2-F911-4F17-A345-22C7F4B97431}" type="presParOf" srcId="{8F62964A-DDAA-4BB9-9379-DCB43A5C269B}" destId="{3E040764-5C0C-4811-A108-470B08EAF755}" srcOrd="1" destOrd="0" presId="urn:microsoft.com/office/officeart/2005/8/layout/orgChart1"/>
    <dgm:cxn modelId="{F6F24AD2-5627-4EFD-8AB8-3A942873F792}" type="presParOf" srcId="{CDC4F5E4-93D0-4F2A-ACE4-9D4E95AF9A95}" destId="{A6C15EAF-9C66-4E74-850B-4D8A36F95C49}" srcOrd="1" destOrd="0" presId="urn:microsoft.com/office/officeart/2005/8/layout/orgChart1"/>
    <dgm:cxn modelId="{7A131335-DD91-4801-B270-738EAF28A281}" type="presParOf" srcId="{CDC4F5E4-93D0-4F2A-ACE4-9D4E95AF9A95}" destId="{A2F169B2-0792-4670-92F9-FAFDA8BBC120}" srcOrd="2" destOrd="0" presId="urn:microsoft.com/office/officeart/2005/8/layout/orgChart1"/>
    <dgm:cxn modelId="{3536EC80-E805-476A-88B2-16A779486D14}" type="presParOf" srcId="{F4641AC2-A0C6-45AD-962F-781B5F36A655}" destId="{9E5D327C-1147-4B7A-97B0-FCB2D41384B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4/22/2014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676002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9</a:t>
            </a:fld>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10</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12</a:t>
            </a:fld>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PL/SQL Sub Programs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IN" sz="3200" dirty="0" smtClean="0">
                <a:latin typeface="Verdana" pitchFamily="34" charset="0"/>
                <a:ea typeface="Verdana" pitchFamily="34" charset="0"/>
                <a:cs typeface="Verdana" pitchFamily="34" charset="0"/>
              </a:rPr>
              <a:t>Advantages of Sub Programs</a:t>
            </a:r>
            <a:endParaRPr lang="en-US" sz="3200" dirty="0" smtClean="0">
              <a:latin typeface="Verdana" pitchFamily="34" charset="0"/>
              <a:ea typeface="Verdana" pitchFamily="34" charset="0"/>
              <a:cs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10</a:t>
            </a:fld>
            <a:endParaRPr lang="en-US" dirty="0" smtClean="0"/>
          </a:p>
        </p:txBody>
      </p:sp>
      <p:sp>
        <p:nvSpPr>
          <p:cNvPr id="5" name="TextBox 4"/>
          <p:cNvSpPr txBox="1"/>
          <p:nvPr/>
        </p:nvSpPr>
        <p:spPr>
          <a:xfrm>
            <a:off x="76200" y="1600200"/>
            <a:ext cx="8686800" cy="5016758"/>
          </a:xfrm>
          <a:prstGeom prst="rect">
            <a:avLst/>
          </a:prstGeom>
          <a:noFill/>
        </p:spPr>
        <p:txBody>
          <a:bodyPr wrap="square" rtlCol="0">
            <a:spAutoFit/>
          </a:bodyPr>
          <a:lstStyle/>
          <a:p>
            <a:pPr marL="342900" indent="-342900">
              <a:spcBef>
                <a:spcPts val="600"/>
              </a:spcBef>
            </a:pPr>
            <a:r>
              <a:rPr lang="en-US" b="0" dirty="0" smtClean="0"/>
              <a:t>Advantages of sub programs,</a:t>
            </a:r>
          </a:p>
          <a:p>
            <a:pPr marL="806450" lvl="4" indent="-295275">
              <a:spcBef>
                <a:spcPts val="1200"/>
              </a:spcBef>
              <a:buFont typeface="+mj-lt"/>
              <a:buAutoNum type="arabicPeriod"/>
            </a:pPr>
            <a:r>
              <a:rPr lang="en-US" dirty="0" smtClean="0"/>
              <a:t>Modularity – </a:t>
            </a:r>
            <a:r>
              <a:rPr lang="en-US" b="0" dirty="0" smtClean="0"/>
              <a:t>Refers to the logical grouping common logic and placing it in a sub program (or) modules. </a:t>
            </a:r>
            <a:r>
              <a:rPr lang="en-US" dirty="0" smtClean="0"/>
              <a:t>Example: </a:t>
            </a:r>
            <a:r>
              <a:rPr lang="en-US" b="0" dirty="0" smtClean="0"/>
              <a:t>The logic of calculating the course fees, discount can be logically grouped and placed in a subprogram module.</a:t>
            </a:r>
            <a:endParaRPr lang="en-US" dirty="0" smtClean="0"/>
          </a:p>
          <a:p>
            <a:pPr marL="806450" lvl="4" indent="-295275">
              <a:spcBef>
                <a:spcPts val="1200"/>
              </a:spcBef>
              <a:buFont typeface="+mj-lt"/>
              <a:buAutoNum type="arabicPeriod"/>
            </a:pPr>
            <a:r>
              <a:rPr lang="en-US" dirty="0" smtClean="0"/>
              <a:t>Reusability -  </a:t>
            </a:r>
            <a:r>
              <a:rPr lang="en-US" b="0" dirty="0" smtClean="0"/>
              <a:t> Since they are modular they are reusable, refers to reusing the same code in multiple places. Thus preventing repeated development of the same logic. </a:t>
            </a:r>
            <a:r>
              <a:rPr lang="en-US" dirty="0" smtClean="0"/>
              <a:t>Example: </a:t>
            </a:r>
            <a:r>
              <a:rPr lang="en-US" b="0" dirty="0" smtClean="0"/>
              <a:t> The subprogram calculating the course fees can be used in multiple places.</a:t>
            </a:r>
            <a:endParaRPr lang="en-US" dirty="0" smtClean="0"/>
          </a:p>
          <a:p>
            <a:pPr marL="806450" lvl="4" indent="-295275">
              <a:spcBef>
                <a:spcPts val="1200"/>
              </a:spcBef>
              <a:buFont typeface="+mj-lt"/>
              <a:buAutoNum type="arabicPeriod"/>
            </a:pPr>
            <a:r>
              <a:rPr lang="en-US" dirty="0" smtClean="0"/>
              <a:t>Maintainability- </a:t>
            </a:r>
            <a:r>
              <a:rPr lang="en-US" b="0" dirty="0" smtClean="0"/>
              <a:t>The code is easy to maintain. </a:t>
            </a:r>
            <a:r>
              <a:rPr lang="en-US" dirty="0" smtClean="0"/>
              <a:t>Example: </a:t>
            </a:r>
            <a:r>
              <a:rPr lang="en-US" b="0" dirty="0" smtClean="0"/>
              <a:t>Since the logic is developed in modules it is easy it understand the logic and maintain it.</a:t>
            </a:r>
            <a:endParaRPr lang="en-US" dirty="0" smtClean="0"/>
          </a:p>
          <a:p>
            <a:pPr marL="806450" lvl="4" indent="-295275">
              <a:spcBef>
                <a:spcPts val="1200"/>
              </a:spcBef>
              <a:buFont typeface="+mj-lt"/>
              <a:buAutoNum type="arabicPeriod"/>
            </a:pPr>
            <a:r>
              <a:rPr lang="en-US" dirty="0" smtClean="0"/>
              <a:t>Improved Performance- </a:t>
            </a:r>
            <a:r>
              <a:rPr lang="en-US" b="0" dirty="0" smtClean="0"/>
              <a:t> Since it is a compiled code which is available inside the database engine the logic developed inside it executes fast.</a:t>
            </a:r>
            <a:endParaRPr lang="en-US" dirty="0" smtClean="0"/>
          </a:p>
          <a:p>
            <a:pPr marL="806450" lvl="4" indent="-295275">
              <a:spcBef>
                <a:spcPts val="1200"/>
              </a:spcBef>
              <a:buFont typeface="+mj-lt"/>
              <a:buAutoNum type="arabicPeriod"/>
            </a:pPr>
            <a:r>
              <a:rPr lang="en-US" dirty="0" smtClean="0"/>
              <a:t>Improved Code Clarity- </a:t>
            </a:r>
            <a:r>
              <a:rPr lang="en-US" b="0" dirty="0" smtClean="0"/>
              <a:t>Since the programs are modular it is clear and can be easily understood.</a:t>
            </a:r>
            <a:endParaRPr lang="en-US" dirty="0" smtClean="0"/>
          </a:p>
        </p:txBody>
      </p:sp>
    </p:spTree>
    <p:extLst>
      <p:ext uri="{BB962C8B-B14F-4D97-AF65-F5344CB8AC3E}">
        <p14:creationId xmlns:p14="http://schemas.microsoft.com/office/powerpoint/2010/main" val="4285443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dissolv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Procedures which </a:t>
            </a:r>
            <a:r>
              <a:rPr lang="en-US" dirty="0"/>
              <a:t>will help </a:t>
            </a:r>
            <a:r>
              <a:rPr lang="en-US" dirty="0" smtClean="0"/>
              <a:t>us to </a:t>
            </a:r>
            <a:r>
              <a:rPr lang="en-US" dirty="0"/>
              <a:t>meet TIM’s requirements..</a:t>
            </a:r>
          </a:p>
        </p:txBody>
      </p:sp>
      <p:sp>
        <p:nvSpPr>
          <p:cNvPr id="2" name="Title 1"/>
          <p:cNvSpPr>
            <a:spLocks noGrp="1"/>
          </p:cNvSpPr>
          <p:nvPr>
            <p:ph type="title"/>
          </p:nvPr>
        </p:nvSpPr>
        <p:spPr/>
        <p:txBody>
          <a:bodyPr/>
          <a:lstStyle/>
          <a:p>
            <a:r>
              <a:rPr lang="en-IN" smtClean="0"/>
              <a:t>PL/SQL </a:t>
            </a:r>
            <a:r>
              <a:rPr lang="en-IN" dirty="0">
                <a:ea typeface="Verdana" pitchFamily="34" charset="0"/>
                <a:cs typeface="Verdana" pitchFamily="34" charset="0"/>
              </a:rPr>
              <a:t>Sub Programs</a:t>
            </a:r>
            <a:r>
              <a:rPr lang="en-IN" dirty="0" smtClean="0"/>
              <a:t>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 want a reusable block  which calculate and print the discount provided for a particular product considering product id as argument</a:t>
            </a:r>
          </a:p>
        </p:txBody>
      </p:sp>
      <p:sp>
        <p:nvSpPr>
          <p:cNvPr id="8" name="Slide Number Placeholder 7"/>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89485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IN" sz="3200" dirty="0" smtClean="0">
                <a:latin typeface="Verdana" pitchFamily="34" charset="0"/>
                <a:ea typeface="Verdana" pitchFamily="34" charset="0"/>
                <a:cs typeface="Verdana" pitchFamily="34" charset="0"/>
              </a:rPr>
              <a:t>PL/SQL Stored Procedure</a:t>
            </a:r>
            <a:endParaRPr lang="en-US" sz="3200" dirty="0" smtClean="0">
              <a:latin typeface="Verdana" pitchFamily="34" charset="0"/>
              <a:ea typeface="Verdana" pitchFamily="34" charset="0"/>
              <a:cs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12</a:t>
            </a:fld>
            <a:endParaRPr lang="en-US" dirty="0" smtClean="0"/>
          </a:p>
        </p:txBody>
      </p:sp>
      <p:sp>
        <p:nvSpPr>
          <p:cNvPr id="5" name="TextBox 4"/>
          <p:cNvSpPr txBox="1"/>
          <p:nvPr/>
        </p:nvSpPr>
        <p:spPr>
          <a:xfrm>
            <a:off x="228600" y="1524000"/>
            <a:ext cx="8686800" cy="2369880"/>
          </a:xfrm>
          <a:prstGeom prst="rect">
            <a:avLst/>
          </a:prstGeom>
          <a:noFill/>
        </p:spPr>
        <p:txBody>
          <a:bodyPr wrap="square" rtlCol="0">
            <a:spAutoFit/>
          </a:bodyPr>
          <a:lstStyle/>
          <a:p>
            <a:pPr>
              <a:spcBef>
                <a:spcPts val="1200"/>
              </a:spcBef>
            </a:pPr>
            <a:r>
              <a:rPr lang="en-US" dirty="0" smtClean="0"/>
              <a:t>What is a PL/SQL Stored Procedure?</a:t>
            </a:r>
          </a:p>
          <a:p>
            <a:pPr lvl="1">
              <a:spcBef>
                <a:spcPts val="1200"/>
              </a:spcBef>
            </a:pPr>
            <a:r>
              <a:rPr lang="en-US" b="0" dirty="0" smtClean="0"/>
              <a:t>A </a:t>
            </a:r>
            <a:r>
              <a:rPr lang="en-US" i="1" dirty="0" smtClean="0"/>
              <a:t>PL/SQL Stored Procedure</a:t>
            </a:r>
            <a:r>
              <a:rPr lang="en-US" b="0" dirty="0" smtClean="0"/>
              <a:t>  is a PL/SQL block that is stored in the database with a name.</a:t>
            </a:r>
          </a:p>
          <a:p>
            <a:pPr lvl="1">
              <a:spcBef>
                <a:spcPts val="1200"/>
              </a:spcBef>
              <a:tabLst>
                <a:tab pos="855663" algn="l"/>
              </a:tabLst>
            </a:pPr>
            <a:r>
              <a:rPr lang="en-US" b="0" dirty="0" smtClean="0"/>
              <a:t>A stored procedure can be invoked using its name. </a:t>
            </a:r>
          </a:p>
          <a:p>
            <a:pPr>
              <a:spcBef>
                <a:spcPts val="1200"/>
              </a:spcBef>
              <a:tabLst>
                <a:tab pos="855663" algn="l"/>
              </a:tabLst>
            </a:pPr>
            <a:r>
              <a:rPr lang="en-US" dirty="0" smtClean="0"/>
              <a:t>        PL/SQL Stored Procedure building blocks- </a:t>
            </a:r>
          </a:p>
          <a:p>
            <a:pPr marL="279400" lvl="2">
              <a:spcBef>
                <a:spcPts val="1200"/>
              </a:spcBef>
            </a:pPr>
            <a:r>
              <a:rPr lang="en-US" b="0" dirty="0" smtClean="0"/>
              <a:t>   A Stored Procedure consist of a </a:t>
            </a:r>
            <a:r>
              <a:rPr lang="en-US" i="1" dirty="0" smtClean="0"/>
              <a:t>header</a:t>
            </a:r>
            <a:r>
              <a:rPr lang="en-US" b="0" dirty="0" smtClean="0"/>
              <a:t> and a </a:t>
            </a:r>
            <a:r>
              <a:rPr lang="en-US" i="1" dirty="0" smtClean="0"/>
              <a:t>body</a:t>
            </a:r>
            <a:r>
              <a:rPr lang="en-US" b="0" dirty="0" smtClean="0"/>
              <a:t> section.</a:t>
            </a:r>
          </a:p>
        </p:txBody>
      </p:sp>
      <p:sp>
        <p:nvSpPr>
          <p:cNvPr id="8" name="Rectangle 7"/>
          <p:cNvSpPr/>
          <p:nvPr/>
        </p:nvSpPr>
        <p:spPr>
          <a:xfrm>
            <a:off x="1135323" y="4000308"/>
            <a:ext cx="4953000" cy="123110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spcBef>
                <a:spcPts val="600"/>
              </a:spcBef>
            </a:pPr>
            <a:r>
              <a:rPr lang="en-US" sz="1600" dirty="0" smtClean="0">
                <a:latin typeface="Arial" pitchFamily="34" charset="0"/>
                <a:cs typeface="Arial" pitchFamily="34" charset="0"/>
              </a:rPr>
              <a:t>Procedure </a:t>
            </a:r>
          </a:p>
          <a:p>
            <a:pPr>
              <a:spcBef>
                <a:spcPts val="600"/>
              </a:spcBef>
            </a:pPr>
            <a:r>
              <a:rPr lang="en-US" sz="1600" dirty="0" smtClean="0">
                <a:solidFill>
                  <a:srgbClr val="0070C0"/>
                </a:solidFill>
                <a:latin typeface="Arial" pitchFamily="34" charset="0"/>
                <a:cs typeface="Arial" pitchFamily="34" charset="0"/>
              </a:rPr>
              <a:t>&lt;Name of Procedure&gt;</a:t>
            </a:r>
          </a:p>
          <a:p>
            <a:pPr>
              <a:spcBef>
                <a:spcPts val="600"/>
              </a:spcBef>
            </a:pPr>
            <a:r>
              <a:rPr lang="en-US" sz="1600" dirty="0" smtClean="0">
                <a:solidFill>
                  <a:srgbClr val="0070C0"/>
                </a:solidFill>
                <a:latin typeface="Arial" pitchFamily="34" charset="0"/>
                <a:cs typeface="Arial" pitchFamily="34" charset="0"/>
              </a:rPr>
              <a:t>&lt;Parameters or variables passed to the procedure&gt;</a:t>
            </a:r>
          </a:p>
        </p:txBody>
      </p:sp>
      <p:grpSp>
        <p:nvGrpSpPr>
          <p:cNvPr id="12" name="Group 11"/>
          <p:cNvGrpSpPr/>
          <p:nvPr/>
        </p:nvGrpSpPr>
        <p:grpSpPr>
          <a:xfrm>
            <a:off x="1121255" y="5257800"/>
            <a:ext cx="4953000" cy="830997"/>
            <a:chOff x="1371600" y="4964163"/>
            <a:chExt cx="4953000" cy="830997"/>
          </a:xfrm>
        </p:grpSpPr>
        <p:sp>
          <p:nvSpPr>
            <p:cNvPr id="9" name="Rectangle 8"/>
            <p:cNvSpPr/>
            <p:nvPr/>
          </p:nvSpPr>
          <p:spPr>
            <a:xfrm>
              <a:off x="1371600" y="4964163"/>
              <a:ext cx="49530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r>
                <a:rPr lang="en-US" sz="1600" dirty="0" smtClean="0">
                  <a:latin typeface="Arial" pitchFamily="34" charset="0"/>
                  <a:cs typeface="Arial" pitchFamily="34" charset="0"/>
                </a:rPr>
                <a:t>Declaration Section</a:t>
              </a:r>
            </a:p>
            <a:p>
              <a:r>
                <a:rPr lang="en-US" sz="1600" dirty="0" smtClean="0">
                  <a:latin typeface="Arial" pitchFamily="34" charset="0"/>
                  <a:cs typeface="Arial" pitchFamily="34" charset="0"/>
                </a:rPr>
                <a:t>Execution Section</a:t>
              </a:r>
            </a:p>
            <a:p>
              <a:r>
                <a:rPr lang="en-US" sz="1600" dirty="0" smtClean="0">
                  <a:latin typeface="Arial" pitchFamily="34" charset="0"/>
                  <a:cs typeface="Arial" pitchFamily="34" charset="0"/>
                </a:rPr>
                <a:t>Exception Section</a:t>
              </a:r>
            </a:p>
          </p:txBody>
        </p:sp>
        <p:sp>
          <p:nvSpPr>
            <p:cNvPr id="10" name="Right Brace 9"/>
            <p:cNvSpPr/>
            <p:nvPr/>
          </p:nvSpPr>
          <p:spPr>
            <a:xfrm>
              <a:off x="3719732" y="5040363"/>
              <a:ext cx="304800" cy="6858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44460" y="5150559"/>
              <a:ext cx="1718604" cy="523220"/>
            </a:xfrm>
            <a:prstGeom prst="rect">
              <a:avLst/>
            </a:prstGeom>
            <a:noFill/>
          </p:spPr>
          <p:txBody>
            <a:bodyPr wrap="square" rtlCol="0">
              <a:spAutoFit/>
            </a:bodyPr>
            <a:lstStyle/>
            <a:p>
              <a:r>
                <a:rPr lang="en-US" sz="1400" dirty="0" smtClean="0"/>
                <a:t>Similar to general PL/SQL Block</a:t>
              </a:r>
              <a:endParaRPr lang="en-US" sz="1400" dirty="0"/>
            </a:p>
          </p:txBody>
        </p:sp>
      </p:grpSp>
      <p:sp>
        <p:nvSpPr>
          <p:cNvPr id="13" name="Left Arrow 12"/>
          <p:cNvSpPr/>
          <p:nvPr/>
        </p:nvSpPr>
        <p:spPr>
          <a:xfrm>
            <a:off x="6288787" y="4453039"/>
            <a:ext cx="381000" cy="22860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p:cNvSpPr txBox="1"/>
          <p:nvPr/>
        </p:nvSpPr>
        <p:spPr>
          <a:xfrm>
            <a:off x="6822187" y="4376839"/>
            <a:ext cx="186461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Header Section</a:t>
            </a:r>
            <a:endParaRPr lang="en-US" dirty="0"/>
          </a:p>
        </p:txBody>
      </p:sp>
      <p:sp>
        <p:nvSpPr>
          <p:cNvPr id="15" name="Left Arrow 14"/>
          <p:cNvSpPr/>
          <p:nvPr/>
        </p:nvSpPr>
        <p:spPr>
          <a:xfrm>
            <a:off x="6274719" y="5650468"/>
            <a:ext cx="381000" cy="22860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TextBox 15"/>
          <p:cNvSpPr txBox="1"/>
          <p:nvPr/>
        </p:nvSpPr>
        <p:spPr>
          <a:xfrm>
            <a:off x="6808119" y="5574268"/>
            <a:ext cx="142699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Body Section</a:t>
            </a:r>
            <a:endParaRPr lang="en-US" dirty="0"/>
          </a:p>
        </p:txBody>
      </p:sp>
    </p:spTree>
    <p:extLst>
      <p:ext uri="{BB962C8B-B14F-4D97-AF65-F5344CB8AC3E}">
        <p14:creationId xmlns:p14="http://schemas.microsoft.com/office/powerpoint/2010/main" val="2445018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Of Procedure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8" name="TextBox 7"/>
          <p:cNvSpPr txBox="1"/>
          <p:nvPr/>
        </p:nvSpPr>
        <p:spPr>
          <a:xfrm>
            <a:off x="381000" y="1600200"/>
            <a:ext cx="8458200" cy="2893100"/>
          </a:xfrm>
          <a:prstGeom prst="rect">
            <a:avLst/>
          </a:prstGeom>
          <a:noFill/>
        </p:spPr>
        <p:txBody>
          <a:bodyPr wrap="square" rtlCol="0">
            <a:spAutoFit/>
          </a:bodyPr>
          <a:lstStyle/>
          <a:p>
            <a:pPr>
              <a:spcBef>
                <a:spcPts val="300"/>
              </a:spcBef>
            </a:pPr>
            <a:r>
              <a:rPr lang="en-US" dirty="0" smtClean="0">
                <a:solidFill>
                  <a:srgbClr val="0070C0"/>
                </a:solidFill>
              </a:rPr>
              <a:t>CREATE</a:t>
            </a:r>
            <a:r>
              <a:rPr lang="en-US" dirty="0" smtClean="0">
                <a:solidFill>
                  <a:srgbClr val="002060"/>
                </a:solidFill>
              </a:rPr>
              <a:t> [</a:t>
            </a:r>
            <a:r>
              <a:rPr lang="en-US" dirty="0" smtClean="0">
                <a:solidFill>
                  <a:srgbClr val="0070C0"/>
                </a:solidFill>
              </a:rPr>
              <a:t>OR REPLACE</a:t>
            </a:r>
            <a:r>
              <a:rPr lang="en-US" dirty="0" smtClean="0">
                <a:solidFill>
                  <a:srgbClr val="002060"/>
                </a:solidFill>
              </a:rPr>
              <a:t>] </a:t>
            </a:r>
            <a:r>
              <a:rPr lang="en-US" dirty="0" smtClean="0">
                <a:solidFill>
                  <a:srgbClr val="0070C0"/>
                </a:solidFill>
              </a:rPr>
              <a:t>PROCEDURE</a:t>
            </a:r>
            <a:r>
              <a:rPr lang="en-US" dirty="0" smtClean="0">
                <a:solidFill>
                  <a:srgbClr val="002060"/>
                </a:solidFill>
              </a:rPr>
              <a:t> &lt;</a:t>
            </a:r>
            <a:r>
              <a:rPr lang="en-US" dirty="0" smtClean="0">
                <a:solidFill>
                  <a:srgbClr val="00B050"/>
                </a:solidFill>
              </a:rPr>
              <a:t>procedure-name</a:t>
            </a:r>
            <a:r>
              <a:rPr lang="en-US" dirty="0" smtClean="0">
                <a:solidFill>
                  <a:srgbClr val="002060"/>
                </a:solidFill>
              </a:rPr>
              <a:t>&gt; </a:t>
            </a:r>
          </a:p>
          <a:p>
            <a:pPr>
              <a:spcBef>
                <a:spcPts val="300"/>
              </a:spcBef>
            </a:pPr>
            <a:r>
              <a:rPr lang="en-US" dirty="0" smtClean="0">
                <a:solidFill>
                  <a:srgbClr val="002060"/>
                </a:solidFill>
              </a:rPr>
              <a:t>[</a:t>
            </a:r>
            <a:r>
              <a:rPr lang="en-US" dirty="0" smtClean="0">
                <a:solidFill>
                  <a:srgbClr val="00B050"/>
                </a:solidFill>
              </a:rPr>
              <a:t>parameter</a:t>
            </a:r>
            <a:r>
              <a:rPr lang="en-US" dirty="0" smtClean="0">
                <a:solidFill>
                  <a:srgbClr val="002060"/>
                </a:solidFill>
              </a:rPr>
              <a:t>1 ,</a:t>
            </a:r>
            <a:r>
              <a:rPr lang="en-US" dirty="0" smtClean="0">
                <a:solidFill>
                  <a:srgbClr val="00B050"/>
                </a:solidFill>
              </a:rPr>
              <a:t>parameter2</a:t>
            </a:r>
            <a:r>
              <a:rPr lang="en-US" dirty="0" smtClean="0">
                <a:solidFill>
                  <a:srgbClr val="002060"/>
                </a:solidFill>
              </a:rPr>
              <a:t>, ...] </a:t>
            </a:r>
          </a:p>
          <a:p>
            <a:pPr>
              <a:spcBef>
                <a:spcPts val="300"/>
              </a:spcBef>
            </a:pPr>
            <a:r>
              <a:rPr lang="en-US" dirty="0" smtClean="0">
                <a:solidFill>
                  <a:srgbClr val="0070C0"/>
                </a:solidFill>
              </a:rPr>
              <a:t>IS</a:t>
            </a:r>
            <a:r>
              <a:rPr lang="en-US" dirty="0" smtClean="0">
                <a:solidFill>
                  <a:srgbClr val="002060"/>
                </a:solidFill>
              </a:rPr>
              <a:t>|</a:t>
            </a:r>
            <a:r>
              <a:rPr lang="en-US" dirty="0" smtClean="0">
                <a:solidFill>
                  <a:srgbClr val="0070C0"/>
                </a:solidFill>
              </a:rPr>
              <a:t>AS</a:t>
            </a:r>
            <a:r>
              <a:rPr lang="en-US" dirty="0" smtClean="0">
                <a:solidFill>
                  <a:srgbClr val="002060"/>
                </a:solidFill>
              </a:rPr>
              <a:t> </a:t>
            </a:r>
          </a:p>
          <a:p>
            <a:pPr>
              <a:spcBef>
                <a:spcPts val="300"/>
              </a:spcBef>
            </a:pPr>
            <a:r>
              <a:rPr lang="en-US" dirty="0" smtClean="0">
                <a:solidFill>
                  <a:srgbClr val="002060"/>
                </a:solidFill>
              </a:rPr>
              <a:t>[</a:t>
            </a:r>
            <a:r>
              <a:rPr lang="en-US" dirty="0" smtClean="0">
                <a:solidFill>
                  <a:srgbClr val="00B050"/>
                </a:solidFill>
              </a:rPr>
              <a:t>local variable declarations</a:t>
            </a:r>
            <a:r>
              <a:rPr lang="en-US" dirty="0" smtClean="0">
                <a:solidFill>
                  <a:srgbClr val="002060"/>
                </a:solidFill>
              </a:rPr>
              <a:t>]</a:t>
            </a:r>
          </a:p>
          <a:p>
            <a:pPr>
              <a:spcBef>
                <a:spcPts val="300"/>
              </a:spcBef>
            </a:pPr>
            <a:r>
              <a:rPr lang="en-US" dirty="0" smtClean="0">
                <a:solidFill>
                  <a:srgbClr val="0070C0"/>
                </a:solidFill>
              </a:rPr>
              <a:t>BEGIN</a:t>
            </a:r>
          </a:p>
          <a:p>
            <a:pPr>
              <a:spcBef>
                <a:spcPts val="300"/>
              </a:spcBef>
            </a:pPr>
            <a:r>
              <a:rPr lang="en-US" dirty="0" smtClean="0">
                <a:solidFill>
                  <a:srgbClr val="00B050"/>
                </a:solidFill>
              </a:rPr>
              <a:t>executable statements;</a:t>
            </a:r>
          </a:p>
          <a:p>
            <a:pPr>
              <a:spcBef>
                <a:spcPts val="300"/>
              </a:spcBef>
            </a:pPr>
            <a:r>
              <a:rPr lang="en-US" dirty="0" smtClean="0">
                <a:solidFill>
                  <a:srgbClr val="002060"/>
                </a:solidFill>
              </a:rPr>
              <a:t>[</a:t>
            </a:r>
            <a:r>
              <a:rPr lang="en-US" dirty="0" smtClean="0">
                <a:solidFill>
                  <a:srgbClr val="0070C0"/>
                </a:solidFill>
              </a:rPr>
              <a:t>EXCEPTION]</a:t>
            </a:r>
          </a:p>
          <a:p>
            <a:pPr>
              <a:spcBef>
                <a:spcPts val="300"/>
              </a:spcBef>
            </a:pPr>
            <a:r>
              <a:rPr lang="en-US" dirty="0" smtClean="0">
                <a:solidFill>
                  <a:srgbClr val="002060"/>
                </a:solidFill>
              </a:rPr>
              <a:t>[</a:t>
            </a:r>
            <a:r>
              <a:rPr lang="en-US" dirty="0" smtClean="0">
                <a:solidFill>
                  <a:srgbClr val="0070C0"/>
                </a:solidFill>
              </a:rPr>
              <a:t>exception handlers</a:t>
            </a:r>
            <a:r>
              <a:rPr lang="en-US" dirty="0" smtClean="0">
                <a:solidFill>
                  <a:srgbClr val="002060"/>
                </a:solidFill>
              </a:rPr>
              <a:t>]</a:t>
            </a:r>
          </a:p>
          <a:p>
            <a:pPr>
              <a:spcBef>
                <a:spcPts val="300"/>
              </a:spcBef>
            </a:pPr>
            <a:r>
              <a:rPr lang="en-US" dirty="0" smtClean="0">
                <a:solidFill>
                  <a:srgbClr val="0070C0"/>
                </a:solidFill>
              </a:rPr>
              <a:t>END</a:t>
            </a:r>
            <a:r>
              <a:rPr lang="en-US" dirty="0" smtClean="0">
                <a:solidFill>
                  <a:srgbClr val="002060"/>
                </a:solidFill>
              </a:rPr>
              <a:t> [&lt;</a:t>
            </a:r>
            <a:r>
              <a:rPr lang="en-US" dirty="0" smtClean="0">
                <a:solidFill>
                  <a:srgbClr val="00B050"/>
                </a:solidFill>
              </a:rPr>
              <a:t>procedure-name</a:t>
            </a:r>
            <a:r>
              <a:rPr lang="en-US" dirty="0" smtClean="0">
                <a:solidFill>
                  <a:srgbClr val="002060"/>
                </a:solidFill>
              </a:rPr>
              <a:t>&gt; ];</a:t>
            </a:r>
            <a:endParaRPr lang="en-US" dirty="0"/>
          </a:p>
        </p:txBody>
      </p:sp>
      <p:sp>
        <p:nvSpPr>
          <p:cNvPr id="6" name="TextBox 5"/>
          <p:cNvSpPr txBox="1"/>
          <p:nvPr/>
        </p:nvSpPr>
        <p:spPr>
          <a:xfrm>
            <a:off x="304800" y="4953000"/>
            <a:ext cx="8610600" cy="1277273"/>
          </a:xfrm>
          <a:prstGeom prst="rect">
            <a:avLst/>
          </a:prstGeom>
          <a:noFill/>
        </p:spPr>
        <p:txBody>
          <a:bodyPr wrap="square" rtlCol="0">
            <a:spAutoFit/>
          </a:bodyPr>
          <a:lstStyle/>
          <a:p>
            <a:pPr indent="279400">
              <a:spcBef>
                <a:spcPts val="600"/>
              </a:spcBef>
              <a:buFont typeface="Arial" pitchFamily="34" charset="0"/>
              <a:buChar char="•"/>
            </a:pPr>
            <a:r>
              <a:rPr lang="en-US" b="0" dirty="0" smtClean="0"/>
              <a:t>The “</a:t>
            </a:r>
            <a:r>
              <a:rPr lang="en-US" dirty="0" smtClean="0">
                <a:solidFill>
                  <a:srgbClr val="0070C0"/>
                </a:solidFill>
              </a:rPr>
              <a:t>OR REPLACE” </a:t>
            </a:r>
            <a:r>
              <a:rPr lang="en-US" b="0" dirty="0" smtClean="0"/>
              <a:t>keyword indicates that if a procedure with the same name exists, then it will be replaced by this new procedure.</a:t>
            </a:r>
          </a:p>
          <a:p>
            <a:pPr indent="279400">
              <a:spcBef>
                <a:spcPts val="600"/>
              </a:spcBef>
              <a:buFont typeface="Arial" pitchFamily="34" charset="0"/>
              <a:buChar char="•"/>
            </a:pPr>
            <a:r>
              <a:rPr lang="en-US" b="0" dirty="0" smtClean="0"/>
              <a:t>Oracle creates procedure even though the procedure is not valid (has errors) but it displays the message saying that the procedure is created with errors.</a:t>
            </a:r>
            <a:endParaRPr lang="en-US" b="0" dirty="0"/>
          </a:p>
        </p:txBody>
      </p:sp>
      <p:sp>
        <p:nvSpPr>
          <p:cNvPr id="7" name="Rectangular Callout 6"/>
          <p:cNvSpPr/>
          <p:nvPr/>
        </p:nvSpPr>
        <p:spPr>
          <a:xfrm>
            <a:off x="5562600" y="2054352"/>
            <a:ext cx="1981200" cy="612648"/>
          </a:xfrm>
          <a:prstGeom prst="wedgeRectCallout">
            <a:avLst>
              <a:gd name="adj1" fmla="val -84464"/>
              <a:gd name="adj2" fmla="val -3666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Head Section</a:t>
            </a:r>
            <a:endParaRPr lang="en-US" dirty="0">
              <a:latin typeface="Arial" pitchFamily="34" charset="0"/>
              <a:cs typeface="Arial" pitchFamily="34" charset="0"/>
            </a:endParaRPr>
          </a:p>
        </p:txBody>
      </p:sp>
      <p:sp>
        <p:nvSpPr>
          <p:cNvPr id="9" name="Right Brace 8"/>
          <p:cNvSpPr/>
          <p:nvPr/>
        </p:nvSpPr>
        <p:spPr>
          <a:xfrm>
            <a:off x="4572000" y="2895600"/>
            <a:ext cx="381000" cy="17526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ular Callout 9"/>
          <p:cNvSpPr/>
          <p:nvPr/>
        </p:nvSpPr>
        <p:spPr>
          <a:xfrm>
            <a:off x="5562600" y="3505200"/>
            <a:ext cx="1981200" cy="612648"/>
          </a:xfrm>
          <a:prstGeom prst="wedgeRectCallout">
            <a:avLst>
              <a:gd name="adj1" fmla="val -78230"/>
              <a:gd name="adj2" fmla="val -339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Body</a:t>
            </a:r>
            <a:endParaRPr lang="en-US" dirty="0">
              <a:latin typeface="Arial" pitchFamily="34" charset="0"/>
              <a:cs typeface="Arial" pitchFamily="34" charset="0"/>
            </a:endParaRPr>
          </a:p>
        </p:txBody>
      </p:sp>
      <p:sp>
        <p:nvSpPr>
          <p:cNvPr id="11" name="Right Brace 10"/>
          <p:cNvSpPr/>
          <p:nvPr/>
        </p:nvSpPr>
        <p:spPr>
          <a:xfrm>
            <a:off x="4572000" y="1905000"/>
            <a:ext cx="304800" cy="7620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868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Procedures  - Parameters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5" name="TextBox 4"/>
          <p:cNvSpPr txBox="1"/>
          <p:nvPr/>
        </p:nvSpPr>
        <p:spPr>
          <a:xfrm>
            <a:off x="228600" y="1631752"/>
            <a:ext cx="8610600" cy="4185761"/>
          </a:xfrm>
          <a:prstGeom prst="rect">
            <a:avLst/>
          </a:prstGeom>
          <a:noFill/>
        </p:spPr>
        <p:txBody>
          <a:bodyPr wrap="square" rtlCol="0">
            <a:spAutoFit/>
          </a:bodyPr>
          <a:lstStyle/>
          <a:p>
            <a:pPr>
              <a:spcBef>
                <a:spcPts val="800"/>
              </a:spcBef>
            </a:pPr>
            <a:r>
              <a:rPr lang="en-US" dirty="0" smtClean="0"/>
              <a:t>Types of procedures:</a:t>
            </a:r>
          </a:p>
          <a:p>
            <a:pPr marL="1257300" lvl="2" indent="-342900">
              <a:spcBef>
                <a:spcPts val="800"/>
              </a:spcBef>
              <a:buFont typeface="+mj-lt"/>
              <a:buAutoNum type="arabicPeriod"/>
            </a:pPr>
            <a:r>
              <a:rPr lang="en-US" b="0" dirty="0" smtClean="0"/>
              <a:t>Procedure Without Parameter.</a:t>
            </a:r>
          </a:p>
          <a:p>
            <a:pPr marL="1257300" lvl="2" indent="-342900">
              <a:spcBef>
                <a:spcPts val="800"/>
              </a:spcBef>
              <a:buFont typeface="+mj-lt"/>
              <a:buAutoNum type="arabicPeriod"/>
            </a:pPr>
            <a:r>
              <a:rPr lang="en-US" b="0" dirty="0" smtClean="0"/>
              <a:t>Procedure With Parameter.</a:t>
            </a:r>
          </a:p>
          <a:p>
            <a:pPr>
              <a:spcBef>
                <a:spcPts val="800"/>
              </a:spcBef>
            </a:pPr>
            <a:r>
              <a:rPr lang="en-US" dirty="0" smtClean="0"/>
              <a:t>Example: Procedure Without  Parameter</a:t>
            </a:r>
          </a:p>
          <a:p>
            <a:pPr marL="520700" lvl="3">
              <a:spcBef>
                <a:spcPts val="400"/>
              </a:spcBef>
            </a:pPr>
            <a:r>
              <a:rPr lang="en-IN" dirty="0" smtClean="0">
                <a:solidFill>
                  <a:srgbClr val="0070C0"/>
                </a:solidFill>
              </a:rPr>
              <a:t>CREATE OR REPLACE PROCEDURE </a:t>
            </a:r>
            <a:r>
              <a:rPr lang="en-IN" dirty="0" smtClean="0">
                <a:solidFill>
                  <a:srgbClr val="00B050"/>
                </a:solidFill>
              </a:rPr>
              <a:t>MY_FIRSTPROCEDURE</a:t>
            </a:r>
          </a:p>
          <a:p>
            <a:pPr marL="520700" lvl="3">
              <a:spcBef>
                <a:spcPts val="400"/>
              </a:spcBef>
            </a:pPr>
            <a:r>
              <a:rPr lang="en-IN" dirty="0" smtClean="0">
                <a:solidFill>
                  <a:srgbClr val="0070C0"/>
                </a:solidFill>
              </a:rPr>
              <a:t>AS</a:t>
            </a:r>
          </a:p>
          <a:p>
            <a:pPr marL="520700" lvl="3">
              <a:spcBef>
                <a:spcPts val="400"/>
              </a:spcBef>
            </a:pPr>
            <a:r>
              <a:rPr lang="en-IN" dirty="0" smtClean="0">
                <a:solidFill>
                  <a:srgbClr val="0070C0"/>
                </a:solidFill>
              </a:rPr>
              <a:t>BEGIN</a:t>
            </a:r>
          </a:p>
          <a:p>
            <a:pPr marL="520700" lvl="3">
              <a:spcBef>
                <a:spcPts val="400"/>
              </a:spcBef>
            </a:pPr>
            <a:r>
              <a:rPr lang="en-IN" dirty="0" smtClean="0">
                <a:solidFill>
                  <a:srgbClr val="0070C0"/>
                </a:solidFill>
              </a:rPr>
              <a:t>DBMS_OUTPUT.PUT_LINE('</a:t>
            </a:r>
            <a:r>
              <a:rPr lang="en-IN" dirty="0" smtClean="0">
                <a:solidFill>
                  <a:srgbClr val="00B050"/>
                </a:solidFill>
              </a:rPr>
              <a:t>My First PL SQL Procedure</a:t>
            </a:r>
            <a:r>
              <a:rPr lang="en-IN" dirty="0" smtClean="0">
                <a:solidFill>
                  <a:srgbClr val="0070C0"/>
                </a:solidFill>
              </a:rPr>
              <a:t>');</a:t>
            </a:r>
          </a:p>
          <a:p>
            <a:pPr marL="520700" lvl="3">
              <a:spcBef>
                <a:spcPts val="400"/>
              </a:spcBef>
            </a:pPr>
            <a:r>
              <a:rPr lang="en-IN" dirty="0" smtClean="0">
                <a:solidFill>
                  <a:srgbClr val="0070C0"/>
                </a:solidFill>
              </a:rPr>
              <a:t>END </a:t>
            </a:r>
            <a:r>
              <a:rPr lang="en-IN" dirty="0" smtClean="0">
                <a:solidFill>
                  <a:srgbClr val="00B050"/>
                </a:solidFill>
              </a:rPr>
              <a:t>MY_FIRSTPROCEDURE</a:t>
            </a:r>
            <a:r>
              <a:rPr lang="en-IN" dirty="0" smtClean="0">
                <a:solidFill>
                  <a:srgbClr val="0070C0"/>
                </a:solidFill>
              </a:rPr>
              <a:t>;</a:t>
            </a:r>
          </a:p>
          <a:p>
            <a:pPr marL="111125" lvl="2" indent="-111125">
              <a:spcBef>
                <a:spcPts val="800"/>
              </a:spcBef>
              <a:tabLst>
                <a:tab pos="1717675" algn="l"/>
              </a:tabLst>
            </a:pPr>
            <a:r>
              <a:rPr lang="en-US" dirty="0" smtClean="0"/>
              <a:t>How to Execute Procedure without Parameter?.</a:t>
            </a:r>
          </a:p>
          <a:p>
            <a:pPr marL="568325" lvl="3" indent="-111125">
              <a:spcBef>
                <a:spcPts val="800"/>
              </a:spcBef>
              <a:tabLst>
                <a:tab pos="1717675" algn="l"/>
              </a:tabLst>
            </a:pPr>
            <a:r>
              <a:rPr lang="en-US" dirty="0" smtClean="0">
                <a:solidFill>
                  <a:srgbClr val="0070C0"/>
                </a:solidFill>
              </a:rPr>
              <a:t>Execute</a:t>
            </a:r>
            <a:r>
              <a:rPr lang="en-US" dirty="0" smtClean="0"/>
              <a:t> or </a:t>
            </a:r>
            <a:r>
              <a:rPr lang="en-US" dirty="0" smtClean="0">
                <a:solidFill>
                  <a:srgbClr val="0070C0"/>
                </a:solidFill>
              </a:rPr>
              <a:t>exec</a:t>
            </a:r>
            <a:r>
              <a:rPr lang="en-US" dirty="0" smtClean="0"/>
              <a:t>  </a:t>
            </a:r>
            <a:r>
              <a:rPr lang="en-IN" dirty="0" smtClean="0">
                <a:solidFill>
                  <a:srgbClr val="00B050"/>
                </a:solidFill>
              </a:rPr>
              <a:t>MY_FIRSTPROCEDURE</a:t>
            </a:r>
            <a:r>
              <a:rPr lang="en-US" dirty="0" smtClean="0">
                <a:solidFill>
                  <a:srgbClr val="0070C0"/>
                </a:solidFill>
              </a:rPr>
              <a:t>;</a:t>
            </a:r>
            <a:r>
              <a:rPr lang="en-US" dirty="0" smtClean="0"/>
              <a:t/>
            </a:r>
            <a:br>
              <a:rPr lang="en-US" dirty="0" smtClean="0"/>
            </a:br>
            <a:endParaRPr lang="en-US" b="0" dirty="0" smtClean="0"/>
          </a:p>
        </p:txBody>
      </p:sp>
    </p:spTree>
    <p:extLst>
      <p:ext uri="{BB962C8B-B14F-4D97-AF65-F5344CB8AC3E}">
        <p14:creationId xmlns:p14="http://schemas.microsoft.com/office/powerpoint/2010/main" val="172246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ox(in)">
                                      <p:cBhvr>
                                        <p:cTn id="7" dur="500"/>
                                        <p:tgtEl>
                                          <p:spTgt spid="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ox(in)">
                                      <p:cBhvr>
                                        <p:cTn id="13" dur="500"/>
                                        <p:tgtEl>
                                          <p:spTgt spid="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ox(in)">
                                      <p:cBhvr>
                                        <p:cTn id="16" dur="500"/>
                                        <p:tgtEl>
                                          <p:spTgt spid="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box(in)">
                                      <p:cBhvr>
                                        <p:cTn id="19" dur="500"/>
                                        <p:tgtEl>
                                          <p:spTgt spid="5">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ox(in)">
                                      <p:cBhvr>
                                        <p:cTn id="22" dur="500"/>
                                        <p:tgtEl>
                                          <p:spTgt spid="5">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box(in)">
                                      <p:cBhvr>
                                        <p:cTn id="25" dur="500"/>
                                        <p:tgtEl>
                                          <p:spTgt spid="5">
                                            <p:txEl>
                                              <p:pRg st="9" end="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box(in)">
                                      <p:cBhvr>
                                        <p:cTn id="2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a typeface="Verdana" pitchFamily="34" charset="0"/>
                <a:cs typeface="Verdana" pitchFamily="34" charset="0"/>
              </a:rPr>
              <a:t>Procedure With Parameters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8" name="TextBox 7"/>
          <p:cNvSpPr txBox="1"/>
          <p:nvPr/>
        </p:nvSpPr>
        <p:spPr>
          <a:xfrm>
            <a:off x="228600" y="1567696"/>
            <a:ext cx="8458200" cy="1508105"/>
          </a:xfrm>
          <a:prstGeom prst="rect">
            <a:avLst/>
          </a:prstGeom>
          <a:noFill/>
        </p:spPr>
        <p:txBody>
          <a:bodyPr wrap="square" rtlCol="0">
            <a:spAutoFit/>
          </a:bodyPr>
          <a:lstStyle/>
          <a:p>
            <a:pPr marL="0" lvl="2">
              <a:spcBef>
                <a:spcPts val="1200"/>
              </a:spcBef>
            </a:pPr>
            <a:r>
              <a:rPr lang="en-US" dirty="0" smtClean="0"/>
              <a:t>Procedure with parameters:</a:t>
            </a:r>
          </a:p>
          <a:p>
            <a:pPr marL="457200" lvl="3">
              <a:spcBef>
                <a:spcPts val="1200"/>
              </a:spcBef>
            </a:pPr>
            <a:r>
              <a:rPr lang="en-US" b="0" dirty="0" smtClean="0"/>
              <a:t>PL/SQL Procedures can take Parameters. Parameters are values that can be passed and retrieved by the users.</a:t>
            </a:r>
          </a:p>
          <a:p>
            <a:pPr marL="457200" lvl="3">
              <a:spcBef>
                <a:spcPts val="1200"/>
              </a:spcBef>
            </a:pPr>
            <a:r>
              <a:rPr lang="en-US" b="0" dirty="0" smtClean="0"/>
              <a:t>Parameters are declared when a procedure is declared. </a:t>
            </a:r>
            <a:endParaRPr lang="en-US" dirty="0" smtClean="0"/>
          </a:p>
        </p:txBody>
      </p:sp>
      <p:graphicFrame>
        <p:nvGraphicFramePr>
          <p:cNvPr id="5" name="Diagram 4"/>
          <p:cNvGraphicFramePr/>
          <p:nvPr>
            <p:extLst>
              <p:ext uri="{D42A27DB-BD31-4B8C-83A1-F6EECF244321}">
                <p14:modId xmlns:p14="http://schemas.microsoft.com/office/powerpoint/2010/main" val="2171067787"/>
              </p:ext>
            </p:extLst>
          </p:nvPr>
        </p:nvGraphicFramePr>
        <p:xfrm>
          <a:off x="1600200" y="3149600"/>
          <a:ext cx="52578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583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a typeface="Verdana" pitchFamily="34" charset="0"/>
                <a:cs typeface="Verdana" pitchFamily="34" charset="0"/>
              </a:rPr>
              <a:t>Procedure With Parameters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5" name="TextBox 4"/>
          <p:cNvSpPr txBox="1"/>
          <p:nvPr/>
        </p:nvSpPr>
        <p:spPr>
          <a:xfrm>
            <a:off x="152400" y="1524000"/>
            <a:ext cx="8839200" cy="5355312"/>
          </a:xfrm>
          <a:prstGeom prst="rect">
            <a:avLst/>
          </a:prstGeom>
          <a:noFill/>
        </p:spPr>
        <p:txBody>
          <a:bodyPr wrap="square" rtlCol="0">
            <a:spAutoFit/>
          </a:bodyPr>
          <a:lstStyle/>
          <a:p>
            <a:pPr>
              <a:spcBef>
                <a:spcPts val="900"/>
              </a:spcBef>
            </a:pPr>
            <a:r>
              <a:rPr lang="en-US" dirty="0" smtClean="0"/>
              <a:t>IN Parameter:</a:t>
            </a:r>
          </a:p>
          <a:p>
            <a:pPr lvl="1">
              <a:spcBef>
                <a:spcPts val="900"/>
              </a:spcBef>
              <a:buFont typeface="Arial" pitchFamily="34" charset="0"/>
              <a:buChar char="•"/>
            </a:pPr>
            <a:r>
              <a:rPr lang="en-US" b="0" dirty="0" smtClean="0"/>
              <a:t>  Default Parameter Mode, declared using the </a:t>
            </a:r>
            <a:r>
              <a:rPr lang="en-US" i="1" dirty="0" smtClean="0"/>
              <a:t>IN</a:t>
            </a:r>
            <a:r>
              <a:rPr lang="en-US" b="0" dirty="0" smtClean="0"/>
              <a:t> Keyword.</a:t>
            </a:r>
          </a:p>
          <a:p>
            <a:pPr lvl="1">
              <a:spcBef>
                <a:spcPts val="900"/>
              </a:spcBef>
              <a:buFont typeface="Arial" pitchFamily="34" charset="0"/>
              <a:buChar char="•"/>
            </a:pPr>
            <a:r>
              <a:rPr lang="en-US" b="0" dirty="0" smtClean="0"/>
              <a:t>  Value which need to be passed to the procedure for processing.</a:t>
            </a:r>
          </a:p>
          <a:p>
            <a:pPr lvl="1">
              <a:spcBef>
                <a:spcPts val="900"/>
              </a:spcBef>
              <a:buFont typeface="Arial" pitchFamily="34" charset="0"/>
              <a:buChar char="•"/>
            </a:pPr>
            <a:r>
              <a:rPr lang="en-US" b="0" dirty="0" smtClean="0"/>
              <a:t>  IN parameter is a constant whose value cannot be changed in the invoked stored procedure.</a:t>
            </a:r>
          </a:p>
          <a:p>
            <a:pPr>
              <a:spcBef>
                <a:spcPts val="900"/>
              </a:spcBef>
            </a:pPr>
            <a:r>
              <a:rPr lang="en-US" dirty="0" smtClean="0"/>
              <a:t>OUT Parameter:</a:t>
            </a:r>
          </a:p>
          <a:p>
            <a:pPr lvl="1">
              <a:spcBef>
                <a:spcPts val="900"/>
              </a:spcBef>
              <a:buFont typeface="Arial" pitchFamily="34" charset="0"/>
              <a:buChar char="•"/>
            </a:pPr>
            <a:r>
              <a:rPr lang="en-US" b="0" dirty="0" smtClean="0"/>
              <a:t>  The value returned by the procedure</a:t>
            </a:r>
          </a:p>
          <a:p>
            <a:pPr lvl="1">
              <a:spcBef>
                <a:spcPts val="900"/>
              </a:spcBef>
              <a:buFont typeface="Arial" pitchFamily="34" charset="0"/>
              <a:buChar char="•"/>
            </a:pPr>
            <a:r>
              <a:rPr lang="en-US" b="0" dirty="0" smtClean="0"/>
              <a:t>  Declared using the </a:t>
            </a:r>
            <a:r>
              <a:rPr lang="en-US" i="1" dirty="0" smtClean="0"/>
              <a:t>OUT</a:t>
            </a:r>
            <a:r>
              <a:rPr lang="en-US" b="0" dirty="0" smtClean="0"/>
              <a:t> Keyword.</a:t>
            </a:r>
          </a:p>
          <a:p>
            <a:pPr lvl="1">
              <a:spcBef>
                <a:spcPts val="900"/>
              </a:spcBef>
              <a:buFont typeface="Arial" pitchFamily="34" charset="0"/>
              <a:buChar char="•"/>
            </a:pPr>
            <a:r>
              <a:rPr lang="en-US" b="0" dirty="0" smtClean="0"/>
              <a:t> The default value of an OUT parameter is NULL.</a:t>
            </a:r>
          </a:p>
          <a:p>
            <a:pPr lvl="1">
              <a:spcBef>
                <a:spcPts val="900"/>
              </a:spcBef>
              <a:buFont typeface="Arial" pitchFamily="34" charset="0"/>
              <a:buChar char="•"/>
            </a:pPr>
            <a:r>
              <a:rPr lang="en-US" b="0" dirty="0" smtClean="0"/>
              <a:t>  Cannot be initialized and cannot be assigned a default value.</a:t>
            </a:r>
          </a:p>
          <a:p>
            <a:pPr>
              <a:spcBef>
                <a:spcPts val="900"/>
              </a:spcBef>
            </a:pPr>
            <a:r>
              <a:rPr lang="en-US" dirty="0" smtClean="0"/>
              <a:t>INOUT Parameter:</a:t>
            </a:r>
          </a:p>
          <a:p>
            <a:pPr lvl="1">
              <a:spcBef>
                <a:spcPts val="900"/>
              </a:spcBef>
              <a:buFont typeface="Arial" pitchFamily="34" charset="0"/>
              <a:buChar char="•"/>
            </a:pPr>
            <a:r>
              <a:rPr lang="en-US" b="0" dirty="0" smtClean="0"/>
              <a:t>  The same parameter will serve as input and output.</a:t>
            </a:r>
          </a:p>
          <a:p>
            <a:pPr marL="633413" lvl="1" indent="-176213">
              <a:spcBef>
                <a:spcPts val="900"/>
              </a:spcBef>
              <a:buFont typeface="Arial" pitchFamily="34" charset="0"/>
              <a:buChar char="•"/>
            </a:pPr>
            <a:r>
              <a:rPr lang="en-US" b="0" dirty="0" smtClean="0"/>
              <a:t>Specified using the </a:t>
            </a:r>
            <a:r>
              <a:rPr lang="en-US" i="1" dirty="0" smtClean="0"/>
              <a:t>IN</a:t>
            </a:r>
            <a:r>
              <a:rPr lang="en-US" b="0" dirty="0" smtClean="0"/>
              <a:t> </a:t>
            </a:r>
            <a:r>
              <a:rPr lang="en-US" i="1" dirty="0" smtClean="0"/>
              <a:t>OUT</a:t>
            </a:r>
            <a:r>
              <a:rPr lang="en-US" b="0" dirty="0" smtClean="0"/>
              <a:t> Keyword.</a:t>
            </a:r>
          </a:p>
          <a:p>
            <a:pPr>
              <a:spcBef>
                <a:spcPts val="900"/>
              </a:spcBef>
            </a:pPr>
            <a:endParaRPr lang="en-US" b="0" dirty="0"/>
          </a:p>
        </p:txBody>
      </p:sp>
    </p:spTree>
    <p:extLst>
      <p:ext uri="{BB962C8B-B14F-4D97-AF65-F5344CB8AC3E}">
        <p14:creationId xmlns:p14="http://schemas.microsoft.com/office/powerpoint/2010/main" val="185538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checkerboard(across)">
                                      <p:cBhvr>
                                        <p:cTn id="7" dur="500"/>
                                        <p:tgtEl>
                                          <p:spTgt spid="5">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checkerboard(across)">
                                      <p:cBhvr>
                                        <p:cTn id="10" dur="500"/>
                                        <p:tgtEl>
                                          <p:spTgt spid="5">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checkerboard(across)">
                                      <p:cBhvr>
                                        <p:cTn id="13" dur="500"/>
                                        <p:tgtEl>
                                          <p:spTgt spid="5">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checkerboard(across)">
                                      <p:cBhvr>
                                        <p:cTn id="16" dur="500"/>
                                        <p:tgtEl>
                                          <p:spTgt spid="5">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checkerboard(across)">
                                      <p:cBhvr>
                                        <p:cTn id="19" dur="500"/>
                                        <p:tgtEl>
                                          <p:spTgt spid="5">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checkerboard(across)">
                                      <p:cBhvr>
                                        <p:cTn id="24" dur="500"/>
                                        <p:tgtEl>
                                          <p:spTgt spid="5">
                                            <p:txEl>
                                              <p:pRg st="9" end="9"/>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27" dur="500"/>
                                        <p:tgtEl>
                                          <p:spTgt spid="5">
                                            <p:txEl>
                                              <p:pRg st="10" end="1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3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Example Of Procedure with IN Parameter  </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5" name="TextBox 4"/>
          <p:cNvSpPr txBox="1"/>
          <p:nvPr/>
        </p:nvSpPr>
        <p:spPr>
          <a:xfrm>
            <a:off x="304800" y="1592615"/>
            <a:ext cx="8610600" cy="4034438"/>
          </a:xfrm>
          <a:prstGeom prst="rect">
            <a:avLst/>
          </a:prstGeom>
          <a:noFill/>
        </p:spPr>
        <p:txBody>
          <a:bodyPr wrap="square" rtlCol="0">
            <a:spAutoFit/>
          </a:bodyPr>
          <a:lstStyle/>
          <a:p>
            <a:pPr>
              <a:spcBef>
                <a:spcPts val="1200"/>
              </a:spcBef>
            </a:pPr>
            <a:r>
              <a:rPr lang="en-US" dirty="0" smtClean="0"/>
              <a:t>Problem: </a:t>
            </a:r>
            <a:r>
              <a:rPr lang="en-US" b="0" dirty="0" smtClean="0"/>
              <a:t>Procedure to print the TOTAL DISCOUNT given for a particular product id.</a:t>
            </a:r>
            <a:endParaRPr lang="en-US" dirty="0" smtClean="0"/>
          </a:p>
          <a:p>
            <a:pPr marL="63500" lvl="2">
              <a:spcBef>
                <a:spcPts val="1200"/>
              </a:spcBef>
            </a:pPr>
            <a:r>
              <a:rPr lang="en-US" sz="1400" dirty="0" smtClean="0">
                <a:solidFill>
                  <a:srgbClr val="0070C0"/>
                </a:solidFill>
              </a:rPr>
              <a:t>CREATE OR REPLACE  PROCEDURE</a:t>
            </a:r>
            <a:r>
              <a:rPr lang="en-US" sz="1400" b="0" dirty="0" smtClean="0">
                <a:solidFill>
                  <a:srgbClr val="0070C0"/>
                </a:solidFill>
              </a:rPr>
              <a:t> </a:t>
            </a:r>
            <a:r>
              <a:rPr lang="en-US" sz="1400" b="0" dirty="0" smtClean="0">
                <a:solidFill>
                  <a:srgbClr val="00B050"/>
                </a:solidFill>
              </a:rPr>
              <a:t>CALCULATE_DISCOUNT</a:t>
            </a:r>
            <a:r>
              <a:rPr lang="en-US" sz="1400" b="0" dirty="0" smtClean="0">
                <a:solidFill>
                  <a:srgbClr val="0070C0"/>
                </a:solidFill>
              </a:rPr>
              <a:t>(</a:t>
            </a:r>
            <a:r>
              <a:rPr lang="en-US" sz="1400" b="0" dirty="0" smtClean="0">
                <a:solidFill>
                  <a:srgbClr val="00B050"/>
                </a:solidFill>
              </a:rPr>
              <a:t>PRODUCT_ID</a:t>
            </a:r>
            <a:r>
              <a:rPr lang="en-US" sz="1400" b="0" dirty="0" smtClean="0">
                <a:solidFill>
                  <a:srgbClr val="0070C0"/>
                </a:solidFill>
              </a:rPr>
              <a:t>  IN VARCHAR2) </a:t>
            </a:r>
          </a:p>
          <a:p>
            <a:pPr marL="63500" lvl="2">
              <a:spcBef>
                <a:spcPts val="400"/>
              </a:spcBef>
            </a:pPr>
            <a:r>
              <a:rPr lang="en-US" sz="1400" dirty="0" smtClean="0">
                <a:solidFill>
                  <a:srgbClr val="0070C0"/>
                </a:solidFill>
              </a:rPr>
              <a:t>IS</a:t>
            </a:r>
          </a:p>
          <a:p>
            <a:pPr marL="457200" lvl="2" indent="-220663">
              <a:spcBef>
                <a:spcPts val="400"/>
              </a:spcBef>
            </a:pPr>
            <a:r>
              <a:rPr lang="en-US" sz="1400" b="0" dirty="0" smtClean="0">
                <a:solidFill>
                  <a:srgbClr val="00B050"/>
                </a:solidFill>
              </a:rPr>
              <a:t>TOTAL_DISCOUNT </a:t>
            </a:r>
            <a:r>
              <a:rPr lang="en-US" sz="1400" b="0" dirty="0" smtClean="0">
                <a:solidFill>
                  <a:srgbClr val="0070C0"/>
                </a:solidFill>
              </a:rPr>
              <a:t>NUMBER</a:t>
            </a:r>
            <a:r>
              <a:rPr lang="en-US" sz="1400" b="0" dirty="0" smtClean="0">
                <a:solidFill>
                  <a:srgbClr val="00B050"/>
                </a:solidFill>
              </a:rPr>
              <a:t>(10); </a:t>
            </a:r>
          </a:p>
          <a:p>
            <a:pPr marL="0" lvl="1" indent="-220663">
              <a:spcBef>
                <a:spcPts val="400"/>
              </a:spcBef>
            </a:pPr>
            <a:r>
              <a:rPr lang="en-US" sz="1400" b="0" dirty="0" smtClean="0">
                <a:solidFill>
                  <a:srgbClr val="00B050"/>
                </a:solidFill>
              </a:rPr>
              <a:t> </a:t>
            </a:r>
            <a:r>
              <a:rPr lang="en-US" sz="1400" dirty="0" smtClean="0">
                <a:solidFill>
                  <a:srgbClr val="0070C0"/>
                </a:solidFill>
              </a:rPr>
              <a:t>BEGIN </a:t>
            </a:r>
          </a:p>
          <a:p>
            <a:pPr marL="457200" lvl="4" indent="-220663">
              <a:spcBef>
                <a:spcPts val="400"/>
              </a:spcBef>
            </a:pPr>
            <a:r>
              <a:rPr lang="en-US" sz="1400" b="0" dirty="0" smtClean="0">
                <a:solidFill>
                  <a:srgbClr val="0070C0"/>
                </a:solidFill>
              </a:rPr>
              <a:t>-- </a:t>
            </a:r>
            <a:r>
              <a:rPr lang="en-US" sz="1400" b="0" dirty="0" smtClean="0">
                <a:solidFill>
                  <a:srgbClr val="00B050"/>
                </a:solidFill>
              </a:rPr>
              <a:t>Update  TOTAL FEES</a:t>
            </a:r>
          </a:p>
          <a:p>
            <a:pPr marL="457200" lvl="5" indent="-220663">
              <a:spcBef>
                <a:spcPts val="400"/>
              </a:spcBef>
            </a:pPr>
            <a:r>
              <a:rPr lang="en-US" sz="1400" dirty="0" smtClean="0">
                <a:solidFill>
                  <a:srgbClr val="0070C0"/>
                </a:solidFill>
              </a:rPr>
              <a:t>SELECT</a:t>
            </a:r>
            <a:r>
              <a:rPr lang="en-US" sz="1400" b="0" dirty="0" smtClean="0">
                <a:solidFill>
                  <a:srgbClr val="00B050"/>
                </a:solidFill>
              </a:rPr>
              <a:t>  </a:t>
            </a:r>
            <a:r>
              <a:rPr lang="en-US" sz="1400" dirty="0" smtClean="0">
                <a:solidFill>
                  <a:srgbClr val="00B050"/>
                </a:solidFill>
              </a:rPr>
              <a:t>MSRP-BUYPRICE</a:t>
            </a:r>
            <a:r>
              <a:rPr lang="en-US" sz="1400" b="0" dirty="0" smtClean="0">
                <a:solidFill>
                  <a:srgbClr val="00B050"/>
                </a:solidFill>
              </a:rPr>
              <a:t> </a:t>
            </a:r>
            <a:r>
              <a:rPr lang="en-US" sz="1400" b="0" dirty="0" smtClean="0">
                <a:solidFill>
                  <a:srgbClr val="0070C0"/>
                </a:solidFill>
              </a:rPr>
              <a:t>INTO</a:t>
            </a:r>
            <a:r>
              <a:rPr lang="en-US" sz="1400" b="0" dirty="0" smtClean="0">
                <a:solidFill>
                  <a:srgbClr val="00B050"/>
                </a:solidFill>
              </a:rPr>
              <a:t> TOTAL_DISCOUNT  </a:t>
            </a:r>
            <a:r>
              <a:rPr lang="en-US" sz="1400" b="0" dirty="0" smtClean="0">
                <a:solidFill>
                  <a:srgbClr val="0070C0"/>
                </a:solidFill>
              </a:rPr>
              <a:t>FROM</a:t>
            </a:r>
            <a:r>
              <a:rPr lang="en-US" sz="1400" b="0" dirty="0" smtClean="0">
                <a:solidFill>
                  <a:srgbClr val="00B050"/>
                </a:solidFill>
              </a:rPr>
              <a:t> PRODUCTS  </a:t>
            </a:r>
            <a:r>
              <a:rPr lang="en-US" sz="1400" b="0" dirty="0" smtClean="0">
                <a:solidFill>
                  <a:srgbClr val="0070C0"/>
                </a:solidFill>
              </a:rPr>
              <a:t>WHERE </a:t>
            </a:r>
            <a:r>
              <a:rPr lang="en-US" sz="1400" b="0" dirty="0" smtClean="0">
                <a:solidFill>
                  <a:srgbClr val="00B050"/>
                </a:solidFill>
              </a:rPr>
              <a:t>PRODUCTCODE</a:t>
            </a:r>
            <a:r>
              <a:rPr lang="en-US" sz="1400" b="0" dirty="0" smtClean="0">
                <a:solidFill>
                  <a:srgbClr val="0070C0"/>
                </a:solidFill>
              </a:rPr>
              <a:t>= </a:t>
            </a:r>
            <a:r>
              <a:rPr lang="en-US" sz="1400" b="0" dirty="0" smtClean="0">
                <a:solidFill>
                  <a:srgbClr val="00B050"/>
                </a:solidFill>
              </a:rPr>
              <a:t>PRODUCT_ID</a:t>
            </a:r>
            <a:r>
              <a:rPr lang="en-US" sz="1400" b="0" dirty="0" smtClean="0">
                <a:solidFill>
                  <a:srgbClr val="0070C0"/>
                </a:solidFill>
              </a:rPr>
              <a:t>; </a:t>
            </a:r>
          </a:p>
          <a:p>
            <a:pPr marL="457200" lvl="4" indent="-220663">
              <a:spcBef>
                <a:spcPts val="400"/>
              </a:spcBef>
            </a:pPr>
            <a:r>
              <a:rPr lang="en-US" sz="1400" b="0" dirty="0" smtClean="0">
                <a:solidFill>
                  <a:srgbClr val="00B050"/>
                </a:solidFill>
              </a:rPr>
              <a:t>-- Printing the total </a:t>
            </a:r>
            <a:r>
              <a:rPr lang="en-US" sz="1400" dirty="0" smtClean="0">
                <a:solidFill>
                  <a:srgbClr val="00B050"/>
                </a:solidFill>
              </a:rPr>
              <a:t>DISCOUNT</a:t>
            </a:r>
            <a:endParaRPr lang="en-US" sz="1400" b="0" dirty="0" smtClean="0">
              <a:solidFill>
                <a:srgbClr val="00B050"/>
              </a:solidFill>
            </a:endParaRPr>
          </a:p>
          <a:p>
            <a:pPr marL="457200" lvl="4" indent="-220663">
              <a:spcBef>
                <a:spcPts val="0"/>
              </a:spcBef>
            </a:pPr>
            <a:r>
              <a:rPr lang="en-US" sz="1400" dirty="0" smtClean="0">
                <a:solidFill>
                  <a:srgbClr val="0070C0"/>
                </a:solidFill>
              </a:rPr>
              <a:t>DBMS_OUTPUT.PUT_LINE</a:t>
            </a:r>
            <a:r>
              <a:rPr lang="en-US" sz="1400" dirty="0" smtClean="0"/>
              <a:t>(</a:t>
            </a:r>
            <a:r>
              <a:rPr lang="en-US" sz="1400" dirty="0" smtClean="0">
                <a:solidFill>
                  <a:srgbClr val="0070C0"/>
                </a:solidFill>
              </a:rPr>
              <a:t>‘</a:t>
            </a:r>
            <a:r>
              <a:rPr lang="en-US" sz="1400" dirty="0" smtClean="0">
                <a:solidFill>
                  <a:srgbClr val="00B050"/>
                </a:solidFill>
              </a:rPr>
              <a:t>Total Discount For  the Product Code</a:t>
            </a:r>
            <a:r>
              <a:rPr lang="en-US" sz="1400" dirty="0" smtClean="0">
                <a:solidFill>
                  <a:srgbClr val="0070C0"/>
                </a:solidFill>
              </a:rPr>
              <a:t> ‘ ||</a:t>
            </a:r>
            <a:r>
              <a:rPr lang="en-US" sz="1400" dirty="0" smtClean="0"/>
              <a:t> </a:t>
            </a:r>
            <a:r>
              <a:rPr lang="en-US" sz="1400" b="0" dirty="0" err="1" smtClean="0">
                <a:solidFill>
                  <a:srgbClr val="00B050"/>
                </a:solidFill>
              </a:rPr>
              <a:t>Product_ID</a:t>
            </a:r>
            <a:r>
              <a:rPr lang="en-US" sz="1400" b="0" dirty="0" smtClean="0">
                <a:solidFill>
                  <a:srgbClr val="00B050"/>
                </a:solidFill>
              </a:rPr>
              <a:t> || </a:t>
            </a:r>
            <a:r>
              <a:rPr lang="en-US" sz="1400" b="0" dirty="0" smtClean="0">
                <a:solidFill>
                  <a:srgbClr val="0070C0"/>
                </a:solidFill>
              </a:rPr>
              <a:t> ‘ is’ ||</a:t>
            </a:r>
            <a:r>
              <a:rPr lang="en-US" sz="1400" dirty="0" smtClean="0">
                <a:solidFill>
                  <a:srgbClr val="0070C0"/>
                </a:solidFill>
              </a:rPr>
              <a:t> </a:t>
            </a:r>
            <a:r>
              <a:rPr lang="en-US" sz="1400" b="0" dirty="0" err="1" smtClean="0">
                <a:solidFill>
                  <a:srgbClr val="00B050"/>
                </a:solidFill>
              </a:rPr>
              <a:t>TOTAL_discount</a:t>
            </a:r>
            <a:r>
              <a:rPr lang="en-US" sz="1400" dirty="0" smtClean="0"/>
              <a:t> </a:t>
            </a:r>
            <a:r>
              <a:rPr lang="en-US" sz="1400" dirty="0" smtClean="0">
                <a:solidFill>
                  <a:srgbClr val="0070C0"/>
                </a:solidFill>
              </a:rPr>
              <a:t>);</a:t>
            </a:r>
          </a:p>
          <a:p>
            <a:pPr marL="0" lvl="3" indent="-220663">
              <a:spcBef>
                <a:spcPts val="400"/>
              </a:spcBef>
            </a:pPr>
            <a:r>
              <a:rPr lang="en-US" sz="1400" dirty="0" smtClean="0">
                <a:solidFill>
                  <a:srgbClr val="0070C0"/>
                </a:solidFill>
              </a:rPr>
              <a:t>END</a:t>
            </a:r>
            <a:r>
              <a:rPr lang="en-US" sz="1400" b="0" dirty="0" smtClean="0">
                <a:solidFill>
                  <a:srgbClr val="0070C0"/>
                </a:solidFill>
              </a:rPr>
              <a:t> </a:t>
            </a:r>
            <a:r>
              <a:rPr lang="en-US" sz="1400" b="0" dirty="0" smtClean="0">
                <a:solidFill>
                  <a:srgbClr val="00B050"/>
                </a:solidFill>
              </a:rPr>
              <a:t>CALCULATE_DISCOUNT</a:t>
            </a:r>
            <a:r>
              <a:rPr lang="en-US" sz="1400" b="0" dirty="0" smtClean="0">
                <a:solidFill>
                  <a:srgbClr val="0070C0"/>
                </a:solidFill>
              </a:rPr>
              <a:t>; </a:t>
            </a:r>
          </a:p>
          <a:p>
            <a:pPr marL="0" lvl="3" indent="-220663">
              <a:spcBef>
                <a:spcPts val="400"/>
              </a:spcBef>
            </a:pPr>
            <a:endParaRPr lang="en-US" sz="1400" b="0" dirty="0" smtClean="0">
              <a:solidFill>
                <a:srgbClr val="0070C0"/>
              </a:solidFill>
            </a:endParaRPr>
          </a:p>
          <a:p>
            <a:pPr marL="111125" lvl="2" indent="-111125">
              <a:spcBef>
                <a:spcPts val="900"/>
              </a:spcBef>
              <a:tabLst>
                <a:tab pos="1717675" algn="l"/>
              </a:tabLst>
            </a:pPr>
            <a:r>
              <a:rPr lang="en-US" dirty="0" smtClean="0"/>
              <a:t>How to Execute Procedure With IN Parameter?</a:t>
            </a:r>
          </a:p>
          <a:p>
            <a:pPr marL="1482725" lvl="5" indent="-111125">
              <a:tabLst>
                <a:tab pos="1717675" algn="l"/>
              </a:tabLst>
            </a:pPr>
            <a:r>
              <a:rPr lang="en-US" b="0" dirty="0" smtClean="0">
                <a:solidFill>
                  <a:srgbClr val="0070C0"/>
                </a:solidFill>
              </a:rPr>
              <a:t>Execute</a:t>
            </a:r>
            <a:r>
              <a:rPr lang="en-US" dirty="0" smtClean="0"/>
              <a:t> or </a:t>
            </a:r>
            <a:r>
              <a:rPr lang="en-US" b="0" dirty="0" smtClean="0">
                <a:solidFill>
                  <a:srgbClr val="0070C0"/>
                </a:solidFill>
              </a:rPr>
              <a:t>exec</a:t>
            </a:r>
            <a:r>
              <a:rPr lang="en-US" dirty="0" smtClean="0"/>
              <a:t>  </a:t>
            </a:r>
            <a:r>
              <a:rPr lang="en-US" b="0" dirty="0" smtClean="0">
                <a:solidFill>
                  <a:srgbClr val="00B050"/>
                </a:solidFill>
              </a:rPr>
              <a:t>CALCULATE_DISCOUNT </a:t>
            </a:r>
            <a:r>
              <a:rPr lang="en-US" dirty="0" smtClean="0">
                <a:solidFill>
                  <a:srgbClr val="0070C0"/>
                </a:solidFill>
              </a:rPr>
              <a:t>(</a:t>
            </a:r>
            <a:r>
              <a:rPr lang="en-US" dirty="0" smtClean="0">
                <a:solidFill>
                  <a:srgbClr val="00B050"/>
                </a:solidFill>
              </a:rPr>
              <a:t>45</a:t>
            </a:r>
            <a:r>
              <a:rPr lang="en-US" dirty="0" smtClean="0">
                <a:solidFill>
                  <a:srgbClr val="0070C0"/>
                </a:solidFill>
              </a:rPr>
              <a:t> );</a:t>
            </a:r>
            <a:r>
              <a:rPr lang="en-US" dirty="0" smtClean="0"/>
              <a:t/>
            </a:r>
            <a:br>
              <a:rPr lang="en-US" dirty="0" smtClean="0"/>
            </a:br>
            <a:endParaRPr lang="en-US" b="0" dirty="0" smtClean="0"/>
          </a:p>
        </p:txBody>
      </p:sp>
      <p:sp>
        <p:nvSpPr>
          <p:cNvPr id="6" name="Rectangular Callout 5"/>
          <p:cNvSpPr/>
          <p:nvPr/>
        </p:nvSpPr>
        <p:spPr>
          <a:xfrm>
            <a:off x="6477000" y="2667000"/>
            <a:ext cx="2286000" cy="533400"/>
          </a:xfrm>
          <a:prstGeom prst="wedgeRectCallout">
            <a:avLst>
              <a:gd name="adj1" fmla="val -55348"/>
              <a:gd name="adj2" fmla="val -11305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smtClean="0"/>
              <a:t>Product_Id</a:t>
            </a:r>
            <a:r>
              <a:rPr lang="en-US" sz="1600" dirty="0" smtClean="0"/>
              <a:t> is got as an input parameter</a:t>
            </a:r>
            <a:endParaRPr lang="en-US" sz="1600" dirty="0"/>
          </a:p>
        </p:txBody>
      </p:sp>
      <p:sp>
        <p:nvSpPr>
          <p:cNvPr id="7" name="Rectangular Callout 6"/>
          <p:cNvSpPr/>
          <p:nvPr/>
        </p:nvSpPr>
        <p:spPr>
          <a:xfrm>
            <a:off x="4267200" y="3581400"/>
            <a:ext cx="4572000" cy="304800"/>
          </a:xfrm>
          <a:prstGeom prst="wedgeRectCallout">
            <a:avLst>
              <a:gd name="adj1" fmla="val -65332"/>
              <a:gd name="adj2" fmla="val -43563"/>
            </a:avLst>
          </a:prstGeom>
        </p:spPr>
        <p:style>
          <a:lnRef idx="1">
            <a:schemeClr val="accent2"/>
          </a:lnRef>
          <a:fillRef idx="2">
            <a:schemeClr val="accent2"/>
          </a:fillRef>
          <a:effectRef idx="1">
            <a:schemeClr val="accent2"/>
          </a:effectRef>
          <a:fontRef idx="minor">
            <a:schemeClr val="dk1"/>
          </a:fontRef>
        </p:style>
        <p:txBody>
          <a:bodyPr lIns="0" tIns="9144" rIns="0" bIns="9144" rtlCol="0" anchor="ctr"/>
          <a:lstStyle/>
          <a:p>
            <a:pPr algn="ctr"/>
            <a:r>
              <a:rPr lang="en-US" sz="1500" dirty="0" err="1" smtClean="0"/>
              <a:t>Product_Id</a:t>
            </a:r>
            <a:r>
              <a:rPr lang="en-US" sz="1500" dirty="0" smtClean="0"/>
              <a:t> is passed as an input parameter to the  query</a:t>
            </a:r>
            <a:endParaRPr lang="en-US" sz="1500" dirty="0"/>
          </a:p>
        </p:txBody>
      </p:sp>
    </p:spTree>
    <p:extLst>
      <p:ext uri="{BB962C8B-B14F-4D97-AF65-F5344CB8AC3E}">
        <p14:creationId xmlns:p14="http://schemas.microsoft.com/office/powerpoint/2010/main" val="349335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dissolve">
                                      <p:cBhvr>
                                        <p:cTn id="7" dur="500"/>
                                        <p:tgtEl>
                                          <p:spTgt spid="5">
                                            <p:txEl>
                                              <p:pRg st="11" end="1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2" end="12"/>
                                            </p:txEl>
                                          </p:spTgt>
                                        </p:tgtEl>
                                        <p:attrNameLst>
                                          <p:attrName>style.visibility</p:attrName>
                                        </p:attrNameLst>
                                      </p:cBhvr>
                                      <p:to>
                                        <p:strVal val="visible"/>
                                      </p:to>
                                    </p:set>
                                    <p:animEffect transition="in" filter="dissolve">
                                      <p:cBhvr>
                                        <p:cTn id="1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Example of Procedure with OUT Parameter  </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5" name="TextBox 4"/>
          <p:cNvSpPr txBox="1"/>
          <p:nvPr/>
        </p:nvSpPr>
        <p:spPr>
          <a:xfrm>
            <a:off x="186396" y="1552136"/>
            <a:ext cx="9067800" cy="4311437"/>
          </a:xfrm>
          <a:prstGeom prst="rect">
            <a:avLst/>
          </a:prstGeom>
          <a:noFill/>
        </p:spPr>
        <p:txBody>
          <a:bodyPr wrap="square" rtlCol="0">
            <a:spAutoFit/>
          </a:bodyPr>
          <a:lstStyle/>
          <a:p>
            <a:r>
              <a:rPr lang="en-US" dirty="0" smtClean="0"/>
              <a:t>Problem: </a:t>
            </a:r>
            <a:r>
              <a:rPr lang="en-US" b="0" dirty="0" smtClean="0"/>
              <a:t> Procedure to increase the DISCOUNT of a particular PRODUCT by 25 and return it.</a:t>
            </a:r>
            <a:endParaRPr lang="en-US" dirty="0" smtClean="0"/>
          </a:p>
          <a:p>
            <a:pPr marL="63500" lvl="2">
              <a:spcBef>
                <a:spcPts val="800"/>
              </a:spcBef>
            </a:pPr>
            <a:r>
              <a:rPr lang="en-US" sz="1400" dirty="0" smtClean="0">
                <a:solidFill>
                  <a:srgbClr val="0070C0"/>
                </a:solidFill>
              </a:rPr>
              <a:t>CREATE OR REPLACE  PROCEDURE </a:t>
            </a:r>
            <a:r>
              <a:rPr lang="en-US" sz="1400" dirty="0" smtClean="0">
                <a:solidFill>
                  <a:srgbClr val="00B050"/>
                </a:solidFill>
              </a:rPr>
              <a:t>CALCULATE_DISCOUNT</a:t>
            </a:r>
            <a:r>
              <a:rPr lang="en-US" sz="1400" dirty="0" smtClean="0">
                <a:solidFill>
                  <a:srgbClr val="0070C0"/>
                </a:solidFill>
              </a:rPr>
              <a:t>(</a:t>
            </a:r>
            <a:r>
              <a:rPr lang="en-US" sz="1400" dirty="0" smtClean="0">
                <a:solidFill>
                  <a:srgbClr val="00B050"/>
                </a:solidFill>
              </a:rPr>
              <a:t>PRODUCT_ID</a:t>
            </a:r>
            <a:r>
              <a:rPr lang="en-US" sz="1400" dirty="0" smtClean="0">
                <a:solidFill>
                  <a:srgbClr val="0070C0"/>
                </a:solidFill>
              </a:rPr>
              <a:t>  </a:t>
            </a:r>
            <a:r>
              <a:rPr lang="en-US" sz="1400" dirty="0">
                <a:solidFill>
                  <a:srgbClr val="0070C0"/>
                </a:solidFill>
              </a:rPr>
              <a:t>IN </a:t>
            </a:r>
            <a:r>
              <a:rPr lang="en-US" sz="1400" dirty="0" smtClean="0">
                <a:solidFill>
                  <a:srgbClr val="0070C0"/>
                </a:solidFill>
              </a:rPr>
              <a:t>VARCHAR2</a:t>
            </a:r>
            <a:r>
              <a:rPr lang="en-US" sz="1400" b="0" dirty="0" smtClean="0">
                <a:solidFill>
                  <a:srgbClr val="0070C0"/>
                </a:solidFill>
              </a:rPr>
              <a:t>, </a:t>
            </a:r>
            <a:r>
              <a:rPr lang="en-US" sz="1400" b="0" dirty="0" smtClean="0">
                <a:solidFill>
                  <a:srgbClr val="00B050"/>
                </a:solidFill>
              </a:rPr>
              <a:t>DISCOUNT</a:t>
            </a:r>
            <a:r>
              <a:rPr lang="en-US" sz="1400" b="0" dirty="0" smtClean="0">
                <a:solidFill>
                  <a:srgbClr val="0070C0"/>
                </a:solidFill>
              </a:rPr>
              <a:t> </a:t>
            </a:r>
            <a:r>
              <a:rPr lang="en-US" sz="1400" dirty="0" smtClean="0">
                <a:solidFill>
                  <a:srgbClr val="0070C0"/>
                </a:solidFill>
              </a:rPr>
              <a:t>OUT</a:t>
            </a:r>
            <a:r>
              <a:rPr lang="en-US" sz="1400" b="0" dirty="0" smtClean="0">
                <a:solidFill>
                  <a:srgbClr val="0070C0"/>
                </a:solidFill>
              </a:rPr>
              <a:t>  </a:t>
            </a:r>
            <a:r>
              <a:rPr lang="en-US" sz="1400" dirty="0" smtClean="0">
                <a:solidFill>
                  <a:srgbClr val="0070C0"/>
                </a:solidFill>
              </a:rPr>
              <a:t>NUMBER</a:t>
            </a:r>
            <a:r>
              <a:rPr lang="en-US" sz="1400" b="0" dirty="0" smtClean="0">
                <a:solidFill>
                  <a:srgbClr val="0070C0"/>
                </a:solidFill>
              </a:rPr>
              <a:t>) IS</a:t>
            </a:r>
          </a:p>
          <a:p>
            <a:pPr marL="63500" lvl="2">
              <a:spcBef>
                <a:spcPts val="800"/>
              </a:spcBef>
            </a:pPr>
            <a:r>
              <a:rPr lang="en-US" sz="1400" dirty="0" smtClean="0">
                <a:solidFill>
                  <a:srgbClr val="0070C0"/>
                </a:solidFill>
              </a:rPr>
              <a:t>BEGIN </a:t>
            </a:r>
          </a:p>
          <a:p>
            <a:pPr marL="457200" lvl="2" indent="-220663">
              <a:spcBef>
                <a:spcPts val="300"/>
              </a:spcBef>
            </a:pPr>
            <a:r>
              <a:rPr lang="en-US" sz="1400" b="0" dirty="0" smtClean="0">
                <a:solidFill>
                  <a:srgbClr val="0070C0"/>
                </a:solidFill>
              </a:rPr>
              <a:t>     SELECT</a:t>
            </a:r>
            <a:r>
              <a:rPr lang="en-US" sz="1400" b="0" dirty="0" smtClean="0">
                <a:solidFill>
                  <a:srgbClr val="00B050"/>
                </a:solidFill>
              </a:rPr>
              <a:t> </a:t>
            </a:r>
            <a:r>
              <a:rPr lang="en-US" sz="1400" dirty="0">
                <a:solidFill>
                  <a:srgbClr val="00B050"/>
                </a:solidFill>
              </a:rPr>
              <a:t>MSRP-BUYPRICE </a:t>
            </a:r>
            <a:r>
              <a:rPr lang="en-US" sz="1400" dirty="0">
                <a:solidFill>
                  <a:srgbClr val="0070C0"/>
                </a:solidFill>
              </a:rPr>
              <a:t>INTO</a:t>
            </a:r>
            <a:r>
              <a:rPr lang="en-US" sz="1400" dirty="0">
                <a:solidFill>
                  <a:srgbClr val="00B050"/>
                </a:solidFill>
              </a:rPr>
              <a:t> </a:t>
            </a:r>
            <a:r>
              <a:rPr lang="en-US" sz="1400" dirty="0" smtClean="0">
                <a:solidFill>
                  <a:srgbClr val="00B050"/>
                </a:solidFill>
              </a:rPr>
              <a:t>DISCOUNT  </a:t>
            </a:r>
            <a:r>
              <a:rPr lang="en-US" sz="1400" b="0" dirty="0" smtClean="0">
                <a:solidFill>
                  <a:srgbClr val="0070C0"/>
                </a:solidFill>
              </a:rPr>
              <a:t>FROM</a:t>
            </a:r>
            <a:r>
              <a:rPr lang="en-US" sz="1400" b="0" dirty="0" smtClean="0">
                <a:solidFill>
                  <a:srgbClr val="00B050"/>
                </a:solidFill>
              </a:rPr>
              <a:t> </a:t>
            </a:r>
            <a:r>
              <a:rPr lang="en-US" sz="1400" dirty="0" smtClean="0">
                <a:solidFill>
                  <a:srgbClr val="00B050"/>
                </a:solidFill>
              </a:rPr>
              <a:t>PRODUCTS  </a:t>
            </a:r>
            <a:r>
              <a:rPr lang="en-US" sz="1400" dirty="0">
                <a:solidFill>
                  <a:srgbClr val="0070C0"/>
                </a:solidFill>
              </a:rPr>
              <a:t>WHERE </a:t>
            </a:r>
            <a:r>
              <a:rPr lang="en-US" sz="1400" dirty="0">
                <a:solidFill>
                  <a:srgbClr val="00B050"/>
                </a:solidFill>
              </a:rPr>
              <a:t>PRODUCTCODE</a:t>
            </a:r>
            <a:r>
              <a:rPr lang="en-US" sz="1400" dirty="0">
                <a:solidFill>
                  <a:srgbClr val="0070C0"/>
                </a:solidFill>
              </a:rPr>
              <a:t>= </a:t>
            </a:r>
            <a:r>
              <a:rPr lang="en-US" sz="1400" dirty="0">
                <a:solidFill>
                  <a:srgbClr val="00B050"/>
                </a:solidFill>
              </a:rPr>
              <a:t>PRODUCT_ID</a:t>
            </a:r>
            <a:r>
              <a:rPr lang="en-US" sz="1400" dirty="0">
                <a:solidFill>
                  <a:srgbClr val="0070C0"/>
                </a:solidFill>
              </a:rPr>
              <a:t>; </a:t>
            </a:r>
            <a:r>
              <a:rPr lang="en-US" sz="1400" dirty="0" smtClean="0">
                <a:solidFill>
                  <a:srgbClr val="0070C0"/>
                </a:solidFill>
              </a:rPr>
              <a:t>  </a:t>
            </a:r>
            <a:endParaRPr lang="en-US" sz="1400" b="0" dirty="0" smtClean="0">
              <a:solidFill>
                <a:srgbClr val="0070C0"/>
              </a:solidFill>
            </a:endParaRPr>
          </a:p>
          <a:p>
            <a:pPr marL="457200" lvl="2" indent="-220663">
              <a:spcBef>
                <a:spcPts val="300"/>
              </a:spcBef>
            </a:pPr>
            <a:r>
              <a:rPr lang="en-US" sz="1400" b="0" dirty="0" smtClean="0">
                <a:solidFill>
                  <a:srgbClr val="0070C0"/>
                </a:solidFill>
              </a:rPr>
              <a:t>     </a:t>
            </a:r>
            <a:r>
              <a:rPr lang="en-US" sz="1400" b="0" dirty="0" smtClean="0">
                <a:solidFill>
                  <a:srgbClr val="00B050"/>
                </a:solidFill>
              </a:rPr>
              <a:t>DISCOUNT </a:t>
            </a:r>
            <a:r>
              <a:rPr lang="en-US" sz="1400" b="0" dirty="0" smtClean="0">
                <a:solidFill>
                  <a:srgbClr val="0070C0"/>
                </a:solidFill>
              </a:rPr>
              <a:t>:=</a:t>
            </a:r>
            <a:r>
              <a:rPr lang="en-US" sz="1400" b="0" dirty="0" smtClean="0">
                <a:solidFill>
                  <a:srgbClr val="00B050"/>
                </a:solidFill>
              </a:rPr>
              <a:t>DISCOUNT+25;</a:t>
            </a:r>
            <a:endParaRPr lang="en-US" sz="1400" b="0" dirty="0" smtClean="0">
              <a:solidFill>
                <a:srgbClr val="0070C0"/>
              </a:solidFill>
            </a:endParaRPr>
          </a:p>
          <a:p>
            <a:pPr marL="111125" lvl="2" indent="6350">
              <a:spcBef>
                <a:spcPts val="300"/>
              </a:spcBef>
              <a:tabLst>
                <a:tab pos="1717675" algn="l"/>
              </a:tabLst>
            </a:pPr>
            <a:r>
              <a:rPr lang="en-US" sz="1400" dirty="0" smtClean="0">
                <a:solidFill>
                  <a:srgbClr val="0070C0"/>
                </a:solidFill>
              </a:rPr>
              <a:t>END</a:t>
            </a:r>
            <a:r>
              <a:rPr lang="en-US" sz="1400" b="0" dirty="0" smtClean="0">
                <a:solidFill>
                  <a:srgbClr val="0070C0"/>
                </a:solidFill>
              </a:rPr>
              <a:t> </a:t>
            </a:r>
            <a:r>
              <a:rPr lang="en-US" sz="1400" b="0" dirty="0" smtClean="0">
                <a:solidFill>
                  <a:srgbClr val="00B050"/>
                </a:solidFill>
              </a:rPr>
              <a:t>CALCULATE_DISCOUNT</a:t>
            </a:r>
            <a:r>
              <a:rPr lang="en-US" sz="1400" b="0" dirty="0" smtClean="0">
                <a:solidFill>
                  <a:srgbClr val="0070C0"/>
                </a:solidFill>
              </a:rPr>
              <a:t>; </a:t>
            </a:r>
          </a:p>
          <a:p>
            <a:pPr marL="111125" lvl="2" indent="-111125">
              <a:spcBef>
                <a:spcPts val="600"/>
              </a:spcBef>
              <a:tabLst>
                <a:tab pos="1717675" algn="l"/>
              </a:tabLst>
            </a:pPr>
            <a:r>
              <a:rPr lang="en-US" dirty="0" smtClean="0"/>
              <a:t>How to Execute Procedure With OUT  Parameter?</a:t>
            </a:r>
          </a:p>
          <a:p>
            <a:pPr marL="800100" lvl="3" indent="-342900">
              <a:spcBef>
                <a:spcPts val="600"/>
              </a:spcBef>
              <a:buFont typeface="+mj-lt"/>
              <a:buAutoNum type="arabicPeriod"/>
              <a:tabLst>
                <a:tab pos="1717675" algn="l"/>
              </a:tabLst>
            </a:pPr>
            <a:r>
              <a:rPr lang="en-US" sz="1700" b="0" dirty="0" smtClean="0"/>
              <a:t>Declare a Host Variables to hold the  OUT  Parameter</a:t>
            </a:r>
          </a:p>
          <a:p>
            <a:pPr marL="1025525" lvl="4" indent="-111125">
              <a:spcBef>
                <a:spcPts val="600"/>
              </a:spcBef>
              <a:tabLst>
                <a:tab pos="1717675" algn="l"/>
              </a:tabLst>
            </a:pPr>
            <a:r>
              <a:rPr lang="en-US" sz="1700" b="0" dirty="0" smtClean="0"/>
              <a:t>    </a:t>
            </a:r>
            <a:r>
              <a:rPr lang="en-US" sz="1700" dirty="0" smtClean="0">
                <a:solidFill>
                  <a:srgbClr val="0070C0"/>
                </a:solidFill>
              </a:rPr>
              <a:t>Variable </a:t>
            </a:r>
            <a:r>
              <a:rPr lang="en-US" sz="1700" dirty="0" smtClean="0">
                <a:solidFill>
                  <a:srgbClr val="00B050"/>
                </a:solidFill>
              </a:rPr>
              <a:t>TOTAL_DISCOUNT</a:t>
            </a:r>
            <a:r>
              <a:rPr lang="en-US" sz="1700" dirty="0" smtClean="0">
                <a:solidFill>
                  <a:srgbClr val="0070C0"/>
                </a:solidFill>
              </a:rPr>
              <a:t>  Number</a:t>
            </a:r>
          </a:p>
          <a:p>
            <a:pPr marL="800100" lvl="3" indent="-342900">
              <a:spcBef>
                <a:spcPts val="600"/>
              </a:spcBef>
              <a:buFont typeface="+mj-lt"/>
              <a:buAutoNum type="arabicPeriod" startAt="2"/>
              <a:tabLst>
                <a:tab pos="1717675" algn="l"/>
              </a:tabLst>
            </a:pPr>
            <a:r>
              <a:rPr lang="en-US" sz="1700" b="0" dirty="0" smtClean="0"/>
              <a:t>Execute  the Procedure  by passing the course code (IN) and the bind parameter. Bind parameter, binds the output value to it.</a:t>
            </a:r>
          </a:p>
          <a:p>
            <a:pPr marL="441325" lvl="5" indent="803275">
              <a:spcBef>
                <a:spcPts val="600"/>
              </a:spcBef>
              <a:tabLst>
                <a:tab pos="1717675" algn="l"/>
              </a:tabLst>
            </a:pPr>
            <a:r>
              <a:rPr lang="en-US" sz="1700" dirty="0" smtClean="0">
                <a:solidFill>
                  <a:srgbClr val="0070C0"/>
                </a:solidFill>
              </a:rPr>
              <a:t>Execute</a:t>
            </a:r>
            <a:r>
              <a:rPr lang="en-US" sz="1700" dirty="0" smtClean="0"/>
              <a:t> or </a:t>
            </a:r>
            <a:r>
              <a:rPr lang="en-US" sz="1700" dirty="0" smtClean="0">
                <a:solidFill>
                  <a:srgbClr val="0070C0"/>
                </a:solidFill>
              </a:rPr>
              <a:t>exec</a:t>
            </a:r>
            <a:r>
              <a:rPr lang="en-US" sz="1700" dirty="0" smtClean="0"/>
              <a:t>  </a:t>
            </a:r>
            <a:r>
              <a:rPr lang="en-US" sz="1700" dirty="0" smtClean="0">
                <a:solidFill>
                  <a:srgbClr val="00B050"/>
                </a:solidFill>
              </a:rPr>
              <a:t>CALCULATE_DISCOUNT </a:t>
            </a:r>
            <a:r>
              <a:rPr lang="en-US" sz="1700" dirty="0" smtClean="0">
                <a:solidFill>
                  <a:srgbClr val="0070C0"/>
                </a:solidFill>
              </a:rPr>
              <a:t>(</a:t>
            </a:r>
            <a:r>
              <a:rPr lang="en-US" sz="1700" dirty="0" smtClean="0">
                <a:solidFill>
                  <a:srgbClr val="00B050"/>
                </a:solidFill>
              </a:rPr>
              <a:t>45,</a:t>
            </a:r>
            <a:r>
              <a:rPr lang="en-US" sz="1700" dirty="0" smtClean="0">
                <a:solidFill>
                  <a:srgbClr val="0070C0"/>
                </a:solidFill>
              </a:rPr>
              <a:t>:</a:t>
            </a:r>
            <a:r>
              <a:rPr lang="en-US" sz="1700" dirty="0" smtClean="0"/>
              <a:t> </a:t>
            </a:r>
            <a:r>
              <a:rPr lang="en-US" sz="1700" dirty="0" smtClean="0">
                <a:solidFill>
                  <a:srgbClr val="00B050"/>
                </a:solidFill>
              </a:rPr>
              <a:t>TOTAL_DISCOUNT</a:t>
            </a:r>
            <a:r>
              <a:rPr lang="en-US" sz="1700" dirty="0" smtClean="0">
                <a:solidFill>
                  <a:srgbClr val="0070C0"/>
                </a:solidFill>
              </a:rPr>
              <a:t> );</a:t>
            </a:r>
            <a:r>
              <a:rPr lang="en-US" sz="1700" dirty="0" smtClean="0"/>
              <a:t/>
            </a:r>
            <a:br>
              <a:rPr lang="en-US" sz="1700" dirty="0" smtClean="0"/>
            </a:br>
            <a:r>
              <a:rPr lang="en-US" sz="1700" dirty="0" smtClean="0"/>
              <a:t>3.  </a:t>
            </a:r>
            <a:r>
              <a:rPr lang="en-US" sz="1700" b="0" dirty="0" smtClean="0"/>
              <a:t>Print the bind variable:     </a:t>
            </a:r>
          </a:p>
          <a:p>
            <a:pPr marL="441325" lvl="5" indent="803275">
              <a:spcBef>
                <a:spcPts val="600"/>
              </a:spcBef>
              <a:tabLst>
                <a:tab pos="1196975" algn="l"/>
                <a:tab pos="1717675" algn="l"/>
                <a:tab pos="2111375" algn="l"/>
              </a:tabLst>
            </a:pPr>
            <a:r>
              <a:rPr lang="en-US" sz="1700" dirty="0" smtClean="0">
                <a:solidFill>
                  <a:srgbClr val="0070C0"/>
                </a:solidFill>
              </a:rPr>
              <a:t>Print </a:t>
            </a:r>
            <a:r>
              <a:rPr lang="en-US" sz="1700" dirty="0" smtClean="0"/>
              <a:t> </a:t>
            </a:r>
            <a:r>
              <a:rPr lang="en-US" sz="1700" dirty="0" smtClean="0">
                <a:solidFill>
                  <a:srgbClr val="00B050"/>
                </a:solidFill>
              </a:rPr>
              <a:t>TOTAL_DISCOUNT</a:t>
            </a:r>
            <a:endParaRPr lang="en-US" sz="1700" dirty="0" smtClean="0"/>
          </a:p>
        </p:txBody>
      </p:sp>
    </p:spTree>
    <p:extLst>
      <p:ext uri="{BB962C8B-B14F-4D97-AF65-F5344CB8AC3E}">
        <p14:creationId xmlns:p14="http://schemas.microsoft.com/office/powerpoint/2010/main" val="355487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blinds(horizontal)">
                                      <p:cBhvr>
                                        <p:cTn id="10" dur="500"/>
                                        <p:tgtEl>
                                          <p:spTgt spid="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blinds(horizontal)">
                                      <p:cBhvr>
                                        <p:cTn id="13" dur="500"/>
                                        <p:tgtEl>
                                          <p:spTgt spid="5">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blinds(horizontal)">
                                      <p:cBhvr>
                                        <p:cTn id="16" dur="500"/>
                                        <p:tgtEl>
                                          <p:spTgt spid="5">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blinds(horizontal)">
                                      <p:cBhvr>
                                        <p:cTn id="19" dur="500"/>
                                        <p:tgtEl>
                                          <p:spTgt spid="5">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11" end="11"/>
                                            </p:txEl>
                                          </p:spTgt>
                                        </p:tgtEl>
                                        <p:attrNameLst>
                                          <p:attrName>style.visibility</p:attrName>
                                        </p:attrNameLst>
                                      </p:cBhvr>
                                      <p:to>
                                        <p:strVal val="visible"/>
                                      </p:to>
                                    </p:set>
                                    <p:animEffect transition="in" filter="blinds(horizontal)">
                                      <p:cBhvr>
                                        <p:cTn id="2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Examples Of Procedure with INOUT Parameter  </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TextBox 4"/>
          <p:cNvSpPr txBox="1"/>
          <p:nvPr/>
        </p:nvSpPr>
        <p:spPr>
          <a:xfrm>
            <a:off x="228600" y="1614130"/>
            <a:ext cx="8610600" cy="4816703"/>
          </a:xfrm>
          <a:prstGeom prst="rect">
            <a:avLst/>
          </a:prstGeom>
          <a:noFill/>
        </p:spPr>
        <p:txBody>
          <a:bodyPr wrap="square" rtlCol="0">
            <a:spAutoFit/>
          </a:bodyPr>
          <a:lstStyle/>
          <a:p>
            <a:r>
              <a:rPr lang="en-US" sz="1600" dirty="0" smtClean="0"/>
              <a:t>Problem: </a:t>
            </a:r>
            <a:r>
              <a:rPr lang="en-US" sz="1600" b="0" dirty="0" smtClean="0"/>
              <a:t> Stored procedure to format the employee number suffixed with job title and return it.</a:t>
            </a:r>
            <a:endParaRPr lang="en-US" sz="1600" dirty="0" smtClean="0"/>
          </a:p>
          <a:p>
            <a:pPr marL="63500" lvl="2">
              <a:spcBef>
                <a:spcPts val="600"/>
              </a:spcBef>
            </a:pPr>
            <a:r>
              <a:rPr lang="en-US" sz="1200" dirty="0" smtClean="0">
                <a:solidFill>
                  <a:srgbClr val="0070C0"/>
                </a:solidFill>
              </a:rPr>
              <a:t>CREATE OR REPLACE  PROCEDURE </a:t>
            </a:r>
            <a:r>
              <a:rPr lang="en-US" sz="1200" dirty="0" smtClean="0">
                <a:solidFill>
                  <a:srgbClr val="00B050"/>
                </a:solidFill>
              </a:rPr>
              <a:t>FORMAT_EMP_NO</a:t>
            </a:r>
            <a:r>
              <a:rPr lang="en-US" sz="1200" dirty="0" smtClean="0">
                <a:solidFill>
                  <a:srgbClr val="0070C0"/>
                </a:solidFill>
              </a:rPr>
              <a:t>(</a:t>
            </a:r>
            <a:r>
              <a:rPr lang="en-US" sz="1200" dirty="0" smtClean="0">
                <a:solidFill>
                  <a:srgbClr val="00B050"/>
                </a:solidFill>
              </a:rPr>
              <a:t>EMP_NO</a:t>
            </a:r>
            <a:r>
              <a:rPr lang="en-US" sz="1200" dirty="0" smtClean="0">
                <a:solidFill>
                  <a:srgbClr val="0070C0"/>
                </a:solidFill>
              </a:rPr>
              <a:t>  IN OUT VARCHAR2)   IS</a:t>
            </a:r>
          </a:p>
          <a:p>
            <a:pPr marL="63500" lvl="2">
              <a:spcBef>
                <a:spcPts val="600"/>
              </a:spcBef>
            </a:pPr>
            <a:r>
              <a:rPr lang="en-US" sz="1200" dirty="0" smtClean="0">
                <a:solidFill>
                  <a:srgbClr val="00B050"/>
                </a:solidFill>
              </a:rPr>
              <a:t>JOB_TITLE</a:t>
            </a:r>
            <a:r>
              <a:rPr lang="en-US" sz="1200" dirty="0" smtClean="0">
                <a:solidFill>
                  <a:srgbClr val="0070C0"/>
                </a:solidFill>
              </a:rPr>
              <a:t> VARCHAR2(</a:t>
            </a:r>
            <a:r>
              <a:rPr lang="en-US" sz="1200" dirty="0" smtClean="0">
                <a:solidFill>
                  <a:srgbClr val="00B050"/>
                </a:solidFill>
              </a:rPr>
              <a:t>25</a:t>
            </a:r>
            <a:r>
              <a:rPr lang="en-US" sz="1200" dirty="0" smtClean="0">
                <a:solidFill>
                  <a:srgbClr val="0070C0"/>
                </a:solidFill>
              </a:rPr>
              <a:t>);</a:t>
            </a:r>
          </a:p>
          <a:p>
            <a:pPr marL="63500" lvl="2">
              <a:spcBef>
                <a:spcPts val="600"/>
              </a:spcBef>
            </a:pPr>
            <a:r>
              <a:rPr lang="en-US" sz="1200" dirty="0" smtClean="0">
                <a:solidFill>
                  <a:srgbClr val="0070C0"/>
                </a:solidFill>
              </a:rPr>
              <a:t>BEGIN </a:t>
            </a:r>
          </a:p>
          <a:p>
            <a:pPr marL="63500" lvl="2">
              <a:spcBef>
                <a:spcPts val="600"/>
              </a:spcBef>
            </a:pPr>
            <a:r>
              <a:rPr lang="en-US" sz="1200" dirty="0" smtClean="0">
                <a:solidFill>
                  <a:srgbClr val="0070C0"/>
                </a:solidFill>
              </a:rPr>
              <a:t>SELECT  </a:t>
            </a:r>
            <a:r>
              <a:rPr lang="en-US" sz="1200" dirty="0" smtClean="0">
                <a:solidFill>
                  <a:srgbClr val="00B050"/>
                </a:solidFill>
              </a:rPr>
              <a:t>JOBTITLE</a:t>
            </a:r>
            <a:r>
              <a:rPr lang="en-US" sz="1200" dirty="0" smtClean="0">
                <a:solidFill>
                  <a:srgbClr val="0070C0"/>
                </a:solidFill>
              </a:rPr>
              <a:t> INTO </a:t>
            </a:r>
            <a:r>
              <a:rPr lang="en-US" sz="1200" dirty="0" smtClean="0">
                <a:solidFill>
                  <a:srgbClr val="00B050"/>
                </a:solidFill>
              </a:rPr>
              <a:t>JOB_TITLE</a:t>
            </a:r>
            <a:r>
              <a:rPr lang="en-US" sz="1200" dirty="0" smtClean="0">
                <a:solidFill>
                  <a:srgbClr val="0070C0"/>
                </a:solidFill>
              </a:rPr>
              <a:t> FROM </a:t>
            </a:r>
            <a:r>
              <a:rPr lang="en-US" sz="1200" dirty="0" smtClean="0">
                <a:solidFill>
                  <a:srgbClr val="00B050"/>
                </a:solidFill>
              </a:rPr>
              <a:t>EMPLOYEES</a:t>
            </a:r>
            <a:r>
              <a:rPr lang="en-US" sz="1200" dirty="0" smtClean="0">
                <a:solidFill>
                  <a:srgbClr val="0070C0"/>
                </a:solidFill>
              </a:rPr>
              <a:t>  WHERE </a:t>
            </a:r>
            <a:r>
              <a:rPr lang="en-US" sz="1200" dirty="0" smtClean="0">
                <a:solidFill>
                  <a:srgbClr val="00B050"/>
                </a:solidFill>
              </a:rPr>
              <a:t>EMPLOYEENUMBER</a:t>
            </a:r>
            <a:r>
              <a:rPr lang="en-US" sz="1200" dirty="0" smtClean="0">
                <a:solidFill>
                  <a:srgbClr val="0070C0"/>
                </a:solidFill>
              </a:rPr>
              <a:t>=</a:t>
            </a:r>
            <a:r>
              <a:rPr lang="en-US" sz="1200" dirty="0" smtClean="0">
                <a:solidFill>
                  <a:srgbClr val="00B050"/>
                </a:solidFill>
              </a:rPr>
              <a:t>EMP_NO</a:t>
            </a:r>
            <a:r>
              <a:rPr lang="en-US" sz="1200" dirty="0" smtClean="0">
                <a:solidFill>
                  <a:srgbClr val="0070C0"/>
                </a:solidFill>
              </a:rPr>
              <a:t>; </a:t>
            </a:r>
          </a:p>
          <a:p>
            <a:pPr marL="63500" lvl="2">
              <a:spcBef>
                <a:spcPts val="600"/>
              </a:spcBef>
            </a:pPr>
            <a:r>
              <a:rPr lang="en-US" sz="1200" dirty="0" smtClean="0">
                <a:solidFill>
                  <a:srgbClr val="00B050"/>
                </a:solidFill>
              </a:rPr>
              <a:t>EMP_NO</a:t>
            </a:r>
            <a:r>
              <a:rPr lang="en-US" sz="1200" dirty="0" smtClean="0">
                <a:solidFill>
                  <a:srgbClr val="0070C0"/>
                </a:solidFill>
              </a:rPr>
              <a:t> :=</a:t>
            </a:r>
            <a:r>
              <a:rPr lang="en-US" sz="1200" dirty="0" smtClean="0">
                <a:solidFill>
                  <a:srgbClr val="00B050"/>
                </a:solidFill>
              </a:rPr>
              <a:t>EMP_NO</a:t>
            </a:r>
            <a:r>
              <a:rPr lang="en-US" sz="1200" dirty="0" smtClean="0">
                <a:solidFill>
                  <a:srgbClr val="0070C0"/>
                </a:solidFill>
              </a:rPr>
              <a:t> || ‘_’ || JOB_TITLE;</a:t>
            </a:r>
          </a:p>
          <a:p>
            <a:pPr marL="63500" lvl="2">
              <a:spcBef>
                <a:spcPts val="600"/>
              </a:spcBef>
            </a:pPr>
            <a:r>
              <a:rPr lang="en-US" sz="1200" dirty="0" smtClean="0">
                <a:solidFill>
                  <a:srgbClr val="0070C0"/>
                </a:solidFill>
              </a:rPr>
              <a:t>END </a:t>
            </a:r>
            <a:r>
              <a:rPr lang="en-US" sz="1200" dirty="0" smtClean="0">
                <a:solidFill>
                  <a:srgbClr val="00B050"/>
                </a:solidFill>
              </a:rPr>
              <a:t>FORMAT_EMP_NO</a:t>
            </a:r>
            <a:r>
              <a:rPr lang="en-US" sz="1200" dirty="0" smtClean="0">
                <a:solidFill>
                  <a:srgbClr val="0070C0"/>
                </a:solidFill>
              </a:rPr>
              <a:t>; </a:t>
            </a:r>
            <a:endParaRPr lang="en-US" sz="1200" dirty="0" smtClean="0"/>
          </a:p>
          <a:p>
            <a:pPr marL="111125" lvl="2" indent="-111125">
              <a:spcBef>
                <a:spcPts val="600"/>
              </a:spcBef>
              <a:tabLst>
                <a:tab pos="1717675" algn="l"/>
              </a:tabLst>
            </a:pPr>
            <a:r>
              <a:rPr lang="en-US" sz="1400" dirty="0" smtClean="0"/>
              <a:t>How to Execute Procedure With IN AND OUT  Parameter?</a:t>
            </a:r>
          </a:p>
          <a:p>
            <a:pPr marL="800100" lvl="3" indent="-342900">
              <a:spcBef>
                <a:spcPts val="600"/>
              </a:spcBef>
              <a:buFont typeface="+mj-lt"/>
              <a:buAutoNum type="arabicPeriod"/>
              <a:tabLst>
                <a:tab pos="1717675" algn="l"/>
              </a:tabLst>
            </a:pPr>
            <a:r>
              <a:rPr lang="en-US" sz="1200" b="0" dirty="0" smtClean="0"/>
              <a:t>Declare a Host Variables to hold the  OUT  Parameter</a:t>
            </a:r>
            <a:endParaRPr lang="en-US" sz="1200" dirty="0" smtClean="0"/>
          </a:p>
          <a:p>
            <a:pPr marL="1257300" lvl="4" indent="-342900">
              <a:spcBef>
                <a:spcPts val="600"/>
              </a:spcBef>
              <a:tabLst>
                <a:tab pos="1717675" algn="l"/>
              </a:tabLst>
            </a:pPr>
            <a:r>
              <a:rPr lang="en-US" sz="1200" dirty="0" smtClean="0">
                <a:solidFill>
                  <a:srgbClr val="0070C0"/>
                </a:solidFill>
              </a:rPr>
              <a:t>Variable</a:t>
            </a:r>
            <a:r>
              <a:rPr lang="en-US" sz="1200" b="0" dirty="0" smtClean="0"/>
              <a:t> </a:t>
            </a:r>
            <a:r>
              <a:rPr lang="en-US" sz="1200" dirty="0" smtClean="0">
                <a:solidFill>
                  <a:srgbClr val="00B050"/>
                </a:solidFill>
              </a:rPr>
              <a:t>EMPLOYEE_NO </a:t>
            </a:r>
            <a:r>
              <a:rPr lang="en-US" sz="1200" dirty="0" smtClean="0">
                <a:solidFill>
                  <a:srgbClr val="0070C0"/>
                </a:solidFill>
              </a:rPr>
              <a:t>Varchar2(</a:t>
            </a:r>
            <a:r>
              <a:rPr lang="en-US" sz="1200" dirty="0" smtClean="0">
                <a:solidFill>
                  <a:srgbClr val="00B050"/>
                </a:solidFill>
              </a:rPr>
              <a:t>50</a:t>
            </a:r>
            <a:r>
              <a:rPr lang="en-US" sz="1200" dirty="0" smtClean="0">
                <a:solidFill>
                  <a:srgbClr val="0070C0"/>
                </a:solidFill>
              </a:rPr>
              <a:t>);</a:t>
            </a:r>
          </a:p>
          <a:p>
            <a:pPr marL="800100" lvl="3" indent="-342900">
              <a:spcBef>
                <a:spcPts val="600"/>
              </a:spcBef>
              <a:buFont typeface="+mj-lt"/>
              <a:buAutoNum type="arabicPeriod" startAt="2"/>
              <a:tabLst>
                <a:tab pos="1717675" algn="l"/>
              </a:tabLst>
            </a:pPr>
            <a:r>
              <a:rPr lang="en-US" sz="1200" b="0" dirty="0" smtClean="0"/>
              <a:t>Develop a PL SQL Block to initialize the value for  IN parameter in the bind variable</a:t>
            </a:r>
          </a:p>
          <a:p>
            <a:pPr marL="1714500" lvl="5" indent="-342900">
              <a:spcBef>
                <a:spcPts val="600"/>
              </a:spcBef>
              <a:tabLst>
                <a:tab pos="1717675" algn="l"/>
              </a:tabLst>
            </a:pPr>
            <a:r>
              <a:rPr lang="en-US" sz="1200" dirty="0" smtClean="0">
                <a:solidFill>
                  <a:srgbClr val="0070C0"/>
                </a:solidFill>
              </a:rPr>
              <a:t> Begin</a:t>
            </a:r>
          </a:p>
          <a:p>
            <a:pPr marL="1714500" lvl="5" indent="-342900">
              <a:spcBef>
                <a:spcPts val="600"/>
              </a:spcBef>
              <a:tabLst>
                <a:tab pos="1717675" algn="l"/>
              </a:tabLst>
            </a:pPr>
            <a:r>
              <a:rPr lang="en-US" sz="1200" dirty="0" smtClean="0">
                <a:solidFill>
                  <a:srgbClr val="0070C0"/>
                </a:solidFill>
              </a:rPr>
              <a:t>    :</a:t>
            </a:r>
            <a:r>
              <a:rPr lang="en-US" sz="1200" dirty="0" smtClean="0">
                <a:solidFill>
                  <a:srgbClr val="00B050"/>
                </a:solidFill>
              </a:rPr>
              <a:t>EMPLOYEE_NO</a:t>
            </a:r>
            <a:r>
              <a:rPr lang="en-US" sz="1200" dirty="0" smtClean="0">
                <a:solidFill>
                  <a:srgbClr val="0070C0"/>
                </a:solidFill>
              </a:rPr>
              <a:t>:=‘</a:t>
            </a:r>
            <a:r>
              <a:rPr lang="en-US" sz="1200" dirty="0" smtClean="0">
                <a:solidFill>
                  <a:srgbClr val="00B050"/>
                </a:solidFill>
              </a:rPr>
              <a:t>1002</a:t>
            </a:r>
            <a:r>
              <a:rPr lang="en-US" sz="1200" dirty="0" smtClean="0">
                <a:solidFill>
                  <a:srgbClr val="0070C0"/>
                </a:solidFill>
              </a:rPr>
              <a:t>’;</a:t>
            </a:r>
          </a:p>
          <a:p>
            <a:pPr marL="1714500" lvl="5" indent="-342900">
              <a:spcBef>
                <a:spcPts val="600"/>
              </a:spcBef>
              <a:tabLst>
                <a:tab pos="1717675" algn="l"/>
              </a:tabLst>
            </a:pPr>
            <a:r>
              <a:rPr lang="en-US" sz="1200" dirty="0" smtClean="0">
                <a:solidFill>
                  <a:srgbClr val="0070C0"/>
                </a:solidFill>
              </a:rPr>
              <a:t>  End;</a:t>
            </a:r>
          </a:p>
          <a:p>
            <a:pPr marL="800100" lvl="3" indent="-342900">
              <a:spcBef>
                <a:spcPts val="600"/>
              </a:spcBef>
              <a:buFont typeface="+mj-lt"/>
              <a:buAutoNum type="arabicPeriod" startAt="2"/>
              <a:tabLst>
                <a:tab pos="1717675" algn="l"/>
              </a:tabLst>
            </a:pPr>
            <a:r>
              <a:rPr lang="en-US" sz="1200" b="0" dirty="0" smtClean="0"/>
              <a:t>Execute  the Stored Procedure by passing the  IN Parameter </a:t>
            </a:r>
          </a:p>
          <a:p>
            <a:pPr marL="1257300" lvl="4" indent="-342900">
              <a:spcBef>
                <a:spcPts val="600"/>
              </a:spcBef>
              <a:tabLst>
                <a:tab pos="1717675" algn="l"/>
              </a:tabLst>
            </a:pPr>
            <a:r>
              <a:rPr lang="en-US" sz="1200" dirty="0" smtClean="0">
                <a:solidFill>
                  <a:srgbClr val="0070C0"/>
                </a:solidFill>
              </a:rPr>
              <a:t>Execute</a:t>
            </a:r>
            <a:r>
              <a:rPr lang="en-US" sz="1200" dirty="0" smtClean="0"/>
              <a:t> or </a:t>
            </a:r>
            <a:r>
              <a:rPr lang="en-US" sz="1200" dirty="0" smtClean="0">
                <a:solidFill>
                  <a:srgbClr val="0070C0"/>
                </a:solidFill>
              </a:rPr>
              <a:t>exec</a:t>
            </a:r>
            <a:r>
              <a:rPr lang="en-US" sz="1200" dirty="0" smtClean="0"/>
              <a:t>  </a:t>
            </a:r>
            <a:r>
              <a:rPr lang="en-US" sz="1200" dirty="0" smtClean="0">
                <a:solidFill>
                  <a:srgbClr val="00B050"/>
                </a:solidFill>
              </a:rPr>
              <a:t>FORMAT_EMP_NO </a:t>
            </a:r>
            <a:r>
              <a:rPr lang="en-US" sz="1200" dirty="0" smtClean="0">
                <a:solidFill>
                  <a:srgbClr val="0070C0"/>
                </a:solidFill>
              </a:rPr>
              <a:t>(:</a:t>
            </a:r>
            <a:r>
              <a:rPr lang="en-US" sz="1200" dirty="0" smtClean="0">
                <a:solidFill>
                  <a:srgbClr val="00B050"/>
                </a:solidFill>
              </a:rPr>
              <a:t>EMPLOYEE_NO </a:t>
            </a:r>
            <a:r>
              <a:rPr lang="en-US" sz="1200" dirty="0" smtClean="0">
                <a:solidFill>
                  <a:srgbClr val="0070C0"/>
                </a:solidFill>
              </a:rPr>
              <a:t> );</a:t>
            </a:r>
            <a:endParaRPr lang="en-US" sz="1200" dirty="0" smtClean="0"/>
          </a:p>
          <a:p>
            <a:pPr marL="800100" lvl="3" indent="-342900">
              <a:spcBef>
                <a:spcPts val="600"/>
              </a:spcBef>
              <a:buFont typeface="+mj-lt"/>
              <a:buAutoNum type="arabicPeriod" startAt="4"/>
              <a:tabLst>
                <a:tab pos="1717675" algn="l"/>
              </a:tabLst>
            </a:pPr>
            <a:r>
              <a:rPr lang="en-US" sz="1200" b="0" dirty="0" smtClean="0"/>
              <a:t>Print the bind variable:   </a:t>
            </a:r>
          </a:p>
          <a:p>
            <a:pPr marL="457200" lvl="5" indent="690563">
              <a:spcBef>
                <a:spcPts val="600"/>
              </a:spcBef>
              <a:tabLst>
                <a:tab pos="1717675" algn="l"/>
              </a:tabLst>
            </a:pPr>
            <a:r>
              <a:rPr lang="en-US" sz="1200" dirty="0" smtClean="0"/>
              <a:t>  </a:t>
            </a:r>
            <a:r>
              <a:rPr lang="en-US" sz="1200" dirty="0" smtClean="0">
                <a:solidFill>
                  <a:srgbClr val="0070C0"/>
                </a:solidFill>
              </a:rPr>
              <a:t>Print </a:t>
            </a:r>
            <a:r>
              <a:rPr lang="en-US" sz="1200" dirty="0" smtClean="0">
                <a:solidFill>
                  <a:srgbClr val="00B050"/>
                </a:solidFill>
              </a:rPr>
              <a:t>EMPLOYEE_NO </a:t>
            </a:r>
            <a:endParaRPr lang="en-US" sz="1200" dirty="0" smtClean="0"/>
          </a:p>
        </p:txBody>
      </p:sp>
    </p:spTree>
    <p:extLst>
      <p:ext uri="{BB962C8B-B14F-4D97-AF65-F5344CB8AC3E}">
        <p14:creationId xmlns:p14="http://schemas.microsoft.com/office/powerpoint/2010/main" val="31075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checkerboard(across)">
                                      <p:cBhvr>
                                        <p:cTn id="7" dur="500"/>
                                        <p:tgtEl>
                                          <p:spTgt spid="5">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checkerboard(across)">
                                      <p:cBhvr>
                                        <p:cTn id="10" dur="500"/>
                                        <p:tgtEl>
                                          <p:spTgt spid="5">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checkerboard(across)">
                                      <p:cBhvr>
                                        <p:cTn id="13" dur="500"/>
                                        <p:tgtEl>
                                          <p:spTgt spid="5">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16" dur="500"/>
                                        <p:tgtEl>
                                          <p:spTgt spid="5">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19" dur="500"/>
                                        <p:tgtEl>
                                          <p:spTgt spid="5">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22" dur="500"/>
                                        <p:tgtEl>
                                          <p:spTgt spid="5">
                                            <p:txEl>
                                              <p:pRg st="12" end="12"/>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25" dur="500"/>
                                        <p:tgtEl>
                                          <p:spTgt spid="5">
                                            <p:txEl>
                                              <p:pRg st="13" end="1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28" dur="500"/>
                                        <p:tgtEl>
                                          <p:spTgt spid="5">
                                            <p:txEl>
                                              <p:pRg st="14" end="1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31" dur="500"/>
                                        <p:tgtEl>
                                          <p:spTgt spid="5">
                                            <p:txEl>
                                              <p:pRg st="15" end="1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
                                            <p:txEl>
                                              <p:pRg st="16" end="16"/>
                                            </p:txEl>
                                          </p:spTgt>
                                        </p:tgtEl>
                                        <p:attrNameLst>
                                          <p:attrName>style.visibility</p:attrName>
                                        </p:attrNameLst>
                                      </p:cBhvr>
                                      <p:to>
                                        <p:strVal val="visible"/>
                                      </p:to>
                                    </p:set>
                                    <p:animEffect transition="in" filter="checkerboard(across)">
                                      <p:cBhvr>
                                        <p:cTn id="34" dur="500"/>
                                        <p:tgtEl>
                                          <p:spTgt spid="5">
                                            <p:txEl>
                                              <p:pRg st="16" end="1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animEffect transition="in" filter="checkerboard(across)">
                                      <p:cBhvr>
                                        <p:cTn id="37"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838200"/>
          </a:xfrm>
        </p:spPr>
        <p:txBody>
          <a:bodyPr/>
          <a:lstStyle/>
          <a:p>
            <a:r>
              <a:rPr lang="en-US" sz="2800" dirty="0" smtClean="0"/>
              <a:t>Invoking Procedure  From Another Procedure-</a:t>
            </a:r>
            <a:r>
              <a:rPr lang="en-IN" sz="2800" dirty="0" smtClean="0"/>
              <a:t>Example  </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sp>
        <p:nvSpPr>
          <p:cNvPr id="5" name="TextBox 4"/>
          <p:cNvSpPr txBox="1"/>
          <p:nvPr/>
        </p:nvSpPr>
        <p:spPr>
          <a:xfrm>
            <a:off x="152400" y="1614130"/>
            <a:ext cx="8763000" cy="5078313"/>
          </a:xfrm>
          <a:prstGeom prst="rect">
            <a:avLst/>
          </a:prstGeom>
          <a:noFill/>
        </p:spPr>
        <p:txBody>
          <a:bodyPr wrap="square" rtlCol="0">
            <a:spAutoFit/>
          </a:bodyPr>
          <a:lstStyle/>
          <a:p>
            <a:pPr marL="1828800" lvl="3" indent="-4232275">
              <a:tabLst>
                <a:tab pos="1717675" algn="l"/>
              </a:tabLst>
            </a:pPr>
            <a:r>
              <a:rPr lang="en-US" dirty="0" smtClean="0"/>
              <a:t>Procedure 1:</a:t>
            </a:r>
          </a:p>
          <a:p>
            <a:pPr marL="4689475" lvl="3" indent="-4232275">
              <a:spcBef>
                <a:spcPts val="600"/>
              </a:spcBef>
              <a:tabLst>
                <a:tab pos="1717675" algn="l"/>
              </a:tabLst>
            </a:pPr>
            <a:r>
              <a:rPr lang="en-US" sz="1400" dirty="0" smtClean="0">
                <a:solidFill>
                  <a:srgbClr val="0070C0"/>
                </a:solidFill>
              </a:rPr>
              <a:t>CREATE OR REPLACE PROCEDURE</a:t>
            </a:r>
            <a:r>
              <a:rPr lang="en-US" sz="1400" b="0" dirty="0" smtClean="0">
                <a:solidFill>
                  <a:srgbClr val="0070C0"/>
                </a:solidFill>
              </a:rPr>
              <a:t> </a:t>
            </a:r>
            <a:r>
              <a:rPr lang="en-US" sz="1400" b="0" dirty="0" smtClean="0">
                <a:solidFill>
                  <a:srgbClr val="00B050"/>
                </a:solidFill>
              </a:rPr>
              <a:t>CALCULATE_PRICE_DISCOUNT</a:t>
            </a:r>
            <a:r>
              <a:rPr lang="en-US" sz="1400" b="0" dirty="0" smtClean="0">
                <a:solidFill>
                  <a:srgbClr val="0070C0"/>
                </a:solidFill>
              </a:rPr>
              <a:t>(</a:t>
            </a:r>
          </a:p>
          <a:p>
            <a:pPr marL="4689475" lvl="3" indent="-4232275">
              <a:tabLst>
                <a:tab pos="1717675" algn="l"/>
              </a:tabLst>
            </a:pPr>
            <a:r>
              <a:rPr lang="en-US" sz="1400" dirty="0" smtClean="0">
                <a:solidFill>
                  <a:srgbClr val="00B050"/>
                </a:solidFill>
              </a:rPr>
              <a:t>PRODUCT</a:t>
            </a:r>
            <a:r>
              <a:rPr lang="en-US" sz="1400" b="0" dirty="0" smtClean="0">
                <a:solidFill>
                  <a:srgbClr val="00B050"/>
                </a:solidFill>
              </a:rPr>
              <a:t>_ID</a:t>
            </a:r>
            <a:r>
              <a:rPr lang="en-US" sz="1400" b="0" dirty="0" smtClean="0">
                <a:solidFill>
                  <a:srgbClr val="0070C0"/>
                </a:solidFill>
              </a:rPr>
              <a:t>  IN  VARCHAR2,</a:t>
            </a:r>
            <a:r>
              <a:rPr lang="en-US" sz="1400" b="0" dirty="0" smtClean="0">
                <a:solidFill>
                  <a:srgbClr val="00B050"/>
                </a:solidFill>
              </a:rPr>
              <a:t>DISCOUNT</a:t>
            </a:r>
            <a:r>
              <a:rPr lang="en-US" sz="1400" b="0" dirty="0" smtClean="0">
                <a:solidFill>
                  <a:srgbClr val="0070C0"/>
                </a:solidFill>
              </a:rPr>
              <a:t> OUT NUMBER)     </a:t>
            </a:r>
          </a:p>
          <a:p>
            <a:pPr marL="4689475" lvl="3" indent="-4232275">
              <a:tabLst>
                <a:tab pos="1717675" algn="l"/>
              </a:tabLst>
            </a:pPr>
            <a:r>
              <a:rPr lang="en-US" sz="1400" dirty="0" smtClean="0">
                <a:solidFill>
                  <a:srgbClr val="0070C0"/>
                </a:solidFill>
              </a:rPr>
              <a:t>IS   </a:t>
            </a:r>
          </a:p>
          <a:p>
            <a:pPr marL="568325" lvl="3" indent="228600">
              <a:tabLst>
                <a:tab pos="1717675" algn="l"/>
              </a:tabLst>
            </a:pPr>
            <a:r>
              <a:rPr lang="en-US" sz="1400" dirty="0" smtClean="0">
                <a:solidFill>
                  <a:srgbClr val="00B050"/>
                </a:solidFill>
              </a:rPr>
              <a:t>TOTAL_DISCOUNT</a:t>
            </a:r>
            <a:r>
              <a:rPr lang="en-US" sz="1400" b="0" dirty="0" smtClean="0">
                <a:solidFill>
                  <a:srgbClr val="0070C0"/>
                </a:solidFill>
              </a:rPr>
              <a:t> NUMBER(10); </a:t>
            </a:r>
          </a:p>
          <a:p>
            <a:pPr marL="280988" lvl="3">
              <a:tabLst>
                <a:tab pos="1717675" algn="l"/>
              </a:tabLst>
            </a:pPr>
            <a:r>
              <a:rPr lang="en-US" sz="1400" b="0" dirty="0" smtClean="0">
                <a:solidFill>
                  <a:srgbClr val="0070C0"/>
                </a:solidFill>
              </a:rPr>
              <a:t>    </a:t>
            </a:r>
            <a:r>
              <a:rPr lang="en-US" sz="1400" dirty="0" smtClean="0">
                <a:solidFill>
                  <a:srgbClr val="0070C0"/>
                </a:solidFill>
              </a:rPr>
              <a:t>BEGIN </a:t>
            </a:r>
          </a:p>
          <a:p>
            <a:pPr marL="111125" lvl="2" indent="404813">
              <a:tabLst>
                <a:tab pos="1717675" algn="l"/>
                <a:tab pos="2743200" algn="l"/>
                <a:tab pos="3436938" algn="l"/>
                <a:tab pos="3481388" algn="l"/>
              </a:tabLst>
            </a:pPr>
            <a:r>
              <a:rPr lang="en-US" sz="1400" b="0" dirty="0" smtClean="0">
                <a:solidFill>
                  <a:srgbClr val="0070C0"/>
                </a:solidFill>
              </a:rPr>
              <a:t>       SELECT </a:t>
            </a:r>
            <a:r>
              <a:rPr lang="en-US" sz="1400" dirty="0">
                <a:solidFill>
                  <a:srgbClr val="00B050"/>
                </a:solidFill>
              </a:rPr>
              <a:t>MSRP-BUYPRICE </a:t>
            </a:r>
            <a:r>
              <a:rPr lang="en-US" sz="1400" dirty="0">
                <a:solidFill>
                  <a:srgbClr val="0070C0"/>
                </a:solidFill>
              </a:rPr>
              <a:t>INTO</a:t>
            </a:r>
            <a:r>
              <a:rPr lang="en-US" sz="1400" dirty="0">
                <a:solidFill>
                  <a:srgbClr val="00B050"/>
                </a:solidFill>
              </a:rPr>
              <a:t> TOTAL_DISCOUNT  </a:t>
            </a:r>
            <a:r>
              <a:rPr lang="en-US" sz="1400" dirty="0">
                <a:solidFill>
                  <a:srgbClr val="0070C0"/>
                </a:solidFill>
              </a:rPr>
              <a:t>FROM</a:t>
            </a:r>
            <a:r>
              <a:rPr lang="en-US" sz="1400" dirty="0">
                <a:solidFill>
                  <a:srgbClr val="00B050"/>
                </a:solidFill>
              </a:rPr>
              <a:t> PRODUCTS  </a:t>
            </a:r>
            <a:r>
              <a:rPr lang="en-US" sz="1400" dirty="0">
                <a:solidFill>
                  <a:srgbClr val="0070C0"/>
                </a:solidFill>
              </a:rPr>
              <a:t>WHERE </a:t>
            </a:r>
            <a:r>
              <a:rPr lang="en-US" sz="1400" dirty="0">
                <a:solidFill>
                  <a:srgbClr val="00B050"/>
                </a:solidFill>
              </a:rPr>
              <a:t>PRODUCTCODE</a:t>
            </a:r>
            <a:r>
              <a:rPr lang="en-US" sz="1400" dirty="0">
                <a:solidFill>
                  <a:srgbClr val="0070C0"/>
                </a:solidFill>
              </a:rPr>
              <a:t>= </a:t>
            </a:r>
            <a:r>
              <a:rPr lang="en-US" sz="1400" dirty="0">
                <a:solidFill>
                  <a:srgbClr val="00B050"/>
                </a:solidFill>
              </a:rPr>
              <a:t>PRODUCT_ID</a:t>
            </a:r>
            <a:r>
              <a:rPr lang="en-US" sz="1400" dirty="0">
                <a:solidFill>
                  <a:srgbClr val="0070C0"/>
                </a:solidFill>
              </a:rPr>
              <a:t>; </a:t>
            </a:r>
            <a:endParaRPr lang="en-US" sz="1400" b="0" dirty="0" smtClean="0">
              <a:solidFill>
                <a:srgbClr val="0070C0"/>
              </a:solidFill>
            </a:endParaRPr>
          </a:p>
          <a:p>
            <a:pPr marL="568325" lvl="3" indent="-111125">
              <a:tabLst>
                <a:tab pos="1717675" algn="l"/>
              </a:tabLst>
            </a:pPr>
            <a:r>
              <a:rPr lang="en-US" sz="1400" b="0" dirty="0" smtClean="0">
                <a:solidFill>
                  <a:srgbClr val="0070C0"/>
                </a:solidFill>
              </a:rPr>
              <a:t>	      </a:t>
            </a:r>
            <a:r>
              <a:rPr lang="en-US" sz="1400" dirty="0" smtClean="0">
                <a:solidFill>
                  <a:srgbClr val="00B050"/>
                </a:solidFill>
              </a:rPr>
              <a:t>TOTAL_DISCOUNT</a:t>
            </a:r>
            <a:r>
              <a:rPr lang="en-US" sz="1400" b="0" dirty="0" smtClean="0">
                <a:solidFill>
                  <a:srgbClr val="0070C0"/>
                </a:solidFill>
              </a:rPr>
              <a:t> :=</a:t>
            </a:r>
            <a:r>
              <a:rPr lang="en-US" sz="1400" dirty="0">
                <a:solidFill>
                  <a:srgbClr val="00B050"/>
                </a:solidFill>
              </a:rPr>
              <a:t> </a:t>
            </a:r>
            <a:r>
              <a:rPr lang="en-US" sz="1400" dirty="0" smtClean="0">
                <a:solidFill>
                  <a:srgbClr val="00B050"/>
                </a:solidFill>
              </a:rPr>
              <a:t>TOTAL_DISCOUNT</a:t>
            </a:r>
            <a:r>
              <a:rPr lang="en-US" sz="1400" b="0" dirty="0" smtClean="0">
                <a:solidFill>
                  <a:srgbClr val="0070C0"/>
                </a:solidFill>
              </a:rPr>
              <a:t>+</a:t>
            </a:r>
            <a:r>
              <a:rPr lang="en-US" sz="1400" b="0" dirty="0" smtClean="0">
                <a:solidFill>
                  <a:srgbClr val="00B050"/>
                </a:solidFill>
              </a:rPr>
              <a:t>25</a:t>
            </a:r>
            <a:r>
              <a:rPr lang="en-US" sz="1400" b="0" dirty="0" smtClean="0">
                <a:solidFill>
                  <a:srgbClr val="0070C0"/>
                </a:solidFill>
              </a:rPr>
              <a:t>;</a:t>
            </a:r>
          </a:p>
          <a:p>
            <a:pPr marL="568325" lvl="3" indent="-111125">
              <a:tabLst>
                <a:tab pos="1717675" algn="l"/>
              </a:tabLst>
            </a:pPr>
            <a:r>
              <a:rPr lang="en-US" sz="1400" dirty="0">
                <a:solidFill>
                  <a:srgbClr val="00B050"/>
                </a:solidFill>
              </a:rPr>
              <a:t>	 </a:t>
            </a:r>
            <a:r>
              <a:rPr lang="en-US" sz="1400" dirty="0" smtClean="0">
                <a:solidFill>
                  <a:srgbClr val="00B050"/>
                </a:solidFill>
              </a:rPr>
              <a:t>      DISCOUNT</a:t>
            </a:r>
            <a:r>
              <a:rPr lang="en-US" sz="1400" dirty="0" smtClean="0">
                <a:solidFill>
                  <a:srgbClr val="0070C0"/>
                </a:solidFill>
              </a:rPr>
              <a:t>:=</a:t>
            </a:r>
            <a:r>
              <a:rPr lang="en-US" sz="1400" dirty="0" smtClean="0">
                <a:solidFill>
                  <a:srgbClr val="00B050"/>
                </a:solidFill>
              </a:rPr>
              <a:t>TOTAL_DISCOUNT</a:t>
            </a:r>
            <a:r>
              <a:rPr lang="en-US" sz="1400" dirty="0" smtClean="0">
                <a:solidFill>
                  <a:srgbClr val="0070C0"/>
                </a:solidFill>
              </a:rPr>
              <a:t>;</a:t>
            </a:r>
            <a:endParaRPr lang="en-US" sz="1400" b="0" dirty="0" smtClean="0">
              <a:solidFill>
                <a:srgbClr val="0070C0"/>
              </a:solidFill>
            </a:endParaRPr>
          </a:p>
          <a:p>
            <a:pPr marL="568325" lvl="3" indent="-111125">
              <a:tabLst>
                <a:tab pos="1717675" algn="l"/>
              </a:tabLst>
            </a:pPr>
            <a:r>
              <a:rPr lang="en-US" sz="1400" dirty="0" smtClean="0">
                <a:solidFill>
                  <a:srgbClr val="0070C0"/>
                </a:solidFill>
              </a:rPr>
              <a:t>END</a:t>
            </a:r>
            <a:r>
              <a:rPr lang="en-US" sz="1400" b="0" dirty="0" smtClean="0">
                <a:solidFill>
                  <a:srgbClr val="0070C0"/>
                </a:solidFill>
              </a:rPr>
              <a:t> </a:t>
            </a:r>
            <a:r>
              <a:rPr lang="en-US" sz="1400" dirty="0">
                <a:solidFill>
                  <a:srgbClr val="00B050"/>
                </a:solidFill>
              </a:rPr>
              <a:t>CALCULATE_PRICE_DISCOUNT</a:t>
            </a:r>
            <a:r>
              <a:rPr lang="en-US" sz="1400" b="0" dirty="0" smtClean="0">
                <a:solidFill>
                  <a:srgbClr val="0070C0"/>
                </a:solidFill>
              </a:rPr>
              <a:t>; </a:t>
            </a:r>
          </a:p>
          <a:p>
            <a:pPr marL="111125" lvl="2" indent="-111125">
              <a:spcBef>
                <a:spcPts val="600"/>
              </a:spcBef>
              <a:tabLst>
                <a:tab pos="1717675" algn="l"/>
              </a:tabLst>
            </a:pPr>
            <a:r>
              <a:rPr lang="en-US" dirty="0" smtClean="0"/>
              <a:t>Procedure 2 invoking Procedure 1:</a:t>
            </a:r>
          </a:p>
          <a:p>
            <a:pPr marL="568325" lvl="3" indent="-111125">
              <a:spcBef>
                <a:spcPts val="600"/>
              </a:spcBef>
              <a:tabLst>
                <a:tab pos="1717675" algn="l"/>
              </a:tabLst>
            </a:pPr>
            <a:r>
              <a:rPr lang="en-US" sz="1400" dirty="0" smtClean="0">
                <a:solidFill>
                  <a:srgbClr val="0070C0"/>
                </a:solidFill>
              </a:rPr>
              <a:t>CREATE OR REPLACE PROCEDURE </a:t>
            </a:r>
            <a:r>
              <a:rPr lang="en-US" sz="1400" b="0" dirty="0" smtClean="0">
                <a:solidFill>
                  <a:srgbClr val="00B050"/>
                </a:solidFill>
              </a:rPr>
              <a:t>DISPLAY_DISCOUNT</a:t>
            </a:r>
            <a:r>
              <a:rPr lang="en-US" sz="1400" b="0" dirty="0" smtClean="0">
                <a:solidFill>
                  <a:srgbClr val="0070C0"/>
                </a:solidFill>
              </a:rPr>
              <a:t>(</a:t>
            </a:r>
            <a:r>
              <a:rPr lang="en-US" sz="1400" dirty="0">
                <a:solidFill>
                  <a:srgbClr val="00B050"/>
                </a:solidFill>
              </a:rPr>
              <a:t>PRODUCT_ID</a:t>
            </a:r>
            <a:r>
              <a:rPr lang="en-US" sz="1400" dirty="0">
                <a:solidFill>
                  <a:srgbClr val="0070C0"/>
                </a:solidFill>
              </a:rPr>
              <a:t>  IN  VARCHAR2) </a:t>
            </a:r>
            <a:endParaRPr lang="en-US" sz="1400" b="0" dirty="0" smtClean="0">
              <a:solidFill>
                <a:srgbClr val="0070C0"/>
              </a:solidFill>
            </a:endParaRPr>
          </a:p>
          <a:p>
            <a:pPr marL="568325" lvl="3" indent="-111125">
              <a:spcBef>
                <a:spcPts val="600"/>
              </a:spcBef>
              <a:tabLst>
                <a:tab pos="1717675" algn="l"/>
              </a:tabLst>
            </a:pPr>
            <a:r>
              <a:rPr lang="en-US" sz="1400" dirty="0" smtClean="0">
                <a:solidFill>
                  <a:srgbClr val="0070C0"/>
                </a:solidFill>
              </a:rPr>
              <a:t>IS</a:t>
            </a:r>
          </a:p>
          <a:p>
            <a:pPr marL="1025525" lvl="4" indent="-111125">
              <a:tabLst>
                <a:tab pos="1717675" algn="l"/>
              </a:tabLst>
            </a:pPr>
            <a:r>
              <a:rPr lang="en-US" sz="1400" b="0" dirty="0" smtClean="0">
                <a:solidFill>
                  <a:srgbClr val="00B050"/>
                </a:solidFill>
              </a:rPr>
              <a:t>PRODUCT_DISCOUNT</a:t>
            </a:r>
            <a:r>
              <a:rPr lang="en-US" sz="1400" b="0" dirty="0" smtClean="0">
                <a:solidFill>
                  <a:srgbClr val="0070C0"/>
                </a:solidFill>
              </a:rPr>
              <a:t> NUMBER(8); </a:t>
            </a:r>
          </a:p>
          <a:p>
            <a:pPr marL="568325" lvl="3" indent="-111125">
              <a:tabLst>
                <a:tab pos="1717675" algn="l"/>
              </a:tabLst>
            </a:pPr>
            <a:r>
              <a:rPr lang="en-US" sz="1400" dirty="0" smtClean="0">
                <a:solidFill>
                  <a:srgbClr val="0070C0"/>
                </a:solidFill>
              </a:rPr>
              <a:t>BEGIN </a:t>
            </a:r>
          </a:p>
          <a:p>
            <a:pPr marL="1025525" lvl="4" indent="-111125">
              <a:tabLst>
                <a:tab pos="1717675" algn="l"/>
              </a:tabLst>
            </a:pPr>
            <a:r>
              <a:rPr lang="en-US" sz="1400" b="0" dirty="0" smtClean="0">
                <a:solidFill>
                  <a:srgbClr val="0070C0"/>
                </a:solidFill>
              </a:rPr>
              <a:t>--</a:t>
            </a:r>
            <a:r>
              <a:rPr lang="en-US" sz="1400" dirty="0" smtClean="0">
                <a:solidFill>
                  <a:srgbClr val="00B050"/>
                </a:solidFill>
              </a:rPr>
              <a:t>Invoking the Procedure </a:t>
            </a:r>
            <a:r>
              <a:rPr lang="en-US" sz="1400" dirty="0">
                <a:solidFill>
                  <a:srgbClr val="00B050"/>
                </a:solidFill>
              </a:rPr>
              <a:t>CALCULATE_PRICE_DISCOUNT </a:t>
            </a:r>
            <a:endParaRPr lang="en-US" sz="1400" b="0" dirty="0" smtClean="0">
              <a:solidFill>
                <a:srgbClr val="0070C0"/>
              </a:solidFill>
            </a:endParaRPr>
          </a:p>
          <a:p>
            <a:pPr marL="1025525" lvl="4" indent="-111125">
              <a:tabLst>
                <a:tab pos="1717675" algn="l"/>
              </a:tabLst>
            </a:pPr>
            <a:r>
              <a:rPr lang="en-US" sz="1400" dirty="0" smtClean="0">
                <a:solidFill>
                  <a:srgbClr val="00B050"/>
                </a:solidFill>
              </a:rPr>
              <a:t>CALCULATE_PRICE_DISCOUNT</a:t>
            </a:r>
            <a:r>
              <a:rPr lang="en-US" sz="1400" b="0" dirty="0" smtClean="0">
                <a:solidFill>
                  <a:srgbClr val="0070C0"/>
                </a:solidFill>
              </a:rPr>
              <a:t>(</a:t>
            </a:r>
            <a:r>
              <a:rPr lang="en-US" sz="1400" b="0" dirty="0" smtClean="0">
                <a:solidFill>
                  <a:srgbClr val="00B050"/>
                </a:solidFill>
              </a:rPr>
              <a:t>PRODUCT_ID</a:t>
            </a:r>
            <a:r>
              <a:rPr lang="en-US" sz="1400" b="0" dirty="0" smtClean="0">
                <a:solidFill>
                  <a:srgbClr val="0070C0"/>
                </a:solidFill>
              </a:rPr>
              <a:t>,</a:t>
            </a:r>
            <a:r>
              <a:rPr lang="en-US" sz="1400" dirty="0" smtClean="0">
                <a:solidFill>
                  <a:srgbClr val="00B050"/>
                </a:solidFill>
              </a:rPr>
              <a:t> </a:t>
            </a:r>
            <a:r>
              <a:rPr lang="en-US" sz="1400" dirty="0">
                <a:solidFill>
                  <a:srgbClr val="00B050"/>
                </a:solidFill>
              </a:rPr>
              <a:t>PRODUCT_DISCOUNT</a:t>
            </a:r>
            <a:r>
              <a:rPr lang="en-US" sz="1400" b="0" dirty="0" smtClean="0">
                <a:solidFill>
                  <a:srgbClr val="0070C0"/>
                </a:solidFill>
              </a:rPr>
              <a:t>);</a:t>
            </a:r>
          </a:p>
          <a:p>
            <a:pPr marL="1025525" lvl="4" indent="-111125">
              <a:tabLst>
                <a:tab pos="1717675" algn="l"/>
              </a:tabLst>
            </a:pPr>
            <a:r>
              <a:rPr lang="en-US" sz="1400" b="0" dirty="0" smtClean="0">
                <a:solidFill>
                  <a:srgbClr val="0070C0"/>
                </a:solidFill>
              </a:rPr>
              <a:t>DBMS_OUTPUT.PUT_LINE(</a:t>
            </a:r>
            <a:r>
              <a:rPr lang="en-US" sz="1400" dirty="0">
                <a:solidFill>
                  <a:srgbClr val="00B050"/>
                </a:solidFill>
              </a:rPr>
              <a:t>PRODUCT_DISCOUNT</a:t>
            </a:r>
            <a:r>
              <a:rPr lang="en-US" sz="1400" b="0" dirty="0" smtClean="0">
                <a:solidFill>
                  <a:srgbClr val="0070C0"/>
                </a:solidFill>
              </a:rPr>
              <a:t>);</a:t>
            </a:r>
          </a:p>
          <a:p>
            <a:pPr marL="568325" lvl="3" indent="-111125">
              <a:tabLst>
                <a:tab pos="1717675" algn="l"/>
              </a:tabLst>
            </a:pPr>
            <a:r>
              <a:rPr lang="en-US" sz="1400" dirty="0" smtClean="0">
                <a:solidFill>
                  <a:srgbClr val="0070C0"/>
                </a:solidFill>
              </a:rPr>
              <a:t>END</a:t>
            </a:r>
            <a:r>
              <a:rPr lang="en-US" sz="1400" b="0" dirty="0" smtClean="0">
                <a:solidFill>
                  <a:srgbClr val="0070C0"/>
                </a:solidFill>
              </a:rPr>
              <a:t> </a:t>
            </a:r>
            <a:r>
              <a:rPr lang="en-US" sz="1400" dirty="0">
                <a:solidFill>
                  <a:srgbClr val="00B050"/>
                </a:solidFill>
              </a:rPr>
              <a:t>DISPLAY_DISCOUNT</a:t>
            </a:r>
            <a:r>
              <a:rPr lang="en-US" sz="1400" b="0" dirty="0" smtClean="0">
                <a:solidFill>
                  <a:srgbClr val="0070C0"/>
                </a:solidFill>
              </a:rPr>
              <a:t>; </a:t>
            </a:r>
          </a:p>
          <a:p>
            <a:pPr marL="111125" lvl="2" indent="-111125">
              <a:tabLst>
                <a:tab pos="1717675" algn="l"/>
              </a:tabLst>
            </a:pPr>
            <a:endParaRPr lang="en-US" sz="1400" b="0" dirty="0" smtClean="0">
              <a:solidFill>
                <a:srgbClr val="0070C0"/>
              </a:solidFill>
            </a:endParaRPr>
          </a:p>
          <a:p>
            <a:pPr marL="111125" lvl="2" indent="-111125">
              <a:tabLst>
                <a:tab pos="1717675" algn="l"/>
              </a:tabLst>
            </a:pPr>
            <a:endParaRPr lang="en-US" sz="1600" dirty="0" smtClean="0"/>
          </a:p>
        </p:txBody>
      </p:sp>
    </p:spTree>
    <p:extLst>
      <p:ext uri="{BB962C8B-B14F-4D97-AF65-F5344CB8AC3E}">
        <p14:creationId xmlns:p14="http://schemas.microsoft.com/office/powerpoint/2010/main" val="413687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7" dur="500"/>
                                        <p:tgtEl>
                                          <p:spTgt spid="5">
                                            <p:txEl>
                                              <p:pRg st="1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10" dur="500"/>
                                        <p:tgtEl>
                                          <p:spTgt spid="5">
                                            <p:txEl>
                                              <p:pRg st="11" end="1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13" dur="500"/>
                                        <p:tgtEl>
                                          <p:spTgt spid="5">
                                            <p:txEl>
                                              <p:pRg st="12" end="1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16" dur="500"/>
                                        <p:tgtEl>
                                          <p:spTgt spid="5">
                                            <p:txEl>
                                              <p:pRg st="13" end="1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19" dur="500"/>
                                        <p:tgtEl>
                                          <p:spTgt spid="5">
                                            <p:txEl>
                                              <p:pRg st="14" end="1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22" dur="500"/>
                                        <p:tgtEl>
                                          <p:spTgt spid="5">
                                            <p:txEl>
                                              <p:pRg st="15" end="1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16" end="16"/>
                                            </p:txEl>
                                          </p:spTgt>
                                        </p:tgtEl>
                                        <p:attrNameLst>
                                          <p:attrName>style.visibility</p:attrName>
                                        </p:attrNameLst>
                                      </p:cBhvr>
                                      <p:to>
                                        <p:strVal val="visible"/>
                                      </p:to>
                                    </p:set>
                                    <p:animEffect transition="in" filter="checkerboard(across)">
                                      <p:cBhvr>
                                        <p:cTn id="25" dur="500"/>
                                        <p:tgtEl>
                                          <p:spTgt spid="5">
                                            <p:txEl>
                                              <p:pRg st="16" end="1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17" end="17"/>
                                            </p:txEl>
                                          </p:spTgt>
                                        </p:tgtEl>
                                        <p:attrNameLst>
                                          <p:attrName>style.visibility</p:attrName>
                                        </p:attrNameLst>
                                      </p:cBhvr>
                                      <p:to>
                                        <p:strVal val="visible"/>
                                      </p:to>
                                    </p:set>
                                    <p:animEffect transition="in" filter="checkerboard(across)">
                                      <p:cBhvr>
                                        <p:cTn id="28" dur="500"/>
                                        <p:tgtEl>
                                          <p:spTgt spid="5">
                                            <p:txEl>
                                              <p:pRg st="17" end="1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18" end="18"/>
                                            </p:txEl>
                                          </p:spTgt>
                                        </p:tgtEl>
                                        <p:attrNameLst>
                                          <p:attrName>style.visibility</p:attrName>
                                        </p:attrNameLst>
                                      </p:cBhvr>
                                      <p:to>
                                        <p:strVal val="visible"/>
                                      </p:to>
                                    </p:set>
                                    <p:animEffect transition="in" filter="checkerboard(across)">
                                      <p:cBhvr>
                                        <p:cTn id="3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How to Compile and Run a Stored Procedure</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5" name="TextBox 4"/>
          <p:cNvSpPr txBox="1"/>
          <p:nvPr/>
        </p:nvSpPr>
        <p:spPr>
          <a:xfrm>
            <a:off x="0" y="1600200"/>
            <a:ext cx="8686800" cy="5078313"/>
          </a:xfrm>
          <a:prstGeom prst="rect">
            <a:avLst/>
          </a:prstGeom>
          <a:noFill/>
        </p:spPr>
        <p:txBody>
          <a:bodyPr wrap="square" rtlCol="0">
            <a:spAutoFit/>
          </a:bodyPr>
          <a:lstStyle/>
          <a:p>
            <a:pPr marL="107950" lvl="1" indent="171450">
              <a:spcBef>
                <a:spcPts val="1200"/>
              </a:spcBef>
              <a:tabLst>
                <a:tab pos="914400" algn="l"/>
              </a:tabLst>
            </a:pPr>
            <a:r>
              <a:rPr lang="en-US" sz="1600" dirty="0" smtClean="0"/>
              <a:t>Step 1:</a:t>
            </a:r>
            <a:r>
              <a:rPr lang="en-US" sz="1600" b="0" dirty="0" smtClean="0"/>
              <a:t> Type the PL SQL Block in a text editor such as Notepad and save it in a text file.</a:t>
            </a:r>
          </a:p>
          <a:p>
            <a:pPr marL="573088" lvl="2">
              <a:spcBef>
                <a:spcPts val="1200"/>
              </a:spcBef>
            </a:pPr>
            <a:r>
              <a:rPr lang="en-US" sz="1600" b="0" dirty="0" smtClean="0"/>
              <a:t> </a:t>
            </a:r>
            <a:r>
              <a:rPr lang="en-US" sz="1600" b="0" dirty="0" smtClean="0">
                <a:solidFill>
                  <a:srgbClr val="C00000"/>
                </a:solidFill>
              </a:rPr>
              <a:t>Assume the file is saved  under the name “Example.SQL”. Also, be sure to know the directory where the file is saved.</a:t>
            </a:r>
          </a:p>
          <a:p>
            <a:pPr marL="107950" lvl="1" indent="171450">
              <a:spcBef>
                <a:spcPts val="1200"/>
              </a:spcBef>
            </a:pPr>
            <a:r>
              <a:rPr lang="en-US" sz="1600" dirty="0" smtClean="0"/>
              <a:t>Step 2:</a:t>
            </a:r>
            <a:r>
              <a:rPr lang="en-US" sz="1600" b="0" dirty="0" smtClean="0"/>
              <a:t> Get into SQL*PLUS. Start it and Logon and issue the command </a:t>
            </a:r>
          </a:p>
          <a:p>
            <a:pPr marL="573088" lvl="3" indent="61913">
              <a:spcBef>
                <a:spcPts val="1200"/>
              </a:spcBef>
            </a:pPr>
            <a:r>
              <a:rPr lang="en-US" sz="1600" b="0" dirty="0" smtClean="0">
                <a:solidFill>
                  <a:srgbClr val="0070C0"/>
                </a:solidFill>
              </a:rPr>
              <a:t>SET SERVEROUTPUT ON  </a:t>
            </a:r>
            <a:r>
              <a:rPr lang="en-US" sz="1600" b="0" dirty="0" smtClean="0"/>
              <a:t>to enable SQL*PLUS to display the output.</a:t>
            </a:r>
          </a:p>
          <a:p>
            <a:pPr marL="107950" lvl="1" indent="171450">
              <a:spcBef>
                <a:spcPts val="1200"/>
              </a:spcBef>
            </a:pPr>
            <a:r>
              <a:rPr lang="en-US" sz="1600" dirty="0" smtClean="0"/>
              <a:t>Step 3:</a:t>
            </a:r>
            <a:r>
              <a:rPr lang="en-US" sz="1600" b="0" dirty="0" smtClean="0"/>
              <a:t> Use START command to execute the PL/SQL block is in the file  “Example.SQL”</a:t>
            </a:r>
          </a:p>
          <a:p>
            <a:pPr marL="635000" lvl="2">
              <a:spcBef>
                <a:spcPts val="1200"/>
              </a:spcBef>
            </a:pPr>
            <a:r>
              <a:rPr lang="en-US" sz="1600" dirty="0" smtClean="0"/>
              <a:t>   Example:</a:t>
            </a:r>
          </a:p>
          <a:p>
            <a:pPr marL="107950" lvl="4" indent="806450">
              <a:spcBef>
                <a:spcPts val="1200"/>
              </a:spcBef>
            </a:pPr>
            <a:r>
              <a:rPr lang="en-US" sz="1600" b="0" dirty="0" smtClean="0"/>
              <a:t>SQL&gt; start C:\Test\ Example.SQL</a:t>
            </a:r>
          </a:p>
          <a:p>
            <a:pPr marL="107950" lvl="2" indent="171450">
              <a:spcBef>
                <a:spcPts val="1200"/>
              </a:spcBef>
            </a:pPr>
            <a:r>
              <a:rPr lang="en-US" sz="1600" b="0" dirty="0" smtClean="0"/>
              <a:t>	When No Errors are present, the below message will be displayed and the 	output  will be shown as below</a:t>
            </a:r>
          </a:p>
          <a:p>
            <a:pPr marL="107950" lvl="3" indent="171450">
              <a:spcBef>
                <a:spcPts val="1200"/>
              </a:spcBef>
            </a:pPr>
            <a:r>
              <a:rPr lang="en-US" sz="1600" dirty="0" smtClean="0"/>
              <a:t>         	“PL/SQL procedure successfully completed”</a:t>
            </a:r>
          </a:p>
          <a:p>
            <a:pPr marL="107950" lvl="3" indent="171450">
              <a:spcBef>
                <a:spcPts val="1200"/>
              </a:spcBef>
              <a:tabLst>
                <a:tab pos="1717675" algn="l"/>
              </a:tabLst>
            </a:pPr>
            <a:r>
              <a:rPr lang="en-US" sz="1600" dirty="0" smtClean="0"/>
              <a:t>Step 4: </a:t>
            </a:r>
            <a:r>
              <a:rPr lang="en-US" sz="1600" b="0" dirty="0" smtClean="0"/>
              <a:t>Execute  the Procedure by passing the value for  IN parameter</a:t>
            </a:r>
          </a:p>
          <a:p>
            <a:pPr marL="107950" lvl="6" indent="171450">
              <a:spcBef>
                <a:spcPts val="1200"/>
              </a:spcBef>
              <a:tabLst>
                <a:tab pos="1717675" algn="l"/>
              </a:tabLst>
            </a:pPr>
            <a:r>
              <a:rPr lang="en-US" sz="1600" b="0" dirty="0" smtClean="0">
                <a:solidFill>
                  <a:srgbClr val="0070C0"/>
                </a:solidFill>
              </a:rPr>
              <a:t>Execute</a:t>
            </a:r>
            <a:r>
              <a:rPr lang="en-US" sz="1600" dirty="0" smtClean="0"/>
              <a:t> or </a:t>
            </a:r>
            <a:r>
              <a:rPr lang="en-US" sz="1600" b="0" dirty="0" smtClean="0">
                <a:solidFill>
                  <a:srgbClr val="0070C0"/>
                </a:solidFill>
              </a:rPr>
              <a:t>exec</a:t>
            </a:r>
            <a:r>
              <a:rPr lang="en-US" sz="1600" dirty="0" smtClean="0"/>
              <a:t>  </a:t>
            </a:r>
            <a:r>
              <a:rPr lang="en-US" sz="1600" b="0" dirty="0" smtClean="0">
                <a:solidFill>
                  <a:srgbClr val="00B050"/>
                </a:solidFill>
              </a:rPr>
              <a:t>CALCULATE_PRICE_DISCOUNT </a:t>
            </a:r>
            <a:r>
              <a:rPr lang="en-US" sz="1600" dirty="0" smtClean="0">
                <a:solidFill>
                  <a:srgbClr val="0070C0"/>
                </a:solidFill>
              </a:rPr>
              <a:t>(‘</a:t>
            </a:r>
            <a:r>
              <a:rPr lang="en-US" sz="1600" dirty="0" smtClean="0">
                <a:solidFill>
                  <a:srgbClr val="00B050"/>
                </a:solidFill>
              </a:rPr>
              <a:t>S18_1589’</a:t>
            </a:r>
            <a:r>
              <a:rPr lang="en-US" sz="1600" dirty="0" smtClean="0">
                <a:solidFill>
                  <a:srgbClr val="0070C0"/>
                </a:solidFill>
              </a:rPr>
              <a:t> ); </a:t>
            </a:r>
            <a:r>
              <a:rPr lang="en-US" sz="1600" dirty="0" smtClean="0"/>
              <a:t/>
            </a:r>
            <a:br>
              <a:rPr lang="en-US" sz="1600" dirty="0" smtClean="0"/>
            </a:br>
            <a:endParaRPr lang="en-US" sz="1600" dirty="0"/>
          </a:p>
        </p:txBody>
      </p:sp>
    </p:spTree>
    <p:extLst>
      <p:ext uri="{BB962C8B-B14F-4D97-AF65-F5344CB8AC3E}">
        <p14:creationId xmlns:p14="http://schemas.microsoft.com/office/powerpoint/2010/main" val="4173880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62221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Procedures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5" name="Rectangle 4"/>
          <p:cNvSpPr/>
          <p:nvPr/>
        </p:nvSpPr>
        <p:spPr>
          <a:xfrm>
            <a:off x="152400" y="1600200"/>
            <a:ext cx="8991600" cy="4462760"/>
          </a:xfrm>
          <a:prstGeom prst="rect">
            <a:avLst/>
          </a:prstGeom>
        </p:spPr>
        <p:txBody>
          <a:bodyPr wrap="square">
            <a:spAutoFit/>
          </a:bodyPr>
          <a:lstStyle/>
          <a:p>
            <a:r>
              <a:rPr lang="en-US" dirty="0" smtClean="0"/>
              <a:t>Pre Requisites: </a:t>
            </a:r>
            <a:r>
              <a:rPr lang="en-US" b="0" dirty="0" smtClean="0"/>
              <a:t>Use the Course_Info  and Course_Fees Tables. </a:t>
            </a:r>
          </a:p>
          <a:p>
            <a:endParaRPr lang="en-US" b="0" dirty="0" smtClean="0"/>
          </a:p>
          <a:p>
            <a:r>
              <a:rPr lang="en-US" dirty="0" smtClean="0"/>
              <a:t>Data Setup: </a:t>
            </a:r>
            <a:r>
              <a:rPr lang="en-US" b="0" dirty="0" smtClean="0"/>
              <a:t>Load the course and relevant tables for course code 4,5,6 with number of participants 5, 23, 35 respectively.</a:t>
            </a:r>
          </a:p>
          <a:p>
            <a:pPr>
              <a:spcBef>
                <a:spcPts val="1200"/>
              </a:spcBef>
            </a:pPr>
            <a:r>
              <a:rPr lang="en-US" dirty="0" smtClean="0"/>
              <a:t>Problem Statement: </a:t>
            </a:r>
            <a:r>
              <a:rPr lang="en-US" b="0" dirty="0" smtClean="0"/>
              <a:t>Develop a PL SQL Procedure named “Course_HeadCount”  which will  take the Course  Code as the input. The procedure should perform the following based on the Participant Strength.</a:t>
            </a:r>
          </a:p>
          <a:p>
            <a:pPr marL="236538">
              <a:spcBef>
                <a:spcPts val="1200"/>
              </a:spcBef>
            </a:pPr>
            <a:r>
              <a:rPr lang="en-US" b="0" dirty="0" smtClean="0"/>
              <a:t>When the Participant Strength goes  above 30</a:t>
            </a:r>
          </a:p>
          <a:p>
            <a:pPr lvl="1">
              <a:spcBef>
                <a:spcPts val="600"/>
              </a:spcBef>
            </a:pPr>
            <a:r>
              <a:rPr lang="en-US" b="0" dirty="0" smtClean="0"/>
              <a:t>  Display the following message ‘</a:t>
            </a:r>
            <a:r>
              <a:rPr lang="en-US" b="0" dirty="0" smtClean="0">
                <a:solidFill>
                  <a:srgbClr val="00B050"/>
                </a:solidFill>
              </a:rPr>
              <a:t>Over Crowded’</a:t>
            </a:r>
            <a:r>
              <a:rPr lang="en-US" b="0" dirty="0" smtClean="0"/>
              <a:t> </a:t>
            </a:r>
          </a:p>
          <a:p>
            <a:pPr>
              <a:spcBef>
                <a:spcPts val="600"/>
              </a:spcBef>
            </a:pPr>
            <a:r>
              <a:rPr lang="en-US" b="0" dirty="0" smtClean="0"/>
              <a:t>    When the Participant Strength is between 10 and 30</a:t>
            </a:r>
            <a:endParaRPr lang="en-US" dirty="0" smtClean="0"/>
          </a:p>
          <a:p>
            <a:pPr marL="515938" lvl="1" indent="-58738">
              <a:spcBef>
                <a:spcPts val="600"/>
              </a:spcBef>
            </a:pPr>
            <a:r>
              <a:rPr lang="en-US" dirty="0" smtClean="0"/>
              <a:t> </a:t>
            </a:r>
            <a:r>
              <a:rPr lang="en-US" b="0" dirty="0" smtClean="0"/>
              <a:t> Display the following message</a:t>
            </a:r>
            <a:r>
              <a:rPr lang="en-US" b="0" dirty="0" smtClean="0">
                <a:solidFill>
                  <a:srgbClr val="00B050"/>
                </a:solidFill>
              </a:rPr>
              <a:t> 30-&lt;No-Of Participants&gt; Seats Available</a:t>
            </a:r>
            <a:r>
              <a:rPr lang="en-US" b="0" dirty="0" smtClean="0"/>
              <a:t>’ </a:t>
            </a:r>
          </a:p>
          <a:p>
            <a:pPr marL="58738" indent="-58738">
              <a:spcBef>
                <a:spcPts val="600"/>
              </a:spcBef>
            </a:pPr>
            <a:r>
              <a:rPr lang="en-US" b="0" dirty="0" smtClean="0"/>
              <a:t>    When the Participant Strength goes  below  10  make the Course Type as ‘EL’.</a:t>
            </a:r>
          </a:p>
          <a:p>
            <a:pPr marL="58738" lvl="1" indent="-117475">
              <a:spcBef>
                <a:spcPts val="1200"/>
              </a:spcBef>
            </a:pPr>
            <a:r>
              <a:rPr lang="en-US" b="0" dirty="0" smtClean="0"/>
              <a:t>Invoke the stored procedure for course code 4.</a:t>
            </a:r>
            <a:endParaRPr lang="en-US" sz="1600" dirty="0"/>
          </a:p>
        </p:txBody>
      </p:sp>
    </p:spTree>
    <p:extLst>
      <p:ext uri="{BB962C8B-B14F-4D97-AF65-F5344CB8AC3E}">
        <p14:creationId xmlns:p14="http://schemas.microsoft.com/office/powerpoint/2010/main" val="3649414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pic>
        <p:nvPicPr>
          <p:cNvPr id="5" name="Picture 4" descr="pic1.JPG"/>
          <p:cNvPicPr>
            <a:picLocks noChangeAspect="1"/>
          </p:cNvPicPr>
          <p:nvPr/>
        </p:nvPicPr>
        <p:blipFill>
          <a:blip r:embed="rId2" cstate="print"/>
          <a:stretch>
            <a:fillRect/>
          </a:stretch>
        </p:blipFill>
        <p:spPr>
          <a:xfrm>
            <a:off x="838200" y="1752600"/>
            <a:ext cx="7315200" cy="3843338"/>
          </a:xfrm>
          <a:prstGeom prst="rect">
            <a:avLst/>
          </a:prstGeom>
        </p:spPr>
      </p:pic>
    </p:spTree>
    <p:extLst>
      <p:ext uri="{BB962C8B-B14F-4D97-AF65-F5344CB8AC3E}">
        <p14:creationId xmlns:p14="http://schemas.microsoft.com/office/powerpoint/2010/main" val="222439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Function which </a:t>
            </a:r>
            <a:r>
              <a:rPr lang="en-US" dirty="0"/>
              <a:t>will help </a:t>
            </a:r>
            <a:r>
              <a:rPr lang="en-US" dirty="0" smtClean="0"/>
              <a:t>us to </a:t>
            </a:r>
            <a:r>
              <a:rPr lang="en-US" dirty="0"/>
              <a:t>meet TIM’s requirements..</a:t>
            </a:r>
          </a:p>
        </p:txBody>
      </p:sp>
      <p:sp>
        <p:nvSpPr>
          <p:cNvPr id="2" name="Title 1"/>
          <p:cNvSpPr>
            <a:spLocks noGrp="1"/>
          </p:cNvSpPr>
          <p:nvPr>
            <p:ph type="title"/>
          </p:nvPr>
        </p:nvSpPr>
        <p:spPr/>
        <p:txBody>
          <a:bodyPr/>
          <a:lstStyle/>
          <a:p>
            <a:r>
              <a:rPr lang="en-IN" dirty="0" smtClean="0"/>
              <a:t>PL SQL </a:t>
            </a:r>
            <a:r>
              <a:rPr lang="en-IN" dirty="0">
                <a:ea typeface="Verdana" pitchFamily="34" charset="0"/>
                <a:cs typeface="Verdana" pitchFamily="34" charset="0"/>
              </a:rPr>
              <a:t>Sub Programs</a:t>
            </a:r>
            <a:r>
              <a:rPr lang="en-IN" dirty="0" smtClean="0"/>
              <a:t>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 want a reusable block  which calculate and return the discount provided for a particular product considering product id as argument</a:t>
            </a:r>
          </a:p>
        </p:txBody>
      </p:sp>
      <p:sp>
        <p:nvSpPr>
          <p:cNvPr id="8" name="Slide Number Placeholder 7"/>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303286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67600" cy="838200"/>
          </a:xfrm>
        </p:spPr>
        <p:txBody>
          <a:bodyPr/>
          <a:lstStyle/>
          <a:p>
            <a:pPr marL="565150" indent="-342900"/>
            <a:r>
              <a:rPr lang="en-US" dirty="0" smtClean="0">
                <a:latin typeface="Verdana" pitchFamily="34" charset="0"/>
              </a:rPr>
              <a:t>Functions</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5" name="TextBox 4"/>
          <p:cNvSpPr txBox="1"/>
          <p:nvPr/>
        </p:nvSpPr>
        <p:spPr>
          <a:xfrm>
            <a:off x="0" y="1744682"/>
            <a:ext cx="9220200" cy="3847207"/>
          </a:xfrm>
          <a:prstGeom prst="rect">
            <a:avLst/>
          </a:prstGeom>
          <a:noFill/>
        </p:spPr>
        <p:txBody>
          <a:bodyPr wrap="square" rtlCol="0">
            <a:spAutoFit/>
          </a:bodyPr>
          <a:lstStyle/>
          <a:p>
            <a:pPr>
              <a:spcBef>
                <a:spcPts val="1200"/>
              </a:spcBef>
            </a:pPr>
            <a:r>
              <a:rPr lang="en-US" sz="2000" dirty="0" smtClean="0"/>
              <a:t>What is a PL SQL  Function?</a:t>
            </a:r>
          </a:p>
          <a:p>
            <a:pPr lvl="1">
              <a:spcBef>
                <a:spcPts val="1200"/>
              </a:spcBef>
            </a:pPr>
            <a:r>
              <a:rPr lang="en-US" sz="2000" b="0" dirty="0" smtClean="0"/>
              <a:t>A  PL/SQL Function is a named PL/SQL Block which is similar to a procedure, but </a:t>
            </a:r>
            <a:r>
              <a:rPr lang="en-US" sz="2000" i="1" dirty="0" smtClean="0"/>
              <a:t> can return a value.</a:t>
            </a:r>
            <a:r>
              <a:rPr lang="en-US" sz="2000" b="0" dirty="0" smtClean="0"/>
              <a:t>  </a:t>
            </a:r>
          </a:p>
          <a:p>
            <a:pPr lvl="1">
              <a:spcBef>
                <a:spcPts val="1200"/>
              </a:spcBef>
            </a:pPr>
            <a:r>
              <a:rPr lang="en-US" sz="2000" b="0" dirty="0" smtClean="0"/>
              <a:t>A Function can be stored in the database as a schema object for repeated execution. </a:t>
            </a:r>
          </a:p>
          <a:p>
            <a:pPr lvl="1">
              <a:spcBef>
                <a:spcPts val="1200"/>
              </a:spcBef>
            </a:pPr>
            <a:r>
              <a:rPr lang="en-US" sz="2000" b="0" dirty="0" smtClean="0"/>
              <a:t>Functions can also be invoked as part of select statement</a:t>
            </a:r>
          </a:p>
          <a:p>
            <a:pPr>
              <a:spcBef>
                <a:spcPts val="1200"/>
              </a:spcBef>
            </a:pPr>
            <a:r>
              <a:rPr lang="en-US" sz="2000" dirty="0" smtClean="0"/>
              <a:t>Where can we use functions?</a:t>
            </a:r>
          </a:p>
          <a:p>
            <a:pPr marL="914400" lvl="1" indent="-457200">
              <a:spcBef>
                <a:spcPts val="1200"/>
              </a:spcBef>
              <a:buFont typeface="+mj-lt"/>
              <a:buAutoNum type="arabicPeriod"/>
            </a:pPr>
            <a:r>
              <a:rPr lang="en-US" sz="2000" b="0" dirty="0" smtClean="0"/>
              <a:t>Select, Insert and update query.</a:t>
            </a:r>
          </a:p>
          <a:p>
            <a:pPr marL="914400" lvl="1" indent="-457200">
              <a:spcBef>
                <a:spcPts val="1200"/>
              </a:spcBef>
              <a:buFont typeface="+mj-lt"/>
              <a:buAutoNum type="arabicPeriod"/>
            </a:pPr>
            <a:r>
              <a:rPr lang="en-US" sz="2000" b="0" dirty="0" smtClean="0"/>
              <a:t>Invoked from other Anonymous Block, Procedures and other Functions</a:t>
            </a:r>
            <a:r>
              <a:rPr lang="en-US" sz="2400" b="0" dirty="0" smtClean="0"/>
              <a:t>.</a:t>
            </a:r>
          </a:p>
        </p:txBody>
      </p:sp>
    </p:spTree>
    <p:extLst>
      <p:ext uri="{BB962C8B-B14F-4D97-AF65-F5344CB8AC3E}">
        <p14:creationId xmlns:p14="http://schemas.microsoft.com/office/powerpoint/2010/main" val="1517822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5" name="TextBox 4"/>
          <p:cNvSpPr txBox="1"/>
          <p:nvPr/>
        </p:nvSpPr>
        <p:spPr>
          <a:xfrm>
            <a:off x="304800" y="1524000"/>
            <a:ext cx="8610600" cy="3077766"/>
          </a:xfrm>
          <a:prstGeom prst="rect">
            <a:avLst/>
          </a:prstGeom>
          <a:noFill/>
        </p:spPr>
        <p:txBody>
          <a:bodyPr wrap="square" rtlCol="0">
            <a:spAutoFit/>
          </a:bodyPr>
          <a:lstStyle/>
          <a:p>
            <a:r>
              <a:rPr lang="en-US" dirty="0" smtClean="0"/>
              <a:t>Syntax:</a:t>
            </a:r>
          </a:p>
          <a:p>
            <a:pPr lvl="3"/>
            <a:r>
              <a:rPr lang="en-US" sz="1600" b="0" dirty="0" smtClean="0">
                <a:solidFill>
                  <a:srgbClr val="0070C0"/>
                </a:solidFill>
              </a:rPr>
              <a:t>CREATE</a:t>
            </a:r>
            <a:r>
              <a:rPr lang="en-US" sz="1600" b="0" dirty="0" smtClean="0"/>
              <a:t> [</a:t>
            </a:r>
            <a:r>
              <a:rPr lang="en-US" sz="1600" b="0" dirty="0" smtClean="0">
                <a:solidFill>
                  <a:srgbClr val="0070C0"/>
                </a:solidFill>
              </a:rPr>
              <a:t>OR REPLACE</a:t>
            </a:r>
            <a:r>
              <a:rPr lang="en-US" sz="1600" b="0" dirty="0" smtClean="0"/>
              <a:t>] </a:t>
            </a:r>
            <a:r>
              <a:rPr lang="en-US" sz="1600" b="0" dirty="0" smtClean="0">
                <a:solidFill>
                  <a:srgbClr val="0070C0"/>
                </a:solidFill>
              </a:rPr>
              <a:t>FUNCTION</a:t>
            </a:r>
            <a:r>
              <a:rPr lang="en-US" sz="1600" b="0" dirty="0" smtClean="0"/>
              <a:t> &lt;</a:t>
            </a:r>
            <a:r>
              <a:rPr lang="en-US" sz="1600" b="0" dirty="0" smtClean="0">
                <a:solidFill>
                  <a:srgbClr val="00B050"/>
                </a:solidFill>
              </a:rPr>
              <a:t>function-name</a:t>
            </a:r>
            <a:r>
              <a:rPr lang="en-US" sz="1600" b="0" dirty="0" smtClean="0"/>
              <a:t>&gt;</a:t>
            </a:r>
          </a:p>
          <a:p>
            <a:pPr lvl="3"/>
            <a:r>
              <a:rPr lang="en-US" sz="1600" b="0" dirty="0" smtClean="0">
                <a:solidFill>
                  <a:srgbClr val="0070C0"/>
                </a:solidFill>
              </a:rPr>
              <a:t>[</a:t>
            </a:r>
            <a:r>
              <a:rPr lang="en-US" sz="1600" b="0" dirty="0" smtClean="0">
                <a:solidFill>
                  <a:srgbClr val="00B050"/>
                </a:solidFill>
              </a:rPr>
              <a:t>parameter1</a:t>
            </a:r>
            <a:r>
              <a:rPr lang="en-US" sz="1600" b="0" dirty="0" smtClean="0"/>
              <a:t>,</a:t>
            </a:r>
            <a:r>
              <a:rPr lang="en-US" sz="1600" b="0" dirty="0" smtClean="0">
                <a:solidFill>
                  <a:srgbClr val="00B050"/>
                </a:solidFill>
              </a:rPr>
              <a:t>parameter2</a:t>
            </a:r>
            <a:r>
              <a:rPr lang="en-US" sz="1600" b="0" dirty="0" smtClean="0"/>
              <a:t>, …</a:t>
            </a:r>
            <a:r>
              <a:rPr lang="en-US" sz="1600" b="0" dirty="0" smtClean="0">
                <a:solidFill>
                  <a:srgbClr val="0070C0"/>
                </a:solidFill>
              </a:rPr>
              <a:t>]</a:t>
            </a:r>
          </a:p>
          <a:p>
            <a:pPr lvl="3"/>
            <a:r>
              <a:rPr lang="en-US" sz="1600" b="0" dirty="0" smtClean="0">
                <a:solidFill>
                  <a:srgbClr val="0070C0"/>
                </a:solidFill>
              </a:rPr>
              <a:t>RETURN</a:t>
            </a:r>
            <a:r>
              <a:rPr lang="en-US" sz="1600" b="0" dirty="0" smtClean="0"/>
              <a:t> </a:t>
            </a:r>
            <a:r>
              <a:rPr lang="en-US" sz="1600" b="0" dirty="0" smtClean="0">
                <a:solidFill>
                  <a:srgbClr val="00B050"/>
                </a:solidFill>
              </a:rPr>
              <a:t>data type</a:t>
            </a:r>
          </a:p>
          <a:p>
            <a:pPr lvl="3"/>
            <a:r>
              <a:rPr lang="en-US" sz="1600" b="0" dirty="0" smtClean="0">
                <a:solidFill>
                  <a:srgbClr val="0070C0"/>
                </a:solidFill>
              </a:rPr>
              <a:t>IS | AS</a:t>
            </a:r>
          </a:p>
          <a:p>
            <a:pPr lvl="3"/>
            <a:r>
              <a:rPr lang="en-US" sz="1600" b="0" dirty="0" smtClean="0">
                <a:solidFill>
                  <a:srgbClr val="00B050"/>
                </a:solidFill>
              </a:rPr>
              <a:t>[local declarations;]</a:t>
            </a:r>
          </a:p>
          <a:p>
            <a:pPr lvl="3"/>
            <a:r>
              <a:rPr lang="en-US" sz="1600" b="0" dirty="0" smtClean="0">
                <a:solidFill>
                  <a:srgbClr val="0070C0"/>
                </a:solidFill>
              </a:rPr>
              <a:t>BEGIN</a:t>
            </a:r>
          </a:p>
          <a:p>
            <a:pPr lvl="4"/>
            <a:r>
              <a:rPr lang="en-US" sz="1600" b="0" dirty="0" smtClean="0">
                <a:solidFill>
                  <a:srgbClr val="00B050"/>
                </a:solidFill>
              </a:rPr>
              <a:t>executable statements;</a:t>
            </a:r>
          </a:p>
          <a:p>
            <a:pPr lvl="3"/>
            <a:r>
              <a:rPr lang="en-US" sz="1600" b="0" dirty="0" smtClean="0">
                <a:solidFill>
                  <a:srgbClr val="0070C0"/>
                </a:solidFill>
              </a:rPr>
              <a:t>RETURN </a:t>
            </a:r>
            <a:r>
              <a:rPr lang="en-US" sz="1600" b="0" dirty="0" smtClean="0">
                <a:solidFill>
                  <a:srgbClr val="00B050"/>
                </a:solidFill>
              </a:rPr>
              <a:t>value</a:t>
            </a:r>
            <a:r>
              <a:rPr lang="en-US" sz="1600" b="0" dirty="0" smtClean="0"/>
              <a:t>;</a:t>
            </a:r>
          </a:p>
          <a:p>
            <a:pPr lvl="3"/>
            <a:r>
              <a:rPr lang="en-US" sz="1600" b="0" dirty="0" smtClean="0"/>
              <a:t>…….</a:t>
            </a:r>
          </a:p>
          <a:p>
            <a:pPr lvl="3"/>
            <a:r>
              <a:rPr lang="en-US" sz="1600" b="0" dirty="0" smtClean="0">
                <a:solidFill>
                  <a:srgbClr val="0070C0"/>
                </a:solidFill>
              </a:rPr>
              <a:t>[EXCEPTION] [</a:t>
            </a:r>
            <a:r>
              <a:rPr lang="en-US" sz="1600" b="0" dirty="0" smtClean="0">
                <a:solidFill>
                  <a:srgbClr val="00B050"/>
                </a:solidFill>
              </a:rPr>
              <a:t>exception handlers];</a:t>
            </a:r>
          </a:p>
          <a:p>
            <a:pPr lvl="3"/>
            <a:r>
              <a:rPr lang="en-US" sz="1600" b="0" dirty="0" smtClean="0">
                <a:solidFill>
                  <a:srgbClr val="0070C0"/>
                </a:solidFill>
              </a:rPr>
              <a:t>END &lt;</a:t>
            </a:r>
            <a:r>
              <a:rPr lang="en-US" sz="1600" b="0" dirty="0" smtClean="0">
                <a:solidFill>
                  <a:srgbClr val="00B050"/>
                </a:solidFill>
              </a:rPr>
              <a:t>function-name</a:t>
            </a:r>
            <a:r>
              <a:rPr lang="en-US" sz="1600" b="0" dirty="0" smtClean="0">
                <a:solidFill>
                  <a:srgbClr val="0070C0"/>
                </a:solidFill>
              </a:rPr>
              <a:t>&gt;;</a:t>
            </a:r>
          </a:p>
        </p:txBody>
      </p:sp>
      <p:sp>
        <p:nvSpPr>
          <p:cNvPr id="6" name="TextBox 5"/>
          <p:cNvSpPr txBox="1"/>
          <p:nvPr/>
        </p:nvSpPr>
        <p:spPr>
          <a:xfrm>
            <a:off x="1676400" y="5029200"/>
            <a:ext cx="6934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dirty="0" smtClean="0">
                <a:latin typeface="Arial" pitchFamily="34" charset="0"/>
                <a:cs typeface="Arial" pitchFamily="34" charset="0"/>
              </a:rPr>
              <a:t>NOTE: </a:t>
            </a:r>
            <a:r>
              <a:rPr lang="en-US" sz="2400" b="0" dirty="0" smtClean="0">
                <a:latin typeface="Arial" pitchFamily="34" charset="0"/>
                <a:cs typeface="Arial" pitchFamily="34" charset="0"/>
              </a:rPr>
              <a:t>Function can only take </a:t>
            </a:r>
            <a:r>
              <a:rPr lang="en-US" sz="2400" dirty="0" smtClean="0">
                <a:latin typeface="Arial" pitchFamily="34" charset="0"/>
                <a:cs typeface="Arial" pitchFamily="34" charset="0"/>
              </a:rPr>
              <a:t>IN</a:t>
            </a:r>
            <a:r>
              <a:rPr lang="en-US" sz="2400" b="0" dirty="0" smtClean="0">
                <a:latin typeface="Arial" pitchFamily="34" charset="0"/>
                <a:cs typeface="Arial" pitchFamily="34" charset="0"/>
              </a:rPr>
              <a:t> Parameters. </a:t>
            </a:r>
          </a:p>
          <a:p>
            <a:pPr algn="ctr"/>
            <a:r>
              <a:rPr lang="en-US" sz="2400" b="0" dirty="0" smtClean="0">
                <a:latin typeface="Arial" pitchFamily="34" charset="0"/>
                <a:cs typeface="Arial" pitchFamily="34" charset="0"/>
              </a:rPr>
              <a:t>It cannot take </a:t>
            </a:r>
            <a:r>
              <a:rPr lang="en-US" sz="2400" dirty="0" smtClean="0">
                <a:latin typeface="Arial" pitchFamily="34" charset="0"/>
                <a:cs typeface="Arial" pitchFamily="34" charset="0"/>
              </a:rPr>
              <a:t>OUT</a:t>
            </a:r>
            <a:r>
              <a:rPr lang="en-US" sz="2400" b="0" dirty="0" smtClean="0">
                <a:latin typeface="Arial" pitchFamily="34" charset="0"/>
                <a:cs typeface="Arial" pitchFamily="34" charset="0"/>
              </a:rPr>
              <a:t> or </a:t>
            </a:r>
            <a:r>
              <a:rPr lang="en-US" sz="2400" dirty="0" smtClean="0">
                <a:latin typeface="Arial" pitchFamily="34" charset="0"/>
                <a:cs typeface="Arial" pitchFamily="34" charset="0"/>
              </a:rPr>
              <a:t>INOUT</a:t>
            </a:r>
            <a:r>
              <a:rPr lang="en-US" sz="2400" b="0" dirty="0" smtClean="0">
                <a:latin typeface="Arial" pitchFamily="34" charset="0"/>
                <a:cs typeface="Arial" pitchFamily="34" charset="0"/>
              </a:rPr>
              <a:t> parameters</a:t>
            </a:r>
            <a:endParaRPr lang="en-US" sz="2400" b="0" dirty="0">
              <a:latin typeface="Arial" pitchFamily="34" charset="0"/>
              <a:cs typeface="Arial" pitchFamily="34" charset="0"/>
            </a:endParaRPr>
          </a:p>
        </p:txBody>
      </p:sp>
      <p:sp>
        <p:nvSpPr>
          <p:cNvPr id="7" name="Rounded Rectangle 6"/>
          <p:cNvSpPr/>
          <p:nvPr/>
        </p:nvSpPr>
        <p:spPr>
          <a:xfrm>
            <a:off x="4800600" y="2133600"/>
            <a:ext cx="3505200" cy="64698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latin typeface="Arial" pitchFamily="34" charset="0"/>
                <a:cs typeface="Arial" pitchFamily="34" charset="0"/>
              </a:rPr>
              <a:t>Declares the data type of the value to be returned by the function.</a:t>
            </a:r>
          </a:p>
        </p:txBody>
      </p:sp>
      <p:cxnSp>
        <p:nvCxnSpPr>
          <p:cNvPr id="9" name="Straight Arrow Connector 8"/>
          <p:cNvCxnSpPr>
            <a:stCxn id="7" idx="1"/>
          </p:cNvCxnSpPr>
          <p:nvPr/>
        </p:nvCxnSpPr>
        <p:spPr>
          <a:xfrm flipH="1" flipV="1">
            <a:off x="3657600" y="2438400"/>
            <a:ext cx="1143000" cy="1869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a:xfrm>
            <a:off x="5105400" y="3200400"/>
            <a:ext cx="3505200" cy="91940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solidFill>
                  <a:schemeClr val="dk1"/>
                </a:solidFill>
                <a:latin typeface="Arial" pitchFamily="34" charset="0"/>
                <a:cs typeface="Arial" pitchFamily="34" charset="0"/>
              </a:rPr>
              <a:t>This returns the value. Should be of the same data type as of the declaration.</a:t>
            </a:r>
          </a:p>
        </p:txBody>
      </p:sp>
      <p:cxnSp>
        <p:nvCxnSpPr>
          <p:cNvPr id="11" name="Straight Arrow Connector 10"/>
          <p:cNvCxnSpPr>
            <a:stCxn id="10" idx="1"/>
          </p:cNvCxnSpPr>
          <p:nvPr/>
        </p:nvCxnSpPr>
        <p:spPr>
          <a:xfrm flipH="1" flipV="1">
            <a:off x="3352800" y="3657600"/>
            <a:ext cx="1752600" cy="25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2" name="Picture 11"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821830"/>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34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6" name="TextBox 5"/>
          <p:cNvSpPr txBox="1"/>
          <p:nvPr/>
        </p:nvSpPr>
        <p:spPr>
          <a:xfrm>
            <a:off x="228600" y="1676400"/>
            <a:ext cx="8686800" cy="3785652"/>
          </a:xfrm>
          <a:prstGeom prst="rect">
            <a:avLst/>
          </a:prstGeom>
          <a:noFill/>
        </p:spPr>
        <p:txBody>
          <a:bodyPr wrap="square" rtlCol="0">
            <a:spAutoFit/>
          </a:bodyPr>
          <a:lstStyle/>
          <a:p>
            <a:pPr>
              <a:spcBef>
                <a:spcPts val="600"/>
              </a:spcBef>
            </a:pPr>
            <a:r>
              <a:rPr lang="en-US" dirty="0" smtClean="0"/>
              <a:t>Example :  </a:t>
            </a:r>
            <a:r>
              <a:rPr lang="en-US" b="0" dirty="0" smtClean="0"/>
              <a:t> Function to calculate the DISCOUNT and return it.</a:t>
            </a:r>
          </a:p>
          <a:p>
            <a:pPr>
              <a:spcBef>
                <a:spcPts val="600"/>
              </a:spcBef>
            </a:pPr>
            <a:endParaRPr lang="en-US" dirty="0" smtClean="0"/>
          </a:p>
          <a:p>
            <a:pPr lvl="1">
              <a:spcBef>
                <a:spcPts val="600"/>
              </a:spcBef>
            </a:pPr>
            <a:r>
              <a:rPr lang="en-US" sz="1400" dirty="0" smtClean="0">
                <a:solidFill>
                  <a:srgbClr val="0070C0"/>
                </a:solidFill>
              </a:rPr>
              <a:t>CREATE OR REPLACE FUNCTION </a:t>
            </a:r>
            <a:r>
              <a:rPr lang="en-US" sz="1400" dirty="0" smtClean="0">
                <a:solidFill>
                  <a:srgbClr val="00B050"/>
                </a:solidFill>
              </a:rPr>
              <a:t>DISCOUNT_CALCULATION</a:t>
            </a:r>
          </a:p>
          <a:p>
            <a:pPr lvl="1">
              <a:spcBef>
                <a:spcPts val="600"/>
              </a:spcBef>
            </a:pPr>
            <a:r>
              <a:rPr lang="en-US" sz="1400" dirty="0" smtClean="0">
                <a:solidFill>
                  <a:srgbClr val="0070C0"/>
                </a:solidFill>
              </a:rPr>
              <a:t>(</a:t>
            </a:r>
            <a:r>
              <a:rPr lang="en-US" sz="1400" dirty="0" smtClean="0">
                <a:solidFill>
                  <a:srgbClr val="00B050"/>
                </a:solidFill>
              </a:rPr>
              <a:t>PRODUCT_ID </a:t>
            </a:r>
            <a:r>
              <a:rPr lang="en-US" sz="1400" dirty="0" smtClean="0">
                <a:solidFill>
                  <a:srgbClr val="0070C0"/>
                </a:solidFill>
              </a:rPr>
              <a:t>Varchar2) </a:t>
            </a:r>
          </a:p>
          <a:p>
            <a:pPr lvl="1">
              <a:spcBef>
                <a:spcPts val="600"/>
              </a:spcBef>
            </a:pPr>
            <a:r>
              <a:rPr lang="en-US" sz="1400" dirty="0" smtClean="0">
                <a:solidFill>
                  <a:srgbClr val="0070C0"/>
                </a:solidFill>
              </a:rPr>
              <a:t>RETURN NUMBER  </a:t>
            </a:r>
          </a:p>
          <a:p>
            <a:pPr lvl="1">
              <a:spcBef>
                <a:spcPts val="600"/>
              </a:spcBef>
            </a:pPr>
            <a:r>
              <a:rPr lang="en-US" sz="1400" dirty="0" smtClean="0">
                <a:solidFill>
                  <a:srgbClr val="0070C0"/>
                </a:solidFill>
              </a:rPr>
              <a:t>IS</a:t>
            </a:r>
          </a:p>
          <a:p>
            <a:pPr lvl="1">
              <a:spcBef>
                <a:spcPts val="600"/>
              </a:spcBef>
            </a:pPr>
            <a:r>
              <a:rPr lang="en-US" sz="1400" dirty="0" smtClean="0">
                <a:solidFill>
                  <a:srgbClr val="00B050"/>
                </a:solidFill>
              </a:rPr>
              <a:t>TOTAL_DISCOUNT</a:t>
            </a:r>
            <a:r>
              <a:rPr lang="en-US" sz="1400" dirty="0" smtClean="0">
                <a:solidFill>
                  <a:srgbClr val="0070C0"/>
                </a:solidFill>
              </a:rPr>
              <a:t> Number(10);</a:t>
            </a:r>
          </a:p>
          <a:p>
            <a:pPr lvl="1">
              <a:spcBef>
                <a:spcPts val="600"/>
              </a:spcBef>
            </a:pPr>
            <a:r>
              <a:rPr lang="en-US" sz="1400" dirty="0" smtClean="0">
                <a:solidFill>
                  <a:srgbClr val="0070C0"/>
                </a:solidFill>
              </a:rPr>
              <a:t>BEGIN</a:t>
            </a:r>
          </a:p>
          <a:p>
            <a:pPr lvl="1">
              <a:spcBef>
                <a:spcPts val="600"/>
              </a:spcBef>
            </a:pPr>
            <a:r>
              <a:rPr lang="en-US" sz="1400" dirty="0" smtClean="0">
                <a:solidFill>
                  <a:srgbClr val="0070C0"/>
                </a:solidFill>
              </a:rPr>
              <a:t>        </a:t>
            </a:r>
            <a:r>
              <a:rPr lang="en-US" sz="1400" dirty="0">
                <a:solidFill>
                  <a:srgbClr val="0070C0"/>
                </a:solidFill>
              </a:rPr>
              <a:t> SELECT </a:t>
            </a:r>
            <a:r>
              <a:rPr lang="en-US" sz="1400" dirty="0">
                <a:solidFill>
                  <a:srgbClr val="00B050"/>
                </a:solidFill>
              </a:rPr>
              <a:t>MSRP-BUYPRICE </a:t>
            </a:r>
            <a:r>
              <a:rPr lang="en-US" sz="1400" dirty="0">
                <a:solidFill>
                  <a:srgbClr val="0070C0"/>
                </a:solidFill>
              </a:rPr>
              <a:t>INTO</a:t>
            </a:r>
            <a:r>
              <a:rPr lang="en-US" sz="1400" dirty="0">
                <a:solidFill>
                  <a:srgbClr val="00B050"/>
                </a:solidFill>
              </a:rPr>
              <a:t> TOTAL_DISCOUNT  </a:t>
            </a:r>
            <a:r>
              <a:rPr lang="en-US" sz="1400" dirty="0">
                <a:solidFill>
                  <a:srgbClr val="0070C0"/>
                </a:solidFill>
              </a:rPr>
              <a:t>FROM</a:t>
            </a:r>
            <a:r>
              <a:rPr lang="en-US" sz="1400" dirty="0">
                <a:solidFill>
                  <a:srgbClr val="00B050"/>
                </a:solidFill>
              </a:rPr>
              <a:t> PRODUCTS  </a:t>
            </a:r>
            <a:r>
              <a:rPr lang="en-US" sz="1400" dirty="0">
                <a:solidFill>
                  <a:srgbClr val="0070C0"/>
                </a:solidFill>
              </a:rPr>
              <a:t>WHERE </a:t>
            </a:r>
            <a:r>
              <a:rPr lang="en-US" sz="1400" dirty="0">
                <a:solidFill>
                  <a:srgbClr val="00B050"/>
                </a:solidFill>
              </a:rPr>
              <a:t>PRODUCTCODE</a:t>
            </a:r>
            <a:r>
              <a:rPr lang="en-US" sz="1400" dirty="0">
                <a:solidFill>
                  <a:srgbClr val="0070C0"/>
                </a:solidFill>
              </a:rPr>
              <a:t>= </a:t>
            </a:r>
            <a:r>
              <a:rPr lang="en-US" sz="1400" dirty="0" smtClean="0">
                <a:solidFill>
                  <a:srgbClr val="0070C0"/>
                </a:solidFill>
              </a:rPr>
              <a:t>	</a:t>
            </a:r>
            <a:r>
              <a:rPr lang="en-US" sz="1400" dirty="0" smtClean="0">
                <a:solidFill>
                  <a:srgbClr val="00B050"/>
                </a:solidFill>
              </a:rPr>
              <a:t>PRODUCT_ID</a:t>
            </a:r>
            <a:r>
              <a:rPr lang="en-US" sz="1400" dirty="0" smtClean="0">
                <a:solidFill>
                  <a:srgbClr val="0070C0"/>
                </a:solidFill>
              </a:rPr>
              <a:t>;</a:t>
            </a:r>
          </a:p>
          <a:p>
            <a:pPr lvl="1">
              <a:spcBef>
                <a:spcPts val="600"/>
              </a:spcBef>
            </a:pPr>
            <a:r>
              <a:rPr lang="en-US" sz="1400" dirty="0" smtClean="0">
                <a:solidFill>
                  <a:srgbClr val="0070C0"/>
                </a:solidFill>
              </a:rPr>
              <a:t>        RETURN </a:t>
            </a:r>
            <a:r>
              <a:rPr lang="en-US" sz="1400" dirty="0" smtClean="0">
                <a:solidFill>
                  <a:srgbClr val="00B050"/>
                </a:solidFill>
              </a:rPr>
              <a:t>TOTAL_DISCOUNT </a:t>
            </a:r>
            <a:r>
              <a:rPr lang="en-US" sz="1400" dirty="0" smtClean="0">
                <a:solidFill>
                  <a:srgbClr val="0070C0"/>
                </a:solidFill>
              </a:rPr>
              <a:t>;</a:t>
            </a:r>
          </a:p>
          <a:p>
            <a:pPr lvl="1">
              <a:spcBef>
                <a:spcPts val="600"/>
              </a:spcBef>
            </a:pPr>
            <a:r>
              <a:rPr lang="en-US" sz="1400" dirty="0" smtClean="0">
                <a:solidFill>
                  <a:srgbClr val="0070C0"/>
                </a:solidFill>
              </a:rPr>
              <a:t>END </a:t>
            </a:r>
            <a:r>
              <a:rPr lang="en-US" sz="1400" dirty="0" smtClean="0">
                <a:solidFill>
                  <a:srgbClr val="00B050"/>
                </a:solidFill>
              </a:rPr>
              <a:t>DISCOUNT_CALCULATION</a:t>
            </a:r>
            <a:r>
              <a:rPr lang="en-US" sz="1400" dirty="0" smtClean="0">
                <a:solidFill>
                  <a:srgbClr val="0070C0"/>
                </a:solidFill>
              </a:rPr>
              <a:t>; </a:t>
            </a:r>
            <a:r>
              <a:rPr lang="en-US" sz="1400" b="0" dirty="0" smtClean="0"/>
              <a:t/>
            </a:r>
            <a:br>
              <a:rPr lang="en-US" sz="1400" b="0" dirty="0" smtClean="0"/>
            </a:br>
            <a:endParaRPr lang="en-US" sz="1400" b="0" dirty="0"/>
          </a:p>
        </p:txBody>
      </p:sp>
      <p:sp>
        <p:nvSpPr>
          <p:cNvPr id="5" name="Rounded Rectangle 4"/>
          <p:cNvSpPr/>
          <p:nvPr/>
        </p:nvSpPr>
        <p:spPr>
          <a:xfrm>
            <a:off x="3733800" y="2819400"/>
            <a:ext cx="3505200" cy="64698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latin typeface="Arial" pitchFamily="34" charset="0"/>
                <a:cs typeface="Arial" pitchFamily="34" charset="0"/>
              </a:rPr>
              <a:t>Declares Number as the data type to be returned by the function.</a:t>
            </a:r>
          </a:p>
        </p:txBody>
      </p:sp>
      <p:cxnSp>
        <p:nvCxnSpPr>
          <p:cNvPr id="7" name="Straight Arrow Connector 6"/>
          <p:cNvCxnSpPr>
            <a:stCxn id="5" idx="1"/>
          </p:cNvCxnSpPr>
          <p:nvPr/>
        </p:nvCxnSpPr>
        <p:spPr>
          <a:xfrm flipH="1" flipV="1">
            <a:off x="2590800" y="3124201"/>
            <a:ext cx="1143000" cy="186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4953000" y="4839414"/>
            <a:ext cx="3505200" cy="64698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latin typeface="Arial" pitchFamily="34" charset="0"/>
                <a:cs typeface="Arial" pitchFamily="34" charset="0"/>
              </a:rPr>
              <a:t>Function logic and the calculated </a:t>
            </a:r>
            <a:r>
              <a:rPr lang="en-US" sz="1600" dirty="0" smtClean="0">
                <a:latin typeface="Arial" pitchFamily="34" charset="0"/>
                <a:cs typeface="Arial" pitchFamily="34" charset="0"/>
              </a:rPr>
              <a:t>discount</a:t>
            </a:r>
            <a:r>
              <a:rPr lang="en-US" sz="1600" b="0" dirty="0" smtClean="0">
                <a:latin typeface="Arial" pitchFamily="34" charset="0"/>
                <a:cs typeface="Arial" pitchFamily="34" charset="0"/>
              </a:rPr>
              <a:t> is returned.</a:t>
            </a:r>
          </a:p>
        </p:txBody>
      </p:sp>
    </p:spTree>
    <p:extLst>
      <p:ext uri="{BB962C8B-B14F-4D97-AF65-F5344CB8AC3E}">
        <p14:creationId xmlns:p14="http://schemas.microsoft.com/office/powerpoint/2010/main" val="3953546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Usage of Functions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sp>
        <p:nvSpPr>
          <p:cNvPr id="5" name="TextBox 4"/>
          <p:cNvSpPr txBox="1"/>
          <p:nvPr/>
        </p:nvSpPr>
        <p:spPr>
          <a:xfrm>
            <a:off x="304800" y="1524000"/>
            <a:ext cx="8534400" cy="4585871"/>
          </a:xfrm>
          <a:prstGeom prst="rect">
            <a:avLst/>
          </a:prstGeom>
          <a:noFill/>
        </p:spPr>
        <p:txBody>
          <a:bodyPr wrap="square" rtlCol="0">
            <a:spAutoFit/>
          </a:bodyPr>
          <a:lstStyle/>
          <a:p>
            <a:pPr>
              <a:spcBef>
                <a:spcPts val="1200"/>
              </a:spcBef>
            </a:pPr>
            <a:r>
              <a:rPr lang="en-US" dirty="0" smtClean="0"/>
              <a:t>A Function can be used in the following scenarios</a:t>
            </a:r>
          </a:p>
          <a:p>
            <a:pPr marL="342900" indent="-342900">
              <a:spcBef>
                <a:spcPts val="1200"/>
              </a:spcBef>
              <a:buFont typeface="+mj-lt"/>
              <a:buAutoNum type="arabicPeriod"/>
            </a:pPr>
            <a:r>
              <a:rPr lang="en-US" b="0" dirty="0" smtClean="0"/>
              <a:t>Can be used in another function or stored procedure.</a:t>
            </a:r>
          </a:p>
          <a:p>
            <a:pPr marL="457200" lvl="3">
              <a:spcBef>
                <a:spcPts val="1200"/>
              </a:spcBef>
            </a:pPr>
            <a:r>
              <a:rPr lang="en-US" dirty="0" smtClean="0">
                <a:solidFill>
                  <a:srgbClr val="00B050"/>
                </a:solidFill>
              </a:rPr>
              <a:t>Discount </a:t>
            </a:r>
            <a:r>
              <a:rPr lang="en-US" dirty="0" smtClean="0">
                <a:solidFill>
                  <a:srgbClr val="0070C0"/>
                </a:solidFill>
              </a:rPr>
              <a:t>:= </a:t>
            </a:r>
            <a:r>
              <a:rPr lang="en-US" dirty="0" smtClean="0">
                <a:solidFill>
                  <a:srgbClr val="00B050"/>
                </a:solidFill>
              </a:rPr>
              <a:t>DISCOUNT_CALCULATION (Product_id)</a:t>
            </a:r>
            <a:r>
              <a:rPr lang="en-US" dirty="0" smtClean="0"/>
              <a:t>; </a:t>
            </a:r>
          </a:p>
          <a:p>
            <a:pPr marL="342900" indent="-342900">
              <a:spcBef>
                <a:spcPts val="1200"/>
              </a:spcBef>
              <a:buFont typeface="+mj-lt"/>
              <a:buAutoNum type="arabicPeriod" startAt="2"/>
            </a:pPr>
            <a:r>
              <a:rPr lang="en-US" b="0" dirty="0" smtClean="0"/>
              <a:t>As a part of a SELECT statement,</a:t>
            </a:r>
          </a:p>
          <a:p>
            <a:pPr lvl="2">
              <a:spcBef>
                <a:spcPts val="1200"/>
              </a:spcBef>
            </a:pPr>
            <a:r>
              <a:rPr lang="en-US" dirty="0" smtClean="0">
                <a:solidFill>
                  <a:srgbClr val="0070C0"/>
                </a:solidFill>
              </a:rPr>
              <a:t>SELECT</a:t>
            </a:r>
            <a:r>
              <a:rPr lang="en-US" dirty="0" smtClean="0"/>
              <a:t> </a:t>
            </a:r>
            <a:r>
              <a:rPr lang="en-US" dirty="0">
                <a:solidFill>
                  <a:srgbClr val="00B050"/>
                </a:solidFill>
              </a:rPr>
              <a:t>DISCOUNT_CALCULATION(</a:t>
            </a:r>
            <a:r>
              <a:rPr lang="en-US" dirty="0" err="1">
                <a:solidFill>
                  <a:srgbClr val="00B050"/>
                </a:solidFill>
              </a:rPr>
              <a:t>Product_id</a:t>
            </a:r>
            <a:r>
              <a:rPr lang="en-US" dirty="0" smtClean="0">
                <a:solidFill>
                  <a:srgbClr val="0070C0"/>
                </a:solidFill>
              </a:rPr>
              <a:t>)  FROM </a:t>
            </a:r>
            <a:r>
              <a:rPr lang="en-US" dirty="0" smtClean="0">
                <a:solidFill>
                  <a:srgbClr val="00B050"/>
                </a:solidFill>
              </a:rPr>
              <a:t>Products</a:t>
            </a:r>
            <a:r>
              <a:rPr lang="en-US" dirty="0" smtClean="0"/>
              <a:t>; </a:t>
            </a:r>
          </a:p>
          <a:p>
            <a:pPr marL="342900" indent="-342900">
              <a:spcBef>
                <a:spcPts val="1200"/>
              </a:spcBef>
              <a:buFont typeface="+mj-lt"/>
              <a:buAutoNum type="arabicPeriod" startAt="3"/>
            </a:pPr>
            <a:r>
              <a:rPr lang="en-US" b="0" dirty="0" smtClean="0"/>
              <a:t>In a anonymous PL/SQL blocks,</a:t>
            </a:r>
          </a:p>
          <a:p>
            <a:pPr marL="342900" indent="-342900">
              <a:spcBef>
                <a:spcPts val="1200"/>
              </a:spcBef>
            </a:pPr>
            <a:r>
              <a:rPr lang="en-US" b="0" dirty="0" smtClean="0">
                <a:solidFill>
                  <a:srgbClr val="0070C0"/>
                </a:solidFill>
              </a:rPr>
              <a:t>                </a:t>
            </a:r>
            <a:r>
              <a:rPr lang="en-US" dirty="0" smtClean="0">
                <a:solidFill>
                  <a:srgbClr val="0070C0"/>
                </a:solidFill>
              </a:rPr>
              <a:t>Begin</a:t>
            </a:r>
          </a:p>
          <a:p>
            <a:pPr lvl="3">
              <a:spcBef>
                <a:spcPts val="1200"/>
              </a:spcBef>
            </a:pPr>
            <a:r>
              <a:rPr lang="en-US" dirty="0" smtClean="0">
                <a:solidFill>
                  <a:srgbClr val="0070C0"/>
                </a:solidFill>
              </a:rPr>
              <a:t>DBMS_OUTPUT.PUT_LINE</a:t>
            </a:r>
            <a:r>
              <a:rPr lang="en-US" dirty="0" smtClean="0"/>
              <a:t>(</a:t>
            </a:r>
            <a:r>
              <a:rPr lang="en-US" dirty="0" smtClean="0">
                <a:solidFill>
                  <a:srgbClr val="00B050"/>
                </a:solidFill>
              </a:rPr>
              <a:t>DISCOUNT_CALCULATION </a:t>
            </a:r>
            <a:r>
              <a:rPr lang="en-US" dirty="0">
                <a:solidFill>
                  <a:srgbClr val="00B050"/>
                </a:solidFill>
              </a:rPr>
              <a:t>(Product_id)</a:t>
            </a:r>
            <a:r>
              <a:rPr lang="en-US" dirty="0" smtClean="0"/>
              <a:t> );</a:t>
            </a:r>
          </a:p>
          <a:p>
            <a:pPr lvl="2">
              <a:spcBef>
                <a:spcPts val="1200"/>
              </a:spcBef>
            </a:pPr>
            <a:r>
              <a:rPr lang="en-US" dirty="0" smtClean="0">
                <a:solidFill>
                  <a:srgbClr val="0070C0"/>
                </a:solidFill>
              </a:rPr>
              <a:t>End;</a:t>
            </a:r>
          </a:p>
          <a:p>
            <a:pPr lvl="2"/>
            <a:endParaRPr lang="en-US" sz="1600" b="0" dirty="0" smtClean="0"/>
          </a:p>
          <a:p>
            <a:endParaRPr lang="en-US" sz="1600" b="0" dirty="0" smtClean="0"/>
          </a:p>
          <a:p>
            <a:endParaRPr lang="en-US" b="0" dirty="0" smtClean="0"/>
          </a:p>
        </p:txBody>
      </p:sp>
    </p:spTree>
    <p:extLst>
      <p:ext uri="{BB962C8B-B14F-4D97-AF65-F5344CB8AC3E}">
        <p14:creationId xmlns:p14="http://schemas.microsoft.com/office/powerpoint/2010/main" val="299894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checkerboard(across)">
                                      <p:cBhvr>
                                        <p:cTn id="15" dur="500"/>
                                        <p:tgtEl>
                                          <p:spTgt spid="5">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checkerboard(across)">
                                      <p:cBhvr>
                                        <p:cTn id="18" dur="500"/>
                                        <p:tgtEl>
                                          <p:spTgt spid="5">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checkerboard(across)">
                                      <p:cBhvr>
                                        <p:cTn id="21" dur="500"/>
                                        <p:tgtEl>
                                          <p:spTgt spid="5">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checkerboard(across)">
                                      <p:cBhvr>
                                        <p:cTn id="2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400" dirty="0"/>
              <a:t>PL/SQL </a:t>
            </a:r>
            <a:r>
              <a:rPr lang="en-US" sz="2400" dirty="0" smtClean="0"/>
              <a:t>Sub Programs </a:t>
            </a:r>
            <a:r>
              <a:rPr lang="en-US" sz="2400" dirty="0"/>
              <a:t>session provides knowledge and understanding of the use of PL/SQL </a:t>
            </a:r>
            <a:r>
              <a:rPr lang="en-US" sz="2400" dirty="0" smtClean="0"/>
              <a:t>Sub Programs </a:t>
            </a:r>
            <a:r>
              <a:rPr lang="en-US" sz="2400" dirty="0"/>
              <a:t>in Oracle 10G and finally apply the syntax learned as part of this session in a case study provided. </a:t>
            </a:r>
          </a:p>
          <a:p>
            <a:pPr marL="0" indent="0" algn="just">
              <a:lnSpc>
                <a:spcPct val="150000"/>
              </a:lnSpc>
              <a:buNone/>
            </a:pPr>
            <a:endParaRPr lang="en-US" sz="2300" dirty="0" smtClean="0"/>
          </a:p>
          <a:p>
            <a:pPr marL="0" indent="0" algn="just">
              <a:lnSpc>
                <a:spcPct val="150000"/>
              </a:lnSpc>
              <a:buNone/>
            </a:pP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838200"/>
          </a:xfrm>
        </p:spPr>
        <p:txBody>
          <a:bodyPr/>
          <a:lstStyle/>
          <a:p>
            <a:r>
              <a:rPr lang="en-US" dirty="0" smtClean="0"/>
              <a:t>Procedures Vs Functions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graphicFrame>
        <p:nvGraphicFramePr>
          <p:cNvPr id="6" name="Table 5"/>
          <p:cNvGraphicFramePr>
            <a:graphicFrameLocks noGrp="1"/>
          </p:cNvGraphicFramePr>
          <p:nvPr/>
        </p:nvGraphicFramePr>
        <p:xfrm>
          <a:off x="228600" y="1987377"/>
          <a:ext cx="8763000" cy="3293503"/>
        </p:xfrm>
        <a:graphic>
          <a:graphicData uri="http://schemas.openxmlformats.org/drawingml/2006/table">
            <a:tbl>
              <a:tblPr firstRow="1" bandRow="1">
                <a:tableStyleId>{5C22544A-7EE6-4342-B048-85BDC9FD1C3A}</a:tableStyleId>
              </a:tblPr>
              <a:tblGrid>
                <a:gridCol w="4267200"/>
                <a:gridCol w="4495800"/>
              </a:tblGrid>
              <a:tr h="580783">
                <a:tc>
                  <a:txBody>
                    <a:bodyPr/>
                    <a:lstStyle/>
                    <a:p>
                      <a:pPr algn="ctr"/>
                      <a:r>
                        <a:rPr lang="en-US" sz="2000" dirty="0" smtClean="0">
                          <a:latin typeface="Arial" pitchFamily="34" charset="0"/>
                          <a:cs typeface="Arial" pitchFamily="34" charset="0"/>
                        </a:rPr>
                        <a:t>Procedures</a:t>
                      </a:r>
                      <a:r>
                        <a:rPr lang="en-US" sz="2000" baseline="0" dirty="0" smtClean="0">
                          <a:latin typeface="Arial" pitchFamily="34" charset="0"/>
                          <a:cs typeface="Arial" pitchFamily="34" charset="0"/>
                        </a:rPr>
                        <a:t> </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Functions</a:t>
                      </a:r>
                      <a:endParaRPr lang="en-US" sz="2000" dirty="0">
                        <a:latin typeface="Arial" pitchFamily="34" charset="0"/>
                        <a:cs typeface="Arial" pitchFamily="34" charset="0"/>
                      </a:endParaRPr>
                    </a:p>
                  </a:txBody>
                  <a:tcPr/>
                </a:tc>
              </a:tr>
              <a:tr h="486017">
                <a:tc>
                  <a:txBody>
                    <a:bodyPr/>
                    <a:lstStyle/>
                    <a:p>
                      <a:r>
                        <a:rPr lang="en-US" sz="2000" b="0" dirty="0" smtClean="0">
                          <a:latin typeface="Arial" pitchFamily="34" charset="0"/>
                          <a:cs typeface="Arial" pitchFamily="34" charset="0"/>
                        </a:rPr>
                        <a:t>Procedures can return one or many</a:t>
                      </a:r>
                      <a:r>
                        <a:rPr lang="en-US" sz="2000" b="0" baseline="0" dirty="0" smtClean="0">
                          <a:latin typeface="Arial" pitchFamily="34" charset="0"/>
                          <a:cs typeface="Arial" pitchFamily="34" charset="0"/>
                        </a:rPr>
                        <a:t> values</a:t>
                      </a:r>
                      <a:endParaRPr lang="en-US" sz="200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Functions can </a:t>
                      </a:r>
                      <a:r>
                        <a:rPr lang="en-US" sz="2000" b="0" baseline="0" dirty="0" smtClean="0">
                          <a:latin typeface="Arial" pitchFamily="34" charset="0"/>
                          <a:cs typeface="Arial" pitchFamily="34" charset="0"/>
                        </a:rPr>
                        <a:t>return only one value.</a:t>
                      </a:r>
                      <a:endParaRPr lang="en-US" sz="2000" b="1" dirty="0">
                        <a:latin typeface="Arial" pitchFamily="34" charset="0"/>
                        <a:cs typeface="Arial" pitchFamily="34" charset="0"/>
                      </a:endParaRPr>
                    </a:p>
                  </a:txBody>
                  <a:tcPr/>
                </a:tc>
              </a:tr>
              <a:tr h="906560">
                <a:tc>
                  <a:txBody>
                    <a:bodyPr/>
                    <a:lstStyle/>
                    <a:p>
                      <a:r>
                        <a:rPr lang="en-US" sz="2000" b="0" dirty="0" smtClean="0">
                          <a:latin typeface="Arial" pitchFamily="34" charset="0"/>
                          <a:cs typeface="Arial" pitchFamily="34" charset="0"/>
                        </a:rPr>
                        <a:t>Procedures will have </a:t>
                      </a:r>
                      <a:r>
                        <a:rPr lang="en-US" sz="2000" b="1" i="1" dirty="0" smtClean="0">
                          <a:latin typeface="Arial" pitchFamily="34" charset="0"/>
                          <a:cs typeface="Arial" pitchFamily="34" charset="0"/>
                        </a:rPr>
                        <a:t>IN,OUT</a:t>
                      </a:r>
                      <a:r>
                        <a:rPr lang="en-US" sz="2000" b="0" baseline="0" dirty="0" smtClean="0">
                          <a:latin typeface="Arial" pitchFamily="34" charset="0"/>
                          <a:cs typeface="Arial" pitchFamily="34" charset="0"/>
                        </a:rPr>
                        <a:t> and </a:t>
                      </a:r>
                      <a:r>
                        <a:rPr lang="en-US" sz="2000" b="1" i="1" baseline="0" dirty="0" smtClean="0">
                          <a:latin typeface="Arial" pitchFamily="34" charset="0"/>
                          <a:cs typeface="Arial" pitchFamily="34" charset="0"/>
                        </a:rPr>
                        <a:t>IN OUT</a:t>
                      </a:r>
                      <a:r>
                        <a:rPr lang="en-US" sz="2000" b="0" baseline="0" dirty="0" smtClean="0">
                          <a:latin typeface="Arial" pitchFamily="34" charset="0"/>
                          <a:cs typeface="Arial" pitchFamily="34" charset="0"/>
                        </a:rPr>
                        <a:t> Parameters</a:t>
                      </a:r>
                      <a:endParaRPr lang="en-US" sz="2000" b="0" dirty="0">
                        <a:solidFill>
                          <a:srgbClr val="0070C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Function</a:t>
                      </a:r>
                      <a:r>
                        <a:rPr lang="en-US" sz="2000" b="0" baseline="0" dirty="0" smtClean="0">
                          <a:latin typeface="Arial" pitchFamily="34" charset="0"/>
                          <a:cs typeface="Arial" pitchFamily="34" charset="0"/>
                        </a:rPr>
                        <a:t> </a:t>
                      </a:r>
                      <a:r>
                        <a:rPr lang="en-US" sz="2000" b="0" dirty="0" smtClean="0">
                          <a:latin typeface="Arial" pitchFamily="34" charset="0"/>
                          <a:cs typeface="Arial" pitchFamily="34" charset="0"/>
                        </a:rPr>
                        <a:t>will have only </a:t>
                      </a:r>
                      <a:r>
                        <a:rPr lang="en-US" sz="2000" b="1" i="1" dirty="0" smtClean="0">
                          <a:latin typeface="Arial" pitchFamily="34" charset="0"/>
                          <a:cs typeface="Arial" pitchFamily="34" charset="0"/>
                        </a:rPr>
                        <a:t>IN</a:t>
                      </a:r>
                      <a:r>
                        <a:rPr lang="en-US" sz="2000" b="0" baseline="0" dirty="0" smtClean="0">
                          <a:latin typeface="Arial" pitchFamily="34" charset="0"/>
                          <a:cs typeface="Arial" pitchFamily="34" charset="0"/>
                        </a:rPr>
                        <a:t> Parameters.</a:t>
                      </a:r>
                      <a:endParaRPr lang="en-US" sz="2000" b="0" dirty="0" smtClean="0">
                        <a:solidFill>
                          <a:srgbClr val="0070C0"/>
                        </a:solidFill>
                        <a:latin typeface="Arial" pitchFamily="34" charset="0"/>
                        <a:cs typeface="Arial" pitchFamily="34" charset="0"/>
                      </a:endParaRPr>
                    </a:p>
                    <a:p>
                      <a:endParaRPr lang="en-US" sz="2000" b="1" dirty="0">
                        <a:solidFill>
                          <a:srgbClr val="FF0000"/>
                        </a:solidFill>
                        <a:latin typeface="Arial" pitchFamily="34" charset="0"/>
                        <a:cs typeface="Arial" pitchFamily="34" charset="0"/>
                      </a:endParaRPr>
                    </a:p>
                  </a:txBody>
                  <a:tcPr/>
                </a:tc>
              </a:tr>
              <a:tr h="634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Procedures  cannot  be invoked in </a:t>
                      </a:r>
                      <a:r>
                        <a:rPr lang="en-US" sz="2000" b="1" i="1" dirty="0" smtClean="0">
                          <a:latin typeface="Arial" pitchFamily="34" charset="0"/>
                          <a:cs typeface="Arial" pitchFamily="34" charset="0"/>
                        </a:rPr>
                        <a:t>SELECT </a:t>
                      </a:r>
                      <a:r>
                        <a:rPr lang="en-US" sz="2000" dirty="0" smtClean="0">
                          <a:latin typeface="Arial" pitchFamily="34" charset="0"/>
                          <a:cs typeface="Arial" pitchFamily="34" charset="0"/>
                        </a:rPr>
                        <a:t>DQL statement </a:t>
                      </a:r>
                    </a:p>
                    <a:p>
                      <a:endParaRPr 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Functions can be invoked from  the  </a:t>
                      </a:r>
                      <a:r>
                        <a:rPr lang="en-US" sz="2000" b="1" i="1" dirty="0" smtClean="0">
                          <a:latin typeface="Arial" pitchFamily="34" charset="0"/>
                          <a:cs typeface="Arial" pitchFamily="34" charset="0"/>
                        </a:rPr>
                        <a:t>DQL SELECT</a:t>
                      </a:r>
                      <a:r>
                        <a:rPr lang="en-US" sz="2000" dirty="0" smtClean="0">
                          <a:latin typeface="Arial" pitchFamily="34" charset="0"/>
                          <a:cs typeface="Arial" pitchFamily="34" charset="0"/>
                        </a:rPr>
                        <a:t> statement </a:t>
                      </a:r>
                    </a:p>
                    <a:p>
                      <a:endParaRPr lang="en-US" sz="20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81943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62221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391400" cy="838200"/>
          </a:xfrm>
        </p:spPr>
        <p:txBody>
          <a:bodyPr/>
          <a:lstStyle/>
          <a:p>
            <a:r>
              <a:rPr lang="en-US" dirty="0" smtClean="0"/>
              <a:t>Lend a Hand – Function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sp>
        <p:nvSpPr>
          <p:cNvPr id="5" name="Rectangle 4"/>
          <p:cNvSpPr/>
          <p:nvPr/>
        </p:nvSpPr>
        <p:spPr>
          <a:xfrm>
            <a:off x="228600" y="1676400"/>
            <a:ext cx="8763000" cy="4247317"/>
          </a:xfrm>
          <a:prstGeom prst="rect">
            <a:avLst/>
          </a:prstGeom>
        </p:spPr>
        <p:txBody>
          <a:bodyPr wrap="square">
            <a:spAutoFit/>
          </a:bodyPr>
          <a:lstStyle/>
          <a:p>
            <a:r>
              <a:rPr lang="en-US" dirty="0" smtClean="0"/>
              <a:t>Pre Requisites: </a:t>
            </a:r>
            <a:r>
              <a:rPr lang="en-US" b="0" dirty="0" smtClean="0"/>
              <a:t>Use the Course_INFO Tables.</a:t>
            </a:r>
          </a:p>
          <a:p>
            <a:endParaRPr lang="en-US" dirty="0" smtClean="0"/>
          </a:p>
          <a:p>
            <a:r>
              <a:rPr lang="en-US" dirty="0" smtClean="0"/>
              <a:t>Problem: </a:t>
            </a:r>
            <a:r>
              <a:rPr lang="en-US" b="0" dirty="0" smtClean="0"/>
              <a:t>Develop a PL SQL Function named “Course_Fees_Calculator”  which will  calculate the fees of a particular course. Course fees is calculated based on the course duration as mentioned below,</a:t>
            </a:r>
          </a:p>
          <a:p>
            <a:endParaRPr lang="en-US" b="0" dirty="0" smtClean="0"/>
          </a:p>
          <a:p>
            <a:r>
              <a:rPr lang="en-US" b="0" dirty="0" smtClean="0"/>
              <a:t>	Fees=</a:t>
            </a:r>
            <a:r>
              <a:rPr lang="en-US" b="0" dirty="0" err="1" smtClean="0"/>
              <a:t>Course_Duration</a:t>
            </a:r>
            <a:r>
              <a:rPr lang="en-US" b="0" dirty="0" smtClean="0"/>
              <a:t> *  100;</a:t>
            </a:r>
          </a:p>
          <a:p>
            <a:endParaRPr lang="en-US" b="0" dirty="0" smtClean="0"/>
          </a:p>
          <a:p>
            <a:r>
              <a:rPr lang="en-US" b="0" dirty="0" smtClean="0"/>
              <a:t>Develop a procedure named  “Calculator”  with  Course_Code as input parameter which will  invoke  the  above “Course_Fees_Calculator” for the course code and print the fee value returned.</a:t>
            </a:r>
          </a:p>
          <a:p>
            <a:endParaRPr lang="en-US" b="0" dirty="0" smtClean="0"/>
          </a:p>
          <a:p>
            <a:r>
              <a:rPr lang="en-US" b="0" dirty="0" smtClean="0"/>
              <a:t> </a:t>
            </a:r>
          </a:p>
          <a:p>
            <a:endParaRPr lang="en-US" dirty="0" smtClean="0"/>
          </a:p>
          <a:p>
            <a:pPr marL="58738" lvl="1" indent="-117475"/>
            <a:endParaRPr lang="en-US" b="0" dirty="0" smtClean="0"/>
          </a:p>
        </p:txBody>
      </p:sp>
    </p:spTree>
    <p:extLst>
      <p:ext uri="{BB962C8B-B14F-4D97-AF65-F5344CB8AC3E}">
        <p14:creationId xmlns:p14="http://schemas.microsoft.com/office/powerpoint/2010/main" val="333451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pic>
        <p:nvPicPr>
          <p:cNvPr id="7" name="Picture 6" descr="FUNCTION.JPG"/>
          <p:cNvPicPr>
            <a:picLocks noChangeAspect="1"/>
          </p:cNvPicPr>
          <p:nvPr/>
        </p:nvPicPr>
        <p:blipFill>
          <a:blip r:embed="rId2" cstate="print"/>
          <a:stretch>
            <a:fillRect/>
          </a:stretch>
        </p:blipFill>
        <p:spPr>
          <a:xfrm>
            <a:off x="1143000" y="1600200"/>
            <a:ext cx="6629399" cy="4495800"/>
          </a:xfrm>
          <a:prstGeom prst="rect">
            <a:avLst/>
          </a:prstGeom>
        </p:spPr>
      </p:pic>
    </p:spTree>
    <p:extLst>
      <p:ext uri="{BB962C8B-B14F-4D97-AF65-F5344CB8AC3E}">
        <p14:creationId xmlns:p14="http://schemas.microsoft.com/office/powerpoint/2010/main" val="3160583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r>
              <a:rPr lang="en-US" sz="2200" dirty="0">
                <a:cs typeface="Arial" pitchFamily="34" charset="0"/>
              </a:rPr>
              <a:t>Name the two sections of any subprogram?</a:t>
            </a:r>
          </a:p>
          <a:p>
            <a:r>
              <a:rPr lang="en-US" sz="2200" dirty="0">
                <a:cs typeface="Arial" pitchFamily="34" charset="0"/>
              </a:rPr>
              <a:t>List some important advantages of using stored procedures/functions?</a:t>
            </a:r>
          </a:p>
          <a:p>
            <a:r>
              <a:rPr lang="en-US" sz="2200" dirty="0">
                <a:cs typeface="Arial" pitchFamily="34" charset="0"/>
              </a:rPr>
              <a:t>Stored procedure/ function improves the performance how?</a:t>
            </a:r>
          </a:p>
          <a:p>
            <a:r>
              <a:rPr lang="en-US" sz="2200" dirty="0">
                <a:cs typeface="Arial" pitchFamily="34" charset="0"/>
              </a:rPr>
              <a:t>How can one specify a parameter as input and output in a stored procedure?</a:t>
            </a:r>
          </a:p>
          <a:p>
            <a:r>
              <a:rPr lang="en-US" sz="2200" dirty="0">
                <a:cs typeface="Arial" pitchFamily="34" charset="0"/>
              </a:rPr>
              <a:t>Can function return multiple values?</a:t>
            </a:r>
          </a:p>
          <a:p>
            <a:r>
              <a:rPr lang="en-US" sz="2200" dirty="0">
                <a:cs typeface="Arial" pitchFamily="34" charset="0"/>
              </a:rPr>
              <a:t>What is the primary difference between a procedure and function?</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6542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Package which </a:t>
            </a:r>
            <a:r>
              <a:rPr lang="en-US" dirty="0"/>
              <a:t>will help </a:t>
            </a:r>
            <a:r>
              <a:rPr lang="en-US" dirty="0" smtClean="0"/>
              <a:t>us to </a:t>
            </a:r>
            <a:r>
              <a:rPr lang="en-US" dirty="0"/>
              <a:t>meet TIM’s requirements..</a:t>
            </a:r>
          </a:p>
        </p:txBody>
      </p:sp>
      <p:sp>
        <p:nvSpPr>
          <p:cNvPr id="2" name="Title 1"/>
          <p:cNvSpPr>
            <a:spLocks noGrp="1"/>
          </p:cNvSpPr>
          <p:nvPr>
            <p:ph type="title"/>
          </p:nvPr>
        </p:nvSpPr>
        <p:spPr/>
        <p:txBody>
          <a:bodyPr/>
          <a:lstStyle/>
          <a:p>
            <a:r>
              <a:rPr lang="en-IN" dirty="0" smtClean="0"/>
              <a:t>PL SQL </a:t>
            </a:r>
            <a:r>
              <a:rPr lang="en-IN" dirty="0">
                <a:ea typeface="Verdana" pitchFamily="34" charset="0"/>
                <a:cs typeface="Verdana" pitchFamily="34" charset="0"/>
              </a:rPr>
              <a:t>Sub Programs</a:t>
            </a:r>
            <a:r>
              <a:rPr lang="en-IN" dirty="0" smtClean="0"/>
              <a:t>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 want all my reusable blocks grouped based on their functionalities for example all the product related blocks inside one bundle.</a:t>
            </a:r>
          </a:p>
        </p:txBody>
      </p:sp>
      <p:sp>
        <p:nvSpPr>
          <p:cNvPr id="8" name="Slide Number Placeholder 7"/>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113810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838200"/>
          </a:xfrm>
        </p:spPr>
        <p:txBody>
          <a:bodyPr/>
          <a:lstStyle/>
          <a:p>
            <a:r>
              <a:rPr lang="en-US" sz="3200" dirty="0" smtClean="0"/>
              <a:t>Packages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6" name="TextBox 5"/>
          <p:cNvSpPr txBox="1"/>
          <p:nvPr/>
        </p:nvSpPr>
        <p:spPr>
          <a:xfrm>
            <a:off x="152400" y="1600200"/>
            <a:ext cx="8686800" cy="4093428"/>
          </a:xfrm>
          <a:prstGeom prst="rect">
            <a:avLst/>
          </a:prstGeom>
          <a:noFill/>
        </p:spPr>
        <p:txBody>
          <a:bodyPr wrap="square" rtlCol="0">
            <a:spAutoFit/>
          </a:bodyPr>
          <a:lstStyle/>
          <a:p>
            <a:pPr>
              <a:spcBef>
                <a:spcPts val="1200"/>
              </a:spcBef>
            </a:pPr>
            <a:r>
              <a:rPr lang="en-US" dirty="0" smtClean="0"/>
              <a:t>What is a Package in PL/SQL ?.</a:t>
            </a:r>
          </a:p>
          <a:p>
            <a:pPr lvl="1">
              <a:spcBef>
                <a:spcPts val="1200"/>
              </a:spcBef>
            </a:pPr>
            <a:r>
              <a:rPr lang="en-US" b="0" dirty="0" smtClean="0"/>
              <a:t>A </a:t>
            </a:r>
            <a:r>
              <a:rPr lang="en-US" i="1" dirty="0" smtClean="0"/>
              <a:t>package</a:t>
            </a:r>
            <a:r>
              <a:rPr lang="en-US" b="0" dirty="0" smtClean="0"/>
              <a:t> is a logical grouping of procedures, functions, variables and data types.</a:t>
            </a:r>
          </a:p>
          <a:p>
            <a:pPr>
              <a:spcBef>
                <a:spcPts val="1200"/>
              </a:spcBef>
            </a:pPr>
            <a:r>
              <a:rPr lang="en-US" dirty="0" smtClean="0"/>
              <a:t>Advantages of using Packages:</a:t>
            </a:r>
          </a:p>
          <a:p>
            <a:pPr marL="800100" lvl="1" indent="-342900">
              <a:spcBef>
                <a:spcPts val="1200"/>
              </a:spcBef>
              <a:buFont typeface="+mj-lt"/>
              <a:buAutoNum type="arabicPeriod"/>
            </a:pPr>
            <a:r>
              <a:rPr lang="en-US" b="0" dirty="0" smtClean="0"/>
              <a:t>Developers can enhance and maintain applications more easily.</a:t>
            </a:r>
          </a:p>
          <a:p>
            <a:pPr marL="800100" lvl="1" indent="-342900">
              <a:spcBef>
                <a:spcPts val="1200"/>
              </a:spcBef>
              <a:buFont typeface="+mj-lt"/>
              <a:buAutoNum type="arabicPeriod"/>
            </a:pPr>
            <a:r>
              <a:rPr lang="en-US" b="0" dirty="0" smtClean="0"/>
              <a:t>Implementation details can be hidden by placing them in PL/SQL packages with suitable access specifiers.</a:t>
            </a:r>
          </a:p>
          <a:p>
            <a:pPr marL="800100" lvl="1" indent="-342900">
              <a:spcBef>
                <a:spcPts val="1200"/>
              </a:spcBef>
              <a:buFont typeface="+mj-lt"/>
              <a:buAutoNum type="arabicPeriod" startAt="3"/>
            </a:pPr>
            <a:r>
              <a:rPr lang="en-US" b="0" dirty="0" smtClean="0"/>
              <a:t>Packages provides name space for storing stored procedures. </a:t>
            </a:r>
          </a:p>
          <a:p>
            <a:pPr>
              <a:spcBef>
                <a:spcPts val="1200"/>
              </a:spcBef>
            </a:pPr>
            <a:r>
              <a:rPr lang="en-US" dirty="0" smtClean="0"/>
              <a:t>A  package typically contains two sections</a:t>
            </a:r>
          </a:p>
          <a:p>
            <a:pPr marL="1257300" lvl="2" indent="-342900">
              <a:spcBef>
                <a:spcPts val="1200"/>
              </a:spcBef>
              <a:buFont typeface="+mj-lt"/>
              <a:buAutoNum type="arabicPeriod"/>
            </a:pPr>
            <a:r>
              <a:rPr lang="en-US" b="0" dirty="0" smtClean="0"/>
              <a:t> Package Specification .</a:t>
            </a:r>
          </a:p>
          <a:p>
            <a:pPr marL="1257300" lvl="2" indent="-342900">
              <a:spcBef>
                <a:spcPts val="1200"/>
              </a:spcBef>
              <a:buFont typeface="+mj-lt"/>
              <a:buAutoNum type="arabicPeriod"/>
            </a:pPr>
            <a:r>
              <a:rPr lang="en-US" b="0" dirty="0" smtClean="0"/>
              <a:t> Package Body.</a:t>
            </a:r>
          </a:p>
        </p:txBody>
      </p:sp>
    </p:spTree>
    <p:extLst>
      <p:ext uri="{BB962C8B-B14F-4D97-AF65-F5344CB8AC3E}">
        <p14:creationId xmlns:p14="http://schemas.microsoft.com/office/powerpoint/2010/main" val="2166742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Package Specification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sp>
        <p:nvSpPr>
          <p:cNvPr id="6" name="TextBox 5"/>
          <p:cNvSpPr txBox="1"/>
          <p:nvPr/>
        </p:nvSpPr>
        <p:spPr>
          <a:xfrm>
            <a:off x="228600" y="1600200"/>
            <a:ext cx="8686800" cy="3323987"/>
          </a:xfrm>
          <a:prstGeom prst="rect">
            <a:avLst/>
          </a:prstGeom>
          <a:noFill/>
        </p:spPr>
        <p:txBody>
          <a:bodyPr wrap="square" rtlCol="0">
            <a:spAutoFit/>
          </a:bodyPr>
          <a:lstStyle/>
          <a:p>
            <a:pPr marL="342900" indent="-342900">
              <a:spcBef>
                <a:spcPts val="1200"/>
              </a:spcBef>
            </a:pPr>
            <a:r>
              <a:rPr lang="en-US" sz="2000" dirty="0" smtClean="0"/>
              <a:t>Package Specification:</a:t>
            </a:r>
          </a:p>
          <a:p>
            <a:pPr lvl="1">
              <a:spcBef>
                <a:spcPts val="1200"/>
              </a:spcBef>
            </a:pPr>
            <a:r>
              <a:rPr lang="en-US" sz="2000" b="0" dirty="0" smtClean="0"/>
              <a:t>This part declares the PL/SQL types, variables, constants, exception, cursor, functions and procedures. </a:t>
            </a:r>
          </a:p>
          <a:p>
            <a:pPr lvl="1">
              <a:spcBef>
                <a:spcPts val="1200"/>
              </a:spcBef>
            </a:pPr>
            <a:r>
              <a:rPr lang="en-US" sz="2000" b="0" dirty="0" smtClean="0"/>
              <a:t>Created using the </a:t>
            </a:r>
            <a:r>
              <a:rPr lang="en-US" sz="2000" dirty="0" smtClean="0">
                <a:solidFill>
                  <a:srgbClr val="0070C0"/>
                </a:solidFill>
              </a:rPr>
              <a:t>CREATE PACKAGE </a:t>
            </a:r>
            <a:r>
              <a:rPr lang="en-US" sz="2000" b="0" dirty="0" smtClean="0"/>
              <a:t>Command.</a:t>
            </a:r>
          </a:p>
          <a:p>
            <a:pPr>
              <a:spcBef>
                <a:spcPts val="1200"/>
              </a:spcBef>
            </a:pPr>
            <a:r>
              <a:rPr lang="en-US" sz="2000" dirty="0" smtClean="0"/>
              <a:t>Package  body:</a:t>
            </a:r>
          </a:p>
          <a:p>
            <a:pPr lvl="2">
              <a:spcBef>
                <a:spcPts val="1200"/>
              </a:spcBef>
            </a:pPr>
            <a:r>
              <a:rPr lang="en-US" sz="2000" b="0" dirty="0" smtClean="0"/>
              <a:t>The specifications declared in the “</a:t>
            </a:r>
            <a:r>
              <a:rPr lang="en-US" sz="2000" i="1" dirty="0" smtClean="0"/>
              <a:t>package specification</a:t>
            </a:r>
            <a:r>
              <a:rPr lang="en-US" sz="2000" b="0" dirty="0" smtClean="0"/>
              <a:t>” are implemented in this section.</a:t>
            </a:r>
          </a:p>
          <a:p>
            <a:pPr lvl="2">
              <a:spcBef>
                <a:spcPts val="1200"/>
              </a:spcBef>
            </a:pPr>
            <a:r>
              <a:rPr lang="en-US" sz="2000" b="0" dirty="0" smtClean="0"/>
              <a:t>Created using  </a:t>
            </a:r>
            <a:r>
              <a:rPr lang="en-US" sz="2000" dirty="0" smtClean="0">
                <a:solidFill>
                  <a:srgbClr val="0070C0"/>
                </a:solidFill>
              </a:rPr>
              <a:t>CREATE PACKAGE BODY </a:t>
            </a:r>
            <a:r>
              <a:rPr lang="en-US" sz="2000" b="0" dirty="0" smtClean="0"/>
              <a:t>command.</a:t>
            </a:r>
            <a:endParaRPr lang="en-US" sz="2000" dirty="0" smtClean="0"/>
          </a:p>
        </p:txBody>
      </p:sp>
    </p:spTree>
    <p:extLst>
      <p:ext uri="{BB962C8B-B14F-4D97-AF65-F5344CB8AC3E}">
        <p14:creationId xmlns:p14="http://schemas.microsoft.com/office/powerpoint/2010/main" val="19224816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67600" cy="762000"/>
          </a:xfrm>
        </p:spPr>
        <p:txBody>
          <a:bodyPr/>
          <a:lstStyle/>
          <a:p>
            <a:r>
              <a:rPr lang="en-US" dirty="0" smtClean="0"/>
              <a:t>Package – Few more details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6" name="TextBox 5"/>
          <p:cNvSpPr txBox="1"/>
          <p:nvPr/>
        </p:nvSpPr>
        <p:spPr>
          <a:xfrm>
            <a:off x="228600" y="1219200"/>
            <a:ext cx="8686800" cy="4924425"/>
          </a:xfrm>
          <a:prstGeom prst="rect">
            <a:avLst/>
          </a:prstGeom>
          <a:noFill/>
        </p:spPr>
        <p:txBody>
          <a:bodyPr wrap="square" rtlCol="0">
            <a:spAutoFit/>
          </a:bodyPr>
          <a:lstStyle/>
          <a:p>
            <a:pPr marL="342900" indent="-342900">
              <a:spcBef>
                <a:spcPts val="1200"/>
              </a:spcBef>
            </a:pPr>
            <a:endParaRPr lang="en-US" sz="2200" dirty="0" smtClean="0"/>
          </a:p>
          <a:p>
            <a:pPr>
              <a:spcBef>
                <a:spcPts val="1200"/>
              </a:spcBef>
              <a:buFont typeface="Arial" pitchFamily="34" charset="0"/>
              <a:buChar char="•"/>
            </a:pPr>
            <a:r>
              <a:rPr lang="en-US" sz="2200" b="0" dirty="0" smtClean="0"/>
              <a:t>  A package specification can exist without a package body but not vice-versa.</a:t>
            </a:r>
          </a:p>
          <a:p>
            <a:pPr>
              <a:spcBef>
                <a:spcPts val="1200"/>
              </a:spcBef>
              <a:buFont typeface="Arial" pitchFamily="34" charset="0"/>
              <a:buChar char="•"/>
            </a:pPr>
            <a:r>
              <a:rPr lang="en-US" sz="2200" b="0" dirty="0" smtClean="0"/>
              <a:t>  An element of a package, whether it is a variable or a module, can either be</a:t>
            </a:r>
          </a:p>
          <a:p>
            <a:pPr lvl="1">
              <a:spcBef>
                <a:spcPts val="1200"/>
              </a:spcBef>
            </a:pPr>
            <a:r>
              <a:rPr lang="en-US" sz="2200" dirty="0" smtClean="0"/>
              <a:t>Public: </a:t>
            </a:r>
            <a:r>
              <a:rPr lang="en-US" sz="2200" b="0" dirty="0" smtClean="0"/>
              <a:t>When a element is declared public , it can be referenced from other PL/SQL blocks in </a:t>
            </a:r>
            <a:r>
              <a:rPr lang="en-US" sz="2200" i="1" dirty="0" smtClean="0"/>
              <a:t>other</a:t>
            </a:r>
            <a:r>
              <a:rPr lang="en-US" sz="2200" b="0" dirty="0" smtClean="0"/>
              <a:t> packages and the </a:t>
            </a:r>
            <a:r>
              <a:rPr lang="en-US" sz="2200" i="1" dirty="0" smtClean="0"/>
              <a:t>same </a:t>
            </a:r>
            <a:r>
              <a:rPr lang="en-US" sz="2200" b="0" dirty="0" smtClean="0"/>
              <a:t>package.</a:t>
            </a:r>
          </a:p>
          <a:p>
            <a:pPr lvl="1">
              <a:spcBef>
                <a:spcPts val="1200"/>
              </a:spcBef>
            </a:pPr>
            <a:r>
              <a:rPr lang="en-US" sz="2200" dirty="0" smtClean="0"/>
              <a:t>Private</a:t>
            </a:r>
            <a:r>
              <a:rPr lang="en-US" sz="2200" b="0" dirty="0" smtClean="0"/>
              <a:t>: When a element is defined in the body of the package, but does not appear in the specification, is considered as private.</a:t>
            </a:r>
          </a:p>
          <a:p>
            <a:pPr lvl="1">
              <a:spcBef>
                <a:spcPts val="1200"/>
              </a:spcBef>
            </a:pPr>
            <a:r>
              <a:rPr lang="en-US" sz="2200" b="0" dirty="0" smtClean="0"/>
              <a:t>A private element cannot be referenced outside the package, it can only be referenced by other elements within the package.</a:t>
            </a:r>
          </a:p>
        </p:txBody>
      </p:sp>
    </p:spTree>
    <p:extLst>
      <p:ext uri="{BB962C8B-B14F-4D97-AF65-F5344CB8AC3E}">
        <p14:creationId xmlns:p14="http://schemas.microsoft.com/office/powerpoint/2010/main" val="871768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6" name="TextBox 5"/>
          <p:cNvSpPr txBox="1"/>
          <p:nvPr/>
        </p:nvSpPr>
        <p:spPr>
          <a:xfrm>
            <a:off x="152400" y="1295400"/>
            <a:ext cx="8686800" cy="3939540"/>
          </a:xfrm>
          <a:prstGeom prst="rect">
            <a:avLst/>
          </a:prstGeom>
          <a:noFill/>
        </p:spPr>
        <p:txBody>
          <a:bodyPr wrap="square" rtlCol="0">
            <a:spAutoFit/>
          </a:bodyPr>
          <a:lstStyle/>
          <a:p>
            <a:pPr marL="342900" indent="-342900">
              <a:spcBef>
                <a:spcPts val="1200"/>
              </a:spcBef>
            </a:pPr>
            <a:endParaRPr lang="en-US" sz="2000" dirty="0" smtClean="0"/>
          </a:p>
          <a:p>
            <a:pPr marL="114300" lvl="1">
              <a:spcBef>
                <a:spcPts val="1200"/>
              </a:spcBef>
              <a:buFont typeface="Arial" pitchFamily="34" charset="0"/>
              <a:buChar char="•"/>
            </a:pPr>
            <a:r>
              <a:rPr lang="en-US" sz="2000" b="0" dirty="0" smtClean="0"/>
              <a:t>  The Subprograms that are present inside a package cannot exist separately as database objects.</a:t>
            </a:r>
          </a:p>
          <a:p>
            <a:pPr marL="114300" lvl="1">
              <a:spcBef>
                <a:spcPts val="1200"/>
              </a:spcBef>
              <a:buFont typeface="Arial" pitchFamily="34" charset="0"/>
              <a:buChar char="•"/>
            </a:pPr>
            <a:r>
              <a:rPr lang="en-US" sz="2000" b="0" dirty="0" smtClean="0"/>
              <a:t>  A package cannot be invoked by itself. </a:t>
            </a:r>
          </a:p>
          <a:p>
            <a:pPr marL="114300" lvl="1">
              <a:spcBef>
                <a:spcPts val="1200"/>
              </a:spcBef>
              <a:buFont typeface="Arial" pitchFamily="34" charset="0"/>
              <a:buChar char="•"/>
            </a:pPr>
            <a:r>
              <a:rPr lang="en-US" sz="2000" b="0" dirty="0" smtClean="0"/>
              <a:t>  Only the procedures and functions from within the package can be called with reference to the package using the dot (.) operator.</a:t>
            </a:r>
          </a:p>
          <a:p>
            <a:pPr marL="114300" lvl="1">
              <a:spcBef>
                <a:spcPts val="1200"/>
              </a:spcBef>
              <a:buFont typeface="Arial" pitchFamily="34" charset="0"/>
              <a:buChar char="•"/>
            </a:pPr>
            <a:r>
              <a:rPr lang="en-US" sz="2000" b="0" dirty="0" smtClean="0"/>
              <a:t>  When one subprogram is invoked in a package, then all other subprograms in the package are also loaded into the memory. </a:t>
            </a:r>
          </a:p>
          <a:p>
            <a:pPr marL="114300" lvl="1">
              <a:spcBef>
                <a:spcPts val="1200"/>
              </a:spcBef>
              <a:buFont typeface="Arial" pitchFamily="34" charset="0"/>
              <a:buChar char="•"/>
            </a:pPr>
            <a:r>
              <a:rPr lang="en-US" sz="2000" b="0" dirty="0" smtClean="0"/>
              <a:t>  This makes the subsequent invocations for any other subprograms in the package fast.</a:t>
            </a:r>
          </a:p>
        </p:txBody>
      </p:sp>
      <p:sp>
        <p:nvSpPr>
          <p:cNvPr id="8" name="Title 1"/>
          <p:cNvSpPr>
            <a:spLocks noGrp="1"/>
          </p:cNvSpPr>
          <p:nvPr>
            <p:ph type="title"/>
          </p:nvPr>
        </p:nvSpPr>
        <p:spPr/>
        <p:txBody>
          <a:bodyPr/>
          <a:lstStyle/>
          <a:p>
            <a:r>
              <a:rPr lang="en-US" sz="3200" dirty="0" smtClean="0"/>
              <a:t>Package – Few more details (Cont)</a:t>
            </a:r>
            <a:endParaRPr lang="en-US" sz="3200" dirty="0"/>
          </a:p>
        </p:txBody>
      </p:sp>
    </p:spTree>
    <p:extLst>
      <p:ext uri="{BB962C8B-B14F-4D97-AF65-F5344CB8AC3E}">
        <p14:creationId xmlns:p14="http://schemas.microsoft.com/office/powerpoint/2010/main" val="275862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PL/SQL Sub programs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262158"/>
          </a:xfrm>
          <a:prstGeom prst="rect">
            <a:avLst/>
          </a:prstGeom>
        </p:spPr>
        <p:txBody>
          <a:bodyPr wrap="square">
            <a:spAutoFit/>
          </a:bodyPr>
          <a:lstStyle/>
          <a:p>
            <a:pPr marL="633413" indent="450850">
              <a:spcBef>
                <a:spcPts val="1800"/>
              </a:spcBef>
              <a:buFont typeface="Wingdings" pitchFamily="2" charset="2"/>
              <a:buChar char="§"/>
              <a:tabLst>
                <a:tab pos="1195388" algn="l"/>
              </a:tabLst>
            </a:pPr>
            <a:r>
              <a:rPr lang="en-US" sz="2300" dirty="0" smtClean="0">
                <a:cs typeface="Arial" pitchFamily="34" charset="0"/>
              </a:rPr>
              <a:t>PL/SQL </a:t>
            </a:r>
            <a:r>
              <a:rPr lang="en-US" sz="2300" dirty="0">
                <a:cs typeface="Arial" pitchFamily="34" charset="0"/>
              </a:rPr>
              <a:t>Sub </a:t>
            </a:r>
            <a:r>
              <a:rPr lang="en-US" sz="2300" dirty="0" smtClean="0">
                <a:cs typeface="Arial" pitchFamily="34" charset="0"/>
              </a:rPr>
              <a:t>Programs</a:t>
            </a:r>
            <a:endParaRPr lang="en-US" sz="2300" dirty="0">
              <a:cs typeface="Arial" pitchFamily="34" charset="0"/>
            </a:endParaRPr>
          </a:p>
          <a:p>
            <a:pPr marL="633413" indent="457200">
              <a:spcBef>
                <a:spcPts val="1800"/>
              </a:spcBef>
              <a:buFont typeface="Wingdings" pitchFamily="2" charset="2"/>
              <a:buChar char="§"/>
            </a:pPr>
            <a:r>
              <a:rPr lang="en-US" sz="2300" dirty="0" smtClean="0">
                <a:cs typeface="Arial" pitchFamily="34" charset="0"/>
              </a:rPr>
              <a:t>PL/SQL Procedures</a:t>
            </a:r>
            <a:endParaRPr lang="en-US" sz="2300" dirty="0">
              <a:cs typeface="Arial" pitchFamily="34" charset="0"/>
            </a:endParaRPr>
          </a:p>
          <a:p>
            <a:pPr marL="636588" indent="454025">
              <a:spcBef>
                <a:spcPts val="1800"/>
              </a:spcBef>
              <a:buFont typeface="Wingdings" pitchFamily="2" charset="2"/>
              <a:buChar char="§"/>
            </a:pPr>
            <a:r>
              <a:rPr lang="en-US" sz="2300" dirty="0" smtClean="0">
                <a:cs typeface="Arial" pitchFamily="34" charset="0"/>
              </a:rPr>
              <a:t>PL/SQL Functions</a:t>
            </a:r>
            <a:endParaRPr lang="en-US" sz="2300" dirty="0">
              <a:cs typeface="Arial" pitchFamily="34" charset="0"/>
            </a:endParaRPr>
          </a:p>
          <a:p>
            <a:pPr marL="636588" indent="454025">
              <a:spcBef>
                <a:spcPts val="1800"/>
              </a:spcBef>
              <a:buFont typeface="Wingdings" pitchFamily="2" charset="2"/>
              <a:buChar char="§"/>
            </a:pPr>
            <a:r>
              <a:rPr lang="en-US" sz="2300" dirty="0" smtClean="0">
                <a:cs typeface="Arial" pitchFamily="34" charset="0"/>
              </a:rPr>
              <a:t>PL/SQL Packages</a:t>
            </a:r>
            <a:endParaRPr lang="en-US" sz="2300" dirty="0">
              <a:cs typeface="Arial" pitchFamily="34" charset="0"/>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764291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Package Syntax</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6" name="TextBox 5"/>
          <p:cNvSpPr txBox="1"/>
          <p:nvPr/>
        </p:nvSpPr>
        <p:spPr>
          <a:xfrm>
            <a:off x="228600" y="1600200"/>
            <a:ext cx="8686800" cy="4493538"/>
          </a:xfrm>
          <a:prstGeom prst="rect">
            <a:avLst/>
          </a:prstGeom>
          <a:noFill/>
        </p:spPr>
        <p:txBody>
          <a:bodyPr wrap="square" rtlCol="0">
            <a:spAutoFit/>
          </a:bodyPr>
          <a:lstStyle/>
          <a:p>
            <a:pPr>
              <a:spcBef>
                <a:spcPts val="1200"/>
              </a:spcBef>
            </a:pPr>
            <a:r>
              <a:rPr lang="en-US" dirty="0" smtClean="0"/>
              <a:t>Syntax of Package Specification:</a:t>
            </a:r>
          </a:p>
          <a:p>
            <a:pPr lvl="1">
              <a:spcBef>
                <a:spcPts val="1200"/>
              </a:spcBef>
            </a:pPr>
            <a:r>
              <a:rPr lang="en-US" dirty="0" smtClean="0">
                <a:solidFill>
                  <a:srgbClr val="0070C0"/>
                </a:solidFill>
              </a:rPr>
              <a:t>CREATE  [OR REPLACE] PACKAGE &lt;</a:t>
            </a:r>
            <a:r>
              <a:rPr lang="en-US" dirty="0" smtClean="0">
                <a:solidFill>
                  <a:srgbClr val="00B050"/>
                </a:solidFill>
              </a:rPr>
              <a:t>PACKAGE-NAME</a:t>
            </a:r>
            <a:r>
              <a:rPr lang="en-US" dirty="0" smtClean="0">
                <a:solidFill>
                  <a:srgbClr val="0070C0"/>
                </a:solidFill>
              </a:rPr>
              <a:t>&gt;</a:t>
            </a:r>
          </a:p>
          <a:p>
            <a:pPr lvl="1">
              <a:spcBef>
                <a:spcPts val="600"/>
              </a:spcBef>
            </a:pPr>
            <a:r>
              <a:rPr lang="en-US" dirty="0" smtClean="0">
                <a:solidFill>
                  <a:srgbClr val="0070C0"/>
                </a:solidFill>
              </a:rPr>
              <a:t>IS | AS</a:t>
            </a:r>
          </a:p>
          <a:p>
            <a:pPr lvl="3">
              <a:spcBef>
                <a:spcPts val="600"/>
              </a:spcBef>
            </a:pPr>
            <a:r>
              <a:rPr lang="en-US" dirty="0" smtClean="0">
                <a:solidFill>
                  <a:srgbClr val="00B050"/>
                </a:solidFill>
              </a:rPr>
              <a:t>Variable Declaration;</a:t>
            </a:r>
          </a:p>
          <a:p>
            <a:pPr lvl="3">
              <a:spcBef>
                <a:spcPts val="600"/>
              </a:spcBef>
            </a:pPr>
            <a:r>
              <a:rPr lang="en-US" dirty="0" smtClean="0">
                <a:solidFill>
                  <a:srgbClr val="00B050"/>
                </a:solidFill>
              </a:rPr>
              <a:t>Procedure and Function Specification;</a:t>
            </a:r>
          </a:p>
          <a:p>
            <a:pPr lvl="1">
              <a:spcBef>
                <a:spcPts val="600"/>
              </a:spcBef>
            </a:pPr>
            <a:r>
              <a:rPr lang="en-US" dirty="0" smtClean="0">
                <a:solidFill>
                  <a:srgbClr val="0070C0"/>
                </a:solidFill>
              </a:rPr>
              <a:t>END  &lt;</a:t>
            </a:r>
            <a:r>
              <a:rPr lang="en-US" dirty="0" smtClean="0">
                <a:solidFill>
                  <a:srgbClr val="00B050"/>
                </a:solidFill>
              </a:rPr>
              <a:t>PACKAGE-NAME</a:t>
            </a:r>
            <a:r>
              <a:rPr lang="en-US" dirty="0" smtClean="0">
                <a:solidFill>
                  <a:srgbClr val="0070C0"/>
                </a:solidFill>
              </a:rPr>
              <a:t>&gt;;</a:t>
            </a:r>
          </a:p>
          <a:p>
            <a:pPr>
              <a:spcBef>
                <a:spcPts val="1200"/>
              </a:spcBef>
            </a:pPr>
            <a:r>
              <a:rPr lang="en-US" dirty="0" smtClean="0"/>
              <a:t>Syntax Of Package Body:</a:t>
            </a:r>
          </a:p>
          <a:p>
            <a:pPr lvl="1">
              <a:spcBef>
                <a:spcPts val="1200"/>
              </a:spcBef>
            </a:pPr>
            <a:r>
              <a:rPr lang="en-US" dirty="0" smtClean="0">
                <a:solidFill>
                  <a:srgbClr val="0070C0"/>
                </a:solidFill>
              </a:rPr>
              <a:t>CREATE  [OR REPLACE] PACKAGE  BODY &lt;</a:t>
            </a:r>
            <a:r>
              <a:rPr lang="en-US" dirty="0" smtClean="0">
                <a:solidFill>
                  <a:srgbClr val="00B050"/>
                </a:solidFill>
              </a:rPr>
              <a:t>PACKAGE-NAME</a:t>
            </a:r>
            <a:r>
              <a:rPr lang="en-US" dirty="0" smtClean="0">
                <a:solidFill>
                  <a:srgbClr val="0070C0"/>
                </a:solidFill>
              </a:rPr>
              <a:t>&gt;</a:t>
            </a:r>
          </a:p>
          <a:p>
            <a:pPr lvl="1">
              <a:spcBef>
                <a:spcPts val="600"/>
              </a:spcBef>
            </a:pPr>
            <a:r>
              <a:rPr lang="en-US" dirty="0" smtClean="0">
                <a:solidFill>
                  <a:srgbClr val="0070C0"/>
                </a:solidFill>
              </a:rPr>
              <a:t>IS | AS</a:t>
            </a:r>
          </a:p>
          <a:p>
            <a:pPr lvl="4">
              <a:spcBef>
                <a:spcPts val="600"/>
              </a:spcBef>
            </a:pPr>
            <a:r>
              <a:rPr lang="en-US" dirty="0" smtClean="0">
                <a:solidFill>
                  <a:srgbClr val="00B050"/>
                </a:solidFill>
              </a:rPr>
              <a:t>Variable Declaration;</a:t>
            </a:r>
          </a:p>
          <a:p>
            <a:pPr lvl="4">
              <a:spcBef>
                <a:spcPts val="600"/>
              </a:spcBef>
            </a:pPr>
            <a:r>
              <a:rPr lang="en-US" dirty="0" smtClean="0">
                <a:solidFill>
                  <a:srgbClr val="00B050"/>
                </a:solidFill>
              </a:rPr>
              <a:t>Procedure and Function Body;</a:t>
            </a:r>
          </a:p>
          <a:p>
            <a:pPr lvl="1">
              <a:spcBef>
                <a:spcPts val="600"/>
              </a:spcBef>
            </a:pPr>
            <a:r>
              <a:rPr lang="en-US" dirty="0" smtClean="0">
                <a:solidFill>
                  <a:srgbClr val="0070C0"/>
                </a:solidFill>
              </a:rPr>
              <a:t>END  &lt;</a:t>
            </a:r>
            <a:r>
              <a:rPr lang="en-US" dirty="0" smtClean="0">
                <a:solidFill>
                  <a:srgbClr val="00B050"/>
                </a:solidFill>
              </a:rPr>
              <a:t>PACKAGE-NAME</a:t>
            </a:r>
            <a:r>
              <a:rPr lang="en-US" dirty="0" smtClean="0">
                <a:solidFill>
                  <a:srgbClr val="0070C0"/>
                </a:solidFill>
              </a:rPr>
              <a:t>&gt;;</a:t>
            </a:r>
            <a:endParaRPr lang="en-US" dirty="0" smtClean="0"/>
          </a:p>
        </p:txBody>
      </p:sp>
    </p:spTree>
    <p:extLst>
      <p:ext uri="{BB962C8B-B14F-4D97-AF65-F5344CB8AC3E}">
        <p14:creationId xmlns:p14="http://schemas.microsoft.com/office/powerpoint/2010/main" val="4238714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Package Specification-Example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6" name="TextBox 5"/>
          <p:cNvSpPr txBox="1"/>
          <p:nvPr/>
        </p:nvSpPr>
        <p:spPr>
          <a:xfrm>
            <a:off x="152400" y="1600200"/>
            <a:ext cx="8763000" cy="2646878"/>
          </a:xfrm>
          <a:prstGeom prst="rect">
            <a:avLst/>
          </a:prstGeom>
          <a:noFill/>
        </p:spPr>
        <p:txBody>
          <a:bodyPr wrap="square" rtlCol="0">
            <a:spAutoFit/>
          </a:bodyPr>
          <a:lstStyle/>
          <a:p>
            <a:pPr>
              <a:spcBef>
                <a:spcPts val="1200"/>
              </a:spcBef>
            </a:pPr>
            <a:r>
              <a:rPr lang="en-US" dirty="0" smtClean="0"/>
              <a:t>Example of Package Specification:</a:t>
            </a:r>
          </a:p>
          <a:p>
            <a:pPr lvl="1">
              <a:spcBef>
                <a:spcPts val="1200"/>
              </a:spcBef>
            </a:pPr>
            <a:r>
              <a:rPr lang="en-IN" dirty="0" smtClean="0">
                <a:solidFill>
                  <a:srgbClr val="0070C0"/>
                </a:solidFill>
              </a:rPr>
              <a:t>CREATE OR REPLACE PACKAGE  </a:t>
            </a:r>
            <a:r>
              <a:rPr lang="en-IN" dirty="0" smtClean="0">
                <a:solidFill>
                  <a:srgbClr val="00B050"/>
                </a:solidFill>
              </a:rPr>
              <a:t>PRODUCT_PACKAGE</a:t>
            </a:r>
            <a:r>
              <a:rPr lang="en-IN" dirty="0" smtClean="0">
                <a:solidFill>
                  <a:srgbClr val="0070C0"/>
                </a:solidFill>
              </a:rPr>
              <a:t>   AS</a:t>
            </a:r>
          </a:p>
          <a:p>
            <a:pPr lvl="3">
              <a:spcBef>
                <a:spcPts val="1200"/>
              </a:spcBef>
            </a:pPr>
            <a:r>
              <a:rPr lang="en-IN" dirty="0" smtClean="0">
                <a:solidFill>
                  <a:srgbClr val="0070C0"/>
                </a:solidFill>
              </a:rPr>
              <a:t>  PROCEDURE  </a:t>
            </a:r>
            <a:r>
              <a:rPr lang="en-IN" dirty="0" smtClean="0">
                <a:solidFill>
                  <a:srgbClr val="00B050"/>
                </a:solidFill>
              </a:rPr>
              <a:t>TOTAL_DISCOUNT(PRODUCT_ID </a:t>
            </a:r>
            <a:r>
              <a:rPr lang="en-IN" dirty="0" smtClean="0">
                <a:solidFill>
                  <a:srgbClr val="0070C0"/>
                </a:solidFill>
              </a:rPr>
              <a:t>VARCHAR2,</a:t>
            </a:r>
            <a:r>
              <a:rPr lang="en-IN" dirty="0" smtClean="0">
                <a:solidFill>
                  <a:srgbClr val="00B050"/>
                </a:solidFill>
              </a:rPr>
              <a:t>DISCOUNT</a:t>
            </a:r>
            <a:r>
              <a:rPr lang="en-IN" dirty="0" smtClean="0">
                <a:solidFill>
                  <a:srgbClr val="0070C0"/>
                </a:solidFill>
              </a:rPr>
              <a:t>  OUT NUMBER);</a:t>
            </a:r>
          </a:p>
          <a:p>
            <a:pPr lvl="3">
              <a:spcBef>
                <a:spcPts val="1200"/>
              </a:spcBef>
            </a:pPr>
            <a:r>
              <a:rPr lang="en-IN" dirty="0" smtClean="0">
                <a:solidFill>
                  <a:srgbClr val="0070C0"/>
                </a:solidFill>
              </a:rPr>
              <a:t>  FUNCTION   </a:t>
            </a:r>
            <a:r>
              <a:rPr lang="en-US" dirty="0" smtClean="0">
                <a:solidFill>
                  <a:srgbClr val="00B050"/>
                </a:solidFill>
              </a:rPr>
              <a:t>DISCOUNT_CALCULATOR</a:t>
            </a:r>
            <a:r>
              <a:rPr lang="en-IN" dirty="0" smtClean="0">
                <a:solidFill>
                  <a:srgbClr val="00B050"/>
                </a:solidFill>
              </a:rPr>
              <a:t>(PRODUCT_ID</a:t>
            </a:r>
            <a:r>
              <a:rPr lang="en-IN" dirty="0" smtClean="0">
                <a:solidFill>
                  <a:srgbClr val="0070C0"/>
                </a:solidFill>
              </a:rPr>
              <a:t> VARCHAR2) 		RETURN   NUMBER;</a:t>
            </a:r>
          </a:p>
          <a:p>
            <a:pPr lvl="1">
              <a:spcBef>
                <a:spcPts val="1200"/>
              </a:spcBef>
            </a:pPr>
            <a:r>
              <a:rPr lang="en-IN" dirty="0" smtClean="0">
                <a:solidFill>
                  <a:srgbClr val="0070C0"/>
                </a:solidFill>
              </a:rPr>
              <a:t>END </a:t>
            </a:r>
            <a:r>
              <a:rPr lang="en-IN" dirty="0">
                <a:solidFill>
                  <a:srgbClr val="00B050"/>
                </a:solidFill>
              </a:rPr>
              <a:t>PRODUCT_PACKAGE</a:t>
            </a:r>
            <a:r>
              <a:rPr lang="en-IN" dirty="0" smtClean="0">
                <a:solidFill>
                  <a:srgbClr val="0070C0"/>
                </a:solidFill>
              </a:rPr>
              <a:t>;</a:t>
            </a:r>
            <a:endParaRPr lang="en-US" dirty="0" smtClean="0"/>
          </a:p>
        </p:txBody>
      </p:sp>
      <p:sp>
        <p:nvSpPr>
          <p:cNvPr id="5" name="TextBox 4"/>
          <p:cNvSpPr txBox="1"/>
          <p:nvPr/>
        </p:nvSpPr>
        <p:spPr>
          <a:xfrm>
            <a:off x="304800" y="4667071"/>
            <a:ext cx="8458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The above declaration indicates that the package body of </a:t>
            </a:r>
            <a:r>
              <a:rPr lang="en-IN" dirty="0">
                <a:solidFill>
                  <a:srgbClr val="00B050"/>
                </a:solidFill>
              </a:rPr>
              <a:t>PRODUCT_PACKAGE</a:t>
            </a:r>
            <a:r>
              <a:rPr lang="en-IN" b="0" dirty="0" smtClean="0">
                <a:solidFill>
                  <a:srgbClr val="00B050"/>
                </a:solidFill>
                <a:latin typeface="Arial" pitchFamily="34" charset="0"/>
                <a:cs typeface="Arial" pitchFamily="34" charset="0"/>
              </a:rPr>
              <a:t>  </a:t>
            </a:r>
            <a:r>
              <a:rPr lang="en-IN" i="1" dirty="0" smtClean="0">
                <a:latin typeface="Arial" pitchFamily="34" charset="0"/>
                <a:cs typeface="Arial" pitchFamily="34" charset="0"/>
              </a:rPr>
              <a:t>should implement </a:t>
            </a:r>
          </a:p>
          <a:p>
            <a:pPr>
              <a:buFont typeface="Arial" pitchFamily="34" charset="0"/>
              <a:buChar char="•"/>
            </a:pPr>
            <a:r>
              <a:rPr lang="en-IN" b="0" dirty="0" smtClean="0">
                <a:latin typeface="Arial" pitchFamily="34" charset="0"/>
                <a:cs typeface="Arial" pitchFamily="34" charset="0"/>
              </a:rPr>
              <a:t>  A procedure named </a:t>
            </a:r>
            <a:r>
              <a:rPr lang="en-IN" b="0" dirty="0" smtClean="0">
                <a:solidFill>
                  <a:srgbClr val="00B050"/>
                </a:solidFill>
                <a:latin typeface="Arial" pitchFamily="34" charset="0"/>
                <a:cs typeface="Arial" pitchFamily="34" charset="0"/>
              </a:rPr>
              <a:t>“</a:t>
            </a:r>
            <a:r>
              <a:rPr lang="en-IN" dirty="0">
                <a:solidFill>
                  <a:srgbClr val="00B050"/>
                </a:solidFill>
              </a:rPr>
              <a:t>TOTAL_DISCOUNT</a:t>
            </a:r>
            <a:r>
              <a:rPr lang="en-IN" b="0" dirty="0" smtClean="0">
                <a:solidFill>
                  <a:srgbClr val="00B050"/>
                </a:solidFill>
                <a:latin typeface="Arial" pitchFamily="34" charset="0"/>
                <a:cs typeface="Arial" pitchFamily="34" charset="0"/>
              </a:rPr>
              <a:t>” </a:t>
            </a:r>
            <a:r>
              <a:rPr lang="en-IN" b="0" dirty="0" smtClean="0">
                <a:latin typeface="Arial" pitchFamily="34" charset="0"/>
                <a:cs typeface="Arial" pitchFamily="34" charset="0"/>
              </a:rPr>
              <a:t>and </a:t>
            </a:r>
          </a:p>
          <a:p>
            <a:pPr>
              <a:buFont typeface="Arial" pitchFamily="34" charset="0"/>
              <a:buChar char="•"/>
            </a:pPr>
            <a:r>
              <a:rPr lang="en-IN" b="0" dirty="0" smtClean="0">
                <a:latin typeface="Arial" pitchFamily="34" charset="0"/>
                <a:cs typeface="Arial" pitchFamily="34" charset="0"/>
              </a:rPr>
              <a:t>  A function named</a:t>
            </a:r>
            <a:r>
              <a:rPr lang="en-IN" b="0" dirty="0" smtClean="0">
                <a:solidFill>
                  <a:srgbClr val="00B050"/>
                </a:solidFill>
                <a:latin typeface="Arial" pitchFamily="34" charset="0"/>
                <a:cs typeface="Arial" pitchFamily="34" charset="0"/>
              </a:rPr>
              <a:t> “DISCOUNT_CALCULATOR”</a:t>
            </a:r>
            <a:endParaRPr lang="en-US" b="0" dirty="0">
              <a:latin typeface="Arial" pitchFamily="34" charset="0"/>
              <a:cs typeface="Arial" pitchFamily="34" charset="0"/>
            </a:endParaRPr>
          </a:p>
        </p:txBody>
      </p:sp>
    </p:spTree>
    <p:extLst>
      <p:ext uri="{BB962C8B-B14F-4D97-AF65-F5344CB8AC3E}">
        <p14:creationId xmlns:p14="http://schemas.microsoft.com/office/powerpoint/2010/main" val="1323655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Package Body -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5" name="Rectangle 4"/>
          <p:cNvSpPr/>
          <p:nvPr/>
        </p:nvSpPr>
        <p:spPr>
          <a:xfrm>
            <a:off x="228600" y="1676400"/>
            <a:ext cx="86868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600"/>
              </a:spcBef>
            </a:pPr>
            <a:r>
              <a:rPr lang="en-US" sz="1600" b="0" dirty="0" smtClean="0">
                <a:latin typeface="Arial" pitchFamily="34" charset="0"/>
                <a:cs typeface="Arial" pitchFamily="34" charset="0"/>
              </a:rPr>
              <a:t>The package body has a stored procedure “</a:t>
            </a:r>
            <a:r>
              <a:rPr lang="en-US" sz="1600" i="1" dirty="0" smtClean="0">
                <a:latin typeface="Arial" pitchFamily="34" charset="0"/>
                <a:cs typeface="Arial" pitchFamily="34" charset="0"/>
              </a:rPr>
              <a:t>TOTAL_DISCOUNT</a:t>
            </a:r>
            <a:r>
              <a:rPr lang="en-US" sz="1600" b="0" dirty="0" smtClean="0">
                <a:latin typeface="Arial" pitchFamily="34" charset="0"/>
                <a:cs typeface="Arial" pitchFamily="34" charset="0"/>
              </a:rPr>
              <a:t>” and function “</a:t>
            </a:r>
            <a:r>
              <a:rPr lang="en-US" sz="1600" i="1" dirty="0" smtClean="0">
                <a:latin typeface="Arial" pitchFamily="34" charset="0"/>
                <a:cs typeface="Arial" pitchFamily="34" charset="0"/>
              </a:rPr>
              <a:t>DISCOUNT_CALCULATOR</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7" name="Rectangle 6"/>
          <p:cNvSpPr/>
          <p:nvPr/>
        </p:nvSpPr>
        <p:spPr>
          <a:xfrm>
            <a:off x="228600" y="2394987"/>
            <a:ext cx="8686800" cy="41319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600"/>
              </a:spcBef>
            </a:pPr>
            <a:r>
              <a:rPr lang="en-IN" sz="1200" dirty="0" smtClean="0">
                <a:solidFill>
                  <a:srgbClr val="0070C0"/>
                </a:solidFill>
                <a:latin typeface="Arial" pitchFamily="34" charset="0"/>
                <a:cs typeface="Arial" pitchFamily="34" charset="0"/>
              </a:rPr>
              <a:t>CREATE OR REPLACE PACKAGE BODY </a:t>
            </a:r>
            <a:r>
              <a:rPr lang="en-IN" sz="1200" dirty="0" smtClean="0">
                <a:solidFill>
                  <a:srgbClr val="00B050"/>
                </a:solidFill>
              </a:rPr>
              <a:t>PRODUCT_PACK</a:t>
            </a:r>
            <a:r>
              <a:rPr lang="en-IN" sz="1200" dirty="0" smtClean="0">
                <a:solidFill>
                  <a:srgbClr val="0070C0"/>
                </a:solidFill>
                <a:latin typeface="Arial" pitchFamily="34" charset="0"/>
                <a:cs typeface="Arial" pitchFamily="34" charset="0"/>
              </a:rPr>
              <a:t>   AS</a:t>
            </a:r>
          </a:p>
          <a:p>
            <a:pPr marL="63500" lvl="2">
              <a:spcBef>
                <a:spcPts val="300"/>
              </a:spcBef>
            </a:pPr>
            <a:r>
              <a:rPr lang="en-US" sz="1200" dirty="0" smtClean="0">
                <a:solidFill>
                  <a:srgbClr val="0070C0"/>
                </a:solidFill>
                <a:latin typeface="Arial" pitchFamily="34" charset="0"/>
                <a:cs typeface="Arial" pitchFamily="34" charset="0"/>
              </a:rPr>
              <a:t> PROCEDURE </a:t>
            </a:r>
            <a:r>
              <a:rPr lang="en-IN" sz="1200" dirty="0">
                <a:solidFill>
                  <a:srgbClr val="00B050"/>
                </a:solidFill>
              </a:rPr>
              <a:t>TOTAL_DISCOUNT</a:t>
            </a:r>
            <a:r>
              <a:rPr lang="en-US" sz="1200" dirty="0" smtClean="0">
                <a:solidFill>
                  <a:srgbClr val="00B050"/>
                </a:solidFill>
                <a:latin typeface="Arial" pitchFamily="34" charset="0"/>
                <a:cs typeface="Arial" pitchFamily="34" charset="0"/>
              </a:rPr>
              <a:t> </a:t>
            </a:r>
            <a:r>
              <a:rPr lang="en-US" sz="1200" dirty="0" smtClean="0">
                <a:solidFill>
                  <a:srgbClr val="0070C0"/>
                </a:solidFill>
                <a:latin typeface="Arial" pitchFamily="34" charset="0"/>
                <a:cs typeface="Arial" pitchFamily="34" charset="0"/>
              </a:rPr>
              <a:t>(</a:t>
            </a:r>
            <a:r>
              <a:rPr lang="en-US" sz="1200" dirty="0" smtClean="0">
                <a:solidFill>
                  <a:srgbClr val="00B050"/>
                </a:solidFill>
                <a:latin typeface="Arial" pitchFamily="34" charset="0"/>
                <a:cs typeface="Arial" pitchFamily="34" charset="0"/>
              </a:rPr>
              <a:t>PRODUCT_ID</a:t>
            </a:r>
            <a:r>
              <a:rPr lang="en-US" sz="1200" dirty="0" smtClean="0">
                <a:solidFill>
                  <a:srgbClr val="0070C0"/>
                </a:solidFill>
                <a:latin typeface="Arial" pitchFamily="34" charset="0"/>
                <a:cs typeface="Arial" pitchFamily="34" charset="0"/>
              </a:rPr>
              <a:t>  IN VARCHAR2, </a:t>
            </a:r>
            <a:r>
              <a:rPr lang="en-US" sz="1200" dirty="0" smtClean="0">
                <a:solidFill>
                  <a:srgbClr val="00B050"/>
                </a:solidFill>
                <a:latin typeface="Arial" pitchFamily="34" charset="0"/>
                <a:cs typeface="Arial" pitchFamily="34" charset="0"/>
              </a:rPr>
              <a:t>DISCOUNT</a:t>
            </a:r>
            <a:r>
              <a:rPr lang="en-US" sz="1200" dirty="0" smtClean="0">
                <a:solidFill>
                  <a:srgbClr val="0070C0"/>
                </a:solidFill>
                <a:latin typeface="Arial" pitchFamily="34" charset="0"/>
                <a:cs typeface="Arial" pitchFamily="34" charset="0"/>
              </a:rPr>
              <a:t> OUT  NUMBER) IS</a:t>
            </a:r>
          </a:p>
          <a:p>
            <a:pPr marL="457200" lvl="2" indent="-220663">
              <a:spcBef>
                <a:spcPts val="300"/>
              </a:spcBef>
            </a:pPr>
            <a:endParaRPr lang="en-US" sz="1200" dirty="0" smtClean="0">
              <a:solidFill>
                <a:srgbClr val="00B050"/>
              </a:solidFill>
              <a:latin typeface="Arial" pitchFamily="34" charset="0"/>
              <a:cs typeface="Arial" pitchFamily="34" charset="0"/>
            </a:endParaRPr>
          </a:p>
          <a:p>
            <a:pPr marL="182880" lvl="3" indent="-220663">
              <a:spcBef>
                <a:spcPts val="300"/>
              </a:spcBef>
            </a:pPr>
            <a:r>
              <a:rPr lang="en-US" sz="1200" dirty="0" smtClean="0">
                <a:solidFill>
                  <a:srgbClr val="0070C0"/>
                </a:solidFill>
                <a:latin typeface="Arial" pitchFamily="34" charset="0"/>
                <a:cs typeface="Arial" pitchFamily="34" charset="0"/>
              </a:rPr>
              <a:t> BEGIN </a:t>
            </a:r>
          </a:p>
          <a:p>
            <a:pPr lvl="1">
              <a:spcBef>
                <a:spcPts val="600"/>
              </a:spcBef>
            </a:pPr>
            <a:r>
              <a:rPr lang="en-US" sz="1400" dirty="0">
                <a:solidFill>
                  <a:srgbClr val="0070C0"/>
                </a:solidFill>
              </a:rPr>
              <a:t>SELECT </a:t>
            </a:r>
            <a:r>
              <a:rPr lang="en-US" sz="1400" dirty="0">
                <a:solidFill>
                  <a:srgbClr val="00B050"/>
                </a:solidFill>
              </a:rPr>
              <a:t>MSRP-BUYPRICE </a:t>
            </a:r>
            <a:r>
              <a:rPr lang="en-US" sz="1400" dirty="0">
                <a:solidFill>
                  <a:srgbClr val="0070C0"/>
                </a:solidFill>
              </a:rPr>
              <a:t>INTO</a:t>
            </a:r>
            <a:r>
              <a:rPr lang="en-US" sz="1400" dirty="0">
                <a:solidFill>
                  <a:srgbClr val="00B050"/>
                </a:solidFill>
              </a:rPr>
              <a:t> </a:t>
            </a:r>
            <a:r>
              <a:rPr lang="en-US" sz="1400" dirty="0" smtClean="0">
                <a:solidFill>
                  <a:srgbClr val="00B050"/>
                </a:solidFill>
              </a:rPr>
              <a:t>DISCOUNT  </a:t>
            </a:r>
            <a:r>
              <a:rPr lang="en-US" sz="1400" dirty="0">
                <a:solidFill>
                  <a:srgbClr val="0070C0"/>
                </a:solidFill>
              </a:rPr>
              <a:t>FROM</a:t>
            </a:r>
            <a:r>
              <a:rPr lang="en-US" sz="1400" dirty="0">
                <a:solidFill>
                  <a:srgbClr val="00B050"/>
                </a:solidFill>
              </a:rPr>
              <a:t> PRODUCTS  </a:t>
            </a:r>
            <a:r>
              <a:rPr lang="en-US" sz="1400" dirty="0">
                <a:solidFill>
                  <a:srgbClr val="0070C0"/>
                </a:solidFill>
              </a:rPr>
              <a:t>WHERE </a:t>
            </a:r>
            <a:r>
              <a:rPr lang="en-US" sz="1400" dirty="0" smtClean="0">
                <a:solidFill>
                  <a:srgbClr val="00B050"/>
                </a:solidFill>
              </a:rPr>
              <a:t>PRODUCTCODE</a:t>
            </a:r>
            <a:r>
              <a:rPr lang="en-US" sz="1400" dirty="0" smtClean="0">
                <a:solidFill>
                  <a:srgbClr val="0070C0"/>
                </a:solidFill>
              </a:rPr>
              <a:t>=</a:t>
            </a:r>
            <a:r>
              <a:rPr lang="en-US" sz="1400" dirty="0" smtClean="0">
                <a:solidFill>
                  <a:srgbClr val="00B050"/>
                </a:solidFill>
              </a:rPr>
              <a:t>PRODUCT_ID</a:t>
            </a:r>
            <a:r>
              <a:rPr lang="en-US" sz="1400" dirty="0" smtClean="0">
                <a:solidFill>
                  <a:srgbClr val="0070C0"/>
                </a:solidFill>
              </a:rPr>
              <a:t>;</a:t>
            </a:r>
          </a:p>
          <a:p>
            <a:pPr lvl="1">
              <a:spcBef>
                <a:spcPts val="600"/>
              </a:spcBef>
            </a:pPr>
            <a:r>
              <a:rPr lang="en-US" sz="1400" dirty="0" smtClean="0">
                <a:solidFill>
                  <a:srgbClr val="00B050"/>
                </a:solidFill>
              </a:rPr>
              <a:t>DISCOUNT </a:t>
            </a:r>
            <a:r>
              <a:rPr lang="en-US" sz="1400" dirty="0" smtClean="0">
                <a:solidFill>
                  <a:srgbClr val="0070C0"/>
                </a:solidFill>
              </a:rPr>
              <a:t>:= </a:t>
            </a:r>
            <a:r>
              <a:rPr lang="en-US" sz="1400" dirty="0" smtClean="0">
                <a:solidFill>
                  <a:srgbClr val="00B050"/>
                </a:solidFill>
              </a:rPr>
              <a:t>DISCOUNT + 25;</a:t>
            </a:r>
            <a:endParaRPr lang="en-US" sz="1400" dirty="0">
              <a:solidFill>
                <a:srgbClr val="00B050"/>
              </a:solidFill>
            </a:endParaRPr>
          </a:p>
          <a:p>
            <a:pPr marL="111125" lvl="2" indent="6350">
              <a:spcBef>
                <a:spcPts val="300"/>
              </a:spcBef>
              <a:tabLst>
                <a:tab pos="1717675" algn="l"/>
              </a:tabLst>
            </a:pPr>
            <a:r>
              <a:rPr lang="en-US" sz="1200" dirty="0" smtClean="0">
                <a:solidFill>
                  <a:srgbClr val="0070C0"/>
                </a:solidFill>
                <a:latin typeface="Arial" pitchFamily="34" charset="0"/>
                <a:cs typeface="Arial" pitchFamily="34" charset="0"/>
              </a:rPr>
              <a:t>END </a:t>
            </a:r>
            <a:r>
              <a:rPr lang="en-US" sz="1200" dirty="0" smtClean="0">
                <a:solidFill>
                  <a:srgbClr val="00B050"/>
                </a:solidFill>
                <a:latin typeface="Arial" pitchFamily="34" charset="0"/>
                <a:cs typeface="Arial" pitchFamily="34" charset="0"/>
              </a:rPr>
              <a:t>TOTAL_DISCOUNT</a:t>
            </a:r>
            <a:r>
              <a:rPr lang="en-US" sz="1200" dirty="0" smtClean="0">
                <a:solidFill>
                  <a:srgbClr val="0070C0"/>
                </a:solidFill>
                <a:latin typeface="Arial" pitchFamily="34" charset="0"/>
                <a:cs typeface="Arial" pitchFamily="34" charset="0"/>
              </a:rPr>
              <a:t>; </a:t>
            </a:r>
          </a:p>
          <a:p>
            <a:pPr marL="111125" lvl="2" indent="6350">
              <a:spcBef>
                <a:spcPts val="300"/>
              </a:spcBef>
              <a:tabLst>
                <a:tab pos="1717675" algn="l"/>
              </a:tabLst>
            </a:pPr>
            <a:endParaRPr lang="en-US" sz="1200" dirty="0" smtClean="0">
              <a:solidFill>
                <a:srgbClr val="0070C0"/>
              </a:solidFill>
              <a:latin typeface="Arial" pitchFamily="34" charset="0"/>
              <a:cs typeface="Arial" pitchFamily="34" charset="0"/>
            </a:endParaRPr>
          </a:p>
          <a:p>
            <a:pPr>
              <a:spcBef>
                <a:spcPts val="600"/>
              </a:spcBef>
            </a:pPr>
            <a:r>
              <a:rPr lang="en-US" sz="1200" dirty="0" smtClean="0">
                <a:solidFill>
                  <a:srgbClr val="0070C0"/>
                </a:solidFill>
                <a:latin typeface="Arial" pitchFamily="34" charset="0"/>
                <a:cs typeface="Arial" pitchFamily="34" charset="0"/>
              </a:rPr>
              <a:t> FUNCTION </a:t>
            </a:r>
            <a:r>
              <a:rPr lang="en-US" sz="1200" dirty="0" smtClean="0">
                <a:solidFill>
                  <a:srgbClr val="00B050"/>
                </a:solidFill>
                <a:latin typeface="Arial" pitchFamily="34" charset="0"/>
                <a:cs typeface="Arial" pitchFamily="34" charset="0"/>
              </a:rPr>
              <a:t>DISCOUNT_CALCULATOR</a:t>
            </a:r>
            <a:r>
              <a:rPr lang="en-US" sz="1200" dirty="0" smtClean="0">
                <a:solidFill>
                  <a:srgbClr val="0070C0"/>
                </a:solidFill>
                <a:latin typeface="Arial" pitchFamily="34" charset="0"/>
                <a:cs typeface="Arial" pitchFamily="34" charset="0"/>
              </a:rPr>
              <a:t>(</a:t>
            </a:r>
            <a:r>
              <a:rPr lang="en-US" sz="1200" dirty="0" smtClean="0">
                <a:solidFill>
                  <a:srgbClr val="00B050"/>
                </a:solidFill>
                <a:latin typeface="Arial" pitchFamily="34" charset="0"/>
                <a:cs typeface="Arial" pitchFamily="34" charset="0"/>
              </a:rPr>
              <a:t>PRODUCT_ID</a:t>
            </a:r>
            <a:r>
              <a:rPr lang="en-US" sz="1200" dirty="0" smtClean="0">
                <a:solidFill>
                  <a:srgbClr val="0070C0"/>
                </a:solidFill>
                <a:latin typeface="Arial" pitchFamily="34" charset="0"/>
                <a:cs typeface="Arial" pitchFamily="34" charset="0"/>
              </a:rPr>
              <a:t>   VARCHAR2) RETURN NUMBER  IS</a:t>
            </a:r>
          </a:p>
          <a:p>
            <a:pPr>
              <a:spcBef>
                <a:spcPts val="300"/>
              </a:spcBef>
            </a:pPr>
            <a:r>
              <a:rPr lang="en-US" sz="1200" dirty="0" smtClean="0">
                <a:solidFill>
                  <a:srgbClr val="00B050"/>
                </a:solidFill>
                <a:latin typeface="Arial" pitchFamily="34" charset="0"/>
                <a:cs typeface="Arial" pitchFamily="34" charset="0"/>
              </a:rPr>
              <a:t>     Discount</a:t>
            </a:r>
            <a:r>
              <a:rPr lang="en-US" sz="1200" dirty="0" smtClean="0">
                <a:solidFill>
                  <a:srgbClr val="0070C0"/>
                </a:solidFill>
                <a:latin typeface="Arial" pitchFamily="34" charset="0"/>
                <a:cs typeface="Arial" pitchFamily="34" charset="0"/>
              </a:rPr>
              <a:t> Number(10);</a:t>
            </a:r>
          </a:p>
          <a:p>
            <a:pPr>
              <a:spcBef>
                <a:spcPts val="300"/>
              </a:spcBef>
            </a:pPr>
            <a:r>
              <a:rPr lang="en-US" sz="1200" dirty="0" smtClean="0">
                <a:solidFill>
                  <a:srgbClr val="0070C0"/>
                </a:solidFill>
                <a:latin typeface="Arial" pitchFamily="34" charset="0"/>
                <a:cs typeface="Arial" pitchFamily="34" charset="0"/>
              </a:rPr>
              <a:t>  BEGIN</a:t>
            </a:r>
          </a:p>
          <a:p>
            <a:pPr marL="633413" lvl="1" indent="-633413">
              <a:spcBef>
                <a:spcPts val="300"/>
              </a:spcBef>
            </a:pPr>
            <a:r>
              <a:rPr lang="en-US" sz="1200" dirty="0" smtClean="0">
                <a:solidFill>
                  <a:srgbClr val="0070C0"/>
                </a:solidFill>
                <a:latin typeface="Arial" pitchFamily="34" charset="0"/>
                <a:cs typeface="Arial" pitchFamily="34" charset="0"/>
              </a:rPr>
              <a:t>        </a:t>
            </a:r>
            <a:r>
              <a:rPr lang="en-US" sz="1400" dirty="0">
                <a:solidFill>
                  <a:srgbClr val="0070C0"/>
                </a:solidFill>
              </a:rPr>
              <a:t>SELECT </a:t>
            </a:r>
            <a:r>
              <a:rPr lang="en-US" sz="1400" dirty="0">
                <a:solidFill>
                  <a:srgbClr val="00B050"/>
                </a:solidFill>
              </a:rPr>
              <a:t>MSRP-BUYPRICE </a:t>
            </a:r>
            <a:r>
              <a:rPr lang="en-US" sz="1400" dirty="0">
                <a:solidFill>
                  <a:srgbClr val="0070C0"/>
                </a:solidFill>
              </a:rPr>
              <a:t>INTO</a:t>
            </a:r>
            <a:r>
              <a:rPr lang="en-US" sz="1400" dirty="0">
                <a:solidFill>
                  <a:srgbClr val="00B050"/>
                </a:solidFill>
              </a:rPr>
              <a:t> DISCOUNT  </a:t>
            </a:r>
            <a:r>
              <a:rPr lang="en-US" sz="1400" dirty="0">
                <a:solidFill>
                  <a:srgbClr val="0070C0"/>
                </a:solidFill>
              </a:rPr>
              <a:t>FROM</a:t>
            </a:r>
            <a:r>
              <a:rPr lang="en-US" sz="1400" dirty="0">
                <a:solidFill>
                  <a:srgbClr val="00B050"/>
                </a:solidFill>
              </a:rPr>
              <a:t> PRODUCTS  </a:t>
            </a:r>
            <a:r>
              <a:rPr lang="en-US" sz="1400" dirty="0">
                <a:solidFill>
                  <a:srgbClr val="0070C0"/>
                </a:solidFill>
              </a:rPr>
              <a:t>WHERE </a:t>
            </a:r>
            <a:r>
              <a:rPr lang="en-US" sz="1400" dirty="0">
                <a:solidFill>
                  <a:srgbClr val="00B050"/>
                </a:solidFill>
              </a:rPr>
              <a:t>PRODUCTCODE</a:t>
            </a:r>
            <a:r>
              <a:rPr lang="en-US" sz="1400" dirty="0">
                <a:solidFill>
                  <a:srgbClr val="0070C0"/>
                </a:solidFill>
              </a:rPr>
              <a:t>=</a:t>
            </a:r>
            <a:r>
              <a:rPr lang="en-US" sz="1400" dirty="0">
                <a:solidFill>
                  <a:srgbClr val="00B050"/>
                </a:solidFill>
              </a:rPr>
              <a:t>PRODUCT_ID</a:t>
            </a:r>
            <a:r>
              <a:rPr lang="en-US" sz="1400" dirty="0">
                <a:solidFill>
                  <a:srgbClr val="0070C0"/>
                </a:solidFill>
              </a:rPr>
              <a:t>;</a:t>
            </a:r>
          </a:p>
          <a:p>
            <a:pPr marL="633413" indent="-633413">
              <a:spcBef>
                <a:spcPts val="300"/>
              </a:spcBef>
            </a:pPr>
            <a:endParaRPr lang="en-US" sz="1200" dirty="0" smtClean="0">
              <a:solidFill>
                <a:srgbClr val="0070C0"/>
              </a:solidFill>
              <a:latin typeface="Arial" pitchFamily="34" charset="0"/>
              <a:cs typeface="Arial" pitchFamily="34" charset="0"/>
            </a:endParaRPr>
          </a:p>
          <a:p>
            <a:pPr>
              <a:spcBef>
                <a:spcPts val="300"/>
              </a:spcBef>
            </a:pPr>
            <a:r>
              <a:rPr lang="en-US" sz="1200" dirty="0" smtClean="0">
                <a:solidFill>
                  <a:srgbClr val="0070C0"/>
                </a:solidFill>
                <a:latin typeface="Arial" pitchFamily="34" charset="0"/>
                <a:cs typeface="Arial" pitchFamily="34" charset="0"/>
              </a:rPr>
              <a:t>        RETURN  </a:t>
            </a:r>
            <a:r>
              <a:rPr lang="en-US" sz="1200" dirty="0" smtClean="0">
                <a:solidFill>
                  <a:srgbClr val="00B050"/>
                </a:solidFill>
                <a:latin typeface="Arial" pitchFamily="34" charset="0"/>
                <a:cs typeface="Arial" pitchFamily="34" charset="0"/>
              </a:rPr>
              <a:t>DISCOUNT</a:t>
            </a:r>
            <a:r>
              <a:rPr lang="en-US" sz="1200" dirty="0" smtClean="0">
                <a:solidFill>
                  <a:srgbClr val="0070C0"/>
                </a:solidFill>
                <a:latin typeface="Arial" pitchFamily="34" charset="0"/>
                <a:cs typeface="Arial" pitchFamily="34" charset="0"/>
              </a:rPr>
              <a:t>;</a:t>
            </a:r>
          </a:p>
          <a:p>
            <a:pPr marL="117475">
              <a:spcBef>
                <a:spcPts val="300"/>
              </a:spcBef>
            </a:pPr>
            <a:r>
              <a:rPr lang="en-US" sz="1200" dirty="0" smtClean="0">
                <a:solidFill>
                  <a:srgbClr val="0070C0"/>
                </a:solidFill>
                <a:latin typeface="Arial" pitchFamily="34" charset="0"/>
                <a:cs typeface="Arial" pitchFamily="34" charset="0"/>
              </a:rPr>
              <a:t>END </a:t>
            </a:r>
            <a:r>
              <a:rPr lang="en-US" sz="1200" dirty="0" smtClean="0">
                <a:solidFill>
                  <a:srgbClr val="00B050"/>
                </a:solidFill>
                <a:latin typeface="Arial" pitchFamily="34" charset="0"/>
                <a:cs typeface="Arial" pitchFamily="34" charset="0"/>
              </a:rPr>
              <a:t>DISCOUNT_CALCULATOR</a:t>
            </a:r>
            <a:r>
              <a:rPr lang="en-US" sz="1200" dirty="0" smtClean="0">
                <a:solidFill>
                  <a:srgbClr val="0070C0"/>
                </a:solidFill>
                <a:latin typeface="Arial" pitchFamily="34" charset="0"/>
                <a:cs typeface="Arial" pitchFamily="34" charset="0"/>
              </a:rPr>
              <a:t>;</a:t>
            </a:r>
          </a:p>
          <a:p>
            <a:pPr>
              <a:spcBef>
                <a:spcPts val="600"/>
              </a:spcBef>
            </a:pPr>
            <a:r>
              <a:rPr lang="en-IN" sz="1200" dirty="0" smtClean="0">
                <a:solidFill>
                  <a:srgbClr val="0070C0"/>
                </a:solidFill>
                <a:latin typeface="Arial" pitchFamily="34" charset="0"/>
                <a:cs typeface="Arial" pitchFamily="34" charset="0"/>
              </a:rPr>
              <a:t>END </a:t>
            </a:r>
            <a:r>
              <a:rPr lang="en-IN" sz="1200" dirty="0" smtClean="0">
                <a:solidFill>
                  <a:srgbClr val="00B050"/>
                </a:solidFill>
                <a:latin typeface="Arial" pitchFamily="34" charset="0"/>
                <a:cs typeface="Arial" pitchFamily="34" charset="0"/>
              </a:rPr>
              <a:t>PRODUCT_PACK</a:t>
            </a:r>
            <a:r>
              <a:rPr lang="en-IN" sz="1200" dirty="0" smtClean="0">
                <a:solidFill>
                  <a:srgbClr val="0070C0"/>
                </a:solidFill>
                <a:latin typeface="Arial" pitchFamily="34" charset="0"/>
                <a:cs typeface="Arial" pitchFamily="34" charset="0"/>
              </a:rPr>
              <a:t>;</a:t>
            </a:r>
            <a:endParaRPr lang="en-US" sz="1200" dirty="0" smtClean="0">
              <a:latin typeface="Arial" pitchFamily="34" charset="0"/>
              <a:cs typeface="Arial" pitchFamily="34" charset="0"/>
            </a:endParaRPr>
          </a:p>
          <a:p>
            <a:pPr marL="111125" lvl="2" indent="6350">
              <a:spcBef>
                <a:spcPts val="300"/>
              </a:spcBef>
              <a:tabLst>
                <a:tab pos="1717675" algn="l"/>
              </a:tabLst>
            </a:pPr>
            <a:endParaRPr lang="en-US" sz="1200"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473525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Overloading Procedures </a:t>
            </a:r>
            <a:r>
              <a:rPr lang="en-US" sz="2800" smtClean="0"/>
              <a:t>and Functions.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dirty="0"/>
          </a:p>
        </p:txBody>
      </p:sp>
      <p:sp>
        <p:nvSpPr>
          <p:cNvPr id="5" name="TextBox 4"/>
          <p:cNvSpPr txBox="1"/>
          <p:nvPr/>
        </p:nvSpPr>
        <p:spPr>
          <a:xfrm>
            <a:off x="76200" y="1615857"/>
            <a:ext cx="8915400" cy="2646878"/>
          </a:xfrm>
          <a:prstGeom prst="rect">
            <a:avLst/>
          </a:prstGeom>
          <a:noFill/>
        </p:spPr>
        <p:txBody>
          <a:bodyPr wrap="square" rtlCol="0">
            <a:spAutoFit/>
          </a:bodyPr>
          <a:lstStyle/>
          <a:p>
            <a:pPr>
              <a:spcBef>
                <a:spcPts val="1200"/>
              </a:spcBef>
            </a:pPr>
            <a:r>
              <a:rPr lang="en-US" dirty="0" smtClean="0"/>
              <a:t>What is Overloading?</a:t>
            </a:r>
          </a:p>
          <a:p>
            <a:pPr lvl="1">
              <a:spcBef>
                <a:spcPts val="1200"/>
              </a:spcBef>
            </a:pPr>
            <a:r>
              <a:rPr lang="en-US" b="0" dirty="0" smtClean="0"/>
              <a:t>Creating multiple procedures with the </a:t>
            </a:r>
            <a:r>
              <a:rPr lang="en-US" dirty="0" smtClean="0"/>
              <a:t>same name</a:t>
            </a:r>
            <a:r>
              <a:rPr lang="en-US" b="0" dirty="0" smtClean="0"/>
              <a:t>, but with </a:t>
            </a:r>
            <a:r>
              <a:rPr lang="en-US" dirty="0" smtClean="0"/>
              <a:t>different parameters </a:t>
            </a:r>
            <a:r>
              <a:rPr lang="en-US" b="0" dirty="0" smtClean="0"/>
              <a:t>is called </a:t>
            </a:r>
            <a:r>
              <a:rPr lang="en-US" i="1" dirty="0" smtClean="0"/>
              <a:t>overloading</a:t>
            </a:r>
            <a:r>
              <a:rPr lang="en-US" b="0" dirty="0" smtClean="0"/>
              <a:t>. </a:t>
            </a:r>
          </a:p>
          <a:p>
            <a:pPr lvl="1">
              <a:spcBef>
                <a:spcPts val="1200"/>
              </a:spcBef>
            </a:pPr>
            <a:r>
              <a:rPr lang="en-US" b="0" dirty="0" smtClean="0"/>
              <a:t>A package may contains more than one procedure /function with same  		name, but one of the following should be different. </a:t>
            </a:r>
          </a:p>
          <a:p>
            <a:pPr marL="914400" lvl="3" indent="279400">
              <a:spcBef>
                <a:spcPts val="1200"/>
              </a:spcBef>
              <a:buFont typeface="+mj-lt"/>
              <a:buAutoNum type="arabicPeriod"/>
            </a:pPr>
            <a:r>
              <a:rPr lang="en-US" b="0" dirty="0" smtClean="0"/>
              <a:t>Number Of Parameters in Procedures/Functions </a:t>
            </a:r>
            <a:r>
              <a:rPr lang="en-US" dirty="0" smtClean="0"/>
              <a:t>(or)</a:t>
            </a:r>
          </a:p>
          <a:p>
            <a:pPr marL="914400" lvl="3" indent="279400">
              <a:spcBef>
                <a:spcPts val="1200"/>
              </a:spcBef>
              <a:buFont typeface="+mj-lt"/>
              <a:buAutoNum type="arabicPeriod"/>
            </a:pPr>
            <a:r>
              <a:rPr lang="en-US" b="0" dirty="0" smtClean="0"/>
              <a:t>Data Type Of  Parameters in Procedures/Functions.</a:t>
            </a:r>
          </a:p>
        </p:txBody>
      </p:sp>
    </p:spTree>
    <p:extLst>
      <p:ext uri="{BB962C8B-B14F-4D97-AF65-F5344CB8AC3E}">
        <p14:creationId xmlns:p14="http://schemas.microsoft.com/office/powerpoint/2010/main" val="2136896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400" dirty="0" smtClean="0"/>
              <a:t>Dropping Procedures, Functions and Package.</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dirty="0"/>
          </a:p>
        </p:txBody>
      </p:sp>
      <p:sp>
        <p:nvSpPr>
          <p:cNvPr id="5" name="TextBox 4"/>
          <p:cNvSpPr txBox="1"/>
          <p:nvPr/>
        </p:nvSpPr>
        <p:spPr>
          <a:xfrm>
            <a:off x="228600" y="1552136"/>
            <a:ext cx="8534400" cy="4524315"/>
          </a:xfrm>
          <a:prstGeom prst="rect">
            <a:avLst/>
          </a:prstGeom>
          <a:noFill/>
        </p:spPr>
        <p:txBody>
          <a:bodyPr wrap="square" rtlCol="0">
            <a:spAutoFit/>
          </a:bodyPr>
          <a:lstStyle/>
          <a:p>
            <a:pPr>
              <a:spcBef>
                <a:spcPts val="1200"/>
              </a:spcBef>
            </a:pPr>
            <a:r>
              <a:rPr lang="en-US" b="0" dirty="0" smtClean="0"/>
              <a:t>There might be instances where we want to remove a package/procedure/function from the database. </a:t>
            </a:r>
          </a:p>
          <a:p>
            <a:pPr>
              <a:spcBef>
                <a:spcPts val="1200"/>
              </a:spcBef>
            </a:pPr>
            <a:r>
              <a:rPr lang="en-US" b="0" dirty="0" smtClean="0"/>
              <a:t>The </a:t>
            </a:r>
            <a:r>
              <a:rPr lang="en-US" dirty="0" smtClean="0">
                <a:solidFill>
                  <a:srgbClr val="0070C0"/>
                </a:solidFill>
              </a:rPr>
              <a:t>DROP</a:t>
            </a:r>
            <a:r>
              <a:rPr lang="en-US" b="0" dirty="0" smtClean="0"/>
              <a:t> keyword is used for this purpose</a:t>
            </a:r>
          </a:p>
          <a:p>
            <a:pPr>
              <a:spcBef>
                <a:spcPts val="1200"/>
              </a:spcBef>
            </a:pPr>
            <a:r>
              <a:rPr lang="en-US" dirty="0" smtClean="0"/>
              <a:t>Dropping A Procedure:</a:t>
            </a:r>
          </a:p>
          <a:p>
            <a:pPr lvl="2">
              <a:spcBef>
                <a:spcPts val="1200"/>
              </a:spcBef>
            </a:pPr>
            <a:r>
              <a:rPr lang="en-US" dirty="0" smtClean="0"/>
              <a:t> </a:t>
            </a:r>
            <a:r>
              <a:rPr lang="en-US" b="0" dirty="0" smtClean="0">
                <a:solidFill>
                  <a:srgbClr val="0070C0"/>
                </a:solidFill>
              </a:rPr>
              <a:t>Drop Procedure </a:t>
            </a:r>
            <a:r>
              <a:rPr lang="en-US" b="0" dirty="0" smtClean="0">
                <a:solidFill>
                  <a:srgbClr val="00B050"/>
                </a:solidFill>
              </a:rPr>
              <a:t>CALCULATE_DISCOUNT</a:t>
            </a:r>
            <a:r>
              <a:rPr lang="en-US" b="0" dirty="0" smtClean="0">
                <a:solidFill>
                  <a:srgbClr val="0070C0"/>
                </a:solidFill>
              </a:rPr>
              <a:t>;</a:t>
            </a:r>
          </a:p>
          <a:p>
            <a:pPr marL="236538" indent="-236538">
              <a:spcBef>
                <a:spcPts val="1200"/>
              </a:spcBef>
            </a:pPr>
            <a:r>
              <a:rPr lang="en-US" dirty="0" smtClean="0"/>
              <a:t>Dropping  A  Function:</a:t>
            </a:r>
          </a:p>
          <a:p>
            <a:pPr marL="693738" lvl="1" indent="279400">
              <a:spcBef>
                <a:spcPts val="1200"/>
              </a:spcBef>
            </a:pPr>
            <a:r>
              <a:rPr lang="en-US" b="0" dirty="0" smtClean="0">
                <a:solidFill>
                  <a:srgbClr val="0070C0"/>
                </a:solidFill>
              </a:rPr>
              <a:t>Drop Function </a:t>
            </a:r>
            <a:r>
              <a:rPr lang="en-US" dirty="0" smtClean="0">
                <a:solidFill>
                  <a:srgbClr val="00B050"/>
                </a:solidFill>
              </a:rPr>
              <a:t>DISCOUNT</a:t>
            </a:r>
            <a:r>
              <a:rPr lang="en-US" b="0" dirty="0" smtClean="0">
                <a:solidFill>
                  <a:srgbClr val="00B050"/>
                </a:solidFill>
              </a:rPr>
              <a:t>_CALCULATOR</a:t>
            </a:r>
            <a:r>
              <a:rPr lang="en-US" b="0" dirty="0" smtClean="0">
                <a:solidFill>
                  <a:srgbClr val="0070C0"/>
                </a:solidFill>
              </a:rPr>
              <a:t>;</a:t>
            </a:r>
          </a:p>
          <a:p>
            <a:pPr marL="236538" indent="-236538">
              <a:spcBef>
                <a:spcPts val="1200"/>
              </a:spcBef>
            </a:pPr>
            <a:r>
              <a:rPr lang="en-US" dirty="0" smtClean="0"/>
              <a:t>Dropping  A  Package:</a:t>
            </a:r>
          </a:p>
          <a:p>
            <a:pPr marL="1150938" lvl="2" indent="-236538">
              <a:spcBef>
                <a:spcPts val="1200"/>
              </a:spcBef>
            </a:pPr>
            <a:r>
              <a:rPr lang="en-US" b="0" dirty="0" smtClean="0">
                <a:solidFill>
                  <a:srgbClr val="0070C0"/>
                </a:solidFill>
              </a:rPr>
              <a:t>Drop Package </a:t>
            </a:r>
            <a:r>
              <a:rPr lang="en-US" dirty="0" smtClean="0">
                <a:solidFill>
                  <a:srgbClr val="00B050"/>
                </a:solidFill>
              </a:rPr>
              <a:t>PRODUCT_PACKAGE</a:t>
            </a:r>
            <a:r>
              <a:rPr lang="en-US" b="0" dirty="0" smtClean="0">
                <a:solidFill>
                  <a:srgbClr val="0070C0"/>
                </a:solidFill>
              </a:rPr>
              <a:t>;</a:t>
            </a:r>
          </a:p>
          <a:p>
            <a:pPr marL="1150938" lvl="2" indent="-236538">
              <a:spcBef>
                <a:spcPts val="1200"/>
              </a:spcBef>
            </a:pPr>
            <a:endParaRPr lang="en-US" b="0" dirty="0" smtClean="0">
              <a:solidFill>
                <a:srgbClr val="0070C0"/>
              </a:solidFill>
            </a:endParaRPr>
          </a:p>
          <a:p>
            <a:pPr marL="1150938" lvl="2" indent="-236538">
              <a:spcBef>
                <a:spcPts val="1200"/>
              </a:spcBef>
            </a:pPr>
            <a:r>
              <a:rPr lang="en-US" b="0" dirty="0" smtClean="0">
                <a:solidFill>
                  <a:srgbClr val="0070C0"/>
                </a:solidFill>
              </a:rPr>
              <a:t>Drop Package  Body </a:t>
            </a:r>
            <a:r>
              <a:rPr lang="en-US" dirty="0" smtClean="0">
                <a:solidFill>
                  <a:srgbClr val="00B050"/>
                </a:solidFill>
              </a:rPr>
              <a:t>PRODUCT_PACK</a:t>
            </a:r>
            <a:r>
              <a:rPr lang="en-US" b="0" dirty="0" smtClean="0">
                <a:solidFill>
                  <a:srgbClr val="0070C0"/>
                </a:solidFill>
              </a:rPr>
              <a:t>;  </a:t>
            </a:r>
            <a:endParaRPr lang="en-US" b="0" dirty="0" smtClean="0"/>
          </a:p>
        </p:txBody>
      </p:sp>
      <p:sp>
        <p:nvSpPr>
          <p:cNvPr id="10" name="Left Arrow 9"/>
          <p:cNvSpPr/>
          <p:nvPr/>
        </p:nvSpPr>
        <p:spPr>
          <a:xfrm>
            <a:off x="4419600" y="4876800"/>
            <a:ext cx="978408" cy="22860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5638800" y="4572000"/>
            <a:ext cx="31242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b="0" dirty="0" smtClean="0">
                <a:latin typeface="Arial" pitchFamily="34" charset="0"/>
                <a:cs typeface="Arial" pitchFamily="34" charset="0"/>
              </a:rPr>
              <a:t>Remove both the package</a:t>
            </a:r>
          </a:p>
          <a:p>
            <a:r>
              <a:rPr lang="en-US" sz="1600" b="0" dirty="0" smtClean="0">
                <a:latin typeface="Arial" pitchFamily="34" charset="0"/>
                <a:cs typeface="Arial" pitchFamily="34" charset="0"/>
              </a:rPr>
              <a:t>specification and the package body</a:t>
            </a:r>
            <a:endParaRPr lang="en-US" sz="1600" b="0" dirty="0">
              <a:latin typeface="Arial" pitchFamily="34" charset="0"/>
              <a:cs typeface="Arial" pitchFamily="34" charset="0"/>
            </a:endParaRPr>
          </a:p>
        </p:txBody>
      </p:sp>
      <p:sp>
        <p:nvSpPr>
          <p:cNvPr id="12" name="Left Arrow 11"/>
          <p:cNvSpPr/>
          <p:nvPr/>
        </p:nvSpPr>
        <p:spPr>
          <a:xfrm>
            <a:off x="4800600" y="5791200"/>
            <a:ext cx="978408" cy="22860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5867400" y="5562600"/>
            <a:ext cx="2971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b="0" dirty="0" smtClean="0">
                <a:latin typeface="Arial" pitchFamily="34" charset="0"/>
                <a:cs typeface="Arial" pitchFamily="34" charset="0"/>
              </a:rPr>
              <a:t>Remove the package</a:t>
            </a:r>
          </a:p>
          <a:p>
            <a:r>
              <a:rPr lang="en-US" sz="1600" b="0" dirty="0" smtClean="0">
                <a:latin typeface="Arial" pitchFamily="34" charset="0"/>
                <a:cs typeface="Arial" pitchFamily="34" charset="0"/>
              </a:rPr>
              <a:t>body only</a:t>
            </a:r>
            <a:endParaRPr lang="en-US" sz="1600" b="0" dirty="0">
              <a:latin typeface="Arial" pitchFamily="34" charset="0"/>
              <a:cs typeface="Arial" pitchFamily="34" charset="0"/>
            </a:endParaRPr>
          </a:p>
        </p:txBody>
      </p:sp>
    </p:spTree>
    <p:extLst>
      <p:ext uri="{BB962C8B-B14F-4D97-AF65-F5344CB8AC3E}">
        <p14:creationId xmlns:p14="http://schemas.microsoft.com/office/powerpoint/2010/main" val="62220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dissolve">
                                      <p:cBhvr>
                                        <p:cTn id="15" dur="500"/>
                                        <p:tgtEl>
                                          <p:spTgt spid="5">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dissolve">
                                      <p:cBhvr>
                                        <p:cTn id="18" dur="500"/>
                                        <p:tgtEl>
                                          <p:spTgt spid="5">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dissolve">
                                      <p:cBhvr>
                                        <p:cTn id="21" dur="500"/>
                                        <p:tgtEl>
                                          <p:spTgt spid="5">
                                            <p:txEl>
                                              <p:pRg st="9" end="9"/>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a:spcBef>
                <a:spcPts val="1200"/>
              </a:spcBef>
            </a:pPr>
            <a:r>
              <a:rPr lang="en-US" sz="2200" dirty="0">
                <a:cs typeface="Arial" pitchFamily="34" charset="0"/>
              </a:rPr>
              <a:t>What are a PL/SQL packages?</a:t>
            </a:r>
          </a:p>
          <a:p>
            <a:pPr>
              <a:spcBef>
                <a:spcPts val="1200"/>
              </a:spcBef>
            </a:pPr>
            <a:r>
              <a:rPr lang="en-US" sz="2200" dirty="0">
                <a:cs typeface="Arial" pitchFamily="34" charset="0"/>
              </a:rPr>
              <a:t>What are the sections of a PL/SQL package?</a:t>
            </a:r>
          </a:p>
          <a:p>
            <a:pPr>
              <a:spcBef>
                <a:spcPts val="1200"/>
              </a:spcBef>
            </a:pPr>
            <a:r>
              <a:rPr lang="en-US" sz="2200" dirty="0">
                <a:cs typeface="Arial" pitchFamily="34" charset="0"/>
              </a:rPr>
              <a:t>What are the two sections of a package?</a:t>
            </a:r>
          </a:p>
          <a:p>
            <a:pPr>
              <a:spcBef>
                <a:spcPts val="1200"/>
              </a:spcBef>
            </a:pPr>
            <a:r>
              <a:rPr lang="en-US" sz="2200" dirty="0">
                <a:cs typeface="Arial" pitchFamily="34" charset="0"/>
              </a:rPr>
              <a:t>Can a package contains more than one functions with a same name?</a:t>
            </a:r>
          </a:p>
          <a:p>
            <a:pPr>
              <a:spcBef>
                <a:spcPts val="1200"/>
              </a:spcBef>
            </a:pPr>
            <a:r>
              <a:rPr lang="en-US" sz="2200" dirty="0">
                <a:cs typeface="Arial" pitchFamily="34" charset="0"/>
              </a:rPr>
              <a:t>An function defined in a package body can it be accessed by another function in a different package?</a:t>
            </a:r>
          </a:p>
          <a:p>
            <a:pPr>
              <a:spcBef>
                <a:spcPts val="1200"/>
              </a:spcBef>
            </a:pPr>
            <a:r>
              <a:rPr lang="en-US" sz="2200" dirty="0">
                <a:cs typeface="Arial" pitchFamily="34" charset="0"/>
              </a:rPr>
              <a:t>Can a function invoke another procedure/function?</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6269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algn="just">
              <a:lnSpc>
                <a:spcPct val="125000"/>
              </a:lnSpc>
              <a:defRPr/>
            </a:pPr>
            <a:r>
              <a:rPr lang="en-US" sz="2000" dirty="0" smtClean="0"/>
              <a:t>Sub Programs</a:t>
            </a:r>
          </a:p>
          <a:p>
            <a:pPr algn="just">
              <a:lnSpc>
                <a:spcPct val="125000"/>
              </a:lnSpc>
              <a:defRPr/>
            </a:pPr>
            <a:r>
              <a:rPr lang="en-US" sz="2000" dirty="0" smtClean="0"/>
              <a:t>Procedures</a:t>
            </a:r>
          </a:p>
          <a:p>
            <a:pPr algn="just">
              <a:lnSpc>
                <a:spcPct val="125000"/>
              </a:lnSpc>
              <a:defRPr/>
            </a:pPr>
            <a:r>
              <a:rPr lang="en-US" sz="2000" dirty="0" smtClean="0"/>
              <a:t>Functions</a:t>
            </a:r>
          </a:p>
          <a:p>
            <a:pPr algn="just">
              <a:lnSpc>
                <a:spcPct val="125000"/>
              </a:lnSpc>
              <a:defRPr/>
            </a:pPr>
            <a:r>
              <a:rPr lang="en-US" sz="2000" dirty="0" smtClean="0"/>
              <a:t>Packages.</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46</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PL/SQL Sub Programs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2935419"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110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422457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574876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a:t>
            </a:r>
            <a:r>
              <a:rPr lang="en-US" dirty="0" smtClean="0"/>
              <a:t>PL/SQL Sub Programs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174703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IN" sz="3200" dirty="0" smtClean="0">
                <a:latin typeface="Verdana" pitchFamily="34" charset="0"/>
                <a:ea typeface="Verdana" pitchFamily="34" charset="0"/>
                <a:cs typeface="Verdana" pitchFamily="34" charset="0"/>
              </a:rPr>
              <a:t>Overview Of Sub Programs</a:t>
            </a:r>
            <a:endParaRPr lang="en-US" sz="3200" dirty="0" smtClean="0">
              <a:latin typeface="Verdana" pitchFamily="34" charset="0"/>
              <a:ea typeface="Verdana" pitchFamily="34" charset="0"/>
              <a:cs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9</a:t>
            </a:fld>
            <a:endParaRPr lang="en-US" dirty="0" smtClean="0"/>
          </a:p>
        </p:txBody>
      </p:sp>
      <p:sp>
        <p:nvSpPr>
          <p:cNvPr id="5" name="TextBox 4"/>
          <p:cNvSpPr txBox="1"/>
          <p:nvPr/>
        </p:nvSpPr>
        <p:spPr>
          <a:xfrm>
            <a:off x="228600" y="1552136"/>
            <a:ext cx="8686800" cy="2877711"/>
          </a:xfrm>
          <a:prstGeom prst="rect">
            <a:avLst/>
          </a:prstGeom>
          <a:noFill/>
        </p:spPr>
        <p:txBody>
          <a:bodyPr wrap="square" rtlCol="0">
            <a:spAutoFit/>
          </a:bodyPr>
          <a:lstStyle/>
          <a:p>
            <a:pPr>
              <a:spcBef>
                <a:spcPts val="1200"/>
              </a:spcBef>
            </a:pPr>
            <a:r>
              <a:rPr lang="en-US" b="0" dirty="0" smtClean="0"/>
              <a:t>A </a:t>
            </a:r>
            <a:r>
              <a:rPr lang="en-US" i="1" dirty="0" smtClean="0"/>
              <a:t>Sub Program</a:t>
            </a:r>
            <a:r>
              <a:rPr lang="en-US" b="0" dirty="0" smtClean="0"/>
              <a:t> is a named  PL/SQL Block that can accept parameters and perform some logic.</a:t>
            </a:r>
          </a:p>
          <a:p>
            <a:pPr marL="342900" indent="-342900">
              <a:spcBef>
                <a:spcPts val="1200"/>
              </a:spcBef>
            </a:pPr>
            <a:endParaRPr lang="en-US" b="0" dirty="0" smtClean="0"/>
          </a:p>
          <a:p>
            <a:pPr marL="342900" indent="-342900">
              <a:spcBef>
                <a:spcPts val="1200"/>
              </a:spcBef>
            </a:pPr>
            <a:endParaRPr lang="en-US" b="0" dirty="0" smtClean="0"/>
          </a:p>
          <a:p>
            <a:pPr marL="342900" indent="-342900">
              <a:spcBef>
                <a:spcPts val="1200"/>
              </a:spcBef>
            </a:pPr>
            <a:endParaRPr lang="en-US" b="0" dirty="0" smtClean="0"/>
          </a:p>
          <a:p>
            <a:pPr marL="342900" indent="-342900">
              <a:spcBef>
                <a:spcPts val="1200"/>
              </a:spcBef>
            </a:pPr>
            <a:endParaRPr lang="en-US" b="0" dirty="0" smtClean="0"/>
          </a:p>
          <a:p>
            <a:pPr marL="342900" indent="-342900">
              <a:spcBef>
                <a:spcPts val="1800"/>
              </a:spcBef>
            </a:pPr>
            <a:endParaRPr lang="en-US" b="0" dirty="0" smtClean="0"/>
          </a:p>
        </p:txBody>
      </p:sp>
      <p:sp>
        <p:nvSpPr>
          <p:cNvPr id="6" name="TextBox 5"/>
          <p:cNvSpPr txBox="1"/>
          <p:nvPr/>
        </p:nvSpPr>
        <p:spPr>
          <a:xfrm>
            <a:off x="457200" y="4673025"/>
            <a:ext cx="8229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Sub Programs once compiled gets stored in the database as a schema object namely </a:t>
            </a:r>
            <a:r>
              <a:rPr lang="en-US" dirty="0" smtClean="0">
                <a:latin typeface="Arial" pitchFamily="34" charset="0"/>
                <a:cs typeface="Arial" pitchFamily="34" charset="0"/>
              </a:rPr>
              <a:t>stored procedure </a:t>
            </a:r>
            <a:r>
              <a:rPr lang="en-US" b="0" dirty="0" smtClean="0">
                <a:latin typeface="Arial" pitchFamily="34" charset="0"/>
                <a:cs typeface="Arial" pitchFamily="34" charset="0"/>
              </a:rPr>
              <a:t>or </a:t>
            </a:r>
            <a:r>
              <a:rPr lang="en-US" dirty="0" smtClean="0">
                <a:latin typeface="Arial" pitchFamily="34" charset="0"/>
                <a:cs typeface="Arial" pitchFamily="34" charset="0"/>
              </a:rPr>
              <a:t>functions</a:t>
            </a:r>
            <a:r>
              <a:rPr lang="en-US" b="0" dirty="0" smtClean="0">
                <a:latin typeface="Arial" pitchFamily="34" charset="0"/>
                <a:cs typeface="Arial" pitchFamily="34" charset="0"/>
              </a:rPr>
              <a:t>.</a:t>
            </a:r>
            <a:endParaRPr lang="en-US" dirty="0">
              <a:latin typeface="Arial" pitchFamily="34" charset="0"/>
              <a:cs typeface="Arial" pitchFamily="34" charset="0"/>
            </a:endParaRPr>
          </a:p>
        </p:txBody>
      </p:sp>
      <p:graphicFrame>
        <p:nvGraphicFramePr>
          <p:cNvPr id="7" name="Diagram 6"/>
          <p:cNvGraphicFramePr/>
          <p:nvPr>
            <p:extLst>
              <p:ext uri="{D42A27DB-BD31-4B8C-83A1-F6EECF244321}">
                <p14:modId xmlns:p14="http://schemas.microsoft.com/office/powerpoint/2010/main" val="2591187803"/>
              </p:ext>
            </p:extLst>
          </p:nvPr>
        </p:nvGraphicFramePr>
        <p:xfrm>
          <a:off x="2286000" y="2280140"/>
          <a:ext cx="41148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77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dcmitype/"/>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Theme_3</Template>
  <TotalTime>14571</TotalTime>
  <Words>3208</Words>
  <Application>Microsoft Office PowerPoint</Application>
  <PresentationFormat>On-screen Show (4:3)</PresentationFormat>
  <Paragraphs>561</Paragraphs>
  <Slides>49</Slides>
  <Notes>10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Theme_3</vt:lpstr>
      <vt:lpstr>PowerPoint Presentation</vt:lpstr>
      <vt:lpstr>Icon Used</vt:lpstr>
      <vt:lpstr>Overview</vt:lpstr>
      <vt:lpstr>Objective</vt:lpstr>
      <vt:lpstr>Scenario</vt:lpstr>
      <vt:lpstr>Database tables</vt:lpstr>
      <vt:lpstr>Schema diagram</vt:lpstr>
      <vt:lpstr>Do you Know</vt:lpstr>
      <vt:lpstr>Overview Of Sub Programs</vt:lpstr>
      <vt:lpstr>Advantages of Sub Programs</vt:lpstr>
      <vt:lpstr>PL/SQL Sub Programs </vt:lpstr>
      <vt:lpstr>PL/SQL Stored Procedure</vt:lpstr>
      <vt:lpstr>Syntax  Of Procedure</vt:lpstr>
      <vt:lpstr>Procedures  - Parameters</vt:lpstr>
      <vt:lpstr>Procedure With Parameters</vt:lpstr>
      <vt:lpstr>Procedure With Parameters</vt:lpstr>
      <vt:lpstr>Example Of Procedure with IN Parameter  </vt:lpstr>
      <vt:lpstr>Example of Procedure with OUT Parameter  </vt:lpstr>
      <vt:lpstr>Examples Of Procedure with INOUT Parameter  </vt:lpstr>
      <vt:lpstr>Invoking Procedure  From Another Procedure-Example  </vt:lpstr>
      <vt:lpstr>How to Compile and Run a Stored Procedure</vt:lpstr>
      <vt:lpstr>Lend A Hand</vt:lpstr>
      <vt:lpstr>Lend a Hand – Procedures</vt:lpstr>
      <vt:lpstr>Lend a Hand – Solution</vt:lpstr>
      <vt:lpstr>PL SQL Sub Programs </vt:lpstr>
      <vt:lpstr>Functions</vt:lpstr>
      <vt:lpstr>Function Syntax</vt:lpstr>
      <vt:lpstr>Functions Example</vt:lpstr>
      <vt:lpstr>Usage of Functions </vt:lpstr>
      <vt:lpstr>Procedures Vs Functions</vt:lpstr>
      <vt:lpstr>Lend A Hand</vt:lpstr>
      <vt:lpstr>Lend a Hand – Function</vt:lpstr>
      <vt:lpstr>Lend a Hand – Solution</vt:lpstr>
      <vt:lpstr>Check Your Understanding</vt:lpstr>
      <vt:lpstr>PL SQL Sub Programs </vt:lpstr>
      <vt:lpstr>Packages</vt:lpstr>
      <vt:lpstr>Package Specification</vt:lpstr>
      <vt:lpstr>Package – Few more details</vt:lpstr>
      <vt:lpstr>Package – Few more details (Cont)</vt:lpstr>
      <vt:lpstr>Package Syntax</vt:lpstr>
      <vt:lpstr>Package Specification-Example</vt:lpstr>
      <vt:lpstr>Package Body - Example</vt:lpstr>
      <vt:lpstr>Overloading Procedures and Functions.</vt:lpstr>
      <vt:lpstr>Dropping Procedures, Functions and Package.</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K, Bhargavi (Cognizant)</cp:lastModifiedBy>
  <cp:revision>638</cp:revision>
  <dcterms:created xsi:type="dcterms:W3CDTF">2011-06-15T11:24:59Z</dcterms:created>
  <dcterms:modified xsi:type="dcterms:W3CDTF">2014-04-22T04:28:31Z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