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handoutMasterIdLst>
    <p:handoutMasterId r:id="rId45"/>
  </p:handoutMasterIdLst>
  <p:sldIdLst>
    <p:sldId id="257" r:id="rId5"/>
    <p:sldId id="418" r:id="rId6"/>
    <p:sldId id="422" r:id="rId7"/>
    <p:sldId id="263" r:id="rId8"/>
    <p:sldId id="527" r:id="rId9"/>
    <p:sldId id="452" r:id="rId10"/>
    <p:sldId id="413" r:id="rId11"/>
    <p:sldId id="453" r:id="rId12"/>
    <p:sldId id="454" r:id="rId13"/>
    <p:sldId id="501" r:id="rId14"/>
    <p:sldId id="502" r:id="rId15"/>
    <p:sldId id="503" r:id="rId16"/>
    <p:sldId id="504" r:id="rId17"/>
    <p:sldId id="505" r:id="rId18"/>
    <p:sldId id="506" r:id="rId19"/>
    <p:sldId id="507" r:id="rId20"/>
    <p:sldId id="508" r:id="rId21"/>
    <p:sldId id="509" r:id="rId22"/>
    <p:sldId id="510" r:id="rId23"/>
    <p:sldId id="511" r:id="rId24"/>
    <p:sldId id="512" r:id="rId25"/>
    <p:sldId id="513" r:id="rId26"/>
    <p:sldId id="514" r:id="rId27"/>
    <p:sldId id="515" r:id="rId28"/>
    <p:sldId id="516" r:id="rId29"/>
    <p:sldId id="517" r:id="rId30"/>
    <p:sldId id="528" r:id="rId31"/>
    <p:sldId id="518" r:id="rId32"/>
    <p:sldId id="519" r:id="rId33"/>
    <p:sldId id="520" r:id="rId34"/>
    <p:sldId id="521" r:id="rId35"/>
    <p:sldId id="522" r:id="rId36"/>
    <p:sldId id="523" r:id="rId37"/>
    <p:sldId id="524" r:id="rId38"/>
    <p:sldId id="526" r:id="rId39"/>
    <p:sldId id="500" r:id="rId40"/>
    <p:sldId id="411" r:id="rId41"/>
    <p:sldId id="412" r:id="rId42"/>
    <p:sldId id="45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PD8kTl5yroq21JDTxsSAuA==" hashData="6mvyW8COUNuR+I1TR5fDpwYBJi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70" d="100"/>
          <a:sy n="70" d="100"/>
        </p:scale>
        <p:origin x="-1368"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5114A-F673-496D-9D22-1A4DB26A2EB2}" type="doc">
      <dgm:prSet loTypeId="urn:microsoft.com/office/officeart/2005/8/layout/orgChart1" loCatId="hierarchy" qsTypeId="urn:microsoft.com/office/officeart/2005/8/quickstyle/simple3" qsCatId="simple" csTypeId="urn:microsoft.com/office/officeart/2005/8/colors/colorful2" csCatId="colorful" phldr="1"/>
      <dgm:spPr/>
      <dgm:t>
        <a:bodyPr/>
        <a:lstStyle/>
        <a:p>
          <a:endParaRPr lang="en-US"/>
        </a:p>
      </dgm:t>
    </dgm:pt>
    <dgm:pt modelId="{1F47FF3C-9715-4AD6-9B9F-F14ECFC37252}">
      <dgm:prSet phldrT="[Text]" custT="1"/>
      <dgm:spPr>
        <a:solidFill>
          <a:schemeClr val="tx2">
            <a:lumMod val="40000"/>
            <a:lumOff val="60000"/>
          </a:schemeClr>
        </a:solidFill>
      </dgm:spPr>
      <dgm:t>
        <a:bodyPr/>
        <a:lstStyle/>
        <a:p>
          <a:r>
            <a:rPr lang="en-US" sz="1800" smtClean="0">
              <a:latin typeface="Arial" pitchFamily="34" charset="0"/>
              <a:cs typeface="Arial" pitchFamily="34" charset="0"/>
            </a:rPr>
            <a:t>Exception</a:t>
          </a:r>
          <a:endParaRPr lang="en-US" sz="1800" dirty="0">
            <a:latin typeface="Arial" pitchFamily="34" charset="0"/>
            <a:cs typeface="Arial" pitchFamily="34" charset="0"/>
          </a:endParaRPr>
        </a:p>
      </dgm:t>
    </dgm:pt>
    <dgm:pt modelId="{0E887B7F-2936-4CA9-A681-B89B749B69D7}" type="parTrans" cxnId="{B263D3FC-22AD-48F2-8F96-BEDA94D30596}">
      <dgm:prSet/>
      <dgm:spPr/>
      <dgm:t>
        <a:bodyPr/>
        <a:lstStyle/>
        <a:p>
          <a:endParaRPr lang="en-US">
            <a:solidFill>
              <a:schemeClr val="tx1"/>
            </a:solidFill>
            <a:latin typeface="Arial" pitchFamily="34" charset="0"/>
            <a:cs typeface="Arial" pitchFamily="34" charset="0"/>
          </a:endParaRPr>
        </a:p>
      </dgm:t>
    </dgm:pt>
    <dgm:pt modelId="{ECC8AB88-642F-4F15-869B-46F1ACA14031}" type="sibTrans" cxnId="{B263D3FC-22AD-48F2-8F96-BEDA94D30596}">
      <dgm:prSet/>
      <dgm:spPr/>
      <dgm:t>
        <a:bodyPr/>
        <a:lstStyle/>
        <a:p>
          <a:endParaRPr lang="en-US">
            <a:solidFill>
              <a:schemeClr val="tx1"/>
            </a:solidFill>
            <a:latin typeface="Arial" pitchFamily="34" charset="0"/>
            <a:cs typeface="Arial" pitchFamily="34" charset="0"/>
          </a:endParaRPr>
        </a:p>
      </dgm:t>
    </dgm:pt>
    <dgm:pt modelId="{EF54A63B-4074-40B7-9D10-1039691578B0}">
      <dgm:prSet phldrT="[Text]" custT="1"/>
      <dgm:spPr>
        <a:solidFill>
          <a:srgbClr val="92D050"/>
        </a:solidFill>
      </dgm:spPr>
      <dgm:t>
        <a:bodyPr/>
        <a:lstStyle/>
        <a:p>
          <a:r>
            <a:rPr lang="en-US" sz="1800" dirty="0" smtClean="0">
              <a:latin typeface="Arial" pitchFamily="34" charset="0"/>
              <a:cs typeface="Arial" pitchFamily="34" charset="0"/>
            </a:rPr>
            <a:t>Pre-Defined Exception</a:t>
          </a:r>
          <a:endParaRPr lang="en-US" sz="1800" dirty="0">
            <a:latin typeface="Arial" pitchFamily="34" charset="0"/>
            <a:cs typeface="Arial" pitchFamily="34" charset="0"/>
          </a:endParaRPr>
        </a:p>
      </dgm:t>
    </dgm:pt>
    <dgm:pt modelId="{C3754227-2D84-49FB-AA3C-C2B4B7026A07}" type="parTrans" cxnId="{424FB670-B689-4AC1-A8EC-8D2D7E02081F}">
      <dgm:prSet/>
      <dgm:spPr/>
      <dgm:t>
        <a:bodyPr/>
        <a:lstStyle/>
        <a:p>
          <a:endParaRPr lang="en-US"/>
        </a:p>
      </dgm:t>
    </dgm:pt>
    <dgm:pt modelId="{8C147D19-B495-4B62-BB57-09E156C7881D}" type="sibTrans" cxnId="{424FB670-B689-4AC1-A8EC-8D2D7E02081F}">
      <dgm:prSet/>
      <dgm:spPr/>
      <dgm:t>
        <a:bodyPr/>
        <a:lstStyle/>
        <a:p>
          <a:endParaRPr lang="en-US"/>
        </a:p>
      </dgm:t>
    </dgm:pt>
    <dgm:pt modelId="{9A9B2127-2676-4CE4-8D28-D92300D1FAB4}">
      <dgm:prSet phldrT="[Text]" custT="1"/>
      <dgm:spPr>
        <a:solidFill>
          <a:srgbClr val="FFAFAF"/>
        </a:solidFill>
      </dgm:spPr>
      <dgm:t>
        <a:bodyPr/>
        <a:lstStyle/>
        <a:p>
          <a:r>
            <a:rPr lang="en-US" sz="1800" dirty="0" smtClean="0">
              <a:latin typeface="Arial" pitchFamily="34" charset="0"/>
              <a:cs typeface="Arial" pitchFamily="34" charset="0"/>
            </a:rPr>
            <a:t>User-Defined Exception</a:t>
          </a:r>
          <a:endParaRPr lang="en-US" sz="1800" dirty="0">
            <a:latin typeface="Arial" pitchFamily="34" charset="0"/>
            <a:cs typeface="Arial" pitchFamily="34" charset="0"/>
          </a:endParaRPr>
        </a:p>
      </dgm:t>
    </dgm:pt>
    <dgm:pt modelId="{651B1DDF-43DF-4023-A4F3-AC52D4ECD00D}" type="parTrans" cxnId="{A1527C6F-29FA-4083-AD08-433F93FD46DE}">
      <dgm:prSet/>
      <dgm:spPr/>
      <dgm:t>
        <a:bodyPr/>
        <a:lstStyle/>
        <a:p>
          <a:endParaRPr lang="en-US"/>
        </a:p>
      </dgm:t>
    </dgm:pt>
    <dgm:pt modelId="{DCE28610-E5C7-4815-9191-EA9E6A4DD032}" type="sibTrans" cxnId="{A1527C6F-29FA-4083-AD08-433F93FD46DE}">
      <dgm:prSet/>
      <dgm:spPr/>
      <dgm:t>
        <a:bodyPr/>
        <a:lstStyle/>
        <a:p>
          <a:endParaRPr lang="en-US"/>
        </a:p>
      </dgm:t>
    </dgm:pt>
    <dgm:pt modelId="{44BE4115-BA3E-4087-BC4B-3CD7562A2B62}" type="pres">
      <dgm:prSet presAssocID="{5E55114A-F673-496D-9D22-1A4DB26A2EB2}" presName="hierChild1" presStyleCnt="0">
        <dgm:presLayoutVars>
          <dgm:orgChart val="1"/>
          <dgm:chPref val="1"/>
          <dgm:dir/>
          <dgm:animOne val="branch"/>
          <dgm:animLvl val="lvl"/>
          <dgm:resizeHandles/>
        </dgm:presLayoutVars>
      </dgm:prSet>
      <dgm:spPr/>
      <dgm:t>
        <a:bodyPr/>
        <a:lstStyle/>
        <a:p>
          <a:endParaRPr lang="en-US"/>
        </a:p>
      </dgm:t>
    </dgm:pt>
    <dgm:pt modelId="{130C8954-69A9-4BF3-B7AF-CCD3C643E944}" type="pres">
      <dgm:prSet presAssocID="{1F47FF3C-9715-4AD6-9B9F-F14ECFC37252}" presName="hierRoot1" presStyleCnt="0">
        <dgm:presLayoutVars>
          <dgm:hierBranch val="init"/>
        </dgm:presLayoutVars>
      </dgm:prSet>
      <dgm:spPr/>
      <dgm:t>
        <a:bodyPr/>
        <a:lstStyle/>
        <a:p>
          <a:endParaRPr lang="en-US"/>
        </a:p>
      </dgm:t>
    </dgm:pt>
    <dgm:pt modelId="{3284A47E-DEB3-4588-B963-DEF529C0F213}" type="pres">
      <dgm:prSet presAssocID="{1F47FF3C-9715-4AD6-9B9F-F14ECFC37252}" presName="rootComposite1" presStyleCnt="0"/>
      <dgm:spPr/>
      <dgm:t>
        <a:bodyPr/>
        <a:lstStyle/>
        <a:p>
          <a:endParaRPr lang="en-US"/>
        </a:p>
      </dgm:t>
    </dgm:pt>
    <dgm:pt modelId="{7AA4C547-BA75-4756-8BA4-9BD334BC48E1}" type="pres">
      <dgm:prSet presAssocID="{1F47FF3C-9715-4AD6-9B9F-F14ECFC37252}" presName="rootText1" presStyleLbl="node0" presStyleIdx="0" presStyleCnt="1" custLinFactNeighborX="-8183" custLinFactNeighborY="-7968">
        <dgm:presLayoutVars>
          <dgm:chPref val="3"/>
        </dgm:presLayoutVars>
      </dgm:prSet>
      <dgm:spPr/>
      <dgm:t>
        <a:bodyPr/>
        <a:lstStyle/>
        <a:p>
          <a:endParaRPr lang="en-US"/>
        </a:p>
      </dgm:t>
    </dgm:pt>
    <dgm:pt modelId="{13E987C7-8675-4730-B9E2-65EB18D779DB}" type="pres">
      <dgm:prSet presAssocID="{1F47FF3C-9715-4AD6-9B9F-F14ECFC37252}" presName="rootConnector1" presStyleLbl="node1" presStyleIdx="0" presStyleCnt="0"/>
      <dgm:spPr/>
      <dgm:t>
        <a:bodyPr/>
        <a:lstStyle/>
        <a:p>
          <a:endParaRPr lang="en-US"/>
        </a:p>
      </dgm:t>
    </dgm:pt>
    <dgm:pt modelId="{3A9EEBFE-34DB-4BDD-A371-5F2E253C263F}" type="pres">
      <dgm:prSet presAssocID="{1F47FF3C-9715-4AD6-9B9F-F14ECFC37252}" presName="hierChild2" presStyleCnt="0"/>
      <dgm:spPr/>
      <dgm:t>
        <a:bodyPr/>
        <a:lstStyle/>
        <a:p>
          <a:endParaRPr lang="en-US"/>
        </a:p>
      </dgm:t>
    </dgm:pt>
    <dgm:pt modelId="{D71F9B4F-EFDA-45E5-A2DE-0060F5C83481}" type="pres">
      <dgm:prSet presAssocID="{C3754227-2D84-49FB-AA3C-C2B4B7026A07}" presName="Name37" presStyleLbl="parChTrans1D2" presStyleIdx="0" presStyleCnt="2"/>
      <dgm:spPr/>
      <dgm:t>
        <a:bodyPr/>
        <a:lstStyle/>
        <a:p>
          <a:endParaRPr lang="en-US"/>
        </a:p>
      </dgm:t>
    </dgm:pt>
    <dgm:pt modelId="{FAFBF2FB-1219-477E-897B-AAA3E3F132DC}" type="pres">
      <dgm:prSet presAssocID="{EF54A63B-4074-40B7-9D10-1039691578B0}" presName="hierRoot2" presStyleCnt="0">
        <dgm:presLayoutVars>
          <dgm:hierBranch val="init"/>
        </dgm:presLayoutVars>
      </dgm:prSet>
      <dgm:spPr/>
      <dgm:t>
        <a:bodyPr/>
        <a:lstStyle/>
        <a:p>
          <a:endParaRPr lang="en-US"/>
        </a:p>
      </dgm:t>
    </dgm:pt>
    <dgm:pt modelId="{8460548C-AA9C-426E-971D-B5444110D1B1}" type="pres">
      <dgm:prSet presAssocID="{EF54A63B-4074-40B7-9D10-1039691578B0}" presName="rootComposite" presStyleCnt="0"/>
      <dgm:spPr/>
      <dgm:t>
        <a:bodyPr/>
        <a:lstStyle/>
        <a:p>
          <a:endParaRPr lang="en-US"/>
        </a:p>
      </dgm:t>
    </dgm:pt>
    <dgm:pt modelId="{C2A391EA-7892-4F64-A965-29DC42AA1E9C}" type="pres">
      <dgm:prSet presAssocID="{EF54A63B-4074-40B7-9D10-1039691578B0}" presName="rootText" presStyleLbl="node2" presStyleIdx="0" presStyleCnt="2" custLinFactNeighborX="-33470" custLinFactNeighborY="18">
        <dgm:presLayoutVars>
          <dgm:chPref val="3"/>
        </dgm:presLayoutVars>
      </dgm:prSet>
      <dgm:spPr/>
      <dgm:t>
        <a:bodyPr/>
        <a:lstStyle/>
        <a:p>
          <a:endParaRPr lang="en-US"/>
        </a:p>
      </dgm:t>
    </dgm:pt>
    <dgm:pt modelId="{D7A4622D-0401-4558-B8F7-DC6C537D85B0}" type="pres">
      <dgm:prSet presAssocID="{EF54A63B-4074-40B7-9D10-1039691578B0}" presName="rootConnector" presStyleLbl="node2" presStyleIdx="0" presStyleCnt="2"/>
      <dgm:spPr/>
      <dgm:t>
        <a:bodyPr/>
        <a:lstStyle/>
        <a:p>
          <a:endParaRPr lang="en-US"/>
        </a:p>
      </dgm:t>
    </dgm:pt>
    <dgm:pt modelId="{1D94154F-8EE3-469F-BBD9-46D9864CD819}" type="pres">
      <dgm:prSet presAssocID="{EF54A63B-4074-40B7-9D10-1039691578B0}" presName="hierChild4" presStyleCnt="0"/>
      <dgm:spPr/>
      <dgm:t>
        <a:bodyPr/>
        <a:lstStyle/>
        <a:p>
          <a:endParaRPr lang="en-US"/>
        </a:p>
      </dgm:t>
    </dgm:pt>
    <dgm:pt modelId="{C08B14A8-D243-4559-9393-67018B42F5F5}" type="pres">
      <dgm:prSet presAssocID="{EF54A63B-4074-40B7-9D10-1039691578B0}" presName="hierChild5" presStyleCnt="0"/>
      <dgm:spPr/>
      <dgm:t>
        <a:bodyPr/>
        <a:lstStyle/>
        <a:p>
          <a:endParaRPr lang="en-US"/>
        </a:p>
      </dgm:t>
    </dgm:pt>
    <dgm:pt modelId="{E5F328C8-FC08-4156-9D55-0DB329D89520}" type="pres">
      <dgm:prSet presAssocID="{651B1DDF-43DF-4023-A4F3-AC52D4ECD00D}" presName="Name37" presStyleLbl="parChTrans1D2" presStyleIdx="1" presStyleCnt="2"/>
      <dgm:spPr/>
      <dgm:t>
        <a:bodyPr/>
        <a:lstStyle/>
        <a:p>
          <a:endParaRPr lang="en-US"/>
        </a:p>
      </dgm:t>
    </dgm:pt>
    <dgm:pt modelId="{70118168-4D78-4F89-ACA5-46CE4E7845C8}" type="pres">
      <dgm:prSet presAssocID="{9A9B2127-2676-4CE4-8D28-D92300D1FAB4}" presName="hierRoot2" presStyleCnt="0">
        <dgm:presLayoutVars>
          <dgm:hierBranch val="init"/>
        </dgm:presLayoutVars>
      </dgm:prSet>
      <dgm:spPr/>
      <dgm:t>
        <a:bodyPr/>
        <a:lstStyle/>
        <a:p>
          <a:endParaRPr lang="en-US"/>
        </a:p>
      </dgm:t>
    </dgm:pt>
    <dgm:pt modelId="{712DF072-A7BC-4388-9DB7-619A2C7CAAF2}" type="pres">
      <dgm:prSet presAssocID="{9A9B2127-2676-4CE4-8D28-D92300D1FAB4}" presName="rootComposite" presStyleCnt="0"/>
      <dgm:spPr/>
      <dgm:t>
        <a:bodyPr/>
        <a:lstStyle/>
        <a:p>
          <a:endParaRPr lang="en-US"/>
        </a:p>
      </dgm:t>
    </dgm:pt>
    <dgm:pt modelId="{A60036AC-5175-4F7B-BE26-69CB6CFC880C}" type="pres">
      <dgm:prSet presAssocID="{9A9B2127-2676-4CE4-8D28-D92300D1FAB4}" presName="rootText" presStyleLbl="node2" presStyleIdx="1" presStyleCnt="2" custLinFactNeighborX="15494" custLinFactNeighborY="18">
        <dgm:presLayoutVars>
          <dgm:chPref val="3"/>
        </dgm:presLayoutVars>
      </dgm:prSet>
      <dgm:spPr/>
      <dgm:t>
        <a:bodyPr/>
        <a:lstStyle/>
        <a:p>
          <a:endParaRPr lang="en-US"/>
        </a:p>
      </dgm:t>
    </dgm:pt>
    <dgm:pt modelId="{89779E7A-B36D-4D8A-934E-6F76FB4881DF}" type="pres">
      <dgm:prSet presAssocID="{9A9B2127-2676-4CE4-8D28-D92300D1FAB4}" presName="rootConnector" presStyleLbl="node2" presStyleIdx="1" presStyleCnt="2"/>
      <dgm:spPr/>
      <dgm:t>
        <a:bodyPr/>
        <a:lstStyle/>
        <a:p>
          <a:endParaRPr lang="en-US"/>
        </a:p>
      </dgm:t>
    </dgm:pt>
    <dgm:pt modelId="{F2B5E5C7-4242-4474-8241-49C2F2619D70}" type="pres">
      <dgm:prSet presAssocID="{9A9B2127-2676-4CE4-8D28-D92300D1FAB4}" presName="hierChild4" presStyleCnt="0"/>
      <dgm:spPr/>
      <dgm:t>
        <a:bodyPr/>
        <a:lstStyle/>
        <a:p>
          <a:endParaRPr lang="en-US"/>
        </a:p>
      </dgm:t>
    </dgm:pt>
    <dgm:pt modelId="{80A4294B-F307-49B5-BE3F-B1E2FCC79826}" type="pres">
      <dgm:prSet presAssocID="{9A9B2127-2676-4CE4-8D28-D92300D1FAB4}" presName="hierChild5" presStyleCnt="0"/>
      <dgm:spPr/>
      <dgm:t>
        <a:bodyPr/>
        <a:lstStyle/>
        <a:p>
          <a:endParaRPr lang="en-US"/>
        </a:p>
      </dgm:t>
    </dgm:pt>
    <dgm:pt modelId="{7AA8B63E-676F-4512-B3AF-88EB518739D7}" type="pres">
      <dgm:prSet presAssocID="{1F47FF3C-9715-4AD6-9B9F-F14ECFC37252}" presName="hierChild3" presStyleCnt="0"/>
      <dgm:spPr/>
      <dgm:t>
        <a:bodyPr/>
        <a:lstStyle/>
        <a:p>
          <a:endParaRPr lang="en-US"/>
        </a:p>
      </dgm:t>
    </dgm:pt>
  </dgm:ptLst>
  <dgm:cxnLst>
    <dgm:cxn modelId="{6E6253E5-520B-437E-9EDC-D9DAC02E4F43}" type="presOf" srcId="{651B1DDF-43DF-4023-A4F3-AC52D4ECD00D}" destId="{E5F328C8-FC08-4156-9D55-0DB329D89520}" srcOrd="0" destOrd="0" presId="urn:microsoft.com/office/officeart/2005/8/layout/orgChart1"/>
    <dgm:cxn modelId="{B263D3FC-22AD-48F2-8F96-BEDA94D30596}" srcId="{5E55114A-F673-496D-9D22-1A4DB26A2EB2}" destId="{1F47FF3C-9715-4AD6-9B9F-F14ECFC37252}" srcOrd="0" destOrd="0" parTransId="{0E887B7F-2936-4CA9-A681-B89B749B69D7}" sibTransId="{ECC8AB88-642F-4F15-869B-46F1ACA14031}"/>
    <dgm:cxn modelId="{90AC8430-B147-41AF-BA4E-F83DFD251A58}" type="presOf" srcId="{9A9B2127-2676-4CE4-8D28-D92300D1FAB4}" destId="{89779E7A-B36D-4D8A-934E-6F76FB4881DF}" srcOrd="1" destOrd="0" presId="urn:microsoft.com/office/officeart/2005/8/layout/orgChart1"/>
    <dgm:cxn modelId="{424FB670-B689-4AC1-A8EC-8D2D7E02081F}" srcId="{1F47FF3C-9715-4AD6-9B9F-F14ECFC37252}" destId="{EF54A63B-4074-40B7-9D10-1039691578B0}" srcOrd="0" destOrd="0" parTransId="{C3754227-2D84-49FB-AA3C-C2B4B7026A07}" sibTransId="{8C147D19-B495-4B62-BB57-09E156C7881D}"/>
    <dgm:cxn modelId="{259337DB-13AC-4644-96A5-815D1B9B12A0}" type="presOf" srcId="{EF54A63B-4074-40B7-9D10-1039691578B0}" destId="{D7A4622D-0401-4558-B8F7-DC6C537D85B0}" srcOrd="1" destOrd="0" presId="urn:microsoft.com/office/officeart/2005/8/layout/orgChart1"/>
    <dgm:cxn modelId="{EC28BC0D-86B5-4C2A-B29F-2864F190AA3B}" type="presOf" srcId="{1F47FF3C-9715-4AD6-9B9F-F14ECFC37252}" destId="{7AA4C547-BA75-4756-8BA4-9BD334BC48E1}" srcOrd="0" destOrd="0" presId="urn:microsoft.com/office/officeart/2005/8/layout/orgChart1"/>
    <dgm:cxn modelId="{41B5C3F7-3168-472F-B87B-EF2AB2609909}" type="presOf" srcId="{9A9B2127-2676-4CE4-8D28-D92300D1FAB4}" destId="{A60036AC-5175-4F7B-BE26-69CB6CFC880C}" srcOrd="0" destOrd="0" presId="urn:microsoft.com/office/officeart/2005/8/layout/orgChart1"/>
    <dgm:cxn modelId="{A1527C6F-29FA-4083-AD08-433F93FD46DE}" srcId="{1F47FF3C-9715-4AD6-9B9F-F14ECFC37252}" destId="{9A9B2127-2676-4CE4-8D28-D92300D1FAB4}" srcOrd="1" destOrd="0" parTransId="{651B1DDF-43DF-4023-A4F3-AC52D4ECD00D}" sibTransId="{DCE28610-E5C7-4815-9191-EA9E6A4DD032}"/>
    <dgm:cxn modelId="{B1631DC6-66EE-496A-ADC8-B8BC21DF4867}" type="presOf" srcId="{EF54A63B-4074-40B7-9D10-1039691578B0}" destId="{C2A391EA-7892-4F64-A965-29DC42AA1E9C}" srcOrd="0" destOrd="0" presId="urn:microsoft.com/office/officeart/2005/8/layout/orgChart1"/>
    <dgm:cxn modelId="{79B37F0D-A33F-47FD-9293-598A1A9BDC34}" type="presOf" srcId="{C3754227-2D84-49FB-AA3C-C2B4B7026A07}" destId="{D71F9B4F-EFDA-45E5-A2DE-0060F5C83481}" srcOrd="0" destOrd="0" presId="urn:microsoft.com/office/officeart/2005/8/layout/orgChart1"/>
    <dgm:cxn modelId="{ACB612CB-912F-415F-9C64-FE91D5A64159}" type="presOf" srcId="{5E55114A-F673-496D-9D22-1A4DB26A2EB2}" destId="{44BE4115-BA3E-4087-BC4B-3CD7562A2B62}" srcOrd="0" destOrd="0" presId="urn:microsoft.com/office/officeart/2005/8/layout/orgChart1"/>
    <dgm:cxn modelId="{C8B93896-1026-4F20-A130-932D6153CC98}" type="presOf" srcId="{1F47FF3C-9715-4AD6-9B9F-F14ECFC37252}" destId="{13E987C7-8675-4730-B9E2-65EB18D779DB}" srcOrd="1" destOrd="0" presId="urn:microsoft.com/office/officeart/2005/8/layout/orgChart1"/>
    <dgm:cxn modelId="{0BC6900B-987B-40E2-9FC9-B4265ACDCF04}" type="presParOf" srcId="{44BE4115-BA3E-4087-BC4B-3CD7562A2B62}" destId="{130C8954-69A9-4BF3-B7AF-CCD3C643E944}" srcOrd="0" destOrd="0" presId="urn:microsoft.com/office/officeart/2005/8/layout/orgChart1"/>
    <dgm:cxn modelId="{9BC80715-BE06-4C45-83B8-8EA7F44915F4}" type="presParOf" srcId="{130C8954-69A9-4BF3-B7AF-CCD3C643E944}" destId="{3284A47E-DEB3-4588-B963-DEF529C0F213}" srcOrd="0" destOrd="0" presId="urn:microsoft.com/office/officeart/2005/8/layout/orgChart1"/>
    <dgm:cxn modelId="{DBF7A9EC-87E5-4C4D-96D8-85A4564DF76F}" type="presParOf" srcId="{3284A47E-DEB3-4588-B963-DEF529C0F213}" destId="{7AA4C547-BA75-4756-8BA4-9BD334BC48E1}" srcOrd="0" destOrd="0" presId="urn:microsoft.com/office/officeart/2005/8/layout/orgChart1"/>
    <dgm:cxn modelId="{14568EC6-D6C0-44AD-8A2B-A6FA3726838A}" type="presParOf" srcId="{3284A47E-DEB3-4588-B963-DEF529C0F213}" destId="{13E987C7-8675-4730-B9E2-65EB18D779DB}" srcOrd="1" destOrd="0" presId="urn:microsoft.com/office/officeart/2005/8/layout/orgChart1"/>
    <dgm:cxn modelId="{C46F0C00-1A96-4A9E-BDB5-5ED2BB5E05DA}" type="presParOf" srcId="{130C8954-69A9-4BF3-B7AF-CCD3C643E944}" destId="{3A9EEBFE-34DB-4BDD-A371-5F2E253C263F}" srcOrd="1" destOrd="0" presId="urn:microsoft.com/office/officeart/2005/8/layout/orgChart1"/>
    <dgm:cxn modelId="{64052C43-3B51-4D7A-8308-A6A07BCC4DAE}" type="presParOf" srcId="{3A9EEBFE-34DB-4BDD-A371-5F2E253C263F}" destId="{D71F9B4F-EFDA-45E5-A2DE-0060F5C83481}" srcOrd="0" destOrd="0" presId="urn:microsoft.com/office/officeart/2005/8/layout/orgChart1"/>
    <dgm:cxn modelId="{1BC98B6C-BD7E-422E-BB8D-CF75D6317628}" type="presParOf" srcId="{3A9EEBFE-34DB-4BDD-A371-5F2E253C263F}" destId="{FAFBF2FB-1219-477E-897B-AAA3E3F132DC}" srcOrd="1" destOrd="0" presId="urn:microsoft.com/office/officeart/2005/8/layout/orgChart1"/>
    <dgm:cxn modelId="{B31177B1-BE65-418B-A087-EF24EF5B7CE9}" type="presParOf" srcId="{FAFBF2FB-1219-477E-897B-AAA3E3F132DC}" destId="{8460548C-AA9C-426E-971D-B5444110D1B1}" srcOrd="0" destOrd="0" presId="urn:microsoft.com/office/officeart/2005/8/layout/orgChart1"/>
    <dgm:cxn modelId="{547847F6-ECEF-4C53-A732-5845100128EC}" type="presParOf" srcId="{8460548C-AA9C-426E-971D-B5444110D1B1}" destId="{C2A391EA-7892-4F64-A965-29DC42AA1E9C}" srcOrd="0" destOrd="0" presId="urn:microsoft.com/office/officeart/2005/8/layout/orgChart1"/>
    <dgm:cxn modelId="{3D89738D-3D1F-4D6E-A322-CF579F6575EE}" type="presParOf" srcId="{8460548C-AA9C-426E-971D-B5444110D1B1}" destId="{D7A4622D-0401-4558-B8F7-DC6C537D85B0}" srcOrd="1" destOrd="0" presId="urn:microsoft.com/office/officeart/2005/8/layout/orgChart1"/>
    <dgm:cxn modelId="{6B40D6B9-B830-443C-BB9F-B534D0E2F71A}" type="presParOf" srcId="{FAFBF2FB-1219-477E-897B-AAA3E3F132DC}" destId="{1D94154F-8EE3-469F-BBD9-46D9864CD819}" srcOrd="1" destOrd="0" presId="urn:microsoft.com/office/officeart/2005/8/layout/orgChart1"/>
    <dgm:cxn modelId="{39253D15-B27F-431E-AF8C-97DDA92C22AC}" type="presParOf" srcId="{FAFBF2FB-1219-477E-897B-AAA3E3F132DC}" destId="{C08B14A8-D243-4559-9393-67018B42F5F5}" srcOrd="2" destOrd="0" presId="urn:microsoft.com/office/officeart/2005/8/layout/orgChart1"/>
    <dgm:cxn modelId="{5ED12B90-C7C6-4AC5-A1E7-707FDF2FF9BD}" type="presParOf" srcId="{3A9EEBFE-34DB-4BDD-A371-5F2E253C263F}" destId="{E5F328C8-FC08-4156-9D55-0DB329D89520}" srcOrd="2" destOrd="0" presId="urn:microsoft.com/office/officeart/2005/8/layout/orgChart1"/>
    <dgm:cxn modelId="{1E04268E-A597-49C1-BC64-D63C1F36930F}" type="presParOf" srcId="{3A9EEBFE-34DB-4BDD-A371-5F2E253C263F}" destId="{70118168-4D78-4F89-ACA5-46CE4E7845C8}" srcOrd="3" destOrd="0" presId="urn:microsoft.com/office/officeart/2005/8/layout/orgChart1"/>
    <dgm:cxn modelId="{3D45793B-4227-48A9-8550-40E7E9B03B2B}" type="presParOf" srcId="{70118168-4D78-4F89-ACA5-46CE4E7845C8}" destId="{712DF072-A7BC-4388-9DB7-619A2C7CAAF2}" srcOrd="0" destOrd="0" presId="urn:microsoft.com/office/officeart/2005/8/layout/orgChart1"/>
    <dgm:cxn modelId="{8DCEC1B3-F8E8-4BA7-A998-320A170A6292}" type="presParOf" srcId="{712DF072-A7BC-4388-9DB7-619A2C7CAAF2}" destId="{A60036AC-5175-4F7B-BE26-69CB6CFC880C}" srcOrd="0" destOrd="0" presId="urn:microsoft.com/office/officeart/2005/8/layout/orgChart1"/>
    <dgm:cxn modelId="{BEB1BAEF-BCCD-4155-B4DC-9E1E8BDD9296}" type="presParOf" srcId="{712DF072-A7BC-4388-9DB7-619A2C7CAAF2}" destId="{89779E7A-B36D-4D8A-934E-6F76FB4881DF}" srcOrd="1" destOrd="0" presId="urn:microsoft.com/office/officeart/2005/8/layout/orgChart1"/>
    <dgm:cxn modelId="{2DD3B47B-9CA6-46A8-B2CA-1B48549BCE66}" type="presParOf" srcId="{70118168-4D78-4F89-ACA5-46CE4E7845C8}" destId="{F2B5E5C7-4242-4474-8241-49C2F2619D70}" srcOrd="1" destOrd="0" presId="urn:microsoft.com/office/officeart/2005/8/layout/orgChart1"/>
    <dgm:cxn modelId="{D1B670F2-CECE-46DC-9E47-F1C284BF2C43}" type="presParOf" srcId="{70118168-4D78-4F89-ACA5-46CE4E7845C8}" destId="{80A4294B-F307-49B5-BE3F-B1E2FCC79826}" srcOrd="2" destOrd="0" presId="urn:microsoft.com/office/officeart/2005/8/layout/orgChart1"/>
    <dgm:cxn modelId="{46D99CDF-0F59-4C7C-B923-5455CCDB7DDD}" type="presParOf" srcId="{130C8954-69A9-4BF3-B7AF-CCD3C643E944}" destId="{7AA8B63E-676F-4512-B3AF-88EB518739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5/26/2014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676002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30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PL/SQL Exceptions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Exception</a:t>
            </a:r>
            <a:endParaRPr lang="en-US" sz="3200" dirty="0"/>
          </a:p>
        </p:txBody>
      </p:sp>
      <p:sp>
        <p:nvSpPr>
          <p:cNvPr id="3" name="Content Placeholder 2"/>
          <p:cNvSpPr>
            <a:spLocks noGrp="1"/>
          </p:cNvSpPr>
          <p:nvPr>
            <p:ph idx="1"/>
          </p:nvPr>
        </p:nvSpPr>
        <p:spPr>
          <a:xfrm>
            <a:off x="214745" y="1648690"/>
            <a:ext cx="8686800" cy="4495800"/>
          </a:xfrm>
        </p:spPr>
        <p:txBody>
          <a:bodyPr/>
          <a:lstStyle/>
          <a:p>
            <a:pPr>
              <a:spcBef>
                <a:spcPts val="1200"/>
              </a:spcBef>
              <a:buNone/>
            </a:pPr>
            <a:r>
              <a:rPr lang="en-US" sz="1800" b="1" dirty="0" smtClean="0">
                <a:latin typeface="Arial" pitchFamily="34" charset="0"/>
                <a:cs typeface="Arial" pitchFamily="34" charset="0"/>
              </a:rPr>
              <a:t>W</a:t>
            </a:r>
            <a:r>
              <a:rPr sz="1800" b="1" dirty="0" smtClean="0">
                <a:latin typeface="Arial" pitchFamily="34" charset="0"/>
                <a:cs typeface="Arial" pitchFamily="34" charset="0"/>
              </a:rPr>
              <a:t>hat is an Exception?</a:t>
            </a:r>
          </a:p>
          <a:p>
            <a:pPr lvl="1">
              <a:spcBef>
                <a:spcPts val="1200"/>
              </a:spcBef>
              <a:buNone/>
            </a:pPr>
            <a:r>
              <a:rPr sz="1800" dirty="0" smtClean="0">
                <a:latin typeface="Arial" pitchFamily="34" charset="0"/>
                <a:cs typeface="Arial" pitchFamily="34" charset="0"/>
              </a:rPr>
              <a:t>A warning or error condition is called an </a:t>
            </a:r>
            <a:r>
              <a:rPr sz="1800" b="1" i="1" dirty="0" smtClean="0">
                <a:latin typeface="Arial" pitchFamily="34" charset="0"/>
                <a:cs typeface="Arial" pitchFamily="34" charset="0"/>
              </a:rPr>
              <a:t>exception</a:t>
            </a:r>
            <a:r>
              <a:rPr sz="1800" dirty="0" smtClean="0">
                <a:latin typeface="Arial" pitchFamily="34" charset="0"/>
                <a:cs typeface="Arial" pitchFamily="34" charset="0"/>
              </a:rPr>
              <a:t>.</a:t>
            </a:r>
          </a:p>
          <a:p>
            <a:pPr>
              <a:spcBef>
                <a:spcPts val="1200"/>
              </a:spcBef>
              <a:buNone/>
            </a:pPr>
            <a:r>
              <a:rPr lang="en-US" sz="1800" b="1" dirty="0" smtClean="0">
                <a:latin typeface="Arial" pitchFamily="34" charset="0"/>
                <a:cs typeface="Arial" pitchFamily="34" charset="0"/>
              </a:rPr>
              <a:t>Examples of exceptions in Oracle:</a:t>
            </a:r>
          </a:p>
          <a:p>
            <a:pPr lvl="1">
              <a:spcBef>
                <a:spcPts val="1200"/>
              </a:spcBef>
              <a:buFont typeface="+mj-lt"/>
              <a:buAutoNum type="arabicPeriod"/>
            </a:pPr>
            <a:r>
              <a:rPr lang="en-US" sz="1600" dirty="0" smtClean="0">
                <a:latin typeface="Arial" pitchFamily="34" charset="0"/>
                <a:cs typeface="Arial" pitchFamily="34" charset="0"/>
              </a:rPr>
              <a:t>Divide by Zero.</a:t>
            </a:r>
          </a:p>
          <a:p>
            <a:pPr lvl="1">
              <a:spcBef>
                <a:spcPts val="1200"/>
              </a:spcBef>
              <a:buFont typeface="+mj-lt"/>
              <a:buAutoNum type="arabicPeriod"/>
            </a:pPr>
            <a:r>
              <a:rPr lang="en-US" sz="1600" dirty="0" smtClean="0">
                <a:latin typeface="Arial" pitchFamily="34" charset="0"/>
                <a:cs typeface="Arial" pitchFamily="34" charset="0"/>
              </a:rPr>
              <a:t>Sub query returns more than one row when it is expected to return only one row.</a:t>
            </a:r>
          </a:p>
          <a:p>
            <a:pPr lvl="1">
              <a:spcBef>
                <a:spcPts val="1200"/>
              </a:spcBef>
              <a:buFont typeface="+mj-lt"/>
              <a:buAutoNum type="arabicPeriod"/>
            </a:pPr>
            <a:r>
              <a:rPr lang="en-US" sz="1600" dirty="0" smtClean="0">
                <a:latin typeface="Arial" pitchFamily="34" charset="0"/>
                <a:cs typeface="Arial" pitchFamily="34" charset="0"/>
              </a:rPr>
              <a:t>Data type mismatch exceptions.</a:t>
            </a:r>
          </a:p>
          <a:p>
            <a:pPr>
              <a:spcBef>
                <a:spcPts val="1200"/>
              </a:spcBef>
              <a:buNone/>
            </a:pPr>
            <a:r>
              <a:rPr lang="en-US" sz="1800" b="1" dirty="0" smtClean="0">
                <a:latin typeface="Arial" pitchFamily="34" charset="0"/>
                <a:cs typeface="Arial" pitchFamily="34" charset="0"/>
              </a:rPr>
              <a:t>What happens when exception occurs?</a:t>
            </a:r>
          </a:p>
          <a:p>
            <a:pPr>
              <a:spcBef>
                <a:spcPts val="1200"/>
              </a:spcBef>
              <a:buNone/>
            </a:pPr>
            <a:r>
              <a:rPr lang="en-US" sz="1800" dirty="0" smtClean="0">
                <a:latin typeface="Arial" pitchFamily="34" charset="0"/>
                <a:cs typeface="Arial" pitchFamily="34" charset="0"/>
              </a:rPr>
              <a:t>When an exception occurs in Oracle, the PL/SQL block terminates with failure and exception is propagated to the calling environment.</a:t>
            </a:r>
          </a:p>
          <a:p>
            <a:pPr>
              <a:spcBef>
                <a:spcPts val="1200"/>
              </a:spcBef>
              <a:buNone/>
            </a:pPr>
            <a:r>
              <a:rPr lang="en-US" sz="1800" b="1" dirty="0" smtClean="0">
                <a:latin typeface="Arial" pitchFamily="34" charset="0"/>
                <a:cs typeface="Arial" pitchFamily="34" charset="0"/>
              </a:rPr>
              <a:t>How can Exception be handled?</a:t>
            </a:r>
          </a:p>
          <a:p>
            <a:pPr>
              <a:spcBef>
                <a:spcPts val="1200"/>
              </a:spcBef>
              <a:buNone/>
            </a:pPr>
            <a:r>
              <a:rPr lang="en-US" sz="1800" dirty="0" smtClean="0">
                <a:latin typeface="Arial" pitchFamily="34" charset="0"/>
                <a:cs typeface="Arial" pitchFamily="34" charset="0"/>
              </a:rPr>
              <a:t>Exceptions can be handled using exception handlers where user can specify what needs to be done when an exception occurs.</a:t>
            </a:r>
            <a:endParaRPr sz="18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dirty="0"/>
          </a:p>
        </p:txBody>
      </p:sp>
    </p:spTree>
    <p:extLst>
      <p:ext uri="{BB962C8B-B14F-4D97-AF65-F5344CB8AC3E}">
        <p14:creationId xmlns:p14="http://schemas.microsoft.com/office/powerpoint/2010/main" val="38946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linds(horizontal)">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happens when exception occurs?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dirty="0"/>
          </a:p>
        </p:txBody>
      </p:sp>
      <p:pic>
        <p:nvPicPr>
          <p:cNvPr id="7" name="Picture 6" descr="Exp1.JPG"/>
          <p:cNvPicPr>
            <a:picLocks noChangeAspect="1"/>
          </p:cNvPicPr>
          <p:nvPr/>
        </p:nvPicPr>
        <p:blipFill>
          <a:blip r:embed="rId2" cstate="print"/>
          <a:srcRect l="2148" t="2685" r="2625" b="3356"/>
          <a:stretch>
            <a:fillRect/>
          </a:stretch>
        </p:blipFill>
        <p:spPr>
          <a:xfrm>
            <a:off x="2133600" y="2438400"/>
            <a:ext cx="4800600" cy="3368842"/>
          </a:xfrm>
          <a:prstGeom prst="rect">
            <a:avLst/>
          </a:prstGeom>
        </p:spPr>
      </p:pic>
      <p:sp>
        <p:nvSpPr>
          <p:cNvPr id="8" name="TextBox 7"/>
          <p:cNvSpPr txBox="1"/>
          <p:nvPr/>
        </p:nvSpPr>
        <p:spPr>
          <a:xfrm>
            <a:off x="76200" y="2667000"/>
            <a:ext cx="2133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latin typeface="Arial" pitchFamily="34" charset="0"/>
                <a:cs typeface="Arial" pitchFamily="34" charset="0"/>
              </a:rPr>
              <a:t>Exception is raised by the PL/SQL program</a:t>
            </a:r>
            <a:endParaRPr lang="en-US" sz="1400" dirty="0">
              <a:latin typeface="Arial" pitchFamily="34" charset="0"/>
              <a:cs typeface="Arial" pitchFamily="34" charset="0"/>
            </a:endParaRPr>
          </a:p>
        </p:txBody>
      </p:sp>
      <p:cxnSp>
        <p:nvCxnSpPr>
          <p:cNvPr id="10" name="Straight Arrow Connector 9"/>
          <p:cNvCxnSpPr/>
          <p:nvPr/>
        </p:nvCxnSpPr>
        <p:spPr>
          <a:xfrm flipH="1" flipV="1">
            <a:off x="1995055" y="3241965"/>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2800" y="2057400"/>
            <a:ext cx="2743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latin typeface="Arial" pitchFamily="34" charset="0"/>
                <a:cs typeface="Arial" pitchFamily="34" charset="0"/>
              </a:rPr>
              <a:t>Oracle checks if the exception is handled/trapped</a:t>
            </a:r>
            <a:endParaRPr lang="en-US" sz="1400" dirty="0">
              <a:latin typeface="Arial" pitchFamily="34" charset="0"/>
              <a:cs typeface="Arial" pitchFamily="34" charset="0"/>
            </a:endParaRPr>
          </a:p>
        </p:txBody>
      </p:sp>
      <p:cxnSp>
        <p:nvCxnSpPr>
          <p:cNvPr id="13" name="Straight Arrow Connector 12"/>
          <p:cNvCxnSpPr>
            <a:endCxn id="11" idx="2"/>
          </p:cNvCxnSpPr>
          <p:nvPr/>
        </p:nvCxnSpPr>
        <p:spPr>
          <a:xfrm flipV="1">
            <a:off x="4191000" y="2580620"/>
            <a:ext cx="533400" cy="314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87834" y="3276600"/>
            <a:ext cx="2479966" cy="8925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300" dirty="0" smtClean="0">
                <a:latin typeface="Arial" pitchFamily="34" charset="0"/>
                <a:cs typeface="Arial" pitchFamily="34" charset="0"/>
              </a:rPr>
              <a:t>If no handlers present the program terminates and the error is propagated to the </a:t>
            </a:r>
            <a:r>
              <a:rPr lang="en-US" sz="1300" smtClean="0">
                <a:latin typeface="Arial" pitchFamily="34" charset="0"/>
                <a:cs typeface="Arial" pitchFamily="34" charset="0"/>
              </a:rPr>
              <a:t>calling environment.</a:t>
            </a:r>
            <a:endParaRPr lang="en-US" sz="1300" dirty="0">
              <a:latin typeface="Arial" pitchFamily="34" charset="0"/>
              <a:cs typeface="Arial" pitchFamily="34" charset="0"/>
            </a:endParaRPr>
          </a:p>
        </p:txBody>
      </p:sp>
      <p:sp>
        <p:nvSpPr>
          <p:cNvPr id="15" name="TextBox 14"/>
          <p:cNvSpPr txBox="1"/>
          <p:nvPr/>
        </p:nvSpPr>
        <p:spPr>
          <a:xfrm>
            <a:off x="2514600" y="5715000"/>
            <a:ext cx="28956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latin typeface="Arial" pitchFamily="34" charset="0"/>
                <a:cs typeface="Arial" pitchFamily="34" charset="0"/>
              </a:rPr>
              <a:t>If Exception handlers are present, then the statements in Exception block is executed</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95805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happens when an error occurs?</a:t>
            </a:r>
            <a:endParaRPr lang="en-US" sz="2800" dirty="0"/>
          </a:p>
        </p:txBody>
      </p:sp>
      <p:sp>
        <p:nvSpPr>
          <p:cNvPr id="3" name="Content Placeholder 2"/>
          <p:cNvSpPr>
            <a:spLocks noGrp="1"/>
          </p:cNvSpPr>
          <p:nvPr>
            <p:ph idx="1"/>
          </p:nvPr>
        </p:nvSpPr>
        <p:spPr>
          <a:xfrm>
            <a:off x="214745" y="1676400"/>
            <a:ext cx="8686800" cy="4495800"/>
          </a:xfrm>
        </p:spPr>
        <p:txBody>
          <a:bodyPr/>
          <a:lstStyle/>
          <a:p>
            <a:pPr>
              <a:spcBef>
                <a:spcPts val="1800"/>
              </a:spcBef>
            </a:pPr>
            <a:r>
              <a:rPr sz="2000" dirty="0" smtClean="0">
                <a:latin typeface="Arial" pitchFamily="34" charset="0"/>
                <a:cs typeface="Arial" pitchFamily="34" charset="0"/>
              </a:rPr>
              <a:t>When an error occurs in the PLSQL block , an </a:t>
            </a:r>
            <a:r>
              <a:rPr sz="2000" b="1" i="1" dirty="0" smtClean="0">
                <a:latin typeface="Arial" pitchFamily="34" charset="0"/>
                <a:cs typeface="Arial" pitchFamily="34" charset="0"/>
              </a:rPr>
              <a:t>exception</a:t>
            </a:r>
            <a:r>
              <a:rPr sz="2000" dirty="0" smtClean="0">
                <a:latin typeface="Arial" pitchFamily="34" charset="0"/>
                <a:cs typeface="Arial" pitchFamily="34" charset="0"/>
              </a:rPr>
              <a:t> is </a:t>
            </a:r>
            <a:r>
              <a:rPr sz="2000" b="1" i="1" dirty="0" smtClean="0">
                <a:latin typeface="Arial" pitchFamily="34" charset="0"/>
                <a:cs typeface="Arial" pitchFamily="34" charset="0"/>
              </a:rPr>
              <a:t>raised</a:t>
            </a:r>
            <a:r>
              <a:rPr sz="2000" dirty="0" smtClean="0">
                <a:latin typeface="Arial" pitchFamily="34" charset="0"/>
                <a:cs typeface="Arial" pitchFamily="34" charset="0"/>
              </a:rPr>
              <a:t>.</a:t>
            </a:r>
          </a:p>
          <a:p>
            <a:pPr>
              <a:spcBef>
                <a:spcPts val="1800"/>
              </a:spcBef>
            </a:pPr>
            <a:r>
              <a:rPr sz="2000" dirty="0" smtClean="0">
                <a:latin typeface="Arial" pitchFamily="34" charset="0"/>
                <a:cs typeface="Arial" pitchFamily="34" charset="0"/>
              </a:rPr>
              <a:t>This causes a termination of the PLSQL block execution by Oracle.</a:t>
            </a:r>
          </a:p>
          <a:p>
            <a:pPr>
              <a:spcBef>
                <a:spcPts val="1800"/>
              </a:spcBef>
            </a:pPr>
            <a:r>
              <a:rPr sz="2000" dirty="0" smtClean="0">
                <a:latin typeface="Arial" pitchFamily="34" charset="0"/>
                <a:cs typeface="Arial" pitchFamily="34" charset="0"/>
              </a:rPr>
              <a:t>Control then is transferred to the exception section of the PLSQL block(</a:t>
            </a:r>
            <a:r>
              <a:rPr sz="2000" b="1" i="1" dirty="0" smtClean="0">
                <a:latin typeface="Arial" pitchFamily="34" charset="0"/>
                <a:cs typeface="Arial" pitchFamily="34" charset="0"/>
              </a:rPr>
              <a:t>if one exists</a:t>
            </a:r>
            <a:r>
              <a:rPr sz="2000" dirty="0" smtClean="0">
                <a:latin typeface="Arial" pitchFamily="34" charset="0"/>
                <a:cs typeface="Arial" pitchFamily="34" charset="0"/>
              </a:rPr>
              <a:t>). </a:t>
            </a:r>
          </a:p>
          <a:p>
            <a:pPr>
              <a:spcBef>
                <a:spcPts val="1800"/>
              </a:spcBef>
            </a:pPr>
            <a:r>
              <a:rPr sz="2000" dirty="0" smtClean="0">
                <a:latin typeface="Arial" pitchFamily="34" charset="0"/>
                <a:cs typeface="Arial" pitchFamily="34" charset="0"/>
              </a:rPr>
              <a:t>The exception section consists of handlers for handling the exceptions. </a:t>
            </a:r>
          </a:p>
          <a:p>
            <a:pPr>
              <a:spcBef>
                <a:spcPts val="1800"/>
              </a:spcBef>
            </a:pPr>
            <a:r>
              <a:rPr sz="2000" dirty="0" smtClean="0">
                <a:latin typeface="Arial" pitchFamily="34" charset="0"/>
                <a:cs typeface="Arial" pitchFamily="34" charset="0"/>
              </a:rPr>
              <a:t>The control never returns to that block after you finish handling the exception.         </a:t>
            </a:r>
          </a:p>
          <a:p>
            <a:pPr>
              <a:spcBef>
                <a:spcPts val="1800"/>
              </a:spcBef>
            </a:pPr>
            <a:r>
              <a:rPr sz="2000" dirty="0" smtClean="0">
                <a:latin typeface="Arial" pitchFamily="34" charset="0"/>
                <a:cs typeface="Arial" pitchFamily="34" charset="0"/>
              </a:rPr>
              <a:t>Instead control is passed to the enclosing block </a:t>
            </a:r>
            <a:r>
              <a:rPr sz="2000" b="1" i="1" dirty="0" smtClean="0">
                <a:latin typeface="Arial" pitchFamily="34" charset="0"/>
                <a:cs typeface="Arial" pitchFamily="34" charset="0"/>
              </a:rPr>
              <a:t>(if any)</a:t>
            </a:r>
            <a:r>
              <a:rPr sz="2000" dirty="0" smtClean="0">
                <a:latin typeface="Arial" pitchFamily="34" charset="0"/>
                <a:cs typeface="Arial" pitchFamily="34" charset="0"/>
              </a:rPr>
              <a:t>.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Tree>
    <p:extLst>
      <p:ext uri="{BB962C8B-B14F-4D97-AF65-F5344CB8AC3E}">
        <p14:creationId xmlns:p14="http://schemas.microsoft.com/office/powerpoint/2010/main" val="424888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Advantages of Exception Handling</a:t>
            </a:r>
            <a:endParaRPr lang="en-US" sz="3200" dirty="0"/>
          </a:p>
        </p:txBody>
      </p:sp>
      <p:sp>
        <p:nvSpPr>
          <p:cNvPr id="3" name="Content Placeholder 2"/>
          <p:cNvSpPr>
            <a:spLocks noGrp="1"/>
          </p:cNvSpPr>
          <p:nvPr>
            <p:ph idx="1"/>
          </p:nvPr>
        </p:nvSpPr>
        <p:spPr>
          <a:xfrm>
            <a:off x="228600" y="1676400"/>
            <a:ext cx="8686800" cy="4495800"/>
          </a:xfrm>
        </p:spPr>
        <p:txBody>
          <a:bodyPr/>
          <a:lstStyle/>
          <a:p>
            <a:pPr>
              <a:spcBef>
                <a:spcPts val="2400"/>
              </a:spcBef>
            </a:pPr>
            <a:r>
              <a:rPr sz="2000" dirty="0" smtClean="0">
                <a:latin typeface="Arial" pitchFamily="34" charset="0"/>
                <a:cs typeface="Arial" pitchFamily="34" charset="0"/>
              </a:rPr>
              <a:t>Exception Handling improve readability by letting you isolate error-handling routines. </a:t>
            </a:r>
          </a:p>
          <a:p>
            <a:pPr>
              <a:spcBef>
                <a:spcPts val="2400"/>
              </a:spcBef>
            </a:pPr>
            <a:r>
              <a:rPr sz="2000" dirty="0" smtClean="0">
                <a:latin typeface="Arial" pitchFamily="34" charset="0"/>
                <a:cs typeface="Arial" pitchFamily="34" charset="0"/>
              </a:rPr>
              <a:t>The primary algorithm is not obscured by error recovery algorithms.</a:t>
            </a:r>
          </a:p>
          <a:p>
            <a:pPr>
              <a:spcBef>
                <a:spcPts val="2400"/>
              </a:spcBef>
            </a:pPr>
            <a:r>
              <a:rPr sz="2000" dirty="0" smtClean="0">
                <a:latin typeface="Arial" pitchFamily="34" charset="0"/>
                <a:cs typeface="Arial" pitchFamily="34" charset="0"/>
              </a:rPr>
              <a:t>Exception handling improve reliability by handling the exceptions properly.</a:t>
            </a:r>
          </a:p>
          <a:p>
            <a:pPr>
              <a:spcBef>
                <a:spcPts val="2400"/>
              </a:spcBef>
            </a:pPr>
            <a:r>
              <a:rPr sz="2000" dirty="0" smtClean="0">
                <a:latin typeface="Arial" pitchFamily="34" charset="0"/>
                <a:cs typeface="Arial" pitchFamily="34" charset="0"/>
              </a:rPr>
              <a:t>Just add an exception handler to your PL/SQL block. If the exception is ever raised in that block (or any sub-block), you can be sure it will be handled.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Tree>
    <p:extLst>
      <p:ext uri="{BB962C8B-B14F-4D97-AF65-F5344CB8AC3E}">
        <p14:creationId xmlns:p14="http://schemas.microsoft.com/office/powerpoint/2010/main" val="42261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Types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graphicFrame>
        <p:nvGraphicFramePr>
          <p:cNvPr id="6" name="Diagram 5"/>
          <p:cNvGraphicFramePr/>
          <p:nvPr/>
        </p:nvGraphicFramePr>
        <p:xfrm>
          <a:off x="228600" y="1828800"/>
          <a:ext cx="86106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219200" y="4419600"/>
            <a:ext cx="29718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These exceptions are already defined in Oracle </a:t>
            </a:r>
          </a:p>
          <a:p>
            <a:r>
              <a:rPr lang="en-US" dirty="0" err="1" smtClean="0">
                <a:latin typeface="Arial" pitchFamily="34" charset="0"/>
                <a:cs typeface="Arial" pitchFamily="34" charset="0"/>
              </a:rPr>
              <a:t>Example:</a:t>
            </a:r>
            <a:r>
              <a:rPr lang="en-US" b="0" dirty="0" err="1" smtClean="0">
                <a:latin typeface="Arial" pitchFamily="34" charset="0"/>
                <a:cs typeface="Arial" pitchFamily="34" charset="0"/>
              </a:rPr>
              <a:t>ZERO_DIVIDE</a:t>
            </a:r>
            <a:r>
              <a:rPr lang="en-US" b="0" dirty="0" smtClean="0">
                <a:latin typeface="Arial" pitchFamily="34" charset="0"/>
                <a:cs typeface="Arial" pitchFamily="34" charset="0"/>
              </a:rPr>
              <a:t> </a:t>
            </a:r>
          </a:p>
        </p:txBody>
      </p:sp>
      <p:sp>
        <p:nvSpPr>
          <p:cNvPr id="9" name="TextBox 8"/>
          <p:cNvSpPr txBox="1"/>
          <p:nvPr/>
        </p:nvSpPr>
        <p:spPr>
          <a:xfrm>
            <a:off x="4800600" y="4495800"/>
            <a:ext cx="2743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These exceptions are created by developers.</a:t>
            </a:r>
            <a:endParaRPr lang="en-US" b="0" dirty="0">
              <a:latin typeface="Arial" pitchFamily="34" charset="0"/>
              <a:cs typeface="Arial" pitchFamily="34" charset="0"/>
            </a:endParaRPr>
          </a:p>
        </p:txBody>
      </p:sp>
    </p:spTree>
    <p:extLst>
      <p:ext uri="{BB962C8B-B14F-4D97-AF65-F5344CB8AC3E}">
        <p14:creationId xmlns:p14="http://schemas.microsoft.com/office/powerpoint/2010/main" val="141049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Predefined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
        <p:nvSpPr>
          <p:cNvPr id="6" name="Rectangle 5"/>
          <p:cNvSpPr/>
          <p:nvPr/>
        </p:nvSpPr>
        <p:spPr>
          <a:xfrm>
            <a:off x="76200" y="1524000"/>
            <a:ext cx="8763000" cy="4431983"/>
          </a:xfrm>
          <a:prstGeom prst="rect">
            <a:avLst/>
          </a:prstGeom>
        </p:spPr>
        <p:txBody>
          <a:bodyPr wrap="square">
            <a:spAutoFit/>
          </a:bodyPr>
          <a:lstStyle/>
          <a:p>
            <a:pPr lvl="1">
              <a:spcBef>
                <a:spcPts val="2400"/>
              </a:spcBef>
              <a:buFont typeface="Arial" pitchFamily="34" charset="0"/>
              <a:buChar char="•"/>
            </a:pPr>
            <a:r>
              <a:rPr lang="en-US" b="0" dirty="0" smtClean="0"/>
              <a:t> They are raised implicitly at runtime by database engine when any error occurs.</a:t>
            </a:r>
          </a:p>
          <a:p>
            <a:pPr lvl="1">
              <a:spcBef>
                <a:spcPts val="2400"/>
              </a:spcBef>
              <a:buFont typeface="Arial" pitchFamily="34" charset="0"/>
              <a:buChar char="•"/>
            </a:pPr>
            <a:r>
              <a:rPr lang="en-US" b="0" dirty="0" smtClean="0"/>
              <a:t> Every predefined exception is associated with an Error code and Error name.</a:t>
            </a:r>
          </a:p>
          <a:p>
            <a:pPr lvl="1">
              <a:spcBef>
                <a:spcPts val="2400"/>
              </a:spcBef>
              <a:buFont typeface="Arial" pitchFamily="34" charset="0"/>
              <a:buChar char="•"/>
            </a:pPr>
            <a:r>
              <a:rPr lang="en-US" b="0" dirty="0" smtClean="0"/>
              <a:t>We need to handle these exceptions by referring their names.</a:t>
            </a:r>
          </a:p>
          <a:p>
            <a:pPr lvl="1">
              <a:spcBef>
                <a:spcPts val="2400"/>
              </a:spcBef>
            </a:pPr>
            <a:endParaRPr lang="en-US" b="0" dirty="0" smtClean="0"/>
          </a:p>
          <a:p>
            <a:pPr lvl="1">
              <a:spcBef>
                <a:spcPts val="2400"/>
              </a:spcBef>
              <a:buFont typeface="Arial" pitchFamily="34" charset="0"/>
              <a:buChar char="•"/>
            </a:pPr>
            <a:r>
              <a:rPr lang="en-US" b="0" dirty="0" smtClean="0"/>
              <a:t>These exceptions are defined in the STANDARD package.</a:t>
            </a:r>
          </a:p>
          <a:p>
            <a:pPr lvl="1">
              <a:spcBef>
                <a:spcPts val="2400"/>
              </a:spcBef>
              <a:buFont typeface="Arial" pitchFamily="34" charset="0"/>
              <a:buChar char="•"/>
            </a:pPr>
            <a:r>
              <a:rPr lang="en-US" b="0" dirty="0" smtClean="0"/>
              <a:t>Standard package is a default package in PL/SQL .</a:t>
            </a:r>
          </a:p>
          <a:p>
            <a:pPr lvl="1">
              <a:spcBef>
                <a:spcPts val="2400"/>
              </a:spcBef>
              <a:buFont typeface="Arial" pitchFamily="34" charset="0"/>
              <a:buChar char="•"/>
            </a:pPr>
            <a:r>
              <a:rPr lang="en-US" b="0" dirty="0" smtClean="0"/>
              <a:t>This package contains types, exceptions, subprograms which are available automatically to PL/SQL programs.</a:t>
            </a:r>
          </a:p>
        </p:txBody>
      </p:sp>
      <p:sp>
        <p:nvSpPr>
          <p:cNvPr id="7" name="TextBox 6"/>
          <p:cNvSpPr txBox="1"/>
          <p:nvPr/>
        </p:nvSpPr>
        <p:spPr>
          <a:xfrm>
            <a:off x="685800" y="3352800"/>
            <a:ext cx="8001000" cy="7315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a:r>
              <a:rPr lang="en-US" dirty="0" smtClean="0">
                <a:latin typeface="Arial" pitchFamily="34" charset="0"/>
                <a:cs typeface="Arial" pitchFamily="34" charset="0"/>
              </a:rPr>
              <a:t>  Example:  </a:t>
            </a:r>
            <a:r>
              <a:rPr lang="en-US" b="0" dirty="0" smtClean="0">
                <a:latin typeface="Arial" pitchFamily="34" charset="0"/>
                <a:cs typeface="Arial" pitchFamily="34" charset="0"/>
              </a:rPr>
              <a:t> Oracle raises the predefined exception “</a:t>
            </a:r>
            <a:r>
              <a:rPr lang="en-US" dirty="0" smtClean="0">
                <a:latin typeface="Arial" pitchFamily="34" charset="0"/>
                <a:cs typeface="Arial" pitchFamily="34" charset="0"/>
              </a:rPr>
              <a:t>NO_DATA_FOUND</a:t>
            </a:r>
            <a:r>
              <a:rPr lang="en-US" b="0" dirty="0" smtClean="0">
                <a:latin typeface="Arial" pitchFamily="34" charset="0"/>
                <a:cs typeface="Arial" pitchFamily="34" charset="0"/>
              </a:rPr>
              <a:t>” </a:t>
            </a:r>
          </a:p>
          <a:p>
            <a:pPr marL="0" lvl="1"/>
            <a:r>
              <a:rPr lang="en-US" b="0" dirty="0" smtClean="0">
                <a:latin typeface="Arial" pitchFamily="34" charset="0"/>
                <a:cs typeface="Arial" pitchFamily="34" charset="0"/>
              </a:rPr>
              <a:t>if a SELECT INTO statement returns no rows.</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3712584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Pre-Defined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graphicFrame>
        <p:nvGraphicFramePr>
          <p:cNvPr id="5" name="Table 4"/>
          <p:cNvGraphicFramePr>
            <a:graphicFrameLocks noGrp="1"/>
          </p:cNvGraphicFramePr>
          <p:nvPr/>
        </p:nvGraphicFramePr>
        <p:xfrm>
          <a:off x="381000" y="1905000"/>
          <a:ext cx="8305800" cy="2286000"/>
        </p:xfrm>
        <a:graphic>
          <a:graphicData uri="http://schemas.openxmlformats.org/drawingml/2006/table">
            <a:tbl>
              <a:tblPr firstRow="1" bandRow="1">
                <a:tableStyleId>{5C22544A-7EE6-4342-B048-85BDC9FD1C3A}</a:tableStyleId>
              </a:tblPr>
              <a:tblGrid>
                <a:gridCol w="2514600"/>
                <a:gridCol w="2133600"/>
                <a:gridCol w="3657600"/>
              </a:tblGrid>
              <a:tr h="0">
                <a:tc>
                  <a:txBody>
                    <a:bodyPr/>
                    <a:lstStyle/>
                    <a:p>
                      <a:r>
                        <a:rPr lang="en-US" dirty="0" smtClean="0">
                          <a:latin typeface="Arial" pitchFamily="34" charset="0"/>
                          <a:cs typeface="Arial" pitchFamily="34" charset="0"/>
                        </a:rPr>
                        <a:t>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ORACLE ERROR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RAISED</a:t>
                      </a:r>
                      <a:r>
                        <a:rPr lang="en-US" baseline="0" dirty="0" smtClean="0">
                          <a:latin typeface="Arial" pitchFamily="34" charset="0"/>
                          <a:cs typeface="Arial" pitchFamily="34" charset="0"/>
                        </a:rPr>
                        <a:t> WHEN</a:t>
                      </a:r>
                      <a:endParaRPr lang="en-US" dirty="0">
                        <a:latin typeface="Arial" pitchFamily="34" charset="0"/>
                        <a:cs typeface="Arial"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INVALID_NUMBER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ORA-01722</a:t>
                      </a:r>
                    </a:p>
                  </a:txBody>
                  <a:tcPr/>
                </a:tc>
                <a:tc>
                  <a:txBody>
                    <a:bodyPr/>
                    <a:lstStyle/>
                    <a:p>
                      <a:r>
                        <a:rPr lang="en-US" dirty="0" smtClean="0">
                          <a:latin typeface="Arial" pitchFamily="34" charset="0"/>
                          <a:cs typeface="Arial" pitchFamily="34" charset="0"/>
                        </a:rPr>
                        <a:t>String contains</a:t>
                      </a:r>
                      <a:r>
                        <a:rPr lang="en-US" baseline="0" dirty="0" smtClean="0">
                          <a:latin typeface="Arial" pitchFamily="34" charset="0"/>
                          <a:cs typeface="Arial" pitchFamily="34" charset="0"/>
                        </a:rPr>
                        <a:t> a character and you try to convert it into a number.</a:t>
                      </a:r>
                      <a:endParaRPr lang="en-US" dirty="0">
                        <a:latin typeface="Arial" pitchFamily="34" charset="0"/>
                        <a:cs typeface="Arial"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TOO_MANY_ROWS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ORA-01422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A SELECT INTO statement returns more than one row.</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ZERO_DIVIDE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ORA-01476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The program attempts to divide a number by zero.</a:t>
                      </a:r>
                    </a:p>
                  </a:txBody>
                  <a:tcPr/>
                </a:tc>
              </a:tr>
            </a:tbl>
          </a:graphicData>
        </a:graphic>
      </p:graphicFrame>
    </p:spTree>
    <p:extLst>
      <p:ext uri="{BB962C8B-B14F-4D97-AF65-F5344CB8AC3E}">
        <p14:creationId xmlns:p14="http://schemas.microsoft.com/office/powerpoint/2010/main" val="3952310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Exception Handlers</a:t>
            </a:r>
            <a:endParaRPr lang="en-US" sz="3200" dirty="0"/>
          </a:p>
        </p:txBody>
      </p:sp>
      <p:sp>
        <p:nvSpPr>
          <p:cNvPr id="3" name="Content Placeholder 2"/>
          <p:cNvSpPr>
            <a:spLocks noGrp="1"/>
          </p:cNvSpPr>
          <p:nvPr>
            <p:ph idx="1"/>
          </p:nvPr>
        </p:nvSpPr>
        <p:spPr>
          <a:xfrm>
            <a:off x="228600" y="1447800"/>
            <a:ext cx="8610600" cy="1143000"/>
          </a:xfrm>
        </p:spPr>
        <p:txBody>
          <a:bodyPr/>
          <a:lstStyle/>
          <a:p>
            <a:pPr>
              <a:spcBef>
                <a:spcPts val="1200"/>
              </a:spcBef>
              <a:buNone/>
            </a:pPr>
            <a:r>
              <a:rPr sz="2000" b="1" dirty="0" smtClean="0">
                <a:latin typeface="Arial" pitchFamily="34" charset="0"/>
                <a:cs typeface="Arial" pitchFamily="34" charset="0"/>
              </a:rPr>
              <a:t>What are exception handlers?</a:t>
            </a:r>
          </a:p>
          <a:p>
            <a:pPr>
              <a:spcBef>
                <a:spcPts val="1200"/>
              </a:spcBef>
              <a:buNone/>
            </a:pPr>
            <a:r>
              <a:rPr sz="2000" dirty="0" smtClean="0">
                <a:latin typeface="Arial" pitchFamily="34" charset="0"/>
                <a:cs typeface="Arial" pitchFamily="34" charset="0"/>
              </a:rPr>
              <a:t>To handle raised exceptions, you write separate block called </a:t>
            </a:r>
            <a:r>
              <a:rPr sz="2000" i="1" dirty="0" smtClean="0">
                <a:latin typeface="Arial" pitchFamily="34" charset="0"/>
                <a:cs typeface="Arial" pitchFamily="34" charset="0"/>
              </a:rPr>
              <a:t>exception handlers</a:t>
            </a:r>
            <a:r>
              <a:rPr sz="2000" dirty="0" smtClean="0">
                <a:latin typeface="Arial" pitchFamily="34" charset="0"/>
                <a:cs typeface="Arial" pitchFamily="34" charset="0"/>
              </a:rPr>
              <a:t>.</a:t>
            </a:r>
          </a:p>
          <a:p>
            <a:pPr>
              <a:spcBef>
                <a:spcPts val="1200"/>
              </a:spcBef>
              <a:buNone/>
            </a:pPr>
            <a:endParaRPr sz="2000" dirty="0" smtClean="0">
              <a:latin typeface="Arial" pitchFamily="34" charset="0"/>
              <a:cs typeface="Arial" pitchFamily="34" charset="0"/>
            </a:endParaRPr>
          </a:p>
          <a:p>
            <a:pPr>
              <a:spcBef>
                <a:spcPts val="1200"/>
              </a:spcBef>
              <a:buNone/>
            </a:pPr>
            <a:endParaRPr sz="2000" dirty="0" smtClean="0">
              <a:latin typeface="Arial" pitchFamily="34" charset="0"/>
              <a:cs typeface="Arial" pitchFamily="34" charset="0"/>
            </a:endParaRPr>
          </a:p>
          <a:p>
            <a:pPr>
              <a:spcBef>
                <a:spcPts val="1200"/>
              </a:spcBef>
            </a:pPr>
            <a:endParaRPr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a:xfrm>
            <a:off x="8647113" y="6608763"/>
            <a:ext cx="444500" cy="320675"/>
          </a:xfrm>
        </p:spPr>
        <p:txBody>
          <a:bodyPr/>
          <a:lstStyle/>
          <a:p>
            <a:pPr>
              <a:defRPr/>
            </a:pPr>
            <a:fld id="{50EC62AF-8A58-47DB-8277-FFD1CE2A98DE}" type="slidenum">
              <a:rPr lang="en-US" smtClean="0"/>
              <a:pPr>
                <a:defRPr/>
              </a:pPr>
              <a:t>17</a:t>
            </a:fld>
            <a:endParaRPr lang="en-US" dirty="0"/>
          </a:p>
        </p:txBody>
      </p:sp>
      <p:sp>
        <p:nvSpPr>
          <p:cNvPr id="5" name="TextBox 4"/>
          <p:cNvSpPr txBox="1"/>
          <p:nvPr/>
        </p:nvSpPr>
        <p:spPr>
          <a:xfrm>
            <a:off x="381000" y="2667000"/>
            <a:ext cx="8382000" cy="338554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latin typeface="Arial" pitchFamily="34" charset="0"/>
                <a:cs typeface="Arial" pitchFamily="34" charset="0"/>
              </a:rPr>
              <a:t>Syntax:</a:t>
            </a:r>
          </a:p>
          <a:p>
            <a:r>
              <a:rPr lang="en-US" sz="1600" dirty="0" smtClean="0">
                <a:solidFill>
                  <a:srgbClr val="0070C0"/>
                </a:solidFill>
                <a:latin typeface="Arial" pitchFamily="34" charset="0"/>
                <a:cs typeface="Arial" pitchFamily="34" charset="0"/>
              </a:rPr>
              <a:t>DECLARE</a:t>
            </a:r>
          </a:p>
          <a:p>
            <a:pPr lvl="1"/>
            <a:r>
              <a:rPr lang="en-US" sz="1600" dirty="0" smtClean="0">
                <a:solidFill>
                  <a:srgbClr val="00B050"/>
                </a:solidFill>
                <a:latin typeface="Arial" pitchFamily="34" charset="0"/>
                <a:cs typeface="Arial" pitchFamily="34" charset="0"/>
              </a:rPr>
              <a:t>Declaration section </a:t>
            </a:r>
          </a:p>
          <a:p>
            <a:r>
              <a:rPr lang="en-US" sz="1600" dirty="0" smtClean="0">
                <a:solidFill>
                  <a:srgbClr val="0070C0"/>
                </a:solidFill>
                <a:latin typeface="Arial" pitchFamily="34" charset="0"/>
                <a:cs typeface="Arial" pitchFamily="34" charset="0"/>
              </a:rPr>
              <a:t>BEGIN</a:t>
            </a:r>
          </a:p>
          <a:p>
            <a:pPr lvl="1"/>
            <a:r>
              <a:rPr lang="en-US" sz="1600" dirty="0" smtClean="0">
                <a:solidFill>
                  <a:srgbClr val="00B050"/>
                </a:solidFill>
                <a:latin typeface="Arial" pitchFamily="34" charset="0"/>
                <a:cs typeface="Arial" pitchFamily="34" charset="0"/>
              </a:rPr>
              <a:t>Execution section </a:t>
            </a:r>
          </a:p>
          <a:p>
            <a:r>
              <a:rPr lang="en-US" sz="1600" dirty="0" smtClean="0">
                <a:solidFill>
                  <a:srgbClr val="0070C0"/>
                </a:solidFill>
                <a:latin typeface="Arial" pitchFamily="34" charset="0"/>
                <a:cs typeface="Arial" pitchFamily="34" charset="0"/>
              </a:rPr>
              <a:t>EXCEPTION </a:t>
            </a:r>
          </a:p>
          <a:p>
            <a:r>
              <a:rPr lang="en-US" sz="1600" dirty="0" smtClean="0">
                <a:solidFill>
                  <a:srgbClr val="0070C0"/>
                </a:solidFill>
                <a:latin typeface="Arial" pitchFamily="34" charset="0"/>
                <a:cs typeface="Arial" pitchFamily="34" charset="0"/>
              </a:rPr>
              <a:t>WHEN </a:t>
            </a:r>
            <a:r>
              <a:rPr lang="en-US" sz="1600" dirty="0" smtClean="0">
                <a:solidFill>
                  <a:srgbClr val="00B050"/>
                </a:solidFill>
                <a:latin typeface="Arial" pitchFamily="34" charset="0"/>
                <a:cs typeface="Arial" pitchFamily="34" charset="0"/>
              </a:rPr>
              <a:t>exception_name1</a:t>
            </a:r>
            <a:r>
              <a:rPr lang="en-US" sz="1600" dirty="0" smtClean="0">
                <a:latin typeface="Arial" pitchFamily="34" charset="0"/>
                <a:cs typeface="Arial" pitchFamily="34" charset="0"/>
              </a:rPr>
              <a:t> </a:t>
            </a:r>
            <a:r>
              <a:rPr lang="en-US" sz="1600" dirty="0" smtClean="0">
                <a:solidFill>
                  <a:srgbClr val="0070C0"/>
                </a:solidFill>
                <a:latin typeface="Arial" pitchFamily="34" charset="0"/>
                <a:cs typeface="Arial" pitchFamily="34" charset="0"/>
              </a:rPr>
              <a:t>THEN </a:t>
            </a:r>
          </a:p>
          <a:p>
            <a:pPr lvl="1"/>
            <a:r>
              <a:rPr lang="en-US" sz="1600" dirty="0" smtClean="0">
                <a:solidFill>
                  <a:srgbClr val="00B050"/>
                </a:solidFill>
                <a:latin typeface="Arial" pitchFamily="34" charset="0"/>
                <a:cs typeface="Arial" pitchFamily="34" charset="0"/>
              </a:rPr>
              <a:t>Error handling statements</a:t>
            </a:r>
          </a:p>
          <a:p>
            <a:r>
              <a:rPr lang="en-US" sz="1600" dirty="0" smtClean="0">
                <a:solidFill>
                  <a:srgbClr val="0070C0"/>
                </a:solidFill>
                <a:latin typeface="Arial" pitchFamily="34" charset="0"/>
                <a:cs typeface="Arial" pitchFamily="34" charset="0"/>
              </a:rPr>
              <a:t>WHEN</a:t>
            </a:r>
            <a:r>
              <a:rPr lang="en-US" sz="1600" dirty="0" smtClean="0">
                <a:latin typeface="Arial" pitchFamily="34" charset="0"/>
                <a:cs typeface="Arial" pitchFamily="34" charset="0"/>
              </a:rPr>
              <a:t> </a:t>
            </a:r>
            <a:r>
              <a:rPr lang="en-US" sz="1600" dirty="0" smtClean="0">
                <a:solidFill>
                  <a:srgbClr val="00B050"/>
                </a:solidFill>
                <a:latin typeface="Arial" pitchFamily="34" charset="0"/>
                <a:cs typeface="Arial" pitchFamily="34" charset="0"/>
              </a:rPr>
              <a:t>exception_name2</a:t>
            </a:r>
            <a:r>
              <a:rPr lang="en-US" sz="1600" dirty="0" smtClean="0">
                <a:latin typeface="Arial" pitchFamily="34" charset="0"/>
                <a:cs typeface="Arial" pitchFamily="34" charset="0"/>
              </a:rPr>
              <a:t> </a:t>
            </a:r>
            <a:r>
              <a:rPr lang="en-US" sz="1600" dirty="0" smtClean="0">
                <a:solidFill>
                  <a:srgbClr val="0070C0"/>
                </a:solidFill>
                <a:latin typeface="Arial" pitchFamily="34" charset="0"/>
                <a:cs typeface="Arial" pitchFamily="34" charset="0"/>
              </a:rPr>
              <a:t>THEN </a:t>
            </a:r>
          </a:p>
          <a:p>
            <a:pPr lvl="1"/>
            <a:r>
              <a:rPr lang="en-US" sz="1600" dirty="0" smtClean="0">
                <a:solidFill>
                  <a:srgbClr val="00B050"/>
                </a:solidFill>
                <a:latin typeface="Arial" pitchFamily="34" charset="0"/>
                <a:cs typeface="Arial" pitchFamily="34" charset="0"/>
              </a:rPr>
              <a:t>Error handling statements </a:t>
            </a:r>
          </a:p>
          <a:p>
            <a:r>
              <a:rPr lang="en-US" sz="1600" dirty="0" smtClean="0">
                <a:solidFill>
                  <a:srgbClr val="0070C0"/>
                </a:solidFill>
                <a:latin typeface="Arial" pitchFamily="34" charset="0"/>
                <a:cs typeface="Arial" pitchFamily="34" charset="0"/>
              </a:rPr>
              <a:t>WHEN</a:t>
            </a:r>
            <a:r>
              <a:rPr lang="en-US" sz="1600" dirty="0" smtClean="0">
                <a:latin typeface="Arial" pitchFamily="34" charset="0"/>
                <a:cs typeface="Arial" pitchFamily="34" charset="0"/>
              </a:rPr>
              <a:t> </a:t>
            </a:r>
            <a:r>
              <a:rPr lang="en-US" sz="1600" dirty="0" smtClean="0">
                <a:solidFill>
                  <a:srgbClr val="00B050"/>
                </a:solidFill>
                <a:latin typeface="Arial" pitchFamily="34" charset="0"/>
                <a:cs typeface="Arial" pitchFamily="34" charset="0"/>
              </a:rPr>
              <a:t>Others</a:t>
            </a:r>
            <a:r>
              <a:rPr lang="en-US" sz="1600" dirty="0" smtClean="0">
                <a:latin typeface="Arial" pitchFamily="34" charset="0"/>
                <a:cs typeface="Arial" pitchFamily="34" charset="0"/>
              </a:rPr>
              <a:t> </a:t>
            </a:r>
            <a:r>
              <a:rPr lang="en-US" sz="1600" dirty="0" smtClean="0">
                <a:solidFill>
                  <a:srgbClr val="0070C0"/>
                </a:solidFill>
                <a:latin typeface="Arial" pitchFamily="34" charset="0"/>
                <a:cs typeface="Arial" pitchFamily="34" charset="0"/>
              </a:rPr>
              <a:t>THEN</a:t>
            </a:r>
            <a:r>
              <a:rPr lang="en-US" sz="1600" dirty="0" smtClean="0">
                <a:latin typeface="Arial" pitchFamily="34" charset="0"/>
                <a:cs typeface="Arial" pitchFamily="34" charset="0"/>
              </a:rPr>
              <a:t> </a:t>
            </a:r>
          </a:p>
          <a:p>
            <a:pPr lvl="1"/>
            <a:r>
              <a:rPr lang="en-US" sz="1600" dirty="0" smtClean="0">
                <a:solidFill>
                  <a:srgbClr val="00B050"/>
                </a:solidFill>
                <a:latin typeface="Arial" pitchFamily="34" charset="0"/>
                <a:cs typeface="Arial" pitchFamily="34" charset="0"/>
              </a:rPr>
              <a:t>Error handling statements </a:t>
            </a:r>
          </a:p>
          <a:p>
            <a:r>
              <a:rPr lang="en-US" sz="1600" dirty="0" smtClean="0">
                <a:solidFill>
                  <a:srgbClr val="0070C0"/>
                </a:solidFill>
                <a:latin typeface="Arial" pitchFamily="34" charset="0"/>
                <a:cs typeface="Arial" pitchFamily="34" charset="0"/>
              </a:rPr>
              <a:t>END</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
        <p:nvSpPr>
          <p:cNvPr id="6" name="Right Brace 5"/>
          <p:cNvSpPr/>
          <p:nvPr/>
        </p:nvSpPr>
        <p:spPr>
          <a:xfrm>
            <a:off x="3352800" y="3962400"/>
            <a:ext cx="990600" cy="18288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810000" y="5334000"/>
            <a:ext cx="3048000" cy="381000"/>
          </a:xfrm>
          <a:prstGeom prst="rect">
            <a:avLst/>
          </a:prstGeom>
          <a:noFill/>
        </p:spPr>
        <p:txBody>
          <a:bodyPr wrap="square" rtlCol="0">
            <a:spAutoFit/>
          </a:bodyPr>
          <a:lstStyle/>
          <a:p>
            <a:r>
              <a:rPr lang="en-US" b="0" dirty="0" smtClean="0"/>
              <a:t>Optional/Default handler</a:t>
            </a:r>
            <a:endParaRPr lang="en-US" b="0" dirty="0"/>
          </a:p>
        </p:txBody>
      </p:sp>
      <p:sp>
        <p:nvSpPr>
          <p:cNvPr id="8" name="Right Brace 7"/>
          <p:cNvSpPr/>
          <p:nvPr/>
        </p:nvSpPr>
        <p:spPr>
          <a:xfrm>
            <a:off x="3352800" y="5181600"/>
            <a:ext cx="457200" cy="6858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19600" y="4648200"/>
            <a:ext cx="3048000" cy="381000"/>
          </a:xfrm>
          <a:prstGeom prst="rect">
            <a:avLst/>
          </a:prstGeom>
          <a:noFill/>
        </p:spPr>
        <p:txBody>
          <a:bodyPr wrap="square" rtlCol="0">
            <a:spAutoFit/>
          </a:bodyPr>
          <a:lstStyle/>
          <a:p>
            <a:r>
              <a:rPr lang="en-US" b="0" dirty="0" smtClean="0"/>
              <a:t>Exception Handler</a:t>
            </a:r>
            <a:endParaRPr lang="en-US" b="0" dirty="0"/>
          </a:p>
        </p:txBody>
      </p:sp>
      <p:sp>
        <p:nvSpPr>
          <p:cNvPr id="10" name="TextBox 9"/>
          <p:cNvSpPr txBox="1"/>
          <p:nvPr/>
        </p:nvSpPr>
        <p:spPr>
          <a:xfrm>
            <a:off x="4114800" y="4800600"/>
            <a:ext cx="3048000" cy="381000"/>
          </a:xfrm>
          <a:prstGeom prst="rect">
            <a:avLst/>
          </a:prstGeom>
          <a:noFill/>
        </p:spPr>
        <p:txBody>
          <a:bodyPr wrap="square" rtlCol="0">
            <a:spAutoFit/>
          </a:bodyPr>
          <a:lstStyle/>
          <a:p>
            <a:r>
              <a:rPr lang="en-US" b="0" dirty="0" smtClean="0"/>
              <a:t>Handler Two </a:t>
            </a:r>
            <a:endParaRPr lang="en-US" b="0" dirty="0"/>
          </a:p>
        </p:txBody>
      </p:sp>
      <p:sp>
        <p:nvSpPr>
          <p:cNvPr id="11" name="Right Brace 10"/>
          <p:cNvSpPr/>
          <p:nvPr/>
        </p:nvSpPr>
        <p:spPr>
          <a:xfrm>
            <a:off x="3581400" y="4648200"/>
            <a:ext cx="457200" cy="4572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038600" y="4343400"/>
            <a:ext cx="3048000" cy="381000"/>
          </a:xfrm>
          <a:prstGeom prst="rect">
            <a:avLst/>
          </a:prstGeom>
          <a:noFill/>
        </p:spPr>
        <p:txBody>
          <a:bodyPr wrap="square" rtlCol="0">
            <a:spAutoFit/>
          </a:bodyPr>
          <a:lstStyle/>
          <a:p>
            <a:r>
              <a:rPr lang="en-US" b="0" dirty="0" smtClean="0"/>
              <a:t>Handler One</a:t>
            </a:r>
            <a:endParaRPr lang="en-US" b="0" dirty="0"/>
          </a:p>
        </p:txBody>
      </p:sp>
      <p:sp>
        <p:nvSpPr>
          <p:cNvPr id="13" name="Right Brace 12"/>
          <p:cNvSpPr/>
          <p:nvPr/>
        </p:nvSpPr>
        <p:spPr>
          <a:xfrm>
            <a:off x="3581400" y="4191000"/>
            <a:ext cx="457200" cy="4572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658100" y="4191000"/>
            <a:ext cx="2971800" cy="1077218"/>
          </a:xfrm>
          <a:prstGeom prst="rect">
            <a:avLst/>
          </a:prstGeom>
          <a:noFill/>
          <a:ln>
            <a:solidFill>
              <a:schemeClr val="accent6">
                <a:lumMod val="50000"/>
              </a:schemeClr>
            </a:solidFill>
          </a:ln>
        </p:spPr>
        <p:txBody>
          <a:bodyPr wrap="square" rtlCol="0">
            <a:spAutoFit/>
          </a:bodyPr>
          <a:lstStyle/>
          <a:p>
            <a:r>
              <a:rPr lang="en-US" sz="1600" b="0" dirty="0" smtClean="0"/>
              <a:t>There can be multiple handlers in a PL/SQL program to handle different types of exceptions</a:t>
            </a:r>
            <a:endParaRPr lang="en-US" sz="1600" b="0" dirty="0"/>
          </a:p>
        </p:txBody>
      </p:sp>
    </p:spTree>
    <p:extLst>
      <p:ext uri="{BB962C8B-B14F-4D97-AF65-F5344CB8AC3E}">
        <p14:creationId xmlns:p14="http://schemas.microsoft.com/office/powerpoint/2010/main" val="395384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500"/>
                                        <p:tgtEl>
                                          <p:spTgt spid="12"/>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0.11667 -0.00069 L -0.21667 -0.00069 " pathEditMode="relative" rAng="0" ptsTypes="AA">
                                      <p:cBhvr>
                                        <p:cTn id="20" dur="1000" fill="hold"/>
                                        <p:tgtEl>
                                          <p:spTgt spid="14"/>
                                        </p:tgtEl>
                                        <p:attrNameLst>
                                          <p:attrName>ppt_x</p:attrName>
                                          <p:attrName>ppt_y</p:attrName>
                                        </p:attrNameLst>
                                      </p:cBhvr>
                                      <p:rCtr x="-50" y="0"/>
                                    </p:animMotion>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500"/>
                                        <p:tgtEl>
                                          <p:spTgt spid="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checkerboard(across)">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12" grpId="0"/>
      <p:bldP spid="13" grpId="0"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PL/SQL Exception Propagate?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7" name="TextBox 6"/>
          <p:cNvSpPr txBox="1"/>
          <p:nvPr/>
        </p:nvSpPr>
        <p:spPr>
          <a:xfrm>
            <a:off x="228600" y="1905000"/>
            <a:ext cx="5486400" cy="4154984"/>
          </a:xfrm>
          <a:prstGeom prst="rect">
            <a:avLst/>
          </a:prstGeom>
          <a:noFill/>
        </p:spPr>
        <p:txBody>
          <a:bodyPr wrap="square" rtlCol="0">
            <a:spAutoFit/>
          </a:bodyPr>
          <a:lstStyle/>
          <a:p>
            <a:r>
              <a:rPr lang="en-US" sz="2400" b="0" dirty="0" smtClean="0">
                <a:solidFill>
                  <a:srgbClr val="0070C0"/>
                </a:solidFill>
              </a:rPr>
              <a:t>BEGIN</a:t>
            </a:r>
          </a:p>
          <a:p>
            <a:r>
              <a:rPr lang="en-US" sz="2400" b="0" dirty="0" smtClean="0">
                <a:solidFill>
                  <a:srgbClr val="0070C0"/>
                </a:solidFill>
              </a:rPr>
              <a:t>	IF X=1 THEN</a:t>
            </a:r>
          </a:p>
          <a:p>
            <a:r>
              <a:rPr lang="en-US" sz="2400" b="0" dirty="0" smtClean="0">
                <a:solidFill>
                  <a:srgbClr val="0070C0"/>
                </a:solidFill>
              </a:rPr>
              <a:t>		RAISE </a:t>
            </a:r>
            <a:r>
              <a:rPr lang="en-US" sz="2400" b="0" dirty="0" smtClean="0">
                <a:solidFill>
                  <a:srgbClr val="00B050"/>
                </a:solidFill>
              </a:rPr>
              <a:t>A</a:t>
            </a:r>
            <a:r>
              <a:rPr lang="en-US" sz="2400" b="0" dirty="0" smtClean="0">
                <a:solidFill>
                  <a:srgbClr val="0070C0"/>
                </a:solidFill>
              </a:rPr>
              <a:t>;</a:t>
            </a:r>
          </a:p>
          <a:p>
            <a:r>
              <a:rPr lang="en-US" sz="2400" b="0" dirty="0" smtClean="0">
                <a:solidFill>
                  <a:srgbClr val="0070C0"/>
                </a:solidFill>
              </a:rPr>
              <a:t>	ELSIF X=2 THEN</a:t>
            </a:r>
          </a:p>
          <a:p>
            <a:r>
              <a:rPr lang="en-US" sz="2400" b="0" dirty="0" smtClean="0">
                <a:solidFill>
                  <a:srgbClr val="0070C0"/>
                </a:solidFill>
              </a:rPr>
              <a:t>		RAISE </a:t>
            </a:r>
            <a:r>
              <a:rPr lang="en-US" sz="2400" b="0" dirty="0" smtClean="0">
                <a:solidFill>
                  <a:srgbClr val="00B050"/>
                </a:solidFill>
              </a:rPr>
              <a:t>B</a:t>
            </a:r>
            <a:r>
              <a:rPr lang="en-US" sz="2400" b="0" dirty="0" smtClean="0">
                <a:solidFill>
                  <a:srgbClr val="0070C0"/>
                </a:solidFill>
              </a:rPr>
              <a:t>;</a:t>
            </a:r>
          </a:p>
          <a:p>
            <a:r>
              <a:rPr lang="en-US" sz="2400" b="0" dirty="0" smtClean="0">
                <a:solidFill>
                  <a:srgbClr val="0070C0"/>
                </a:solidFill>
              </a:rPr>
              <a:t>	ELSE</a:t>
            </a:r>
          </a:p>
          <a:p>
            <a:r>
              <a:rPr lang="en-US" sz="2400" b="0" dirty="0" smtClean="0">
                <a:solidFill>
                  <a:srgbClr val="0070C0"/>
                </a:solidFill>
              </a:rPr>
              <a:t>		RAISE </a:t>
            </a:r>
            <a:r>
              <a:rPr lang="en-US" sz="2400" b="0" dirty="0" smtClean="0">
                <a:solidFill>
                  <a:srgbClr val="00B050"/>
                </a:solidFill>
              </a:rPr>
              <a:t>C</a:t>
            </a:r>
            <a:r>
              <a:rPr lang="en-US" sz="2400" b="0" dirty="0" smtClean="0">
                <a:solidFill>
                  <a:srgbClr val="0070C0"/>
                </a:solidFill>
              </a:rPr>
              <a:t>;</a:t>
            </a:r>
          </a:p>
          <a:p>
            <a:r>
              <a:rPr lang="en-US" sz="2400" b="0" dirty="0" smtClean="0">
                <a:solidFill>
                  <a:srgbClr val="0070C0"/>
                </a:solidFill>
              </a:rPr>
              <a:t>	EXCEPTION</a:t>
            </a:r>
          </a:p>
          <a:p>
            <a:r>
              <a:rPr lang="en-US" sz="2400" b="0" dirty="0" smtClean="0">
                <a:solidFill>
                  <a:srgbClr val="0070C0"/>
                </a:solidFill>
              </a:rPr>
              <a:t>	WHEN </a:t>
            </a:r>
            <a:r>
              <a:rPr lang="en-US" sz="2400" b="0" dirty="0" smtClean="0">
                <a:solidFill>
                  <a:srgbClr val="00B050"/>
                </a:solidFill>
              </a:rPr>
              <a:t>A</a:t>
            </a:r>
            <a:r>
              <a:rPr lang="en-US" sz="2400" b="0" dirty="0" smtClean="0">
                <a:solidFill>
                  <a:srgbClr val="0070C0"/>
                </a:solidFill>
              </a:rPr>
              <a:t> THEN</a:t>
            </a:r>
          </a:p>
          <a:p>
            <a:r>
              <a:rPr lang="en-US" sz="2400" b="0" dirty="0" smtClean="0">
                <a:solidFill>
                  <a:srgbClr val="0070C0"/>
                </a:solidFill>
              </a:rPr>
              <a:t>	……….</a:t>
            </a:r>
          </a:p>
          <a:p>
            <a:r>
              <a:rPr lang="en-US" sz="2400" b="0" dirty="0" smtClean="0">
                <a:solidFill>
                  <a:srgbClr val="0070C0"/>
                </a:solidFill>
              </a:rPr>
              <a:t>	END;</a:t>
            </a:r>
          </a:p>
        </p:txBody>
      </p:sp>
      <p:sp>
        <p:nvSpPr>
          <p:cNvPr id="8" name="TextBox 7"/>
          <p:cNvSpPr txBox="1"/>
          <p:nvPr/>
        </p:nvSpPr>
        <p:spPr>
          <a:xfrm>
            <a:off x="4495800" y="2590800"/>
            <a:ext cx="44958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0" dirty="0" smtClean="0">
                <a:latin typeface="Arial" pitchFamily="34" charset="0"/>
                <a:cs typeface="Arial" pitchFamily="34" charset="0"/>
              </a:rPr>
              <a:t>Assume that the condition X=1  is met then exception A will be raised. </a:t>
            </a:r>
          </a:p>
        </p:txBody>
      </p:sp>
      <p:sp>
        <p:nvSpPr>
          <p:cNvPr id="9" name="Left Arrow 8"/>
          <p:cNvSpPr/>
          <p:nvPr/>
        </p:nvSpPr>
        <p:spPr>
          <a:xfrm>
            <a:off x="3581400" y="2743200"/>
            <a:ext cx="609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14800" y="4639270"/>
            <a:ext cx="35814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0" dirty="0" smtClean="0">
                <a:latin typeface="Arial" pitchFamily="34" charset="0"/>
                <a:cs typeface="Arial" pitchFamily="34" charset="0"/>
              </a:rPr>
              <a:t>The control is transferred to the exception block where A is handled.</a:t>
            </a:r>
            <a:endParaRPr lang="en-US" b="0" dirty="0">
              <a:latin typeface="Arial" pitchFamily="34" charset="0"/>
              <a:cs typeface="Arial" pitchFamily="34" charset="0"/>
            </a:endParaRPr>
          </a:p>
        </p:txBody>
      </p:sp>
      <p:sp>
        <p:nvSpPr>
          <p:cNvPr id="11" name="TextBox 10"/>
          <p:cNvSpPr txBox="1"/>
          <p:nvPr/>
        </p:nvSpPr>
        <p:spPr>
          <a:xfrm>
            <a:off x="2438400" y="5867400"/>
            <a:ext cx="44958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Exceptions A,B,C are user defined exceptions.</a:t>
            </a:r>
          </a:p>
        </p:txBody>
      </p:sp>
    </p:spTree>
    <p:extLst>
      <p:ext uri="{BB962C8B-B14F-4D97-AF65-F5344CB8AC3E}">
        <p14:creationId xmlns:p14="http://schemas.microsoft.com/office/powerpoint/2010/main" val="111926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8" presetClass="path" presetSubtype="0" accel="50000" decel="50000" fill="hold" grpId="1" nodeType="afterEffect">
                                  <p:stCondLst>
                                    <p:cond delay="0"/>
                                  </p:stCondLst>
                                  <p:childTnLst>
                                    <p:animMotion origin="layout" path="M -0.02066 -0.01111 L 0.01927 0.07824 C 0.0283 0.09699 0.03333 0.12477 0.03333 0.15394 C 0.03333 0.18727 0.0283 0.21389 0.01927 0.23264 L -0.02066 0.32176 " pathEditMode="relative" rAng="0" ptsTypes="FffFF">
                                      <p:cBhvr>
                                        <p:cTn id="9" dur="2000" fill="hold"/>
                                        <p:tgtEl>
                                          <p:spTgt spid="9"/>
                                        </p:tgtEl>
                                        <p:attrNameLst>
                                          <p:attrName>ppt_x</p:attrName>
                                          <p:attrName>ppt_y</p:attrName>
                                        </p:attrNameLst>
                                      </p:cBhvr>
                                      <p:rCtr x="2700" y="16600"/>
                                    </p:animMotion>
                                  </p:childTnLst>
                                </p:cTn>
                              </p:par>
                            </p:childTnLst>
                          </p:cTn>
                        </p:par>
                        <p:par>
                          <p:cTn id="10" fill="hold">
                            <p:stCondLst>
                              <p:cond delay="2000"/>
                            </p:stCondLst>
                            <p:childTnLst>
                              <p:par>
                                <p:cTn id="11" presetID="4" presetClass="entr" presetSubtype="16" fill="hold" grpId="0" nodeType="afterEffect">
                                  <p:stCondLst>
                                    <p:cond delay="0"/>
                                  </p:stCondLst>
                                  <p:childTnLst>
                                    <p:set>
                                      <p:cBhvr>
                                        <p:cTn id="12" dur="1" fill="hold">
                                          <p:stCondLst>
                                            <p:cond delay="0"/>
                                          </p:stCondLst>
                                        </p:cTn>
                                        <p:tgtEl>
                                          <p:spTgt spid="10">
                                            <p:bg/>
                                          </p:spTgt>
                                        </p:tgtEl>
                                        <p:attrNameLst>
                                          <p:attrName>style.visibility</p:attrName>
                                        </p:attrNameLst>
                                      </p:cBhvr>
                                      <p:to>
                                        <p:strVal val="visible"/>
                                      </p:to>
                                    </p:set>
                                    <p:animEffect transition="in" filter="box(in)">
                                      <p:cBhvr>
                                        <p:cTn id="13" dur="500"/>
                                        <p:tgtEl>
                                          <p:spTgt spid="10">
                                            <p:bg/>
                                          </p:spTgt>
                                        </p:tgtEl>
                                      </p:cBhvr>
                                    </p:animEffect>
                                  </p:childTnLst>
                                </p:cTn>
                              </p:par>
                            </p:childTnLst>
                          </p:cTn>
                        </p:par>
                        <p:par>
                          <p:cTn id="14" fill="hold">
                            <p:stCondLst>
                              <p:cond delay="2500"/>
                            </p:stCondLst>
                            <p:childTnLst>
                              <p:par>
                                <p:cTn id="15" presetID="4" presetClass="entr" presetSubtype="16" fill="hold" grpId="0" nodeType="after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ox(in)">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build="allAtOnce"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Learn Predefined Exception with a 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5" name="TextBox 4"/>
          <p:cNvSpPr txBox="1"/>
          <p:nvPr/>
        </p:nvSpPr>
        <p:spPr>
          <a:xfrm>
            <a:off x="152400" y="1600200"/>
            <a:ext cx="8915400" cy="2862322"/>
          </a:xfrm>
          <a:prstGeom prst="rect">
            <a:avLst/>
          </a:prstGeom>
          <a:noFill/>
        </p:spPr>
        <p:txBody>
          <a:bodyPr wrap="square" rtlCol="0">
            <a:spAutoFit/>
          </a:bodyPr>
          <a:lstStyle/>
          <a:p>
            <a:pPr>
              <a:spcBef>
                <a:spcPts val="1200"/>
              </a:spcBef>
            </a:pPr>
            <a:r>
              <a:rPr lang="en-US" sz="2000" dirty="0" smtClean="0"/>
              <a:t>This example demonstrates how exception will be handled if no data is found:</a:t>
            </a:r>
          </a:p>
          <a:p>
            <a:pPr>
              <a:spcBef>
                <a:spcPts val="1200"/>
              </a:spcBef>
            </a:pPr>
            <a:r>
              <a:rPr lang="en-US" sz="2000" dirty="0" smtClean="0"/>
              <a:t>Scenario: </a:t>
            </a:r>
            <a:r>
              <a:rPr lang="en-US" sz="2000" b="0" dirty="0" smtClean="0"/>
              <a:t>Assume that we have a table called  </a:t>
            </a:r>
            <a:r>
              <a:rPr lang="en-US" sz="2000" i="1" dirty="0" err="1" smtClean="0"/>
              <a:t>emp_details</a:t>
            </a:r>
            <a:r>
              <a:rPr lang="en-US" sz="2000" i="1" dirty="0" smtClean="0"/>
              <a:t> </a:t>
            </a:r>
            <a:r>
              <a:rPr lang="en-US" sz="2000" b="0" dirty="0" smtClean="0"/>
              <a:t>with columns </a:t>
            </a:r>
            <a:r>
              <a:rPr lang="en-US" sz="2000" b="0" dirty="0" err="1" smtClean="0"/>
              <a:t>empno</a:t>
            </a:r>
            <a:r>
              <a:rPr lang="en-US" sz="2000" b="0" dirty="0" smtClean="0"/>
              <a:t>, </a:t>
            </a:r>
            <a:r>
              <a:rPr lang="en-US" sz="2000" b="0" dirty="0" err="1" smtClean="0"/>
              <a:t>ename</a:t>
            </a:r>
            <a:r>
              <a:rPr lang="en-US" sz="2000" b="0" dirty="0" smtClean="0"/>
              <a:t>, salary. We develop a SQL to select the employee name based on the employee id and employee salary. Assume </a:t>
            </a:r>
            <a:r>
              <a:rPr lang="en-US" sz="2000" i="1" dirty="0" err="1" smtClean="0"/>
              <a:t>get_emp_name</a:t>
            </a:r>
            <a:r>
              <a:rPr lang="en-US" sz="2000" i="1" dirty="0" smtClean="0"/>
              <a:t> </a:t>
            </a:r>
            <a:r>
              <a:rPr lang="en-US" sz="2000" b="0" dirty="0" smtClean="0"/>
              <a:t>is the procedure with parameters salary and employee number used for selecting the name of the employee.</a:t>
            </a:r>
          </a:p>
          <a:p>
            <a:pPr>
              <a:spcBef>
                <a:spcPts val="1200"/>
              </a:spcBef>
            </a:pPr>
            <a:r>
              <a:rPr lang="en-US" sz="2000" b="0" dirty="0" smtClean="0"/>
              <a:t>If no record is found for the given employee number then oracle raises </a:t>
            </a:r>
            <a:r>
              <a:rPr lang="en-US" sz="2000" i="1" dirty="0" smtClean="0"/>
              <a:t>NO_DATA_FOUND </a:t>
            </a:r>
            <a:r>
              <a:rPr lang="en-US" sz="2000" b="0" dirty="0" smtClean="0"/>
              <a:t>exception which is a pre-defined exception.</a:t>
            </a:r>
          </a:p>
        </p:txBody>
      </p:sp>
      <p:sp>
        <p:nvSpPr>
          <p:cNvPr id="6" name="Rectangle 5"/>
          <p:cNvSpPr/>
          <p:nvPr/>
        </p:nvSpPr>
        <p:spPr>
          <a:xfrm>
            <a:off x="1295400" y="4992469"/>
            <a:ext cx="6553200" cy="830997"/>
          </a:xfrm>
          <a:prstGeom prst="rect">
            <a:avLst/>
          </a:prstGeom>
          <a:solidFill>
            <a:srgbClr val="FFD9D9"/>
          </a:solidFill>
        </p:spPr>
        <p:txBody>
          <a:bodyPr wrap="square">
            <a:spAutoFit/>
          </a:bodyPr>
          <a:lstStyle/>
          <a:p>
            <a:pPr algn="ctr">
              <a:spcBef>
                <a:spcPts val="1200"/>
              </a:spcBef>
            </a:pPr>
            <a:r>
              <a:rPr lang="en-US" sz="2400" b="0" dirty="0" smtClean="0"/>
              <a:t>Let us see how this exception is handled inside a stored procedure.</a:t>
            </a:r>
          </a:p>
        </p:txBody>
      </p:sp>
    </p:spTree>
    <p:extLst>
      <p:ext uri="{BB962C8B-B14F-4D97-AF65-F5344CB8AC3E}">
        <p14:creationId xmlns:p14="http://schemas.microsoft.com/office/powerpoint/2010/main" val="252689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3200" dirty="0" smtClean="0"/>
              <a:t>Predefined Exception 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sp>
        <p:nvSpPr>
          <p:cNvPr id="5" name="TextBox 4"/>
          <p:cNvSpPr txBox="1"/>
          <p:nvPr/>
        </p:nvSpPr>
        <p:spPr>
          <a:xfrm>
            <a:off x="381000" y="1752600"/>
            <a:ext cx="8458200" cy="4247317"/>
          </a:xfrm>
          <a:prstGeom prst="rect">
            <a:avLst/>
          </a:prstGeom>
          <a:noFill/>
        </p:spPr>
        <p:txBody>
          <a:bodyPr wrap="square" rtlCol="0">
            <a:spAutoFit/>
          </a:bodyPr>
          <a:lstStyle/>
          <a:p>
            <a:pPr>
              <a:spcBef>
                <a:spcPts val="1200"/>
              </a:spcBef>
            </a:pPr>
            <a:r>
              <a:rPr lang="en-US" sz="2000" dirty="0" smtClean="0">
                <a:solidFill>
                  <a:srgbClr val="0070C0"/>
                </a:solidFill>
              </a:rPr>
              <a:t>CREATE OR REPLACE PROCEDURE </a:t>
            </a:r>
            <a:r>
              <a:rPr lang="en-US" sz="2000" dirty="0" err="1" smtClean="0">
                <a:solidFill>
                  <a:srgbClr val="00B050"/>
                </a:solidFill>
              </a:rPr>
              <a:t>get_emp_name</a:t>
            </a:r>
            <a:r>
              <a:rPr lang="en-US" sz="2000" dirty="0" smtClean="0">
                <a:solidFill>
                  <a:srgbClr val="0070C0"/>
                </a:solidFill>
              </a:rPr>
              <a:t>(</a:t>
            </a:r>
            <a:r>
              <a:rPr lang="en-US" sz="2000" dirty="0" err="1" smtClean="0">
                <a:solidFill>
                  <a:srgbClr val="00B050"/>
                </a:solidFill>
              </a:rPr>
              <a:t>v_empno</a:t>
            </a:r>
            <a:r>
              <a:rPr lang="en-US" sz="2000" dirty="0" smtClean="0">
                <a:solidFill>
                  <a:srgbClr val="0070C0"/>
                </a:solidFill>
              </a:rPr>
              <a:t> </a:t>
            </a:r>
            <a:r>
              <a:rPr lang="en-US" sz="2000" dirty="0" err="1" smtClean="0">
                <a:solidFill>
                  <a:srgbClr val="0070C0"/>
                </a:solidFill>
              </a:rPr>
              <a:t>NUMBER,</a:t>
            </a:r>
            <a:r>
              <a:rPr lang="en-US" sz="2000" dirty="0" err="1" smtClean="0">
                <a:solidFill>
                  <a:srgbClr val="00B050"/>
                </a:solidFill>
              </a:rPr>
              <a:t>v_sal</a:t>
            </a:r>
            <a:r>
              <a:rPr lang="en-US" sz="2000" dirty="0" smtClean="0">
                <a:solidFill>
                  <a:srgbClr val="0070C0"/>
                </a:solidFill>
              </a:rPr>
              <a:t> NUMBER)</a:t>
            </a:r>
          </a:p>
          <a:p>
            <a:pPr>
              <a:spcBef>
                <a:spcPts val="1200"/>
              </a:spcBef>
            </a:pPr>
            <a:r>
              <a:rPr lang="en-US" sz="2000" dirty="0" smtClean="0">
                <a:solidFill>
                  <a:srgbClr val="0070C0"/>
                </a:solidFill>
              </a:rPr>
              <a:t>AS</a:t>
            </a:r>
          </a:p>
          <a:p>
            <a:pPr>
              <a:spcBef>
                <a:spcPts val="1200"/>
              </a:spcBef>
            </a:pPr>
            <a:r>
              <a:rPr lang="en-US" sz="2000" dirty="0" smtClean="0">
                <a:solidFill>
                  <a:srgbClr val="0070C0"/>
                </a:solidFill>
              </a:rPr>
              <a:t>BEGIN</a:t>
            </a:r>
          </a:p>
          <a:p>
            <a:pPr lvl="1">
              <a:spcBef>
                <a:spcPts val="1200"/>
              </a:spcBef>
            </a:pPr>
            <a:r>
              <a:rPr lang="en-US" sz="2000" dirty="0" smtClean="0">
                <a:solidFill>
                  <a:srgbClr val="0070C0"/>
                </a:solidFill>
              </a:rPr>
              <a:t>SELECT  </a:t>
            </a:r>
            <a:r>
              <a:rPr lang="en-US" sz="2000" dirty="0" err="1" smtClean="0">
                <a:solidFill>
                  <a:srgbClr val="00B050"/>
                </a:solidFill>
              </a:rPr>
              <a:t>ename</a:t>
            </a:r>
            <a:r>
              <a:rPr lang="en-US" sz="2000" dirty="0" smtClean="0">
                <a:solidFill>
                  <a:srgbClr val="00B050"/>
                </a:solidFill>
              </a:rPr>
              <a:t> </a:t>
            </a:r>
            <a:r>
              <a:rPr lang="en-US" sz="2000" dirty="0" smtClean="0">
                <a:solidFill>
                  <a:srgbClr val="0070C0"/>
                </a:solidFill>
              </a:rPr>
              <a:t>FROM  </a:t>
            </a:r>
            <a:r>
              <a:rPr lang="en-US" sz="2000" dirty="0" err="1" smtClean="0">
                <a:solidFill>
                  <a:srgbClr val="00B050"/>
                </a:solidFill>
              </a:rPr>
              <a:t>emp_details</a:t>
            </a:r>
            <a:r>
              <a:rPr lang="en-US" sz="2000" dirty="0">
                <a:solidFill>
                  <a:srgbClr val="00B050"/>
                </a:solidFill>
              </a:rPr>
              <a:t> </a:t>
            </a:r>
            <a:r>
              <a:rPr lang="en-US" sz="2000" dirty="0">
                <a:solidFill>
                  <a:srgbClr val="0070C0"/>
                </a:solidFill>
              </a:rPr>
              <a:t>WHERE</a:t>
            </a:r>
            <a:r>
              <a:rPr lang="en-US" sz="2000" dirty="0" smtClean="0">
                <a:solidFill>
                  <a:srgbClr val="00B050"/>
                </a:solidFill>
              </a:rPr>
              <a:t> salary</a:t>
            </a:r>
            <a:r>
              <a:rPr lang="en-US" sz="2000" dirty="0" smtClean="0">
                <a:solidFill>
                  <a:srgbClr val="0070C0"/>
                </a:solidFill>
              </a:rPr>
              <a:t>=</a:t>
            </a:r>
            <a:r>
              <a:rPr lang="en-US" sz="2000" dirty="0" err="1" smtClean="0">
                <a:solidFill>
                  <a:srgbClr val="00B050"/>
                </a:solidFill>
              </a:rPr>
              <a:t>v_sal</a:t>
            </a:r>
            <a:r>
              <a:rPr lang="en-US" sz="2000" dirty="0" smtClean="0">
                <a:solidFill>
                  <a:srgbClr val="00B050"/>
                </a:solidFill>
              </a:rPr>
              <a:t> </a:t>
            </a:r>
            <a:r>
              <a:rPr lang="en-US" sz="2000" dirty="0" smtClean="0">
                <a:solidFill>
                  <a:srgbClr val="0070C0"/>
                </a:solidFill>
              </a:rPr>
              <a:t>AND </a:t>
            </a:r>
            <a:r>
              <a:rPr lang="en-US" sz="2000" dirty="0" err="1" smtClean="0">
                <a:solidFill>
                  <a:srgbClr val="00B050"/>
                </a:solidFill>
              </a:rPr>
              <a:t>empno</a:t>
            </a:r>
            <a:r>
              <a:rPr lang="en-US" sz="2000" dirty="0" smtClean="0">
                <a:solidFill>
                  <a:srgbClr val="0070C0"/>
                </a:solidFill>
              </a:rPr>
              <a:t>=</a:t>
            </a:r>
            <a:r>
              <a:rPr lang="en-US" sz="2000" dirty="0" err="1" smtClean="0">
                <a:solidFill>
                  <a:srgbClr val="00B050"/>
                </a:solidFill>
              </a:rPr>
              <a:t>v_empno</a:t>
            </a:r>
            <a:r>
              <a:rPr lang="en-US" sz="2000" dirty="0" smtClean="0">
                <a:solidFill>
                  <a:srgbClr val="0070C0"/>
                </a:solidFill>
              </a:rPr>
              <a:t>;</a:t>
            </a:r>
          </a:p>
          <a:p>
            <a:pPr>
              <a:spcBef>
                <a:spcPts val="1200"/>
              </a:spcBef>
            </a:pPr>
            <a:r>
              <a:rPr lang="en-US" sz="2000" dirty="0" smtClean="0">
                <a:solidFill>
                  <a:srgbClr val="0070C0"/>
                </a:solidFill>
              </a:rPr>
              <a:t>EXCEPTION</a:t>
            </a:r>
          </a:p>
          <a:p>
            <a:pPr>
              <a:spcBef>
                <a:spcPts val="1200"/>
              </a:spcBef>
            </a:pPr>
            <a:r>
              <a:rPr lang="en-US" sz="2000" dirty="0" smtClean="0">
                <a:solidFill>
                  <a:srgbClr val="0070C0"/>
                </a:solidFill>
              </a:rPr>
              <a:t>WHEN NO_DATA_FOUND THEN</a:t>
            </a:r>
          </a:p>
          <a:p>
            <a:pPr lvl="1">
              <a:spcBef>
                <a:spcPts val="1200"/>
              </a:spcBef>
            </a:pPr>
            <a:r>
              <a:rPr lang="en-US" sz="2000" dirty="0" smtClean="0">
                <a:solidFill>
                  <a:srgbClr val="0070C0"/>
                </a:solidFill>
              </a:rPr>
              <a:t>DBMS_OUTPUT.PUT_LINE(“</a:t>
            </a:r>
            <a:r>
              <a:rPr lang="en-US" sz="2000" dirty="0" smtClean="0">
                <a:solidFill>
                  <a:srgbClr val="00B050"/>
                </a:solidFill>
              </a:rPr>
              <a:t>No such employee exists</a:t>
            </a:r>
            <a:r>
              <a:rPr lang="en-US" sz="2000" dirty="0" smtClean="0">
                <a:solidFill>
                  <a:srgbClr val="0070C0"/>
                </a:solidFill>
              </a:rPr>
              <a:t>”);</a:t>
            </a:r>
          </a:p>
          <a:p>
            <a:pPr>
              <a:spcBef>
                <a:spcPts val="1200"/>
              </a:spcBef>
            </a:pPr>
            <a:r>
              <a:rPr lang="en-US" sz="2000" dirty="0" smtClean="0">
                <a:solidFill>
                  <a:srgbClr val="0070C0"/>
                </a:solidFill>
              </a:rPr>
              <a:t>END;</a:t>
            </a:r>
          </a:p>
        </p:txBody>
      </p:sp>
      <p:sp>
        <p:nvSpPr>
          <p:cNvPr id="6" name="TextBox 5"/>
          <p:cNvSpPr txBox="1"/>
          <p:nvPr/>
        </p:nvSpPr>
        <p:spPr>
          <a:xfrm>
            <a:off x="5181600" y="4122003"/>
            <a:ext cx="38100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When no record matches the given employee number, then this exception is raised and handled here</a:t>
            </a:r>
            <a:endParaRPr lang="en-US" sz="1600" b="0" dirty="0">
              <a:latin typeface="Arial" pitchFamily="34" charset="0"/>
              <a:cs typeface="Arial" pitchFamily="34" charset="0"/>
            </a:endParaRPr>
          </a:p>
        </p:txBody>
      </p:sp>
      <p:cxnSp>
        <p:nvCxnSpPr>
          <p:cNvPr id="8" name="Straight Arrow Connector 7"/>
          <p:cNvCxnSpPr>
            <a:endCxn id="6" idx="1"/>
          </p:cNvCxnSpPr>
          <p:nvPr/>
        </p:nvCxnSpPr>
        <p:spPr>
          <a:xfrm flipV="1">
            <a:off x="4495800" y="4537502"/>
            <a:ext cx="685800" cy="263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969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
        <p:nvSpPr>
          <p:cNvPr id="6" name="Rectangle 5"/>
          <p:cNvSpPr/>
          <p:nvPr/>
        </p:nvSpPr>
        <p:spPr>
          <a:xfrm>
            <a:off x="152400" y="1705957"/>
            <a:ext cx="8915400" cy="3554819"/>
          </a:xfrm>
          <a:prstGeom prst="rect">
            <a:avLst/>
          </a:prstGeom>
        </p:spPr>
        <p:txBody>
          <a:bodyPr wrap="square">
            <a:spAutoFit/>
          </a:bodyPr>
          <a:lstStyle/>
          <a:p>
            <a:pPr>
              <a:spcBef>
                <a:spcPts val="1200"/>
              </a:spcBef>
              <a:buNone/>
            </a:pPr>
            <a:r>
              <a:rPr lang="en-US" sz="2000" b="0" dirty="0" smtClean="0"/>
              <a:t>PL/SQL allows developers to define exceptions of their own. These exceptions are used by programmers to handle abnormal scenarios in application by raising and handling them.</a:t>
            </a:r>
          </a:p>
          <a:p>
            <a:pPr>
              <a:spcBef>
                <a:spcPts val="1200"/>
              </a:spcBef>
              <a:buNone/>
            </a:pPr>
            <a:r>
              <a:rPr lang="en-US" sz="2000" dirty="0" smtClean="0"/>
              <a:t>Steps to create user defined exception:</a:t>
            </a:r>
          </a:p>
          <a:p>
            <a:pPr indent="228600">
              <a:spcBef>
                <a:spcPts val="3000"/>
              </a:spcBef>
              <a:buNone/>
            </a:pPr>
            <a:r>
              <a:rPr lang="en-US" sz="2000" dirty="0" smtClean="0"/>
              <a:t>STEP 1: </a:t>
            </a:r>
            <a:r>
              <a:rPr lang="en-US" sz="2000" b="0" dirty="0" smtClean="0"/>
              <a:t>Declare the exception.</a:t>
            </a:r>
          </a:p>
          <a:p>
            <a:pPr indent="228600">
              <a:spcBef>
                <a:spcPts val="3000"/>
              </a:spcBef>
              <a:buNone/>
            </a:pPr>
            <a:r>
              <a:rPr lang="en-US" sz="2000" dirty="0" smtClean="0"/>
              <a:t>STEP 2: </a:t>
            </a:r>
            <a:r>
              <a:rPr lang="en-US" sz="2000" b="0" dirty="0" smtClean="0"/>
              <a:t>Raise the exception.</a:t>
            </a:r>
          </a:p>
          <a:p>
            <a:pPr indent="228600">
              <a:spcBef>
                <a:spcPts val="3000"/>
              </a:spcBef>
              <a:buNone/>
            </a:pPr>
            <a:r>
              <a:rPr lang="en-US" sz="2000" dirty="0" smtClean="0"/>
              <a:t>STEP 3: </a:t>
            </a:r>
            <a:r>
              <a:rPr lang="en-US" sz="2000" b="0" dirty="0" smtClean="0"/>
              <a:t>Handle the exception.</a:t>
            </a:r>
          </a:p>
        </p:txBody>
      </p:sp>
    </p:spTree>
    <p:extLst>
      <p:ext uri="{BB962C8B-B14F-4D97-AF65-F5344CB8AC3E}">
        <p14:creationId xmlns:p14="http://schemas.microsoft.com/office/powerpoint/2010/main" val="2787996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800" dirty="0" smtClean="0"/>
              <a:t>Step 1:Declaring 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sp>
        <p:nvSpPr>
          <p:cNvPr id="6" name="Rectangle 5"/>
          <p:cNvSpPr/>
          <p:nvPr/>
        </p:nvSpPr>
        <p:spPr>
          <a:xfrm>
            <a:off x="228600" y="1600200"/>
            <a:ext cx="8229600" cy="2246769"/>
          </a:xfrm>
          <a:prstGeom prst="rect">
            <a:avLst/>
          </a:prstGeom>
        </p:spPr>
        <p:txBody>
          <a:bodyPr wrap="square">
            <a:spAutoFit/>
          </a:bodyPr>
          <a:lstStyle/>
          <a:p>
            <a:pPr>
              <a:spcBef>
                <a:spcPts val="1200"/>
              </a:spcBef>
            </a:pPr>
            <a:r>
              <a:rPr lang="en-US" sz="2000" b="0" dirty="0" smtClean="0"/>
              <a:t>User defined exception must be declared using </a:t>
            </a:r>
            <a:r>
              <a:rPr lang="en-US" sz="2000" b="0" dirty="0" smtClean="0">
                <a:solidFill>
                  <a:srgbClr val="0070C0"/>
                </a:solidFill>
              </a:rPr>
              <a:t>EXCEPTION</a:t>
            </a:r>
            <a:r>
              <a:rPr lang="en-US" sz="2000" b="0" dirty="0" smtClean="0"/>
              <a:t> keyword.</a:t>
            </a:r>
          </a:p>
          <a:p>
            <a:pPr>
              <a:spcBef>
                <a:spcPts val="1200"/>
              </a:spcBef>
            </a:pPr>
            <a:r>
              <a:rPr lang="en-US" sz="2000" dirty="0" smtClean="0"/>
              <a:t>Syntax :</a:t>
            </a:r>
          </a:p>
          <a:p>
            <a:pPr lvl="1">
              <a:spcBef>
                <a:spcPts val="1200"/>
              </a:spcBef>
            </a:pPr>
            <a:r>
              <a:rPr lang="en-US" sz="2000" b="0" dirty="0" smtClean="0">
                <a:solidFill>
                  <a:srgbClr val="00B050"/>
                </a:solidFill>
              </a:rPr>
              <a:t>&lt;</a:t>
            </a:r>
            <a:r>
              <a:rPr lang="en-US" sz="2000" b="0" dirty="0" err="1" smtClean="0">
                <a:solidFill>
                  <a:srgbClr val="00B050"/>
                </a:solidFill>
              </a:rPr>
              <a:t>exception_name</a:t>
            </a:r>
            <a:r>
              <a:rPr lang="en-US" sz="2000" b="0" dirty="0" smtClean="0">
                <a:solidFill>
                  <a:srgbClr val="00B050"/>
                </a:solidFill>
              </a:rPr>
              <a:t>&gt;</a:t>
            </a:r>
            <a:r>
              <a:rPr lang="en-US" sz="2000" b="0" dirty="0" smtClean="0"/>
              <a:t> </a:t>
            </a:r>
            <a:r>
              <a:rPr lang="en-US" sz="2000" b="0" dirty="0" smtClean="0">
                <a:solidFill>
                  <a:srgbClr val="0070C0"/>
                </a:solidFill>
              </a:rPr>
              <a:t>EXCEPTION</a:t>
            </a:r>
            <a:r>
              <a:rPr lang="en-US" sz="2000" b="0" dirty="0" smtClean="0"/>
              <a:t>;</a:t>
            </a:r>
          </a:p>
          <a:p>
            <a:pPr>
              <a:spcBef>
                <a:spcPts val="1200"/>
              </a:spcBef>
            </a:pPr>
            <a:r>
              <a:rPr lang="en-US" sz="2000" dirty="0" smtClean="0"/>
              <a:t>Example:</a:t>
            </a:r>
          </a:p>
          <a:p>
            <a:pPr lvl="1">
              <a:spcBef>
                <a:spcPts val="1200"/>
              </a:spcBef>
            </a:pPr>
            <a:r>
              <a:rPr lang="en-US" sz="2000" b="0" dirty="0" smtClean="0">
                <a:solidFill>
                  <a:srgbClr val="00B050"/>
                </a:solidFill>
              </a:rPr>
              <a:t>INVALID_NAME </a:t>
            </a:r>
            <a:r>
              <a:rPr lang="en-US" sz="2000" b="0" dirty="0" smtClean="0">
                <a:solidFill>
                  <a:srgbClr val="0070C0"/>
                </a:solidFill>
              </a:rPr>
              <a:t>EXCEPTION;</a:t>
            </a:r>
            <a:r>
              <a:rPr lang="en-US" sz="2000" b="0" dirty="0" smtClean="0"/>
              <a:t> </a:t>
            </a:r>
          </a:p>
        </p:txBody>
      </p:sp>
    </p:spTree>
    <p:extLst>
      <p:ext uri="{BB962C8B-B14F-4D97-AF65-F5344CB8AC3E}">
        <p14:creationId xmlns:p14="http://schemas.microsoft.com/office/powerpoint/2010/main" val="1541384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Step 2:Raising 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6" name="Rectangle 5"/>
          <p:cNvSpPr/>
          <p:nvPr/>
        </p:nvSpPr>
        <p:spPr>
          <a:xfrm>
            <a:off x="228600" y="1600201"/>
            <a:ext cx="8229600" cy="2246769"/>
          </a:xfrm>
          <a:prstGeom prst="rect">
            <a:avLst/>
          </a:prstGeom>
        </p:spPr>
        <p:txBody>
          <a:bodyPr wrap="square">
            <a:spAutoFit/>
          </a:bodyPr>
          <a:lstStyle/>
          <a:p>
            <a:pPr>
              <a:spcBef>
                <a:spcPts val="1200"/>
              </a:spcBef>
              <a:buNone/>
            </a:pPr>
            <a:r>
              <a:rPr lang="en-US" sz="2000" b="0" dirty="0" smtClean="0"/>
              <a:t>Exceptions can be raised in PLSQL block using </a:t>
            </a:r>
            <a:r>
              <a:rPr lang="en-US" sz="2000" b="0" dirty="0" smtClean="0">
                <a:solidFill>
                  <a:srgbClr val="0070C0"/>
                </a:solidFill>
              </a:rPr>
              <a:t>RAISE</a:t>
            </a:r>
            <a:r>
              <a:rPr lang="en-US" sz="2000" b="0" dirty="0" smtClean="0"/>
              <a:t> keyword.</a:t>
            </a:r>
          </a:p>
          <a:p>
            <a:pPr>
              <a:spcBef>
                <a:spcPts val="1200"/>
              </a:spcBef>
              <a:buNone/>
            </a:pPr>
            <a:r>
              <a:rPr lang="en-US" sz="2000" dirty="0" smtClean="0"/>
              <a:t>Syntax:</a:t>
            </a:r>
          </a:p>
          <a:p>
            <a:pPr lvl="1">
              <a:spcBef>
                <a:spcPts val="1200"/>
              </a:spcBef>
            </a:pPr>
            <a:r>
              <a:rPr lang="en-US" sz="2000" b="0" dirty="0" smtClean="0">
                <a:solidFill>
                  <a:srgbClr val="0070C0"/>
                </a:solidFill>
              </a:rPr>
              <a:t>RAISE</a:t>
            </a:r>
            <a:r>
              <a:rPr lang="en-US" sz="2000" b="0" dirty="0" smtClean="0"/>
              <a:t> </a:t>
            </a:r>
            <a:r>
              <a:rPr lang="en-US" sz="2000" b="0" dirty="0" smtClean="0">
                <a:solidFill>
                  <a:srgbClr val="00B050"/>
                </a:solidFill>
              </a:rPr>
              <a:t>&lt;</a:t>
            </a:r>
            <a:r>
              <a:rPr lang="en-US" sz="2000" b="0" dirty="0" err="1" smtClean="0">
                <a:solidFill>
                  <a:srgbClr val="00B050"/>
                </a:solidFill>
              </a:rPr>
              <a:t>exception_name</a:t>
            </a:r>
            <a:r>
              <a:rPr lang="en-US" sz="2000" b="0" dirty="0" smtClean="0">
                <a:solidFill>
                  <a:srgbClr val="00B050"/>
                </a:solidFill>
              </a:rPr>
              <a:t>&gt;;</a:t>
            </a:r>
          </a:p>
          <a:p>
            <a:pPr>
              <a:spcBef>
                <a:spcPts val="1200"/>
              </a:spcBef>
              <a:buNone/>
            </a:pPr>
            <a:r>
              <a:rPr lang="en-US" sz="2000" dirty="0" smtClean="0"/>
              <a:t>Example:</a:t>
            </a:r>
          </a:p>
          <a:p>
            <a:pPr lvl="1">
              <a:spcBef>
                <a:spcPts val="1200"/>
              </a:spcBef>
            </a:pPr>
            <a:r>
              <a:rPr lang="en-US" sz="2000" b="0" dirty="0" smtClean="0">
                <a:solidFill>
                  <a:srgbClr val="0070C0"/>
                </a:solidFill>
              </a:rPr>
              <a:t>RAISE</a:t>
            </a:r>
            <a:r>
              <a:rPr lang="en-US" sz="2000" b="0" dirty="0" smtClean="0"/>
              <a:t> </a:t>
            </a:r>
            <a:r>
              <a:rPr lang="en-US" sz="2000" b="0" dirty="0" smtClean="0">
                <a:solidFill>
                  <a:srgbClr val="00B050"/>
                </a:solidFill>
              </a:rPr>
              <a:t>INVALID_NAME </a:t>
            </a:r>
            <a:r>
              <a:rPr lang="en-US" sz="2000" b="0" dirty="0" smtClean="0"/>
              <a:t>;</a:t>
            </a:r>
          </a:p>
        </p:txBody>
      </p:sp>
    </p:spTree>
    <p:extLst>
      <p:ext uri="{BB962C8B-B14F-4D97-AF65-F5344CB8AC3E}">
        <p14:creationId xmlns:p14="http://schemas.microsoft.com/office/powerpoint/2010/main" val="407838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800" dirty="0" smtClean="0"/>
              <a:t>Step 3:Handling 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sp>
        <p:nvSpPr>
          <p:cNvPr id="6" name="Rectangle 5"/>
          <p:cNvSpPr/>
          <p:nvPr/>
        </p:nvSpPr>
        <p:spPr>
          <a:xfrm>
            <a:off x="228600" y="1600201"/>
            <a:ext cx="8229600" cy="3170099"/>
          </a:xfrm>
          <a:prstGeom prst="rect">
            <a:avLst/>
          </a:prstGeom>
        </p:spPr>
        <p:txBody>
          <a:bodyPr wrap="square">
            <a:spAutoFit/>
          </a:bodyPr>
          <a:lstStyle/>
          <a:p>
            <a:pPr>
              <a:spcBef>
                <a:spcPts val="1200"/>
              </a:spcBef>
              <a:buNone/>
            </a:pPr>
            <a:r>
              <a:rPr lang="en-US" sz="2000" b="0" dirty="0" smtClean="0"/>
              <a:t>Handle this exception using exception handler as shown below,</a:t>
            </a:r>
          </a:p>
          <a:p>
            <a:pPr>
              <a:spcBef>
                <a:spcPts val="1200"/>
              </a:spcBef>
            </a:pPr>
            <a:r>
              <a:rPr lang="en-US" sz="2000" dirty="0" smtClean="0"/>
              <a:t>Syntax:</a:t>
            </a:r>
          </a:p>
          <a:p>
            <a:pPr lvl="1">
              <a:spcBef>
                <a:spcPts val="1200"/>
              </a:spcBef>
            </a:pPr>
            <a:r>
              <a:rPr lang="en-US" sz="2000" b="0" dirty="0" smtClean="0">
                <a:solidFill>
                  <a:srgbClr val="0070C0"/>
                </a:solidFill>
              </a:rPr>
              <a:t>WHEN</a:t>
            </a:r>
            <a:r>
              <a:rPr lang="en-US" sz="2000" b="0" dirty="0" smtClean="0"/>
              <a:t> </a:t>
            </a:r>
            <a:r>
              <a:rPr lang="en-US" sz="2000" b="0" dirty="0" smtClean="0">
                <a:solidFill>
                  <a:srgbClr val="00B050"/>
                </a:solidFill>
              </a:rPr>
              <a:t>&lt;</a:t>
            </a:r>
            <a:r>
              <a:rPr lang="en-US" sz="2000" b="0" dirty="0" err="1" smtClean="0">
                <a:solidFill>
                  <a:srgbClr val="00B050"/>
                </a:solidFill>
              </a:rPr>
              <a:t>exception_name</a:t>
            </a:r>
            <a:r>
              <a:rPr lang="en-US" sz="2000" b="0" dirty="0" smtClean="0">
                <a:solidFill>
                  <a:srgbClr val="00B050"/>
                </a:solidFill>
              </a:rPr>
              <a:t>&gt;</a:t>
            </a:r>
            <a:r>
              <a:rPr lang="en-US" sz="2000" b="0" dirty="0" smtClean="0"/>
              <a:t> </a:t>
            </a:r>
            <a:r>
              <a:rPr lang="en-US" sz="2000" b="0" dirty="0" smtClean="0">
                <a:solidFill>
                  <a:srgbClr val="0070C0"/>
                </a:solidFill>
              </a:rPr>
              <a:t>THEN</a:t>
            </a:r>
          </a:p>
          <a:p>
            <a:pPr>
              <a:spcBef>
                <a:spcPts val="1200"/>
              </a:spcBef>
            </a:pPr>
            <a:r>
              <a:rPr lang="en-US" sz="2000" dirty="0" smtClean="0"/>
              <a:t>Example:</a:t>
            </a:r>
          </a:p>
          <a:p>
            <a:pPr lvl="1">
              <a:spcBef>
                <a:spcPts val="1200"/>
              </a:spcBef>
            </a:pPr>
            <a:r>
              <a:rPr lang="en-US" sz="2000" b="0" dirty="0" smtClean="0">
                <a:solidFill>
                  <a:srgbClr val="0070C0"/>
                </a:solidFill>
              </a:rPr>
              <a:t>WHEN</a:t>
            </a:r>
            <a:r>
              <a:rPr lang="en-US" sz="2000" b="0" dirty="0" smtClean="0"/>
              <a:t> </a:t>
            </a:r>
            <a:r>
              <a:rPr lang="en-US" sz="2000" b="0" dirty="0" smtClean="0">
                <a:solidFill>
                  <a:srgbClr val="00B050"/>
                </a:solidFill>
              </a:rPr>
              <a:t>INVALID_NAME </a:t>
            </a:r>
            <a:r>
              <a:rPr lang="en-US" sz="2000" b="0" dirty="0" smtClean="0">
                <a:solidFill>
                  <a:srgbClr val="0070C0"/>
                </a:solidFill>
              </a:rPr>
              <a:t>THEN</a:t>
            </a:r>
          </a:p>
          <a:p>
            <a:pPr lvl="1">
              <a:spcBef>
                <a:spcPts val="1200"/>
              </a:spcBef>
            </a:pPr>
            <a:r>
              <a:rPr lang="en-US" sz="2000" b="0" dirty="0" smtClean="0">
                <a:solidFill>
                  <a:srgbClr val="00B050"/>
                </a:solidFill>
              </a:rPr>
              <a:t>&lt;Exception handling logic </a:t>
            </a:r>
          </a:p>
          <a:p>
            <a:pPr lvl="1">
              <a:spcBef>
                <a:spcPts val="1200"/>
              </a:spcBef>
            </a:pPr>
            <a:r>
              <a:rPr lang="en-US" sz="2000" dirty="0" smtClean="0">
                <a:solidFill>
                  <a:srgbClr val="00B050"/>
                </a:solidFill>
              </a:rPr>
              <a:t>Example: </a:t>
            </a:r>
            <a:r>
              <a:rPr lang="en-US" sz="2000" b="0" dirty="0" smtClean="0">
                <a:solidFill>
                  <a:srgbClr val="00B050"/>
                </a:solidFill>
              </a:rPr>
              <a:t> Print an error in the console.&gt;</a:t>
            </a:r>
          </a:p>
        </p:txBody>
      </p:sp>
    </p:spTree>
    <p:extLst>
      <p:ext uri="{BB962C8B-B14F-4D97-AF65-F5344CB8AC3E}">
        <p14:creationId xmlns:p14="http://schemas.microsoft.com/office/powerpoint/2010/main" val="3539231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Learn User Defined Exception with an 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
        <p:nvSpPr>
          <p:cNvPr id="6" name="TextBox 5"/>
          <p:cNvSpPr txBox="1"/>
          <p:nvPr/>
        </p:nvSpPr>
        <p:spPr>
          <a:xfrm>
            <a:off x="152400" y="1600200"/>
            <a:ext cx="8915400" cy="2923877"/>
          </a:xfrm>
          <a:prstGeom prst="rect">
            <a:avLst/>
          </a:prstGeom>
          <a:noFill/>
        </p:spPr>
        <p:txBody>
          <a:bodyPr wrap="square" rtlCol="0">
            <a:spAutoFit/>
          </a:bodyPr>
          <a:lstStyle/>
          <a:p>
            <a:pPr>
              <a:spcBef>
                <a:spcPts val="1200"/>
              </a:spcBef>
            </a:pPr>
            <a:r>
              <a:rPr lang="en-US" sz="2200" dirty="0" smtClean="0"/>
              <a:t>Scenario:</a:t>
            </a:r>
            <a:r>
              <a:rPr lang="en-US" sz="2200" b="0" dirty="0" smtClean="0"/>
              <a:t> Assume that we have a table called </a:t>
            </a:r>
            <a:r>
              <a:rPr lang="en-US" sz="2200" i="1" dirty="0" err="1" smtClean="0"/>
              <a:t>loan_details</a:t>
            </a:r>
            <a:r>
              <a:rPr lang="en-US" sz="2200" b="0" dirty="0" smtClean="0"/>
              <a:t> with columns </a:t>
            </a:r>
            <a:r>
              <a:rPr lang="en-US" sz="2200" b="0" dirty="0" err="1" smtClean="0"/>
              <a:t>loan_id</a:t>
            </a:r>
            <a:r>
              <a:rPr lang="en-US" sz="2200" b="0" dirty="0" smtClean="0"/>
              <a:t>, </a:t>
            </a:r>
            <a:r>
              <a:rPr lang="en-US" sz="2200" b="0" dirty="0" err="1" smtClean="0"/>
              <a:t>loan_amount</a:t>
            </a:r>
            <a:r>
              <a:rPr lang="en-US" sz="2200" b="0" dirty="0" smtClean="0"/>
              <a:t>, </a:t>
            </a:r>
            <a:r>
              <a:rPr lang="en-US" sz="2200" b="0" dirty="0" err="1" smtClean="0"/>
              <a:t>interest_rate</a:t>
            </a:r>
            <a:r>
              <a:rPr lang="en-US" sz="2200" b="0" dirty="0" smtClean="0"/>
              <a:t> to store loan information offered by ABC bank.</a:t>
            </a:r>
          </a:p>
          <a:p>
            <a:pPr>
              <a:spcBef>
                <a:spcPts val="1200"/>
              </a:spcBef>
            </a:pPr>
            <a:r>
              <a:rPr lang="en-US" sz="2200" dirty="0" smtClean="0"/>
              <a:t>Business Rules:</a:t>
            </a:r>
          </a:p>
          <a:p>
            <a:pPr>
              <a:spcBef>
                <a:spcPts val="1200"/>
              </a:spcBef>
              <a:buFont typeface="Arial" pitchFamily="34" charset="0"/>
              <a:buChar char="•"/>
            </a:pPr>
            <a:r>
              <a:rPr lang="en-US" sz="2200" b="0" dirty="0" smtClean="0"/>
              <a:t> The bank does not gives loans for amount less than 1 </a:t>
            </a:r>
            <a:r>
              <a:rPr lang="en-US" sz="2200" b="0" dirty="0" err="1" smtClean="0"/>
              <a:t>lakh</a:t>
            </a:r>
            <a:r>
              <a:rPr lang="en-US" sz="2200" b="0" dirty="0" smtClean="0"/>
              <a:t>. </a:t>
            </a:r>
          </a:p>
          <a:p>
            <a:pPr>
              <a:spcBef>
                <a:spcPts val="1200"/>
              </a:spcBef>
              <a:buFont typeface="Arial" pitchFamily="34" charset="0"/>
              <a:buChar char="•"/>
            </a:pPr>
            <a:r>
              <a:rPr lang="en-US" sz="2200" b="0" dirty="0" smtClean="0"/>
              <a:t> If user applies for a loan amount less than 100000 the system should not allow the process to happen.</a:t>
            </a:r>
          </a:p>
        </p:txBody>
      </p:sp>
      <p:sp>
        <p:nvSpPr>
          <p:cNvPr id="5" name="Rectangle 4"/>
          <p:cNvSpPr/>
          <p:nvPr/>
        </p:nvSpPr>
        <p:spPr>
          <a:xfrm>
            <a:off x="533400" y="4572000"/>
            <a:ext cx="6934200" cy="1723549"/>
          </a:xfrm>
          <a:prstGeom prst="rect">
            <a:avLst/>
          </a:prstGeom>
          <a:solidFill>
            <a:srgbClr val="FFD9D9"/>
          </a:solidFill>
        </p:spPr>
        <p:txBody>
          <a:bodyPr wrap="square">
            <a:spAutoFit/>
          </a:bodyPr>
          <a:lstStyle/>
          <a:p>
            <a:pPr>
              <a:spcBef>
                <a:spcPts val="1200"/>
              </a:spcBef>
            </a:pPr>
            <a:r>
              <a:rPr lang="en-US" sz="2400" dirty="0" smtClean="0"/>
              <a:t>How can a developer implement this?</a:t>
            </a:r>
          </a:p>
          <a:p>
            <a:pPr>
              <a:spcBef>
                <a:spcPts val="1200"/>
              </a:spcBef>
            </a:pPr>
            <a:r>
              <a:rPr lang="en-US" sz="2400" b="0" dirty="0" smtClean="0"/>
              <a:t>Developer creates a user defined exception to handle the scenario. He raises a exception whenever loan amount is less than 100000.</a:t>
            </a:r>
          </a:p>
        </p:txBody>
      </p:sp>
    </p:spTree>
    <p:extLst>
      <p:ext uri="{BB962C8B-B14F-4D97-AF65-F5344CB8AC3E}">
        <p14:creationId xmlns:p14="http://schemas.microsoft.com/office/powerpoint/2010/main" val="36602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ox(in)">
                                      <p:cBhvr>
                                        <p:cTn id="7" dur="500"/>
                                        <p:tgtEl>
                                          <p:spTgt spid="5">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ox(in)">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User Defined Exception-Example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5" name="TextBox 4"/>
          <p:cNvSpPr txBox="1"/>
          <p:nvPr/>
        </p:nvSpPr>
        <p:spPr>
          <a:xfrm>
            <a:off x="228600" y="1066800"/>
            <a:ext cx="8458200" cy="5109091"/>
          </a:xfrm>
          <a:prstGeom prst="rect">
            <a:avLst/>
          </a:prstGeom>
          <a:noFill/>
        </p:spPr>
        <p:txBody>
          <a:bodyPr wrap="square" rtlCol="0">
            <a:spAutoFit/>
          </a:bodyPr>
          <a:lstStyle/>
          <a:p>
            <a:pPr>
              <a:spcBef>
                <a:spcPts val="600"/>
              </a:spcBef>
            </a:pPr>
            <a:r>
              <a:rPr lang="en-US" sz="1600" dirty="0" smtClean="0"/>
              <a:t>Create a procedure to raise an exception when a customer orders an item which has price less than 20000.</a:t>
            </a:r>
          </a:p>
          <a:p>
            <a:pPr>
              <a:spcBef>
                <a:spcPts val="600"/>
              </a:spcBef>
            </a:pPr>
            <a:r>
              <a:rPr lang="en-US" sz="1600" dirty="0" smtClean="0">
                <a:solidFill>
                  <a:srgbClr val="0070C0"/>
                </a:solidFill>
              </a:rPr>
              <a:t>CREATE OR REPLACE PROCEDURE </a:t>
            </a:r>
            <a:r>
              <a:rPr lang="en-US" sz="1600" dirty="0" err="1" smtClean="0">
                <a:solidFill>
                  <a:srgbClr val="00B050"/>
                </a:solidFill>
              </a:rPr>
              <a:t>insert_record</a:t>
            </a:r>
            <a:r>
              <a:rPr lang="en-US" sz="1600" dirty="0" smtClean="0">
                <a:solidFill>
                  <a:srgbClr val="00B050"/>
                </a:solidFill>
              </a:rPr>
              <a:t> </a:t>
            </a:r>
            <a:r>
              <a:rPr lang="en-US" sz="1600" dirty="0" smtClean="0">
                <a:solidFill>
                  <a:srgbClr val="0070C0"/>
                </a:solidFill>
              </a:rPr>
              <a:t>(</a:t>
            </a:r>
            <a:r>
              <a:rPr lang="en-US" sz="1600" dirty="0" err="1" smtClean="0">
                <a:solidFill>
                  <a:srgbClr val="00B050"/>
                </a:solidFill>
              </a:rPr>
              <a:t>v_order_no</a:t>
            </a:r>
            <a:r>
              <a:rPr lang="en-US" sz="1600" dirty="0" smtClean="0">
                <a:solidFill>
                  <a:srgbClr val="00B050"/>
                </a:solidFill>
              </a:rPr>
              <a:t> </a:t>
            </a:r>
            <a:r>
              <a:rPr lang="en-US" sz="1600" dirty="0" smtClean="0">
                <a:solidFill>
                  <a:srgbClr val="0070C0"/>
                </a:solidFill>
              </a:rPr>
              <a:t>IN NUMBER, </a:t>
            </a:r>
            <a:r>
              <a:rPr lang="en-US" sz="1600" dirty="0" err="1" smtClean="0">
                <a:solidFill>
                  <a:srgbClr val="00B050"/>
                </a:solidFill>
              </a:rPr>
              <a:t>v_price</a:t>
            </a:r>
            <a:r>
              <a:rPr lang="en-US" sz="1600" dirty="0" smtClean="0">
                <a:solidFill>
                  <a:srgbClr val="0070C0"/>
                </a:solidFill>
              </a:rPr>
              <a:t> IN NUMBER)</a:t>
            </a:r>
          </a:p>
          <a:p>
            <a:pPr>
              <a:spcBef>
                <a:spcPts val="600"/>
              </a:spcBef>
            </a:pPr>
            <a:r>
              <a:rPr lang="en-US" sz="1600" dirty="0" smtClean="0">
                <a:solidFill>
                  <a:srgbClr val="0070C0"/>
                </a:solidFill>
              </a:rPr>
              <a:t>IS</a:t>
            </a:r>
          </a:p>
          <a:p>
            <a:pPr>
              <a:spcBef>
                <a:spcPts val="600"/>
              </a:spcBef>
            </a:pPr>
            <a:r>
              <a:rPr lang="en-US" sz="1600" dirty="0" err="1" smtClean="0">
                <a:solidFill>
                  <a:srgbClr val="00B050"/>
                </a:solidFill>
              </a:rPr>
              <a:t>min_price</a:t>
            </a:r>
            <a:r>
              <a:rPr lang="en-US" sz="1600" dirty="0" smtClean="0">
                <a:solidFill>
                  <a:srgbClr val="00B050"/>
                </a:solidFill>
              </a:rPr>
              <a:t> </a:t>
            </a:r>
            <a:r>
              <a:rPr lang="en-US" sz="1600" dirty="0" smtClean="0">
                <a:solidFill>
                  <a:srgbClr val="0070C0"/>
                </a:solidFill>
              </a:rPr>
              <a:t>EXCEPTION;</a:t>
            </a:r>
          </a:p>
          <a:p>
            <a:pPr>
              <a:spcBef>
                <a:spcPts val="600"/>
              </a:spcBef>
            </a:pPr>
            <a:r>
              <a:rPr lang="en-US" sz="1600" dirty="0" smtClean="0">
                <a:solidFill>
                  <a:srgbClr val="0070C0"/>
                </a:solidFill>
              </a:rPr>
              <a:t>BEGIN</a:t>
            </a:r>
          </a:p>
          <a:p>
            <a:pPr>
              <a:spcBef>
                <a:spcPts val="600"/>
              </a:spcBef>
            </a:pPr>
            <a:r>
              <a:rPr lang="en-US" sz="1600" dirty="0" smtClean="0">
                <a:solidFill>
                  <a:srgbClr val="0070C0"/>
                </a:solidFill>
              </a:rPr>
              <a:t>IF </a:t>
            </a:r>
            <a:r>
              <a:rPr lang="en-US" sz="1600" dirty="0" err="1" smtClean="0">
                <a:solidFill>
                  <a:srgbClr val="00B050"/>
                </a:solidFill>
              </a:rPr>
              <a:t>v_price</a:t>
            </a:r>
            <a:r>
              <a:rPr lang="en-US" sz="1600" dirty="0" smtClean="0">
                <a:solidFill>
                  <a:srgbClr val="00B050"/>
                </a:solidFill>
              </a:rPr>
              <a:t> &lt;20000 </a:t>
            </a:r>
            <a:r>
              <a:rPr lang="en-US" sz="1600" dirty="0" smtClean="0">
                <a:solidFill>
                  <a:srgbClr val="0070C0"/>
                </a:solidFill>
              </a:rPr>
              <a:t>THEN</a:t>
            </a:r>
          </a:p>
          <a:p>
            <a:pPr>
              <a:spcBef>
                <a:spcPts val="600"/>
              </a:spcBef>
            </a:pPr>
            <a:r>
              <a:rPr lang="en-US" sz="1600" dirty="0" smtClean="0">
                <a:solidFill>
                  <a:srgbClr val="0070C0"/>
                </a:solidFill>
              </a:rPr>
              <a:t>RAISE  </a:t>
            </a:r>
            <a:r>
              <a:rPr lang="en-US" sz="1600" dirty="0" err="1" smtClean="0">
                <a:solidFill>
                  <a:srgbClr val="00B050"/>
                </a:solidFill>
              </a:rPr>
              <a:t>min_price</a:t>
            </a:r>
            <a:r>
              <a:rPr lang="en-US" sz="1600" dirty="0" smtClean="0">
                <a:solidFill>
                  <a:srgbClr val="0070C0"/>
                </a:solidFill>
              </a:rPr>
              <a:t>;</a:t>
            </a:r>
          </a:p>
          <a:p>
            <a:pPr>
              <a:spcBef>
                <a:spcPts val="600"/>
              </a:spcBef>
            </a:pPr>
            <a:r>
              <a:rPr lang="en-US" sz="1600" dirty="0" smtClean="0">
                <a:solidFill>
                  <a:srgbClr val="0070C0"/>
                </a:solidFill>
              </a:rPr>
              <a:t>ELSE </a:t>
            </a:r>
          </a:p>
          <a:p>
            <a:pPr>
              <a:spcBef>
                <a:spcPts val="600"/>
              </a:spcBef>
            </a:pPr>
            <a:r>
              <a:rPr lang="en-US" sz="1600" dirty="0" smtClean="0">
                <a:solidFill>
                  <a:srgbClr val="0070C0"/>
                </a:solidFill>
              </a:rPr>
              <a:t>INSERT INTO </a:t>
            </a:r>
            <a:r>
              <a:rPr lang="en-US" sz="1600" dirty="0" err="1" smtClean="0">
                <a:solidFill>
                  <a:srgbClr val="00B050"/>
                </a:solidFill>
              </a:rPr>
              <a:t>order_details</a:t>
            </a:r>
            <a:r>
              <a:rPr lang="en-US" sz="1600" dirty="0" smtClean="0">
                <a:solidFill>
                  <a:srgbClr val="0070C0"/>
                </a:solidFill>
              </a:rPr>
              <a:t> VALUES(</a:t>
            </a:r>
            <a:r>
              <a:rPr lang="en-US" sz="1600" dirty="0" err="1" smtClean="0">
                <a:solidFill>
                  <a:srgbClr val="00B050"/>
                </a:solidFill>
              </a:rPr>
              <a:t>v_order_no</a:t>
            </a:r>
            <a:r>
              <a:rPr lang="en-US" sz="1600" dirty="0" smtClean="0">
                <a:solidFill>
                  <a:srgbClr val="0070C0"/>
                </a:solidFill>
              </a:rPr>
              <a:t>,</a:t>
            </a:r>
            <a:r>
              <a:rPr lang="en-US" sz="1600" dirty="0" smtClean="0">
                <a:solidFill>
                  <a:srgbClr val="00B050"/>
                </a:solidFill>
              </a:rPr>
              <a:t> </a:t>
            </a:r>
            <a:r>
              <a:rPr lang="en-US" sz="1600" dirty="0" err="1" smtClean="0">
                <a:solidFill>
                  <a:srgbClr val="00B050"/>
                </a:solidFill>
              </a:rPr>
              <a:t>v_price</a:t>
            </a:r>
            <a:r>
              <a:rPr lang="en-US" sz="1600" dirty="0" smtClean="0">
                <a:solidFill>
                  <a:srgbClr val="0070C0"/>
                </a:solidFill>
              </a:rPr>
              <a:t>);</a:t>
            </a:r>
          </a:p>
          <a:p>
            <a:pPr>
              <a:spcBef>
                <a:spcPts val="600"/>
              </a:spcBef>
            </a:pPr>
            <a:r>
              <a:rPr lang="en-US" sz="1600" dirty="0" smtClean="0">
                <a:solidFill>
                  <a:srgbClr val="0070C0"/>
                </a:solidFill>
              </a:rPr>
              <a:t>END IF;</a:t>
            </a:r>
          </a:p>
          <a:p>
            <a:pPr>
              <a:spcBef>
                <a:spcPts val="600"/>
              </a:spcBef>
            </a:pPr>
            <a:r>
              <a:rPr lang="en-US" sz="1600" dirty="0" smtClean="0">
                <a:solidFill>
                  <a:srgbClr val="0070C0"/>
                </a:solidFill>
              </a:rPr>
              <a:t>EXCEPTION</a:t>
            </a:r>
          </a:p>
          <a:p>
            <a:pPr>
              <a:spcBef>
                <a:spcPts val="600"/>
              </a:spcBef>
            </a:pPr>
            <a:r>
              <a:rPr lang="en-US" sz="1600" dirty="0" smtClean="0">
                <a:solidFill>
                  <a:srgbClr val="0070C0"/>
                </a:solidFill>
              </a:rPr>
              <a:t>   WHEN </a:t>
            </a:r>
            <a:r>
              <a:rPr lang="en-US" sz="1600" dirty="0" err="1" smtClean="0">
                <a:solidFill>
                  <a:srgbClr val="00B050"/>
                </a:solidFill>
              </a:rPr>
              <a:t>min_price</a:t>
            </a:r>
            <a:endParaRPr lang="en-US" sz="1600" dirty="0" smtClean="0">
              <a:solidFill>
                <a:srgbClr val="00B050"/>
              </a:solidFill>
            </a:endParaRPr>
          </a:p>
          <a:p>
            <a:pPr>
              <a:spcBef>
                <a:spcPts val="600"/>
              </a:spcBef>
            </a:pPr>
            <a:r>
              <a:rPr lang="en-US" sz="1600" dirty="0" smtClean="0">
                <a:solidFill>
                  <a:srgbClr val="0070C0"/>
                </a:solidFill>
              </a:rPr>
              <a:t>   THEN</a:t>
            </a:r>
          </a:p>
          <a:p>
            <a:pPr>
              <a:spcBef>
                <a:spcPts val="600"/>
              </a:spcBef>
            </a:pPr>
            <a:r>
              <a:rPr lang="en-US" sz="1600" dirty="0" smtClean="0">
                <a:solidFill>
                  <a:srgbClr val="0070C0"/>
                </a:solidFill>
              </a:rPr>
              <a:t>      DBMS_OUTPUT.PUT_LINE(‘P</a:t>
            </a:r>
            <a:r>
              <a:rPr lang="en-US" sz="1600" dirty="0" smtClean="0">
                <a:solidFill>
                  <a:srgbClr val="00B050"/>
                </a:solidFill>
              </a:rPr>
              <a:t>rice of all product is more than 20000</a:t>
            </a:r>
            <a:r>
              <a:rPr lang="en-US" sz="1600" dirty="0" smtClean="0">
                <a:solidFill>
                  <a:srgbClr val="0070C0"/>
                </a:solidFill>
              </a:rPr>
              <a:t>’);</a:t>
            </a:r>
          </a:p>
          <a:p>
            <a:pPr>
              <a:spcBef>
                <a:spcPts val="600"/>
              </a:spcBef>
            </a:pPr>
            <a:r>
              <a:rPr lang="en-US" sz="1600" dirty="0" smtClean="0">
                <a:solidFill>
                  <a:srgbClr val="0070C0"/>
                </a:solidFill>
              </a:rPr>
              <a:t>END;</a:t>
            </a:r>
            <a:endParaRPr lang="en-US" sz="1600" dirty="0"/>
          </a:p>
        </p:txBody>
      </p:sp>
      <p:sp>
        <p:nvSpPr>
          <p:cNvPr id="6" name="TextBox 5"/>
          <p:cNvSpPr txBox="1"/>
          <p:nvPr/>
        </p:nvSpPr>
        <p:spPr>
          <a:xfrm>
            <a:off x="2895600" y="2526268"/>
            <a:ext cx="2590800" cy="369332"/>
          </a:xfrm>
          <a:prstGeom prst="rect">
            <a:avLst/>
          </a:prstGeom>
          <a:solidFill>
            <a:srgbClr val="FFD9D9"/>
          </a:solidFill>
        </p:spPr>
        <p:txBody>
          <a:bodyPr wrap="square" rtlCol="0">
            <a:spAutoFit/>
          </a:bodyPr>
          <a:lstStyle/>
          <a:p>
            <a:pPr algn="ctr"/>
            <a:r>
              <a:rPr lang="en-US" b="0" dirty="0" smtClean="0"/>
              <a:t>Exception declared</a:t>
            </a:r>
            <a:endParaRPr lang="en-US" b="0" dirty="0"/>
          </a:p>
        </p:txBody>
      </p:sp>
      <p:sp>
        <p:nvSpPr>
          <p:cNvPr id="7" name="TextBox 6"/>
          <p:cNvSpPr txBox="1"/>
          <p:nvPr/>
        </p:nvSpPr>
        <p:spPr>
          <a:xfrm>
            <a:off x="3581400" y="3200400"/>
            <a:ext cx="2590800" cy="646331"/>
          </a:xfrm>
          <a:prstGeom prst="rect">
            <a:avLst/>
          </a:prstGeom>
          <a:solidFill>
            <a:srgbClr val="FFD9D9"/>
          </a:solidFill>
        </p:spPr>
        <p:txBody>
          <a:bodyPr wrap="square" rtlCol="0">
            <a:spAutoFit/>
          </a:bodyPr>
          <a:lstStyle/>
          <a:p>
            <a:pPr algn="ctr"/>
            <a:r>
              <a:rPr lang="en-US" b="0" dirty="0" smtClean="0"/>
              <a:t>Exception raised if loan amount &lt; 100000</a:t>
            </a:r>
            <a:endParaRPr lang="en-US" b="0" dirty="0"/>
          </a:p>
        </p:txBody>
      </p:sp>
      <p:sp>
        <p:nvSpPr>
          <p:cNvPr id="8" name="TextBox 7"/>
          <p:cNvSpPr txBox="1"/>
          <p:nvPr/>
        </p:nvSpPr>
        <p:spPr>
          <a:xfrm>
            <a:off x="2590800" y="4629834"/>
            <a:ext cx="4572000" cy="646331"/>
          </a:xfrm>
          <a:prstGeom prst="rect">
            <a:avLst/>
          </a:prstGeom>
          <a:solidFill>
            <a:srgbClr val="FFD9D9"/>
          </a:solidFill>
        </p:spPr>
        <p:txBody>
          <a:bodyPr wrap="square" rtlCol="0">
            <a:spAutoFit/>
          </a:bodyPr>
          <a:lstStyle/>
          <a:p>
            <a:pPr algn="ctr"/>
            <a:r>
              <a:rPr lang="en-US" b="0" dirty="0" smtClean="0"/>
              <a:t>Exception handled by printing the error message in the console.</a:t>
            </a:r>
            <a:endParaRPr lang="en-US" b="0" dirty="0"/>
          </a:p>
        </p:txBody>
      </p:sp>
    </p:spTree>
    <p:extLst>
      <p:ext uri="{BB962C8B-B14F-4D97-AF65-F5344CB8AC3E}">
        <p14:creationId xmlns:p14="http://schemas.microsoft.com/office/powerpoint/2010/main" val="112096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ox(in)">
                                      <p:cBhvr>
                                        <p:cTn id="16" dur="500"/>
                                        <p:tgtEl>
                                          <p:spTgt spid="5">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box(in)">
                                      <p:cBhvr>
                                        <p:cTn id="19" dur="500"/>
                                        <p:tgtEl>
                                          <p:spTgt spid="5">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box(in)">
                                      <p:cBhvr>
                                        <p:cTn id="22" dur="500"/>
                                        <p:tgtEl>
                                          <p:spTgt spid="5">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box(in)">
                                      <p:cBhvr>
                                        <p:cTn id="30" dur="500"/>
                                        <p:tgtEl>
                                          <p:spTgt spid="5">
                                            <p:txEl>
                                              <p:pRg st="10" end="10"/>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box(in)">
                                      <p:cBhvr>
                                        <p:cTn id="33" dur="500"/>
                                        <p:tgtEl>
                                          <p:spTgt spid="5">
                                            <p:txEl>
                                              <p:pRg st="11" end="11"/>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box(in)">
                                      <p:cBhvr>
                                        <p:cTn id="36" dur="500"/>
                                        <p:tgtEl>
                                          <p:spTgt spid="5">
                                            <p:txEl>
                                              <p:pRg st="12" end="12"/>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Effect transition="in" filter="box(in)">
                                      <p:cBhvr>
                                        <p:cTn id="39" dur="500"/>
                                        <p:tgtEl>
                                          <p:spTgt spid="5">
                                            <p:txEl>
                                              <p:pRg st="13" end="13"/>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5">
                                            <p:txEl>
                                              <p:pRg st="14" end="14"/>
                                            </p:txEl>
                                          </p:spTgt>
                                        </p:tgtEl>
                                        <p:attrNameLst>
                                          <p:attrName>style.visibility</p:attrName>
                                        </p:attrNameLst>
                                      </p:cBhvr>
                                      <p:to>
                                        <p:strVal val="visible"/>
                                      </p:to>
                                    </p:set>
                                    <p:animEffect transition="in" filter="box(in)">
                                      <p:cBhvr>
                                        <p:cTn id="42" dur="500"/>
                                        <p:tgtEl>
                                          <p:spTgt spid="5">
                                            <p:txEl>
                                              <p:pRg st="14" end="14"/>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ox(in)">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3466694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5" name="TextBox 4"/>
          <p:cNvSpPr txBox="1"/>
          <p:nvPr/>
        </p:nvSpPr>
        <p:spPr>
          <a:xfrm>
            <a:off x="76200" y="1295400"/>
            <a:ext cx="8915400" cy="4319131"/>
          </a:xfrm>
          <a:prstGeom prst="rect">
            <a:avLst/>
          </a:prstGeom>
          <a:noFill/>
        </p:spPr>
        <p:txBody>
          <a:bodyPr wrap="square" rtlCol="0">
            <a:spAutoFit/>
          </a:bodyPr>
          <a:lstStyle/>
          <a:p>
            <a:pPr>
              <a:spcBef>
                <a:spcPts val="800"/>
              </a:spcBef>
            </a:pPr>
            <a:r>
              <a:rPr lang="en-US" sz="1600" dirty="0" smtClean="0"/>
              <a:t>Pre-Requisite: </a:t>
            </a:r>
            <a:r>
              <a:rPr lang="en-US" sz="1600" b="0" dirty="0" smtClean="0"/>
              <a:t>We will use </a:t>
            </a:r>
            <a:r>
              <a:rPr lang="en-US" sz="1600" b="0" dirty="0" err="1" smtClean="0"/>
              <a:t>course_fees</a:t>
            </a:r>
            <a:r>
              <a:rPr lang="en-US" sz="1600" b="0" dirty="0" smtClean="0"/>
              <a:t> table in CMS.</a:t>
            </a:r>
          </a:p>
          <a:p>
            <a:pPr>
              <a:spcBef>
                <a:spcPts val="800"/>
              </a:spcBef>
            </a:pPr>
            <a:r>
              <a:rPr lang="en-US" sz="1600" dirty="0" smtClean="0"/>
              <a:t>Problem Statement </a:t>
            </a:r>
            <a:r>
              <a:rPr lang="en-US" sz="1600" b="0" dirty="0" smtClean="0"/>
              <a:t>: When loading course fees a validation need to be performed that the discount on the fee should not exceed 10% of the base fees of that course.</a:t>
            </a:r>
          </a:p>
          <a:p>
            <a:pPr>
              <a:spcBef>
                <a:spcPts val="800"/>
              </a:spcBef>
            </a:pPr>
            <a:r>
              <a:rPr lang="en-US" sz="1600" b="0" dirty="0" smtClean="0"/>
              <a:t>If discounts are given for the course which is beyond 10% of the base fees then application should display a message and abort the process.</a:t>
            </a:r>
          </a:p>
          <a:p>
            <a:pPr>
              <a:spcBef>
                <a:spcPts val="800"/>
              </a:spcBef>
            </a:pPr>
            <a:r>
              <a:rPr lang="en-US" sz="1600" dirty="0" smtClean="0"/>
              <a:t>Solution</a:t>
            </a:r>
            <a:r>
              <a:rPr lang="en-US" sz="1600" b="0" dirty="0" smtClean="0"/>
              <a:t>: We will create a user-defined exception by name </a:t>
            </a:r>
            <a:r>
              <a:rPr lang="en-US" sz="1600" i="1" dirty="0" err="1" smtClean="0"/>
              <a:t>excess_discount</a:t>
            </a:r>
            <a:r>
              <a:rPr lang="en-US" sz="1600" b="0" dirty="0" smtClean="0"/>
              <a:t> to handle it.</a:t>
            </a:r>
          </a:p>
          <a:p>
            <a:pPr>
              <a:spcBef>
                <a:spcPts val="800"/>
              </a:spcBef>
            </a:pPr>
            <a:r>
              <a:rPr lang="en-US" sz="1600" dirty="0" smtClean="0"/>
              <a:t>STEP 1:</a:t>
            </a:r>
          </a:p>
          <a:p>
            <a:pPr>
              <a:spcBef>
                <a:spcPts val="800"/>
              </a:spcBef>
            </a:pPr>
            <a:r>
              <a:rPr lang="en-US" sz="1600" b="0" dirty="0" err="1" smtClean="0">
                <a:solidFill>
                  <a:srgbClr val="00B050"/>
                </a:solidFill>
              </a:rPr>
              <a:t>excess_discount</a:t>
            </a:r>
            <a:r>
              <a:rPr lang="en-US" sz="1600" b="0" dirty="0" smtClean="0">
                <a:solidFill>
                  <a:srgbClr val="00B050"/>
                </a:solidFill>
              </a:rPr>
              <a:t> </a:t>
            </a:r>
            <a:r>
              <a:rPr lang="en-US" sz="1600" b="0" dirty="0" smtClean="0">
                <a:solidFill>
                  <a:srgbClr val="0070C0"/>
                </a:solidFill>
              </a:rPr>
              <a:t>EXCEPTION;</a:t>
            </a:r>
          </a:p>
          <a:p>
            <a:pPr>
              <a:spcBef>
                <a:spcPts val="800"/>
              </a:spcBef>
            </a:pPr>
            <a:r>
              <a:rPr lang="en-US" sz="1600" dirty="0" smtClean="0"/>
              <a:t>STEP 2:</a:t>
            </a:r>
          </a:p>
          <a:p>
            <a:pPr>
              <a:spcBef>
                <a:spcPts val="800"/>
              </a:spcBef>
            </a:pPr>
            <a:r>
              <a:rPr lang="en-US" sz="1600" b="0" dirty="0" smtClean="0">
                <a:solidFill>
                  <a:srgbClr val="0070C0"/>
                </a:solidFill>
              </a:rPr>
              <a:t>RAISE</a:t>
            </a:r>
            <a:r>
              <a:rPr lang="en-US" sz="1600" b="0" dirty="0" smtClean="0"/>
              <a:t>  </a:t>
            </a:r>
            <a:r>
              <a:rPr lang="en-US" sz="1600" b="0" dirty="0" err="1" smtClean="0">
                <a:solidFill>
                  <a:srgbClr val="00B050"/>
                </a:solidFill>
              </a:rPr>
              <a:t>excess_discount</a:t>
            </a:r>
            <a:r>
              <a:rPr lang="en-US" sz="1600" b="0" dirty="0" smtClean="0">
                <a:solidFill>
                  <a:srgbClr val="00B050"/>
                </a:solidFill>
              </a:rPr>
              <a:t>;</a:t>
            </a:r>
            <a:endParaRPr lang="en-US" sz="1600" b="0" dirty="0" smtClean="0"/>
          </a:p>
          <a:p>
            <a:pPr>
              <a:spcBef>
                <a:spcPts val="800"/>
              </a:spcBef>
            </a:pPr>
            <a:r>
              <a:rPr lang="en-US" sz="1600" dirty="0" smtClean="0"/>
              <a:t>STEP 3:</a:t>
            </a:r>
          </a:p>
          <a:p>
            <a:pPr>
              <a:spcBef>
                <a:spcPts val="800"/>
              </a:spcBef>
            </a:pPr>
            <a:r>
              <a:rPr lang="en-US" sz="1600" b="0" dirty="0" smtClean="0">
                <a:solidFill>
                  <a:srgbClr val="0070C0"/>
                </a:solidFill>
              </a:rPr>
              <a:t>WHEN </a:t>
            </a:r>
            <a:r>
              <a:rPr lang="en-US" sz="1600" b="0" dirty="0" err="1" smtClean="0">
                <a:solidFill>
                  <a:srgbClr val="00B050"/>
                </a:solidFill>
              </a:rPr>
              <a:t>excess_discount</a:t>
            </a:r>
            <a:r>
              <a:rPr lang="en-US" sz="1600" b="0" dirty="0" err="1" smtClean="0"/>
              <a:t>.</a:t>
            </a:r>
            <a:r>
              <a:rPr lang="en-US" sz="1600" b="0" dirty="0" err="1" smtClean="0">
                <a:solidFill>
                  <a:srgbClr val="0070C0"/>
                </a:solidFill>
              </a:rPr>
              <a:t>THEN</a:t>
            </a:r>
            <a:endParaRPr lang="en-US" sz="1600" b="0" dirty="0" smtClean="0">
              <a:solidFill>
                <a:srgbClr val="0070C0"/>
              </a:solidFill>
            </a:endParaRPr>
          </a:p>
          <a:p>
            <a:pPr>
              <a:spcBef>
                <a:spcPts val="800"/>
              </a:spcBef>
            </a:pPr>
            <a:r>
              <a:rPr lang="en-US" sz="1600" b="0" dirty="0" smtClean="0">
                <a:solidFill>
                  <a:srgbClr val="0070C0"/>
                </a:solidFill>
              </a:rPr>
              <a:t>DBMS_OUTPUT.PUT_LINE(“</a:t>
            </a:r>
            <a:r>
              <a:rPr lang="en-US" sz="1600" b="0" dirty="0" smtClean="0">
                <a:solidFill>
                  <a:srgbClr val="00B050"/>
                </a:solidFill>
              </a:rPr>
              <a:t>Discount should not be greater than 10% of base fees.”);</a:t>
            </a:r>
          </a:p>
        </p:txBody>
      </p:sp>
      <p:sp>
        <p:nvSpPr>
          <p:cNvPr id="8" name="TextBox 7"/>
          <p:cNvSpPr txBox="1"/>
          <p:nvPr/>
        </p:nvSpPr>
        <p:spPr>
          <a:xfrm>
            <a:off x="3200400" y="3810000"/>
            <a:ext cx="2438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Declaring the exception.</a:t>
            </a:r>
            <a:endParaRPr lang="en-US" sz="1600" b="0" dirty="0">
              <a:latin typeface="Arial" pitchFamily="34" charset="0"/>
              <a:cs typeface="Arial" pitchFamily="34" charset="0"/>
            </a:endParaRPr>
          </a:p>
        </p:txBody>
      </p:sp>
      <p:sp>
        <p:nvSpPr>
          <p:cNvPr id="10" name="TextBox 9"/>
          <p:cNvSpPr txBox="1"/>
          <p:nvPr/>
        </p:nvSpPr>
        <p:spPr>
          <a:xfrm>
            <a:off x="2514600" y="4538246"/>
            <a:ext cx="24384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Raising the exception.</a:t>
            </a:r>
            <a:endParaRPr lang="en-US" sz="1600" b="0" dirty="0">
              <a:latin typeface="Arial" pitchFamily="34" charset="0"/>
              <a:cs typeface="Arial" pitchFamily="34" charset="0"/>
            </a:endParaRPr>
          </a:p>
        </p:txBody>
      </p:sp>
      <p:sp>
        <p:nvSpPr>
          <p:cNvPr id="14" name="TextBox 13"/>
          <p:cNvSpPr txBox="1"/>
          <p:nvPr/>
        </p:nvSpPr>
        <p:spPr>
          <a:xfrm>
            <a:off x="2971800" y="5181600"/>
            <a:ext cx="19050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Exception Handler</a:t>
            </a:r>
            <a:endParaRPr lang="en-US" sz="1600" b="0" dirty="0">
              <a:latin typeface="Arial" pitchFamily="34" charset="0"/>
              <a:cs typeface="Arial" pitchFamily="34" charset="0"/>
            </a:endParaRPr>
          </a:p>
        </p:txBody>
      </p:sp>
      <p:sp>
        <p:nvSpPr>
          <p:cNvPr id="15" name="TextBox 14"/>
          <p:cNvSpPr txBox="1"/>
          <p:nvPr/>
        </p:nvSpPr>
        <p:spPr>
          <a:xfrm>
            <a:off x="990600" y="5867400"/>
            <a:ext cx="62484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b="0" dirty="0" smtClean="0">
                <a:latin typeface="Arial" pitchFamily="34" charset="0"/>
                <a:cs typeface="Arial" pitchFamily="34" charset="0"/>
              </a:rPr>
              <a:t>Let us see how to use this user defined exception in a stored procedure.</a:t>
            </a:r>
            <a:endParaRPr lang="en-US" sz="1600" b="0" dirty="0">
              <a:latin typeface="Arial" pitchFamily="34" charset="0"/>
              <a:cs typeface="Arial" pitchFamily="34" charset="0"/>
            </a:endParaRPr>
          </a:p>
        </p:txBody>
      </p:sp>
    </p:spTree>
    <p:extLst>
      <p:ext uri="{BB962C8B-B14F-4D97-AF65-F5344CB8AC3E}">
        <p14:creationId xmlns:p14="http://schemas.microsoft.com/office/powerpoint/2010/main" val="27718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in)">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sp>
        <p:nvSpPr>
          <p:cNvPr id="5" name="TextBox 4"/>
          <p:cNvSpPr txBox="1"/>
          <p:nvPr/>
        </p:nvSpPr>
        <p:spPr>
          <a:xfrm>
            <a:off x="304800" y="1676400"/>
            <a:ext cx="8458200" cy="2862322"/>
          </a:xfrm>
          <a:prstGeom prst="rect">
            <a:avLst/>
          </a:prstGeom>
          <a:noFill/>
        </p:spPr>
        <p:txBody>
          <a:bodyPr wrap="square" rtlCol="0">
            <a:spAutoFit/>
          </a:bodyPr>
          <a:lstStyle/>
          <a:p>
            <a:pPr indent="228600">
              <a:spcBef>
                <a:spcPts val="1200"/>
              </a:spcBef>
              <a:buFont typeface="Arial" pitchFamily="34" charset="0"/>
              <a:buChar char="•"/>
            </a:pPr>
            <a:r>
              <a:rPr lang="en-US" sz="2000" b="0" dirty="0" smtClean="0"/>
              <a:t>Create a stored procedure </a:t>
            </a:r>
            <a:r>
              <a:rPr lang="en-US" sz="2000" i="1" dirty="0" err="1" smtClean="0"/>
              <a:t>update_discount</a:t>
            </a:r>
            <a:r>
              <a:rPr lang="en-US" sz="2000" b="0" dirty="0" smtClean="0"/>
              <a:t> to update the discount given for a course.</a:t>
            </a:r>
          </a:p>
          <a:p>
            <a:pPr indent="228600">
              <a:spcBef>
                <a:spcPts val="1200"/>
              </a:spcBef>
              <a:buFont typeface="Arial" pitchFamily="34" charset="0"/>
              <a:buChar char="•"/>
            </a:pPr>
            <a:r>
              <a:rPr lang="en-US" sz="2000" b="0" dirty="0" smtClean="0"/>
              <a:t>Parameters are </a:t>
            </a:r>
            <a:r>
              <a:rPr lang="en-US" sz="2000" i="1" dirty="0" err="1" smtClean="0"/>
              <a:t>course_code</a:t>
            </a:r>
            <a:r>
              <a:rPr lang="en-US" sz="2000" b="0" dirty="0" smtClean="0"/>
              <a:t> and </a:t>
            </a:r>
            <a:r>
              <a:rPr lang="en-US" sz="2000" i="1" dirty="0" smtClean="0"/>
              <a:t>discount amount</a:t>
            </a:r>
            <a:r>
              <a:rPr lang="en-US" sz="2000" b="0" dirty="0" smtClean="0"/>
              <a:t>.</a:t>
            </a:r>
          </a:p>
          <a:p>
            <a:pPr indent="228600">
              <a:spcBef>
                <a:spcPts val="1200"/>
              </a:spcBef>
              <a:buFont typeface="Arial" pitchFamily="34" charset="0"/>
              <a:buChar char="•"/>
            </a:pPr>
            <a:r>
              <a:rPr lang="en-US" sz="2000" b="0" dirty="0" smtClean="0"/>
              <a:t>Before updating the </a:t>
            </a:r>
            <a:r>
              <a:rPr lang="en-US" sz="2000" b="0" dirty="0" err="1" smtClean="0"/>
              <a:t>course_fees</a:t>
            </a:r>
            <a:r>
              <a:rPr lang="en-US" sz="2000" b="0" dirty="0" smtClean="0"/>
              <a:t> table, validate if the discount amount is less than 10% of base fees.</a:t>
            </a:r>
          </a:p>
          <a:p>
            <a:pPr indent="228600">
              <a:spcBef>
                <a:spcPts val="1200"/>
              </a:spcBef>
              <a:buFont typeface="Arial" pitchFamily="34" charset="0"/>
              <a:buChar char="•"/>
            </a:pPr>
            <a:r>
              <a:rPr lang="en-US" sz="2000" b="0" dirty="0" smtClean="0"/>
              <a:t>If it is greater then raise the exception </a:t>
            </a:r>
            <a:r>
              <a:rPr lang="en-US" sz="2000" i="1" dirty="0" err="1" smtClean="0"/>
              <a:t>excess_discount</a:t>
            </a:r>
            <a:r>
              <a:rPr lang="en-US" sz="2000" b="0" dirty="0" smtClean="0"/>
              <a:t> exception.</a:t>
            </a:r>
          </a:p>
          <a:p>
            <a:pPr indent="228600">
              <a:spcBef>
                <a:spcPts val="1200"/>
              </a:spcBef>
              <a:buFont typeface="Arial" pitchFamily="34" charset="0"/>
              <a:buChar char="•"/>
            </a:pPr>
            <a:r>
              <a:rPr lang="en-US" sz="2000" b="0" dirty="0" smtClean="0"/>
              <a:t>Handle the exception by displaying a error message in the console.</a:t>
            </a:r>
          </a:p>
        </p:txBody>
      </p:sp>
    </p:spTree>
    <p:extLst>
      <p:ext uri="{BB962C8B-B14F-4D97-AF65-F5344CB8AC3E}">
        <p14:creationId xmlns:p14="http://schemas.microsoft.com/office/powerpoint/2010/main" val="1419514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000" dirty="0"/>
              <a:t>PL/SQL </a:t>
            </a:r>
            <a:r>
              <a:rPr lang="en-US" sz="2000" dirty="0" smtClean="0"/>
              <a:t>Exception </a:t>
            </a:r>
            <a:r>
              <a:rPr lang="en-US" sz="2000" dirty="0"/>
              <a:t>session provides knowledge and understanding of the use of PL/SQL </a:t>
            </a:r>
            <a:r>
              <a:rPr lang="en-US" sz="2000" dirty="0" smtClean="0"/>
              <a:t>Exception handling </a:t>
            </a:r>
            <a:r>
              <a:rPr lang="en-US" sz="2000" dirty="0"/>
              <a:t>in Oracle 10G and finally apply the syntax learned as part of this session in a case study provided.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152400" y="1676400"/>
            <a:ext cx="8077200" cy="426007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2800" dirty="0" smtClean="0"/>
              <a:t>Lend a Hand-User Defined Exception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cxnSp>
        <p:nvCxnSpPr>
          <p:cNvPr id="8" name="Straight Arrow Connector 7"/>
          <p:cNvCxnSpPr/>
          <p:nvPr/>
        </p:nvCxnSpPr>
        <p:spPr>
          <a:xfrm rot="10800000" flipV="1">
            <a:off x="2743201" y="3737180"/>
            <a:ext cx="1091016" cy="18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1" y="3505200"/>
            <a:ext cx="4800599"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Checking if current discount greater than 10% of base fees.</a:t>
            </a:r>
            <a:endParaRPr lang="en-US" sz="1400" b="0" dirty="0">
              <a:latin typeface="Arial" pitchFamily="34" charset="0"/>
              <a:cs typeface="Arial" pitchFamily="34" charset="0"/>
            </a:endParaRPr>
          </a:p>
        </p:txBody>
      </p:sp>
    </p:spTree>
    <p:extLst>
      <p:ext uri="{BB962C8B-B14F-4D97-AF65-F5344CB8AC3E}">
        <p14:creationId xmlns:p14="http://schemas.microsoft.com/office/powerpoint/2010/main" val="103255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RAISE_APPLICATION_ERROR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sp>
        <p:nvSpPr>
          <p:cNvPr id="5" name="Rectangle 4"/>
          <p:cNvSpPr/>
          <p:nvPr/>
        </p:nvSpPr>
        <p:spPr>
          <a:xfrm>
            <a:off x="76200" y="1700748"/>
            <a:ext cx="8991600" cy="3785652"/>
          </a:xfrm>
          <a:prstGeom prst="rect">
            <a:avLst/>
          </a:prstGeom>
        </p:spPr>
        <p:txBody>
          <a:bodyPr wrap="square">
            <a:spAutoFit/>
          </a:bodyPr>
          <a:lstStyle/>
          <a:p>
            <a:pPr>
              <a:spcBef>
                <a:spcPts val="1200"/>
              </a:spcBef>
              <a:buFont typeface="Arial" pitchFamily="34" charset="0"/>
              <a:buChar char="•"/>
            </a:pPr>
            <a:r>
              <a:rPr lang="en-US" sz="2000" b="0" dirty="0" smtClean="0"/>
              <a:t> This is a built in procedure used for raising user-defined ORA- error messages from stored procedures/ functions.</a:t>
            </a:r>
          </a:p>
          <a:p>
            <a:pPr>
              <a:spcBef>
                <a:spcPts val="1200"/>
              </a:spcBef>
              <a:buFont typeface="Arial" pitchFamily="34" charset="0"/>
              <a:buChar char="•"/>
            </a:pPr>
            <a:r>
              <a:rPr lang="en-US" sz="2000" b="0" dirty="0" smtClean="0"/>
              <a:t> This built-in procedure is used for raising exceptions under abnormal conditions (or) any business rule failure to the client side which can be caught and handled accordingly.</a:t>
            </a:r>
          </a:p>
          <a:p>
            <a:pPr>
              <a:spcBef>
                <a:spcPts val="1200"/>
              </a:spcBef>
            </a:pPr>
            <a:r>
              <a:rPr lang="en-US" sz="2000" dirty="0" smtClean="0"/>
              <a:t>Example: </a:t>
            </a:r>
            <a:r>
              <a:rPr lang="en-US" sz="2000" b="0" dirty="0" smtClean="0"/>
              <a:t>Oracle raises an error with a specific error code and returns the error code to the application. Based on the error code obtained, the application can determine the problem encountered in the SQL procedure</a:t>
            </a:r>
          </a:p>
          <a:p>
            <a:pPr lvl="1">
              <a:spcBef>
                <a:spcPts val="1200"/>
              </a:spcBef>
              <a:buFont typeface="Arial" pitchFamily="34" charset="0"/>
              <a:buChar char="•"/>
            </a:pPr>
            <a:r>
              <a:rPr lang="en-US" sz="2000" b="0" dirty="0" smtClean="0"/>
              <a:t> Error number should be of the range between –20000 and –20999. </a:t>
            </a:r>
          </a:p>
          <a:p>
            <a:pPr lvl="1">
              <a:spcBef>
                <a:spcPts val="1200"/>
              </a:spcBef>
              <a:buFont typeface="Arial" pitchFamily="34" charset="0"/>
              <a:buChar char="•"/>
            </a:pPr>
            <a:r>
              <a:rPr lang="en-US" sz="2000" b="0" dirty="0" smtClean="0"/>
              <a:t> Error messages should be less than 512 characters.</a:t>
            </a:r>
          </a:p>
        </p:txBody>
      </p:sp>
    </p:spTree>
    <p:extLst>
      <p:ext uri="{BB962C8B-B14F-4D97-AF65-F5344CB8AC3E}">
        <p14:creationId xmlns:p14="http://schemas.microsoft.com/office/powerpoint/2010/main" val="428593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checkerboard(across)">
                                      <p:cBhvr>
                                        <p:cTn id="10" dur="500"/>
                                        <p:tgtEl>
                                          <p:spTgt spid="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checkerboard(across)">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RAISE_APPLICATION_ERROR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dirty="0"/>
          </a:p>
        </p:txBody>
      </p:sp>
      <p:sp>
        <p:nvSpPr>
          <p:cNvPr id="5" name="Rectangle 4"/>
          <p:cNvSpPr/>
          <p:nvPr/>
        </p:nvSpPr>
        <p:spPr>
          <a:xfrm>
            <a:off x="228600" y="1600201"/>
            <a:ext cx="8229600" cy="3477875"/>
          </a:xfrm>
          <a:prstGeom prst="rect">
            <a:avLst/>
          </a:prstGeom>
        </p:spPr>
        <p:txBody>
          <a:bodyPr wrap="square">
            <a:spAutoFit/>
          </a:bodyPr>
          <a:lstStyle/>
          <a:p>
            <a:pPr>
              <a:spcBef>
                <a:spcPts val="1200"/>
              </a:spcBef>
              <a:buNone/>
            </a:pPr>
            <a:r>
              <a:rPr lang="en-US" sz="2000" dirty="0" smtClean="0"/>
              <a:t>Syntax</a:t>
            </a:r>
            <a:r>
              <a:rPr lang="en-US" sz="2000" b="0" dirty="0" smtClean="0"/>
              <a:t>:</a:t>
            </a:r>
          </a:p>
          <a:p>
            <a:pPr>
              <a:spcBef>
                <a:spcPts val="1200"/>
              </a:spcBef>
              <a:buNone/>
            </a:pPr>
            <a:r>
              <a:rPr lang="en-US" sz="2000" b="0" dirty="0" smtClean="0">
                <a:solidFill>
                  <a:srgbClr val="0070C0"/>
                </a:solidFill>
              </a:rPr>
              <a:t>RAISE_APPLICATION_ERROR</a:t>
            </a:r>
            <a:r>
              <a:rPr lang="en-US" sz="2000" b="0" dirty="0" smtClean="0"/>
              <a:t> (</a:t>
            </a:r>
            <a:r>
              <a:rPr lang="en-US" sz="2000" b="0" dirty="0" err="1" smtClean="0">
                <a:solidFill>
                  <a:srgbClr val="00B050"/>
                </a:solidFill>
              </a:rPr>
              <a:t>error_number</a:t>
            </a:r>
            <a:r>
              <a:rPr lang="en-US" sz="2000" b="0" dirty="0" smtClean="0">
                <a:solidFill>
                  <a:srgbClr val="00B050"/>
                </a:solidFill>
              </a:rPr>
              <a:t> </a:t>
            </a:r>
            <a:r>
              <a:rPr lang="en-US" sz="2000" b="0" dirty="0" smtClean="0">
                <a:solidFill>
                  <a:srgbClr val="0070C0"/>
                </a:solidFill>
              </a:rPr>
              <a:t>NUMBER</a:t>
            </a:r>
            <a:r>
              <a:rPr lang="en-US" sz="2000" b="0" dirty="0" smtClean="0"/>
              <a:t>, </a:t>
            </a:r>
            <a:r>
              <a:rPr lang="en-US" sz="2000" b="0" dirty="0" err="1" smtClean="0">
                <a:solidFill>
                  <a:srgbClr val="00B050"/>
                </a:solidFill>
              </a:rPr>
              <a:t>error_msg</a:t>
            </a:r>
            <a:r>
              <a:rPr lang="en-US" sz="2000" b="0" dirty="0" smtClean="0">
                <a:solidFill>
                  <a:srgbClr val="00B050"/>
                </a:solidFill>
              </a:rPr>
              <a:t> </a:t>
            </a:r>
            <a:r>
              <a:rPr lang="en-US" sz="2000" b="0" dirty="0" smtClean="0"/>
              <a:t> </a:t>
            </a:r>
            <a:r>
              <a:rPr lang="en-US" sz="2000" b="0" dirty="0" smtClean="0">
                <a:solidFill>
                  <a:srgbClr val="0070C0"/>
                </a:solidFill>
              </a:rPr>
              <a:t>VARCHAR2</a:t>
            </a:r>
            <a:r>
              <a:rPr lang="en-US" sz="2000" b="0" dirty="0" smtClean="0"/>
              <a:t>);</a:t>
            </a:r>
          </a:p>
          <a:p>
            <a:pPr>
              <a:spcBef>
                <a:spcPts val="1200"/>
              </a:spcBef>
              <a:buFont typeface="Arial" pitchFamily="34" charset="0"/>
              <a:buChar char="•"/>
            </a:pPr>
            <a:r>
              <a:rPr lang="en-US" sz="2000" b="0" dirty="0" smtClean="0"/>
              <a:t> This procedure can be used by SQL procedures/functions to raise exceptions.</a:t>
            </a:r>
          </a:p>
          <a:p>
            <a:pPr>
              <a:spcBef>
                <a:spcPts val="1200"/>
              </a:spcBef>
              <a:buFont typeface="Arial" pitchFamily="34" charset="0"/>
              <a:buChar char="•"/>
            </a:pPr>
            <a:r>
              <a:rPr lang="en-US" sz="2000" b="0" dirty="0" smtClean="0"/>
              <a:t> When invoked it stops the program execution and returns a user-defined  (or) oracle error code and message to the application.</a:t>
            </a:r>
          </a:p>
          <a:p>
            <a:pPr>
              <a:spcBef>
                <a:spcPts val="1200"/>
              </a:spcBef>
              <a:buFont typeface="Arial" pitchFamily="34" charset="0"/>
              <a:buChar char="•"/>
            </a:pPr>
            <a:r>
              <a:rPr lang="en-US" sz="2000" b="0" dirty="0" smtClean="0"/>
              <a:t> The exception raised can be handled like any other oracle predefined exception.</a:t>
            </a:r>
          </a:p>
        </p:txBody>
      </p:sp>
    </p:spTree>
    <p:extLst>
      <p:ext uri="{BB962C8B-B14F-4D97-AF65-F5344CB8AC3E}">
        <p14:creationId xmlns:p14="http://schemas.microsoft.com/office/powerpoint/2010/main" val="345084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RAISE_APPLICATION_ERROR-Example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sp>
        <p:nvSpPr>
          <p:cNvPr id="5" name="Rectangle 4"/>
          <p:cNvSpPr/>
          <p:nvPr/>
        </p:nvSpPr>
        <p:spPr>
          <a:xfrm>
            <a:off x="228600" y="1600201"/>
            <a:ext cx="8229600" cy="4016484"/>
          </a:xfrm>
          <a:prstGeom prst="rect">
            <a:avLst/>
          </a:prstGeom>
        </p:spPr>
        <p:txBody>
          <a:bodyPr wrap="square">
            <a:spAutoFit/>
          </a:bodyPr>
          <a:lstStyle/>
          <a:p>
            <a:pPr>
              <a:spcBef>
                <a:spcPts val="1200"/>
              </a:spcBef>
              <a:buNone/>
            </a:pPr>
            <a:r>
              <a:rPr lang="en-US" sz="2000" b="0" dirty="0" smtClean="0"/>
              <a:t>In this example a stored procedure is used raise an error whenever we try to update a product which does not exist.</a:t>
            </a:r>
          </a:p>
          <a:p>
            <a:pPr>
              <a:spcBef>
                <a:spcPts val="1800"/>
              </a:spcBef>
            </a:pPr>
            <a:r>
              <a:rPr lang="en-US" sz="2000" b="0" dirty="0" smtClean="0">
                <a:solidFill>
                  <a:srgbClr val="0070C0"/>
                </a:solidFill>
              </a:rPr>
              <a:t>CREATE OR REPLACE PROCEDURE </a:t>
            </a:r>
            <a:r>
              <a:rPr lang="en-US" sz="2000" b="0" dirty="0" err="1" smtClean="0">
                <a:solidFill>
                  <a:srgbClr val="00B050"/>
                </a:solidFill>
              </a:rPr>
              <a:t>sp_addproduct</a:t>
            </a:r>
            <a:r>
              <a:rPr lang="en-US" sz="2000" b="0" dirty="0" smtClean="0"/>
              <a:t>( </a:t>
            </a:r>
            <a:r>
              <a:rPr lang="en-US" sz="2000" b="0" dirty="0" err="1" smtClean="0">
                <a:solidFill>
                  <a:srgbClr val="00B050"/>
                </a:solidFill>
              </a:rPr>
              <a:t>v_product_code</a:t>
            </a:r>
            <a:r>
              <a:rPr lang="en-US" sz="2000" b="0" dirty="0" smtClean="0"/>
              <a:t> </a:t>
            </a:r>
            <a:r>
              <a:rPr lang="en-US" sz="2000" b="0" dirty="0" smtClean="0">
                <a:solidFill>
                  <a:srgbClr val="0070C0"/>
                </a:solidFill>
              </a:rPr>
              <a:t>varchar2, </a:t>
            </a:r>
            <a:r>
              <a:rPr lang="en-US" sz="2000" b="0" dirty="0" err="1" smtClean="0">
                <a:solidFill>
                  <a:srgbClr val="00B050"/>
                </a:solidFill>
              </a:rPr>
              <a:t>v_product_name</a:t>
            </a:r>
            <a:r>
              <a:rPr lang="en-US" sz="2000" b="0" dirty="0" smtClean="0"/>
              <a:t> </a:t>
            </a:r>
            <a:r>
              <a:rPr lang="en-US" sz="2000" b="0" dirty="0" smtClean="0">
                <a:solidFill>
                  <a:srgbClr val="0070C0"/>
                </a:solidFill>
              </a:rPr>
              <a:t>varchar2</a:t>
            </a:r>
            <a:r>
              <a:rPr lang="en-US" sz="2000" b="0" dirty="0" smtClean="0"/>
              <a:t>) </a:t>
            </a:r>
            <a:r>
              <a:rPr lang="en-US" sz="2000" b="0" dirty="0" smtClean="0">
                <a:solidFill>
                  <a:srgbClr val="0070C0"/>
                </a:solidFill>
              </a:rPr>
              <a:t>AS</a:t>
            </a:r>
            <a:r>
              <a:rPr lang="en-US" sz="2000" b="0" dirty="0" smtClean="0"/>
              <a:t> </a:t>
            </a:r>
          </a:p>
          <a:p>
            <a:r>
              <a:rPr lang="en-US" sz="2000" b="0" dirty="0" smtClean="0">
                <a:solidFill>
                  <a:srgbClr val="0070C0"/>
                </a:solidFill>
              </a:rPr>
              <a:t>BEGIN </a:t>
            </a:r>
          </a:p>
          <a:p>
            <a:pPr lvl="1"/>
            <a:r>
              <a:rPr lang="en-US" sz="2000" b="0" dirty="0" smtClean="0">
                <a:solidFill>
                  <a:srgbClr val="0070C0"/>
                </a:solidFill>
              </a:rPr>
              <a:t>UPDATE</a:t>
            </a:r>
            <a:r>
              <a:rPr lang="en-US" sz="2000" b="0" dirty="0" smtClean="0"/>
              <a:t> </a:t>
            </a:r>
            <a:r>
              <a:rPr lang="en-US" sz="2000" b="0" dirty="0" err="1" smtClean="0">
                <a:solidFill>
                  <a:srgbClr val="00B050"/>
                </a:solidFill>
              </a:rPr>
              <a:t>product_dim</a:t>
            </a:r>
            <a:r>
              <a:rPr lang="en-US" sz="2000" b="0" dirty="0" smtClean="0"/>
              <a:t> </a:t>
            </a:r>
            <a:r>
              <a:rPr lang="en-US" sz="2000" b="0" dirty="0" smtClean="0">
                <a:solidFill>
                  <a:srgbClr val="0070C0"/>
                </a:solidFill>
              </a:rPr>
              <a:t>SET</a:t>
            </a:r>
            <a:r>
              <a:rPr lang="en-US" sz="2000" b="0" dirty="0" smtClean="0"/>
              <a:t> </a:t>
            </a:r>
            <a:r>
              <a:rPr lang="en-US" sz="2000" b="0" dirty="0" err="1" smtClean="0">
                <a:solidFill>
                  <a:srgbClr val="00B050"/>
                </a:solidFill>
              </a:rPr>
              <a:t>product_name</a:t>
            </a:r>
            <a:r>
              <a:rPr lang="en-US" sz="2000" b="0" dirty="0" smtClean="0">
                <a:solidFill>
                  <a:srgbClr val="00B050"/>
                </a:solidFill>
              </a:rPr>
              <a:t>=</a:t>
            </a:r>
            <a:r>
              <a:rPr lang="en-US" sz="2000" b="0" dirty="0" err="1" smtClean="0">
                <a:solidFill>
                  <a:srgbClr val="00B050"/>
                </a:solidFill>
              </a:rPr>
              <a:t>v_product_name</a:t>
            </a:r>
            <a:r>
              <a:rPr lang="en-US" sz="2000" b="0" dirty="0" smtClean="0">
                <a:solidFill>
                  <a:srgbClr val="00B050"/>
                </a:solidFill>
              </a:rPr>
              <a:t> </a:t>
            </a:r>
          </a:p>
          <a:p>
            <a:pPr lvl="1"/>
            <a:r>
              <a:rPr lang="en-US" sz="2000" b="0" dirty="0" smtClean="0">
                <a:solidFill>
                  <a:srgbClr val="0070C0"/>
                </a:solidFill>
              </a:rPr>
              <a:t>WHERE</a:t>
            </a:r>
            <a:r>
              <a:rPr lang="en-US" sz="2000" b="0" dirty="0" smtClean="0"/>
              <a:t> </a:t>
            </a:r>
            <a:r>
              <a:rPr lang="en-US" sz="2000" b="0" dirty="0" err="1" smtClean="0">
                <a:solidFill>
                  <a:srgbClr val="00B050"/>
                </a:solidFill>
              </a:rPr>
              <a:t>product_key</a:t>
            </a:r>
            <a:r>
              <a:rPr lang="en-US" sz="2000" b="0" dirty="0" smtClean="0">
                <a:solidFill>
                  <a:srgbClr val="00B050"/>
                </a:solidFill>
              </a:rPr>
              <a:t>=</a:t>
            </a:r>
            <a:r>
              <a:rPr lang="en-US" sz="2000" b="0" dirty="0" err="1" smtClean="0">
                <a:solidFill>
                  <a:srgbClr val="00B050"/>
                </a:solidFill>
              </a:rPr>
              <a:t>v_product_code</a:t>
            </a:r>
            <a:r>
              <a:rPr lang="en-US" sz="2000" b="0" dirty="0" smtClean="0">
                <a:solidFill>
                  <a:srgbClr val="00B050"/>
                </a:solidFill>
              </a:rPr>
              <a:t>;</a:t>
            </a:r>
            <a:endParaRPr lang="en-US" sz="2000" b="0" dirty="0" smtClean="0"/>
          </a:p>
          <a:p>
            <a:pPr lvl="1"/>
            <a:r>
              <a:rPr lang="en-US" sz="2000" b="0" dirty="0" smtClean="0">
                <a:solidFill>
                  <a:srgbClr val="0070C0"/>
                </a:solidFill>
              </a:rPr>
              <a:t>IF SQL%NOTFOUND THEN </a:t>
            </a:r>
          </a:p>
          <a:p>
            <a:pPr lvl="1"/>
            <a:r>
              <a:rPr lang="en-US" sz="2000" b="0" dirty="0" smtClean="0">
                <a:solidFill>
                  <a:srgbClr val="0070C0"/>
                </a:solidFill>
              </a:rPr>
              <a:t>RAISE_APPLICATION_ERROR</a:t>
            </a:r>
            <a:r>
              <a:rPr lang="en-US" sz="2000" b="0" dirty="0" smtClean="0">
                <a:solidFill>
                  <a:srgbClr val="00B050"/>
                </a:solidFill>
              </a:rPr>
              <a:t>(-20202,'This is not a valid product'</a:t>
            </a:r>
            <a:r>
              <a:rPr lang="en-US" sz="2000" b="0" dirty="0" smtClean="0"/>
              <a:t>); </a:t>
            </a:r>
          </a:p>
          <a:p>
            <a:pPr lvl="1"/>
            <a:r>
              <a:rPr lang="en-US" sz="2000" b="0" dirty="0" smtClean="0">
                <a:solidFill>
                  <a:srgbClr val="0070C0"/>
                </a:solidFill>
              </a:rPr>
              <a:t>END IF; </a:t>
            </a:r>
          </a:p>
          <a:p>
            <a:r>
              <a:rPr lang="en-US" sz="2000" b="0" dirty="0" smtClean="0">
                <a:solidFill>
                  <a:srgbClr val="0070C0"/>
                </a:solidFill>
              </a:rPr>
              <a:t>END</a:t>
            </a:r>
            <a:r>
              <a:rPr lang="en-US" sz="2000" b="0" dirty="0" smtClean="0"/>
              <a:t> </a:t>
            </a:r>
            <a:r>
              <a:rPr lang="en-US" sz="2000" b="0" dirty="0" err="1" smtClean="0">
                <a:solidFill>
                  <a:srgbClr val="00B050"/>
                </a:solidFill>
              </a:rPr>
              <a:t>sp_addproduct</a:t>
            </a:r>
            <a:r>
              <a:rPr lang="en-US" sz="2000" b="0" dirty="0" smtClean="0"/>
              <a:t>;</a:t>
            </a:r>
          </a:p>
        </p:txBody>
      </p:sp>
    </p:spTree>
    <p:extLst>
      <p:ext uri="{BB962C8B-B14F-4D97-AF65-F5344CB8AC3E}">
        <p14:creationId xmlns:p14="http://schemas.microsoft.com/office/powerpoint/2010/main" val="3234349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Hand-RAISE_APPLICATION_ERROR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sp>
        <p:nvSpPr>
          <p:cNvPr id="5" name="Rectangle 4"/>
          <p:cNvSpPr/>
          <p:nvPr/>
        </p:nvSpPr>
        <p:spPr>
          <a:xfrm>
            <a:off x="228600" y="1625025"/>
            <a:ext cx="8229600" cy="646331"/>
          </a:xfrm>
          <a:prstGeom prst="rect">
            <a:avLst/>
          </a:prstGeom>
        </p:spPr>
        <p:txBody>
          <a:bodyPr wrap="square">
            <a:spAutoFit/>
          </a:bodyPr>
          <a:lstStyle/>
          <a:p>
            <a:pPr>
              <a:spcBef>
                <a:spcPts val="1200"/>
              </a:spcBef>
              <a:buNone/>
            </a:pPr>
            <a:r>
              <a:rPr lang="en-US" b="0" dirty="0" smtClean="0"/>
              <a:t>Let us modify the stored procedure which we created while learning user defined exception to raise application error.</a:t>
            </a:r>
          </a:p>
        </p:txBody>
      </p:sp>
      <p:pic>
        <p:nvPicPr>
          <p:cNvPr id="1027" name="Picture 3"/>
          <p:cNvPicPr>
            <a:picLocks noChangeAspect="1" noChangeArrowheads="1"/>
          </p:cNvPicPr>
          <p:nvPr/>
        </p:nvPicPr>
        <p:blipFill>
          <a:blip r:embed="rId2" cstate="print"/>
          <a:srcRect/>
          <a:stretch>
            <a:fillRect/>
          </a:stretch>
        </p:blipFill>
        <p:spPr bwMode="auto">
          <a:xfrm>
            <a:off x="304800" y="2438400"/>
            <a:ext cx="8453804" cy="3429000"/>
          </a:xfrm>
          <a:prstGeom prst="rect">
            <a:avLst/>
          </a:prstGeom>
          <a:noFill/>
          <a:ln w="9525">
            <a:noFill/>
            <a:miter lim="800000"/>
            <a:headEnd/>
            <a:tailEnd/>
          </a:ln>
          <a:effectLst/>
        </p:spPr>
      </p:pic>
    </p:spTree>
    <p:extLst>
      <p:ext uri="{BB962C8B-B14F-4D97-AF65-F5344CB8AC3E}">
        <p14:creationId xmlns:p14="http://schemas.microsoft.com/office/powerpoint/2010/main" val="3577627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r>
              <a:rPr lang="en-US" sz="2400" dirty="0">
                <a:cs typeface="Arial" pitchFamily="34" charset="0"/>
              </a:rPr>
              <a:t>Advantages of exception.</a:t>
            </a:r>
          </a:p>
          <a:p>
            <a:r>
              <a:rPr lang="en-US" sz="2400" dirty="0">
                <a:cs typeface="Arial" pitchFamily="34" charset="0"/>
              </a:rPr>
              <a:t>What are user defined exception?</a:t>
            </a:r>
          </a:p>
          <a:p>
            <a:r>
              <a:rPr lang="en-US" sz="2400" dirty="0">
                <a:cs typeface="Arial" pitchFamily="34" charset="0"/>
              </a:rPr>
              <a:t>Can I handle multiple exception in the same exception block?</a:t>
            </a:r>
          </a:p>
          <a:p>
            <a:r>
              <a:rPr lang="en-US" sz="2400" dirty="0">
                <a:cs typeface="Arial" pitchFamily="34" charset="0"/>
              </a:rPr>
              <a:t>What is the keyword used to explicitly throw an exception?</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86686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marL="800100" lvl="1" indent="-342900">
              <a:lnSpc>
                <a:spcPct val="150000"/>
              </a:lnSpc>
              <a:buFont typeface="Arial" pitchFamily="34" charset="0"/>
              <a:buChar char="•"/>
            </a:pPr>
            <a:r>
              <a:rPr lang="en-US" sz="2200" dirty="0"/>
              <a:t>Exceptions</a:t>
            </a:r>
          </a:p>
          <a:p>
            <a:pPr marL="800100" lvl="1" indent="-342900">
              <a:lnSpc>
                <a:spcPct val="150000"/>
              </a:lnSpc>
              <a:buFont typeface="Arial" pitchFamily="34" charset="0"/>
              <a:buChar char="•"/>
            </a:pPr>
            <a:r>
              <a:rPr lang="en-US" sz="2200" dirty="0"/>
              <a:t>Implicit and User Defined Exceptions</a:t>
            </a:r>
          </a:p>
          <a:p>
            <a:pPr marL="0" lvl="1" indent="0">
              <a:buNone/>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PL/SQL Exceptions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2617768"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Oracle 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Pl/SQL Exceptions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1107996"/>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Exceptions</a:t>
            </a:r>
          </a:p>
          <a:p>
            <a:pPr marL="800100" lvl="1" indent="-342900">
              <a:lnSpc>
                <a:spcPct val="150000"/>
              </a:lnSpc>
              <a:buFont typeface="Arial" pitchFamily="34" charset="0"/>
              <a:buChar char="•"/>
            </a:pPr>
            <a:r>
              <a:rPr lang="en-US" sz="2200" dirty="0" smtClean="0"/>
              <a:t>Implicit and User Defined Exceptions</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802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exception which </a:t>
            </a:r>
            <a:r>
              <a:rPr lang="en-US" dirty="0"/>
              <a:t>will help us meet TIM’s requirements..</a:t>
            </a:r>
          </a:p>
        </p:txBody>
      </p:sp>
      <p:sp>
        <p:nvSpPr>
          <p:cNvPr id="2" name="Title 1"/>
          <p:cNvSpPr>
            <a:spLocks noGrp="1"/>
          </p:cNvSpPr>
          <p:nvPr>
            <p:ph type="title"/>
          </p:nvPr>
        </p:nvSpPr>
        <p:spPr/>
        <p:txBody>
          <a:bodyPr/>
          <a:lstStyle/>
          <a:p>
            <a:r>
              <a:rPr lang="en-IN"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If I give invalid employee number its throwing some unknown error please fix this for me.</a:t>
            </a: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What </a:t>
            </a:r>
            <a:r>
              <a:rPr lang="en-US" dirty="0"/>
              <a:t>are  </a:t>
            </a:r>
            <a:r>
              <a:rPr lang="en-US" dirty="0" smtClean="0"/>
              <a:t>PL SQL Exceptions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CABC0D2DDA4441910ECEC91093D981" ma:contentTypeVersion="0" ma:contentTypeDescription="Create a new document." ma:contentTypeScope="" ma:versionID="7135bb5bec77b6e538d447b11881770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B91F56D-091C-4B37-BFDC-93CFEAF0D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Theme_3</Template>
  <TotalTime>14320</TotalTime>
  <Words>2240</Words>
  <Application>Microsoft Office PowerPoint</Application>
  <PresentationFormat>On-screen Show (4:3)</PresentationFormat>
  <Paragraphs>376</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Exception</vt:lpstr>
      <vt:lpstr>What happens when exception occurs?</vt:lpstr>
      <vt:lpstr>What happens when an error occurs?</vt:lpstr>
      <vt:lpstr>Advantages of Exception Handling</vt:lpstr>
      <vt:lpstr>Exception Types</vt:lpstr>
      <vt:lpstr>Predefined Exception</vt:lpstr>
      <vt:lpstr>Few Pre-Defined Exception</vt:lpstr>
      <vt:lpstr>Exception Handlers</vt:lpstr>
      <vt:lpstr>How PL/SQL Exception Propagate?</vt:lpstr>
      <vt:lpstr>Learn Predefined Exception with a Example</vt:lpstr>
      <vt:lpstr>Predefined Exception Example</vt:lpstr>
      <vt:lpstr>User Defined Exception</vt:lpstr>
      <vt:lpstr>Step 1:Declaring User Defined Exception</vt:lpstr>
      <vt:lpstr>Step 2:Raising User Defined Exception</vt:lpstr>
      <vt:lpstr>Step 3:Handling User Defined Exception</vt:lpstr>
      <vt:lpstr>Learn User Defined Exception with an example</vt:lpstr>
      <vt:lpstr>User Defined Exception-Example</vt:lpstr>
      <vt:lpstr>Lend A Hand</vt:lpstr>
      <vt:lpstr>Lend a Hand-User Defined Exception</vt:lpstr>
      <vt:lpstr>Lend a Hand-User Defined Exception</vt:lpstr>
      <vt:lpstr>Lend a Hand-User Defined Exception</vt:lpstr>
      <vt:lpstr>RAISE_APPLICATION_ERROR </vt:lpstr>
      <vt:lpstr>RAISE_APPLICATION_ERROR </vt:lpstr>
      <vt:lpstr>RAISE_APPLICATION_ERROR-Example</vt:lpstr>
      <vt:lpstr>Lend a Hand-RAISE_APPLICATION_ERROR</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Windows User</cp:lastModifiedBy>
  <cp:revision>614</cp:revision>
  <dcterms:created xsi:type="dcterms:W3CDTF">2011-06-15T11:24:59Z</dcterms:created>
  <dcterms:modified xsi:type="dcterms:W3CDTF">2014-05-26T12:36:59Z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0x010100F3CABC0D2DDA4441910ECEC91093D981</vt:lpwstr>
  </property>
</Properties>
</file>