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handoutMasterIdLst>
    <p:handoutMasterId r:id="rId50"/>
  </p:handoutMasterIdLst>
  <p:sldIdLst>
    <p:sldId id="257" r:id="rId5"/>
    <p:sldId id="418" r:id="rId6"/>
    <p:sldId id="422" r:id="rId7"/>
    <p:sldId id="263" r:id="rId8"/>
    <p:sldId id="533" r:id="rId9"/>
    <p:sldId id="452" r:id="rId10"/>
    <p:sldId id="413" r:id="rId11"/>
    <p:sldId id="453" r:id="rId12"/>
    <p:sldId id="454" r:id="rId13"/>
    <p:sldId id="501" r:id="rId14"/>
    <p:sldId id="502" r:id="rId15"/>
    <p:sldId id="503" r:id="rId16"/>
    <p:sldId id="504" r:id="rId17"/>
    <p:sldId id="505" r:id="rId18"/>
    <p:sldId id="506" r:id="rId19"/>
    <p:sldId id="507" r:id="rId20"/>
    <p:sldId id="508" r:id="rId21"/>
    <p:sldId id="509" r:id="rId22"/>
    <p:sldId id="510" r:id="rId23"/>
    <p:sldId id="511" r:id="rId24"/>
    <p:sldId id="512" r:id="rId25"/>
    <p:sldId id="513" r:id="rId26"/>
    <p:sldId id="531" r:id="rId27"/>
    <p:sldId id="534" r:id="rId28"/>
    <p:sldId id="515" r:id="rId29"/>
    <p:sldId id="516" r:id="rId30"/>
    <p:sldId id="517" r:id="rId31"/>
    <p:sldId id="518" r:id="rId32"/>
    <p:sldId id="519" r:id="rId33"/>
    <p:sldId id="520" r:id="rId34"/>
    <p:sldId id="521" r:id="rId35"/>
    <p:sldId id="522" r:id="rId36"/>
    <p:sldId id="523" r:id="rId37"/>
    <p:sldId id="524" r:id="rId38"/>
    <p:sldId id="525" r:id="rId39"/>
    <p:sldId id="526" r:id="rId40"/>
    <p:sldId id="527" r:id="rId41"/>
    <p:sldId id="528" r:id="rId42"/>
    <p:sldId id="529" r:id="rId43"/>
    <p:sldId id="532" r:id="rId44"/>
    <p:sldId id="500" r:id="rId45"/>
    <p:sldId id="411" r:id="rId46"/>
    <p:sldId id="412" r:id="rId47"/>
    <p:sldId id="45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vYhLfoXtrkEu9ya57fEzbg==" hashData="ZLMNf8yLw3F4hAIbyGvrq5rEMYo="/>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8" autoAdjust="0"/>
    <p:restoredTop sz="89331" autoAdjust="0"/>
  </p:normalViewPr>
  <p:slideViewPr>
    <p:cSldViewPr>
      <p:cViewPr>
        <p:scale>
          <a:sx n="70" d="100"/>
          <a:sy n="70" d="100"/>
        </p:scale>
        <p:origin x="-1368" y="-1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5114A-F673-496D-9D22-1A4DB26A2EB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1F47FF3C-9715-4AD6-9B9F-F14ECFC37252}">
      <dgm:prSet phldrT="[Text]" custT="1"/>
      <dgm:spPr>
        <a:solidFill>
          <a:srgbClr val="0070C0"/>
        </a:solidFill>
        <a:ln>
          <a:solidFill>
            <a:schemeClr val="tx1"/>
          </a:solidFill>
        </a:ln>
      </dgm:spPr>
      <dgm:t>
        <a:bodyPr/>
        <a:lstStyle/>
        <a:p>
          <a:r>
            <a:rPr lang="en-US" sz="1800" dirty="0" smtClean="0">
              <a:solidFill>
                <a:schemeClr val="tx1"/>
              </a:solidFill>
              <a:latin typeface="Arial" pitchFamily="34" charset="0"/>
              <a:cs typeface="Arial" pitchFamily="34" charset="0"/>
            </a:rPr>
            <a:t>Cursors</a:t>
          </a:r>
          <a:endParaRPr lang="en-US" sz="1800" dirty="0">
            <a:solidFill>
              <a:schemeClr val="tx1"/>
            </a:solidFill>
            <a:latin typeface="Arial" pitchFamily="34" charset="0"/>
            <a:cs typeface="Arial" pitchFamily="34" charset="0"/>
          </a:endParaRPr>
        </a:p>
      </dgm:t>
    </dgm:pt>
    <dgm:pt modelId="{0E887B7F-2936-4CA9-A681-B89B749B69D7}" type="parTrans" cxnId="{B263D3FC-22AD-48F2-8F96-BEDA94D30596}">
      <dgm:prSet/>
      <dgm:spPr/>
      <dgm:t>
        <a:bodyPr/>
        <a:lstStyle/>
        <a:p>
          <a:endParaRPr lang="en-US">
            <a:solidFill>
              <a:schemeClr val="tx1"/>
            </a:solidFill>
            <a:latin typeface="Arial" pitchFamily="34" charset="0"/>
            <a:cs typeface="Arial" pitchFamily="34" charset="0"/>
          </a:endParaRPr>
        </a:p>
      </dgm:t>
    </dgm:pt>
    <dgm:pt modelId="{ECC8AB88-642F-4F15-869B-46F1ACA14031}" type="sibTrans" cxnId="{B263D3FC-22AD-48F2-8F96-BEDA94D30596}">
      <dgm:prSet/>
      <dgm:spPr/>
      <dgm:t>
        <a:bodyPr/>
        <a:lstStyle/>
        <a:p>
          <a:endParaRPr lang="en-US">
            <a:solidFill>
              <a:schemeClr val="tx1"/>
            </a:solidFill>
            <a:latin typeface="Arial" pitchFamily="34" charset="0"/>
            <a:cs typeface="Arial" pitchFamily="34" charset="0"/>
          </a:endParaRPr>
        </a:p>
      </dgm:t>
    </dgm:pt>
    <dgm:pt modelId="{EF54A63B-4074-40B7-9D10-1039691578B0}">
      <dgm:prSet phldrT="[Text]" custT="1"/>
      <dgm:spPr>
        <a:solidFill>
          <a:schemeClr val="accent1">
            <a:lumMod val="40000"/>
            <a:lumOff val="60000"/>
          </a:schemeClr>
        </a:solidFill>
        <a:ln>
          <a:solidFill>
            <a:schemeClr val="tx1"/>
          </a:solidFill>
        </a:ln>
      </dgm:spPr>
      <dgm:t>
        <a:bodyPr/>
        <a:lstStyle/>
        <a:p>
          <a:r>
            <a:rPr lang="en-US" sz="1800" dirty="0" smtClean="0">
              <a:solidFill>
                <a:schemeClr val="tx1"/>
              </a:solidFill>
              <a:latin typeface="Arial" pitchFamily="34" charset="0"/>
              <a:cs typeface="Arial" pitchFamily="34" charset="0"/>
            </a:rPr>
            <a:t>Implicit Cursors</a:t>
          </a:r>
          <a:endParaRPr lang="en-US" sz="1800" dirty="0">
            <a:solidFill>
              <a:schemeClr val="tx1"/>
            </a:solidFill>
            <a:latin typeface="Arial" pitchFamily="34" charset="0"/>
            <a:cs typeface="Arial" pitchFamily="34" charset="0"/>
          </a:endParaRPr>
        </a:p>
      </dgm:t>
    </dgm:pt>
    <dgm:pt modelId="{C3754227-2D84-49FB-AA3C-C2B4B7026A07}" type="parTrans" cxnId="{424FB670-B689-4AC1-A8EC-8D2D7E02081F}">
      <dgm:prSet/>
      <dgm:spPr/>
      <dgm:t>
        <a:bodyPr/>
        <a:lstStyle/>
        <a:p>
          <a:endParaRPr lang="en-US" dirty="0"/>
        </a:p>
      </dgm:t>
    </dgm:pt>
    <dgm:pt modelId="{8C147D19-B495-4B62-BB57-09E156C7881D}" type="sibTrans" cxnId="{424FB670-B689-4AC1-A8EC-8D2D7E02081F}">
      <dgm:prSet/>
      <dgm:spPr/>
      <dgm:t>
        <a:bodyPr/>
        <a:lstStyle/>
        <a:p>
          <a:endParaRPr lang="en-US"/>
        </a:p>
      </dgm:t>
    </dgm:pt>
    <dgm:pt modelId="{9A9B2127-2676-4CE4-8D28-D92300D1FAB4}">
      <dgm:prSet phldrT="[Text]" custT="1"/>
      <dgm:spPr>
        <a:solidFill>
          <a:srgbClr val="92D050"/>
        </a:solidFill>
        <a:ln>
          <a:solidFill>
            <a:schemeClr val="tx1"/>
          </a:solidFill>
        </a:ln>
      </dgm:spPr>
      <dgm:t>
        <a:bodyPr/>
        <a:lstStyle/>
        <a:p>
          <a:r>
            <a:rPr lang="en-US" sz="1800" dirty="0" smtClean="0">
              <a:solidFill>
                <a:schemeClr val="tx1"/>
              </a:solidFill>
              <a:latin typeface="Arial" pitchFamily="34" charset="0"/>
              <a:cs typeface="Arial" pitchFamily="34" charset="0"/>
            </a:rPr>
            <a:t>Explicit Cursors</a:t>
          </a:r>
          <a:endParaRPr lang="en-US" sz="1800" dirty="0">
            <a:solidFill>
              <a:schemeClr val="tx1"/>
            </a:solidFill>
            <a:latin typeface="Arial" pitchFamily="34" charset="0"/>
            <a:cs typeface="Arial" pitchFamily="34" charset="0"/>
          </a:endParaRPr>
        </a:p>
      </dgm:t>
    </dgm:pt>
    <dgm:pt modelId="{651B1DDF-43DF-4023-A4F3-AC52D4ECD00D}" type="parTrans" cxnId="{A1527C6F-29FA-4083-AD08-433F93FD46DE}">
      <dgm:prSet/>
      <dgm:spPr/>
      <dgm:t>
        <a:bodyPr/>
        <a:lstStyle/>
        <a:p>
          <a:endParaRPr lang="en-US" dirty="0"/>
        </a:p>
      </dgm:t>
    </dgm:pt>
    <dgm:pt modelId="{DCE28610-E5C7-4815-9191-EA9E6A4DD032}" type="sibTrans" cxnId="{A1527C6F-29FA-4083-AD08-433F93FD46DE}">
      <dgm:prSet/>
      <dgm:spPr/>
      <dgm:t>
        <a:bodyPr/>
        <a:lstStyle/>
        <a:p>
          <a:endParaRPr lang="en-US"/>
        </a:p>
      </dgm:t>
    </dgm:pt>
    <dgm:pt modelId="{44BE4115-BA3E-4087-BC4B-3CD7562A2B62}" type="pres">
      <dgm:prSet presAssocID="{5E55114A-F673-496D-9D22-1A4DB26A2EB2}" presName="hierChild1" presStyleCnt="0">
        <dgm:presLayoutVars>
          <dgm:orgChart val="1"/>
          <dgm:chPref val="1"/>
          <dgm:dir/>
          <dgm:animOne val="branch"/>
          <dgm:animLvl val="lvl"/>
          <dgm:resizeHandles/>
        </dgm:presLayoutVars>
      </dgm:prSet>
      <dgm:spPr/>
      <dgm:t>
        <a:bodyPr/>
        <a:lstStyle/>
        <a:p>
          <a:endParaRPr lang="en-US"/>
        </a:p>
      </dgm:t>
    </dgm:pt>
    <dgm:pt modelId="{130C8954-69A9-4BF3-B7AF-CCD3C643E944}" type="pres">
      <dgm:prSet presAssocID="{1F47FF3C-9715-4AD6-9B9F-F14ECFC37252}" presName="hierRoot1" presStyleCnt="0">
        <dgm:presLayoutVars>
          <dgm:hierBranch val="init"/>
        </dgm:presLayoutVars>
      </dgm:prSet>
      <dgm:spPr/>
    </dgm:pt>
    <dgm:pt modelId="{3284A47E-DEB3-4588-B963-DEF529C0F213}" type="pres">
      <dgm:prSet presAssocID="{1F47FF3C-9715-4AD6-9B9F-F14ECFC37252}" presName="rootComposite1" presStyleCnt="0"/>
      <dgm:spPr/>
    </dgm:pt>
    <dgm:pt modelId="{7AA4C547-BA75-4756-8BA4-9BD334BC48E1}" type="pres">
      <dgm:prSet presAssocID="{1F47FF3C-9715-4AD6-9B9F-F14ECFC37252}" presName="rootText1" presStyleLbl="node0" presStyleIdx="0" presStyleCnt="1" custLinFactNeighborX="-8183" custLinFactNeighborY="-9743">
        <dgm:presLayoutVars>
          <dgm:chPref val="3"/>
        </dgm:presLayoutVars>
      </dgm:prSet>
      <dgm:spPr/>
      <dgm:t>
        <a:bodyPr/>
        <a:lstStyle/>
        <a:p>
          <a:endParaRPr lang="en-US"/>
        </a:p>
      </dgm:t>
    </dgm:pt>
    <dgm:pt modelId="{13E987C7-8675-4730-B9E2-65EB18D779DB}" type="pres">
      <dgm:prSet presAssocID="{1F47FF3C-9715-4AD6-9B9F-F14ECFC37252}" presName="rootConnector1" presStyleLbl="node1" presStyleIdx="0" presStyleCnt="0"/>
      <dgm:spPr/>
      <dgm:t>
        <a:bodyPr/>
        <a:lstStyle/>
        <a:p>
          <a:endParaRPr lang="en-US"/>
        </a:p>
      </dgm:t>
    </dgm:pt>
    <dgm:pt modelId="{3A9EEBFE-34DB-4BDD-A371-5F2E253C263F}" type="pres">
      <dgm:prSet presAssocID="{1F47FF3C-9715-4AD6-9B9F-F14ECFC37252}" presName="hierChild2" presStyleCnt="0"/>
      <dgm:spPr/>
    </dgm:pt>
    <dgm:pt modelId="{D71F9B4F-EFDA-45E5-A2DE-0060F5C83481}" type="pres">
      <dgm:prSet presAssocID="{C3754227-2D84-49FB-AA3C-C2B4B7026A07}" presName="Name37" presStyleLbl="parChTrans1D2" presStyleIdx="0" presStyleCnt="2"/>
      <dgm:spPr/>
      <dgm:t>
        <a:bodyPr/>
        <a:lstStyle/>
        <a:p>
          <a:endParaRPr lang="en-US"/>
        </a:p>
      </dgm:t>
    </dgm:pt>
    <dgm:pt modelId="{FAFBF2FB-1219-477E-897B-AAA3E3F132DC}" type="pres">
      <dgm:prSet presAssocID="{EF54A63B-4074-40B7-9D10-1039691578B0}" presName="hierRoot2" presStyleCnt="0">
        <dgm:presLayoutVars>
          <dgm:hierBranch val="init"/>
        </dgm:presLayoutVars>
      </dgm:prSet>
      <dgm:spPr/>
    </dgm:pt>
    <dgm:pt modelId="{8460548C-AA9C-426E-971D-B5444110D1B1}" type="pres">
      <dgm:prSet presAssocID="{EF54A63B-4074-40B7-9D10-1039691578B0}" presName="rootComposite" presStyleCnt="0"/>
      <dgm:spPr/>
    </dgm:pt>
    <dgm:pt modelId="{C2A391EA-7892-4F64-A965-29DC42AA1E9C}" type="pres">
      <dgm:prSet presAssocID="{EF54A63B-4074-40B7-9D10-1039691578B0}" presName="rootText" presStyleLbl="node2" presStyleIdx="0" presStyleCnt="2" custLinFactNeighborX="-66245" custLinFactNeighborY="18">
        <dgm:presLayoutVars>
          <dgm:chPref val="3"/>
        </dgm:presLayoutVars>
      </dgm:prSet>
      <dgm:spPr/>
      <dgm:t>
        <a:bodyPr/>
        <a:lstStyle/>
        <a:p>
          <a:endParaRPr lang="en-US"/>
        </a:p>
      </dgm:t>
    </dgm:pt>
    <dgm:pt modelId="{D7A4622D-0401-4558-B8F7-DC6C537D85B0}" type="pres">
      <dgm:prSet presAssocID="{EF54A63B-4074-40B7-9D10-1039691578B0}" presName="rootConnector" presStyleLbl="node2" presStyleIdx="0" presStyleCnt="2"/>
      <dgm:spPr/>
      <dgm:t>
        <a:bodyPr/>
        <a:lstStyle/>
        <a:p>
          <a:endParaRPr lang="en-US"/>
        </a:p>
      </dgm:t>
    </dgm:pt>
    <dgm:pt modelId="{1D94154F-8EE3-469F-BBD9-46D9864CD819}" type="pres">
      <dgm:prSet presAssocID="{EF54A63B-4074-40B7-9D10-1039691578B0}" presName="hierChild4" presStyleCnt="0"/>
      <dgm:spPr/>
    </dgm:pt>
    <dgm:pt modelId="{C08B14A8-D243-4559-9393-67018B42F5F5}" type="pres">
      <dgm:prSet presAssocID="{EF54A63B-4074-40B7-9D10-1039691578B0}" presName="hierChild5" presStyleCnt="0"/>
      <dgm:spPr/>
    </dgm:pt>
    <dgm:pt modelId="{E5F328C8-FC08-4156-9D55-0DB329D89520}" type="pres">
      <dgm:prSet presAssocID="{651B1DDF-43DF-4023-A4F3-AC52D4ECD00D}" presName="Name37" presStyleLbl="parChTrans1D2" presStyleIdx="1" presStyleCnt="2"/>
      <dgm:spPr/>
      <dgm:t>
        <a:bodyPr/>
        <a:lstStyle/>
        <a:p>
          <a:endParaRPr lang="en-US"/>
        </a:p>
      </dgm:t>
    </dgm:pt>
    <dgm:pt modelId="{70118168-4D78-4F89-ACA5-46CE4E7845C8}" type="pres">
      <dgm:prSet presAssocID="{9A9B2127-2676-4CE4-8D28-D92300D1FAB4}" presName="hierRoot2" presStyleCnt="0">
        <dgm:presLayoutVars>
          <dgm:hierBranch val="init"/>
        </dgm:presLayoutVars>
      </dgm:prSet>
      <dgm:spPr/>
    </dgm:pt>
    <dgm:pt modelId="{712DF072-A7BC-4388-9DB7-619A2C7CAAF2}" type="pres">
      <dgm:prSet presAssocID="{9A9B2127-2676-4CE4-8D28-D92300D1FAB4}" presName="rootComposite" presStyleCnt="0"/>
      <dgm:spPr/>
    </dgm:pt>
    <dgm:pt modelId="{A60036AC-5175-4F7B-BE26-69CB6CFC880C}" type="pres">
      <dgm:prSet presAssocID="{9A9B2127-2676-4CE4-8D28-D92300D1FAB4}" presName="rootText" presStyleLbl="node2" presStyleIdx="1" presStyleCnt="2" custLinFactNeighborX="51718" custLinFactNeighborY="18">
        <dgm:presLayoutVars>
          <dgm:chPref val="3"/>
        </dgm:presLayoutVars>
      </dgm:prSet>
      <dgm:spPr/>
      <dgm:t>
        <a:bodyPr/>
        <a:lstStyle/>
        <a:p>
          <a:endParaRPr lang="en-US"/>
        </a:p>
      </dgm:t>
    </dgm:pt>
    <dgm:pt modelId="{89779E7A-B36D-4D8A-934E-6F76FB4881DF}" type="pres">
      <dgm:prSet presAssocID="{9A9B2127-2676-4CE4-8D28-D92300D1FAB4}" presName="rootConnector" presStyleLbl="node2" presStyleIdx="1" presStyleCnt="2"/>
      <dgm:spPr/>
      <dgm:t>
        <a:bodyPr/>
        <a:lstStyle/>
        <a:p>
          <a:endParaRPr lang="en-US"/>
        </a:p>
      </dgm:t>
    </dgm:pt>
    <dgm:pt modelId="{F2B5E5C7-4242-4474-8241-49C2F2619D70}" type="pres">
      <dgm:prSet presAssocID="{9A9B2127-2676-4CE4-8D28-D92300D1FAB4}" presName="hierChild4" presStyleCnt="0"/>
      <dgm:spPr/>
    </dgm:pt>
    <dgm:pt modelId="{80A4294B-F307-49B5-BE3F-B1E2FCC79826}" type="pres">
      <dgm:prSet presAssocID="{9A9B2127-2676-4CE4-8D28-D92300D1FAB4}" presName="hierChild5" presStyleCnt="0"/>
      <dgm:spPr/>
    </dgm:pt>
    <dgm:pt modelId="{7AA8B63E-676F-4512-B3AF-88EB518739D7}" type="pres">
      <dgm:prSet presAssocID="{1F47FF3C-9715-4AD6-9B9F-F14ECFC37252}" presName="hierChild3" presStyleCnt="0"/>
      <dgm:spPr/>
    </dgm:pt>
  </dgm:ptLst>
  <dgm:cxnLst>
    <dgm:cxn modelId="{3E92F617-7ECE-4E96-A5E6-69C9B3D7AAE4}" type="presOf" srcId="{9A9B2127-2676-4CE4-8D28-D92300D1FAB4}" destId="{A60036AC-5175-4F7B-BE26-69CB6CFC880C}" srcOrd="0" destOrd="0" presId="urn:microsoft.com/office/officeart/2005/8/layout/orgChart1"/>
    <dgm:cxn modelId="{6EDE97B9-4475-44FD-8533-B4C7BF7F776B}" type="presOf" srcId="{5E55114A-F673-496D-9D22-1A4DB26A2EB2}" destId="{44BE4115-BA3E-4087-BC4B-3CD7562A2B62}" srcOrd="0" destOrd="0" presId="urn:microsoft.com/office/officeart/2005/8/layout/orgChart1"/>
    <dgm:cxn modelId="{424FB670-B689-4AC1-A8EC-8D2D7E02081F}" srcId="{1F47FF3C-9715-4AD6-9B9F-F14ECFC37252}" destId="{EF54A63B-4074-40B7-9D10-1039691578B0}" srcOrd="0" destOrd="0" parTransId="{C3754227-2D84-49FB-AA3C-C2B4B7026A07}" sibTransId="{8C147D19-B495-4B62-BB57-09E156C7881D}"/>
    <dgm:cxn modelId="{D745F44B-AA6C-4163-8189-2E302F3C8B58}" type="presOf" srcId="{651B1DDF-43DF-4023-A4F3-AC52D4ECD00D}" destId="{E5F328C8-FC08-4156-9D55-0DB329D89520}" srcOrd="0" destOrd="0" presId="urn:microsoft.com/office/officeart/2005/8/layout/orgChart1"/>
    <dgm:cxn modelId="{74C179B0-D561-45B1-A7C2-574E4A293E37}" type="presOf" srcId="{1F47FF3C-9715-4AD6-9B9F-F14ECFC37252}" destId="{13E987C7-8675-4730-B9E2-65EB18D779DB}" srcOrd="1" destOrd="0" presId="urn:microsoft.com/office/officeart/2005/8/layout/orgChart1"/>
    <dgm:cxn modelId="{27E5CAAF-BD4E-4D95-ADC2-F0C458A10E54}" type="presOf" srcId="{C3754227-2D84-49FB-AA3C-C2B4B7026A07}" destId="{D71F9B4F-EFDA-45E5-A2DE-0060F5C83481}" srcOrd="0" destOrd="0" presId="urn:microsoft.com/office/officeart/2005/8/layout/orgChart1"/>
    <dgm:cxn modelId="{82D32A17-D6B6-41E4-8BB7-0F1B728926EA}" type="presOf" srcId="{EF54A63B-4074-40B7-9D10-1039691578B0}" destId="{C2A391EA-7892-4F64-A965-29DC42AA1E9C}" srcOrd="0" destOrd="0" presId="urn:microsoft.com/office/officeart/2005/8/layout/orgChart1"/>
    <dgm:cxn modelId="{35267BBD-7DCE-45AC-977A-F96B5DD2A8C2}" type="presOf" srcId="{1F47FF3C-9715-4AD6-9B9F-F14ECFC37252}" destId="{7AA4C547-BA75-4756-8BA4-9BD334BC48E1}" srcOrd="0" destOrd="0" presId="urn:microsoft.com/office/officeart/2005/8/layout/orgChart1"/>
    <dgm:cxn modelId="{A1527C6F-29FA-4083-AD08-433F93FD46DE}" srcId="{1F47FF3C-9715-4AD6-9B9F-F14ECFC37252}" destId="{9A9B2127-2676-4CE4-8D28-D92300D1FAB4}" srcOrd="1" destOrd="0" parTransId="{651B1DDF-43DF-4023-A4F3-AC52D4ECD00D}" sibTransId="{DCE28610-E5C7-4815-9191-EA9E6A4DD032}"/>
    <dgm:cxn modelId="{B263D3FC-22AD-48F2-8F96-BEDA94D30596}" srcId="{5E55114A-F673-496D-9D22-1A4DB26A2EB2}" destId="{1F47FF3C-9715-4AD6-9B9F-F14ECFC37252}" srcOrd="0" destOrd="0" parTransId="{0E887B7F-2936-4CA9-A681-B89B749B69D7}" sibTransId="{ECC8AB88-642F-4F15-869B-46F1ACA14031}"/>
    <dgm:cxn modelId="{4D66E641-F534-4FA6-99E4-14ECA77B73C7}" type="presOf" srcId="{9A9B2127-2676-4CE4-8D28-D92300D1FAB4}" destId="{89779E7A-B36D-4D8A-934E-6F76FB4881DF}" srcOrd="1" destOrd="0" presId="urn:microsoft.com/office/officeart/2005/8/layout/orgChart1"/>
    <dgm:cxn modelId="{7A01D096-4EAC-4195-90C0-ACD52542D9BE}" type="presOf" srcId="{EF54A63B-4074-40B7-9D10-1039691578B0}" destId="{D7A4622D-0401-4558-B8F7-DC6C537D85B0}" srcOrd="1" destOrd="0" presId="urn:microsoft.com/office/officeart/2005/8/layout/orgChart1"/>
    <dgm:cxn modelId="{D2662B48-0336-4DF0-A2EC-CA1176F9FE67}" type="presParOf" srcId="{44BE4115-BA3E-4087-BC4B-3CD7562A2B62}" destId="{130C8954-69A9-4BF3-B7AF-CCD3C643E944}" srcOrd="0" destOrd="0" presId="urn:microsoft.com/office/officeart/2005/8/layout/orgChart1"/>
    <dgm:cxn modelId="{73274B87-5305-4D0E-A7C1-1EA409985303}" type="presParOf" srcId="{130C8954-69A9-4BF3-B7AF-CCD3C643E944}" destId="{3284A47E-DEB3-4588-B963-DEF529C0F213}" srcOrd="0" destOrd="0" presId="urn:microsoft.com/office/officeart/2005/8/layout/orgChart1"/>
    <dgm:cxn modelId="{2B37894E-7039-45C3-9F73-4AFED15EF3DC}" type="presParOf" srcId="{3284A47E-DEB3-4588-B963-DEF529C0F213}" destId="{7AA4C547-BA75-4756-8BA4-9BD334BC48E1}" srcOrd="0" destOrd="0" presId="urn:microsoft.com/office/officeart/2005/8/layout/orgChart1"/>
    <dgm:cxn modelId="{58E49E1B-B43E-484C-8F91-5E4B0923B9B2}" type="presParOf" srcId="{3284A47E-DEB3-4588-B963-DEF529C0F213}" destId="{13E987C7-8675-4730-B9E2-65EB18D779DB}" srcOrd="1" destOrd="0" presId="urn:microsoft.com/office/officeart/2005/8/layout/orgChart1"/>
    <dgm:cxn modelId="{11F39FF6-FAF4-4236-8BC5-1EBE5A2809EB}" type="presParOf" srcId="{130C8954-69A9-4BF3-B7AF-CCD3C643E944}" destId="{3A9EEBFE-34DB-4BDD-A371-5F2E253C263F}" srcOrd="1" destOrd="0" presId="urn:microsoft.com/office/officeart/2005/8/layout/orgChart1"/>
    <dgm:cxn modelId="{EF344105-D385-419C-A3D0-00E16396BEF4}" type="presParOf" srcId="{3A9EEBFE-34DB-4BDD-A371-5F2E253C263F}" destId="{D71F9B4F-EFDA-45E5-A2DE-0060F5C83481}" srcOrd="0" destOrd="0" presId="urn:microsoft.com/office/officeart/2005/8/layout/orgChart1"/>
    <dgm:cxn modelId="{D72DDF78-8B99-4DB1-A7E4-5F6E50A3B65E}" type="presParOf" srcId="{3A9EEBFE-34DB-4BDD-A371-5F2E253C263F}" destId="{FAFBF2FB-1219-477E-897B-AAA3E3F132DC}" srcOrd="1" destOrd="0" presId="urn:microsoft.com/office/officeart/2005/8/layout/orgChart1"/>
    <dgm:cxn modelId="{A88CBF52-3A57-47A9-998F-BD3C0201C2A6}" type="presParOf" srcId="{FAFBF2FB-1219-477E-897B-AAA3E3F132DC}" destId="{8460548C-AA9C-426E-971D-B5444110D1B1}" srcOrd="0" destOrd="0" presId="urn:microsoft.com/office/officeart/2005/8/layout/orgChart1"/>
    <dgm:cxn modelId="{9BACEAEB-5388-47C0-8D8C-4BB8E7AB197F}" type="presParOf" srcId="{8460548C-AA9C-426E-971D-B5444110D1B1}" destId="{C2A391EA-7892-4F64-A965-29DC42AA1E9C}" srcOrd="0" destOrd="0" presId="urn:microsoft.com/office/officeart/2005/8/layout/orgChart1"/>
    <dgm:cxn modelId="{D28FCE4C-A85B-4ECB-AB43-78484AAB1241}" type="presParOf" srcId="{8460548C-AA9C-426E-971D-B5444110D1B1}" destId="{D7A4622D-0401-4558-B8F7-DC6C537D85B0}" srcOrd="1" destOrd="0" presId="urn:microsoft.com/office/officeart/2005/8/layout/orgChart1"/>
    <dgm:cxn modelId="{86FF6C64-89C8-4479-B756-DC6627D67E98}" type="presParOf" srcId="{FAFBF2FB-1219-477E-897B-AAA3E3F132DC}" destId="{1D94154F-8EE3-469F-BBD9-46D9864CD819}" srcOrd="1" destOrd="0" presId="urn:microsoft.com/office/officeart/2005/8/layout/orgChart1"/>
    <dgm:cxn modelId="{B70E5F82-6448-4F7D-A5B1-1DFA30168B95}" type="presParOf" srcId="{FAFBF2FB-1219-477E-897B-AAA3E3F132DC}" destId="{C08B14A8-D243-4559-9393-67018B42F5F5}" srcOrd="2" destOrd="0" presId="urn:microsoft.com/office/officeart/2005/8/layout/orgChart1"/>
    <dgm:cxn modelId="{1E949696-8EB7-4048-8A0F-F8F5B4E8AE70}" type="presParOf" srcId="{3A9EEBFE-34DB-4BDD-A371-5F2E253C263F}" destId="{E5F328C8-FC08-4156-9D55-0DB329D89520}" srcOrd="2" destOrd="0" presId="urn:microsoft.com/office/officeart/2005/8/layout/orgChart1"/>
    <dgm:cxn modelId="{8F4AB64A-E069-4118-81B8-CF4FECF95998}" type="presParOf" srcId="{3A9EEBFE-34DB-4BDD-A371-5F2E253C263F}" destId="{70118168-4D78-4F89-ACA5-46CE4E7845C8}" srcOrd="3" destOrd="0" presId="urn:microsoft.com/office/officeart/2005/8/layout/orgChart1"/>
    <dgm:cxn modelId="{3118D0A7-8D23-47AE-A2D5-2F7A5238FD07}" type="presParOf" srcId="{70118168-4D78-4F89-ACA5-46CE4E7845C8}" destId="{712DF072-A7BC-4388-9DB7-619A2C7CAAF2}" srcOrd="0" destOrd="0" presId="urn:microsoft.com/office/officeart/2005/8/layout/orgChart1"/>
    <dgm:cxn modelId="{E4B8A43A-1C5C-4EFF-908F-2B70A90E4B86}" type="presParOf" srcId="{712DF072-A7BC-4388-9DB7-619A2C7CAAF2}" destId="{A60036AC-5175-4F7B-BE26-69CB6CFC880C}" srcOrd="0" destOrd="0" presId="urn:microsoft.com/office/officeart/2005/8/layout/orgChart1"/>
    <dgm:cxn modelId="{B83B0142-5D21-479A-AF57-70628845ECA2}" type="presParOf" srcId="{712DF072-A7BC-4388-9DB7-619A2C7CAAF2}" destId="{89779E7A-B36D-4D8A-934E-6F76FB4881DF}" srcOrd="1" destOrd="0" presId="urn:microsoft.com/office/officeart/2005/8/layout/orgChart1"/>
    <dgm:cxn modelId="{0C35FD31-7653-44BE-8EF3-59FE1A285664}" type="presParOf" srcId="{70118168-4D78-4F89-ACA5-46CE4E7845C8}" destId="{F2B5E5C7-4242-4474-8241-49C2F2619D70}" srcOrd="1" destOrd="0" presId="urn:microsoft.com/office/officeart/2005/8/layout/orgChart1"/>
    <dgm:cxn modelId="{CCD682F0-F145-4B56-B22F-9276F0A96281}" type="presParOf" srcId="{70118168-4D78-4F89-ACA5-46CE4E7845C8}" destId="{80A4294B-F307-49B5-BE3F-B1E2FCC79826}" srcOrd="2" destOrd="0" presId="urn:microsoft.com/office/officeart/2005/8/layout/orgChart1"/>
    <dgm:cxn modelId="{D8AB9791-196D-41F6-9D25-BCA10274F736}" type="presParOf" srcId="{130C8954-69A9-4BF3-B7AF-CCD3C643E944}" destId="{7AA8B63E-676F-4512-B3AF-88EB518739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55114A-F673-496D-9D22-1A4DB26A2EB2}"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1F47FF3C-9715-4AD6-9B9F-F14ECFC37252}">
      <dgm:prSet phldrT="[Text]" custT="1"/>
      <dgm:spPr>
        <a:solidFill>
          <a:srgbClr val="0070C0"/>
        </a:solidFill>
        <a:ln>
          <a:solidFill>
            <a:schemeClr val="tx1"/>
          </a:solidFill>
        </a:ln>
      </dgm:spPr>
      <dgm:t>
        <a:bodyPr/>
        <a:lstStyle/>
        <a:p>
          <a:r>
            <a:rPr lang="en-US" sz="1600" dirty="0" smtClean="0">
              <a:solidFill>
                <a:schemeClr val="tx1"/>
              </a:solidFill>
              <a:latin typeface="Arial" pitchFamily="34" charset="0"/>
              <a:cs typeface="Arial" pitchFamily="34" charset="0"/>
            </a:rPr>
            <a:t>Explicit</a:t>
          </a:r>
        </a:p>
        <a:p>
          <a:r>
            <a:rPr lang="en-US" sz="1600" dirty="0" smtClean="0">
              <a:solidFill>
                <a:schemeClr val="tx1"/>
              </a:solidFill>
              <a:latin typeface="Arial" pitchFamily="34" charset="0"/>
              <a:cs typeface="Arial" pitchFamily="34" charset="0"/>
            </a:rPr>
            <a:t>Cursors types</a:t>
          </a:r>
          <a:endParaRPr lang="en-US" sz="1600" dirty="0">
            <a:solidFill>
              <a:schemeClr val="tx1"/>
            </a:solidFill>
            <a:latin typeface="Arial" pitchFamily="34" charset="0"/>
            <a:cs typeface="Arial" pitchFamily="34" charset="0"/>
          </a:endParaRPr>
        </a:p>
      </dgm:t>
    </dgm:pt>
    <dgm:pt modelId="{0E887B7F-2936-4CA9-A681-B89B749B69D7}" type="parTrans" cxnId="{B263D3FC-22AD-48F2-8F96-BEDA94D30596}">
      <dgm:prSet/>
      <dgm:spPr/>
      <dgm:t>
        <a:bodyPr/>
        <a:lstStyle/>
        <a:p>
          <a:endParaRPr lang="en-US">
            <a:solidFill>
              <a:schemeClr val="tx1"/>
            </a:solidFill>
            <a:latin typeface="Arial" pitchFamily="34" charset="0"/>
            <a:cs typeface="Arial" pitchFamily="34" charset="0"/>
          </a:endParaRPr>
        </a:p>
      </dgm:t>
    </dgm:pt>
    <dgm:pt modelId="{ECC8AB88-642F-4F15-869B-46F1ACA14031}" type="sibTrans" cxnId="{B263D3FC-22AD-48F2-8F96-BEDA94D30596}">
      <dgm:prSet/>
      <dgm:spPr/>
      <dgm:t>
        <a:bodyPr/>
        <a:lstStyle/>
        <a:p>
          <a:endParaRPr lang="en-US">
            <a:solidFill>
              <a:schemeClr val="tx1"/>
            </a:solidFill>
            <a:latin typeface="Arial" pitchFamily="34" charset="0"/>
            <a:cs typeface="Arial" pitchFamily="34" charset="0"/>
          </a:endParaRPr>
        </a:p>
      </dgm:t>
    </dgm:pt>
    <dgm:pt modelId="{EF54A63B-4074-40B7-9D10-1039691578B0}">
      <dgm:prSet phldrT="[Text]" custT="1"/>
      <dgm:spPr>
        <a:solidFill>
          <a:schemeClr val="accent6">
            <a:lumMod val="75000"/>
          </a:schemeClr>
        </a:solidFill>
        <a:ln>
          <a:solidFill>
            <a:schemeClr val="tx1"/>
          </a:solidFill>
        </a:ln>
      </dgm:spPr>
      <dgm:t>
        <a:bodyPr/>
        <a:lstStyle/>
        <a:p>
          <a:r>
            <a:rPr lang="en-US" sz="1600" dirty="0" smtClean="0">
              <a:solidFill>
                <a:schemeClr val="tx1"/>
              </a:solidFill>
              <a:latin typeface="Arial" pitchFamily="34" charset="0"/>
              <a:cs typeface="Arial" pitchFamily="34" charset="0"/>
            </a:rPr>
            <a:t>Explicit Cursor without parameter</a:t>
          </a:r>
          <a:endParaRPr lang="en-US" sz="1600" dirty="0">
            <a:solidFill>
              <a:schemeClr val="tx1"/>
            </a:solidFill>
            <a:latin typeface="Arial" pitchFamily="34" charset="0"/>
            <a:cs typeface="Arial" pitchFamily="34" charset="0"/>
          </a:endParaRPr>
        </a:p>
      </dgm:t>
    </dgm:pt>
    <dgm:pt modelId="{C3754227-2D84-49FB-AA3C-C2B4B7026A07}" type="parTrans" cxnId="{424FB670-B689-4AC1-A8EC-8D2D7E02081F}">
      <dgm:prSet/>
      <dgm:spPr/>
      <dgm:t>
        <a:bodyPr/>
        <a:lstStyle/>
        <a:p>
          <a:endParaRPr lang="en-US" dirty="0"/>
        </a:p>
      </dgm:t>
    </dgm:pt>
    <dgm:pt modelId="{8C147D19-B495-4B62-BB57-09E156C7881D}" type="sibTrans" cxnId="{424FB670-B689-4AC1-A8EC-8D2D7E02081F}">
      <dgm:prSet/>
      <dgm:spPr/>
      <dgm:t>
        <a:bodyPr/>
        <a:lstStyle/>
        <a:p>
          <a:endParaRPr lang="en-US"/>
        </a:p>
      </dgm:t>
    </dgm:pt>
    <dgm:pt modelId="{9A9B2127-2676-4CE4-8D28-D92300D1FAB4}">
      <dgm:prSet phldrT="[Text]" custT="1"/>
      <dgm:spPr>
        <a:solidFill>
          <a:schemeClr val="accent6">
            <a:lumMod val="75000"/>
          </a:schemeClr>
        </a:solidFill>
        <a:ln>
          <a:solidFill>
            <a:schemeClr val="tx1"/>
          </a:solidFill>
        </a:ln>
      </dgm:spPr>
      <dgm:t>
        <a:bodyPr/>
        <a:lstStyle/>
        <a:p>
          <a:r>
            <a:rPr lang="en-US" sz="1600" dirty="0" smtClean="0">
              <a:solidFill>
                <a:schemeClr val="tx1"/>
              </a:solidFill>
              <a:latin typeface="Arial" pitchFamily="34" charset="0"/>
              <a:cs typeface="Arial" pitchFamily="34" charset="0"/>
            </a:rPr>
            <a:t>Explicit Cursor with parameter</a:t>
          </a:r>
          <a:endParaRPr lang="en-US" sz="1600" dirty="0">
            <a:solidFill>
              <a:schemeClr val="tx1"/>
            </a:solidFill>
            <a:latin typeface="Arial" pitchFamily="34" charset="0"/>
            <a:cs typeface="Arial" pitchFamily="34" charset="0"/>
          </a:endParaRPr>
        </a:p>
      </dgm:t>
    </dgm:pt>
    <dgm:pt modelId="{651B1DDF-43DF-4023-A4F3-AC52D4ECD00D}" type="parTrans" cxnId="{A1527C6F-29FA-4083-AD08-433F93FD46DE}">
      <dgm:prSet/>
      <dgm:spPr/>
      <dgm:t>
        <a:bodyPr/>
        <a:lstStyle/>
        <a:p>
          <a:endParaRPr lang="en-US" dirty="0"/>
        </a:p>
      </dgm:t>
    </dgm:pt>
    <dgm:pt modelId="{DCE28610-E5C7-4815-9191-EA9E6A4DD032}" type="sibTrans" cxnId="{A1527C6F-29FA-4083-AD08-433F93FD46DE}">
      <dgm:prSet/>
      <dgm:spPr/>
      <dgm:t>
        <a:bodyPr/>
        <a:lstStyle/>
        <a:p>
          <a:endParaRPr lang="en-US"/>
        </a:p>
      </dgm:t>
    </dgm:pt>
    <dgm:pt modelId="{44BE4115-BA3E-4087-BC4B-3CD7562A2B62}" type="pres">
      <dgm:prSet presAssocID="{5E55114A-F673-496D-9D22-1A4DB26A2EB2}" presName="hierChild1" presStyleCnt="0">
        <dgm:presLayoutVars>
          <dgm:orgChart val="1"/>
          <dgm:chPref val="1"/>
          <dgm:dir/>
          <dgm:animOne val="branch"/>
          <dgm:animLvl val="lvl"/>
          <dgm:resizeHandles/>
        </dgm:presLayoutVars>
      </dgm:prSet>
      <dgm:spPr/>
      <dgm:t>
        <a:bodyPr/>
        <a:lstStyle/>
        <a:p>
          <a:endParaRPr lang="en-US"/>
        </a:p>
      </dgm:t>
    </dgm:pt>
    <dgm:pt modelId="{130C8954-69A9-4BF3-B7AF-CCD3C643E944}" type="pres">
      <dgm:prSet presAssocID="{1F47FF3C-9715-4AD6-9B9F-F14ECFC37252}" presName="hierRoot1" presStyleCnt="0">
        <dgm:presLayoutVars>
          <dgm:hierBranch val="init"/>
        </dgm:presLayoutVars>
      </dgm:prSet>
      <dgm:spPr/>
    </dgm:pt>
    <dgm:pt modelId="{3284A47E-DEB3-4588-B963-DEF529C0F213}" type="pres">
      <dgm:prSet presAssocID="{1F47FF3C-9715-4AD6-9B9F-F14ECFC37252}" presName="rootComposite1" presStyleCnt="0"/>
      <dgm:spPr/>
    </dgm:pt>
    <dgm:pt modelId="{7AA4C547-BA75-4756-8BA4-9BD334BC48E1}" type="pres">
      <dgm:prSet presAssocID="{1F47FF3C-9715-4AD6-9B9F-F14ECFC37252}" presName="rootText1" presStyleLbl="node0" presStyleIdx="0" presStyleCnt="1" custLinFactNeighborX="-8183" custLinFactNeighborY="-9743">
        <dgm:presLayoutVars>
          <dgm:chPref val="3"/>
        </dgm:presLayoutVars>
      </dgm:prSet>
      <dgm:spPr/>
      <dgm:t>
        <a:bodyPr/>
        <a:lstStyle/>
        <a:p>
          <a:endParaRPr lang="en-US"/>
        </a:p>
      </dgm:t>
    </dgm:pt>
    <dgm:pt modelId="{13E987C7-8675-4730-B9E2-65EB18D779DB}" type="pres">
      <dgm:prSet presAssocID="{1F47FF3C-9715-4AD6-9B9F-F14ECFC37252}" presName="rootConnector1" presStyleLbl="node1" presStyleIdx="0" presStyleCnt="0"/>
      <dgm:spPr/>
      <dgm:t>
        <a:bodyPr/>
        <a:lstStyle/>
        <a:p>
          <a:endParaRPr lang="en-US"/>
        </a:p>
      </dgm:t>
    </dgm:pt>
    <dgm:pt modelId="{3A9EEBFE-34DB-4BDD-A371-5F2E253C263F}" type="pres">
      <dgm:prSet presAssocID="{1F47FF3C-9715-4AD6-9B9F-F14ECFC37252}" presName="hierChild2" presStyleCnt="0"/>
      <dgm:spPr/>
    </dgm:pt>
    <dgm:pt modelId="{D71F9B4F-EFDA-45E5-A2DE-0060F5C83481}" type="pres">
      <dgm:prSet presAssocID="{C3754227-2D84-49FB-AA3C-C2B4B7026A07}" presName="Name37" presStyleLbl="parChTrans1D2" presStyleIdx="0" presStyleCnt="2"/>
      <dgm:spPr/>
      <dgm:t>
        <a:bodyPr/>
        <a:lstStyle/>
        <a:p>
          <a:endParaRPr lang="en-US"/>
        </a:p>
      </dgm:t>
    </dgm:pt>
    <dgm:pt modelId="{FAFBF2FB-1219-477E-897B-AAA3E3F132DC}" type="pres">
      <dgm:prSet presAssocID="{EF54A63B-4074-40B7-9D10-1039691578B0}" presName="hierRoot2" presStyleCnt="0">
        <dgm:presLayoutVars>
          <dgm:hierBranch val="init"/>
        </dgm:presLayoutVars>
      </dgm:prSet>
      <dgm:spPr/>
    </dgm:pt>
    <dgm:pt modelId="{8460548C-AA9C-426E-971D-B5444110D1B1}" type="pres">
      <dgm:prSet presAssocID="{EF54A63B-4074-40B7-9D10-1039691578B0}" presName="rootComposite" presStyleCnt="0"/>
      <dgm:spPr/>
    </dgm:pt>
    <dgm:pt modelId="{C2A391EA-7892-4F64-A965-29DC42AA1E9C}" type="pres">
      <dgm:prSet presAssocID="{EF54A63B-4074-40B7-9D10-1039691578B0}" presName="rootText" presStyleLbl="node2" presStyleIdx="0" presStyleCnt="2" custLinFactNeighborX="-56550" custLinFactNeighborY="18">
        <dgm:presLayoutVars>
          <dgm:chPref val="3"/>
        </dgm:presLayoutVars>
      </dgm:prSet>
      <dgm:spPr/>
      <dgm:t>
        <a:bodyPr/>
        <a:lstStyle/>
        <a:p>
          <a:endParaRPr lang="en-US"/>
        </a:p>
      </dgm:t>
    </dgm:pt>
    <dgm:pt modelId="{D7A4622D-0401-4558-B8F7-DC6C537D85B0}" type="pres">
      <dgm:prSet presAssocID="{EF54A63B-4074-40B7-9D10-1039691578B0}" presName="rootConnector" presStyleLbl="node2" presStyleIdx="0" presStyleCnt="2"/>
      <dgm:spPr/>
      <dgm:t>
        <a:bodyPr/>
        <a:lstStyle/>
        <a:p>
          <a:endParaRPr lang="en-US"/>
        </a:p>
      </dgm:t>
    </dgm:pt>
    <dgm:pt modelId="{1D94154F-8EE3-469F-BBD9-46D9864CD819}" type="pres">
      <dgm:prSet presAssocID="{EF54A63B-4074-40B7-9D10-1039691578B0}" presName="hierChild4" presStyleCnt="0"/>
      <dgm:spPr/>
    </dgm:pt>
    <dgm:pt modelId="{C08B14A8-D243-4559-9393-67018B42F5F5}" type="pres">
      <dgm:prSet presAssocID="{EF54A63B-4074-40B7-9D10-1039691578B0}" presName="hierChild5" presStyleCnt="0"/>
      <dgm:spPr/>
    </dgm:pt>
    <dgm:pt modelId="{E5F328C8-FC08-4156-9D55-0DB329D89520}" type="pres">
      <dgm:prSet presAssocID="{651B1DDF-43DF-4023-A4F3-AC52D4ECD00D}" presName="Name37" presStyleLbl="parChTrans1D2" presStyleIdx="1" presStyleCnt="2"/>
      <dgm:spPr/>
      <dgm:t>
        <a:bodyPr/>
        <a:lstStyle/>
        <a:p>
          <a:endParaRPr lang="en-US"/>
        </a:p>
      </dgm:t>
    </dgm:pt>
    <dgm:pt modelId="{70118168-4D78-4F89-ACA5-46CE4E7845C8}" type="pres">
      <dgm:prSet presAssocID="{9A9B2127-2676-4CE4-8D28-D92300D1FAB4}" presName="hierRoot2" presStyleCnt="0">
        <dgm:presLayoutVars>
          <dgm:hierBranch val="init"/>
        </dgm:presLayoutVars>
      </dgm:prSet>
      <dgm:spPr/>
    </dgm:pt>
    <dgm:pt modelId="{712DF072-A7BC-4388-9DB7-619A2C7CAAF2}" type="pres">
      <dgm:prSet presAssocID="{9A9B2127-2676-4CE4-8D28-D92300D1FAB4}" presName="rootComposite" presStyleCnt="0"/>
      <dgm:spPr/>
    </dgm:pt>
    <dgm:pt modelId="{A60036AC-5175-4F7B-BE26-69CB6CFC880C}" type="pres">
      <dgm:prSet presAssocID="{9A9B2127-2676-4CE4-8D28-D92300D1FAB4}" presName="rootText" presStyleLbl="node2" presStyleIdx="1" presStyleCnt="2" custLinFactNeighborX="30595" custLinFactNeighborY="18">
        <dgm:presLayoutVars>
          <dgm:chPref val="3"/>
        </dgm:presLayoutVars>
      </dgm:prSet>
      <dgm:spPr/>
      <dgm:t>
        <a:bodyPr/>
        <a:lstStyle/>
        <a:p>
          <a:endParaRPr lang="en-US"/>
        </a:p>
      </dgm:t>
    </dgm:pt>
    <dgm:pt modelId="{89779E7A-B36D-4D8A-934E-6F76FB4881DF}" type="pres">
      <dgm:prSet presAssocID="{9A9B2127-2676-4CE4-8D28-D92300D1FAB4}" presName="rootConnector" presStyleLbl="node2" presStyleIdx="1" presStyleCnt="2"/>
      <dgm:spPr/>
      <dgm:t>
        <a:bodyPr/>
        <a:lstStyle/>
        <a:p>
          <a:endParaRPr lang="en-US"/>
        </a:p>
      </dgm:t>
    </dgm:pt>
    <dgm:pt modelId="{F2B5E5C7-4242-4474-8241-49C2F2619D70}" type="pres">
      <dgm:prSet presAssocID="{9A9B2127-2676-4CE4-8D28-D92300D1FAB4}" presName="hierChild4" presStyleCnt="0"/>
      <dgm:spPr/>
    </dgm:pt>
    <dgm:pt modelId="{80A4294B-F307-49B5-BE3F-B1E2FCC79826}" type="pres">
      <dgm:prSet presAssocID="{9A9B2127-2676-4CE4-8D28-D92300D1FAB4}" presName="hierChild5" presStyleCnt="0"/>
      <dgm:spPr/>
    </dgm:pt>
    <dgm:pt modelId="{7AA8B63E-676F-4512-B3AF-88EB518739D7}" type="pres">
      <dgm:prSet presAssocID="{1F47FF3C-9715-4AD6-9B9F-F14ECFC37252}" presName="hierChild3" presStyleCnt="0"/>
      <dgm:spPr/>
    </dgm:pt>
  </dgm:ptLst>
  <dgm:cxnLst>
    <dgm:cxn modelId="{B263D3FC-22AD-48F2-8F96-BEDA94D30596}" srcId="{5E55114A-F673-496D-9D22-1A4DB26A2EB2}" destId="{1F47FF3C-9715-4AD6-9B9F-F14ECFC37252}" srcOrd="0" destOrd="0" parTransId="{0E887B7F-2936-4CA9-A681-B89B749B69D7}" sibTransId="{ECC8AB88-642F-4F15-869B-46F1ACA14031}"/>
    <dgm:cxn modelId="{7FA16517-3B47-4D99-B74D-84AB6D96E58B}" type="presOf" srcId="{EF54A63B-4074-40B7-9D10-1039691578B0}" destId="{C2A391EA-7892-4F64-A965-29DC42AA1E9C}" srcOrd="0" destOrd="0" presId="urn:microsoft.com/office/officeart/2005/8/layout/orgChart1"/>
    <dgm:cxn modelId="{424FB670-B689-4AC1-A8EC-8D2D7E02081F}" srcId="{1F47FF3C-9715-4AD6-9B9F-F14ECFC37252}" destId="{EF54A63B-4074-40B7-9D10-1039691578B0}" srcOrd="0" destOrd="0" parTransId="{C3754227-2D84-49FB-AA3C-C2B4B7026A07}" sibTransId="{8C147D19-B495-4B62-BB57-09E156C7881D}"/>
    <dgm:cxn modelId="{4A4A7399-B4E9-4D1A-A39A-808218556185}" type="presOf" srcId="{9A9B2127-2676-4CE4-8D28-D92300D1FAB4}" destId="{A60036AC-5175-4F7B-BE26-69CB6CFC880C}" srcOrd="0" destOrd="0" presId="urn:microsoft.com/office/officeart/2005/8/layout/orgChart1"/>
    <dgm:cxn modelId="{9C0016E8-49DA-4506-A3BD-1516C78E270A}" type="presOf" srcId="{EF54A63B-4074-40B7-9D10-1039691578B0}" destId="{D7A4622D-0401-4558-B8F7-DC6C537D85B0}" srcOrd="1" destOrd="0" presId="urn:microsoft.com/office/officeart/2005/8/layout/orgChart1"/>
    <dgm:cxn modelId="{A1527C6F-29FA-4083-AD08-433F93FD46DE}" srcId="{1F47FF3C-9715-4AD6-9B9F-F14ECFC37252}" destId="{9A9B2127-2676-4CE4-8D28-D92300D1FAB4}" srcOrd="1" destOrd="0" parTransId="{651B1DDF-43DF-4023-A4F3-AC52D4ECD00D}" sibTransId="{DCE28610-E5C7-4815-9191-EA9E6A4DD032}"/>
    <dgm:cxn modelId="{C8B0AB16-2EA3-462C-AD26-5FF38C886E2A}" type="presOf" srcId="{651B1DDF-43DF-4023-A4F3-AC52D4ECD00D}" destId="{E5F328C8-FC08-4156-9D55-0DB329D89520}" srcOrd="0" destOrd="0" presId="urn:microsoft.com/office/officeart/2005/8/layout/orgChart1"/>
    <dgm:cxn modelId="{CDB0CFDD-91EF-4853-B3ED-9AFC2CA490EF}" type="presOf" srcId="{1F47FF3C-9715-4AD6-9B9F-F14ECFC37252}" destId="{13E987C7-8675-4730-B9E2-65EB18D779DB}" srcOrd="1" destOrd="0" presId="urn:microsoft.com/office/officeart/2005/8/layout/orgChart1"/>
    <dgm:cxn modelId="{9DF72E89-8E52-46E6-8394-A1809FF44FE9}" type="presOf" srcId="{C3754227-2D84-49FB-AA3C-C2B4B7026A07}" destId="{D71F9B4F-EFDA-45E5-A2DE-0060F5C83481}" srcOrd="0" destOrd="0" presId="urn:microsoft.com/office/officeart/2005/8/layout/orgChart1"/>
    <dgm:cxn modelId="{20C71B41-2335-4B79-83E0-7D11966B8A65}" type="presOf" srcId="{5E55114A-F673-496D-9D22-1A4DB26A2EB2}" destId="{44BE4115-BA3E-4087-BC4B-3CD7562A2B62}" srcOrd="0" destOrd="0" presId="urn:microsoft.com/office/officeart/2005/8/layout/orgChart1"/>
    <dgm:cxn modelId="{05C7D406-3E05-4E4F-87A6-CCBA3394839C}" type="presOf" srcId="{1F47FF3C-9715-4AD6-9B9F-F14ECFC37252}" destId="{7AA4C547-BA75-4756-8BA4-9BD334BC48E1}" srcOrd="0" destOrd="0" presId="urn:microsoft.com/office/officeart/2005/8/layout/orgChart1"/>
    <dgm:cxn modelId="{49B224F1-5AE7-47E1-9BAB-AC851E4EC277}" type="presOf" srcId="{9A9B2127-2676-4CE4-8D28-D92300D1FAB4}" destId="{89779E7A-B36D-4D8A-934E-6F76FB4881DF}" srcOrd="1" destOrd="0" presId="urn:microsoft.com/office/officeart/2005/8/layout/orgChart1"/>
    <dgm:cxn modelId="{8ECD3BDD-EE53-4F82-A926-993C97674A90}" type="presParOf" srcId="{44BE4115-BA3E-4087-BC4B-3CD7562A2B62}" destId="{130C8954-69A9-4BF3-B7AF-CCD3C643E944}" srcOrd="0" destOrd="0" presId="urn:microsoft.com/office/officeart/2005/8/layout/orgChart1"/>
    <dgm:cxn modelId="{88F15707-B69F-4106-8A5C-E38E20DC5BD2}" type="presParOf" srcId="{130C8954-69A9-4BF3-B7AF-CCD3C643E944}" destId="{3284A47E-DEB3-4588-B963-DEF529C0F213}" srcOrd="0" destOrd="0" presId="urn:microsoft.com/office/officeart/2005/8/layout/orgChart1"/>
    <dgm:cxn modelId="{E5062A5A-3469-4A9E-A517-652A532CF103}" type="presParOf" srcId="{3284A47E-DEB3-4588-B963-DEF529C0F213}" destId="{7AA4C547-BA75-4756-8BA4-9BD334BC48E1}" srcOrd="0" destOrd="0" presId="urn:microsoft.com/office/officeart/2005/8/layout/orgChart1"/>
    <dgm:cxn modelId="{AE1B7598-8C83-46CE-8F6A-C27C40B2D92E}" type="presParOf" srcId="{3284A47E-DEB3-4588-B963-DEF529C0F213}" destId="{13E987C7-8675-4730-B9E2-65EB18D779DB}" srcOrd="1" destOrd="0" presId="urn:microsoft.com/office/officeart/2005/8/layout/orgChart1"/>
    <dgm:cxn modelId="{D93A8021-29FB-4E77-9EA4-4FA3B3427C62}" type="presParOf" srcId="{130C8954-69A9-4BF3-B7AF-CCD3C643E944}" destId="{3A9EEBFE-34DB-4BDD-A371-5F2E253C263F}" srcOrd="1" destOrd="0" presId="urn:microsoft.com/office/officeart/2005/8/layout/orgChart1"/>
    <dgm:cxn modelId="{FCE43106-DED5-48BE-826D-9E8778297C28}" type="presParOf" srcId="{3A9EEBFE-34DB-4BDD-A371-5F2E253C263F}" destId="{D71F9B4F-EFDA-45E5-A2DE-0060F5C83481}" srcOrd="0" destOrd="0" presId="urn:microsoft.com/office/officeart/2005/8/layout/orgChart1"/>
    <dgm:cxn modelId="{14C640D5-E3C3-467F-BA39-FA8329E30655}" type="presParOf" srcId="{3A9EEBFE-34DB-4BDD-A371-5F2E253C263F}" destId="{FAFBF2FB-1219-477E-897B-AAA3E3F132DC}" srcOrd="1" destOrd="0" presId="urn:microsoft.com/office/officeart/2005/8/layout/orgChart1"/>
    <dgm:cxn modelId="{2D2699A3-DA5E-4C79-9CE1-4154852A89CD}" type="presParOf" srcId="{FAFBF2FB-1219-477E-897B-AAA3E3F132DC}" destId="{8460548C-AA9C-426E-971D-B5444110D1B1}" srcOrd="0" destOrd="0" presId="urn:microsoft.com/office/officeart/2005/8/layout/orgChart1"/>
    <dgm:cxn modelId="{5DA6562D-82A1-4027-A14A-F49A30A5AFFA}" type="presParOf" srcId="{8460548C-AA9C-426E-971D-B5444110D1B1}" destId="{C2A391EA-7892-4F64-A965-29DC42AA1E9C}" srcOrd="0" destOrd="0" presId="urn:microsoft.com/office/officeart/2005/8/layout/orgChart1"/>
    <dgm:cxn modelId="{614F4AE4-A40A-4DCA-80A2-72E0CC602803}" type="presParOf" srcId="{8460548C-AA9C-426E-971D-B5444110D1B1}" destId="{D7A4622D-0401-4558-B8F7-DC6C537D85B0}" srcOrd="1" destOrd="0" presId="urn:microsoft.com/office/officeart/2005/8/layout/orgChart1"/>
    <dgm:cxn modelId="{EB89B856-C8BC-4EFE-AE64-24A09A75C3EA}" type="presParOf" srcId="{FAFBF2FB-1219-477E-897B-AAA3E3F132DC}" destId="{1D94154F-8EE3-469F-BBD9-46D9864CD819}" srcOrd="1" destOrd="0" presId="urn:microsoft.com/office/officeart/2005/8/layout/orgChart1"/>
    <dgm:cxn modelId="{D285179A-7703-4298-AAF7-C37EAD39D95D}" type="presParOf" srcId="{FAFBF2FB-1219-477E-897B-AAA3E3F132DC}" destId="{C08B14A8-D243-4559-9393-67018B42F5F5}" srcOrd="2" destOrd="0" presId="urn:microsoft.com/office/officeart/2005/8/layout/orgChart1"/>
    <dgm:cxn modelId="{01E73DA0-266E-46ED-87F4-7C84F053D2F9}" type="presParOf" srcId="{3A9EEBFE-34DB-4BDD-A371-5F2E253C263F}" destId="{E5F328C8-FC08-4156-9D55-0DB329D89520}" srcOrd="2" destOrd="0" presId="urn:microsoft.com/office/officeart/2005/8/layout/orgChart1"/>
    <dgm:cxn modelId="{9B2CC96A-0803-4C3D-8A88-64FAD728CDE9}" type="presParOf" srcId="{3A9EEBFE-34DB-4BDD-A371-5F2E253C263F}" destId="{70118168-4D78-4F89-ACA5-46CE4E7845C8}" srcOrd="3" destOrd="0" presId="urn:microsoft.com/office/officeart/2005/8/layout/orgChart1"/>
    <dgm:cxn modelId="{90C65028-35E9-4449-A7AE-3BD6CCA09989}" type="presParOf" srcId="{70118168-4D78-4F89-ACA5-46CE4E7845C8}" destId="{712DF072-A7BC-4388-9DB7-619A2C7CAAF2}" srcOrd="0" destOrd="0" presId="urn:microsoft.com/office/officeart/2005/8/layout/orgChart1"/>
    <dgm:cxn modelId="{60CD143C-01C5-470E-B5D8-86BDB454FCC5}" type="presParOf" srcId="{712DF072-A7BC-4388-9DB7-619A2C7CAAF2}" destId="{A60036AC-5175-4F7B-BE26-69CB6CFC880C}" srcOrd="0" destOrd="0" presId="urn:microsoft.com/office/officeart/2005/8/layout/orgChart1"/>
    <dgm:cxn modelId="{4569D601-C24B-4F0D-B805-EA644FC5C0E1}" type="presParOf" srcId="{712DF072-A7BC-4388-9DB7-619A2C7CAAF2}" destId="{89779E7A-B36D-4D8A-934E-6F76FB4881DF}" srcOrd="1" destOrd="0" presId="urn:microsoft.com/office/officeart/2005/8/layout/orgChart1"/>
    <dgm:cxn modelId="{4195783B-F8E5-40D7-A121-F2BEE6C5A3BE}" type="presParOf" srcId="{70118168-4D78-4F89-ACA5-46CE4E7845C8}" destId="{F2B5E5C7-4242-4474-8241-49C2F2619D70}" srcOrd="1" destOrd="0" presId="urn:microsoft.com/office/officeart/2005/8/layout/orgChart1"/>
    <dgm:cxn modelId="{9A3FB373-C52E-461B-B72C-F51053479B5E}" type="presParOf" srcId="{70118168-4D78-4F89-ACA5-46CE4E7845C8}" destId="{80A4294B-F307-49B5-BE3F-B1E2FCC79826}" srcOrd="2" destOrd="0" presId="urn:microsoft.com/office/officeart/2005/8/layout/orgChart1"/>
    <dgm:cxn modelId="{0FCA3B8C-0E42-4046-9F40-86BF02E96684}" type="presParOf" srcId="{130C8954-69A9-4BF3-B7AF-CCD3C643E944}" destId="{7AA8B63E-676F-4512-B3AF-88EB518739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4AB0D4-CC94-4020-9447-247B6EE41C1E}" type="datetimeFigureOut">
              <a:rPr lang="en-US" smtClean="0"/>
              <a:pPr/>
              <a:t>5/26/2014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CD9961-01A8-44EB-9648-3417CD484377}" type="slidenum">
              <a:rPr lang="en-US" smtClean="0"/>
              <a:pPr/>
              <a:t>‹#›</a:t>
            </a:fld>
            <a:endParaRPr lang="en-US"/>
          </a:p>
        </p:txBody>
      </p:sp>
    </p:spTree>
    <p:extLst>
      <p:ext uri="{BB962C8B-B14F-4D97-AF65-F5344CB8AC3E}">
        <p14:creationId xmlns:p14="http://schemas.microsoft.com/office/powerpoint/2010/main" val="3676002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Trainer Note:</a:t>
            </a:r>
          </a:p>
          <a:p>
            <a:pPr>
              <a:buFont typeface="Arial" pitchFamily="34" charset="0"/>
            </a:pPr>
            <a:r>
              <a:rPr lang="en-US" dirty="0" smtClean="0"/>
              <a:t>You can use a computer to type documents, send email, and browse the internet.</a:t>
            </a:r>
          </a:p>
          <a:p>
            <a:pPr>
              <a:buFont typeface="Arial" pitchFamily="34" charset="0"/>
            </a:pPr>
            <a:r>
              <a:rPr lang="en-US" dirty="0" smtClean="0"/>
              <a:t> You can also use it to handle spreadsheets, accounting, database management, presentations, games, and more. </a:t>
            </a:r>
          </a:p>
          <a:p>
            <a:pPr marL="0" indent="0">
              <a:buNone/>
            </a:pPr>
            <a:r>
              <a:rPr lang="en-US" sz="2000" dirty="0" smtClean="0"/>
              <a:t>Software </a:t>
            </a:r>
          </a:p>
          <a:p>
            <a:pPr lvl="2"/>
            <a:r>
              <a:rPr lang="en-US" sz="1600" dirty="0" smtClean="0"/>
              <a:t>Set of instructions  for the hardware to accomplish a task.</a:t>
            </a:r>
          </a:p>
          <a:p>
            <a:pPr marL="285750" indent="-285750">
              <a:buFont typeface="Wingdings" pitchFamily="2" charset="2"/>
              <a:buChar char="Ø"/>
            </a:pPr>
            <a:r>
              <a:rPr lang="en-US" dirty="0" smtClean="0">
                <a:solidFill>
                  <a:srgbClr val="002060"/>
                </a:solidFill>
                <a:latin typeface="Arial Rounded MT Bold" pitchFamily="34" charset="0"/>
              </a:rPr>
              <a:t>List down any ten hardware parts of computer.</a:t>
            </a:r>
          </a:p>
          <a:p>
            <a:pPr marL="285750" indent="-285750">
              <a:buFont typeface="Wingdings" pitchFamily="2" charset="2"/>
              <a:buChar char="Ø"/>
            </a:pPr>
            <a:r>
              <a:rPr lang="en-US" dirty="0" smtClean="0">
                <a:solidFill>
                  <a:srgbClr val="002060"/>
                </a:solidFill>
                <a:latin typeface="Arial Rounded MT Bold" pitchFamily="34" charset="0"/>
              </a:rPr>
              <a:t>List down any five storage devices.</a:t>
            </a:r>
          </a:p>
          <a:p>
            <a:pPr marL="285750" indent="-285750">
              <a:buFont typeface="Wingdings" pitchFamily="2" charset="2"/>
              <a:buChar char="Ø"/>
            </a:pPr>
            <a:r>
              <a:rPr lang="en-US" dirty="0" smtClean="0">
                <a:solidFill>
                  <a:srgbClr val="002060"/>
                </a:solidFill>
                <a:latin typeface="Arial Rounded MT Bold" pitchFamily="34" charset="0"/>
              </a:rPr>
              <a:t>List down any five input devices.</a:t>
            </a:r>
          </a:p>
          <a:p>
            <a:pPr marL="285750" indent="-285750">
              <a:buFont typeface="Wingdings" pitchFamily="2" charset="2"/>
              <a:buChar char="Ø"/>
            </a:pPr>
            <a:r>
              <a:rPr lang="en-US" dirty="0" smtClean="0">
                <a:solidFill>
                  <a:srgbClr val="002060"/>
                </a:solidFill>
                <a:latin typeface="Arial Rounded MT Bold" pitchFamily="34" charset="0"/>
              </a:rPr>
              <a:t>What is the device which converts picture on a paper to an electronic image in computer ?</a:t>
            </a:r>
          </a:p>
          <a:p>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a:p>
        </p:txBody>
      </p:sp>
    </p:spTree>
    <p:extLst>
      <p:ext uri="{BB962C8B-B14F-4D97-AF65-F5344CB8AC3E}">
        <p14:creationId xmlns:p14="http://schemas.microsoft.com/office/powerpoint/2010/main" val="4161449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e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Oracle PL/SQL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rPr>
              <a:t>PL/SQL Cursors</a:t>
            </a:r>
            <a:endParaRPr lang="en-US" sz="2300" dirty="0">
              <a:solidFill>
                <a:schemeClr val="bg1"/>
              </a:solidFill>
              <a:latin typeface="Cambria" pitchFamily="18" charset="0"/>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What </a:t>
            </a:r>
            <a:r>
              <a:rPr lang="en-US" smtClean="0"/>
              <a:t>is a Cursor?</a:t>
            </a:r>
            <a:endParaRPr lang="en-US" dirty="0"/>
          </a:p>
        </p:txBody>
      </p:sp>
      <p:sp>
        <p:nvSpPr>
          <p:cNvPr id="3" name="Content Placeholder 2"/>
          <p:cNvSpPr>
            <a:spLocks noGrp="1"/>
          </p:cNvSpPr>
          <p:nvPr>
            <p:ph idx="1"/>
          </p:nvPr>
        </p:nvSpPr>
        <p:spPr>
          <a:xfrm>
            <a:off x="228600" y="1600200"/>
            <a:ext cx="8686800" cy="1447800"/>
          </a:xfrm>
        </p:spPr>
        <p:txBody>
          <a:bodyPr/>
          <a:lstStyle/>
          <a:p>
            <a:pPr>
              <a:spcBef>
                <a:spcPts val="1200"/>
              </a:spcBef>
              <a:buNone/>
            </a:pPr>
            <a:r>
              <a:rPr lang="en-US" sz="2000" b="1" dirty="0" smtClean="0">
                <a:latin typeface="Arial" pitchFamily="34" charset="0"/>
                <a:cs typeface="Arial" pitchFamily="34" charset="0"/>
              </a:rPr>
              <a:t>W</a:t>
            </a:r>
            <a:r>
              <a:rPr sz="2000" b="1" dirty="0" smtClean="0">
                <a:latin typeface="Arial" pitchFamily="34" charset="0"/>
                <a:cs typeface="Arial" pitchFamily="34" charset="0"/>
              </a:rPr>
              <a:t>hat is a Cursor?</a:t>
            </a:r>
          </a:p>
          <a:p>
            <a:pPr>
              <a:spcBef>
                <a:spcPts val="1200"/>
              </a:spcBef>
              <a:buNone/>
            </a:pPr>
            <a:r>
              <a:rPr sz="2000" dirty="0" smtClean="0">
                <a:latin typeface="Arial" pitchFamily="34" charset="0"/>
                <a:cs typeface="Arial" pitchFamily="34" charset="0"/>
              </a:rPr>
              <a:t>	The cursor is a pointer referring to the address of memory area that oracle allocates to hold the data of the SQL statements. This is a storage space for the data returned by the select query. </a:t>
            </a:r>
          </a:p>
          <a:p>
            <a:pPr>
              <a:spcBef>
                <a:spcPts val="1200"/>
              </a:spcBef>
              <a:buNone/>
            </a:pPr>
            <a:endParaRPr sz="2000"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p:txBody>
      </p:sp>
      <p:graphicFrame>
        <p:nvGraphicFramePr>
          <p:cNvPr id="4" name="Table 3"/>
          <p:cNvGraphicFramePr>
            <a:graphicFrameLocks noGrp="1"/>
          </p:cNvGraphicFramePr>
          <p:nvPr/>
        </p:nvGraphicFramePr>
        <p:xfrm>
          <a:off x="6096000" y="3073400"/>
          <a:ext cx="2514600" cy="2147552"/>
        </p:xfrm>
        <a:graphic>
          <a:graphicData uri="http://schemas.openxmlformats.org/drawingml/2006/table">
            <a:tbl>
              <a:tblPr firstRow="1" bandRow="1">
                <a:tableStyleId>{5C22544A-7EE6-4342-B048-85BDC9FD1C3A}</a:tableStyleId>
              </a:tblPr>
              <a:tblGrid>
                <a:gridCol w="1257300"/>
                <a:gridCol w="1257300"/>
              </a:tblGrid>
              <a:tr h="623552">
                <a:tc>
                  <a:txBody>
                    <a:bodyPr/>
                    <a:lstStyle/>
                    <a:p>
                      <a:r>
                        <a:rPr lang="en-US" sz="1200" dirty="0" smtClean="0"/>
                        <a:t>Employee Name</a:t>
                      </a:r>
                      <a:endParaRPr lang="en-US" sz="1200" dirty="0"/>
                    </a:p>
                  </a:txBody>
                  <a:tcPr/>
                </a:tc>
                <a:tc>
                  <a:txBody>
                    <a:bodyPr/>
                    <a:lstStyle/>
                    <a:p>
                      <a:r>
                        <a:rPr lang="en-US" sz="1200" dirty="0" err="1" smtClean="0"/>
                        <a:t>Empl</a:t>
                      </a:r>
                      <a:r>
                        <a:rPr lang="en-US" sz="1200" baseline="0" dirty="0" smtClean="0"/>
                        <a:t> Id</a:t>
                      </a:r>
                      <a:endParaRPr lang="en-US" sz="1200" dirty="0"/>
                    </a:p>
                  </a:txBody>
                  <a:tcPr/>
                </a:tc>
              </a:tr>
              <a:tr h="296930">
                <a:tc>
                  <a:txBody>
                    <a:bodyPr/>
                    <a:lstStyle/>
                    <a:p>
                      <a:pPr algn="ctr"/>
                      <a:r>
                        <a:rPr lang="en-US" sz="1400" dirty="0" smtClean="0"/>
                        <a:t>Tim</a:t>
                      </a:r>
                      <a:endParaRPr lang="en-US" sz="1400" dirty="0"/>
                    </a:p>
                  </a:txBody>
                  <a:tcPr/>
                </a:tc>
                <a:tc>
                  <a:txBody>
                    <a:bodyPr/>
                    <a:lstStyle/>
                    <a:p>
                      <a:pPr algn="ctr"/>
                      <a:r>
                        <a:rPr lang="en-US" sz="1400" dirty="0" smtClean="0"/>
                        <a:t>101</a:t>
                      </a:r>
                      <a:endParaRPr lang="en-US" sz="1400" dirty="0"/>
                    </a:p>
                  </a:txBody>
                  <a:tcPr/>
                </a:tc>
              </a:tr>
              <a:tr h="296930">
                <a:tc>
                  <a:txBody>
                    <a:bodyPr/>
                    <a:lstStyle/>
                    <a:p>
                      <a:pPr algn="ctr"/>
                      <a:r>
                        <a:rPr lang="en-US" sz="1400" dirty="0" smtClean="0"/>
                        <a:t>Ron</a:t>
                      </a:r>
                      <a:endParaRPr lang="en-US" sz="1400" dirty="0"/>
                    </a:p>
                  </a:txBody>
                  <a:tcPr/>
                </a:tc>
                <a:tc>
                  <a:txBody>
                    <a:bodyPr/>
                    <a:lstStyle/>
                    <a:p>
                      <a:pPr algn="ctr"/>
                      <a:r>
                        <a:rPr lang="en-US" sz="1400" dirty="0" smtClean="0"/>
                        <a:t>121</a:t>
                      </a:r>
                      <a:endParaRPr lang="en-US" sz="1400" dirty="0"/>
                    </a:p>
                  </a:txBody>
                  <a:tcPr/>
                </a:tc>
              </a:tr>
              <a:tr h="296930">
                <a:tc>
                  <a:txBody>
                    <a:bodyPr/>
                    <a:lstStyle/>
                    <a:p>
                      <a:pPr algn="ctr"/>
                      <a:r>
                        <a:rPr lang="en-US" sz="1400" dirty="0" smtClean="0"/>
                        <a:t>Jack</a:t>
                      </a:r>
                      <a:endParaRPr lang="en-US" sz="1400" dirty="0"/>
                    </a:p>
                  </a:txBody>
                  <a:tcPr/>
                </a:tc>
                <a:tc>
                  <a:txBody>
                    <a:bodyPr/>
                    <a:lstStyle/>
                    <a:p>
                      <a:pPr algn="ctr"/>
                      <a:r>
                        <a:rPr lang="en-US" sz="1400" dirty="0" smtClean="0"/>
                        <a:t>232</a:t>
                      </a:r>
                      <a:endParaRPr lang="en-US" sz="1400" dirty="0"/>
                    </a:p>
                  </a:txBody>
                  <a:tcPr/>
                </a:tc>
              </a:tr>
              <a:tr h="296930">
                <a:tc>
                  <a:txBody>
                    <a:bodyPr/>
                    <a:lstStyle/>
                    <a:p>
                      <a:pPr algn="ctr"/>
                      <a:r>
                        <a:rPr lang="en-US" sz="1400" dirty="0" smtClean="0"/>
                        <a:t>Louis</a:t>
                      </a:r>
                      <a:endParaRPr lang="en-US" sz="1400" dirty="0"/>
                    </a:p>
                  </a:txBody>
                  <a:tcPr/>
                </a:tc>
                <a:tc>
                  <a:txBody>
                    <a:bodyPr/>
                    <a:lstStyle/>
                    <a:p>
                      <a:pPr algn="ctr"/>
                      <a:r>
                        <a:rPr lang="en-US" sz="1400" dirty="0" smtClean="0"/>
                        <a:t>123</a:t>
                      </a:r>
                      <a:endParaRPr lang="en-US" sz="1400" dirty="0"/>
                    </a:p>
                  </a:txBody>
                  <a:tcPr/>
                </a:tc>
              </a:tr>
              <a:tr h="296930">
                <a:tc>
                  <a:txBody>
                    <a:bodyPr/>
                    <a:lstStyle/>
                    <a:p>
                      <a:pPr algn="ctr"/>
                      <a:r>
                        <a:rPr lang="en-US" sz="1400" dirty="0" smtClean="0"/>
                        <a:t>Tom</a:t>
                      </a:r>
                      <a:endParaRPr lang="en-US" sz="1400" dirty="0"/>
                    </a:p>
                  </a:txBody>
                  <a:tcPr/>
                </a:tc>
                <a:tc>
                  <a:txBody>
                    <a:bodyPr/>
                    <a:lstStyle/>
                    <a:p>
                      <a:pPr algn="ctr"/>
                      <a:r>
                        <a:rPr lang="en-US" sz="1400" dirty="0" smtClean="0"/>
                        <a:t>124</a:t>
                      </a:r>
                      <a:endParaRPr lang="en-US" sz="1400" dirty="0"/>
                    </a:p>
                  </a:txBody>
                  <a:tcPr/>
                </a:tc>
              </a:tr>
            </a:tbl>
          </a:graphicData>
        </a:graphic>
      </p:graphicFrame>
      <p:sp>
        <p:nvSpPr>
          <p:cNvPr id="5" name="Right Arrow 4"/>
          <p:cNvSpPr/>
          <p:nvPr/>
        </p:nvSpPr>
        <p:spPr>
          <a:xfrm>
            <a:off x="5257800" y="3378200"/>
            <a:ext cx="685800" cy="228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Rounded Rectangle 5"/>
          <p:cNvSpPr/>
          <p:nvPr/>
        </p:nvSpPr>
        <p:spPr>
          <a:xfrm>
            <a:off x="4267200" y="3378200"/>
            <a:ext cx="838200" cy="19812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C1</a:t>
            </a:r>
            <a:endParaRPr lang="en-US" sz="1600" dirty="0"/>
          </a:p>
        </p:txBody>
      </p:sp>
      <p:sp>
        <p:nvSpPr>
          <p:cNvPr id="7" name="Rounded Rectangle 6"/>
          <p:cNvSpPr/>
          <p:nvPr/>
        </p:nvSpPr>
        <p:spPr>
          <a:xfrm>
            <a:off x="609600" y="5334000"/>
            <a:ext cx="7772400" cy="7924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0" dirty="0" smtClean="0">
                <a:latin typeface="Arial" pitchFamily="34" charset="0"/>
                <a:cs typeface="Arial" pitchFamily="34" charset="0"/>
              </a:rPr>
              <a:t>Where </a:t>
            </a:r>
            <a:r>
              <a:rPr lang="en-US" dirty="0" smtClean="0">
                <a:latin typeface="Arial" pitchFamily="34" charset="0"/>
                <a:cs typeface="Arial" pitchFamily="34" charset="0"/>
              </a:rPr>
              <a:t>C1</a:t>
            </a:r>
            <a:r>
              <a:rPr lang="en-US" b="0" dirty="0" smtClean="0">
                <a:latin typeface="Arial" pitchFamily="34" charset="0"/>
                <a:cs typeface="Arial" pitchFamily="34" charset="0"/>
              </a:rPr>
              <a:t> is the cursor pointing to the address where the employee records are stored. Using the address the data can be retrieved and processed.</a:t>
            </a:r>
          </a:p>
        </p:txBody>
      </p:sp>
      <p:sp>
        <p:nvSpPr>
          <p:cNvPr id="9" name="Rectangle 8"/>
          <p:cNvSpPr/>
          <p:nvPr/>
        </p:nvSpPr>
        <p:spPr>
          <a:xfrm>
            <a:off x="304800" y="3620869"/>
            <a:ext cx="4572000" cy="646331"/>
          </a:xfrm>
          <a:prstGeom prst="rect">
            <a:avLst/>
          </a:prstGeom>
        </p:spPr>
        <p:txBody>
          <a:bodyPr>
            <a:spAutoFit/>
          </a:bodyPr>
          <a:lstStyle/>
          <a:p>
            <a:pPr>
              <a:spcBef>
                <a:spcPts val="1200"/>
              </a:spcBef>
              <a:buNone/>
            </a:pPr>
            <a:r>
              <a:rPr lang="en-US" dirty="0" smtClean="0"/>
              <a:t>Example: </a:t>
            </a:r>
            <a:r>
              <a:rPr lang="en-US" b="0" dirty="0" smtClean="0"/>
              <a:t>Assume there is a select query which retrieves 5 employee records. </a:t>
            </a:r>
          </a:p>
        </p:txBody>
      </p:sp>
    </p:spTree>
    <p:extLst>
      <p:ext uri="{BB962C8B-B14F-4D97-AF65-F5344CB8AC3E}">
        <p14:creationId xmlns:p14="http://schemas.microsoft.com/office/powerpoint/2010/main" val="133968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ox(in)">
                                      <p:cBhvr>
                                        <p:cTn id="11" dur="500"/>
                                        <p:tgtEl>
                                          <p:spTgt spid="4"/>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0 7.40741E-7 L 0.00417 0.19074 " pathEditMode="relative" rAng="0" ptsTypes="AA">
                                      <p:cBhvr>
                                        <p:cTn id="23" dur="2000" fill="hold"/>
                                        <p:tgtEl>
                                          <p:spTgt spid="5"/>
                                        </p:tgtEl>
                                        <p:attrNameLst>
                                          <p:attrName>ppt_x</p:attrName>
                                          <p:attrName>ppt_y</p:attrName>
                                        </p:attrNameLst>
                                      </p:cBhvr>
                                      <p:rCtr x="200" y="9500"/>
                                    </p:animMotion>
                                  </p:childTnLst>
                                </p:cTn>
                              </p:par>
                            </p:childTnLst>
                          </p:cTn>
                        </p:par>
                        <p:par>
                          <p:cTn id="24" fill="hold">
                            <p:stCondLst>
                              <p:cond delay="2000"/>
                            </p:stCondLst>
                            <p:childTnLst>
                              <p:par>
                                <p:cTn id="25" presetID="4" presetClass="entr" presetSubtype="16"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ox(i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7"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Cursors</a:t>
            </a:r>
            <a:endParaRPr lang="en-US" dirty="0"/>
          </a:p>
        </p:txBody>
      </p:sp>
      <p:graphicFrame>
        <p:nvGraphicFramePr>
          <p:cNvPr id="4" name="Diagram 3"/>
          <p:cNvGraphicFramePr/>
          <p:nvPr/>
        </p:nvGraphicFramePr>
        <p:xfrm>
          <a:off x="990600" y="2133600"/>
          <a:ext cx="7696200" cy="190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09600" y="4495800"/>
            <a:ext cx="3733800"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i="1" dirty="0" smtClean="0">
                <a:latin typeface="Arial" pitchFamily="34" charset="0"/>
                <a:cs typeface="Arial" pitchFamily="34" charset="0"/>
              </a:rPr>
              <a:t>Implicit cursors </a:t>
            </a:r>
            <a:r>
              <a:rPr lang="en-US" sz="1600" b="0" dirty="0" smtClean="0">
                <a:latin typeface="Arial" pitchFamily="34" charset="0"/>
                <a:cs typeface="Arial" pitchFamily="34" charset="0"/>
              </a:rPr>
              <a:t>are automatically created by oracle when a select query in PL/SQL is executed.</a:t>
            </a:r>
          </a:p>
        </p:txBody>
      </p:sp>
      <p:sp>
        <p:nvSpPr>
          <p:cNvPr id="6" name="TextBox 5"/>
          <p:cNvSpPr txBox="1"/>
          <p:nvPr/>
        </p:nvSpPr>
        <p:spPr>
          <a:xfrm>
            <a:off x="5181600" y="4520625"/>
            <a:ext cx="3200400" cy="58477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600" b="0" dirty="0" smtClean="0">
                <a:latin typeface="Arial" pitchFamily="34" charset="0"/>
                <a:cs typeface="Arial" pitchFamily="34" charset="0"/>
              </a:rPr>
              <a:t>A cursor is explicitly attached to a select query by programmer.</a:t>
            </a:r>
          </a:p>
        </p:txBody>
      </p:sp>
      <p:cxnSp>
        <p:nvCxnSpPr>
          <p:cNvPr id="12" name="Straight Arrow Connector 11"/>
          <p:cNvCxnSpPr>
            <a:endCxn id="5" idx="0"/>
          </p:cNvCxnSpPr>
          <p:nvPr/>
        </p:nvCxnSpPr>
        <p:spPr>
          <a:xfrm flipH="1">
            <a:off x="2476500" y="4049018"/>
            <a:ext cx="342900" cy="446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a:off x="6553200" y="4038600"/>
            <a:ext cx="228600" cy="48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486400"/>
            <a:ext cx="7772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0" dirty="0" smtClean="0">
                <a:latin typeface="Arial" pitchFamily="34" charset="0"/>
                <a:cs typeface="Arial" pitchFamily="34" charset="0"/>
              </a:rPr>
              <a:t>In this session we will discuss about explicit cursors.</a:t>
            </a:r>
          </a:p>
        </p:txBody>
      </p:sp>
    </p:spTree>
    <p:extLst>
      <p:ext uri="{BB962C8B-B14F-4D97-AF65-F5344CB8AC3E}">
        <p14:creationId xmlns:p14="http://schemas.microsoft.com/office/powerpoint/2010/main" val="24266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par>
                                <p:cTn id="16" presetID="5" presetClass="entr" presetSubtype="1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par>
                          <p:cTn id="19" fill="hold">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Cursors</a:t>
            </a:r>
            <a:endParaRPr lang="en-US" dirty="0"/>
          </a:p>
        </p:txBody>
      </p:sp>
      <p:sp>
        <p:nvSpPr>
          <p:cNvPr id="3" name="Content Placeholder 2"/>
          <p:cNvSpPr>
            <a:spLocks noGrp="1"/>
          </p:cNvSpPr>
          <p:nvPr>
            <p:ph idx="1"/>
          </p:nvPr>
        </p:nvSpPr>
        <p:spPr>
          <a:xfrm>
            <a:off x="228600" y="1676400"/>
            <a:ext cx="8686800" cy="2209800"/>
          </a:xfrm>
        </p:spPr>
        <p:txBody>
          <a:bodyPr/>
          <a:lstStyle/>
          <a:p>
            <a:pPr>
              <a:spcBef>
                <a:spcPts val="1200"/>
              </a:spcBef>
            </a:pPr>
            <a:r>
              <a:rPr lang="en-US" sz="2000" b="1" i="1" dirty="0" smtClean="0">
                <a:latin typeface="Arial" pitchFamily="34" charset="0"/>
                <a:cs typeface="Arial" pitchFamily="34" charset="0"/>
              </a:rPr>
              <a:t>E</a:t>
            </a:r>
            <a:r>
              <a:rPr sz="2000" b="1" i="1" dirty="0" smtClean="0">
                <a:latin typeface="Arial" pitchFamily="34" charset="0"/>
                <a:cs typeface="Arial" pitchFamily="34" charset="0"/>
              </a:rPr>
              <a:t>xplicit cursors</a:t>
            </a:r>
            <a:r>
              <a:rPr sz="2000" dirty="0" smtClean="0">
                <a:latin typeface="Arial" pitchFamily="34" charset="0"/>
                <a:cs typeface="Arial" pitchFamily="34" charset="0"/>
              </a:rPr>
              <a:t> are created to refer the rows returned by a select query.</a:t>
            </a:r>
          </a:p>
          <a:p>
            <a:pPr>
              <a:spcBef>
                <a:spcPts val="1200"/>
              </a:spcBef>
            </a:pPr>
            <a:r>
              <a:rPr lang="en-US" sz="2000" dirty="0" smtClean="0">
                <a:latin typeface="Arial" pitchFamily="34" charset="0"/>
                <a:cs typeface="Arial" pitchFamily="34" charset="0"/>
              </a:rPr>
              <a:t>Using the cursor the rows </a:t>
            </a:r>
            <a:r>
              <a:rPr sz="2000" dirty="0" smtClean="0">
                <a:latin typeface="Arial" pitchFamily="34" charset="0"/>
                <a:cs typeface="Arial" pitchFamily="34" charset="0"/>
              </a:rPr>
              <a:t>can be processed one by one.</a:t>
            </a:r>
          </a:p>
          <a:p>
            <a:pPr>
              <a:spcBef>
                <a:spcPts val="1200"/>
              </a:spcBef>
            </a:pPr>
            <a:r>
              <a:rPr lang="en-US" sz="2000" dirty="0" smtClean="0">
                <a:latin typeface="Arial" pitchFamily="34" charset="0"/>
                <a:cs typeface="Arial" pitchFamily="34" charset="0"/>
              </a:rPr>
              <a:t>T</a:t>
            </a:r>
            <a:r>
              <a:rPr sz="2000" dirty="0" smtClean="0">
                <a:latin typeface="Arial" pitchFamily="34" charset="0"/>
                <a:cs typeface="Arial" pitchFamily="34" charset="0"/>
              </a:rPr>
              <a:t>his is typically used with select statement that returns more than one row.</a:t>
            </a:r>
          </a:p>
          <a:p>
            <a:pPr>
              <a:spcBef>
                <a:spcPts val="1200"/>
              </a:spcBef>
            </a:pPr>
            <a:r>
              <a:rPr sz="2000" dirty="0" smtClean="0">
                <a:latin typeface="Arial" pitchFamily="34" charset="0"/>
                <a:cs typeface="Arial" pitchFamily="34" charset="0"/>
              </a:rPr>
              <a:t>Explicit cursor is declared in the declaration section of the PL/SQL block.</a:t>
            </a:r>
          </a:p>
          <a:p>
            <a:pPr>
              <a:spcBef>
                <a:spcPts val="1200"/>
              </a:spcBef>
              <a:buNone/>
            </a:pPr>
            <a:endParaRPr sz="2000"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a:p>
            <a:pPr>
              <a:spcBef>
                <a:spcPts val="1200"/>
              </a:spcBef>
              <a:buNone/>
            </a:pPr>
            <a:endParaRPr sz="20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graphicFrame>
        <p:nvGraphicFramePr>
          <p:cNvPr id="5" name="Diagram 4"/>
          <p:cNvGraphicFramePr/>
          <p:nvPr/>
        </p:nvGraphicFramePr>
        <p:xfrm>
          <a:off x="838200" y="4419600"/>
          <a:ext cx="76962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17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Steps to create explicit cursors</a:t>
            </a:r>
            <a:endParaRPr lang="en-US" sz="3200" dirty="0"/>
          </a:p>
        </p:txBody>
      </p:sp>
      <p:sp>
        <p:nvSpPr>
          <p:cNvPr id="3" name="Content Placeholder 2"/>
          <p:cNvSpPr>
            <a:spLocks noGrp="1"/>
          </p:cNvSpPr>
          <p:nvPr>
            <p:ph idx="1"/>
          </p:nvPr>
        </p:nvSpPr>
        <p:spPr>
          <a:xfrm>
            <a:off x="228600" y="1676400"/>
            <a:ext cx="8686800" cy="4495800"/>
          </a:xfrm>
        </p:spPr>
        <p:txBody>
          <a:bodyPr/>
          <a:lstStyle/>
          <a:p>
            <a:pPr>
              <a:spcBef>
                <a:spcPts val="1200"/>
              </a:spcBef>
              <a:buNone/>
            </a:pPr>
            <a:r>
              <a:rPr sz="1800" b="1" dirty="0" smtClean="0">
                <a:latin typeface="Arial" pitchFamily="34" charset="0"/>
                <a:cs typeface="Arial" pitchFamily="34" charset="0"/>
              </a:rPr>
              <a:t>STEP 1 </a:t>
            </a:r>
            <a:r>
              <a:rPr sz="1800" b="1" i="1" dirty="0" smtClean="0">
                <a:latin typeface="Arial" pitchFamily="34" charset="0"/>
                <a:cs typeface="Arial" pitchFamily="34" charset="0"/>
              </a:rPr>
              <a:t>Declare the cursor:</a:t>
            </a:r>
          </a:p>
          <a:p>
            <a:pPr lvl="1">
              <a:spcBef>
                <a:spcPts val="1200"/>
              </a:spcBef>
              <a:buNone/>
            </a:pPr>
            <a:r>
              <a:rPr sz="1800" dirty="0" smtClean="0">
                <a:latin typeface="Arial" pitchFamily="34" charset="0"/>
                <a:cs typeface="Arial" pitchFamily="34" charset="0"/>
              </a:rPr>
              <a:t>A name is provided to the cursor along with the select statement.</a:t>
            </a:r>
          </a:p>
          <a:p>
            <a:pPr marL="293688" lvl="1">
              <a:spcBef>
                <a:spcPts val="1200"/>
              </a:spcBef>
              <a:buNone/>
            </a:pPr>
            <a:r>
              <a:rPr sz="1800" b="1" dirty="0" smtClean="0">
                <a:latin typeface="Arial" pitchFamily="34" charset="0"/>
                <a:cs typeface="Arial" pitchFamily="34" charset="0"/>
              </a:rPr>
              <a:t>STEP 2 </a:t>
            </a:r>
            <a:r>
              <a:rPr sz="1800" b="1" i="1" dirty="0" smtClean="0">
                <a:latin typeface="Arial" pitchFamily="34" charset="0"/>
                <a:cs typeface="Arial" pitchFamily="34" charset="0"/>
              </a:rPr>
              <a:t>Open the cursor:</a:t>
            </a:r>
          </a:p>
          <a:p>
            <a:pPr lvl="1">
              <a:spcBef>
                <a:spcPts val="1200"/>
              </a:spcBef>
              <a:buNone/>
            </a:pPr>
            <a:r>
              <a:rPr lang="en-US" sz="1800" dirty="0" smtClean="0">
                <a:latin typeface="Arial" pitchFamily="34" charset="0"/>
                <a:cs typeface="Arial" pitchFamily="34" charset="0"/>
              </a:rPr>
              <a:t>B</a:t>
            </a:r>
            <a:r>
              <a:rPr sz="1800" dirty="0" smtClean="0">
                <a:latin typeface="Arial" pitchFamily="34" charset="0"/>
                <a:cs typeface="Arial" pitchFamily="34" charset="0"/>
              </a:rPr>
              <a:t>y opening the cursor the select statement is executed.</a:t>
            </a:r>
          </a:p>
          <a:p>
            <a:pPr lvl="1" indent="-742950">
              <a:spcBef>
                <a:spcPts val="1200"/>
              </a:spcBef>
              <a:buNone/>
            </a:pPr>
            <a:r>
              <a:rPr sz="1800" b="1" dirty="0" smtClean="0">
                <a:latin typeface="Arial" pitchFamily="34" charset="0"/>
                <a:cs typeface="Arial" pitchFamily="34" charset="0"/>
              </a:rPr>
              <a:t>STEP 3:</a:t>
            </a:r>
          </a:p>
          <a:p>
            <a:pPr lvl="1">
              <a:spcBef>
                <a:spcPts val="1200"/>
              </a:spcBef>
              <a:buNone/>
            </a:pPr>
            <a:r>
              <a:rPr sz="1800" dirty="0" smtClean="0">
                <a:latin typeface="Arial" pitchFamily="34" charset="0"/>
                <a:cs typeface="Arial" pitchFamily="34" charset="0"/>
              </a:rPr>
              <a:t>Fetch the results into PL/SQL variables.</a:t>
            </a:r>
          </a:p>
          <a:p>
            <a:pPr lvl="1">
              <a:spcBef>
                <a:spcPts val="1200"/>
              </a:spcBef>
              <a:buNone/>
            </a:pPr>
            <a:r>
              <a:rPr lang="en-US" sz="1800" dirty="0" smtClean="0">
                <a:latin typeface="Arial" pitchFamily="34" charset="0"/>
                <a:cs typeface="Arial" pitchFamily="34" charset="0"/>
              </a:rPr>
              <a:t>T</a:t>
            </a:r>
            <a:r>
              <a:rPr sz="1800" dirty="0" smtClean="0">
                <a:latin typeface="Arial" pitchFamily="34" charset="0"/>
                <a:cs typeface="Arial" pitchFamily="34" charset="0"/>
              </a:rPr>
              <a:t>his is done using a loop statement.</a:t>
            </a:r>
          </a:p>
          <a:p>
            <a:pPr lvl="1" indent="-742950">
              <a:spcBef>
                <a:spcPts val="1200"/>
              </a:spcBef>
              <a:buNone/>
            </a:pPr>
            <a:r>
              <a:rPr sz="1800" b="1" dirty="0" smtClean="0">
                <a:latin typeface="Arial" pitchFamily="34" charset="0"/>
                <a:cs typeface="Arial" pitchFamily="34" charset="0"/>
              </a:rPr>
              <a:t>STEP 4:</a:t>
            </a:r>
          </a:p>
          <a:p>
            <a:pPr lvl="1">
              <a:spcBef>
                <a:spcPts val="1200"/>
              </a:spcBef>
              <a:buNone/>
            </a:pPr>
            <a:r>
              <a:rPr sz="1800" dirty="0" smtClean="0">
                <a:latin typeface="Arial" pitchFamily="34" charset="0"/>
                <a:cs typeface="Arial" pitchFamily="34" charset="0"/>
              </a:rPr>
              <a:t>Close the cursor.</a:t>
            </a:r>
          </a:p>
          <a:p>
            <a:pPr lvl="1">
              <a:spcBef>
                <a:spcPts val="1200"/>
              </a:spcBef>
              <a:buNone/>
            </a:pPr>
            <a:r>
              <a:rPr lang="en-US" sz="1800" dirty="0" smtClean="0">
                <a:latin typeface="Arial" pitchFamily="34" charset="0"/>
                <a:cs typeface="Arial" pitchFamily="34" charset="0"/>
              </a:rPr>
              <a:t>T</a:t>
            </a:r>
            <a:r>
              <a:rPr sz="1800" dirty="0" smtClean="0">
                <a:latin typeface="Arial" pitchFamily="34" charset="0"/>
                <a:cs typeface="Arial" pitchFamily="34" charset="0"/>
              </a:rPr>
              <a:t>his is to de-allocate the memory occupied by the cursor.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Tree>
    <p:extLst>
      <p:ext uri="{BB962C8B-B14F-4D97-AF65-F5344CB8AC3E}">
        <p14:creationId xmlns:p14="http://schemas.microsoft.com/office/powerpoint/2010/main" val="283951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ox(in)">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500"/>
                                        <p:tgtEl>
                                          <p:spTgt spid="3">
                                            <p:txEl>
                                              <p:pRg st="7" end="7"/>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ox(in)">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Step 1-Declaring a Cursor</a:t>
            </a:r>
            <a:endParaRPr lang="en-US" dirty="0"/>
          </a:p>
        </p:txBody>
      </p:sp>
      <p:sp>
        <p:nvSpPr>
          <p:cNvPr id="3" name="Content Placeholder 2"/>
          <p:cNvSpPr>
            <a:spLocks noGrp="1"/>
          </p:cNvSpPr>
          <p:nvPr>
            <p:ph idx="1"/>
          </p:nvPr>
        </p:nvSpPr>
        <p:spPr>
          <a:xfrm>
            <a:off x="228600" y="1517075"/>
            <a:ext cx="8686800" cy="5105400"/>
          </a:xfrm>
        </p:spPr>
        <p:txBody>
          <a:bodyPr/>
          <a:lstStyle/>
          <a:p>
            <a:pPr>
              <a:spcBef>
                <a:spcPts val="800"/>
              </a:spcBef>
              <a:buNone/>
            </a:pPr>
            <a:r>
              <a:rPr lang="en-US" sz="1700" b="1" dirty="0" smtClean="0">
                <a:latin typeface="Arial" pitchFamily="34" charset="0"/>
                <a:cs typeface="Arial" pitchFamily="34" charset="0"/>
              </a:rPr>
              <a:t>D</a:t>
            </a:r>
            <a:r>
              <a:rPr sz="1700" b="1" dirty="0" smtClean="0">
                <a:latin typeface="Arial" pitchFamily="34" charset="0"/>
                <a:cs typeface="Arial" pitchFamily="34" charset="0"/>
              </a:rPr>
              <a:t>eclaration of  Cursor:</a:t>
            </a:r>
          </a:p>
          <a:p>
            <a:pPr>
              <a:spcBef>
                <a:spcPts val="800"/>
              </a:spcBef>
              <a:buNone/>
            </a:pPr>
            <a:r>
              <a:rPr sz="1700" dirty="0" smtClean="0">
                <a:latin typeface="Arial" pitchFamily="34" charset="0"/>
                <a:cs typeface="Arial" pitchFamily="34" charset="0"/>
              </a:rPr>
              <a:t>	To use a cursor, it must be declared first. </a:t>
            </a:r>
          </a:p>
          <a:p>
            <a:pPr>
              <a:spcBef>
                <a:spcPts val="800"/>
              </a:spcBef>
              <a:buNone/>
            </a:pPr>
            <a:r>
              <a:rPr sz="1700" b="1" dirty="0" smtClean="0">
                <a:latin typeface="Arial" pitchFamily="34" charset="0"/>
                <a:cs typeface="Arial" pitchFamily="34" charset="0"/>
              </a:rPr>
              <a:t>Syntax:  </a:t>
            </a:r>
            <a:r>
              <a:rPr sz="1700" dirty="0" smtClean="0">
                <a:solidFill>
                  <a:srgbClr val="0070C0"/>
                </a:solidFill>
                <a:latin typeface="Arial" pitchFamily="34" charset="0"/>
                <a:cs typeface="Arial" pitchFamily="34" charset="0"/>
              </a:rPr>
              <a:t>CURSOR </a:t>
            </a:r>
            <a:r>
              <a:rPr sz="1700" dirty="0" err="1" smtClean="0">
                <a:solidFill>
                  <a:srgbClr val="00B050"/>
                </a:solidFill>
                <a:latin typeface="Arial" pitchFamily="34" charset="0"/>
                <a:cs typeface="Arial" pitchFamily="34" charset="0"/>
              </a:rPr>
              <a:t>cursor_name</a:t>
            </a:r>
            <a:r>
              <a:rPr sz="1700" dirty="0" smtClean="0">
                <a:solidFill>
                  <a:srgbClr val="00B050"/>
                </a:solidFill>
                <a:latin typeface="Arial" pitchFamily="34" charset="0"/>
                <a:cs typeface="Arial" pitchFamily="34" charset="0"/>
              </a:rPr>
              <a:t> </a:t>
            </a:r>
            <a:r>
              <a:rPr sz="1700" dirty="0" smtClean="0">
                <a:solidFill>
                  <a:srgbClr val="0070C0"/>
                </a:solidFill>
                <a:latin typeface="Arial" pitchFamily="34" charset="0"/>
                <a:cs typeface="Arial" pitchFamily="34" charset="0"/>
              </a:rPr>
              <a:t>IS SELECT statement; </a:t>
            </a:r>
          </a:p>
          <a:p>
            <a:pPr>
              <a:spcBef>
                <a:spcPts val="800"/>
              </a:spcBef>
              <a:buNone/>
            </a:pPr>
            <a:r>
              <a:rPr sz="1700" b="1" dirty="0" smtClean="0">
                <a:latin typeface="Arial" pitchFamily="34" charset="0"/>
                <a:cs typeface="Arial" pitchFamily="34" charset="0"/>
              </a:rPr>
              <a:t>Without  parameter:</a:t>
            </a:r>
          </a:p>
          <a:p>
            <a:pPr lvl="1">
              <a:spcBef>
                <a:spcPts val="800"/>
              </a:spcBef>
              <a:buNone/>
            </a:pPr>
            <a:r>
              <a:rPr sz="1700" b="1" dirty="0" smtClean="0">
                <a:latin typeface="Arial" pitchFamily="34" charset="0"/>
                <a:cs typeface="Arial" pitchFamily="34" charset="0"/>
              </a:rPr>
              <a:t>Example:</a:t>
            </a:r>
          </a:p>
          <a:p>
            <a:pPr>
              <a:spcBef>
                <a:spcPts val="800"/>
              </a:spcBef>
              <a:buNone/>
            </a:pPr>
            <a:r>
              <a:rPr sz="1700" dirty="0" smtClean="0">
                <a:solidFill>
                  <a:srgbClr val="0070C0"/>
                </a:solidFill>
                <a:latin typeface="Arial" pitchFamily="34" charset="0"/>
                <a:cs typeface="Arial" pitchFamily="34" charset="0"/>
              </a:rPr>
              <a:t>	   CURSOR </a:t>
            </a:r>
            <a:r>
              <a:rPr sz="1700" dirty="0" smtClean="0">
                <a:solidFill>
                  <a:srgbClr val="00B050"/>
                </a:solidFill>
                <a:latin typeface="Arial" pitchFamily="34" charset="0"/>
                <a:cs typeface="Arial" pitchFamily="34" charset="0"/>
              </a:rPr>
              <a:t>comp</a:t>
            </a:r>
            <a:r>
              <a:rPr sz="1700" dirty="0" smtClean="0">
                <a:solidFill>
                  <a:srgbClr val="0070C0"/>
                </a:solidFill>
                <a:latin typeface="Arial" pitchFamily="34" charset="0"/>
                <a:cs typeface="Arial" pitchFamily="34" charset="0"/>
              </a:rPr>
              <a:t> IS SELECT </a:t>
            </a:r>
            <a:r>
              <a:rPr sz="1700" dirty="0" err="1" smtClean="0">
                <a:solidFill>
                  <a:srgbClr val="00B050"/>
                </a:solidFill>
                <a:latin typeface="Arial" pitchFamily="34" charset="0"/>
                <a:cs typeface="Arial" pitchFamily="34" charset="0"/>
              </a:rPr>
              <a:t>prod_id</a:t>
            </a:r>
            <a:r>
              <a:rPr sz="1700" dirty="0" smtClean="0">
                <a:solidFill>
                  <a:srgbClr val="0070C0"/>
                </a:solidFill>
                <a:latin typeface="Arial" pitchFamily="34" charset="0"/>
                <a:cs typeface="Arial" pitchFamily="34" charset="0"/>
              </a:rPr>
              <a:t> FROM </a:t>
            </a:r>
            <a:r>
              <a:rPr sz="1700" dirty="0" err="1" smtClean="0">
                <a:solidFill>
                  <a:srgbClr val="00B050"/>
                </a:solidFill>
                <a:latin typeface="Arial" pitchFamily="34" charset="0"/>
                <a:cs typeface="Arial" pitchFamily="34" charset="0"/>
              </a:rPr>
              <a:t>product_dim</a:t>
            </a:r>
            <a:r>
              <a:rPr sz="1700" dirty="0" smtClean="0">
                <a:solidFill>
                  <a:srgbClr val="0070C0"/>
                </a:solidFill>
                <a:latin typeface="Arial" pitchFamily="34" charset="0"/>
                <a:cs typeface="Arial" pitchFamily="34" charset="0"/>
              </a:rPr>
              <a:t>;</a:t>
            </a:r>
          </a:p>
          <a:p>
            <a:pPr>
              <a:spcBef>
                <a:spcPts val="800"/>
              </a:spcBef>
              <a:buNone/>
            </a:pPr>
            <a:r>
              <a:rPr lang="en-US" sz="1700" b="1" dirty="0" smtClean="0">
                <a:latin typeface="Arial" pitchFamily="34" charset="0"/>
                <a:cs typeface="Arial" pitchFamily="34" charset="0"/>
              </a:rPr>
              <a:t>W</a:t>
            </a:r>
            <a:r>
              <a:rPr sz="1700" b="1" dirty="0" smtClean="0">
                <a:latin typeface="Arial" pitchFamily="34" charset="0"/>
                <a:cs typeface="Arial" pitchFamily="34" charset="0"/>
              </a:rPr>
              <a:t>ith parameter:</a:t>
            </a:r>
          </a:p>
          <a:p>
            <a:pPr lvl="1">
              <a:spcBef>
                <a:spcPts val="800"/>
              </a:spcBef>
              <a:buNone/>
            </a:pPr>
            <a:r>
              <a:rPr sz="1700" b="1" dirty="0" smtClean="0">
                <a:latin typeface="Arial" pitchFamily="34" charset="0"/>
                <a:cs typeface="Arial" pitchFamily="34" charset="0"/>
              </a:rPr>
              <a:t>Example:</a:t>
            </a:r>
          </a:p>
          <a:p>
            <a:pPr lvl="1">
              <a:spcBef>
                <a:spcPts val="800"/>
              </a:spcBef>
              <a:buNone/>
            </a:pPr>
            <a:r>
              <a:rPr sz="1700" dirty="0" smtClean="0">
                <a:solidFill>
                  <a:srgbClr val="0070C0"/>
                </a:solidFill>
                <a:latin typeface="Arial" pitchFamily="34" charset="0"/>
                <a:cs typeface="Arial" pitchFamily="34" charset="0"/>
              </a:rPr>
              <a:t>CURSOR </a:t>
            </a:r>
            <a:r>
              <a:rPr sz="1700" dirty="0" err="1" smtClean="0">
                <a:solidFill>
                  <a:srgbClr val="00B050"/>
                </a:solidFill>
                <a:latin typeface="Arial" pitchFamily="34" charset="0"/>
                <a:cs typeface="Arial" pitchFamily="34" charset="0"/>
              </a:rPr>
              <a:t>c_product</a:t>
            </a:r>
            <a:r>
              <a:rPr sz="1700" dirty="0" smtClean="0">
                <a:solidFill>
                  <a:srgbClr val="00B050"/>
                </a:solidFill>
                <a:latin typeface="Arial" pitchFamily="34" charset="0"/>
                <a:cs typeface="Arial" pitchFamily="34" charset="0"/>
              </a:rPr>
              <a:t> (</a:t>
            </a:r>
            <a:r>
              <a:rPr sz="1700" dirty="0" err="1" smtClean="0">
                <a:solidFill>
                  <a:srgbClr val="00B050"/>
                </a:solidFill>
                <a:latin typeface="Arial" pitchFamily="34" charset="0"/>
                <a:cs typeface="Arial" pitchFamily="34" charset="0"/>
              </a:rPr>
              <a:t>pv_product_id</a:t>
            </a:r>
            <a:r>
              <a:rPr sz="1700" dirty="0" smtClean="0">
                <a:solidFill>
                  <a:srgbClr val="00B050"/>
                </a:solidFill>
                <a:latin typeface="Arial" pitchFamily="34" charset="0"/>
                <a:cs typeface="Arial" pitchFamily="34" charset="0"/>
              </a:rPr>
              <a:t> in number)    </a:t>
            </a:r>
            <a:r>
              <a:rPr sz="1700" dirty="0" smtClean="0">
                <a:solidFill>
                  <a:srgbClr val="0070C0"/>
                </a:solidFill>
                <a:latin typeface="Arial" pitchFamily="34" charset="0"/>
                <a:cs typeface="Arial" pitchFamily="34" charset="0"/>
              </a:rPr>
              <a:t>IS </a:t>
            </a:r>
          </a:p>
          <a:p>
            <a:pPr lvl="1">
              <a:spcBef>
                <a:spcPts val="800"/>
              </a:spcBef>
              <a:buNone/>
            </a:pPr>
            <a:r>
              <a:rPr sz="1700" dirty="0" smtClean="0">
                <a:solidFill>
                  <a:srgbClr val="0070C0"/>
                </a:solidFill>
                <a:latin typeface="Arial" pitchFamily="34" charset="0"/>
                <a:cs typeface="Arial" pitchFamily="34" charset="0"/>
              </a:rPr>
              <a:t>SELECT </a:t>
            </a:r>
            <a:r>
              <a:rPr sz="1700" dirty="0" err="1" smtClean="0">
                <a:solidFill>
                  <a:srgbClr val="00B050"/>
                </a:solidFill>
                <a:latin typeface="Arial" pitchFamily="34" charset="0"/>
                <a:cs typeface="Arial" pitchFamily="34" charset="0"/>
              </a:rPr>
              <a:t>product_name</a:t>
            </a:r>
            <a:r>
              <a:rPr sz="1700" dirty="0" smtClean="0">
                <a:solidFill>
                  <a:srgbClr val="00B050"/>
                </a:solidFill>
                <a:latin typeface="Arial" pitchFamily="34" charset="0"/>
                <a:cs typeface="Arial" pitchFamily="34" charset="0"/>
              </a:rPr>
              <a:t> </a:t>
            </a:r>
          </a:p>
          <a:p>
            <a:pPr lvl="1">
              <a:spcBef>
                <a:spcPts val="800"/>
              </a:spcBef>
              <a:buNone/>
            </a:pPr>
            <a:r>
              <a:rPr sz="1700" dirty="0" smtClean="0">
                <a:solidFill>
                  <a:srgbClr val="0070C0"/>
                </a:solidFill>
                <a:latin typeface="Arial" pitchFamily="34" charset="0"/>
                <a:cs typeface="Arial" pitchFamily="34" charset="0"/>
              </a:rPr>
              <a:t>FROM </a:t>
            </a:r>
            <a:r>
              <a:rPr sz="1700" dirty="0" err="1" smtClean="0">
                <a:solidFill>
                  <a:srgbClr val="0070C0"/>
                </a:solidFill>
                <a:latin typeface="Arial" pitchFamily="34" charset="0"/>
                <a:cs typeface="Arial" pitchFamily="34" charset="0"/>
              </a:rPr>
              <a:t>product_dim</a:t>
            </a:r>
            <a:endParaRPr sz="1700" dirty="0" smtClean="0">
              <a:solidFill>
                <a:srgbClr val="0070C0"/>
              </a:solidFill>
              <a:latin typeface="Arial" pitchFamily="34" charset="0"/>
              <a:cs typeface="Arial" pitchFamily="34" charset="0"/>
            </a:endParaRPr>
          </a:p>
          <a:p>
            <a:pPr lvl="1">
              <a:spcBef>
                <a:spcPts val="800"/>
              </a:spcBef>
              <a:buNone/>
            </a:pPr>
            <a:r>
              <a:rPr sz="1700" dirty="0" smtClean="0">
                <a:solidFill>
                  <a:srgbClr val="0070C0"/>
                </a:solidFill>
                <a:latin typeface="Arial" pitchFamily="34" charset="0"/>
                <a:cs typeface="Arial" pitchFamily="34" charset="0"/>
              </a:rPr>
              <a:t>WHERE </a:t>
            </a:r>
            <a:r>
              <a:rPr sz="1700" dirty="0" err="1" smtClean="0">
                <a:solidFill>
                  <a:srgbClr val="00B050"/>
                </a:solidFill>
                <a:latin typeface="Arial" pitchFamily="34" charset="0"/>
                <a:cs typeface="Arial" pitchFamily="34" charset="0"/>
              </a:rPr>
              <a:t>product_id</a:t>
            </a:r>
            <a:r>
              <a:rPr sz="1700" dirty="0" smtClean="0">
                <a:solidFill>
                  <a:srgbClr val="00B050"/>
                </a:solidFill>
                <a:latin typeface="Arial" pitchFamily="34" charset="0"/>
                <a:cs typeface="Arial" pitchFamily="34" charset="0"/>
              </a:rPr>
              <a:t> = </a:t>
            </a:r>
            <a:r>
              <a:rPr sz="1700" dirty="0" err="1" smtClean="0">
                <a:solidFill>
                  <a:srgbClr val="00B050"/>
                </a:solidFill>
                <a:latin typeface="Arial" pitchFamily="34" charset="0"/>
                <a:cs typeface="Arial" pitchFamily="34" charset="0"/>
              </a:rPr>
              <a:t>pv_product_id</a:t>
            </a:r>
            <a:r>
              <a:rPr sz="1700" dirty="0" smtClean="0">
                <a:solidFill>
                  <a:srgbClr val="0070C0"/>
                </a:solidFill>
                <a:latin typeface="Arial" pitchFamily="34" charset="0"/>
                <a:cs typeface="Arial" pitchFamily="34" charset="0"/>
              </a:rPr>
              <a:t>;</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grpSp>
        <p:nvGrpSpPr>
          <p:cNvPr id="12" name="Group 11"/>
          <p:cNvGrpSpPr/>
          <p:nvPr/>
        </p:nvGrpSpPr>
        <p:grpSpPr>
          <a:xfrm>
            <a:off x="2743200" y="4419600"/>
            <a:ext cx="4800600" cy="1219200"/>
            <a:chOff x="1600200" y="5562600"/>
            <a:chExt cx="4800600" cy="1219200"/>
          </a:xfrm>
        </p:grpSpPr>
        <p:sp>
          <p:nvSpPr>
            <p:cNvPr id="6" name="Rectangle 5"/>
            <p:cNvSpPr/>
            <p:nvPr/>
          </p:nvSpPr>
          <p:spPr>
            <a:xfrm>
              <a:off x="1600200" y="5562600"/>
              <a:ext cx="2590800"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Arrow Connector 8"/>
            <p:cNvCxnSpPr>
              <a:stCxn id="11" idx="1"/>
              <a:endCxn id="6" idx="2"/>
            </p:cNvCxnSpPr>
            <p:nvPr/>
          </p:nvCxnSpPr>
          <p:spPr>
            <a:xfrm flipH="1" flipV="1">
              <a:off x="2895600" y="5943600"/>
              <a:ext cx="1752600" cy="6689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48200" y="6443246"/>
              <a:ext cx="1752600" cy="33855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600" b="0" dirty="0" smtClean="0">
                  <a:latin typeface="Arial" pitchFamily="34" charset="0"/>
                  <a:cs typeface="Arial" pitchFamily="34" charset="0"/>
                </a:rPr>
                <a:t>Input parameter</a:t>
              </a:r>
              <a:endParaRPr lang="en-US" sz="1600" b="0" dirty="0">
                <a:latin typeface="Arial" pitchFamily="34" charset="0"/>
                <a:cs typeface="Arial" pitchFamily="34" charset="0"/>
              </a:endParaRPr>
            </a:p>
          </p:txBody>
        </p:sp>
      </p:grpSp>
    </p:spTree>
    <p:extLst>
      <p:ext uri="{BB962C8B-B14F-4D97-AF65-F5344CB8AC3E}">
        <p14:creationId xmlns:p14="http://schemas.microsoft.com/office/powerpoint/2010/main" val="33900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ox(in)">
                                      <p:cBhvr>
                                        <p:cTn id="18" dur="500"/>
                                        <p:tgtEl>
                                          <p:spTgt spid="3">
                                            <p:txEl>
                                              <p:pRg st="6" end="6"/>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ox(in)">
                                      <p:cBhvr>
                                        <p:cTn id="21" dur="500"/>
                                        <p:tgtEl>
                                          <p:spTgt spid="3">
                                            <p:txEl>
                                              <p:pRg st="7" end="7"/>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ox(in)">
                                      <p:cBhvr>
                                        <p:cTn id="24" dur="500"/>
                                        <p:tgtEl>
                                          <p:spTgt spid="3">
                                            <p:txEl>
                                              <p:pRg st="8" end="8"/>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ox(in)">
                                      <p:cBhvr>
                                        <p:cTn id="27" dur="500"/>
                                        <p:tgtEl>
                                          <p:spTgt spid="3">
                                            <p:txEl>
                                              <p:pRg st="9" end="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box(in)">
                                      <p:cBhvr>
                                        <p:cTn id="30" dur="500"/>
                                        <p:tgtEl>
                                          <p:spTgt spid="3">
                                            <p:txEl>
                                              <p:pRg st="10" end="10"/>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box(in)">
                                      <p:cBhvr>
                                        <p:cTn id="33" dur="500"/>
                                        <p:tgtEl>
                                          <p:spTgt spid="3">
                                            <p:txEl>
                                              <p:pRg st="11" end="11"/>
                                            </p:txEl>
                                          </p:spTgt>
                                        </p:tgtEl>
                                      </p:cBhvr>
                                    </p:animEffect>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in)">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dirty="0" smtClean="0"/>
              <a:t>Step 2-Opening  a Cursor</a:t>
            </a:r>
            <a:endParaRPr lang="en-US" dirty="0"/>
          </a:p>
        </p:txBody>
      </p:sp>
      <p:sp>
        <p:nvSpPr>
          <p:cNvPr id="3" name="Content Placeholder 2"/>
          <p:cNvSpPr>
            <a:spLocks noGrp="1"/>
          </p:cNvSpPr>
          <p:nvPr>
            <p:ph idx="1"/>
          </p:nvPr>
        </p:nvSpPr>
        <p:spPr>
          <a:xfrm>
            <a:off x="228600" y="1565565"/>
            <a:ext cx="8686800" cy="5105400"/>
          </a:xfrm>
        </p:spPr>
        <p:txBody>
          <a:bodyPr/>
          <a:lstStyle/>
          <a:p>
            <a:pPr>
              <a:spcBef>
                <a:spcPts val="800"/>
              </a:spcBef>
              <a:buNone/>
            </a:pPr>
            <a:r>
              <a:rPr sz="1800" dirty="0" smtClean="0">
                <a:latin typeface="Arial" pitchFamily="34" charset="0"/>
                <a:cs typeface="Arial" pitchFamily="34" charset="0"/>
              </a:rPr>
              <a:t>Once you have declared your cursor, the next step is to open the cursor.</a:t>
            </a:r>
          </a:p>
          <a:p>
            <a:pPr>
              <a:spcBef>
                <a:spcPts val="800"/>
              </a:spcBef>
            </a:pPr>
            <a:r>
              <a:rPr sz="1800" dirty="0" smtClean="0">
                <a:latin typeface="Arial" pitchFamily="34" charset="0"/>
                <a:cs typeface="Arial" pitchFamily="34" charset="0"/>
              </a:rPr>
              <a:t>The SELECT statement provided within the CURSOR statement gets executed when we open the cursor. </a:t>
            </a:r>
          </a:p>
          <a:p>
            <a:pPr>
              <a:spcBef>
                <a:spcPts val="800"/>
              </a:spcBef>
            </a:pPr>
            <a:r>
              <a:rPr sz="1800" dirty="0" smtClean="0">
                <a:latin typeface="Arial" pitchFamily="34" charset="0"/>
                <a:cs typeface="Arial" pitchFamily="34" charset="0"/>
              </a:rPr>
              <a:t>After the execution, all the rows get stored in memory called context area.</a:t>
            </a:r>
          </a:p>
          <a:p>
            <a:pPr>
              <a:spcBef>
                <a:spcPts val="800"/>
              </a:spcBef>
            </a:pPr>
            <a:r>
              <a:rPr lang="en-US" sz="1800" dirty="0" smtClean="0">
                <a:latin typeface="Arial" pitchFamily="34" charset="0"/>
                <a:cs typeface="Arial" pitchFamily="34" charset="0"/>
              </a:rPr>
              <a:t>N</a:t>
            </a:r>
            <a:r>
              <a:rPr sz="1800" dirty="0" smtClean="0">
                <a:latin typeface="Arial" pitchFamily="34" charset="0"/>
                <a:cs typeface="Arial" pitchFamily="34" charset="0"/>
              </a:rPr>
              <a:t>ow oracle allocates memory to it.</a:t>
            </a:r>
          </a:p>
          <a:p>
            <a:pPr>
              <a:spcBef>
                <a:spcPts val="800"/>
              </a:spcBef>
              <a:buNone/>
            </a:pPr>
            <a:r>
              <a:rPr sz="1800" b="1" dirty="0" smtClean="0">
                <a:latin typeface="Arial" pitchFamily="34" charset="0"/>
                <a:cs typeface="Arial" pitchFamily="34" charset="0"/>
              </a:rPr>
              <a:t>Syntax:</a:t>
            </a:r>
          </a:p>
          <a:p>
            <a:pPr lvl="1">
              <a:spcBef>
                <a:spcPts val="800"/>
              </a:spcBef>
              <a:buNone/>
            </a:pPr>
            <a:r>
              <a:rPr sz="1800" dirty="0" smtClean="0">
                <a:solidFill>
                  <a:srgbClr val="0070C0"/>
                </a:solidFill>
                <a:latin typeface="Arial" pitchFamily="34" charset="0"/>
                <a:cs typeface="Arial" pitchFamily="34" charset="0"/>
              </a:rPr>
              <a:t>OPEN</a:t>
            </a:r>
            <a:r>
              <a:rPr sz="1800" dirty="0" smtClean="0">
                <a:latin typeface="Arial" pitchFamily="34" charset="0"/>
                <a:cs typeface="Arial" pitchFamily="34" charset="0"/>
              </a:rPr>
              <a:t> </a:t>
            </a:r>
            <a:r>
              <a:rPr sz="1800" dirty="0" err="1" smtClean="0">
                <a:solidFill>
                  <a:srgbClr val="00B050"/>
                </a:solidFill>
                <a:latin typeface="Arial" pitchFamily="34" charset="0"/>
                <a:cs typeface="Arial" pitchFamily="34" charset="0"/>
              </a:rPr>
              <a:t>cursor_name</a:t>
            </a:r>
            <a:r>
              <a:rPr sz="1800" dirty="0" smtClean="0">
                <a:latin typeface="Arial" pitchFamily="34" charset="0"/>
                <a:cs typeface="Arial" pitchFamily="34" charset="0"/>
              </a:rPr>
              <a:t>;</a:t>
            </a:r>
          </a:p>
          <a:p>
            <a:pPr>
              <a:spcBef>
                <a:spcPts val="800"/>
              </a:spcBef>
              <a:buNone/>
            </a:pPr>
            <a:r>
              <a:rPr lang="en-US" sz="1800" b="1" dirty="0" smtClean="0">
                <a:latin typeface="Arial" pitchFamily="34" charset="0"/>
                <a:cs typeface="Arial" pitchFamily="34" charset="0"/>
              </a:rPr>
              <a:t>Example:</a:t>
            </a:r>
          </a:p>
          <a:p>
            <a:pPr lvl="1">
              <a:spcBef>
                <a:spcPts val="800"/>
              </a:spcBef>
              <a:buNone/>
            </a:pPr>
            <a:r>
              <a:rPr sz="1800" dirty="0" smtClean="0">
                <a:solidFill>
                  <a:srgbClr val="0070C0"/>
                </a:solidFill>
                <a:latin typeface="Arial" pitchFamily="34" charset="0"/>
                <a:cs typeface="Arial" pitchFamily="34" charset="0"/>
              </a:rPr>
              <a:t>OPEN</a:t>
            </a:r>
            <a:r>
              <a:rPr sz="1800" dirty="0" smtClean="0">
                <a:latin typeface="Arial" pitchFamily="34" charset="0"/>
                <a:cs typeface="Arial" pitchFamily="34" charset="0"/>
              </a:rPr>
              <a:t> </a:t>
            </a:r>
            <a:r>
              <a:rPr sz="1800" dirty="0" smtClean="0">
                <a:solidFill>
                  <a:srgbClr val="00B050"/>
                </a:solidFill>
                <a:latin typeface="Arial" pitchFamily="34" charset="0"/>
                <a:cs typeface="Arial" pitchFamily="34" charset="0"/>
              </a:rPr>
              <a:t>comp</a:t>
            </a:r>
            <a:r>
              <a:rPr sz="1800" dirty="0" smtClean="0">
                <a:latin typeface="Arial" pitchFamily="34" charset="0"/>
                <a:cs typeface="Arial" pitchFamily="34" charset="0"/>
              </a:rPr>
              <a:t>;</a:t>
            </a:r>
            <a:endParaRPr lang="en-US" sz="1800" dirty="0" smtClean="0">
              <a:latin typeface="Arial" pitchFamily="34" charset="0"/>
              <a:cs typeface="Arial" pitchFamily="34" charset="0"/>
            </a:endParaRPr>
          </a:p>
          <a:p>
            <a:pPr>
              <a:spcBef>
                <a:spcPts val="800"/>
              </a:spcBef>
              <a:buNone/>
            </a:pPr>
            <a:r>
              <a:rPr lang="en-US" sz="1800" b="1" dirty="0" smtClean="0">
                <a:latin typeface="Arial" pitchFamily="34" charset="0"/>
                <a:cs typeface="Arial" pitchFamily="34" charset="0"/>
              </a:rPr>
              <a:t>W</a:t>
            </a:r>
            <a:r>
              <a:rPr sz="1800" b="1" dirty="0" smtClean="0">
                <a:latin typeface="Arial" pitchFamily="34" charset="0"/>
                <a:cs typeface="Arial" pitchFamily="34" charset="0"/>
              </a:rPr>
              <a:t>hat happens when we open a cursor?</a:t>
            </a:r>
          </a:p>
          <a:p>
            <a:pPr>
              <a:spcBef>
                <a:spcPts val="800"/>
              </a:spcBef>
              <a:buNone/>
            </a:pPr>
            <a:r>
              <a:rPr sz="1800" dirty="0" smtClean="0">
                <a:latin typeface="Arial" pitchFamily="34" charset="0"/>
                <a:cs typeface="Arial" pitchFamily="34" charset="0"/>
              </a:rPr>
              <a:t>	The active set pointer is set to the first row.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Tree>
    <p:extLst>
      <p:ext uri="{BB962C8B-B14F-4D97-AF65-F5344CB8AC3E}">
        <p14:creationId xmlns:p14="http://schemas.microsoft.com/office/powerpoint/2010/main" val="272213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ox(in)">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box(in)">
                                      <p:cBhvr>
                                        <p:cTn id="15" dur="500"/>
                                        <p:tgtEl>
                                          <p:spTgt spid="3">
                                            <p:txEl>
                                              <p:pRg st="8" end="8"/>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ox(in)">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sz="3200" dirty="0" smtClean="0"/>
              <a:t>Step 3-Fetching Rows from Cursor</a:t>
            </a:r>
            <a:endParaRPr lang="en-US" sz="3200" dirty="0"/>
          </a:p>
        </p:txBody>
      </p:sp>
      <p:sp>
        <p:nvSpPr>
          <p:cNvPr id="3" name="Content Placeholder 2"/>
          <p:cNvSpPr>
            <a:spLocks noGrp="1"/>
          </p:cNvSpPr>
          <p:nvPr>
            <p:ph idx="1"/>
          </p:nvPr>
        </p:nvSpPr>
        <p:spPr>
          <a:xfrm>
            <a:off x="228600" y="1600200"/>
            <a:ext cx="8686800" cy="5105400"/>
          </a:xfrm>
        </p:spPr>
        <p:txBody>
          <a:bodyPr/>
          <a:lstStyle/>
          <a:p>
            <a:pPr>
              <a:spcBef>
                <a:spcPts val="600"/>
              </a:spcBef>
              <a:buNone/>
            </a:pPr>
            <a:r>
              <a:rPr sz="1700" dirty="0" smtClean="0">
                <a:latin typeface="Arial" pitchFamily="34" charset="0"/>
                <a:cs typeface="Arial" pitchFamily="34" charset="0"/>
              </a:rPr>
              <a:t>After declaring and opening your cursor, the next step is to FETCH the rows from your cursor.</a:t>
            </a:r>
          </a:p>
          <a:p>
            <a:pPr>
              <a:spcBef>
                <a:spcPts val="600"/>
              </a:spcBef>
            </a:pPr>
            <a:r>
              <a:rPr lang="en-US" sz="1700" dirty="0" smtClean="0">
                <a:latin typeface="Arial" pitchFamily="34" charset="0"/>
                <a:cs typeface="Arial" pitchFamily="34" charset="0"/>
              </a:rPr>
              <a:t>T</a:t>
            </a:r>
            <a:r>
              <a:rPr sz="1700" dirty="0" smtClean="0">
                <a:latin typeface="Arial" pitchFamily="34" charset="0"/>
                <a:cs typeface="Arial" pitchFamily="34" charset="0"/>
              </a:rPr>
              <a:t>his is done to retrieve the rows from the cursor and process it.</a:t>
            </a:r>
          </a:p>
          <a:p>
            <a:pPr>
              <a:spcBef>
                <a:spcPts val="600"/>
              </a:spcBef>
              <a:buNone/>
            </a:pPr>
            <a:r>
              <a:rPr sz="1700" b="1" dirty="0" smtClean="0">
                <a:latin typeface="Arial" pitchFamily="34" charset="0"/>
                <a:cs typeface="Arial" pitchFamily="34" charset="0"/>
              </a:rPr>
              <a:t>Syntax:</a:t>
            </a:r>
          </a:p>
          <a:p>
            <a:pPr lvl="1">
              <a:spcBef>
                <a:spcPts val="600"/>
              </a:spcBef>
              <a:buNone/>
            </a:pPr>
            <a:r>
              <a:rPr sz="1700" dirty="0" smtClean="0">
                <a:solidFill>
                  <a:srgbClr val="0070C0"/>
                </a:solidFill>
                <a:latin typeface="Arial" pitchFamily="34" charset="0"/>
                <a:cs typeface="Arial" pitchFamily="34" charset="0"/>
              </a:rPr>
              <a:t>FETCH</a:t>
            </a:r>
            <a:r>
              <a:rPr sz="1700" dirty="0" smtClean="0">
                <a:latin typeface="Arial" pitchFamily="34" charset="0"/>
                <a:cs typeface="Arial" pitchFamily="34" charset="0"/>
              </a:rPr>
              <a:t> </a:t>
            </a:r>
            <a:r>
              <a:rPr sz="1700" dirty="0" err="1" smtClean="0">
                <a:solidFill>
                  <a:srgbClr val="00B050"/>
                </a:solidFill>
                <a:latin typeface="Arial" pitchFamily="34" charset="0"/>
                <a:cs typeface="Arial" pitchFamily="34" charset="0"/>
              </a:rPr>
              <a:t>cursor_name</a:t>
            </a:r>
            <a:r>
              <a:rPr sz="1700" dirty="0" smtClean="0">
                <a:latin typeface="Arial" pitchFamily="34" charset="0"/>
                <a:cs typeface="Arial" pitchFamily="34" charset="0"/>
              </a:rPr>
              <a:t> </a:t>
            </a:r>
            <a:r>
              <a:rPr sz="1700" dirty="0" smtClean="0">
                <a:solidFill>
                  <a:srgbClr val="0070C0"/>
                </a:solidFill>
                <a:latin typeface="Arial" pitchFamily="34" charset="0"/>
                <a:cs typeface="Arial" pitchFamily="34" charset="0"/>
              </a:rPr>
              <a:t>INTO</a:t>
            </a:r>
            <a:r>
              <a:rPr sz="1700" dirty="0" smtClean="0">
                <a:latin typeface="Arial" pitchFamily="34" charset="0"/>
                <a:cs typeface="Arial" pitchFamily="34" charset="0"/>
              </a:rPr>
              <a:t> </a:t>
            </a:r>
            <a:r>
              <a:rPr sz="1700" dirty="0" err="1" smtClean="0">
                <a:solidFill>
                  <a:srgbClr val="00B050"/>
                </a:solidFill>
                <a:latin typeface="Arial" pitchFamily="34" charset="0"/>
                <a:cs typeface="Arial" pitchFamily="34" charset="0"/>
              </a:rPr>
              <a:t>list_of_variables</a:t>
            </a:r>
            <a:r>
              <a:rPr sz="1700" dirty="0" smtClean="0">
                <a:solidFill>
                  <a:srgbClr val="0070C0"/>
                </a:solidFill>
                <a:latin typeface="Arial" pitchFamily="34" charset="0"/>
                <a:cs typeface="Arial" pitchFamily="34" charset="0"/>
              </a:rPr>
              <a:t>;</a:t>
            </a:r>
          </a:p>
          <a:p>
            <a:pPr>
              <a:spcBef>
                <a:spcPts val="600"/>
              </a:spcBef>
              <a:buNone/>
            </a:pPr>
            <a:r>
              <a:rPr lang="en-US" sz="1700" dirty="0" smtClean="0">
                <a:latin typeface="Arial" pitchFamily="34" charset="0"/>
                <a:cs typeface="Arial" pitchFamily="34" charset="0"/>
              </a:rPr>
              <a:t>			</a:t>
            </a:r>
            <a:r>
              <a:rPr lang="en-US" sz="1700" b="1" dirty="0" smtClean="0">
                <a:latin typeface="Arial" pitchFamily="34" charset="0"/>
                <a:cs typeface="Arial" pitchFamily="34" charset="0"/>
              </a:rPr>
              <a:t>(or)</a:t>
            </a:r>
            <a:endParaRPr sz="1700" dirty="0" smtClean="0">
              <a:latin typeface="Arial" pitchFamily="34" charset="0"/>
              <a:cs typeface="Arial" pitchFamily="34" charset="0"/>
            </a:endParaRPr>
          </a:p>
          <a:p>
            <a:pPr lvl="1">
              <a:spcBef>
                <a:spcPts val="600"/>
              </a:spcBef>
              <a:buNone/>
            </a:pPr>
            <a:r>
              <a:rPr sz="1700" dirty="0" smtClean="0">
                <a:solidFill>
                  <a:srgbClr val="0070C0"/>
                </a:solidFill>
                <a:latin typeface="Arial" pitchFamily="34" charset="0"/>
                <a:cs typeface="Arial" pitchFamily="34" charset="0"/>
              </a:rPr>
              <a:t>FETCH </a:t>
            </a:r>
            <a:r>
              <a:rPr sz="1700" dirty="0" err="1" smtClean="0">
                <a:solidFill>
                  <a:srgbClr val="00B050"/>
                </a:solidFill>
                <a:latin typeface="Arial" pitchFamily="34" charset="0"/>
                <a:cs typeface="Arial" pitchFamily="34" charset="0"/>
              </a:rPr>
              <a:t>cursor_name</a:t>
            </a:r>
            <a:r>
              <a:rPr sz="1700" dirty="0" smtClean="0">
                <a:latin typeface="Arial" pitchFamily="34" charset="0"/>
                <a:cs typeface="Arial" pitchFamily="34" charset="0"/>
              </a:rPr>
              <a:t> </a:t>
            </a:r>
            <a:r>
              <a:rPr sz="1700" dirty="0" smtClean="0">
                <a:solidFill>
                  <a:srgbClr val="0070C0"/>
                </a:solidFill>
                <a:latin typeface="Arial" pitchFamily="34" charset="0"/>
                <a:cs typeface="Arial" pitchFamily="34" charset="0"/>
              </a:rPr>
              <a:t>INTO</a:t>
            </a:r>
            <a:r>
              <a:rPr sz="1700" dirty="0" smtClean="0">
                <a:latin typeface="Arial" pitchFamily="34" charset="0"/>
                <a:cs typeface="Arial" pitchFamily="34" charset="0"/>
              </a:rPr>
              <a:t> </a:t>
            </a:r>
            <a:r>
              <a:rPr sz="1700" dirty="0" smtClean="0">
                <a:solidFill>
                  <a:srgbClr val="00B050"/>
                </a:solidFill>
                <a:latin typeface="Arial" pitchFamily="34" charset="0"/>
                <a:cs typeface="Arial" pitchFamily="34" charset="0"/>
              </a:rPr>
              <a:t>PL/</a:t>
            </a:r>
            <a:r>
              <a:rPr sz="1700" dirty="0" err="1" smtClean="0">
                <a:solidFill>
                  <a:srgbClr val="00B050"/>
                </a:solidFill>
                <a:latin typeface="Arial" pitchFamily="34" charset="0"/>
                <a:cs typeface="Arial" pitchFamily="34" charset="0"/>
              </a:rPr>
              <a:t>SQL_record</a:t>
            </a:r>
            <a:r>
              <a:rPr sz="1700" dirty="0" smtClean="0">
                <a:solidFill>
                  <a:srgbClr val="0070C0"/>
                </a:solidFill>
                <a:latin typeface="Arial" pitchFamily="34" charset="0"/>
                <a:cs typeface="Arial" pitchFamily="34" charset="0"/>
              </a:rPr>
              <a:t>;</a:t>
            </a:r>
          </a:p>
          <a:p>
            <a:pPr>
              <a:spcBef>
                <a:spcPts val="600"/>
              </a:spcBef>
              <a:buNone/>
            </a:pPr>
            <a:r>
              <a:rPr sz="1700" b="1" dirty="0" smtClean="0">
                <a:latin typeface="Arial" pitchFamily="34" charset="0"/>
                <a:cs typeface="Arial" pitchFamily="34" charset="0"/>
              </a:rPr>
              <a:t>Example:</a:t>
            </a:r>
          </a:p>
          <a:p>
            <a:pPr lvl="1">
              <a:spcBef>
                <a:spcPts val="600"/>
              </a:spcBef>
              <a:buNone/>
            </a:pPr>
            <a:r>
              <a:rPr sz="1700" dirty="0" smtClean="0">
                <a:solidFill>
                  <a:srgbClr val="0070C0"/>
                </a:solidFill>
                <a:latin typeface="Arial" pitchFamily="34" charset="0"/>
                <a:cs typeface="Arial" pitchFamily="34" charset="0"/>
              </a:rPr>
              <a:t>FETCH</a:t>
            </a:r>
            <a:r>
              <a:rPr sz="1700" dirty="0" smtClean="0">
                <a:latin typeface="Arial" pitchFamily="34" charset="0"/>
                <a:cs typeface="Arial" pitchFamily="34" charset="0"/>
              </a:rPr>
              <a:t> </a:t>
            </a:r>
            <a:r>
              <a:rPr sz="1700" dirty="0" smtClean="0">
                <a:solidFill>
                  <a:srgbClr val="00B050"/>
                </a:solidFill>
                <a:latin typeface="Arial" pitchFamily="34" charset="0"/>
                <a:cs typeface="Arial" pitchFamily="34" charset="0"/>
              </a:rPr>
              <a:t>comp</a:t>
            </a:r>
            <a:r>
              <a:rPr sz="1700" dirty="0" smtClean="0">
                <a:latin typeface="Arial" pitchFamily="34" charset="0"/>
                <a:cs typeface="Arial" pitchFamily="34" charset="0"/>
              </a:rPr>
              <a:t> </a:t>
            </a:r>
            <a:r>
              <a:rPr lang="en-US" sz="1700" dirty="0" smtClean="0">
                <a:solidFill>
                  <a:srgbClr val="0070C0"/>
                </a:solidFill>
                <a:latin typeface="Arial" pitchFamily="34" charset="0"/>
                <a:cs typeface="Arial" pitchFamily="34" charset="0"/>
              </a:rPr>
              <a:t>INTO</a:t>
            </a:r>
            <a:r>
              <a:rPr sz="1700" dirty="0" smtClean="0">
                <a:latin typeface="Arial" pitchFamily="34" charset="0"/>
                <a:cs typeface="Arial" pitchFamily="34" charset="0"/>
              </a:rPr>
              <a:t> </a:t>
            </a:r>
            <a:r>
              <a:rPr sz="1700" dirty="0" err="1" smtClean="0">
                <a:solidFill>
                  <a:srgbClr val="00B050"/>
                </a:solidFill>
                <a:latin typeface="Arial" pitchFamily="34" charset="0"/>
                <a:cs typeface="Arial" pitchFamily="34" charset="0"/>
              </a:rPr>
              <a:t>v_prod_id</a:t>
            </a:r>
            <a:r>
              <a:rPr sz="1700" dirty="0" smtClean="0">
                <a:solidFill>
                  <a:srgbClr val="0070C0"/>
                </a:solidFill>
                <a:latin typeface="Arial" pitchFamily="34" charset="0"/>
                <a:cs typeface="Arial" pitchFamily="34" charset="0"/>
              </a:rPr>
              <a:t>;</a:t>
            </a:r>
          </a:p>
          <a:p>
            <a:pPr>
              <a:spcBef>
                <a:spcPts val="600"/>
              </a:spcBef>
              <a:buNone/>
            </a:pPr>
            <a:r>
              <a:rPr lang="en-US" sz="1700" dirty="0" smtClean="0">
                <a:latin typeface="Arial" pitchFamily="34" charset="0"/>
                <a:cs typeface="Arial" pitchFamily="34" charset="0"/>
              </a:rPr>
              <a:t>T</a:t>
            </a:r>
            <a:r>
              <a:rPr sz="1700" dirty="0" smtClean="0">
                <a:latin typeface="Arial" pitchFamily="34" charset="0"/>
                <a:cs typeface="Arial" pitchFamily="34" charset="0"/>
              </a:rPr>
              <a:t>he above example fetches the product id and stores into </a:t>
            </a:r>
            <a:r>
              <a:rPr sz="1700" dirty="0" err="1" smtClean="0">
                <a:latin typeface="Arial" pitchFamily="34" charset="0"/>
                <a:cs typeface="Arial" pitchFamily="34" charset="0"/>
              </a:rPr>
              <a:t>v_prod_id</a:t>
            </a:r>
            <a:r>
              <a:rPr sz="1700" dirty="0" smtClean="0">
                <a:latin typeface="Arial" pitchFamily="34" charset="0"/>
                <a:cs typeface="Arial" pitchFamily="34" charset="0"/>
              </a:rPr>
              <a:t>, where </a:t>
            </a:r>
            <a:r>
              <a:rPr sz="1700" dirty="0" err="1" smtClean="0">
                <a:latin typeface="Arial" pitchFamily="34" charset="0"/>
                <a:cs typeface="Arial" pitchFamily="34" charset="0"/>
              </a:rPr>
              <a:t>v_prod_id</a:t>
            </a:r>
            <a:r>
              <a:rPr sz="1700" dirty="0" smtClean="0">
                <a:latin typeface="Arial" pitchFamily="34" charset="0"/>
                <a:cs typeface="Arial" pitchFamily="34" charset="0"/>
              </a:rPr>
              <a:t> is a variable.</a:t>
            </a:r>
          </a:p>
          <a:p>
            <a:pPr>
              <a:spcBef>
                <a:spcPts val="600"/>
              </a:spcBef>
            </a:pPr>
            <a:r>
              <a:rPr sz="1700" dirty="0" smtClean="0">
                <a:latin typeface="Arial" pitchFamily="34" charset="0"/>
                <a:cs typeface="Arial" pitchFamily="34" charset="0"/>
              </a:rPr>
              <a:t>After each FETCH, the pointer is moved to the next row. </a:t>
            </a:r>
          </a:p>
          <a:p>
            <a:pPr>
              <a:spcBef>
                <a:spcPts val="600"/>
              </a:spcBef>
            </a:pPr>
            <a:r>
              <a:rPr sz="1700" dirty="0" smtClean="0">
                <a:latin typeface="Arial" pitchFamily="34" charset="0"/>
                <a:cs typeface="Arial" pitchFamily="34" charset="0"/>
              </a:rPr>
              <a:t>Thus, each FETCH will return the next rows in the active set, until the last row of the cursor is fetched.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Tree>
    <p:extLst>
      <p:ext uri="{BB962C8B-B14F-4D97-AF65-F5344CB8AC3E}">
        <p14:creationId xmlns:p14="http://schemas.microsoft.com/office/powerpoint/2010/main" val="22414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ox(in)">
                                      <p:cBhvr>
                                        <p:cTn id="7" dur="500"/>
                                        <p:tgtEl>
                                          <p:spTgt spid="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ox(in)">
                                      <p:cBhvr>
                                        <p:cTn id="10" dur="500"/>
                                        <p:tgtEl>
                                          <p:spTgt spid="3">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ox(in)">
                                      <p:cBhvr>
                                        <p:cTn id="13" dur="500"/>
                                        <p:tgtEl>
                                          <p:spTgt spid="3">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ox(in)">
                                      <p:cBhvr>
                                        <p:cTn id="16" dur="500"/>
                                        <p:tgtEl>
                                          <p:spTgt spid="3">
                                            <p:txEl>
                                              <p:pRg st="9" end="9"/>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ox(in)">
                                      <p:cBhvr>
                                        <p:cTn id="1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4-Closing Cursor</a:t>
            </a:r>
            <a:endParaRPr lang="en-US" dirty="0"/>
          </a:p>
        </p:txBody>
      </p:sp>
      <p:sp>
        <p:nvSpPr>
          <p:cNvPr id="3" name="Content Placeholder 2"/>
          <p:cNvSpPr>
            <a:spLocks noGrp="1"/>
          </p:cNvSpPr>
          <p:nvPr>
            <p:ph idx="1"/>
          </p:nvPr>
        </p:nvSpPr>
        <p:spPr>
          <a:xfrm>
            <a:off x="228600" y="1524000"/>
            <a:ext cx="8686800" cy="2743200"/>
          </a:xfrm>
        </p:spPr>
        <p:txBody>
          <a:bodyPr/>
          <a:lstStyle/>
          <a:p>
            <a:pPr>
              <a:spcBef>
                <a:spcPts val="1200"/>
              </a:spcBef>
              <a:buNone/>
            </a:pPr>
            <a:r>
              <a:rPr sz="2000" dirty="0" smtClean="0">
                <a:latin typeface="Arial" pitchFamily="34" charset="0"/>
                <a:cs typeface="Arial" pitchFamily="34" charset="0"/>
              </a:rPr>
              <a:t>The final step is to close the cursors to release the memory allocated.</a:t>
            </a:r>
          </a:p>
          <a:p>
            <a:pPr>
              <a:spcBef>
                <a:spcPts val="1200"/>
              </a:spcBef>
              <a:buNone/>
            </a:pPr>
            <a:r>
              <a:rPr sz="2000" b="1" dirty="0" smtClean="0">
                <a:latin typeface="Arial" pitchFamily="34" charset="0"/>
                <a:cs typeface="Arial" pitchFamily="34" charset="0"/>
              </a:rPr>
              <a:t>Syntax</a:t>
            </a:r>
            <a:r>
              <a:rPr sz="2000" dirty="0" smtClean="0">
                <a:latin typeface="Arial" pitchFamily="34" charset="0"/>
                <a:cs typeface="Arial" pitchFamily="34" charset="0"/>
              </a:rPr>
              <a:t>:</a:t>
            </a:r>
          </a:p>
          <a:p>
            <a:pPr lvl="1">
              <a:spcBef>
                <a:spcPts val="1200"/>
              </a:spcBef>
              <a:buNone/>
            </a:pPr>
            <a:r>
              <a:rPr sz="2000" smtClean="0">
                <a:solidFill>
                  <a:srgbClr val="0070C0"/>
                </a:solidFill>
                <a:latin typeface="Arial" pitchFamily="34" charset="0"/>
                <a:cs typeface="Arial" pitchFamily="34" charset="0"/>
              </a:rPr>
              <a:t>CLOSE</a:t>
            </a:r>
            <a:r>
              <a:rPr sz="2000" smtClean="0">
                <a:latin typeface="Arial" pitchFamily="34" charset="0"/>
                <a:cs typeface="Arial" pitchFamily="34" charset="0"/>
              </a:rPr>
              <a:t> </a:t>
            </a:r>
            <a:r>
              <a:rPr sz="2000" smtClean="0">
                <a:solidFill>
                  <a:srgbClr val="00B050"/>
                </a:solidFill>
                <a:latin typeface="Arial" pitchFamily="34" charset="0"/>
                <a:cs typeface="Arial" pitchFamily="34" charset="0"/>
              </a:rPr>
              <a:t>CursorName</a:t>
            </a:r>
            <a:r>
              <a:rPr sz="2000" dirty="0" smtClean="0">
                <a:solidFill>
                  <a:srgbClr val="0070C0"/>
                </a:solidFill>
                <a:latin typeface="Arial" pitchFamily="34" charset="0"/>
                <a:cs typeface="Arial" pitchFamily="34" charset="0"/>
              </a:rPr>
              <a:t>; </a:t>
            </a:r>
          </a:p>
          <a:p>
            <a:pPr>
              <a:spcBef>
                <a:spcPts val="1200"/>
              </a:spcBef>
              <a:buNone/>
            </a:pPr>
            <a:r>
              <a:rPr sz="2000" b="1" dirty="0" smtClean="0">
                <a:latin typeface="Arial" pitchFamily="34" charset="0"/>
                <a:cs typeface="Arial" pitchFamily="34" charset="0"/>
              </a:rPr>
              <a:t>Example:</a:t>
            </a:r>
          </a:p>
          <a:p>
            <a:pPr lvl="1">
              <a:spcBef>
                <a:spcPts val="1200"/>
              </a:spcBef>
              <a:buNone/>
            </a:pPr>
            <a:r>
              <a:rPr sz="2000" dirty="0" smtClean="0">
                <a:solidFill>
                  <a:srgbClr val="0070C0"/>
                </a:solidFill>
                <a:latin typeface="Arial" pitchFamily="34" charset="0"/>
                <a:cs typeface="Arial" pitchFamily="34" charset="0"/>
              </a:rPr>
              <a:t>CLOSE</a:t>
            </a:r>
            <a:r>
              <a:rPr sz="2000" dirty="0" smtClean="0">
                <a:latin typeface="Arial" pitchFamily="34" charset="0"/>
                <a:cs typeface="Arial" pitchFamily="34" charset="0"/>
              </a:rPr>
              <a:t> </a:t>
            </a:r>
            <a:r>
              <a:rPr sz="2000" dirty="0" smtClean="0">
                <a:solidFill>
                  <a:srgbClr val="00B050"/>
                </a:solidFill>
                <a:latin typeface="Arial" pitchFamily="34" charset="0"/>
                <a:cs typeface="Arial" pitchFamily="34" charset="0"/>
              </a:rPr>
              <a:t>comp</a:t>
            </a:r>
            <a:r>
              <a:rPr sz="2000" dirty="0" smtClean="0">
                <a:solidFill>
                  <a:srgbClr val="0070C0"/>
                </a:solidFill>
                <a:latin typeface="Arial" pitchFamily="34" charset="0"/>
                <a:cs typeface="Arial" pitchFamily="34" charset="0"/>
              </a:rPr>
              <a:t>;</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Tree>
    <p:extLst>
      <p:ext uri="{BB962C8B-B14F-4D97-AF65-F5344CB8AC3E}">
        <p14:creationId xmlns:p14="http://schemas.microsoft.com/office/powerpoint/2010/main" val="196646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Cursor Attributes</a:t>
            </a:r>
            <a:endParaRPr lang="en-US" dirty="0"/>
          </a:p>
        </p:txBody>
      </p:sp>
      <p:sp>
        <p:nvSpPr>
          <p:cNvPr id="3" name="Content Placeholder 2"/>
          <p:cNvSpPr>
            <a:spLocks noGrp="1"/>
          </p:cNvSpPr>
          <p:nvPr>
            <p:ph idx="1"/>
          </p:nvPr>
        </p:nvSpPr>
        <p:spPr>
          <a:xfrm>
            <a:off x="228600" y="1524000"/>
            <a:ext cx="8763000" cy="1066800"/>
          </a:xfrm>
        </p:spPr>
        <p:txBody>
          <a:bodyPr/>
          <a:lstStyle/>
          <a:p>
            <a:pPr>
              <a:spcBef>
                <a:spcPts val="1200"/>
              </a:spcBef>
              <a:buNone/>
            </a:pPr>
            <a:r>
              <a:rPr sz="1800" dirty="0" smtClean="0">
                <a:latin typeface="Arial" pitchFamily="34" charset="0"/>
                <a:cs typeface="Arial" pitchFamily="34" charset="0"/>
              </a:rPr>
              <a:t>While using cursors, we may need to determine the status of your cursor.</a:t>
            </a:r>
          </a:p>
          <a:p>
            <a:pPr>
              <a:spcBef>
                <a:spcPts val="1200"/>
              </a:spcBef>
              <a:buNone/>
            </a:pPr>
            <a:r>
              <a:rPr lang="en-US" sz="1800" dirty="0" smtClean="0">
                <a:latin typeface="Arial" pitchFamily="34" charset="0"/>
                <a:cs typeface="Arial" pitchFamily="34" charset="0"/>
              </a:rPr>
              <a:t>T</a:t>
            </a:r>
            <a:r>
              <a:rPr sz="1800" dirty="0" smtClean="0">
                <a:latin typeface="Arial" pitchFamily="34" charset="0"/>
                <a:cs typeface="Arial" pitchFamily="34" charset="0"/>
              </a:rPr>
              <a:t>o determine the status we use the following cursor attributes with the </a:t>
            </a:r>
            <a:r>
              <a:rPr sz="1600" b="1" i="1" smtClean="0">
                <a:latin typeface="Arial" pitchFamily="34" charset="0"/>
                <a:cs typeface="Arial" pitchFamily="34" charset="0"/>
              </a:rPr>
              <a:t>If Statements</a:t>
            </a:r>
            <a:r>
              <a:rPr sz="1600" b="1" i="1" dirty="0" smtClean="0">
                <a:latin typeface="Arial" pitchFamily="34" charset="0"/>
                <a:cs typeface="Arial" pitchFamily="34" charset="0"/>
              </a:rPr>
              <a:t>.</a:t>
            </a:r>
          </a:p>
          <a:p>
            <a:pPr>
              <a:spcBef>
                <a:spcPts val="1200"/>
              </a:spcBef>
              <a:buNone/>
            </a:pPr>
            <a:r>
              <a:rPr lang="en-US" sz="1800" dirty="0" smtClean="0">
                <a:latin typeface="Arial" pitchFamily="34" charset="0"/>
                <a:cs typeface="Arial" pitchFamily="34" charset="0"/>
              </a:rPr>
              <a:t>a</a:t>
            </a:r>
            <a:endParaRPr sz="18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graphicFrame>
        <p:nvGraphicFramePr>
          <p:cNvPr id="5" name="Table 4"/>
          <p:cNvGraphicFramePr>
            <a:graphicFrameLocks noGrp="1"/>
          </p:cNvGraphicFramePr>
          <p:nvPr/>
        </p:nvGraphicFramePr>
        <p:xfrm>
          <a:off x="304801" y="2286001"/>
          <a:ext cx="8381999" cy="3947160"/>
        </p:xfrm>
        <a:graphic>
          <a:graphicData uri="http://schemas.openxmlformats.org/drawingml/2006/table">
            <a:tbl>
              <a:tblPr firstRow="1" bandRow="1">
                <a:tableStyleId>{5C22544A-7EE6-4342-B048-85BDC9FD1C3A}</a:tableStyleId>
              </a:tblPr>
              <a:tblGrid>
                <a:gridCol w="1296185"/>
                <a:gridCol w="3542907"/>
                <a:gridCol w="3542907"/>
              </a:tblGrid>
              <a:tr h="27949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 </a:t>
                      </a:r>
                      <a:r>
                        <a:rPr lang="en-US" sz="1300" b="1" kern="1200" baseline="0" dirty="0" smtClean="0">
                          <a:solidFill>
                            <a:schemeClr val="lt1"/>
                          </a:solidFill>
                          <a:latin typeface="Arial" pitchFamily="34" charset="0"/>
                          <a:ea typeface="+mn-ea"/>
                          <a:cs typeface="Arial" pitchFamily="34" charset="0"/>
                        </a:rPr>
                        <a:t>Attribute</a:t>
                      </a:r>
                    </a:p>
                  </a:txBody>
                  <a:tcPr/>
                </a:tc>
                <a:tc>
                  <a:txBody>
                    <a:bodyPr/>
                    <a:lstStyle/>
                    <a:p>
                      <a:pPr algn="ctr"/>
                      <a:r>
                        <a:rPr lang="en-US" sz="1300" dirty="0" smtClean="0">
                          <a:latin typeface="Arial" pitchFamily="34" charset="0"/>
                          <a:cs typeface="Arial" pitchFamily="34" charset="0"/>
                        </a:rPr>
                        <a:t>Description</a:t>
                      </a:r>
                      <a:endParaRPr lang="en-US" sz="1300" dirty="0">
                        <a:latin typeface="Arial" pitchFamily="34" charset="0"/>
                        <a:cs typeface="Arial" pitchFamily="34" charset="0"/>
                      </a:endParaRPr>
                    </a:p>
                  </a:txBody>
                  <a:tcPr/>
                </a:tc>
                <a:tc>
                  <a:txBody>
                    <a:bodyPr/>
                    <a:lstStyle/>
                    <a:p>
                      <a:pPr algn="ctr"/>
                      <a:r>
                        <a:rPr lang="en-US" sz="1300" dirty="0" smtClean="0">
                          <a:latin typeface="Arial" pitchFamily="34" charset="0"/>
                          <a:cs typeface="Arial" pitchFamily="34" charset="0"/>
                        </a:rPr>
                        <a:t>Example</a:t>
                      </a:r>
                      <a:endParaRPr lang="en-US" sz="1300" dirty="0">
                        <a:latin typeface="Arial" pitchFamily="34" charset="0"/>
                        <a:cs typeface="Arial" pitchFamily="34" charset="0"/>
                      </a:endParaRPr>
                    </a:p>
                  </a:txBody>
                  <a:tcPr/>
                </a:tc>
              </a:tr>
              <a:tr h="6178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Arial" pitchFamily="34" charset="0"/>
                          <a:ea typeface="+mn-ea"/>
                          <a:cs typeface="Arial" pitchFamily="34" charset="0"/>
                        </a:rPr>
                        <a:t>%ISOPEN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Arial" pitchFamily="34" charset="0"/>
                          <a:ea typeface="+mn-ea"/>
                          <a:cs typeface="Arial" pitchFamily="34" charset="0"/>
                        </a:rPr>
                        <a:t>Returns TRUE if the cursor is open, FALSE if the cursor is closed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dk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if</a:t>
                      </a:r>
                      <a:r>
                        <a:rPr lang="en-US" sz="1200" b="1" dirty="0" smtClean="0">
                          <a:latin typeface="Arial" pitchFamily="34" charset="0"/>
                          <a:cs typeface="Arial" pitchFamily="34" charset="0"/>
                        </a:rPr>
                        <a:t>  </a:t>
                      </a:r>
                      <a:r>
                        <a:rPr lang="en-US" sz="1200" b="0" dirty="0" err="1" smtClean="0">
                          <a:latin typeface="Arial" pitchFamily="34" charset="0"/>
                          <a:cs typeface="Arial" pitchFamily="34" charset="0"/>
                        </a:rPr>
                        <a:t>comp</a:t>
                      </a:r>
                      <a:r>
                        <a:rPr lang="en-US" sz="1200" dirty="0" err="1" smtClean="0">
                          <a:latin typeface="Arial" pitchFamily="34" charset="0"/>
                          <a:cs typeface="Arial" pitchFamily="34" charset="0"/>
                        </a:rPr>
                        <a:t>%ISOPEN</a:t>
                      </a:r>
                      <a:r>
                        <a:rPr lang="en-US" sz="1200" dirty="0" smtClean="0">
                          <a:latin typeface="Arial" pitchFamily="34" charset="0"/>
                          <a:cs typeface="Arial" pitchFamily="34" charset="0"/>
                        </a:rPr>
                        <a:t> then</a:t>
                      </a:r>
                      <a:br>
                        <a:rPr lang="en-US" sz="1200" dirty="0" smtClean="0">
                          <a:latin typeface="Arial" pitchFamily="34" charset="0"/>
                          <a:cs typeface="Arial" pitchFamily="34" charset="0"/>
                        </a:rPr>
                      </a:br>
                      <a:r>
                        <a:rPr lang="en-US" sz="1200" dirty="0" smtClean="0">
                          <a:latin typeface="Arial" pitchFamily="34" charset="0"/>
                          <a:cs typeface="Arial" pitchFamily="34" charset="0"/>
                        </a:rPr>
                        <a:t>     close comp;</a:t>
                      </a:r>
                      <a:br>
                        <a:rPr lang="en-US" sz="1200" dirty="0" smtClean="0">
                          <a:latin typeface="Arial" pitchFamily="34" charset="0"/>
                          <a:cs typeface="Arial" pitchFamily="34" charset="0"/>
                        </a:rPr>
                      </a:br>
                      <a:endParaRPr lang="en-US" sz="1200" kern="1200" baseline="0" dirty="0" smtClean="0">
                        <a:solidFill>
                          <a:schemeClr val="dk1"/>
                        </a:solidFill>
                        <a:latin typeface="Arial" pitchFamily="34" charset="0"/>
                        <a:ea typeface="+mn-ea"/>
                        <a:cs typeface="Arial" pitchFamily="34" charset="0"/>
                      </a:endParaRPr>
                    </a:p>
                  </a:txBody>
                  <a:tcPr/>
                </a:tc>
              </a:tr>
              <a:tr h="9708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Arial" pitchFamily="34" charset="0"/>
                          <a:ea typeface="+mn-ea"/>
                          <a:cs typeface="Arial" pitchFamily="34" charset="0"/>
                        </a:rPr>
                        <a:t>%FOUND 	</a:t>
                      </a:r>
                    </a:p>
                  </a:txBody>
                  <a:tcPr/>
                </a:tc>
                <a:tc>
                  <a:txBody>
                    <a:bodyPr/>
                    <a:lstStyle/>
                    <a:p>
                      <a:r>
                        <a:rPr lang="en-US" sz="1200" kern="1200" baseline="0" dirty="0" smtClean="0">
                          <a:solidFill>
                            <a:schemeClr val="dk1"/>
                          </a:solidFill>
                          <a:latin typeface="Arial" pitchFamily="34" charset="0"/>
                          <a:ea typeface="+mn-ea"/>
                          <a:cs typeface="Arial" pitchFamily="34" charset="0"/>
                        </a:rPr>
                        <a:t>Returns NULL if cursor is only opened and fetch has not been executed. </a:t>
                      </a:r>
                    </a:p>
                    <a:p>
                      <a:r>
                        <a:rPr lang="en-US" sz="1200" kern="1200" baseline="0" dirty="0" smtClean="0">
                          <a:solidFill>
                            <a:schemeClr val="dk1"/>
                          </a:solidFill>
                          <a:latin typeface="Arial" pitchFamily="34" charset="0"/>
                          <a:ea typeface="+mn-ea"/>
                          <a:cs typeface="Arial" pitchFamily="34" charset="0"/>
                        </a:rPr>
                        <a:t>Returns TRUE if fetch has been executed and records found. </a:t>
                      </a:r>
                    </a:p>
                    <a:p>
                      <a:r>
                        <a:rPr lang="en-US" sz="1200" kern="1200" baseline="0" dirty="0" smtClean="0">
                          <a:solidFill>
                            <a:schemeClr val="dk1"/>
                          </a:solidFill>
                          <a:latin typeface="Arial" pitchFamily="34" charset="0"/>
                          <a:ea typeface="+mn-ea"/>
                          <a:cs typeface="Arial" pitchFamily="34" charset="0"/>
                        </a:rPr>
                        <a:t>Returns FALSE if no row was returned</a:t>
                      </a:r>
                    </a:p>
                  </a:txBody>
                  <a:tcPr/>
                </a:tc>
                <a:tc>
                  <a:txBody>
                    <a:bodyPr/>
                    <a:lstStyle/>
                    <a:p>
                      <a:r>
                        <a:rPr lang="en-US" sz="1200" b="0" dirty="0" smtClean="0">
                          <a:latin typeface="Arial" pitchFamily="34" charset="0"/>
                          <a:cs typeface="Arial" pitchFamily="34" charset="0"/>
                        </a:rPr>
                        <a:t>if </a:t>
                      </a:r>
                      <a:r>
                        <a:rPr lang="en-US" sz="1200" b="0" dirty="0" err="1" smtClean="0">
                          <a:latin typeface="Arial" pitchFamily="34" charset="0"/>
                          <a:cs typeface="Arial" pitchFamily="34" charset="0"/>
                        </a:rPr>
                        <a:t>comp%FOUND</a:t>
                      </a:r>
                      <a:r>
                        <a:rPr lang="en-US" sz="1200" b="0" dirty="0" smtClean="0">
                          <a:latin typeface="Arial" pitchFamily="34" charset="0"/>
                          <a:cs typeface="Arial" pitchFamily="34" charset="0"/>
                        </a:rPr>
                        <a:t> then</a:t>
                      </a:r>
                      <a:br>
                        <a:rPr lang="en-US" sz="1200" b="0" dirty="0" smtClean="0">
                          <a:latin typeface="Arial" pitchFamily="34" charset="0"/>
                          <a:cs typeface="Arial" pitchFamily="34" charset="0"/>
                        </a:rPr>
                      </a:br>
                      <a:r>
                        <a:rPr lang="en-US" sz="1200" b="0" dirty="0" smtClean="0">
                          <a:latin typeface="Arial" pitchFamily="34" charset="0"/>
                          <a:cs typeface="Arial" pitchFamily="34" charset="0"/>
                        </a:rPr>
                        <a:t>    </a:t>
                      </a:r>
                      <a:r>
                        <a:rPr lang="en-US" sz="1200" b="0" dirty="0" err="1" smtClean="0">
                          <a:latin typeface="Arial" pitchFamily="34" charset="0"/>
                          <a:cs typeface="Arial" pitchFamily="34" charset="0"/>
                        </a:rPr>
                        <a:t>dbms_output.put_line</a:t>
                      </a:r>
                      <a:r>
                        <a:rPr lang="en-US" sz="1200" b="0" dirty="0" smtClean="0">
                          <a:latin typeface="Arial" pitchFamily="34" charset="0"/>
                          <a:cs typeface="Arial" pitchFamily="34" charset="0"/>
                        </a:rPr>
                        <a:t>(‘Records Available’);</a:t>
                      </a:r>
                      <a:br>
                        <a:rPr lang="en-US" sz="1200" b="0" dirty="0" smtClean="0">
                          <a:latin typeface="Arial" pitchFamily="34" charset="0"/>
                          <a:cs typeface="Arial" pitchFamily="34" charset="0"/>
                        </a:rPr>
                      </a:br>
                      <a:endParaRPr lang="en-US" sz="1200" b="0" kern="1200" baseline="0" dirty="0" smtClean="0">
                        <a:solidFill>
                          <a:schemeClr val="dk1"/>
                        </a:solidFill>
                        <a:latin typeface="Arial" pitchFamily="34" charset="0"/>
                        <a:ea typeface="+mn-ea"/>
                        <a:cs typeface="Arial" pitchFamily="34" charset="0"/>
                      </a:endParaRPr>
                    </a:p>
                  </a:txBody>
                  <a:tcPr/>
                </a:tc>
              </a:tr>
              <a:tr h="1147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Arial" pitchFamily="34" charset="0"/>
                          <a:ea typeface="+mn-ea"/>
                          <a:cs typeface="Arial" pitchFamily="34" charset="0"/>
                        </a:rPr>
                        <a:t>%NOTFOUND </a:t>
                      </a:r>
                    </a:p>
                  </a:txBody>
                  <a:tcPr/>
                </a:tc>
                <a:tc>
                  <a:txBody>
                    <a:bodyPr/>
                    <a:lstStyle/>
                    <a:p>
                      <a:r>
                        <a:rPr lang="en-US" sz="1200" kern="1200" baseline="0" dirty="0" smtClean="0">
                          <a:solidFill>
                            <a:schemeClr val="dk1"/>
                          </a:solidFill>
                          <a:latin typeface="Arial" pitchFamily="34" charset="0"/>
                          <a:ea typeface="+mn-ea"/>
                          <a:cs typeface="Arial" pitchFamily="34" charset="0"/>
                        </a:rPr>
                        <a:t>Return NULL if cursor is open, but fetch has not been executed. </a:t>
                      </a:r>
                    </a:p>
                    <a:p>
                      <a:r>
                        <a:rPr lang="en-US" sz="1200" kern="1200" baseline="0" dirty="0" smtClean="0">
                          <a:solidFill>
                            <a:schemeClr val="dk1"/>
                          </a:solidFill>
                          <a:latin typeface="Arial" pitchFamily="34" charset="0"/>
                          <a:ea typeface="+mn-ea"/>
                          <a:cs typeface="Arial" pitchFamily="34" charset="0"/>
                        </a:rPr>
                        <a:t>Returns FALSE if a successful fetch has been executed. </a:t>
                      </a:r>
                    </a:p>
                    <a:p>
                      <a:r>
                        <a:rPr lang="en-US" sz="1200" kern="1200" baseline="0" dirty="0" smtClean="0">
                          <a:solidFill>
                            <a:schemeClr val="dk1"/>
                          </a:solidFill>
                          <a:latin typeface="Arial" pitchFamily="34" charset="0"/>
                          <a:ea typeface="+mn-ea"/>
                          <a:cs typeface="Arial" pitchFamily="34" charset="0"/>
                        </a:rPr>
                        <a:t>Returns TRUE if no row was returned. 	</a:t>
                      </a:r>
                    </a:p>
                  </a:txBody>
                  <a:tcPr/>
                </a:tc>
                <a:tc>
                  <a:txBody>
                    <a:bodyPr/>
                    <a:lstStyle/>
                    <a:p>
                      <a:r>
                        <a:rPr lang="en-US" sz="1200" dirty="0" smtClean="0"/>
                        <a:t> </a:t>
                      </a:r>
                      <a:r>
                        <a:rPr lang="en-US" sz="1200" dirty="0" smtClean="0">
                          <a:latin typeface="Arial" pitchFamily="34" charset="0"/>
                          <a:cs typeface="Arial" pitchFamily="34" charset="0"/>
                        </a:rPr>
                        <a:t>open comp;</a:t>
                      </a:r>
                      <a:br>
                        <a:rPr lang="en-US" sz="1200" dirty="0" smtClean="0">
                          <a:latin typeface="Arial" pitchFamily="34" charset="0"/>
                          <a:cs typeface="Arial" pitchFamily="34" charset="0"/>
                        </a:rPr>
                      </a:br>
                      <a:r>
                        <a:rPr lang="en-US" sz="1200" dirty="0" smtClean="0">
                          <a:latin typeface="Arial" pitchFamily="34" charset="0"/>
                          <a:cs typeface="Arial" pitchFamily="34" charset="0"/>
                        </a:rPr>
                        <a:t>   loop</a:t>
                      </a:r>
                      <a:br>
                        <a:rPr lang="en-US" sz="1200" dirty="0" smtClean="0">
                          <a:latin typeface="Arial" pitchFamily="34" charset="0"/>
                          <a:cs typeface="Arial" pitchFamily="34" charset="0"/>
                        </a:rPr>
                      </a:br>
                      <a:r>
                        <a:rPr lang="en-US" sz="1200" dirty="0" smtClean="0">
                          <a:latin typeface="Arial" pitchFamily="34" charset="0"/>
                          <a:cs typeface="Arial" pitchFamily="34" charset="0"/>
                        </a:rPr>
                        <a:t>        fetch comp into </a:t>
                      </a:r>
                      <a:r>
                        <a:rPr lang="en-US" sz="1200" dirty="0" err="1" smtClean="0">
                          <a:latin typeface="Arial" pitchFamily="34" charset="0"/>
                          <a:cs typeface="Arial" pitchFamily="34" charset="0"/>
                        </a:rPr>
                        <a:t>Emp_Id,Emp_Name</a:t>
                      </a:r>
                      <a:r>
                        <a:rPr lang="en-US" sz="1200" dirty="0" smtClean="0">
                          <a:latin typeface="Arial" pitchFamily="34" charset="0"/>
                          <a:cs typeface="Arial" pitchFamily="34" charset="0"/>
                        </a:rPr>
                        <a:t>;</a:t>
                      </a:r>
                      <a:br>
                        <a:rPr lang="en-US" sz="1200" dirty="0" smtClean="0">
                          <a:latin typeface="Arial" pitchFamily="34" charset="0"/>
                          <a:cs typeface="Arial" pitchFamily="34" charset="0"/>
                        </a:rPr>
                      </a:br>
                      <a:r>
                        <a:rPr lang="en-US" sz="1200" dirty="0" smtClean="0">
                          <a:latin typeface="Arial" pitchFamily="34" charset="0"/>
                          <a:cs typeface="Arial" pitchFamily="34" charset="0"/>
                        </a:rPr>
                        <a:t>         exit when </a:t>
                      </a:r>
                      <a:r>
                        <a:rPr lang="en-US" sz="1200" dirty="0" err="1" smtClean="0">
                          <a:latin typeface="Arial" pitchFamily="34" charset="0"/>
                          <a:cs typeface="Arial" pitchFamily="34" charset="0"/>
                        </a:rPr>
                        <a:t>comp%NOTFOUND</a:t>
                      </a:r>
                      <a:r>
                        <a:rPr lang="en-US" sz="1200" dirty="0" smtClean="0">
                          <a:latin typeface="Arial" pitchFamily="34" charset="0"/>
                          <a:cs typeface="Arial" pitchFamily="34" charset="0"/>
                        </a:rPr>
                        <a:t>;</a:t>
                      </a:r>
                    </a:p>
                    <a:p>
                      <a:r>
                        <a:rPr lang="en-US" sz="1200" dirty="0" smtClean="0">
                          <a:latin typeface="Arial" pitchFamily="34" charset="0"/>
                          <a:cs typeface="Arial" pitchFamily="34" charset="0"/>
                        </a:rPr>
                        <a:t>   end loop;</a:t>
                      </a:r>
                      <a:r>
                        <a:rPr lang="en-US" sz="1200" dirty="0" smtClean="0"/>
                        <a:t/>
                      </a:r>
                      <a:br>
                        <a:rPr lang="en-US" sz="1200" dirty="0" smtClean="0"/>
                      </a:br>
                      <a:endParaRPr lang="en-US" sz="1200" kern="1200" baseline="0" dirty="0" smtClean="0">
                        <a:solidFill>
                          <a:schemeClr val="dk1"/>
                        </a:solidFill>
                        <a:latin typeface="Arial" pitchFamily="34" charset="0"/>
                        <a:ea typeface="+mn-ea"/>
                        <a:cs typeface="Arial" pitchFamily="34" charset="0"/>
                      </a:endParaRPr>
                    </a:p>
                  </a:txBody>
                  <a:tcPr/>
                </a:tc>
              </a:tr>
              <a:tr h="794363">
                <a:tc>
                  <a:txBody>
                    <a:bodyPr/>
                    <a:lstStyle/>
                    <a:p>
                      <a:r>
                        <a:rPr lang="en-US" sz="1200" kern="1200" baseline="0" dirty="0" smtClean="0">
                          <a:solidFill>
                            <a:schemeClr val="dk1"/>
                          </a:solidFill>
                          <a:latin typeface="Arial" pitchFamily="34" charset="0"/>
                          <a:ea typeface="+mn-ea"/>
                          <a:cs typeface="Arial" pitchFamily="34" charset="0"/>
                        </a:rPr>
                        <a:t>%ROWCOUNT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Arial" pitchFamily="34" charset="0"/>
                          <a:ea typeface="+mn-ea"/>
                          <a:cs typeface="Arial" pitchFamily="34" charset="0"/>
                        </a:rPr>
                        <a:t>Returns the number of rows fetched.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Arial" pitchFamily="34" charset="0"/>
                          <a:cs typeface="Arial" pitchFamily="34" charset="0"/>
                        </a:rPr>
                        <a:t>dbms_output.put_line</a:t>
                      </a:r>
                      <a:r>
                        <a:rPr lang="en-US" sz="1200" dirty="0" smtClean="0">
                          <a:latin typeface="Arial" pitchFamily="34" charset="0"/>
                          <a:cs typeface="Arial" pitchFamily="34" charset="0"/>
                        </a:rPr>
                        <a:t>(‘Number</a:t>
                      </a:r>
                      <a:r>
                        <a:rPr lang="en-US" sz="1200" baseline="0" dirty="0" smtClean="0">
                          <a:latin typeface="Arial" pitchFamily="34" charset="0"/>
                          <a:cs typeface="Arial" pitchFamily="34" charset="0"/>
                        </a:rPr>
                        <a:t> of Records Fetched  is </a:t>
                      </a:r>
                      <a:r>
                        <a:rPr lang="en-US" sz="1200" dirty="0" smtClean="0">
                          <a:latin typeface="Arial" pitchFamily="34" charset="0"/>
                          <a:cs typeface="Arial" pitchFamily="34" charset="0"/>
                        </a:rPr>
                        <a:t> ' || </a:t>
                      </a:r>
                      <a:r>
                        <a:rPr lang="en-US" sz="1200" dirty="0" err="1" smtClean="0">
                          <a:latin typeface="Arial" pitchFamily="34" charset="0"/>
                          <a:cs typeface="Arial" pitchFamily="34" charset="0"/>
                        </a:rPr>
                        <a:t>comp%ROWCOUNT</a:t>
                      </a:r>
                      <a:r>
                        <a:rPr lang="en-US" sz="1200" dirty="0" smtClean="0">
                          <a:latin typeface="Arial" pitchFamily="34" charset="0"/>
                          <a:cs typeface="Arial" pitchFamily="34" charset="0"/>
                        </a:rPr>
                        <a:t>);</a:t>
                      </a:r>
                      <a:br>
                        <a:rPr lang="en-US" sz="1200" dirty="0" smtClean="0">
                          <a:latin typeface="Arial" pitchFamily="34" charset="0"/>
                          <a:cs typeface="Arial" pitchFamily="34" charset="0"/>
                        </a:rPr>
                      </a:br>
                      <a:r>
                        <a:rPr lang="en-US" sz="1200" dirty="0" smtClean="0">
                          <a:latin typeface="Arial" pitchFamily="34" charset="0"/>
                          <a:cs typeface="Arial" pitchFamily="34" charset="0"/>
                        </a:rPr>
                        <a:t> </a:t>
                      </a:r>
                      <a:br>
                        <a:rPr lang="en-US" sz="1200" dirty="0" smtClean="0">
                          <a:latin typeface="Arial" pitchFamily="34" charset="0"/>
                          <a:cs typeface="Arial" pitchFamily="34" charset="0"/>
                        </a:rPr>
                      </a:br>
                      <a:r>
                        <a:rPr lang="en-US" sz="1200" dirty="0" smtClean="0"/>
                        <a:t> </a:t>
                      </a:r>
                      <a:endParaRPr lang="en-US" sz="1200" kern="1200" baseline="0" dirty="0" smtClean="0">
                        <a:solidFill>
                          <a:schemeClr val="dk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1377423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Cursor  Without Parameter- Example</a:t>
            </a:r>
            <a:endParaRPr lang="en-US" sz="2800" dirty="0"/>
          </a:p>
        </p:txBody>
      </p:sp>
      <p:sp>
        <p:nvSpPr>
          <p:cNvPr id="3" name="Content Placeholder 2"/>
          <p:cNvSpPr>
            <a:spLocks noGrp="1"/>
          </p:cNvSpPr>
          <p:nvPr>
            <p:ph idx="1"/>
          </p:nvPr>
        </p:nvSpPr>
        <p:spPr>
          <a:xfrm>
            <a:off x="228600" y="1600200"/>
            <a:ext cx="8686800" cy="2133600"/>
          </a:xfrm>
        </p:spPr>
        <p:txBody>
          <a:bodyPr/>
          <a:lstStyle/>
          <a:p>
            <a:pPr>
              <a:spcBef>
                <a:spcPts val="1200"/>
              </a:spcBef>
              <a:buNone/>
            </a:pPr>
            <a:r>
              <a:rPr sz="2200" b="1" dirty="0" smtClean="0">
                <a:latin typeface="Arial" pitchFamily="34" charset="0"/>
                <a:cs typeface="Arial" pitchFamily="34" charset="0"/>
              </a:rPr>
              <a:t>Scenario: </a:t>
            </a:r>
            <a:r>
              <a:rPr sz="2200" dirty="0" smtClean="0">
                <a:latin typeface="Arial" pitchFamily="34" charset="0"/>
                <a:cs typeface="Arial" pitchFamily="34" charset="0"/>
              </a:rPr>
              <a:t>Let us assume we have a table </a:t>
            </a:r>
            <a:r>
              <a:rPr sz="2200" b="1" i="1" smtClean="0">
                <a:latin typeface="Arial" pitchFamily="34" charset="0"/>
                <a:cs typeface="Arial" pitchFamily="34" charset="0"/>
              </a:rPr>
              <a:t>emp_info</a:t>
            </a:r>
            <a:r>
              <a:rPr sz="2200" dirty="0" smtClean="0">
                <a:latin typeface="Arial" pitchFamily="34" charset="0"/>
                <a:cs typeface="Arial" pitchFamily="34" charset="0"/>
              </a:rPr>
              <a:t> with columns </a:t>
            </a:r>
            <a:r>
              <a:rPr lang="en-US" sz="2200" b="1" i="1" dirty="0" err="1" smtClean="0">
                <a:latin typeface="Arial" pitchFamily="34" charset="0"/>
                <a:cs typeface="Arial" pitchFamily="34" charset="0"/>
              </a:rPr>
              <a:t>Employee_Id,First_Name,Last_Name</a:t>
            </a:r>
            <a:r>
              <a:rPr sz="2200" dirty="0" smtClean="0">
                <a:latin typeface="Arial" pitchFamily="34" charset="0"/>
                <a:cs typeface="Arial" pitchFamily="34" charset="0"/>
              </a:rPr>
              <a:t>.</a:t>
            </a:r>
          </a:p>
          <a:p>
            <a:pPr marL="0" indent="0">
              <a:spcBef>
                <a:spcPts val="1200"/>
              </a:spcBef>
              <a:buNone/>
            </a:pPr>
            <a:r>
              <a:rPr lang="en-US" sz="2200" dirty="0" smtClean="0">
                <a:latin typeface="Arial" pitchFamily="34" charset="0"/>
                <a:cs typeface="Arial" pitchFamily="34" charset="0"/>
              </a:rPr>
              <a:t>I</a:t>
            </a:r>
            <a:r>
              <a:rPr sz="2200" dirty="0" smtClean="0">
                <a:latin typeface="Arial" pitchFamily="34" charset="0"/>
                <a:cs typeface="Arial" pitchFamily="34" charset="0"/>
              </a:rPr>
              <a:t>n this example we use a cursor named "</a:t>
            </a:r>
            <a:r>
              <a:rPr lang="en-US" sz="2200" b="1" i="1" dirty="0" err="1" smtClean="0">
                <a:latin typeface="Arial" pitchFamily="34" charset="0"/>
                <a:cs typeface="Arial" pitchFamily="34" charset="0"/>
              </a:rPr>
              <a:t>Emp_Cursor</a:t>
            </a:r>
            <a:r>
              <a:rPr sz="2200" dirty="0" smtClean="0">
                <a:latin typeface="Arial" pitchFamily="34" charset="0"/>
                <a:cs typeface="Arial" pitchFamily="34" charset="0"/>
              </a:rPr>
              <a:t>" inside a stored procedure to fetch </a:t>
            </a:r>
            <a:r>
              <a:rPr lang="en-US" sz="2200" b="1" i="1" dirty="0" err="1" smtClean="0">
                <a:latin typeface="Arial" pitchFamily="34" charset="0"/>
                <a:cs typeface="Arial" pitchFamily="34" charset="0"/>
              </a:rPr>
              <a:t>First_name,Last_Name</a:t>
            </a:r>
            <a:r>
              <a:rPr sz="2200" dirty="0" smtClean="0">
                <a:latin typeface="Arial" pitchFamily="34" charset="0"/>
                <a:cs typeface="Arial" pitchFamily="34" charset="0"/>
              </a:rPr>
              <a:t> of all the employees from the </a:t>
            </a:r>
            <a:r>
              <a:rPr lang="en-US" sz="2200" b="1" i="1" dirty="0" smtClean="0">
                <a:latin typeface="Arial" pitchFamily="34" charset="0"/>
                <a:cs typeface="Arial" pitchFamily="34" charset="0"/>
              </a:rPr>
              <a:t>Emp_Info</a:t>
            </a:r>
            <a:r>
              <a:rPr sz="2200" dirty="0" smtClean="0">
                <a:latin typeface="Arial" pitchFamily="34" charset="0"/>
                <a:cs typeface="Arial" pitchFamily="34" charset="0"/>
              </a:rPr>
              <a:t> table.</a:t>
            </a:r>
          </a:p>
          <a:p>
            <a:pPr>
              <a:spcBef>
                <a:spcPts val="1200"/>
              </a:spcBef>
              <a:buNone/>
            </a:pPr>
            <a:endParaRPr sz="22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Tree>
    <p:extLst>
      <p:ext uri="{BB962C8B-B14F-4D97-AF65-F5344CB8AC3E}">
        <p14:creationId xmlns:p14="http://schemas.microsoft.com/office/powerpoint/2010/main" val="62352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
        <p:nvSpPr>
          <p:cNvPr id="21" name="Slide Number Placeholder 20"/>
          <p:cNvSpPr>
            <a:spLocks noGrp="1"/>
          </p:cNvSpPr>
          <p:nvPr>
            <p:ph type="sldNum" sz="quarter" idx="10"/>
          </p:nvPr>
        </p:nvSpPr>
        <p:spPr/>
        <p:txBody>
          <a:bodyPr/>
          <a:lstStyle/>
          <a:p>
            <a:fld id="{47ED8886-DB3B-44F4-9A80-E6A224679F20}" type="slidenum">
              <a:rPr lang="en-US" smtClean="0"/>
              <a:pPr/>
              <a:t>2</a:t>
            </a:fld>
            <a:endParaRPr lang="en-US" dirty="0"/>
          </a:p>
        </p:txBody>
      </p:sp>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Cursor  Without Parameter- Example</a:t>
            </a:r>
            <a:endParaRPr lang="en-US" sz="2800" dirty="0"/>
          </a:p>
        </p:txBody>
      </p:sp>
      <p:sp>
        <p:nvSpPr>
          <p:cNvPr id="3" name="Content Placeholder 2"/>
          <p:cNvSpPr>
            <a:spLocks noGrp="1"/>
          </p:cNvSpPr>
          <p:nvPr>
            <p:ph idx="1"/>
          </p:nvPr>
        </p:nvSpPr>
        <p:spPr>
          <a:xfrm>
            <a:off x="228600" y="1257300"/>
            <a:ext cx="8686800" cy="4953000"/>
          </a:xfrm>
        </p:spPr>
        <p:txBody>
          <a:bodyPr/>
          <a:lstStyle/>
          <a:p>
            <a:pPr marL="53975" indent="-53975">
              <a:spcBef>
                <a:spcPts val="600"/>
              </a:spcBef>
              <a:buNone/>
            </a:pPr>
            <a:r>
              <a:rPr lang="en-US" sz="1800" dirty="0" smtClean="0">
                <a:latin typeface="Arial" pitchFamily="34" charset="0"/>
                <a:cs typeface="Arial" pitchFamily="34" charset="0"/>
              </a:rPr>
              <a:t>Create a procedure to display all  the employees first name and last name from employee table.</a:t>
            </a:r>
          </a:p>
          <a:p>
            <a:pPr>
              <a:spcBef>
                <a:spcPts val="600"/>
              </a:spcBef>
              <a:buNone/>
            </a:pPr>
            <a:r>
              <a:rPr lang="en-US" sz="1800" dirty="0" smtClean="0">
                <a:solidFill>
                  <a:srgbClr val="0070C0"/>
                </a:solidFill>
                <a:latin typeface="Arial" pitchFamily="34" charset="0"/>
                <a:cs typeface="Arial" pitchFamily="34" charset="0"/>
              </a:rPr>
              <a:t>CREATE OR REPLACE PROCEDURE </a:t>
            </a:r>
            <a:r>
              <a:rPr lang="en-US" sz="1800" dirty="0" err="1" smtClean="0">
                <a:solidFill>
                  <a:srgbClr val="00B050"/>
                </a:solidFill>
                <a:latin typeface="Arial" pitchFamily="34" charset="0"/>
                <a:cs typeface="Arial" pitchFamily="34" charset="0"/>
              </a:rPr>
              <a:t>P</a:t>
            </a:r>
            <a:r>
              <a:rPr sz="1800" dirty="0" err="1" smtClean="0">
                <a:solidFill>
                  <a:srgbClr val="00B050"/>
                </a:solidFill>
                <a:latin typeface="Arial" pitchFamily="34" charset="0"/>
                <a:cs typeface="Arial" pitchFamily="34" charset="0"/>
              </a:rPr>
              <a:t>rint_Emp_Info</a:t>
            </a:r>
            <a:r>
              <a:rPr sz="1800" dirty="0" smtClean="0">
                <a:solidFill>
                  <a:srgbClr val="0070C0"/>
                </a:solidFill>
                <a:latin typeface="Arial" pitchFamily="34" charset="0"/>
                <a:cs typeface="Arial" pitchFamily="34" charset="0"/>
              </a:rPr>
              <a:t> </a:t>
            </a:r>
            <a:r>
              <a:rPr lang="en-US" sz="1800" dirty="0" smtClean="0">
                <a:solidFill>
                  <a:srgbClr val="0070C0"/>
                </a:solidFill>
                <a:latin typeface="Arial" pitchFamily="34" charset="0"/>
                <a:cs typeface="Arial" pitchFamily="34" charset="0"/>
              </a:rPr>
              <a:t>IS</a:t>
            </a:r>
            <a:endParaRPr sz="1800" dirty="0" smtClean="0">
              <a:solidFill>
                <a:srgbClr val="0070C0"/>
              </a:solidFill>
              <a:latin typeface="Arial" pitchFamily="34" charset="0"/>
              <a:cs typeface="Arial" pitchFamily="34" charset="0"/>
            </a:endParaRPr>
          </a:p>
          <a:p>
            <a:pPr>
              <a:spcBef>
                <a:spcPts val="600"/>
              </a:spcBef>
              <a:buNone/>
            </a:pPr>
            <a:r>
              <a:rPr lang="en-US" sz="1800" dirty="0" smtClean="0">
                <a:solidFill>
                  <a:srgbClr val="0070C0"/>
                </a:solidFill>
                <a:latin typeface="Arial" pitchFamily="34" charset="0"/>
                <a:cs typeface="Arial" pitchFamily="34" charset="0"/>
              </a:rPr>
              <a:t>CURSOR</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Emp_Cursor</a:t>
            </a:r>
            <a:r>
              <a:rPr sz="1800" dirty="0" smtClean="0">
                <a:solidFill>
                  <a:srgbClr val="0070C0"/>
                </a:solidFill>
                <a:latin typeface="Arial" pitchFamily="34" charset="0"/>
                <a:cs typeface="Arial" pitchFamily="34" charset="0"/>
              </a:rPr>
              <a:t> </a:t>
            </a:r>
            <a:r>
              <a:rPr lang="en-US" sz="1800" dirty="0" smtClean="0">
                <a:solidFill>
                  <a:srgbClr val="0070C0"/>
                </a:solidFill>
                <a:latin typeface="Arial" pitchFamily="34" charset="0"/>
                <a:cs typeface="Arial" pitchFamily="34" charset="0"/>
              </a:rPr>
              <a:t>IS SELECT </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First_Name</a:t>
            </a:r>
            <a:r>
              <a:rPr sz="1800" dirty="0" err="1" smtClean="0">
                <a:solidFill>
                  <a:srgbClr val="0070C0"/>
                </a:solidFill>
                <a:latin typeface="Arial" pitchFamily="34" charset="0"/>
                <a:cs typeface="Arial" pitchFamily="34" charset="0"/>
              </a:rPr>
              <a:t>,</a:t>
            </a:r>
            <a:r>
              <a:rPr sz="1800" dirty="0" err="1" smtClean="0">
                <a:solidFill>
                  <a:srgbClr val="00B050"/>
                </a:solidFill>
                <a:latin typeface="Arial" pitchFamily="34" charset="0"/>
                <a:cs typeface="Arial" pitchFamily="34" charset="0"/>
              </a:rPr>
              <a:t>Last_Name</a:t>
            </a:r>
            <a:r>
              <a:rPr lang="en-US" sz="1800" dirty="0" smtClean="0">
                <a:solidFill>
                  <a:srgbClr val="0070C0"/>
                </a:solidFill>
                <a:latin typeface="Arial" pitchFamily="34" charset="0"/>
                <a:cs typeface="Arial" pitchFamily="34" charset="0"/>
              </a:rPr>
              <a:t> FROM </a:t>
            </a:r>
            <a:r>
              <a:rPr sz="1800" dirty="0" smtClean="0">
                <a:solidFill>
                  <a:srgbClr val="00B050"/>
                </a:solidFill>
                <a:latin typeface="Arial" pitchFamily="34" charset="0"/>
                <a:cs typeface="Arial" pitchFamily="34" charset="0"/>
              </a:rPr>
              <a:t>Employees</a:t>
            </a:r>
            <a:r>
              <a:rPr sz="1800" dirty="0" smtClean="0">
                <a:solidFill>
                  <a:srgbClr val="0070C0"/>
                </a:solidFill>
                <a:latin typeface="Arial" pitchFamily="34" charset="0"/>
                <a:cs typeface="Arial" pitchFamily="34" charset="0"/>
              </a:rPr>
              <a:t>;</a:t>
            </a:r>
          </a:p>
          <a:p>
            <a:pPr>
              <a:spcBef>
                <a:spcPts val="600"/>
              </a:spcBef>
              <a:buNone/>
            </a:pPr>
            <a:r>
              <a:rPr lang="en-US" sz="1800" dirty="0" err="1" smtClean="0">
                <a:solidFill>
                  <a:srgbClr val="00B050"/>
                </a:solidFill>
                <a:latin typeface="Arial" pitchFamily="34" charset="0"/>
                <a:cs typeface="Arial" pitchFamily="34" charset="0"/>
              </a:rPr>
              <a:t>E</a:t>
            </a:r>
            <a:r>
              <a:rPr sz="1800" dirty="0" err="1" smtClean="0">
                <a:solidFill>
                  <a:srgbClr val="00B050"/>
                </a:solidFill>
                <a:latin typeface="Arial" pitchFamily="34" charset="0"/>
                <a:cs typeface="Arial" pitchFamily="34" charset="0"/>
              </a:rPr>
              <a:t>mp_First_Name</a:t>
            </a:r>
            <a:r>
              <a:rPr sz="1800" dirty="0" smtClean="0">
                <a:solidFill>
                  <a:srgbClr val="00B050"/>
                </a:solidFill>
                <a:latin typeface="Arial" pitchFamily="34" charset="0"/>
                <a:cs typeface="Arial" pitchFamily="34" charset="0"/>
              </a:rPr>
              <a:t>  </a:t>
            </a:r>
            <a:r>
              <a:rPr sz="1800" dirty="0" smtClean="0">
                <a:solidFill>
                  <a:srgbClr val="0070C0"/>
                </a:solidFill>
                <a:latin typeface="Arial" pitchFamily="34" charset="0"/>
                <a:cs typeface="Arial" pitchFamily="34" charset="0"/>
              </a:rPr>
              <a:t>Varchar2(</a:t>
            </a:r>
            <a:r>
              <a:rPr sz="1800" dirty="0" smtClean="0">
                <a:solidFill>
                  <a:srgbClr val="00B050"/>
                </a:solidFill>
                <a:latin typeface="Arial" pitchFamily="34" charset="0"/>
                <a:cs typeface="Arial" pitchFamily="34" charset="0"/>
              </a:rPr>
              <a:t>25</a:t>
            </a:r>
            <a:r>
              <a:rPr sz="1800" dirty="0" smtClean="0">
                <a:solidFill>
                  <a:srgbClr val="0070C0"/>
                </a:solidFill>
                <a:latin typeface="Arial" pitchFamily="34" charset="0"/>
                <a:cs typeface="Arial" pitchFamily="34" charset="0"/>
              </a:rPr>
              <a:t>);</a:t>
            </a:r>
          </a:p>
          <a:p>
            <a:pPr>
              <a:spcBef>
                <a:spcPts val="600"/>
              </a:spcBef>
              <a:buNone/>
            </a:pPr>
            <a:r>
              <a:rPr sz="1800" dirty="0" err="1" smtClean="0">
                <a:solidFill>
                  <a:srgbClr val="00B050"/>
                </a:solidFill>
                <a:latin typeface="Arial" pitchFamily="34" charset="0"/>
                <a:cs typeface="Arial" pitchFamily="34" charset="0"/>
              </a:rPr>
              <a:t>Emp_Last_Name</a:t>
            </a:r>
            <a:r>
              <a:rPr sz="1800" dirty="0" smtClean="0">
                <a:solidFill>
                  <a:srgbClr val="00B050"/>
                </a:solidFill>
                <a:latin typeface="Arial" pitchFamily="34" charset="0"/>
                <a:cs typeface="Arial" pitchFamily="34" charset="0"/>
              </a:rPr>
              <a:t>  </a:t>
            </a:r>
            <a:r>
              <a:rPr sz="1800" dirty="0" smtClean="0">
                <a:solidFill>
                  <a:srgbClr val="0070C0"/>
                </a:solidFill>
                <a:latin typeface="Arial" pitchFamily="34" charset="0"/>
                <a:cs typeface="Arial" pitchFamily="34" charset="0"/>
              </a:rPr>
              <a:t>Varchar2(</a:t>
            </a:r>
            <a:r>
              <a:rPr sz="1800" dirty="0" smtClean="0">
                <a:solidFill>
                  <a:srgbClr val="00B050"/>
                </a:solidFill>
                <a:latin typeface="Arial" pitchFamily="34" charset="0"/>
                <a:cs typeface="Arial" pitchFamily="34" charset="0"/>
              </a:rPr>
              <a:t>25</a:t>
            </a:r>
            <a:r>
              <a:rPr sz="1800" dirty="0" smtClean="0">
                <a:solidFill>
                  <a:srgbClr val="0070C0"/>
                </a:solidFill>
                <a:latin typeface="Arial" pitchFamily="34" charset="0"/>
                <a:cs typeface="Arial" pitchFamily="34" charset="0"/>
              </a:rPr>
              <a:t>);</a:t>
            </a:r>
          </a:p>
          <a:p>
            <a:pPr>
              <a:spcBef>
                <a:spcPts val="600"/>
              </a:spcBef>
              <a:buNone/>
            </a:pPr>
            <a:r>
              <a:rPr lang="en-US" sz="1800" dirty="0" smtClean="0">
                <a:solidFill>
                  <a:srgbClr val="0070C0"/>
                </a:solidFill>
                <a:latin typeface="Arial" pitchFamily="34" charset="0"/>
                <a:cs typeface="Arial" pitchFamily="34" charset="0"/>
              </a:rPr>
              <a:t>BEGIN</a:t>
            </a:r>
          </a:p>
          <a:p>
            <a:pPr>
              <a:spcBef>
                <a:spcPts val="600"/>
              </a:spcBef>
              <a:buNone/>
            </a:pPr>
            <a:r>
              <a:rPr lang="en-US" sz="1800" dirty="0" smtClean="0">
                <a:solidFill>
                  <a:srgbClr val="0070C0"/>
                </a:solidFill>
                <a:latin typeface="Arial" pitchFamily="34" charset="0"/>
                <a:cs typeface="Arial" pitchFamily="34" charset="0"/>
              </a:rPr>
              <a:t>	OPEN </a:t>
            </a:r>
            <a:r>
              <a:rPr sz="1800" dirty="0" err="1" smtClean="0">
                <a:solidFill>
                  <a:srgbClr val="00B050"/>
                </a:solidFill>
                <a:latin typeface="Arial" pitchFamily="34" charset="0"/>
                <a:cs typeface="Arial" pitchFamily="34" charset="0"/>
              </a:rPr>
              <a:t>Emp_Cursor</a:t>
            </a:r>
            <a:r>
              <a:rPr sz="1800" dirty="0" smtClean="0">
                <a:solidFill>
                  <a:srgbClr val="0070C0"/>
                </a:solidFill>
                <a:latin typeface="Arial" pitchFamily="34" charset="0"/>
                <a:cs typeface="Arial" pitchFamily="34" charset="0"/>
              </a:rPr>
              <a:t>;</a:t>
            </a:r>
          </a:p>
          <a:p>
            <a:pPr>
              <a:spcBef>
                <a:spcPts val="600"/>
              </a:spcBef>
              <a:buNone/>
            </a:pPr>
            <a:r>
              <a:rPr lang="en-US" sz="1800" dirty="0" smtClean="0">
                <a:solidFill>
                  <a:srgbClr val="0070C0"/>
                </a:solidFill>
                <a:latin typeface="Arial" pitchFamily="34" charset="0"/>
                <a:cs typeface="Arial" pitchFamily="34" charset="0"/>
              </a:rPr>
              <a:t>	LOOP</a:t>
            </a:r>
          </a:p>
          <a:p>
            <a:pPr>
              <a:spcBef>
                <a:spcPts val="600"/>
              </a:spcBef>
              <a:buNone/>
            </a:pPr>
            <a:r>
              <a:rPr lang="en-US" sz="1800" dirty="0" smtClean="0">
                <a:solidFill>
                  <a:srgbClr val="0070C0"/>
                </a:solidFill>
                <a:latin typeface="Arial" pitchFamily="34" charset="0"/>
                <a:cs typeface="Arial" pitchFamily="34" charset="0"/>
              </a:rPr>
              <a:t>		FETCH</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Emp_Cursor</a:t>
            </a:r>
            <a:r>
              <a:rPr sz="1800" dirty="0" smtClean="0">
                <a:solidFill>
                  <a:srgbClr val="0070C0"/>
                </a:solidFill>
                <a:latin typeface="Arial" pitchFamily="34" charset="0"/>
                <a:cs typeface="Arial" pitchFamily="34" charset="0"/>
              </a:rPr>
              <a:t> </a:t>
            </a:r>
            <a:r>
              <a:rPr lang="en-US" sz="1800" dirty="0" smtClean="0">
                <a:solidFill>
                  <a:srgbClr val="0070C0"/>
                </a:solidFill>
                <a:latin typeface="Arial" pitchFamily="34" charset="0"/>
                <a:cs typeface="Arial" pitchFamily="34" charset="0"/>
              </a:rPr>
              <a:t>INTO</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Emp_First_Name,Emp_Last_Name</a:t>
            </a:r>
            <a:r>
              <a:rPr sz="1800" dirty="0" smtClean="0">
                <a:solidFill>
                  <a:srgbClr val="00B050"/>
                </a:solidFill>
                <a:latin typeface="Arial" pitchFamily="34" charset="0"/>
                <a:cs typeface="Arial" pitchFamily="34" charset="0"/>
              </a:rPr>
              <a:t> </a:t>
            </a:r>
            <a:r>
              <a:rPr sz="1800" dirty="0" smtClean="0">
                <a:solidFill>
                  <a:srgbClr val="0070C0"/>
                </a:solidFill>
                <a:latin typeface="Arial" pitchFamily="34" charset="0"/>
                <a:cs typeface="Arial" pitchFamily="34" charset="0"/>
              </a:rPr>
              <a:t>;</a:t>
            </a:r>
          </a:p>
          <a:p>
            <a:pPr>
              <a:spcBef>
                <a:spcPts val="600"/>
              </a:spcBef>
              <a:buNone/>
            </a:pPr>
            <a:r>
              <a:rPr sz="1800" dirty="0" smtClean="0">
                <a:solidFill>
                  <a:srgbClr val="0070C0"/>
                </a:solidFill>
                <a:latin typeface="Arial" pitchFamily="34" charset="0"/>
                <a:cs typeface="Arial" pitchFamily="34" charset="0"/>
              </a:rPr>
              <a:t>		DBMS_OUTPUT.PUT_LINE(</a:t>
            </a:r>
            <a:r>
              <a:rPr sz="1800" dirty="0" err="1" smtClean="0">
                <a:solidFill>
                  <a:srgbClr val="00B050"/>
                </a:solidFill>
                <a:latin typeface="Arial" pitchFamily="34" charset="0"/>
                <a:cs typeface="Arial" pitchFamily="34" charset="0"/>
              </a:rPr>
              <a:t>Emp_First_Name</a:t>
            </a:r>
            <a:r>
              <a:rPr sz="1800" dirty="0" smtClean="0">
                <a:solidFill>
                  <a:srgbClr val="0070C0"/>
                </a:solidFill>
                <a:latin typeface="Arial" pitchFamily="34" charset="0"/>
                <a:cs typeface="Arial" pitchFamily="34" charset="0"/>
              </a:rPr>
              <a:t>||'    '|| </a:t>
            </a:r>
            <a:r>
              <a:rPr sz="1800" dirty="0" err="1" smtClean="0">
                <a:solidFill>
                  <a:srgbClr val="00B050"/>
                </a:solidFill>
                <a:latin typeface="Arial" pitchFamily="34" charset="0"/>
                <a:cs typeface="Arial" pitchFamily="34" charset="0"/>
              </a:rPr>
              <a:t>Emp_Last_Name</a:t>
            </a:r>
            <a:r>
              <a:rPr sz="1800" dirty="0" smtClean="0">
                <a:solidFill>
                  <a:srgbClr val="0070C0"/>
                </a:solidFill>
                <a:latin typeface="Arial" pitchFamily="34" charset="0"/>
                <a:cs typeface="Arial" pitchFamily="34" charset="0"/>
              </a:rPr>
              <a:t>);</a:t>
            </a:r>
          </a:p>
          <a:p>
            <a:pPr>
              <a:spcBef>
                <a:spcPts val="600"/>
              </a:spcBef>
              <a:buNone/>
            </a:pPr>
            <a:r>
              <a:rPr lang="en-US" sz="1800" dirty="0" smtClean="0">
                <a:solidFill>
                  <a:srgbClr val="0070C0"/>
                </a:solidFill>
                <a:latin typeface="Arial" pitchFamily="34" charset="0"/>
                <a:cs typeface="Arial" pitchFamily="34" charset="0"/>
              </a:rPr>
              <a:t>		EXIT WHEN </a:t>
            </a:r>
            <a:r>
              <a:rPr sz="1800" dirty="0" err="1" smtClean="0">
                <a:solidFill>
                  <a:srgbClr val="00B050"/>
                </a:solidFill>
                <a:latin typeface="Arial" pitchFamily="34" charset="0"/>
                <a:cs typeface="Arial" pitchFamily="34" charset="0"/>
              </a:rPr>
              <a:t>Emp_Cursor</a:t>
            </a:r>
            <a:r>
              <a:rPr sz="1800" dirty="0" smtClean="0">
                <a:solidFill>
                  <a:srgbClr val="00B050"/>
                </a:solidFill>
                <a:latin typeface="Arial" pitchFamily="34" charset="0"/>
                <a:cs typeface="Arial" pitchFamily="34" charset="0"/>
              </a:rPr>
              <a:t> </a:t>
            </a:r>
            <a:r>
              <a:rPr sz="1800" dirty="0" smtClean="0">
                <a:solidFill>
                  <a:srgbClr val="0070C0"/>
                </a:solidFill>
                <a:latin typeface="Arial" pitchFamily="34" charset="0"/>
                <a:cs typeface="Arial" pitchFamily="34" charset="0"/>
              </a:rPr>
              <a:t>%NOTFOUND;</a:t>
            </a:r>
          </a:p>
          <a:p>
            <a:pPr>
              <a:spcBef>
                <a:spcPts val="600"/>
              </a:spcBef>
              <a:buNone/>
            </a:pPr>
            <a:r>
              <a:rPr lang="en-US" sz="1800" dirty="0" smtClean="0">
                <a:solidFill>
                  <a:srgbClr val="0070C0"/>
                </a:solidFill>
                <a:latin typeface="Arial" pitchFamily="34" charset="0"/>
                <a:cs typeface="Arial" pitchFamily="34" charset="0"/>
              </a:rPr>
              <a:t>	END LOOP;</a:t>
            </a:r>
          </a:p>
          <a:p>
            <a:pPr>
              <a:spcBef>
                <a:spcPts val="600"/>
              </a:spcBef>
              <a:buNone/>
            </a:pPr>
            <a:r>
              <a:rPr lang="en-US" sz="1800" dirty="0" smtClean="0">
                <a:solidFill>
                  <a:srgbClr val="0070C0"/>
                </a:solidFill>
                <a:latin typeface="Arial" pitchFamily="34" charset="0"/>
                <a:cs typeface="Arial" pitchFamily="34" charset="0"/>
              </a:rPr>
              <a:t>	CLOSE </a:t>
            </a:r>
            <a:r>
              <a:rPr sz="1800" dirty="0" err="1" smtClean="0">
                <a:solidFill>
                  <a:srgbClr val="00B050"/>
                </a:solidFill>
                <a:latin typeface="Arial" pitchFamily="34" charset="0"/>
                <a:cs typeface="Arial" pitchFamily="34" charset="0"/>
              </a:rPr>
              <a:t>Emp_Cursor</a:t>
            </a:r>
            <a:r>
              <a:rPr sz="1800" dirty="0" smtClean="0">
                <a:solidFill>
                  <a:srgbClr val="0070C0"/>
                </a:solidFill>
                <a:latin typeface="Arial" pitchFamily="34" charset="0"/>
                <a:cs typeface="Arial" pitchFamily="34" charset="0"/>
              </a:rPr>
              <a:t>;</a:t>
            </a:r>
          </a:p>
          <a:p>
            <a:pPr>
              <a:spcBef>
                <a:spcPts val="600"/>
              </a:spcBef>
              <a:buNone/>
            </a:pPr>
            <a:r>
              <a:rPr lang="en-US" sz="1800" dirty="0" smtClean="0">
                <a:solidFill>
                  <a:srgbClr val="0070C0"/>
                </a:solidFill>
                <a:latin typeface="Arial" pitchFamily="34" charset="0"/>
                <a:cs typeface="Arial" pitchFamily="34" charset="0"/>
              </a:rPr>
              <a:t>END;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sp>
        <p:nvSpPr>
          <p:cNvPr id="5" name="Rounded Rectangle 4"/>
          <p:cNvSpPr/>
          <p:nvPr/>
        </p:nvSpPr>
        <p:spPr>
          <a:xfrm>
            <a:off x="4038600" y="2667000"/>
            <a:ext cx="18288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Variable to hold data from cursor</a:t>
            </a:r>
            <a:endParaRPr lang="en-US" sz="1400" b="0" dirty="0">
              <a:latin typeface="Arial" pitchFamily="34" charset="0"/>
              <a:cs typeface="Arial" pitchFamily="34" charset="0"/>
            </a:endParaRPr>
          </a:p>
        </p:txBody>
      </p:sp>
      <p:sp>
        <p:nvSpPr>
          <p:cNvPr id="6" name="Rounded Rectangle 5"/>
          <p:cNvSpPr/>
          <p:nvPr/>
        </p:nvSpPr>
        <p:spPr>
          <a:xfrm>
            <a:off x="5791200" y="3429000"/>
            <a:ext cx="26670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iterated and records in cursor is assigned to the variable</a:t>
            </a:r>
            <a:endParaRPr lang="en-US" sz="1400" b="0" dirty="0">
              <a:latin typeface="Arial" pitchFamily="34" charset="0"/>
              <a:cs typeface="Arial" pitchFamily="34" charset="0"/>
            </a:endParaRPr>
          </a:p>
        </p:txBody>
      </p:sp>
      <p:sp>
        <p:nvSpPr>
          <p:cNvPr id="7" name="Right Brace 6"/>
          <p:cNvSpPr/>
          <p:nvPr/>
        </p:nvSpPr>
        <p:spPr>
          <a:xfrm>
            <a:off x="3733800" y="2667000"/>
            <a:ext cx="228600" cy="6096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Rounded Rectangle 7"/>
          <p:cNvSpPr/>
          <p:nvPr/>
        </p:nvSpPr>
        <p:spPr>
          <a:xfrm>
            <a:off x="7162800" y="2819400"/>
            <a:ext cx="18288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declared</a:t>
            </a:r>
            <a:endParaRPr lang="en-US" sz="1400" b="0" dirty="0">
              <a:latin typeface="Arial" pitchFamily="34" charset="0"/>
              <a:cs typeface="Arial" pitchFamily="34" charset="0"/>
            </a:endParaRPr>
          </a:p>
        </p:txBody>
      </p:sp>
      <p:cxnSp>
        <p:nvCxnSpPr>
          <p:cNvPr id="12" name="Straight Arrow Connector 11"/>
          <p:cNvCxnSpPr>
            <a:stCxn id="8" idx="0"/>
          </p:cNvCxnSpPr>
          <p:nvPr/>
        </p:nvCxnSpPr>
        <p:spPr>
          <a:xfrm flipH="1" flipV="1">
            <a:off x="7772400" y="2590800"/>
            <a:ext cx="304800" cy="228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6" idx="2"/>
          </p:cNvCxnSpPr>
          <p:nvPr/>
        </p:nvCxnSpPr>
        <p:spPr>
          <a:xfrm flipH="1">
            <a:off x="6781800" y="4038600"/>
            <a:ext cx="342900" cy="3810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Rounded Rectangle 15"/>
          <p:cNvSpPr/>
          <p:nvPr/>
        </p:nvSpPr>
        <p:spPr>
          <a:xfrm>
            <a:off x="2819400" y="3657600"/>
            <a:ext cx="18288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opened</a:t>
            </a:r>
            <a:endParaRPr lang="en-US" sz="1400" b="0" dirty="0">
              <a:latin typeface="Arial" pitchFamily="34" charset="0"/>
              <a:cs typeface="Arial" pitchFamily="34" charset="0"/>
            </a:endParaRPr>
          </a:p>
        </p:txBody>
      </p:sp>
      <p:sp>
        <p:nvSpPr>
          <p:cNvPr id="17" name="Rounded Rectangle 16"/>
          <p:cNvSpPr/>
          <p:nvPr/>
        </p:nvSpPr>
        <p:spPr>
          <a:xfrm>
            <a:off x="2971800" y="5791200"/>
            <a:ext cx="18288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closed</a:t>
            </a:r>
            <a:endParaRPr lang="en-US" sz="1400" b="0" dirty="0">
              <a:latin typeface="Arial" pitchFamily="34" charset="0"/>
              <a:cs typeface="Arial" pitchFamily="34" charset="0"/>
            </a:endParaRPr>
          </a:p>
        </p:txBody>
      </p:sp>
      <p:sp>
        <p:nvSpPr>
          <p:cNvPr id="18" name="Rounded Rectangle 17"/>
          <p:cNvSpPr/>
          <p:nvPr/>
        </p:nvSpPr>
        <p:spPr>
          <a:xfrm>
            <a:off x="5638800" y="5181600"/>
            <a:ext cx="28956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When no records found the loop is exited.</a:t>
            </a:r>
            <a:endParaRPr lang="en-US" sz="1400" b="0" dirty="0">
              <a:latin typeface="Arial" pitchFamily="34" charset="0"/>
              <a:cs typeface="Arial" pitchFamily="34" charset="0"/>
            </a:endParaRPr>
          </a:p>
        </p:txBody>
      </p:sp>
    </p:spTree>
    <p:extLst>
      <p:ext uri="{BB962C8B-B14F-4D97-AF65-F5344CB8AC3E}">
        <p14:creationId xmlns:p14="http://schemas.microsoft.com/office/powerpoint/2010/main" val="174275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heckerboard(across)">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heckerboard(across)">
                                      <p:cBhvr>
                                        <p:cTn id="25" dur="500"/>
                                        <p:tgtEl>
                                          <p:spTgt spid="6"/>
                                        </p:tgtEl>
                                      </p:cBhvr>
                                    </p:animEffect>
                                  </p:childTnLst>
                                </p:cTn>
                              </p:par>
                              <p:par>
                                <p:cTn id="26" presetID="4"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checkerboard(across)">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heckerboard(across)">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3200" dirty="0" smtClean="0"/>
              <a:t>Cursor  With Parameter- Example</a:t>
            </a:r>
            <a:endParaRPr lang="en-US" sz="3200" dirty="0"/>
          </a:p>
        </p:txBody>
      </p:sp>
      <p:sp>
        <p:nvSpPr>
          <p:cNvPr id="3" name="Content Placeholder 2"/>
          <p:cNvSpPr>
            <a:spLocks noGrp="1"/>
          </p:cNvSpPr>
          <p:nvPr>
            <p:ph idx="1"/>
          </p:nvPr>
        </p:nvSpPr>
        <p:spPr>
          <a:xfrm>
            <a:off x="228600" y="1828800"/>
            <a:ext cx="8686800" cy="2590800"/>
          </a:xfrm>
        </p:spPr>
        <p:txBody>
          <a:bodyPr/>
          <a:lstStyle/>
          <a:p>
            <a:pPr algn="just">
              <a:spcBef>
                <a:spcPts val="1200"/>
              </a:spcBef>
              <a:buNone/>
            </a:pPr>
            <a:r>
              <a:rPr sz="2200" b="1" dirty="0" smtClean="0">
                <a:latin typeface="Arial" pitchFamily="34" charset="0"/>
                <a:cs typeface="Arial" pitchFamily="34" charset="0"/>
              </a:rPr>
              <a:t>S</a:t>
            </a:r>
            <a:r>
              <a:rPr lang="en-US" sz="2200" b="1" dirty="0" smtClean="0">
                <a:latin typeface="Arial" pitchFamily="34" charset="0"/>
                <a:cs typeface="Arial" pitchFamily="34" charset="0"/>
              </a:rPr>
              <a:t>c</a:t>
            </a:r>
            <a:r>
              <a:rPr sz="2200" b="1" dirty="0" smtClean="0">
                <a:latin typeface="Arial" pitchFamily="34" charset="0"/>
                <a:cs typeface="Arial" pitchFamily="34" charset="0"/>
              </a:rPr>
              <a:t>enario: </a:t>
            </a:r>
            <a:r>
              <a:rPr sz="2200" dirty="0" smtClean="0">
                <a:latin typeface="Arial" pitchFamily="34" charset="0"/>
                <a:cs typeface="Arial" pitchFamily="34" charset="0"/>
              </a:rPr>
              <a:t>Let us assume we have a table </a:t>
            </a:r>
            <a:r>
              <a:rPr sz="2200" b="1" i="1" dirty="0" err="1" smtClean="0">
                <a:latin typeface="Arial" pitchFamily="34" charset="0"/>
                <a:cs typeface="Arial" pitchFamily="34" charset="0"/>
              </a:rPr>
              <a:t>Emp_Info</a:t>
            </a:r>
            <a:r>
              <a:rPr sz="2200" dirty="0" smtClean="0">
                <a:latin typeface="Arial" pitchFamily="34" charset="0"/>
                <a:cs typeface="Arial" pitchFamily="34" charset="0"/>
              </a:rPr>
              <a:t> with columns </a:t>
            </a:r>
            <a:r>
              <a:rPr lang="en-US" sz="2200" b="1" i="1" dirty="0" err="1" smtClean="0">
                <a:latin typeface="Arial" pitchFamily="34" charset="0"/>
                <a:cs typeface="Arial" pitchFamily="34" charset="0"/>
              </a:rPr>
              <a:t>First_Name,Last_Name</a:t>
            </a:r>
            <a:r>
              <a:rPr sz="2200" dirty="0" smtClean="0">
                <a:latin typeface="Arial" pitchFamily="34" charset="0"/>
                <a:cs typeface="Arial" pitchFamily="34" charset="0"/>
              </a:rPr>
              <a:t>. We need to display all the employees which starts with a particular character.</a:t>
            </a:r>
          </a:p>
          <a:p>
            <a:pPr algn="just">
              <a:spcBef>
                <a:spcPts val="1200"/>
              </a:spcBef>
              <a:buNone/>
            </a:pPr>
            <a:r>
              <a:rPr sz="2200" dirty="0" smtClean="0">
                <a:latin typeface="Arial" pitchFamily="34" charset="0"/>
                <a:cs typeface="Arial" pitchFamily="34" charset="0"/>
              </a:rPr>
              <a:t>The example demonstrates a cursor named "</a:t>
            </a:r>
            <a:r>
              <a:rPr lang="en-US" sz="2200" b="1" i="1" dirty="0" err="1" smtClean="0">
                <a:latin typeface="Arial" pitchFamily="34" charset="0"/>
                <a:cs typeface="Arial" pitchFamily="34" charset="0"/>
              </a:rPr>
              <a:t>Emp_Cursor</a:t>
            </a:r>
            <a:r>
              <a:rPr sz="2200" dirty="0" smtClean="0">
                <a:latin typeface="Arial" pitchFamily="34" charset="0"/>
                <a:cs typeface="Arial" pitchFamily="34" charset="0"/>
              </a:rPr>
              <a:t>" with character as input parameter and fetch all the employees with the name starting with the input character. </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Tree>
    <p:extLst>
      <p:ext uri="{BB962C8B-B14F-4D97-AF65-F5344CB8AC3E}">
        <p14:creationId xmlns:p14="http://schemas.microsoft.com/office/powerpoint/2010/main" val="1702423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Cursor With Parameter- Example</a:t>
            </a:r>
            <a:endParaRPr lang="en-US" sz="3200" dirty="0"/>
          </a:p>
        </p:txBody>
      </p:sp>
      <p:sp>
        <p:nvSpPr>
          <p:cNvPr id="3" name="Content Placeholder 2"/>
          <p:cNvSpPr>
            <a:spLocks noGrp="1"/>
          </p:cNvSpPr>
          <p:nvPr>
            <p:ph idx="1"/>
          </p:nvPr>
        </p:nvSpPr>
        <p:spPr>
          <a:xfrm>
            <a:off x="304800" y="1219200"/>
            <a:ext cx="8686800" cy="4953000"/>
          </a:xfrm>
        </p:spPr>
        <p:txBody>
          <a:bodyPr/>
          <a:lstStyle/>
          <a:p>
            <a:pPr>
              <a:spcBef>
                <a:spcPts val="600"/>
              </a:spcBef>
              <a:buNone/>
            </a:pPr>
            <a:r>
              <a:rPr lang="en-US" sz="1400" dirty="0" smtClean="0">
                <a:latin typeface="Arial" pitchFamily="34" charset="0"/>
                <a:cs typeface="Arial" pitchFamily="34" charset="0"/>
              </a:rPr>
              <a:t>Create a procedure to display the set employee names based on a particular character given by the user. </a:t>
            </a:r>
            <a:endParaRPr sz="1400" dirty="0" smtClean="0">
              <a:latin typeface="Arial" pitchFamily="34" charset="0"/>
              <a:cs typeface="Arial" pitchFamily="34" charset="0"/>
            </a:endParaRPr>
          </a:p>
          <a:p>
            <a:pPr>
              <a:spcBef>
                <a:spcPts val="600"/>
              </a:spcBef>
              <a:buNone/>
            </a:pPr>
            <a:r>
              <a:rPr sz="1400" dirty="0" smtClean="0">
                <a:solidFill>
                  <a:srgbClr val="0070C0"/>
                </a:solidFill>
                <a:latin typeface="Arial" pitchFamily="34" charset="0"/>
                <a:cs typeface="Arial" pitchFamily="34" charset="0"/>
              </a:rPr>
              <a:t>CREATE OR REPLACE PROCEDURE </a:t>
            </a:r>
            <a:r>
              <a:rPr sz="1400" dirty="0" err="1" smtClean="0">
                <a:solidFill>
                  <a:srgbClr val="00B050"/>
                </a:solidFill>
                <a:latin typeface="Arial" pitchFamily="34" charset="0"/>
                <a:cs typeface="Arial" pitchFamily="34" charset="0"/>
              </a:rPr>
              <a:t>Print_Emp_Info</a:t>
            </a:r>
            <a:r>
              <a:rPr sz="1400" dirty="0" smtClean="0">
                <a:solidFill>
                  <a:srgbClr val="0070C0"/>
                </a:solidFill>
                <a:latin typeface="Arial" pitchFamily="34" charset="0"/>
                <a:cs typeface="Arial" pitchFamily="34" charset="0"/>
              </a:rPr>
              <a:t>(</a:t>
            </a:r>
            <a:r>
              <a:rPr sz="1400" dirty="0" err="1" smtClean="0">
                <a:solidFill>
                  <a:srgbClr val="00B050"/>
                </a:solidFill>
                <a:latin typeface="Arial" pitchFamily="34" charset="0"/>
                <a:cs typeface="Arial" pitchFamily="34" charset="0"/>
              </a:rPr>
              <a:t>startChar</a:t>
            </a:r>
            <a:r>
              <a:rPr sz="1400" dirty="0" smtClean="0">
                <a:solidFill>
                  <a:srgbClr val="0070C0"/>
                </a:solidFill>
                <a:latin typeface="Arial" pitchFamily="34" charset="0"/>
                <a:cs typeface="Arial" pitchFamily="34" charset="0"/>
              </a:rPr>
              <a:t> IN Varchar2) </a:t>
            </a:r>
          </a:p>
          <a:p>
            <a:pPr>
              <a:spcBef>
                <a:spcPts val="600"/>
              </a:spcBef>
              <a:buNone/>
            </a:pPr>
            <a:r>
              <a:rPr sz="1400" dirty="0" smtClean="0">
                <a:solidFill>
                  <a:srgbClr val="0070C0"/>
                </a:solidFill>
                <a:latin typeface="Arial" pitchFamily="34" charset="0"/>
                <a:cs typeface="Arial" pitchFamily="34" charset="0"/>
              </a:rPr>
              <a:t>IS</a:t>
            </a:r>
          </a:p>
          <a:p>
            <a:pPr>
              <a:spcBef>
                <a:spcPts val="600"/>
              </a:spcBef>
              <a:buNone/>
            </a:pPr>
            <a:r>
              <a:rPr sz="1400" dirty="0" smtClean="0">
                <a:solidFill>
                  <a:srgbClr val="0070C0"/>
                </a:solidFill>
                <a:latin typeface="Arial" pitchFamily="34" charset="0"/>
                <a:cs typeface="Arial" pitchFamily="34" charset="0"/>
              </a:rPr>
              <a:t>CURSOR </a:t>
            </a:r>
            <a:r>
              <a:rPr sz="1400" dirty="0" err="1" smtClean="0">
                <a:solidFill>
                  <a:srgbClr val="00B050"/>
                </a:solidFill>
                <a:latin typeface="Arial" pitchFamily="34" charset="0"/>
                <a:cs typeface="Arial" pitchFamily="34" charset="0"/>
              </a:rPr>
              <a:t>Emp_Cursor</a:t>
            </a:r>
            <a:r>
              <a:rPr sz="1400" dirty="0" smtClean="0">
                <a:solidFill>
                  <a:srgbClr val="0070C0"/>
                </a:solidFill>
                <a:latin typeface="Arial" pitchFamily="34" charset="0"/>
                <a:cs typeface="Arial" pitchFamily="34" charset="0"/>
              </a:rPr>
              <a:t>(</a:t>
            </a:r>
            <a:r>
              <a:rPr sz="1400" dirty="0" err="1" smtClean="0">
                <a:solidFill>
                  <a:srgbClr val="00B050"/>
                </a:solidFill>
                <a:latin typeface="Arial" pitchFamily="34" charset="0"/>
                <a:cs typeface="Arial" pitchFamily="34" charset="0"/>
              </a:rPr>
              <a:t>startChar</a:t>
            </a:r>
            <a:r>
              <a:rPr sz="1400" dirty="0" smtClean="0">
                <a:solidFill>
                  <a:srgbClr val="0070C0"/>
                </a:solidFill>
                <a:latin typeface="Arial" pitchFamily="34" charset="0"/>
                <a:cs typeface="Arial" pitchFamily="34" charset="0"/>
              </a:rPr>
              <a:t> IN Varchar2) IS SELECT  </a:t>
            </a:r>
            <a:r>
              <a:rPr sz="1400" dirty="0" err="1" smtClean="0">
                <a:solidFill>
                  <a:srgbClr val="00B050"/>
                </a:solidFill>
                <a:latin typeface="Arial" pitchFamily="34" charset="0"/>
                <a:cs typeface="Arial" pitchFamily="34" charset="0"/>
              </a:rPr>
              <a:t>Firstname</a:t>
            </a:r>
            <a:r>
              <a:rPr sz="1400" dirty="0" err="1" smtClean="0">
                <a:solidFill>
                  <a:srgbClr val="0070C0"/>
                </a:solidFill>
                <a:latin typeface="Arial" pitchFamily="34" charset="0"/>
                <a:cs typeface="Arial" pitchFamily="34" charset="0"/>
              </a:rPr>
              <a:t>,</a:t>
            </a:r>
            <a:r>
              <a:rPr sz="1400" dirty="0" err="1" smtClean="0">
                <a:solidFill>
                  <a:srgbClr val="00B050"/>
                </a:solidFill>
                <a:latin typeface="Arial" pitchFamily="34" charset="0"/>
                <a:cs typeface="Arial" pitchFamily="34" charset="0"/>
              </a:rPr>
              <a:t>Lastname</a:t>
            </a:r>
            <a:r>
              <a:rPr sz="1400" dirty="0" smtClean="0">
                <a:solidFill>
                  <a:srgbClr val="0070C0"/>
                </a:solidFill>
                <a:latin typeface="Arial" pitchFamily="34" charset="0"/>
                <a:cs typeface="Arial" pitchFamily="34" charset="0"/>
              </a:rPr>
              <a:t> FROM </a:t>
            </a:r>
            <a:r>
              <a:rPr sz="1400" dirty="0" smtClean="0">
                <a:solidFill>
                  <a:srgbClr val="00B050"/>
                </a:solidFill>
                <a:latin typeface="Arial" pitchFamily="34" charset="0"/>
                <a:cs typeface="Arial" pitchFamily="34" charset="0"/>
              </a:rPr>
              <a:t>Employee</a:t>
            </a:r>
            <a:r>
              <a:rPr sz="1400" dirty="0" smtClean="0">
                <a:solidFill>
                  <a:srgbClr val="0070C0"/>
                </a:solidFill>
                <a:latin typeface="Arial" pitchFamily="34" charset="0"/>
                <a:cs typeface="Arial" pitchFamily="34" charset="0"/>
              </a:rPr>
              <a:t> Where </a:t>
            </a:r>
            <a:r>
              <a:rPr sz="1400" dirty="0" err="1" smtClean="0">
                <a:solidFill>
                  <a:srgbClr val="00B050"/>
                </a:solidFill>
                <a:latin typeface="Arial" pitchFamily="34" charset="0"/>
                <a:cs typeface="Arial" pitchFamily="34" charset="0"/>
              </a:rPr>
              <a:t>Firstname</a:t>
            </a:r>
            <a:r>
              <a:rPr sz="1400" dirty="0" smtClean="0">
                <a:solidFill>
                  <a:srgbClr val="0070C0"/>
                </a:solidFill>
                <a:latin typeface="Arial" pitchFamily="34" charset="0"/>
                <a:cs typeface="Arial" pitchFamily="34" charset="0"/>
              </a:rPr>
              <a:t> like </a:t>
            </a:r>
            <a:r>
              <a:rPr sz="1400" dirty="0" err="1" smtClean="0">
                <a:solidFill>
                  <a:srgbClr val="00B050"/>
                </a:solidFill>
                <a:latin typeface="Arial" pitchFamily="34" charset="0"/>
                <a:cs typeface="Arial" pitchFamily="34" charset="0"/>
              </a:rPr>
              <a:t>startChar</a:t>
            </a:r>
            <a:r>
              <a:rPr sz="1400" dirty="0" smtClean="0">
                <a:solidFill>
                  <a:srgbClr val="0070C0"/>
                </a:solidFill>
                <a:latin typeface="Arial" pitchFamily="34" charset="0"/>
                <a:cs typeface="Arial" pitchFamily="34" charset="0"/>
              </a:rPr>
              <a:t>;</a:t>
            </a:r>
          </a:p>
          <a:p>
            <a:pPr>
              <a:spcBef>
                <a:spcPts val="600"/>
              </a:spcBef>
              <a:buNone/>
            </a:pPr>
            <a:r>
              <a:rPr sz="1400" dirty="0" err="1" smtClean="0">
                <a:solidFill>
                  <a:srgbClr val="00B050"/>
                </a:solidFill>
                <a:latin typeface="Arial" pitchFamily="34" charset="0"/>
                <a:cs typeface="Arial" pitchFamily="34" charset="0"/>
              </a:rPr>
              <a:t>Emp_First_Name</a:t>
            </a:r>
            <a:r>
              <a:rPr sz="1400" dirty="0" smtClean="0">
                <a:solidFill>
                  <a:srgbClr val="0070C0"/>
                </a:solidFill>
                <a:latin typeface="Arial" pitchFamily="34" charset="0"/>
                <a:cs typeface="Arial" pitchFamily="34" charset="0"/>
              </a:rPr>
              <a:t>  Varchar2(25);</a:t>
            </a:r>
          </a:p>
          <a:p>
            <a:pPr>
              <a:spcBef>
                <a:spcPts val="600"/>
              </a:spcBef>
              <a:buNone/>
            </a:pPr>
            <a:r>
              <a:rPr sz="1400" dirty="0" err="1" smtClean="0">
                <a:solidFill>
                  <a:srgbClr val="00B050"/>
                </a:solidFill>
                <a:latin typeface="Arial" pitchFamily="34" charset="0"/>
                <a:cs typeface="Arial" pitchFamily="34" charset="0"/>
              </a:rPr>
              <a:t>Emp_Last_Name</a:t>
            </a:r>
            <a:r>
              <a:rPr sz="1400" dirty="0" smtClean="0">
                <a:solidFill>
                  <a:srgbClr val="0070C0"/>
                </a:solidFill>
                <a:latin typeface="Arial" pitchFamily="34" charset="0"/>
                <a:cs typeface="Arial" pitchFamily="34" charset="0"/>
              </a:rPr>
              <a:t>  Varchar2(25);</a:t>
            </a:r>
          </a:p>
          <a:p>
            <a:pPr>
              <a:spcBef>
                <a:spcPts val="600"/>
              </a:spcBef>
              <a:buNone/>
            </a:pPr>
            <a:r>
              <a:rPr sz="1400" dirty="0" err="1" smtClean="0">
                <a:solidFill>
                  <a:srgbClr val="00B050"/>
                </a:solidFill>
                <a:latin typeface="Arial" pitchFamily="34" charset="0"/>
                <a:cs typeface="Arial" pitchFamily="34" charset="0"/>
              </a:rPr>
              <a:t>newChar</a:t>
            </a:r>
            <a:r>
              <a:rPr sz="1400" dirty="0" smtClean="0">
                <a:solidFill>
                  <a:srgbClr val="0070C0"/>
                </a:solidFill>
                <a:latin typeface="Arial" pitchFamily="34" charset="0"/>
                <a:cs typeface="Arial" pitchFamily="34" charset="0"/>
              </a:rPr>
              <a:t>           Varchar2(15);</a:t>
            </a:r>
          </a:p>
          <a:p>
            <a:pPr>
              <a:spcBef>
                <a:spcPts val="600"/>
              </a:spcBef>
              <a:buNone/>
            </a:pPr>
            <a:r>
              <a:rPr sz="1400" dirty="0" smtClean="0">
                <a:solidFill>
                  <a:srgbClr val="0070C0"/>
                </a:solidFill>
                <a:latin typeface="Arial" pitchFamily="34" charset="0"/>
                <a:cs typeface="Arial" pitchFamily="34" charset="0"/>
              </a:rPr>
              <a:t>BEGIN</a:t>
            </a:r>
          </a:p>
          <a:p>
            <a:pPr>
              <a:spcBef>
                <a:spcPts val="600"/>
              </a:spcBef>
              <a:buNone/>
            </a:pPr>
            <a:r>
              <a:rPr sz="1400" dirty="0" smtClean="0">
                <a:solidFill>
                  <a:srgbClr val="0070C0"/>
                </a:solidFill>
                <a:latin typeface="Arial" pitchFamily="34" charset="0"/>
                <a:cs typeface="Arial" pitchFamily="34" charset="0"/>
              </a:rPr>
              <a:t>	</a:t>
            </a:r>
            <a:r>
              <a:rPr sz="1400" dirty="0" err="1" smtClean="0">
                <a:solidFill>
                  <a:srgbClr val="00B050"/>
                </a:solidFill>
                <a:latin typeface="Arial" pitchFamily="34" charset="0"/>
                <a:cs typeface="Arial" pitchFamily="34" charset="0"/>
              </a:rPr>
              <a:t>newChar</a:t>
            </a:r>
            <a:r>
              <a:rPr sz="1400" dirty="0" smtClean="0">
                <a:solidFill>
                  <a:srgbClr val="0070C0"/>
                </a:solidFill>
                <a:latin typeface="Arial" pitchFamily="34" charset="0"/>
                <a:cs typeface="Arial" pitchFamily="34" charset="0"/>
              </a:rPr>
              <a:t> :=</a:t>
            </a:r>
            <a:r>
              <a:rPr sz="1400" dirty="0" err="1" smtClean="0">
                <a:solidFill>
                  <a:srgbClr val="00B050"/>
                </a:solidFill>
                <a:latin typeface="Arial" pitchFamily="34" charset="0"/>
                <a:cs typeface="Arial" pitchFamily="34" charset="0"/>
              </a:rPr>
              <a:t>startChar</a:t>
            </a:r>
            <a:r>
              <a:rPr sz="1400" dirty="0" smtClean="0">
                <a:solidFill>
                  <a:srgbClr val="00B050"/>
                </a:solidFill>
                <a:latin typeface="Arial" pitchFamily="34" charset="0"/>
                <a:cs typeface="Arial" pitchFamily="34" charset="0"/>
              </a:rPr>
              <a:t>   </a:t>
            </a:r>
            <a:r>
              <a:rPr sz="1400" dirty="0" smtClean="0">
                <a:solidFill>
                  <a:srgbClr val="0070C0"/>
                </a:solidFill>
                <a:latin typeface="Arial" pitchFamily="34" charset="0"/>
                <a:cs typeface="Arial" pitchFamily="34" charset="0"/>
              </a:rPr>
              <a:t>||   '%';</a:t>
            </a:r>
          </a:p>
          <a:p>
            <a:pPr>
              <a:spcBef>
                <a:spcPts val="600"/>
              </a:spcBef>
              <a:buNone/>
            </a:pPr>
            <a:r>
              <a:rPr sz="1400" dirty="0" smtClean="0">
                <a:solidFill>
                  <a:srgbClr val="0070C0"/>
                </a:solidFill>
                <a:latin typeface="Arial" pitchFamily="34" charset="0"/>
                <a:cs typeface="Arial" pitchFamily="34" charset="0"/>
              </a:rPr>
              <a:t>	OPEN </a:t>
            </a:r>
            <a:r>
              <a:rPr sz="1400" dirty="0" err="1" smtClean="0">
                <a:solidFill>
                  <a:srgbClr val="00B050"/>
                </a:solidFill>
                <a:latin typeface="Arial" pitchFamily="34" charset="0"/>
                <a:cs typeface="Arial" pitchFamily="34" charset="0"/>
              </a:rPr>
              <a:t>Emp_Cursor</a:t>
            </a:r>
            <a:r>
              <a:rPr sz="1400" dirty="0" smtClean="0">
                <a:solidFill>
                  <a:srgbClr val="0070C0"/>
                </a:solidFill>
                <a:latin typeface="Arial" pitchFamily="34" charset="0"/>
                <a:cs typeface="Arial" pitchFamily="34" charset="0"/>
              </a:rPr>
              <a:t>(</a:t>
            </a:r>
            <a:r>
              <a:rPr sz="1400" dirty="0" err="1" smtClean="0">
                <a:solidFill>
                  <a:srgbClr val="00B050"/>
                </a:solidFill>
                <a:latin typeface="Arial" pitchFamily="34" charset="0"/>
                <a:cs typeface="Arial" pitchFamily="34" charset="0"/>
              </a:rPr>
              <a:t>newChar</a:t>
            </a:r>
            <a:r>
              <a:rPr sz="1400" dirty="0" smtClean="0">
                <a:solidFill>
                  <a:srgbClr val="0070C0"/>
                </a:solidFill>
                <a:latin typeface="Arial" pitchFamily="34" charset="0"/>
                <a:cs typeface="Arial" pitchFamily="34" charset="0"/>
              </a:rPr>
              <a:t>);</a:t>
            </a:r>
          </a:p>
          <a:p>
            <a:pPr>
              <a:spcBef>
                <a:spcPts val="600"/>
              </a:spcBef>
              <a:buNone/>
            </a:pPr>
            <a:r>
              <a:rPr sz="1400" dirty="0" smtClean="0">
                <a:solidFill>
                  <a:srgbClr val="0070C0"/>
                </a:solidFill>
                <a:latin typeface="Arial" pitchFamily="34" charset="0"/>
                <a:cs typeface="Arial" pitchFamily="34" charset="0"/>
              </a:rPr>
              <a:t>	LOOP</a:t>
            </a:r>
          </a:p>
          <a:p>
            <a:pPr>
              <a:spcBef>
                <a:spcPts val="600"/>
              </a:spcBef>
              <a:buNone/>
            </a:pPr>
            <a:r>
              <a:rPr sz="1400" dirty="0" smtClean="0">
                <a:solidFill>
                  <a:srgbClr val="0070C0"/>
                </a:solidFill>
                <a:latin typeface="Arial" pitchFamily="34" charset="0"/>
                <a:cs typeface="Arial" pitchFamily="34" charset="0"/>
              </a:rPr>
              <a:t>		FETCH </a:t>
            </a:r>
            <a:r>
              <a:rPr sz="1400" dirty="0" err="1" smtClean="0">
                <a:solidFill>
                  <a:srgbClr val="00B050"/>
                </a:solidFill>
                <a:latin typeface="Arial" pitchFamily="34" charset="0"/>
                <a:cs typeface="Arial" pitchFamily="34" charset="0"/>
              </a:rPr>
              <a:t>Emp_Cursor</a:t>
            </a:r>
            <a:r>
              <a:rPr sz="1400" dirty="0" smtClean="0">
                <a:solidFill>
                  <a:srgbClr val="0070C0"/>
                </a:solidFill>
                <a:latin typeface="Arial" pitchFamily="34" charset="0"/>
                <a:cs typeface="Arial" pitchFamily="34" charset="0"/>
              </a:rPr>
              <a:t> INTO </a:t>
            </a:r>
            <a:r>
              <a:rPr sz="1400" dirty="0" err="1" smtClean="0">
                <a:solidFill>
                  <a:srgbClr val="00B050"/>
                </a:solidFill>
                <a:latin typeface="Arial" pitchFamily="34" charset="0"/>
                <a:cs typeface="Arial" pitchFamily="34" charset="0"/>
              </a:rPr>
              <a:t>Emp_First_Name</a:t>
            </a:r>
            <a:r>
              <a:rPr sz="1400" dirty="0" err="1" smtClean="0">
                <a:solidFill>
                  <a:srgbClr val="0070C0"/>
                </a:solidFill>
                <a:latin typeface="Arial" pitchFamily="34" charset="0"/>
                <a:cs typeface="Arial" pitchFamily="34" charset="0"/>
              </a:rPr>
              <a:t>,</a:t>
            </a:r>
            <a:r>
              <a:rPr sz="1400" dirty="0" err="1" smtClean="0">
                <a:solidFill>
                  <a:srgbClr val="00B050"/>
                </a:solidFill>
                <a:latin typeface="Arial" pitchFamily="34" charset="0"/>
                <a:cs typeface="Arial" pitchFamily="34" charset="0"/>
              </a:rPr>
              <a:t>Emp_Last_Name</a:t>
            </a:r>
            <a:r>
              <a:rPr sz="1400" dirty="0" smtClean="0">
                <a:solidFill>
                  <a:srgbClr val="00B050"/>
                </a:solidFill>
                <a:latin typeface="Arial" pitchFamily="34" charset="0"/>
                <a:cs typeface="Arial" pitchFamily="34" charset="0"/>
              </a:rPr>
              <a:t> </a:t>
            </a:r>
            <a:r>
              <a:rPr sz="1400" dirty="0" smtClean="0">
                <a:solidFill>
                  <a:srgbClr val="0070C0"/>
                </a:solidFill>
                <a:latin typeface="Arial" pitchFamily="34" charset="0"/>
                <a:cs typeface="Arial" pitchFamily="34" charset="0"/>
              </a:rPr>
              <a:t>;</a:t>
            </a:r>
          </a:p>
          <a:p>
            <a:pPr>
              <a:spcBef>
                <a:spcPts val="600"/>
              </a:spcBef>
              <a:buNone/>
            </a:pPr>
            <a:r>
              <a:rPr sz="1400" dirty="0" smtClean="0">
                <a:solidFill>
                  <a:srgbClr val="0070C0"/>
                </a:solidFill>
                <a:latin typeface="Arial" pitchFamily="34" charset="0"/>
                <a:cs typeface="Arial" pitchFamily="34" charset="0"/>
              </a:rPr>
              <a:t>               		EXIT WHEN </a:t>
            </a:r>
            <a:r>
              <a:rPr sz="1400" dirty="0" err="1" smtClean="0">
                <a:solidFill>
                  <a:srgbClr val="00B050"/>
                </a:solidFill>
                <a:latin typeface="Arial" pitchFamily="34" charset="0"/>
                <a:cs typeface="Arial" pitchFamily="34" charset="0"/>
              </a:rPr>
              <a:t>Emp_Cursor</a:t>
            </a:r>
            <a:r>
              <a:rPr sz="1400" dirty="0" smtClean="0">
                <a:solidFill>
                  <a:srgbClr val="0070C0"/>
                </a:solidFill>
                <a:latin typeface="Arial" pitchFamily="34" charset="0"/>
                <a:cs typeface="Arial" pitchFamily="34" charset="0"/>
              </a:rPr>
              <a:t> %NOTFOUND;</a:t>
            </a:r>
          </a:p>
          <a:p>
            <a:pPr>
              <a:spcBef>
                <a:spcPts val="600"/>
              </a:spcBef>
              <a:buNone/>
            </a:pPr>
            <a:r>
              <a:rPr sz="1400" dirty="0" smtClean="0">
                <a:solidFill>
                  <a:srgbClr val="0070C0"/>
                </a:solidFill>
                <a:latin typeface="Arial" pitchFamily="34" charset="0"/>
                <a:cs typeface="Arial" pitchFamily="34" charset="0"/>
              </a:rPr>
              <a:t>                 DBMS_OUTPUT.PUT_LINE(</a:t>
            </a:r>
            <a:r>
              <a:rPr sz="1400" dirty="0" err="1" smtClean="0">
                <a:solidFill>
                  <a:srgbClr val="00B050"/>
                </a:solidFill>
                <a:latin typeface="Arial" pitchFamily="34" charset="0"/>
                <a:cs typeface="Arial" pitchFamily="34" charset="0"/>
              </a:rPr>
              <a:t>Emp_First_Name</a:t>
            </a:r>
            <a:r>
              <a:rPr sz="1400" dirty="0" smtClean="0">
                <a:solidFill>
                  <a:srgbClr val="0070C0"/>
                </a:solidFill>
                <a:latin typeface="Arial" pitchFamily="34" charset="0"/>
                <a:cs typeface="Arial" pitchFamily="34" charset="0"/>
              </a:rPr>
              <a:t> ||'    ' || </a:t>
            </a:r>
            <a:r>
              <a:rPr sz="1400" dirty="0" err="1" smtClean="0">
                <a:solidFill>
                  <a:srgbClr val="00B050"/>
                </a:solidFill>
                <a:latin typeface="Arial" pitchFamily="34" charset="0"/>
                <a:cs typeface="Arial" pitchFamily="34" charset="0"/>
              </a:rPr>
              <a:t>Emp_Last_Name</a:t>
            </a:r>
            <a:r>
              <a:rPr sz="1400" dirty="0" smtClean="0">
                <a:solidFill>
                  <a:srgbClr val="0070C0"/>
                </a:solidFill>
                <a:latin typeface="Arial" pitchFamily="34" charset="0"/>
                <a:cs typeface="Arial" pitchFamily="34" charset="0"/>
              </a:rPr>
              <a:t>);</a:t>
            </a:r>
          </a:p>
          <a:p>
            <a:pPr>
              <a:spcBef>
                <a:spcPts val="600"/>
              </a:spcBef>
              <a:buNone/>
            </a:pPr>
            <a:r>
              <a:rPr sz="1400" dirty="0" smtClean="0">
                <a:solidFill>
                  <a:srgbClr val="0070C0"/>
                </a:solidFill>
                <a:latin typeface="Arial" pitchFamily="34" charset="0"/>
                <a:cs typeface="Arial" pitchFamily="34" charset="0"/>
              </a:rPr>
              <a:t>	END LOOP;</a:t>
            </a:r>
          </a:p>
          <a:p>
            <a:pPr>
              <a:spcBef>
                <a:spcPts val="600"/>
              </a:spcBef>
              <a:buNone/>
            </a:pPr>
            <a:r>
              <a:rPr sz="1400" dirty="0" smtClean="0">
                <a:solidFill>
                  <a:srgbClr val="0070C0"/>
                </a:solidFill>
                <a:latin typeface="Arial" pitchFamily="34" charset="0"/>
                <a:cs typeface="Arial" pitchFamily="34" charset="0"/>
              </a:rPr>
              <a:t>	CLOSE </a:t>
            </a:r>
            <a:r>
              <a:rPr sz="1400" dirty="0" err="1" smtClean="0">
                <a:solidFill>
                  <a:srgbClr val="00B050"/>
                </a:solidFill>
                <a:latin typeface="Arial" pitchFamily="34" charset="0"/>
                <a:cs typeface="Arial" pitchFamily="34" charset="0"/>
              </a:rPr>
              <a:t>Emp_Cursor</a:t>
            </a:r>
            <a:r>
              <a:rPr sz="1400" dirty="0" smtClean="0">
                <a:solidFill>
                  <a:srgbClr val="0070C0"/>
                </a:solidFill>
                <a:latin typeface="Arial" pitchFamily="34" charset="0"/>
                <a:cs typeface="Arial" pitchFamily="34" charset="0"/>
              </a:rPr>
              <a:t>;</a:t>
            </a:r>
          </a:p>
          <a:p>
            <a:pPr>
              <a:spcBef>
                <a:spcPts val="600"/>
              </a:spcBef>
              <a:buNone/>
            </a:pPr>
            <a:r>
              <a:rPr sz="1400" dirty="0" smtClean="0">
                <a:solidFill>
                  <a:srgbClr val="0070C0"/>
                </a:solidFill>
                <a:latin typeface="Arial" pitchFamily="34" charset="0"/>
                <a:cs typeface="Arial" pitchFamily="34" charset="0"/>
              </a:rPr>
              <a:t>END;</a:t>
            </a:r>
          </a:p>
          <a:p>
            <a:pPr>
              <a:spcBef>
                <a:spcPts val="600"/>
              </a:spcBef>
              <a:buNone/>
            </a:pPr>
            <a:endParaRPr lang="en-US" sz="1400" dirty="0" smtClean="0">
              <a:solidFill>
                <a:srgbClr val="0070C0"/>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5" name="Rounded Rectangle 4"/>
          <p:cNvSpPr/>
          <p:nvPr/>
        </p:nvSpPr>
        <p:spPr>
          <a:xfrm>
            <a:off x="3733800" y="2667000"/>
            <a:ext cx="25908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Variable to hold data from cursor</a:t>
            </a:r>
            <a:endParaRPr lang="en-US" sz="1400" b="0" dirty="0">
              <a:latin typeface="Arial" pitchFamily="34" charset="0"/>
              <a:cs typeface="Arial" pitchFamily="34" charset="0"/>
            </a:endParaRPr>
          </a:p>
        </p:txBody>
      </p:sp>
      <p:sp>
        <p:nvSpPr>
          <p:cNvPr id="7" name="Right Brace 6"/>
          <p:cNvSpPr/>
          <p:nvPr/>
        </p:nvSpPr>
        <p:spPr>
          <a:xfrm>
            <a:off x="2971800" y="2743200"/>
            <a:ext cx="381000" cy="5334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 name="Rounded Rectangle 7"/>
          <p:cNvSpPr/>
          <p:nvPr/>
        </p:nvSpPr>
        <p:spPr>
          <a:xfrm>
            <a:off x="6705600" y="1600200"/>
            <a:ext cx="2133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declared with input parameter.</a:t>
            </a:r>
          </a:p>
        </p:txBody>
      </p:sp>
      <p:cxnSp>
        <p:nvCxnSpPr>
          <p:cNvPr id="9" name="Straight Arrow Connector 8"/>
          <p:cNvCxnSpPr/>
          <p:nvPr/>
        </p:nvCxnSpPr>
        <p:spPr>
          <a:xfrm rot="10800000">
            <a:off x="5334000" y="1790700"/>
            <a:ext cx="1524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Rounded Rectangle 9"/>
          <p:cNvSpPr/>
          <p:nvPr/>
        </p:nvSpPr>
        <p:spPr>
          <a:xfrm>
            <a:off x="3124200" y="4114800"/>
            <a:ext cx="2133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opened and parameter passed</a:t>
            </a:r>
            <a:endParaRPr lang="en-US" sz="1400" b="0" dirty="0">
              <a:latin typeface="Arial" pitchFamily="34" charset="0"/>
              <a:cs typeface="Arial" pitchFamily="34" charset="0"/>
            </a:endParaRPr>
          </a:p>
        </p:txBody>
      </p:sp>
      <p:sp>
        <p:nvSpPr>
          <p:cNvPr id="11" name="Rounded Rectangle 10"/>
          <p:cNvSpPr/>
          <p:nvPr/>
        </p:nvSpPr>
        <p:spPr>
          <a:xfrm>
            <a:off x="2971800" y="5791200"/>
            <a:ext cx="18288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closed</a:t>
            </a:r>
          </a:p>
        </p:txBody>
      </p:sp>
      <p:sp>
        <p:nvSpPr>
          <p:cNvPr id="12" name="Rounded Rectangle 11"/>
          <p:cNvSpPr/>
          <p:nvPr/>
        </p:nvSpPr>
        <p:spPr>
          <a:xfrm>
            <a:off x="6858000" y="4953000"/>
            <a:ext cx="2057400" cy="762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When no records found the loop is exited.</a:t>
            </a:r>
            <a:endParaRPr lang="en-US" sz="1400" b="0" dirty="0">
              <a:latin typeface="Arial" pitchFamily="34" charset="0"/>
              <a:cs typeface="Arial" pitchFamily="34" charset="0"/>
            </a:endParaRPr>
          </a:p>
        </p:txBody>
      </p:sp>
      <p:sp>
        <p:nvSpPr>
          <p:cNvPr id="13" name="Rounded Rectangle 12"/>
          <p:cNvSpPr/>
          <p:nvPr/>
        </p:nvSpPr>
        <p:spPr>
          <a:xfrm>
            <a:off x="5791200" y="3352800"/>
            <a:ext cx="26670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Cursor iterated and records in cursor is assigned to the variable</a:t>
            </a:r>
            <a:endParaRPr lang="en-US" sz="1400" b="0" dirty="0">
              <a:latin typeface="Arial" pitchFamily="34" charset="0"/>
              <a:cs typeface="Arial" pitchFamily="34" charset="0"/>
            </a:endParaRPr>
          </a:p>
        </p:txBody>
      </p:sp>
      <p:cxnSp>
        <p:nvCxnSpPr>
          <p:cNvPr id="14" name="Straight Arrow Connector 13"/>
          <p:cNvCxnSpPr/>
          <p:nvPr/>
        </p:nvCxnSpPr>
        <p:spPr>
          <a:xfrm rot="10800000" flipV="1">
            <a:off x="5867400" y="4114800"/>
            <a:ext cx="1066800" cy="6096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061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checkerboard(across)">
                                      <p:cBhvr>
                                        <p:cTn id="25" dur="500"/>
                                        <p:tgtEl>
                                          <p:spTgt spid="13"/>
                                        </p:tgtEl>
                                      </p:cBhvr>
                                    </p:animEffect>
                                  </p:childTnLst>
                                </p:cTn>
                              </p:par>
                              <p:par>
                                <p:cTn id="26" presetID="4" presetClass="entr" presetSubtype="16"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checkerboard(across)">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a:spcBef>
                <a:spcPts val="1200"/>
              </a:spcBef>
            </a:pPr>
            <a:r>
              <a:rPr lang="en-US" sz="2200" dirty="0">
                <a:cs typeface="Arial" pitchFamily="34" charset="0"/>
              </a:rPr>
              <a:t>What  are the  types of explicit  cursor?</a:t>
            </a:r>
          </a:p>
          <a:p>
            <a:pPr>
              <a:spcBef>
                <a:spcPts val="1200"/>
              </a:spcBef>
            </a:pPr>
            <a:r>
              <a:rPr lang="en-US" sz="2200" dirty="0">
                <a:cs typeface="Arial" pitchFamily="34" charset="0"/>
              </a:rPr>
              <a:t>When do you go for explicit cursors?</a:t>
            </a:r>
          </a:p>
          <a:p>
            <a:pPr>
              <a:spcBef>
                <a:spcPts val="1200"/>
              </a:spcBef>
            </a:pPr>
            <a:r>
              <a:rPr lang="en-US" sz="2200" dirty="0">
                <a:cs typeface="Arial" pitchFamily="34" charset="0"/>
              </a:rPr>
              <a:t>What is the  difference between %FOUND and %NOTFOUND Attributes?</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52127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Lend A Hand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349366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Hand-Cursor Without Parameter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5" name="TextBox 4"/>
          <p:cNvSpPr txBox="1"/>
          <p:nvPr/>
        </p:nvSpPr>
        <p:spPr>
          <a:xfrm>
            <a:off x="152400" y="1600200"/>
            <a:ext cx="8915400" cy="2477601"/>
          </a:xfrm>
          <a:prstGeom prst="rect">
            <a:avLst/>
          </a:prstGeom>
          <a:noFill/>
        </p:spPr>
        <p:txBody>
          <a:bodyPr wrap="square" rtlCol="0">
            <a:spAutoFit/>
          </a:bodyPr>
          <a:lstStyle/>
          <a:p>
            <a:pPr>
              <a:spcBef>
                <a:spcPts val="1000"/>
              </a:spcBef>
            </a:pPr>
            <a:r>
              <a:rPr lang="en-US" sz="2000" dirty="0" smtClean="0"/>
              <a:t>Prerequisites:  </a:t>
            </a:r>
            <a:r>
              <a:rPr lang="en-US" sz="2000" b="0" dirty="0" smtClean="0"/>
              <a:t>Let us use CMS case study </a:t>
            </a:r>
            <a:r>
              <a:rPr lang="en-US" sz="2000" i="1" dirty="0" err="1" smtClean="0"/>
              <a:t>Course_Info</a:t>
            </a:r>
            <a:r>
              <a:rPr lang="en-US" sz="2000" b="0" dirty="0" smtClean="0"/>
              <a:t> table</a:t>
            </a:r>
          </a:p>
          <a:p>
            <a:pPr>
              <a:spcBef>
                <a:spcPts val="1000"/>
              </a:spcBef>
            </a:pPr>
            <a:r>
              <a:rPr lang="en-US" sz="2000" dirty="0" smtClean="0"/>
              <a:t>Problem Statement:  </a:t>
            </a:r>
            <a:r>
              <a:rPr lang="en-US" b="0" dirty="0" smtClean="0"/>
              <a:t>Retrieve the </a:t>
            </a:r>
            <a:r>
              <a:rPr lang="en-US" b="0" dirty="0" err="1" smtClean="0"/>
              <a:t>Course_Code</a:t>
            </a:r>
            <a:r>
              <a:rPr lang="en-US" b="0" dirty="0" smtClean="0"/>
              <a:t>, </a:t>
            </a:r>
            <a:r>
              <a:rPr lang="en-US" b="0" dirty="0" err="1" smtClean="0"/>
              <a:t>Course_Name</a:t>
            </a:r>
            <a:r>
              <a:rPr lang="en-US" b="0" dirty="0" smtClean="0"/>
              <a:t>, </a:t>
            </a:r>
            <a:r>
              <a:rPr lang="en-US" b="0" dirty="0" err="1" smtClean="0"/>
              <a:t>Course_Duration</a:t>
            </a:r>
            <a:r>
              <a:rPr lang="en-US" b="0" dirty="0" smtClean="0"/>
              <a:t> of all the courses available in the </a:t>
            </a:r>
            <a:r>
              <a:rPr lang="en-US" b="0" dirty="0" err="1" smtClean="0"/>
              <a:t>Course_Info</a:t>
            </a:r>
            <a:r>
              <a:rPr lang="en-US" b="0" dirty="0" smtClean="0"/>
              <a:t> table and order by course duration descending.</a:t>
            </a:r>
          </a:p>
          <a:p>
            <a:pPr>
              <a:spcBef>
                <a:spcPts val="1000"/>
              </a:spcBef>
            </a:pPr>
            <a:r>
              <a:rPr lang="en-US" dirty="0" smtClean="0"/>
              <a:t>Expected Output: </a:t>
            </a:r>
            <a:r>
              <a:rPr lang="en-US" b="0" dirty="0" smtClean="0"/>
              <a:t>Print the following message for each of he courses.</a:t>
            </a:r>
            <a:endParaRPr lang="en-US" dirty="0" smtClean="0"/>
          </a:p>
          <a:p>
            <a:pPr>
              <a:spcBef>
                <a:spcPts val="1000"/>
              </a:spcBef>
            </a:pPr>
            <a:r>
              <a:rPr lang="en-US" b="0" dirty="0" smtClean="0"/>
              <a:t>“</a:t>
            </a:r>
            <a:r>
              <a:rPr lang="en-US" b="0" dirty="0" smtClean="0">
                <a:solidFill>
                  <a:srgbClr val="00B050"/>
                </a:solidFill>
              </a:rPr>
              <a:t>The Course Code of </a:t>
            </a:r>
            <a:r>
              <a:rPr lang="en-US" b="0" dirty="0" smtClean="0"/>
              <a:t>“ +&lt;Course_Name&gt; +“ </a:t>
            </a:r>
            <a:r>
              <a:rPr lang="en-US" b="0" dirty="0" smtClean="0">
                <a:solidFill>
                  <a:srgbClr val="00B050"/>
                </a:solidFill>
              </a:rPr>
              <a:t>is</a:t>
            </a:r>
            <a:r>
              <a:rPr lang="en-US" b="0" dirty="0" smtClean="0"/>
              <a:t> “  +&lt;Course_Code&gt; + ‘ </a:t>
            </a:r>
            <a:r>
              <a:rPr lang="en-US" b="0" dirty="0" smtClean="0">
                <a:solidFill>
                  <a:srgbClr val="00B050"/>
                </a:solidFill>
              </a:rPr>
              <a:t>and the duration is</a:t>
            </a:r>
            <a:r>
              <a:rPr lang="en-US" b="0" dirty="0" smtClean="0"/>
              <a:t> ‘ +&lt;Course_Duration&gt; + ‘</a:t>
            </a:r>
            <a:r>
              <a:rPr lang="en-US" b="0" dirty="0" smtClean="0">
                <a:solidFill>
                  <a:srgbClr val="00B050"/>
                </a:solidFill>
              </a:rPr>
              <a:t>Days</a:t>
            </a:r>
            <a:r>
              <a:rPr lang="en-US" b="0" dirty="0" smtClean="0"/>
              <a:t>’.</a:t>
            </a:r>
          </a:p>
        </p:txBody>
      </p:sp>
    </p:spTree>
    <p:extLst>
      <p:ext uri="{BB962C8B-B14F-4D97-AF65-F5344CB8AC3E}">
        <p14:creationId xmlns:p14="http://schemas.microsoft.com/office/powerpoint/2010/main" val="1968931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t>
            </a:r>
            <a:r>
              <a:rPr lang="en-US" sz="3200" smtClean="0"/>
              <a:t>a Hand - Solution</a:t>
            </a:r>
            <a:endParaRPr lang="en-US" sz="3200" dirty="0" smtClean="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pic>
        <p:nvPicPr>
          <p:cNvPr id="6" name="Picture 5" descr="PIC1.JPG"/>
          <p:cNvPicPr>
            <a:picLocks noChangeAspect="1"/>
          </p:cNvPicPr>
          <p:nvPr/>
        </p:nvPicPr>
        <p:blipFill>
          <a:blip r:embed="rId2" cstate="print"/>
          <a:stretch>
            <a:fillRect/>
          </a:stretch>
        </p:blipFill>
        <p:spPr>
          <a:xfrm>
            <a:off x="914400" y="1762125"/>
            <a:ext cx="6657975" cy="3333750"/>
          </a:xfrm>
          <a:prstGeom prst="rect">
            <a:avLst/>
          </a:prstGeom>
        </p:spPr>
      </p:pic>
      <p:sp>
        <p:nvSpPr>
          <p:cNvPr id="5" name="Rounded Rectangle 4"/>
          <p:cNvSpPr/>
          <p:nvPr/>
        </p:nvSpPr>
        <p:spPr>
          <a:xfrm>
            <a:off x="609600" y="5486400"/>
            <a:ext cx="7772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0" dirty="0" smtClean="0">
                <a:latin typeface="Arial" pitchFamily="34" charset="0"/>
                <a:cs typeface="Arial" pitchFamily="34" charset="0"/>
              </a:rPr>
              <a:t>Execute the stored procedure and check output.</a:t>
            </a:r>
          </a:p>
        </p:txBody>
      </p:sp>
    </p:spTree>
    <p:extLst>
      <p:ext uri="{BB962C8B-B14F-4D97-AF65-F5344CB8AC3E}">
        <p14:creationId xmlns:p14="http://schemas.microsoft.com/office/powerpoint/2010/main" val="34340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Hand-Cursor With Parameter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5" name="TextBox 4"/>
          <p:cNvSpPr txBox="1"/>
          <p:nvPr/>
        </p:nvSpPr>
        <p:spPr>
          <a:xfrm>
            <a:off x="152400" y="1600200"/>
            <a:ext cx="8915400" cy="2323713"/>
          </a:xfrm>
          <a:prstGeom prst="rect">
            <a:avLst/>
          </a:prstGeom>
          <a:noFill/>
        </p:spPr>
        <p:txBody>
          <a:bodyPr wrap="square" rtlCol="0">
            <a:spAutoFit/>
          </a:bodyPr>
          <a:lstStyle/>
          <a:p>
            <a:pPr>
              <a:spcBef>
                <a:spcPts val="1000"/>
              </a:spcBef>
            </a:pPr>
            <a:r>
              <a:rPr lang="en-US" sz="2000" dirty="0" smtClean="0"/>
              <a:t>Prerequisites:  </a:t>
            </a:r>
            <a:r>
              <a:rPr lang="en-US" sz="2000" b="0" dirty="0" smtClean="0"/>
              <a:t>Let us use CMS case study </a:t>
            </a:r>
            <a:r>
              <a:rPr lang="en-US" sz="2000" i="1" dirty="0" err="1" smtClean="0"/>
              <a:t>Course_Info</a:t>
            </a:r>
            <a:r>
              <a:rPr lang="en-US" sz="2000" b="0" dirty="0" smtClean="0"/>
              <a:t> table</a:t>
            </a:r>
          </a:p>
          <a:p>
            <a:pPr>
              <a:spcBef>
                <a:spcPts val="1000"/>
              </a:spcBef>
            </a:pPr>
            <a:r>
              <a:rPr lang="en-US" sz="2000" dirty="0" smtClean="0"/>
              <a:t>Problem Statement:  </a:t>
            </a:r>
            <a:r>
              <a:rPr lang="en-US" sz="2000" b="0" dirty="0" smtClean="0"/>
              <a:t>Retrieve the </a:t>
            </a:r>
            <a:r>
              <a:rPr lang="en-US" sz="2000" b="0" dirty="0" err="1" smtClean="0"/>
              <a:t>Course_Code</a:t>
            </a:r>
            <a:r>
              <a:rPr lang="en-US" sz="2000" b="0" dirty="0" smtClean="0"/>
              <a:t>, </a:t>
            </a:r>
            <a:r>
              <a:rPr lang="en-US" sz="2000" b="0" dirty="0" err="1" smtClean="0"/>
              <a:t>Course_Name</a:t>
            </a:r>
            <a:r>
              <a:rPr lang="en-US" sz="2000" b="0" dirty="0" smtClean="0"/>
              <a:t>, </a:t>
            </a:r>
            <a:r>
              <a:rPr lang="en-US" sz="2000" b="0" dirty="0" err="1" smtClean="0"/>
              <a:t>Course_Duration</a:t>
            </a:r>
            <a:r>
              <a:rPr lang="en-US" sz="2000" b="0" dirty="0" smtClean="0"/>
              <a:t> for a particular course available in the </a:t>
            </a:r>
            <a:r>
              <a:rPr lang="en-US" sz="2000" b="0" dirty="0" err="1" smtClean="0"/>
              <a:t>Course_Info</a:t>
            </a:r>
            <a:r>
              <a:rPr lang="en-US" sz="2000" b="0" dirty="0" smtClean="0"/>
              <a:t> table .</a:t>
            </a:r>
          </a:p>
          <a:p>
            <a:pPr>
              <a:spcBef>
                <a:spcPts val="1000"/>
              </a:spcBef>
            </a:pPr>
            <a:r>
              <a:rPr lang="en-US" sz="2000" dirty="0" smtClean="0"/>
              <a:t>Expected Output: </a:t>
            </a:r>
            <a:r>
              <a:rPr lang="en-US" sz="2000" b="0" dirty="0" smtClean="0"/>
              <a:t>Print the following message for each of he courses.</a:t>
            </a:r>
            <a:endParaRPr lang="en-US" sz="2000" dirty="0" smtClean="0"/>
          </a:p>
          <a:p>
            <a:pPr>
              <a:spcBef>
                <a:spcPts val="1000"/>
              </a:spcBef>
            </a:pPr>
            <a:r>
              <a:rPr lang="en-US" sz="2000" b="0" dirty="0" smtClean="0"/>
              <a:t>“</a:t>
            </a:r>
            <a:r>
              <a:rPr lang="en-US" sz="2000" b="0" dirty="0" smtClean="0">
                <a:solidFill>
                  <a:srgbClr val="00B050"/>
                </a:solidFill>
              </a:rPr>
              <a:t>The Course Code of </a:t>
            </a:r>
            <a:r>
              <a:rPr lang="en-US" sz="2000" b="0" dirty="0" smtClean="0"/>
              <a:t>“ +&lt;</a:t>
            </a:r>
            <a:r>
              <a:rPr lang="en-US" sz="2000" b="0" dirty="0" err="1" smtClean="0"/>
              <a:t>Course_Name</a:t>
            </a:r>
            <a:r>
              <a:rPr lang="en-US" sz="2000" b="0" dirty="0" smtClean="0"/>
              <a:t>&gt; +“ </a:t>
            </a:r>
            <a:r>
              <a:rPr lang="en-US" sz="2000" b="0" dirty="0" smtClean="0">
                <a:solidFill>
                  <a:srgbClr val="00B050"/>
                </a:solidFill>
              </a:rPr>
              <a:t>is</a:t>
            </a:r>
            <a:r>
              <a:rPr lang="en-US" sz="2000" b="0" dirty="0" smtClean="0"/>
              <a:t> “  +&lt;</a:t>
            </a:r>
            <a:r>
              <a:rPr lang="en-US" sz="2000" b="0" dirty="0" err="1" smtClean="0"/>
              <a:t>Course_Code</a:t>
            </a:r>
            <a:r>
              <a:rPr lang="en-US" sz="2000" b="0" dirty="0" smtClean="0"/>
              <a:t>&gt; + ‘ </a:t>
            </a:r>
            <a:r>
              <a:rPr lang="en-US" sz="2000" b="0" dirty="0" smtClean="0">
                <a:solidFill>
                  <a:srgbClr val="00B050"/>
                </a:solidFill>
              </a:rPr>
              <a:t>and the duration is</a:t>
            </a:r>
            <a:r>
              <a:rPr lang="en-US" sz="2000" b="0" dirty="0" smtClean="0"/>
              <a:t> ‘ +&lt;</a:t>
            </a:r>
            <a:r>
              <a:rPr lang="en-US" sz="2000" b="0" dirty="0" err="1" smtClean="0"/>
              <a:t>Course_Duration</a:t>
            </a:r>
            <a:r>
              <a:rPr lang="en-US" sz="2000" b="0" dirty="0" smtClean="0"/>
              <a:t>&gt; + ‘</a:t>
            </a:r>
            <a:r>
              <a:rPr lang="en-US" sz="2000" b="0" dirty="0" smtClean="0">
                <a:solidFill>
                  <a:srgbClr val="00B050"/>
                </a:solidFill>
              </a:rPr>
              <a:t>Days</a:t>
            </a:r>
            <a:r>
              <a:rPr lang="en-US" sz="2000" b="0" dirty="0" smtClean="0"/>
              <a:t>’.</a:t>
            </a:r>
          </a:p>
        </p:txBody>
      </p:sp>
    </p:spTree>
    <p:extLst>
      <p:ext uri="{BB962C8B-B14F-4D97-AF65-F5344CB8AC3E}">
        <p14:creationId xmlns:p14="http://schemas.microsoft.com/office/powerpoint/2010/main" val="20195363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Lend a Hand - Solution</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pic>
        <p:nvPicPr>
          <p:cNvPr id="6" name="Picture 5" descr="pic2.JPG"/>
          <p:cNvPicPr>
            <a:picLocks noChangeAspect="1"/>
          </p:cNvPicPr>
          <p:nvPr/>
        </p:nvPicPr>
        <p:blipFill>
          <a:blip r:embed="rId2" cstate="print"/>
          <a:stretch>
            <a:fillRect/>
          </a:stretch>
        </p:blipFill>
        <p:spPr>
          <a:xfrm>
            <a:off x="1447800" y="1600200"/>
            <a:ext cx="6000750" cy="3505200"/>
          </a:xfrm>
          <a:prstGeom prst="rect">
            <a:avLst/>
          </a:prstGeom>
        </p:spPr>
      </p:pic>
      <p:sp>
        <p:nvSpPr>
          <p:cNvPr id="5" name="Rounded Rectangle 4"/>
          <p:cNvSpPr/>
          <p:nvPr/>
        </p:nvSpPr>
        <p:spPr>
          <a:xfrm>
            <a:off x="609600" y="5212080"/>
            <a:ext cx="7772400" cy="7315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0" dirty="0" smtClean="0">
                <a:latin typeface="Arial" pitchFamily="34" charset="0"/>
                <a:cs typeface="Arial" pitchFamily="34" charset="0"/>
              </a:rPr>
              <a:t>Execute the stored procedure with parameter and check output.</a:t>
            </a:r>
          </a:p>
        </p:txBody>
      </p:sp>
    </p:spTree>
    <p:extLst>
      <p:ext uri="{BB962C8B-B14F-4D97-AF65-F5344CB8AC3E}">
        <p14:creationId xmlns:p14="http://schemas.microsoft.com/office/powerpoint/2010/main" val="267618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543800" cy="1143000"/>
          </a:xfrm>
        </p:spPr>
        <p:txBody>
          <a:bodyPr/>
          <a:lstStyle/>
          <a:p>
            <a:r>
              <a:rPr lang="en-US" dirty="0" smtClean="0"/>
              <a:t>How to iterate cursors?</a:t>
            </a:r>
            <a:endParaRPr lang="en-US" dirty="0"/>
          </a:p>
        </p:txBody>
      </p:sp>
      <p:sp>
        <p:nvSpPr>
          <p:cNvPr id="3" name="Content Placeholder 2"/>
          <p:cNvSpPr>
            <a:spLocks noGrp="1"/>
          </p:cNvSpPr>
          <p:nvPr>
            <p:ph idx="1"/>
          </p:nvPr>
        </p:nvSpPr>
        <p:spPr>
          <a:xfrm>
            <a:off x="228600" y="1600200"/>
            <a:ext cx="8686800" cy="4800600"/>
          </a:xfrm>
        </p:spPr>
        <p:txBody>
          <a:bodyPr/>
          <a:lstStyle/>
          <a:p>
            <a:pPr>
              <a:spcBef>
                <a:spcPts val="1200"/>
              </a:spcBef>
              <a:buNone/>
            </a:pPr>
            <a:r>
              <a:rPr sz="2000" b="1" i="1" dirty="0" smtClean="0">
                <a:latin typeface="Arial" pitchFamily="34" charset="0"/>
                <a:cs typeface="Arial" pitchFamily="34" charset="0"/>
              </a:rPr>
              <a:t>FOR loop </a:t>
            </a:r>
            <a:r>
              <a:rPr sz="2000" dirty="0" smtClean="0">
                <a:latin typeface="Arial" pitchFamily="34" charset="0"/>
                <a:cs typeface="Arial" pitchFamily="34" charset="0"/>
              </a:rPr>
              <a:t>is a used for iterating through explicit cursors.</a:t>
            </a:r>
          </a:p>
          <a:p>
            <a:pPr>
              <a:spcBef>
                <a:spcPts val="1200"/>
              </a:spcBef>
              <a:buNone/>
            </a:pPr>
            <a:r>
              <a:rPr lang="en-US" sz="2000" dirty="0" smtClean="0">
                <a:latin typeface="Arial" pitchFamily="34" charset="0"/>
                <a:cs typeface="Arial" pitchFamily="34" charset="0"/>
              </a:rPr>
              <a:t>W</a:t>
            </a:r>
            <a:r>
              <a:rPr sz="2000" dirty="0" smtClean="0">
                <a:latin typeface="Arial" pitchFamily="34" charset="0"/>
                <a:cs typeface="Arial" pitchFamily="34" charset="0"/>
              </a:rPr>
              <a:t>hile using FOR loop, the open, fetch, exit and close occurs implicitly. </a:t>
            </a:r>
          </a:p>
          <a:p>
            <a:pPr>
              <a:spcBef>
                <a:spcPts val="1200"/>
              </a:spcBef>
              <a:buNone/>
            </a:pPr>
            <a:r>
              <a:rPr sz="2000" dirty="0" smtClean="0">
                <a:latin typeface="Arial" pitchFamily="34" charset="0"/>
                <a:cs typeface="Arial" pitchFamily="34" charset="0"/>
              </a:rPr>
              <a:t>The record is implicitly declared.</a:t>
            </a:r>
          </a:p>
          <a:p>
            <a:pPr>
              <a:spcBef>
                <a:spcPts val="1200"/>
              </a:spcBef>
              <a:buNone/>
            </a:pPr>
            <a:r>
              <a:rPr lang="en-US" sz="2000" b="1" dirty="0" smtClean="0">
                <a:latin typeface="Arial" pitchFamily="34" charset="0"/>
                <a:cs typeface="Arial" pitchFamily="34" charset="0"/>
              </a:rPr>
              <a:t>Syntax:</a:t>
            </a:r>
          </a:p>
          <a:p>
            <a:pPr>
              <a:spcBef>
                <a:spcPts val="1200"/>
              </a:spcBef>
              <a:buNone/>
            </a:pPr>
            <a:r>
              <a:rPr sz="2000" dirty="0" smtClean="0">
                <a:solidFill>
                  <a:srgbClr val="0070C0"/>
                </a:solidFill>
                <a:latin typeface="Arial" pitchFamily="34" charset="0"/>
                <a:cs typeface="Arial" pitchFamily="34" charset="0"/>
              </a:rPr>
              <a:t>FOR</a:t>
            </a:r>
            <a:r>
              <a:rPr sz="2000" dirty="0" smtClean="0">
                <a:latin typeface="Arial" pitchFamily="34" charset="0"/>
                <a:cs typeface="Arial" pitchFamily="34" charset="0"/>
              </a:rPr>
              <a:t> </a:t>
            </a:r>
            <a:r>
              <a:rPr sz="2000" i="1" dirty="0" err="1" smtClean="0">
                <a:solidFill>
                  <a:srgbClr val="00B050"/>
                </a:solidFill>
                <a:latin typeface="Arial" pitchFamily="34" charset="0"/>
                <a:cs typeface="Arial" pitchFamily="34" charset="0"/>
              </a:rPr>
              <a:t>record_name</a:t>
            </a:r>
            <a:r>
              <a:rPr sz="2000" i="1" dirty="0" smtClean="0">
                <a:latin typeface="Arial" pitchFamily="34" charset="0"/>
                <a:cs typeface="Arial" pitchFamily="34" charset="0"/>
              </a:rPr>
              <a:t> </a:t>
            </a:r>
            <a:r>
              <a:rPr sz="2000" i="1" dirty="0" smtClean="0">
                <a:solidFill>
                  <a:srgbClr val="0070C0"/>
                </a:solidFill>
                <a:latin typeface="Arial" pitchFamily="34" charset="0"/>
                <a:cs typeface="Arial" pitchFamily="34" charset="0"/>
              </a:rPr>
              <a:t>IN</a:t>
            </a:r>
            <a:r>
              <a:rPr sz="2000" i="1" dirty="0" smtClean="0">
                <a:latin typeface="Arial" pitchFamily="34" charset="0"/>
                <a:cs typeface="Arial" pitchFamily="34" charset="0"/>
              </a:rPr>
              <a:t> </a:t>
            </a:r>
            <a:r>
              <a:rPr sz="2000" i="1" dirty="0" err="1" smtClean="0">
                <a:solidFill>
                  <a:srgbClr val="00B050"/>
                </a:solidFill>
                <a:latin typeface="Arial" pitchFamily="34" charset="0"/>
                <a:cs typeface="Arial" pitchFamily="34" charset="0"/>
              </a:rPr>
              <a:t>cursor_name</a:t>
            </a:r>
            <a:r>
              <a:rPr sz="2000" i="1" dirty="0" smtClean="0">
                <a:latin typeface="Arial" pitchFamily="34" charset="0"/>
                <a:cs typeface="Arial" pitchFamily="34" charset="0"/>
              </a:rPr>
              <a:t> </a:t>
            </a:r>
            <a:r>
              <a:rPr sz="2000" i="1" dirty="0" smtClean="0">
                <a:solidFill>
                  <a:srgbClr val="0070C0"/>
                </a:solidFill>
                <a:latin typeface="Arial" pitchFamily="34" charset="0"/>
                <a:cs typeface="Arial" pitchFamily="34" charset="0"/>
              </a:rPr>
              <a:t>LOOP</a:t>
            </a:r>
          </a:p>
          <a:p>
            <a:pPr>
              <a:spcBef>
                <a:spcPts val="1200"/>
              </a:spcBef>
              <a:buNone/>
            </a:pPr>
            <a:r>
              <a:rPr sz="2000" i="1" dirty="0" smtClean="0">
                <a:latin typeface="Arial" pitchFamily="34" charset="0"/>
                <a:cs typeface="Arial" pitchFamily="34" charset="0"/>
              </a:rPr>
              <a:t>statement1;</a:t>
            </a:r>
          </a:p>
          <a:p>
            <a:pPr>
              <a:spcBef>
                <a:spcPts val="1200"/>
              </a:spcBef>
              <a:buNone/>
            </a:pPr>
            <a:r>
              <a:rPr sz="2000" i="1" dirty="0" smtClean="0">
                <a:latin typeface="Arial" pitchFamily="34" charset="0"/>
                <a:cs typeface="Arial" pitchFamily="34" charset="0"/>
              </a:rPr>
              <a:t>statement2;</a:t>
            </a:r>
          </a:p>
          <a:p>
            <a:pPr>
              <a:spcBef>
                <a:spcPts val="1200"/>
              </a:spcBef>
              <a:buNone/>
            </a:pPr>
            <a:r>
              <a:rPr sz="2000" dirty="0" smtClean="0">
                <a:latin typeface="Arial" pitchFamily="34" charset="0"/>
                <a:cs typeface="Arial" pitchFamily="34" charset="0"/>
              </a:rPr>
              <a:t>. . .</a:t>
            </a:r>
          </a:p>
          <a:p>
            <a:pPr>
              <a:spcBef>
                <a:spcPts val="1200"/>
              </a:spcBef>
              <a:buNone/>
            </a:pPr>
            <a:r>
              <a:rPr sz="2000" dirty="0" smtClean="0">
                <a:solidFill>
                  <a:srgbClr val="0070C0"/>
                </a:solidFill>
                <a:latin typeface="Arial" pitchFamily="34" charset="0"/>
                <a:cs typeface="Arial" pitchFamily="34" charset="0"/>
              </a:rPr>
              <a:t>END LOOP;</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cxnSp>
        <p:nvCxnSpPr>
          <p:cNvPr id="5" name="Straight Arrow Connector 4"/>
          <p:cNvCxnSpPr>
            <a:stCxn id="6" idx="1"/>
          </p:cNvCxnSpPr>
          <p:nvPr/>
        </p:nvCxnSpPr>
        <p:spPr>
          <a:xfrm flipH="1">
            <a:off x="3505200" y="3154233"/>
            <a:ext cx="228600" cy="34798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33800" y="2892623"/>
            <a:ext cx="45720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b="0" dirty="0" smtClean="0">
                <a:latin typeface="Arial" pitchFamily="34" charset="0"/>
                <a:cs typeface="Arial" pitchFamily="34" charset="0"/>
              </a:rPr>
              <a:t>Here the cursor is opened and records fetched implicitly.</a:t>
            </a:r>
            <a:endParaRPr lang="en-US" sz="1400" b="0" dirty="0">
              <a:latin typeface="Arial" pitchFamily="34" charset="0"/>
              <a:cs typeface="Arial" pitchFamily="34" charset="0"/>
            </a:endParaRPr>
          </a:p>
        </p:txBody>
      </p:sp>
      <p:cxnSp>
        <p:nvCxnSpPr>
          <p:cNvPr id="8" name="Straight Arrow Connector 7"/>
          <p:cNvCxnSpPr>
            <a:stCxn id="9" idx="1"/>
          </p:cNvCxnSpPr>
          <p:nvPr/>
        </p:nvCxnSpPr>
        <p:spPr>
          <a:xfrm rot="10800000" flipV="1">
            <a:off x="1295400" y="5010834"/>
            <a:ext cx="1066800" cy="2469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62200" y="4749225"/>
            <a:ext cx="34290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b="0" dirty="0" smtClean="0">
                <a:latin typeface="Arial" pitchFamily="34" charset="0"/>
                <a:cs typeface="Arial" pitchFamily="34" charset="0"/>
              </a:rPr>
              <a:t>Here the cursor is closed and loop is exited implicitly.</a:t>
            </a:r>
            <a:endParaRPr lang="en-US" sz="1400" b="0" dirty="0">
              <a:latin typeface="Arial" pitchFamily="34" charset="0"/>
              <a:cs typeface="Arial" pitchFamily="34" charset="0"/>
            </a:endParaRPr>
          </a:p>
        </p:txBody>
      </p:sp>
      <p:sp>
        <p:nvSpPr>
          <p:cNvPr id="10" name="Rectangle 9"/>
          <p:cNvSpPr/>
          <p:nvPr/>
        </p:nvSpPr>
        <p:spPr>
          <a:xfrm>
            <a:off x="3276600" y="3886200"/>
            <a:ext cx="54102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0" dirty="0" smtClean="0">
                <a:latin typeface="Arial" pitchFamily="34" charset="0"/>
                <a:cs typeface="Arial" pitchFamily="34" charset="0"/>
              </a:rPr>
              <a:t>Here record_name is the record which is declared implicitly </a:t>
            </a:r>
          </a:p>
          <a:p>
            <a:pPr algn="ctr"/>
            <a:r>
              <a:rPr lang="en-US" sz="1400" b="0" dirty="0" smtClean="0">
                <a:latin typeface="Arial" pitchFamily="34" charset="0"/>
                <a:cs typeface="Arial" pitchFamily="34" charset="0"/>
              </a:rPr>
              <a:t>Note: </a:t>
            </a:r>
            <a:r>
              <a:rPr lang="en-US" sz="1400" dirty="0" smtClean="0">
                <a:latin typeface="Arial" pitchFamily="34" charset="0"/>
                <a:cs typeface="Arial" pitchFamily="34" charset="0"/>
              </a:rPr>
              <a:t>You will be learning  about records in the next session</a:t>
            </a:r>
            <a:endParaRPr lang="en-US" sz="1400" b="0" dirty="0">
              <a:latin typeface="Arial" pitchFamily="34" charset="0"/>
              <a:cs typeface="Arial" pitchFamily="34" charset="0"/>
            </a:endParaRPr>
          </a:p>
        </p:txBody>
      </p:sp>
      <p:cxnSp>
        <p:nvCxnSpPr>
          <p:cNvPr id="12" name="Straight Arrow Connector 11"/>
          <p:cNvCxnSpPr>
            <a:stCxn id="10" idx="1"/>
          </p:cNvCxnSpPr>
          <p:nvPr/>
        </p:nvCxnSpPr>
        <p:spPr>
          <a:xfrm rot="10800000">
            <a:off x="2133600" y="3733800"/>
            <a:ext cx="11430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97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5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500"/>
                                        <p:tgtEl>
                                          <p:spTgt spid="3">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ox(in)">
                                      <p:cBhvr>
                                        <p:cTn id="16" dur="500"/>
                                        <p:tgtEl>
                                          <p:spTgt spid="3">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ox(in)">
                                      <p:cBhvr>
                                        <p:cTn id="19" dur="500"/>
                                        <p:tgtEl>
                                          <p:spTgt spid="3">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ox(in)">
                                      <p:cBhvr>
                                        <p:cTn id="22" dur="500"/>
                                        <p:tgtEl>
                                          <p:spTgt spid="3">
                                            <p:txEl>
                                              <p:pRg st="8" end="8"/>
                                            </p:txEl>
                                          </p:spTgt>
                                        </p:tgtEl>
                                      </p:cBhvr>
                                    </p:animEffect>
                                  </p:childTnLst>
                                </p:cTn>
                              </p:par>
                            </p:childTnLst>
                          </p:cTn>
                        </p:par>
                        <p:par>
                          <p:cTn id="23" fill="hold">
                            <p:stCondLst>
                              <p:cond delay="500"/>
                            </p:stCondLst>
                            <p:childTnLst>
                              <p:par>
                                <p:cTn id="24" presetID="5" presetClass="entr" presetSubtype="1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checkerboard(across)">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par>
                                <p:cTn id="36" presetID="4" presetClass="entr" presetSubtype="16"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ox(i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checkerboard(across)">
                                      <p:cBhvr>
                                        <p:cTn id="43" dur="500"/>
                                        <p:tgtEl>
                                          <p:spTgt spid="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200" dirty="0"/>
              <a:t>PL/SQL </a:t>
            </a:r>
            <a:r>
              <a:rPr lang="en-US" sz="2200" dirty="0" smtClean="0"/>
              <a:t>Cursor </a:t>
            </a:r>
            <a:r>
              <a:rPr lang="en-US" sz="2200" dirty="0"/>
              <a:t>session provides knowledge and understanding of the use of PL/SQL </a:t>
            </a:r>
            <a:r>
              <a:rPr lang="en-US" sz="2200" dirty="0" smtClean="0"/>
              <a:t>cursor in </a:t>
            </a:r>
            <a:r>
              <a:rPr lang="en-US" sz="2200" dirty="0"/>
              <a:t>Oracle 10G and finally apply the syntax learned as part of this session in a case study provided. </a:t>
            </a:r>
          </a:p>
          <a:p>
            <a:pPr marL="0" indent="0" algn="just">
              <a:lnSpc>
                <a:spcPct val="150000"/>
              </a:lnSpc>
              <a:buNone/>
            </a:pPr>
            <a:endParaRPr lang="en-US" sz="23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6"/>
          <p:cNvSpPr>
            <a:spLocks noGrp="1"/>
          </p:cNvSpPr>
          <p:nvPr>
            <p:ph type="sldNum" sz="quarter" idx="10"/>
          </p:nvPr>
        </p:nvSpPr>
        <p:spPr/>
        <p:txBody>
          <a:bodyPr/>
          <a:lstStyle/>
          <a:p>
            <a:fld id="{47ED8886-DB3B-44F4-9A80-E6A224679F20}" type="slidenum">
              <a:rPr lang="en-US" smtClean="0"/>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 - Example</a:t>
            </a:r>
            <a:endParaRPr lang="en-US" dirty="0"/>
          </a:p>
        </p:txBody>
      </p:sp>
      <p:sp>
        <p:nvSpPr>
          <p:cNvPr id="3" name="Content Placeholder 2"/>
          <p:cNvSpPr>
            <a:spLocks noGrp="1"/>
          </p:cNvSpPr>
          <p:nvPr>
            <p:ph idx="1"/>
          </p:nvPr>
        </p:nvSpPr>
        <p:spPr>
          <a:xfrm>
            <a:off x="228600" y="1143000"/>
            <a:ext cx="8686800" cy="5334000"/>
          </a:xfrm>
        </p:spPr>
        <p:txBody>
          <a:bodyPr/>
          <a:lstStyle/>
          <a:p>
            <a:pPr>
              <a:spcBef>
                <a:spcPts val="1200"/>
              </a:spcBef>
              <a:buNone/>
            </a:pPr>
            <a:endParaRPr lang="en-US" sz="1800" dirty="0" smtClean="0">
              <a:solidFill>
                <a:srgbClr val="0070C0"/>
              </a:solidFill>
              <a:latin typeface="Arial" pitchFamily="34" charset="0"/>
              <a:cs typeface="Arial" pitchFamily="34" charset="0"/>
            </a:endParaRPr>
          </a:p>
          <a:p>
            <a:pPr>
              <a:spcBef>
                <a:spcPts val="1200"/>
              </a:spcBef>
              <a:buNone/>
            </a:pPr>
            <a:r>
              <a:rPr lang="en-US" sz="1800" dirty="0" smtClean="0">
                <a:latin typeface="Arial" pitchFamily="34" charset="0"/>
                <a:cs typeface="Arial" pitchFamily="34" charset="0"/>
              </a:rPr>
              <a:t>Create a procedure to examine the usage of cursors using for loop.</a:t>
            </a:r>
            <a:endParaRPr lang="en-US" sz="1800" dirty="0">
              <a:latin typeface="Arial" pitchFamily="34" charset="0"/>
              <a:cs typeface="Arial" pitchFamily="34" charset="0"/>
            </a:endParaRPr>
          </a:p>
          <a:p>
            <a:pPr>
              <a:spcBef>
                <a:spcPts val="1200"/>
              </a:spcBef>
              <a:buNone/>
            </a:pPr>
            <a:r>
              <a:rPr lang="en-US" sz="1800" dirty="0" smtClean="0">
                <a:solidFill>
                  <a:srgbClr val="0070C0"/>
                </a:solidFill>
                <a:latin typeface="Arial" pitchFamily="34" charset="0"/>
                <a:cs typeface="Arial" pitchFamily="34" charset="0"/>
              </a:rPr>
              <a:t>CREATE OR REPLACE PROCEDURE </a:t>
            </a:r>
            <a:r>
              <a:rPr sz="1800" dirty="0" err="1" smtClean="0">
                <a:solidFill>
                  <a:srgbClr val="00B050"/>
                </a:solidFill>
                <a:latin typeface="Arial" pitchFamily="34" charset="0"/>
                <a:cs typeface="Arial" pitchFamily="34" charset="0"/>
              </a:rPr>
              <a:t>p_printEmps</a:t>
            </a:r>
            <a:r>
              <a:rPr sz="1800" dirty="0" smtClean="0">
                <a:solidFill>
                  <a:srgbClr val="0070C0"/>
                </a:solidFill>
                <a:latin typeface="Arial" pitchFamily="34" charset="0"/>
                <a:cs typeface="Arial" pitchFamily="34" charset="0"/>
              </a:rPr>
              <a:t> </a:t>
            </a:r>
            <a:r>
              <a:rPr lang="en-US" sz="1800" dirty="0" smtClean="0">
                <a:solidFill>
                  <a:srgbClr val="0070C0"/>
                </a:solidFill>
                <a:latin typeface="Arial" pitchFamily="34" charset="0"/>
                <a:cs typeface="Arial" pitchFamily="34" charset="0"/>
              </a:rPr>
              <a:t>IS</a:t>
            </a:r>
            <a:endParaRPr sz="1800" dirty="0" smtClean="0">
              <a:solidFill>
                <a:srgbClr val="0070C0"/>
              </a:solidFill>
              <a:latin typeface="Arial" pitchFamily="34" charset="0"/>
              <a:cs typeface="Arial" pitchFamily="34" charset="0"/>
            </a:endParaRPr>
          </a:p>
          <a:p>
            <a:pPr>
              <a:spcBef>
                <a:spcPts val="1200"/>
              </a:spcBef>
              <a:buNone/>
            </a:pPr>
            <a:r>
              <a:rPr lang="en-US" sz="1800" dirty="0" smtClean="0">
                <a:solidFill>
                  <a:srgbClr val="0070C0"/>
                </a:solidFill>
                <a:latin typeface="Arial" pitchFamily="34" charset="0"/>
                <a:cs typeface="Arial" pitchFamily="34" charset="0"/>
              </a:rPr>
              <a:t>CURSOR</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c_emp</a:t>
            </a:r>
            <a:r>
              <a:rPr sz="1800" dirty="0" smtClean="0">
                <a:solidFill>
                  <a:srgbClr val="0070C0"/>
                </a:solidFill>
                <a:latin typeface="Arial" pitchFamily="34" charset="0"/>
                <a:cs typeface="Arial" pitchFamily="34" charset="0"/>
              </a:rPr>
              <a:t> </a:t>
            </a:r>
            <a:r>
              <a:rPr lang="en-US" sz="1800" dirty="0" smtClean="0">
                <a:solidFill>
                  <a:srgbClr val="0070C0"/>
                </a:solidFill>
                <a:latin typeface="Arial" pitchFamily="34" charset="0"/>
                <a:cs typeface="Arial" pitchFamily="34" charset="0"/>
              </a:rPr>
              <a:t>IS SELECT * FROM </a:t>
            </a:r>
            <a:r>
              <a:rPr sz="1800" dirty="0" smtClean="0">
                <a:solidFill>
                  <a:srgbClr val="00B050"/>
                </a:solidFill>
                <a:latin typeface="Arial" pitchFamily="34" charset="0"/>
                <a:cs typeface="Arial" pitchFamily="34" charset="0"/>
              </a:rPr>
              <a:t>employee</a:t>
            </a:r>
            <a:r>
              <a:rPr sz="1800" dirty="0" smtClean="0">
                <a:solidFill>
                  <a:srgbClr val="0070C0"/>
                </a:solidFill>
                <a:latin typeface="Arial" pitchFamily="34" charset="0"/>
                <a:cs typeface="Arial" pitchFamily="34" charset="0"/>
              </a:rPr>
              <a:t>;</a:t>
            </a:r>
          </a:p>
          <a:p>
            <a:pPr>
              <a:spcBef>
                <a:spcPts val="1200"/>
              </a:spcBef>
              <a:buNone/>
            </a:pPr>
            <a:r>
              <a:rPr sz="1800" dirty="0" smtClean="0">
                <a:solidFill>
                  <a:srgbClr val="0070C0"/>
                </a:solidFill>
                <a:latin typeface="Arial" pitchFamily="34" charset="0"/>
                <a:cs typeface="Arial" pitchFamily="34" charset="0"/>
              </a:rPr>
              <a:t>BEGIN</a:t>
            </a:r>
          </a:p>
          <a:p>
            <a:pPr lvl="1">
              <a:spcBef>
                <a:spcPts val="1200"/>
              </a:spcBef>
              <a:buNone/>
            </a:pPr>
            <a:r>
              <a:rPr sz="1800" dirty="0" smtClean="0">
                <a:solidFill>
                  <a:srgbClr val="0070C0"/>
                </a:solidFill>
                <a:latin typeface="Arial" pitchFamily="34" charset="0"/>
                <a:cs typeface="Arial" pitchFamily="34" charset="0"/>
              </a:rPr>
              <a:t>FOR </a:t>
            </a:r>
            <a:r>
              <a:rPr sz="1800" dirty="0" err="1" smtClean="0">
                <a:solidFill>
                  <a:srgbClr val="00B050"/>
                </a:solidFill>
                <a:latin typeface="Arial" pitchFamily="34" charset="0"/>
                <a:cs typeface="Arial" pitchFamily="34" charset="0"/>
              </a:rPr>
              <a:t>i</a:t>
            </a:r>
            <a:r>
              <a:rPr sz="1800" dirty="0" smtClean="0">
                <a:solidFill>
                  <a:srgbClr val="0070C0"/>
                </a:solidFill>
                <a:latin typeface="Arial" pitchFamily="34" charset="0"/>
                <a:cs typeface="Arial" pitchFamily="34" charset="0"/>
              </a:rPr>
              <a:t> IN </a:t>
            </a:r>
            <a:r>
              <a:rPr sz="1800" dirty="0" err="1" smtClean="0">
                <a:solidFill>
                  <a:srgbClr val="00B050"/>
                </a:solidFill>
                <a:latin typeface="Arial" pitchFamily="34" charset="0"/>
                <a:cs typeface="Arial" pitchFamily="34" charset="0"/>
              </a:rPr>
              <a:t>c_emp</a:t>
            </a:r>
            <a:r>
              <a:rPr sz="1800" dirty="0" smtClean="0">
                <a:solidFill>
                  <a:srgbClr val="0070C0"/>
                </a:solidFill>
                <a:latin typeface="Arial" pitchFamily="34" charset="0"/>
                <a:cs typeface="Arial" pitchFamily="34" charset="0"/>
              </a:rPr>
              <a:t> LOOP</a:t>
            </a:r>
            <a:endParaRPr lang="en-US" sz="1800" dirty="0" smtClean="0">
              <a:solidFill>
                <a:srgbClr val="0070C0"/>
              </a:solidFill>
              <a:latin typeface="Arial" pitchFamily="34" charset="0"/>
              <a:cs typeface="Arial" pitchFamily="34" charset="0"/>
            </a:endParaRPr>
          </a:p>
          <a:p>
            <a:pPr lvl="2">
              <a:spcBef>
                <a:spcPts val="1200"/>
              </a:spcBef>
              <a:buNone/>
            </a:pPr>
            <a:r>
              <a:rPr sz="1800" dirty="0" smtClean="0">
                <a:solidFill>
                  <a:srgbClr val="0070C0"/>
                </a:solidFill>
                <a:latin typeface="Arial" pitchFamily="34" charset="0"/>
                <a:cs typeface="Arial" pitchFamily="34" charset="0"/>
              </a:rPr>
              <a:t>DBMS_OUTPUT.PUT_LINE(</a:t>
            </a:r>
            <a:r>
              <a:rPr sz="1800" dirty="0" err="1" smtClean="0">
                <a:solidFill>
                  <a:srgbClr val="00B050"/>
                </a:solidFill>
                <a:latin typeface="Arial" pitchFamily="34" charset="0"/>
                <a:cs typeface="Arial" pitchFamily="34" charset="0"/>
              </a:rPr>
              <a:t>i.first_Name</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i.last_name</a:t>
            </a:r>
            <a:r>
              <a:rPr sz="1800" dirty="0" smtClean="0">
                <a:solidFill>
                  <a:srgbClr val="0070C0"/>
                </a:solidFill>
                <a:latin typeface="Arial" pitchFamily="34" charset="0"/>
                <a:cs typeface="Arial" pitchFamily="34" charset="0"/>
              </a:rPr>
              <a:t>||' '||</a:t>
            </a:r>
            <a:r>
              <a:rPr sz="1800" dirty="0" err="1" smtClean="0">
                <a:solidFill>
                  <a:srgbClr val="00B050"/>
                </a:solidFill>
                <a:latin typeface="Arial" pitchFamily="34" charset="0"/>
                <a:cs typeface="Arial" pitchFamily="34" charset="0"/>
              </a:rPr>
              <a:t>i.dept</a:t>
            </a:r>
            <a:r>
              <a:rPr sz="1800" dirty="0" smtClean="0">
                <a:solidFill>
                  <a:srgbClr val="0070C0"/>
                </a:solidFill>
                <a:latin typeface="Arial" pitchFamily="34" charset="0"/>
                <a:cs typeface="Arial" pitchFamily="34" charset="0"/>
              </a:rPr>
              <a:t>);</a:t>
            </a:r>
          </a:p>
          <a:p>
            <a:pPr lvl="1">
              <a:spcBef>
                <a:spcPts val="1200"/>
              </a:spcBef>
              <a:buNone/>
            </a:pPr>
            <a:r>
              <a:rPr lang="en-US" sz="1800" smtClean="0">
                <a:solidFill>
                  <a:srgbClr val="0070C0"/>
                </a:solidFill>
                <a:latin typeface="Arial" pitchFamily="34" charset="0"/>
                <a:cs typeface="Arial" pitchFamily="34" charset="0"/>
              </a:rPr>
              <a:t>END </a:t>
            </a:r>
            <a:r>
              <a:rPr lang="en-US" sz="1800" dirty="0" smtClean="0">
                <a:solidFill>
                  <a:srgbClr val="0070C0"/>
                </a:solidFill>
                <a:latin typeface="Arial" pitchFamily="34" charset="0"/>
                <a:cs typeface="Arial" pitchFamily="34" charset="0"/>
              </a:rPr>
              <a:t>LOOP;</a:t>
            </a:r>
          </a:p>
          <a:p>
            <a:pPr>
              <a:spcBef>
                <a:spcPts val="1200"/>
              </a:spcBef>
              <a:buNone/>
            </a:pPr>
            <a:r>
              <a:rPr lang="en-US" sz="1800" dirty="0" smtClean="0">
                <a:solidFill>
                  <a:srgbClr val="0070C0"/>
                </a:solidFill>
                <a:latin typeface="Arial" pitchFamily="34" charset="0"/>
                <a:cs typeface="Arial" pitchFamily="34" charset="0"/>
              </a:rPr>
              <a:t>END;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5" name="Rectangular Callout 4"/>
          <p:cNvSpPr/>
          <p:nvPr/>
        </p:nvSpPr>
        <p:spPr>
          <a:xfrm>
            <a:off x="5943600" y="2822448"/>
            <a:ext cx="2743200" cy="765048"/>
          </a:xfrm>
          <a:prstGeom prst="wedgeRectCallout">
            <a:avLst>
              <a:gd name="adj1" fmla="val -82667"/>
              <a:gd name="adj2" fmla="val 2908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smtClean="0">
                <a:latin typeface="Arial" pitchFamily="34" charset="0"/>
                <a:cs typeface="Arial" pitchFamily="34" charset="0"/>
              </a:rPr>
              <a:t>The cursor is opened, records are fetched and looped</a:t>
            </a:r>
            <a:endParaRPr lang="en-US" sz="1600" dirty="0">
              <a:latin typeface="Arial" pitchFamily="34" charset="0"/>
              <a:cs typeface="Arial" pitchFamily="34" charset="0"/>
            </a:endParaRPr>
          </a:p>
        </p:txBody>
      </p:sp>
    </p:spTree>
    <p:extLst>
      <p:ext uri="{BB962C8B-B14F-4D97-AF65-F5344CB8AC3E}">
        <p14:creationId xmlns:p14="http://schemas.microsoft.com/office/powerpoint/2010/main" val="2778349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43800" cy="1143000"/>
          </a:xfrm>
        </p:spPr>
        <p:txBody>
          <a:bodyPr/>
          <a:lstStyle/>
          <a:p>
            <a:r>
              <a:rPr lang="en-US" sz="2800" dirty="0" smtClean="0"/>
              <a:t>FOR UPDATE Clause in Cursors</a:t>
            </a:r>
            <a:endParaRPr lang="en-US" sz="2800" dirty="0"/>
          </a:p>
        </p:txBody>
      </p:sp>
      <p:sp>
        <p:nvSpPr>
          <p:cNvPr id="3" name="Content Placeholder 2"/>
          <p:cNvSpPr>
            <a:spLocks noGrp="1"/>
          </p:cNvSpPr>
          <p:nvPr>
            <p:ph idx="1"/>
          </p:nvPr>
        </p:nvSpPr>
        <p:spPr>
          <a:xfrm>
            <a:off x="228600" y="1600200"/>
            <a:ext cx="8686800" cy="4038600"/>
          </a:xfrm>
        </p:spPr>
        <p:txBody>
          <a:bodyPr/>
          <a:lstStyle/>
          <a:p>
            <a:pPr>
              <a:spcBef>
                <a:spcPts val="1200"/>
              </a:spcBef>
            </a:pPr>
            <a:r>
              <a:rPr sz="1700" dirty="0" smtClean="0">
                <a:latin typeface="Arial" pitchFamily="34" charset="0"/>
                <a:cs typeface="Arial" pitchFamily="34" charset="0"/>
              </a:rPr>
              <a:t>When you issue a SELECT statement against the database to query some records, no locks are placed on the selected rows. There are times, however, you will want to lock a set of records.</a:t>
            </a:r>
          </a:p>
          <a:p>
            <a:pPr>
              <a:spcBef>
                <a:spcPts val="1200"/>
              </a:spcBef>
            </a:pPr>
            <a:r>
              <a:rPr sz="1700" dirty="0" smtClean="0">
                <a:latin typeface="Arial" pitchFamily="34" charset="0"/>
                <a:cs typeface="Arial" pitchFamily="34" charset="0"/>
              </a:rPr>
              <a:t>Oracle offers the </a:t>
            </a:r>
            <a:r>
              <a:rPr sz="1700" b="1" i="1" dirty="0" smtClean="0">
                <a:latin typeface="Arial" pitchFamily="34" charset="0"/>
                <a:cs typeface="Arial" pitchFamily="34" charset="0"/>
              </a:rPr>
              <a:t>FOR UPDATE </a:t>
            </a:r>
            <a:r>
              <a:rPr sz="1700" dirty="0" smtClean="0">
                <a:latin typeface="Arial" pitchFamily="34" charset="0"/>
                <a:cs typeface="Arial" pitchFamily="34" charset="0"/>
              </a:rPr>
              <a:t>clause to perform this locking. </a:t>
            </a:r>
          </a:p>
          <a:p>
            <a:pPr>
              <a:spcBef>
                <a:spcPts val="1200"/>
              </a:spcBef>
            </a:pPr>
            <a:r>
              <a:rPr sz="1700" dirty="0" smtClean="0">
                <a:latin typeface="Arial" pitchFamily="34" charset="0"/>
                <a:cs typeface="Arial" pitchFamily="34" charset="0"/>
              </a:rPr>
              <a:t>When you issue a SELECT...FOR UPDATE statement, the RDBMS automatically obtains exclusive row-level locks on all the rows identified by the SELECT statement.</a:t>
            </a:r>
          </a:p>
          <a:p>
            <a:pPr>
              <a:spcBef>
                <a:spcPts val="1200"/>
              </a:spcBef>
            </a:pPr>
            <a:r>
              <a:rPr lang="en-US" sz="1700" dirty="0" smtClean="0">
                <a:latin typeface="Arial" pitchFamily="34" charset="0"/>
                <a:cs typeface="Arial" pitchFamily="34" charset="0"/>
              </a:rPr>
              <a:t>T</a:t>
            </a:r>
            <a:r>
              <a:rPr sz="1700" dirty="0" smtClean="0">
                <a:latin typeface="Arial" pitchFamily="34" charset="0"/>
                <a:cs typeface="Arial" pitchFamily="34" charset="0"/>
              </a:rPr>
              <a:t>hus the records are available "</a:t>
            </a:r>
            <a:r>
              <a:rPr sz="1700" b="1" dirty="0" smtClean="0">
                <a:latin typeface="Arial" pitchFamily="34" charset="0"/>
                <a:cs typeface="Arial" pitchFamily="34" charset="0"/>
              </a:rPr>
              <a:t>for your changes only</a:t>
            </a:r>
            <a:r>
              <a:rPr sz="1700" dirty="0" smtClean="0">
                <a:latin typeface="Arial" pitchFamily="34" charset="0"/>
                <a:cs typeface="Arial" pitchFamily="34" charset="0"/>
              </a:rPr>
              <a:t>".</a:t>
            </a:r>
          </a:p>
          <a:p>
            <a:pPr>
              <a:spcBef>
                <a:spcPts val="1200"/>
              </a:spcBef>
            </a:pPr>
            <a:r>
              <a:rPr sz="1700" dirty="0" smtClean="0">
                <a:latin typeface="Arial" pitchFamily="34" charset="0"/>
                <a:cs typeface="Arial" pitchFamily="34" charset="0"/>
              </a:rPr>
              <a:t>No one else will be able to change any of these records until you perform a </a:t>
            </a:r>
            <a:r>
              <a:rPr sz="1700" b="1" i="1" dirty="0" smtClean="0">
                <a:latin typeface="Arial" pitchFamily="34" charset="0"/>
                <a:cs typeface="Arial" pitchFamily="34" charset="0"/>
              </a:rPr>
              <a:t>ROLLBACK or a COMMIT. </a:t>
            </a:r>
          </a:p>
          <a:p>
            <a:pPr>
              <a:spcBef>
                <a:spcPts val="1200"/>
              </a:spcBef>
            </a:pPr>
            <a:r>
              <a:rPr sz="1700" dirty="0" smtClean="0">
                <a:latin typeface="Arial" pitchFamily="34" charset="0"/>
                <a:cs typeface="Arial" pitchFamily="34" charset="0"/>
              </a:rPr>
              <a:t>You can append the optional keyword </a:t>
            </a:r>
            <a:r>
              <a:rPr sz="1700" b="1" i="1" dirty="0" smtClean="0">
                <a:latin typeface="Arial" pitchFamily="34" charset="0"/>
                <a:cs typeface="Arial" pitchFamily="34" charset="0"/>
              </a:rPr>
              <a:t>NOWAIT </a:t>
            </a:r>
            <a:r>
              <a:rPr sz="1700" dirty="0" smtClean="0">
                <a:latin typeface="Arial" pitchFamily="34" charset="0"/>
                <a:cs typeface="Arial" pitchFamily="34" charset="0"/>
              </a:rPr>
              <a:t>to the </a:t>
            </a:r>
            <a:r>
              <a:rPr sz="1700" b="1" i="1" dirty="0" smtClean="0">
                <a:latin typeface="Arial" pitchFamily="34" charset="0"/>
                <a:cs typeface="Arial" pitchFamily="34" charset="0"/>
              </a:rPr>
              <a:t>FOR UPDATE </a:t>
            </a:r>
            <a:r>
              <a:rPr sz="1700" dirty="0" smtClean="0">
                <a:latin typeface="Arial" pitchFamily="34" charset="0"/>
                <a:cs typeface="Arial" pitchFamily="34" charset="0"/>
              </a:rPr>
              <a:t>clause to ensure that the rows are not locked by another user when firing the select query.</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Tree>
    <p:extLst>
      <p:ext uri="{BB962C8B-B14F-4D97-AF65-F5344CB8AC3E}">
        <p14:creationId xmlns:p14="http://schemas.microsoft.com/office/powerpoint/2010/main" val="24738308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FOR UPDATE Clause Syntax and Example</a:t>
            </a:r>
            <a:endParaRPr lang="en-US" sz="2600" dirty="0"/>
          </a:p>
        </p:txBody>
      </p:sp>
      <p:sp>
        <p:nvSpPr>
          <p:cNvPr id="3" name="Content Placeholder 2"/>
          <p:cNvSpPr>
            <a:spLocks noGrp="1"/>
          </p:cNvSpPr>
          <p:nvPr>
            <p:ph idx="1"/>
          </p:nvPr>
        </p:nvSpPr>
        <p:spPr>
          <a:xfrm>
            <a:off x="228600" y="1524000"/>
            <a:ext cx="8686800" cy="4800600"/>
          </a:xfrm>
        </p:spPr>
        <p:txBody>
          <a:bodyPr/>
          <a:lstStyle/>
          <a:p>
            <a:pPr>
              <a:spcBef>
                <a:spcPts val="1200"/>
              </a:spcBef>
              <a:buNone/>
            </a:pPr>
            <a:r>
              <a:rPr sz="2000" b="1" dirty="0" smtClean="0">
                <a:latin typeface="Arial" pitchFamily="34" charset="0"/>
                <a:cs typeface="Arial" pitchFamily="34" charset="0"/>
              </a:rPr>
              <a:t>Syntax:</a:t>
            </a:r>
          </a:p>
          <a:p>
            <a:pPr lvl="1">
              <a:spcBef>
                <a:spcPts val="600"/>
              </a:spcBef>
              <a:buNone/>
            </a:pPr>
            <a:r>
              <a:rPr sz="2000" dirty="0" smtClean="0">
                <a:solidFill>
                  <a:srgbClr val="0070C0"/>
                </a:solidFill>
                <a:latin typeface="Arial" pitchFamily="34" charset="0"/>
                <a:cs typeface="Arial" pitchFamily="34" charset="0"/>
              </a:rPr>
              <a:t>CURSOR </a:t>
            </a:r>
            <a:r>
              <a:rPr sz="2000" dirty="0" err="1" smtClean="0">
                <a:solidFill>
                  <a:srgbClr val="00B050"/>
                </a:solidFill>
                <a:latin typeface="Arial" pitchFamily="34" charset="0"/>
                <a:cs typeface="Arial" pitchFamily="34" charset="0"/>
              </a:rPr>
              <a:t>cursor_name</a:t>
            </a:r>
            <a:r>
              <a:rPr sz="2000" dirty="0" smtClean="0">
                <a:solidFill>
                  <a:srgbClr val="0070C0"/>
                </a:solidFill>
                <a:latin typeface="Arial" pitchFamily="34" charset="0"/>
                <a:cs typeface="Arial" pitchFamily="34" charset="0"/>
              </a:rPr>
              <a:t> </a:t>
            </a:r>
          </a:p>
          <a:p>
            <a:pPr lvl="1">
              <a:spcBef>
                <a:spcPts val="600"/>
              </a:spcBef>
              <a:buNone/>
            </a:pPr>
            <a:r>
              <a:rPr sz="2000" dirty="0" smtClean="0">
                <a:solidFill>
                  <a:srgbClr val="0070C0"/>
                </a:solidFill>
                <a:latin typeface="Arial" pitchFamily="34" charset="0"/>
                <a:cs typeface="Arial" pitchFamily="34" charset="0"/>
              </a:rPr>
              <a:t>IS</a:t>
            </a:r>
          </a:p>
          <a:p>
            <a:pPr lvl="1">
              <a:spcBef>
                <a:spcPts val="600"/>
              </a:spcBef>
              <a:buNone/>
            </a:pPr>
            <a:r>
              <a:rPr sz="2000" dirty="0" err="1" smtClean="0">
                <a:solidFill>
                  <a:srgbClr val="0070C0"/>
                </a:solidFill>
                <a:latin typeface="Arial" pitchFamily="34" charset="0"/>
                <a:cs typeface="Arial" pitchFamily="34" charset="0"/>
              </a:rPr>
              <a:t>select_statement</a:t>
            </a:r>
            <a:endParaRPr sz="2000" dirty="0" smtClean="0">
              <a:solidFill>
                <a:srgbClr val="0070C0"/>
              </a:solidFill>
              <a:latin typeface="Arial" pitchFamily="34" charset="0"/>
              <a:cs typeface="Arial" pitchFamily="34" charset="0"/>
            </a:endParaRPr>
          </a:p>
          <a:p>
            <a:pPr lvl="1">
              <a:spcBef>
                <a:spcPts val="600"/>
              </a:spcBef>
              <a:buNone/>
            </a:pPr>
            <a:r>
              <a:rPr sz="2000" dirty="0" smtClean="0">
                <a:solidFill>
                  <a:srgbClr val="0070C0"/>
                </a:solidFill>
                <a:latin typeface="Arial" pitchFamily="34" charset="0"/>
                <a:cs typeface="Arial" pitchFamily="34" charset="0"/>
              </a:rPr>
              <a:t>FOR UPDATE [OF </a:t>
            </a:r>
            <a:r>
              <a:rPr sz="2000" dirty="0" err="1" smtClean="0">
                <a:solidFill>
                  <a:srgbClr val="00B050"/>
                </a:solidFill>
                <a:latin typeface="Arial" pitchFamily="34" charset="0"/>
                <a:cs typeface="Arial" pitchFamily="34" charset="0"/>
              </a:rPr>
              <a:t>column_list</a:t>
            </a:r>
            <a:r>
              <a:rPr sz="2000" dirty="0" smtClean="0">
                <a:solidFill>
                  <a:srgbClr val="0070C0"/>
                </a:solidFill>
                <a:latin typeface="Arial" pitchFamily="34" charset="0"/>
                <a:cs typeface="Arial" pitchFamily="34" charset="0"/>
              </a:rPr>
              <a:t>] [NOWAIT];</a:t>
            </a:r>
          </a:p>
          <a:p>
            <a:pPr>
              <a:spcBef>
                <a:spcPts val="1200"/>
              </a:spcBef>
              <a:buNone/>
            </a:pPr>
            <a:r>
              <a:rPr sz="2000" b="1" dirty="0" smtClean="0">
                <a:latin typeface="Arial" pitchFamily="34" charset="0"/>
                <a:cs typeface="Arial" pitchFamily="34" charset="0"/>
              </a:rPr>
              <a:t>Example:</a:t>
            </a:r>
          </a:p>
          <a:p>
            <a:pPr lvl="1">
              <a:spcBef>
                <a:spcPts val="600"/>
              </a:spcBef>
              <a:buNone/>
            </a:pPr>
            <a:r>
              <a:rPr sz="2000" dirty="0" smtClean="0">
                <a:solidFill>
                  <a:srgbClr val="0070C0"/>
                </a:solidFill>
                <a:latin typeface="Arial" pitchFamily="34" charset="0"/>
                <a:cs typeface="Arial" pitchFamily="34" charset="0"/>
              </a:rPr>
              <a:t>CURSOR </a:t>
            </a:r>
            <a:r>
              <a:rPr sz="2000" dirty="0" smtClean="0">
                <a:solidFill>
                  <a:srgbClr val="00B050"/>
                </a:solidFill>
                <a:latin typeface="Arial" pitchFamily="34" charset="0"/>
                <a:cs typeface="Arial" pitchFamily="34" charset="0"/>
              </a:rPr>
              <a:t>c1</a:t>
            </a:r>
          </a:p>
          <a:p>
            <a:pPr lvl="1">
              <a:spcBef>
                <a:spcPts val="600"/>
              </a:spcBef>
              <a:buNone/>
            </a:pPr>
            <a:r>
              <a:rPr sz="2000" dirty="0" smtClean="0">
                <a:solidFill>
                  <a:srgbClr val="0070C0"/>
                </a:solidFill>
                <a:latin typeface="Arial" pitchFamily="34" charset="0"/>
                <a:cs typeface="Arial" pitchFamily="34" charset="0"/>
              </a:rPr>
              <a:t>IS</a:t>
            </a:r>
          </a:p>
          <a:p>
            <a:pPr lvl="1">
              <a:spcBef>
                <a:spcPts val="600"/>
              </a:spcBef>
              <a:buNone/>
            </a:pPr>
            <a:r>
              <a:rPr sz="2000" dirty="0" smtClean="0">
                <a:solidFill>
                  <a:srgbClr val="0070C0"/>
                </a:solidFill>
                <a:latin typeface="Arial" pitchFamily="34" charset="0"/>
                <a:cs typeface="Arial" pitchFamily="34" charset="0"/>
              </a:rPr>
              <a:t>SELECT </a:t>
            </a:r>
            <a:r>
              <a:rPr sz="2000" dirty="0" err="1" smtClean="0">
                <a:solidFill>
                  <a:srgbClr val="00B050"/>
                </a:solidFill>
                <a:latin typeface="Arial" pitchFamily="34" charset="0"/>
                <a:cs typeface="Arial" pitchFamily="34" charset="0"/>
              </a:rPr>
              <a:t>employee_number</a:t>
            </a:r>
            <a:r>
              <a:rPr sz="2000" dirty="0" smtClean="0">
                <a:solidFill>
                  <a:srgbClr val="0070C0"/>
                </a:solidFill>
                <a:latin typeface="Arial" pitchFamily="34" charset="0"/>
                <a:cs typeface="Arial" pitchFamily="34" charset="0"/>
              </a:rPr>
              <a:t>, </a:t>
            </a:r>
            <a:r>
              <a:rPr sz="2000" dirty="0" err="1" smtClean="0">
                <a:solidFill>
                  <a:srgbClr val="00B050"/>
                </a:solidFill>
                <a:latin typeface="Arial" pitchFamily="34" charset="0"/>
                <a:cs typeface="Arial" pitchFamily="34" charset="0"/>
              </a:rPr>
              <a:t>employee_name</a:t>
            </a:r>
            <a:endParaRPr sz="2000" dirty="0" smtClean="0">
              <a:solidFill>
                <a:srgbClr val="00B050"/>
              </a:solidFill>
              <a:latin typeface="Arial" pitchFamily="34" charset="0"/>
              <a:cs typeface="Arial" pitchFamily="34" charset="0"/>
            </a:endParaRPr>
          </a:p>
          <a:p>
            <a:pPr lvl="1">
              <a:spcBef>
                <a:spcPts val="600"/>
              </a:spcBef>
              <a:buNone/>
            </a:pPr>
            <a:r>
              <a:rPr lang="en-US" sz="2000" dirty="0" smtClean="0">
                <a:solidFill>
                  <a:srgbClr val="0070C0"/>
                </a:solidFill>
                <a:latin typeface="Arial" pitchFamily="34" charset="0"/>
                <a:cs typeface="Arial" pitchFamily="34" charset="0"/>
              </a:rPr>
              <a:t>FROM</a:t>
            </a:r>
            <a:r>
              <a:rPr sz="2000" dirty="0" smtClean="0">
                <a:solidFill>
                  <a:srgbClr val="0070C0"/>
                </a:solidFill>
                <a:latin typeface="Arial" pitchFamily="34" charset="0"/>
                <a:cs typeface="Arial" pitchFamily="34" charset="0"/>
              </a:rPr>
              <a:t> </a:t>
            </a:r>
            <a:r>
              <a:rPr sz="2000" dirty="0" smtClean="0">
                <a:solidFill>
                  <a:srgbClr val="00B050"/>
                </a:solidFill>
                <a:latin typeface="Arial" pitchFamily="34" charset="0"/>
                <a:cs typeface="Arial" pitchFamily="34" charset="0"/>
              </a:rPr>
              <a:t>employee </a:t>
            </a:r>
            <a:r>
              <a:rPr lang="en-US" sz="2000" dirty="0" smtClean="0">
                <a:solidFill>
                  <a:srgbClr val="0070C0"/>
                </a:solidFill>
                <a:latin typeface="Arial" pitchFamily="34" charset="0"/>
                <a:cs typeface="Arial" pitchFamily="34" charset="0"/>
              </a:rPr>
              <a:t>WHERE </a:t>
            </a:r>
            <a:r>
              <a:rPr sz="2000" dirty="0" err="1" smtClean="0">
                <a:solidFill>
                  <a:srgbClr val="00B050"/>
                </a:solidFill>
                <a:latin typeface="Arial" pitchFamily="34" charset="0"/>
                <a:cs typeface="Arial" pitchFamily="34" charset="0"/>
              </a:rPr>
              <a:t>employee_name</a:t>
            </a:r>
            <a:r>
              <a:rPr sz="2000" dirty="0" smtClean="0">
                <a:solidFill>
                  <a:srgbClr val="00B050"/>
                </a:solidFill>
                <a:latin typeface="Arial" pitchFamily="34" charset="0"/>
                <a:cs typeface="Arial" pitchFamily="34" charset="0"/>
              </a:rPr>
              <a:t> </a:t>
            </a:r>
            <a:r>
              <a:rPr lang="en-US" sz="2000" dirty="0" smtClean="0">
                <a:solidFill>
                  <a:srgbClr val="0070C0"/>
                </a:solidFill>
                <a:latin typeface="Arial" pitchFamily="34" charset="0"/>
                <a:cs typeface="Arial" pitchFamily="34" charset="0"/>
              </a:rPr>
              <a:t>LIKE</a:t>
            </a:r>
            <a:r>
              <a:rPr sz="2000" smtClean="0">
                <a:solidFill>
                  <a:srgbClr val="00B050"/>
                </a:solidFill>
                <a:latin typeface="Arial" pitchFamily="34" charset="0"/>
                <a:cs typeface="Arial" pitchFamily="34" charset="0"/>
              </a:rPr>
              <a:t> A</a:t>
            </a:r>
            <a:endParaRPr sz="2000" dirty="0" smtClean="0">
              <a:solidFill>
                <a:srgbClr val="00B050"/>
              </a:solidFill>
              <a:latin typeface="Arial" pitchFamily="34" charset="0"/>
              <a:cs typeface="Arial" pitchFamily="34" charset="0"/>
            </a:endParaRPr>
          </a:p>
          <a:p>
            <a:pPr lvl="1">
              <a:spcBef>
                <a:spcPts val="600"/>
              </a:spcBef>
              <a:buNone/>
            </a:pPr>
            <a:r>
              <a:rPr sz="2000" dirty="0" smtClean="0">
                <a:solidFill>
                  <a:srgbClr val="0070C0"/>
                </a:solidFill>
                <a:latin typeface="Arial" pitchFamily="34" charset="0"/>
                <a:cs typeface="Arial" pitchFamily="34" charset="0"/>
              </a:rPr>
              <a:t>FOR UPDATE;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sp>
        <p:nvSpPr>
          <p:cNvPr id="5" name="Rounded Rectangle 4"/>
          <p:cNvSpPr/>
          <p:nvPr/>
        </p:nvSpPr>
        <p:spPr>
          <a:xfrm>
            <a:off x="3352800" y="3810000"/>
            <a:ext cx="43434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This retrieves all the employee whose name starts with “A” and  locks the records from other users updating it.</a:t>
            </a:r>
            <a:endParaRPr lang="en-US" sz="1400" b="0" dirty="0">
              <a:latin typeface="Arial" pitchFamily="34" charset="0"/>
              <a:cs typeface="Arial" pitchFamily="34" charset="0"/>
            </a:endParaRPr>
          </a:p>
        </p:txBody>
      </p:sp>
    </p:spTree>
    <p:extLst>
      <p:ext uri="{BB962C8B-B14F-4D97-AF65-F5344CB8AC3E}">
        <p14:creationId xmlns:p14="http://schemas.microsoft.com/office/powerpoint/2010/main" val="414415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ox(in)">
                                      <p:cBhvr>
                                        <p:cTn id="7" dur="500"/>
                                        <p:tgtEl>
                                          <p:spTgt spid="3">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ox(in)">
                                      <p:cBhvr>
                                        <p:cTn id="10" dur="500"/>
                                        <p:tgtEl>
                                          <p:spTgt spid="3">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ox(in)">
                                      <p:cBhvr>
                                        <p:cTn id="13" dur="500"/>
                                        <p:tgtEl>
                                          <p:spTgt spid="3">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ox(in)">
                                      <p:cBhvr>
                                        <p:cTn id="16" dur="500"/>
                                        <p:tgtEl>
                                          <p:spTgt spid="3">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ox(in)">
                                      <p:cBhvr>
                                        <p:cTn id="19" dur="500"/>
                                        <p:tgtEl>
                                          <p:spTgt spid="3">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ox(in)">
                                      <p:cBhvr>
                                        <p:cTn id="22" dur="500"/>
                                        <p:tgtEl>
                                          <p:spTgt spid="3">
                                            <p:txEl>
                                              <p:pRg st="10" end="10"/>
                                            </p:txEl>
                                          </p:spTgt>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cs typeface="Arial" pitchFamily="34" charset="0"/>
              </a:rPr>
              <a:t>WHERE CURRENT OF Clause in Cursors</a:t>
            </a:r>
            <a:endParaRPr lang="en-US" sz="2800" dirty="0">
              <a:cs typeface="Arial" pitchFamily="34" charset="0"/>
            </a:endParaRPr>
          </a:p>
        </p:txBody>
      </p:sp>
      <p:sp>
        <p:nvSpPr>
          <p:cNvPr id="3" name="Content Placeholder 2"/>
          <p:cNvSpPr>
            <a:spLocks noGrp="1"/>
          </p:cNvSpPr>
          <p:nvPr>
            <p:ph idx="1"/>
          </p:nvPr>
        </p:nvSpPr>
        <p:spPr>
          <a:xfrm>
            <a:off x="228600" y="1600200"/>
            <a:ext cx="8686800" cy="4419600"/>
          </a:xfrm>
        </p:spPr>
        <p:txBody>
          <a:bodyPr/>
          <a:lstStyle/>
          <a:p>
            <a:pPr>
              <a:spcBef>
                <a:spcPts val="800"/>
              </a:spcBef>
            </a:pPr>
            <a:r>
              <a:rPr lang="en-US" sz="1800" dirty="0" smtClean="0">
                <a:latin typeface="Arial" pitchFamily="34" charset="0"/>
                <a:cs typeface="Arial" pitchFamily="34" charset="0"/>
              </a:rPr>
              <a:t>I</a:t>
            </a:r>
            <a:r>
              <a:rPr sz="1800" dirty="0" smtClean="0">
                <a:latin typeface="Arial" pitchFamily="34" charset="0"/>
                <a:cs typeface="Arial" pitchFamily="34" charset="0"/>
              </a:rPr>
              <a:t>f you want to update or delete records that are fetched using </a:t>
            </a:r>
            <a:r>
              <a:rPr sz="1800" b="1" dirty="0" smtClean="0">
                <a:latin typeface="Arial" pitchFamily="34" charset="0"/>
                <a:cs typeface="Arial" pitchFamily="34" charset="0"/>
              </a:rPr>
              <a:t>Select For Update </a:t>
            </a:r>
            <a:r>
              <a:rPr sz="1800" dirty="0" smtClean="0">
                <a:latin typeface="Arial" pitchFamily="34" charset="0"/>
                <a:cs typeface="Arial" pitchFamily="34" charset="0"/>
              </a:rPr>
              <a:t>clause you can use </a:t>
            </a:r>
            <a:r>
              <a:rPr sz="1800" b="1" dirty="0" smtClean="0">
                <a:latin typeface="Arial" pitchFamily="34" charset="0"/>
                <a:cs typeface="Arial" pitchFamily="34" charset="0"/>
              </a:rPr>
              <a:t>WHERE CURRENT OF </a:t>
            </a:r>
            <a:r>
              <a:rPr sz="1800" dirty="0" smtClean="0">
                <a:latin typeface="Arial" pitchFamily="34" charset="0"/>
                <a:cs typeface="Arial" pitchFamily="34" charset="0"/>
              </a:rPr>
              <a:t>clause.</a:t>
            </a:r>
          </a:p>
          <a:p>
            <a:pPr>
              <a:spcBef>
                <a:spcPts val="800"/>
              </a:spcBef>
            </a:pPr>
            <a:endParaRPr sz="1800" dirty="0" smtClean="0">
              <a:latin typeface="Arial" pitchFamily="34" charset="0"/>
              <a:cs typeface="Arial" pitchFamily="34" charset="0"/>
            </a:endParaRPr>
          </a:p>
          <a:p>
            <a:pPr>
              <a:spcBef>
                <a:spcPts val="800"/>
              </a:spcBef>
            </a:pPr>
            <a:r>
              <a:rPr sz="1800" dirty="0" smtClean="0">
                <a:latin typeface="Arial" pitchFamily="34" charset="0"/>
                <a:cs typeface="Arial" pitchFamily="34" charset="0"/>
              </a:rPr>
              <a:t>This clause can be used with either update statement or delete statement inside a cursor.</a:t>
            </a:r>
          </a:p>
          <a:p>
            <a:pPr>
              <a:spcBef>
                <a:spcPts val="800"/>
              </a:spcBef>
            </a:pPr>
            <a:endParaRPr sz="1800" dirty="0" smtClean="0">
              <a:latin typeface="Arial" pitchFamily="34" charset="0"/>
              <a:cs typeface="Arial" pitchFamily="34" charset="0"/>
            </a:endParaRPr>
          </a:p>
          <a:p>
            <a:pPr>
              <a:spcBef>
                <a:spcPts val="800"/>
              </a:spcBef>
            </a:pPr>
            <a:r>
              <a:rPr sz="1800" dirty="0" smtClean="0">
                <a:latin typeface="Arial" pitchFamily="34" charset="0"/>
                <a:cs typeface="Arial" pitchFamily="34" charset="0"/>
              </a:rPr>
              <a:t>This clause allows you to update or delete the record that was last fetched by the cursor.</a:t>
            </a:r>
          </a:p>
          <a:p>
            <a:pPr>
              <a:spcBef>
                <a:spcPts val="800"/>
              </a:spcBef>
              <a:buNone/>
            </a:pPr>
            <a:endParaRPr sz="1800" dirty="0" smtClean="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z="1600" smtClean="0"/>
              <a:pPr>
                <a:defRPr/>
              </a:pPr>
              <a:t>33</a:t>
            </a:fld>
            <a:endParaRPr lang="en-US" sz="1600" dirty="0"/>
          </a:p>
        </p:txBody>
      </p:sp>
    </p:spTree>
    <p:extLst>
      <p:ext uri="{BB962C8B-B14F-4D97-AF65-F5344CB8AC3E}">
        <p14:creationId xmlns:p14="http://schemas.microsoft.com/office/powerpoint/2010/main" val="7775766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cs typeface="Arial" pitchFamily="34" charset="0"/>
              </a:rPr>
              <a:t>WHERE CURRENT OF </a:t>
            </a:r>
            <a:r>
              <a:rPr lang="en-US" sz="2400" dirty="0" smtClean="0"/>
              <a:t>Clause in Cursors Example</a:t>
            </a:r>
            <a:endParaRPr lang="en-US" sz="2400" dirty="0"/>
          </a:p>
        </p:txBody>
      </p:sp>
      <p:sp>
        <p:nvSpPr>
          <p:cNvPr id="3" name="Content Placeholder 2"/>
          <p:cNvSpPr>
            <a:spLocks noGrp="1"/>
          </p:cNvSpPr>
          <p:nvPr>
            <p:ph idx="1"/>
          </p:nvPr>
        </p:nvSpPr>
        <p:spPr>
          <a:xfrm>
            <a:off x="228600" y="1295400"/>
            <a:ext cx="8686800" cy="5410200"/>
          </a:xfrm>
          <a:noFill/>
          <a:ln>
            <a:noFill/>
          </a:ln>
        </p:spPr>
        <p:txBody>
          <a:bodyPr/>
          <a:lstStyle/>
          <a:p>
            <a:pPr>
              <a:spcBef>
                <a:spcPts val="600"/>
              </a:spcBef>
              <a:buNone/>
            </a:pPr>
            <a:r>
              <a:rPr lang="en-US" sz="1600" dirty="0" smtClean="0">
                <a:latin typeface="Arial" pitchFamily="34" charset="0"/>
                <a:cs typeface="Arial" pitchFamily="34" charset="0"/>
              </a:rPr>
              <a:t>Display all the product codes and product name from the products table. </a:t>
            </a:r>
            <a:endParaRPr sz="1600" dirty="0" smtClean="0">
              <a:latin typeface="Arial" pitchFamily="34" charset="0"/>
              <a:cs typeface="Arial" pitchFamily="34" charset="0"/>
            </a:endParaRPr>
          </a:p>
          <a:p>
            <a:pPr>
              <a:spcBef>
                <a:spcPts val="600"/>
              </a:spcBef>
              <a:buNone/>
            </a:pPr>
            <a:r>
              <a:rPr sz="1600" dirty="0" smtClean="0">
                <a:solidFill>
                  <a:srgbClr val="0070C0"/>
                </a:solidFill>
                <a:latin typeface="Arial" pitchFamily="34" charset="0"/>
                <a:cs typeface="Arial" pitchFamily="34" charset="0"/>
              </a:rPr>
              <a:t>DECLARE</a:t>
            </a:r>
          </a:p>
          <a:p>
            <a:pPr>
              <a:spcBef>
                <a:spcPts val="600"/>
              </a:spcBef>
              <a:buNone/>
            </a:pPr>
            <a:r>
              <a:rPr sz="1600" dirty="0" smtClean="0">
                <a:solidFill>
                  <a:srgbClr val="0070C0"/>
                </a:solidFill>
                <a:latin typeface="Arial" pitchFamily="34" charset="0"/>
                <a:cs typeface="Arial" pitchFamily="34" charset="0"/>
              </a:rPr>
              <a:t>CURSOR  </a:t>
            </a:r>
            <a:r>
              <a:rPr sz="1600" dirty="0" err="1" smtClean="0">
                <a:solidFill>
                  <a:srgbClr val="00B050"/>
                </a:solidFill>
                <a:latin typeface="Arial" pitchFamily="34" charset="0"/>
                <a:cs typeface="Arial" pitchFamily="34" charset="0"/>
              </a:rPr>
              <a:t>Products_Cursor</a:t>
            </a:r>
            <a:r>
              <a:rPr sz="1600" dirty="0" smtClean="0">
                <a:solidFill>
                  <a:srgbClr val="00B050"/>
                </a:solidFill>
                <a:latin typeface="Arial" pitchFamily="34" charset="0"/>
                <a:cs typeface="Arial" pitchFamily="34" charset="0"/>
              </a:rPr>
              <a:t> </a:t>
            </a:r>
            <a:r>
              <a:rPr sz="1600" dirty="0" smtClean="0">
                <a:solidFill>
                  <a:srgbClr val="0070C0"/>
                </a:solidFill>
                <a:latin typeface="Arial" pitchFamily="34" charset="0"/>
                <a:cs typeface="Arial" pitchFamily="34" charset="0"/>
              </a:rPr>
              <a:t>IS SELECT </a:t>
            </a:r>
            <a:r>
              <a:rPr sz="1600" dirty="0" err="1" smtClean="0">
                <a:solidFill>
                  <a:srgbClr val="00B050"/>
                </a:solidFill>
                <a:latin typeface="Arial" pitchFamily="34" charset="0"/>
                <a:cs typeface="Arial" pitchFamily="34" charset="0"/>
              </a:rPr>
              <a:t>productCode</a:t>
            </a:r>
            <a:r>
              <a:rPr sz="1600" dirty="0" err="1" smtClean="0">
                <a:solidFill>
                  <a:srgbClr val="0070C0"/>
                </a:solidFill>
                <a:latin typeface="Arial" pitchFamily="34" charset="0"/>
                <a:cs typeface="Arial" pitchFamily="34" charset="0"/>
              </a:rPr>
              <a:t>,</a:t>
            </a:r>
            <a:r>
              <a:rPr sz="1600" dirty="0" err="1" smtClean="0">
                <a:solidFill>
                  <a:srgbClr val="00B050"/>
                </a:solidFill>
                <a:latin typeface="Arial" pitchFamily="34" charset="0"/>
                <a:cs typeface="Arial" pitchFamily="34" charset="0"/>
              </a:rPr>
              <a:t>productName</a:t>
            </a:r>
            <a:r>
              <a:rPr sz="1600" dirty="0" smtClean="0">
                <a:solidFill>
                  <a:srgbClr val="00B050"/>
                </a:solidFill>
                <a:latin typeface="Arial" pitchFamily="34" charset="0"/>
                <a:cs typeface="Arial" pitchFamily="34" charset="0"/>
              </a:rPr>
              <a:t> </a:t>
            </a:r>
            <a:r>
              <a:rPr lang="en-US" sz="1600" dirty="0" smtClean="0">
                <a:solidFill>
                  <a:srgbClr val="0070C0"/>
                </a:solidFill>
                <a:latin typeface="Arial" pitchFamily="34" charset="0"/>
                <a:cs typeface="Arial" pitchFamily="34" charset="0"/>
              </a:rPr>
              <a:t>FROM</a:t>
            </a:r>
            <a:r>
              <a:rPr sz="1600" dirty="0" smtClean="0">
                <a:solidFill>
                  <a:srgbClr val="0070C0"/>
                </a:solidFill>
                <a:latin typeface="Arial" pitchFamily="34" charset="0"/>
                <a:cs typeface="Arial" pitchFamily="34" charset="0"/>
              </a:rPr>
              <a:t> </a:t>
            </a:r>
            <a:r>
              <a:rPr sz="1600" dirty="0" smtClean="0">
                <a:solidFill>
                  <a:srgbClr val="00B050"/>
                </a:solidFill>
                <a:latin typeface="Arial" pitchFamily="34" charset="0"/>
                <a:cs typeface="Arial" pitchFamily="34" charset="0"/>
              </a:rPr>
              <a:t>products</a:t>
            </a:r>
          </a:p>
          <a:p>
            <a:pPr>
              <a:spcBef>
                <a:spcPts val="600"/>
              </a:spcBef>
              <a:buNone/>
            </a:pPr>
            <a:r>
              <a:rPr sz="1600" dirty="0" smtClean="0">
                <a:solidFill>
                  <a:srgbClr val="00B050"/>
                </a:solidFill>
                <a:latin typeface="Arial" pitchFamily="34" charset="0"/>
                <a:cs typeface="Arial" pitchFamily="34" charset="0"/>
              </a:rPr>
              <a:t> </a:t>
            </a:r>
            <a:r>
              <a:rPr sz="1600" dirty="0" smtClean="0">
                <a:solidFill>
                  <a:srgbClr val="0070C0"/>
                </a:solidFill>
                <a:latin typeface="Arial" pitchFamily="34" charset="0"/>
                <a:cs typeface="Arial" pitchFamily="34" charset="0"/>
              </a:rPr>
              <a:t>FOR UPDATE;</a:t>
            </a:r>
          </a:p>
          <a:p>
            <a:pPr>
              <a:spcBef>
                <a:spcPts val="600"/>
              </a:spcBef>
              <a:buNone/>
            </a:pPr>
            <a:r>
              <a:rPr sz="1600" dirty="0" smtClean="0">
                <a:solidFill>
                  <a:srgbClr val="00B050"/>
                </a:solidFill>
                <a:latin typeface="Arial" pitchFamily="34" charset="0"/>
                <a:cs typeface="Arial" pitchFamily="34" charset="0"/>
              </a:rPr>
              <a:t>      </a:t>
            </a:r>
            <a:r>
              <a:rPr sz="1600" dirty="0" err="1" smtClean="0">
                <a:solidFill>
                  <a:srgbClr val="00B050"/>
                </a:solidFill>
                <a:latin typeface="Arial" pitchFamily="34" charset="0"/>
                <a:cs typeface="Arial" pitchFamily="34" charset="0"/>
              </a:rPr>
              <a:t>Product_Id</a:t>
            </a:r>
            <a:r>
              <a:rPr sz="1600" dirty="0" smtClean="0">
                <a:solidFill>
                  <a:srgbClr val="00B050"/>
                </a:solidFill>
                <a:latin typeface="Arial" pitchFamily="34" charset="0"/>
                <a:cs typeface="Arial" pitchFamily="34" charset="0"/>
              </a:rPr>
              <a:t>  </a:t>
            </a:r>
            <a:r>
              <a:rPr sz="1600" dirty="0" smtClean="0">
                <a:solidFill>
                  <a:srgbClr val="0070C0"/>
                </a:solidFill>
                <a:latin typeface="Arial" pitchFamily="34" charset="0"/>
                <a:cs typeface="Arial" pitchFamily="34" charset="0"/>
              </a:rPr>
              <a:t>Varchar2</a:t>
            </a:r>
            <a:r>
              <a:rPr sz="1600" dirty="0" smtClean="0">
                <a:solidFill>
                  <a:srgbClr val="00B050"/>
                </a:solidFill>
                <a:latin typeface="Arial" pitchFamily="34" charset="0"/>
                <a:cs typeface="Arial" pitchFamily="34" charset="0"/>
              </a:rPr>
              <a:t>(20)</a:t>
            </a:r>
            <a:r>
              <a:rPr sz="1600" dirty="0" smtClean="0">
                <a:solidFill>
                  <a:srgbClr val="0070C0"/>
                </a:solidFill>
                <a:latin typeface="Arial" pitchFamily="34" charset="0"/>
                <a:cs typeface="Arial" pitchFamily="34" charset="0"/>
              </a:rPr>
              <a:t>;</a:t>
            </a:r>
          </a:p>
          <a:p>
            <a:pPr>
              <a:spcBef>
                <a:spcPts val="600"/>
              </a:spcBef>
              <a:buNone/>
            </a:pPr>
            <a:r>
              <a:rPr sz="1600" dirty="0" smtClean="0">
                <a:solidFill>
                  <a:srgbClr val="0070C0"/>
                </a:solidFill>
                <a:latin typeface="Arial" pitchFamily="34" charset="0"/>
                <a:cs typeface="Arial" pitchFamily="34" charset="0"/>
              </a:rPr>
              <a:t>     </a:t>
            </a:r>
            <a:r>
              <a:rPr sz="1600" dirty="0" err="1" smtClean="0">
                <a:solidFill>
                  <a:srgbClr val="00B050"/>
                </a:solidFill>
                <a:latin typeface="Arial" pitchFamily="34" charset="0"/>
                <a:cs typeface="Arial" pitchFamily="34" charset="0"/>
              </a:rPr>
              <a:t>Product_Name</a:t>
            </a:r>
            <a:r>
              <a:rPr sz="1600" dirty="0" smtClean="0">
                <a:solidFill>
                  <a:srgbClr val="0070C0"/>
                </a:solidFill>
                <a:latin typeface="Arial" pitchFamily="34" charset="0"/>
                <a:cs typeface="Arial" pitchFamily="34" charset="0"/>
              </a:rPr>
              <a:t> Varchar2(</a:t>
            </a:r>
            <a:r>
              <a:rPr sz="1600" dirty="0" smtClean="0">
                <a:solidFill>
                  <a:srgbClr val="00B050"/>
                </a:solidFill>
                <a:latin typeface="Arial" pitchFamily="34" charset="0"/>
                <a:cs typeface="Arial" pitchFamily="34" charset="0"/>
              </a:rPr>
              <a:t>30</a:t>
            </a:r>
            <a:r>
              <a:rPr sz="1600" dirty="0" smtClean="0">
                <a:solidFill>
                  <a:srgbClr val="0070C0"/>
                </a:solidFill>
                <a:latin typeface="Arial" pitchFamily="34" charset="0"/>
                <a:cs typeface="Arial" pitchFamily="34" charset="0"/>
              </a:rPr>
              <a:t>);</a:t>
            </a:r>
          </a:p>
          <a:p>
            <a:pPr>
              <a:spcBef>
                <a:spcPts val="600"/>
              </a:spcBef>
              <a:buNone/>
            </a:pPr>
            <a:r>
              <a:rPr sz="1600" dirty="0" smtClean="0">
                <a:solidFill>
                  <a:srgbClr val="0070C0"/>
                </a:solidFill>
                <a:latin typeface="Arial" pitchFamily="34" charset="0"/>
                <a:cs typeface="Arial" pitchFamily="34" charset="0"/>
              </a:rPr>
              <a:t>BEGIN</a:t>
            </a:r>
          </a:p>
          <a:p>
            <a:pPr>
              <a:spcBef>
                <a:spcPts val="600"/>
              </a:spcBef>
              <a:buNone/>
            </a:pPr>
            <a:r>
              <a:rPr lang="en-US" sz="1600" dirty="0" smtClean="0">
                <a:solidFill>
                  <a:srgbClr val="0070C0"/>
                </a:solidFill>
                <a:latin typeface="Arial" pitchFamily="34" charset="0"/>
                <a:cs typeface="Arial" pitchFamily="34" charset="0"/>
              </a:rPr>
              <a:t>	OPEN</a:t>
            </a:r>
            <a:r>
              <a:rPr sz="1600" dirty="0" smtClean="0">
                <a:solidFill>
                  <a:srgbClr val="0070C0"/>
                </a:solidFill>
                <a:latin typeface="Arial" pitchFamily="34" charset="0"/>
                <a:cs typeface="Arial" pitchFamily="34" charset="0"/>
              </a:rPr>
              <a:t> </a:t>
            </a:r>
            <a:r>
              <a:rPr lang="en-US" sz="1600" dirty="0" err="1" smtClean="0">
                <a:solidFill>
                  <a:srgbClr val="00B050"/>
                </a:solidFill>
                <a:latin typeface="Arial" pitchFamily="34" charset="0"/>
                <a:cs typeface="Arial" pitchFamily="34" charset="0"/>
              </a:rPr>
              <a:t>Products_Cursor</a:t>
            </a:r>
            <a:r>
              <a:rPr sz="1600" dirty="0" smtClean="0">
                <a:solidFill>
                  <a:srgbClr val="0070C0"/>
                </a:solidFill>
                <a:latin typeface="Arial" pitchFamily="34" charset="0"/>
                <a:cs typeface="Arial" pitchFamily="34" charset="0"/>
              </a:rPr>
              <a:t>;</a:t>
            </a:r>
          </a:p>
          <a:p>
            <a:pPr>
              <a:spcBef>
                <a:spcPts val="600"/>
              </a:spcBef>
              <a:buNone/>
            </a:pPr>
            <a:r>
              <a:rPr sz="1600" dirty="0" smtClean="0">
                <a:solidFill>
                  <a:srgbClr val="0070C0"/>
                </a:solidFill>
                <a:latin typeface="Arial" pitchFamily="34" charset="0"/>
                <a:cs typeface="Arial" pitchFamily="34" charset="0"/>
              </a:rPr>
              <a:t>	LOOP FETCH</a:t>
            </a:r>
            <a:r>
              <a:rPr sz="1600" dirty="0" smtClean="0">
                <a:solidFill>
                  <a:srgbClr val="00B050"/>
                </a:solidFill>
                <a:latin typeface="Arial" pitchFamily="34" charset="0"/>
                <a:cs typeface="Arial" pitchFamily="34" charset="0"/>
              </a:rPr>
              <a:t> </a:t>
            </a:r>
            <a:r>
              <a:rPr lang="en-US" sz="1600" dirty="0" err="1">
                <a:solidFill>
                  <a:srgbClr val="00B050"/>
                </a:solidFill>
                <a:latin typeface="Arial" pitchFamily="34" charset="0"/>
                <a:cs typeface="Arial" pitchFamily="34" charset="0"/>
              </a:rPr>
              <a:t>Products_Cursor</a:t>
            </a:r>
            <a:r>
              <a:rPr sz="1600" dirty="0" smtClean="0">
                <a:solidFill>
                  <a:srgbClr val="00B050"/>
                </a:solidFill>
                <a:latin typeface="Arial" pitchFamily="34" charset="0"/>
                <a:cs typeface="Arial" pitchFamily="34" charset="0"/>
              </a:rPr>
              <a:t> </a:t>
            </a:r>
            <a:r>
              <a:rPr sz="1600" dirty="0" smtClean="0">
                <a:solidFill>
                  <a:srgbClr val="0070C0"/>
                </a:solidFill>
                <a:latin typeface="Arial" pitchFamily="34" charset="0"/>
                <a:cs typeface="Arial" pitchFamily="34" charset="0"/>
              </a:rPr>
              <a:t>INTO </a:t>
            </a:r>
            <a:r>
              <a:rPr sz="1600" dirty="0" err="1" smtClean="0">
                <a:solidFill>
                  <a:srgbClr val="00B050"/>
                </a:solidFill>
                <a:latin typeface="Arial" pitchFamily="34" charset="0"/>
                <a:cs typeface="Arial" pitchFamily="34" charset="0"/>
              </a:rPr>
              <a:t>Product_Id,Product_Name</a:t>
            </a:r>
            <a:r>
              <a:rPr sz="1600" dirty="0" smtClean="0">
                <a:solidFill>
                  <a:srgbClr val="0070C0"/>
                </a:solidFill>
                <a:latin typeface="Arial" pitchFamily="34" charset="0"/>
                <a:cs typeface="Arial" pitchFamily="34" charset="0"/>
              </a:rPr>
              <a:t>;</a:t>
            </a:r>
          </a:p>
          <a:p>
            <a:pPr>
              <a:spcBef>
                <a:spcPts val="600"/>
              </a:spcBef>
              <a:buNone/>
            </a:pPr>
            <a:r>
              <a:rPr sz="1600" dirty="0" smtClean="0">
                <a:solidFill>
                  <a:srgbClr val="0070C0"/>
                </a:solidFill>
                <a:latin typeface="Arial" pitchFamily="34" charset="0"/>
                <a:cs typeface="Arial" pitchFamily="34" charset="0"/>
              </a:rPr>
              <a:t>		IF </a:t>
            </a:r>
            <a:r>
              <a:rPr sz="1600" dirty="0" err="1" smtClean="0">
                <a:solidFill>
                  <a:srgbClr val="0070C0"/>
                </a:solidFill>
                <a:latin typeface="Arial" pitchFamily="34" charset="0"/>
                <a:cs typeface="Arial" pitchFamily="34" charset="0"/>
              </a:rPr>
              <a:t>productCode</a:t>
            </a:r>
            <a:r>
              <a:rPr sz="1600" dirty="0" smtClean="0">
                <a:solidFill>
                  <a:srgbClr val="0070C0"/>
                </a:solidFill>
                <a:latin typeface="Arial" pitchFamily="34" charset="0"/>
                <a:cs typeface="Arial" pitchFamily="34" charset="0"/>
              </a:rPr>
              <a:t>='</a:t>
            </a:r>
            <a:r>
              <a:rPr lang="en-US" sz="1600" dirty="0">
                <a:solidFill>
                  <a:srgbClr val="0070C0"/>
                </a:solidFill>
                <a:latin typeface="Arial" pitchFamily="34" charset="0"/>
                <a:cs typeface="Arial" pitchFamily="34" charset="0"/>
              </a:rPr>
              <a:t> S10_4698 </a:t>
            </a:r>
            <a:r>
              <a:rPr sz="1600" dirty="0" smtClean="0">
                <a:solidFill>
                  <a:srgbClr val="0070C0"/>
                </a:solidFill>
                <a:latin typeface="Arial" pitchFamily="34" charset="0"/>
                <a:cs typeface="Arial" pitchFamily="34" charset="0"/>
              </a:rPr>
              <a:t>' </a:t>
            </a:r>
          </a:p>
          <a:p>
            <a:pPr>
              <a:spcBef>
                <a:spcPts val="600"/>
              </a:spcBef>
              <a:buNone/>
            </a:pPr>
            <a:r>
              <a:rPr lang="en-US" sz="1600" dirty="0" smtClean="0">
                <a:solidFill>
                  <a:srgbClr val="0070C0"/>
                </a:solidFill>
                <a:latin typeface="Arial" pitchFamily="34" charset="0"/>
                <a:cs typeface="Arial" pitchFamily="34" charset="0"/>
              </a:rPr>
              <a:t>		        </a:t>
            </a:r>
            <a:r>
              <a:rPr sz="1600" dirty="0" smtClean="0">
                <a:solidFill>
                  <a:srgbClr val="0070C0"/>
                </a:solidFill>
                <a:latin typeface="Arial" pitchFamily="34" charset="0"/>
                <a:cs typeface="Arial" pitchFamily="34" charset="0"/>
              </a:rPr>
              <a:t>UPDATE </a:t>
            </a:r>
            <a:r>
              <a:rPr sz="1600" dirty="0" smtClean="0">
                <a:solidFill>
                  <a:srgbClr val="00B050"/>
                </a:solidFill>
                <a:latin typeface="Arial" pitchFamily="34" charset="0"/>
                <a:cs typeface="Arial" pitchFamily="34" charset="0"/>
              </a:rPr>
              <a:t>Products </a:t>
            </a:r>
            <a:r>
              <a:rPr sz="1600" dirty="0" smtClean="0">
                <a:solidFill>
                  <a:srgbClr val="0070C0"/>
                </a:solidFill>
                <a:latin typeface="Arial" pitchFamily="34" charset="0"/>
                <a:cs typeface="Arial" pitchFamily="34" charset="0"/>
              </a:rPr>
              <a:t> SET </a:t>
            </a:r>
            <a:r>
              <a:rPr sz="1600" dirty="0" err="1" smtClean="0">
                <a:solidFill>
                  <a:srgbClr val="00B050"/>
                </a:solidFill>
                <a:latin typeface="Arial" pitchFamily="34" charset="0"/>
                <a:cs typeface="Arial" pitchFamily="34" charset="0"/>
              </a:rPr>
              <a:t>productName</a:t>
            </a:r>
            <a:r>
              <a:rPr sz="1600" dirty="0" smtClean="0">
                <a:solidFill>
                  <a:srgbClr val="0070C0"/>
                </a:solidFill>
                <a:latin typeface="Arial" pitchFamily="34" charset="0"/>
                <a:cs typeface="Arial" pitchFamily="34" charset="0"/>
              </a:rPr>
              <a:t>= '</a:t>
            </a:r>
            <a:r>
              <a:rPr lang="en-US" sz="1600" dirty="0" smtClean="0">
                <a:solidFill>
                  <a:srgbClr val="0070C0"/>
                </a:solidFill>
                <a:latin typeface="Arial" pitchFamily="34" charset="0"/>
                <a:cs typeface="Arial" pitchFamily="34" charset="0"/>
              </a:rPr>
              <a:t>Motorbike</a:t>
            </a:r>
            <a:r>
              <a:rPr sz="1600" dirty="0" smtClean="0">
                <a:solidFill>
                  <a:srgbClr val="0070C0"/>
                </a:solidFill>
                <a:latin typeface="Arial" pitchFamily="34" charset="0"/>
                <a:cs typeface="Arial" pitchFamily="34" charset="0"/>
              </a:rPr>
              <a:t>' </a:t>
            </a:r>
          </a:p>
          <a:p>
            <a:pPr>
              <a:spcBef>
                <a:spcPts val="600"/>
              </a:spcBef>
              <a:buNone/>
            </a:pPr>
            <a:r>
              <a:rPr sz="1600" dirty="0" smtClean="0">
                <a:solidFill>
                  <a:srgbClr val="0070C0"/>
                </a:solidFill>
                <a:latin typeface="Arial" pitchFamily="34" charset="0"/>
                <a:cs typeface="Arial" pitchFamily="34" charset="0"/>
              </a:rPr>
              <a:t>    		       WHERE CURRENT OF </a:t>
            </a:r>
            <a:r>
              <a:rPr lang="en-US" sz="1600" dirty="0" err="1" smtClean="0">
                <a:solidFill>
                  <a:srgbClr val="00B050"/>
                </a:solidFill>
                <a:latin typeface="Arial" pitchFamily="34" charset="0"/>
                <a:cs typeface="Arial" pitchFamily="34" charset="0"/>
              </a:rPr>
              <a:t>Products_Cursor</a:t>
            </a:r>
            <a:r>
              <a:rPr sz="1600" dirty="0" smtClean="0">
                <a:solidFill>
                  <a:srgbClr val="0070C0"/>
                </a:solidFill>
                <a:latin typeface="Arial" pitchFamily="34" charset="0"/>
                <a:cs typeface="Arial" pitchFamily="34" charset="0"/>
              </a:rPr>
              <a:t>; </a:t>
            </a:r>
          </a:p>
          <a:p>
            <a:pPr>
              <a:spcBef>
                <a:spcPts val="600"/>
              </a:spcBef>
              <a:buNone/>
            </a:pPr>
            <a:r>
              <a:rPr sz="1600" dirty="0" smtClean="0">
                <a:solidFill>
                  <a:srgbClr val="0070C0"/>
                </a:solidFill>
                <a:latin typeface="Arial" pitchFamily="34" charset="0"/>
                <a:cs typeface="Arial" pitchFamily="34" charset="0"/>
              </a:rPr>
              <a:t>		        COMMIT; </a:t>
            </a:r>
          </a:p>
          <a:p>
            <a:pPr>
              <a:spcBef>
                <a:spcPts val="600"/>
              </a:spcBef>
              <a:buNone/>
            </a:pPr>
            <a:r>
              <a:rPr sz="1600" dirty="0" smtClean="0">
                <a:solidFill>
                  <a:srgbClr val="0070C0"/>
                </a:solidFill>
                <a:latin typeface="Arial" pitchFamily="34" charset="0"/>
                <a:cs typeface="Arial" pitchFamily="34" charset="0"/>
              </a:rPr>
              <a:t>		END IF; </a:t>
            </a:r>
          </a:p>
          <a:p>
            <a:pPr>
              <a:spcBef>
                <a:spcPts val="600"/>
              </a:spcBef>
              <a:buNone/>
            </a:pPr>
            <a:r>
              <a:rPr lang="en-US" sz="1600" dirty="0" smtClean="0">
                <a:solidFill>
                  <a:srgbClr val="0070C0"/>
                </a:solidFill>
                <a:latin typeface="Arial" pitchFamily="34" charset="0"/>
                <a:cs typeface="Arial" pitchFamily="34" charset="0"/>
              </a:rPr>
              <a:t>	</a:t>
            </a:r>
            <a:r>
              <a:rPr sz="1600" dirty="0" smtClean="0">
                <a:solidFill>
                  <a:srgbClr val="0070C0"/>
                </a:solidFill>
                <a:latin typeface="Arial" pitchFamily="34" charset="0"/>
                <a:cs typeface="Arial" pitchFamily="34" charset="0"/>
              </a:rPr>
              <a:t>END LOOP; </a:t>
            </a:r>
          </a:p>
          <a:p>
            <a:pPr>
              <a:spcBef>
                <a:spcPts val="600"/>
              </a:spcBef>
              <a:buNone/>
            </a:pPr>
            <a:r>
              <a:rPr sz="1600" dirty="0" smtClean="0">
                <a:solidFill>
                  <a:srgbClr val="0070C0"/>
                </a:solidFill>
                <a:latin typeface="Arial" pitchFamily="34" charset="0"/>
                <a:cs typeface="Arial" pitchFamily="34" charset="0"/>
              </a:rPr>
              <a:t>	CLOSE </a:t>
            </a:r>
            <a:r>
              <a:rPr lang="en-US" sz="1600" dirty="0" err="1" smtClean="0">
                <a:solidFill>
                  <a:srgbClr val="00B050"/>
                </a:solidFill>
                <a:latin typeface="Arial" pitchFamily="34" charset="0"/>
                <a:cs typeface="Arial" pitchFamily="34" charset="0"/>
              </a:rPr>
              <a:t>Products_Cursor</a:t>
            </a:r>
            <a:r>
              <a:rPr sz="1600" dirty="0" smtClean="0">
                <a:solidFill>
                  <a:srgbClr val="0070C0"/>
                </a:solidFill>
                <a:latin typeface="Arial" pitchFamily="34" charset="0"/>
                <a:cs typeface="Arial" pitchFamily="34" charset="0"/>
              </a:rPr>
              <a:t>;</a:t>
            </a:r>
          </a:p>
          <a:p>
            <a:pPr>
              <a:spcBef>
                <a:spcPts val="600"/>
              </a:spcBef>
              <a:buNone/>
            </a:pPr>
            <a:r>
              <a:rPr sz="1600" dirty="0" smtClean="0">
                <a:solidFill>
                  <a:srgbClr val="0070C0"/>
                </a:solidFill>
                <a:latin typeface="Arial" pitchFamily="34" charset="0"/>
                <a:cs typeface="Arial" pitchFamily="34" charset="0"/>
              </a:rPr>
              <a:t>END;</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6" name="Rectangle 5"/>
          <p:cNvSpPr/>
          <p:nvPr/>
        </p:nvSpPr>
        <p:spPr>
          <a:xfrm>
            <a:off x="304800" y="1828800"/>
            <a:ext cx="8534400"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4343400"/>
            <a:ext cx="5715000" cy="609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022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6200"/>
            <a:ext cx="7239000" cy="762000"/>
          </a:xfrm>
        </p:spPr>
        <p:txBody>
          <a:bodyPr/>
          <a:lstStyle/>
          <a:p>
            <a:r>
              <a:rPr lang="en-US" sz="3200" dirty="0" smtClean="0"/>
              <a:t>REF CURSOR in PL/SQL</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6" name="TextBox 5"/>
          <p:cNvSpPr txBox="1"/>
          <p:nvPr/>
        </p:nvSpPr>
        <p:spPr>
          <a:xfrm>
            <a:off x="152400" y="1600200"/>
            <a:ext cx="8839200" cy="5078313"/>
          </a:xfrm>
          <a:prstGeom prst="rect">
            <a:avLst/>
          </a:prstGeom>
          <a:noFill/>
        </p:spPr>
        <p:txBody>
          <a:bodyPr wrap="square" rtlCol="0">
            <a:spAutoFit/>
          </a:bodyPr>
          <a:lstStyle/>
          <a:p>
            <a:r>
              <a:rPr lang="en-US" dirty="0" smtClean="0"/>
              <a:t>What are REF CURSORS?</a:t>
            </a:r>
          </a:p>
          <a:p>
            <a:pPr lvl="1"/>
            <a:r>
              <a:rPr lang="en-US" b="0" dirty="0" smtClean="0"/>
              <a:t> A Ref Cursor is basically a data type.</a:t>
            </a:r>
          </a:p>
          <a:p>
            <a:pPr lvl="1"/>
            <a:r>
              <a:rPr lang="en-US" b="0" dirty="0" smtClean="0"/>
              <a:t> A variable created based on Ref Cursor is generally called a cursor variable.</a:t>
            </a:r>
          </a:p>
          <a:p>
            <a:pPr lvl="1"/>
            <a:endParaRPr lang="en-US" b="0" dirty="0" smtClean="0"/>
          </a:p>
          <a:p>
            <a:r>
              <a:rPr lang="en-US" dirty="0" smtClean="0"/>
              <a:t>What's the need for  REF CURSOR ?.</a:t>
            </a:r>
          </a:p>
          <a:p>
            <a:endParaRPr lang="en-US" b="0" dirty="0" smtClean="0"/>
          </a:p>
          <a:p>
            <a:pPr lvl="1"/>
            <a:r>
              <a:rPr lang="en-US" b="0" dirty="0" smtClean="0"/>
              <a:t>If you want to specify cursor as a input or return value we can go for REF Cursor. The advantage of using ref cursor are they can be passed as  parameter into sub programs like stored procedures, functions, packages etc.</a:t>
            </a:r>
          </a:p>
          <a:p>
            <a:pPr lvl="1"/>
            <a:endParaRPr lang="en-US" b="0" dirty="0" smtClean="0"/>
          </a:p>
          <a:p>
            <a:r>
              <a:rPr lang="en-US" dirty="0" smtClean="0"/>
              <a:t>Steps for  creating  REF CURSOR:</a:t>
            </a:r>
          </a:p>
          <a:p>
            <a:endParaRPr lang="en-US" dirty="0" smtClean="0"/>
          </a:p>
          <a:p>
            <a:r>
              <a:rPr lang="en-US" dirty="0" smtClean="0"/>
              <a:t>Step 1: Define  a new data type  which is of the type REF CURSOR. </a:t>
            </a:r>
          </a:p>
          <a:p>
            <a:pPr lvl="1"/>
            <a:endParaRPr lang="en-US" dirty="0" smtClean="0"/>
          </a:p>
          <a:p>
            <a:pPr lvl="3"/>
            <a:r>
              <a:rPr lang="pt-BR" dirty="0" smtClean="0">
                <a:solidFill>
                  <a:srgbClr val="0070C0"/>
                </a:solidFill>
              </a:rPr>
              <a:t>TYPE  </a:t>
            </a:r>
            <a:r>
              <a:rPr lang="pt-BR" dirty="0" smtClean="0">
                <a:solidFill>
                  <a:srgbClr val="00B050"/>
                </a:solidFill>
              </a:rPr>
              <a:t>MY_CURSOR</a:t>
            </a:r>
            <a:r>
              <a:rPr lang="pt-BR" dirty="0" smtClean="0">
                <a:solidFill>
                  <a:srgbClr val="0070C0"/>
                </a:solidFill>
              </a:rPr>
              <a:t> IS REF CURSOR;</a:t>
            </a:r>
            <a:endParaRPr lang="pt-BR" dirty="0" smtClean="0"/>
          </a:p>
          <a:p>
            <a:r>
              <a:rPr lang="pt-BR" dirty="0" smtClean="0"/>
              <a:t>Step 2:</a:t>
            </a:r>
            <a:r>
              <a:rPr lang="en-US" dirty="0" smtClean="0"/>
              <a:t> Declare a cursor variable based on the new data type.</a:t>
            </a:r>
          </a:p>
          <a:p>
            <a:pPr lvl="1"/>
            <a:endParaRPr lang="en-US" dirty="0" smtClean="0"/>
          </a:p>
          <a:p>
            <a:pPr lvl="3"/>
            <a:r>
              <a:rPr lang="en-US" dirty="0" smtClean="0">
                <a:solidFill>
                  <a:srgbClr val="00B050"/>
                </a:solidFill>
              </a:rPr>
              <a:t>CURSOR_EMPLOYEE   </a:t>
            </a:r>
            <a:r>
              <a:rPr lang="pt-BR" dirty="0" smtClean="0">
                <a:solidFill>
                  <a:srgbClr val="00B050"/>
                </a:solidFill>
              </a:rPr>
              <a:t>MY_CURSOR</a:t>
            </a:r>
            <a:r>
              <a:rPr lang="en-US" dirty="0" smtClean="0">
                <a:solidFill>
                  <a:srgbClr val="0070C0"/>
                </a:solidFill>
              </a:rPr>
              <a:t>; </a:t>
            </a:r>
            <a:endParaRPr lang="en-US" b="0" dirty="0"/>
          </a:p>
        </p:txBody>
      </p:sp>
    </p:spTree>
    <p:extLst>
      <p:ext uri="{BB962C8B-B14F-4D97-AF65-F5344CB8AC3E}">
        <p14:creationId xmlns:p14="http://schemas.microsoft.com/office/powerpoint/2010/main" val="47794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box(in)">
                                      <p:cBhvr>
                                        <p:cTn id="7" dur="500"/>
                                        <p:tgtEl>
                                          <p:spTgt spid="6">
                                            <p:txEl>
                                              <p:pRg st="8"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box(in)">
                                      <p:cBhvr>
                                        <p:cTn id="10" dur="500"/>
                                        <p:tgtEl>
                                          <p:spTgt spid="6">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animEffect transition="in" filter="box(in)">
                                      <p:cBhvr>
                                        <p:cTn id="13" dur="500"/>
                                        <p:tgtEl>
                                          <p:spTgt spid="6">
                                            <p:txEl>
                                              <p:pRg st="12" end="1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6">
                                            <p:txEl>
                                              <p:pRg st="13" end="13"/>
                                            </p:txEl>
                                          </p:spTgt>
                                        </p:tgtEl>
                                        <p:attrNameLst>
                                          <p:attrName>style.visibility</p:attrName>
                                        </p:attrNameLst>
                                      </p:cBhvr>
                                      <p:to>
                                        <p:strVal val="visible"/>
                                      </p:to>
                                    </p:set>
                                    <p:animEffect transition="in" filter="box(in)">
                                      <p:cBhvr>
                                        <p:cTn id="16" dur="500"/>
                                        <p:tgtEl>
                                          <p:spTgt spid="6">
                                            <p:txEl>
                                              <p:pRg st="13" end="1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6">
                                            <p:txEl>
                                              <p:pRg st="15" end="15"/>
                                            </p:txEl>
                                          </p:spTgt>
                                        </p:tgtEl>
                                        <p:attrNameLst>
                                          <p:attrName>style.visibility</p:attrName>
                                        </p:attrNameLst>
                                      </p:cBhvr>
                                      <p:to>
                                        <p:strVal val="visible"/>
                                      </p:to>
                                    </p:set>
                                    <p:animEffect transition="in" filter="box(in)">
                                      <p:cBhvr>
                                        <p:cTn id="19" dur="5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 CURSOR-Example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6" name="TextBox 5"/>
          <p:cNvSpPr txBox="1"/>
          <p:nvPr/>
        </p:nvSpPr>
        <p:spPr>
          <a:xfrm>
            <a:off x="152400" y="1600200"/>
            <a:ext cx="8839200" cy="3724096"/>
          </a:xfrm>
          <a:prstGeom prst="rect">
            <a:avLst/>
          </a:prstGeom>
          <a:noFill/>
        </p:spPr>
        <p:txBody>
          <a:bodyPr wrap="square" rtlCol="0">
            <a:spAutoFit/>
          </a:bodyPr>
          <a:lstStyle/>
          <a:p>
            <a:pPr>
              <a:spcBef>
                <a:spcPts val="1200"/>
              </a:spcBef>
              <a:buNone/>
            </a:pPr>
            <a:r>
              <a:rPr lang="en-US" dirty="0" smtClean="0"/>
              <a:t>Scenario:   </a:t>
            </a:r>
            <a:r>
              <a:rPr lang="en-US" b="0" dirty="0" smtClean="0"/>
              <a:t>Let us assume we have a table </a:t>
            </a:r>
            <a:r>
              <a:rPr lang="en-US" b="0" i="1" dirty="0" smtClean="0"/>
              <a:t>Emp_Info</a:t>
            </a:r>
            <a:r>
              <a:rPr lang="en-US" b="0" dirty="0" smtClean="0"/>
              <a:t> with columns Emp_Id, </a:t>
            </a:r>
            <a:r>
              <a:rPr lang="en-US" b="0" i="1" dirty="0" smtClean="0"/>
              <a:t>First_Name,Last_Name,Emp_Salary</a:t>
            </a:r>
            <a:r>
              <a:rPr lang="en-US" b="0" dirty="0" smtClean="0"/>
              <a:t>. We need to display all the employees whose salary is less than 30000.</a:t>
            </a:r>
          </a:p>
          <a:p>
            <a:pPr>
              <a:spcBef>
                <a:spcPts val="1200"/>
              </a:spcBef>
              <a:buNone/>
            </a:pPr>
            <a:r>
              <a:rPr lang="en-US" b="0" dirty="0" smtClean="0"/>
              <a:t>The example demonstrates a procedure named “</a:t>
            </a:r>
            <a:r>
              <a:rPr lang="en-US" i="1" dirty="0" err="1" smtClean="0"/>
              <a:t>Emp_Salary_Procedure</a:t>
            </a:r>
            <a:r>
              <a:rPr lang="en-US" b="0" dirty="0" smtClean="0"/>
              <a:t>“ inside a package “</a:t>
            </a:r>
            <a:r>
              <a:rPr lang="en-US" i="1" dirty="0" smtClean="0"/>
              <a:t>EMP_PACKAGE</a:t>
            </a:r>
            <a:r>
              <a:rPr lang="en-US" b="0" dirty="0" smtClean="0"/>
              <a:t>” with input parameter </a:t>
            </a:r>
            <a:r>
              <a:rPr lang="en-US" b="0" dirty="0" err="1" smtClean="0"/>
              <a:t>salaryRange</a:t>
            </a:r>
            <a:r>
              <a:rPr lang="en-US" b="0" dirty="0" smtClean="0"/>
              <a:t> and output should be  a cursor named  “</a:t>
            </a:r>
            <a:r>
              <a:rPr lang="en-US" i="1" dirty="0" smtClean="0"/>
              <a:t>Emp_Salary_Cursor</a:t>
            </a:r>
            <a:r>
              <a:rPr lang="en-US" b="0" dirty="0" smtClean="0"/>
              <a:t>” with all the details of employees whose salary is below 30000.</a:t>
            </a:r>
          </a:p>
          <a:p>
            <a:pPr>
              <a:spcBef>
                <a:spcPts val="1200"/>
              </a:spcBef>
              <a:buNone/>
            </a:pPr>
            <a:r>
              <a:rPr lang="en-US" b="0" dirty="0" smtClean="0"/>
              <a:t>Develop a procedure named “</a:t>
            </a:r>
            <a:r>
              <a:rPr lang="en-US" b="0" dirty="0" err="1" smtClean="0"/>
              <a:t>G</a:t>
            </a:r>
            <a:r>
              <a:rPr lang="en-US" i="1" dirty="0" err="1" smtClean="0"/>
              <a:t>et_Emp_Salary_Procedure</a:t>
            </a:r>
            <a:r>
              <a:rPr lang="en-US" b="0" dirty="0" smtClean="0"/>
              <a:t>” inside the package  which will  invoke the "</a:t>
            </a:r>
            <a:r>
              <a:rPr lang="en-US" dirty="0" smtClean="0"/>
              <a:t>Emp_Salary_Procedure</a:t>
            </a:r>
            <a:r>
              <a:rPr lang="en-US" b="0" dirty="0" smtClean="0"/>
              <a:t>“ and display the details from the cursor returned</a:t>
            </a:r>
          </a:p>
          <a:p>
            <a:endParaRPr lang="en-US" dirty="0" smtClean="0"/>
          </a:p>
          <a:p>
            <a:endParaRPr lang="en-US" dirty="0" smtClean="0"/>
          </a:p>
        </p:txBody>
      </p:sp>
    </p:spTree>
    <p:extLst>
      <p:ext uri="{BB962C8B-B14F-4D97-AF65-F5344CB8AC3E}">
        <p14:creationId xmlns:p14="http://schemas.microsoft.com/office/powerpoint/2010/main" val="2358770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 CURSOR-Example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sp>
        <p:nvSpPr>
          <p:cNvPr id="6" name="TextBox 5"/>
          <p:cNvSpPr txBox="1"/>
          <p:nvPr/>
        </p:nvSpPr>
        <p:spPr>
          <a:xfrm>
            <a:off x="152400" y="1600200"/>
            <a:ext cx="8839200" cy="2339102"/>
          </a:xfrm>
          <a:prstGeom prst="rect">
            <a:avLst/>
          </a:prstGeom>
          <a:noFill/>
        </p:spPr>
        <p:txBody>
          <a:bodyPr wrap="square" rtlCol="0">
            <a:spAutoFit/>
          </a:bodyPr>
          <a:lstStyle/>
          <a:p>
            <a:r>
              <a:rPr lang="en-US" sz="2000" dirty="0" smtClean="0"/>
              <a:t>Step  #1: </a:t>
            </a:r>
            <a:r>
              <a:rPr lang="en-US" sz="2000" b="0" dirty="0" smtClean="0"/>
              <a:t>Create the package header </a:t>
            </a:r>
          </a:p>
          <a:p>
            <a:endParaRPr lang="en-US" sz="1400" b="0" dirty="0" smtClean="0">
              <a:solidFill>
                <a:srgbClr val="0070C0"/>
              </a:solidFill>
            </a:endParaRPr>
          </a:p>
          <a:p>
            <a:endParaRPr lang="en-US" sz="1400" b="0" dirty="0" smtClean="0">
              <a:solidFill>
                <a:srgbClr val="0070C0"/>
              </a:solidFill>
            </a:endParaRPr>
          </a:p>
          <a:p>
            <a:r>
              <a:rPr lang="en-US" sz="1400" b="0" dirty="0" smtClean="0">
                <a:solidFill>
                  <a:srgbClr val="0070C0"/>
                </a:solidFill>
              </a:rPr>
              <a:t>CREATE OR REPLACE PACKAGE </a:t>
            </a:r>
            <a:r>
              <a:rPr lang="en-US" sz="1400" b="0" dirty="0" smtClean="0">
                <a:solidFill>
                  <a:srgbClr val="00B050"/>
                </a:solidFill>
              </a:rPr>
              <a:t>EMP_PACKAGE </a:t>
            </a:r>
          </a:p>
          <a:p>
            <a:r>
              <a:rPr lang="en-US" sz="1400" b="0" dirty="0" smtClean="0">
                <a:solidFill>
                  <a:srgbClr val="0070C0"/>
                </a:solidFill>
              </a:rPr>
              <a:t>   AS</a:t>
            </a:r>
          </a:p>
          <a:p>
            <a:r>
              <a:rPr lang="en-US" sz="1400" b="0" dirty="0" smtClean="0">
                <a:solidFill>
                  <a:srgbClr val="0070C0"/>
                </a:solidFill>
              </a:rPr>
              <a:t>  TYPE </a:t>
            </a:r>
            <a:r>
              <a:rPr lang="en-US" sz="1400" b="0" dirty="0" smtClean="0">
                <a:solidFill>
                  <a:srgbClr val="00B050"/>
                </a:solidFill>
              </a:rPr>
              <a:t>EMP_SALARY_CURSOR</a:t>
            </a:r>
            <a:r>
              <a:rPr lang="en-US" sz="1400" b="0" dirty="0" smtClean="0">
                <a:solidFill>
                  <a:srgbClr val="0070C0"/>
                </a:solidFill>
              </a:rPr>
              <a:t> IS REF_CURSOR;</a:t>
            </a:r>
          </a:p>
          <a:p>
            <a:r>
              <a:rPr lang="en-US" sz="1400" b="0" dirty="0" smtClean="0">
                <a:solidFill>
                  <a:srgbClr val="0070C0"/>
                </a:solidFill>
              </a:rPr>
              <a:t>  PROCEDURE Emp_Salary_Procedure(</a:t>
            </a:r>
            <a:r>
              <a:rPr lang="en-US" sz="1400" b="0" dirty="0" smtClean="0">
                <a:solidFill>
                  <a:srgbClr val="00B050"/>
                </a:solidFill>
              </a:rPr>
              <a:t>salryRange</a:t>
            </a:r>
            <a:r>
              <a:rPr lang="en-US" sz="1400" b="0" dirty="0" smtClean="0">
                <a:solidFill>
                  <a:srgbClr val="0070C0"/>
                </a:solidFill>
              </a:rPr>
              <a:t> IN Number,</a:t>
            </a:r>
            <a:r>
              <a:rPr lang="en-US" sz="1400" b="0" dirty="0" smtClean="0">
                <a:solidFill>
                  <a:srgbClr val="00B050"/>
                </a:solidFill>
              </a:rPr>
              <a:t>Emp_Details</a:t>
            </a:r>
            <a:r>
              <a:rPr lang="en-US" sz="1400" b="0" dirty="0" smtClean="0">
                <a:solidFill>
                  <a:srgbClr val="0070C0"/>
                </a:solidFill>
              </a:rPr>
              <a:t> OUT </a:t>
            </a:r>
            <a:r>
              <a:rPr lang="en-US" sz="1400" b="0" dirty="0" smtClean="0">
                <a:solidFill>
                  <a:srgbClr val="00B050"/>
                </a:solidFill>
              </a:rPr>
              <a:t>Emp_Salary_Cursor</a:t>
            </a:r>
            <a:r>
              <a:rPr lang="en-US" sz="1400" b="0" dirty="0" smtClean="0">
                <a:solidFill>
                  <a:srgbClr val="0070C0"/>
                </a:solidFill>
              </a:rPr>
              <a:t>);</a:t>
            </a:r>
          </a:p>
          <a:p>
            <a:r>
              <a:rPr lang="en-US" sz="1400" b="0" dirty="0" smtClean="0">
                <a:solidFill>
                  <a:srgbClr val="0070C0"/>
                </a:solidFill>
              </a:rPr>
              <a:t>  PROCEDURE </a:t>
            </a:r>
            <a:r>
              <a:rPr lang="en-US" sz="1400" b="0" dirty="0" smtClean="0">
                <a:solidFill>
                  <a:srgbClr val="00B050"/>
                </a:solidFill>
              </a:rPr>
              <a:t>Get_Emp_Salary_Procedure;</a:t>
            </a:r>
          </a:p>
          <a:p>
            <a:r>
              <a:rPr lang="en-US" sz="1400" b="0" dirty="0" smtClean="0">
                <a:solidFill>
                  <a:srgbClr val="0070C0"/>
                </a:solidFill>
              </a:rPr>
              <a:t>END </a:t>
            </a:r>
            <a:r>
              <a:rPr lang="en-US" sz="1400" b="0" dirty="0" smtClean="0">
                <a:solidFill>
                  <a:srgbClr val="00B050"/>
                </a:solidFill>
              </a:rPr>
              <a:t>EMP_PACKAGE</a:t>
            </a:r>
            <a:r>
              <a:rPr lang="en-US" sz="1400" b="0" dirty="0" smtClean="0">
                <a:solidFill>
                  <a:srgbClr val="0070C0"/>
                </a:solidFill>
              </a:rPr>
              <a:t> </a:t>
            </a:r>
            <a:r>
              <a:rPr lang="en-US" sz="1400" b="0" dirty="0" smtClean="0"/>
              <a:t>;</a:t>
            </a:r>
          </a:p>
          <a:p>
            <a:endParaRPr lang="en-US" sz="1400" b="0" dirty="0" smtClean="0"/>
          </a:p>
        </p:txBody>
      </p:sp>
      <p:sp>
        <p:nvSpPr>
          <p:cNvPr id="5" name="Rounded Rectangle 4"/>
          <p:cNvSpPr/>
          <p:nvPr/>
        </p:nvSpPr>
        <p:spPr>
          <a:xfrm>
            <a:off x="6096000" y="2590800"/>
            <a:ext cx="2133600" cy="381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Ref cursor declared.</a:t>
            </a:r>
          </a:p>
        </p:txBody>
      </p:sp>
      <p:cxnSp>
        <p:nvCxnSpPr>
          <p:cNvPr id="7" name="Straight Arrow Connector 6"/>
          <p:cNvCxnSpPr/>
          <p:nvPr/>
        </p:nvCxnSpPr>
        <p:spPr>
          <a:xfrm rot="10800000">
            <a:off x="4495800" y="2819400"/>
            <a:ext cx="1524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148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REF CURSOR-Example</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6" name="TextBox 5"/>
          <p:cNvSpPr txBox="1"/>
          <p:nvPr/>
        </p:nvSpPr>
        <p:spPr>
          <a:xfrm>
            <a:off x="76200" y="1143000"/>
            <a:ext cx="8839200" cy="4985980"/>
          </a:xfrm>
          <a:prstGeom prst="rect">
            <a:avLst/>
          </a:prstGeom>
          <a:noFill/>
        </p:spPr>
        <p:txBody>
          <a:bodyPr wrap="square" rtlCol="0">
            <a:spAutoFit/>
          </a:bodyPr>
          <a:lstStyle/>
          <a:p>
            <a:r>
              <a:rPr lang="en-US" sz="2000" dirty="0" smtClean="0"/>
              <a:t>Step #2: </a:t>
            </a:r>
            <a:r>
              <a:rPr lang="en-US" sz="2000" b="0" dirty="0" smtClean="0"/>
              <a:t>Create the package body</a:t>
            </a:r>
          </a:p>
          <a:p>
            <a:endParaRPr lang="en-US" sz="1400" b="0" dirty="0" smtClean="0">
              <a:solidFill>
                <a:srgbClr val="0070C0"/>
              </a:solidFill>
            </a:endParaRPr>
          </a:p>
          <a:p>
            <a:r>
              <a:rPr lang="en-US" sz="1100" b="0" dirty="0" smtClean="0">
                <a:solidFill>
                  <a:srgbClr val="0070C0"/>
                </a:solidFill>
              </a:rPr>
              <a:t>CREATE OR REPLACE PACKAGE BODY </a:t>
            </a:r>
            <a:r>
              <a:rPr lang="en-US" sz="1100" b="0" dirty="0" smtClean="0">
                <a:solidFill>
                  <a:srgbClr val="00B050"/>
                </a:solidFill>
              </a:rPr>
              <a:t>EMP_PACKAGE </a:t>
            </a:r>
          </a:p>
          <a:p>
            <a:r>
              <a:rPr lang="en-US" sz="1100" b="0" dirty="0" smtClean="0">
                <a:solidFill>
                  <a:srgbClr val="0070C0"/>
                </a:solidFill>
              </a:rPr>
              <a:t>AS</a:t>
            </a:r>
          </a:p>
          <a:p>
            <a:r>
              <a:rPr lang="en-US" sz="1100" b="0" dirty="0" smtClean="0">
                <a:solidFill>
                  <a:srgbClr val="0070C0"/>
                </a:solidFill>
              </a:rPr>
              <a:t>PROCEDURE </a:t>
            </a:r>
            <a:r>
              <a:rPr lang="en-US" sz="1100" b="0" dirty="0" err="1" smtClean="0">
                <a:solidFill>
                  <a:srgbClr val="00B050"/>
                </a:solidFill>
              </a:rPr>
              <a:t>Emp_job_Procedure</a:t>
            </a:r>
            <a:r>
              <a:rPr lang="en-US" sz="1100" b="0" dirty="0" smtClean="0">
                <a:solidFill>
                  <a:srgbClr val="0070C0"/>
                </a:solidFill>
              </a:rPr>
              <a:t>(</a:t>
            </a:r>
            <a:r>
              <a:rPr lang="en-US" sz="1100" b="0" dirty="0" err="1" smtClean="0">
                <a:solidFill>
                  <a:srgbClr val="00B050"/>
                </a:solidFill>
              </a:rPr>
              <a:t>salryRange</a:t>
            </a:r>
            <a:r>
              <a:rPr lang="en-US" sz="1100" b="0" dirty="0" smtClean="0">
                <a:solidFill>
                  <a:srgbClr val="0070C0"/>
                </a:solidFill>
              </a:rPr>
              <a:t> IN Number,</a:t>
            </a:r>
            <a:r>
              <a:rPr lang="en-US" sz="1100" b="0" dirty="0" smtClean="0">
                <a:solidFill>
                  <a:srgbClr val="00B050"/>
                </a:solidFill>
              </a:rPr>
              <a:t>Emp_Details</a:t>
            </a:r>
            <a:r>
              <a:rPr lang="en-US" sz="1100" b="0" dirty="0" smtClean="0">
                <a:solidFill>
                  <a:srgbClr val="0070C0"/>
                </a:solidFill>
              </a:rPr>
              <a:t> OUT </a:t>
            </a:r>
            <a:r>
              <a:rPr lang="en-US" sz="1100" b="0" dirty="0" err="1" smtClean="0">
                <a:solidFill>
                  <a:srgbClr val="00B050"/>
                </a:solidFill>
              </a:rPr>
              <a:t>Emp_job_Cursor</a:t>
            </a:r>
            <a:r>
              <a:rPr lang="en-US" sz="1100" b="0" dirty="0" smtClean="0">
                <a:solidFill>
                  <a:srgbClr val="0070C0"/>
                </a:solidFill>
              </a:rPr>
              <a:t>) </a:t>
            </a:r>
          </a:p>
          <a:p>
            <a:r>
              <a:rPr lang="en-US" sz="1100" b="0" dirty="0" smtClean="0">
                <a:solidFill>
                  <a:srgbClr val="0070C0"/>
                </a:solidFill>
              </a:rPr>
              <a:t>IS</a:t>
            </a:r>
          </a:p>
          <a:p>
            <a:r>
              <a:rPr lang="en-US" sz="1100" b="0" dirty="0" smtClean="0">
                <a:solidFill>
                  <a:srgbClr val="0070C0"/>
                </a:solidFill>
              </a:rPr>
              <a:t>BEGIN</a:t>
            </a:r>
          </a:p>
          <a:p>
            <a:r>
              <a:rPr lang="en-US" sz="1100" b="0" dirty="0" smtClean="0">
                <a:solidFill>
                  <a:srgbClr val="0070C0"/>
                </a:solidFill>
              </a:rPr>
              <a:t>   OPEN  </a:t>
            </a:r>
            <a:r>
              <a:rPr lang="en-US" sz="1100" b="0" dirty="0" smtClean="0">
                <a:solidFill>
                  <a:srgbClr val="00B050"/>
                </a:solidFill>
              </a:rPr>
              <a:t>Emp_Details</a:t>
            </a:r>
            <a:r>
              <a:rPr lang="en-US" sz="1100" b="0" dirty="0" smtClean="0">
                <a:solidFill>
                  <a:srgbClr val="0070C0"/>
                </a:solidFill>
              </a:rPr>
              <a:t> FOR  SELECT  </a:t>
            </a:r>
            <a:r>
              <a:rPr lang="en-US" sz="1100" b="0" dirty="0" err="1" smtClean="0">
                <a:solidFill>
                  <a:srgbClr val="00B050"/>
                </a:solidFill>
              </a:rPr>
              <a:t>Empnumber</a:t>
            </a:r>
            <a:r>
              <a:rPr lang="en-US" sz="1100" b="0" dirty="0" err="1" smtClean="0">
                <a:solidFill>
                  <a:srgbClr val="0070C0"/>
                </a:solidFill>
              </a:rPr>
              <a:t>,</a:t>
            </a:r>
            <a:r>
              <a:rPr lang="en-US" sz="1100" b="0" dirty="0" err="1" smtClean="0">
                <a:solidFill>
                  <a:srgbClr val="00B050"/>
                </a:solidFill>
              </a:rPr>
              <a:t>Firstname</a:t>
            </a:r>
            <a:r>
              <a:rPr lang="en-US" sz="1100" b="0" dirty="0" err="1" smtClean="0">
                <a:solidFill>
                  <a:srgbClr val="0070C0"/>
                </a:solidFill>
              </a:rPr>
              <a:t>,</a:t>
            </a:r>
            <a:r>
              <a:rPr lang="en-US" sz="1100" b="0" dirty="0" err="1" smtClean="0">
                <a:solidFill>
                  <a:srgbClr val="00B050"/>
                </a:solidFill>
              </a:rPr>
              <a:t>Lastname</a:t>
            </a:r>
            <a:r>
              <a:rPr lang="en-US" sz="1100" b="0" dirty="0" err="1" smtClean="0">
                <a:solidFill>
                  <a:srgbClr val="0070C0"/>
                </a:solidFill>
              </a:rPr>
              <a:t>,</a:t>
            </a:r>
            <a:r>
              <a:rPr lang="en-US" sz="1100" b="0" dirty="0" err="1" smtClean="0">
                <a:solidFill>
                  <a:srgbClr val="00B050"/>
                </a:solidFill>
              </a:rPr>
              <a:t>Emp_Salary</a:t>
            </a:r>
            <a:r>
              <a:rPr lang="en-US" sz="1100" b="0" dirty="0" smtClean="0">
                <a:solidFill>
                  <a:srgbClr val="00B050"/>
                </a:solidFill>
              </a:rPr>
              <a:t> </a:t>
            </a:r>
          </a:p>
          <a:p>
            <a:r>
              <a:rPr lang="en-US" sz="1100" b="0" dirty="0" smtClean="0">
                <a:solidFill>
                  <a:srgbClr val="0070C0"/>
                </a:solidFill>
              </a:rPr>
              <a:t>	FROM </a:t>
            </a:r>
            <a:r>
              <a:rPr lang="en-US" sz="1100" b="0" dirty="0" smtClean="0">
                <a:solidFill>
                  <a:srgbClr val="00B050"/>
                </a:solidFill>
              </a:rPr>
              <a:t>Employee </a:t>
            </a:r>
            <a:r>
              <a:rPr lang="en-US" sz="1100" b="0" dirty="0" smtClean="0">
                <a:solidFill>
                  <a:srgbClr val="0070C0"/>
                </a:solidFill>
              </a:rPr>
              <a:t>Where </a:t>
            </a:r>
            <a:r>
              <a:rPr lang="en-US" sz="1100" b="0" dirty="0" err="1" smtClean="0">
                <a:solidFill>
                  <a:srgbClr val="00B050"/>
                </a:solidFill>
              </a:rPr>
              <a:t>jobtitle</a:t>
            </a:r>
            <a:r>
              <a:rPr lang="en-US" sz="1100" b="0" dirty="0" smtClean="0">
                <a:solidFill>
                  <a:srgbClr val="00B050"/>
                </a:solidFill>
              </a:rPr>
              <a:t>=</a:t>
            </a:r>
            <a:r>
              <a:rPr lang="en-US" sz="1100" b="0" dirty="0" err="1" smtClean="0">
                <a:solidFill>
                  <a:srgbClr val="00B050"/>
                </a:solidFill>
              </a:rPr>
              <a:t>salesrep</a:t>
            </a:r>
            <a:r>
              <a:rPr lang="en-US" sz="1100" b="0" dirty="0" smtClean="0">
                <a:solidFill>
                  <a:srgbClr val="0070C0"/>
                </a:solidFill>
              </a:rPr>
              <a:t>;</a:t>
            </a:r>
          </a:p>
          <a:p>
            <a:r>
              <a:rPr lang="en-US" sz="1100" b="0" dirty="0" smtClean="0">
                <a:solidFill>
                  <a:srgbClr val="0070C0"/>
                </a:solidFill>
              </a:rPr>
              <a:t>END </a:t>
            </a:r>
            <a:r>
              <a:rPr lang="en-US" sz="1100" b="0" dirty="0" smtClean="0">
                <a:solidFill>
                  <a:srgbClr val="00B050"/>
                </a:solidFill>
              </a:rPr>
              <a:t>Emp_Salary_Procedure</a:t>
            </a:r>
            <a:r>
              <a:rPr lang="en-US" sz="1100" b="0" dirty="0" smtClean="0">
                <a:solidFill>
                  <a:srgbClr val="0070C0"/>
                </a:solidFill>
              </a:rPr>
              <a:t>;</a:t>
            </a:r>
          </a:p>
          <a:p>
            <a:endParaRPr lang="en-US" sz="1100" b="0" dirty="0" smtClean="0">
              <a:solidFill>
                <a:srgbClr val="0070C0"/>
              </a:solidFill>
            </a:endParaRPr>
          </a:p>
          <a:p>
            <a:r>
              <a:rPr lang="en-US" sz="1100" b="0" dirty="0" smtClean="0">
                <a:solidFill>
                  <a:srgbClr val="0070C0"/>
                </a:solidFill>
              </a:rPr>
              <a:t>PROCEDURE </a:t>
            </a:r>
            <a:r>
              <a:rPr lang="en-US" sz="1100" b="0" dirty="0" smtClean="0">
                <a:solidFill>
                  <a:srgbClr val="00B050"/>
                </a:solidFill>
              </a:rPr>
              <a:t>Get_Emp_Salary_Procedure</a:t>
            </a:r>
          </a:p>
          <a:p>
            <a:r>
              <a:rPr lang="en-US" sz="1100" b="0" dirty="0" smtClean="0">
                <a:solidFill>
                  <a:srgbClr val="0070C0"/>
                </a:solidFill>
              </a:rPr>
              <a:t>IS</a:t>
            </a:r>
          </a:p>
          <a:p>
            <a:r>
              <a:rPr lang="en-US" sz="1100" b="0" dirty="0" smtClean="0">
                <a:solidFill>
                  <a:srgbClr val="00B050"/>
                </a:solidFill>
              </a:rPr>
              <a:t>Emp_No</a:t>
            </a:r>
            <a:r>
              <a:rPr lang="en-US" sz="1100" b="0" dirty="0" smtClean="0">
                <a:solidFill>
                  <a:srgbClr val="0070C0"/>
                </a:solidFill>
              </a:rPr>
              <a:t> Number(6);</a:t>
            </a:r>
          </a:p>
          <a:p>
            <a:r>
              <a:rPr lang="en-US" sz="1100" b="0" dirty="0" smtClean="0">
                <a:solidFill>
                  <a:srgbClr val="00B050"/>
                </a:solidFill>
              </a:rPr>
              <a:t>Emp_First_Name </a:t>
            </a:r>
            <a:r>
              <a:rPr lang="en-US" sz="1100" b="0" dirty="0" smtClean="0">
                <a:solidFill>
                  <a:srgbClr val="0070C0"/>
                </a:solidFill>
              </a:rPr>
              <a:t>Varchar2(25);</a:t>
            </a:r>
          </a:p>
          <a:p>
            <a:r>
              <a:rPr lang="en-US" sz="1100" b="0" dirty="0" smtClean="0">
                <a:solidFill>
                  <a:srgbClr val="00B050"/>
                </a:solidFill>
              </a:rPr>
              <a:t>Emp_Last_Name </a:t>
            </a:r>
            <a:r>
              <a:rPr lang="en-US" sz="1100" b="0" dirty="0" smtClean="0">
                <a:solidFill>
                  <a:srgbClr val="0070C0"/>
                </a:solidFill>
              </a:rPr>
              <a:t>Varchar2(25);</a:t>
            </a:r>
          </a:p>
          <a:p>
            <a:r>
              <a:rPr lang="en-US" sz="1100" b="0" dirty="0" err="1" smtClean="0">
                <a:solidFill>
                  <a:srgbClr val="00B050"/>
                </a:solidFill>
              </a:rPr>
              <a:t>Emp_job</a:t>
            </a:r>
            <a:r>
              <a:rPr lang="en-US" sz="1100" b="0" dirty="0" smtClean="0">
                <a:solidFill>
                  <a:srgbClr val="00B050"/>
                </a:solidFill>
              </a:rPr>
              <a:t> </a:t>
            </a:r>
            <a:r>
              <a:rPr lang="en-US" sz="1100" b="0" dirty="0" err="1" smtClean="0">
                <a:solidFill>
                  <a:srgbClr val="00B050"/>
                </a:solidFill>
              </a:rPr>
              <a:t>Employee.jobtitle</a:t>
            </a:r>
            <a:r>
              <a:rPr lang="en-US" sz="1100" b="0" dirty="0" err="1" smtClean="0">
                <a:solidFill>
                  <a:srgbClr val="0070C0"/>
                </a:solidFill>
              </a:rPr>
              <a:t>%type</a:t>
            </a:r>
            <a:r>
              <a:rPr lang="en-US" sz="1100" b="0" dirty="0" smtClean="0">
                <a:solidFill>
                  <a:srgbClr val="0070C0"/>
                </a:solidFill>
              </a:rPr>
              <a:t>;</a:t>
            </a:r>
          </a:p>
          <a:p>
            <a:r>
              <a:rPr lang="en-US" sz="1100" b="0" dirty="0" err="1" smtClean="0">
                <a:solidFill>
                  <a:srgbClr val="00B050"/>
                </a:solidFill>
              </a:rPr>
              <a:t>Emp_Details</a:t>
            </a:r>
            <a:r>
              <a:rPr lang="en-US" sz="1100" b="0" dirty="0" smtClean="0">
                <a:solidFill>
                  <a:srgbClr val="00B050"/>
                </a:solidFill>
              </a:rPr>
              <a:t> </a:t>
            </a:r>
            <a:r>
              <a:rPr lang="en-US" sz="1100" b="0" dirty="0" err="1" smtClean="0">
                <a:solidFill>
                  <a:srgbClr val="00B050"/>
                </a:solidFill>
              </a:rPr>
              <a:t>EMP_Package</a:t>
            </a:r>
            <a:r>
              <a:rPr lang="en-US" sz="1100" b="0" dirty="0" err="1" smtClean="0">
                <a:solidFill>
                  <a:srgbClr val="0070C0"/>
                </a:solidFill>
              </a:rPr>
              <a:t>.E</a:t>
            </a:r>
            <a:r>
              <a:rPr lang="en-US" sz="1100" b="0" dirty="0" err="1" smtClean="0">
                <a:solidFill>
                  <a:srgbClr val="00B050"/>
                </a:solidFill>
              </a:rPr>
              <a:t>mp_job_Cursor</a:t>
            </a:r>
            <a:r>
              <a:rPr lang="en-US" sz="1100" b="0" dirty="0" smtClean="0">
                <a:solidFill>
                  <a:srgbClr val="0070C0"/>
                </a:solidFill>
              </a:rPr>
              <a:t>;</a:t>
            </a:r>
          </a:p>
          <a:p>
            <a:r>
              <a:rPr lang="en-US" sz="1100" b="0" dirty="0" smtClean="0">
                <a:solidFill>
                  <a:srgbClr val="0070C0"/>
                </a:solidFill>
              </a:rPr>
              <a:t>BEGIN</a:t>
            </a:r>
          </a:p>
          <a:p>
            <a:r>
              <a:rPr lang="en-US" sz="1100" b="0" dirty="0" smtClean="0">
                <a:solidFill>
                  <a:srgbClr val="0070C0"/>
                </a:solidFill>
              </a:rPr>
              <a:t>        </a:t>
            </a:r>
            <a:r>
              <a:rPr lang="en-US" sz="1100" b="0" dirty="0" err="1" smtClean="0">
                <a:solidFill>
                  <a:srgbClr val="00B050"/>
                </a:solidFill>
              </a:rPr>
              <a:t>Emp_job_Procedure</a:t>
            </a:r>
            <a:r>
              <a:rPr lang="en-US" sz="1100" b="0" dirty="0" smtClean="0">
                <a:solidFill>
                  <a:srgbClr val="0070C0"/>
                </a:solidFill>
              </a:rPr>
              <a:t>(</a:t>
            </a:r>
            <a:r>
              <a:rPr lang="en-US" sz="1100" dirty="0" err="1" smtClean="0">
                <a:solidFill>
                  <a:srgbClr val="00B050"/>
                </a:solidFill>
              </a:rPr>
              <a:t>Emp_job</a:t>
            </a:r>
            <a:r>
              <a:rPr lang="en-US" sz="1100" b="0" dirty="0" err="1" smtClean="0">
                <a:solidFill>
                  <a:srgbClr val="0070C0"/>
                </a:solidFill>
              </a:rPr>
              <a:t>,</a:t>
            </a:r>
            <a:r>
              <a:rPr lang="en-US" sz="1100" b="0" dirty="0" err="1" smtClean="0">
                <a:solidFill>
                  <a:srgbClr val="00B050"/>
                </a:solidFill>
              </a:rPr>
              <a:t>Emp_Details</a:t>
            </a:r>
            <a:r>
              <a:rPr lang="en-US" sz="1100" b="0" dirty="0" smtClean="0">
                <a:solidFill>
                  <a:srgbClr val="0070C0"/>
                </a:solidFill>
              </a:rPr>
              <a:t>);</a:t>
            </a:r>
          </a:p>
          <a:p>
            <a:r>
              <a:rPr lang="en-US" sz="1100" b="0" dirty="0" smtClean="0">
                <a:solidFill>
                  <a:srgbClr val="0070C0"/>
                </a:solidFill>
              </a:rPr>
              <a:t>   LOOP</a:t>
            </a:r>
          </a:p>
          <a:p>
            <a:r>
              <a:rPr lang="en-US" sz="1100" b="0" dirty="0" smtClean="0">
                <a:solidFill>
                  <a:srgbClr val="0070C0"/>
                </a:solidFill>
              </a:rPr>
              <a:t>        FETCH </a:t>
            </a:r>
            <a:r>
              <a:rPr lang="en-US" sz="1100" b="0" dirty="0" smtClean="0">
                <a:solidFill>
                  <a:srgbClr val="00B050"/>
                </a:solidFill>
              </a:rPr>
              <a:t>Emp_Details</a:t>
            </a:r>
            <a:r>
              <a:rPr lang="en-US" sz="1100" b="0" dirty="0" smtClean="0">
                <a:solidFill>
                  <a:srgbClr val="0070C0"/>
                </a:solidFill>
              </a:rPr>
              <a:t> INTO </a:t>
            </a:r>
            <a:r>
              <a:rPr lang="en-US" sz="1100" b="0" dirty="0" err="1" smtClean="0">
                <a:solidFill>
                  <a:srgbClr val="00B050"/>
                </a:solidFill>
              </a:rPr>
              <a:t>Emp_No</a:t>
            </a:r>
            <a:r>
              <a:rPr lang="en-US" sz="1100" b="0" dirty="0" err="1" smtClean="0">
                <a:solidFill>
                  <a:srgbClr val="0070C0"/>
                </a:solidFill>
              </a:rPr>
              <a:t>,</a:t>
            </a:r>
            <a:r>
              <a:rPr lang="en-US" sz="1100" b="0" dirty="0" err="1" smtClean="0">
                <a:solidFill>
                  <a:srgbClr val="00B050"/>
                </a:solidFill>
              </a:rPr>
              <a:t>Emp_First_Name</a:t>
            </a:r>
            <a:r>
              <a:rPr lang="en-US" sz="1100" b="0" dirty="0" err="1" smtClean="0">
                <a:solidFill>
                  <a:srgbClr val="0070C0"/>
                </a:solidFill>
              </a:rPr>
              <a:t>,</a:t>
            </a:r>
            <a:r>
              <a:rPr lang="en-US" sz="1100" b="0" dirty="0" err="1" smtClean="0">
                <a:solidFill>
                  <a:srgbClr val="00B050"/>
                </a:solidFill>
              </a:rPr>
              <a:t>Emp_Last_Name</a:t>
            </a:r>
            <a:r>
              <a:rPr lang="en-US" sz="1100" b="0" dirty="0" err="1" smtClean="0">
                <a:solidFill>
                  <a:srgbClr val="0070C0"/>
                </a:solidFill>
              </a:rPr>
              <a:t>,</a:t>
            </a:r>
            <a:r>
              <a:rPr lang="en-US" sz="1100" b="0" dirty="0" err="1" smtClean="0">
                <a:solidFill>
                  <a:srgbClr val="00B050"/>
                </a:solidFill>
              </a:rPr>
              <a:t>Emp_job</a:t>
            </a:r>
            <a:r>
              <a:rPr lang="en-US" sz="1100" b="0" dirty="0" smtClean="0">
                <a:solidFill>
                  <a:srgbClr val="0070C0"/>
                </a:solidFill>
              </a:rPr>
              <a:t>;</a:t>
            </a:r>
          </a:p>
          <a:p>
            <a:r>
              <a:rPr lang="en-US" sz="1100" b="0" dirty="0" smtClean="0">
                <a:solidFill>
                  <a:srgbClr val="0070C0"/>
                </a:solidFill>
              </a:rPr>
              <a:t>        EXIT WHEN </a:t>
            </a:r>
            <a:r>
              <a:rPr lang="en-US" sz="1100" b="0" dirty="0" err="1" smtClean="0">
                <a:solidFill>
                  <a:srgbClr val="00B050"/>
                </a:solidFill>
              </a:rPr>
              <a:t>Emp_Details</a:t>
            </a:r>
            <a:r>
              <a:rPr lang="en-US" sz="1100" b="0" dirty="0" err="1" smtClean="0">
                <a:solidFill>
                  <a:srgbClr val="0070C0"/>
                </a:solidFill>
              </a:rPr>
              <a:t>%NOTFOUND</a:t>
            </a:r>
            <a:r>
              <a:rPr lang="en-US" sz="1100" b="0" dirty="0" smtClean="0">
                <a:solidFill>
                  <a:srgbClr val="0070C0"/>
                </a:solidFill>
              </a:rPr>
              <a:t>;</a:t>
            </a:r>
          </a:p>
          <a:p>
            <a:r>
              <a:rPr lang="en-US" sz="1100" b="0" dirty="0" smtClean="0">
                <a:solidFill>
                  <a:srgbClr val="0070C0"/>
                </a:solidFill>
              </a:rPr>
              <a:t>          DBMS_OUTPUT.PUT_LINE(</a:t>
            </a:r>
            <a:r>
              <a:rPr lang="en-US" sz="1100" b="0" dirty="0" smtClean="0">
                <a:solidFill>
                  <a:srgbClr val="00B050"/>
                </a:solidFill>
              </a:rPr>
              <a:t>Emp_No</a:t>
            </a:r>
            <a:r>
              <a:rPr lang="en-US" sz="1100" b="0" dirty="0" smtClean="0">
                <a:solidFill>
                  <a:srgbClr val="0070C0"/>
                </a:solidFill>
              </a:rPr>
              <a:t> || '     ' || </a:t>
            </a:r>
            <a:r>
              <a:rPr lang="en-US" sz="1100" b="0" dirty="0" smtClean="0">
                <a:solidFill>
                  <a:srgbClr val="00B050"/>
                </a:solidFill>
              </a:rPr>
              <a:t>Emp_First_Name</a:t>
            </a:r>
            <a:r>
              <a:rPr lang="en-US" sz="1100" b="0" dirty="0" smtClean="0">
                <a:solidFill>
                  <a:srgbClr val="0070C0"/>
                </a:solidFill>
              </a:rPr>
              <a:t> || '  ' ||  </a:t>
            </a:r>
            <a:r>
              <a:rPr lang="en-US" sz="1100" b="0" dirty="0" smtClean="0">
                <a:solidFill>
                  <a:srgbClr val="00B050"/>
                </a:solidFill>
              </a:rPr>
              <a:t>Emp_Last_Name</a:t>
            </a:r>
            <a:r>
              <a:rPr lang="en-US" sz="1100" b="0" dirty="0" smtClean="0">
                <a:solidFill>
                  <a:srgbClr val="0070C0"/>
                </a:solidFill>
              </a:rPr>
              <a:t> || '  '  || </a:t>
            </a:r>
            <a:r>
              <a:rPr lang="en-US" sz="1100" b="0" dirty="0" err="1" smtClean="0">
                <a:solidFill>
                  <a:srgbClr val="00B050"/>
                </a:solidFill>
              </a:rPr>
              <a:t>Emp_job</a:t>
            </a:r>
            <a:r>
              <a:rPr lang="en-US" sz="1100" b="0" dirty="0" smtClean="0">
                <a:solidFill>
                  <a:srgbClr val="0070C0"/>
                </a:solidFill>
              </a:rPr>
              <a:t>);</a:t>
            </a:r>
          </a:p>
          <a:p>
            <a:r>
              <a:rPr lang="en-US" sz="1100" b="0" dirty="0" smtClean="0">
                <a:solidFill>
                  <a:srgbClr val="0070C0"/>
                </a:solidFill>
              </a:rPr>
              <a:t> END LOOP;</a:t>
            </a:r>
          </a:p>
          <a:p>
            <a:r>
              <a:rPr lang="en-US" sz="1100" b="0" dirty="0" smtClean="0">
                <a:solidFill>
                  <a:srgbClr val="0070C0"/>
                </a:solidFill>
              </a:rPr>
              <a:t>CLOSE </a:t>
            </a:r>
            <a:r>
              <a:rPr lang="en-US" sz="1100" b="0" dirty="0" smtClean="0">
                <a:solidFill>
                  <a:srgbClr val="00B050"/>
                </a:solidFill>
              </a:rPr>
              <a:t>Emp_Details</a:t>
            </a:r>
            <a:r>
              <a:rPr lang="en-US" sz="1100" b="0" dirty="0" smtClean="0">
                <a:solidFill>
                  <a:srgbClr val="0070C0"/>
                </a:solidFill>
              </a:rPr>
              <a:t>;</a:t>
            </a:r>
          </a:p>
          <a:p>
            <a:r>
              <a:rPr lang="en-US" sz="1100" b="0" dirty="0" smtClean="0">
                <a:solidFill>
                  <a:srgbClr val="0070C0"/>
                </a:solidFill>
              </a:rPr>
              <a:t>END </a:t>
            </a:r>
            <a:r>
              <a:rPr lang="en-US" sz="1100" b="0" dirty="0" err="1" smtClean="0">
                <a:solidFill>
                  <a:srgbClr val="00B050"/>
                </a:solidFill>
              </a:rPr>
              <a:t>Get_Emp_job_Procedure</a:t>
            </a:r>
            <a:r>
              <a:rPr lang="en-US" sz="1100" b="0" dirty="0" smtClean="0">
                <a:solidFill>
                  <a:srgbClr val="0070C0"/>
                </a:solidFill>
              </a:rPr>
              <a:t>;</a:t>
            </a:r>
          </a:p>
          <a:p>
            <a:r>
              <a:rPr lang="en-US" sz="1100" b="0" dirty="0" smtClean="0">
                <a:solidFill>
                  <a:srgbClr val="0070C0"/>
                </a:solidFill>
              </a:rPr>
              <a:t>END </a:t>
            </a:r>
            <a:r>
              <a:rPr lang="en-US" sz="1100" b="0" dirty="0" smtClean="0">
                <a:solidFill>
                  <a:srgbClr val="00B050"/>
                </a:solidFill>
              </a:rPr>
              <a:t>EMP_PACKAGE</a:t>
            </a:r>
            <a:r>
              <a:rPr lang="en-US" sz="1100" b="0" dirty="0" smtClean="0">
                <a:solidFill>
                  <a:srgbClr val="0070C0"/>
                </a:solidFill>
              </a:rPr>
              <a:t>;</a:t>
            </a:r>
          </a:p>
        </p:txBody>
      </p:sp>
      <p:sp>
        <p:nvSpPr>
          <p:cNvPr id="5" name="Rounded Rectangle 4"/>
          <p:cNvSpPr/>
          <p:nvPr/>
        </p:nvSpPr>
        <p:spPr>
          <a:xfrm>
            <a:off x="6400800" y="2819401"/>
            <a:ext cx="22860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Ref cursor declared as out parameter.</a:t>
            </a:r>
          </a:p>
        </p:txBody>
      </p:sp>
      <p:cxnSp>
        <p:nvCxnSpPr>
          <p:cNvPr id="9" name="Elbow Connector 8"/>
          <p:cNvCxnSpPr>
            <a:stCxn id="5" idx="0"/>
          </p:cNvCxnSpPr>
          <p:nvPr/>
        </p:nvCxnSpPr>
        <p:spPr>
          <a:xfrm rot="16200000" flipV="1">
            <a:off x="6972300" y="2247901"/>
            <a:ext cx="381000" cy="76200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Rounded Rectangle 13"/>
          <p:cNvSpPr/>
          <p:nvPr/>
        </p:nvSpPr>
        <p:spPr>
          <a:xfrm>
            <a:off x="3352800" y="3657600"/>
            <a:ext cx="22860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Declare the cursor to store  the output.</a:t>
            </a:r>
          </a:p>
        </p:txBody>
      </p:sp>
      <p:cxnSp>
        <p:nvCxnSpPr>
          <p:cNvPr id="15" name="Elbow Connector 8"/>
          <p:cNvCxnSpPr>
            <a:stCxn id="14" idx="2"/>
          </p:cNvCxnSpPr>
          <p:nvPr/>
        </p:nvCxnSpPr>
        <p:spPr>
          <a:xfrm rot="5400000">
            <a:off x="3771899" y="3924301"/>
            <a:ext cx="533402" cy="914400"/>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Rounded Rectangle 18"/>
          <p:cNvSpPr/>
          <p:nvPr/>
        </p:nvSpPr>
        <p:spPr>
          <a:xfrm>
            <a:off x="3657600" y="4754880"/>
            <a:ext cx="2286000" cy="2743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Execute </a:t>
            </a:r>
            <a:r>
              <a:rPr lang="en-US" sz="1400" b="0" smtClean="0">
                <a:latin typeface="Arial" pitchFamily="34" charset="0"/>
                <a:cs typeface="Arial" pitchFamily="34" charset="0"/>
              </a:rPr>
              <a:t>the function.</a:t>
            </a:r>
            <a:endParaRPr lang="en-US" sz="1400" b="0" dirty="0" smtClean="0">
              <a:latin typeface="Arial" pitchFamily="34" charset="0"/>
              <a:cs typeface="Arial" pitchFamily="34" charset="0"/>
            </a:endParaRPr>
          </a:p>
        </p:txBody>
      </p:sp>
      <p:sp>
        <p:nvSpPr>
          <p:cNvPr id="20" name="Rounded Rectangle 19"/>
          <p:cNvSpPr/>
          <p:nvPr/>
        </p:nvSpPr>
        <p:spPr>
          <a:xfrm>
            <a:off x="7239000" y="4800600"/>
            <a:ext cx="1752600" cy="1143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0" dirty="0" smtClean="0">
                <a:latin typeface="Arial" pitchFamily="34" charset="0"/>
                <a:cs typeface="Arial" pitchFamily="34" charset="0"/>
              </a:rPr>
              <a:t>Iterate through the cursor returned and print the details,</a:t>
            </a:r>
          </a:p>
        </p:txBody>
      </p:sp>
    </p:spTree>
    <p:extLst>
      <p:ext uri="{BB962C8B-B14F-4D97-AF65-F5344CB8AC3E}">
        <p14:creationId xmlns:p14="http://schemas.microsoft.com/office/powerpoint/2010/main" val="183241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heckerboard(across)">
                                      <p:cBhvr>
                                        <p:cTn id="15" dur="500"/>
                                        <p:tgtEl>
                                          <p:spTgt spid="14"/>
                                        </p:tgtEl>
                                      </p:cBhvr>
                                    </p:animEffect>
                                  </p:childTnLst>
                                </p:cTn>
                              </p:par>
                              <p:par>
                                <p:cTn id="16" presetID="4" presetClass="entr" presetSubtype="16"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ox(in)">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heckerboard(across)">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heckerboard(across)">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9"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Cursor  Vs Ref Cursor</a:t>
            </a: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6" name="TextBox 5"/>
          <p:cNvSpPr txBox="1"/>
          <p:nvPr/>
        </p:nvSpPr>
        <p:spPr>
          <a:xfrm>
            <a:off x="152400" y="1630263"/>
            <a:ext cx="8839200" cy="5601533"/>
          </a:xfrm>
          <a:prstGeom prst="rect">
            <a:avLst/>
          </a:prstGeom>
          <a:noFill/>
        </p:spPr>
        <p:txBody>
          <a:bodyPr wrap="square" rtlCol="0">
            <a:spAutoFit/>
          </a:bodyPr>
          <a:lstStyle/>
          <a:p>
            <a:r>
              <a:rPr lang="en-US" sz="2000" dirty="0" smtClean="0"/>
              <a:t>Limitations of a normal cursors :</a:t>
            </a:r>
          </a:p>
          <a:p>
            <a:endParaRPr lang="en-US" sz="2000" b="0" dirty="0" smtClean="0"/>
          </a:p>
          <a:p>
            <a:pPr marL="685800" lvl="1" indent="-228600">
              <a:buFont typeface="+mj-lt"/>
              <a:buAutoNum type="arabicPeriod"/>
            </a:pPr>
            <a:r>
              <a:rPr lang="en-US" sz="2000" b="0" dirty="0" smtClean="0"/>
              <a:t> A PL/SQL program cannot pass a cursor as a parameter to another program.</a:t>
            </a:r>
          </a:p>
          <a:p>
            <a:pPr marL="685800" lvl="1" indent="-228600">
              <a:buFont typeface="+mj-lt"/>
              <a:buAutoNum type="arabicPeriod"/>
            </a:pPr>
            <a:endParaRPr lang="en-US" sz="2000" b="0" dirty="0" smtClean="0"/>
          </a:p>
          <a:p>
            <a:pPr marL="685800" lvl="1" indent="-228600">
              <a:buFont typeface="+mj-lt"/>
              <a:buAutoNum type="arabicPeriod"/>
            </a:pPr>
            <a:r>
              <a:rPr lang="en-US" sz="2000" b="0" dirty="0" smtClean="0"/>
              <a:t> A PL/SQL program can only open the cursor and process the information within the program itself.</a:t>
            </a:r>
          </a:p>
          <a:p>
            <a:pPr marL="685800" lvl="1" indent="-228600"/>
            <a:endParaRPr lang="en-US" sz="2000" b="0" dirty="0" smtClean="0"/>
          </a:p>
          <a:p>
            <a:pPr marL="350838" lvl="1" indent="-228600"/>
            <a:r>
              <a:rPr lang="en-US" sz="2000" b="0" dirty="0" smtClean="0"/>
              <a:t>To overcome these limitations  REF CURSOR are used.</a:t>
            </a:r>
          </a:p>
          <a:p>
            <a:endParaRPr lang="en-US" sz="2000" b="0" dirty="0" smtClean="0"/>
          </a:p>
          <a:p>
            <a:r>
              <a:rPr lang="en-US" sz="2000" dirty="0" smtClean="0"/>
              <a:t>  Features of REF CURSOR:</a:t>
            </a:r>
            <a:endParaRPr lang="en-US" sz="2000" b="0" dirty="0" smtClean="0"/>
          </a:p>
          <a:p>
            <a:pPr marL="685800" lvl="1" indent="-228600">
              <a:buFont typeface="+mj-lt"/>
              <a:buAutoNum type="arabicPeriod"/>
            </a:pPr>
            <a:endParaRPr lang="en-US" sz="2000" b="0" dirty="0" smtClean="0"/>
          </a:p>
          <a:p>
            <a:pPr marL="685800" lvl="1" indent="-228600">
              <a:buFont typeface="+mj-lt"/>
              <a:buAutoNum type="arabicPeriod"/>
            </a:pPr>
            <a:r>
              <a:rPr lang="en-US" sz="2000" b="0" dirty="0" smtClean="0"/>
              <a:t>The ref cursor can be passed as a parameter to a procedure. </a:t>
            </a:r>
          </a:p>
          <a:p>
            <a:pPr marL="685800" lvl="1" indent="-228600">
              <a:buFont typeface="+mj-lt"/>
              <a:buAutoNum type="arabicPeriod"/>
            </a:pPr>
            <a:endParaRPr lang="en-US" sz="2000" b="0" dirty="0" smtClean="0"/>
          </a:p>
          <a:p>
            <a:pPr marL="685800" lvl="1" indent="-228600">
              <a:buFont typeface="+mj-lt"/>
              <a:buAutoNum type="arabicPeriod"/>
            </a:pPr>
            <a:r>
              <a:rPr lang="en-US" sz="2000" b="0" dirty="0" smtClean="0"/>
              <a:t> The ref cursor can take all the rows from the specified table.</a:t>
            </a:r>
            <a:br>
              <a:rPr lang="en-US" sz="2000" b="0" dirty="0" smtClean="0"/>
            </a:br>
            <a:r>
              <a:rPr lang="en-US" sz="2000" b="0" dirty="0" smtClean="0"/>
              <a:t/>
            </a:r>
            <a:br>
              <a:rPr lang="en-US" sz="2000" b="0" dirty="0" smtClean="0"/>
            </a:br>
            <a:endParaRPr lang="en-US" sz="2000" b="0" dirty="0" smtClean="0"/>
          </a:p>
          <a:p>
            <a:endParaRPr lang="en-US" sz="2000" b="0" dirty="0" smtClean="0">
              <a:solidFill>
                <a:srgbClr val="0070C0"/>
              </a:solidFill>
            </a:endParaRPr>
          </a:p>
        </p:txBody>
      </p:sp>
    </p:spTree>
    <p:extLst>
      <p:ext uri="{BB962C8B-B14F-4D97-AF65-F5344CB8AC3E}">
        <p14:creationId xmlns:p14="http://schemas.microsoft.com/office/powerpoint/2010/main" val="364660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box(in)">
                                      <p:cBhvr>
                                        <p:cTn id="7" dur="500"/>
                                        <p:tgtEl>
                                          <p:spTgt spid="6">
                                            <p:txEl>
                                              <p:pRg st="8" end="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animEffect transition="in" filter="box(in)">
                                      <p:cBhvr>
                                        <p:cTn id="10" dur="500"/>
                                        <p:tgtEl>
                                          <p:spTgt spid="6">
                                            <p:txEl>
                                              <p:pRg st="10" end="1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6">
                                            <p:txEl>
                                              <p:pRg st="12" end="12"/>
                                            </p:txEl>
                                          </p:spTgt>
                                        </p:tgtEl>
                                        <p:attrNameLst>
                                          <p:attrName>style.visibility</p:attrName>
                                        </p:attrNameLst>
                                      </p:cBhvr>
                                      <p:to>
                                        <p:strVal val="visible"/>
                                      </p:to>
                                    </p:set>
                                    <p:animEffect transition="in" filter="box(in)">
                                      <p:cBhvr>
                                        <p:cTn id="1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400" dirty="0" smtClean="0"/>
              <a:t>	</a:t>
            </a:r>
            <a:r>
              <a:rPr lang="en-US" sz="2200" dirty="0" smtClean="0"/>
              <a:t>To understand the SQL operators concepts  that a developer needs to know to work with it.</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513380"/>
            <a:ext cx="6781800" cy="1107996"/>
          </a:xfrm>
          <a:prstGeom prst="rect">
            <a:avLst/>
          </a:prstGeom>
        </p:spPr>
        <p:txBody>
          <a:bodyPr wrap="square">
            <a:spAutoFit/>
          </a:bodyPr>
          <a:lstStyle/>
          <a:p>
            <a:pPr marL="800100" lvl="1" indent="-342900">
              <a:lnSpc>
                <a:spcPct val="150000"/>
              </a:lnSpc>
              <a:buFont typeface="Arial" pitchFamily="34" charset="0"/>
              <a:buChar char="•"/>
            </a:pPr>
            <a:r>
              <a:rPr lang="en-US" sz="2200" dirty="0" smtClean="0"/>
              <a:t>Cursors</a:t>
            </a:r>
          </a:p>
          <a:p>
            <a:pPr marL="800100" lvl="1" indent="-342900">
              <a:lnSpc>
                <a:spcPct val="150000"/>
              </a:lnSpc>
              <a:buFont typeface="Arial" pitchFamily="34" charset="0"/>
              <a:buChar char="•"/>
            </a:pPr>
            <a:r>
              <a:rPr lang="en-US" sz="2200" dirty="0" smtClean="0"/>
              <a:t>Reference Cursors</a:t>
            </a: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905001"/>
            <a:ext cx="6096000" cy="2971800"/>
          </a:xfrm>
        </p:spPr>
        <p:txBody>
          <a:bodyPr/>
          <a:lstStyle/>
          <a:p>
            <a:pPr>
              <a:spcBef>
                <a:spcPts val="1200"/>
              </a:spcBef>
            </a:pPr>
            <a:r>
              <a:rPr lang="en-US" sz="2200" dirty="0">
                <a:cs typeface="Arial" pitchFamily="34" charset="0"/>
              </a:rPr>
              <a:t>What is a ref cursor?</a:t>
            </a:r>
          </a:p>
          <a:p>
            <a:pPr>
              <a:spcBef>
                <a:spcPts val="1200"/>
              </a:spcBef>
            </a:pPr>
            <a:r>
              <a:rPr lang="en-US" sz="2200" dirty="0">
                <a:cs typeface="Arial" pitchFamily="34" charset="0"/>
              </a:rPr>
              <a:t>When do you go for Ref cursors?</a:t>
            </a:r>
          </a:p>
          <a:p>
            <a:pPr>
              <a:spcBef>
                <a:spcPts val="1200"/>
              </a:spcBef>
            </a:pPr>
            <a:r>
              <a:rPr lang="en-US" sz="2200" dirty="0">
                <a:cs typeface="Arial" pitchFamily="34" charset="0"/>
              </a:rPr>
              <a:t>How can one explicitly lock a set of rows from being updated by other users?</a:t>
            </a:r>
          </a:p>
          <a:p>
            <a:endParaRPr lang="en-US"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3598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6171" y="1566861"/>
            <a:ext cx="5421229" cy="4224339"/>
          </a:xfrm>
        </p:spPr>
        <p:txBody>
          <a:bodyPr/>
          <a:lstStyle/>
          <a:p>
            <a:pPr algn="just">
              <a:lnSpc>
                <a:spcPct val="125000"/>
              </a:lnSpc>
              <a:buNone/>
              <a:defRPr/>
            </a:pPr>
            <a:r>
              <a:rPr lang="en-US" sz="2000" dirty="0" smtClean="0"/>
              <a:t>We have learnt following</a:t>
            </a:r>
          </a:p>
          <a:p>
            <a:pPr algn="just">
              <a:lnSpc>
                <a:spcPct val="125000"/>
              </a:lnSpc>
              <a:defRPr/>
            </a:pPr>
            <a:r>
              <a:rPr lang="en-US" sz="2000" dirty="0" smtClean="0"/>
              <a:t>Cursor</a:t>
            </a:r>
          </a:p>
          <a:p>
            <a:pPr algn="just">
              <a:lnSpc>
                <a:spcPct val="125000"/>
              </a:lnSpc>
              <a:defRPr/>
            </a:pPr>
            <a:r>
              <a:rPr lang="en-US" sz="2000" dirty="0" smtClean="0"/>
              <a:t>Reference Cursor.</a:t>
            </a:r>
          </a:p>
          <a:p>
            <a:pPr marL="342900" lvl="1" indent="-342900">
              <a:buFont typeface="Arial" pitchFamily="34" charset="0"/>
              <a:buChar char="•"/>
              <a:defRPr/>
            </a:pPr>
            <a:endParaRPr lang="en-US" dirty="0"/>
          </a:p>
          <a:p>
            <a:pPr>
              <a:defRPr/>
            </a:pPr>
            <a:endParaRPr dirty="0" smtClean="0"/>
          </a:p>
          <a:p>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Summary</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0"/>
            <a:ext cx="896143" cy="896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29116"/>
          <a:stretch/>
        </p:blipFill>
        <p:spPr>
          <a:xfrm>
            <a:off x="5983014" y="2133600"/>
            <a:ext cx="2856186" cy="2880567"/>
          </a:xfrm>
          <a:prstGeom prst="rect">
            <a:avLst/>
          </a:prstGeom>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4946650"/>
          </a:xfrm>
        </p:spPr>
        <p:txBody>
          <a:bodyPr/>
          <a:lstStyle/>
          <a:p>
            <a:pPr>
              <a:lnSpc>
                <a:spcPct val="150000"/>
              </a:lnSpc>
            </a:pPr>
            <a:r>
              <a:rPr lang="en-US" sz="2000" dirty="0" smtClean="0">
                <a:hlinkClick r:id="rId2"/>
              </a:rPr>
              <a:t>http://en.wikipedia.org/wiki/SQL</a:t>
            </a:r>
            <a:endParaRPr lang="en-US" sz="2000" dirty="0" smtClean="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3"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9"/>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PL/SQL Cursors</a:t>
            </a:r>
            <a:endParaRPr lang="en-US" sz="2300" dirty="0">
              <a:solidFill>
                <a:schemeClr val="bg1"/>
              </a:solidFill>
              <a:latin typeface="Cambria" pitchFamily="18" charset="0"/>
              <a:ea typeface="+mj-ea"/>
              <a:cs typeface="+mj-cs"/>
            </a:endParaRPr>
          </a:p>
        </p:txBody>
      </p:sp>
      <p:sp>
        <p:nvSpPr>
          <p:cNvPr id="4" name="Rectangle 3"/>
          <p:cNvSpPr/>
          <p:nvPr/>
        </p:nvSpPr>
        <p:spPr>
          <a:xfrm>
            <a:off x="762000" y="2286000"/>
            <a:ext cx="2935419" cy="430887"/>
          </a:xfrm>
          <a:prstGeom prst="rect">
            <a:avLst/>
          </a:prstGeom>
        </p:spPr>
        <p:txBody>
          <a:bodyPr wrap="none">
            <a:spAutoFit/>
          </a:bodyPr>
          <a:lstStyle/>
          <a:p>
            <a:pPr lvl="1" fontAlgn="auto">
              <a:spcBef>
                <a:spcPts val="0"/>
              </a:spcBef>
              <a:spcAft>
                <a:spcPts val="0"/>
              </a:spcAft>
              <a:defRPr/>
            </a:pPr>
            <a:r>
              <a:rPr lang="en-US" sz="2200" b="1" dirty="0" smtClean="0">
                <a:latin typeface="Myriad Pro" pitchFamily="34" charset="0"/>
                <a:cs typeface="Arial" pitchFamily="34" charset="0"/>
              </a:rPr>
              <a:t>ORACLE PL/SQL</a:t>
            </a:r>
            <a:endParaRPr lang="en-US" sz="2200" b="1" dirty="0">
              <a:latin typeface="Myriad Pro" pitchFamily="34" charset="0"/>
              <a:cs typeface="Arial" pitchFamily="34" charset="0"/>
            </a:endParaRPr>
          </a:p>
        </p:txBody>
      </p:sp>
    </p:spTree>
    <p:extLst>
      <p:ext uri="{BB962C8B-B14F-4D97-AF65-F5344CB8AC3E}">
        <p14:creationId xmlns:p14="http://schemas.microsoft.com/office/powerpoint/2010/main" val="9999118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3309840134"/>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2000" dirty="0">
                          <a:effectLst/>
                        </a:rPr>
                        <a:t>Version Number</a:t>
                      </a:r>
                      <a:endParaRPr lang="en-US" sz="20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2000" dirty="0">
                          <a:effectLst/>
                        </a:rPr>
                        <a:t>Changes made</a:t>
                      </a:r>
                      <a:endParaRPr lang="en-US" sz="20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800" dirty="0" smtClean="0">
                          <a:effectLst/>
                          <a:latin typeface="Calibri"/>
                          <a:ea typeface="Calibri"/>
                        </a:rPr>
                        <a:t>V1.0</a:t>
                      </a:r>
                      <a:endParaRPr lang="en-US" sz="18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rPr>
                        <a:t>V1.1</a:t>
                      </a:r>
                      <a:endParaRPr lang="en-US" sz="20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800" b="1" kern="1200" dirty="0" smtClean="0">
                          <a:solidFill>
                            <a:schemeClr val="tx1">
                              <a:lumMod val="65000"/>
                              <a:lumOff val="35000"/>
                            </a:schemeClr>
                          </a:solidFill>
                          <a:latin typeface="+mn-lt"/>
                          <a:ea typeface="+mn-ea"/>
                          <a:cs typeface="+mn-cs"/>
                        </a:rPr>
                        <a:t>Slide No.</a:t>
                      </a:r>
                      <a:endParaRPr lang="en-US" sz="18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Changed By</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Effective Date</a:t>
                      </a:r>
                      <a:endParaRPr lang="en-US" sz="18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800" b="1" kern="1200" dirty="0" smtClean="0">
                          <a:solidFill>
                            <a:schemeClr val="tx1">
                              <a:lumMod val="65000"/>
                              <a:lumOff val="35000"/>
                            </a:schemeClr>
                          </a:solidFill>
                          <a:latin typeface="+mn-lt"/>
                          <a:ea typeface="+mn-ea"/>
                          <a:cs typeface="+mn-cs"/>
                        </a:rPr>
                        <a:t>Changes Effected</a:t>
                      </a:r>
                      <a:endParaRPr lang="en-US" sz="18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a:effectLst/>
                        </a:rPr>
                        <a:t> </a:t>
                      </a:r>
                      <a:endParaRPr lang="en-US" sz="200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endParaRPr lang="en-US" sz="2000" dirty="0">
                        <a:effectLst/>
                        <a:latin typeface="Calibri"/>
                        <a:ea typeface="Calibri"/>
                      </a:endParaRPr>
                    </a:p>
                  </a:txBody>
                  <a:tcPr marL="68580" marR="68580" marT="0" marB="0"/>
                </a:tc>
              </a:tr>
              <a:tr h="355777">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c>
                  <a:txBody>
                    <a:bodyPr/>
                    <a:lstStyle/>
                    <a:p>
                      <a:pPr marL="0" marR="0">
                        <a:spcBef>
                          <a:spcPts val="0"/>
                        </a:spcBef>
                        <a:spcAft>
                          <a:spcPts val="0"/>
                        </a:spcAft>
                      </a:pPr>
                      <a:r>
                        <a:rPr lang="en-US" sz="1100">
                          <a:effectLst/>
                        </a:rPr>
                        <a:t> </a:t>
                      </a:r>
                      <a:endParaRPr lang="en-US" sz="1100">
                        <a:effectLst/>
                        <a:latin typeface="Calibri"/>
                        <a:ea typeface="Calibri"/>
                      </a:endParaRPr>
                    </a:p>
                  </a:txBody>
                  <a:tcPr marL="68580" marR="68580" marT="0" marB="0"/>
                </a:tc>
                <a:tc>
                  <a:txBody>
                    <a:bodyPr/>
                    <a:lstStyle/>
                    <a:p>
                      <a:pPr marL="0" marR="0">
                        <a:spcBef>
                          <a:spcPts val="0"/>
                        </a:spcBef>
                        <a:spcAft>
                          <a:spcPts val="0"/>
                        </a:spcAft>
                      </a:pPr>
                      <a:r>
                        <a:rPr lang="en-US" sz="1100" dirty="0">
                          <a:effectLst/>
                        </a:rPr>
                        <a:t> </a:t>
                      </a:r>
                      <a:endParaRPr lang="en-US" sz="1100" dirty="0">
                        <a:effectLst/>
                        <a:latin typeface="Calibri"/>
                        <a:ea typeface="Calibri"/>
                      </a:endParaRPr>
                    </a:p>
                  </a:txBody>
                  <a:tcPr marL="68580" marR="68580" marT="0" marB="0"/>
                </a:tc>
              </a:tr>
            </a:tbl>
          </a:graphicData>
        </a:graphic>
      </p:graphicFrame>
      <p:sp>
        <p:nvSpPr>
          <p:cNvPr id="6" name="Slide Number Placeholder 5"/>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841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76200" y="1304925"/>
            <a:ext cx="8686800" cy="4946650"/>
          </a:xfrm>
        </p:spPr>
        <p:txBody>
          <a:bodyPr/>
          <a:lstStyle/>
          <a:p>
            <a:pPr marL="0" indent="0">
              <a:buNone/>
            </a:pPr>
            <a:r>
              <a:rPr lang="en-US" sz="1800" dirty="0" smtClean="0"/>
              <a:t>There are many entities involved in </a:t>
            </a:r>
            <a:r>
              <a:rPr lang="en-US" sz="1800" b="1" dirty="0" smtClean="0"/>
              <a:t>Product Management System. PMS</a:t>
            </a:r>
            <a:r>
              <a:rPr lang="en-US" sz="1800" dirty="0" smtClean="0"/>
              <a:t> as given below which we will be dealing with throughout this course</a:t>
            </a:r>
          </a:p>
          <a:p>
            <a:pPr marL="0" indent="0">
              <a:buNone/>
            </a:pPr>
            <a:endParaRPr lang="en-US" sz="1800" dirty="0" smtClean="0"/>
          </a:p>
          <a:p>
            <a:pPr marL="0" indent="0">
              <a:buNone/>
            </a:pPr>
            <a:endParaRPr lang="en-US" sz="18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90708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309326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9" name="Rectangle 8"/>
          <p:cNvSpPr/>
          <p:nvPr/>
        </p:nvSpPr>
        <p:spPr>
          <a:xfrm>
            <a:off x="304800" y="5181600"/>
            <a:ext cx="8229600" cy="6096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dirty="0"/>
              <a:t>Lets learn about </a:t>
            </a:r>
            <a:r>
              <a:rPr lang="en-US" dirty="0" smtClean="0"/>
              <a:t>PL/SQL Cursors which </a:t>
            </a:r>
            <a:r>
              <a:rPr lang="en-US" dirty="0"/>
              <a:t>will help us meet TIM’s requirements..</a:t>
            </a:r>
          </a:p>
        </p:txBody>
      </p:sp>
      <p:sp>
        <p:nvSpPr>
          <p:cNvPr id="2" name="Title 1"/>
          <p:cNvSpPr>
            <a:spLocks noGrp="1"/>
          </p:cNvSpPr>
          <p:nvPr>
            <p:ph type="title"/>
          </p:nvPr>
        </p:nvSpPr>
        <p:spPr/>
        <p:txBody>
          <a:bodyPr/>
          <a:lstStyle/>
          <a:p>
            <a:r>
              <a:rPr lang="en-IN"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05200" y="26670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Oval Callout 5"/>
          <p:cNvSpPr/>
          <p:nvPr/>
        </p:nvSpPr>
        <p:spPr>
          <a:xfrm>
            <a:off x="4876800" y="1600200"/>
            <a:ext cx="4038600" cy="2286000"/>
          </a:xfrm>
          <a:prstGeom prst="wedgeEllipseCallout">
            <a:avLst>
              <a:gd name="adj1" fmla="val -64894"/>
              <a:gd name="adj2" fmla="val 1849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00B0F0"/>
                </a:solidFill>
              </a:rPr>
              <a:t>Hi! </a:t>
            </a:r>
          </a:p>
          <a:p>
            <a:pPr algn="ctr"/>
            <a:r>
              <a:rPr lang="en-US" sz="1400" dirty="0" smtClean="0">
                <a:solidFill>
                  <a:schemeClr val="bg2">
                    <a:lumMod val="25000"/>
                  </a:schemeClr>
                </a:solidFill>
              </a:rPr>
              <a:t>Out of product details </a:t>
            </a:r>
            <a:r>
              <a:rPr lang="en-US" sz="1400" dirty="0">
                <a:solidFill>
                  <a:schemeClr val="bg2">
                    <a:lumMod val="25000"/>
                  </a:schemeClr>
                </a:solidFill>
              </a:rPr>
              <a:t> </a:t>
            </a:r>
            <a:r>
              <a:rPr lang="en-US" sz="1400" dirty="0" smtClean="0">
                <a:solidFill>
                  <a:schemeClr val="bg2">
                    <a:lumMod val="25000"/>
                  </a:schemeClr>
                </a:solidFill>
              </a:rPr>
              <a:t>available I want to read and process recent 1000 products details and calculate discount.</a:t>
            </a:r>
          </a:p>
        </p:txBody>
      </p:sp>
      <p:sp>
        <p:nvSpPr>
          <p:cNvPr id="8" name="Slide Number Placeholder 7"/>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30253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buNone/>
            </a:pPr>
            <a:endParaRPr lang="en-US" dirty="0"/>
          </a:p>
          <a:p>
            <a:pPr marL="0" indent="0">
              <a:buNone/>
            </a:pPr>
            <a:r>
              <a:rPr lang="en-US" dirty="0" smtClean="0"/>
              <a:t>	        What </a:t>
            </a:r>
            <a:r>
              <a:rPr lang="en-US" dirty="0"/>
              <a:t>are </a:t>
            </a:r>
            <a:r>
              <a:rPr lang="en-US" dirty="0" smtClean="0"/>
              <a:t> PL </a:t>
            </a:r>
            <a:r>
              <a:rPr lang="en-US" dirty="0"/>
              <a:t>SQL </a:t>
            </a:r>
            <a:r>
              <a:rPr lang="en-US" dirty="0" smtClean="0"/>
              <a:t>Cursors</a:t>
            </a: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407538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CABC0D2DDA4441910ECEC91093D981" ma:contentTypeVersion="0" ma:contentTypeDescription="Create a new document." ma:contentTypeScope="" ma:versionID="7135bb5bec77b6e538d447b11881770b">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A0D75D-DBD0-48E4-833B-4338E8E86C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schemas.microsoft.com/office/2006/documentManagement/types"/>
    <ds:schemaRef ds:uri="http://purl.org/dc/dcmitype/"/>
    <ds:schemaRef ds:uri="http://purl.org/dc/elements/1.1/"/>
    <ds:schemaRef ds:uri="http://purl.org/dc/terms/"/>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Theme_3</Template>
  <TotalTime>14352</TotalTime>
  <Words>2563</Words>
  <Application>Microsoft Office PowerPoint</Application>
  <PresentationFormat>On-screen Show (4:3)</PresentationFormat>
  <Paragraphs>497</Paragraphs>
  <Slides>44</Slides>
  <Notes>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What is a Cursor?</vt:lpstr>
      <vt:lpstr>Types of Cursors</vt:lpstr>
      <vt:lpstr>Explicit Cursors</vt:lpstr>
      <vt:lpstr>Steps to create explicit cursors</vt:lpstr>
      <vt:lpstr>Step 1-Declaring a Cursor</vt:lpstr>
      <vt:lpstr>Step 2-Opening  a Cursor</vt:lpstr>
      <vt:lpstr>Step 3-Fetching Rows from Cursor</vt:lpstr>
      <vt:lpstr>Step 4-Closing Cursor</vt:lpstr>
      <vt:lpstr>Cursor Attributes</vt:lpstr>
      <vt:lpstr>Cursor  Without Parameter- Example</vt:lpstr>
      <vt:lpstr>Cursor  Without Parameter- Example</vt:lpstr>
      <vt:lpstr>Cursor  With Parameter- Example</vt:lpstr>
      <vt:lpstr>Cursor With Parameter- Example</vt:lpstr>
      <vt:lpstr>Check Your Understanding</vt:lpstr>
      <vt:lpstr>Lend A Hand</vt:lpstr>
      <vt:lpstr>Lend A Hand-Cursor Without Parameter</vt:lpstr>
      <vt:lpstr>Lend a Hand - Solution</vt:lpstr>
      <vt:lpstr>Lend A Hand-Cursor With Parameter</vt:lpstr>
      <vt:lpstr>Lend a Hand - Solution</vt:lpstr>
      <vt:lpstr>How to iterate cursors?</vt:lpstr>
      <vt:lpstr>For Loop - Example</vt:lpstr>
      <vt:lpstr>FOR UPDATE Clause in Cursors</vt:lpstr>
      <vt:lpstr>FOR UPDATE Clause Syntax and Example</vt:lpstr>
      <vt:lpstr>WHERE CURRENT OF Clause in Cursors</vt:lpstr>
      <vt:lpstr>WHERE CURRENT OF Clause in Cursors Example</vt:lpstr>
      <vt:lpstr>REF CURSOR in PL/SQL</vt:lpstr>
      <vt:lpstr>REF CURSOR-Example</vt:lpstr>
      <vt:lpstr>REF CURSOR-Example</vt:lpstr>
      <vt:lpstr>REF CURSOR-Example</vt:lpstr>
      <vt:lpstr>Cursor  Vs Ref Cursor</vt:lpstr>
      <vt:lpstr>Check Your Understanding</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ANSI_SQL_Operators</dc:title>
  <dc:creator>AssetDevelopmentTeam@cognizant.com</dc:creator>
  <cp:lastModifiedBy>Windows User</cp:lastModifiedBy>
  <cp:revision>619</cp:revision>
  <dcterms:created xsi:type="dcterms:W3CDTF">2011-06-15T11:24:59Z</dcterms:created>
  <dcterms:modified xsi:type="dcterms:W3CDTF">2014-05-26T12:37:25Z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0x010100F3CABC0D2DDA4441910ECEC91093D981</vt:lpwstr>
  </property>
</Properties>
</file>