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57" r:id="rId5"/>
    <p:sldId id="418" r:id="rId6"/>
    <p:sldId id="422" r:id="rId7"/>
    <p:sldId id="263" r:id="rId8"/>
    <p:sldId id="524" r:id="rId9"/>
    <p:sldId id="452" r:id="rId10"/>
    <p:sldId id="413" r:id="rId11"/>
    <p:sldId id="453" r:id="rId12"/>
    <p:sldId id="454" r:id="rId13"/>
    <p:sldId id="501" r:id="rId14"/>
    <p:sldId id="502" r:id="rId15"/>
    <p:sldId id="503" r:id="rId16"/>
    <p:sldId id="504" r:id="rId17"/>
    <p:sldId id="505" r:id="rId18"/>
    <p:sldId id="506" r:id="rId19"/>
    <p:sldId id="507" r:id="rId20"/>
    <p:sldId id="508" r:id="rId21"/>
    <p:sldId id="509" r:id="rId22"/>
    <p:sldId id="510" r:id="rId23"/>
    <p:sldId id="511" r:id="rId24"/>
    <p:sldId id="512" r:id="rId25"/>
    <p:sldId id="513" r:id="rId26"/>
    <p:sldId id="514" r:id="rId27"/>
    <p:sldId id="515" r:id="rId28"/>
    <p:sldId id="516" r:id="rId29"/>
    <p:sldId id="517" r:id="rId30"/>
    <p:sldId id="518" r:id="rId31"/>
    <p:sldId id="519" r:id="rId32"/>
    <p:sldId id="525" r:id="rId33"/>
    <p:sldId id="520" r:id="rId34"/>
    <p:sldId id="521" r:id="rId35"/>
    <p:sldId id="523" r:id="rId36"/>
    <p:sldId id="500" r:id="rId37"/>
    <p:sldId id="411" r:id="rId38"/>
    <p:sldId id="412" r:id="rId39"/>
    <p:sldId id="45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PbQ/2VkhSR6MpzIWLvcCkA==" hashData="xfxjQ7Wh5r7Unead0hERWFjh4KI="/>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4" autoAdjust="0"/>
    <p:restoredTop sz="89331" autoAdjust="0"/>
  </p:normalViewPr>
  <p:slideViewPr>
    <p:cSldViewPr>
      <p:cViewPr>
        <p:scale>
          <a:sx n="70" d="100"/>
          <a:sy n="70" d="100"/>
        </p:scale>
        <p:origin x="-1362"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C2BD9-7D82-4434-BF35-A35A8A2A4C3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ED3ED45-1ECC-4DF4-91C9-0A3750438548}">
      <dgm:prSet phldrT="[Tex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000" dirty="0" smtClean="0">
              <a:latin typeface="Arial" pitchFamily="34" charset="0"/>
              <a:cs typeface="Arial" pitchFamily="34" charset="0"/>
            </a:rPr>
            <a:t>Statement Level</a:t>
          </a:r>
          <a:endParaRPr lang="en-US" sz="2000" dirty="0">
            <a:latin typeface="Arial" pitchFamily="34" charset="0"/>
            <a:cs typeface="Arial" pitchFamily="34" charset="0"/>
          </a:endParaRPr>
        </a:p>
      </dgm:t>
    </dgm:pt>
    <dgm:pt modelId="{A3C53355-1163-4A70-B662-BE08C6571305}" type="parTrans" cxnId="{D6E5974E-697E-4CB2-9880-6B216638536E}">
      <dgm:prSet/>
      <dgm:spPr>
        <a:solidFill>
          <a:schemeClr val="tx1"/>
        </a:solidFill>
      </dgm:spPr>
      <dgm:t>
        <a:bodyPr/>
        <a:lstStyle/>
        <a:p>
          <a:endParaRPr lang="en-US"/>
        </a:p>
      </dgm:t>
    </dgm:pt>
    <dgm:pt modelId="{72DB9BA6-996F-482A-ACFD-E19163C60E69}" type="sibTrans" cxnId="{D6E5974E-697E-4CB2-9880-6B216638536E}">
      <dgm:prSet/>
      <dgm:spPr/>
      <dgm:t>
        <a:bodyPr/>
        <a:lstStyle/>
        <a:p>
          <a:endParaRPr lang="en-US"/>
        </a:p>
      </dgm:t>
    </dgm:pt>
    <dgm:pt modelId="{EE127983-6B0E-42E8-9D61-E6E297FD91E4}">
      <dgm:prSet phldrT="[Text]" custT="1">
        <dgm:style>
          <a:lnRef idx="1">
            <a:schemeClr val="accent4"/>
          </a:lnRef>
          <a:fillRef idx="2">
            <a:schemeClr val="accent4"/>
          </a:fillRef>
          <a:effectRef idx="1">
            <a:schemeClr val="accent4"/>
          </a:effectRef>
          <a:fontRef idx="minor">
            <a:schemeClr val="dk1"/>
          </a:fontRef>
        </dgm:style>
      </dgm:prSet>
      <dgm:spPr>
        <a:ln/>
      </dgm:spPr>
      <dgm:t>
        <a:bodyPr/>
        <a:lstStyle/>
        <a:p>
          <a:r>
            <a:rPr lang="en-US" sz="2000" dirty="0" smtClean="0">
              <a:latin typeface="Arial" pitchFamily="34" charset="0"/>
              <a:cs typeface="Arial" pitchFamily="34" charset="0"/>
            </a:rPr>
            <a:t>Row level</a:t>
          </a:r>
          <a:endParaRPr lang="en-US" sz="2000" dirty="0">
            <a:latin typeface="Arial" pitchFamily="34" charset="0"/>
            <a:cs typeface="Arial" pitchFamily="34" charset="0"/>
          </a:endParaRPr>
        </a:p>
      </dgm:t>
    </dgm:pt>
    <dgm:pt modelId="{15A298C3-F36A-4513-8DE2-25393C19DA2A}" type="parTrans" cxnId="{D27CF3BC-2DAE-41A0-9733-9BC7446EA37C}">
      <dgm:prSet/>
      <dgm:spPr>
        <a:solidFill>
          <a:schemeClr val="tx1"/>
        </a:solidFill>
      </dgm:spPr>
      <dgm:t>
        <a:bodyPr/>
        <a:lstStyle/>
        <a:p>
          <a:endParaRPr lang="en-US"/>
        </a:p>
      </dgm:t>
    </dgm:pt>
    <dgm:pt modelId="{8A53312C-4C30-494C-BCEF-274A3E8406D8}" type="sibTrans" cxnId="{D27CF3BC-2DAE-41A0-9733-9BC7446EA37C}">
      <dgm:prSet/>
      <dgm:spPr/>
      <dgm:t>
        <a:bodyPr/>
        <a:lstStyle/>
        <a:p>
          <a:endParaRPr lang="en-US"/>
        </a:p>
      </dgm:t>
    </dgm:pt>
    <dgm:pt modelId="{9153773B-B1E4-43F3-B019-5D5EC31AE116}">
      <dgm:prSet phldrT="[Text]" custT="1">
        <dgm:style>
          <a:lnRef idx="1">
            <a:schemeClr val="accent1"/>
          </a:lnRef>
          <a:fillRef idx="2">
            <a:schemeClr val="accent1"/>
          </a:fillRef>
          <a:effectRef idx="1">
            <a:schemeClr val="accent1"/>
          </a:effectRef>
          <a:fontRef idx="minor">
            <a:schemeClr val="dk1"/>
          </a:fontRef>
        </dgm:style>
      </dgm:prSet>
      <dgm:spPr>
        <a:ln/>
      </dgm:spPr>
      <dgm:t>
        <a:bodyPr/>
        <a:lstStyle/>
        <a:p>
          <a:r>
            <a:rPr lang="en-US" sz="2000" dirty="0" smtClean="0">
              <a:latin typeface="Arial" pitchFamily="34" charset="0"/>
              <a:cs typeface="Arial" pitchFamily="34" charset="0"/>
            </a:rPr>
            <a:t>Triggers</a:t>
          </a:r>
          <a:endParaRPr lang="en-US" sz="2000" dirty="0">
            <a:latin typeface="Arial" pitchFamily="34" charset="0"/>
            <a:cs typeface="Arial" pitchFamily="34" charset="0"/>
          </a:endParaRPr>
        </a:p>
      </dgm:t>
    </dgm:pt>
    <dgm:pt modelId="{45429C4F-B238-4787-9362-FDD4BACA6EFA}" type="sibTrans" cxnId="{81A10B6F-B0ED-4AEB-B08E-2D02DFC2D440}">
      <dgm:prSet/>
      <dgm:spPr/>
      <dgm:t>
        <a:bodyPr/>
        <a:lstStyle/>
        <a:p>
          <a:endParaRPr lang="en-US"/>
        </a:p>
      </dgm:t>
    </dgm:pt>
    <dgm:pt modelId="{F43413FB-4A1F-4496-BA3B-FC763D9828B7}" type="parTrans" cxnId="{81A10B6F-B0ED-4AEB-B08E-2D02DFC2D440}">
      <dgm:prSet/>
      <dgm:spPr/>
      <dgm:t>
        <a:bodyPr/>
        <a:lstStyle/>
        <a:p>
          <a:endParaRPr lang="en-US"/>
        </a:p>
      </dgm:t>
    </dgm:pt>
    <dgm:pt modelId="{0E0A64FE-1AF5-4E90-B1E6-40044C4AADC8}" type="pres">
      <dgm:prSet presAssocID="{C64C2BD9-7D82-4434-BF35-A35A8A2A4C37}" presName="hierChild1" presStyleCnt="0">
        <dgm:presLayoutVars>
          <dgm:chPref val="1"/>
          <dgm:dir/>
          <dgm:animOne val="branch"/>
          <dgm:animLvl val="lvl"/>
          <dgm:resizeHandles/>
        </dgm:presLayoutVars>
      </dgm:prSet>
      <dgm:spPr/>
      <dgm:t>
        <a:bodyPr/>
        <a:lstStyle/>
        <a:p>
          <a:endParaRPr lang="en-US"/>
        </a:p>
      </dgm:t>
    </dgm:pt>
    <dgm:pt modelId="{B884BE54-0B3B-4188-A72A-EC4BA588BE16}" type="pres">
      <dgm:prSet presAssocID="{9153773B-B1E4-43F3-B019-5D5EC31AE116}" presName="hierRoot1" presStyleCnt="0"/>
      <dgm:spPr/>
    </dgm:pt>
    <dgm:pt modelId="{B6DD56B1-3F4F-4BEA-A77C-BA1C00EA2399}" type="pres">
      <dgm:prSet presAssocID="{9153773B-B1E4-43F3-B019-5D5EC31AE116}" presName="composite" presStyleCnt="0"/>
      <dgm:spPr/>
    </dgm:pt>
    <dgm:pt modelId="{DDF966B4-3BE7-49D7-809D-C1D04D87BB2C}" type="pres">
      <dgm:prSet presAssocID="{9153773B-B1E4-43F3-B019-5D5EC31AE116}" presName="background" presStyleLbl="node0" presStyleIdx="0" presStyleCnt="1"/>
      <dgm:spPr>
        <a:noFill/>
      </dgm:spPr>
    </dgm:pt>
    <dgm:pt modelId="{BE74FD6B-5442-498D-9A68-BC1BD55E9058}" type="pres">
      <dgm:prSet presAssocID="{9153773B-B1E4-43F3-B019-5D5EC31AE116}" presName="text" presStyleLbl="fgAcc0" presStyleIdx="0" presStyleCnt="1" custLinFactNeighborX="1677" custLinFactNeighborY="-16711">
        <dgm:presLayoutVars>
          <dgm:chPref val="3"/>
        </dgm:presLayoutVars>
      </dgm:prSet>
      <dgm:spPr/>
      <dgm:t>
        <a:bodyPr/>
        <a:lstStyle/>
        <a:p>
          <a:endParaRPr lang="en-US"/>
        </a:p>
      </dgm:t>
    </dgm:pt>
    <dgm:pt modelId="{062B1181-CDF2-4AED-B827-4D8872A2991B}" type="pres">
      <dgm:prSet presAssocID="{9153773B-B1E4-43F3-B019-5D5EC31AE116}" presName="hierChild2" presStyleCnt="0"/>
      <dgm:spPr/>
    </dgm:pt>
    <dgm:pt modelId="{8DB7EE72-EF03-4E73-8442-7B205B17B21B}" type="pres">
      <dgm:prSet presAssocID="{A3C53355-1163-4A70-B662-BE08C6571305}" presName="Name10" presStyleLbl="parChTrans1D2" presStyleIdx="0" presStyleCnt="2"/>
      <dgm:spPr/>
      <dgm:t>
        <a:bodyPr/>
        <a:lstStyle/>
        <a:p>
          <a:endParaRPr lang="en-US"/>
        </a:p>
      </dgm:t>
    </dgm:pt>
    <dgm:pt modelId="{313B4AD1-2232-436C-A788-EA01E3EBF87E}" type="pres">
      <dgm:prSet presAssocID="{FED3ED45-1ECC-4DF4-91C9-0A3750438548}" presName="hierRoot2" presStyleCnt="0"/>
      <dgm:spPr/>
    </dgm:pt>
    <dgm:pt modelId="{3D7BDAE5-AD88-4396-8916-20A5A1170496}" type="pres">
      <dgm:prSet presAssocID="{FED3ED45-1ECC-4DF4-91C9-0A3750438548}" presName="composite2" presStyleCnt="0"/>
      <dgm:spPr/>
    </dgm:pt>
    <dgm:pt modelId="{9F598A62-4E60-4651-999B-855C91D5086F}" type="pres">
      <dgm:prSet presAssocID="{FED3ED45-1ECC-4DF4-91C9-0A3750438548}" presName="background2" presStyleLbl="node2" presStyleIdx="0" presStyleCnt="2"/>
      <dgm:spPr>
        <a:noFill/>
      </dgm:spPr>
    </dgm:pt>
    <dgm:pt modelId="{1023522E-2A47-4F12-9596-746EE359A8B7}" type="pres">
      <dgm:prSet presAssocID="{FED3ED45-1ECC-4DF4-91C9-0A3750438548}" presName="text2" presStyleLbl="fgAcc2" presStyleIdx="0" presStyleCnt="2" custLinFactNeighborX="-61878" custLinFactNeighborY="88">
        <dgm:presLayoutVars>
          <dgm:chPref val="3"/>
        </dgm:presLayoutVars>
      </dgm:prSet>
      <dgm:spPr/>
      <dgm:t>
        <a:bodyPr/>
        <a:lstStyle/>
        <a:p>
          <a:endParaRPr lang="en-US"/>
        </a:p>
      </dgm:t>
    </dgm:pt>
    <dgm:pt modelId="{FD439D52-C3A3-4247-98D8-351A97834435}" type="pres">
      <dgm:prSet presAssocID="{FED3ED45-1ECC-4DF4-91C9-0A3750438548}" presName="hierChild3" presStyleCnt="0"/>
      <dgm:spPr/>
    </dgm:pt>
    <dgm:pt modelId="{ABDE8DD2-AAD9-461E-8BDA-4D964EA20881}" type="pres">
      <dgm:prSet presAssocID="{15A298C3-F36A-4513-8DE2-25393C19DA2A}" presName="Name10" presStyleLbl="parChTrans1D2" presStyleIdx="1" presStyleCnt="2"/>
      <dgm:spPr/>
      <dgm:t>
        <a:bodyPr/>
        <a:lstStyle/>
        <a:p>
          <a:endParaRPr lang="en-US"/>
        </a:p>
      </dgm:t>
    </dgm:pt>
    <dgm:pt modelId="{6A0EA80A-C296-415E-A78D-89EECCC64B92}" type="pres">
      <dgm:prSet presAssocID="{EE127983-6B0E-42E8-9D61-E6E297FD91E4}" presName="hierRoot2" presStyleCnt="0"/>
      <dgm:spPr/>
    </dgm:pt>
    <dgm:pt modelId="{3EED8948-4018-4F7B-96D5-3D393E9E5C88}" type="pres">
      <dgm:prSet presAssocID="{EE127983-6B0E-42E8-9D61-E6E297FD91E4}" presName="composite2" presStyleCnt="0"/>
      <dgm:spPr/>
    </dgm:pt>
    <dgm:pt modelId="{7B1D8FA4-5197-402A-A6AD-26A532931840}" type="pres">
      <dgm:prSet presAssocID="{EE127983-6B0E-42E8-9D61-E6E297FD91E4}" presName="background2" presStyleLbl="node2" presStyleIdx="1" presStyleCnt="2"/>
      <dgm:spPr>
        <a:noFill/>
      </dgm:spPr>
    </dgm:pt>
    <dgm:pt modelId="{D8ECAAEA-D88B-4107-A6D0-246CDCA4990A}" type="pres">
      <dgm:prSet presAssocID="{EE127983-6B0E-42E8-9D61-E6E297FD91E4}" presName="text2" presStyleLbl="fgAcc2" presStyleIdx="1" presStyleCnt="2" custLinFactNeighborX="62585" custLinFactNeighborY="108">
        <dgm:presLayoutVars>
          <dgm:chPref val="3"/>
        </dgm:presLayoutVars>
      </dgm:prSet>
      <dgm:spPr/>
      <dgm:t>
        <a:bodyPr/>
        <a:lstStyle/>
        <a:p>
          <a:endParaRPr lang="en-US"/>
        </a:p>
      </dgm:t>
    </dgm:pt>
    <dgm:pt modelId="{4E127AFB-734C-4F0E-8768-75E678AD7023}" type="pres">
      <dgm:prSet presAssocID="{EE127983-6B0E-42E8-9D61-E6E297FD91E4}" presName="hierChild3" presStyleCnt="0"/>
      <dgm:spPr/>
    </dgm:pt>
  </dgm:ptLst>
  <dgm:cxnLst>
    <dgm:cxn modelId="{E5A60844-7AFA-43AE-AE29-B972D2721AF0}" type="presOf" srcId="{EE127983-6B0E-42E8-9D61-E6E297FD91E4}" destId="{D8ECAAEA-D88B-4107-A6D0-246CDCA4990A}" srcOrd="0" destOrd="0" presId="urn:microsoft.com/office/officeart/2005/8/layout/hierarchy1"/>
    <dgm:cxn modelId="{81A10B6F-B0ED-4AEB-B08E-2D02DFC2D440}" srcId="{C64C2BD9-7D82-4434-BF35-A35A8A2A4C37}" destId="{9153773B-B1E4-43F3-B019-5D5EC31AE116}" srcOrd="0" destOrd="0" parTransId="{F43413FB-4A1F-4496-BA3B-FC763D9828B7}" sibTransId="{45429C4F-B238-4787-9362-FDD4BACA6EFA}"/>
    <dgm:cxn modelId="{2FC7E85E-1158-40F4-94EF-AA07387C461D}" type="presOf" srcId="{FED3ED45-1ECC-4DF4-91C9-0A3750438548}" destId="{1023522E-2A47-4F12-9596-746EE359A8B7}" srcOrd="0" destOrd="0" presId="urn:microsoft.com/office/officeart/2005/8/layout/hierarchy1"/>
    <dgm:cxn modelId="{3EA2AFA2-7AA9-425B-AF02-6B4C249392A1}" type="presOf" srcId="{A3C53355-1163-4A70-B662-BE08C6571305}" destId="{8DB7EE72-EF03-4E73-8442-7B205B17B21B}" srcOrd="0" destOrd="0" presId="urn:microsoft.com/office/officeart/2005/8/layout/hierarchy1"/>
    <dgm:cxn modelId="{6E323137-6DAE-4CDD-985B-2979F63704ED}" type="presOf" srcId="{9153773B-B1E4-43F3-B019-5D5EC31AE116}" destId="{BE74FD6B-5442-498D-9A68-BC1BD55E9058}" srcOrd="0" destOrd="0" presId="urn:microsoft.com/office/officeart/2005/8/layout/hierarchy1"/>
    <dgm:cxn modelId="{D6E5974E-697E-4CB2-9880-6B216638536E}" srcId="{9153773B-B1E4-43F3-B019-5D5EC31AE116}" destId="{FED3ED45-1ECC-4DF4-91C9-0A3750438548}" srcOrd="0" destOrd="0" parTransId="{A3C53355-1163-4A70-B662-BE08C6571305}" sibTransId="{72DB9BA6-996F-482A-ACFD-E19163C60E69}"/>
    <dgm:cxn modelId="{728207FA-7BA2-4DD6-B250-DA5A93CAA189}" type="presOf" srcId="{C64C2BD9-7D82-4434-BF35-A35A8A2A4C37}" destId="{0E0A64FE-1AF5-4E90-B1E6-40044C4AADC8}" srcOrd="0" destOrd="0" presId="urn:microsoft.com/office/officeart/2005/8/layout/hierarchy1"/>
    <dgm:cxn modelId="{BE10056D-5801-4191-A44A-42CFE1C93041}" type="presOf" srcId="{15A298C3-F36A-4513-8DE2-25393C19DA2A}" destId="{ABDE8DD2-AAD9-461E-8BDA-4D964EA20881}" srcOrd="0" destOrd="0" presId="urn:microsoft.com/office/officeart/2005/8/layout/hierarchy1"/>
    <dgm:cxn modelId="{D27CF3BC-2DAE-41A0-9733-9BC7446EA37C}" srcId="{9153773B-B1E4-43F3-B019-5D5EC31AE116}" destId="{EE127983-6B0E-42E8-9D61-E6E297FD91E4}" srcOrd="1" destOrd="0" parTransId="{15A298C3-F36A-4513-8DE2-25393C19DA2A}" sibTransId="{8A53312C-4C30-494C-BCEF-274A3E8406D8}"/>
    <dgm:cxn modelId="{18690F9D-E2E2-4144-8696-C703C3EF73CB}" type="presParOf" srcId="{0E0A64FE-1AF5-4E90-B1E6-40044C4AADC8}" destId="{B884BE54-0B3B-4188-A72A-EC4BA588BE16}" srcOrd="0" destOrd="0" presId="urn:microsoft.com/office/officeart/2005/8/layout/hierarchy1"/>
    <dgm:cxn modelId="{C2F03759-6AF8-4E84-84E8-8A2AC7129361}" type="presParOf" srcId="{B884BE54-0B3B-4188-A72A-EC4BA588BE16}" destId="{B6DD56B1-3F4F-4BEA-A77C-BA1C00EA2399}" srcOrd="0" destOrd="0" presId="urn:microsoft.com/office/officeart/2005/8/layout/hierarchy1"/>
    <dgm:cxn modelId="{21690BEF-DF6A-46A5-BAC5-2B9AC20D5871}" type="presParOf" srcId="{B6DD56B1-3F4F-4BEA-A77C-BA1C00EA2399}" destId="{DDF966B4-3BE7-49D7-809D-C1D04D87BB2C}" srcOrd="0" destOrd="0" presId="urn:microsoft.com/office/officeart/2005/8/layout/hierarchy1"/>
    <dgm:cxn modelId="{26A68FFF-848B-4959-BF5B-AC4DC7EB04DF}" type="presParOf" srcId="{B6DD56B1-3F4F-4BEA-A77C-BA1C00EA2399}" destId="{BE74FD6B-5442-498D-9A68-BC1BD55E9058}" srcOrd="1" destOrd="0" presId="urn:microsoft.com/office/officeart/2005/8/layout/hierarchy1"/>
    <dgm:cxn modelId="{4E6C8D68-F207-40B9-B3A9-5660A30BE968}" type="presParOf" srcId="{B884BE54-0B3B-4188-A72A-EC4BA588BE16}" destId="{062B1181-CDF2-4AED-B827-4D8872A2991B}" srcOrd="1" destOrd="0" presId="urn:microsoft.com/office/officeart/2005/8/layout/hierarchy1"/>
    <dgm:cxn modelId="{9588774F-B124-43C2-A972-A7B35A75833F}" type="presParOf" srcId="{062B1181-CDF2-4AED-B827-4D8872A2991B}" destId="{8DB7EE72-EF03-4E73-8442-7B205B17B21B}" srcOrd="0" destOrd="0" presId="urn:microsoft.com/office/officeart/2005/8/layout/hierarchy1"/>
    <dgm:cxn modelId="{25E40381-1E4F-4187-9F19-34E8214BCC49}" type="presParOf" srcId="{062B1181-CDF2-4AED-B827-4D8872A2991B}" destId="{313B4AD1-2232-436C-A788-EA01E3EBF87E}" srcOrd="1" destOrd="0" presId="urn:microsoft.com/office/officeart/2005/8/layout/hierarchy1"/>
    <dgm:cxn modelId="{7ABDBB8C-0CA0-4DF4-9CF2-451C3CE4856E}" type="presParOf" srcId="{313B4AD1-2232-436C-A788-EA01E3EBF87E}" destId="{3D7BDAE5-AD88-4396-8916-20A5A1170496}" srcOrd="0" destOrd="0" presId="urn:microsoft.com/office/officeart/2005/8/layout/hierarchy1"/>
    <dgm:cxn modelId="{06128F80-D27F-46E6-9088-E18FEE6C4ACE}" type="presParOf" srcId="{3D7BDAE5-AD88-4396-8916-20A5A1170496}" destId="{9F598A62-4E60-4651-999B-855C91D5086F}" srcOrd="0" destOrd="0" presId="urn:microsoft.com/office/officeart/2005/8/layout/hierarchy1"/>
    <dgm:cxn modelId="{1816CA47-56B8-4F7E-BD71-DD92FE9C119F}" type="presParOf" srcId="{3D7BDAE5-AD88-4396-8916-20A5A1170496}" destId="{1023522E-2A47-4F12-9596-746EE359A8B7}" srcOrd="1" destOrd="0" presId="urn:microsoft.com/office/officeart/2005/8/layout/hierarchy1"/>
    <dgm:cxn modelId="{8EF5117E-4762-47F2-B174-F8940978AE93}" type="presParOf" srcId="{313B4AD1-2232-436C-A788-EA01E3EBF87E}" destId="{FD439D52-C3A3-4247-98D8-351A97834435}" srcOrd="1" destOrd="0" presId="urn:microsoft.com/office/officeart/2005/8/layout/hierarchy1"/>
    <dgm:cxn modelId="{7262E2CA-D91B-440A-A75E-7A8877B486D7}" type="presParOf" srcId="{062B1181-CDF2-4AED-B827-4D8872A2991B}" destId="{ABDE8DD2-AAD9-461E-8BDA-4D964EA20881}" srcOrd="2" destOrd="0" presId="urn:microsoft.com/office/officeart/2005/8/layout/hierarchy1"/>
    <dgm:cxn modelId="{30857CA5-94B9-4740-B78A-35BD8277B385}" type="presParOf" srcId="{062B1181-CDF2-4AED-B827-4D8872A2991B}" destId="{6A0EA80A-C296-415E-A78D-89EECCC64B92}" srcOrd="3" destOrd="0" presId="urn:microsoft.com/office/officeart/2005/8/layout/hierarchy1"/>
    <dgm:cxn modelId="{1AD528C5-C2D9-41AC-A9BA-0B1042490B3D}" type="presParOf" srcId="{6A0EA80A-C296-415E-A78D-89EECCC64B92}" destId="{3EED8948-4018-4F7B-96D5-3D393E9E5C88}" srcOrd="0" destOrd="0" presId="urn:microsoft.com/office/officeart/2005/8/layout/hierarchy1"/>
    <dgm:cxn modelId="{D939E158-F3D9-4502-99C5-69D868FF85F7}" type="presParOf" srcId="{3EED8948-4018-4F7B-96D5-3D393E9E5C88}" destId="{7B1D8FA4-5197-402A-A6AD-26A532931840}" srcOrd="0" destOrd="0" presId="urn:microsoft.com/office/officeart/2005/8/layout/hierarchy1"/>
    <dgm:cxn modelId="{ED1CD38B-A0F4-475D-B7E6-504D6A398D44}" type="presParOf" srcId="{3EED8948-4018-4F7B-96D5-3D393E9E5C88}" destId="{D8ECAAEA-D88B-4107-A6D0-246CDCA4990A}" srcOrd="1" destOrd="0" presId="urn:microsoft.com/office/officeart/2005/8/layout/hierarchy1"/>
    <dgm:cxn modelId="{5093F9B3-A13B-4ED1-A701-8CF7F81091EE}" type="presParOf" srcId="{6A0EA80A-C296-415E-A78D-89EECCC64B92}" destId="{4E127AFB-734C-4F0E-8768-75E678AD702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5/26/2014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36760028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pPr>
              <a:buFont typeface="Arial" pitchFamily="34" charset="0"/>
            </a:pPr>
            <a:r>
              <a:rPr lang="en-US" dirty="0" smtClean="0"/>
              <a:t>You can use a computer to type documents, send email, and browse the internet.</a:t>
            </a:r>
          </a:p>
          <a:p>
            <a:pPr>
              <a:buFont typeface="Arial" pitchFamily="34" charset="0"/>
            </a:pPr>
            <a:r>
              <a:rPr lang="en-US" dirty="0" smtClean="0"/>
              <a:t> You can also use it to handle spreadsheets, accounting, database management, presentations, games, and more. </a:t>
            </a:r>
          </a:p>
          <a:p>
            <a:pPr marL="0" indent="0">
              <a:buNone/>
            </a:pPr>
            <a:r>
              <a:rPr lang="en-US" sz="2000" dirty="0" smtClean="0"/>
              <a:t>Software </a:t>
            </a:r>
          </a:p>
          <a:p>
            <a:pPr lvl="2"/>
            <a:r>
              <a:rPr lang="en-US" sz="1600" dirty="0" smtClean="0"/>
              <a:t>Set of instructions  for the hardware to accomplish a task.</a:t>
            </a:r>
          </a:p>
          <a:p>
            <a:pPr marL="285750" indent="-285750">
              <a:buFont typeface="Wingdings" pitchFamily="2" charset="2"/>
              <a:buChar char="Ø"/>
            </a:pPr>
            <a:r>
              <a:rPr lang="en-US" dirty="0" smtClean="0">
                <a:solidFill>
                  <a:srgbClr val="002060"/>
                </a:solidFill>
                <a:latin typeface="Arial Rounded MT Bold" pitchFamily="34" charset="0"/>
              </a:rPr>
              <a:t>List down any ten hardware parts of computer.</a:t>
            </a:r>
          </a:p>
          <a:p>
            <a:pPr marL="285750" indent="-285750">
              <a:buFont typeface="Wingdings" pitchFamily="2" charset="2"/>
              <a:buChar char="Ø"/>
            </a:pPr>
            <a:r>
              <a:rPr lang="en-US" dirty="0" smtClean="0">
                <a:solidFill>
                  <a:srgbClr val="002060"/>
                </a:solidFill>
                <a:latin typeface="Arial Rounded MT Bold" pitchFamily="34" charset="0"/>
              </a:rPr>
              <a:t>List down any five storage devices.</a:t>
            </a:r>
          </a:p>
          <a:p>
            <a:pPr marL="285750" indent="-285750">
              <a:buFont typeface="Wingdings" pitchFamily="2" charset="2"/>
              <a:buChar char="Ø"/>
            </a:pPr>
            <a:r>
              <a:rPr lang="en-US" dirty="0" smtClean="0">
                <a:solidFill>
                  <a:srgbClr val="002060"/>
                </a:solidFill>
                <a:latin typeface="Arial Rounded MT Bold" pitchFamily="34" charset="0"/>
              </a:rPr>
              <a:t>List down any five input devices.</a:t>
            </a:r>
          </a:p>
          <a:p>
            <a:pPr marL="285750" indent="-285750">
              <a:buFont typeface="Wingdings" pitchFamily="2" charset="2"/>
              <a:buChar char="Ø"/>
            </a:pPr>
            <a:r>
              <a:rPr lang="en-US" dirty="0" smtClean="0">
                <a:solidFill>
                  <a:srgbClr val="002060"/>
                </a:solidFill>
                <a:latin typeface="Arial Rounded MT Bold" pitchFamily="34" charset="0"/>
              </a:rPr>
              <a:t>What is the device which converts picture on a paper to an electronic image in computer ?</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4161449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Oracle PL/SQL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rPr>
              <a:t>PL/SQL Triggers</a:t>
            </a:r>
            <a:endParaRPr lang="en-US" sz="2300" dirty="0">
              <a:solidFill>
                <a:schemeClr val="bg1"/>
              </a:solidFill>
              <a:latin typeface="Cambria" pitchFamily="18"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Content Placeholder 2"/>
          <p:cNvSpPr>
            <a:spLocks noGrp="1"/>
          </p:cNvSpPr>
          <p:nvPr>
            <p:ph idx="1"/>
          </p:nvPr>
        </p:nvSpPr>
        <p:spPr>
          <a:xfrm>
            <a:off x="76200" y="1524000"/>
            <a:ext cx="9067800" cy="4495800"/>
          </a:xfrm>
        </p:spPr>
        <p:txBody>
          <a:bodyPr/>
          <a:lstStyle/>
          <a:p>
            <a:pPr>
              <a:spcBef>
                <a:spcPts val="1200"/>
              </a:spcBef>
              <a:buNone/>
            </a:pPr>
            <a:r>
              <a:rPr lang="en-US" sz="2000" b="1" dirty="0" smtClean="0">
                <a:latin typeface="Arial" pitchFamily="34" charset="0"/>
                <a:cs typeface="Arial" pitchFamily="34" charset="0"/>
              </a:rPr>
              <a:t>W</a:t>
            </a:r>
            <a:r>
              <a:rPr sz="2000" b="1" dirty="0" smtClean="0">
                <a:latin typeface="Arial" pitchFamily="34" charset="0"/>
                <a:cs typeface="Arial" pitchFamily="34" charset="0"/>
              </a:rPr>
              <a:t>hat is a Trigger?</a:t>
            </a:r>
          </a:p>
          <a:p>
            <a:pPr>
              <a:spcBef>
                <a:spcPts val="1200"/>
              </a:spcBef>
              <a:buNone/>
            </a:pPr>
            <a:r>
              <a:rPr sz="2000" dirty="0" smtClean="0">
                <a:latin typeface="Arial" pitchFamily="34" charset="0"/>
                <a:cs typeface="Arial" pitchFamily="34" charset="0"/>
              </a:rPr>
              <a:t>	</a:t>
            </a:r>
            <a:r>
              <a:rPr sz="1800" dirty="0" smtClean="0">
                <a:latin typeface="Arial" pitchFamily="34" charset="0"/>
                <a:cs typeface="Arial" pitchFamily="34" charset="0"/>
              </a:rPr>
              <a:t>Triggers are procedures that are stored in the database . </a:t>
            </a:r>
          </a:p>
          <a:p>
            <a:pPr>
              <a:spcBef>
                <a:spcPts val="1200"/>
              </a:spcBef>
              <a:buNone/>
            </a:pPr>
            <a:r>
              <a:rPr sz="1800" dirty="0" smtClean="0">
                <a:latin typeface="Arial" pitchFamily="34" charset="0"/>
                <a:cs typeface="Arial" pitchFamily="34" charset="0"/>
              </a:rPr>
              <a:t>      They are implicitly run i.e. they are fired whenever a particular event takes place.</a:t>
            </a:r>
          </a:p>
          <a:p>
            <a:pPr>
              <a:spcBef>
                <a:spcPts val="1200"/>
              </a:spcBef>
              <a:buNone/>
            </a:pPr>
            <a:r>
              <a:rPr lang="en-US" sz="2000" b="1" dirty="0" smtClean="0">
                <a:latin typeface="Arial" pitchFamily="34" charset="0"/>
                <a:cs typeface="Arial" pitchFamily="34" charset="0"/>
              </a:rPr>
              <a:t>Real World Example:</a:t>
            </a:r>
          </a:p>
          <a:p>
            <a:pPr lvl="1">
              <a:spcBef>
                <a:spcPts val="1200"/>
              </a:spcBef>
              <a:buNone/>
            </a:pPr>
            <a:r>
              <a:rPr lang="en-US" sz="1800" dirty="0" smtClean="0">
                <a:latin typeface="Arial" pitchFamily="34" charset="0"/>
                <a:cs typeface="Arial" pitchFamily="34" charset="0"/>
              </a:rPr>
              <a:t>In a shop, whenever a customer tries to stealthily take out an unbilled item, a siren sounds at the gates. </a:t>
            </a:r>
          </a:p>
          <a:p>
            <a:pPr lvl="1">
              <a:spcBef>
                <a:spcPts val="1200"/>
              </a:spcBef>
              <a:buNone/>
            </a:pPr>
            <a:r>
              <a:rPr lang="en-US" sz="1800" dirty="0" smtClean="0">
                <a:latin typeface="Arial" pitchFamily="34" charset="0"/>
                <a:cs typeface="Arial" pitchFamily="34" charset="0"/>
              </a:rPr>
              <a:t>Here, </a:t>
            </a:r>
            <a:r>
              <a:rPr lang="en-US" sz="1800" b="1" i="1" dirty="0" smtClean="0">
                <a:latin typeface="Arial" pitchFamily="34" charset="0"/>
                <a:cs typeface="Arial" pitchFamily="34" charset="0"/>
              </a:rPr>
              <a:t>siren</a:t>
            </a:r>
            <a:r>
              <a:rPr lang="en-US" sz="1800" dirty="0" smtClean="0">
                <a:latin typeface="Arial" pitchFamily="34" charset="0"/>
                <a:cs typeface="Arial" pitchFamily="34" charset="0"/>
              </a:rPr>
              <a:t> is the trigger fired  and sneaking out an unbilled item is the </a:t>
            </a:r>
            <a:r>
              <a:rPr lang="en-US" sz="1800" b="1" i="1" dirty="0" smtClean="0">
                <a:latin typeface="Arial" pitchFamily="34" charset="0"/>
                <a:cs typeface="Arial" pitchFamily="34" charset="0"/>
              </a:rPr>
              <a:t>event</a:t>
            </a:r>
            <a:r>
              <a:rPr lang="en-US" sz="1800" dirty="0" smtClean="0">
                <a:latin typeface="Arial" pitchFamily="34" charset="0"/>
                <a:cs typeface="Arial" pitchFamily="34" charset="0"/>
              </a:rPr>
              <a:t>.</a:t>
            </a:r>
          </a:p>
          <a:p>
            <a:pPr>
              <a:spcBef>
                <a:spcPts val="1200"/>
              </a:spcBef>
              <a:buNone/>
            </a:pPr>
            <a:r>
              <a:rPr lang="en-US" sz="2000" b="1" dirty="0" smtClean="0">
                <a:latin typeface="Arial" pitchFamily="34" charset="0"/>
                <a:cs typeface="Arial" pitchFamily="34" charset="0"/>
              </a:rPr>
              <a:t>Oracle Example:</a:t>
            </a:r>
          </a:p>
          <a:p>
            <a:pPr lvl="1">
              <a:spcBef>
                <a:spcPts val="1200"/>
              </a:spcBef>
              <a:buNone/>
            </a:pPr>
            <a:r>
              <a:rPr lang="en-US" sz="1800" dirty="0" smtClean="0">
                <a:latin typeface="Arial" pitchFamily="34" charset="0"/>
                <a:cs typeface="Arial" pitchFamily="34" charset="0"/>
              </a:rPr>
              <a:t>Whenever a row is deleted from the employee table a row is inserted into the </a:t>
            </a:r>
            <a:r>
              <a:rPr lang="en-US" sz="1800" dirty="0" err="1" smtClean="0">
                <a:latin typeface="Arial" pitchFamily="34" charset="0"/>
                <a:cs typeface="Arial" pitchFamily="34" charset="0"/>
              </a:rPr>
              <a:t>employee_History</a:t>
            </a:r>
            <a:r>
              <a:rPr lang="en-US" sz="1800" dirty="0" smtClean="0">
                <a:latin typeface="Arial" pitchFamily="34" charset="0"/>
                <a:cs typeface="Arial" pitchFamily="34" charset="0"/>
              </a:rPr>
              <a:t> table.</a:t>
            </a:r>
          </a:p>
          <a:p>
            <a:pPr lvl="1">
              <a:spcBef>
                <a:spcPts val="1200"/>
              </a:spcBef>
              <a:buNone/>
            </a:pPr>
            <a:r>
              <a:rPr lang="en-US" sz="1800" dirty="0" smtClean="0">
                <a:latin typeface="Arial" pitchFamily="34" charset="0"/>
                <a:cs typeface="Arial" pitchFamily="34" charset="0"/>
              </a:rPr>
              <a:t>Here,  Record deletion is the event which triggers a procedure a record in </a:t>
            </a:r>
            <a:r>
              <a:rPr lang="en-US" sz="1800" b="1" i="1" dirty="0" err="1" smtClean="0">
                <a:latin typeface="Arial" pitchFamily="34" charset="0"/>
                <a:cs typeface="Arial" pitchFamily="34" charset="0"/>
              </a:rPr>
              <a:t>employee_history</a:t>
            </a:r>
            <a:r>
              <a:rPr lang="en-US" sz="1800" dirty="0" smtClean="0">
                <a:latin typeface="Arial" pitchFamily="34" charset="0"/>
                <a:cs typeface="Arial" pitchFamily="34" charset="0"/>
              </a:rPr>
              <a:t> table</a:t>
            </a:r>
          </a:p>
          <a:p>
            <a:pPr lvl="1">
              <a:spcBef>
                <a:spcPts val="1200"/>
              </a:spcBef>
              <a:buNone/>
            </a:pPr>
            <a:endParaRPr lang="en-US" sz="1800" b="1" dirty="0" smtClean="0">
              <a:latin typeface="Arial" pitchFamily="34" charset="0"/>
              <a:cs typeface="Arial" pitchFamily="34" charset="0"/>
            </a:endParaRPr>
          </a:p>
          <a:p>
            <a:pPr>
              <a:spcBef>
                <a:spcPts val="1200"/>
              </a:spcBef>
              <a:buNone/>
            </a:pPr>
            <a:endParaRPr sz="2000" dirty="0" smtClean="0">
              <a:latin typeface="Arial" pitchFamily="34" charset="0"/>
              <a:cs typeface="Arial" pitchFamily="34" charset="0"/>
            </a:endParaRPr>
          </a:p>
        </p:txBody>
      </p:sp>
    </p:spTree>
    <p:extLst>
      <p:ext uri="{BB962C8B-B14F-4D97-AF65-F5344CB8AC3E}">
        <p14:creationId xmlns:p14="http://schemas.microsoft.com/office/powerpoint/2010/main" val="106978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dissolv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Triggers</a:t>
            </a:r>
            <a:endParaRPr lang="en-US" dirty="0"/>
          </a:p>
        </p:txBody>
      </p:sp>
      <p:sp>
        <p:nvSpPr>
          <p:cNvPr id="3" name="Content Placeholder 2"/>
          <p:cNvSpPr>
            <a:spLocks noGrp="1"/>
          </p:cNvSpPr>
          <p:nvPr>
            <p:ph idx="1"/>
          </p:nvPr>
        </p:nvSpPr>
        <p:spPr>
          <a:xfrm>
            <a:off x="228600" y="1676400"/>
            <a:ext cx="8686800" cy="4495800"/>
          </a:xfrm>
        </p:spPr>
        <p:txBody>
          <a:bodyPr/>
          <a:lstStyle/>
          <a:p>
            <a:pPr>
              <a:spcBef>
                <a:spcPts val="1200"/>
              </a:spcBef>
            </a:pPr>
            <a:r>
              <a:rPr sz="2000" dirty="0" smtClean="0">
                <a:latin typeface="Arial" pitchFamily="34" charset="0"/>
                <a:cs typeface="Arial" pitchFamily="34" charset="0"/>
              </a:rPr>
              <a:t>It can be applied on any table or a view.</a:t>
            </a:r>
          </a:p>
          <a:p>
            <a:pPr>
              <a:spcBef>
                <a:spcPts val="1200"/>
              </a:spcBef>
            </a:pPr>
            <a:r>
              <a:rPr sz="2000" dirty="0" smtClean="0">
                <a:latin typeface="Arial" pitchFamily="34" charset="0"/>
                <a:cs typeface="Arial" pitchFamily="34" charset="0"/>
              </a:rPr>
              <a:t>It can be applied before (or) after a query/instruction is executed.</a:t>
            </a:r>
          </a:p>
          <a:p>
            <a:pPr>
              <a:spcBef>
                <a:spcPts val="1200"/>
              </a:spcBef>
            </a:pPr>
            <a:r>
              <a:rPr sz="2000" dirty="0" smtClean="0">
                <a:latin typeface="Arial" pitchFamily="34" charset="0"/>
                <a:cs typeface="Arial" pitchFamily="34" charset="0"/>
              </a:rPr>
              <a:t>It can work for all DML statements like INSERT, UPDATE, and DELETE. </a:t>
            </a:r>
          </a:p>
          <a:p>
            <a:pPr>
              <a:spcBef>
                <a:spcPts val="1200"/>
              </a:spcBef>
            </a:pPr>
            <a:r>
              <a:rPr sz="2000" dirty="0" smtClean="0">
                <a:latin typeface="Arial" pitchFamily="34" charset="0"/>
                <a:cs typeface="Arial" pitchFamily="34" charset="0"/>
              </a:rPr>
              <a:t>It will </a:t>
            </a:r>
            <a:r>
              <a:rPr sz="2000" b="1" dirty="0" smtClean="0">
                <a:latin typeface="Arial" pitchFamily="34" charset="0"/>
                <a:cs typeface="Arial" pitchFamily="34" charset="0"/>
              </a:rPr>
              <a:t>not</a:t>
            </a:r>
            <a:r>
              <a:rPr sz="2000" dirty="0" smtClean="0">
                <a:latin typeface="Arial" pitchFamily="34" charset="0"/>
                <a:cs typeface="Arial" pitchFamily="34" charset="0"/>
              </a:rPr>
              <a:t> for DQL statements namely </a:t>
            </a:r>
            <a:r>
              <a:rPr sz="2000" b="1" dirty="0" smtClean="0">
                <a:latin typeface="Arial" pitchFamily="34" charset="0"/>
                <a:cs typeface="Arial" pitchFamily="34" charset="0"/>
              </a:rPr>
              <a:t>SELECT</a:t>
            </a:r>
            <a:r>
              <a:rPr sz="2000" dirty="0" smtClean="0">
                <a:latin typeface="Arial" pitchFamily="34" charset="0"/>
                <a:cs typeface="Arial" pitchFamily="34" charset="0"/>
              </a:rPr>
              <a:t>.</a:t>
            </a:r>
          </a:p>
          <a:p>
            <a:pPr>
              <a:spcBef>
                <a:spcPts val="1200"/>
              </a:spcBef>
            </a:pPr>
            <a:r>
              <a:rPr sz="2000" dirty="0" smtClean="0">
                <a:latin typeface="Arial" pitchFamily="34" charset="0"/>
                <a:cs typeface="Arial" pitchFamily="34" charset="0"/>
              </a:rPr>
              <a:t>It can be used to overcome the limitation of </a:t>
            </a:r>
            <a:r>
              <a:rPr sz="2000" b="1" i="1" dirty="0" smtClean="0">
                <a:latin typeface="Arial" pitchFamily="34" charset="0"/>
                <a:cs typeface="Arial" pitchFamily="34" charset="0"/>
              </a:rPr>
              <a:t>CHECK </a:t>
            </a:r>
            <a:r>
              <a:rPr sz="2000" dirty="0" smtClean="0">
                <a:latin typeface="Arial" pitchFamily="34" charset="0"/>
                <a:cs typeface="Arial" pitchFamily="34" charset="0"/>
              </a:rPr>
              <a:t>constraints.</a:t>
            </a:r>
          </a:p>
          <a:p>
            <a:pPr>
              <a:spcBef>
                <a:spcPts val="1200"/>
              </a:spcBef>
            </a:pPr>
            <a:r>
              <a:rPr lang="en-US" sz="2000" dirty="0" smtClean="0">
                <a:latin typeface="Arial" pitchFamily="34" charset="0"/>
                <a:cs typeface="Arial" pitchFamily="34" charset="0"/>
              </a:rPr>
              <a:t>D</a:t>
            </a:r>
            <a:r>
              <a:rPr sz="2000" dirty="0" smtClean="0">
                <a:latin typeface="Arial" pitchFamily="34" charset="0"/>
                <a:cs typeface="Arial" pitchFamily="34" charset="0"/>
              </a:rPr>
              <a:t>o not define triggers to duplicate or replace the functionalities that are already built into the oracle database.</a:t>
            </a:r>
          </a:p>
          <a:p>
            <a:pPr lvl="1">
              <a:spcBef>
                <a:spcPts val="1200"/>
              </a:spcBef>
              <a:buNone/>
            </a:pPr>
            <a:r>
              <a:rPr lang="en-US" sz="2000" b="1" dirty="0" smtClean="0">
                <a:latin typeface="Arial" pitchFamily="34" charset="0"/>
                <a:cs typeface="Arial" pitchFamily="34" charset="0"/>
              </a:rPr>
              <a:t>E</a:t>
            </a:r>
            <a:r>
              <a:rPr sz="2000" b="1" dirty="0" smtClean="0">
                <a:latin typeface="Arial" pitchFamily="34" charset="0"/>
                <a:cs typeface="Arial" pitchFamily="34" charset="0"/>
              </a:rPr>
              <a:t>xample : </a:t>
            </a:r>
            <a:r>
              <a:rPr sz="2000" dirty="0" smtClean="0">
                <a:latin typeface="Arial" pitchFamily="34" charset="0"/>
                <a:cs typeface="Arial" pitchFamily="34" charset="0"/>
              </a:rPr>
              <a:t>Do not create triggers to implement unique constraint rule.</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dirty="0"/>
          </a:p>
        </p:txBody>
      </p:sp>
    </p:spTree>
    <p:extLst>
      <p:ext uri="{BB962C8B-B14F-4D97-AF65-F5344CB8AC3E}">
        <p14:creationId xmlns:p14="http://schemas.microsoft.com/office/powerpoint/2010/main" val="2310077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Syntax</a:t>
            </a:r>
            <a:endParaRPr lang="en-US" dirty="0"/>
          </a:p>
        </p:txBody>
      </p:sp>
      <p:sp>
        <p:nvSpPr>
          <p:cNvPr id="3" name="Content Placeholder 2"/>
          <p:cNvSpPr>
            <a:spLocks noGrp="1"/>
          </p:cNvSpPr>
          <p:nvPr>
            <p:ph idx="1"/>
          </p:nvPr>
        </p:nvSpPr>
        <p:spPr>
          <a:xfrm>
            <a:off x="228600" y="2133600"/>
            <a:ext cx="8686800" cy="3124200"/>
          </a:xfrm>
        </p:spPr>
        <p:txBody>
          <a:bodyPr/>
          <a:lstStyle/>
          <a:p>
            <a:pPr>
              <a:spcBef>
                <a:spcPts val="1200"/>
              </a:spcBef>
              <a:buNone/>
            </a:pPr>
            <a:r>
              <a:rPr sz="2000" b="1" dirty="0" smtClean="0">
                <a:solidFill>
                  <a:srgbClr val="0070C0"/>
                </a:solidFill>
              </a:rPr>
              <a:t>CREATE [OR REPLACE] TRIGGER </a:t>
            </a:r>
            <a:r>
              <a:rPr sz="2000" b="1" dirty="0" err="1" smtClean="0">
                <a:solidFill>
                  <a:srgbClr val="0070C0"/>
                </a:solidFill>
              </a:rPr>
              <a:t>triggername</a:t>
            </a:r>
            <a:endParaRPr sz="2000" b="1" dirty="0" smtClean="0">
              <a:solidFill>
                <a:srgbClr val="0070C0"/>
              </a:solidFill>
            </a:endParaRPr>
          </a:p>
          <a:p>
            <a:pPr>
              <a:spcBef>
                <a:spcPts val="1200"/>
              </a:spcBef>
              <a:buNone/>
            </a:pPr>
            <a:r>
              <a:rPr sz="2000" b="1" dirty="0" smtClean="0">
                <a:solidFill>
                  <a:srgbClr val="0070C0"/>
                </a:solidFill>
              </a:rPr>
              <a:t>{BEFORE | AFTER | INSTEAD OF}</a:t>
            </a:r>
          </a:p>
          <a:p>
            <a:pPr>
              <a:spcBef>
                <a:spcPts val="1200"/>
              </a:spcBef>
              <a:buNone/>
            </a:pPr>
            <a:r>
              <a:rPr sz="2000" b="1" dirty="0" smtClean="0">
                <a:solidFill>
                  <a:srgbClr val="0070C0"/>
                </a:solidFill>
              </a:rPr>
              <a:t>{DELETE | INSERT | UPDATE [OF columns]}</a:t>
            </a:r>
          </a:p>
          <a:p>
            <a:pPr>
              <a:spcBef>
                <a:spcPts val="1200"/>
              </a:spcBef>
              <a:buNone/>
            </a:pPr>
            <a:r>
              <a:rPr sz="2000" b="1" dirty="0" smtClean="0">
                <a:solidFill>
                  <a:srgbClr val="0070C0"/>
                </a:solidFill>
              </a:rPr>
              <a:t>ON </a:t>
            </a:r>
            <a:r>
              <a:rPr sz="2000" b="1" dirty="0" err="1" smtClean="0">
                <a:solidFill>
                  <a:srgbClr val="0070C0"/>
                </a:solidFill>
              </a:rPr>
              <a:t>table_name|SCHEMA</a:t>
            </a:r>
            <a:endParaRPr sz="2000" b="1" dirty="0" smtClean="0">
              <a:solidFill>
                <a:srgbClr val="0070C0"/>
              </a:solidFill>
            </a:endParaRPr>
          </a:p>
          <a:p>
            <a:pPr>
              <a:spcBef>
                <a:spcPts val="1200"/>
              </a:spcBef>
              <a:buNone/>
            </a:pPr>
            <a:r>
              <a:rPr sz="2000" b="1" dirty="0" smtClean="0">
                <a:solidFill>
                  <a:srgbClr val="0070C0"/>
                </a:solidFill>
              </a:rPr>
              <a:t>[REFERENCING [OLD AS old] [NEW AS new]]</a:t>
            </a:r>
          </a:p>
          <a:p>
            <a:pPr>
              <a:spcBef>
                <a:spcPts val="1200"/>
              </a:spcBef>
              <a:buNone/>
            </a:pPr>
            <a:r>
              <a:rPr sz="2000" b="1" dirty="0" smtClean="0">
                <a:solidFill>
                  <a:srgbClr val="0070C0"/>
                </a:solidFill>
              </a:rPr>
              <a:t>[FOR EACH ROW [WHEN condition]]</a:t>
            </a:r>
          </a:p>
          <a:p>
            <a:pPr>
              <a:spcBef>
                <a:spcPts val="1200"/>
              </a:spcBef>
              <a:buNone/>
            </a:pPr>
            <a:r>
              <a:rPr sz="2000" b="1" dirty="0" smtClean="0">
                <a:solidFill>
                  <a:srgbClr val="0070C0"/>
                </a:solidFill>
              </a:rPr>
              <a:t>&lt;PL/SQL block&gt;</a:t>
            </a:r>
            <a:endParaRPr sz="2000" b="1" dirty="0" smtClean="0">
              <a:solidFill>
                <a:srgbClr val="0070C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dirty="0"/>
          </a:p>
        </p:txBody>
      </p:sp>
      <p:sp>
        <p:nvSpPr>
          <p:cNvPr id="5" name="Right Brace 4"/>
          <p:cNvSpPr/>
          <p:nvPr/>
        </p:nvSpPr>
        <p:spPr>
          <a:xfrm rot="-5400000">
            <a:off x="1219200" y="1066800"/>
            <a:ext cx="304800" cy="19812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76200" y="1565565"/>
            <a:ext cx="38100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For creating or replacing a trigger. </a:t>
            </a:r>
            <a:endParaRPr lang="en-US" sz="1600" dirty="0">
              <a:latin typeface="Arial" pitchFamily="34" charset="0"/>
              <a:cs typeface="Arial" pitchFamily="34" charset="0"/>
            </a:endParaRPr>
          </a:p>
        </p:txBody>
      </p:sp>
      <p:cxnSp>
        <p:nvCxnSpPr>
          <p:cNvPr id="8" name="Straight Arrow Connector 7"/>
          <p:cNvCxnSpPr/>
          <p:nvPr/>
        </p:nvCxnSpPr>
        <p:spPr>
          <a:xfrm>
            <a:off x="3657600" y="2819400"/>
            <a:ext cx="1524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81600" y="2667000"/>
            <a:ext cx="20574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Trigger timing </a:t>
            </a:r>
            <a:endParaRPr lang="en-US" sz="1600" dirty="0">
              <a:latin typeface="Arial" pitchFamily="34" charset="0"/>
              <a:cs typeface="Arial" pitchFamily="34" charset="0"/>
            </a:endParaRPr>
          </a:p>
        </p:txBody>
      </p:sp>
      <p:cxnSp>
        <p:nvCxnSpPr>
          <p:cNvPr id="10" name="Straight Arrow Connector 9"/>
          <p:cNvCxnSpPr/>
          <p:nvPr/>
        </p:nvCxnSpPr>
        <p:spPr>
          <a:xfrm>
            <a:off x="4724400" y="3319046"/>
            <a:ext cx="1524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48400" y="3166646"/>
            <a:ext cx="20574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Trigger event</a:t>
            </a:r>
            <a:endParaRPr lang="en-US" sz="1600" dirty="0">
              <a:latin typeface="Arial" pitchFamily="34" charset="0"/>
              <a:cs typeface="Arial" pitchFamily="34" charset="0"/>
            </a:endParaRPr>
          </a:p>
        </p:txBody>
      </p:sp>
      <p:cxnSp>
        <p:nvCxnSpPr>
          <p:cNvPr id="12" name="Straight Arrow Connector 11"/>
          <p:cNvCxnSpPr/>
          <p:nvPr/>
        </p:nvCxnSpPr>
        <p:spPr>
          <a:xfrm>
            <a:off x="4114800" y="4648200"/>
            <a:ext cx="1219200" cy="337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34000" y="4038600"/>
            <a:ext cx="3505200"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Trigger Type:</a:t>
            </a:r>
          </a:p>
          <a:p>
            <a:r>
              <a:rPr lang="en-US" sz="1600" dirty="0" smtClean="0">
                <a:latin typeface="Arial" pitchFamily="34" charset="0"/>
                <a:cs typeface="Arial" pitchFamily="34" charset="0"/>
              </a:rPr>
              <a:t>This option is included if the trigger is a row trigger, else by default it is statement trigger.</a:t>
            </a:r>
            <a:endParaRPr lang="en-US" sz="1600" dirty="0">
              <a:latin typeface="Arial" pitchFamily="34" charset="0"/>
              <a:cs typeface="Arial" pitchFamily="34" charset="0"/>
            </a:endParaRPr>
          </a:p>
        </p:txBody>
      </p:sp>
      <p:cxnSp>
        <p:nvCxnSpPr>
          <p:cNvPr id="16" name="Straight Arrow Connector 15"/>
          <p:cNvCxnSpPr/>
          <p:nvPr/>
        </p:nvCxnSpPr>
        <p:spPr>
          <a:xfrm rot="1080000">
            <a:off x="1143000" y="5477979"/>
            <a:ext cx="1524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67000" y="5681246"/>
            <a:ext cx="20574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Trigger body</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358704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heckerboard(across)">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checkerboard(across)">
                                      <p:cBhvr>
                                        <p:cTn id="39" dur="500"/>
                                        <p:tgtEl>
                                          <p:spTgt spid="16"/>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checkerboard(across)">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1" grpId="0" animBg="1"/>
      <p:bldP spid="13"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trigger timing?</a:t>
            </a:r>
            <a:endParaRPr lang="en-US" dirty="0"/>
          </a:p>
        </p:txBody>
      </p:sp>
      <p:sp>
        <p:nvSpPr>
          <p:cNvPr id="3" name="Content Placeholder 2"/>
          <p:cNvSpPr>
            <a:spLocks noGrp="1"/>
          </p:cNvSpPr>
          <p:nvPr>
            <p:ph idx="1"/>
          </p:nvPr>
        </p:nvSpPr>
        <p:spPr>
          <a:xfrm>
            <a:off x="228600" y="1600200"/>
            <a:ext cx="8686800" cy="4724400"/>
          </a:xfrm>
        </p:spPr>
        <p:txBody>
          <a:bodyPr/>
          <a:lstStyle/>
          <a:p>
            <a:pPr>
              <a:spcBef>
                <a:spcPts val="1200"/>
              </a:spcBef>
              <a:buNone/>
            </a:pPr>
            <a:r>
              <a:rPr sz="1800" b="1" dirty="0" smtClean="0">
                <a:latin typeface="Arial" pitchFamily="34" charset="0"/>
                <a:cs typeface="Arial" pitchFamily="34" charset="0"/>
              </a:rPr>
              <a:t>Trigger timing:</a:t>
            </a:r>
          </a:p>
          <a:p>
            <a:pPr marL="288925" lvl="1" indent="-166688">
              <a:spcBef>
                <a:spcPts val="1200"/>
              </a:spcBef>
              <a:buFont typeface="Wingdings" pitchFamily="2" charset="2"/>
              <a:buChar char="§"/>
            </a:pPr>
            <a:r>
              <a:rPr sz="1800" dirty="0" smtClean="0">
                <a:latin typeface="Arial" pitchFamily="34" charset="0"/>
                <a:cs typeface="Arial" pitchFamily="34" charset="0"/>
              </a:rPr>
              <a:t>It refer to the time when a trigger should fire (or) executed. </a:t>
            </a:r>
          </a:p>
          <a:p>
            <a:pPr marL="288925" lvl="1" indent="-166688">
              <a:spcBef>
                <a:spcPts val="1200"/>
              </a:spcBef>
              <a:buFont typeface="Wingdings" pitchFamily="2" charset="2"/>
              <a:buChar char="§"/>
            </a:pPr>
            <a:r>
              <a:rPr sz="1800" dirty="0" smtClean="0">
                <a:latin typeface="Arial" pitchFamily="34" charset="0"/>
                <a:cs typeface="Arial" pitchFamily="34" charset="0"/>
              </a:rPr>
              <a:t>The possible trigger timing are BEFORE, AFTER , INSTEAD OF.</a:t>
            </a:r>
          </a:p>
          <a:p>
            <a:pPr lvl="1">
              <a:spcBef>
                <a:spcPts val="1200"/>
              </a:spcBef>
              <a:buFont typeface="Wingdings" pitchFamily="2" charset="2"/>
              <a:buChar char="§"/>
            </a:pPr>
            <a:r>
              <a:rPr sz="1800" b="1" dirty="0" smtClean="0">
                <a:latin typeface="Arial" pitchFamily="34" charset="0"/>
                <a:cs typeface="Arial" pitchFamily="34" charset="0"/>
              </a:rPr>
              <a:t>BEFORE:</a:t>
            </a:r>
          </a:p>
          <a:p>
            <a:pPr lvl="2">
              <a:spcBef>
                <a:spcPts val="1200"/>
              </a:spcBef>
              <a:buNone/>
            </a:pPr>
            <a:r>
              <a:rPr sz="1800" dirty="0" smtClean="0">
                <a:latin typeface="Arial" pitchFamily="34" charset="0"/>
                <a:cs typeface="Arial" pitchFamily="34" charset="0"/>
              </a:rPr>
              <a:t>Execute the trigger body before executing DML statement on a table.</a:t>
            </a:r>
          </a:p>
          <a:p>
            <a:pPr lvl="1">
              <a:spcBef>
                <a:spcPts val="1200"/>
              </a:spcBef>
              <a:buFont typeface="Wingdings" pitchFamily="2" charset="2"/>
              <a:buChar char="§"/>
            </a:pPr>
            <a:r>
              <a:rPr sz="1800" b="1" dirty="0" smtClean="0">
                <a:latin typeface="Arial" pitchFamily="34" charset="0"/>
                <a:cs typeface="Arial" pitchFamily="34" charset="0"/>
              </a:rPr>
              <a:t>AFTER:</a:t>
            </a:r>
          </a:p>
          <a:p>
            <a:pPr lvl="2">
              <a:spcBef>
                <a:spcPts val="1200"/>
              </a:spcBef>
              <a:buNone/>
            </a:pPr>
            <a:r>
              <a:rPr sz="1800" dirty="0" smtClean="0">
                <a:latin typeface="Arial" pitchFamily="34" charset="0"/>
                <a:cs typeface="Arial" pitchFamily="34" charset="0"/>
              </a:rPr>
              <a:t>Execute the trigger body after executing DML statement on a table.</a:t>
            </a:r>
          </a:p>
          <a:p>
            <a:pPr lvl="1">
              <a:spcBef>
                <a:spcPts val="1200"/>
              </a:spcBef>
              <a:buFont typeface="Wingdings" pitchFamily="2" charset="2"/>
              <a:buChar char="§"/>
            </a:pPr>
            <a:r>
              <a:rPr sz="1800" b="1" dirty="0" smtClean="0">
                <a:latin typeface="Arial" pitchFamily="34" charset="0"/>
                <a:cs typeface="Arial" pitchFamily="34" charset="0"/>
              </a:rPr>
              <a:t>INSTEAD OF:</a:t>
            </a:r>
          </a:p>
          <a:p>
            <a:pPr lvl="2">
              <a:spcBef>
                <a:spcPts val="1200"/>
              </a:spcBef>
              <a:buNone/>
            </a:pPr>
            <a:r>
              <a:rPr sz="1800" dirty="0" smtClean="0">
                <a:latin typeface="Arial" pitchFamily="34" charset="0"/>
                <a:cs typeface="Arial" pitchFamily="34" charset="0"/>
              </a:rPr>
              <a:t>Execute the trigger body instead of executing DML statement on the table.</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dirty="0"/>
          </a:p>
        </p:txBody>
      </p:sp>
    </p:spTree>
    <p:extLst>
      <p:ext uri="{BB962C8B-B14F-4D97-AF65-F5344CB8AC3E}">
        <p14:creationId xmlns:p14="http://schemas.microsoft.com/office/powerpoint/2010/main" val="3620118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Event &amp; Body</a:t>
            </a:r>
            <a:endParaRPr lang="en-US" dirty="0"/>
          </a:p>
        </p:txBody>
      </p:sp>
      <p:sp>
        <p:nvSpPr>
          <p:cNvPr id="3" name="Content Placeholder 2"/>
          <p:cNvSpPr>
            <a:spLocks noGrp="1"/>
          </p:cNvSpPr>
          <p:nvPr>
            <p:ph idx="1"/>
          </p:nvPr>
        </p:nvSpPr>
        <p:spPr>
          <a:xfrm>
            <a:off x="152400" y="1676400"/>
            <a:ext cx="9067800" cy="4724400"/>
          </a:xfrm>
        </p:spPr>
        <p:txBody>
          <a:bodyPr/>
          <a:lstStyle/>
          <a:p>
            <a:pPr>
              <a:spcBef>
                <a:spcPts val="1200"/>
              </a:spcBef>
              <a:buNone/>
            </a:pPr>
            <a:r>
              <a:rPr sz="2000" b="1" dirty="0" smtClean="0">
                <a:latin typeface="Arial" pitchFamily="34" charset="0"/>
                <a:cs typeface="Arial" pitchFamily="34" charset="0"/>
              </a:rPr>
              <a:t>Trigger Event:</a:t>
            </a:r>
          </a:p>
          <a:p>
            <a:pPr lvl="1">
              <a:spcBef>
                <a:spcPts val="1200"/>
              </a:spcBef>
              <a:buFont typeface="Wingdings" pitchFamily="2" charset="2"/>
              <a:buChar char="§"/>
            </a:pPr>
            <a:r>
              <a:rPr sz="2000" dirty="0" smtClean="0">
                <a:latin typeface="Arial" pitchFamily="34" charset="0"/>
                <a:cs typeface="Arial" pitchFamily="34" charset="0"/>
              </a:rPr>
              <a:t>The trigger event represents the events when the trigger needs to be trigger needs to be executed. </a:t>
            </a:r>
          </a:p>
          <a:p>
            <a:pPr lvl="1">
              <a:spcBef>
                <a:spcPts val="1200"/>
              </a:spcBef>
              <a:buNone/>
            </a:pPr>
            <a:r>
              <a:rPr lang="en-US" sz="2000" b="1" dirty="0" smtClean="0">
                <a:latin typeface="Arial" pitchFamily="34" charset="0"/>
                <a:cs typeface="Arial" pitchFamily="34" charset="0"/>
              </a:rPr>
              <a:t>	</a:t>
            </a:r>
            <a:r>
              <a:rPr sz="2000" b="1" dirty="0" smtClean="0">
                <a:latin typeface="Arial" pitchFamily="34" charset="0"/>
                <a:cs typeface="Arial" pitchFamily="34" charset="0"/>
              </a:rPr>
              <a:t>Example of events: </a:t>
            </a:r>
            <a:r>
              <a:rPr sz="2000" dirty="0" smtClean="0">
                <a:latin typeface="Arial" pitchFamily="34" charset="0"/>
                <a:cs typeface="Arial" pitchFamily="34" charset="0"/>
              </a:rPr>
              <a:t>can be INSERT, UPDATE, or DELETE.</a:t>
            </a:r>
          </a:p>
          <a:p>
            <a:pPr>
              <a:spcBef>
                <a:spcPts val="1200"/>
              </a:spcBef>
              <a:buNone/>
            </a:pPr>
            <a:endParaRPr sz="2000" b="1" dirty="0" smtClean="0">
              <a:latin typeface="Arial" pitchFamily="34" charset="0"/>
              <a:cs typeface="Arial" pitchFamily="34" charset="0"/>
            </a:endParaRPr>
          </a:p>
          <a:p>
            <a:pPr>
              <a:spcBef>
                <a:spcPts val="1200"/>
              </a:spcBef>
              <a:buNone/>
            </a:pPr>
            <a:r>
              <a:rPr sz="2000" b="1" dirty="0" smtClean="0">
                <a:latin typeface="Arial" pitchFamily="34" charset="0"/>
                <a:cs typeface="Arial" pitchFamily="34" charset="0"/>
              </a:rPr>
              <a:t>Trigger Body:</a:t>
            </a:r>
          </a:p>
          <a:p>
            <a:pPr lvl="1">
              <a:spcBef>
                <a:spcPts val="1200"/>
              </a:spcBef>
              <a:buFont typeface="Wingdings" pitchFamily="2" charset="2"/>
              <a:buChar char="§"/>
            </a:pPr>
            <a:r>
              <a:rPr sz="2000" dirty="0" smtClean="0">
                <a:latin typeface="Arial" pitchFamily="34" charset="0"/>
                <a:cs typeface="Arial" pitchFamily="34" charset="0"/>
              </a:rPr>
              <a:t>This section specifies the action need to be performed by the trigger when an event occurs. It is typically a PL/SQL block that gets executed.</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dirty="0"/>
          </a:p>
        </p:txBody>
      </p:sp>
    </p:spTree>
    <p:extLst>
      <p:ext uri="{BB962C8B-B14F-4D97-AF65-F5344CB8AC3E}">
        <p14:creationId xmlns:p14="http://schemas.microsoft.com/office/powerpoint/2010/main" val="886114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Types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dirty="0"/>
          </a:p>
        </p:txBody>
      </p:sp>
      <p:graphicFrame>
        <p:nvGraphicFramePr>
          <p:cNvPr id="5" name="Diagram 4"/>
          <p:cNvGraphicFramePr/>
          <p:nvPr/>
        </p:nvGraphicFramePr>
        <p:xfrm>
          <a:off x="838200" y="2032000"/>
          <a:ext cx="6781800" cy="322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67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Level Trigger</a:t>
            </a:r>
            <a:endParaRPr lang="en-US" dirty="0"/>
          </a:p>
        </p:txBody>
      </p:sp>
      <p:sp>
        <p:nvSpPr>
          <p:cNvPr id="3" name="Content Placeholder 2"/>
          <p:cNvSpPr>
            <a:spLocks noGrp="1"/>
          </p:cNvSpPr>
          <p:nvPr>
            <p:ph idx="1"/>
          </p:nvPr>
        </p:nvSpPr>
        <p:spPr>
          <a:xfrm>
            <a:off x="228600" y="1524000"/>
            <a:ext cx="8686800" cy="2209800"/>
          </a:xfrm>
        </p:spPr>
        <p:txBody>
          <a:bodyPr/>
          <a:lstStyle/>
          <a:p>
            <a:pPr marL="0" lvl="2" indent="0">
              <a:spcBef>
                <a:spcPts val="1200"/>
              </a:spcBef>
              <a:buNone/>
            </a:pPr>
            <a:r>
              <a:rPr b="1" dirty="0" smtClean="0">
                <a:latin typeface="Arial" pitchFamily="34" charset="0"/>
                <a:cs typeface="Arial" pitchFamily="34" charset="0"/>
              </a:rPr>
              <a:t>Statement Triggers:</a:t>
            </a:r>
          </a:p>
          <a:p>
            <a:pPr marL="288925" lvl="2">
              <a:spcBef>
                <a:spcPts val="1200"/>
              </a:spcBef>
            </a:pPr>
            <a:r>
              <a:rPr lang="en-US" sz="2000" dirty="0" smtClean="0">
                <a:latin typeface="Arial" pitchFamily="34" charset="0"/>
                <a:cs typeface="Arial" pitchFamily="34" charset="0"/>
              </a:rPr>
              <a:t>I</a:t>
            </a:r>
            <a:r>
              <a:rPr sz="2000" dirty="0" smtClean="0">
                <a:latin typeface="Arial" pitchFamily="34" charset="0"/>
                <a:cs typeface="Arial" pitchFamily="34" charset="0"/>
              </a:rPr>
              <a:t>n this, the trigger body is executed only once for the triggering event.</a:t>
            </a:r>
          </a:p>
          <a:p>
            <a:pPr marL="288925" lvl="2">
              <a:spcBef>
                <a:spcPts val="1200"/>
              </a:spcBef>
            </a:pPr>
            <a:r>
              <a:rPr lang="en-US" sz="2000" dirty="0" smtClean="0">
                <a:latin typeface="Arial" pitchFamily="34" charset="0"/>
                <a:cs typeface="Arial" pitchFamily="34" charset="0"/>
              </a:rPr>
              <a:t>I</a:t>
            </a:r>
            <a:r>
              <a:rPr sz="2000" dirty="0" smtClean="0">
                <a:latin typeface="Arial" pitchFamily="34" charset="0"/>
                <a:cs typeface="Arial" pitchFamily="34" charset="0"/>
              </a:rPr>
              <a:t>t is executed even if no rows are affected.</a:t>
            </a:r>
          </a:p>
          <a:p>
            <a:pPr marL="288925" lvl="2">
              <a:spcBef>
                <a:spcPts val="1200"/>
              </a:spcBef>
            </a:pPr>
            <a:r>
              <a:rPr lang="en-US" sz="2000" dirty="0" smtClean="0">
                <a:latin typeface="Arial" pitchFamily="34" charset="0"/>
                <a:cs typeface="Arial" pitchFamily="34" charset="0"/>
              </a:rPr>
              <a:t>Statements triggers cannot be used to access the data that is being inserted , updated or deleted.</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dirty="0"/>
          </a:p>
        </p:txBody>
      </p:sp>
      <p:sp>
        <p:nvSpPr>
          <p:cNvPr id="5" name="TextBox 4"/>
          <p:cNvSpPr txBox="1"/>
          <p:nvPr/>
        </p:nvSpPr>
        <p:spPr>
          <a:xfrm>
            <a:off x="533400" y="4191000"/>
            <a:ext cx="7696200"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dirty="0" smtClean="0">
                <a:latin typeface="Arial" pitchFamily="34" charset="0"/>
                <a:cs typeface="Arial" pitchFamily="34" charset="0"/>
              </a:rPr>
              <a:t>Let us learn statement level trigger with an example.</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776671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Statement Level Trigger-Example</a:t>
            </a:r>
            <a:endParaRPr lang="en-US" sz="3200" dirty="0"/>
          </a:p>
        </p:txBody>
      </p:sp>
      <p:sp>
        <p:nvSpPr>
          <p:cNvPr id="3" name="Content Placeholder 2"/>
          <p:cNvSpPr>
            <a:spLocks noGrp="1"/>
          </p:cNvSpPr>
          <p:nvPr>
            <p:ph idx="1"/>
          </p:nvPr>
        </p:nvSpPr>
        <p:spPr>
          <a:xfrm>
            <a:off x="0" y="1600200"/>
            <a:ext cx="9067800" cy="4724400"/>
          </a:xfrm>
        </p:spPr>
        <p:txBody>
          <a:bodyPr/>
          <a:lstStyle/>
          <a:p>
            <a:pPr marL="58738" lvl="2" indent="0">
              <a:spcBef>
                <a:spcPts val="1200"/>
              </a:spcBef>
              <a:buNone/>
            </a:pPr>
            <a:r>
              <a:rPr lang="en-US" sz="1600" b="1" dirty="0" smtClean="0">
                <a:latin typeface="Arial" pitchFamily="34" charset="0"/>
                <a:cs typeface="Arial" pitchFamily="34" charset="0"/>
              </a:rPr>
              <a:t>Scenario: </a:t>
            </a:r>
            <a:r>
              <a:rPr lang="en-US" sz="1600" dirty="0" smtClean="0">
                <a:latin typeface="Arial" pitchFamily="34" charset="0"/>
                <a:cs typeface="Arial" pitchFamily="34" charset="0"/>
              </a:rPr>
              <a:t>Let us assume that we have a table </a:t>
            </a:r>
            <a:r>
              <a:rPr lang="en-US" sz="1600" b="1" i="1" dirty="0" err="1" smtClean="0">
                <a:latin typeface="Arial" pitchFamily="34" charset="0"/>
                <a:cs typeface="Arial" pitchFamily="34" charset="0"/>
              </a:rPr>
              <a:t>employee_details</a:t>
            </a:r>
            <a:r>
              <a:rPr lang="en-US" sz="1600" dirty="0" smtClean="0">
                <a:latin typeface="Arial" pitchFamily="34" charset="0"/>
                <a:cs typeface="Arial" pitchFamily="34" charset="0"/>
              </a:rPr>
              <a:t> with columns </a:t>
            </a:r>
            <a:r>
              <a:rPr lang="en-US" sz="1600" b="1" i="1" dirty="0" err="1" smtClean="0">
                <a:latin typeface="Arial" pitchFamily="34" charset="0"/>
                <a:cs typeface="Arial" pitchFamily="34" charset="0"/>
              </a:rPr>
              <a:t>deptno</a:t>
            </a:r>
            <a:r>
              <a:rPr lang="en-US" sz="1600" b="1" i="1" dirty="0" smtClean="0">
                <a:latin typeface="Arial" pitchFamily="34" charset="0"/>
                <a:cs typeface="Arial" pitchFamily="34" charset="0"/>
              </a:rPr>
              <a:t>, </a:t>
            </a:r>
            <a:r>
              <a:rPr lang="en-US" sz="1600" b="1" i="1" dirty="0" err="1" smtClean="0">
                <a:latin typeface="Arial" pitchFamily="34" charset="0"/>
                <a:cs typeface="Arial" pitchFamily="34" charset="0"/>
              </a:rPr>
              <a:t>ename</a:t>
            </a:r>
            <a:r>
              <a:rPr lang="en-US" sz="1600" b="1" i="1" dirty="0" smtClean="0">
                <a:latin typeface="Arial" pitchFamily="34" charset="0"/>
                <a:cs typeface="Arial" pitchFamily="34" charset="0"/>
              </a:rPr>
              <a:t>, location.</a:t>
            </a:r>
          </a:p>
          <a:p>
            <a:pPr marL="58738" lvl="2" indent="0">
              <a:spcBef>
                <a:spcPts val="1200"/>
              </a:spcBef>
              <a:buNone/>
            </a:pPr>
            <a:r>
              <a:rPr lang="en-US" sz="1600" b="1" dirty="0" smtClean="0">
                <a:latin typeface="Arial" pitchFamily="34" charset="0"/>
                <a:cs typeface="Arial" pitchFamily="34" charset="0"/>
              </a:rPr>
              <a:t>The sample data is given below:</a:t>
            </a:r>
          </a:p>
          <a:p>
            <a:pPr marL="58738" lvl="2" indent="0">
              <a:spcBef>
                <a:spcPts val="1200"/>
              </a:spcBef>
              <a:buNone/>
            </a:pPr>
            <a:endParaRPr lang="en-US" sz="1600" dirty="0" smtClean="0">
              <a:latin typeface="Arial" pitchFamily="34" charset="0"/>
              <a:cs typeface="Arial" pitchFamily="34" charset="0"/>
            </a:endParaRPr>
          </a:p>
          <a:p>
            <a:pPr marL="58738" lvl="2" indent="0">
              <a:spcBef>
                <a:spcPts val="1200"/>
              </a:spcBef>
              <a:buNone/>
            </a:pPr>
            <a:endParaRPr lang="en-US" sz="1600" dirty="0" smtClean="0">
              <a:latin typeface="Arial" pitchFamily="34" charset="0"/>
              <a:cs typeface="Arial" pitchFamily="34" charset="0"/>
            </a:endParaRPr>
          </a:p>
          <a:p>
            <a:pPr marL="58738" lvl="2" indent="0">
              <a:spcBef>
                <a:spcPts val="1200"/>
              </a:spcBef>
              <a:buNone/>
            </a:pPr>
            <a:endParaRPr lang="en-US" sz="1600" dirty="0" smtClean="0">
              <a:latin typeface="Arial" pitchFamily="34" charset="0"/>
              <a:cs typeface="Arial" pitchFamily="34" charset="0"/>
            </a:endParaRPr>
          </a:p>
          <a:p>
            <a:pPr marL="58738" lvl="2" indent="0">
              <a:spcBef>
                <a:spcPts val="1200"/>
              </a:spcBef>
              <a:buNone/>
            </a:pPr>
            <a:endParaRPr lang="en-US" sz="1600" dirty="0" smtClean="0">
              <a:latin typeface="Arial" pitchFamily="34" charset="0"/>
              <a:cs typeface="Arial" pitchFamily="34" charset="0"/>
            </a:endParaRPr>
          </a:p>
          <a:p>
            <a:pPr marL="58738" lvl="2" indent="0">
              <a:spcBef>
                <a:spcPts val="1200"/>
              </a:spcBef>
              <a:buNone/>
            </a:pPr>
            <a:r>
              <a:rPr lang="en-US" sz="1600" dirty="0" smtClean="0">
                <a:latin typeface="Arial" pitchFamily="34" charset="0"/>
                <a:cs typeface="Arial" pitchFamily="34" charset="0"/>
              </a:rPr>
              <a:t>Assume that we have created a statement level trigger </a:t>
            </a:r>
            <a:r>
              <a:rPr lang="en-US" sz="1600" b="1" i="1" dirty="0" err="1" smtClean="0">
                <a:latin typeface="Arial" pitchFamily="34" charset="0"/>
                <a:cs typeface="Arial" pitchFamily="34" charset="0"/>
              </a:rPr>
              <a:t>statement_trigger</a:t>
            </a:r>
            <a:r>
              <a:rPr lang="en-US" sz="1600" dirty="0" smtClean="0">
                <a:latin typeface="Arial" pitchFamily="34" charset="0"/>
                <a:cs typeface="Arial" pitchFamily="34" charset="0"/>
              </a:rPr>
              <a:t> as follows,</a:t>
            </a:r>
          </a:p>
          <a:p>
            <a:pPr marL="227013" lvl="2" indent="0">
              <a:spcBef>
                <a:spcPts val="1200"/>
              </a:spcBef>
              <a:buNone/>
            </a:pPr>
            <a:r>
              <a:rPr lang="en-US" sz="1600" dirty="0" smtClean="0">
                <a:solidFill>
                  <a:srgbClr val="0070C0"/>
                </a:solidFill>
                <a:latin typeface="Arial" pitchFamily="34" charset="0"/>
                <a:cs typeface="Arial" pitchFamily="34" charset="0"/>
              </a:rPr>
              <a:t>CREATE OR REPLACE TRIGGER </a:t>
            </a:r>
            <a:r>
              <a:rPr lang="en-US" sz="1600" dirty="0" err="1" smtClean="0">
                <a:solidFill>
                  <a:srgbClr val="00B050"/>
                </a:solidFill>
                <a:latin typeface="Arial" pitchFamily="34" charset="0"/>
                <a:cs typeface="Arial" pitchFamily="34" charset="0"/>
              </a:rPr>
              <a:t>statement_trigger</a:t>
            </a:r>
            <a:endParaRPr lang="en-US" sz="1600" dirty="0" smtClean="0">
              <a:solidFill>
                <a:srgbClr val="00B050"/>
              </a:solidFill>
              <a:latin typeface="Arial" pitchFamily="34" charset="0"/>
              <a:cs typeface="Arial" pitchFamily="34" charset="0"/>
            </a:endParaRPr>
          </a:p>
          <a:p>
            <a:pPr marL="227013" lvl="2" indent="0">
              <a:spcBef>
                <a:spcPts val="1200"/>
              </a:spcBef>
              <a:buNone/>
            </a:pPr>
            <a:r>
              <a:rPr lang="en-US" sz="1600" dirty="0" smtClean="0">
                <a:solidFill>
                  <a:srgbClr val="0070C0"/>
                </a:solidFill>
                <a:latin typeface="Arial" pitchFamily="34" charset="0"/>
                <a:cs typeface="Arial" pitchFamily="34" charset="0"/>
              </a:rPr>
              <a:t>AFTER UPDATE ON </a:t>
            </a:r>
            <a:r>
              <a:rPr lang="en-US" sz="1600" dirty="0" smtClean="0">
                <a:solidFill>
                  <a:srgbClr val="00B050"/>
                </a:solidFill>
                <a:latin typeface="Arial" pitchFamily="34" charset="0"/>
                <a:cs typeface="Arial" pitchFamily="34" charset="0"/>
              </a:rPr>
              <a:t>employees</a:t>
            </a:r>
          </a:p>
          <a:p>
            <a:pPr marL="227013" lvl="2" indent="0">
              <a:spcBef>
                <a:spcPts val="1200"/>
              </a:spcBef>
              <a:buNone/>
            </a:pPr>
            <a:r>
              <a:rPr lang="en-US" sz="1600" dirty="0" smtClean="0">
                <a:solidFill>
                  <a:srgbClr val="0070C0"/>
                </a:solidFill>
                <a:latin typeface="Arial" pitchFamily="34" charset="0"/>
                <a:cs typeface="Arial" pitchFamily="34" charset="0"/>
              </a:rPr>
              <a:t>BEGIN</a:t>
            </a:r>
          </a:p>
          <a:p>
            <a:pPr marL="227013" lvl="2" indent="0">
              <a:spcBef>
                <a:spcPts val="1200"/>
              </a:spcBef>
              <a:buNone/>
            </a:pPr>
            <a:r>
              <a:rPr lang="en-US" sz="1600" dirty="0" smtClean="0">
                <a:solidFill>
                  <a:srgbClr val="0070C0"/>
                </a:solidFill>
                <a:latin typeface="Arial" pitchFamily="34" charset="0"/>
                <a:cs typeface="Arial" pitchFamily="34" charset="0"/>
              </a:rPr>
              <a:t>DBMS_OUTPUT.PUT_LINE('</a:t>
            </a:r>
            <a:r>
              <a:rPr lang="en-US" sz="1600" dirty="0" smtClean="0">
                <a:solidFill>
                  <a:srgbClr val="00B050"/>
                </a:solidFill>
                <a:latin typeface="Arial" pitchFamily="34" charset="0"/>
                <a:cs typeface="Arial" pitchFamily="34" charset="0"/>
              </a:rPr>
              <a:t>After update Statement Level</a:t>
            </a:r>
            <a:r>
              <a:rPr lang="en-US" sz="1600" dirty="0" smtClean="0">
                <a:solidFill>
                  <a:srgbClr val="0070C0"/>
                </a:solidFill>
                <a:latin typeface="Arial" pitchFamily="34" charset="0"/>
                <a:cs typeface="Arial" pitchFamily="34" charset="0"/>
              </a:rPr>
              <a:t>');</a:t>
            </a:r>
          </a:p>
          <a:p>
            <a:pPr marL="227013" lvl="2" indent="0">
              <a:spcBef>
                <a:spcPts val="1200"/>
              </a:spcBef>
              <a:buNone/>
            </a:pPr>
            <a:r>
              <a:rPr lang="en-US" sz="1600" dirty="0" smtClean="0">
                <a:solidFill>
                  <a:srgbClr val="0070C0"/>
                </a:solidFill>
                <a:latin typeface="Arial" pitchFamily="34" charset="0"/>
                <a:cs typeface="Arial" pitchFamily="34" charset="0"/>
              </a:rPr>
              <a:t>END;</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dirty="0"/>
          </a:p>
        </p:txBody>
      </p:sp>
      <p:graphicFrame>
        <p:nvGraphicFramePr>
          <p:cNvPr id="5" name="Table 4"/>
          <p:cNvGraphicFramePr>
            <a:graphicFrameLocks noGrp="1"/>
          </p:cNvGraphicFramePr>
          <p:nvPr/>
        </p:nvGraphicFramePr>
        <p:xfrm>
          <a:off x="1752600" y="2727960"/>
          <a:ext cx="6019800" cy="1005840"/>
        </p:xfrm>
        <a:graphic>
          <a:graphicData uri="http://schemas.openxmlformats.org/drawingml/2006/table">
            <a:tbl>
              <a:tblPr firstRow="1" bandRow="1">
                <a:tableStyleId>{5C22544A-7EE6-4342-B048-85BDC9FD1C3A}</a:tableStyleId>
              </a:tblPr>
              <a:tblGrid>
                <a:gridCol w="2006600"/>
                <a:gridCol w="2006600"/>
                <a:gridCol w="2006600"/>
              </a:tblGrid>
              <a:tr h="161925">
                <a:tc>
                  <a:txBody>
                    <a:bodyPr/>
                    <a:lstStyle/>
                    <a:p>
                      <a:r>
                        <a:rPr lang="en-US" sz="1200" b="1" dirty="0" smtClean="0">
                          <a:latin typeface="Arial" pitchFamily="34" charset="0"/>
                          <a:cs typeface="Arial" pitchFamily="34" charset="0"/>
                        </a:rPr>
                        <a:t>DEPTNO</a:t>
                      </a:r>
                      <a:endParaRPr lang="en-US" sz="1200" b="1" dirty="0">
                        <a:latin typeface="Arial" pitchFamily="34" charset="0"/>
                        <a:cs typeface="Arial" pitchFamily="34" charset="0"/>
                      </a:endParaRPr>
                    </a:p>
                  </a:txBody>
                  <a:tcPr/>
                </a:tc>
                <a:tc>
                  <a:txBody>
                    <a:bodyPr/>
                    <a:lstStyle/>
                    <a:p>
                      <a:r>
                        <a:rPr lang="en-US" sz="1200" b="1" dirty="0" smtClean="0">
                          <a:latin typeface="Arial" pitchFamily="34" charset="0"/>
                          <a:cs typeface="Arial" pitchFamily="34" charset="0"/>
                        </a:rPr>
                        <a:t>ENAME</a:t>
                      </a:r>
                      <a:endParaRPr lang="en-US" sz="1200" b="1" dirty="0">
                        <a:latin typeface="Arial" pitchFamily="34" charset="0"/>
                        <a:cs typeface="Arial" pitchFamily="34" charset="0"/>
                      </a:endParaRPr>
                    </a:p>
                  </a:txBody>
                  <a:tcPr/>
                </a:tc>
                <a:tc>
                  <a:txBody>
                    <a:bodyPr/>
                    <a:lstStyle/>
                    <a:p>
                      <a:r>
                        <a:rPr lang="en-US" sz="1200" b="1" dirty="0" smtClean="0">
                          <a:latin typeface="Arial" pitchFamily="34" charset="0"/>
                          <a:cs typeface="Arial" pitchFamily="34" charset="0"/>
                        </a:rPr>
                        <a:t>LOCATION</a:t>
                      </a:r>
                      <a:endParaRPr lang="en-US" sz="1200" b="1" dirty="0">
                        <a:latin typeface="Arial" pitchFamily="34" charset="0"/>
                        <a:cs typeface="Arial" pitchFamily="34" charset="0"/>
                      </a:endParaRPr>
                    </a:p>
                  </a:txBody>
                  <a:tcPr/>
                </a:tc>
              </a:tr>
              <a:tr h="161925">
                <a:tc>
                  <a:txBody>
                    <a:bodyPr/>
                    <a:lstStyle/>
                    <a:p>
                      <a:r>
                        <a:rPr lang="en-US" sz="1200" dirty="0">
                          <a:latin typeface="Arial" pitchFamily="34" charset="0"/>
                          <a:cs typeface="Arial" pitchFamily="34" charset="0"/>
                        </a:rPr>
                        <a:t>10</a:t>
                      </a:r>
                    </a:p>
                  </a:txBody>
                  <a:tcPr marL="0" marR="0" marT="0" marB="0" anchor="ctr"/>
                </a:tc>
                <a:tc>
                  <a:txBody>
                    <a:bodyPr/>
                    <a:lstStyle/>
                    <a:p>
                      <a:r>
                        <a:rPr lang="en-US" sz="1200">
                          <a:latin typeface="Arial" pitchFamily="34" charset="0"/>
                          <a:cs typeface="Arial" pitchFamily="34" charset="0"/>
                        </a:rPr>
                        <a:t>jack</a:t>
                      </a:r>
                    </a:p>
                  </a:txBody>
                  <a:tcPr marL="0" marR="0" marT="0" marB="0" anchor="ctr"/>
                </a:tc>
                <a:tc>
                  <a:txBody>
                    <a:bodyPr/>
                    <a:lstStyle/>
                    <a:p>
                      <a:r>
                        <a:rPr lang="en-US" sz="1200">
                          <a:latin typeface="Arial" pitchFamily="34" charset="0"/>
                          <a:cs typeface="Arial" pitchFamily="34" charset="0"/>
                        </a:rPr>
                        <a:t>newyork</a:t>
                      </a:r>
                    </a:p>
                  </a:txBody>
                  <a:tcPr marL="0" marR="0" marT="0" marB="0" anchor="ctr"/>
                </a:tc>
              </a:tr>
              <a:tr h="161925">
                <a:tc>
                  <a:txBody>
                    <a:bodyPr/>
                    <a:lstStyle/>
                    <a:p>
                      <a:r>
                        <a:rPr lang="en-US" sz="1200">
                          <a:latin typeface="Arial" pitchFamily="34" charset="0"/>
                          <a:cs typeface="Arial" pitchFamily="34" charset="0"/>
                        </a:rPr>
                        <a:t>20</a:t>
                      </a:r>
                    </a:p>
                  </a:txBody>
                  <a:tcPr marL="0" marR="0" marT="0" marB="0" anchor="ctr"/>
                </a:tc>
                <a:tc>
                  <a:txBody>
                    <a:bodyPr/>
                    <a:lstStyle/>
                    <a:p>
                      <a:r>
                        <a:rPr lang="en-US" sz="1200">
                          <a:latin typeface="Arial" pitchFamily="34" charset="0"/>
                          <a:cs typeface="Arial" pitchFamily="34" charset="0"/>
                        </a:rPr>
                        <a:t>rose</a:t>
                      </a:r>
                    </a:p>
                  </a:txBody>
                  <a:tcPr marL="0" marR="0" marT="0" marB="0" anchor="ctr"/>
                </a:tc>
                <a:tc>
                  <a:txBody>
                    <a:bodyPr/>
                    <a:lstStyle/>
                    <a:p>
                      <a:r>
                        <a:rPr lang="en-US" sz="1200" dirty="0">
                          <a:latin typeface="Arial" pitchFamily="34" charset="0"/>
                          <a:cs typeface="Arial" pitchFamily="34" charset="0"/>
                        </a:rPr>
                        <a:t>newjersey</a:t>
                      </a:r>
                    </a:p>
                  </a:txBody>
                  <a:tcPr marL="0" marR="0" marT="0" marB="0" anchor="ctr"/>
                </a:tc>
              </a:tr>
              <a:tr h="161925">
                <a:tc>
                  <a:txBody>
                    <a:bodyPr/>
                    <a:lstStyle/>
                    <a:p>
                      <a:r>
                        <a:rPr lang="en-US" sz="1200" dirty="0">
                          <a:latin typeface="Arial" pitchFamily="34" charset="0"/>
                          <a:cs typeface="Arial" pitchFamily="34" charset="0"/>
                        </a:rPr>
                        <a:t>10</a:t>
                      </a:r>
                    </a:p>
                  </a:txBody>
                  <a:tcPr marL="0" marR="0" marT="0" marB="0" anchor="ctr"/>
                </a:tc>
                <a:tc>
                  <a:txBody>
                    <a:bodyPr/>
                    <a:lstStyle/>
                    <a:p>
                      <a:r>
                        <a:rPr lang="en-US" sz="1200">
                          <a:latin typeface="Arial" pitchFamily="34" charset="0"/>
                          <a:cs typeface="Arial" pitchFamily="34" charset="0"/>
                        </a:rPr>
                        <a:t>ron</a:t>
                      </a:r>
                    </a:p>
                  </a:txBody>
                  <a:tcPr marL="0" marR="0" marT="0" marB="0" anchor="ctr"/>
                </a:tc>
                <a:tc>
                  <a:txBody>
                    <a:bodyPr/>
                    <a:lstStyle/>
                    <a:p>
                      <a:r>
                        <a:rPr lang="en-US" sz="1200">
                          <a:latin typeface="Arial" pitchFamily="34" charset="0"/>
                          <a:cs typeface="Arial" pitchFamily="34" charset="0"/>
                        </a:rPr>
                        <a:t>newyork</a:t>
                      </a:r>
                    </a:p>
                  </a:txBody>
                  <a:tcPr marL="0" marR="0" marT="0" marB="0" anchor="ctr"/>
                </a:tc>
              </a:tr>
              <a:tr h="161925">
                <a:tc>
                  <a:txBody>
                    <a:bodyPr/>
                    <a:lstStyle/>
                    <a:p>
                      <a:r>
                        <a:rPr lang="en-US" sz="1200" dirty="0">
                          <a:latin typeface="Arial" pitchFamily="34" charset="0"/>
                          <a:cs typeface="Arial" pitchFamily="34" charset="0"/>
                        </a:rPr>
                        <a:t>30</a:t>
                      </a:r>
                    </a:p>
                  </a:txBody>
                  <a:tcPr marL="0" marR="0" marT="0" marB="0" anchor="ctr"/>
                </a:tc>
                <a:tc>
                  <a:txBody>
                    <a:bodyPr/>
                    <a:lstStyle/>
                    <a:p>
                      <a:r>
                        <a:rPr lang="en-US" sz="1200">
                          <a:latin typeface="Arial" pitchFamily="34" charset="0"/>
                          <a:cs typeface="Arial" pitchFamily="34" charset="0"/>
                        </a:rPr>
                        <a:t>lewis</a:t>
                      </a:r>
                    </a:p>
                  </a:txBody>
                  <a:tcPr marL="0" marR="0" marT="0" marB="0" anchor="ctr"/>
                </a:tc>
                <a:tc>
                  <a:txBody>
                    <a:bodyPr/>
                    <a:lstStyle/>
                    <a:p>
                      <a:r>
                        <a:rPr lang="en-US" sz="1200" dirty="0" err="1">
                          <a:latin typeface="Arial" pitchFamily="34" charset="0"/>
                          <a:cs typeface="Arial" pitchFamily="34" charset="0"/>
                        </a:rPr>
                        <a:t>iowa</a:t>
                      </a:r>
                      <a:endParaRPr lang="en-US" sz="1200" dirty="0">
                        <a:latin typeface="Arial" pitchFamily="34" charset="0"/>
                        <a:cs typeface="Arial" pitchFamily="34" charset="0"/>
                      </a:endParaRPr>
                    </a:p>
                  </a:txBody>
                  <a:tcPr marL="0" marR="0" marT="0" marB="0" anchor="ctr"/>
                </a:tc>
              </a:tr>
            </a:tbl>
          </a:graphicData>
        </a:graphic>
      </p:graphicFrame>
    </p:spTree>
    <p:extLst>
      <p:ext uri="{BB962C8B-B14F-4D97-AF65-F5344CB8AC3E}">
        <p14:creationId xmlns:p14="http://schemas.microsoft.com/office/powerpoint/2010/main" val="307182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500"/>
                                        <p:tgtEl>
                                          <p:spTgt spid="3">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ox(in)">
                                      <p:cBhvr>
                                        <p:cTn id="10" dur="500"/>
                                        <p:tgtEl>
                                          <p:spTgt spid="3">
                                            <p:txEl>
                                              <p:pRg st="7" end="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ox(in)">
                                      <p:cBhvr>
                                        <p:cTn id="13" dur="500"/>
                                        <p:tgtEl>
                                          <p:spTgt spid="3">
                                            <p:txEl>
                                              <p:pRg st="8" end="8"/>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ox(in)">
                                      <p:cBhvr>
                                        <p:cTn id="16" dur="500"/>
                                        <p:tgtEl>
                                          <p:spTgt spid="3">
                                            <p:txEl>
                                              <p:pRg st="9" end="9"/>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box(in)">
                                      <p:cBhvr>
                                        <p:cTn id="19" dur="500"/>
                                        <p:tgtEl>
                                          <p:spTgt spid="3">
                                            <p:txEl>
                                              <p:pRg st="10" end="10"/>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box(in)">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Statement Level Trigger-Example</a:t>
            </a:r>
            <a:endParaRPr lang="en-US" sz="3200" dirty="0"/>
          </a:p>
        </p:txBody>
      </p:sp>
      <p:sp>
        <p:nvSpPr>
          <p:cNvPr id="3" name="Content Placeholder 2"/>
          <p:cNvSpPr>
            <a:spLocks noGrp="1"/>
          </p:cNvSpPr>
          <p:nvPr>
            <p:ph idx="1"/>
          </p:nvPr>
        </p:nvSpPr>
        <p:spPr>
          <a:xfrm>
            <a:off x="0" y="1676400"/>
            <a:ext cx="8991600" cy="4724400"/>
          </a:xfrm>
        </p:spPr>
        <p:txBody>
          <a:bodyPr/>
          <a:lstStyle/>
          <a:p>
            <a:pPr>
              <a:spcBef>
                <a:spcPts val="1200"/>
              </a:spcBef>
              <a:buNone/>
            </a:pPr>
            <a:r>
              <a:rPr lang="en-US" sz="2000" b="1" dirty="0" smtClean="0">
                <a:latin typeface="Arial" pitchFamily="34" charset="0"/>
                <a:cs typeface="Arial" pitchFamily="34" charset="0"/>
              </a:rPr>
              <a:t>Let us see how this procedure works?</a:t>
            </a:r>
          </a:p>
          <a:p>
            <a:pPr>
              <a:spcBef>
                <a:spcPts val="1200"/>
              </a:spcBef>
              <a:buNone/>
            </a:pPr>
            <a:r>
              <a:rPr lang="en-US" sz="2000" dirty="0" smtClean="0">
                <a:latin typeface="Arial" pitchFamily="34" charset="0"/>
                <a:cs typeface="Arial" pitchFamily="34" charset="0"/>
              </a:rPr>
              <a:t>	Assume that we update the location to ”</a:t>
            </a:r>
            <a:r>
              <a:rPr lang="en-US" sz="2000" b="1" i="1" dirty="0" err="1" smtClean="0">
                <a:latin typeface="Arial" pitchFamily="34" charset="0"/>
                <a:cs typeface="Arial" pitchFamily="34" charset="0"/>
              </a:rPr>
              <a:t>auckland</a:t>
            </a:r>
            <a:r>
              <a:rPr lang="en-US" sz="2000" dirty="0" smtClean="0">
                <a:latin typeface="Arial" pitchFamily="34" charset="0"/>
                <a:cs typeface="Arial" pitchFamily="34" charset="0"/>
              </a:rPr>
              <a:t>” for all department with number 10. If we execute the update statement as</a:t>
            </a:r>
          </a:p>
          <a:p>
            <a:pPr>
              <a:spcBef>
                <a:spcPts val="1200"/>
              </a:spcBef>
              <a:buNone/>
            </a:pPr>
            <a:r>
              <a:rPr lang="en-US" sz="2000" dirty="0" smtClean="0">
                <a:latin typeface="Arial" pitchFamily="34" charset="0"/>
                <a:cs typeface="Arial" pitchFamily="34" charset="0"/>
              </a:rPr>
              <a:t>	</a:t>
            </a:r>
            <a:r>
              <a:rPr lang="en-US" sz="2000" dirty="0" smtClean="0">
                <a:solidFill>
                  <a:srgbClr val="0070C0"/>
                </a:solidFill>
                <a:latin typeface="Arial" pitchFamily="34" charset="0"/>
                <a:cs typeface="Arial" pitchFamily="34" charset="0"/>
              </a:rPr>
              <a:t>UPDATE </a:t>
            </a:r>
            <a:r>
              <a:rPr lang="en-US" sz="2000" dirty="0" smtClean="0">
                <a:solidFill>
                  <a:srgbClr val="00B050"/>
                </a:solidFill>
                <a:latin typeface="Arial" pitchFamily="34" charset="0"/>
                <a:cs typeface="Arial" pitchFamily="34" charset="0"/>
              </a:rPr>
              <a:t>employees</a:t>
            </a:r>
            <a:r>
              <a:rPr lang="en-US" sz="2000" dirty="0" smtClean="0">
                <a:solidFill>
                  <a:srgbClr val="0070C0"/>
                </a:solidFill>
                <a:latin typeface="Arial" pitchFamily="34" charset="0"/>
                <a:cs typeface="Arial" pitchFamily="34" charset="0"/>
              </a:rPr>
              <a:t> SET </a:t>
            </a:r>
            <a:r>
              <a:rPr lang="en-US" sz="2000" dirty="0" smtClean="0">
                <a:solidFill>
                  <a:srgbClr val="00B050"/>
                </a:solidFill>
                <a:latin typeface="Arial" pitchFamily="34" charset="0"/>
                <a:cs typeface="Arial" pitchFamily="34" charset="0"/>
              </a:rPr>
              <a:t>location</a:t>
            </a:r>
            <a:r>
              <a:rPr lang="en-US" sz="2000" dirty="0" smtClean="0">
                <a:solidFill>
                  <a:srgbClr val="0070C0"/>
                </a:solidFill>
                <a:latin typeface="Arial" pitchFamily="34" charset="0"/>
                <a:cs typeface="Arial" pitchFamily="34" charset="0"/>
              </a:rPr>
              <a:t>='</a:t>
            </a:r>
            <a:r>
              <a:rPr lang="en-US" sz="2000" dirty="0" err="1" smtClean="0">
                <a:solidFill>
                  <a:srgbClr val="00B050"/>
                </a:solidFill>
                <a:latin typeface="Arial" pitchFamily="34" charset="0"/>
                <a:cs typeface="Arial" pitchFamily="34" charset="0"/>
              </a:rPr>
              <a:t>auckland</a:t>
            </a:r>
            <a:r>
              <a:rPr lang="en-US" sz="2000" dirty="0" smtClean="0">
                <a:solidFill>
                  <a:srgbClr val="0070C0"/>
                </a:solidFill>
                <a:latin typeface="Arial" pitchFamily="34" charset="0"/>
                <a:cs typeface="Arial" pitchFamily="34" charset="0"/>
              </a:rPr>
              <a:t>' WHERE </a:t>
            </a:r>
            <a:r>
              <a:rPr lang="en-US" sz="2000" dirty="0" err="1" smtClean="0">
                <a:solidFill>
                  <a:srgbClr val="00B050"/>
                </a:solidFill>
                <a:latin typeface="Arial" pitchFamily="34" charset="0"/>
                <a:cs typeface="Arial" pitchFamily="34" charset="0"/>
              </a:rPr>
              <a:t>deptno</a:t>
            </a:r>
            <a:r>
              <a:rPr lang="en-US" sz="2000" dirty="0" smtClean="0">
                <a:solidFill>
                  <a:srgbClr val="0070C0"/>
                </a:solidFill>
                <a:latin typeface="Arial" pitchFamily="34" charset="0"/>
                <a:cs typeface="Arial" pitchFamily="34" charset="0"/>
              </a:rPr>
              <a:t>=</a:t>
            </a:r>
            <a:r>
              <a:rPr lang="en-US" sz="2000" dirty="0" smtClean="0">
                <a:solidFill>
                  <a:srgbClr val="00B050"/>
                </a:solidFill>
                <a:latin typeface="Arial" pitchFamily="34" charset="0"/>
                <a:cs typeface="Arial" pitchFamily="34" charset="0"/>
              </a:rPr>
              <a:t>10</a:t>
            </a:r>
          </a:p>
          <a:p>
            <a:pPr>
              <a:spcBef>
                <a:spcPts val="1200"/>
              </a:spcBef>
              <a:buNone/>
            </a:pPr>
            <a:r>
              <a:rPr lang="en-US" sz="2000" b="1" dirty="0" smtClean="0">
                <a:latin typeface="Arial" pitchFamily="34" charset="0"/>
                <a:cs typeface="Arial" pitchFamily="34" charset="0"/>
              </a:rPr>
              <a:t>What happens now?</a:t>
            </a:r>
          </a:p>
          <a:p>
            <a:pPr>
              <a:spcBef>
                <a:spcPts val="1200"/>
              </a:spcBef>
              <a:buNone/>
            </a:pPr>
            <a:r>
              <a:rPr lang="en-US" sz="2000" dirty="0" smtClean="0">
                <a:latin typeface="Arial" pitchFamily="34" charset="0"/>
                <a:cs typeface="Arial" pitchFamily="34" charset="0"/>
              </a:rPr>
              <a:t>	The trigger will be executed and oracle prints the message “</a:t>
            </a:r>
            <a:r>
              <a:rPr lang="en-US" sz="2000" b="1" i="1" dirty="0" smtClean="0">
                <a:latin typeface="Arial" pitchFamily="34" charset="0"/>
                <a:cs typeface="Arial" pitchFamily="34" charset="0"/>
              </a:rPr>
              <a:t>After update Statement Level</a:t>
            </a:r>
            <a:r>
              <a:rPr lang="en-US" sz="2000" dirty="0" smtClean="0">
                <a:latin typeface="Arial" pitchFamily="34" charset="0"/>
                <a:cs typeface="Arial" pitchFamily="34" charset="0"/>
              </a:rPr>
              <a:t>”. But if you look at the data two rows would have been updated but the message would have been printed only once.</a:t>
            </a:r>
          </a:p>
          <a:p>
            <a:pPr>
              <a:spcBef>
                <a:spcPts val="1200"/>
              </a:spcBef>
              <a:buNone/>
            </a:pPr>
            <a:r>
              <a:rPr lang="en-US" sz="2000" dirty="0" smtClean="0">
                <a:latin typeface="Arial" pitchFamily="34" charset="0"/>
                <a:cs typeface="Arial" pitchFamily="34" charset="0"/>
              </a:rPr>
              <a:t>	Since it is a statement level trigger, message will be printed only once for each query statement.</a:t>
            </a:r>
            <a:endParaRPr sz="20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dirty="0"/>
          </a:p>
        </p:txBody>
      </p:sp>
    </p:spTree>
    <p:extLst>
      <p:ext uri="{BB962C8B-B14F-4D97-AF65-F5344CB8AC3E}">
        <p14:creationId xmlns:p14="http://schemas.microsoft.com/office/powerpoint/2010/main" val="186301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Level Trigger</a:t>
            </a:r>
            <a:endParaRPr lang="en-US" dirty="0"/>
          </a:p>
        </p:txBody>
      </p:sp>
      <p:sp>
        <p:nvSpPr>
          <p:cNvPr id="3" name="Content Placeholder 2"/>
          <p:cNvSpPr>
            <a:spLocks noGrp="1"/>
          </p:cNvSpPr>
          <p:nvPr>
            <p:ph idx="1"/>
          </p:nvPr>
        </p:nvSpPr>
        <p:spPr>
          <a:xfrm>
            <a:off x="228600" y="1524000"/>
            <a:ext cx="8686800" cy="4724400"/>
          </a:xfrm>
        </p:spPr>
        <p:txBody>
          <a:bodyPr/>
          <a:lstStyle/>
          <a:p>
            <a:pPr marL="58738" lvl="2" indent="0">
              <a:spcBef>
                <a:spcPts val="1200"/>
              </a:spcBef>
              <a:buNone/>
            </a:pPr>
            <a:r>
              <a:rPr b="1" dirty="0" smtClean="0">
                <a:latin typeface="Arial" pitchFamily="34" charset="0"/>
                <a:cs typeface="Arial" pitchFamily="34" charset="0"/>
              </a:rPr>
              <a:t>Row Triggers:</a:t>
            </a:r>
          </a:p>
          <a:p>
            <a:pPr marL="58738" lvl="3" indent="0">
              <a:spcBef>
                <a:spcPts val="1200"/>
              </a:spcBef>
              <a:buFont typeface="Wingdings" pitchFamily="2" charset="2"/>
              <a:buChar char="§"/>
            </a:pPr>
            <a:r>
              <a:rPr lang="en-US" sz="2000" dirty="0" smtClean="0">
                <a:latin typeface="Arial" pitchFamily="34" charset="0"/>
                <a:cs typeface="Arial" pitchFamily="34" charset="0"/>
              </a:rPr>
              <a:t> I</a:t>
            </a:r>
            <a:r>
              <a:rPr sz="2000" dirty="0" smtClean="0">
                <a:latin typeface="Arial" pitchFamily="34" charset="0"/>
                <a:cs typeface="Arial" pitchFamily="34" charset="0"/>
              </a:rPr>
              <a:t>n this, the trigger body is executed once for each row affected by the triggering event.</a:t>
            </a:r>
          </a:p>
          <a:p>
            <a:pPr marL="58738" lvl="3" indent="0">
              <a:spcBef>
                <a:spcPts val="1200"/>
              </a:spcBef>
              <a:buFont typeface="Wingdings" pitchFamily="2" charset="2"/>
              <a:buChar char="§"/>
            </a:pPr>
            <a:r>
              <a:rPr lang="en-US" sz="2000" dirty="0" smtClean="0">
                <a:latin typeface="Arial" pitchFamily="34" charset="0"/>
                <a:cs typeface="Arial" pitchFamily="34" charset="0"/>
              </a:rPr>
              <a:t> I</a:t>
            </a:r>
            <a:r>
              <a:rPr sz="2000" dirty="0" smtClean="0">
                <a:latin typeface="Arial" pitchFamily="34" charset="0"/>
                <a:cs typeface="Arial" pitchFamily="34" charset="0"/>
              </a:rPr>
              <a:t>t is not executed if no row is affected.</a:t>
            </a:r>
          </a:p>
          <a:p>
            <a:pPr marL="58738" lvl="3" indent="0">
              <a:spcBef>
                <a:spcPts val="1200"/>
              </a:spcBef>
              <a:buFont typeface="Wingdings" pitchFamily="2" charset="2"/>
              <a:buChar char="§"/>
            </a:pPr>
            <a:r>
              <a:rPr sz="2000" dirty="0" smtClean="0">
                <a:latin typeface="Arial" pitchFamily="34" charset="0"/>
                <a:cs typeface="Arial" pitchFamily="34" charset="0"/>
              </a:rPr>
              <a:t> These  triggers are useful if the trigger action needs to process the data changed and the data prior to the change.</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dirty="0"/>
          </a:p>
        </p:txBody>
      </p:sp>
      <p:sp>
        <p:nvSpPr>
          <p:cNvPr id="5" name="TextBox 4"/>
          <p:cNvSpPr txBox="1"/>
          <p:nvPr/>
        </p:nvSpPr>
        <p:spPr>
          <a:xfrm>
            <a:off x="533400" y="4324290"/>
            <a:ext cx="7696200"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dirty="0" smtClean="0">
                <a:latin typeface="Arial" pitchFamily="34" charset="0"/>
                <a:cs typeface="Arial" pitchFamily="34" charset="0"/>
              </a:rPr>
              <a:t>Let us learn row level trigger with an example.</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275714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1" name="Slide Number Placeholder 20"/>
          <p:cNvSpPr>
            <a:spLocks noGrp="1"/>
          </p:cNvSpPr>
          <p:nvPr>
            <p:ph type="sldNum" sz="quarter" idx="10"/>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9331752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Level Trigger Example</a:t>
            </a:r>
            <a:endParaRPr lang="en-US" dirty="0"/>
          </a:p>
        </p:txBody>
      </p:sp>
      <p:sp>
        <p:nvSpPr>
          <p:cNvPr id="3" name="Content Placeholder 2"/>
          <p:cNvSpPr>
            <a:spLocks noGrp="1"/>
          </p:cNvSpPr>
          <p:nvPr>
            <p:ph idx="1"/>
          </p:nvPr>
        </p:nvSpPr>
        <p:spPr>
          <a:xfrm>
            <a:off x="76200" y="1600200"/>
            <a:ext cx="8839200" cy="4724400"/>
          </a:xfrm>
        </p:spPr>
        <p:txBody>
          <a:bodyPr/>
          <a:lstStyle/>
          <a:p>
            <a:pPr marL="58738" lvl="2" indent="0">
              <a:spcBef>
                <a:spcPts val="1200"/>
              </a:spcBef>
              <a:buNone/>
            </a:pPr>
            <a:r>
              <a:rPr lang="en-US" sz="1700" b="1" dirty="0" smtClean="0">
                <a:latin typeface="Arial" pitchFamily="34" charset="0"/>
                <a:cs typeface="Arial" pitchFamily="34" charset="0"/>
              </a:rPr>
              <a:t>Scenario: </a:t>
            </a:r>
            <a:r>
              <a:rPr lang="en-US" sz="1700" dirty="0" smtClean="0">
                <a:latin typeface="Arial" pitchFamily="34" charset="0"/>
                <a:cs typeface="Arial" pitchFamily="34" charset="0"/>
              </a:rPr>
              <a:t>Let us consider the same </a:t>
            </a:r>
            <a:r>
              <a:rPr lang="en-US" sz="1700" b="1" i="1" dirty="0" err="1" smtClean="0">
                <a:latin typeface="Arial" pitchFamily="34" charset="0"/>
                <a:cs typeface="Arial" pitchFamily="34" charset="0"/>
              </a:rPr>
              <a:t>employees_table</a:t>
            </a:r>
            <a:r>
              <a:rPr lang="en-US" sz="1700" dirty="0" smtClean="0">
                <a:latin typeface="Arial" pitchFamily="34" charset="0"/>
                <a:cs typeface="Arial" pitchFamily="34" charset="0"/>
              </a:rPr>
              <a:t>. Let us create a row level trigger </a:t>
            </a:r>
            <a:r>
              <a:rPr lang="en-US" sz="1700" dirty="0" err="1" smtClean="0">
                <a:latin typeface="Arial" pitchFamily="34" charset="0"/>
                <a:cs typeface="Arial" pitchFamily="34" charset="0"/>
              </a:rPr>
              <a:t>row_trigger</a:t>
            </a:r>
            <a:r>
              <a:rPr lang="en-US" sz="1700" dirty="0" smtClean="0">
                <a:latin typeface="Arial" pitchFamily="34" charset="0"/>
                <a:cs typeface="Arial" pitchFamily="34" charset="0"/>
              </a:rPr>
              <a:t> as follows,</a:t>
            </a:r>
          </a:p>
          <a:p>
            <a:pPr marL="395288" lvl="2" indent="0">
              <a:spcBef>
                <a:spcPts val="1200"/>
              </a:spcBef>
              <a:buNone/>
            </a:pPr>
            <a:r>
              <a:rPr lang="en-US" sz="1700" dirty="0" smtClean="0">
                <a:solidFill>
                  <a:srgbClr val="0070C0"/>
                </a:solidFill>
                <a:latin typeface="Arial" pitchFamily="34" charset="0"/>
                <a:cs typeface="Arial" pitchFamily="34" charset="0"/>
              </a:rPr>
              <a:t>CREATE OR REPLACE TRIGGER </a:t>
            </a:r>
            <a:r>
              <a:rPr lang="en-US" sz="1700" dirty="0" err="1" smtClean="0">
                <a:solidFill>
                  <a:srgbClr val="00B050"/>
                </a:solidFill>
                <a:latin typeface="Arial" pitchFamily="34" charset="0"/>
                <a:cs typeface="Arial" pitchFamily="34" charset="0"/>
              </a:rPr>
              <a:t>row_trigger</a:t>
            </a:r>
            <a:endParaRPr lang="en-US" sz="1700" dirty="0" smtClean="0">
              <a:solidFill>
                <a:srgbClr val="00B050"/>
              </a:solidFill>
              <a:latin typeface="Arial" pitchFamily="34" charset="0"/>
              <a:cs typeface="Arial" pitchFamily="34" charset="0"/>
            </a:endParaRPr>
          </a:p>
          <a:p>
            <a:pPr marL="395288" lvl="2" indent="0">
              <a:spcBef>
                <a:spcPts val="1200"/>
              </a:spcBef>
              <a:buNone/>
            </a:pPr>
            <a:r>
              <a:rPr lang="en-US" sz="1700" dirty="0" smtClean="0">
                <a:solidFill>
                  <a:srgbClr val="0070C0"/>
                </a:solidFill>
                <a:latin typeface="Arial" pitchFamily="34" charset="0"/>
                <a:cs typeface="Arial" pitchFamily="34" charset="0"/>
              </a:rPr>
              <a:t>AFTER UPDATE ON </a:t>
            </a:r>
            <a:r>
              <a:rPr lang="en-US" sz="1700" dirty="0" smtClean="0">
                <a:solidFill>
                  <a:srgbClr val="00B050"/>
                </a:solidFill>
                <a:latin typeface="Arial" pitchFamily="34" charset="0"/>
                <a:cs typeface="Arial" pitchFamily="34" charset="0"/>
              </a:rPr>
              <a:t>employees</a:t>
            </a:r>
          </a:p>
          <a:p>
            <a:pPr marL="395288" lvl="2" indent="0">
              <a:spcBef>
                <a:spcPts val="1200"/>
              </a:spcBef>
              <a:buNone/>
            </a:pPr>
            <a:r>
              <a:rPr lang="en-US" sz="1700" dirty="0" smtClean="0">
                <a:solidFill>
                  <a:srgbClr val="0070C0"/>
                </a:solidFill>
                <a:latin typeface="Arial" pitchFamily="34" charset="0"/>
                <a:cs typeface="Arial" pitchFamily="34" charset="0"/>
              </a:rPr>
              <a:t>FOR EACH ROW</a:t>
            </a:r>
          </a:p>
          <a:p>
            <a:pPr marL="395288" lvl="2" indent="0">
              <a:spcBef>
                <a:spcPts val="1200"/>
              </a:spcBef>
              <a:buNone/>
            </a:pPr>
            <a:r>
              <a:rPr lang="en-US" sz="1700" dirty="0" smtClean="0">
                <a:solidFill>
                  <a:srgbClr val="0070C0"/>
                </a:solidFill>
                <a:latin typeface="Arial" pitchFamily="34" charset="0"/>
                <a:cs typeface="Arial" pitchFamily="34" charset="0"/>
              </a:rPr>
              <a:t>BEGIN</a:t>
            </a:r>
          </a:p>
          <a:p>
            <a:pPr marL="395288" lvl="2" indent="0">
              <a:spcBef>
                <a:spcPts val="1200"/>
              </a:spcBef>
              <a:buNone/>
            </a:pPr>
            <a:r>
              <a:rPr lang="en-US" sz="1700" dirty="0" smtClean="0">
                <a:solidFill>
                  <a:srgbClr val="0070C0"/>
                </a:solidFill>
                <a:latin typeface="Arial" pitchFamily="34" charset="0"/>
                <a:cs typeface="Arial" pitchFamily="34" charset="0"/>
              </a:rPr>
              <a:t>DBMS_OUTPUT.PUT_LINE('</a:t>
            </a:r>
            <a:r>
              <a:rPr lang="en-US" sz="1700" dirty="0" smtClean="0">
                <a:solidFill>
                  <a:srgbClr val="00B050"/>
                </a:solidFill>
                <a:latin typeface="Arial" pitchFamily="34" charset="0"/>
                <a:cs typeface="Arial" pitchFamily="34" charset="0"/>
              </a:rPr>
              <a:t>After update row Level</a:t>
            </a:r>
            <a:r>
              <a:rPr lang="en-US" sz="1700" dirty="0" smtClean="0">
                <a:solidFill>
                  <a:srgbClr val="0070C0"/>
                </a:solidFill>
                <a:latin typeface="Arial" pitchFamily="34" charset="0"/>
                <a:cs typeface="Arial" pitchFamily="34" charset="0"/>
              </a:rPr>
              <a:t>');</a:t>
            </a:r>
          </a:p>
          <a:p>
            <a:pPr marL="395288" lvl="2" indent="0">
              <a:spcBef>
                <a:spcPts val="1200"/>
              </a:spcBef>
              <a:buNone/>
            </a:pPr>
            <a:r>
              <a:rPr lang="en-US" sz="1700" dirty="0" smtClean="0">
                <a:solidFill>
                  <a:srgbClr val="0070C0"/>
                </a:solidFill>
                <a:latin typeface="Arial" pitchFamily="34" charset="0"/>
                <a:cs typeface="Arial" pitchFamily="34" charset="0"/>
              </a:rPr>
              <a:t>END;</a:t>
            </a:r>
          </a:p>
          <a:p>
            <a:pPr marL="58738" lvl="2" indent="0">
              <a:spcBef>
                <a:spcPts val="1200"/>
              </a:spcBef>
              <a:buNone/>
            </a:pPr>
            <a:endParaRPr lang="en-US" sz="1700" dirty="0" smtClean="0">
              <a:latin typeface="Arial" pitchFamily="34" charset="0"/>
              <a:cs typeface="Arial" pitchFamily="34" charset="0"/>
            </a:endParaRPr>
          </a:p>
          <a:p>
            <a:pPr marL="58738" lvl="2" indent="0">
              <a:spcBef>
                <a:spcPts val="1200"/>
              </a:spcBef>
              <a:buNone/>
            </a:pPr>
            <a:endParaRPr lang="en-US" sz="17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dirty="0"/>
          </a:p>
        </p:txBody>
      </p:sp>
    </p:spTree>
    <p:extLst>
      <p:ext uri="{BB962C8B-B14F-4D97-AF65-F5344CB8AC3E}">
        <p14:creationId xmlns:p14="http://schemas.microsoft.com/office/powerpoint/2010/main" val="2391684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Row Level Trigger-Example</a:t>
            </a:r>
            <a:endParaRPr lang="en-US" sz="3200" dirty="0"/>
          </a:p>
        </p:txBody>
      </p:sp>
      <p:sp>
        <p:nvSpPr>
          <p:cNvPr id="3" name="Content Placeholder 2"/>
          <p:cNvSpPr>
            <a:spLocks noGrp="1"/>
          </p:cNvSpPr>
          <p:nvPr>
            <p:ph idx="1"/>
          </p:nvPr>
        </p:nvSpPr>
        <p:spPr>
          <a:xfrm>
            <a:off x="76200" y="1676400"/>
            <a:ext cx="8991600" cy="3581400"/>
          </a:xfrm>
        </p:spPr>
        <p:txBody>
          <a:bodyPr/>
          <a:lstStyle/>
          <a:p>
            <a:pPr>
              <a:spcBef>
                <a:spcPts val="1200"/>
              </a:spcBef>
              <a:buNone/>
            </a:pPr>
            <a:r>
              <a:rPr lang="en-US" sz="2000" b="1" dirty="0" smtClean="0">
                <a:latin typeface="Arial" pitchFamily="34" charset="0"/>
                <a:cs typeface="Arial" pitchFamily="34" charset="0"/>
              </a:rPr>
              <a:t>Let us see how this procedure works?</a:t>
            </a:r>
          </a:p>
          <a:p>
            <a:pPr>
              <a:spcBef>
                <a:spcPts val="1200"/>
              </a:spcBef>
              <a:buNone/>
            </a:pPr>
            <a:r>
              <a:rPr lang="en-US" sz="2000" dirty="0" smtClean="0">
                <a:latin typeface="Arial" pitchFamily="34" charset="0"/>
                <a:cs typeface="Arial" pitchFamily="34" charset="0"/>
              </a:rPr>
              <a:t>	Assume that we update the location to ”</a:t>
            </a:r>
            <a:r>
              <a:rPr lang="en-US" sz="2000" b="1" i="1" dirty="0" err="1" smtClean="0">
                <a:latin typeface="Arial" pitchFamily="34" charset="0"/>
                <a:cs typeface="Arial" pitchFamily="34" charset="0"/>
              </a:rPr>
              <a:t>auckland</a:t>
            </a:r>
            <a:r>
              <a:rPr lang="en-US" sz="2000" dirty="0" smtClean="0">
                <a:latin typeface="Arial" pitchFamily="34" charset="0"/>
                <a:cs typeface="Arial" pitchFamily="34" charset="0"/>
              </a:rPr>
              <a:t>” for all department with number 10. If we execute the update statement as</a:t>
            </a:r>
          </a:p>
          <a:p>
            <a:pPr>
              <a:spcBef>
                <a:spcPts val="1200"/>
              </a:spcBef>
              <a:buNone/>
            </a:pPr>
            <a:r>
              <a:rPr lang="en-US" sz="2000" dirty="0" smtClean="0">
                <a:latin typeface="Arial" pitchFamily="34" charset="0"/>
                <a:cs typeface="Arial" pitchFamily="34" charset="0"/>
              </a:rPr>
              <a:t>	</a:t>
            </a:r>
            <a:r>
              <a:rPr lang="en-US" sz="2000" dirty="0" smtClean="0">
                <a:solidFill>
                  <a:srgbClr val="0070C0"/>
                </a:solidFill>
                <a:latin typeface="Arial" pitchFamily="34" charset="0"/>
                <a:cs typeface="Arial" pitchFamily="34" charset="0"/>
              </a:rPr>
              <a:t>UPDATE </a:t>
            </a:r>
            <a:r>
              <a:rPr lang="en-US" sz="2000" dirty="0" smtClean="0">
                <a:solidFill>
                  <a:srgbClr val="00B050"/>
                </a:solidFill>
                <a:latin typeface="Arial" pitchFamily="34" charset="0"/>
                <a:cs typeface="Arial" pitchFamily="34" charset="0"/>
              </a:rPr>
              <a:t>employees</a:t>
            </a:r>
            <a:r>
              <a:rPr lang="en-US" sz="2000" dirty="0" smtClean="0">
                <a:solidFill>
                  <a:srgbClr val="0070C0"/>
                </a:solidFill>
                <a:latin typeface="Arial" pitchFamily="34" charset="0"/>
                <a:cs typeface="Arial" pitchFamily="34" charset="0"/>
              </a:rPr>
              <a:t> SET </a:t>
            </a:r>
            <a:r>
              <a:rPr lang="en-US" sz="2000" dirty="0" smtClean="0">
                <a:solidFill>
                  <a:srgbClr val="00B050"/>
                </a:solidFill>
                <a:latin typeface="Arial" pitchFamily="34" charset="0"/>
                <a:cs typeface="Arial" pitchFamily="34" charset="0"/>
              </a:rPr>
              <a:t>location</a:t>
            </a:r>
            <a:r>
              <a:rPr lang="en-US" sz="2000" dirty="0" smtClean="0">
                <a:solidFill>
                  <a:srgbClr val="0070C0"/>
                </a:solidFill>
                <a:latin typeface="Arial" pitchFamily="34" charset="0"/>
                <a:cs typeface="Arial" pitchFamily="34" charset="0"/>
              </a:rPr>
              <a:t>='</a:t>
            </a:r>
            <a:r>
              <a:rPr lang="en-US" sz="2000" dirty="0" err="1" smtClean="0">
                <a:solidFill>
                  <a:srgbClr val="00B050"/>
                </a:solidFill>
                <a:latin typeface="Arial" pitchFamily="34" charset="0"/>
                <a:cs typeface="Arial" pitchFamily="34" charset="0"/>
              </a:rPr>
              <a:t>auckland</a:t>
            </a:r>
            <a:r>
              <a:rPr lang="en-US" sz="2000" dirty="0" smtClean="0">
                <a:solidFill>
                  <a:srgbClr val="0070C0"/>
                </a:solidFill>
                <a:latin typeface="Arial" pitchFamily="34" charset="0"/>
                <a:cs typeface="Arial" pitchFamily="34" charset="0"/>
              </a:rPr>
              <a:t>' WHERE </a:t>
            </a:r>
            <a:r>
              <a:rPr lang="en-US" sz="2000" dirty="0" err="1" smtClean="0">
                <a:solidFill>
                  <a:srgbClr val="00B050"/>
                </a:solidFill>
                <a:latin typeface="Arial" pitchFamily="34" charset="0"/>
                <a:cs typeface="Arial" pitchFamily="34" charset="0"/>
              </a:rPr>
              <a:t>deptno</a:t>
            </a:r>
            <a:r>
              <a:rPr lang="en-US" sz="2000" dirty="0" smtClean="0">
                <a:solidFill>
                  <a:srgbClr val="0070C0"/>
                </a:solidFill>
                <a:latin typeface="Arial" pitchFamily="34" charset="0"/>
                <a:cs typeface="Arial" pitchFamily="34" charset="0"/>
              </a:rPr>
              <a:t>=</a:t>
            </a:r>
            <a:r>
              <a:rPr lang="en-US" sz="2000" dirty="0" smtClean="0">
                <a:solidFill>
                  <a:srgbClr val="00B050"/>
                </a:solidFill>
                <a:latin typeface="Arial" pitchFamily="34" charset="0"/>
                <a:cs typeface="Arial" pitchFamily="34" charset="0"/>
              </a:rPr>
              <a:t>10</a:t>
            </a:r>
          </a:p>
          <a:p>
            <a:pPr>
              <a:spcBef>
                <a:spcPts val="1200"/>
              </a:spcBef>
              <a:buNone/>
            </a:pPr>
            <a:r>
              <a:rPr lang="en-US" sz="2000" b="1" dirty="0" smtClean="0">
                <a:latin typeface="Arial" pitchFamily="34" charset="0"/>
                <a:cs typeface="Arial" pitchFamily="34" charset="0"/>
              </a:rPr>
              <a:t>What happens now?</a:t>
            </a:r>
          </a:p>
          <a:p>
            <a:pPr>
              <a:spcBef>
                <a:spcPts val="1200"/>
              </a:spcBef>
              <a:buNone/>
            </a:pPr>
            <a:r>
              <a:rPr lang="en-US" sz="2000" dirty="0" smtClean="0">
                <a:latin typeface="Arial" pitchFamily="34" charset="0"/>
                <a:cs typeface="Arial" pitchFamily="34" charset="0"/>
              </a:rPr>
              <a:t>	The trigger will be executed and oracle prints the message “</a:t>
            </a:r>
            <a:r>
              <a:rPr lang="en-US" sz="2000" b="1" i="1" dirty="0" smtClean="0">
                <a:latin typeface="Arial" pitchFamily="34" charset="0"/>
                <a:cs typeface="Arial" pitchFamily="34" charset="0"/>
              </a:rPr>
              <a:t>After update Statement Level</a:t>
            </a:r>
            <a:r>
              <a:rPr lang="en-US" sz="2000" dirty="0" smtClean="0">
                <a:latin typeface="Arial" pitchFamily="34" charset="0"/>
                <a:cs typeface="Arial" pitchFamily="34" charset="0"/>
              </a:rPr>
              <a:t>”. But now it will be printed two times for each row updated in the system.</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dirty="0"/>
          </a:p>
        </p:txBody>
      </p:sp>
    </p:spTree>
    <p:extLst>
      <p:ext uri="{BB962C8B-B14F-4D97-AF65-F5344CB8AC3E}">
        <p14:creationId xmlns:p14="http://schemas.microsoft.com/office/powerpoint/2010/main" val="113952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Row Level Triggers</a:t>
            </a:r>
            <a:endParaRPr lang="en-US" sz="3200" dirty="0"/>
          </a:p>
        </p:txBody>
      </p:sp>
      <p:sp>
        <p:nvSpPr>
          <p:cNvPr id="3" name="Content Placeholder 2"/>
          <p:cNvSpPr>
            <a:spLocks noGrp="1"/>
          </p:cNvSpPr>
          <p:nvPr>
            <p:ph idx="1"/>
          </p:nvPr>
        </p:nvSpPr>
        <p:spPr>
          <a:xfrm>
            <a:off x="228600" y="1524000"/>
            <a:ext cx="8686800" cy="3124200"/>
          </a:xfrm>
        </p:spPr>
        <p:txBody>
          <a:bodyPr/>
          <a:lstStyle/>
          <a:p>
            <a:pPr>
              <a:spcBef>
                <a:spcPts val="1200"/>
              </a:spcBef>
              <a:buNone/>
            </a:pPr>
            <a:r>
              <a:rPr sz="2000" dirty="0" smtClean="0">
                <a:latin typeface="Arial" pitchFamily="34" charset="0"/>
                <a:cs typeface="Arial" pitchFamily="34" charset="0"/>
              </a:rPr>
              <a:t>While creating row level trigger, consider the following facts,</a:t>
            </a:r>
          </a:p>
          <a:p>
            <a:pPr>
              <a:spcBef>
                <a:spcPts val="1200"/>
              </a:spcBef>
            </a:pPr>
            <a:r>
              <a:rPr sz="2000" dirty="0" smtClean="0">
                <a:latin typeface="Arial" pitchFamily="34" charset="0"/>
                <a:cs typeface="Arial" pitchFamily="34" charset="0"/>
              </a:rPr>
              <a:t>A row level trigger use </a:t>
            </a:r>
            <a:r>
              <a:rPr sz="2000" b="1" dirty="0" smtClean="0">
                <a:latin typeface="Arial" pitchFamily="34" charset="0"/>
                <a:cs typeface="Arial" pitchFamily="34" charset="0"/>
              </a:rPr>
              <a:t>:old </a:t>
            </a:r>
            <a:r>
              <a:rPr sz="2000" dirty="0" smtClean="0">
                <a:latin typeface="Arial" pitchFamily="34" charset="0"/>
                <a:cs typeface="Arial" pitchFamily="34" charset="0"/>
              </a:rPr>
              <a:t>and </a:t>
            </a:r>
            <a:r>
              <a:rPr lang="en-US" sz="2000" b="1" dirty="0" smtClean="0">
                <a:latin typeface="Arial" pitchFamily="34" charset="0"/>
                <a:cs typeface="Arial" pitchFamily="34" charset="0"/>
              </a:rPr>
              <a:t>:new</a:t>
            </a:r>
            <a:r>
              <a:rPr sz="2000" dirty="0" smtClean="0">
                <a:latin typeface="Arial" pitchFamily="34" charset="0"/>
                <a:cs typeface="Arial" pitchFamily="34" charset="0"/>
              </a:rPr>
              <a:t> qualifiers to access the value of a column before and after the change of data by a DML operation.</a:t>
            </a:r>
          </a:p>
          <a:p>
            <a:pPr>
              <a:spcBef>
                <a:spcPts val="1200"/>
              </a:spcBef>
            </a:pPr>
            <a:r>
              <a:rPr sz="2000" dirty="0" smtClean="0">
                <a:latin typeface="Arial" pitchFamily="34" charset="0"/>
                <a:cs typeface="Arial" pitchFamily="34" charset="0"/>
              </a:rPr>
              <a:t>Old and New qualifiers can only be used in row level triggers.</a:t>
            </a:r>
          </a:p>
          <a:p>
            <a:pPr>
              <a:spcBef>
                <a:spcPts val="1200"/>
              </a:spcBef>
            </a:pPr>
            <a:r>
              <a:rPr sz="2000" dirty="0" smtClean="0">
                <a:latin typeface="Arial" pitchFamily="34" charset="0"/>
                <a:cs typeface="Arial" pitchFamily="34" charset="0"/>
              </a:rPr>
              <a:t>The following table illustrates the old and new value of a database table column before and after a DML operation:</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dirty="0"/>
          </a:p>
        </p:txBody>
      </p:sp>
      <p:graphicFrame>
        <p:nvGraphicFramePr>
          <p:cNvPr id="5" name="Table 4"/>
          <p:cNvGraphicFramePr>
            <a:graphicFrameLocks noGrp="1"/>
          </p:cNvGraphicFramePr>
          <p:nvPr/>
        </p:nvGraphicFramePr>
        <p:xfrm>
          <a:off x="762000" y="4114800"/>
          <a:ext cx="7543800" cy="1752601"/>
        </p:xfrm>
        <a:graphic>
          <a:graphicData uri="http://schemas.openxmlformats.org/drawingml/2006/table">
            <a:tbl>
              <a:tblPr firstRow="1" bandRow="1">
                <a:tableStyleId>{5C22544A-7EE6-4342-B048-85BDC9FD1C3A}</a:tableStyleId>
              </a:tblPr>
              <a:tblGrid>
                <a:gridCol w="1833074"/>
                <a:gridCol w="2820112"/>
                <a:gridCol w="2890614"/>
              </a:tblGrid>
              <a:tr h="599989">
                <a:tc>
                  <a:txBody>
                    <a:bodyPr/>
                    <a:lstStyle/>
                    <a:p>
                      <a:r>
                        <a:rPr lang="en-US" sz="1600" b="0" dirty="0" smtClean="0">
                          <a:latin typeface="Arial" pitchFamily="34" charset="0"/>
                          <a:cs typeface="Arial" pitchFamily="34" charset="0"/>
                        </a:rPr>
                        <a:t> </a:t>
                      </a:r>
                      <a:r>
                        <a:rPr lang="en-US" sz="1600" b="0" kern="1200" baseline="0" dirty="0" smtClean="0">
                          <a:solidFill>
                            <a:schemeClr val="lt1"/>
                          </a:solidFill>
                          <a:latin typeface="Arial" pitchFamily="34" charset="0"/>
                          <a:ea typeface="+mn-ea"/>
                          <a:cs typeface="Arial" pitchFamily="34" charset="0"/>
                        </a:rPr>
                        <a:t>DML Operations</a:t>
                      </a:r>
                    </a:p>
                  </a:txBody>
                  <a:tcPr/>
                </a:tc>
                <a:tc>
                  <a:txBody>
                    <a:bodyPr/>
                    <a:lstStyle/>
                    <a:p>
                      <a:r>
                        <a:rPr lang="en-US" sz="1600" b="0" kern="1200" baseline="0" dirty="0" smtClean="0">
                          <a:solidFill>
                            <a:schemeClr val="lt1"/>
                          </a:solidFill>
                          <a:latin typeface="Arial" pitchFamily="34" charset="0"/>
                          <a:ea typeface="+mn-ea"/>
                          <a:cs typeface="Arial" pitchFamily="34" charset="0"/>
                        </a:rPr>
                        <a:t>Value Before Change (:OLD)</a:t>
                      </a:r>
                    </a:p>
                  </a:txBody>
                  <a:tcPr/>
                </a:tc>
                <a:tc>
                  <a:txBody>
                    <a:bodyPr/>
                    <a:lstStyle/>
                    <a:p>
                      <a:r>
                        <a:rPr lang="en-US" sz="1600" b="0" kern="1200" baseline="0" dirty="0" smtClean="0">
                          <a:solidFill>
                            <a:schemeClr val="lt1"/>
                          </a:solidFill>
                          <a:latin typeface="Arial" pitchFamily="34" charset="0"/>
                          <a:ea typeface="+mn-ea"/>
                          <a:cs typeface="Arial" pitchFamily="34" charset="0"/>
                        </a:rPr>
                        <a:t>Value After Change (:NEW)</a:t>
                      </a:r>
                      <a:endParaRPr lang="en-US" sz="1600" b="0" dirty="0">
                        <a:latin typeface="Arial" pitchFamily="34" charset="0"/>
                        <a:cs typeface="Arial" pitchFamily="34" charset="0"/>
                      </a:endParaRPr>
                    </a:p>
                  </a:txBody>
                  <a:tcPr/>
                </a:tc>
              </a:tr>
              <a:tr h="384204">
                <a:tc>
                  <a:txBody>
                    <a:bodyPr/>
                    <a:lstStyle/>
                    <a:p>
                      <a:r>
                        <a:rPr lang="en-US" sz="1600" dirty="0" smtClean="0">
                          <a:latin typeface="Arial" pitchFamily="34" charset="0"/>
                          <a:cs typeface="Arial" pitchFamily="34" charset="0"/>
                        </a:rPr>
                        <a:t>INSERT</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NULL</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Value</a:t>
                      </a:r>
                      <a:r>
                        <a:rPr lang="en-US" sz="1600" baseline="0" dirty="0" smtClean="0">
                          <a:latin typeface="Arial" pitchFamily="34" charset="0"/>
                          <a:cs typeface="Arial" pitchFamily="34" charset="0"/>
                        </a:rPr>
                        <a:t> that is inserted</a:t>
                      </a:r>
                      <a:endParaRPr lang="en-US" sz="1600" dirty="0">
                        <a:latin typeface="Arial" pitchFamily="34" charset="0"/>
                        <a:cs typeface="Arial" pitchFamily="34" charset="0"/>
                      </a:endParaRPr>
                    </a:p>
                  </a:txBody>
                  <a:tcPr/>
                </a:tc>
              </a:tr>
              <a:tr h="384204">
                <a:tc>
                  <a:txBody>
                    <a:bodyPr/>
                    <a:lstStyle/>
                    <a:p>
                      <a:r>
                        <a:rPr lang="en-US" sz="1600" dirty="0" smtClean="0">
                          <a:latin typeface="Arial" pitchFamily="34" charset="0"/>
                          <a:cs typeface="Arial" pitchFamily="34" charset="0"/>
                        </a:rPr>
                        <a:t>UPDATE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Value before update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Value after</a:t>
                      </a:r>
                      <a:r>
                        <a:rPr lang="en-US" sz="1600" baseline="0" dirty="0" smtClean="0">
                          <a:latin typeface="Arial" pitchFamily="34" charset="0"/>
                          <a:cs typeface="Arial" pitchFamily="34" charset="0"/>
                        </a:rPr>
                        <a:t> update</a:t>
                      </a:r>
                      <a:endParaRPr lang="en-US" sz="1600" dirty="0">
                        <a:latin typeface="Arial" pitchFamily="34" charset="0"/>
                        <a:cs typeface="Arial" pitchFamily="34" charset="0"/>
                      </a:endParaRPr>
                    </a:p>
                  </a:txBody>
                  <a:tcPr/>
                </a:tc>
              </a:tr>
              <a:tr h="384204">
                <a:tc>
                  <a:txBody>
                    <a:bodyPr/>
                    <a:lstStyle/>
                    <a:p>
                      <a:r>
                        <a:rPr lang="en-US" sz="1600" dirty="0" smtClean="0">
                          <a:latin typeface="Arial" pitchFamily="34" charset="0"/>
                          <a:cs typeface="Arial" pitchFamily="34" charset="0"/>
                        </a:rPr>
                        <a:t>DELETE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Value before delete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NULL</a:t>
                      </a:r>
                      <a:endParaRPr lang="en-US" sz="16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2744785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sz="3200" dirty="0" smtClean="0"/>
              <a:t>Row Level Triggers –Insert Example</a:t>
            </a:r>
            <a:endParaRPr lang="en-US" sz="3200" dirty="0"/>
          </a:p>
        </p:txBody>
      </p:sp>
      <p:sp>
        <p:nvSpPr>
          <p:cNvPr id="3" name="Content Placeholder 2"/>
          <p:cNvSpPr>
            <a:spLocks noGrp="1"/>
          </p:cNvSpPr>
          <p:nvPr>
            <p:ph idx="1"/>
          </p:nvPr>
        </p:nvSpPr>
        <p:spPr>
          <a:xfrm>
            <a:off x="228600" y="1600200"/>
            <a:ext cx="8686800" cy="4953000"/>
          </a:xfrm>
        </p:spPr>
        <p:txBody>
          <a:bodyPr/>
          <a:lstStyle/>
          <a:p>
            <a:pPr>
              <a:spcBef>
                <a:spcPts val="2400"/>
              </a:spcBef>
              <a:buNone/>
            </a:pPr>
            <a:r>
              <a:rPr lang="en-US" sz="2400" b="1" dirty="0" smtClean="0">
                <a:latin typeface="Arial" pitchFamily="34" charset="0"/>
                <a:cs typeface="Arial" pitchFamily="34" charset="0"/>
              </a:rPr>
              <a:t>Scenario: </a:t>
            </a:r>
            <a:r>
              <a:rPr lang="en-US" sz="2400" dirty="0" smtClean="0">
                <a:latin typeface="Arial" pitchFamily="34" charset="0"/>
                <a:cs typeface="Arial" pitchFamily="34" charset="0"/>
              </a:rPr>
              <a:t>A</a:t>
            </a:r>
            <a:r>
              <a:rPr sz="2400" dirty="0" smtClean="0">
                <a:latin typeface="Arial" pitchFamily="34" charset="0"/>
                <a:cs typeface="Arial" pitchFamily="34" charset="0"/>
              </a:rPr>
              <a:t>ssume that we have table </a:t>
            </a:r>
            <a:r>
              <a:rPr sz="2400" b="1" i="1" dirty="0" err="1" smtClean="0">
                <a:latin typeface="Arial" pitchFamily="34" charset="0"/>
                <a:cs typeface="Arial" pitchFamily="34" charset="0"/>
              </a:rPr>
              <a:t>loan_info</a:t>
            </a:r>
            <a:r>
              <a:rPr sz="2400" dirty="0" smtClean="0">
                <a:latin typeface="Arial" pitchFamily="34" charset="0"/>
                <a:cs typeface="Arial" pitchFamily="34" charset="0"/>
              </a:rPr>
              <a:t> with column </a:t>
            </a:r>
            <a:r>
              <a:rPr sz="2400" b="1" i="1" dirty="0" err="1" smtClean="0">
                <a:latin typeface="Arial" pitchFamily="34" charset="0"/>
                <a:cs typeface="Arial" pitchFamily="34" charset="0"/>
              </a:rPr>
              <a:t>interest_rate</a:t>
            </a:r>
            <a:r>
              <a:rPr sz="2400" dirty="0" smtClean="0">
                <a:latin typeface="Arial" pitchFamily="34" charset="0"/>
                <a:cs typeface="Arial" pitchFamily="34" charset="0"/>
              </a:rPr>
              <a:t> to store the interest rates of the loans.</a:t>
            </a:r>
          </a:p>
          <a:p>
            <a:pPr>
              <a:spcBef>
                <a:spcPts val="2400"/>
              </a:spcBef>
              <a:buNone/>
            </a:pPr>
            <a:r>
              <a:rPr sz="2400" b="1" dirty="0" smtClean="0">
                <a:latin typeface="Arial" pitchFamily="34" charset="0"/>
                <a:cs typeface="Arial" pitchFamily="34" charset="0"/>
              </a:rPr>
              <a:t>Business Rule: </a:t>
            </a:r>
            <a:r>
              <a:rPr sz="2400" dirty="0" smtClean="0">
                <a:latin typeface="Arial" pitchFamily="34" charset="0"/>
                <a:cs typeface="Arial" pitchFamily="34" charset="0"/>
              </a:rPr>
              <a:t>If the user enters a loan record with interest less than 10% an error shou</a:t>
            </a:r>
            <a:r>
              <a:rPr lang="en-US" sz="2400" dirty="0" smtClean="0">
                <a:latin typeface="Arial" pitchFamily="34" charset="0"/>
                <a:cs typeface="Arial" pitchFamily="34" charset="0"/>
              </a:rPr>
              <a:t>ld</a:t>
            </a:r>
            <a:r>
              <a:rPr sz="2400" dirty="0" smtClean="0">
                <a:latin typeface="Arial" pitchFamily="34" charset="0"/>
                <a:cs typeface="Arial" pitchFamily="34" charset="0"/>
              </a:rPr>
              <a:t> be raised.</a:t>
            </a:r>
          </a:p>
          <a:p>
            <a:pPr>
              <a:spcBef>
                <a:spcPts val="2400"/>
              </a:spcBef>
              <a:buNone/>
            </a:pPr>
            <a:r>
              <a:rPr lang="en-US" sz="2400" b="1" dirty="0" smtClean="0">
                <a:latin typeface="Arial" pitchFamily="34" charset="0"/>
                <a:cs typeface="Arial" pitchFamily="34" charset="0"/>
              </a:rPr>
              <a:t>Solution: </a:t>
            </a:r>
            <a:r>
              <a:rPr lang="en-US" sz="2400" dirty="0" smtClean="0">
                <a:latin typeface="Arial" pitchFamily="34" charset="0"/>
                <a:cs typeface="Arial" pitchFamily="34" charset="0"/>
              </a:rPr>
              <a:t>To do this a row level trigger is defined which checks the interest valu</a:t>
            </a:r>
            <a:r>
              <a:rPr sz="2400" dirty="0" smtClean="0">
                <a:latin typeface="Arial" pitchFamily="34" charset="0"/>
                <a:cs typeface="Arial" pitchFamily="34" charset="0"/>
              </a:rPr>
              <a:t>e whenever a loan row is inserted. If the interest amount is &lt; 10% an error should be thrown.</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dirty="0"/>
          </a:p>
        </p:txBody>
      </p:sp>
    </p:spTree>
    <p:extLst>
      <p:ext uri="{BB962C8B-B14F-4D97-AF65-F5344CB8AC3E}">
        <p14:creationId xmlns:p14="http://schemas.microsoft.com/office/powerpoint/2010/main" val="3658828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Row Level Triggers –Insert Example</a:t>
            </a:r>
            <a:endParaRPr lang="en-US" sz="3200" dirty="0"/>
          </a:p>
        </p:txBody>
      </p:sp>
      <p:sp>
        <p:nvSpPr>
          <p:cNvPr id="3" name="Content Placeholder 2"/>
          <p:cNvSpPr>
            <a:spLocks noGrp="1"/>
          </p:cNvSpPr>
          <p:nvPr>
            <p:ph idx="1"/>
          </p:nvPr>
        </p:nvSpPr>
        <p:spPr>
          <a:xfrm>
            <a:off x="228600" y="1524000"/>
            <a:ext cx="8686800" cy="4953000"/>
          </a:xfrm>
        </p:spPr>
        <p:txBody>
          <a:bodyPr/>
          <a:lstStyle/>
          <a:p>
            <a:pPr>
              <a:buNone/>
            </a:pPr>
            <a:r>
              <a:rPr sz="2000" dirty="0" smtClean="0">
                <a:solidFill>
                  <a:srgbClr val="0070C0"/>
                </a:solidFill>
                <a:latin typeface="Arial" pitchFamily="34" charset="0"/>
                <a:cs typeface="Arial" pitchFamily="34" charset="0"/>
              </a:rPr>
              <a:t>CREATE OR REPLACE TRIGGER</a:t>
            </a:r>
            <a:r>
              <a:rPr sz="2000" dirty="0" smtClean="0">
                <a:solidFill>
                  <a:srgbClr val="00B050"/>
                </a:solidFill>
                <a:latin typeface="Arial" pitchFamily="34" charset="0"/>
                <a:cs typeface="Arial" pitchFamily="34" charset="0"/>
              </a:rPr>
              <a:t> </a:t>
            </a:r>
            <a:r>
              <a:rPr sz="2000" dirty="0" err="1" smtClean="0">
                <a:solidFill>
                  <a:srgbClr val="00B050"/>
                </a:solidFill>
                <a:latin typeface="Arial" pitchFamily="34" charset="0"/>
                <a:cs typeface="Arial" pitchFamily="34" charset="0"/>
              </a:rPr>
              <a:t>interest_rate</a:t>
            </a:r>
            <a:endParaRPr sz="2000" dirty="0" smtClean="0">
              <a:solidFill>
                <a:srgbClr val="00B050"/>
              </a:solidFill>
              <a:latin typeface="Arial" pitchFamily="34" charset="0"/>
              <a:cs typeface="Arial" pitchFamily="34" charset="0"/>
            </a:endParaRPr>
          </a:p>
          <a:p>
            <a:pPr>
              <a:buNone/>
            </a:pPr>
            <a:r>
              <a:rPr sz="2000" dirty="0" smtClean="0">
                <a:solidFill>
                  <a:srgbClr val="0070C0"/>
                </a:solidFill>
                <a:latin typeface="Arial" pitchFamily="34" charset="0"/>
                <a:cs typeface="Arial" pitchFamily="34" charset="0"/>
              </a:rPr>
              <a:t>BEFORE INSERT </a:t>
            </a:r>
          </a:p>
          <a:p>
            <a:pPr>
              <a:buNone/>
            </a:pPr>
            <a:r>
              <a:rPr sz="2000" dirty="0" smtClean="0">
                <a:solidFill>
                  <a:srgbClr val="0070C0"/>
                </a:solidFill>
                <a:latin typeface="Arial" pitchFamily="34" charset="0"/>
                <a:cs typeface="Arial" pitchFamily="34" charset="0"/>
              </a:rPr>
              <a:t>ON </a:t>
            </a:r>
            <a:r>
              <a:rPr sz="2000" dirty="0" err="1" smtClean="0">
                <a:solidFill>
                  <a:srgbClr val="00B050"/>
                </a:solidFill>
                <a:latin typeface="Arial" pitchFamily="34" charset="0"/>
                <a:cs typeface="Arial" pitchFamily="34" charset="0"/>
              </a:rPr>
              <a:t>loan_info</a:t>
            </a:r>
            <a:r>
              <a:rPr sz="2000" dirty="0" smtClean="0">
                <a:solidFill>
                  <a:srgbClr val="0070C0"/>
                </a:solidFill>
                <a:latin typeface="Arial" pitchFamily="34" charset="0"/>
                <a:cs typeface="Arial" pitchFamily="34" charset="0"/>
              </a:rPr>
              <a:t> </a:t>
            </a:r>
          </a:p>
          <a:p>
            <a:pPr lvl="1">
              <a:buNone/>
            </a:pPr>
            <a:r>
              <a:rPr sz="2000" dirty="0" smtClean="0">
                <a:solidFill>
                  <a:srgbClr val="0070C0"/>
                </a:solidFill>
                <a:latin typeface="Arial" pitchFamily="34" charset="0"/>
                <a:cs typeface="Arial" pitchFamily="34" charset="0"/>
              </a:rPr>
              <a:t>FOR EACH ROW </a:t>
            </a:r>
          </a:p>
          <a:p>
            <a:pPr lvl="1">
              <a:buNone/>
            </a:pPr>
            <a:r>
              <a:rPr sz="2000" dirty="0" smtClean="0">
                <a:solidFill>
                  <a:srgbClr val="0070C0"/>
                </a:solidFill>
                <a:latin typeface="Arial" pitchFamily="34" charset="0"/>
                <a:cs typeface="Arial" pitchFamily="34" charset="0"/>
              </a:rPr>
              <a:t>BEGIN </a:t>
            </a:r>
          </a:p>
          <a:p>
            <a:pPr lvl="2">
              <a:buNone/>
            </a:pPr>
            <a:r>
              <a:rPr dirty="0" smtClean="0">
                <a:solidFill>
                  <a:srgbClr val="0070C0"/>
                </a:solidFill>
                <a:latin typeface="Arial" pitchFamily="34" charset="0"/>
                <a:cs typeface="Arial" pitchFamily="34" charset="0"/>
              </a:rPr>
              <a:t>IF :</a:t>
            </a:r>
            <a:r>
              <a:rPr dirty="0" err="1" smtClean="0">
                <a:solidFill>
                  <a:srgbClr val="0070C0"/>
                </a:solidFill>
                <a:latin typeface="Arial" pitchFamily="34" charset="0"/>
                <a:cs typeface="Arial" pitchFamily="34" charset="0"/>
              </a:rPr>
              <a:t>NEW.</a:t>
            </a:r>
            <a:r>
              <a:rPr lang="en-US" dirty="0" err="1" smtClean="0">
                <a:solidFill>
                  <a:srgbClr val="00B050"/>
                </a:solidFill>
                <a:latin typeface="Arial" pitchFamily="34" charset="0"/>
                <a:cs typeface="Arial" pitchFamily="34" charset="0"/>
              </a:rPr>
              <a:t>interest_rate</a:t>
            </a:r>
            <a:r>
              <a:rPr lang="en-US" dirty="0" smtClean="0">
                <a:solidFill>
                  <a:srgbClr val="00B050"/>
                </a:solidFill>
                <a:latin typeface="Arial" pitchFamily="34" charset="0"/>
                <a:cs typeface="Arial" pitchFamily="34" charset="0"/>
              </a:rPr>
              <a:t>&lt;10</a:t>
            </a:r>
            <a:r>
              <a:rPr dirty="0" smtClean="0">
                <a:solidFill>
                  <a:srgbClr val="0070C0"/>
                </a:solidFill>
                <a:latin typeface="Arial" pitchFamily="34" charset="0"/>
                <a:cs typeface="Arial" pitchFamily="34" charset="0"/>
              </a:rPr>
              <a:t>  THEN </a:t>
            </a:r>
          </a:p>
          <a:p>
            <a:pPr lvl="2">
              <a:buNone/>
            </a:pPr>
            <a:r>
              <a:rPr dirty="0" smtClean="0">
                <a:solidFill>
                  <a:srgbClr val="0070C0"/>
                </a:solidFill>
                <a:latin typeface="Arial" pitchFamily="34" charset="0"/>
                <a:cs typeface="Arial" pitchFamily="34" charset="0"/>
              </a:rPr>
              <a:t>RAISE_APPLICATION_ERROR(-20100,</a:t>
            </a:r>
            <a:r>
              <a:rPr lang="en-US" dirty="0">
                <a:solidFill>
                  <a:srgbClr val="0070C0"/>
                </a:solidFill>
                <a:latin typeface="Arial" pitchFamily="34" charset="0"/>
                <a:cs typeface="Arial" pitchFamily="34" charset="0"/>
              </a:rPr>
              <a:t> </a:t>
            </a:r>
            <a:r>
              <a:rPr lang="en-US" dirty="0" smtClean="0">
                <a:solidFill>
                  <a:srgbClr val="0070C0"/>
                </a:solidFill>
                <a:latin typeface="Arial" pitchFamily="34" charset="0"/>
                <a:cs typeface="Arial" pitchFamily="34" charset="0"/>
              </a:rPr>
              <a:t>“</a:t>
            </a:r>
            <a:r>
              <a:rPr lang="en-US" dirty="0" smtClean="0">
                <a:solidFill>
                  <a:srgbClr val="00B050"/>
                </a:solidFill>
                <a:latin typeface="Arial" pitchFamily="34" charset="0"/>
                <a:cs typeface="Arial" pitchFamily="34" charset="0"/>
              </a:rPr>
              <a:t>interest </a:t>
            </a:r>
            <a:r>
              <a:rPr lang="en-US" dirty="0">
                <a:solidFill>
                  <a:srgbClr val="00B050"/>
                </a:solidFill>
                <a:latin typeface="Arial" pitchFamily="34" charset="0"/>
                <a:cs typeface="Arial" pitchFamily="34" charset="0"/>
              </a:rPr>
              <a:t>rate should be greater than </a:t>
            </a:r>
            <a:r>
              <a:rPr lang="en-US" dirty="0" smtClean="0">
                <a:solidFill>
                  <a:srgbClr val="00B050"/>
                </a:solidFill>
                <a:latin typeface="Arial" pitchFamily="34" charset="0"/>
                <a:cs typeface="Arial" pitchFamily="34" charset="0"/>
              </a:rPr>
              <a:t>10”); </a:t>
            </a:r>
          </a:p>
          <a:p>
            <a:pPr lvl="2">
              <a:buNone/>
            </a:pPr>
            <a:r>
              <a:rPr dirty="0" smtClean="0">
                <a:solidFill>
                  <a:srgbClr val="0070C0"/>
                </a:solidFill>
                <a:latin typeface="Arial" pitchFamily="34" charset="0"/>
                <a:cs typeface="Arial" pitchFamily="34" charset="0"/>
              </a:rPr>
              <a:t>END IF; </a:t>
            </a:r>
          </a:p>
          <a:p>
            <a:pPr>
              <a:buNone/>
            </a:pPr>
            <a:r>
              <a:rPr sz="2000" dirty="0" smtClean="0">
                <a:solidFill>
                  <a:srgbClr val="0070C0"/>
                </a:solidFill>
                <a:latin typeface="Arial" pitchFamily="34" charset="0"/>
                <a:cs typeface="Arial" pitchFamily="34" charset="0"/>
              </a:rPr>
              <a:t>END; </a:t>
            </a:r>
            <a:endParaRPr sz="2000" dirty="0">
              <a:solidFill>
                <a:srgbClr val="0070C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dirty="0"/>
          </a:p>
        </p:txBody>
      </p:sp>
      <p:sp>
        <p:nvSpPr>
          <p:cNvPr id="5" name="TextBox 4"/>
          <p:cNvSpPr txBox="1"/>
          <p:nvPr/>
        </p:nvSpPr>
        <p:spPr>
          <a:xfrm>
            <a:off x="1219200" y="5297269"/>
            <a:ext cx="7010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Here the “</a:t>
            </a:r>
            <a:r>
              <a:rPr lang="en-US" dirty="0" smtClean="0">
                <a:latin typeface="Arial" pitchFamily="34" charset="0"/>
                <a:cs typeface="Arial" pitchFamily="34" charset="0"/>
              </a:rPr>
              <a:t>Before</a:t>
            </a:r>
            <a:r>
              <a:rPr lang="en-US" b="0" dirty="0" smtClean="0">
                <a:latin typeface="Arial" pitchFamily="34" charset="0"/>
                <a:cs typeface="Arial" pitchFamily="34" charset="0"/>
              </a:rPr>
              <a:t>” keyword is used in trigger to ensure that the interest value is checked before executing DML insert statement.</a:t>
            </a:r>
            <a:endParaRPr lang="en-US" b="0" dirty="0">
              <a:latin typeface="Arial" pitchFamily="34" charset="0"/>
              <a:cs typeface="Arial" pitchFamily="34" charset="0"/>
            </a:endParaRPr>
          </a:p>
        </p:txBody>
      </p:sp>
      <p:sp>
        <p:nvSpPr>
          <p:cNvPr id="7" name="Rectangle 6"/>
          <p:cNvSpPr/>
          <p:nvPr/>
        </p:nvSpPr>
        <p:spPr>
          <a:xfrm>
            <a:off x="1417321" y="3385782"/>
            <a:ext cx="2773680" cy="304799"/>
          </a:xfrm>
          <a:prstGeom prst="rect">
            <a:avLst/>
          </a:prstGeom>
          <a:no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2" idx="1"/>
          </p:cNvCxnSpPr>
          <p:nvPr/>
        </p:nvCxnSpPr>
        <p:spPr>
          <a:xfrm flipH="1">
            <a:off x="3962400" y="2930100"/>
            <a:ext cx="838200" cy="42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2514601"/>
            <a:ext cx="39624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This checks if the new value passed to the DML statement is less than 10 we should raise error.</a:t>
            </a:r>
            <a:endParaRPr lang="en-US" sz="1600" dirty="0">
              <a:latin typeface="Arial" pitchFamily="34" charset="0"/>
              <a:cs typeface="Arial" pitchFamily="34" charset="0"/>
            </a:endParaRPr>
          </a:p>
        </p:txBody>
      </p:sp>
      <p:sp>
        <p:nvSpPr>
          <p:cNvPr id="10" name="TextBox 9"/>
          <p:cNvSpPr txBox="1"/>
          <p:nvPr/>
        </p:nvSpPr>
        <p:spPr>
          <a:xfrm>
            <a:off x="3962400" y="1905000"/>
            <a:ext cx="39624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Trigger raised when inserting records.</a:t>
            </a:r>
            <a:endParaRPr lang="en-US" sz="1600" dirty="0">
              <a:latin typeface="Arial" pitchFamily="34" charset="0"/>
              <a:cs typeface="Arial" pitchFamily="34" charset="0"/>
            </a:endParaRPr>
          </a:p>
        </p:txBody>
      </p:sp>
      <p:cxnSp>
        <p:nvCxnSpPr>
          <p:cNvPr id="14" name="Straight Arrow Connector 13"/>
          <p:cNvCxnSpPr>
            <a:stCxn id="10" idx="1"/>
          </p:cNvCxnSpPr>
          <p:nvPr/>
        </p:nvCxnSpPr>
        <p:spPr>
          <a:xfrm flipH="1" flipV="1">
            <a:off x="2438400" y="2057400"/>
            <a:ext cx="1524000" cy="168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6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5" presetClass="entr" presetSubtype="1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checkerboard(across)">
                                      <p:cBhvr>
                                        <p:cTn id="9" dur="500"/>
                                        <p:tgtEl>
                                          <p:spTgt spid="11"/>
                                        </p:tgtEl>
                                      </p:cBhvr>
                                    </p:animEffect>
                                  </p:childTnLst>
                                </p:cTn>
                              </p:par>
                              <p:par>
                                <p:cTn id="10" presetID="5" presetClass="entr" presetSubtype="1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par>
                                <p:cTn id="16" presetID="4" presetClass="entr" presetSubtype="16"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in)">
                                      <p:cBhvr>
                                        <p:cTn id="18" dur="500"/>
                                        <p:tgtEl>
                                          <p:spTgt spid="14"/>
                                        </p:tgtEl>
                                      </p:cBhvr>
                                    </p:animEffect>
                                  </p:childTnLst>
                                </p:cTn>
                              </p:par>
                            </p:childTnLst>
                          </p:cTn>
                        </p:par>
                        <p:par>
                          <p:cTn id="19" fill="hold">
                            <p:stCondLst>
                              <p:cond delay="500"/>
                            </p:stCondLst>
                            <p:childTnLst>
                              <p:par>
                                <p:cTn id="20" presetID="4"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Row Level Triggers –Update Example</a:t>
            </a:r>
            <a:endParaRPr lang="en-US" sz="2800" dirty="0"/>
          </a:p>
        </p:txBody>
      </p:sp>
      <p:sp>
        <p:nvSpPr>
          <p:cNvPr id="3" name="Content Placeholder 2"/>
          <p:cNvSpPr>
            <a:spLocks noGrp="1"/>
          </p:cNvSpPr>
          <p:nvPr>
            <p:ph idx="1"/>
          </p:nvPr>
        </p:nvSpPr>
        <p:spPr>
          <a:xfrm>
            <a:off x="228600" y="1524000"/>
            <a:ext cx="8686800" cy="4953000"/>
          </a:xfrm>
        </p:spPr>
        <p:txBody>
          <a:bodyPr/>
          <a:lstStyle/>
          <a:p>
            <a:pPr>
              <a:spcBef>
                <a:spcPts val="1200"/>
              </a:spcBef>
              <a:buNone/>
            </a:pPr>
            <a:r>
              <a:rPr lang="en-US" sz="2200" b="1" dirty="0" smtClean="0">
                <a:latin typeface="Arial" pitchFamily="34" charset="0"/>
                <a:cs typeface="Arial" pitchFamily="34" charset="0"/>
              </a:rPr>
              <a:t>Scenario: </a:t>
            </a:r>
            <a:r>
              <a:rPr lang="en-US" sz="2200" dirty="0" smtClean="0">
                <a:latin typeface="Arial" pitchFamily="34" charset="0"/>
                <a:cs typeface="Arial" pitchFamily="34" charset="0"/>
              </a:rPr>
              <a:t>A</a:t>
            </a:r>
            <a:r>
              <a:rPr sz="2200" dirty="0" smtClean="0">
                <a:latin typeface="Arial" pitchFamily="34" charset="0"/>
                <a:cs typeface="Arial" pitchFamily="34" charset="0"/>
              </a:rPr>
              <a:t>ssume that we have table </a:t>
            </a:r>
            <a:r>
              <a:rPr sz="2200" b="1" i="1" dirty="0" err="1" smtClean="0">
                <a:latin typeface="Arial" pitchFamily="34" charset="0"/>
                <a:cs typeface="Arial" pitchFamily="34" charset="0"/>
              </a:rPr>
              <a:t>emp_info</a:t>
            </a:r>
            <a:r>
              <a:rPr sz="2200" dirty="0" smtClean="0">
                <a:latin typeface="Arial" pitchFamily="34" charset="0"/>
                <a:cs typeface="Arial" pitchFamily="34" charset="0"/>
              </a:rPr>
              <a:t> which has a column </a:t>
            </a:r>
            <a:r>
              <a:rPr sz="2200" b="1" i="1" dirty="0" smtClean="0">
                <a:latin typeface="Arial" pitchFamily="34" charset="0"/>
                <a:cs typeface="Arial" pitchFamily="34" charset="0"/>
              </a:rPr>
              <a:t>salary</a:t>
            </a:r>
            <a:r>
              <a:rPr sz="2200" dirty="0" smtClean="0">
                <a:latin typeface="Arial" pitchFamily="34" charset="0"/>
                <a:cs typeface="Arial" pitchFamily="34" charset="0"/>
              </a:rPr>
              <a:t>.</a:t>
            </a:r>
          </a:p>
          <a:p>
            <a:pPr>
              <a:spcBef>
                <a:spcPts val="1200"/>
              </a:spcBef>
              <a:buNone/>
            </a:pPr>
            <a:r>
              <a:rPr sz="2200" b="1" dirty="0" smtClean="0">
                <a:latin typeface="Arial" pitchFamily="34" charset="0"/>
                <a:cs typeface="Arial" pitchFamily="34" charset="0"/>
              </a:rPr>
              <a:t>Business Rule: </a:t>
            </a:r>
            <a:r>
              <a:rPr sz="2200" dirty="0" smtClean="0">
                <a:latin typeface="Arial" pitchFamily="34" charset="0"/>
                <a:cs typeface="Arial" pitchFamily="34" charset="0"/>
              </a:rPr>
              <a:t>Salary for employees should not be greater than 50000. Whenever the user updates a record system should ensure that salary is less than 50000.</a:t>
            </a:r>
          </a:p>
          <a:p>
            <a:pPr marL="517525" indent="-228600">
              <a:spcBef>
                <a:spcPts val="1200"/>
              </a:spcBef>
            </a:pPr>
            <a:r>
              <a:rPr sz="2200" dirty="0" smtClean="0">
                <a:latin typeface="Arial" pitchFamily="34" charset="0"/>
                <a:cs typeface="Arial" pitchFamily="34" charset="0"/>
              </a:rPr>
              <a:t>If salary &gt; 50000 an error should be raised.</a:t>
            </a:r>
          </a:p>
          <a:p>
            <a:pPr marL="517525" indent="-517525">
              <a:spcBef>
                <a:spcPts val="1200"/>
              </a:spcBef>
              <a:buNone/>
            </a:pPr>
            <a:r>
              <a:rPr lang="en-US" sz="2200" b="1" dirty="0" smtClean="0">
                <a:latin typeface="Arial" pitchFamily="34" charset="0"/>
                <a:cs typeface="Arial" pitchFamily="34" charset="0"/>
              </a:rPr>
              <a:t>Solution: </a:t>
            </a:r>
            <a:r>
              <a:rPr lang="en-US" sz="2200" dirty="0" smtClean="0">
                <a:latin typeface="Arial" pitchFamily="34" charset="0"/>
                <a:cs typeface="Arial" pitchFamily="34" charset="0"/>
              </a:rPr>
              <a:t>A row level trigger is defined which checks the salary valu</a:t>
            </a:r>
            <a:r>
              <a:rPr sz="2200" dirty="0" smtClean="0">
                <a:latin typeface="Arial" pitchFamily="34" charset="0"/>
                <a:cs typeface="Arial" pitchFamily="34" charset="0"/>
              </a:rPr>
              <a:t>e whenever a row is updated. </a:t>
            </a:r>
            <a:r>
              <a:rPr lang="en-US" sz="2200" dirty="0" smtClean="0">
                <a:latin typeface="Arial" pitchFamily="34" charset="0"/>
                <a:cs typeface="Arial" pitchFamily="34" charset="0"/>
              </a:rPr>
              <a:t>I</a:t>
            </a:r>
            <a:r>
              <a:rPr sz="2200" dirty="0" smtClean="0">
                <a:latin typeface="Arial" pitchFamily="34" charset="0"/>
                <a:cs typeface="Arial" pitchFamily="34" charset="0"/>
              </a:rPr>
              <a:t>f the value is greater than 50000 raise an error.</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dirty="0"/>
          </a:p>
        </p:txBody>
      </p:sp>
    </p:spTree>
    <p:extLst>
      <p:ext uri="{BB962C8B-B14F-4D97-AF65-F5344CB8AC3E}">
        <p14:creationId xmlns:p14="http://schemas.microsoft.com/office/powerpoint/2010/main" val="3629942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Row Level Triggers –Update Example</a:t>
            </a:r>
            <a:endParaRPr lang="en-US" sz="2800" dirty="0"/>
          </a:p>
        </p:txBody>
      </p:sp>
      <p:sp>
        <p:nvSpPr>
          <p:cNvPr id="3" name="Content Placeholder 2"/>
          <p:cNvSpPr>
            <a:spLocks noGrp="1"/>
          </p:cNvSpPr>
          <p:nvPr>
            <p:ph idx="1"/>
          </p:nvPr>
        </p:nvSpPr>
        <p:spPr>
          <a:xfrm>
            <a:off x="228600" y="1524000"/>
            <a:ext cx="8686800" cy="4953000"/>
          </a:xfrm>
        </p:spPr>
        <p:txBody>
          <a:bodyPr/>
          <a:lstStyle/>
          <a:p>
            <a:pPr>
              <a:buNone/>
            </a:pPr>
            <a:r>
              <a:rPr lang="en-US" sz="2000" dirty="0">
                <a:solidFill>
                  <a:srgbClr val="0070C0"/>
                </a:solidFill>
                <a:latin typeface="Arial" pitchFamily="34" charset="0"/>
                <a:cs typeface="Arial" pitchFamily="34" charset="0"/>
              </a:rPr>
              <a:t>CREATE OR REPLACE TRIGGER</a:t>
            </a:r>
            <a:r>
              <a:rPr lang="en-US" sz="2000" dirty="0">
                <a:solidFill>
                  <a:srgbClr val="00B050"/>
                </a:solidFill>
                <a:latin typeface="Arial" pitchFamily="34" charset="0"/>
                <a:cs typeface="Arial" pitchFamily="34" charset="0"/>
              </a:rPr>
              <a:t> </a:t>
            </a:r>
            <a:r>
              <a:rPr lang="en-US" sz="2000" dirty="0" err="1" smtClean="0">
                <a:solidFill>
                  <a:srgbClr val="00B050"/>
                </a:solidFill>
                <a:latin typeface="Arial" pitchFamily="34" charset="0"/>
                <a:cs typeface="Arial" pitchFamily="34" charset="0"/>
              </a:rPr>
              <a:t>emp_salary</a:t>
            </a:r>
            <a:endParaRPr lang="en-US" sz="2000" dirty="0">
              <a:solidFill>
                <a:srgbClr val="00B050"/>
              </a:solidFill>
              <a:latin typeface="Arial" pitchFamily="34" charset="0"/>
              <a:cs typeface="Arial" pitchFamily="34" charset="0"/>
            </a:endParaRPr>
          </a:p>
          <a:p>
            <a:pPr>
              <a:buNone/>
            </a:pPr>
            <a:r>
              <a:rPr lang="en-US" sz="2000" dirty="0">
                <a:solidFill>
                  <a:srgbClr val="0070C0"/>
                </a:solidFill>
                <a:latin typeface="Arial" pitchFamily="34" charset="0"/>
                <a:cs typeface="Arial" pitchFamily="34" charset="0"/>
              </a:rPr>
              <a:t>BEFORE </a:t>
            </a:r>
            <a:r>
              <a:rPr lang="en-US" sz="2000" dirty="0" smtClean="0">
                <a:solidFill>
                  <a:srgbClr val="0070C0"/>
                </a:solidFill>
                <a:latin typeface="Arial" pitchFamily="34" charset="0"/>
                <a:cs typeface="Arial" pitchFamily="34" charset="0"/>
              </a:rPr>
              <a:t>UPDATE</a:t>
            </a:r>
            <a:r>
              <a:rPr lang="en-US" sz="2000" dirty="0">
                <a:solidFill>
                  <a:srgbClr val="0070C0"/>
                </a:solidFill>
                <a:latin typeface="Arial" pitchFamily="34" charset="0"/>
                <a:cs typeface="Arial" pitchFamily="34" charset="0"/>
              </a:rPr>
              <a:t> </a:t>
            </a:r>
          </a:p>
          <a:p>
            <a:pPr>
              <a:buNone/>
            </a:pPr>
            <a:r>
              <a:rPr lang="en-US" sz="2000" dirty="0" smtClean="0">
                <a:solidFill>
                  <a:srgbClr val="0070C0"/>
                </a:solidFill>
                <a:latin typeface="Arial" pitchFamily="34" charset="0"/>
                <a:cs typeface="Arial" pitchFamily="34" charset="0"/>
              </a:rPr>
              <a:t>ON</a:t>
            </a:r>
            <a:r>
              <a:rPr lang="en-US" sz="2000" dirty="0">
                <a:solidFill>
                  <a:srgbClr val="0070C0"/>
                </a:solidFill>
                <a:latin typeface="Arial" pitchFamily="34" charset="0"/>
                <a:cs typeface="Arial" pitchFamily="34" charset="0"/>
              </a:rPr>
              <a:t> </a:t>
            </a:r>
            <a:r>
              <a:rPr lang="en-US" sz="2000" dirty="0" err="1" smtClean="0">
                <a:solidFill>
                  <a:srgbClr val="00B050"/>
                </a:solidFill>
                <a:latin typeface="Arial" pitchFamily="34" charset="0"/>
                <a:cs typeface="Arial" pitchFamily="34" charset="0"/>
              </a:rPr>
              <a:t>emp_info</a:t>
            </a:r>
            <a:r>
              <a:rPr lang="en-US" sz="2000" dirty="0">
                <a:solidFill>
                  <a:srgbClr val="0070C0"/>
                </a:solidFill>
                <a:latin typeface="Arial" pitchFamily="34" charset="0"/>
                <a:cs typeface="Arial" pitchFamily="34" charset="0"/>
              </a:rPr>
              <a:t> </a:t>
            </a:r>
          </a:p>
          <a:p>
            <a:pPr lvl="1">
              <a:buNone/>
            </a:pPr>
            <a:r>
              <a:rPr lang="en-US" sz="2000" dirty="0">
                <a:solidFill>
                  <a:srgbClr val="0070C0"/>
                </a:solidFill>
                <a:latin typeface="Arial" pitchFamily="34" charset="0"/>
                <a:cs typeface="Arial" pitchFamily="34" charset="0"/>
              </a:rPr>
              <a:t>FOR EACH ROW </a:t>
            </a:r>
          </a:p>
          <a:p>
            <a:pPr lvl="1">
              <a:buNone/>
            </a:pPr>
            <a:r>
              <a:rPr lang="en-US" sz="2000" dirty="0">
                <a:solidFill>
                  <a:srgbClr val="0070C0"/>
                </a:solidFill>
                <a:latin typeface="Arial" pitchFamily="34" charset="0"/>
                <a:cs typeface="Arial" pitchFamily="34" charset="0"/>
              </a:rPr>
              <a:t>BEGIN </a:t>
            </a:r>
          </a:p>
          <a:p>
            <a:pPr lvl="2">
              <a:buNone/>
            </a:pPr>
            <a:r>
              <a:rPr lang="en-US" dirty="0">
                <a:solidFill>
                  <a:srgbClr val="0070C0"/>
                </a:solidFill>
                <a:latin typeface="Arial" pitchFamily="34" charset="0"/>
                <a:cs typeface="Arial" pitchFamily="34" charset="0"/>
              </a:rPr>
              <a:t>IF :</a:t>
            </a:r>
            <a:r>
              <a:rPr lang="en-US" dirty="0" err="1" smtClean="0">
                <a:solidFill>
                  <a:srgbClr val="0070C0"/>
                </a:solidFill>
                <a:latin typeface="Arial" pitchFamily="34" charset="0"/>
                <a:cs typeface="Arial" pitchFamily="34" charset="0"/>
              </a:rPr>
              <a:t>NEW.</a:t>
            </a:r>
            <a:r>
              <a:rPr lang="en-US" dirty="0" err="1">
                <a:solidFill>
                  <a:srgbClr val="00B050"/>
                </a:solidFill>
                <a:latin typeface="Arial" pitchFamily="34" charset="0"/>
                <a:cs typeface="Arial" pitchFamily="34" charset="0"/>
              </a:rPr>
              <a:t>salary</a:t>
            </a:r>
            <a:r>
              <a:rPr lang="en-US" dirty="0">
                <a:solidFill>
                  <a:srgbClr val="00B050"/>
                </a:solidFill>
                <a:latin typeface="Arial" pitchFamily="34" charset="0"/>
                <a:cs typeface="Arial" pitchFamily="34" charset="0"/>
              </a:rPr>
              <a:t>&gt;50000 </a:t>
            </a:r>
            <a:r>
              <a:rPr lang="en-US" dirty="0">
                <a:solidFill>
                  <a:srgbClr val="0070C0"/>
                </a:solidFill>
                <a:latin typeface="Arial" pitchFamily="34" charset="0"/>
                <a:cs typeface="Arial" pitchFamily="34" charset="0"/>
              </a:rPr>
              <a:t> THEN </a:t>
            </a:r>
          </a:p>
          <a:p>
            <a:pPr lvl="2">
              <a:buNone/>
            </a:pPr>
            <a:r>
              <a:rPr lang="en-US" dirty="0">
                <a:solidFill>
                  <a:srgbClr val="0070C0"/>
                </a:solidFill>
                <a:latin typeface="Arial" pitchFamily="34" charset="0"/>
                <a:cs typeface="Arial" pitchFamily="34" charset="0"/>
              </a:rPr>
              <a:t>RAISE_APPLICATION_ERROR</a:t>
            </a:r>
            <a:r>
              <a:rPr lang="en-US" dirty="0" smtClean="0">
                <a:solidFill>
                  <a:srgbClr val="0070C0"/>
                </a:solidFill>
                <a:latin typeface="Arial" pitchFamily="34" charset="0"/>
                <a:cs typeface="Arial" pitchFamily="34" charset="0"/>
              </a:rPr>
              <a:t>(-20100,'</a:t>
            </a:r>
            <a:r>
              <a:rPr lang="en-US" dirty="0" smtClean="0">
                <a:solidFill>
                  <a:srgbClr val="00B050"/>
                </a:solidFill>
                <a:latin typeface="Arial" pitchFamily="34" charset="0"/>
                <a:cs typeface="Arial" pitchFamily="34" charset="0"/>
              </a:rPr>
              <a:t> Salary should be less </a:t>
            </a:r>
            <a:r>
              <a:rPr lang="en-US" dirty="0">
                <a:solidFill>
                  <a:srgbClr val="00B050"/>
                </a:solidFill>
                <a:latin typeface="Arial" pitchFamily="34" charset="0"/>
                <a:cs typeface="Arial" pitchFamily="34" charset="0"/>
              </a:rPr>
              <a:t>than </a:t>
            </a:r>
            <a:r>
              <a:rPr lang="en-US" dirty="0" smtClean="0">
                <a:solidFill>
                  <a:srgbClr val="00B050"/>
                </a:solidFill>
                <a:latin typeface="Arial" pitchFamily="34" charset="0"/>
                <a:cs typeface="Arial" pitchFamily="34" charset="0"/>
              </a:rPr>
              <a:t>50000</a:t>
            </a:r>
            <a:r>
              <a:rPr lang="en-US" dirty="0" smtClean="0">
                <a:solidFill>
                  <a:srgbClr val="0070C0"/>
                </a:solidFill>
                <a:latin typeface="Arial" pitchFamily="34" charset="0"/>
                <a:cs typeface="Arial" pitchFamily="34" charset="0"/>
              </a:rPr>
              <a:t>'); </a:t>
            </a:r>
            <a:endParaRPr lang="en-US" dirty="0">
              <a:solidFill>
                <a:srgbClr val="0070C0"/>
              </a:solidFill>
              <a:latin typeface="Arial" pitchFamily="34" charset="0"/>
              <a:cs typeface="Arial" pitchFamily="34" charset="0"/>
            </a:endParaRPr>
          </a:p>
          <a:p>
            <a:pPr lvl="2">
              <a:buNone/>
            </a:pPr>
            <a:r>
              <a:rPr lang="en-US" dirty="0">
                <a:solidFill>
                  <a:srgbClr val="0070C0"/>
                </a:solidFill>
                <a:latin typeface="Arial" pitchFamily="34" charset="0"/>
                <a:cs typeface="Arial" pitchFamily="34" charset="0"/>
              </a:rPr>
              <a:t>END IF; </a:t>
            </a:r>
          </a:p>
          <a:p>
            <a:pPr>
              <a:buNone/>
            </a:pPr>
            <a:r>
              <a:rPr lang="en-US" sz="2000" dirty="0">
                <a:solidFill>
                  <a:srgbClr val="0070C0"/>
                </a:solidFill>
                <a:latin typeface="Arial" pitchFamily="34" charset="0"/>
                <a:cs typeface="Arial" pitchFamily="34" charset="0"/>
              </a:rPr>
              <a:t>END; </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dirty="0"/>
          </a:p>
        </p:txBody>
      </p:sp>
      <p:sp>
        <p:nvSpPr>
          <p:cNvPr id="7" name="Rectangle 6"/>
          <p:cNvSpPr/>
          <p:nvPr/>
        </p:nvSpPr>
        <p:spPr>
          <a:xfrm>
            <a:off x="1226130" y="3408220"/>
            <a:ext cx="2964870" cy="325580"/>
          </a:xfrm>
          <a:prstGeom prst="rect">
            <a:avLst/>
          </a:prstGeom>
          <a:no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2" idx="1"/>
          </p:cNvCxnSpPr>
          <p:nvPr/>
        </p:nvCxnSpPr>
        <p:spPr>
          <a:xfrm flipH="1">
            <a:off x="3200400" y="2807266"/>
            <a:ext cx="838200" cy="5458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8600" y="2514878"/>
            <a:ext cx="434340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This checks if the new value is greater than 50000 raise an error.</a:t>
            </a:r>
            <a:endParaRPr lang="en-US" sz="1600" dirty="0">
              <a:latin typeface="Arial" pitchFamily="34" charset="0"/>
              <a:cs typeface="Arial" pitchFamily="34" charset="0"/>
            </a:endParaRPr>
          </a:p>
        </p:txBody>
      </p:sp>
      <p:sp>
        <p:nvSpPr>
          <p:cNvPr id="9" name="TextBox 8"/>
          <p:cNvSpPr txBox="1"/>
          <p:nvPr/>
        </p:nvSpPr>
        <p:spPr>
          <a:xfrm>
            <a:off x="4038600" y="1905000"/>
            <a:ext cx="39624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Trigger raised when updating records.</a:t>
            </a:r>
            <a:endParaRPr lang="en-US" sz="1600" dirty="0">
              <a:latin typeface="Arial" pitchFamily="34" charset="0"/>
              <a:cs typeface="Arial" pitchFamily="34" charset="0"/>
            </a:endParaRPr>
          </a:p>
        </p:txBody>
      </p:sp>
      <p:cxnSp>
        <p:nvCxnSpPr>
          <p:cNvPr id="10" name="Straight Arrow Connector 9"/>
          <p:cNvCxnSpPr>
            <a:stCxn id="9" idx="1"/>
          </p:cNvCxnSpPr>
          <p:nvPr/>
        </p:nvCxnSpPr>
        <p:spPr>
          <a:xfrm flipH="1" flipV="1">
            <a:off x="2514600" y="2057400"/>
            <a:ext cx="1524000" cy="168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0600" y="5206425"/>
            <a:ext cx="7010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Here the “</a:t>
            </a:r>
            <a:r>
              <a:rPr lang="en-US" dirty="0" smtClean="0">
                <a:latin typeface="Arial" pitchFamily="34" charset="0"/>
                <a:cs typeface="Arial" pitchFamily="34" charset="0"/>
              </a:rPr>
              <a:t>Before</a:t>
            </a:r>
            <a:r>
              <a:rPr lang="en-US" b="0" dirty="0" smtClean="0">
                <a:latin typeface="Arial" pitchFamily="34" charset="0"/>
                <a:cs typeface="Arial" pitchFamily="34" charset="0"/>
              </a:rPr>
              <a:t>” keyword is used to ensure that the salary value is checked before executing DML update statement.</a:t>
            </a:r>
            <a:endParaRPr lang="en-US" b="0" dirty="0">
              <a:latin typeface="Arial" pitchFamily="34" charset="0"/>
              <a:cs typeface="Arial" pitchFamily="34" charset="0"/>
            </a:endParaRPr>
          </a:p>
        </p:txBody>
      </p:sp>
    </p:spTree>
    <p:extLst>
      <p:ext uri="{BB962C8B-B14F-4D97-AF65-F5344CB8AC3E}">
        <p14:creationId xmlns:p14="http://schemas.microsoft.com/office/powerpoint/2010/main" val="242134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5" presetClass="entr" presetSubtype="1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checkerboard(across)">
                                      <p:cBhvr>
                                        <p:cTn id="9" dur="500"/>
                                        <p:tgtEl>
                                          <p:spTgt spid="11"/>
                                        </p:tgtEl>
                                      </p:cBhvr>
                                    </p:animEffect>
                                  </p:childTnLst>
                                </p:cTn>
                              </p:par>
                              <p:par>
                                <p:cTn id="10" presetID="5" presetClass="entr" presetSubtype="1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par>
                                <p:cTn id="16" presetID="4" presetClass="entr" presetSubtype="16"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par>
                          <p:cTn id="19" fill="hold">
                            <p:stCondLst>
                              <p:cond delay="500"/>
                            </p:stCondLst>
                            <p:childTnLst>
                              <p:par>
                                <p:cTn id="20" presetID="4" presetClass="entr" presetSubtype="16"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9"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Row Level Triggers –Delete Example</a:t>
            </a:r>
            <a:endParaRPr lang="en-US" sz="2800" dirty="0"/>
          </a:p>
        </p:txBody>
      </p:sp>
      <p:sp>
        <p:nvSpPr>
          <p:cNvPr id="3" name="Content Placeholder 2"/>
          <p:cNvSpPr>
            <a:spLocks noGrp="1"/>
          </p:cNvSpPr>
          <p:nvPr>
            <p:ph idx="1"/>
          </p:nvPr>
        </p:nvSpPr>
        <p:spPr>
          <a:xfrm>
            <a:off x="76200" y="1524000"/>
            <a:ext cx="9067800" cy="4876800"/>
          </a:xfrm>
        </p:spPr>
        <p:txBody>
          <a:bodyPr/>
          <a:lstStyle/>
          <a:p>
            <a:pPr>
              <a:spcBef>
                <a:spcPts val="1200"/>
              </a:spcBef>
              <a:buNone/>
            </a:pPr>
            <a:r>
              <a:rPr lang="en-US" sz="2200" b="1" dirty="0" smtClean="0">
                <a:latin typeface="Arial" pitchFamily="34" charset="0"/>
                <a:cs typeface="Arial" pitchFamily="34" charset="0"/>
              </a:rPr>
              <a:t>Objective: </a:t>
            </a:r>
            <a:r>
              <a:rPr lang="en-US" sz="2200" dirty="0" smtClean="0">
                <a:latin typeface="Arial" pitchFamily="34" charset="0"/>
                <a:cs typeface="Arial" pitchFamily="34" charset="0"/>
              </a:rPr>
              <a:t>Let us </a:t>
            </a:r>
            <a:r>
              <a:rPr sz="2200" dirty="0" smtClean="0">
                <a:latin typeface="Arial" pitchFamily="34" charset="0"/>
                <a:cs typeface="Arial" pitchFamily="34" charset="0"/>
              </a:rPr>
              <a:t>see how to use after delete trigger to store the deleted values into a history table along with the user name and date when the record was deleted.</a:t>
            </a:r>
          </a:p>
          <a:p>
            <a:pPr marL="457200" indent="-228600">
              <a:spcBef>
                <a:spcPts val="1200"/>
              </a:spcBef>
            </a:pPr>
            <a:r>
              <a:rPr lang="en-US" sz="2200" dirty="0" smtClean="0">
                <a:latin typeface="Arial" pitchFamily="34" charset="0"/>
                <a:cs typeface="Arial" pitchFamily="34" charset="0"/>
              </a:rPr>
              <a:t>T</a:t>
            </a:r>
            <a:r>
              <a:rPr sz="2200" dirty="0" smtClean="0">
                <a:latin typeface="Arial" pitchFamily="34" charset="0"/>
                <a:cs typeface="Arial" pitchFamily="34" charset="0"/>
              </a:rPr>
              <a:t>his is done mostly for auditing purpose (To save history data).</a:t>
            </a:r>
          </a:p>
          <a:p>
            <a:pPr>
              <a:spcBef>
                <a:spcPts val="1200"/>
              </a:spcBef>
              <a:buNone/>
            </a:pPr>
            <a:r>
              <a:rPr lang="en-US" sz="2200" b="1" dirty="0" smtClean="0">
                <a:latin typeface="Arial" pitchFamily="34" charset="0"/>
                <a:cs typeface="Arial" pitchFamily="34" charset="0"/>
              </a:rPr>
              <a:t>Scenario </a:t>
            </a:r>
            <a:r>
              <a:rPr lang="en-US" sz="2200" dirty="0" smtClean="0">
                <a:latin typeface="Arial" pitchFamily="34" charset="0"/>
                <a:cs typeface="Arial" pitchFamily="34" charset="0"/>
              </a:rPr>
              <a:t>Assume that we have a </a:t>
            </a:r>
            <a:r>
              <a:rPr sz="2200" dirty="0" smtClean="0">
                <a:latin typeface="Arial" pitchFamily="34" charset="0"/>
                <a:cs typeface="Arial" pitchFamily="34" charset="0"/>
              </a:rPr>
              <a:t>table </a:t>
            </a:r>
            <a:r>
              <a:rPr sz="2200" b="1" i="1" dirty="0" err="1" smtClean="0">
                <a:latin typeface="Arial" pitchFamily="34" charset="0"/>
                <a:cs typeface="Arial" pitchFamily="34" charset="0"/>
              </a:rPr>
              <a:t>emp_details</a:t>
            </a:r>
            <a:r>
              <a:rPr sz="2200" b="1" i="1" dirty="0" smtClean="0">
                <a:latin typeface="Arial" pitchFamily="34" charset="0"/>
                <a:cs typeface="Arial" pitchFamily="34" charset="0"/>
              </a:rPr>
              <a:t> </a:t>
            </a:r>
            <a:r>
              <a:rPr sz="2200" dirty="0" smtClean="0">
                <a:latin typeface="Arial" pitchFamily="34" charset="0"/>
                <a:cs typeface="Arial" pitchFamily="34" charset="0"/>
              </a:rPr>
              <a:t>which has columns </a:t>
            </a:r>
            <a:r>
              <a:rPr lang="en-US" sz="2200" dirty="0" smtClean="0">
                <a:latin typeface="Arial" pitchFamily="34" charset="0"/>
                <a:cs typeface="Arial" pitchFamily="34" charset="0"/>
              </a:rPr>
              <a:t>empid, </a:t>
            </a:r>
            <a:r>
              <a:rPr lang="en-US" sz="2200" dirty="0" err="1" smtClean="0">
                <a:latin typeface="Arial" pitchFamily="34" charset="0"/>
                <a:cs typeface="Arial" pitchFamily="34" charset="0"/>
              </a:rPr>
              <a:t>first_name</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last_name</a:t>
            </a:r>
            <a:r>
              <a:rPr lang="en-US" sz="2200" dirty="0" smtClean="0">
                <a:latin typeface="Arial" pitchFamily="34" charset="0"/>
                <a:cs typeface="Arial" pitchFamily="34" charset="0"/>
              </a:rPr>
              <a:t>, salary, dept.</a:t>
            </a:r>
            <a:endParaRPr sz="2200" dirty="0" smtClean="0">
              <a:latin typeface="Arial" pitchFamily="34" charset="0"/>
              <a:cs typeface="Arial" pitchFamily="34" charset="0"/>
            </a:endParaRPr>
          </a:p>
          <a:p>
            <a:pPr marL="579438" indent="-228600">
              <a:spcBef>
                <a:spcPts val="1200"/>
              </a:spcBef>
            </a:pPr>
            <a:r>
              <a:rPr lang="en-US" sz="2200" dirty="0" smtClean="0">
                <a:latin typeface="Arial" pitchFamily="34" charset="0"/>
                <a:cs typeface="Arial" pitchFamily="34" charset="0"/>
              </a:rPr>
              <a:t>W</a:t>
            </a:r>
            <a:r>
              <a:rPr sz="2200" dirty="0" smtClean="0">
                <a:latin typeface="Arial" pitchFamily="34" charset="0"/>
                <a:cs typeface="Arial" pitchFamily="34" charset="0"/>
              </a:rPr>
              <a:t>e will use table </a:t>
            </a:r>
            <a:r>
              <a:rPr sz="2200" b="1" i="1" dirty="0" err="1" smtClean="0">
                <a:latin typeface="Arial" pitchFamily="34" charset="0"/>
                <a:cs typeface="Arial" pitchFamily="34" charset="0"/>
              </a:rPr>
              <a:t>employee_audit</a:t>
            </a:r>
            <a:r>
              <a:rPr sz="2200" dirty="0" smtClean="0">
                <a:latin typeface="Arial" pitchFamily="34" charset="0"/>
                <a:cs typeface="Arial" pitchFamily="34" charset="0"/>
              </a:rPr>
              <a:t> to store values which have been deleted.</a:t>
            </a:r>
          </a:p>
          <a:p>
            <a:pPr marL="579438" indent="-228600">
              <a:spcBef>
                <a:spcPts val="1200"/>
              </a:spcBef>
            </a:pPr>
            <a:r>
              <a:rPr lang="en-US" sz="2200" dirty="0" smtClean="0">
                <a:latin typeface="Arial" pitchFamily="34" charset="0"/>
                <a:cs typeface="Arial" pitchFamily="34" charset="0"/>
              </a:rPr>
              <a:t>Column</a:t>
            </a:r>
            <a:r>
              <a:rPr sz="2200" dirty="0" smtClean="0">
                <a:latin typeface="Arial" pitchFamily="34" charset="0"/>
                <a:cs typeface="Arial" pitchFamily="34" charset="0"/>
              </a:rPr>
              <a:t> </a:t>
            </a:r>
            <a:r>
              <a:rPr sz="2200" b="1" i="1" dirty="0" err="1" smtClean="0">
                <a:latin typeface="Arial" pitchFamily="34" charset="0"/>
                <a:cs typeface="Arial" pitchFamily="34" charset="0"/>
              </a:rPr>
              <a:t>sysdate</a:t>
            </a:r>
            <a:r>
              <a:rPr sz="2200" dirty="0" smtClean="0">
                <a:latin typeface="Arial" pitchFamily="34" charset="0"/>
                <a:cs typeface="Arial" pitchFamily="34" charset="0"/>
              </a:rPr>
              <a:t> is used for storing the date when record is deleted and column </a:t>
            </a:r>
            <a:r>
              <a:rPr sz="2200" b="1" i="1" dirty="0" err="1" smtClean="0">
                <a:latin typeface="Arial" pitchFamily="34" charset="0"/>
                <a:cs typeface="Arial" pitchFamily="34" charset="0"/>
              </a:rPr>
              <a:t>deleted_by</a:t>
            </a:r>
            <a:r>
              <a:rPr sz="2200" dirty="0" smtClean="0">
                <a:latin typeface="Arial" pitchFamily="34" charset="0"/>
                <a:cs typeface="Arial" pitchFamily="34" charset="0"/>
              </a:rPr>
              <a:t> to store the user who has deleted.</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dirty="0"/>
          </a:p>
        </p:txBody>
      </p:sp>
    </p:spTree>
    <p:extLst>
      <p:ext uri="{BB962C8B-B14F-4D97-AF65-F5344CB8AC3E}">
        <p14:creationId xmlns:p14="http://schemas.microsoft.com/office/powerpoint/2010/main" val="108816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2800" dirty="0" smtClean="0"/>
              <a:t>Row Level </a:t>
            </a:r>
            <a:r>
              <a:rPr lang="en-US" sz="2800" smtClean="0"/>
              <a:t>Triggers –Delete Example</a:t>
            </a:r>
            <a:endParaRPr lang="en-US" sz="2800" dirty="0"/>
          </a:p>
        </p:txBody>
      </p:sp>
      <p:sp>
        <p:nvSpPr>
          <p:cNvPr id="3" name="Content Placeholder 2"/>
          <p:cNvSpPr>
            <a:spLocks noGrp="1"/>
          </p:cNvSpPr>
          <p:nvPr>
            <p:ph idx="1"/>
          </p:nvPr>
        </p:nvSpPr>
        <p:spPr>
          <a:xfrm>
            <a:off x="228600" y="1524000"/>
            <a:ext cx="8686800" cy="4953000"/>
          </a:xfrm>
        </p:spPr>
        <p:txBody>
          <a:bodyPr/>
          <a:lstStyle/>
          <a:p>
            <a:pPr>
              <a:buNone/>
            </a:pPr>
            <a:r>
              <a:rPr sz="2000" dirty="0" smtClean="0">
                <a:solidFill>
                  <a:srgbClr val="0070C0"/>
                </a:solidFill>
                <a:latin typeface="Arial" pitchFamily="34" charset="0"/>
                <a:cs typeface="Arial" pitchFamily="34" charset="0"/>
              </a:rPr>
              <a:t>CREATE OR REPLACE TRIGGER</a:t>
            </a:r>
            <a:r>
              <a:rPr sz="2000" dirty="0" smtClean="0">
                <a:solidFill>
                  <a:srgbClr val="00B050"/>
                </a:solidFill>
                <a:latin typeface="Arial" pitchFamily="34" charset="0"/>
                <a:cs typeface="Arial" pitchFamily="34" charset="0"/>
              </a:rPr>
              <a:t> </a:t>
            </a:r>
            <a:r>
              <a:rPr sz="2000" dirty="0" err="1" smtClean="0">
                <a:solidFill>
                  <a:srgbClr val="00B050"/>
                </a:solidFill>
                <a:latin typeface="Arial" pitchFamily="34" charset="0"/>
                <a:cs typeface="Arial" pitchFamily="34" charset="0"/>
              </a:rPr>
              <a:t>employee_after_delete</a:t>
            </a:r>
            <a:endParaRPr sz="2000" dirty="0" smtClean="0">
              <a:solidFill>
                <a:srgbClr val="00B050"/>
              </a:solidFill>
              <a:latin typeface="Arial" pitchFamily="34" charset="0"/>
              <a:cs typeface="Arial" pitchFamily="34" charset="0"/>
            </a:endParaRPr>
          </a:p>
          <a:p>
            <a:pPr>
              <a:buNone/>
            </a:pPr>
            <a:r>
              <a:rPr sz="2000" dirty="0" smtClean="0">
                <a:solidFill>
                  <a:srgbClr val="0070C0"/>
                </a:solidFill>
                <a:latin typeface="Arial" pitchFamily="34" charset="0"/>
                <a:cs typeface="Arial" pitchFamily="34" charset="0"/>
              </a:rPr>
              <a:t>AFTER DELETE</a:t>
            </a:r>
          </a:p>
          <a:p>
            <a:pPr>
              <a:buNone/>
            </a:pPr>
            <a:r>
              <a:rPr sz="2000" dirty="0" smtClean="0">
                <a:solidFill>
                  <a:srgbClr val="0070C0"/>
                </a:solidFill>
                <a:latin typeface="Arial" pitchFamily="34" charset="0"/>
                <a:cs typeface="Arial" pitchFamily="34" charset="0"/>
              </a:rPr>
              <a:t>ON </a:t>
            </a:r>
            <a:r>
              <a:rPr sz="2000" dirty="0" smtClean="0">
                <a:solidFill>
                  <a:srgbClr val="00B050"/>
                </a:solidFill>
                <a:latin typeface="Arial" pitchFamily="34" charset="0"/>
                <a:cs typeface="Arial" pitchFamily="34" charset="0"/>
              </a:rPr>
              <a:t>Employees</a:t>
            </a:r>
            <a:r>
              <a:rPr sz="2000" dirty="0" smtClean="0">
                <a:solidFill>
                  <a:srgbClr val="0070C0"/>
                </a:solidFill>
                <a:latin typeface="Arial" pitchFamily="34" charset="0"/>
                <a:cs typeface="Arial" pitchFamily="34" charset="0"/>
              </a:rPr>
              <a:t> </a:t>
            </a:r>
          </a:p>
          <a:p>
            <a:pPr>
              <a:buNone/>
            </a:pPr>
            <a:r>
              <a:rPr sz="2000" dirty="0" smtClean="0">
                <a:solidFill>
                  <a:srgbClr val="0070C0"/>
                </a:solidFill>
                <a:latin typeface="Arial" pitchFamily="34" charset="0"/>
                <a:cs typeface="Arial" pitchFamily="34" charset="0"/>
              </a:rPr>
              <a:t>FOR EACH ROW </a:t>
            </a:r>
          </a:p>
          <a:p>
            <a:pPr>
              <a:buNone/>
            </a:pPr>
            <a:r>
              <a:rPr sz="2000" dirty="0" smtClean="0">
                <a:solidFill>
                  <a:srgbClr val="0070C0"/>
                </a:solidFill>
                <a:latin typeface="Arial" pitchFamily="34" charset="0"/>
                <a:cs typeface="Arial" pitchFamily="34" charset="0"/>
              </a:rPr>
              <a:t>DECLARE</a:t>
            </a:r>
          </a:p>
          <a:p>
            <a:pPr lvl="1">
              <a:buNone/>
            </a:pPr>
            <a:r>
              <a:rPr sz="2000" dirty="0" err="1" smtClean="0">
                <a:solidFill>
                  <a:srgbClr val="00B050"/>
                </a:solidFill>
                <a:latin typeface="Arial" pitchFamily="34" charset="0"/>
                <a:cs typeface="Arial" pitchFamily="34" charset="0"/>
              </a:rPr>
              <a:t>v_name</a:t>
            </a:r>
            <a:r>
              <a:rPr sz="2000" dirty="0" smtClean="0">
                <a:solidFill>
                  <a:srgbClr val="0070C0"/>
                </a:solidFill>
                <a:latin typeface="Arial" pitchFamily="34" charset="0"/>
                <a:cs typeface="Arial" pitchFamily="34" charset="0"/>
              </a:rPr>
              <a:t> varchar2(10);</a:t>
            </a:r>
          </a:p>
          <a:p>
            <a:pPr>
              <a:buNone/>
            </a:pPr>
            <a:r>
              <a:rPr sz="2000" dirty="0" smtClean="0">
                <a:solidFill>
                  <a:srgbClr val="0070C0"/>
                </a:solidFill>
                <a:latin typeface="Arial" pitchFamily="34" charset="0"/>
                <a:cs typeface="Arial" pitchFamily="34" charset="0"/>
              </a:rPr>
              <a:t>BEGIN </a:t>
            </a:r>
          </a:p>
          <a:p>
            <a:pPr lvl="1">
              <a:buNone/>
            </a:pPr>
            <a:r>
              <a:rPr sz="2000" dirty="0" smtClean="0">
                <a:solidFill>
                  <a:srgbClr val="0070C0"/>
                </a:solidFill>
                <a:latin typeface="Arial" pitchFamily="34" charset="0"/>
                <a:cs typeface="Arial" pitchFamily="34" charset="0"/>
              </a:rPr>
              <a:t>SELECT </a:t>
            </a:r>
            <a:r>
              <a:rPr lang="en-US" sz="2000" dirty="0" smtClean="0">
                <a:solidFill>
                  <a:srgbClr val="0070C0"/>
                </a:solidFill>
                <a:latin typeface="Arial" pitchFamily="34" charset="0"/>
                <a:cs typeface="Arial" pitchFamily="34" charset="0"/>
              </a:rPr>
              <a:t>USER</a:t>
            </a:r>
            <a:r>
              <a:rPr sz="2000" dirty="0" smtClean="0">
                <a:solidFill>
                  <a:srgbClr val="0070C0"/>
                </a:solidFill>
                <a:latin typeface="Arial" pitchFamily="34" charset="0"/>
                <a:cs typeface="Arial" pitchFamily="34" charset="0"/>
              </a:rPr>
              <a:t> INTO </a:t>
            </a:r>
            <a:r>
              <a:rPr sz="2000" dirty="0" err="1" smtClean="0">
                <a:solidFill>
                  <a:srgbClr val="00B050"/>
                </a:solidFill>
                <a:latin typeface="Arial" pitchFamily="34" charset="0"/>
                <a:cs typeface="Arial" pitchFamily="34" charset="0"/>
              </a:rPr>
              <a:t>v_name</a:t>
            </a:r>
            <a:r>
              <a:rPr sz="2000" dirty="0" smtClean="0">
                <a:solidFill>
                  <a:srgbClr val="0070C0"/>
                </a:solidFill>
                <a:latin typeface="Arial" pitchFamily="34" charset="0"/>
                <a:cs typeface="Arial" pitchFamily="34" charset="0"/>
              </a:rPr>
              <a:t> FROM </a:t>
            </a:r>
            <a:r>
              <a:rPr lang="en-US" sz="2000" dirty="0" smtClean="0">
                <a:solidFill>
                  <a:srgbClr val="0070C0"/>
                </a:solidFill>
                <a:latin typeface="Arial" pitchFamily="34" charset="0"/>
                <a:cs typeface="Arial" pitchFamily="34" charset="0"/>
              </a:rPr>
              <a:t>DUAL</a:t>
            </a:r>
            <a:r>
              <a:rPr sz="2000" dirty="0" smtClean="0">
                <a:solidFill>
                  <a:srgbClr val="0070C0"/>
                </a:solidFill>
                <a:latin typeface="Arial" pitchFamily="34" charset="0"/>
                <a:cs typeface="Arial" pitchFamily="34" charset="0"/>
              </a:rPr>
              <a:t>;</a:t>
            </a:r>
          </a:p>
          <a:p>
            <a:pPr lvl="1">
              <a:buNone/>
            </a:pPr>
            <a:r>
              <a:rPr sz="2000" dirty="0" smtClean="0">
                <a:solidFill>
                  <a:srgbClr val="0070C0"/>
                </a:solidFill>
                <a:latin typeface="Arial" pitchFamily="34" charset="0"/>
                <a:cs typeface="Arial" pitchFamily="34" charset="0"/>
              </a:rPr>
              <a:t>INSERT INTO </a:t>
            </a:r>
            <a:r>
              <a:rPr sz="2000" dirty="0" err="1" smtClean="0">
                <a:solidFill>
                  <a:srgbClr val="00B050"/>
                </a:solidFill>
                <a:latin typeface="Arial" pitchFamily="34" charset="0"/>
                <a:cs typeface="Arial" pitchFamily="34" charset="0"/>
              </a:rPr>
              <a:t>employee_audit</a:t>
            </a:r>
            <a:endParaRPr sz="2000" dirty="0" smtClean="0">
              <a:solidFill>
                <a:srgbClr val="00B050"/>
              </a:solidFill>
              <a:latin typeface="Arial" pitchFamily="34" charset="0"/>
              <a:cs typeface="Arial" pitchFamily="34" charset="0"/>
            </a:endParaRPr>
          </a:p>
          <a:p>
            <a:pPr lvl="1">
              <a:buNone/>
            </a:pPr>
            <a:r>
              <a:rPr sz="2000" dirty="0" smtClean="0">
                <a:solidFill>
                  <a:srgbClr val="0070C0"/>
                </a:solidFill>
                <a:latin typeface="Arial" pitchFamily="34" charset="0"/>
                <a:cs typeface="Arial" pitchFamily="34" charset="0"/>
              </a:rPr>
              <a:t>VALUES(:</a:t>
            </a:r>
            <a:r>
              <a:rPr lang="en-US" sz="2000" dirty="0" smtClean="0">
                <a:solidFill>
                  <a:srgbClr val="0070C0"/>
                </a:solidFill>
                <a:latin typeface="Arial" pitchFamily="34" charset="0"/>
                <a:cs typeface="Arial" pitchFamily="34" charset="0"/>
              </a:rPr>
              <a:t>OLD</a:t>
            </a:r>
            <a:r>
              <a:rPr sz="2000" dirty="0" smtClean="0">
                <a:solidFill>
                  <a:srgbClr val="0070C0"/>
                </a:solidFill>
                <a:latin typeface="Arial" pitchFamily="34" charset="0"/>
                <a:cs typeface="Arial" pitchFamily="34" charset="0"/>
              </a:rPr>
              <a:t>.</a:t>
            </a:r>
            <a:r>
              <a:rPr sz="2000" dirty="0" smtClean="0">
                <a:solidFill>
                  <a:srgbClr val="00B050"/>
                </a:solidFill>
                <a:latin typeface="Arial" pitchFamily="34" charset="0"/>
                <a:cs typeface="Arial" pitchFamily="34" charset="0"/>
              </a:rPr>
              <a:t>empid</a:t>
            </a:r>
            <a:r>
              <a:rPr sz="2000" dirty="0" smtClean="0">
                <a:solidFill>
                  <a:srgbClr val="0070C0"/>
                </a:solidFill>
                <a:latin typeface="Arial" pitchFamily="34" charset="0"/>
                <a:cs typeface="Arial" pitchFamily="34" charset="0"/>
              </a:rPr>
              <a:t>,:</a:t>
            </a:r>
            <a:r>
              <a:rPr lang="en-US" sz="2000" dirty="0" smtClean="0">
                <a:solidFill>
                  <a:srgbClr val="0070C0"/>
                </a:solidFill>
                <a:latin typeface="Arial" pitchFamily="34" charset="0"/>
                <a:cs typeface="Arial" pitchFamily="34" charset="0"/>
              </a:rPr>
              <a:t>OLD</a:t>
            </a:r>
            <a:r>
              <a:rPr sz="2000" dirty="0" smtClean="0">
                <a:solidFill>
                  <a:srgbClr val="0070C0"/>
                </a:solidFill>
                <a:latin typeface="Arial" pitchFamily="34" charset="0"/>
                <a:cs typeface="Arial" pitchFamily="34" charset="0"/>
              </a:rPr>
              <a:t>.</a:t>
            </a:r>
            <a:r>
              <a:rPr sz="2000" dirty="0" smtClean="0">
                <a:solidFill>
                  <a:srgbClr val="00B050"/>
                </a:solidFill>
                <a:latin typeface="Arial" pitchFamily="34" charset="0"/>
                <a:cs typeface="Arial" pitchFamily="34" charset="0"/>
              </a:rPr>
              <a:t>first_name</a:t>
            </a:r>
            <a:r>
              <a:rPr sz="2000" dirty="0" smtClean="0">
                <a:solidFill>
                  <a:srgbClr val="0070C0"/>
                </a:solidFill>
                <a:latin typeface="Arial" pitchFamily="34" charset="0"/>
                <a:cs typeface="Arial" pitchFamily="34" charset="0"/>
              </a:rPr>
              <a:t>,:</a:t>
            </a:r>
            <a:r>
              <a:rPr lang="en-US" sz="2000" dirty="0" smtClean="0">
                <a:solidFill>
                  <a:srgbClr val="0070C0"/>
                </a:solidFill>
                <a:latin typeface="Arial" pitchFamily="34" charset="0"/>
                <a:cs typeface="Arial" pitchFamily="34" charset="0"/>
              </a:rPr>
              <a:t>OLD</a:t>
            </a:r>
            <a:r>
              <a:rPr sz="2000" dirty="0" smtClean="0">
                <a:solidFill>
                  <a:srgbClr val="0070C0"/>
                </a:solidFill>
                <a:latin typeface="Arial" pitchFamily="34" charset="0"/>
                <a:cs typeface="Arial" pitchFamily="34" charset="0"/>
              </a:rPr>
              <a:t>.</a:t>
            </a:r>
            <a:r>
              <a:rPr sz="2000" dirty="0" smtClean="0">
                <a:solidFill>
                  <a:srgbClr val="00B050"/>
                </a:solidFill>
                <a:latin typeface="Arial" pitchFamily="34" charset="0"/>
                <a:cs typeface="Arial" pitchFamily="34" charset="0"/>
              </a:rPr>
              <a:t>last_name</a:t>
            </a:r>
            <a:r>
              <a:rPr sz="2000" dirty="0" smtClean="0">
                <a:solidFill>
                  <a:srgbClr val="0070C0"/>
                </a:solidFill>
                <a:latin typeface="Arial" pitchFamily="34" charset="0"/>
                <a:cs typeface="Arial" pitchFamily="34" charset="0"/>
              </a:rPr>
              <a:t>,:</a:t>
            </a:r>
            <a:r>
              <a:rPr lang="en-US" sz="2000" dirty="0" smtClean="0">
                <a:solidFill>
                  <a:srgbClr val="0070C0"/>
                </a:solidFill>
                <a:latin typeface="Arial" pitchFamily="34" charset="0"/>
                <a:cs typeface="Arial" pitchFamily="34" charset="0"/>
              </a:rPr>
              <a:t>OLD</a:t>
            </a:r>
            <a:r>
              <a:rPr sz="2000" dirty="0" smtClean="0">
                <a:solidFill>
                  <a:srgbClr val="0070C0"/>
                </a:solidFill>
                <a:latin typeface="Arial" pitchFamily="34" charset="0"/>
                <a:cs typeface="Arial" pitchFamily="34" charset="0"/>
              </a:rPr>
              <a:t>.</a:t>
            </a:r>
            <a:r>
              <a:rPr sz="2000" dirty="0" smtClean="0">
                <a:solidFill>
                  <a:srgbClr val="00B050"/>
                </a:solidFill>
                <a:latin typeface="Arial" pitchFamily="34" charset="0"/>
                <a:cs typeface="Arial" pitchFamily="34" charset="0"/>
              </a:rPr>
              <a:t>salary</a:t>
            </a:r>
            <a:r>
              <a:rPr sz="2000" dirty="0" smtClean="0">
                <a:solidFill>
                  <a:srgbClr val="0070C0"/>
                </a:solidFill>
                <a:latin typeface="Arial" pitchFamily="34" charset="0"/>
                <a:cs typeface="Arial" pitchFamily="34" charset="0"/>
              </a:rPr>
              <a:t>,:</a:t>
            </a:r>
            <a:r>
              <a:rPr lang="en-US" sz="2000" dirty="0" smtClean="0">
                <a:solidFill>
                  <a:srgbClr val="0070C0"/>
                </a:solidFill>
                <a:latin typeface="Arial" pitchFamily="34" charset="0"/>
                <a:cs typeface="Arial" pitchFamily="34" charset="0"/>
              </a:rPr>
              <a:t>OLD</a:t>
            </a:r>
            <a:r>
              <a:rPr sz="2000" dirty="0" smtClean="0">
                <a:solidFill>
                  <a:srgbClr val="0070C0"/>
                </a:solidFill>
                <a:latin typeface="Arial" pitchFamily="34" charset="0"/>
                <a:cs typeface="Arial" pitchFamily="34" charset="0"/>
              </a:rPr>
              <a:t>.</a:t>
            </a:r>
            <a:r>
              <a:rPr sz="2000" dirty="0" smtClean="0">
                <a:solidFill>
                  <a:srgbClr val="00B050"/>
                </a:solidFill>
                <a:latin typeface="Arial" pitchFamily="34" charset="0"/>
                <a:cs typeface="Arial" pitchFamily="34" charset="0"/>
              </a:rPr>
              <a:t>dept</a:t>
            </a:r>
            <a:r>
              <a:rPr sz="2000" dirty="0" smtClean="0">
                <a:solidFill>
                  <a:srgbClr val="0070C0"/>
                </a:solidFill>
                <a:latin typeface="Arial" pitchFamily="34" charset="0"/>
                <a:cs typeface="Arial" pitchFamily="34" charset="0"/>
              </a:rPr>
              <a:t>,</a:t>
            </a:r>
            <a:r>
              <a:rPr lang="en-US" sz="2000" dirty="0" smtClean="0">
                <a:solidFill>
                  <a:srgbClr val="0070C0"/>
                </a:solidFill>
                <a:latin typeface="Arial" pitchFamily="34" charset="0"/>
                <a:cs typeface="Arial" pitchFamily="34" charset="0"/>
              </a:rPr>
              <a:t>SYSDATE</a:t>
            </a:r>
            <a:r>
              <a:rPr sz="2000" dirty="0" smtClean="0">
                <a:solidFill>
                  <a:srgbClr val="0070C0"/>
                </a:solidFill>
                <a:latin typeface="Arial" pitchFamily="34" charset="0"/>
                <a:cs typeface="Arial" pitchFamily="34" charset="0"/>
              </a:rPr>
              <a:t>,</a:t>
            </a:r>
            <a:r>
              <a:rPr sz="2000" dirty="0" smtClean="0">
                <a:solidFill>
                  <a:srgbClr val="00B050"/>
                </a:solidFill>
                <a:latin typeface="Arial" pitchFamily="34" charset="0"/>
                <a:cs typeface="Arial" pitchFamily="34" charset="0"/>
              </a:rPr>
              <a:t>v_name</a:t>
            </a:r>
            <a:r>
              <a:rPr sz="2000" dirty="0" smtClean="0">
                <a:solidFill>
                  <a:srgbClr val="0070C0"/>
                </a:solidFill>
                <a:latin typeface="Arial" pitchFamily="34" charset="0"/>
                <a:cs typeface="Arial" pitchFamily="34" charset="0"/>
              </a:rPr>
              <a:t>); </a:t>
            </a:r>
          </a:p>
          <a:p>
            <a:pPr>
              <a:buNone/>
            </a:pPr>
            <a:r>
              <a:rPr sz="2000" dirty="0" smtClean="0">
                <a:solidFill>
                  <a:srgbClr val="0070C0"/>
                </a:solidFill>
                <a:latin typeface="Arial" pitchFamily="34" charset="0"/>
                <a:cs typeface="Arial" pitchFamily="34" charset="0"/>
              </a:rPr>
              <a:t>END; </a:t>
            </a:r>
            <a:endParaRPr sz="2000" dirty="0">
              <a:solidFill>
                <a:srgbClr val="0070C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dirty="0"/>
          </a:p>
        </p:txBody>
      </p:sp>
      <p:sp>
        <p:nvSpPr>
          <p:cNvPr id="12" name="TextBox 11"/>
          <p:cNvSpPr txBox="1"/>
          <p:nvPr/>
        </p:nvSpPr>
        <p:spPr>
          <a:xfrm>
            <a:off x="5029200" y="3395246"/>
            <a:ext cx="28956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This gives the current user.</a:t>
            </a:r>
            <a:endParaRPr lang="en-US" sz="1600" b="0" dirty="0">
              <a:latin typeface="Arial" pitchFamily="34" charset="0"/>
              <a:cs typeface="Arial" pitchFamily="34" charset="0"/>
            </a:endParaRPr>
          </a:p>
        </p:txBody>
      </p:sp>
      <p:sp>
        <p:nvSpPr>
          <p:cNvPr id="9" name="TextBox 8"/>
          <p:cNvSpPr txBox="1"/>
          <p:nvPr/>
        </p:nvSpPr>
        <p:spPr>
          <a:xfrm>
            <a:off x="2971800" y="2133600"/>
            <a:ext cx="289560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This trigger is fired on delete of a row in employee table</a:t>
            </a:r>
            <a:endParaRPr lang="en-US" sz="1600" b="0" dirty="0">
              <a:latin typeface="Arial" pitchFamily="34" charset="0"/>
              <a:cs typeface="Arial" pitchFamily="34" charset="0"/>
            </a:endParaRPr>
          </a:p>
        </p:txBody>
      </p:sp>
      <p:cxnSp>
        <p:nvCxnSpPr>
          <p:cNvPr id="13" name="Straight Arrow Connector 12"/>
          <p:cNvCxnSpPr>
            <a:stCxn id="9" idx="1"/>
          </p:cNvCxnSpPr>
          <p:nvPr/>
        </p:nvCxnSpPr>
        <p:spPr>
          <a:xfrm flipH="1" flipV="1">
            <a:off x="2286000" y="2133600"/>
            <a:ext cx="685800" cy="292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5587425"/>
            <a:ext cx="228600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Data is inserted into an audit/history table</a:t>
            </a:r>
            <a:endParaRPr lang="en-US" sz="1600" b="0" dirty="0">
              <a:latin typeface="Arial" pitchFamily="34" charset="0"/>
              <a:cs typeface="Arial" pitchFamily="34" charset="0"/>
            </a:endParaRPr>
          </a:p>
        </p:txBody>
      </p:sp>
      <p:cxnSp>
        <p:nvCxnSpPr>
          <p:cNvPr id="16" name="Straight Arrow Connector 15"/>
          <p:cNvCxnSpPr>
            <a:stCxn id="14" idx="0"/>
          </p:cNvCxnSpPr>
          <p:nvPr/>
        </p:nvCxnSpPr>
        <p:spPr>
          <a:xfrm flipH="1" flipV="1">
            <a:off x="6019800" y="5181600"/>
            <a:ext cx="304800" cy="40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1"/>
          </p:cNvCxnSpPr>
          <p:nvPr/>
        </p:nvCxnSpPr>
        <p:spPr>
          <a:xfrm flipH="1">
            <a:off x="4038600" y="3564523"/>
            <a:ext cx="990600" cy="550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34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par>
                                <p:cTn id="17" presetID="9"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Activity</a:t>
            </a:r>
            <a:endParaRPr lang="en-US" sz="40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2484683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95600" y="2057400"/>
            <a:ext cx="5728993" cy="3352800"/>
          </a:xfrm>
        </p:spPr>
        <p:txBody>
          <a:bodyPr/>
          <a:lstStyle/>
          <a:p>
            <a:pPr marL="0" indent="0" algn="just">
              <a:lnSpc>
                <a:spcPct val="150000"/>
              </a:lnSpc>
              <a:buNone/>
            </a:pPr>
            <a:r>
              <a:rPr lang="en-US" sz="2200" dirty="0"/>
              <a:t>PL/SQL </a:t>
            </a:r>
            <a:r>
              <a:rPr lang="en-US" sz="2200" dirty="0" smtClean="0"/>
              <a:t>Triggers </a:t>
            </a:r>
            <a:r>
              <a:rPr lang="en-US" sz="2200" dirty="0"/>
              <a:t>session provides knowledge and understanding of the use of PL/SQL </a:t>
            </a:r>
            <a:r>
              <a:rPr lang="en-US" sz="2200" dirty="0" smtClean="0"/>
              <a:t>Triggers </a:t>
            </a:r>
            <a:r>
              <a:rPr lang="en-US" sz="2200" dirty="0"/>
              <a:t>in Oracle 10G and finally apply the syntax learned as part of this session in a case study provided.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52600"/>
            <a:ext cx="2680994" cy="4747592"/>
          </a:xfrm>
          <a:prstGeom prst="rect">
            <a:avLst/>
          </a:prstGeom>
        </p:spPr>
      </p:pic>
      <p:sp>
        <p:nvSpPr>
          <p:cNvPr id="7" name="Slide Number Placeholder 6"/>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4219457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Triggers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dirty="0"/>
          </a:p>
        </p:txBody>
      </p:sp>
      <p:sp>
        <p:nvSpPr>
          <p:cNvPr id="5" name="Content Placeholder 2"/>
          <p:cNvSpPr>
            <a:spLocks noGrp="1"/>
          </p:cNvSpPr>
          <p:nvPr>
            <p:ph idx="1"/>
          </p:nvPr>
        </p:nvSpPr>
        <p:spPr>
          <a:xfrm>
            <a:off x="228600" y="1600200"/>
            <a:ext cx="8686800" cy="2438400"/>
          </a:xfrm>
        </p:spPr>
        <p:txBody>
          <a:bodyPr/>
          <a:lstStyle/>
          <a:p>
            <a:pPr>
              <a:spcBef>
                <a:spcPts val="1200"/>
              </a:spcBef>
              <a:buNone/>
            </a:pPr>
            <a:r>
              <a:rPr lang="en-US" sz="2200" b="1" dirty="0" smtClean="0">
                <a:latin typeface="Arial" pitchFamily="34" charset="0"/>
                <a:cs typeface="Arial" pitchFamily="34" charset="0"/>
              </a:rPr>
              <a:t>Problem Statement : </a:t>
            </a:r>
            <a:r>
              <a:rPr sz="2200" dirty="0" smtClean="0">
                <a:latin typeface="Arial" pitchFamily="34" charset="0"/>
                <a:cs typeface="Arial" pitchFamily="34" charset="0"/>
              </a:rPr>
              <a:t>To</a:t>
            </a:r>
            <a:r>
              <a:rPr lang="en-US" sz="2200" dirty="0" smtClean="0">
                <a:latin typeface="Arial" pitchFamily="34" charset="0"/>
                <a:cs typeface="Arial" pitchFamily="34" charset="0"/>
              </a:rPr>
              <a:t> create a trigger which inserts records</a:t>
            </a:r>
          </a:p>
          <a:p>
            <a:pPr>
              <a:spcBef>
                <a:spcPts val="1200"/>
              </a:spcBef>
              <a:buNone/>
            </a:pPr>
            <a:r>
              <a:rPr lang="en-US" sz="2200" dirty="0" smtClean="0">
                <a:latin typeface="Arial" pitchFamily="34" charset="0"/>
                <a:cs typeface="Arial" pitchFamily="34" charset="0"/>
              </a:rPr>
              <a:t>into table </a:t>
            </a:r>
            <a:r>
              <a:rPr lang="en-US" sz="2200" b="1" i="1" dirty="0" err="1" smtClean="0">
                <a:latin typeface="Arial" pitchFamily="34" charset="0"/>
                <a:cs typeface="Arial" pitchFamily="34" charset="0"/>
              </a:rPr>
              <a:t>course_fees_backup</a:t>
            </a:r>
            <a:r>
              <a:rPr lang="en-US" sz="2200" dirty="0" smtClean="0">
                <a:latin typeface="Arial" pitchFamily="34" charset="0"/>
                <a:cs typeface="Arial" pitchFamily="34" charset="0"/>
              </a:rPr>
              <a:t> when inserting records into</a:t>
            </a:r>
          </a:p>
          <a:p>
            <a:pPr>
              <a:spcBef>
                <a:spcPts val="1200"/>
              </a:spcBef>
              <a:buNone/>
            </a:pPr>
            <a:r>
              <a:rPr lang="en-US" sz="2200" dirty="0" err="1" smtClean="0">
                <a:latin typeface="Arial" pitchFamily="34" charset="0"/>
                <a:cs typeface="Arial" pitchFamily="34" charset="0"/>
              </a:rPr>
              <a:t>course_fee</a:t>
            </a:r>
            <a:r>
              <a:rPr sz="2200" dirty="0" smtClean="0">
                <a:latin typeface="Arial" pitchFamily="34" charset="0"/>
                <a:cs typeface="Arial" pitchFamily="34" charset="0"/>
              </a:rPr>
              <a:t>s table.</a:t>
            </a:r>
          </a:p>
          <a:p>
            <a:pPr>
              <a:spcBef>
                <a:spcPts val="1200"/>
              </a:spcBef>
              <a:buNone/>
            </a:pPr>
            <a:r>
              <a:rPr sz="2200" b="1" dirty="0" smtClean="0">
                <a:latin typeface="Arial" pitchFamily="34" charset="0"/>
                <a:cs typeface="Arial" pitchFamily="34" charset="0"/>
              </a:rPr>
              <a:t>Prerequisite: </a:t>
            </a:r>
            <a:r>
              <a:rPr sz="2200" dirty="0" smtClean="0">
                <a:latin typeface="Arial" pitchFamily="34" charset="0"/>
                <a:cs typeface="Arial" pitchFamily="34" charset="0"/>
              </a:rPr>
              <a:t>Create the table </a:t>
            </a:r>
            <a:r>
              <a:rPr sz="2200" dirty="0" err="1" smtClean="0">
                <a:latin typeface="Arial" pitchFamily="34" charset="0"/>
                <a:cs typeface="Arial" pitchFamily="34" charset="0"/>
              </a:rPr>
              <a:t>course_fees_backup</a:t>
            </a:r>
            <a:r>
              <a:rPr sz="2200" dirty="0" smtClean="0">
                <a:latin typeface="Arial" pitchFamily="34" charset="0"/>
                <a:cs typeface="Arial" pitchFamily="34" charset="0"/>
              </a:rPr>
              <a:t> using the DDL statement which has all the columns of </a:t>
            </a:r>
            <a:r>
              <a:rPr sz="2200" dirty="0" err="1" smtClean="0">
                <a:latin typeface="Arial" pitchFamily="34" charset="0"/>
                <a:cs typeface="Arial" pitchFamily="34" charset="0"/>
              </a:rPr>
              <a:t>Course_fees</a:t>
            </a:r>
            <a:r>
              <a:rPr sz="2200" dirty="0" smtClean="0">
                <a:latin typeface="Arial" pitchFamily="34" charset="0"/>
                <a:cs typeface="Arial" pitchFamily="34" charset="0"/>
              </a:rPr>
              <a:t> table.</a:t>
            </a:r>
          </a:p>
        </p:txBody>
      </p:sp>
      <p:pic>
        <p:nvPicPr>
          <p:cNvPr id="6" name="Picture 5" descr="PIC11.JPG"/>
          <p:cNvPicPr>
            <a:picLocks noChangeAspect="1"/>
          </p:cNvPicPr>
          <p:nvPr/>
        </p:nvPicPr>
        <p:blipFill>
          <a:blip r:embed="rId2" cstate="print"/>
          <a:stretch>
            <a:fillRect/>
          </a:stretch>
        </p:blipFill>
        <p:spPr>
          <a:xfrm>
            <a:off x="762000" y="4038600"/>
            <a:ext cx="6934200" cy="1219200"/>
          </a:xfrm>
          <a:prstGeom prst="rect">
            <a:avLst/>
          </a:prstGeom>
        </p:spPr>
      </p:pic>
    </p:spTree>
    <p:extLst>
      <p:ext uri="{BB962C8B-B14F-4D97-AF65-F5344CB8AC3E}">
        <p14:creationId xmlns:p14="http://schemas.microsoft.com/office/powerpoint/2010/main" val="296557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Solution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dirty="0"/>
          </a:p>
        </p:txBody>
      </p:sp>
      <p:sp>
        <p:nvSpPr>
          <p:cNvPr id="5" name="Content Placeholder 2"/>
          <p:cNvSpPr>
            <a:spLocks noGrp="1"/>
          </p:cNvSpPr>
          <p:nvPr>
            <p:ph idx="1"/>
          </p:nvPr>
        </p:nvSpPr>
        <p:spPr>
          <a:xfrm>
            <a:off x="228600" y="1524000"/>
            <a:ext cx="8686800" cy="457200"/>
          </a:xfrm>
        </p:spPr>
        <p:txBody>
          <a:bodyPr/>
          <a:lstStyle/>
          <a:p>
            <a:pPr>
              <a:spcBef>
                <a:spcPts val="1200"/>
              </a:spcBef>
              <a:buNone/>
            </a:pPr>
            <a:r>
              <a:rPr lang="en-US" sz="2200" b="1" dirty="0" smtClean="0">
                <a:latin typeface="Arial" pitchFamily="34" charset="0"/>
                <a:cs typeface="Arial" pitchFamily="34" charset="0"/>
              </a:rPr>
              <a:t>S</a:t>
            </a:r>
            <a:r>
              <a:rPr sz="2200" b="1" dirty="0" smtClean="0">
                <a:latin typeface="Arial" pitchFamily="34" charset="0"/>
                <a:cs typeface="Arial" pitchFamily="34" charset="0"/>
              </a:rPr>
              <a:t>olution</a:t>
            </a:r>
            <a:r>
              <a:rPr sz="2200" dirty="0" smtClean="0">
                <a:latin typeface="Arial" pitchFamily="34" charset="0"/>
                <a:cs typeface="Arial" pitchFamily="34" charset="0"/>
              </a:rPr>
              <a:t>:</a:t>
            </a:r>
          </a:p>
          <a:p>
            <a:pPr>
              <a:spcBef>
                <a:spcPts val="1200"/>
              </a:spcBef>
              <a:buNone/>
            </a:pPr>
            <a:endParaRPr sz="2200" dirty="0" smtClean="0">
              <a:latin typeface="Arial" pitchFamily="34" charset="0"/>
              <a:cs typeface="Arial" pitchFamily="34" charset="0"/>
            </a:endParaRPr>
          </a:p>
          <a:p>
            <a:pPr>
              <a:spcBef>
                <a:spcPts val="1200"/>
              </a:spcBef>
              <a:buNone/>
            </a:pPr>
            <a:endParaRPr sz="2200" dirty="0" smtClean="0">
              <a:latin typeface="Arial" pitchFamily="34" charset="0"/>
              <a:cs typeface="Arial"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533400" y="2209800"/>
            <a:ext cx="8293620" cy="2309812"/>
          </a:xfrm>
          <a:prstGeom prst="rect">
            <a:avLst/>
          </a:prstGeom>
          <a:noFill/>
          <a:ln w="9525">
            <a:noFill/>
            <a:miter lim="800000"/>
            <a:headEnd/>
            <a:tailEnd/>
          </a:ln>
          <a:effectLst/>
        </p:spPr>
      </p:pic>
    </p:spTree>
    <p:extLst>
      <p:ext uri="{BB962C8B-B14F-4D97-AF65-F5344CB8AC3E}">
        <p14:creationId xmlns:p14="http://schemas.microsoft.com/office/powerpoint/2010/main" val="3641272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905001"/>
            <a:ext cx="6096000" cy="2971800"/>
          </a:xfrm>
        </p:spPr>
        <p:txBody>
          <a:bodyPr/>
          <a:lstStyle/>
          <a:p>
            <a:pPr>
              <a:spcBef>
                <a:spcPts val="1200"/>
              </a:spcBef>
            </a:pPr>
            <a:r>
              <a:rPr lang="en-US" sz="2400" dirty="0">
                <a:cs typeface="Arial" pitchFamily="34" charset="0"/>
              </a:rPr>
              <a:t>Can we use a trigger for a view?</a:t>
            </a:r>
          </a:p>
          <a:p>
            <a:pPr>
              <a:spcBef>
                <a:spcPts val="1200"/>
              </a:spcBef>
            </a:pPr>
            <a:r>
              <a:rPr lang="en-US" sz="2400" dirty="0">
                <a:cs typeface="Arial" pitchFamily="34" charset="0"/>
              </a:rPr>
              <a:t>Can one use a trigger for DQL queries?</a:t>
            </a:r>
          </a:p>
          <a:p>
            <a:pPr>
              <a:spcBef>
                <a:spcPts val="1200"/>
              </a:spcBef>
            </a:pPr>
            <a:r>
              <a:rPr lang="en-US" sz="2400" dirty="0">
                <a:cs typeface="Arial" pitchFamily="34" charset="0"/>
              </a:rPr>
              <a:t>What is the difference between statement and row type trigger?</a:t>
            </a:r>
          </a:p>
          <a:p>
            <a:pPr marL="0" indent="0">
              <a:buNone/>
            </a:pPr>
            <a:endParaRPr lang="en-US" dirty="0"/>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93011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171" y="1566861"/>
            <a:ext cx="5421229" cy="4224339"/>
          </a:xfrm>
        </p:spPr>
        <p:txBody>
          <a:bodyPr/>
          <a:lstStyle/>
          <a:p>
            <a:pPr algn="just">
              <a:lnSpc>
                <a:spcPct val="125000"/>
              </a:lnSpc>
              <a:buNone/>
              <a:defRPr/>
            </a:pPr>
            <a:r>
              <a:rPr lang="en-US" sz="2000" dirty="0" smtClean="0"/>
              <a:t>We have learnt following</a:t>
            </a:r>
          </a:p>
          <a:p>
            <a:pPr algn="just">
              <a:lnSpc>
                <a:spcPct val="125000"/>
              </a:lnSpc>
              <a:defRPr/>
            </a:pPr>
            <a:r>
              <a:rPr lang="en-US" sz="2000" dirty="0" smtClean="0"/>
              <a:t>Triggers</a:t>
            </a:r>
          </a:p>
          <a:p>
            <a:pPr algn="just">
              <a:lnSpc>
                <a:spcPct val="125000"/>
              </a:lnSpc>
              <a:defRPr/>
            </a:pPr>
            <a:r>
              <a:rPr lang="en-US" sz="2000" dirty="0" smtClean="0"/>
              <a:t>Row Level Triggers</a:t>
            </a:r>
          </a:p>
          <a:p>
            <a:pPr algn="just">
              <a:lnSpc>
                <a:spcPct val="125000"/>
              </a:lnSpc>
              <a:defRPr/>
            </a:pPr>
            <a:r>
              <a:rPr lang="en-US" sz="2000" dirty="0" smtClean="0"/>
              <a:t>Statement Level Triggers.</a:t>
            </a:r>
          </a:p>
          <a:p>
            <a:pPr marL="342900" lvl="1" indent="-342900">
              <a:buFont typeface="Arial" pitchFamily="34" charset="0"/>
              <a:buChar char="•"/>
              <a:defRPr/>
            </a:pPr>
            <a:endParaRPr lang="en-US" dirty="0"/>
          </a:p>
          <a:p>
            <a:pPr>
              <a:defRPr/>
            </a:pPr>
            <a:endParaRPr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Summary</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29116"/>
          <a:stretch/>
        </p:blipFill>
        <p:spPr>
          <a:xfrm>
            <a:off x="5983014" y="2133600"/>
            <a:ext cx="2856186" cy="2880567"/>
          </a:xfrm>
          <a:prstGeom prst="rect">
            <a:avLst/>
          </a:prstGeom>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4946650"/>
          </a:xfrm>
        </p:spPr>
        <p:txBody>
          <a:bodyPr/>
          <a:lstStyle/>
          <a:p>
            <a:pPr>
              <a:lnSpc>
                <a:spcPct val="150000"/>
              </a:lnSpc>
            </a:pPr>
            <a:r>
              <a:rPr lang="en-US" sz="2000" dirty="0" smtClean="0">
                <a:hlinkClick r:id="rId2"/>
              </a:rPr>
              <a:t>http://en.wikipedia.org/wiki/SQL</a:t>
            </a:r>
            <a:endParaRPr lang="en-US" sz="2000" dirty="0" smtClean="0"/>
          </a:p>
          <a:p>
            <a:pPr>
              <a:lnSpc>
                <a:spcPct val="150000"/>
              </a:lnSpc>
            </a:pPr>
            <a:endParaRPr lang="en-US" sz="2000" dirty="0"/>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3" cstate="print"/>
          <a:srcRect/>
          <a:stretch>
            <a:fillRect/>
          </a:stretch>
        </p:blipFill>
        <p:spPr bwMode="auto">
          <a:xfrm>
            <a:off x="8229600" y="0"/>
            <a:ext cx="914400" cy="914400"/>
          </a:xfrm>
          <a:prstGeom prst="rect">
            <a:avLst/>
          </a:prstGeom>
          <a:noFill/>
          <a:ln w="9525" algn="ctr">
            <a:noFill/>
            <a:miter lim="800000"/>
            <a:headEnd/>
            <a:tailEnd/>
          </a:ln>
        </p:spPr>
      </p:pic>
      <p:sp>
        <p:nvSpPr>
          <p:cNvPr id="10" name="Slide Number Placeholder 9"/>
          <p:cNvSpPr>
            <a:spLocks noGrp="1"/>
          </p:cNvSpPr>
          <p:nvPr>
            <p:ph type="sldNum" sz="quarter" idx="10"/>
          </p:nvPr>
        </p:nvSpPr>
        <p:spPr/>
        <p:txBody>
          <a:bodyPr/>
          <a:lstStyle/>
          <a:p>
            <a:fld id="{47ED8886-DB3B-44F4-9A80-E6A224679F20}" type="slidenum">
              <a:rPr lang="en-US" smtClean="0"/>
              <a:pPr/>
              <a:t>34</a:t>
            </a:fld>
            <a:endParaRPr lang="en-US" dirty="0"/>
          </a:p>
        </p:txBody>
      </p:sp>
    </p:spTree>
    <p:extLst>
      <p:ext uri="{BB962C8B-B14F-4D97-AF65-F5344CB8AC3E}">
        <p14:creationId xmlns:p14="http://schemas.microsoft.com/office/powerpoint/2010/main" val="29766166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PL/SQL Triggers</a:t>
            </a:r>
            <a:endParaRPr lang="en-US" sz="2300" dirty="0">
              <a:solidFill>
                <a:schemeClr val="bg1"/>
              </a:solidFill>
              <a:latin typeface="Cambria" pitchFamily="18" charset="0"/>
              <a:ea typeface="+mj-ea"/>
              <a:cs typeface="+mj-cs"/>
            </a:endParaRPr>
          </a:p>
        </p:txBody>
      </p:sp>
      <p:sp>
        <p:nvSpPr>
          <p:cNvPr id="4" name="Rectangle 3"/>
          <p:cNvSpPr/>
          <p:nvPr/>
        </p:nvSpPr>
        <p:spPr>
          <a:xfrm>
            <a:off x="762000" y="2286000"/>
            <a:ext cx="2617768" cy="430887"/>
          </a:xfrm>
          <a:prstGeom prst="rect">
            <a:avLst/>
          </a:prstGeom>
        </p:spPr>
        <p:txBody>
          <a:bodyPr wrap="none">
            <a:spAutoFit/>
          </a:bodyPr>
          <a:lstStyle/>
          <a:p>
            <a:pPr lvl="1" fontAlgn="auto">
              <a:spcBef>
                <a:spcPts val="0"/>
              </a:spcBef>
              <a:spcAft>
                <a:spcPts val="0"/>
              </a:spcAft>
              <a:defRPr/>
            </a:pPr>
            <a:r>
              <a:rPr lang="en-US" sz="2200" b="1" dirty="0" smtClean="0">
                <a:latin typeface="Myriad Pro" pitchFamily="34" charset="0"/>
                <a:cs typeface="Arial" pitchFamily="34" charset="0"/>
              </a:rPr>
              <a:t>Oracle PL/SQL</a:t>
            </a:r>
            <a:endParaRPr lang="en-US" sz="2200" b="1" dirty="0">
              <a:latin typeface="Myriad Pro" pitchFamily="34" charset="0"/>
              <a:cs typeface="Arial" pitchFamily="34" charset="0"/>
            </a:endParaRPr>
          </a:p>
        </p:txBody>
      </p:sp>
    </p:spTree>
    <p:extLst>
      <p:ext uri="{BB962C8B-B14F-4D97-AF65-F5344CB8AC3E}">
        <p14:creationId xmlns:p14="http://schemas.microsoft.com/office/powerpoint/2010/main" val="9999118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36</a:t>
            </a:fld>
            <a:endParaRPr lang="en-US" dirty="0"/>
          </a:p>
        </p:txBody>
      </p:sp>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1295400"/>
          </a:xfrm>
        </p:spPr>
        <p:txBody>
          <a:bodyPr/>
          <a:lstStyle/>
          <a:p>
            <a:pPr marL="57150" indent="0">
              <a:lnSpc>
                <a:spcPct val="150000"/>
              </a:lnSpc>
              <a:buNone/>
            </a:pPr>
            <a:r>
              <a:rPr lang="en-US" sz="2400" dirty="0" smtClean="0"/>
              <a:t>	</a:t>
            </a:r>
            <a:r>
              <a:rPr lang="en-US" sz="2200" dirty="0" smtClean="0"/>
              <a:t>To understand the SQL operators concepts  that a developer needs to know to work with it.</a:t>
            </a:r>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5715000" y="2910633"/>
            <a:ext cx="2856186" cy="2880567"/>
          </a:xfrm>
          <a:prstGeom prst="rect">
            <a:avLst/>
          </a:prstGeom>
          <a:effectLst/>
        </p:spPr>
      </p:pic>
      <p:sp>
        <p:nvSpPr>
          <p:cNvPr id="3" name="Rectangle 2"/>
          <p:cNvSpPr/>
          <p:nvPr/>
        </p:nvSpPr>
        <p:spPr>
          <a:xfrm>
            <a:off x="152400" y="2513380"/>
            <a:ext cx="6781800" cy="2123658"/>
          </a:xfrm>
          <a:prstGeom prst="rect">
            <a:avLst/>
          </a:prstGeom>
        </p:spPr>
        <p:txBody>
          <a:bodyPr wrap="square">
            <a:spAutoFit/>
          </a:bodyPr>
          <a:lstStyle/>
          <a:p>
            <a:pPr marL="800100" lvl="1" indent="-342900">
              <a:lnSpc>
                <a:spcPct val="150000"/>
              </a:lnSpc>
              <a:buFont typeface="Arial" pitchFamily="34" charset="0"/>
              <a:buChar char="•"/>
            </a:pPr>
            <a:r>
              <a:rPr lang="en-US" sz="2200" dirty="0" smtClean="0"/>
              <a:t>Triggers</a:t>
            </a:r>
          </a:p>
          <a:p>
            <a:pPr marL="800100" lvl="1" indent="-342900">
              <a:lnSpc>
                <a:spcPct val="150000"/>
              </a:lnSpc>
              <a:buFont typeface="Arial" pitchFamily="34" charset="0"/>
              <a:buChar char="•"/>
            </a:pPr>
            <a:r>
              <a:rPr lang="en-US" sz="2200" dirty="0" smtClean="0"/>
              <a:t>Row Level Triggers</a:t>
            </a:r>
          </a:p>
          <a:p>
            <a:pPr marL="800100" lvl="1" indent="-342900">
              <a:lnSpc>
                <a:spcPct val="150000"/>
              </a:lnSpc>
              <a:buFont typeface="Arial" pitchFamily="34" charset="0"/>
              <a:buChar char="•"/>
            </a:pPr>
            <a:r>
              <a:rPr lang="en-US" sz="2200" dirty="0" smtClean="0"/>
              <a:t>Statement Level Triggers.</a:t>
            </a:r>
          </a:p>
          <a:p>
            <a:pPr lvl="1">
              <a:lnSpc>
                <a:spcPct val="150000"/>
              </a:lnSpc>
            </a:pPr>
            <a:endParaRPr lang="en-US" sz="2200" dirty="0" smtClean="0"/>
          </a:p>
        </p:txBody>
      </p:sp>
      <p:sp>
        <p:nvSpPr>
          <p:cNvPr id="8" name="Slide Number Placeholder 7"/>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82" y="1302782"/>
            <a:ext cx="8763000" cy="830818"/>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0">
              <a:buNone/>
            </a:pPr>
            <a:r>
              <a:rPr lang="en-US" sz="2000" dirty="0" smtClean="0"/>
              <a:t>For complete understanding of ANSI SQL we are going to make use of </a:t>
            </a:r>
            <a:r>
              <a:rPr lang="en-US" sz="2000" b="1" dirty="0" smtClean="0"/>
              <a:t>Product Management System</a:t>
            </a:r>
            <a:r>
              <a:rPr lang="en-US" sz="2000" dirty="0" smtClean="0"/>
              <a:t> (</a:t>
            </a:r>
            <a:r>
              <a:rPr lang="en-US" sz="2000" b="1" dirty="0" smtClean="0"/>
              <a:t>PMS</a:t>
            </a:r>
            <a:r>
              <a:rPr lang="en-US" sz="2000" dirty="0" smtClean="0"/>
              <a:t>) for ABC Traders.</a:t>
            </a:r>
          </a:p>
          <a:p>
            <a:pPr marL="0" indent="0">
              <a:buNone/>
            </a:pPr>
            <a:endParaRPr lang="en-US" sz="2000" dirty="0" smtClean="0"/>
          </a:p>
          <a:p>
            <a:pPr marL="0" indent="0">
              <a:buNone/>
            </a:pPr>
            <a:endParaRPr lang="en-US" sz="2000" dirty="0" smtClean="0"/>
          </a:p>
          <a:p>
            <a:pPr marL="0" indent="0">
              <a:buNone/>
            </a:pPr>
            <a:endParaRPr lang="en-US" sz="2000" dirty="0" smtClean="0"/>
          </a:p>
          <a:p>
            <a:endParaRPr lang="en-US" sz="1800" dirty="0" smtClean="0"/>
          </a:p>
          <a:p>
            <a:pPr>
              <a:spcBef>
                <a:spcPts val="1800"/>
              </a:spcBef>
            </a:pPr>
            <a:r>
              <a:rPr lang="en-US" sz="1800" dirty="0" smtClean="0"/>
              <a:t>ABC Traders is a company which buys collectable model cars, trains, trucks, buses, trains and ships directly from manufacturers and sells them to distributors across the globe. In order to manage the stocking, supply and payment transactions the above software is developed.</a:t>
            </a:r>
          </a:p>
          <a:p>
            <a:pPr>
              <a:spcBef>
                <a:spcPts val="1800"/>
              </a:spcBef>
            </a:pPr>
            <a:r>
              <a:rPr lang="en-US" sz="1800" dirty="0" smtClean="0"/>
              <a:t>As per the requirement of the trading company a inventory system is developed to collect the information of products and customers and their payment processing.</a:t>
            </a:r>
          </a:p>
          <a:p>
            <a:pPr>
              <a:lnSpc>
                <a:spcPct val="150000"/>
              </a:lnSpc>
            </a:pPr>
            <a:endParaRPr lang="en-US" sz="1800" dirty="0"/>
          </a:p>
        </p:txBody>
      </p:sp>
      <p:sp>
        <p:nvSpPr>
          <p:cNvPr id="27" name="Title 1"/>
          <p:cNvSpPr>
            <a:spLocks noGrp="1"/>
          </p:cNvSpPr>
          <p:nvPr>
            <p:ph type="title"/>
          </p:nvPr>
        </p:nvSpPr>
        <p:spPr>
          <a:xfrm>
            <a:off x="1303020" y="-152400"/>
            <a:ext cx="8298180" cy="1143000"/>
          </a:xfrm>
        </p:spPr>
        <p:txBody>
          <a:bodyPr/>
          <a:lstStyle/>
          <a:p>
            <a:r>
              <a:rPr lang="en-US" dirty="0" smtClean="0"/>
              <a:t>Scenario</a:t>
            </a:r>
            <a:endParaRPr lang="en-US" dirty="0"/>
          </a:p>
        </p:txBody>
      </p:sp>
      <p:sp>
        <p:nvSpPr>
          <p:cNvPr id="24" name="Slide Number Placeholder 2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6" y="2257425"/>
            <a:ext cx="8620125"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530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tables</a:t>
            </a:r>
            <a:endParaRPr lang="en-US" dirty="0"/>
          </a:p>
        </p:txBody>
      </p:sp>
      <p:sp>
        <p:nvSpPr>
          <p:cNvPr id="9" name="Content Placeholder 2"/>
          <p:cNvSpPr>
            <a:spLocks noGrp="1"/>
          </p:cNvSpPr>
          <p:nvPr>
            <p:ph idx="1"/>
          </p:nvPr>
        </p:nvSpPr>
        <p:spPr>
          <a:xfrm>
            <a:off x="76200" y="1304925"/>
            <a:ext cx="8686800" cy="4946650"/>
          </a:xfrm>
        </p:spPr>
        <p:txBody>
          <a:bodyPr/>
          <a:lstStyle/>
          <a:p>
            <a:pPr marL="0" indent="0">
              <a:buNone/>
            </a:pPr>
            <a:r>
              <a:rPr lang="en-US" sz="1800" dirty="0" smtClean="0"/>
              <a:t>There are many entities involved in </a:t>
            </a:r>
            <a:r>
              <a:rPr lang="en-US" sz="1800" b="1" dirty="0" smtClean="0"/>
              <a:t>Product Management System. PMS</a:t>
            </a:r>
            <a:r>
              <a:rPr lang="en-US" sz="1800" dirty="0" smtClean="0"/>
              <a:t> as given below which we will be dealing with throughout this course</a:t>
            </a:r>
          </a:p>
          <a:p>
            <a:pPr marL="0" indent="0">
              <a:buNone/>
            </a:pPr>
            <a:endParaRPr lang="en-US" sz="1800" dirty="0" smtClean="0"/>
          </a:p>
          <a:p>
            <a:pPr marL="0" indent="0">
              <a:buNone/>
            </a:pPr>
            <a:endParaRPr lang="en-US" sz="1800" dirty="0" smtClean="0"/>
          </a:p>
        </p:txBody>
      </p:sp>
      <p:sp>
        <p:nvSpPr>
          <p:cNvPr id="12" name="AutoShape 2"/>
          <p:cNvSpPr>
            <a:spLocks noChangeArrowheads="1"/>
          </p:cNvSpPr>
          <p:nvPr/>
        </p:nvSpPr>
        <p:spPr bwMode="auto">
          <a:xfrm rot="5400000">
            <a:off x="1547496" y="36112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13" name="AutoShape 2"/>
          <p:cNvSpPr>
            <a:spLocks noChangeArrowheads="1"/>
          </p:cNvSpPr>
          <p:nvPr/>
        </p:nvSpPr>
        <p:spPr bwMode="auto">
          <a:xfrm rot="5400000">
            <a:off x="2646835" y="20207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14" name="AutoShape 2"/>
          <p:cNvSpPr>
            <a:spLocks noChangeArrowheads="1"/>
          </p:cNvSpPr>
          <p:nvPr/>
        </p:nvSpPr>
        <p:spPr bwMode="auto">
          <a:xfrm rot="5400000">
            <a:off x="3682871" y="37020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5" name="AutoShape 2"/>
          <p:cNvSpPr>
            <a:spLocks noChangeArrowheads="1"/>
          </p:cNvSpPr>
          <p:nvPr/>
        </p:nvSpPr>
        <p:spPr bwMode="auto">
          <a:xfrm rot="5400000">
            <a:off x="393861" y="19226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6" name="AutoShape 2"/>
          <p:cNvSpPr>
            <a:spLocks noChangeArrowheads="1"/>
          </p:cNvSpPr>
          <p:nvPr/>
        </p:nvSpPr>
        <p:spPr bwMode="auto">
          <a:xfrm rot="5400000">
            <a:off x="4827905" y="20300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7" name="AutoShape 2"/>
          <p:cNvSpPr>
            <a:spLocks noChangeArrowheads="1"/>
          </p:cNvSpPr>
          <p:nvPr/>
        </p:nvSpPr>
        <p:spPr bwMode="auto">
          <a:xfrm rot="5400000">
            <a:off x="6991985" y="19996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8" name="AutoShape 2"/>
          <p:cNvSpPr>
            <a:spLocks noChangeArrowheads="1"/>
          </p:cNvSpPr>
          <p:nvPr/>
        </p:nvSpPr>
        <p:spPr bwMode="auto">
          <a:xfrm rot="5400000">
            <a:off x="5863943" y="36829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9" name="Slide Number Placeholder 18"/>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9070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Schema diagram</a:t>
            </a:r>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30932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304800" y="5181600"/>
            <a:ext cx="8229600" cy="6096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PL/SQL Triggers which </a:t>
            </a:r>
            <a:r>
              <a:rPr lang="en-US" dirty="0"/>
              <a:t>will help us meet TIM’s requirements..</a:t>
            </a:r>
          </a:p>
        </p:txBody>
      </p:sp>
      <p:sp>
        <p:nvSpPr>
          <p:cNvPr id="2" name="Title 1"/>
          <p:cNvSpPr>
            <a:spLocks noGrp="1"/>
          </p:cNvSpPr>
          <p:nvPr>
            <p:ph type="title"/>
          </p:nvPr>
        </p:nvSpPr>
        <p:spPr/>
        <p:txBody>
          <a:bodyPr/>
          <a:lstStyle/>
          <a:p>
            <a:r>
              <a:rPr lang="en-IN"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2667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876800" y="1600200"/>
            <a:ext cx="4038600" cy="2286000"/>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400" dirty="0" smtClean="0">
                <a:solidFill>
                  <a:schemeClr val="bg2">
                    <a:lumMod val="25000"/>
                  </a:schemeClr>
                </a:solidFill>
              </a:rPr>
              <a:t>I want to ensure that no Orders to be made by customers during non business hours</a:t>
            </a:r>
          </a:p>
        </p:txBody>
      </p:sp>
      <p:sp>
        <p:nvSpPr>
          <p:cNvPr id="8" name="Slide Number Placeholder 7"/>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30253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228600" y="1609725"/>
            <a:ext cx="8686800" cy="4946650"/>
          </a:xfrm>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a:p>
            <a:pPr marL="0" indent="0">
              <a:buNone/>
            </a:pPr>
            <a:r>
              <a:rPr lang="en-US" dirty="0" smtClean="0"/>
              <a:t>	                    What </a:t>
            </a:r>
            <a:r>
              <a:rPr lang="en-US" dirty="0"/>
              <a:t>are  </a:t>
            </a:r>
            <a:r>
              <a:rPr lang="en-US" dirty="0" smtClean="0"/>
              <a:t>Triggers</a:t>
            </a:r>
            <a:endParaRPr lang="en-US"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CABC0D2DDA4441910ECEC91093D981" ma:contentTypeVersion="0" ma:contentTypeDescription="Create a new document." ma:contentTypeScope="" ma:versionID="7135bb5bec77b6e538d447b11881770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7C481EB-8F30-4DBE-97E4-C47F16554C60}">
  <ds:schemaRef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39ABD884-6B32-4587-AD39-84A9585201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Theme_3</Template>
  <TotalTime>14254</TotalTime>
  <Words>1840</Words>
  <Application>Microsoft Office PowerPoint</Application>
  <PresentationFormat>On-screen Show (4:3)</PresentationFormat>
  <Paragraphs>355</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Theme_3</vt:lpstr>
      <vt:lpstr>PowerPoint Presentation</vt:lpstr>
      <vt:lpstr>Icon Used</vt:lpstr>
      <vt:lpstr>Overview</vt:lpstr>
      <vt:lpstr>Objective</vt:lpstr>
      <vt:lpstr>Scenario</vt:lpstr>
      <vt:lpstr>Database tables</vt:lpstr>
      <vt:lpstr>Schema diagram</vt:lpstr>
      <vt:lpstr>Scenario</vt:lpstr>
      <vt:lpstr>Do you Know</vt:lpstr>
      <vt:lpstr>Triggers</vt:lpstr>
      <vt:lpstr>Features Of Triggers</vt:lpstr>
      <vt:lpstr>Triggers Syntax</vt:lpstr>
      <vt:lpstr>What is trigger timing?</vt:lpstr>
      <vt:lpstr>Trigger Event &amp; Body</vt:lpstr>
      <vt:lpstr>Triggers Types</vt:lpstr>
      <vt:lpstr>Statement Level Trigger</vt:lpstr>
      <vt:lpstr>Statement Level Trigger-Example</vt:lpstr>
      <vt:lpstr>Statement Level Trigger-Example</vt:lpstr>
      <vt:lpstr>Row Level Trigger</vt:lpstr>
      <vt:lpstr>Row Level Trigger Example</vt:lpstr>
      <vt:lpstr>Row Level Trigger-Example</vt:lpstr>
      <vt:lpstr>Row Level Triggers</vt:lpstr>
      <vt:lpstr>Row Level Triggers –Insert Example</vt:lpstr>
      <vt:lpstr>Row Level Triggers –Insert Example</vt:lpstr>
      <vt:lpstr>Row Level Triggers –Update Example</vt:lpstr>
      <vt:lpstr>Row Level Triggers –Update Example</vt:lpstr>
      <vt:lpstr>Row Level Triggers –Delete Example</vt:lpstr>
      <vt:lpstr>Row Level Triggers –Delete Example</vt:lpstr>
      <vt:lpstr>Activity</vt:lpstr>
      <vt:lpstr>Lend a Hand - Triggers</vt:lpstr>
      <vt:lpstr>Lend a Hand - Solution</vt:lpstr>
      <vt:lpstr>Check Your Understanding</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ANSI_SQL_Operators</dc:title>
  <dc:creator>AssetDevelopmentTeam@cognizant.com</dc:creator>
  <cp:lastModifiedBy>Windows User</cp:lastModifiedBy>
  <cp:revision>612</cp:revision>
  <dcterms:created xsi:type="dcterms:W3CDTF">2011-06-15T11:24:59Z</dcterms:created>
  <dcterms:modified xsi:type="dcterms:W3CDTF">2014-05-26T12:37:49Z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0x010100F3CABC0D2DDA4441910ECEC91093D981</vt:lpwstr>
  </property>
</Properties>
</file>