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handoutMasterIdLst>
    <p:handoutMasterId r:id="rId51"/>
  </p:handoutMasterIdLst>
  <p:sldIdLst>
    <p:sldId id="257" r:id="rId5"/>
    <p:sldId id="418" r:id="rId6"/>
    <p:sldId id="422" r:id="rId7"/>
    <p:sldId id="263" r:id="rId8"/>
    <p:sldId id="531" r:id="rId9"/>
    <p:sldId id="452" r:id="rId10"/>
    <p:sldId id="413" r:id="rId11"/>
    <p:sldId id="453" r:id="rId12"/>
    <p:sldId id="454" r:id="rId13"/>
    <p:sldId id="501" r:id="rId14"/>
    <p:sldId id="502" r:id="rId15"/>
    <p:sldId id="503" r:id="rId16"/>
    <p:sldId id="504" r:id="rId17"/>
    <p:sldId id="505" r:id="rId18"/>
    <p:sldId id="506" r:id="rId19"/>
    <p:sldId id="507" r:id="rId20"/>
    <p:sldId id="508" r:id="rId21"/>
    <p:sldId id="532" r:id="rId22"/>
    <p:sldId id="509" r:id="rId23"/>
    <p:sldId id="510" r:id="rId24"/>
    <p:sldId id="511" r:id="rId25"/>
    <p:sldId id="512" r:id="rId26"/>
    <p:sldId id="513" r:id="rId27"/>
    <p:sldId id="533" r:id="rId28"/>
    <p:sldId id="514" r:id="rId29"/>
    <p:sldId id="515" r:id="rId30"/>
    <p:sldId id="516" r:id="rId31"/>
    <p:sldId id="517" r:id="rId32"/>
    <p:sldId id="534" r:id="rId33"/>
    <p:sldId id="518" r:id="rId34"/>
    <p:sldId id="519" r:id="rId35"/>
    <p:sldId id="530" r:id="rId36"/>
    <p:sldId id="521" r:id="rId37"/>
    <p:sldId id="522" r:id="rId38"/>
    <p:sldId id="523" r:id="rId39"/>
    <p:sldId id="524" r:id="rId40"/>
    <p:sldId id="525" r:id="rId41"/>
    <p:sldId id="526" r:id="rId42"/>
    <p:sldId id="527" r:id="rId43"/>
    <p:sldId id="528" r:id="rId44"/>
    <p:sldId id="529" r:id="rId45"/>
    <p:sldId id="500" r:id="rId46"/>
    <p:sldId id="411" r:id="rId47"/>
    <p:sldId id="412" r:id="rId48"/>
    <p:sldId id="45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08FrV61HY57C7gpzEl2Yyw==" hashData="nIqoxUBofGVhdVwpgxrRTcpHf4M="/>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89331" autoAdjust="0"/>
  </p:normalViewPr>
  <p:slideViewPr>
    <p:cSldViewPr>
      <p:cViewPr>
        <p:scale>
          <a:sx n="70" d="100"/>
          <a:sy n="70" d="100"/>
        </p:scale>
        <p:origin x="-138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28DBC9-2020-4A49-93E3-0616A2B3CDA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B790A46-B4F0-4F64-BA5B-DB2ECD76C65E}">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200" dirty="0" smtClean="0"/>
            <a:t>Composite Data Types</a:t>
          </a:r>
          <a:endParaRPr lang="en-US" sz="2200" dirty="0"/>
        </a:p>
      </dgm:t>
    </dgm:pt>
    <dgm:pt modelId="{652BF940-D6FF-40B7-B6DF-31BBA3E57234}" type="parTrans" cxnId="{2AADDF6D-C9DA-4033-84EF-DCCEE4EE56F3}">
      <dgm:prSet/>
      <dgm:spPr/>
      <dgm:t>
        <a:bodyPr/>
        <a:lstStyle/>
        <a:p>
          <a:endParaRPr lang="en-US"/>
        </a:p>
      </dgm:t>
    </dgm:pt>
    <dgm:pt modelId="{CC730186-7E83-4B09-8CB1-069073BAFDD7}" type="sibTrans" cxnId="{2AADDF6D-C9DA-4033-84EF-DCCEE4EE56F3}">
      <dgm:prSet/>
      <dgm:spPr/>
      <dgm:t>
        <a:bodyPr/>
        <a:lstStyle/>
        <a:p>
          <a:endParaRPr lang="en-US"/>
        </a:p>
      </dgm:t>
    </dgm:pt>
    <dgm:pt modelId="{F94AF0D6-70E3-4602-9861-DDE6BB7DFBAA}">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200" dirty="0" smtClean="0"/>
            <a:t>Records</a:t>
          </a:r>
          <a:endParaRPr lang="en-US" sz="2200" dirty="0"/>
        </a:p>
      </dgm:t>
    </dgm:pt>
    <dgm:pt modelId="{B0752F76-ADAE-4CB0-BAE3-61882A97387B}" type="parTrans" cxnId="{735404DA-5A8D-4D7F-A3DC-2E9EE4B88287}">
      <dgm:prSet/>
      <dgm:spPr/>
      <dgm:t>
        <a:bodyPr/>
        <a:lstStyle/>
        <a:p>
          <a:endParaRPr lang="en-US"/>
        </a:p>
      </dgm:t>
    </dgm:pt>
    <dgm:pt modelId="{567B6A3D-1EA7-42FB-8D27-6D02D04222F0}" type="sibTrans" cxnId="{735404DA-5A8D-4D7F-A3DC-2E9EE4B88287}">
      <dgm:prSet/>
      <dgm:spPr/>
      <dgm:t>
        <a:bodyPr/>
        <a:lstStyle/>
        <a:p>
          <a:endParaRPr lang="en-US"/>
        </a:p>
      </dgm:t>
    </dgm:pt>
    <dgm:pt modelId="{D37E9C0E-7DE2-40BE-B75B-15C351D811B1}">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200" dirty="0" smtClean="0"/>
            <a:t>Collections</a:t>
          </a:r>
          <a:endParaRPr lang="en-US" sz="2200" dirty="0"/>
        </a:p>
      </dgm:t>
    </dgm:pt>
    <dgm:pt modelId="{03FFCE39-E857-4F65-9E6F-3C9ECA9E566A}" type="parTrans" cxnId="{3D615B33-A510-4538-8551-7EC68D03E0B6}">
      <dgm:prSet/>
      <dgm:spPr/>
      <dgm:t>
        <a:bodyPr/>
        <a:lstStyle/>
        <a:p>
          <a:endParaRPr lang="en-US"/>
        </a:p>
      </dgm:t>
    </dgm:pt>
    <dgm:pt modelId="{A772D788-CA70-4B3B-8449-7AF3440BCC78}" type="sibTrans" cxnId="{3D615B33-A510-4538-8551-7EC68D03E0B6}">
      <dgm:prSet/>
      <dgm:spPr/>
      <dgm:t>
        <a:bodyPr/>
        <a:lstStyle/>
        <a:p>
          <a:endParaRPr lang="en-US"/>
        </a:p>
      </dgm:t>
    </dgm:pt>
    <dgm:pt modelId="{A0B07DAD-34BB-4109-96A0-B8D4BB7DAAE3}" type="pres">
      <dgm:prSet presAssocID="{4628DBC9-2020-4A49-93E3-0616A2B3CDA2}" presName="hierChild1" presStyleCnt="0">
        <dgm:presLayoutVars>
          <dgm:orgChart val="1"/>
          <dgm:chPref val="1"/>
          <dgm:dir/>
          <dgm:animOne val="branch"/>
          <dgm:animLvl val="lvl"/>
          <dgm:resizeHandles/>
        </dgm:presLayoutVars>
      </dgm:prSet>
      <dgm:spPr/>
      <dgm:t>
        <a:bodyPr/>
        <a:lstStyle/>
        <a:p>
          <a:endParaRPr lang="en-US"/>
        </a:p>
      </dgm:t>
    </dgm:pt>
    <dgm:pt modelId="{457505B3-ECB7-4AD5-B0DE-151B47A28EFA}" type="pres">
      <dgm:prSet presAssocID="{EB790A46-B4F0-4F64-BA5B-DB2ECD76C65E}" presName="hierRoot1" presStyleCnt="0">
        <dgm:presLayoutVars>
          <dgm:hierBranch val="init"/>
        </dgm:presLayoutVars>
      </dgm:prSet>
      <dgm:spPr/>
    </dgm:pt>
    <dgm:pt modelId="{69D64BD2-88BB-4BE8-BD43-CA96D91F7DDA}" type="pres">
      <dgm:prSet presAssocID="{EB790A46-B4F0-4F64-BA5B-DB2ECD76C65E}" presName="rootComposite1" presStyleCnt="0"/>
      <dgm:spPr/>
    </dgm:pt>
    <dgm:pt modelId="{C8C08897-EEEC-4EAC-98F1-87AD0F9233DD}" type="pres">
      <dgm:prSet presAssocID="{EB790A46-B4F0-4F64-BA5B-DB2ECD76C65E}" presName="rootText1" presStyleLbl="node0" presStyleIdx="0" presStyleCnt="1">
        <dgm:presLayoutVars>
          <dgm:chPref val="3"/>
        </dgm:presLayoutVars>
      </dgm:prSet>
      <dgm:spPr/>
      <dgm:t>
        <a:bodyPr/>
        <a:lstStyle/>
        <a:p>
          <a:endParaRPr lang="en-US"/>
        </a:p>
      </dgm:t>
    </dgm:pt>
    <dgm:pt modelId="{27276D32-32B5-4B70-80C8-D793CB83B3D6}" type="pres">
      <dgm:prSet presAssocID="{EB790A46-B4F0-4F64-BA5B-DB2ECD76C65E}" presName="rootConnector1" presStyleLbl="node1" presStyleIdx="0" presStyleCnt="0"/>
      <dgm:spPr/>
      <dgm:t>
        <a:bodyPr/>
        <a:lstStyle/>
        <a:p>
          <a:endParaRPr lang="en-US"/>
        </a:p>
      </dgm:t>
    </dgm:pt>
    <dgm:pt modelId="{437EBB44-3BF7-426F-B01B-7DFB62B46C1C}" type="pres">
      <dgm:prSet presAssocID="{EB790A46-B4F0-4F64-BA5B-DB2ECD76C65E}" presName="hierChild2" presStyleCnt="0"/>
      <dgm:spPr/>
    </dgm:pt>
    <dgm:pt modelId="{0E8C04F4-3288-4108-BEFC-12F32C960025}" type="pres">
      <dgm:prSet presAssocID="{B0752F76-ADAE-4CB0-BAE3-61882A97387B}" presName="Name37" presStyleLbl="parChTrans1D2" presStyleIdx="0" presStyleCnt="2"/>
      <dgm:spPr/>
      <dgm:t>
        <a:bodyPr/>
        <a:lstStyle/>
        <a:p>
          <a:endParaRPr lang="en-US"/>
        </a:p>
      </dgm:t>
    </dgm:pt>
    <dgm:pt modelId="{68B9A410-FCDB-472F-86CE-AFBDC28618A2}" type="pres">
      <dgm:prSet presAssocID="{F94AF0D6-70E3-4602-9861-DDE6BB7DFBAA}" presName="hierRoot2" presStyleCnt="0">
        <dgm:presLayoutVars>
          <dgm:hierBranch val="init"/>
        </dgm:presLayoutVars>
      </dgm:prSet>
      <dgm:spPr/>
    </dgm:pt>
    <dgm:pt modelId="{A1FA74B4-48EA-4A5F-927F-587A9BF64206}" type="pres">
      <dgm:prSet presAssocID="{F94AF0D6-70E3-4602-9861-DDE6BB7DFBAA}" presName="rootComposite" presStyleCnt="0"/>
      <dgm:spPr/>
    </dgm:pt>
    <dgm:pt modelId="{9FF71B7A-CF5B-4F15-961E-647F3011E459}" type="pres">
      <dgm:prSet presAssocID="{F94AF0D6-70E3-4602-9861-DDE6BB7DFBAA}" presName="rootText" presStyleLbl="node2" presStyleIdx="0" presStyleCnt="2">
        <dgm:presLayoutVars>
          <dgm:chPref val="3"/>
        </dgm:presLayoutVars>
      </dgm:prSet>
      <dgm:spPr/>
      <dgm:t>
        <a:bodyPr/>
        <a:lstStyle/>
        <a:p>
          <a:endParaRPr lang="en-US"/>
        </a:p>
      </dgm:t>
    </dgm:pt>
    <dgm:pt modelId="{5FEFDE42-FF10-42A9-9B6E-3D83B891A2BE}" type="pres">
      <dgm:prSet presAssocID="{F94AF0D6-70E3-4602-9861-DDE6BB7DFBAA}" presName="rootConnector" presStyleLbl="node2" presStyleIdx="0" presStyleCnt="2"/>
      <dgm:spPr/>
      <dgm:t>
        <a:bodyPr/>
        <a:lstStyle/>
        <a:p>
          <a:endParaRPr lang="en-US"/>
        </a:p>
      </dgm:t>
    </dgm:pt>
    <dgm:pt modelId="{0326A148-F5B8-42B3-805B-C13137641FF2}" type="pres">
      <dgm:prSet presAssocID="{F94AF0D6-70E3-4602-9861-DDE6BB7DFBAA}" presName="hierChild4" presStyleCnt="0"/>
      <dgm:spPr/>
    </dgm:pt>
    <dgm:pt modelId="{12A697A5-CDFF-4A2F-98DB-D7411243C604}" type="pres">
      <dgm:prSet presAssocID="{F94AF0D6-70E3-4602-9861-DDE6BB7DFBAA}" presName="hierChild5" presStyleCnt="0"/>
      <dgm:spPr/>
    </dgm:pt>
    <dgm:pt modelId="{30207102-E170-4C35-9EF2-ED2FD72A25C0}" type="pres">
      <dgm:prSet presAssocID="{03FFCE39-E857-4F65-9E6F-3C9ECA9E566A}" presName="Name37" presStyleLbl="parChTrans1D2" presStyleIdx="1" presStyleCnt="2"/>
      <dgm:spPr/>
      <dgm:t>
        <a:bodyPr/>
        <a:lstStyle/>
        <a:p>
          <a:endParaRPr lang="en-US"/>
        </a:p>
      </dgm:t>
    </dgm:pt>
    <dgm:pt modelId="{325035D6-4014-4D3D-AFAA-9B17D6DACEAA}" type="pres">
      <dgm:prSet presAssocID="{D37E9C0E-7DE2-40BE-B75B-15C351D811B1}" presName="hierRoot2" presStyleCnt="0">
        <dgm:presLayoutVars>
          <dgm:hierBranch val="init"/>
        </dgm:presLayoutVars>
      </dgm:prSet>
      <dgm:spPr/>
    </dgm:pt>
    <dgm:pt modelId="{3F2799D1-36F9-444D-A122-DDA7484F6AB6}" type="pres">
      <dgm:prSet presAssocID="{D37E9C0E-7DE2-40BE-B75B-15C351D811B1}" presName="rootComposite" presStyleCnt="0"/>
      <dgm:spPr/>
    </dgm:pt>
    <dgm:pt modelId="{BD6E5782-34E4-43CC-A1C8-C68C69797591}" type="pres">
      <dgm:prSet presAssocID="{D37E9C0E-7DE2-40BE-B75B-15C351D811B1}" presName="rootText" presStyleLbl="node2" presStyleIdx="1" presStyleCnt="2">
        <dgm:presLayoutVars>
          <dgm:chPref val="3"/>
        </dgm:presLayoutVars>
      </dgm:prSet>
      <dgm:spPr/>
      <dgm:t>
        <a:bodyPr/>
        <a:lstStyle/>
        <a:p>
          <a:endParaRPr lang="en-US"/>
        </a:p>
      </dgm:t>
    </dgm:pt>
    <dgm:pt modelId="{BBB1AB3A-D684-464D-B21B-B6A6526ED30E}" type="pres">
      <dgm:prSet presAssocID="{D37E9C0E-7DE2-40BE-B75B-15C351D811B1}" presName="rootConnector" presStyleLbl="node2" presStyleIdx="1" presStyleCnt="2"/>
      <dgm:spPr/>
      <dgm:t>
        <a:bodyPr/>
        <a:lstStyle/>
        <a:p>
          <a:endParaRPr lang="en-US"/>
        </a:p>
      </dgm:t>
    </dgm:pt>
    <dgm:pt modelId="{6036A576-3347-47DD-8CC2-3BD6CEC935C7}" type="pres">
      <dgm:prSet presAssocID="{D37E9C0E-7DE2-40BE-B75B-15C351D811B1}" presName="hierChild4" presStyleCnt="0"/>
      <dgm:spPr/>
    </dgm:pt>
    <dgm:pt modelId="{A724A14B-FF3F-4711-A291-0A03EBDB08B5}" type="pres">
      <dgm:prSet presAssocID="{D37E9C0E-7DE2-40BE-B75B-15C351D811B1}" presName="hierChild5" presStyleCnt="0"/>
      <dgm:spPr/>
    </dgm:pt>
    <dgm:pt modelId="{0785CE45-0FEA-4B90-82AF-EA68F0CA4A25}" type="pres">
      <dgm:prSet presAssocID="{EB790A46-B4F0-4F64-BA5B-DB2ECD76C65E}" presName="hierChild3" presStyleCnt="0"/>
      <dgm:spPr/>
    </dgm:pt>
  </dgm:ptLst>
  <dgm:cxnLst>
    <dgm:cxn modelId="{EC3E948B-CAE8-44CB-A4C4-7681E556D2D4}" type="presOf" srcId="{EB790A46-B4F0-4F64-BA5B-DB2ECD76C65E}" destId="{C8C08897-EEEC-4EAC-98F1-87AD0F9233DD}" srcOrd="0" destOrd="0" presId="urn:microsoft.com/office/officeart/2005/8/layout/orgChart1"/>
    <dgm:cxn modelId="{10B8700E-9249-4318-9BB1-7C5623649725}" type="presOf" srcId="{03FFCE39-E857-4F65-9E6F-3C9ECA9E566A}" destId="{30207102-E170-4C35-9EF2-ED2FD72A25C0}" srcOrd="0" destOrd="0" presId="urn:microsoft.com/office/officeart/2005/8/layout/orgChart1"/>
    <dgm:cxn modelId="{DFA39292-5BE8-4489-AA8F-D1C0FE19084F}" type="presOf" srcId="{4628DBC9-2020-4A49-93E3-0616A2B3CDA2}" destId="{A0B07DAD-34BB-4109-96A0-B8D4BB7DAAE3}" srcOrd="0" destOrd="0" presId="urn:microsoft.com/office/officeart/2005/8/layout/orgChart1"/>
    <dgm:cxn modelId="{C02D3FCC-9718-415E-85F6-67853B6A7179}" type="presOf" srcId="{D37E9C0E-7DE2-40BE-B75B-15C351D811B1}" destId="{BD6E5782-34E4-43CC-A1C8-C68C69797591}" srcOrd="0" destOrd="0" presId="urn:microsoft.com/office/officeart/2005/8/layout/orgChart1"/>
    <dgm:cxn modelId="{735404DA-5A8D-4D7F-A3DC-2E9EE4B88287}" srcId="{EB790A46-B4F0-4F64-BA5B-DB2ECD76C65E}" destId="{F94AF0D6-70E3-4602-9861-DDE6BB7DFBAA}" srcOrd="0" destOrd="0" parTransId="{B0752F76-ADAE-4CB0-BAE3-61882A97387B}" sibTransId="{567B6A3D-1EA7-42FB-8D27-6D02D04222F0}"/>
    <dgm:cxn modelId="{08CB83AE-53A8-442B-B502-14F03B5D0AE6}" type="presOf" srcId="{F94AF0D6-70E3-4602-9861-DDE6BB7DFBAA}" destId="{9FF71B7A-CF5B-4F15-961E-647F3011E459}" srcOrd="0" destOrd="0" presId="urn:microsoft.com/office/officeart/2005/8/layout/orgChart1"/>
    <dgm:cxn modelId="{C6B39CA5-F769-4FA4-BD40-DE4708B0D3BE}" type="presOf" srcId="{EB790A46-B4F0-4F64-BA5B-DB2ECD76C65E}" destId="{27276D32-32B5-4B70-80C8-D793CB83B3D6}" srcOrd="1" destOrd="0" presId="urn:microsoft.com/office/officeart/2005/8/layout/orgChart1"/>
    <dgm:cxn modelId="{2AADDF6D-C9DA-4033-84EF-DCCEE4EE56F3}" srcId="{4628DBC9-2020-4A49-93E3-0616A2B3CDA2}" destId="{EB790A46-B4F0-4F64-BA5B-DB2ECD76C65E}" srcOrd="0" destOrd="0" parTransId="{652BF940-D6FF-40B7-B6DF-31BBA3E57234}" sibTransId="{CC730186-7E83-4B09-8CB1-069073BAFDD7}"/>
    <dgm:cxn modelId="{4932F3A2-5221-4DAD-A6BF-BD691262F8F2}" type="presOf" srcId="{F94AF0D6-70E3-4602-9861-DDE6BB7DFBAA}" destId="{5FEFDE42-FF10-42A9-9B6E-3D83B891A2BE}" srcOrd="1" destOrd="0" presId="urn:microsoft.com/office/officeart/2005/8/layout/orgChart1"/>
    <dgm:cxn modelId="{27BCA429-651B-4C60-8FE3-ADE12BD4883A}" type="presOf" srcId="{D37E9C0E-7DE2-40BE-B75B-15C351D811B1}" destId="{BBB1AB3A-D684-464D-B21B-B6A6526ED30E}" srcOrd="1" destOrd="0" presId="urn:microsoft.com/office/officeart/2005/8/layout/orgChart1"/>
    <dgm:cxn modelId="{3D615B33-A510-4538-8551-7EC68D03E0B6}" srcId="{EB790A46-B4F0-4F64-BA5B-DB2ECD76C65E}" destId="{D37E9C0E-7DE2-40BE-B75B-15C351D811B1}" srcOrd="1" destOrd="0" parTransId="{03FFCE39-E857-4F65-9E6F-3C9ECA9E566A}" sibTransId="{A772D788-CA70-4B3B-8449-7AF3440BCC78}"/>
    <dgm:cxn modelId="{41457EBA-27DE-44AB-B543-5206E7F7FD62}" type="presOf" srcId="{B0752F76-ADAE-4CB0-BAE3-61882A97387B}" destId="{0E8C04F4-3288-4108-BEFC-12F32C960025}" srcOrd="0" destOrd="0" presId="urn:microsoft.com/office/officeart/2005/8/layout/orgChart1"/>
    <dgm:cxn modelId="{C2932D85-8262-434B-AB12-81D1580D1F4C}" type="presParOf" srcId="{A0B07DAD-34BB-4109-96A0-B8D4BB7DAAE3}" destId="{457505B3-ECB7-4AD5-B0DE-151B47A28EFA}" srcOrd="0" destOrd="0" presId="urn:microsoft.com/office/officeart/2005/8/layout/orgChart1"/>
    <dgm:cxn modelId="{746603A9-5B14-4080-B507-7CE4612C5809}" type="presParOf" srcId="{457505B3-ECB7-4AD5-B0DE-151B47A28EFA}" destId="{69D64BD2-88BB-4BE8-BD43-CA96D91F7DDA}" srcOrd="0" destOrd="0" presId="urn:microsoft.com/office/officeart/2005/8/layout/orgChart1"/>
    <dgm:cxn modelId="{1C91E59E-FD32-42BD-B354-26C976350AFB}" type="presParOf" srcId="{69D64BD2-88BB-4BE8-BD43-CA96D91F7DDA}" destId="{C8C08897-EEEC-4EAC-98F1-87AD0F9233DD}" srcOrd="0" destOrd="0" presId="urn:microsoft.com/office/officeart/2005/8/layout/orgChart1"/>
    <dgm:cxn modelId="{4546E59C-CA34-4145-958F-E3586B91761B}" type="presParOf" srcId="{69D64BD2-88BB-4BE8-BD43-CA96D91F7DDA}" destId="{27276D32-32B5-4B70-80C8-D793CB83B3D6}" srcOrd="1" destOrd="0" presId="urn:microsoft.com/office/officeart/2005/8/layout/orgChart1"/>
    <dgm:cxn modelId="{7B684CD2-965C-46B5-BE9D-1FFA9F91330F}" type="presParOf" srcId="{457505B3-ECB7-4AD5-B0DE-151B47A28EFA}" destId="{437EBB44-3BF7-426F-B01B-7DFB62B46C1C}" srcOrd="1" destOrd="0" presId="urn:microsoft.com/office/officeart/2005/8/layout/orgChart1"/>
    <dgm:cxn modelId="{3794FA5A-B0C4-415D-AD94-FB96CEC5B4B3}" type="presParOf" srcId="{437EBB44-3BF7-426F-B01B-7DFB62B46C1C}" destId="{0E8C04F4-3288-4108-BEFC-12F32C960025}" srcOrd="0" destOrd="0" presId="urn:microsoft.com/office/officeart/2005/8/layout/orgChart1"/>
    <dgm:cxn modelId="{8FC2CD22-CCBA-4625-BF0C-A4AFD619E616}" type="presParOf" srcId="{437EBB44-3BF7-426F-B01B-7DFB62B46C1C}" destId="{68B9A410-FCDB-472F-86CE-AFBDC28618A2}" srcOrd="1" destOrd="0" presId="urn:microsoft.com/office/officeart/2005/8/layout/orgChart1"/>
    <dgm:cxn modelId="{FC882608-23B0-4F56-8BB3-170097245D03}" type="presParOf" srcId="{68B9A410-FCDB-472F-86CE-AFBDC28618A2}" destId="{A1FA74B4-48EA-4A5F-927F-587A9BF64206}" srcOrd="0" destOrd="0" presId="urn:microsoft.com/office/officeart/2005/8/layout/orgChart1"/>
    <dgm:cxn modelId="{F480B579-A6DC-473C-9965-05B2274F5379}" type="presParOf" srcId="{A1FA74B4-48EA-4A5F-927F-587A9BF64206}" destId="{9FF71B7A-CF5B-4F15-961E-647F3011E459}" srcOrd="0" destOrd="0" presId="urn:microsoft.com/office/officeart/2005/8/layout/orgChart1"/>
    <dgm:cxn modelId="{FC2F587D-DFFB-4045-9587-6CE876588072}" type="presParOf" srcId="{A1FA74B4-48EA-4A5F-927F-587A9BF64206}" destId="{5FEFDE42-FF10-42A9-9B6E-3D83B891A2BE}" srcOrd="1" destOrd="0" presId="urn:microsoft.com/office/officeart/2005/8/layout/orgChart1"/>
    <dgm:cxn modelId="{D1AE04EF-7429-49B4-B037-80BDCF04FC54}" type="presParOf" srcId="{68B9A410-FCDB-472F-86CE-AFBDC28618A2}" destId="{0326A148-F5B8-42B3-805B-C13137641FF2}" srcOrd="1" destOrd="0" presId="urn:microsoft.com/office/officeart/2005/8/layout/orgChart1"/>
    <dgm:cxn modelId="{0D05BE93-FF3F-4F03-9FEA-8270DCC96919}" type="presParOf" srcId="{68B9A410-FCDB-472F-86CE-AFBDC28618A2}" destId="{12A697A5-CDFF-4A2F-98DB-D7411243C604}" srcOrd="2" destOrd="0" presId="urn:microsoft.com/office/officeart/2005/8/layout/orgChart1"/>
    <dgm:cxn modelId="{94D09331-AA38-4BFA-9907-48D28BDA776D}" type="presParOf" srcId="{437EBB44-3BF7-426F-B01B-7DFB62B46C1C}" destId="{30207102-E170-4C35-9EF2-ED2FD72A25C0}" srcOrd="2" destOrd="0" presId="urn:microsoft.com/office/officeart/2005/8/layout/orgChart1"/>
    <dgm:cxn modelId="{90CB4A74-7DC8-40FB-98BC-5662FC5F95E8}" type="presParOf" srcId="{437EBB44-3BF7-426F-B01B-7DFB62B46C1C}" destId="{325035D6-4014-4D3D-AFAA-9B17D6DACEAA}" srcOrd="3" destOrd="0" presId="urn:microsoft.com/office/officeart/2005/8/layout/orgChart1"/>
    <dgm:cxn modelId="{C04E91B4-75C2-4FCB-9773-07B2C0738C9A}" type="presParOf" srcId="{325035D6-4014-4D3D-AFAA-9B17D6DACEAA}" destId="{3F2799D1-36F9-444D-A122-DDA7484F6AB6}" srcOrd="0" destOrd="0" presId="urn:microsoft.com/office/officeart/2005/8/layout/orgChart1"/>
    <dgm:cxn modelId="{74435F2E-D7BF-4A62-B89C-CC67142D4152}" type="presParOf" srcId="{3F2799D1-36F9-444D-A122-DDA7484F6AB6}" destId="{BD6E5782-34E4-43CC-A1C8-C68C69797591}" srcOrd="0" destOrd="0" presId="urn:microsoft.com/office/officeart/2005/8/layout/orgChart1"/>
    <dgm:cxn modelId="{6AB8936D-BA82-43D9-85D4-C43046A2A852}" type="presParOf" srcId="{3F2799D1-36F9-444D-A122-DDA7484F6AB6}" destId="{BBB1AB3A-D684-464D-B21B-B6A6526ED30E}" srcOrd="1" destOrd="0" presId="urn:microsoft.com/office/officeart/2005/8/layout/orgChart1"/>
    <dgm:cxn modelId="{27B90B1B-9DB6-47A1-834A-590C3AA3F882}" type="presParOf" srcId="{325035D6-4014-4D3D-AFAA-9B17D6DACEAA}" destId="{6036A576-3347-47DD-8CC2-3BD6CEC935C7}" srcOrd="1" destOrd="0" presId="urn:microsoft.com/office/officeart/2005/8/layout/orgChart1"/>
    <dgm:cxn modelId="{1C25C63B-86EB-421B-B70D-26EC1DE7038D}" type="presParOf" srcId="{325035D6-4014-4D3D-AFAA-9B17D6DACEAA}" destId="{A724A14B-FF3F-4711-A291-0A03EBDB08B5}" srcOrd="2" destOrd="0" presId="urn:microsoft.com/office/officeart/2005/8/layout/orgChart1"/>
    <dgm:cxn modelId="{99542098-39E3-4ABB-92E9-BE14FAF55772}" type="presParOf" srcId="{457505B3-ECB7-4AD5-B0DE-151B47A28EFA}" destId="{0785CE45-0FEA-4B90-82AF-EA68F0CA4A2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4F7FCF-860B-45FA-B6B7-6CA2FE90229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F6B12EE-E994-4126-940E-52312D20B9F5}">
      <dgm:prSet custT="1">
        <dgm:style>
          <a:lnRef idx="1">
            <a:schemeClr val="dk1"/>
          </a:lnRef>
          <a:fillRef idx="2">
            <a:schemeClr val="dk1"/>
          </a:fillRef>
          <a:effectRef idx="1">
            <a:schemeClr val="dk1"/>
          </a:effectRef>
          <a:fontRef idx="minor">
            <a:schemeClr val="dk1"/>
          </a:fontRef>
        </dgm:style>
      </dgm:prSet>
      <dgm:spPr/>
      <dgm:t>
        <a:bodyPr/>
        <a:lstStyle/>
        <a:p>
          <a:pPr rtl="0"/>
          <a:r>
            <a:rPr lang="en-US" sz="1600" b="1" dirty="0" smtClean="0">
              <a:latin typeface="Arial" pitchFamily="34" charset="0"/>
              <a:cs typeface="Arial" pitchFamily="34" charset="0"/>
            </a:rPr>
            <a:t>Types of Collections </a:t>
          </a:r>
          <a:endParaRPr lang="en-US" sz="1600" dirty="0">
            <a:latin typeface="Arial" pitchFamily="34" charset="0"/>
            <a:cs typeface="Arial" pitchFamily="34" charset="0"/>
          </a:endParaRPr>
        </a:p>
      </dgm:t>
    </dgm:pt>
    <dgm:pt modelId="{64A1A03D-B863-44D5-BFC7-5687EFAF10BA}" type="parTrans" cxnId="{B3CF013A-E1A2-45A7-A23A-84C5A1327C43}">
      <dgm:prSet/>
      <dgm:spPr/>
      <dgm:t>
        <a:bodyPr/>
        <a:lstStyle/>
        <a:p>
          <a:endParaRPr lang="en-US" sz="1600">
            <a:latin typeface="Arial" pitchFamily="34" charset="0"/>
            <a:cs typeface="Arial" pitchFamily="34" charset="0"/>
          </a:endParaRPr>
        </a:p>
      </dgm:t>
    </dgm:pt>
    <dgm:pt modelId="{42D64F7E-5495-4576-82CA-9D240175C44C}" type="sibTrans" cxnId="{B3CF013A-E1A2-45A7-A23A-84C5A1327C43}">
      <dgm:prSet/>
      <dgm:spPr/>
      <dgm:t>
        <a:bodyPr/>
        <a:lstStyle/>
        <a:p>
          <a:endParaRPr lang="en-US" sz="1600">
            <a:latin typeface="Arial" pitchFamily="34" charset="0"/>
            <a:cs typeface="Arial" pitchFamily="34" charset="0"/>
          </a:endParaRPr>
        </a:p>
      </dgm:t>
    </dgm:pt>
    <dgm:pt modelId="{39D62D90-752C-49FF-9AA0-ED4FC89305D5}">
      <dgm:prSet custT="1">
        <dgm:style>
          <a:lnRef idx="1">
            <a:schemeClr val="accent2"/>
          </a:lnRef>
          <a:fillRef idx="2">
            <a:schemeClr val="accent2"/>
          </a:fillRef>
          <a:effectRef idx="1">
            <a:schemeClr val="accent2"/>
          </a:effectRef>
          <a:fontRef idx="minor">
            <a:schemeClr val="dk1"/>
          </a:fontRef>
        </dgm:style>
      </dgm:prSet>
      <dgm:spPr/>
      <dgm:t>
        <a:bodyPr/>
        <a:lstStyle/>
        <a:p>
          <a:pPr rtl="0"/>
          <a:r>
            <a:rPr lang="en-US" sz="1600" b="0" dirty="0" smtClean="0">
              <a:latin typeface="Arial" pitchFamily="34" charset="0"/>
              <a:cs typeface="Arial" pitchFamily="34" charset="0"/>
            </a:rPr>
            <a:t>Associate Arrays or Index By Tables</a:t>
          </a:r>
          <a:endParaRPr lang="en-US" sz="1600" dirty="0">
            <a:latin typeface="Arial" pitchFamily="34" charset="0"/>
            <a:cs typeface="Arial" pitchFamily="34" charset="0"/>
          </a:endParaRPr>
        </a:p>
      </dgm:t>
    </dgm:pt>
    <dgm:pt modelId="{6F21EA08-AE10-4932-AEB7-688AB4090F72}" type="parTrans" cxnId="{78B95955-D1B8-4D55-A5DE-E4271BE7160E}">
      <dgm:prSet/>
      <dgm:spPr/>
      <dgm:t>
        <a:bodyPr/>
        <a:lstStyle/>
        <a:p>
          <a:endParaRPr lang="en-US" sz="1600" dirty="0">
            <a:latin typeface="Arial" pitchFamily="34" charset="0"/>
            <a:cs typeface="Arial" pitchFamily="34" charset="0"/>
          </a:endParaRPr>
        </a:p>
      </dgm:t>
    </dgm:pt>
    <dgm:pt modelId="{3343BEBB-9D3D-4859-AB3B-F6695A4E8F98}" type="sibTrans" cxnId="{78B95955-D1B8-4D55-A5DE-E4271BE7160E}">
      <dgm:prSet/>
      <dgm:spPr/>
      <dgm:t>
        <a:bodyPr/>
        <a:lstStyle/>
        <a:p>
          <a:endParaRPr lang="en-US" sz="1600">
            <a:latin typeface="Arial" pitchFamily="34" charset="0"/>
            <a:cs typeface="Arial" pitchFamily="34" charset="0"/>
          </a:endParaRPr>
        </a:p>
      </dgm:t>
    </dgm:pt>
    <dgm:pt modelId="{059054D9-B2D8-4E29-B5CF-E8EF2A1D81D5}">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US" sz="1600" b="0" dirty="0" smtClean="0">
              <a:latin typeface="Arial" pitchFamily="34" charset="0"/>
              <a:cs typeface="Arial" pitchFamily="34" charset="0"/>
            </a:rPr>
            <a:t>VARRAYS</a:t>
          </a:r>
          <a:endParaRPr lang="en-US" sz="1600" b="0" dirty="0">
            <a:latin typeface="Arial" pitchFamily="34" charset="0"/>
            <a:cs typeface="Arial" pitchFamily="34" charset="0"/>
          </a:endParaRPr>
        </a:p>
      </dgm:t>
    </dgm:pt>
    <dgm:pt modelId="{21168FC4-41DC-4CD7-B1F8-7AD39A2B9C71}" type="parTrans" cxnId="{FDDC9D5F-4508-4860-B486-20DF6B1D745C}">
      <dgm:prSet/>
      <dgm:spPr/>
      <dgm:t>
        <a:bodyPr/>
        <a:lstStyle/>
        <a:p>
          <a:endParaRPr lang="en-US" sz="1600" dirty="0">
            <a:latin typeface="Arial" pitchFamily="34" charset="0"/>
            <a:cs typeface="Arial" pitchFamily="34" charset="0"/>
          </a:endParaRPr>
        </a:p>
      </dgm:t>
    </dgm:pt>
    <dgm:pt modelId="{52202ED5-EE9A-4556-863F-546DA5DAF88B}" type="sibTrans" cxnId="{FDDC9D5F-4508-4860-B486-20DF6B1D745C}">
      <dgm:prSet/>
      <dgm:spPr/>
      <dgm:t>
        <a:bodyPr/>
        <a:lstStyle/>
        <a:p>
          <a:endParaRPr lang="en-US" sz="1600">
            <a:latin typeface="Arial" pitchFamily="34" charset="0"/>
            <a:cs typeface="Arial" pitchFamily="34" charset="0"/>
          </a:endParaRPr>
        </a:p>
      </dgm:t>
    </dgm:pt>
    <dgm:pt modelId="{647352F7-1C69-48F2-8EED-2AA595F76985}">
      <dgm:prSet custT="1">
        <dgm:style>
          <a:lnRef idx="1">
            <a:schemeClr val="accent6"/>
          </a:lnRef>
          <a:fillRef idx="2">
            <a:schemeClr val="accent6"/>
          </a:fillRef>
          <a:effectRef idx="1">
            <a:schemeClr val="accent6"/>
          </a:effectRef>
          <a:fontRef idx="minor">
            <a:schemeClr val="dk1"/>
          </a:fontRef>
        </dgm:style>
      </dgm:prSet>
      <dgm:spPr/>
      <dgm:t>
        <a:bodyPr/>
        <a:lstStyle/>
        <a:p>
          <a:pPr rtl="0"/>
          <a:r>
            <a:rPr lang="en-US" sz="1600" b="0" dirty="0" smtClean="0">
              <a:latin typeface="Arial" pitchFamily="34" charset="0"/>
              <a:cs typeface="Arial" pitchFamily="34" charset="0"/>
            </a:rPr>
            <a:t>Nested Tables</a:t>
          </a:r>
          <a:endParaRPr lang="en-US" sz="1600" b="0" dirty="0">
            <a:latin typeface="Arial" pitchFamily="34" charset="0"/>
            <a:cs typeface="Arial" pitchFamily="34" charset="0"/>
          </a:endParaRPr>
        </a:p>
      </dgm:t>
    </dgm:pt>
    <dgm:pt modelId="{E0E3118A-3FF7-4F7E-9B42-C0C34E0A9ABC}" type="parTrans" cxnId="{C825A818-D526-43A2-941A-BA4B8F388F3F}">
      <dgm:prSet/>
      <dgm:spPr/>
      <dgm:t>
        <a:bodyPr/>
        <a:lstStyle/>
        <a:p>
          <a:endParaRPr lang="en-US" sz="1600" dirty="0">
            <a:latin typeface="Arial" pitchFamily="34" charset="0"/>
            <a:cs typeface="Arial" pitchFamily="34" charset="0"/>
          </a:endParaRPr>
        </a:p>
      </dgm:t>
    </dgm:pt>
    <dgm:pt modelId="{080583E4-E181-4E85-BDD5-F8AB7EBDBC27}" type="sibTrans" cxnId="{C825A818-D526-43A2-941A-BA4B8F388F3F}">
      <dgm:prSet/>
      <dgm:spPr/>
      <dgm:t>
        <a:bodyPr/>
        <a:lstStyle/>
        <a:p>
          <a:endParaRPr lang="en-US" sz="1600">
            <a:latin typeface="Arial" pitchFamily="34" charset="0"/>
            <a:cs typeface="Arial" pitchFamily="34" charset="0"/>
          </a:endParaRPr>
        </a:p>
      </dgm:t>
    </dgm:pt>
    <dgm:pt modelId="{18BF82DB-3D6A-497A-8345-B9BDA87331E4}" type="pres">
      <dgm:prSet presAssocID="{834F7FCF-860B-45FA-B6B7-6CA2FE902291}" presName="hierChild1" presStyleCnt="0">
        <dgm:presLayoutVars>
          <dgm:orgChart val="1"/>
          <dgm:chPref val="1"/>
          <dgm:dir/>
          <dgm:animOne val="branch"/>
          <dgm:animLvl val="lvl"/>
          <dgm:resizeHandles/>
        </dgm:presLayoutVars>
      </dgm:prSet>
      <dgm:spPr/>
      <dgm:t>
        <a:bodyPr/>
        <a:lstStyle/>
        <a:p>
          <a:endParaRPr lang="en-US"/>
        </a:p>
      </dgm:t>
    </dgm:pt>
    <dgm:pt modelId="{BAC9CBD2-17CA-43F3-B50E-032A231E3CD6}" type="pres">
      <dgm:prSet presAssocID="{7F6B12EE-E994-4126-940E-52312D20B9F5}" presName="hierRoot1" presStyleCnt="0">
        <dgm:presLayoutVars>
          <dgm:hierBranch val="init"/>
        </dgm:presLayoutVars>
      </dgm:prSet>
      <dgm:spPr/>
    </dgm:pt>
    <dgm:pt modelId="{FA757AEE-09C9-4148-A3D8-6E1EB86E0CCC}" type="pres">
      <dgm:prSet presAssocID="{7F6B12EE-E994-4126-940E-52312D20B9F5}" presName="rootComposite1" presStyleCnt="0"/>
      <dgm:spPr/>
    </dgm:pt>
    <dgm:pt modelId="{A4043766-DA58-47BF-9E6C-8B646250E43C}" type="pres">
      <dgm:prSet presAssocID="{7F6B12EE-E994-4126-940E-52312D20B9F5}" presName="rootText1" presStyleLbl="node0" presStyleIdx="0" presStyleCnt="1">
        <dgm:presLayoutVars>
          <dgm:chPref val="3"/>
        </dgm:presLayoutVars>
      </dgm:prSet>
      <dgm:spPr/>
      <dgm:t>
        <a:bodyPr/>
        <a:lstStyle/>
        <a:p>
          <a:endParaRPr lang="en-US"/>
        </a:p>
      </dgm:t>
    </dgm:pt>
    <dgm:pt modelId="{49ED5BED-D952-4638-8DE4-8E90D14F8DC5}" type="pres">
      <dgm:prSet presAssocID="{7F6B12EE-E994-4126-940E-52312D20B9F5}" presName="rootConnector1" presStyleLbl="node1" presStyleIdx="0" presStyleCnt="0"/>
      <dgm:spPr/>
      <dgm:t>
        <a:bodyPr/>
        <a:lstStyle/>
        <a:p>
          <a:endParaRPr lang="en-US"/>
        </a:p>
      </dgm:t>
    </dgm:pt>
    <dgm:pt modelId="{81BDB78F-ABD2-425F-87C4-05DC2EC21333}" type="pres">
      <dgm:prSet presAssocID="{7F6B12EE-E994-4126-940E-52312D20B9F5}" presName="hierChild2" presStyleCnt="0"/>
      <dgm:spPr/>
    </dgm:pt>
    <dgm:pt modelId="{F35FFDCC-06DF-481E-9E14-EA4FCF1BEF43}" type="pres">
      <dgm:prSet presAssocID="{6F21EA08-AE10-4932-AEB7-688AB4090F72}" presName="Name37" presStyleLbl="parChTrans1D2" presStyleIdx="0" presStyleCnt="3"/>
      <dgm:spPr/>
      <dgm:t>
        <a:bodyPr/>
        <a:lstStyle/>
        <a:p>
          <a:endParaRPr lang="en-US"/>
        </a:p>
      </dgm:t>
    </dgm:pt>
    <dgm:pt modelId="{7A9AB255-BEFB-41E3-B103-EB9C19EDEFD7}" type="pres">
      <dgm:prSet presAssocID="{39D62D90-752C-49FF-9AA0-ED4FC89305D5}" presName="hierRoot2" presStyleCnt="0">
        <dgm:presLayoutVars>
          <dgm:hierBranch val="init"/>
        </dgm:presLayoutVars>
      </dgm:prSet>
      <dgm:spPr/>
    </dgm:pt>
    <dgm:pt modelId="{E197107D-70BC-41B0-AA9B-BE87EB377DDD}" type="pres">
      <dgm:prSet presAssocID="{39D62D90-752C-49FF-9AA0-ED4FC89305D5}" presName="rootComposite" presStyleCnt="0"/>
      <dgm:spPr/>
    </dgm:pt>
    <dgm:pt modelId="{763F9AFA-8803-46DB-BE22-5B8645255022}" type="pres">
      <dgm:prSet presAssocID="{39D62D90-752C-49FF-9AA0-ED4FC89305D5}" presName="rootText" presStyleLbl="node2" presStyleIdx="0" presStyleCnt="3">
        <dgm:presLayoutVars>
          <dgm:chPref val="3"/>
        </dgm:presLayoutVars>
      </dgm:prSet>
      <dgm:spPr/>
      <dgm:t>
        <a:bodyPr/>
        <a:lstStyle/>
        <a:p>
          <a:endParaRPr lang="en-US"/>
        </a:p>
      </dgm:t>
    </dgm:pt>
    <dgm:pt modelId="{2774B4B2-C3C2-4A7E-B197-66C5A849D2FC}" type="pres">
      <dgm:prSet presAssocID="{39D62D90-752C-49FF-9AA0-ED4FC89305D5}" presName="rootConnector" presStyleLbl="node2" presStyleIdx="0" presStyleCnt="3"/>
      <dgm:spPr/>
      <dgm:t>
        <a:bodyPr/>
        <a:lstStyle/>
        <a:p>
          <a:endParaRPr lang="en-US"/>
        </a:p>
      </dgm:t>
    </dgm:pt>
    <dgm:pt modelId="{68A17D88-1080-4FF3-89E5-B972A09C4D3B}" type="pres">
      <dgm:prSet presAssocID="{39D62D90-752C-49FF-9AA0-ED4FC89305D5}" presName="hierChild4" presStyleCnt="0"/>
      <dgm:spPr/>
    </dgm:pt>
    <dgm:pt modelId="{895C355C-BFFD-48C9-8097-4C901111A45E}" type="pres">
      <dgm:prSet presAssocID="{39D62D90-752C-49FF-9AA0-ED4FC89305D5}" presName="hierChild5" presStyleCnt="0"/>
      <dgm:spPr/>
    </dgm:pt>
    <dgm:pt modelId="{1C0BDBC2-3A9E-441D-B017-CA1EA8EBB205}" type="pres">
      <dgm:prSet presAssocID="{21168FC4-41DC-4CD7-B1F8-7AD39A2B9C71}" presName="Name37" presStyleLbl="parChTrans1D2" presStyleIdx="1" presStyleCnt="3"/>
      <dgm:spPr/>
      <dgm:t>
        <a:bodyPr/>
        <a:lstStyle/>
        <a:p>
          <a:endParaRPr lang="en-US"/>
        </a:p>
      </dgm:t>
    </dgm:pt>
    <dgm:pt modelId="{F6987A1F-D03A-45CC-BC8E-4934FCF82A40}" type="pres">
      <dgm:prSet presAssocID="{059054D9-B2D8-4E29-B5CF-E8EF2A1D81D5}" presName="hierRoot2" presStyleCnt="0">
        <dgm:presLayoutVars>
          <dgm:hierBranch val="init"/>
        </dgm:presLayoutVars>
      </dgm:prSet>
      <dgm:spPr/>
    </dgm:pt>
    <dgm:pt modelId="{5493E93B-85EA-4904-837F-B4E5C1705C18}" type="pres">
      <dgm:prSet presAssocID="{059054D9-B2D8-4E29-B5CF-E8EF2A1D81D5}" presName="rootComposite" presStyleCnt="0"/>
      <dgm:spPr/>
    </dgm:pt>
    <dgm:pt modelId="{212A2141-2C34-42E8-9999-44AB6F443FC4}" type="pres">
      <dgm:prSet presAssocID="{059054D9-B2D8-4E29-B5CF-E8EF2A1D81D5}" presName="rootText" presStyleLbl="node2" presStyleIdx="1" presStyleCnt="3" custLinFactNeighborY="2265">
        <dgm:presLayoutVars>
          <dgm:chPref val="3"/>
        </dgm:presLayoutVars>
      </dgm:prSet>
      <dgm:spPr/>
      <dgm:t>
        <a:bodyPr/>
        <a:lstStyle/>
        <a:p>
          <a:endParaRPr lang="en-US"/>
        </a:p>
      </dgm:t>
    </dgm:pt>
    <dgm:pt modelId="{3721ED15-C264-457F-8296-2DAB162F2A54}" type="pres">
      <dgm:prSet presAssocID="{059054D9-B2D8-4E29-B5CF-E8EF2A1D81D5}" presName="rootConnector" presStyleLbl="node2" presStyleIdx="1" presStyleCnt="3"/>
      <dgm:spPr/>
      <dgm:t>
        <a:bodyPr/>
        <a:lstStyle/>
        <a:p>
          <a:endParaRPr lang="en-US"/>
        </a:p>
      </dgm:t>
    </dgm:pt>
    <dgm:pt modelId="{A353E1CD-EDE0-4072-B03F-CCE29A3F878C}" type="pres">
      <dgm:prSet presAssocID="{059054D9-B2D8-4E29-B5CF-E8EF2A1D81D5}" presName="hierChild4" presStyleCnt="0"/>
      <dgm:spPr/>
    </dgm:pt>
    <dgm:pt modelId="{ED3ECB78-6EBE-4130-84B1-03BA74AC9E30}" type="pres">
      <dgm:prSet presAssocID="{059054D9-B2D8-4E29-B5CF-E8EF2A1D81D5}" presName="hierChild5" presStyleCnt="0"/>
      <dgm:spPr/>
    </dgm:pt>
    <dgm:pt modelId="{DDC9A17B-884A-4465-ACEC-87989B9BE629}" type="pres">
      <dgm:prSet presAssocID="{E0E3118A-3FF7-4F7E-9B42-C0C34E0A9ABC}" presName="Name37" presStyleLbl="parChTrans1D2" presStyleIdx="2" presStyleCnt="3"/>
      <dgm:spPr/>
      <dgm:t>
        <a:bodyPr/>
        <a:lstStyle/>
        <a:p>
          <a:endParaRPr lang="en-US"/>
        </a:p>
      </dgm:t>
    </dgm:pt>
    <dgm:pt modelId="{0886C2F0-DB99-40C8-AEF4-01C6BB834AD6}" type="pres">
      <dgm:prSet presAssocID="{647352F7-1C69-48F2-8EED-2AA595F76985}" presName="hierRoot2" presStyleCnt="0">
        <dgm:presLayoutVars>
          <dgm:hierBranch val="init"/>
        </dgm:presLayoutVars>
      </dgm:prSet>
      <dgm:spPr/>
    </dgm:pt>
    <dgm:pt modelId="{C81223DB-D370-4DD3-A839-5FA7DC94B908}" type="pres">
      <dgm:prSet presAssocID="{647352F7-1C69-48F2-8EED-2AA595F76985}" presName="rootComposite" presStyleCnt="0"/>
      <dgm:spPr/>
    </dgm:pt>
    <dgm:pt modelId="{AF8DD42A-177D-4426-98A4-8112F35F3484}" type="pres">
      <dgm:prSet presAssocID="{647352F7-1C69-48F2-8EED-2AA595F76985}" presName="rootText" presStyleLbl="node2" presStyleIdx="2" presStyleCnt="3">
        <dgm:presLayoutVars>
          <dgm:chPref val="3"/>
        </dgm:presLayoutVars>
      </dgm:prSet>
      <dgm:spPr/>
      <dgm:t>
        <a:bodyPr/>
        <a:lstStyle/>
        <a:p>
          <a:endParaRPr lang="en-US"/>
        </a:p>
      </dgm:t>
    </dgm:pt>
    <dgm:pt modelId="{009A3703-1A12-4BB8-8604-9E8E04439CB3}" type="pres">
      <dgm:prSet presAssocID="{647352F7-1C69-48F2-8EED-2AA595F76985}" presName="rootConnector" presStyleLbl="node2" presStyleIdx="2" presStyleCnt="3"/>
      <dgm:spPr/>
      <dgm:t>
        <a:bodyPr/>
        <a:lstStyle/>
        <a:p>
          <a:endParaRPr lang="en-US"/>
        </a:p>
      </dgm:t>
    </dgm:pt>
    <dgm:pt modelId="{78E90BDF-1E97-415E-964E-FF395DEB91F8}" type="pres">
      <dgm:prSet presAssocID="{647352F7-1C69-48F2-8EED-2AA595F76985}" presName="hierChild4" presStyleCnt="0"/>
      <dgm:spPr/>
    </dgm:pt>
    <dgm:pt modelId="{19B6E749-AD17-483E-8DF8-3D877129DC96}" type="pres">
      <dgm:prSet presAssocID="{647352F7-1C69-48F2-8EED-2AA595F76985}" presName="hierChild5" presStyleCnt="0"/>
      <dgm:spPr/>
    </dgm:pt>
    <dgm:pt modelId="{59CC85EE-8AF6-44D7-A731-E1225E5B9F48}" type="pres">
      <dgm:prSet presAssocID="{7F6B12EE-E994-4126-940E-52312D20B9F5}" presName="hierChild3" presStyleCnt="0"/>
      <dgm:spPr/>
    </dgm:pt>
  </dgm:ptLst>
  <dgm:cxnLst>
    <dgm:cxn modelId="{0CD50DA6-B971-4794-8804-CCF43011ADFA}" type="presOf" srcId="{7F6B12EE-E994-4126-940E-52312D20B9F5}" destId="{A4043766-DA58-47BF-9E6C-8B646250E43C}" srcOrd="0" destOrd="0" presId="urn:microsoft.com/office/officeart/2005/8/layout/orgChart1"/>
    <dgm:cxn modelId="{C825A818-D526-43A2-941A-BA4B8F388F3F}" srcId="{7F6B12EE-E994-4126-940E-52312D20B9F5}" destId="{647352F7-1C69-48F2-8EED-2AA595F76985}" srcOrd="2" destOrd="0" parTransId="{E0E3118A-3FF7-4F7E-9B42-C0C34E0A9ABC}" sibTransId="{080583E4-E181-4E85-BDD5-F8AB7EBDBC27}"/>
    <dgm:cxn modelId="{CAF0E3B4-9DDE-4DAC-96E5-423023F2704F}" type="presOf" srcId="{834F7FCF-860B-45FA-B6B7-6CA2FE902291}" destId="{18BF82DB-3D6A-497A-8345-B9BDA87331E4}" srcOrd="0" destOrd="0" presId="urn:microsoft.com/office/officeart/2005/8/layout/orgChart1"/>
    <dgm:cxn modelId="{DF0A5B21-411C-4E21-8CC0-6E09835B8372}" type="presOf" srcId="{059054D9-B2D8-4E29-B5CF-E8EF2A1D81D5}" destId="{212A2141-2C34-42E8-9999-44AB6F443FC4}" srcOrd="0" destOrd="0" presId="urn:microsoft.com/office/officeart/2005/8/layout/orgChart1"/>
    <dgm:cxn modelId="{0D3836FF-C66C-4D06-B480-29594C131430}" type="presOf" srcId="{7F6B12EE-E994-4126-940E-52312D20B9F5}" destId="{49ED5BED-D952-4638-8DE4-8E90D14F8DC5}" srcOrd="1" destOrd="0" presId="urn:microsoft.com/office/officeart/2005/8/layout/orgChart1"/>
    <dgm:cxn modelId="{80F0DFFD-6BBD-42C1-A50C-05D61A0B030B}" type="presOf" srcId="{E0E3118A-3FF7-4F7E-9B42-C0C34E0A9ABC}" destId="{DDC9A17B-884A-4465-ACEC-87989B9BE629}" srcOrd="0" destOrd="0" presId="urn:microsoft.com/office/officeart/2005/8/layout/orgChart1"/>
    <dgm:cxn modelId="{FF864572-7FCE-4671-ABCA-781018A394E1}" type="presOf" srcId="{647352F7-1C69-48F2-8EED-2AA595F76985}" destId="{AF8DD42A-177D-4426-98A4-8112F35F3484}" srcOrd="0" destOrd="0" presId="urn:microsoft.com/office/officeart/2005/8/layout/orgChart1"/>
    <dgm:cxn modelId="{F685D4AB-2DC5-45F0-9FF1-2D407F8DD70A}" type="presOf" srcId="{647352F7-1C69-48F2-8EED-2AA595F76985}" destId="{009A3703-1A12-4BB8-8604-9E8E04439CB3}" srcOrd="1" destOrd="0" presId="urn:microsoft.com/office/officeart/2005/8/layout/orgChart1"/>
    <dgm:cxn modelId="{B3CF013A-E1A2-45A7-A23A-84C5A1327C43}" srcId="{834F7FCF-860B-45FA-B6B7-6CA2FE902291}" destId="{7F6B12EE-E994-4126-940E-52312D20B9F5}" srcOrd="0" destOrd="0" parTransId="{64A1A03D-B863-44D5-BFC7-5687EFAF10BA}" sibTransId="{42D64F7E-5495-4576-82CA-9D240175C44C}"/>
    <dgm:cxn modelId="{FDDC9D5F-4508-4860-B486-20DF6B1D745C}" srcId="{7F6B12EE-E994-4126-940E-52312D20B9F5}" destId="{059054D9-B2D8-4E29-B5CF-E8EF2A1D81D5}" srcOrd="1" destOrd="0" parTransId="{21168FC4-41DC-4CD7-B1F8-7AD39A2B9C71}" sibTransId="{52202ED5-EE9A-4556-863F-546DA5DAF88B}"/>
    <dgm:cxn modelId="{E1A0A89E-6D19-4311-A674-DC4112EFC6ED}" type="presOf" srcId="{059054D9-B2D8-4E29-B5CF-E8EF2A1D81D5}" destId="{3721ED15-C264-457F-8296-2DAB162F2A54}" srcOrd="1" destOrd="0" presId="urn:microsoft.com/office/officeart/2005/8/layout/orgChart1"/>
    <dgm:cxn modelId="{B7D9DC82-8BB9-4631-B2E9-CA0ED3B614EB}" type="presOf" srcId="{21168FC4-41DC-4CD7-B1F8-7AD39A2B9C71}" destId="{1C0BDBC2-3A9E-441D-B017-CA1EA8EBB205}" srcOrd="0" destOrd="0" presId="urn:microsoft.com/office/officeart/2005/8/layout/orgChart1"/>
    <dgm:cxn modelId="{47BAF4E5-107D-4F35-AA1D-AD15B727EA6F}" type="presOf" srcId="{39D62D90-752C-49FF-9AA0-ED4FC89305D5}" destId="{763F9AFA-8803-46DB-BE22-5B8645255022}" srcOrd="0" destOrd="0" presId="urn:microsoft.com/office/officeart/2005/8/layout/orgChart1"/>
    <dgm:cxn modelId="{3C8AE447-FC83-4B5F-AE10-1AF001E85146}" type="presOf" srcId="{6F21EA08-AE10-4932-AEB7-688AB4090F72}" destId="{F35FFDCC-06DF-481E-9E14-EA4FCF1BEF43}" srcOrd="0" destOrd="0" presId="urn:microsoft.com/office/officeart/2005/8/layout/orgChart1"/>
    <dgm:cxn modelId="{63A4AEC4-DEFC-436E-A6D7-18C8E4C0D4F5}" type="presOf" srcId="{39D62D90-752C-49FF-9AA0-ED4FC89305D5}" destId="{2774B4B2-C3C2-4A7E-B197-66C5A849D2FC}" srcOrd="1" destOrd="0" presId="urn:microsoft.com/office/officeart/2005/8/layout/orgChart1"/>
    <dgm:cxn modelId="{78B95955-D1B8-4D55-A5DE-E4271BE7160E}" srcId="{7F6B12EE-E994-4126-940E-52312D20B9F5}" destId="{39D62D90-752C-49FF-9AA0-ED4FC89305D5}" srcOrd="0" destOrd="0" parTransId="{6F21EA08-AE10-4932-AEB7-688AB4090F72}" sibTransId="{3343BEBB-9D3D-4859-AB3B-F6695A4E8F98}"/>
    <dgm:cxn modelId="{4834D879-9005-41AB-AFF6-DD25EE5A7BC6}" type="presParOf" srcId="{18BF82DB-3D6A-497A-8345-B9BDA87331E4}" destId="{BAC9CBD2-17CA-43F3-B50E-032A231E3CD6}" srcOrd="0" destOrd="0" presId="urn:microsoft.com/office/officeart/2005/8/layout/orgChart1"/>
    <dgm:cxn modelId="{DE163667-4F5E-49A1-A10F-A39A31459ECB}" type="presParOf" srcId="{BAC9CBD2-17CA-43F3-B50E-032A231E3CD6}" destId="{FA757AEE-09C9-4148-A3D8-6E1EB86E0CCC}" srcOrd="0" destOrd="0" presId="urn:microsoft.com/office/officeart/2005/8/layout/orgChart1"/>
    <dgm:cxn modelId="{FE61ECF9-00DB-46CC-9BBD-921799F03C6A}" type="presParOf" srcId="{FA757AEE-09C9-4148-A3D8-6E1EB86E0CCC}" destId="{A4043766-DA58-47BF-9E6C-8B646250E43C}" srcOrd="0" destOrd="0" presId="urn:microsoft.com/office/officeart/2005/8/layout/orgChart1"/>
    <dgm:cxn modelId="{2AB306B7-037D-4475-8C6B-89451FE6E25F}" type="presParOf" srcId="{FA757AEE-09C9-4148-A3D8-6E1EB86E0CCC}" destId="{49ED5BED-D952-4638-8DE4-8E90D14F8DC5}" srcOrd="1" destOrd="0" presId="urn:microsoft.com/office/officeart/2005/8/layout/orgChart1"/>
    <dgm:cxn modelId="{8EA8CBCE-7B48-4997-9899-D11DB6417BE4}" type="presParOf" srcId="{BAC9CBD2-17CA-43F3-B50E-032A231E3CD6}" destId="{81BDB78F-ABD2-425F-87C4-05DC2EC21333}" srcOrd="1" destOrd="0" presId="urn:microsoft.com/office/officeart/2005/8/layout/orgChart1"/>
    <dgm:cxn modelId="{352113DE-AC60-44A9-9509-73DFAF3BB919}" type="presParOf" srcId="{81BDB78F-ABD2-425F-87C4-05DC2EC21333}" destId="{F35FFDCC-06DF-481E-9E14-EA4FCF1BEF43}" srcOrd="0" destOrd="0" presId="urn:microsoft.com/office/officeart/2005/8/layout/orgChart1"/>
    <dgm:cxn modelId="{C1E9A9CE-D14C-4120-A98D-DB9C69D9F501}" type="presParOf" srcId="{81BDB78F-ABD2-425F-87C4-05DC2EC21333}" destId="{7A9AB255-BEFB-41E3-B103-EB9C19EDEFD7}" srcOrd="1" destOrd="0" presId="urn:microsoft.com/office/officeart/2005/8/layout/orgChart1"/>
    <dgm:cxn modelId="{035C9E8C-3AF1-4D0F-B9B7-7EED1EA95F3E}" type="presParOf" srcId="{7A9AB255-BEFB-41E3-B103-EB9C19EDEFD7}" destId="{E197107D-70BC-41B0-AA9B-BE87EB377DDD}" srcOrd="0" destOrd="0" presId="urn:microsoft.com/office/officeart/2005/8/layout/orgChart1"/>
    <dgm:cxn modelId="{01EFD768-6CA0-4CAA-87A7-8D8EB8E0DCE8}" type="presParOf" srcId="{E197107D-70BC-41B0-AA9B-BE87EB377DDD}" destId="{763F9AFA-8803-46DB-BE22-5B8645255022}" srcOrd="0" destOrd="0" presId="urn:microsoft.com/office/officeart/2005/8/layout/orgChart1"/>
    <dgm:cxn modelId="{1FBA888B-197D-4554-B2C0-1F74ED4C69CC}" type="presParOf" srcId="{E197107D-70BC-41B0-AA9B-BE87EB377DDD}" destId="{2774B4B2-C3C2-4A7E-B197-66C5A849D2FC}" srcOrd="1" destOrd="0" presId="urn:microsoft.com/office/officeart/2005/8/layout/orgChart1"/>
    <dgm:cxn modelId="{5FD869E4-E5C3-48A3-A2A2-2126C888670B}" type="presParOf" srcId="{7A9AB255-BEFB-41E3-B103-EB9C19EDEFD7}" destId="{68A17D88-1080-4FF3-89E5-B972A09C4D3B}" srcOrd="1" destOrd="0" presId="urn:microsoft.com/office/officeart/2005/8/layout/orgChart1"/>
    <dgm:cxn modelId="{AE61B9B8-6266-47CA-A69C-9BD43D8B345D}" type="presParOf" srcId="{7A9AB255-BEFB-41E3-B103-EB9C19EDEFD7}" destId="{895C355C-BFFD-48C9-8097-4C901111A45E}" srcOrd="2" destOrd="0" presId="urn:microsoft.com/office/officeart/2005/8/layout/orgChart1"/>
    <dgm:cxn modelId="{E73FCF5C-BB80-439E-8B7D-911121A3B9E4}" type="presParOf" srcId="{81BDB78F-ABD2-425F-87C4-05DC2EC21333}" destId="{1C0BDBC2-3A9E-441D-B017-CA1EA8EBB205}" srcOrd="2" destOrd="0" presId="urn:microsoft.com/office/officeart/2005/8/layout/orgChart1"/>
    <dgm:cxn modelId="{5D8C5697-1C51-4DFC-BA43-F2B1295A9877}" type="presParOf" srcId="{81BDB78F-ABD2-425F-87C4-05DC2EC21333}" destId="{F6987A1F-D03A-45CC-BC8E-4934FCF82A40}" srcOrd="3" destOrd="0" presId="urn:microsoft.com/office/officeart/2005/8/layout/orgChart1"/>
    <dgm:cxn modelId="{440F1E98-9931-4885-92C8-B010D09EA301}" type="presParOf" srcId="{F6987A1F-D03A-45CC-BC8E-4934FCF82A40}" destId="{5493E93B-85EA-4904-837F-B4E5C1705C18}" srcOrd="0" destOrd="0" presId="urn:microsoft.com/office/officeart/2005/8/layout/orgChart1"/>
    <dgm:cxn modelId="{A82BD586-DB72-40B5-AE26-8090BAC25A9A}" type="presParOf" srcId="{5493E93B-85EA-4904-837F-B4E5C1705C18}" destId="{212A2141-2C34-42E8-9999-44AB6F443FC4}" srcOrd="0" destOrd="0" presId="urn:microsoft.com/office/officeart/2005/8/layout/orgChart1"/>
    <dgm:cxn modelId="{291D9A65-51F0-4177-8BD8-9BD8A47BC5CB}" type="presParOf" srcId="{5493E93B-85EA-4904-837F-B4E5C1705C18}" destId="{3721ED15-C264-457F-8296-2DAB162F2A54}" srcOrd="1" destOrd="0" presId="urn:microsoft.com/office/officeart/2005/8/layout/orgChart1"/>
    <dgm:cxn modelId="{CEA8BFA7-4AE3-41EF-A130-9BF9D64A1327}" type="presParOf" srcId="{F6987A1F-D03A-45CC-BC8E-4934FCF82A40}" destId="{A353E1CD-EDE0-4072-B03F-CCE29A3F878C}" srcOrd="1" destOrd="0" presId="urn:microsoft.com/office/officeart/2005/8/layout/orgChart1"/>
    <dgm:cxn modelId="{D89769A8-07BD-40E0-9C6E-A975F062A42E}" type="presParOf" srcId="{F6987A1F-D03A-45CC-BC8E-4934FCF82A40}" destId="{ED3ECB78-6EBE-4130-84B1-03BA74AC9E30}" srcOrd="2" destOrd="0" presId="urn:microsoft.com/office/officeart/2005/8/layout/orgChart1"/>
    <dgm:cxn modelId="{81B8AE76-E96A-4E50-9E7F-2D2202D3DD3A}" type="presParOf" srcId="{81BDB78F-ABD2-425F-87C4-05DC2EC21333}" destId="{DDC9A17B-884A-4465-ACEC-87989B9BE629}" srcOrd="4" destOrd="0" presId="urn:microsoft.com/office/officeart/2005/8/layout/orgChart1"/>
    <dgm:cxn modelId="{60C767CA-C57D-426D-AB69-80AE66771A30}" type="presParOf" srcId="{81BDB78F-ABD2-425F-87C4-05DC2EC21333}" destId="{0886C2F0-DB99-40C8-AEF4-01C6BB834AD6}" srcOrd="5" destOrd="0" presId="urn:microsoft.com/office/officeart/2005/8/layout/orgChart1"/>
    <dgm:cxn modelId="{22A9BFAC-DACA-47EC-9EC6-A6F6C0477979}" type="presParOf" srcId="{0886C2F0-DB99-40C8-AEF4-01C6BB834AD6}" destId="{C81223DB-D370-4DD3-A839-5FA7DC94B908}" srcOrd="0" destOrd="0" presId="urn:microsoft.com/office/officeart/2005/8/layout/orgChart1"/>
    <dgm:cxn modelId="{EB9B6242-CB77-4856-B0FF-040C4DEE0EC6}" type="presParOf" srcId="{C81223DB-D370-4DD3-A839-5FA7DC94B908}" destId="{AF8DD42A-177D-4426-98A4-8112F35F3484}" srcOrd="0" destOrd="0" presId="urn:microsoft.com/office/officeart/2005/8/layout/orgChart1"/>
    <dgm:cxn modelId="{54B15C7F-A1F8-491C-A730-DB6561021DAA}" type="presParOf" srcId="{C81223DB-D370-4DD3-A839-5FA7DC94B908}" destId="{009A3703-1A12-4BB8-8604-9E8E04439CB3}" srcOrd="1" destOrd="0" presId="urn:microsoft.com/office/officeart/2005/8/layout/orgChart1"/>
    <dgm:cxn modelId="{824E2350-AD7E-4FBA-8CDE-760FE0A2BDAF}" type="presParOf" srcId="{0886C2F0-DB99-40C8-AEF4-01C6BB834AD6}" destId="{78E90BDF-1E97-415E-964E-FF395DEB91F8}" srcOrd="1" destOrd="0" presId="urn:microsoft.com/office/officeart/2005/8/layout/orgChart1"/>
    <dgm:cxn modelId="{9ABF4FAA-B4DF-4625-9A55-F7740CE01D9C}" type="presParOf" srcId="{0886C2F0-DB99-40C8-AEF4-01C6BB834AD6}" destId="{19B6E749-AD17-483E-8DF8-3D877129DC96}" srcOrd="2" destOrd="0" presId="urn:microsoft.com/office/officeart/2005/8/layout/orgChart1"/>
    <dgm:cxn modelId="{B5D0D413-3033-4295-A88D-6F59218305C9}" type="presParOf" srcId="{BAC9CBD2-17CA-43F3-B50E-032A231E3CD6}" destId="{59CC85EE-8AF6-44D7-A731-E1225E5B9F4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4/22/2014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36760028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11</a:t>
            </a:fld>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416144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ORACLE PL/SQL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rPr>
              <a:t>PL/SQL Composite Data Types</a:t>
            </a:r>
            <a:endParaRPr lang="en-US" sz="23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Recap of PL/SQL  Data Types</a:t>
            </a:r>
            <a:endParaRPr lang="en-US" sz="3200" dirty="0"/>
          </a:p>
        </p:txBody>
      </p:sp>
      <p:sp>
        <p:nvSpPr>
          <p:cNvPr id="3" name="Content Placeholder 2"/>
          <p:cNvSpPr>
            <a:spLocks noGrp="1"/>
          </p:cNvSpPr>
          <p:nvPr>
            <p:ph idx="1"/>
          </p:nvPr>
        </p:nvSpPr>
        <p:spPr>
          <a:xfrm>
            <a:off x="228600" y="1990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dirty="0"/>
          </a:p>
        </p:txBody>
      </p:sp>
      <p:sp>
        <p:nvSpPr>
          <p:cNvPr id="6" name="Rectangle 5"/>
          <p:cNvSpPr/>
          <p:nvPr/>
        </p:nvSpPr>
        <p:spPr>
          <a:xfrm>
            <a:off x="2438400" y="2057400"/>
            <a:ext cx="41148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latin typeface="Arial" pitchFamily="34" charset="0"/>
                <a:cs typeface="Arial" pitchFamily="34" charset="0"/>
              </a:rPr>
              <a:t>PL/SQL Data Types</a:t>
            </a:r>
            <a:endParaRPr lang="en-US" sz="1200" dirty="0">
              <a:latin typeface="Arial" pitchFamily="34" charset="0"/>
              <a:cs typeface="Arial" pitchFamily="34" charset="0"/>
            </a:endParaRPr>
          </a:p>
        </p:txBody>
      </p:sp>
      <p:sp>
        <p:nvSpPr>
          <p:cNvPr id="30" name="Rectangle 29"/>
          <p:cNvSpPr/>
          <p:nvPr/>
        </p:nvSpPr>
        <p:spPr>
          <a:xfrm>
            <a:off x="609600" y="3766458"/>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Arial" pitchFamily="34" charset="0"/>
                <a:cs typeface="Arial" pitchFamily="34" charset="0"/>
              </a:rPr>
              <a:t>Scalar Data Types</a:t>
            </a:r>
            <a:endParaRPr lang="en-US" sz="1400" dirty="0">
              <a:latin typeface="Arial" pitchFamily="34" charset="0"/>
              <a:cs typeface="Arial" pitchFamily="34" charset="0"/>
            </a:endParaRPr>
          </a:p>
        </p:txBody>
      </p:sp>
      <p:sp>
        <p:nvSpPr>
          <p:cNvPr id="32" name="Rectangle 31"/>
          <p:cNvSpPr/>
          <p:nvPr/>
        </p:nvSpPr>
        <p:spPr>
          <a:xfrm>
            <a:off x="2590800" y="3766458"/>
            <a:ext cx="1219200" cy="5007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Arial" pitchFamily="34" charset="0"/>
                <a:cs typeface="Arial" pitchFamily="34" charset="0"/>
              </a:rPr>
              <a:t>LOB Types</a:t>
            </a:r>
            <a:endParaRPr lang="en-US" sz="1400" dirty="0">
              <a:latin typeface="Arial" pitchFamily="34" charset="0"/>
              <a:cs typeface="Arial" pitchFamily="34" charset="0"/>
            </a:endParaRPr>
          </a:p>
        </p:txBody>
      </p:sp>
      <p:sp>
        <p:nvSpPr>
          <p:cNvPr id="34" name="Rectangle 33"/>
          <p:cNvSpPr/>
          <p:nvPr/>
        </p:nvSpPr>
        <p:spPr>
          <a:xfrm>
            <a:off x="4371536" y="3733800"/>
            <a:ext cx="14478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Arial" pitchFamily="34" charset="0"/>
                <a:cs typeface="Arial" pitchFamily="34" charset="0"/>
              </a:rPr>
              <a:t>Reference Type</a:t>
            </a:r>
            <a:endParaRPr lang="en-US" sz="1400" dirty="0">
              <a:latin typeface="Arial" pitchFamily="34" charset="0"/>
              <a:cs typeface="Arial" pitchFamily="34" charset="0"/>
            </a:endParaRPr>
          </a:p>
        </p:txBody>
      </p:sp>
      <p:sp>
        <p:nvSpPr>
          <p:cNvPr id="39" name="Rectangle 38"/>
          <p:cNvSpPr/>
          <p:nvPr/>
        </p:nvSpPr>
        <p:spPr>
          <a:xfrm>
            <a:off x="6400800" y="3773712"/>
            <a:ext cx="1905000" cy="4934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latin typeface="Arial" pitchFamily="34" charset="0"/>
                <a:cs typeface="Arial" pitchFamily="34" charset="0"/>
              </a:rPr>
              <a:t>Composite/</a:t>
            </a:r>
          </a:p>
          <a:p>
            <a:pPr algn="ctr"/>
            <a:r>
              <a:rPr lang="en-US" sz="1400" dirty="0" smtClean="0">
                <a:latin typeface="Arial" pitchFamily="34" charset="0"/>
                <a:cs typeface="Arial" pitchFamily="34" charset="0"/>
              </a:rPr>
              <a:t>Vector Type</a:t>
            </a:r>
            <a:endParaRPr lang="en-US" sz="1400" dirty="0">
              <a:latin typeface="Arial" pitchFamily="34" charset="0"/>
              <a:cs typeface="Arial" pitchFamily="34" charset="0"/>
            </a:endParaRPr>
          </a:p>
        </p:txBody>
      </p:sp>
      <p:cxnSp>
        <p:nvCxnSpPr>
          <p:cNvPr id="82" name="Elbow Connector 81"/>
          <p:cNvCxnSpPr>
            <a:stCxn id="6" idx="2"/>
            <a:endCxn id="39" idx="0"/>
          </p:cNvCxnSpPr>
          <p:nvPr/>
        </p:nvCxnSpPr>
        <p:spPr>
          <a:xfrm rot="16200000" flipH="1">
            <a:off x="5333094" y="1753506"/>
            <a:ext cx="1182912" cy="2857500"/>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0" name="Shape 99"/>
          <p:cNvCxnSpPr>
            <a:stCxn id="6" idx="2"/>
            <a:endCxn id="30" idx="0"/>
          </p:cNvCxnSpPr>
          <p:nvPr/>
        </p:nvCxnSpPr>
        <p:spPr>
          <a:xfrm rot="5400000">
            <a:off x="2307771" y="1578429"/>
            <a:ext cx="1175658" cy="3200400"/>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6" idx="2"/>
            <a:endCxn id="32" idx="0"/>
          </p:cNvCxnSpPr>
          <p:nvPr/>
        </p:nvCxnSpPr>
        <p:spPr>
          <a:xfrm rot="5400000">
            <a:off x="3260271" y="2530929"/>
            <a:ext cx="1175658" cy="1295400"/>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sp>
        <p:nvSpPr>
          <p:cNvPr id="16" name="Oval Callout 15"/>
          <p:cNvSpPr/>
          <p:nvPr/>
        </p:nvSpPr>
        <p:spPr>
          <a:xfrm>
            <a:off x="76200" y="5029200"/>
            <a:ext cx="1828800" cy="990600"/>
          </a:xfrm>
          <a:prstGeom prst="wedgeEllipseCallout">
            <a:avLst>
              <a:gd name="adj1" fmla="val 13931"/>
              <a:gd name="adj2" fmla="val -12845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Arial" pitchFamily="34" charset="0"/>
                <a:cs typeface="Arial" pitchFamily="34" charset="0"/>
              </a:rPr>
              <a:t>A Scalar type holds a single value and has no internal components</a:t>
            </a:r>
            <a:endParaRPr lang="en-US" sz="1200" dirty="0">
              <a:latin typeface="Arial" pitchFamily="34" charset="0"/>
              <a:cs typeface="Arial" pitchFamily="34" charset="0"/>
            </a:endParaRPr>
          </a:p>
        </p:txBody>
      </p:sp>
      <p:sp>
        <p:nvSpPr>
          <p:cNvPr id="19" name="Oval Callout 18"/>
          <p:cNvSpPr/>
          <p:nvPr/>
        </p:nvSpPr>
        <p:spPr>
          <a:xfrm>
            <a:off x="7010400" y="4953000"/>
            <a:ext cx="2057400" cy="1056640"/>
          </a:xfrm>
          <a:prstGeom prst="wedgeEllipseCallout">
            <a:avLst>
              <a:gd name="adj1" fmla="val -26456"/>
              <a:gd name="adj2" fmla="val -11121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latin typeface="Arial" pitchFamily="34" charset="0"/>
                <a:cs typeface="Arial" pitchFamily="34" charset="0"/>
              </a:rPr>
              <a:t>A composite data type is used for holding multiple values.</a:t>
            </a:r>
            <a:endParaRPr lang="en-US" sz="1200" dirty="0">
              <a:latin typeface="Arial" pitchFamily="34" charset="0"/>
              <a:cs typeface="Arial" pitchFamily="34" charset="0"/>
            </a:endParaRPr>
          </a:p>
        </p:txBody>
      </p:sp>
      <p:cxnSp>
        <p:nvCxnSpPr>
          <p:cNvPr id="28" name="Straight Connector 27"/>
          <p:cNvCxnSpPr>
            <a:stCxn id="34" idx="0"/>
          </p:cNvCxnSpPr>
          <p:nvPr/>
        </p:nvCxnSpPr>
        <p:spPr>
          <a:xfrm flipV="1">
            <a:off x="5095436" y="3200400"/>
            <a:ext cx="9964"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Callout 16"/>
          <p:cNvSpPr/>
          <p:nvPr/>
        </p:nvSpPr>
        <p:spPr>
          <a:xfrm>
            <a:off x="4876800" y="5105400"/>
            <a:ext cx="2057400" cy="1295400"/>
          </a:xfrm>
          <a:prstGeom prst="wedgeEllipseCallout">
            <a:avLst>
              <a:gd name="adj1" fmla="val -31849"/>
              <a:gd name="adj2" fmla="val -11509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latin typeface="Arial" pitchFamily="34" charset="0"/>
                <a:cs typeface="Arial" pitchFamily="34" charset="0"/>
              </a:rPr>
              <a:t>A reference type holds values, called pointers that designate other program items</a:t>
            </a:r>
            <a:endParaRPr lang="en-US" sz="1200" dirty="0">
              <a:latin typeface="Arial" pitchFamily="34" charset="0"/>
              <a:cs typeface="Arial" pitchFamily="34" charset="0"/>
            </a:endParaRPr>
          </a:p>
        </p:txBody>
      </p:sp>
      <p:sp>
        <p:nvSpPr>
          <p:cNvPr id="18" name="Oval Callout 17"/>
          <p:cNvSpPr/>
          <p:nvPr/>
        </p:nvSpPr>
        <p:spPr>
          <a:xfrm>
            <a:off x="2209800" y="4953000"/>
            <a:ext cx="2286000" cy="1524000"/>
          </a:xfrm>
          <a:prstGeom prst="wedgeEllipseCallout">
            <a:avLst>
              <a:gd name="adj1" fmla="val -5915"/>
              <a:gd name="adj2" fmla="val -9328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latin typeface="Arial" pitchFamily="34" charset="0"/>
                <a:cs typeface="Arial" pitchFamily="34" charset="0"/>
              </a:rPr>
              <a:t>A LOB type holds values, called lob locators, that specify the location of large objects (</a:t>
            </a:r>
            <a:r>
              <a:rPr lang="en-US" sz="1200" dirty="0" err="1" smtClean="0">
                <a:latin typeface="Arial" pitchFamily="34" charset="0"/>
                <a:cs typeface="Arial" pitchFamily="34" charset="0"/>
              </a:rPr>
              <a:t>ex.graphic</a:t>
            </a:r>
            <a:r>
              <a:rPr lang="en-US" sz="1200" dirty="0" smtClean="0">
                <a:latin typeface="Arial" pitchFamily="34" charset="0"/>
                <a:cs typeface="Arial" pitchFamily="34" charset="0"/>
              </a:rPr>
              <a:t> images) stored out-of-line.</a:t>
            </a:r>
            <a:endParaRPr lang="en-US" sz="1200" dirty="0">
              <a:latin typeface="Arial" pitchFamily="34" charset="0"/>
              <a:cs typeface="Arial" pitchFamily="34" charset="0"/>
            </a:endParaRPr>
          </a:p>
        </p:txBody>
      </p:sp>
      <p:sp>
        <p:nvSpPr>
          <p:cNvPr id="20" name="TextBox 19"/>
          <p:cNvSpPr txBox="1"/>
          <p:nvPr/>
        </p:nvSpPr>
        <p:spPr>
          <a:xfrm>
            <a:off x="152400" y="1600200"/>
            <a:ext cx="5258812" cy="369332"/>
          </a:xfrm>
          <a:prstGeom prst="rect">
            <a:avLst/>
          </a:prstGeom>
          <a:noFill/>
        </p:spPr>
        <p:txBody>
          <a:bodyPr wrap="none" rtlCol="0">
            <a:spAutoFit/>
          </a:bodyPr>
          <a:lstStyle/>
          <a:p>
            <a:r>
              <a:rPr lang="en-US" dirty="0" smtClean="0"/>
              <a:t>Let us quickly recap on the PL/SQL data types</a:t>
            </a:r>
            <a:endParaRPr lang="en-US" dirty="0"/>
          </a:p>
        </p:txBody>
      </p:sp>
      <p:sp>
        <p:nvSpPr>
          <p:cNvPr id="21" name="Rectangular Callout 20"/>
          <p:cNvSpPr/>
          <p:nvPr/>
        </p:nvSpPr>
        <p:spPr>
          <a:xfrm>
            <a:off x="7391400" y="2057400"/>
            <a:ext cx="1600200" cy="914400"/>
          </a:xfrm>
          <a:prstGeom prst="wedgeRectCallout">
            <a:avLst>
              <a:gd name="adj1" fmla="val -51698"/>
              <a:gd name="adj2" fmla="val 12406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We will learn about this in this session.</a:t>
            </a:r>
            <a:endParaRPr lang="en-US" sz="1400" b="0" dirty="0">
              <a:latin typeface="Arial" pitchFamily="34" charset="0"/>
              <a:cs typeface="Arial" pitchFamily="34" charset="0"/>
            </a:endParaRPr>
          </a:p>
        </p:txBody>
      </p:sp>
    </p:spTree>
    <p:extLst>
      <p:ext uri="{BB962C8B-B14F-4D97-AF65-F5344CB8AC3E}">
        <p14:creationId xmlns:p14="http://schemas.microsoft.com/office/powerpoint/2010/main" val="41053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blinds(horizontal)">
                                      <p:cBhvr>
                                        <p:cTn id="10" dur="500"/>
                                        <p:tgtEl>
                                          <p:spTgt spid="82"/>
                                        </p:tgtEl>
                                      </p:cBhvr>
                                    </p:animEffect>
                                  </p:childTnLst>
                                </p:cTn>
                              </p:par>
                              <p:par>
                                <p:cTn id="11" presetID="3"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nodeType="with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blinds(horizontal)">
                                      <p:cBhvr>
                                        <p:cTn id="16" dur="500"/>
                                        <p:tgtEl>
                                          <p:spTgt spid="106"/>
                                        </p:tgtEl>
                                      </p:cBhvr>
                                    </p:animEffect>
                                  </p:childTnLst>
                                </p:cTn>
                              </p:par>
                              <p:par>
                                <p:cTn id="17" presetID="3" presetClass="entr" presetSubtype="10" fill="hold" nodeType="with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blinds(horizontal)">
                                      <p:cBhvr>
                                        <p:cTn id="19" dur="500"/>
                                        <p:tgtEl>
                                          <p:spTgt spid="10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linds(horizontal)">
                                      <p:cBhvr>
                                        <p:cTn id="28" dur="500"/>
                                        <p:tgtEl>
                                          <p:spTgt spid="3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linds(horizontal)">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checkerboard(across)">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checkerboard(across)">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mph" presetSubtype="0" repeatCount="3000" fill="hold" grpId="1" nodeType="clickEffect">
                                  <p:stCondLst>
                                    <p:cond delay="0"/>
                                  </p:stCondLst>
                                  <p:childTnLst>
                                    <p:animEffect transition="out" filter="fade">
                                      <p:cBhvr>
                                        <p:cTn id="55" dur="500" tmFilter="0, 0; .2, .5; .8, .5; 1, 0"/>
                                        <p:tgtEl>
                                          <p:spTgt spid="39"/>
                                        </p:tgtEl>
                                      </p:cBhvr>
                                    </p:animEffect>
                                    <p:animScale>
                                      <p:cBhvr>
                                        <p:cTn id="56" dur="250" autoRev="1" fill="hold"/>
                                        <p:tgtEl>
                                          <p:spTgt spid="39"/>
                                        </p:tgtEl>
                                      </p:cBhvr>
                                      <p:by x="105000" y="105000"/>
                                    </p:animScale>
                                  </p:childTnLst>
                                </p:cTn>
                              </p:par>
                              <p:par>
                                <p:cTn id="57" presetID="26" presetClass="emph" presetSubtype="0" repeatCount="3000" fill="hold" grpId="1" nodeType="withEffect">
                                  <p:stCondLst>
                                    <p:cond delay="0"/>
                                  </p:stCondLst>
                                  <p:childTnLst>
                                    <p:animEffect transition="out" filter="fade">
                                      <p:cBhvr>
                                        <p:cTn id="58" dur="500" tmFilter="0, 0; .2, .5; .8, .5; 1, 0"/>
                                        <p:tgtEl>
                                          <p:spTgt spid="19"/>
                                        </p:tgtEl>
                                      </p:cBhvr>
                                    </p:animEffect>
                                    <p:animScale>
                                      <p:cBhvr>
                                        <p:cTn id="59" dur="250" autoRev="1" fill="hold"/>
                                        <p:tgtEl>
                                          <p:spTgt spid="19"/>
                                        </p:tgtEl>
                                      </p:cBhvr>
                                      <p:by x="105000" y="105000"/>
                                    </p:animScale>
                                  </p:childTnLst>
                                </p:cTn>
                              </p:par>
                              <p:par>
                                <p:cTn id="60" presetID="3"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 grpId="0" animBg="1"/>
      <p:bldP spid="32" grpId="0" animBg="1"/>
      <p:bldP spid="34" grpId="0" animBg="1"/>
      <p:bldP spid="39" grpId="0" animBg="1"/>
      <p:bldP spid="39" grpId="1" animBg="1"/>
      <p:bldP spid="16" grpId="0" animBg="1"/>
      <p:bldP spid="19" grpId="0" animBg="1"/>
      <p:bldP spid="19" grpId="1" animBg="1"/>
      <p:bldP spid="17" grpId="0" animBg="1"/>
      <p:bldP spid="18"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IN" sz="3200" dirty="0" smtClean="0">
                <a:latin typeface="Verdana" pitchFamily="34" charset="0"/>
                <a:ea typeface="Verdana" pitchFamily="34" charset="0"/>
                <a:cs typeface="Verdana" pitchFamily="34" charset="0"/>
              </a:rPr>
              <a:t> </a:t>
            </a:r>
            <a:r>
              <a:rPr lang="en-US" sz="3200" dirty="0" smtClean="0">
                <a:latin typeface="Verdana" pitchFamily="34" charset="0"/>
                <a:cs typeface="Arial" pitchFamily="34" charset="0"/>
              </a:rPr>
              <a:t>PL SQL Composite Data Types</a:t>
            </a:r>
            <a:endParaRPr lang="en-US" sz="3200" dirty="0" smtClean="0">
              <a:latin typeface="Verdana" pitchFamily="34" charset="0"/>
              <a:ea typeface="Verdana" pitchFamily="34" charset="0"/>
              <a:cs typeface="Verdana" pitchFamily="34" charset="0"/>
            </a:endParaRP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11</a:t>
            </a:fld>
            <a:endParaRPr lang="en-US" dirty="0" smtClean="0"/>
          </a:p>
        </p:txBody>
      </p:sp>
      <p:sp>
        <p:nvSpPr>
          <p:cNvPr id="7" name="TextBox 6"/>
          <p:cNvSpPr txBox="1"/>
          <p:nvPr/>
        </p:nvSpPr>
        <p:spPr>
          <a:xfrm>
            <a:off x="76200" y="1600200"/>
            <a:ext cx="9067800" cy="1077218"/>
          </a:xfrm>
          <a:prstGeom prst="rect">
            <a:avLst/>
          </a:prstGeom>
          <a:noFill/>
        </p:spPr>
        <p:txBody>
          <a:bodyPr wrap="square" rtlCol="0">
            <a:spAutoFit/>
          </a:bodyPr>
          <a:lstStyle/>
          <a:p>
            <a:pPr>
              <a:spcBef>
                <a:spcPts val="1200"/>
              </a:spcBef>
            </a:pPr>
            <a:r>
              <a:rPr lang="en-US" dirty="0" smtClean="0"/>
              <a:t>What are PL SQL Composite Data Types ?.</a:t>
            </a:r>
          </a:p>
          <a:p>
            <a:pPr lvl="1">
              <a:spcBef>
                <a:spcPts val="1200"/>
              </a:spcBef>
            </a:pPr>
            <a:r>
              <a:rPr lang="en-US" b="0" dirty="0" smtClean="0"/>
              <a:t>They are data items that can store multiple values that can be manipulated individually.</a:t>
            </a:r>
          </a:p>
        </p:txBody>
      </p:sp>
      <p:graphicFrame>
        <p:nvGraphicFramePr>
          <p:cNvPr id="5" name="Diagram 4"/>
          <p:cNvGraphicFramePr/>
          <p:nvPr/>
        </p:nvGraphicFramePr>
        <p:xfrm>
          <a:off x="2133600" y="3302000"/>
          <a:ext cx="49530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47238" y="2743200"/>
            <a:ext cx="3899337" cy="369332"/>
          </a:xfrm>
          <a:prstGeom prst="rect">
            <a:avLst/>
          </a:prstGeom>
          <a:noFill/>
        </p:spPr>
        <p:txBody>
          <a:bodyPr wrap="none" rtlCol="0">
            <a:spAutoFit/>
          </a:bodyPr>
          <a:lstStyle/>
          <a:p>
            <a:r>
              <a:rPr lang="en-US" dirty="0" smtClean="0"/>
              <a:t>Examples composite Data Types :</a:t>
            </a:r>
            <a:endParaRPr lang="en-US" dirty="0"/>
          </a:p>
        </p:txBody>
      </p:sp>
    </p:spTree>
    <p:extLst>
      <p:ext uri="{BB962C8B-B14F-4D97-AF65-F5344CB8AC3E}">
        <p14:creationId xmlns:p14="http://schemas.microsoft.com/office/powerpoint/2010/main" val="4197028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Records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dirty="0"/>
          </a:p>
        </p:txBody>
      </p:sp>
      <p:sp>
        <p:nvSpPr>
          <p:cNvPr id="7" name="TextBox 6"/>
          <p:cNvSpPr txBox="1"/>
          <p:nvPr/>
        </p:nvSpPr>
        <p:spPr>
          <a:xfrm>
            <a:off x="152400" y="1600200"/>
            <a:ext cx="8686800" cy="2646878"/>
          </a:xfrm>
          <a:prstGeom prst="rect">
            <a:avLst/>
          </a:prstGeom>
          <a:noFill/>
        </p:spPr>
        <p:txBody>
          <a:bodyPr wrap="square" rtlCol="0">
            <a:spAutoFit/>
          </a:bodyPr>
          <a:lstStyle/>
          <a:p>
            <a:pPr>
              <a:spcBef>
                <a:spcPts val="1200"/>
              </a:spcBef>
            </a:pPr>
            <a:r>
              <a:rPr lang="en-US" dirty="0" smtClean="0"/>
              <a:t>What are PL/SQL Records?.</a:t>
            </a:r>
          </a:p>
          <a:p>
            <a:pPr lvl="1">
              <a:spcBef>
                <a:spcPts val="1200"/>
              </a:spcBef>
            </a:pPr>
            <a:r>
              <a:rPr lang="en-US" b="0" dirty="0" smtClean="0"/>
              <a:t>A record is a group of related data items stored in fields, each fields has its </a:t>
            </a:r>
            <a:r>
              <a:rPr lang="en-US" i="1" dirty="0" smtClean="0"/>
              <a:t>own name and datatype. </a:t>
            </a:r>
          </a:p>
          <a:p>
            <a:pPr lvl="1">
              <a:spcBef>
                <a:spcPts val="1200"/>
              </a:spcBef>
            </a:pPr>
            <a:r>
              <a:rPr lang="en-US" b="0" dirty="0" smtClean="0"/>
              <a:t>You can think of a record as a variable that can hold a table row, or some columns from a table row.</a:t>
            </a:r>
          </a:p>
          <a:p>
            <a:pPr lvl="1">
              <a:spcBef>
                <a:spcPts val="1200"/>
              </a:spcBef>
            </a:pPr>
            <a:r>
              <a:rPr lang="en-US" b="0" dirty="0" smtClean="0"/>
              <a:t>The fields can be accessed using the name.</a:t>
            </a:r>
          </a:p>
          <a:p>
            <a:pPr lvl="1">
              <a:spcBef>
                <a:spcPts val="1200"/>
              </a:spcBef>
            </a:pPr>
            <a:r>
              <a:rPr lang="en-US" dirty="0" smtClean="0"/>
              <a:t>Example: </a:t>
            </a:r>
            <a:r>
              <a:rPr lang="en-US" b="0" dirty="0" smtClean="0"/>
              <a:t> Assume that there is a </a:t>
            </a:r>
            <a:r>
              <a:rPr lang="en-US" i="1" dirty="0" smtClean="0"/>
              <a:t>Employee </a:t>
            </a:r>
            <a:r>
              <a:rPr lang="en-US" b="0" dirty="0" smtClean="0"/>
              <a:t>table with four columns.</a:t>
            </a:r>
            <a:endParaRPr lang="en-US" dirty="0" smtClean="0"/>
          </a:p>
        </p:txBody>
      </p:sp>
      <p:graphicFrame>
        <p:nvGraphicFramePr>
          <p:cNvPr id="5" name="Table 4"/>
          <p:cNvGraphicFramePr>
            <a:graphicFrameLocks noGrp="1"/>
          </p:cNvGraphicFramePr>
          <p:nvPr/>
        </p:nvGraphicFramePr>
        <p:xfrm>
          <a:off x="152400" y="4495800"/>
          <a:ext cx="4191000" cy="1005840"/>
        </p:xfrm>
        <a:graphic>
          <a:graphicData uri="http://schemas.openxmlformats.org/drawingml/2006/table">
            <a:tbl>
              <a:tblPr firstRow="1" bandRow="1">
                <a:tableStyleId>{5C22544A-7EE6-4342-B048-85BDC9FD1C3A}</a:tableStyleId>
              </a:tblPr>
              <a:tblGrid>
                <a:gridCol w="1047750"/>
                <a:gridCol w="1047750"/>
                <a:gridCol w="1047750"/>
                <a:gridCol w="1047750"/>
              </a:tblGrid>
              <a:tr h="330200">
                <a:tc>
                  <a:txBody>
                    <a:bodyPr/>
                    <a:lstStyle/>
                    <a:p>
                      <a:r>
                        <a:rPr lang="en-US" sz="1600" dirty="0" smtClean="0">
                          <a:latin typeface="Arial" pitchFamily="34" charset="0"/>
                          <a:cs typeface="Arial" pitchFamily="34" charset="0"/>
                        </a:rPr>
                        <a:t>Name</a:t>
                      </a:r>
                      <a:endParaRPr lang="en-US" sz="1600" dirty="0">
                        <a:latin typeface="Arial" pitchFamily="34" charset="0"/>
                        <a:cs typeface="Arial" pitchFamily="34" charset="0"/>
                      </a:endParaRPr>
                    </a:p>
                  </a:txBody>
                  <a:tcPr/>
                </a:tc>
                <a:tc>
                  <a:txBody>
                    <a:bodyPr/>
                    <a:lstStyle/>
                    <a:p>
                      <a:r>
                        <a:rPr lang="en-US" sz="1600" dirty="0" err="1" smtClean="0">
                          <a:latin typeface="Arial" pitchFamily="34" charset="0"/>
                          <a:cs typeface="Arial" pitchFamily="34" charset="0"/>
                        </a:rPr>
                        <a:t>Emp</a:t>
                      </a:r>
                      <a:r>
                        <a:rPr lang="en-US" sz="1600" dirty="0" smtClean="0">
                          <a:latin typeface="Arial" pitchFamily="34" charset="0"/>
                          <a:cs typeface="Arial" pitchFamily="34" charset="0"/>
                        </a:rPr>
                        <a:t> Id</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Address</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Salary</a:t>
                      </a:r>
                      <a:endParaRPr lang="en-US" sz="1600" dirty="0">
                        <a:latin typeface="Arial" pitchFamily="34" charset="0"/>
                        <a:cs typeface="Arial" pitchFamily="34" charset="0"/>
                      </a:endParaRPr>
                    </a:p>
                  </a:txBody>
                  <a:tcPr/>
                </a:tc>
              </a:tr>
              <a:tr h="330200">
                <a:tc>
                  <a:txBody>
                    <a:bodyPr/>
                    <a:lstStyle/>
                    <a:p>
                      <a:r>
                        <a:rPr lang="en-US" sz="1600" dirty="0" smtClean="0">
                          <a:latin typeface="Arial" pitchFamily="34" charset="0"/>
                          <a:cs typeface="Arial" pitchFamily="34" charset="0"/>
                        </a:rPr>
                        <a:t>Jack</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123</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Chennai</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10000</a:t>
                      </a:r>
                      <a:endParaRPr lang="en-US" sz="1600" dirty="0">
                        <a:latin typeface="Arial" pitchFamily="34" charset="0"/>
                        <a:cs typeface="Arial" pitchFamily="34" charset="0"/>
                      </a:endParaRPr>
                    </a:p>
                  </a:txBody>
                  <a:tcPr/>
                </a:tc>
              </a:tr>
              <a:tr h="330200">
                <a:tc>
                  <a:txBody>
                    <a:bodyPr/>
                    <a:lstStyle/>
                    <a:p>
                      <a:r>
                        <a:rPr lang="en-US" sz="1600" dirty="0" smtClean="0">
                          <a:latin typeface="Arial" pitchFamily="34" charset="0"/>
                          <a:cs typeface="Arial" pitchFamily="34" charset="0"/>
                        </a:rPr>
                        <a:t>Ron</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212</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Mumbai</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20000</a:t>
                      </a:r>
                      <a:endParaRPr lang="en-US" sz="1600" dirty="0">
                        <a:latin typeface="Arial" pitchFamily="34" charset="0"/>
                        <a:cs typeface="Arial" pitchFamily="34" charset="0"/>
                      </a:endParaRPr>
                    </a:p>
                  </a:txBody>
                  <a:tcPr/>
                </a:tc>
              </a:tr>
            </a:tbl>
          </a:graphicData>
        </a:graphic>
      </p:graphicFrame>
      <p:sp>
        <p:nvSpPr>
          <p:cNvPr id="6" name="Rounded Rectangle 5"/>
          <p:cNvSpPr/>
          <p:nvPr/>
        </p:nvSpPr>
        <p:spPr>
          <a:xfrm>
            <a:off x="4572000" y="4343400"/>
            <a:ext cx="4267200" cy="1905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sz="1600" b="0" dirty="0" smtClean="0">
              <a:latin typeface="Arial" pitchFamily="34" charset="0"/>
              <a:cs typeface="Arial" pitchFamily="34" charset="0"/>
            </a:endParaRPr>
          </a:p>
          <a:p>
            <a:endParaRPr lang="en-US" sz="1600" b="0" dirty="0" smtClean="0">
              <a:latin typeface="Arial" pitchFamily="34" charset="0"/>
              <a:cs typeface="Arial" pitchFamily="34" charset="0"/>
            </a:endParaRPr>
          </a:p>
          <a:p>
            <a:r>
              <a:rPr lang="en-US" sz="1600" b="0" dirty="0" smtClean="0">
                <a:latin typeface="Arial" pitchFamily="34" charset="0"/>
                <a:cs typeface="Arial" pitchFamily="34" charset="0"/>
              </a:rPr>
              <a:t>To Represent the rows of the table you can have a record data type defined.</a:t>
            </a:r>
          </a:p>
          <a:p>
            <a:endParaRPr lang="en-US" sz="1600" b="0" dirty="0" smtClean="0">
              <a:latin typeface="Arial" pitchFamily="34" charset="0"/>
              <a:cs typeface="Arial" pitchFamily="34" charset="0"/>
            </a:endParaRPr>
          </a:p>
          <a:p>
            <a:r>
              <a:rPr lang="en-US" sz="1600" dirty="0" err="1" smtClean="0">
                <a:latin typeface="Arial" pitchFamily="34" charset="0"/>
                <a:cs typeface="Arial" pitchFamily="34" charset="0"/>
              </a:rPr>
              <a:t>EmployeeRecord</a:t>
            </a:r>
            <a:r>
              <a:rPr lang="en-US" sz="1600" dirty="0" smtClean="0">
                <a:latin typeface="Arial" pitchFamily="34" charset="0"/>
                <a:cs typeface="Arial" pitchFamily="34" charset="0"/>
              </a:rPr>
              <a:t> </a:t>
            </a:r>
            <a:r>
              <a:rPr lang="en-US" sz="1600" b="0" dirty="0" smtClean="0">
                <a:latin typeface="Arial" pitchFamily="34" charset="0"/>
                <a:cs typeface="Arial" pitchFamily="34" charset="0"/>
              </a:rPr>
              <a:t>with fields </a:t>
            </a:r>
            <a:r>
              <a:rPr lang="en-US" sz="1600" dirty="0" smtClean="0">
                <a:latin typeface="Arial" pitchFamily="34" charset="0"/>
                <a:cs typeface="Arial" pitchFamily="34" charset="0"/>
              </a:rPr>
              <a:t>Name</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emp</a:t>
            </a:r>
            <a:r>
              <a:rPr lang="en-US" sz="1600" dirty="0" smtClean="0">
                <a:latin typeface="Arial" pitchFamily="34" charset="0"/>
                <a:cs typeface="Arial" pitchFamily="34" charset="0"/>
              </a:rPr>
              <a:t> id</a:t>
            </a:r>
            <a:r>
              <a:rPr lang="en-US" sz="1600" b="0" dirty="0" smtClean="0">
                <a:latin typeface="Arial" pitchFamily="34" charset="0"/>
                <a:cs typeface="Arial" pitchFamily="34" charset="0"/>
              </a:rPr>
              <a:t> etc.</a:t>
            </a:r>
          </a:p>
          <a:p>
            <a:r>
              <a:rPr lang="en-US" sz="1600" dirty="0" smtClean="0">
                <a:latin typeface="Arial" pitchFamily="34" charset="0"/>
                <a:cs typeface="Arial" pitchFamily="34" charset="0"/>
              </a:rPr>
              <a:t>NOTE: </a:t>
            </a:r>
            <a:r>
              <a:rPr lang="en-US" sz="1600" b="0" dirty="0" smtClean="0">
                <a:latin typeface="Arial" pitchFamily="34" charset="0"/>
                <a:cs typeface="Arial" pitchFamily="34" charset="0"/>
              </a:rPr>
              <a:t> The fields have different data types </a:t>
            </a:r>
            <a:r>
              <a:rPr lang="en-US" sz="1600" dirty="0" smtClean="0">
                <a:latin typeface="Arial" pitchFamily="34" charset="0"/>
                <a:cs typeface="Arial" pitchFamily="34" charset="0"/>
              </a:rPr>
              <a:t>Name- String, </a:t>
            </a:r>
            <a:r>
              <a:rPr lang="en-US" sz="1600" dirty="0" err="1" smtClean="0">
                <a:latin typeface="Arial" pitchFamily="34" charset="0"/>
                <a:cs typeface="Arial" pitchFamily="34" charset="0"/>
              </a:rPr>
              <a:t>Emp</a:t>
            </a:r>
            <a:r>
              <a:rPr lang="en-US" sz="1600" dirty="0" smtClean="0">
                <a:latin typeface="Arial" pitchFamily="34" charset="0"/>
                <a:cs typeface="Arial" pitchFamily="34" charset="0"/>
              </a:rPr>
              <a:t> Id – Number.</a:t>
            </a:r>
          </a:p>
          <a:p>
            <a:endParaRPr lang="en-US" sz="1600" b="0" dirty="0" smtClean="0">
              <a:latin typeface="Arial" pitchFamily="34" charset="0"/>
              <a:cs typeface="Arial" pitchFamily="34" charset="0"/>
            </a:endParaRPr>
          </a:p>
          <a:p>
            <a:r>
              <a:rPr lang="en-US" sz="1600" b="0" dirty="0" smtClean="0">
                <a:latin typeface="Arial" pitchFamily="34" charset="0"/>
                <a:cs typeface="Arial" pitchFamily="34" charset="0"/>
              </a:rPr>
              <a:t> </a:t>
            </a:r>
            <a:endParaRPr lang="en-US" sz="1600" b="0" dirty="0">
              <a:latin typeface="Arial" pitchFamily="34" charset="0"/>
              <a:cs typeface="Arial" pitchFamily="34" charset="0"/>
            </a:endParaRPr>
          </a:p>
        </p:txBody>
      </p:sp>
    </p:spTree>
    <p:extLst>
      <p:ext uri="{BB962C8B-B14F-4D97-AF65-F5344CB8AC3E}">
        <p14:creationId xmlns:p14="http://schemas.microsoft.com/office/powerpoint/2010/main" val="254660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ox(in)">
                                      <p:cBhvr>
                                        <p:cTn id="7" dur="500"/>
                                        <p:tgtEl>
                                          <p:spTgt spid="7">
                                            <p:txEl>
                                              <p:pRg st="4" end="4"/>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Points On Records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dirty="0"/>
          </a:p>
        </p:txBody>
      </p:sp>
      <p:sp>
        <p:nvSpPr>
          <p:cNvPr id="7" name="TextBox 6"/>
          <p:cNvSpPr txBox="1"/>
          <p:nvPr/>
        </p:nvSpPr>
        <p:spPr>
          <a:xfrm>
            <a:off x="0" y="1645146"/>
            <a:ext cx="9144000" cy="340093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800100" lvl="1" indent="-342900">
              <a:spcBef>
                <a:spcPts val="1800"/>
              </a:spcBef>
              <a:buFont typeface="+mj-lt"/>
              <a:buAutoNum type="arabicPeriod"/>
            </a:pPr>
            <a:r>
              <a:rPr lang="en-US" sz="2000" b="0" dirty="0" smtClean="0">
                <a:latin typeface="Arial" pitchFamily="34" charset="0"/>
                <a:cs typeface="Arial" pitchFamily="34" charset="0"/>
              </a:rPr>
              <a:t>Each record can have </a:t>
            </a:r>
            <a:r>
              <a:rPr lang="en-US" sz="2000" i="1" dirty="0" smtClean="0">
                <a:latin typeface="Arial" pitchFamily="34" charset="0"/>
                <a:cs typeface="Arial" pitchFamily="34" charset="0"/>
              </a:rPr>
              <a:t>one or more fields</a:t>
            </a:r>
            <a:r>
              <a:rPr lang="en-US" sz="2000" b="0" dirty="0" smtClean="0">
                <a:latin typeface="Arial" pitchFamily="34" charset="0"/>
                <a:cs typeface="Arial" pitchFamily="34" charset="0"/>
              </a:rPr>
              <a:t>.</a:t>
            </a:r>
          </a:p>
          <a:p>
            <a:pPr marL="800100" lvl="1" indent="-342900">
              <a:spcBef>
                <a:spcPts val="1800"/>
              </a:spcBef>
              <a:buFont typeface="+mj-lt"/>
              <a:buAutoNum type="arabicPeriod" startAt="2"/>
            </a:pPr>
            <a:r>
              <a:rPr lang="en-US" sz="2000" b="0" dirty="0" smtClean="0">
                <a:latin typeface="Arial" pitchFamily="34" charset="0"/>
                <a:cs typeface="Arial" pitchFamily="34" charset="0"/>
              </a:rPr>
              <a:t>Fields can be assigned  </a:t>
            </a:r>
            <a:r>
              <a:rPr lang="en-US" sz="2000" i="1" dirty="0" smtClean="0">
                <a:latin typeface="Arial" pitchFamily="34" charset="0"/>
                <a:cs typeface="Arial" pitchFamily="34" charset="0"/>
              </a:rPr>
              <a:t>initial values </a:t>
            </a:r>
            <a:r>
              <a:rPr lang="en-US" sz="2000" b="0" dirty="0" smtClean="0">
                <a:latin typeface="Arial" pitchFamily="34" charset="0"/>
                <a:cs typeface="Arial" pitchFamily="34" charset="0"/>
              </a:rPr>
              <a:t>and can be defined as </a:t>
            </a:r>
            <a:r>
              <a:rPr lang="en-US" sz="2000" i="1" dirty="0" smtClean="0">
                <a:latin typeface="Arial" pitchFamily="34" charset="0"/>
                <a:cs typeface="Arial" pitchFamily="34" charset="0"/>
              </a:rPr>
              <a:t>not null</a:t>
            </a:r>
            <a:r>
              <a:rPr lang="en-US" sz="2000" b="0" dirty="0" smtClean="0">
                <a:latin typeface="Arial" pitchFamily="34" charset="0"/>
                <a:cs typeface="Arial" pitchFamily="34" charset="0"/>
              </a:rPr>
              <a:t>.</a:t>
            </a:r>
          </a:p>
          <a:p>
            <a:pPr marL="800100" lvl="1" indent="-342900">
              <a:spcBef>
                <a:spcPts val="1800"/>
              </a:spcBef>
              <a:buFont typeface="+mj-lt"/>
              <a:buAutoNum type="arabicPeriod" startAt="3"/>
            </a:pPr>
            <a:r>
              <a:rPr lang="en-US" sz="2000" b="0" dirty="0" smtClean="0">
                <a:latin typeface="Arial" pitchFamily="34" charset="0"/>
                <a:cs typeface="Arial" pitchFamily="34" charset="0"/>
              </a:rPr>
              <a:t>Fields without initial values are initialized to null.</a:t>
            </a:r>
          </a:p>
          <a:p>
            <a:pPr marL="800100" lvl="1" indent="-342900">
              <a:spcBef>
                <a:spcPts val="1800"/>
              </a:spcBef>
              <a:buFont typeface="+mj-lt"/>
              <a:buAutoNum type="arabicPeriod" startAt="4"/>
            </a:pPr>
            <a:r>
              <a:rPr lang="en-US" sz="2000" b="0" dirty="0" smtClean="0">
                <a:latin typeface="Arial" pitchFamily="34" charset="0"/>
                <a:cs typeface="Arial" pitchFamily="34" charset="0"/>
              </a:rPr>
              <a:t>The DEFAULT keyword can also be used when defining nulls.</a:t>
            </a:r>
          </a:p>
          <a:p>
            <a:pPr marL="800100" lvl="1" indent="-342900">
              <a:spcBef>
                <a:spcPts val="1800"/>
              </a:spcBef>
              <a:buFont typeface="+mj-lt"/>
              <a:buAutoNum type="arabicPeriod" startAt="5"/>
            </a:pPr>
            <a:r>
              <a:rPr lang="en-US" sz="2000" b="0" dirty="0" smtClean="0">
                <a:latin typeface="Arial" pitchFamily="34" charset="0"/>
                <a:cs typeface="Arial" pitchFamily="34" charset="0"/>
              </a:rPr>
              <a:t>Records can be declared in the declarative part of a PLSQL block, subprogram or package.</a:t>
            </a:r>
          </a:p>
          <a:p>
            <a:pPr marL="800100" lvl="1" indent="-342900">
              <a:spcBef>
                <a:spcPts val="1800"/>
              </a:spcBef>
              <a:buFont typeface="+mj-lt"/>
              <a:buAutoNum type="arabicPeriod" startAt="6"/>
            </a:pPr>
            <a:r>
              <a:rPr lang="en-US" sz="2000" b="0" dirty="0" smtClean="0">
                <a:latin typeface="Arial" pitchFamily="34" charset="0"/>
                <a:cs typeface="Arial" pitchFamily="34" charset="0"/>
              </a:rPr>
              <a:t>A record can be nested inside another record.</a:t>
            </a:r>
          </a:p>
        </p:txBody>
      </p:sp>
    </p:spTree>
    <p:extLst>
      <p:ext uri="{BB962C8B-B14F-4D97-AF65-F5344CB8AC3E}">
        <p14:creationId xmlns:p14="http://schemas.microsoft.com/office/powerpoint/2010/main" val="1840900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Where are PL </a:t>
            </a:r>
            <a:r>
              <a:rPr lang="en-US" sz="3200" dirty="0" smtClean="0"/>
              <a:t>SQL </a:t>
            </a:r>
            <a:r>
              <a:rPr lang="en-US" sz="3200" smtClean="0"/>
              <a:t>Records used?</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dirty="0"/>
          </a:p>
        </p:txBody>
      </p:sp>
      <p:graphicFrame>
        <p:nvGraphicFramePr>
          <p:cNvPr id="6" name="Table 5"/>
          <p:cNvGraphicFramePr>
            <a:graphicFrameLocks noGrp="1"/>
          </p:cNvGraphicFramePr>
          <p:nvPr/>
        </p:nvGraphicFramePr>
        <p:xfrm>
          <a:off x="457200" y="1828800"/>
          <a:ext cx="8305801" cy="3933563"/>
        </p:xfrm>
        <a:graphic>
          <a:graphicData uri="http://schemas.openxmlformats.org/drawingml/2006/table">
            <a:tbl>
              <a:tblPr firstRow="1" bandRow="1">
                <a:tableStyleId>{5C22544A-7EE6-4342-B048-85BDC9FD1C3A}</a:tableStyleId>
              </a:tblPr>
              <a:tblGrid>
                <a:gridCol w="1371600"/>
                <a:gridCol w="2667000"/>
                <a:gridCol w="4267201"/>
              </a:tblGrid>
              <a:tr h="533400">
                <a:tc>
                  <a:txBody>
                    <a:bodyPr/>
                    <a:lstStyle/>
                    <a:p>
                      <a:r>
                        <a:rPr lang="en-US" sz="1500" dirty="0" smtClean="0">
                          <a:latin typeface="Arial" pitchFamily="34" charset="0"/>
                          <a:cs typeface="Arial" pitchFamily="34" charset="0"/>
                        </a:rPr>
                        <a:t>Usage </a:t>
                      </a:r>
                      <a:endParaRPr lang="en-US" sz="1500" dirty="0">
                        <a:latin typeface="Arial" pitchFamily="34" charset="0"/>
                        <a:cs typeface="Arial" pitchFamily="34" charset="0"/>
                      </a:endParaRPr>
                    </a:p>
                  </a:txBody>
                  <a:tcPr/>
                </a:tc>
                <a:tc>
                  <a:txBody>
                    <a:bodyPr/>
                    <a:lstStyle/>
                    <a:p>
                      <a:r>
                        <a:rPr lang="en-US" sz="1500" dirty="0" smtClean="0">
                          <a:latin typeface="Arial" pitchFamily="34" charset="0"/>
                          <a:cs typeface="Arial" pitchFamily="34" charset="0"/>
                        </a:rPr>
                        <a:t>Description</a:t>
                      </a:r>
                      <a:endParaRPr lang="en-US" sz="1500" dirty="0">
                        <a:latin typeface="Arial" pitchFamily="34" charset="0"/>
                        <a:cs typeface="Arial" pitchFamily="34" charset="0"/>
                      </a:endParaRPr>
                    </a:p>
                  </a:txBody>
                  <a:tcPr/>
                </a:tc>
                <a:tc>
                  <a:txBody>
                    <a:bodyPr/>
                    <a:lstStyle/>
                    <a:p>
                      <a:r>
                        <a:rPr lang="en-US" sz="1500" dirty="0" smtClean="0">
                          <a:latin typeface="Arial" pitchFamily="34" charset="0"/>
                          <a:cs typeface="Arial" pitchFamily="34" charset="0"/>
                        </a:rPr>
                        <a:t>Fields in Record</a:t>
                      </a:r>
                      <a:endParaRPr lang="en-US" sz="1500" dirty="0">
                        <a:latin typeface="Arial" pitchFamily="34" charset="0"/>
                        <a:cs typeface="Arial" pitchFamily="34" charset="0"/>
                      </a:endParaRPr>
                    </a:p>
                  </a:txBody>
                  <a:tcPr/>
                </a:tc>
              </a:tr>
              <a:tr h="11333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pitchFamily="34" charset="0"/>
                          <a:cs typeface="Arial" pitchFamily="34" charset="0"/>
                        </a:rPr>
                        <a:t>Table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pitchFamily="34" charset="0"/>
                          <a:cs typeface="Arial" pitchFamily="34" charset="0"/>
                        </a:rPr>
                        <a:t>A record defined to represent the rows of a table.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pitchFamily="34" charset="0"/>
                          <a:cs typeface="Arial" pitchFamily="34" charset="0"/>
                        </a:rPr>
                        <a:t>Each field corresponds to </a:t>
                      </a:r>
                      <a:r>
                        <a:rPr lang="en-US" sz="1500" baseline="0" dirty="0" smtClean="0">
                          <a:latin typeface="Arial" pitchFamily="34" charset="0"/>
                          <a:cs typeface="Arial" pitchFamily="34" charset="0"/>
                        </a:rPr>
                        <a:t>a column in the  table </a:t>
                      </a:r>
                      <a:r>
                        <a:rPr lang="en-US" sz="1500" dirty="0" smtClean="0">
                          <a:latin typeface="Arial" pitchFamily="34" charset="0"/>
                          <a:cs typeface="Arial" pitchFamily="34" charset="0"/>
                        </a:rPr>
                        <a:t>and has the same name as of the column in the</a:t>
                      </a:r>
                      <a:r>
                        <a:rPr lang="en-US" sz="1500" baseline="0" dirty="0" smtClean="0">
                          <a:latin typeface="Arial" pitchFamily="34" charset="0"/>
                          <a:cs typeface="Arial" pitchFamily="34" charset="0"/>
                        </a:rPr>
                        <a:t> </a:t>
                      </a:r>
                      <a:r>
                        <a:rPr lang="en-US" sz="1500" dirty="0" smtClean="0">
                          <a:latin typeface="Arial" pitchFamily="34" charset="0"/>
                          <a:cs typeface="Arial" pitchFamily="34" charset="0"/>
                        </a:rPr>
                        <a:t>table. </a:t>
                      </a:r>
                    </a:p>
                  </a:txBody>
                  <a:tcPr/>
                </a:tc>
              </a:tr>
              <a:tr h="14667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pitchFamily="34" charset="0"/>
                          <a:cs typeface="Arial" pitchFamily="34" charset="0"/>
                        </a:rPr>
                        <a:t>Custom records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pitchFamily="34" charset="0"/>
                          <a:cs typeface="Arial" pitchFamily="34" charset="0"/>
                        </a:rPr>
                        <a:t>A  programmer defines a custom</a:t>
                      </a:r>
                      <a:r>
                        <a:rPr lang="en-US" sz="1500" baseline="0" dirty="0" smtClean="0">
                          <a:latin typeface="Arial" pitchFamily="34" charset="0"/>
                          <a:cs typeface="Arial" pitchFamily="34" charset="0"/>
                        </a:rPr>
                        <a:t> </a:t>
                      </a:r>
                      <a:r>
                        <a:rPr lang="en-US" sz="1500" dirty="0" smtClean="0">
                          <a:latin typeface="Arial" pitchFamily="34" charset="0"/>
                          <a:cs typeface="Arial" pitchFamily="34" charset="0"/>
                        </a:rPr>
                        <a:t>record with custom </a:t>
                      </a:r>
                      <a:r>
                        <a:rPr lang="en-US" sz="1500" baseline="0" dirty="0" smtClean="0">
                          <a:latin typeface="Arial" pitchFamily="34" charset="0"/>
                          <a:cs typeface="Arial" pitchFamily="34" charset="0"/>
                        </a:rPr>
                        <a:t>fields.  Each field will have a data type and name defined.</a:t>
                      </a:r>
                      <a:endParaRPr lang="en-US" sz="1500"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pitchFamily="34" charset="0"/>
                          <a:cs typeface="Arial" pitchFamily="34" charset="0"/>
                        </a:rPr>
                        <a:t>Each field is defined explicitly with a name and datatype. The field in the custom record can even be another record. </a:t>
                      </a:r>
                    </a:p>
                  </a:txBody>
                  <a:tcPr/>
                </a:tc>
              </a:tr>
              <a:tr h="8000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pitchFamily="34" charset="0"/>
                          <a:cs typeface="Arial" pitchFamily="34" charset="0"/>
                        </a:rPr>
                        <a:t>Cursor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pitchFamily="34" charset="0"/>
                          <a:cs typeface="Arial" pitchFamily="34" charset="0"/>
                        </a:rPr>
                        <a:t>A record representing the cursor's SELECT statement.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Arial" pitchFamily="34" charset="0"/>
                          <a:cs typeface="Arial" pitchFamily="34" charset="0"/>
                        </a:rPr>
                        <a:t>Each field corresponds to a column or expression in the cursor SELECT statement. </a:t>
                      </a:r>
                    </a:p>
                  </a:txBody>
                  <a:tcPr/>
                </a:tc>
              </a:tr>
            </a:tbl>
          </a:graphicData>
        </a:graphic>
      </p:graphicFrame>
    </p:spTree>
    <p:extLst>
      <p:ext uri="{BB962C8B-B14F-4D97-AF65-F5344CB8AC3E}">
        <p14:creationId xmlns:p14="http://schemas.microsoft.com/office/powerpoint/2010/main" val="1959842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Table Based Record Declaration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dirty="0"/>
          </a:p>
        </p:txBody>
      </p:sp>
      <p:sp>
        <p:nvSpPr>
          <p:cNvPr id="7" name="TextBox 6"/>
          <p:cNvSpPr txBox="1"/>
          <p:nvPr/>
        </p:nvSpPr>
        <p:spPr>
          <a:xfrm>
            <a:off x="228600" y="1595259"/>
            <a:ext cx="8686800" cy="3385542"/>
          </a:xfrm>
          <a:prstGeom prst="rect">
            <a:avLst/>
          </a:prstGeom>
          <a:noFill/>
        </p:spPr>
        <p:txBody>
          <a:bodyPr wrap="square" rtlCol="0">
            <a:spAutoFit/>
          </a:bodyPr>
          <a:lstStyle/>
          <a:p>
            <a:pPr>
              <a:spcBef>
                <a:spcPts val="1200"/>
              </a:spcBef>
              <a:spcAft>
                <a:spcPts val="0"/>
              </a:spcAft>
            </a:pPr>
            <a:r>
              <a:rPr lang="en-US" dirty="0" smtClean="0"/>
              <a:t>Declaring a Table Based Record:</a:t>
            </a:r>
          </a:p>
          <a:p>
            <a:pPr lvl="1">
              <a:spcBef>
                <a:spcPts val="1200"/>
              </a:spcBef>
              <a:spcAft>
                <a:spcPts val="0"/>
              </a:spcAft>
            </a:pPr>
            <a:r>
              <a:rPr lang="en-US" b="0" dirty="0" smtClean="0"/>
              <a:t>Use the </a:t>
            </a:r>
            <a:r>
              <a:rPr lang="en-US" dirty="0" smtClean="0"/>
              <a:t>%ROWTYPE </a:t>
            </a:r>
            <a:r>
              <a:rPr lang="en-US" b="0" dirty="0" smtClean="0"/>
              <a:t>keyword to declare a record for representing the rows of a table. </a:t>
            </a:r>
          </a:p>
          <a:p>
            <a:pPr>
              <a:spcBef>
                <a:spcPts val="1200"/>
              </a:spcBef>
              <a:spcAft>
                <a:spcPts val="0"/>
              </a:spcAft>
            </a:pPr>
            <a:r>
              <a:rPr lang="en-US" dirty="0" smtClean="0"/>
              <a:t>Syntax:</a:t>
            </a:r>
          </a:p>
          <a:p>
            <a:pPr lvl="2">
              <a:spcBef>
                <a:spcPts val="1200"/>
              </a:spcBef>
              <a:spcAft>
                <a:spcPts val="0"/>
              </a:spcAft>
            </a:pPr>
            <a:r>
              <a:rPr lang="en-US" dirty="0" smtClean="0">
                <a:solidFill>
                  <a:srgbClr val="0070C0"/>
                </a:solidFill>
              </a:rPr>
              <a:t>Declare</a:t>
            </a:r>
          </a:p>
          <a:p>
            <a:pPr lvl="2">
              <a:spcBef>
                <a:spcPts val="1200"/>
              </a:spcBef>
              <a:spcAft>
                <a:spcPts val="0"/>
              </a:spcAft>
            </a:pPr>
            <a:r>
              <a:rPr lang="en-US" dirty="0" smtClean="0">
                <a:solidFill>
                  <a:srgbClr val="0070C0"/>
                </a:solidFill>
              </a:rPr>
              <a:t>&lt;</a:t>
            </a:r>
            <a:r>
              <a:rPr lang="en-US" dirty="0" smtClean="0">
                <a:solidFill>
                  <a:srgbClr val="00B050"/>
                </a:solidFill>
              </a:rPr>
              <a:t>record-name</a:t>
            </a:r>
            <a:r>
              <a:rPr lang="en-US" dirty="0" smtClean="0">
                <a:solidFill>
                  <a:srgbClr val="0070C0"/>
                </a:solidFill>
              </a:rPr>
              <a:t>&gt;  &lt;</a:t>
            </a:r>
            <a:r>
              <a:rPr lang="en-US" dirty="0" smtClean="0">
                <a:solidFill>
                  <a:srgbClr val="00B050"/>
                </a:solidFill>
              </a:rPr>
              <a:t>table-name</a:t>
            </a:r>
            <a:r>
              <a:rPr lang="en-US" dirty="0" smtClean="0">
                <a:solidFill>
                  <a:srgbClr val="0070C0"/>
                </a:solidFill>
              </a:rPr>
              <a:t>&gt; %ROWTYPE;</a:t>
            </a:r>
          </a:p>
          <a:p>
            <a:pPr>
              <a:spcBef>
                <a:spcPts val="1200"/>
              </a:spcBef>
            </a:pPr>
            <a:r>
              <a:rPr lang="en-US" dirty="0" smtClean="0"/>
              <a:t>Example:</a:t>
            </a:r>
          </a:p>
          <a:p>
            <a:pPr lvl="2">
              <a:spcBef>
                <a:spcPts val="1200"/>
              </a:spcBef>
            </a:pPr>
            <a:r>
              <a:rPr lang="en-US" dirty="0" smtClean="0">
                <a:solidFill>
                  <a:srgbClr val="0070C0"/>
                </a:solidFill>
              </a:rPr>
              <a:t>Declare</a:t>
            </a:r>
          </a:p>
          <a:p>
            <a:pPr lvl="2">
              <a:spcBef>
                <a:spcPts val="1200"/>
              </a:spcBef>
            </a:pPr>
            <a:r>
              <a:rPr lang="en-US" dirty="0" smtClean="0">
                <a:solidFill>
                  <a:srgbClr val="00B050"/>
                </a:solidFill>
              </a:rPr>
              <a:t>EMP_RECORD </a:t>
            </a:r>
            <a:r>
              <a:rPr lang="en-US" dirty="0" smtClean="0">
                <a:solidFill>
                  <a:srgbClr val="0070C0"/>
                </a:solidFill>
              </a:rPr>
              <a:t>  </a:t>
            </a:r>
            <a:r>
              <a:rPr lang="en-US" dirty="0" smtClean="0">
                <a:solidFill>
                  <a:srgbClr val="00B050"/>
                </a:solidFill>
              </a:rPr>
              <a:t>EMPLOYEES</a:t>
            </a:r>
            <a:r>
              <a:rPr lang="en-US" dirty="0" smtClean="0">
                <a:solidFill>
                  <a:srgbClr val="0070C0"/>
                </a:solidFill>
              </a:rPr>
              <a:t>%ROWTYPE;</a:t>
            </a:r>
            <a:endParaRPr lang="en-US" b="0" dirty="0" smtClean="0">
              <a:solidFill>
                <a:srgbClr val="0070C0"/>
              </a:solidFill>
            </a:endParaRPr>
          </a:p>
        </p:txBody>
      </p:sp>
      <p:sp>
        <p:nvSpPr>
          <p:cNvPr id="9" name="Rounded Rectangle 8"/>
          <p:cNvSpPr/>
          <p:nvPr/>
        </p:nvSpPr>
        <p:spPr>
          <a:xfrm>
            <a:off x="1295400" y="5486400"/>
            <a:ext cx="5943600" cy="790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0" dirty="0" smtClean="0">
                <a:latin typeface="Arial" pitchFamily="34" charset="0"/>
                <a:cs typeface="Arial" pitchFamily="34" charset="0"/>
              </a:rPr>
              <a:t>This record defined is used for storing all the columns  values of the </a:t>
            </a:r>
            <a:r>
              <a:rPr lang="en-US" dirty="0">
                <a:solidFill>
                  <a:srgbClr val="00B050"/>
                </a:solidFill>
              </a:rPr>
              <a:t>EMPLOYEES</a:t>
            </a:r>
            <a:r>
              <a:rPr lang="en-US" b="0" dirty="0" smtClean="0">
                <a:solidFill>
                  <a:srgbClr val="00B050"/>
                </a:solidFill>
                <a:latin typeface="Arial" pitchFamily="34" charset="0"/>
                <a:cs typeface="Arial" pitchFamily="34" charset="0"/>
              </a:rPr>
              <a:t> </a:t>
            </a:r>
            <a:r>
              <a:rPr lang="en-US" b="0" dirty="0" smtClean="0">
                <a:latin typeface="Arial" pitchFamily="34" charset="0"/>
                <a:cs typeface="Arial" pitchFamily="34" charset="0"/>
              </a:rPr>
              <a:t>table</a:t>
            </a:r>
            <a:r>
              <a:rPr lang="en-US" b="0" dirty="0" smtClean="0">
                <a:solidFill>
                  <a:srgbClr val="00B050"/>
                </a:solidFill>
                <a:latin typeface="Arial" pitchFamily="34" charset="0"/>
                <a:cs typeface="Arial" pitchFamily="34" charset="0"/>
              </a:rPr>
              <a:t>. </a:t>
            </a:r>
            <a:endParaRPr lang="en-US" dirty="0"/>
          </a:p>
        </p:txBody>
      </p:sp>
    </p:spTree>
    <p:extLst>
      <p:ext uri="{BB962C8B-B14F-4D97-AF65-F5344CB8AC3E}">
        <p14:creationId xmlns:p14="http://schemas.microsoft.com/office/powerpoint/2010/main" val="194263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checkerboard(across)">
                                      <p:cBhvr>
                                        <p:cTn id="7" dur="500"/>
                                        <p:tgtEl>
                                          <p:spTgt spid="7">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6" end="6"/>
                                            </p:txEl>
                                          </p:spTgt>
                                        </p:tgtEl>
                                        <p:attrNameLst>
                                          <p:attrName>style.visibility</p:attrName>
                                        </p:attrNameLst>
                                      </p:cBhvr>
                                      <p:to>
                                        <p:strVal val="visible"/>
                                      </p:to>
                                    </p:set>
                                    <p:animEffect transition="in" filter="checkerboard(across)">
                                      <p:cBhvr>
                                        <p:cTn id="10" dur="500"/>
                                        <p:tgtEl>
                                          <p:spTgt spid="7">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animEffect transition="in" filter="checkerboard(across)">
                                      <p:cBhvr>
                                        <p:cTn id="13" dur="500"/>
                                        <p:tgtEl>
                                          <p:spTgt spid="7">
                                            <p:txEl>
                                              <p:pRg st="7" end="7"/>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696200" cy="1143000"/>
          </a:xfrm>
        </p:spPr>
        <p:txBody>
          <a:bodyPr/>
          <a:lstStyle/>
          <a:p>
            <a:r>
              <a:rPr lang="en-US" sz="3200" dirty="0" smtClean="0"/>
              <a:t>How to access Table Based </a:t>
            </a:r>
            <a:r>
              <a:rPr lang="en-US" sz="3200" smtClean="0"/>
              <a:t>Record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dirty="0"/>
          </a:p>
        </p:txBody>
      </p:sp>
      <p:sp>
        <p:nvSpPr>
          <p:cNvPr id="7" name="TextBox 6"/>
          <p:cNvSpPr txBox="1"/>
          <p:nvPr/>
        </p:nvSpPr>
        <p:spPr>
          <a:xfrm>
            <a:off x="228600" y="1611868"/>
            <a:ext cx="8686800" cy="4247317"/>
          </a:xfrm>
          <a:prstGeom prst="rect">
            <a:avLst/>
          </a:prstGeom>
          <a:noFill/>
        </p:spPr>
        <p:txBody>
          <a:bodyPr wrap="square" rtlCol="0">
            <a:spAutoFit/>
          </a:bodyPr>
          <a:lstStyle/>
          <a:p>
            <a:pPr>
              <a:spcBef>
                <a:spcPts val="1200"/>
              </a:spcBef>
              <a:spcAft>
                <a:spcPts val="0"/>
              </a:spcAft>
            </a:pPr>
            <a:r>
              <a:rPr lang="en-US" dirty="0" smtClean="0"/>
              <a:t>Accessing the fields of the record:</a:t>
            </a:r>
          </a:p>
          <a:p>
            <a:pPr lvl="1" indent="-457200">
              <a:spcBef>
                <a:spcPts val="1200"/>
              </a:spcBef>
            </a:pPr>
            <a:r>
              <a:rPr lang="en-US" b="0" dirty="0" smtClean="0"/>
              <a:t>Dot </a:t>
            </a:r>
            <a:r>
              <a:rPr lang="en-US" dirty="0" smtClean="0"/>
              <a:t>(.)</a:t>
            </a:r>
            <a:r>
              <a:rPr lang="en-US" b="0" dirty="0" smtClean="0"/>
              <a:t> notation is used for referencing individual fields of a record.</a:t>
            </a:r>
          </a:p>
          <a:p>
            <a:pPr lvl="1">
              <a:spcBef>
                <a:spcPts val="1200"/>
              </a:spcBef>
            </a:pPr>
            <a:r>
              <a:rPr lang="en-US" dirty="0" smtClean="0"/>
              <a:t>Syntax: </a:t>
            </a:r>
            <a:r>
              <a:rPr lang="en-US" dirty="0" smtClean="0">
                <a:solidFill>
                  <a:srgbClr val="0070C0"/>
                </a:solidFill>
              </a:rPr>
              <a:t>&lt;</a:t>
            </a:r>
            <a:r>
              <a:rPr lang="en-US" dirty="0" smtClean="0">
                <a:solidFill>
                  <a:srgbClr val="00B050"/>
                </a:solidFill>
              </a:rPr>
              <a:t>record-name</a:t>
            </a:r>
            <a:r>
              <a:rPr lang="en-US" dirty="0" smtClean="0">
                <a:solidFill>
                  <a:srgbClr val="0070C0"/>
                </a:solidFill>
              </a:rPr>
              <a:t>&gt; .</a:t>
            </a:r>
            <a:r>
              <a:rPr lang="en-US" dirty="0" err="1" smtClean="0">
                <a:solidFill>
                  <a:srgbClr val="0070C0"/>
                </a:solidFill>
              </a:rPr>
              <a:t>column_name</a:t>
            </a:r>
            <a:r>
              <a:rPr lang="en-US" dirty="0" smtClean="0">
                <a:solidFill>
                  <a:srgbClr val="0070C0"/>
                </a:solidFill>
              </a:rPr>
              <a:t>;</a:t>
            </a:r>
            <a:endParaRPr lang="en-US" dirty="0" smtClean="0"/>
          </a:p>
          <a:p>
            <a:pPr lvl="1">
              <a:spcBef>
                <a:spcPts val="1200"/>
              </a:spcBef>
            </a:pPr>
            <a:r>
              <a:rPr lang="en-US" dirty="0" smtClean="0"/>
              <a:t>Example: </a:t>
            </a:r>
            <a:r>
              <a:rPr lang="en-US" b="0" dirty="0" smtClean="0"/>
              <a:t>To access the </a:t>
            </a:r>
            <a:r>
              <a:rPr lang="en-US" b="0" dirty="0" err="1" smtClean="0"/>
              <a:t>course_name</a:t>
            </a:r>
            <a:r>
              <a:rPr lang="en-US" b="0" dirty="0" smtClean="0"/>
              <a:t> field from the record, use</a:t>
            </a:r>
          </a:p>
          <a:p>
            <a:pPr lvl="3">
              <a:spcBef>
                <a:spcPts val="1200"/>
              </a:spcBef>
            </a:pPr>
            <a:r>
              <a:rPr lang="en-US" dirty="0" smtClean="0">
                <a:solidFill>
                  <a:srgbClr val="00B050"/>
                </a:solidFill>
              </a:rPr>
              <a:t>EMP_RECORD</a:t>
            </a:r>
            <a:r>
              <a:rPr lang="en-US" dirty="0" smtClean="0">
                <a:solidFill>
                  <a:srgbClr val="0070C0"/>
                </a:solidFill>
              </a:rPr>
              <a:t>.</a:t>
            </a:r>
            <a:r>
              <a:rPr lang="en-US" dirty="0" smtClean="0">
                <a:solidFill>
                  <a:srgbClr val="00B050"/>
                </a:solidFill>
              </a:rPr>
              <a:t>EMPLOYEENUMBER</a:t>
            </a:r>
            <a:r>
              <a:rPr lang="en-US" dirty="0" smtClean="0">
                <a:solidFill>
                  <a:srgbClr val="0070C0"/>
                </a:solidFill>
              </a:rPr>
              <a:t>;</a:t>
            </a:r>
            <a:r>
              <a:rPr lang="en-US" dirty="0" smtClean="0"/>
              <a:t> </a:t>
            </a:r>
          </a:p>
          <a:p>
            <a:pPr marL="0" lvl="3">
              <a:spcBef>
                <a:spcPts val="1200"/>
              </a:spcBef>
            </a:pPr>
            <a:r>
              <a:rPr lang="en-US" dirty="0" smtClean="0"/>
              <a:t>Assigning values to record fields:</a:t>
            </a:r>
          </a:p>
          <a:p>
            <a:pPr marL="0" lvl="3">
              <a:spcBef>
                <a:spcPts val="1200"/>
              </a:spcBef>
            </a:pPr>
            <a:r>
              <a:rPr lang="en-US" b="0" dirty="0" smtClean="0"/>
              <a:t>A value  can be assigned to the record fields.</a:t>
            </a:r>
          </a:p>
          <a:p>
            <a:pPr marL="0" lvl="3" indent="465138">
              <a:spcBef>
                <a:spcPts val="1200"/>
              </a:spcBef>
            </a:pPr>
            <a:r>
              <a:rPr lang="en-US" dirty="0" smtClean="0"/>
              <a:t>Syntax: </a:t>
            </a:r>
            <a:r>
              <a:rPr lang="en-US" dirty="0" smtClean="0">
                <a:solidFill>
                  <a:srgbClr val="0070C0"/>
                </a:solidFill>
              </a:rPr>
              <a:t>&lt;</a:t>
            </a:r>
            <a:r>
              <a:rPr lang="en-US" dirty="0" smtClean="0">
                <a:solidFill>
                  <a:srgbClr val="00B050"/>
                </a:solidFill>
              </a:rPr>
              <a:t>record-name</a:t>
            </a:r>
            <a:r>
              <a:rPr lang="en-US" dirty="0" smtClean="0">
                <a:solidFill>
                  <a:srgbClr val="0070C0"/>
                </a:solidFill>
              </a:rPr>
              <a:t>&gt; .</a:t>
            </a:r>
            <a:r>
              <a:rPr lang="en-US" dirty="0" err="1" smtClean="0">
                <a:solidFill>
                  <a:srgbClr val="0070C0"/>
                </a:solidFill>
              </a:rPr>
              <a:t>column_name</a:t>
            </a:r>
            <a:r>
              <a:rPr lang="en-US" dirty="0" smtClean="0">
                <a:solidFill>
                  <a:srgbClr val="0070C0"/>
                </a:solidFill>
              </a:rPr>
              <a:t> = &lt;Value&gt;</a:t>
            </a:r>
            <a:endParaRPr lang="en-US" b="0" dirty="0" smtClean="0"/>
          </a:p>
          <a:p>
            <a:pPr lvl="1">
              <a:spcBef>
                <a:spcPts val="1200"/>
              </a:spcBef>
            </a:pPr>
            <a:r>
              <a:rPr lang="en-US" b="0" dirty="0" smtClean="0"/>
              <a:t> </a:t>
            </a:r>
            <a:r>
              <a:rPr lang="en-US" dirty="0" smtClean="0"/>
              <a:t>Example: </a:t>
            </a:r>
            <a:r>
              <a:rPr lang="en-US" b="0" dirty="0" smtClean="0"/>
              <a:t>To assign the value “Oracle” to </a:t>
            </a:r>
            <a:r>
              <a:rPr lang="en-US" b="0" dirty="0" err="1" smtClean="0"/>
              <a:t>course_name</a:t>
            </a:r>
            <a:r>
              <a:rPr lang="en-US" b="0" dirty="0" smtClean="0"/>
              <a:t> field, use</a:t>
            </a:r>
          </a:p>
          <a:p>
            <a:pPr lvl="3">
              <a:spcBef>
                <a:spcPts val="1200"/>
              </a:spcBef>
            </a:pPr>
            <a:r>
              <a:rPr lang="en-US" dirty="0">
                <a:solidFill>
                  <a:srgbClr val="00B050"/>
                </a:solidFill>
              </a:rPr>
              <a:t>EMP_RECORD</a:t>
            </a:r>
            <a:r>
              <a:rPr lang="en-US" dirty="0">
                <a:solidFill>
                  <a:srgbClr val="0070C0"/>
                </a:solidFill>
              </a:rPr>
              <a:t>.</a:t>
            </a:r>
            <a:r>
              <a:rPr lang="en-US" dirty="0">
                <a:solidFill>
                  <a:srgbClr val="00B050"/>
                </a:solidFill>
              </a:rPr>
              <a:t>EMPLOYEENUMBER </a:t>
            </a:r>
            <a:r>
              <a:rPr lang="en-US" dirty="0" smtClean="0">
                <a:solidFill>
                  <a:srgbClr val="0070C0"/>
                </a:solidFill>
              </a:rPr>
              <a:t>:=</a:t>
            </a:r>
            <a:r>
              <a:rPr lang="en-US" dirty="0" smtClean="0">
                <a:solidFill>
                  <a:srgbClr val="00B050"/>
                </a:solidFill>
              </a:rPr>
              <a:t>‘801’;</a:t>
            </a:r>
            <a:endParaRPr lang="en-US" dirty="0" smtClean="0">
              <a:solidFill>
                <a:srgbClr val="0070C0"/>
              </a:solidFill>
            </a:endParaRPr>
          </a:p>
        </p:txBody>
      </p:sp>
    </p:spTree>
    <p:extLst>
      <p:ext uri="{BB962C8B-B14F-4D97-AF65-F5344CB8AC3E}">
        <p14:creationId xmlns:p14="http://schemas.microsoft.com/office/powerpoint/2010/main" val="115475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ox(in)">
                                      <p:cBhvr>
                                        <p:cTn id="7" dur="500"/>
                                        <p:tgtEl>
                                          <p:spTgt spid="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6" end="6"/>
                                            </p:txEl>
                                          </p:spTgt>
                                        </p:tgtEl>
                                        <p:attrNameLst>
                                          <p:attrName>style.visibility</p:attrName>
                                        </p:attrNameLst>
                                      </p:cBhvr>
                                      <p:to>
                                        <p:strVal val="visible"/>
                                      </p:to>
                                    </p:set>
                                    <p:animEffect transition="in" filter="box(in)">
                                      <p:cBhvr>
                                        <p:cTn id="10" dur="500"/>
                                        <p:tgtEl>
                                          <p:spTgt spid="7">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animEffect transition="in" filter="box(in)">
                                      <p:cBhvr>
                                        <p:cTn id="13" dur="500"/>
                                        <p:tgtEl>
                                          <p:spTgt spid="7">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8" end="8"/>
                                            </p:txEl>
                                          </p:spTgt>
                                        </p:tgtEl>
                                        <p:attrNameLst>
                                          <p:attrName>style.visibility</p:attrName>
                                        </p:attrNameLst>
                                      </p:cBhvr>
                                      <p:to>
                                        <p:strVal val="visible"/>
                                      </p:to>
                                    </p:set>
                                    <p:animEffect transition="in" filter="blinds(horizontal)">
                                      <p:cBhvr>
                                        <p:cTn id="16" dur="500"/>
                                        <p:tgtEl>
                                          <p:spTgt spid="7">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animEffect transition="in" filter="blinds(horizontal)">
                                      <p:cBhvr>
                                        <p:cTn id="19"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Based Record</a:t>
            </a:r>
            <a:r>
              <a:rPr lang="en-IN" dirty="0" smtClean="0"/>
              <a:t>-Example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dirty="0"/>
          </a:p>
        </p:txBody>
      </p:sp>
      <p:sp>
        <p:nvSpPr>
          <p:cNvPr id="8" name="TextBox 7"/>
          <p:cNvSpPr txBox="1"/>
          <p:nvPr/>
        </p:nvSpPr>
        <p:spPr>
          <a:xfrm>
            <a:off x="152400" y="2175570"/>
            <a:ext cx="6705600" cy="3046988"/>
          </a:xfrm>
          <a:prstGeom prst="rect">
            <a:avLst/>
          </a:prstGeom>
          <a:noFill/>
        </p:spPr>
        <p:txBody>
          <a:bodyPr wrap="square" rtlCol="0">
            <a:spAutoFit/>
          </a:bodyPr>
          <a:lstStyle/>
          <a:p>
            <a:r>
              <a:rPr lang="en-US" sz="1600" dirty="0" smtClean="0">
                <a:solidFill>
                  <a:srgbClr val="0070C0"/>
                </a:solidFill>
              </a:rPr>
              <a:t>DECLARE</a:t>
            </a:r>
          </a:p>
          <a:p>
            <a:pPr lvl="2"/>
            <a:r>
              <a:rPr lang="en-US" sz="1600" dirty="0">
                <a:solidFill>
                  <a:srgbClr val="00B050"/>
                </a:solidFill>
              </a:rPr>
              <a:t>EMP_RECORD </a:t>
            </a:r>
            <a:r>
              <a:rPr lang="en-US" sz="1600" dirty="0">
                <a:solidFill>
                  <a:srgbClr val="0070C0"/>
                </a:solidFill>
              </a:rPr>
              <a:t>  </a:t>
            </a:r>
            <a:r>
              <a:rPr lang="en-US" sz="1600" dirty="0">
                <a:solidFill>
                  <a:srgbClr val="00B050"/>
                </a:solidFill>
              </a:rPr>
              <a:t>EMPLOYEES</a:t>
            </a:r>
            <a:r>
              <a:rPr lang="en-US" sz="1600" dirty="0">
                <a:solidFill>
                  <a:srgbClr val="0070C0"/>
                </a:solidFill>
              </a:rPr>
              <a:t>%ROWTYPE;</a:t>
            </a:r>
            <a:endParaRPr lang="en-US" sz="1600" dirty="0" smtClean="0">
              <a:solidFill>
                <a:srgbClr val="0070C0"/>
              </a:solidFill>
            </a:endParaRPr>
          </a:p>
          <a:p>
            <a:r>
              <a:rPr lang="en-US" sz="1600" dirty="0" smtClean="0">
                <a:solidFill>
                  <a:srgbClr val="0070C0"/>
                </a:solidFill>
              </a:rPr>
              <a:t>BEGIN</a:t>
            </a:r>
          </a:p>
          <a:p>
            <a:pPr lvl="1"/>
            <a:r>
              <a:rPr lang="en-US" sz="1600" dirty="0" smtClean="0">
                <a:solidFill>
                  <a:srgbClr val="0070C0"/>
                </a:solidFill>
              </a:rPr>
              <a:t>SELECT * INTO </a:t>
            </a:r>
            <a:r>
              <a:rPr lang="en-US" sz="1600" dirty="0" smtClean="0">
                <a:solidFill>
                  <a:srgbClr val="00B050"/>
                </a:solidFill>
              </a:rPr>
              <a:t>EMP_RECORD</a:t>
            </a:r>
            <a:r>
              <a:rPr lang="en-US" sz="1600" dirty="0" smtClean="0">
                <a:solidFill>
                  <a:srgbClr val="0070C0"/>
                </a:solidFill>
              </a:rPr>
              <a:t>  FROM </a:t>
            </a:r>
            <a:r>
              <a:rPr lang="en-US" sz="1600" dirty="0" smtClean="0">
                <a:solidFill>
                  <a:srgbClr val="00B050"/>
                </a:solidFill>
              </a:rPr>
              <a:t>EMPLOYEES</a:t>
            </a:r>
            <a:r>
              <a:rPr lang="en-US" sz="1600" dirty="0" smtClean="0">
                <a:solidFill>
                  <a:srgbClr val="0070C0"/>
                </a:solidFill>
              </a:rPr>
              <a:t> </a:t>
            </a:r>
          </a:p>
          <a:p>
            <a:pPr lvl="1"/>
            <a:r>
              <a:rPr lang="en-US" sz="1600" dirty="0" smtClean="0">
                <a:solidFill>
                  <a:srgbClr val="0070C0"/>
                </a:solidFill>
              </a:rPr>
              <a:t>WHERE </a:t>
            </a:r>
            <a:r>
              <a:rPr lang="en-US" sz="1600" dirty="0" smtClean="0">
                <a:solidFill>
                  <a:srgbClr val="00B050"/>
                </a:solidFill>
              </a:rPr>
              <a:t>EMPLOYEENUMBER</a:t>
            </a:r>
            <a:r>
              <a:rPr lang="en-US" sz="1600" dirty="0" smtClean="0">
                <a:solidFill>
                  <a:srgbClr val="0070C0"/>
                </a:solidFill>
              </a:rPr>
              <a:t>=‘1002';</a:t>
            </a:r>
          </a:p>
          <a:p>
            <a:pPr lvl="1"/>
            <a:endParaRPr lang="en-US" sz="1600" dirty="0" smtClean="0">
              <a:solidFill>
                <a:srgbClr val="0070C0"/>
              </a:solidFill>
            </a:endParaRPr>
          </a:p>
          <a:p>
            <a:pPr lvl="1"/>
            <a:r>
              <a:rPr lang="en-US" sz="1600" dirty="0" smtClean="0">
                <a:solidFill>
                  <a:srgbClr val="0070C0"/>
                </a:solidFill>
              </a:rPr>
              <a:t>IF </a:t>
            </a:r>
            <a:r>
              <a:rPr lang="en-US" sz="1600" dirty="0" smtClean="0">
                <a:solidFill>
                  <a:srgbClr val="00B050"/>
                </a:solidFill>
              </a:rPr>
              <a:t>EMP_RECORD</a:t>
            </a:r>
            <a:r>
              <a:rPr lang="en-US" sz="1600" dirty="0" smtClean="0">
                <a:solidFill>
                  <a:srgbClr val="0070C0"/>
                </a:solidFill>
              </a:rPr>
              <a:t>.</a:t>
            </a:r>
            <a:r>
              <a:rPr lang="en-US" sz="1600" dirty="0" smtClean="0">
                <a:solidFill>
                  <a:srgbClr val="00B050"/>
                </a:solidFill>
              </a:rPr>
              <a:t>JOBTITILE</a:t>
            </a:r>
            <a:r>
              <a:rPr lang="en-US" sz="1600" dirty="0" smtClean="0">
                <a:solidFill>
                  <a:srgbClr val="0070C0"/>
                </a:solidFill>
              </a:rPr>
              <a:t>=</a:t>
            </a:r>
            <a:r>
              <a:rPr lang="en-US" sz="1600" dirty="0" smtClean="0">
                <a:solidFill>
                  <a:srgbClr val="00B050"/>
                </a:solidFill>
              </a:rPr>
              <a:t>‘President</a:t>
            </a:r>
            <a:r>
              <a:rPr lang="en-US" sz="1600" dirty="0" smtClean="0">
                <a:solidFill>
                  <a:srgbClr val="0070C0"/>
                </a:solidFill>
              </a:rPr>
              <a:t>' THEN</a:t>
            </a:r>
          </a:p>
          <a:p>
            <a:pPr lvl="2"/>
            <a:r>
              <a:rPr lang="en-US" sz="1600" dirty="0" smtClean="0">
                <a:solidFill>
                  <a:srgbClr val="0070C0"/>
                </a:solidFill>
              </a:rPr>
              <a:t>DBMS_OUTPUT.PUT_LINE(‘Owner of company');</a:t>
            </a:r>
          </a:p>
          <a:p>
            <a:pPr lvl="2"/>
            <a:endParaRPr lang="en-US" sz="1600" dirty="0" smtClean="0">
              <a:solidFill>
                <a:srgbClr val="0070C0"/>
              </a:solidFill>
            </a:endParaRPr>
          </a:p>
          <a:p>
            <a:pPr lvl="2"/>
            <a:endParaRPr lang="en-US" sz="1600" dirty="0" smtClean="0">
              <a:solidFill>
                <a:srgbClr val="0070C0"/>
              </a:solidFill>
            </a:endParaRPr>
          </a:p>
          <a:p>
            <a:pPr lvl="1"/>
            <a:r>
              <a:rPr lang="en-US" sz="1600" dirty="0" smtClean="0">
                <a:solidFill>
                  <a:srgbClr val="0070C0"/>
                </a:solidFill>
              </a:rPr>
              <a:t>END IF;</a:t>
            </a:r>
          </a:p>
          <a:p>
            <a:r>
              <a:rPr lang="en-US" sz="1600" dirty="0" smtClean="0">
                <a:solidFill>
                  <a:srgbClr val="0070C0"/>
                </a:solidFill>
              </a:rPr>
              <a:t>END;   </a:t>
            </a:r>
            <a:endParaRPr lang="en-US" sz="1600" dirty="0">
              <a:solidFill>
                <a:srgbClr val="0070C0"/>
              </a:solidFill>
            </a:endParaRPr>
          </a:p>
        </p:txBody>
      </p:sp>
      <p:sp>
        <p:nvSpPr>
          <p:cNvPr id="6" name="Right Brace 5"/>
          <p:cNvSpPr/>
          <p:nvPr/>
        </p:nvSpPr>
        <p:spPr>
          <a:xfrm>
            <a:off x="5867400" y="2971800"/>
            <a:ext cx="228600" cy="3810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172200" y="2876284"/>
            <a:ext cx="28194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Storing </a:t>
            </a:r>
            <a:r>
              <a:rPr lang="en-US" sz="1400" b="0" smtClean="0">
                <a:latin typeface="Arial" pitchFamily="34" charset="0"/>
                <a:cs typeface="Arial" pitchFamily="34" charset="0"/>
              </a:rPr>
              <a:t>the rows </a:t>
            </a:r>
            <a:r>
              <a:rPr lang="en-US" sz="1400" b="0" dirty="0" smtClean="0">
                <a:latin typeface="Arial" pitchFamily="34" charset="0"/>
                <a:cs typeface="Arial" pitchFamily="34" charset="0"/>
              </a:rPr>
              <a:t>with course code = 2 into the record</a:t>
            </a:r>
            <a:endParaRPr lang="en-US" sz="1400" b="0" dirty="0">
              <a:latin typeface="Arial" pitchFamily="34" charset="0"/>
              <a:cs typeface="Arial" pitchFamily="34" charset="0"/>
            </a:endParaRPr>
          </a:p>
        </p:txBody>
      </p:sp>
      <p:sp>
        <p:nvSpPr>
          <p:cNvPr id="9" name="Right Brace 8"/>
          <p:cNvSpPr/>
          <p:nvPr/>
        </p:nvSpPr>
        <p:spPr>
          <a:xfrm>
            <a:off x="5715000" y="3824748"/>
            <a:ext cx="228600" cy="3810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019800" y="3729232"/>
            <a:ext cx="28194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Accessing the </a:t>
            </a:r>
            <a:r>
              <a:rPr lang="en-US" sz="1400" dirty="0" smtClean="0">
                <a:latin typeface="Arial" pitchFamily="34" charset="0"/>
                <a:cs typeface="Arial" pitchFamily="34" charset="0"/>
              </a:rPr>
              <a:t>job title</a:t>
            </a:r>
            <a:r>
              <a:rPr lang="en-US" sz="1400" b="0" dirty="0" smtClean="0">
                <a:latin typeface="Arial" pitchFamily="34" charset="0"/>
                <a:cs typeface="Arial" pitchFamily="34" charset="0"/>
              </a:rPr>
              <a:t> from the record.</a:t>
            </a:r>
            <a:endParaRPr lang="en-US" sz="1400" b="0" dirty="0">
              <a:latin typeface="Arial" pitchFamily="34" charset="0"/>
              <a:cs typeface="Arial" pitchFamily="34" charset="0"/>
            </a:endParaRPr>
          </a:p>
        </p:txBody>
      </p:sp>
      <p:sp>
        <p:nvSpPr>
          <p:cNvPr id="13" name="Right Brace 12"/>
          <p:cNvSpPr/>
          <p:nvPr/>
        </p:nvSpPr>
        <p:spPr>
          <a:xfrm>
            <a:off x="5277728" y="2405551"/>
            <a:ext cx="208672" cy="299552"/>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5658728" y="2057400"/>
            <a:ext cx="3332872"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Declaring the </a:t>
            </a:r>
            <a:r>
              <a:rPr lang="en-US" sz="1400" dirty="0" smtClean="0">
                <a:latin typeface="Arial" pitchFamily="34" charset="0"/>
                <a:cs typeface="Arial" pitchFamily="34" charset="0"/>
              </a:rPr>
              <a:t>EMP_RECORD</a:t>
            </a:r>
            <a:r>
              <a:rPr lang="en-US" sz="1400" b="0" dirty="0" smtClean="0">
                <a:latin typeface="Arial" pitchFamily="34" charset="0"/>
                <a:cs typeface="Arial" pitchFamily="34" charset="0"/>
              </a:rPr>
              <a:t> record representing the rows of EMPLOYEES table.</a:t>
            </a:r>
            <a:endParaRPr lang="en-US" sz="1400" b="0" dirty="0">
              <a:latin typeface="Arial" pitchFamily="34" charset="0"/>
              <a:cs typeface="Arial" pitchFamily="34" charset="0"/>
            </a:endParaRPr>
          </a:p>
        </p:txBody>
      </p:sp>
    </p:spTree>
    <p:extLst>
      <p:ext uri="{BB962C8B-B14F-4D97-AF65-F5344CB8AC3E}">
        <p14:creationId xmlns:p14="http://schemas.microsoft.com/office/powerpoint/2010/main" val="104368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ox(i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3587677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ea typeface="Verdana" pitchFamily="34" charset="0"/>
                <a:cs typeface="Verdana" pitchFamily="34" charset="0"/>
              </a:rPr>
              <a:t>Lend A Hand-Table Based Records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dirty="0"/>
          </a:p>
        </p:txBody>
      </p:sp>
      <p:sp>
        <p:nvSpPr>
          <p:cNvPr id="5" name="TextBox 4"/>
          <p:cNvSpPr txBox="1"/>
          <p:nvPr/>
        </p:nvSpPr>
        <p:spPr>
          <a:xfrm>
            <a:off x="304800" y="1676400"/>
            <a:ext cx="8458200" cy="3477875"/>
          </a:xfrm>
          <a:prstGeom prst="rect">
            <a:avLst/>
          </a:prstGeom>
          <a:noFill/>
        </p:spPr>
        <p:txBody>
          <a:bodyPr wrap="square" rtlCol="0">
            <a:spAutoFit/>
          </a:bodyPr>
          <a:lstStyle/>
          <a:p>
            <a:pPr>
              <a:spcBef>
                <a:spcPts val="1200"/>
              </a:spcBef>
            </a:pPr>
            <a:r>
              <a:rPr lang="en-US" dirty="0" smtClean="0"/>
              <a:t>Pre Requisites: </a:t>
            </a:r>
            <a:r>
              <a:rPr lang="en-US" b="0" dirty="0" smtClean="0"/>
              <a:t>Use the CMS </a:t>
            </a:r>
            <a:r>
              <a:rPr lang="en-US" b="0" dirty="0" err="1" smtClean="0"/>
              <a:t>Course_Info</a:t>
            </a:r>
            <a:r>
              <a:rPr lang="en-US" b="0" dirty="0" smtClean="0"/>
              <a:t> Tables.</a:t>
            </a:r>
          </a:p>
          <a:p>
            <a:pPr>
              <a:spcBef>
                <a:spcPts val="1200"/>
              </a:spcBef>
            </a:pPr>
            <a:r>
              <a:rPr lang="en-US" dirty="0" smtClean="0"/>
              <a:t>Objective: </a:t>
            </a:r>
            <a:r>
              <a:rPr lang="en-US" b="0" dirty="0" smtClean="0"/>
              <a:t> Understand the usage of table based records. </a:t>
            </a:r>
          </a:p>
          <a:p>
            <a:pPr>
              <a:spcBef>
                <a:spcPts val="1200"/>
              </a:spcBef>
            </a:pPr>
            <a:r>
              <a:rPr lang="en-US" dirty="0" smtClean="0"/>
              <a:t>Problem Statement # 1: </a:t>
            </a:r>
            <a:r>
              <a:rPr lang="en-US" b="0" dirty="0" smtClean="0"/>
              <a:t> Develop a procedure which display the course details  of the courses whose course_code=‘2’.</a:t>
            </a:r>
          </a:p>
          <a:p>
            <a:pPr>
              <a:spcBef>
                <a:spcPts val="1200"/>
              </a:spcBef>
            </a:pPr>
            <a:r>
              <a:rPr lang="en-US" dirty="0" smtClean="0"/>
              <a:t>Expected Output:</a:t>
            </a:r>
          </a:p>
          <a:p>
            <a:pPr lvl="1">
              <a:spcBef>
                <a:spcPts val="1200"/>
              </a:spcBef>
            </a:pPr>
            <a:r>
              <a:rPr lang="en-US" b="0" dirty="0" smtClean="0"/>
              <a:t>“</a:t>
            </a:r>
            <a:r>
              <a:rPr lang="en-US" b="0" dirty="0" smtClean="0">
                <a:solidFill>
                  <a:srgbClr val="00B050"/>
                </a:solidFill>
              </a:rPr>
              <a:t>The Course Code Of  </a:t>
            </a:r>
            <a:r>
              <a:rPr lang="en-US" b="0" dirty="0" smtClean="0"/>
              <a:t>” +&lt;Course_Name&gt;  +” </a:t>
            </a:r>
            <a:r>
              <a:rPr lang="en-US" b="0" dirty="0" smtClean="0">
                <a:solidFill>
                  <a:srgbClr val="00B050"/>
                </a:solidFill>
              </a:rPr>
              <a:t>is</a:t>
            </a:r>
            <a:r>
              <a:rPr lang="en-US" b="0" dirty="0" smtClean="0"/>
              <a:t> “ +&lt;</a:t>
            </a:r>
            <a:r>
              <a:rPr lang="en-US" b="0" dirty="0" err="1" smtClean="0"/>
              <a:t>Course_Code</a:t>
            </a:r>
            <a:r>
              <a:rPr lang="en-US" b="0" dirty="0" smtClean="0"/>
              <a:t>&gt; “ </a:t>
            </a:r>
            <a:r>
              <a:rPr lang="en-US" b="0" dirty="0" smtClean="0">
                <a:solidFill>
                  <a:srgbClr val="00B050"/>
                </a:solidFill>
              </a:rPr>
              <a:t>and the start date is  </a:t>
            </a:r>
            <a:r>
              <a:rPr lang="en-US" b="0" dirty="0" smtClean="0"/>
              <a:t>“ +&lt;Course_Start_Date&gt; + “ </a:t>
            </a:r>
            <a:r>
              <a:rPr lang="en-US" b="0" dirty="0" smtClean="0">
                <a:solidFill>
                  <a:srgbClr val="00B050"/>
                </a:solidFill>
              </a:rPr>
              <a:t>and the duration of the course is </a:t>
            </a:r>
            <a:r>
              <a:rPr lang="en-US" b="0" dirty="0" smtClean="0"/>
              <a:t> “+&lt;Course_Duration&gt; +” </a:t>
            </a:r>
            <a:r>
              <a:rPr lang="en-US" b="0" dirty="0" smtClean="0">
                <a:solidFill>
                  <a:srgbClr val="00B050"/>
                </a:solidFill>
              </a:rPr>
              <a:t>days</a:t>
            </a:r>
            <a:r>
              <a:rPr lang="en-US" b="0" dirty="0" smtClean="0"/>
              <a:t> ” +” </a:t>
            </a:r>
            <a:r>
              <a:rPr lang="en-US" b="0" dirty="0" smtClean="0">
                <a:solidFill>
                  <a:srgbClr val="00B050"/>
                </a:solidFill>
              </a:rPr>
              <a:t>the number of  participants who attended the  course is </a:t>
            </a:r>
            <a:r>
              <a:rPr lang="en-US" b="0" dirty="0" smtClean="0"/>
              <a:t>“ +&lt;No_Of_Participants&gt; +” </a:t>
            </a:r>
            <a:r>
              <a:rPr lang="en-US" b="0" dirty="0" smtClean="0">
                <a:solidFill>
                  <a:srgbClr val="00B050"/>
                </a:solidFill>
              </a:rPr>
              <a:t>and the course type is</a:t>
            </a:r>
            <a:r>
              <a:rPr lang="en-US" b="0" dirty="0" smtClean="0"/>
              <a:t> “ +&lt;</a:t>
            </a:r>
            <a:r>
              <a:rPr lang="en-US" b="0" dirty="0" err="1" smtClean="0"/>
              <a:t>Course_Type</a:t>
            </a:r>
            <a:r>
              <a:rPr lang="en-US" b="0" dirty="0" smtClean="0"/>
              <a:t>&gt; + “ </a:t>
            </a:r>
            <a:r>
              <a:rPr lang="en-US" b="0" dirty="0" smtClean="0">
                <a:solidFill>
                  <a:srgbClr val="00B050"/>
                </a:solidFill>
              </a:rPr>
              <a:t>and the course description is</a:t>
            </a:r>
            <a:r>
              <a:rPr lang="en-US" b="0" dirty="0" smtClean="0"/>
              <a:t> “ +&lt;</a:t>
            </a:r>
            <a:r>
              <a:rPr lang="en-US" b="0" dirty="0" err="1" smtClean="0"/>
              <a:t>Course_Description</a:t>
            </a:r>
            <a:r>
              <a:rPr lang="en-US" b="0" dirty="0" smtClean="0"/>
              <a:t>&gt;</a:t>
            </a:r>
            <a:endParaRPr lang="en-US" dirty="0"/>
          </a:p>
        </p:txBody>
      </p:sp>
    </p:spTree>
    <p:extLst>
      <p:ext uri="{BB962C8B-B14F-4D97-AF65-F5344CB8AC3E}">
        <p14:creationId xmlns:p14="http://schemas.microsoft.com/office/powerpoint/2010/main" val="3845807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0"/>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IN" sz="2600" dirty="0" smtClean="0">
                <a:ea typeface="Verdana" pitchFamily="34" charset="0"/>
                <a:cs typeface="Verdana" pitchFamily="34" charset="0"/>
              </a:rPr>
              <a:t>Lend A Hand-Table Based Records Solution</a:t>
            </a:r>
            <a:endParaRPr lang="en-US" sz="26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dirty="0"/>
          </a:p>
        </p:txBody>
      </p:sp>
      <p:pic>
        <p:nvPicPr>
          <p:cNvPr id="8" name="Picture 7" descr="pic1.JPG"/>
          <p:cNvPicPr>
            <a:picLocks noChangeAspect="1"/>
          </p:cNvPicPr>
          <p:nvPr/>
        </p:nvPicPr>
        <p:blipFill>
          <a:blip r:embed="rId2" cstate="print"/>
          <a:stretch>
            <a:fillRect/>
          </a:stretch>
        </p:blipFill>
        <p:spPr>
          <a:xfrm>
            <a:off x="228600" y="1600200"/>
            <a:ext cx="6324600" cy="4648200"/>
          </a:xfrm>
          <a:prstGeom prst="rect">
            <a:avLst/>
          </a:prstGeom>
        </p:spPr>
      </p:pic>
      <p:sp>
        <p:nvSpPr>
          <p:cNvPr id="5" name="Rounded Rectangle 4"/>
          <p:cNvSpPr/>
          <p:nvPr/>
        </p:nvSpPr>
        <p:spPr>
          <a:xfrm>
            <a:off x="4800600" y="2209800"/>
            <a:ext cx="3962400" cy="990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smtClean="0">
                <a:latin typeface="Arial" pitchFamily="34" charset="0"/>
                <a:cs typeface="Arial" pitchFamily="34" charset="0"/>
              </a:rPr>
              <a:t>NOTE: </a:t>
            </a:r>
            <a:r>
              <a:rPr lang="en-US" sz="1600" b="0" dirty="0" smtClean="0">
                <a:latin typeface="Arial" pitchFamily="34" charset="0"/>
                <a:cs typeface="Arial" pitchFamily="34" charset="0"/>
              </a:rPr>
              <a:t>The fields in the select clause should have all the columns of the table for which the row type is defined.</a:t>
            </a:r>
            <a:endParaRPr lang="en-US" sz="1600" b="0" dirty="0">
              <a:latin typeface="Arial" pitchFamily="34" charset="0"/>
              <a:cs typeface="Arial" pitchFamily="34" charset="0"/>
            </a:endParaRPr>
          </a:p>
        </p:txBody>
      </p:sp>
      <p:cxnSp>
        <p:nvCxnSpPr>
          <p:cNvPr id="7" name="Straight Connector 6"/>
          <p:cNvCxnSpPr>
            <a:endCxn id="5" idx="1"/>
          </p:cNvCxnSpPr>
          <p:nvPr/>
        </p:nvCxnSpPr>
        <p:spPr>
          <a:xfrm flipV="1">
            <a:off x="3733800" y="2705100"/>
            <a:ext cx="1066800" cy="800100"/>
          </a:xfrm>
          <a:prstGeom prst="line">
            <a:avLst/>
          </a:prstGeom>
          <a:ln>
            <a:head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02367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Defined Record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dirty="0"/>
          </a:p>
        </p:txBody>
      </p:sp>
      <p:sp>
        <p:nvSpPr>
          <p:cNvPr id="5" name="TextBox 4"/>
          <p:cNvSpPr txBox="1"/>
          <p:nvPr/>
        </p:nvSpPr>
        <p:spPr>
          <a:xfrm>
            <a:off x="152400" y="1447800"/>
            <a:ext cx="8991600" cy="4078039"/>
          </a:xfrm>
          <a:prstGeom prst="rect">
            <a:avLst/>
          </a:prstGeom>
          <a:noFill/>
        </p:spPr>
        <p:txBody>
          <a:bodyPr wrap="square" rtlCol="0">
            <a:spAutoFit/>
          </a:bodyPr>
          <a:lstStyle/>
          <a:p>
            <a:pPr>
              <a:spcBef>
                <a:spcPts val="600"/>
              </a:spcBef>
            </a:pPr>
            <a:r>
              <a:rPr lang="en-US" sz="1600" dirty="0" smtClean="0"/>
              <a:t>Declaring a Programmer Defined Record:</a:t>
            </a:r>
          </a:p>
          <a:p>
            <a:pPr lvl="1">
              <a:spcBef>
                <a:spcPts val="600"/>
              </a:spcBef>
            </a:pPr>
            <a:r>
              <a:rPr lang="en-US" sz="1600" b="0" dirty="0" smtClean="0"/>
              <a:t>The </a:t>
            </a:r>
            <a:r>
              <a:rPr lang="en-US" sz="1600" dirty="0" smtClean="0"/>
              <a:t>TYPE...RECORD </a:t>
            </a:r>
            <a:r>
              <a:rPr lang="en-US" sz="1600" b="0" dirty="0" smtClean="0"/>
              <a:t>keyword is used to define a custom record in which each field is declared with a name and datatype. </a:t>
            </a:r>
          </a:p>
          <a:p>
            <a:pPr>
              <a:spcBef>
                <a:spcPts val="0"/>
              </a:spcBef>
            </a:pPr>
            <a:r>
              <a:rPr lang="en-US" dirty="0" smtClean="0"/>
              <a:t>Syntax :</a:t>
            </a:r>
          </a:p>
          <a:p>
            <a:pPr lvl="2">
              <a:spcBef>
                <a:spcPts val="0"/>
              </a:spcBef>
            </a:pPr>
            <a:r>
              <a:rPr lang="en-US" sz="1600" b="0" dirty="0" smtClean="0">
                <a:solidFill>
                  <a:srgbClr val="0070C0"/>
                </a:solidFill>
              </a:rPr>
              <a:t>TYPE  &lt;</a:t>
            </a:r>
            <a:r>
              <a:rPr lang="en-US" sz="1600" b="0" dirty="0" smtClean="0">
                <a:solidFill>
                  <a:srgbClr val="00B050"/>
                </a:solidFill>
              </a:rPr>
              <a:t>record_type_name&gt;</a:t>
            </a:r>
            <a:r>
              <a:rPr lang="en-US" sz="1600" b="0" dirty="0" smtClean="0">
                <a:solidFill>
                  <a:srgbClr val="0070C0"/>
                </a:solidFill>
              </a:rPr>
              <a:t> IS RECORD</a:t>
            </a:r>
          </a:p>
          <a:p>
            <a:pPr lvl="3">
              <a:spcBef>
                <a:spcPts val="0"/>
              </a:spcBef>
            </a:pPr>
            <a:r>
              <a:rPr lang="en-US" sz="1600" b="0" dirty="0" smtClean="0">
                <a:solidFill>
                  <a:srgbClr val="0070C0"/>
                </a:solidFill>
              </a:rPr>
              <a:t>(&lt;field name 1&gt;&lt;datatype1&gt;, </a:t>
            </a:r>
          </a:p>
          <a:p>
            <a:pPr lvl="3">
              <a:spcBef>
                <a:spcPts val="0"/>
              </a:spcBef>
            </a:pPr>
            <a:r>
              <a:rPr lang="en-US" sz="1600" b="0" dirty="0" smtClean="0">
                <a:solidFill>
                  <a:srgbClr val="0070C0"/>
                </a:solidFill>
              </a:rPr>
              <a:t> &lt;field name 2&gt;&lt;datatype2&gt;,</a:t>
            </a:r>
          </a:p>
          <a:p>
            <a:pPr lvl="3">
              <a:spcBef>
                <a:spcPts val="0"/>
              </a:spcBef>
            </a:pPr>
            <a:r>
              <a:rPr lang="en-US" sz="1600" b="0" dirty="0" smtClean="0">
                <a:solidFill>
                  <a:srgbClr val="0070C0"/>
                </a:solidFill>
              </a:rPr>
              <a:t>   .....</a:t>
            </a:r>
          </a:p>
          <a:p>
            <a:pPr lvl="3">
              <a:spcBef>
                <a:spcPts val="0"/>
              </a:spcBef>
            </a:pPr>
            <a:r>
              <a:rPr lang="en-US" sz="1600" b="0" dirty="0" smtClean="0">
                <a:solidFill>
                  <a:srgbClr val="0070C0"/>
                </a:solidFill>
              </a:rPr>
              <a:t> &lt;field name N&gt;&lt;datatypeN&gt;);</a:t>
            </a:r>
          </a:p>
          <a:p>
            <a:pPr lvl="3">
              <a:spcBef>
                <a:spcPts val="0"/>
              </a:spcBef>
            </a:pPr>
            <a:r>
              <a:rPr lang="en-US" sz="1600" b="0" dirty="0" smtClean="0">
                <a:solidFill>
                  <a:srgbClr val="0070C0"/>
                </a:solidFill>
              </a:rPr>
              <a:t> &lt;</a:t>
            </a:r>
            <a:r>
              <a:rPr lang="en-US" sz="1600" b="0" dirty="0" smtClean="0">
                <a:solidFill>
                  <a:srgbClr val="00B050"/>
                </a:solidFill>
              </a:rPr>
              <a:t>record</a:t>
            </a:r>
            <a:r>
              <a:rPr lang="en-US" sz="1600" b="0" dirty="0" smtClean="0">
                <a:solidFill>
                  <a:srgbClr val="0070C0"/>
                </a:solidFill>
              </a:rPr>
              <a:t> </a:t>
            </a:r>
            <a:r>
              <a:rPr lang="en-US" sz="1600" b="0" dirty="0" smtClean="0">
                <a:solidFill>
                  <a:srgbClr val="00B050"/>
                </a:solidFill>
              </a:rPr>
              <a:t>Name</a:t>
            </a:r>
            <a:r>
              <a:rPr lang="en-US" sz="1600" b="0" dirty="0" smtClean="0">
                <a:solidFill>
                  <a:srgbClr val="0070C0"/>
                </a:solidFill>
              </a:rPr>
              <a:t>&gt; </a:t>
            </a:r>
            <a:r>
              <a:rPr lang="en-US" sz="1600" b="0" dirty="0" smtClean="0">
                <a:solidFill>
                  <a:srgbClr val="00B050"/>
                </a:solidFill>
              </a:rPr>
              <a:t>record_type_name</a:t>
            </a:r>
            <a:r>
              <a:rPr lang="en-US" sz="1600" b="0" dirty="0" smtClean="0">
                <a:solidFill>
                  <a:srgbClr val="0070C0"/>
                </a:solidFill>
              </a:rPr>
              <a:t> ;</a:t>
            </a:r>
          </a:p>
          <a:p>
            <a:pPr>
              <a:spcBef>
                <a:spcPts val="0"/>
              </a:spcBef>
            </a:pPr>
            <a:r>
              <a:rPr lang="en-US" sz="1600" dirty="0" smtClean="0"/>
              <a:t>Example:</a:t>
            </a:r>
          </a:p>
          <a:p>
            <a:pPr lvl="2">
              <a:spcBef>
                <a:spcPts val="0"/>
              </a:spcBef>
            </a:pPr>
            <a:r>
              <a:rPr lang="en-US" b="0" dirty="0" smtClean="0">
                <a:solidFill>
                  <a:srgbClr val="0070C0"/>
                </a:solidFill>
              </a:rPr>
              <a:t> </a:t>
            </a:r>
            <a:r>
              <a:rPr lang="en-US" sz="1600" b="0" dirty="0" smtClean="0">
                <a:solidFill>
                  <a:srgbClr val="0070C0"/>
                </a:solidFill>
              </a:rPr>
              <a:t>TYPE </a:t>
            </a:r>
            <a:r>
              <a:rPr lang="en-US" sz="1600" b="0" dirty="0" smtClean="0">
                <a:solidFill>
                  <a:srgbClr val="00B050"/>
                </a:solidFill>
              </a:rPr>
              <a:t>Emp_Record_Type</a:t>
            </a:r>
            <a:r>
              <a:rPr lang="en-US" sz="1600" b="0" dirty="0" smtClean="0">
                <a:solidFill>
                  <a:srgbClr val="0070C0"/>
                </a:solidFill>
              </a:rPr>
              <a:t>  IS  RECORD(</a:t>
            </a:r>
          </a:p>
          <a:p>
            <a:pPr lvl="3"/>
            <a:r>
              <a:rPr lang="en-US" sz="1600" b="0" dirty="0" smtClean="0">
                <a:solidFill>
                  <a:srgbClr val="00B050"/>
                </a:solidFill>
              </a:rPr>
              <a:t>EMP_ID</a:t>
            </a:r>
            <a:r>
              <a:rPr lang="en-US" sz="1600" b="0" dirty="0" smtClean="0">
                <a:solidFill>
                  <a:srgbClr val="0070C0"/>
                </a:solidFill>
              </a:rPr>
              <a:t> NUMBER(6),</a:t>
            </a:r>
          </a:p>
          <a:p>
            <a:pPr lvl="3"/>
            <a:r>
              <a:rPr lang="en-US" sz="1600" b="0" dirty="0" smtClean="0">
                <a:solidFill>
                  <a:srgbClr val="00B050"/>
                </a:solidFill>
              </a:rPr>
              <a:t>EMP_NAME</a:t>
            </a:r>
            <a:r>
              <a:rPr lang="en-US" sz="1600" b="0" dirty="0" smtClean="0">
                <a:solidFill>
                  <a:srgbClr val="0070C0"/>
                </a:solidFill>
              </a:rPr>
              <a:t> VARCHAR2(25)) ;</a:t>
            </a:r>
          </a:p>
          <a:p>
            <a:r>
              <a:rPr lang="en-US" sz="1600" b="0" dirty="0" smtClean="0">
                <a:solidFill>
                  <a:srgbClr val="00B050"/>
                </a:solidFill>
              </a:rPr>
              <a:t>	       EMP_RECORD</a:t>
            </a:r>
            <a:r>
              <a:rPr lang="en-US" sz="1600" b="0" dirty="0" smtClean="0">
                <a:solidFill>
                  <a:srgbClr val="0070C0"/>
                </a:solidFill>
              </a:rPr>
              <a:t> Emp_Record_Type;</a:t>
            </a:r>
            <a:endParaRPr lang="en-US" sz="1600" b="0" dirty="0" smtClean="0"/>
          </a:p>
        </p:txBody>
      </p:sp>
      <p:sp>
        <p:nvSpPr>
          <p:cNvPr id="6" name="TextBox 5"/>
          <p:cNvSpPr txBox="1"/>
          <p:nvPr/>
        </p:nvSpPr>
        <p:spPr>
          <a:xfrm>
            <a:off x="381000" y="5574268"/>
            <a:ext cx="72390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 The above Record contains two fields namely  EMP_ID,EMP_NAME</a:t>
            </a:r>
            <a:endParaRPr lang="en-US" b="0" dirty="0">
              <a:latin typeface="Arial" pitchFamily="34" charset="0"/>
              <a:cs typeface="Arial" pitchFamily="34" charset="0"/>
            </a:endParaRPr>
          </a:p>
        </p:txBody>
      </p:sp>
      <p:sp>
        <p:nvSpPr>
          <p:cNvPr id="7" name="Right Brace 6"/>
          <p:cNvSpPr/>
          <p:nvPr/>
        </p:nvSpPr>
        <p:spPr>
          <a:xfrm>
            <a:off x="4876800" y="5105400"/>
            <a:ext cx="208672" cy="209284"/>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181600" y="4876800"/>
            <a:ext cx="3189803"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Alias/Identifier name for the record</a:t>
            </a:r>
            <a:endParaRPr lang="en-US" sz="1600" b="0" dirty="0">
              <a:latin typeface="Arial" pitchFamily="34" charset="0"/>
              <a:cs typeface="Arial" pitchFamily="34" charset="0"/>
            </a:endParaRPr>
          </a:p>
        </p:txBody>
      </p:sp>
    </p:spTree>
    <p:extLst>
      <p:ext uri="{BB962C8B-B14F-4D97-AF65-F5344CB8AC3E}">
        <p14:creationId xmlns:p14="http://schemas.microsoft.com/office/powerpoint/2010/main" val="122917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dissolve">
                                      <p:cBhvr>
                                        <p:cTn id="16" dur="500"/>
                                        <p:tgtEl>
                                          <p:spTgt spid="5">
                                            <p:txEl>
                                              <p:pRg st="9" end="9"/>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Effect transition="in" filter="dissolve">
                                      <p:cBhvr>
                                        <p:cTn id="19" dur="500"/>
                                        <p:tgtEl>
                                          <p:spTgt spid="5">
                                            <p:txEl>
                                              <p:pRg st="10" end="1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11" end="11"/>
                                            </p:txEl>
                                          </p:spTgt>
                                        </p:tgtEl>
                                        <p:attrNameLst>
                                          <p:attrName>style.visibility</p:attrName>
                                        </p:attrNameLst>
                                      </p:cBhvr>
                                      <p:to>
                                        <p:strVal val="visible"/>
                                      </p:to>
                                    </p:set>
                                    <p:animEffect transition="in" filter="dissolve">
                                      <p:cBhvr>
                                        <p:cTn id="22" dur="500"/>
                                        <p:tgtEl>
                                          <p:spTgt spid="5">
                                            <p:txEl>
                                              <p:pRg st="11" end="11"/>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dissolve">
                                      <p:cBhvr>
                                        <p:cTn id="25" dur="500"/>
                                        <p:tgtEl>
                                          <p:spTgt spid="5">
                                            <p:txEl>
                                              <p:pRg st="12" end="12"/>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dissolve">
                                      <p:cBhvr>
                                        <p:cTn id="28"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Vs Custom Records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dirty="0"/>
          </a:p>
        </p:txBody>
      </p:sp>
      <p:sp>
        <p:nvSpPr>
          <p:cNvPr id="5" name="TextBox 4"/>
          <p:cNvSpPr txBox="1"/>
          <p:nvPr/>
        </p:nvSpPr>
        <p:spPr>
          <a:xfrm>
            <a:off x="304800" y="1752600"/>
            <a:ext cx="8610600" cy="4401205"/>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i="1" dirty="0" smtClean="0">
                <a:latin typeface="Arial" pitchFamily="34" charset="0"/>
                <a:cs typeface="Arial" pitchFamily="34" charset="0"/>
              </a:rPr>
              <a:t>Table based records</a:t>
            </a:r>
            <a:r>
              <a:rPr lang="en-US" sz="2800" b="0" dirty="0" smtClean="0">
                <a:latin typeface="Arial" pitchFamily="34" charset="0"/>
                <a:cs typeface="Arial" pitchFamily="34" charset="0"/>
              </a:rPr>
              <a:t> used when, in a program all the columns of a table needs to be referenced, stored and processed. Failing to do this will result in an error.</a:t>
            </a:r>
          </a:p>
          <a:p>
            <a:endParaRPr lang="en-US" sz="2800" b="0" dirty="0" smtClean="0">
              <a:latin typeface="Arial" pitchFamily="34" charset="0"/>
              <a:cs typeface="Arial" pitchFamily="34" charset="0"/>
            </a:endParaRPr>
          </a:p>
          <a:p>
            <a:r>
              <a:rPr lang="en-US" sz="2800" i="1" dirty="0" smtClean="0">
                <a:latin typeface="Arial" pitchFamily="34" charset="0"/>
                <a:cs typeface="Arial" pitchFamily="34" charset="0"/>
              </a:rPr>
              <a:t>Custom records</a:t>
            </a:r>
            <a:r>
              <a:rPr lang="en-US" sz="2800" b="0" dirty="0" smtClean="0">
                <a:latin typeface="Arial" pitchFamily="34" charset="0"/>
                <a:cs typeface="Arial" pitchFamily="34" charset="0"/>
              </a:rPr>
              <a:t> are used when only few columns of one or more table(s) needs to be referenced , stored and processed (or) when programmer needs to define a customized structure for accessing/storing data.</a:t>
            </a:r>
            <a:endParaRPr lang="en-US" sz="2800" b="0" dirty="0">
              <a:latin typeface="Arial" pitchFamily="34" charset="0"/>
              <a:cs typeface="Arial" pitchFamily="34" charset="0"/>
            </a:endParaRPr>
          </a:p>
        </p:txBody>
      </p:sp>
    </p:spTree>
    <p:extLst>
      <p:ext uri="{BB962C8B-B14F-4D97-AF65-F5344CB8AC3E}">
        <p14:creationId xmlns:p14="http://schemas.microsoft.com/office/powerpoint/2010/main" val="180855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Custom Record -Example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dirty="0"/>
          </a:p>
        </p:txBody>
      </p:sp>
      <p:sp>
        <p:nvSpPr>
          <p:cNvPr id="8" name="TextBox 7"/>
          <p:cNvSpPr txBox="1"/>
          <p:nvPr/>
        </p:nvSpPr>
        <p:spPr>
          <a:xfrm>
            <a:off x="152400" y="1600200"/>
            <a:ext cx="8839200" cy="3541995"/>
          </a:xfrm>
          <a:prstGeom prst="rect">
            <a:avLst/>
          </a:prstGeom>
          <a:noFill/>
        </p:spPr>
        <p:txBody>
          <a:bodyPr wrap="square" rtlCol="0">
            <a:spAutoFit/>
          </a:bodyPr>
          <a:lstStyle/>
          <a:p>
            <a:r>
              <a:rPr lang="en-US" sz="1400" dirty="0" smtClean="0">
                <a:solidFill>
                  <a:srgbClr val="0070C0"/>
                </a:solidFill>
              </a:rPr>
              <a:t>DECLARE </a:t>
            </a:r>
          </a:p>
          <a:p>
            <a:r>
              <a:rPr lang="en-US" sz="1400" dirty="0">
                <a:solidFill>
                  <a:srgbClr val="0070C0"/>
                </a:solidFill>
              </a:rPr>
              <a:t> </a:t>
            </a:r>
            <a:r>
              <a:rPr lang="en-US" sz="1400" dirty="0" smtClean="0">
                <a:solidFill>
                  <a:srgbClr val="0070C0"/>
                </a:solidFill>
              </a:rPr>
              <a:t>            </a:t>
            </a:r>
            <a:r>
              <a:rPr lang="en-US" sz="1600" dirty="0" smtClean="0">
                <a:solidFill>
                  <a:srgbClr val="0070C0"/>
                </a:solidFill>
              </a:rPr>
              <a:t>TYPE </a:t>
            </a:r>
            <a:r>
              <a:rPr lang="en-US" sz="1600" dirty="0" err="1" smtClean="0">
                <a:solidFill>
                  <a:srgbClr val="00B050"/>
                </a:solidFill>
              </a:rPr>
              <a:t>Emp_Record_Type</a:t>
            </a:r>
            <a:r>
              <a:rPr lang="en-US" sz="1600" dirty="0" smtClean="0">
                <a:solidFill>
                  <a:srgbClr val="0070C0"/>
                </a:solidFill>
              </a:rPr>
              <a:t>  IS  RECORD(</a:t>
            </a:r>
          </a:p>
          <a:p>
            <a:r>
              <a:rPr lang="en-US" sz="1600" dirty="0">
                <a:solidFill>
                  <a:srgbClr val="0070C0"/>
                </a:solidFill>
              </a:rPr>
              <a:t> </a:t>
            </a:r>
            <a:r>
              <a:rPr lang="en-US" sz="1600" dirty="0" smtClean="0">
                <a:solidFill>
                  <a:srgbClr val="0070C0"/>
                </a:solidFill>
              </a:rPr>
              <a:t>                    </a:t>
            </a:r>
            <a:r>
              <a:rPr lang="en-US" sz="1600" dirty="0" smtClean="0">
                <a:solidFill>
                  <a:srgbClr val="00B050"/>
                </a:solidFill>
              </a:rPr>
              <a:t>EMP_ID</a:t>
            </a:r>
            <a:r>
              <a:rPr lang="en-US" sz="1600" dirty="0" smtClean="0">
                <a:solidFill>
                  <a:srgbClr val="0070C0"/>
                </a:solidFill>
              </a:rPr>
              <a:t> </a:t>
            </a:r>
            <a:r>
              <a:rPr lang="en-US" sz="1600" dirty="0">
                <a:solidFill>
                  <a:srgbClr val="0070C0"/>
                </a:solidFill>
              </a:rPr>
              <a:t>NUMBER(6</a:t>
            </a:r>
            <a:r>
              <a:rPr lang="en-US" sz="1600" dirty="0" smtClean="0">
                <a:solidFill>
                  <a:srgbClr val="0070C0"/>
                </a:solidFill>
              </a:rPr>
              <a:t>),</a:t>
            </a:r>
          </a:p>
          <a:p>
            <a:r>
              <a:rPr lang="en-US" sz="1600" dirty="0">
                <a:solidFill>
                  <a:srgbClr val="0070C0"/>
                </a:solidFill>
              </a:rPr>
              <a:t> </a:t>
            </a:r>
            <a:r>
              <a:rPr lang="en-US" sz="1600" dirty="0" smtClean="0">
                <a:solidFill>
                  <a:srgbClr val="0070C0"/>
                </a:solidFill>
              </a:rPr>
              <a:t>                    </a:t>
            </a:r>
            <a:r>
              <a:rPr lang="en-US" sz="1600" dirty="0" smtClean="0">
                <a:solidFill>
                  <a:srgbClr val="00B050"/>
                </a:solidFill>
              </a:rPr>
              <a:t>EMP_NAME</a:t>
            </a:r>
            <a:r>
              <a:rPr lang="en-US" sz="1600" dirty="0" smtClean="0">
                <a:solidFill>
                  <a:srgbClr val="0070C0"/>
                </a:solidFill>
              </a:rPr>
              <a:t> </a:t>
            </a:r>
            <a:r>
              <a:rPr lang="en-US" sz="1600" dirty="0">
                <a:solidFill>
                  <a:srgbClr val="0070C0"/>
                </a:solidFill>
              </a:rPr>
              <a:t>VARCHAR2(25)) ;</a:t>
            </a:r>
          </a:p>
          <a:p>
            <a:r>
              <a:rPr lang="en-US" sz="1600" dirty="0" smtClean="0">
                <a:solidFill>
                  <a:srgbClr val="00B050"/>
                </a:solidFill>
              </a:rPr>
              <a:t>           </a:t>
            </a:r>
          </a:p>
          <a:p>
            <a:r>
              <a:rPr lang="en-US" sz="1600" dirty="0">
                <a:solidFill>
                  <a:srgbClr val="00B050"/>
                </a:solidFill>
              </a:rPr>
              <a:t> </a:t>
            </a:r>
            <a:r>
              <a:rPr lang="en-US" sz="1600" dirty="0" smtClean="0">
                <a:solidFill>
                  <a:srgbClr val="00B050"/>
                </a:solidFill>
              </a:rPr>
              <a:t>          EMP_RECORD</a:t>
            </a:r>
            <a:r>
              <a:rPr lang="en-US" sz="1600" dirty="0" smtClean="0">
                <a:solidFill>
                  <a:srgbClr val="0070C0"/>
                </a:solidFill>
              </a:rPr>
              <a:t> </a:t>
            </a:r>
            <a:r>
              <a:rPr lang="en-US" sz="1600" dirty="0" err="1" smtClean="0">
                <a:solidFill>
                  <a:srgbClr val="0070C0"/>
                </a:solidFill>
              </a:rPr>
              <a:t>Emp_Record_Type</a:t>
            </a:r>
            <a:r>
              <a:rPr lang="en-US" sz="1600" dirty="0" smtClean="0">
                <a:solidFill>
                  <a:srgbClr val="0070C0"/>
                </a:solidFill>
              </a:rPr>
              <a:t>;</a:t>
            </a:r>
            <a:endParaRPr lang="en-US" sz="1600" dirty="0" smtClean="0"/>
          </a:p>
          <a:p>
            <a:r>
              <a:rPr lang="en-US" sz="1400" dirty="0" smtClean="0">
                <a:solidFill>
                  <a:srgbClr val="0070C0"/>
                </a:solidFill>
              </a:rPr>
              <a:t>BEGIN</a:t>
            </a:r>
          </a:p>
          <a:p>
            <a:endParaRPr lang="en-US" sz="1400" dirty="0">
              <a:solidFill>
                <a:srgbClr val="0070C0"/>
              </a:solidFill>
            </a:endParaRPr>
          </a:p>
          <a:p>
            <a:r>
              <a:rPr lang="en-US" sz="1400" dirty="0" smtClean="0">
                <a:solidFill>
                  <a:srgbClr val="0070C0"/>
                </a:solidFill>
              </a:rPr>
              <a:t>                  SELECT </a:t>
            </a:r>
            <a:r>
              <a:rPr lang="en-US" sz="1400" dirty="0" smtClean="0">
                <a:solidFill>
                  <a:srgbClr val="00B050"/>
                </a:solidFill>
              </a:rPr>
              <a:t>EMPLOYEENUMBER,FIRSTNAME</a:t>
            </a:r>
            <a:r>
              <a:rPr lang="en-US" sz="1400" dirty="0" smtClean="0">
                <a:solidFill>
                  <a:srgbClr val="0070C0"/>
                </a:solidFill>
              </a:rPr>
              <a:t> INTO </a:t>
            </a:r>
            <a:r>
              <a:rPr lang="en-US" sz="1400" dirty="0" smtClean="0">
                <a:solidFill>
                  <a:srgbClr val="00B050"/>
                </a:solidFill>
              </a:rPr>
              <a:t>EMP_RECORD</a:t>
            </a:r>
            <a:r>
              <a:rPr lang="en-US" sz="1400" dirty="0" smtClean="0">
                <a:solidFill>
                  <a:srgbClr val="0070C0"/>
                </a:solidFill>
              </a:rPr>
              <a:t> </a:t>
            </a:r>
          </a:p>
          <a:p>
            <a:r>
              <a:rPr lang="en-US" sz="1400" dirty="0" smtClean="0">
                <a:solidFill>
                  <a:srgbClr val="0070C0"/>
                </a:solidFill>
              </a:rPr>
              <a:t>                   FROM </a:t>
            </a:r>
            <a:r>
              <a:rPr lang="en-US" sz="1400" dirty="0" smtClean="0">
                <a:solidFill>
                  <a:srgbClr val="00B050"/>
                </a:solidFill>
              </a:rPr>
              <a:t>EMPLOYEES</a:t>
            </a:r>
            <a:r>
              <a:rPr lang="en-US" sz="1400" dirty="0" smtClean="0">
                <a:solidFill>
                  <a:srgbClr val="0070C0"/>
                </a:solidFill>
              </a:rPr>
              <a:t> WHERE </a:t>
            </a:r>
            <a:r>
              <a:rPr lang="en-US" sz="1400" dirty="0" smtClean="0">
                <a:solidFill>
                  <a:srgbClr val="00B050"/>
                </a:solidFill>
              </a:rPr>
              <a:t>JOBTITLE=‘PRESIDENT</a:t>
            </a:r>
            <a:r>
              <a:rPr lang="en-US" sz="1400" dirty="0" smtClean="0">
                <a:solidFill>
                  <a:srgbClr val="0070C0"/>
                </a:solidFill>
              </a:rPr>
              <a:t>’</a:t>
            </a:r>
          </a:p>
          <a:p>
            <a:pPr lvl="1">
              <a:spcBef>
                <a:spcPts val="100"/>
              </a:spcBef>
            </a:pPr>
            <a:endParaRPr lang="en-US" sz="1400" dirty="0" smtClean="0">
              <a:solidFill>
                <a:srgbClr val="0070C0"/>
              </a:solidFill>
            </a:endParaRPr>
          </a:p>
          <a:p>
            <a:pPr lvl="1">
              <a:spcBef>
                <a:spcPts val="100"/>
              </a:spcBef>
            </a:pPr>
            <a:r>
              <a:rPr lang="en-US" sz="1400" dirty="0">
                <a:solidFill>
                  <a:srgbClr val="0070C0"/>
                </a:solidFill>
              </a:rPr>
              <a:t> </a:t>
            </a:r>
            <a:r>
              <a:rPr lang="en-US" sz="1400" dirty="0" smtClean="0">
                <a:solidFill>
                  <a:srgbClr val="0070C0"/>
                </a:solidFill>
              </a:rPr>
              <a:t>    DBMS_OUTPUT.PUT_LINE('</a:t>
            </a:r>
            <a:r>
              <a:rPr lang="en-US" sz="1400" dirty="0" smtClean="0">
                <a:solidFill>
                  <a:srgbClr val="00B050"/>
                </a:solidFill>
              </a:rPr>
              <a:t>THE DETAILS OF PRESIDENT ARE</a:t>
            </a:r>
            <a:r>
              <a:rPr lang="en-US" sz="1400" dirty="0" smtClean="0">
                <a:solidFill>
                  <a:srgbClr val="0070C0"/>
                </a:solidFill>
              </a:rPr>
              <a:t>');</a:t>
            </a:r>
          </a:p>
          <a:p>
            <a:pPr lvl="1">
              <a:spcBef>
                <a:spcPts val="100"/>
              </a:spcBef>
            </a:pPr>
            <a:r>
              <a:rPr lang="en-US" sz="1400" dirty="0" smtClean="0">
                <a:solidFill>
                  <a:srgbClr val="0070C0"/>
                </a:solidFill>
              </a:rPr>
              <a:t>      DBMS_OUTPUT.PUT_LINE(</a:t>
            </a:r>
            <a:r>
              <a:rPr lang="en-US" sz="1400" dirty="0" smtClean="0">
                <a:solidFill>
                  <a:srgbClr val="00B050"/>
                </a:solidFill>
              </a:rPr>
              <a:t>EMP_RECORD</a:t>
            </a:r>
            <a:r>
              <a:rPr lang="en-US" sz="1400" dirty="0" smtClean="0">
                <a:solidFill>
                  <a:srgbClr val="0070C0"/>
                </a:solidFill>
              </a:rPr>
              <a:t>.</a:t>
            </a:r>
            <a:r>
              <a:rPr lang="en-US" sz="1400" dirty="0" smtClean="0">
                <a:solidFill>
                  <a:srgbClr val="00B050"/>
                </a:solidFill>
              </a:rPr>
              <a:t>EMP_ID</a:t>
            </a:r>
            <a:r>
              <a:rPr lang="en-US" sz="1400" dirty="0" smtClean="0">
                <a:solidFill>
                  <a:srgbClr val="0070C0"/>
                </a:solidFill>
              </a:rPr>
              <a:t>);</a:t>
            </a:r>
          </a:p>
          <a:p>
            <a:pPr lvl="1">
              <a:spcBef>
                <a:spcPts val="100"/>
              </a:spcBef>
            </a:pPr>
            <a:r>
              <a:rPr lang="en-US" sz="1400" dirty="0" smtClean="0">
                <a:solidFill>
                  <a:srgbClr val="0070C0"/>
                </a:solidFill>
              </a:rPr>
              <a:t>      DBMS_OUTPUT.PUT_LINE(</a:t>
            </a:r>
            <a:r>
              <a:rPr lang="en-US" sz="1400" dirty="0" smtClean="0">
                <a:solidFill>
                  <a:srgbClr val="00B050"/>
                </a:solidFill>
              </a:rPr>
              <a:t>EMP_RECORD</a:t>
            </a:r>
            <a:r>
              <a:rPr lang="en-US" sz="1400" dirty="0" smtClean="0">
                <a:solidFill>
                  <a:srgbClr val="0070C0"/>
                </a:solidFill>
              </a:rPr>
              <a:t>.</a:t>
            </a:r>
            <a:r>
              <a:rPr lang="en-US" sz="1400" dirty="0" smtClean="0">
                <a:solidFill>
                  <a:srgbClr val="00B050"/>
                </a:solidFill>
              </a:rPr>
              <a:t>EMP_NAME</a:t>
            </a:r>
            <a:r>
              <a:rPr lang="en-US" sz="1400" dirty="0" smtClean="0">
                <a:solidFill>
                  <a:srgbClr val="0070C0"/>
                </a:solidFill>
              </a:rPr>
              <a:t>);</a:t>
            </a:r>
          </a:p>
          <a:p>
            <a:pPr lvl="1">
              <a:spcBef>
                <a:spcPts val="100"/>
              </a:spcBef>
            </a:pPr>
            <a:r>
              <a:rPr lang="en-US" sz="1400" dirty="0" smtClean="0">
                <a:solidFill>
                  <a:srgbClr val="0070C0"/>
                </a:solidFill>
              </a:rPr>
              <a:t>END;</a:t>
            </a:r>
          </a:p>
        </p:txBody>
      </p:sp>
      <p:sp>
        <p:nvSpPr>
          <p:cNvPr id="6" name="Right Brace 5"/>
          <p:cNvSpPr/>
          <p:nvPr/>
        </p:nvSpPr>
        <p:spPr>
          <a:xfrm>
            <a:off x="5334000" y="1828800"/>
            <a:ext cx="762000" cy="12954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257930" y="2221468"/>
            <a:ext cx="1925527" cy="307777"/>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400" dirty="0" smtClean="0">
                <a:latin typeface="Arial" pitchFamily="34" charset="0"/>
                <a:cs typeface="Arial" pitchFamily="34" charset="0"/>
              </a:rPr>
              <a:t>Declaring the record</a:t>
            </a:r>
            <a:endParaRPr lang="en-US" sz="1400" dirty="0">
              <a:latin typeface="Arial" pitchFamily="34" charset="0"/>
              <a:cs typeface="Arial" pitchFamily="34" charset="0"/>
            </a:endParaRPr>
          </a:p>
        </p:txBody>
      </p:sp>
      <p:sp>
        <p:nvSpPr>
          <p:cNvPr id="9" name="Right Brace 8"/>
          <p:cNvSpPr/>
          <p:nvPr/>
        </p:nvSpPr>
        <p:spPr>
          <a:xfrm>
            <a:off x="5410200" y="3429000"/>
            <a:ext cx="381000" cy="5334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867400" y="3502223"/>
            <a:ext cx="2895600" cy="30777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dirty="0" smtClean="0">
                <a:latin typeface="Arial" pitchFamily="34" charset="0"/>
                <a:cs typeface="Arial" pitchFamily="34" charset="0"/>
              </a:rPr>
              <a:t>Assigning values to the record</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233564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3587677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a typeface="Verdana" pitchFamily="34" charset="0"/>
                <a:cs typeface="Verdana" pitchFamily="34" charset="0"/>
              </a:rPr>
              <a:t>Lend </a:t>
            </a:r>
            <a:r>
              <a:rPr lang="en-IN" smtClean="0">
                <a:ea typeface="Verdana" pitchFamily="34" charset="0"/>
                <a:cs typeface="Verdana" pitchFamily="34" charset="0"/>
              </a:rPr>
              <a:t>A Hand-Custom Record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dirty="0"/>
          </a:p>
        </p:txBody>
      </p:sp>
      <p:sp>
        <p:nvSpPr>
          <p:cNvPr id="5" name="TextBox 4"/>
          <p:cNvSpPr txBox="1"/>
          <p:nvPr/>
        </p:nvSpPr>
        <p:spPr>
          <a:xfrm>
            <a:off x="152400" y="1752600"/>
            <a:ext cx="8839200" cy="3631763"/>
          </a:xfrm>
          <a:prstGeom prst="rect">
            <a:avLst/>
          </a:prstGeom>
          <a:noFill/>
        </p:spPr>
        <p:txBody>
          <a:bodyPr wrap="square" rtlCol="0">
            <a:spAutoFit/>
          </a:bodyPr>
          <a:lstStyle/>
          <a:p>
            <a:pPr>
              <a:spcBef>
                <a:spcPts val="1200"/>
              </a:spcBef>
            </a:pPr>
            <a:r>
              <a:rPr lang="en-US" dirty="0" smtClean="0"/>
              <a:t>Pre Requisites: </a:t>
            </a:r>
            <a:r>
              <a:rPr lang="en-US" b="0" dirty="0" smtClean="0"/>
              <a:t>Use the CMS </a:t>
            </a:r>
            <a:r>
              <a:rPr lang="en-US" b="0" dirty="0" err="1" smtClean="0"/>
              <a:t>Course_Info</a:t>
            </a:r>
            <a:r>
              <a:rPr lang="en-US" b="0" dirty="0" smtClean="0"/>
              <a:t> Tables.</a:t>
            </a:r>
          </a:p>
          <a:p>
            <a:pPr>
              <a:spcBef>
                <a:spcPts val="1200"/>
              </a:spcBef>
            </a:pPr>
            <a:r>
              <a:rPr lang="en-US" dirty="0" smtClean="0"/>
              <a:t>Objective: </a:t>
            </a:r>
            <a:r>
              <a:rPr lang="en-US" b="0" dirty="0" smtClean="0"/>
              <a:t> To lean the usage of custom records.</a:t>
            </a:r>
            <a:endParaRPr lang="en-US" dirty="0" smtClean="0"/>
          </a:p>
          <a:p>
            <a:pPr>
              <a:spcBef>
                <a:spcPts val="1200"/>
              </a:spcBef>
            </a:pPr>
            <a:r>
              <a:rPr lang="en-US" dirty="0" smtClean="0"/>
              <a:t>Problem Statement # 1: </a:t>
            </a:r>
            <a:r>
              <a:rPr lang="en-US" b="0" dirty="0" smtClean="0"/>
              <a:t> Develop a procedure which retrieves </a:t>
            </a:r>
            <a:r>
              <a:rPr lang="en-US" i="1" dirty="0" smtClean="0"/>
              <a:t>few details </a:t>
            </a:r>
            <a:r>
              <a:rPr lang="en-US" b="0" dirty="0" smtClean="0"/>
              <a:t>of the course whose course code course_code=‘4’.</a:t>
            </a:r>
          </a:p>
          <a:p>
            <a:pPr>
              <a:spcBef>
                <a:spcPts val="1200"/>
              </a:spcBef>
            </a:pPr>
            <a:r>
              <a:rPr lang="en-US" b="0" dirty="0" smtClean="0"/>
              <a:t>Since we are not displaying all the columns in the </a:t>
            </a:r>
            <a:r>
              <a:rPr lang="en-US" b="0" dirty="0" err="1" smtClean="0"/>
              <a:t>course_onfo</a:t>
            </a:r>
            <a:r>
              <a:rPr lang="en-US" b="0" dirty="0" smtClean="0"/>
              <a:t> table we need to go for customized records definition</a:t>
            </a:r>
          </a:p>
          <a:p>
            <a:pPr>
              <a:spcBef>
                <a:spcPts val="1200"/>
              </a:spcBef>
            </a:pPr>
            <a:r>
              <a:rPr lang="en-US" dirty="0" smtClean="0"/>
              <a:t> Expected Output:</a:t>
            </a:r>
          </a:p>
          <a:p>
            <a:pPr lvl="1">
              <a:spcBef>
                <a:spcPts val="1200"/>
              </a:spcBef>
            </a:pPr>
            <a:r>
              <a:rPr lang="en-US" b="0" dirty="0" smtClean="0"/>
              <a:t>“</a:t>
            </a:r>
            <a:r>
              <a:rPr lang="en-US" b="0" dirty="0" smtClean="0">
                <a:solidFill>
                  <a:srgbClr val="00B050"/>
                </a:solidFill>
              </a:rPr>
              <a:t>The Course Code Of  </a:t>
            </a:r>
            <a:r>
              <a:rPr lang="en-US" b="0" dirty="0" smtClean="0"/>
              <a:t>” +&lt;Course_Name&gt;  +” </a:t>
            </a:r>
            <a:r>
              <a:rPr lang="en-US" b="0" dirty="0" smtClean="0">
                <a:solidFill>
                  <a:srgbClr val="00B050"/>
                </a:solidFill>
              </a:rPr>
              <a:t>is</a:t>
            </a:r>
            <a:r>
              <a:rPr lang="en-US" b="0" dirty="0" smtClean="0"/>
              <a:t> “ +&lt;Course_Code&gt; “ </a:t>
            </a:r>
            <a:r>
              <a:rPr lang="en-US" b="0" dirty="0" smtClean="0">
                <a:solidFill>
                  <a:srgbClr val="00B050"/>
                </a:solidFill>
              </a:rPr>
              <a:t>and the start date is  </a:t>
            </a:r>
            <a:r>
              <a:rPr lang="en-US" b="0" dirty="0" smtClean="0"/>
              <a:t>“ +&lt;Course_Start_Date&gt; + “ </a:t>
            </a:r>
            <a:r>
              <a:rPr lang="en-US" b="0" dirty="0" smtClean="0">
                <a:solidFill>
                  <a:srgbClr val="00B050"/>
                </a:solidFill>
              </a:rPr>
              <a:t>and the duration of the course is </a:t>
            </a:r>
            <a:r>
              <a:rPr lang="en-US" b="0" dirty="0" smtClean="0"/>
              <a:t> “+&lt;</a:t>
            </a:r>
            <a:r>
              <a:rPr lang="en-US" b="0" dirty="0" err="1" smtClean="0"/>
              <a:t>Course_Duration</a:t>
            </a:r>
            <a:r>
              <a:rPr lang="en-US" b="0" dirty="0" smtClean="0"/>
              <a:t>&gt; +” </a:t>
            </a:r>
            <a:r>
              <a:rPr lang="en-US" b="0" dirty="0" smtClean="0">
                <a:solidFill>
                  <a:srgbClr val="00B050"/>
                </a:solidFill>
              </a:rPr>
              <a:t>days</a:t>
            </a:r>
            <a:r>
              <a:rPr lang="en-US" b="0" dirty="0" smtClean="0"/>
              <a:t> ”</a:t>
            </a:r>
            <a:endParaRPr lang="en-US" dirty="0"/>
          </a:p>
        </p:txBody>
      </p:sp>
    </p:spTree>
    <p:extLst>
      <p:ext uri="{BB962C8B-B14F-4D97-AF65-F5344CB8AC3E}">
        <p14:creationId xmlns:p14="http://schemas.microsoft.com/office/powerpoint/2010/main" val="4124709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ea typeface="Verdana" pitchFamily="34" charset="0"/>
                <a:cs typeface="Verdana" pitchFamily="34" charset="0"/>
              </a:rPr>
              <a:t>Lend A Hand-Custom Record Solution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dirty="0"/>
          </a:p>
        </p:txBody>
      </p:sp>
      <p:sp>
        <p:nvSpPr>
          <p:cNvPr id="5" name="TextBox 4"/>
          <p:cNvSpPr txBox="1"/>
          <p:nvPr/>
        </p:nvSpPr>
        <p:spPr>
          <a:xfrm>
            <a:off x="304800" y="1600200"/>
            <a:ext cx="1184940" cy="369332"/>
          </a:xfrm>
          <a:prstGeom prst="rect">
            <a:avLst/>
          </a:prstGeom>
          <a:noFill/>
        </p:spPr>
        <p:txBody>
          <a:bodyPr wrap="none" rtlCol="0">
            <a:spAutoFit/>
          </a:bodyPr>
          <a:lstStyle/>
          <a:p>
            <a:r>
              <a:rPr lang="en-US" dirty="0" smtClean="0"/>
              <a:t>Solution:</a:t>
            </a:r>
            <a:endParaRPr lang="en-US" dirty="0"/>
          </a:p>
        </p:txBody>
      </p:sp>
      <p:pic>
        <p:nvPicPr>
          <p:cNvPr id="6" name="Picture 5" descr="pic1.jpg"/>
          <p:cNvPicPr>
            <a:picLocks noChangeAspect="1"/>
          </p:cNvPicPr>
          <p:nvPr/>
        </p:nvPicPr>
        <p:blipFill>
          <a:blip r:embed="rId2" cstate="print"/>
          <a:stretch>
            <a:fillRect/>
          </a:stretch>
        </p:blipFill>
        <p:spPr>
          <a:xfrm>
            <a:off x="1219201" y="2209800"/>
            <a:ext cx="6424612" cy="3810000"/>
          </a:xfrm>
          <a:prstGeom prst="rect">
            <a:avLst/>
          </a:prstGeom>
        </p:spPr>
      </p:pic>
    </p:spTree>
    <p:extLst>
      <p:ext uri="{BB962C8B-B14F-4D97-AF65-F5344CB8AC3E}">
        <p14:creationId xmlns:p14="http://schemas.microsoft.com/office/powerpoint/2010/main" val="1169059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Based Record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dirty="0"/>
          </a:p>
        </p:txBody>
      </p:sp>
      <p:sp>
        <p:nvSpPr>
          <p:cNvPr id="7" name="TextBox 6"/>
          <p:cNvSpPr txBox="1"/>
          <p:nvPr/>
        </p:nvSpPr>
        <p:spPr>
          <a:xfrm>
            <a:off x="76200" y="1532215"/>
            <a:ext cx="8991600" cy="3877985"/>
          </a:xfrm>
          <a:prstGeom prst="rect">
            <a:avLst/>
          </a:prstGeom>
          <a:noFill/>
        </p:spPr>
        <p:txBody>
          <a:bodyPr wrap="square" rtlCol="0">
            <a:spAutoFit/>
          </a:bodyPr>
          <a:lstStyle/>
          <a:p>
            <a:pPr>
              <a:spcBef>
                <a:spcPts val="1200"/>
              </a:spcBef>
            </a:pPr>
            <a:r>
              <a:rPr lang="en-US" dirty="0" smtClean="0"/>
              <a:t>Declaring a cursor based record:</a:t>
            </a:r>
          </a:p>
          <a:p>
            <a:pPr lvl="1">
              <a:spcBef>
                <a:spcPts val="1200"/>
              </a:spcBef>
            </a:pPr>
            <a:r>
              <a:rPr lang="en-US" b="0" dirty="0" smtClean="0"/>
              <a:t>Use the %ROWTYPE attribute with an explicit cursor or cursor variable .</a:t>
            </a:r>
          </a:p>
          <a:p>
            <a:pPr lvl="1">
              <a:spcBef>
                <a:spcPts val="1200"/>
              </a:spcBef>
              <a:spcAft>
                <a:spcPts val="0"/>
              </a:spcAft>
            </a:pPr>
            <a:r>
              <a:rPr lang="en-US" dirty="0" smtClean="0"/>
              <a:t>Syntax:</a:t>
            </a:r>
          </a:p>
          <a:p>
            <a:pPr lvl="2">
              <a:spcBef>
                <a:spcPts val="0"/>
              </a:spcBef>
              <a:spcAft>
                <a:spcPts val="0"/>
              </a:spcAft>
            </a:pPr>
            <a:r>
              <a:rPr lang="en-US" dirty="0" smtClean="0">
                <a:solidFill>
                  <a:srgbClr val="0070C0"/>
                </a:solidFill>
              </a:rPr>
              <a:t> Declare</a:t>
            </a:r>
          </a:p>
          <a:p>
            <a:pPr lvl="2">
              <a:spcBef>
                <a:spcPts val="0"/>
              </a:spcBef>
              <a:spcAft>
                <a:spcPts val="0"/>
              </a:spcAft>
            </a:pPr>
            <a:r>
              <a:rPr lang="en-US" dirty="0" smtClean="0">
                <a:solidFill>
                  <a:srgbClr val="0070C0"/>
                </a:solidFill>
              </a:rPr>
              <a:t> CURSOR &lt;</a:t>
            </a:r>
            <a:r>
              <a:rPr lang="en-US" dirty="0" smtClean="0">
                <a:solidFill>
                  <a:srgbClr val="00B050"/>
                </a:solidFill>
              </a:rPr>
              <a:t>CURSOR-NAME</a:t>
            </a:r>
            <a:r>
              <a:rPr lang="en-US" dirty="0" smtClean="0">
                <a:solidFill>
                  <a:srgbClr val="0070C0"/>
                </a:solidFill>
              </a:rPr>
              <a:t>&gt;   IS</a:t>
            </a:r>
          </a:p>
          <a:p>
            <a:pPr lvl="2">
              <a:spcBef>
                <a:spcPts val="0"/>
              </a:spcBef>
              <a:spcAft>
                <a:spcPts val="0"/>
              </a:spcAft>
            </a:pPr>
            <a:r>
              <a:rPr lang="en-US" dirty="0" smtClean="0">
                <a:solidFill>
                  <a:srgbClr val="0070C0"/>
                </a:solidFill>
              </a:rPr>
              <a:t> &lt;SELECT STATEMENT;&gt;</a:t>
            </a:r>
          </a:p>
          <a:p>
            <a:pPr lvl="2">
              <a:spcBef>
                <a:spcPts val="0"/>
              </a:spcBef>
              <a:spcAft>
                <a:spcPts val="0"/>
              </a:spcAft>
            </a:pPr>
            <a:r>
              <a:rPr lang="en-US" dirty="0" smtClean="0">
                <a:solidFill>
                  <a:srgbClr val="0070C0"/>
                </a:solidFill>
              </a:rPr>
              <a:t>&lt;</a:t>
            </a:r>
            <a:r>
              <a:rPr lang="en-US" dirty="0" smtClean="0">
                <a:solidFill>
                  <a:srgbClr val="00B050"/>
                </a:solidFill>
              </a:rPr>
              <a:t>RECORD-NAME</a:t>
            </a:r>
            <a:r>
              <a:rPr lang="en-US" dirty="0" smtClean="0">
                <a:solidFill>
                  <a:srgbClr val="0070C0"/>
                </a:solidFill>
              </a:rPr>
              <a:t>&gt;&lt; </a:t>
            </a:r>
            <a:r>
              <a:rPr lang="en-US" dirty="0" smtClean="0">
                <a:solidFill>
                  <a:srgbClr val="00B050"/>
                </a:solidFill>
              </a:rPr>
              <a:t>CURSOR- NAME </a:t>
            </a:r>
            <a:r>
              <a:rPr lang="en-US" dirty="0" smtClean="0">
                <a:solidFill>
                  <a:srgbClr val="0070C0"/>
                </a:solidFill>
              </a:rPr>
              <a:t>&gt;%ROWTYPE;</a:t>
            </a:r>
            <a:endParaRPr lang="en-US" sz="1600" dirty="0" smtClean="0">
              <a:solidFill>
                <a:srgbClr val="0070C0"/>
              </a:solidFill>
            </a:endParaRPr>
          </a:p>
          <a:p>
            <a:pPr lvl="1">
              <a:spcBef>
                <a:spcPts val="1200"/>
              </a:spcBef>
            </a:pPr>
            <a:r>
              <a:rPr lang="en-US" dirty="0" smtClean="0"/>
              <a:t>Example:</a:t>
            </a:r>
          </a:p>
          <a:p>
            <a:pPr lvl="2"/>
            <a:r>
              <a:rPr lang="en-US" dirty="0" smtClean="0">
                <a:solidFill>
                  <a:srgbClr val="0070C0"/>
                </a:solidFill>
              </a:rPr>
              <a:t>DECLARE</a:t>
            </a:r>
          </a:p>
          <a:p>
            <a:pPr lvl="2"/>
            <a:r>
              <a:rPr lang="en-US" dirty="0" smtClean="0">
                <a:solidFill>
                  <a:srgbClr val="0070C0"/>
                </a:solidFill>
              </a:rPr>
              <a:t>CURSOR  </a:t>
            </a:r>
            <a:r>
              <a:rPr lang="en-US" dirty="0" smtClean="0">
                <a:solidFill>
                  <a:srgbClr val="00B050"/>
                </a:solidFill>
              </a:rPr>
              <a:t>EMP_DETAILS</a:t>
            </a:r>
            <a:r>
              <a:rPr lang="en-US" dirty="0" smtClean="0">
                <a:solidFill>
                  <a:srgbClr val="0070C0"/>
                </a:solidFill>
              </a:rPr>
              <a:t>  IS</a:t>
            </a:r>
          </a:p>
          <a:p>
            <a:pPr lvl="2"/>
            <a:r>
              <a:rPr lang="en-US" dirty="0" smtClean="0">
                <a:solidFill>
                  <a:srgbClr val="0070C0"/>
                </a:solidFill>
              </a:rPr>
              <a:t>SELECT </a:t>
            </a:r>
            <a:r>
              <a:rPr lang="en-US" dirty="0" smtClean="0">
                <a:solidFill>
                  <a:srgbClr val="00B050"/>
                </a:solidFill>
              </a:rPr>
              <a:t>EMPLOYEENUMBER,LASTNAME</a:t>
            </a:r>
            <a:r>
              <a:rPr lang="en-US" dirty="0" smtClean="0">
                <a:solidFill>
                  <a:srgbClr val="0070C0"/>
                </a:solidFill>
              </a:rPr>
              <a:t>  FROM  </a:t>
            </a:r>
            <a:r>
              <a:rPr lang="en-US" dirty="0" smtClean="0">
                <a:solidFill>
                  <a:srgbClr val="00B050"/>
                </a:solidFill>
              </a:rPr>
              <a:t>EMPLOYEES</a:t>
            </a:r>
            <a:r>
              <a:rPr lang="en-US" dirty="0" smtClean="0">
                <a:solidFill>
                  <a:srgbClr val="0070C0"/>
                </a:solidFill>
              </a:rPr>
              <a:t>;</a:t>
            </a:r>
          </a:p>
          <a:p>
            <a:pPr lvl="2"/>
            <a:r>
              <a:rPr lang="en-US" dirty="0" smtClean="0">
                <a:solidFill>
                  <a:srgbClr val="00B050"/>
                </a:solidFill>
              </a:rPr>
              <a:t>MY_RECORD</a:t>
            </a:r>
            <a:r>
              <a:rPr lang="en-US" dirty="0" smtClean="0">
                <a:solidFill>
                  <a:srgbClr val="0070C0"/>
                </a:solidFill>
              </a:rPr>
              <a:t>  </a:t>
            </a:r>
            <a:r>
              <a:rPr lang="en-US" dirty="0" smtClean="0">
                <a:solidFill>
                  <a:srgbClr val="00B050"/>
                </a:solidFill>
              </a:rPr>
              <a:t>EMP_DETAILS</a:t>
            </a:r>
            <a:r>
              <a:rPr lang="en-US" dirty="0" smtClean="0">
                <a:solidFill>
                  <a:srgbClr val="0070C0"/>
                </a:solidFill>
              </a:rPr>
              <a:t> %ROWTYPE;</a:t>
            </a:r>
          </a:p>
        </p:txBody>
      </p:sp>
      <p:sp>
        <p:nvSpPr>
          <p:cNvPr id="6" name="TextBox 5"/>
          <p:cNvSpPr txBox="1"/>
          <p:nvPr/>
        </p:nvSpPr>
        <p:spPr>
          <a:xfrm>
            <a:off x="228600" y="5525869"/>
            <a:ext cx="8458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smtClean="0">
                <a:latin typeface="Arial" pitchFamily="34" charset="0"/>
                <a:cs typeface="Arial" pitchFamily="34" charset="0"/>
              </a:rPr>
              <a:t>The above example creates a record of two fields </a:t>
            </a:r>
            <a:r>
              <a:rPr lang="en-US" i="1" dirty="0" smtClean="0">
                <a:latin typeface="Arial" pitchFamily="34" charset="0"/>
                <a:cs typeface="Arial" pitchFamily="34" charset="0"/>
              </a:rPr>
              <a:t>EMPLOYEENUMBER</a:t>
            </a:r>
            <a:r>
              <a:rPr lang="en-US" b="0" dirty="0" smtClean="0">
                <a:latin typeface="Arial" pitchFamily="34" charset="0"/>
                <a:cs typeface="Arial" pitchFamily="34" charset="0"/>
              </a:rPr>
              <a:t> and </a:t>
            </a:r>
            <a:r>
              <a:rPr lang="en-US" dirty="0" smtClean="0">
                <a:latin typeface="Arial" pitchFamily="34" charset="0"/>
                <a:cs typeface="Arial" pitchFamily="34" charset="0"/>
              </a:rPr>
              <a:t>LASTNAME</a:t>
            </a:r>
            <a:endParaRPr lang="en-US" b="0" dirty="0">
              <a:latin typeface="Arial" pitchFamily="34" charset="0"/>
              <a:cs typeface="Arial" pitchFamily="34" charset="0"/>
            </a:endParaRPr>
          </a:p>
        </p:txBody>
      </p:sp>
    </p:spTree>
    <p:extLst>
      <p:ext uri="{BB962C8B-B14F-4D97-AF65-F5344CB8AC3E}">
        <p14:creationId xmlns:p14="http://schemas.microsoft.com/office/powerpoint/2010/main" val="239867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checkerboard(across)">
                                      <p:cBhvr>
                                        <p:cTn id="7" dur="500"/>
                                        <p:tgtEl>
                                          <p:spTgt spid="7">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8" end="8"/>
                                            </p:txEl>
                                          </p:spTgt>
                                        </p:tgtEl>
                                        <p:attrNameLst>
                                          <p:attrName>style.visibility</p:attrName>
                                        </p:attrNameLst>
                                      </p:cBhvr>
                                      <p:to>
                                        <p:strVal val="visible"/>
                                      </p:to>
                                    </p:set>
                                    <p:animEffect transition="in" filter="checkerboard(across)">
                                      <p:cBhvr>
                                        <p:cTn id="10" dur="500"/>
                                        <p:tgtEl>
                                          <p:spTgt spid="7">
                                            <p:txEl>
                                              <p:pRg st="8" end="8"/>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animEffect transition="in" filter="checkerboard(across)">
                                      <p:cBhvr>
                                        <p:cTn id="13" dur="500"/>
                                        <p:tgtEl>
                                          <p:spTgt spid="7">
                                            <p:txEl>
                                              <p:pRg st="9" end="9"/>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16" dur="500"/>
                                        <p:tgtEl>
                                          <p:spTgt spid="7">
                                            <p:txEl>
                                              <p:pRg st="10" end="10"/>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19" dur="500"/>
                                        <p:tgtEl>
                                          <p:spTgt spid="7">
                                            <p:txEl>
                                              <p:pRg st="11" end="11"/>
                                            </p:txEl>
                                          </p:spTgt>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Based Record-Example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dirty="0"/>
          </a:p>
        </p:txBody>
      </p:sp>
      <p:sp>
        <p:nvSpPr>
          <p:cNvPr id="10" name="TextBox 9"/>
          <p:cNvSpPr txBox="1"/>
          <p:nvPr/>
        </p:nvSpPr>
        <p:spPr>
          <a:xfrm>
            <a:off x="76200" y="1600200"/>
            <a:ext cx="8686800" cy="4247317"/>
          </a:xfrm>
          <a:prstGeom prst="rect">
            <a:avLst/>
          </a:prstGeom>
          <a:noFill/>
        </p:spPr>
        <p:txBody>
          <a:bodyPr wrap="square" rtlCol="0">
            <a:spAutoFit/>
          </a:bodyPr>
          <a:lstStyle/>
          <a:p>
            <a:r>
              <a:rPr lang="en-US" b="0" dirty="0" smtClean="0">
                <a:solidFill>
                  <a:srgbClr val="0070C0"/>
                </a:solidFill>
              </a:rPr>
              <a:t>DECLARE</a:t>
            </a:r>
          </a:p>
          <a:p>
            <a:r>
              <a:rPr lang="en-US" b="0" dirty="0" smtClean="0">
                <a:solidFill>
                  <a:srgbClr val="0070C0"/>
                </a:solidFill>
              </a:rPr>
              <a:t>     CURSOR </a:t>
            </a:r>
            <a:r>
              <a:rPr lang="en-US" dirty="0" smtClean="0">
                <a:solidFill>
                  <a:srgbClr val="00B050"/>
                </a:solidFill>
              </a:rPr>
              <a:t>EMP</a:t>
            </a:r>
            <a:r>
              <a:rPr lang="en-US" b="0" dirty="0" smtClean="0">
                <a:solidFill>
                  <a:srgbClr val="00B050"/>
                </a:solidFill>
              </a:rPr>
              <a:t>_CURSOR</a:t>
            </a:r>
            <a:r>
              <a:rPr lang="en-US" b="0" dirty="0" smtClean="0">
                <a:solidFill>
                  <a:srgbClr val="0070C0"/>
                </a:solidFill>
              </a:rPr>
              <a:t>  IS</a:t>
            </a:r>
          </a:p>
          <a:p>
            <a:r>
              <a:rPr lang="en-US" b="0" dirty="0" smtClean="0">
                <a:solidFill>
                  <a:srgbClr val="0070C0"/>
                </a:solidFill>
              </a:rPr>
              <a:t>       SELECT </a:t>
            </a:r>
            <a:r>
              <a:rPr lang="en-US" b="0" dirty="0" smtClean="0">
                <a:solidFill>
                  <a:srgbClr val="00B050"/>
                </a:solidFill>
              </a:rPr>
              <a:t>EMPLOYEENUMBER</a:t>
            </a:r>
            <a:r>
              <a:rPr lang="en-US" b="0" dirty="0" smtClean="0">
                <a:solidFill>
                  <a:srgbClr val="0070C0"/>
                </a:solidFill>
              </a:rPr>
              <a:t>,</a:t>
            </a:r>
            <a:r>
              <a:rPr lang="en-US" b="0" dirty="0" smtClean="0">
                <a:solidFill>
                  <a:srgbClr val="00B050"/>
                </a:solidFill>
              </a:rPr>
              <a:t>LASTNAME</a:t>
            </a:r>
            <a:r>
              <a:rPr lang="en-US" b="0" dirty="0" smtClean="0">
                <a:solidFill>
                  <a:srgbClr val="0070C0"/>
                </a:solidFill>
              </a:rPr>
              <a:t> FROM </a:t>
            </a:r>
            <a:r>
              <a:rPr lang="en-US" b="0" dirty="0" smtClean="0">
                <a:solidFill>
                  <a:srgbClr val="00B050"/>
                </a:solidFill>
              </a:rPr>
              <a:t>EMPLOYEES;</a:t>
            </a:r>
            <a:endParaRPr lang="en-US" b="0" dirty="0" smtClean="0">
              <a:solidFill>
                <a:srgbClr val="0070C0"/>
              </a:solidFill>
            </a:endParaRPr>
          </a:p>
          <a:p>
            <a:r>
              <a:rPr lang="en-US" dirty="0" smtClean="0">
                <a:solidFill>
                  <a:srgbClr val="0070C0"/>
                </a:solidFill>
              </a:rPr>
              <a:t>      </a:t>
            </a:r>
            <a:r>
              <a:rPr lang="en-US" dirty="0" smtClean="0">
                <a:solidFill>
                  <a:srgbClr val="00B050"/>
                </a:solidFill>
              </a:rPr>
              <a:t>MY_EMP</a:t>
            </a:r>
            <a:r>
              <a:rPr lang="en-US" dirty="0" smtClean="0">
                <a:solidFill>
                  <a:srgbClr val="0070C0"/>
                </a:solidFill>
              </a:rPr>
              <a:t>  </a:t>
            </a:r>
            <a:r>
              <a:rPr lang="en-US" dirty="0" smtClean="0">
                <a:solidFill>
                  <a:srgbClr val="00B050"/>
                </a:solidFill>
              </a:rPr>
              <a:t>EMP_CURSOR</a:t>
            </a:r>
            <a:r>
              <a:rPr lang="en-US" dirty="0" smtClean="0">
                <a:solidFill>
                  <a:srgbClr val="0070C0"/>
                </a:solidFill>
              </a:rPr>
              <a:t>%ROWTYPE;</a:t>
            </a:r>
          </a:p>
          <a:p>
            <a:r>
              <a:rPr lang="en-US" b="0" dirty="0" smtClean="0">
                <a:solidFill>
                  <a:srgbClr val="0070C0"/>
                </a:solidFill>
              </a:rPr>
              <a:t>    BEGIN</a:t>
            </a:r>
          </a:p>
          <a:p>
            <a:r>
              <a:rPr lang="en-US" b="0" dirty="0" smtClean="0">
                <a:solidFill>
                  <a:srgbClr val="0070C0"/>
                </a:solidFill>
              </a:rPr>
              <a:t>       OPEN </a:t>
            </a:r>
            <a:r>
              <a:rPr lang="en-US" b="0" dirty="0" smtClean="0">
                <a:solidFill>
                  <a:srgbClr val="00B050"/>
                </a:solidFill>
              </a:rPr>
              <a:t>EMP_CURSOR</a:t>
            </a:r>
            <a:r>
              <a:rPr lang="en-US" b="0" dirty="0" smtClean="0">
                <a:solidFill>
                  <a:srgbClr val="0070C0"/>
                </a:solidFill>
              </a:rPr>
              <a:t> ;</a:t>
            </a:r>
          </a:p>
          <a:p>
            <a:r>
              <a:rPr lang="en-US" b="0" dirty="0" smtClean="0">
                <a:solidFill>
                  <a:srgbClr val="0070C0"/>
                </a:solidFill>
              </a:rPr>
              <a:t>         LOOP</a:t>
            </a:r>
          </a:p>
          <a:p>
            <a:r>
              <a:rPr lang="en-US" b="0" dirty="0" smtClean="0">
                <a:solidFill>
                  <a:srgbClr val="0070C0"/>
                </a:solidFill>
              </a:rPr>
              <a:t>            FETCH </a:t>
            </a:r>
            <a:r>
              <a:rPr lang="en-US" b="0" dirty="0" smtClean="0">
                <a:solidFill>
                  <a:srgbClr val="00B050"/>
                </a:solidFill>
              </a:rPr>
              <a:t>EMP_CURSOR</a:t>
            </a:r>
            <a:r>
              <a:rPr lang="en-US" b="0" dirty="0" smtClean="0">
                <a:solidFill>
                  <a:srgbClr val="0070C0"/>
                </a:solidFill>
              </a:rPr>
              <a:t>  INTO </a:t>
            </a:r>
            <a:r>
              <a:rPr lang="en-US" dirty="0" smtClean="0">
                <a:solidFill>
                  <a:srgbClr val="00B050"/>
                </a:solidFill>
              </a:rPr>
              <a:t>MY_EMP</a:t>
            </a:r>
            <a:r>
              <a:rPr lang="en-US" b="0" dirty="0" smtClean="0">
                <a:solidFill>
                  <a:srgbClr val="0070C0"/>
                </a:solidFill>
              </a:rPr>
              <a:t> ;</a:t>
            </a:r>
          </a:p>
          <a:p>
            <a:r>
              <a:rPr lang="en-US" b="0" dirty="0" smtClean="0">
                <a:solidFill>
                  <a:srgbClr val="0070C0"/>
                </a:solidFill>
              </a:rPr>
              <a:t>            EXIT WHEN </a:t>
            </a:r>
            <a:r>
              <a:rPr lang="en-US" b="0" dirty="0" smtClean="0">
                <a:solidFill>
                  <a:srgbClr val="00B050"/>
                </a:solidFill>
              </a:rPr>
              <a:t>EMP_CURSOR</a:t>
            </a:r>
            <a:r>
              <a:rPr lang="en-US" b="0" dirty="0" smtClean="0">
                <a:solidFill>
                  <a:srgbClr val="0070C0"/>
                </a:solidFill>
              </a:rPr>
              <a:t>%NOTFOUND;</a:t>
            </a:r>
          </a:p>
          <a:p>
            <a:pPr marL="633413" lvl="2" indent="104775">
              <a:tabLst>
                <a:tab pos="574675" algn="l"/>
                <a:tab pos="633413" algn="l"/>
                <a:tab pos="693738" algn="l"/>
                <a:tab pos="1195388" algn="l"/>
                <a:tab pos="1547813" algn="l"/>
              </a:tabLst>
            </a:pPr>
            <a:r>
              <a:rPr lang="en-US" b="0" dirty="0" smtClean="0">
                <a:solidFill>
                  <a:srgbClr val="0070C0"/>
                </a:solidFill>
              </a:rPr>
              <a:t> DBMS_OUTPUT.PUT_LINE(</a:t>
            </a:r>
          </a:p>
          <a:p>
            <a:pPr marL="633413" lvl="2" indent="104775">
              <a:tabLst>
                <a:tab pos="574675" algn="l"/>
                <a:tab pos="633413" algn="l"/>
                <a:tab pos="693738" algn="l"/>
                <a:tab pos="1195388" algn="l"/>
                <a:tab pos="1547813" algn="l"/>
              </a:tabLst>
            </a:pPr>
            <a:r>
              <a:rPr lang="en-US" b="0" dirty="0" smtClean="0">
                <a:solidFill>
                  <a:srgbClr val="00B050"/>
                </a:solidFill>
              </a:rPr>
              <a:t>	MY_EMP</a:t>
            </a:r>
            <a:r>
              <a:rPr lang="en-US" b="0" dirty="0" smtClean="0">
                <a:solidFill>
                  <a:srgbClr val="0070C0"/>
                </a:solidFill>
              </a:rPr>
              <a:t>.</a:t>
            </a:r>
            <a:r>
              <a:rPr lang="en-US" b="0" dirty="0" smtClean="0">
                <a:solidFill>
                  <a:srgbClr val="00B050"/>
                </a:solidFill>
              </a:rPr>
              <a:t>EMPLOYEENUMBER </a:t>
            </a:r>
            <a:r>
              <a:rPr lang="en-US" b="0" dirty="0" smtClean="0">
                <a:solidFill>
                  <a:srgbClr val="0070C0"/>
                </a:solidFill>
              </a:rPr>
              <a:t>|| ‘  ‘ ||</a:t>
            </a:r>
            <a:r>
              <a:rPr lang="en-US" b="0" dirty="0" smtClean="0">
                <a:solidFill>
                  <a:srgbClr val="00B050"/>
                </a:solidFill>
              </a:rPr>
              <a:t>MY_COURSE</a:t>
            </a:r>
            <a:r>
              <a:rPr lang="en-US" b="0" dirty="0" smtClean="0">
                <a:solidFill>
                  <a:srgbClr val="0070C0"/>
                </a:solidFill>
              </a:rPr>
              <a:t>.</a:t>
            </a:r>
            <a:r>
              <a:rPr lang="en-US" b="0" dirty="0" smtClean="0">
                <a:solidFill>
                  <a:srgbClr val="00B050"/>
                </a:solidFill>
              </a:rPr>
              <a:t>LASTNAME</a:t>
            </a:r>
            <a:r>
              <a:rPr lang="en-US" b="0" dirty="0" smtClean="0">
                <a:solidFill>
                  <a:srgbClr val="0070C0"/>
                </a:solidFill>
              </a:rPr>
              <a:t>);</a:t>
            </a:r>
          </a:p>
          <a:p>
            <a:pPr lvl="1"/>
            <a:r>
              <a:rPr lang="en-US" b="0" dirty="0" smtClean="0">
                <a:solidFill>
                  <a:srgbClr val="0070C0"/>
                </a:solidFill>
              </a:rPr>
              <a:t>    END LOOP;</a:t>
            </a:r>
          </a:p>
          <a:p>
            <a:r>
              <a:rPr lang="en-US" b="0" dirty="0" smtClean="0">
                <a:solidFill>
                  <a:srgbClr val="0070C0"/>
                </a:solidFill>
              </a:rPr>
              <a:t>     CLOSE </a:t>
            </a:r>
            <a:r>
              <a:rPr lang="en-US" b="0" dirty="0" smtClean="0">
                <a:solidFill>
                  <a:srgbClr val="00B050"/>
                </a:solidFill>
              </a:rPr>
              <a:t>EMP_CURSOR</a:t>
            </a:r>
            <a:r>
              <a:rPr lang="en-US" b="0" dirty="0" smtClean="0">
                <a:solidFill>
                  <a:srgbClr val="0070C0"/>
                </a:solidFill>
              </a:rPr>
              <a:t> ;</a:t>
            </a:r>
          </a:p>
          <a:p>
            <a:r>
              <a:rPr lang="en-US" b="0" dirty="0" smtClean="0">
                <a:solidFill>
                  <a:srgbClr val="0070C0"/>
                </a:solidFill>
              </a:rPr>
              <a:t> END;</a:t>
            </a:r>
          </a:p>
          <a:p>
            <a:endParaRPr lang="en-US" b="0" dirty="0"/>
          </a:p>
        </p:txBody>
      </p:sp>
      <p:sp>
        <p:nvSpPr>
          <p:cNvPr id="5" name="Rectangular Callout 4"/>
          <p:cNvSpPr/>
          <p:nvPr/>
        </p:nvSpPr>
        <p:spPr>
          <a:xfrm>
            <a:off x="6096000" y="2667000"/>
            <a:ext cx="2362200" cy="533400"/>
          </a:xfrm>
          <a:prstGeom prst="wedgeRectCallout">
            <a:avLst>
              <a:gd name="adj1" fmla="val -60733"/>
              <a:gd name="adj2" fmla="val -1134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Arial" pitchFamily="34" charset="0"/>
                <a:cs typeface="Arial" pitchFamily="34" charset="0"/>
              </a:rPr>
              <a:t>Cursor based record is declared</a:t>
            </a:r>
            <a:endParaRPr lang="en-US" sz="1600" dirty="0">
              <a:latin typeface="Arial" pitchFamily="34" charset="0"/>
              <a:cs typeface="Arial" pitchFamily="34" charset="0"/>
            </a:endParaRPr>
          </a:p>
        </p:txBody>
      </p:sp>
      <p:sp>
        <p:nvSpPr>
          <p:cNvPr id="6" name="Rectangular Callout 5"/>
          <p:cNvSpPr/>
          <p:nvPr/>
        </p:nvSpPr>
        <p:spPr>
          <a:xfrm>
            <a:off x="6553200" y="3733800"/>
            <a:ext cx="2362200" cy="533400"/>
          </a:xfrm>
          <a:prstGeom prst="wedgeRectCallout">
            <a:avLst>
              <a:gd name="adj1" fmla="val -63115"/>
              <a:gd name="adj2" fmla="val -79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Arial" pitchFamily="34" charset="0"/>
                <a:cs typeface="Arial" pitchFamily="34" charset="0"/>
              </a:rPr>
              <a:t>Cursor is executed and stored in record</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344588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3587677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400" dirty="0"/>
              <a:t>PL/SQL </a:t>
            </a:r>
            <a:r>
              <a:rPr lang="en-US" sz="2400" dirty="0" smtClean="0"/>
              <a:t>Composite data types </a:t>
            </a:r>
            <a:r>
              <a:rPr lang="en-US" sz="2400" dirty="0"/>
              <a:t>session provides knowledge and understanding of the use of PL/SQL </a:t>
            </a:r>
            <a:r>
              <a:rPr lang="en-US" sz="2400" dirty="0" smtClean="0"/>
              <a:t>composite data types and collections in </a:t>
            </a:r>
            <a:r>
              <a:rPr lang="en-US" sz="2400" dirty="0"/>
              <a:t>Oracle 10G and finally apply the syntax learned as part of this session in a case study provided.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7" name="Slide Number Placeholder 6"/>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ea typeface="Verdana" pitchFamily="34" charset="0"/>
                <a:cs typeface="Verdana" pitchFamily="34" charset="0"/>
              </a:rPr>
              <a:t>Lend A Hand-Cursor Based Records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dirty="0"/>
          </a:p>
        </p:txBody>
      </p:sp>
      <p:sp>
        <p:nvSpPr>
          <p:cNvPr id="5" name="TextBox 4"/>
          <p:cNvSpPr txBox="1"/>
          <p:nvPr/>
        </p:nvSpPr>
        <p:spPr>
          <a:xfrm>
            <a:off x="152400" y="1676400"/>
            <a:ext cx="8763000" cy="2923877"/>
          </a:xfrm>
          <a:prstGeom prst="rect">
            <a:avLst/>
          </a:prstGeom>
          <a:noFill/>
        </p:spPr>
        <p:txBody>
          <a:bodyPr wrap="square" rtlCol="0">
            <a:spAutoFit/>
          </a:bodyPr>
          <a:lstStyle/>
          <a:p>
            <a:pPr>
              <a:spcBef>
                <a:spcPts val="1200"/>
              </a:spcBef>
            </a:pPr>
            <a:r>
              <a:rPr lang="en-US" dirty="0" smtClean="0"/>
              <a:t>Pre Requisites: </a:t>
            </a:r>
            <a:r>
              <a:rPr lang="en-US" b="0" dirty="0" smtClean="0"/>
              <a:t>Use the CMS Course_INFO Tables.</a:t>
            </a:r>
          </a:p>
          <a:p>
            <a:pPr>
              <a:spcBef>
                <a:spcPts val="1200"/>
              </a:spcBef>
            </a:pPr>
            <a:r>
              <a:rPr lang="en-US" dirty="0" smtClean="0"/>
              <a:t>Problem Statement : </a:t>
            </a:r>
            <a:r>
              <a:rPr lang="en-US" b="0" dirty="0" smtClean="0"/>
              <a:t>Develop a  PL SQL  block which iterates through the courses retrieves the course details from  the Course_INFO table and display the message.</a:t>
            </a:r>
          </a:p>
          <a:p>
            <a:pPr>
              <a:spcBef>
                <a:spcPts val="1200"/>
              </a:spcBef>
            </a:pPr>
            <a:r>
              <a:rPr lang="en-US" dirty="0" smtClean="0"/>
              <a:t>Expected Output:</a:t>
            </a:r>
          </a:p>
          <a:p>
            <a:pPr lvl="1">
              <a:spcBef>
                <a:spcPts val="1200"/>
              </a:spcBef>
            </a:pPr>
            <a:r>
              <a:rPr lang="en-US" b="0" dirty="0" smtClean="0"/>
              <a:t>“</a:t>
            </a:r>
            <a:r>
              <a:rPr lang="en-US" b="0" dirty="0" smtClean="0">
                <a:solidFill>
                  <a:srgbClr val="00B050"/>
                </a:solidFill>
              </a:rPr>
              <a:t>The Course Code Of  </a:t>
            </a:r>
            <a:r>
              <a:rPr lang="en-US" b="0" dirty="0" smtClean="0"/>
              <a:t>” +&lt;</a:t>
            </a:r>
            <a:r>
              <a:rPr lang="en-US" b="0" dirty="0" err="1" smtClean="0"/>
              <a:t>Course_Name</a:t>
            </a:r>
            <a:r>
              <a:rPr lang="en-US" b="0" dirty="0" smtClean="0"/>
              <a:t>&gt;  +” </a:t>
            </a:r>
            <a:r>
              <a:rPr lang="en-US" b="0" dirty="0" smtClean="0">
                <a:solidFill>
                  <a:srgbClr val="00B050"/>
                </a:solidFill>
              </a:rPr>
              <a:t>is</a:t>
            </a:r>
            <a:r>
              <a:rPr lang="en-US" b="0" dirty="0" smtClean="0"/>
              <a:t> “ +&lt;</a:t>
            </a:r>
            <a:r>
              <a:rPr lang="en-US" b="0" dirty="0" err="1" smtClean="0"/>
              <a:t>Course_Code</a:t>
            </a:r>
            <a:r>
              <a:rPr lang="en-US" b="0" dirty="0" smtClean="0"/>
              <a:t>&gt; “ </a:t>
            </a:r>
            <a:r>
              <a:rPr lang="en-US" b="0" dirty="0" smtClean="0">
                <a:solidFill>
                  <a:srgbClr val="00B050"/>
                </a:solidFill>
              </a:rPr>
              <a:t>and the start date is  </a:t>
            </a:r>
            <a:r>
              <a:rPr lang="en-US" b="0" dirty="0" smtClean="0"/>
              <a:t>“ +&lt;</a:t>
            </a:r>
            <a:r>
              <a:rPr lang="en-US" b="0" dirty="0" err="1" smtClean="0"/>
              <a:t>Course_Start_Date</a:t>
            </a:r>
            <a:r>
              <a:rPr lang="en-US" b="0" dirty="0" smtClean="0"/>
              <a:t>&gt; + “ </a:t>
            </a:r>
            <a:r>
              <a:rPr lang="en-US" b="0" dirty="0" smtClean="0">
                <a:solidFill>
                  <a:srgbClr val="00B050"/>
                </a:solidFill>
              </a:rPr>
              <a:t>and the duration of the course is </a:t>
            </a:r>
            <a:r>
              <a:rPr lang="en-US" b="0" dirty="0" smtClean="0"/>
              <a:t> “+&lt;</a:t>
            </a:r>
            <a:r>
              <a:rPr lang="en-US" b="0" dirty="0" err="1" smtClean="0"/>
              <a:t>Course_Duration</a:t>
            </a:r>
            <a:r>
              <a:rPr lang="en-US" b="0" dirty="0" smtClean="0"/>
              <a:t>&gt; +” </a:t>
            </a:r>
            <a:r>
              <a:rPr lang="en-US" b="0" dirty="0" smtClean="0">
                <a:solidFill>
                  <a:srgbClr val="00B050"/>
                </a:solidFill>
              </a:rPr>
              <a:t>days</a:t>
            </a:r>
            <a:r>
              <a:rPr lang="en-US" b="0" dirty="0" smtClean="0"/>
              <a:t> ” .</a:t>
            </a:r>
            <a:endParaRPr lang="en-US" dirty="0" smtClean="0"/>
          </a:p>
          <a:p>
            <a:pPr>
              <a:spcBef>
                <a:spcPts val="1200"/>
              </a:spcBef>
            </a:pPr>
            <a:endParaRPr lang="en-US" b="0" dirty="0" smtClean="0"/>
          </a:p>
        </p:txBody>
      </p:sp>
    </p:spTree>
    <p:extLst>
      <p:ext uri="{BB962C8B-B14F-4D97-AF65-F5344CB8AC3E}">
        <p14:creationId xmlns:p14="http://schemas.microsoft.com/office/powerpoint/2010/main" val="2357059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a typeface="Verdana" pitchFamily="34" charset="0"/>
                <a:cs typeface="Verdana" pitchFamily="34" charset="0"/>
              </a:rPr>
              <a:t>Lend A Hand-Solution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dirty="0"/>
          </a:p>
        </p:txBody>
      </p:sp>
      <p:pic>
        <p:nvPicPr>
          <p:cNvPr id="5" name="Picture 4" descr="pic2.JPG"/>
          <p:cNvPicPr>
            <a:picLocks noChangeAspect="1"/>
          </p:cNvPicPr>
          <p:nvPr/>
        </p:nvPicPr>
        <p:blipFill>
          <a:blip r:embed="rId2" cstate="print"/>
          <a:stretch>
            <a:fillRect/>
          </a:stretch>
        </p:blipFill>
        <p:spPr>
          <a:xfrm>
            <a:off x="990600" y="1752600"/>
            <a:ext cx="6934200" cy="4191000"/>
          </a:xfrm>
          <a:prstGeom prst="rect">
            <a:avLst/>
          </a:prstGeom>
        </p:spPr>
      </p:pic>
    </p:spTree>
    <p:extLst>
      <p:ext uri="{BB962C8B-B14F-4D97-AF65-F5344CB8AC3E}">
        <p14:creationId xmlns:p14="http://schemas.microsoft.com/office/powerpoint/2010/main" val="7989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096000" cy="2971800"/>
          </a:xfrm>
        </p:spPr>
        <p:txBody>
          <a:bodyPr/>
          <a:lstStyle/>
          <a:p>
            <a:pPr>
              <a:spcBef>
                <a:spcPts val="1200"/>
              </a:spcBef>
              <a:buFont typeface="Wingdings" pitchFamily="2" charset="2"/>
              <a:buChar char="§"/>
            </a:pPr>
            <a:r>
              <a:rPr lang="en-US" sz="2200" dirty="0">
                <a:cs typeface="Arial" pitchFamily="34" charset="0"/>
              </a:rPr>
              <a:t>Can a record have multiple fields?</a:t>
            </a:r>
          </a:p>
          <a:p>
            <a:pPr>
              <a:spcBef>
                <a:spcPts val="1200"/>
              </a:spcBef>
              <a:buFont typeface="Wingdings" pitchFamily="2" charset="2"/>
              <a:buChar char="§"/>
            </a:pPr>
            <a:r>
              <a:rPr lang="en-US" sz="2200" dirty="0">
                <a:cs typeface="Arial" pitchFamily="34" charset="0"/>
              </a:rPr>
              <a:t>Can a record have fields of multiple data types?</a:t>
            </a:r>
          </a:p>
          <a:p>
            <a:pPr>
              <a:spcBef>
                <a:spcPts val="1200"/>
              </a:spcBef>
              <a:buFont typeface="Wingdings" pitchFamily="2" charset="2"/>
              <a:buChar char="§"/>
            </a:pPr>
            <a:r>
              <a:rPr lang="en-US" sz="2200" dirty="0">
                <a:cs typeface="Arial" pitchFamily="34" charset="0"/>
              </a:rPr>
              <a:t>What is the record type used for representing a record of a table?</a:t>
            </a:r>
          </a:p>
          <a:p>
            <a:pPr>
              <a:spcBef>
                <a:spcPts val="1200"/>
              </a:spcBef>
              <a:buFont typeface="Wingdings" pitchFamily="2" charset="2"/>
              <a:buChar char="§"/>
            </a:pPr>
            <a:r>
              <a:rPr lang="en-US" sz="2200" dirty="0">
                <a:cs typeface="Arial" pitchFamily="34" charset="0"/>
              </a:rPr>
              <a:t>What is the difference between  Table based records and Programmer defined records?</a:t>
            </a:r>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179298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dirty="0"/>
          </a:p>
        </p:txBody>
      </p:sp>
      <p:sp>
        <p:nvSpPr>
          <p:cNvPr id="5" name="TextBox 4"/>
          <p:cNvSpPr txBox="1"/>
          <p:nvPr/>
        </p:nvSpPr>
        <p:spPr>
          <a:xfrm>
            <a:off x="304800" y="1676400"/>
            <a:ext cx="8534400" cy="1508105"/>
          </a:xfrm>
          <a:prstGeom prst="rect">
            <a:avLst/>
          </a:prstGeom>
          <a:noFill/>
        </p:spPr>
        <p:txBody>
          <a:bodyPr wrap="square" rtlCol="0">
            <a:spAutoFit/>
          </a:bodyPr>
          <a:lstStyle/>
          <a:p>
            <a:pPr>
              <a:spcBef>
                <a:spcPts val="1200"/>
              </a:spcBef>
              <a:buFont typeface="Arial" pitchFamily="34" charset="0"/>
              <a:buChar char="•"/>
            </a:pPr>
            <a:endParaRPr lang="en-US" sz="2400" b="0" dirty="0" smtClean="0"/>
          </a:p>
          <a:p>
            <a:pPr>
              <a:spcBef>
                <a:spcPts val="1200"/>
              </a:spcBef>
              <a:buFont typeface="Arial" pitchFamily="34" charset="0"/>
              <a:buChar char="•"/>
            </a:pPr>
            <a:endParaRPr lang="en-US" sz="2400" b="0" dirty="0" smtClean="0"/>
          </a:p>
          <a:p>
            <a:pPr>
              <a:spcBef>
                <a:spcPts val="1200"/>
              </a:spcBef>
              <a:buFont typeface="Arial" pitchFamily="34" charset="0"/>
              <a:buChar char="•"/>
            </a:pPr>
            <a:endParaRPr lang="en-US" sz="2400" b="0" dirty="0" smtClean="0"/>
          </a:p>
        </p:txBody>
      </p:sp>
      <p:sp>
        <p:nvSpPr>
          <p:cNvPr id="6" name="Rectangle 5"/>
          <p:cNvSpPr/>
          <p:nvPr/>
        </p:nvSpPr>
        <p:spPr>
          <a:xfrm>
            <a:off x="228600" y="1676400"/>
            <a:ext cx="8610600" cy="1015663"/>
          </a:xfrm>
          <a:prstGeom prst="rect">
            <a:avLst/>
          </a:prstGeom>
        </p:spPr>
        <p:txBody>
          <a:bodyPr wrap="square">
            <a:spAutoFit/>
          </a:bodyPr>
          <a:lstStyle/>
          <a:p>
            <a:r>
              <a:rPr lang="en-US" sz="2000" dirty="0" smtClean="0"/>
              <a:t>What is a collection?</a:t>
            </a:r>
          </a:p>
          <a:p>
            <a:pPr lvl="1"/>
            <a:r>
              <a:rPr lang="en-US" sz="2000" b="0" dirty="0" smtClean="0"/>
              <a:t>A “collection” is simply a container that groups multiple elements into a single unit. </a:t>
            </a:r>
          </a:p>
        </p:txBody>
      </p:sp>
      <p:sp>
        <p:nvSpPr>
          <p:cNvPr id="9" name="Rectangle 8"/>
          <p:cNvSpPr/>
          <p:nvPr/>
        </p:nvSpPr>
        <p:spPr>
          <a:xfrm>
            <a:off x="381000" y="4724400"/>
            <a:ext cx="8382000" cy="1323439"/>
          </a:xfrm>
          <a:prstGeom prst="rect">
            <a:avLst/>
          </a:prstGeom>
        </p:spPr>
        <p:txBody>
          <a:bodyPr wrap="square">
            <a:spAutoFit/>
          </a:bodyPr>
          <a:lstStyle/>
          <a:p>
            <a:r>
              <a:rPr lang="en-US" sz="2000" b="0" dirty="0" smtClean="0"/>
              <a:t>Collections are used to:</a:t>
            </a:r>
          </a:p>
          <a:p>
            <a:pPr lvl="1" indent="177800">
              <a:buFont typeface="Arial" pitchFamily="34" charset="0"/>
              <a:buChar char="•"/>
            </a:pPr>
            <a:r>
              <a:rPr lang="en-US" sz="2000" b="0" dirty="0" smtClean="0"/>
              <a:t> Store</a:t>
            </a:r>
          </a:p>
          <a:p>
            <a:pPr lvl="1" indent="177800">
              <a:buFont typeface="Arial" pitchFamily="34" charset="0"/>
              <a:buChar char="•"/>
            </a:pPr>
            <a:r>
              <a:rPr lang="en-US" sz="2000" b="0" dirty="0" smtClean="0"/>
              <a:t> Retrieve</a:t>
            </a:r>
          </a:p>
          <a:p>
            <a:pPr lvl="1" indent="177800">
              <a:buFont typeface="Arial" pitchFamily="34" charset="0"/>
              <a:buChar char="•"/>
            </a:pPr>
            <a:r>
              <a:rPr lang="en-US" sz="2000" b="0" dirty="0" smtClean="0"/>
              <a:t> Manipulate </a:t>
            </a:r>
          </a:p>
        </p:txBody>
      </p:sp>
      <p:sp>
        <p:nvSpPr>
          <p:cNvPr id="10" name="TextBox 9"/>
          <p:cNvSpPr txBox="1"/>
          <p:nvPr/>
        </p:nvSpPr>
        <p:spPr>
          <a:xfrm>
            <a:off x="3657600" y="2743200"/>
            <a:ext cx="49530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b="0" dirty="0" smtClean="0">
                <a:latin typeface="Arial" pitchFamily="34" charset="0"/>
                <a:cs typeface="Arial" pitchFamily="34" charset="0"/>
              </a:rPr>
              <a:t>In PL SQL</a:t>
            </a:r>
          </a:p>
          <a:p>
            <a:r>
              <a:rPr lang="en-US" sz="2000" b="0" dirty="0" smtClean="0">
                <a:latin typeface="Arial" pitchFamily="34" charset="0"/>
                <a:cs typeface="Arial" pitchFamily="34" charset="0"/>
              </a:rPr>
              <a:t>A </a:t>
            </a:r>
            <a:r>
              <a:rPr lang="en-US" sz="2000" i="1" dirty="0" smtClean="0">
                <a:latin typeface="Arial" pitchFamily="34" charset="0"/>
                <a:cs typeface="Arial" pitchFamily="34" charset="0"/>
              </a:rPr>
              <a:t>collection</a:t>
            </a:r>
            <a:r>
              <a:rPr lang="en-US" sz="2000" b="0" dirty="0" smtClean="0">
                <a:latin typeface="Arial" pitchFamily="34" charset="0"/>
                <a:cs typeface="Arial" pitchFamily="34" charset="0"/>
              </a:rPr>
              <a:t> is an ordered group of data, all of the same type. </a:t>
            </a:r>
            <a:endParaRPr lang="en-US" sz="2000" b="0" dirty="0">
              <a:latin typeface="Arial" pitchFamily="34" charset="0"/>
              <a:cs typeface="Arial" pitchFamily="34" charset="0"/>
            </a:endParaRPr>
          </a:p>
        </p:txBody>
      </p:sp>
      <p:pic>
        <p:nvPicPr>
          <p:cNvPr id="11" name="Picture 10" descr="package.png"/>
          <p:cNvPicPr>
            <a:picLocks noChangeAspect="1"/>
          </p:cNvPicPr>
          <p:nvPr/>
        </p:nvPicPr>
        <p:blipFill>
          <a:blip r:embed="rId2" cstate="print"/>
          <a:stretch>
            <a:fillRect/>
          </a:stretch>
        </p:blipFill>
        <p:spPr>
          <a:xfrm>
            <a:off x="914400" y="2895600"/>
            <a:ext cx="1787407" cy="1447800"/>
          </a:xfrm>
          <a:prstGeom prst="rect">
            <a:avLst/>
          </a:prstGeom>
        </p:spPr>
      </p:pic>
      <p:sp>
        <p:nvSpPr>
          <p:cNvPr id="12" name="TextBox 11"/>
          <p:cNvSpPr txBox="1"/>
          <p:nvPr/>
        </p:nvSpPr>
        <p:spPr>
          <a:xfrm>
            <a:off x="1469574" y="3138714"/>
            <a:ext cx="1066800" cy="415498"/>
          </a:xfrm>
          <a:prstGeom prst="rect">
            <a:avLst/>
          </a:prstGeom>
          <a:noFill/>
        </p:spPr>
        <p:txBody>
          <a:bodyPr wrap="square" rtlCol="0">
            <a:spAutoFit/>
          </a:bodyPr>
          <a:lstStyle/>
          <a:p>
            <a:r>
              <a:rPr lang="en-US" sz="1000" dirty="0" smtClean="0"/>
              <a:t>Elements</a:t>
            </a:r>
          </a:p>
          <a:p>
            <a:r>
              <a:rPr lang="en-US" sz="1000" dirty="0" smtClean="0"/>
              <a:t>1…n</a:t>
            </a:r>
            <a:endParaRPr lang="en-US" sz="1000" dirty="0"/>
          </a:p>
        </p:txBody>
      </p:sp>
      <p:sp>
        <p:nvSpPr>
          <p:cNvPr id="13" name="TextBox 12"/>
          <p:cNvSpPr txBox="1"/>
          <p:nvPr/>
        </p:nvSpPr>
        <p:spPr>
          <a:xfrm>
            <a:off x="1607460" y="3947886"/>
            <a:ext cx="1066800" cy="246221"/>
          </a:xfrm>
          <a:prstGeom prst="rect">
            <a:avLst/>
          </a:prstGeom>
          <a:noFill/>
        </p:spPr>
        <p:txBody>
          <a:bodyPr wrap="square" rtlCol="0">
            <a:spAutoFit/>
          </a:bodyPr>
          <a:lstStyle/>
          <a:p>
            <a:r>
              <a:rPr lang="en-US" sz="1000" dirty="0" smtClean="0">
                <a:solidFill>
                  <a:srgbClr val="FF0000"/>
                </a:solidFill>
              </a:rPr>
              <a:t>Collection</a:t>
            </a:r>
            <a:endParaRPr lang="en-US" sz="1000" dirty="0">
              <a:solidFill>
                <a:srgbClr val="FF0000"/>
              </a:solidFill>
            </a:endParaRPr>
          </a:p>
        </p:txBody>
      </p:sp>
      <p:sp>
        <p:nvSpPr>
          <p:cNvPr id="14" name="TextBox 13"/>
          <p:cNvSpPr txBox="1"/>
          <p:nvPr/>
        </p:nvSpPr>
        <p:spPr>
          <a:xfrm>
            <a:off x="3810000" y="4924961"/>
            <a:ext cx="49530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latin typeface="Arial" pitchFamily="34" charset="0"/>
                <a:cs typeface="Arial" pitchFamily="34" charset="0"/>
              </a:rPr>
              <a:t>IMPORTANT: </a:t>
            </a:r>
            <a:r>
              <a:rPr lang="en-US" sz="2000" b="0" dirty="0" smtClean="0">
                <a:latin typeface="Arial" pitchFamily="34" charset="0"/>
                <a:cs typeface="Arial" pitchFamily="34" charset="0"/>
              </a:rPr>
              <a:t>It is enough for the associates to have knowledge on each collection types.</a:t>
            </a:r>
            <a:endParaRPr lang="en-US" sz="2000" dirty="0">
              <a:latin typeface="Arial" pitchFamily="34" charset="0"/>
              <a:cs typeface="Arial" pitchFamily="34" charset="0"/>
            </a:endParaRPr>
          </a:p>
        </p:txBody>
      </p:sp>
      <p:pic>
        <p:nvPicPr>
          <p:cNvPr id="16" name="Picture 15"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4715" y="3810000"/>
            <a:ext cx="95877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19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heckerboard(across)">
                                      <p:cBhvr>
                                        <p:cTn id="11" dur="500"/>
                                        <p:tgtEl>
                                          <p:spTgt spid="11"/>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heckerboard(across)">
                                      <p:cBhvr>
                                        <p:cTn id="14" dur="500"/>
                                        <p:tgtEl>
                                          <p:spTgt spid="12"/>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par>
                                <p:cTn id="18" presetID="2" presetClass="entr" presetSubtype="8" fill="hold" nodeType="with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 calcmode="lin" valueType="num">
                                      <p:cBhvr additive="base">
                                        <p:cTn id="24"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
                                            <p:txEl>
                                              <p:pRg st="1" end="1"/>
                                            </p:txEl>
                                          </p:spTgt>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 calcmode="lin" valueType="num">
                                      <p:cBhvr additive="base">
                                        <p:cTn id="28"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9">
                                            <p:txEl>
                                              <p:pRg st="2" end="2"/>
                                            </p:txEl>
                                          </p:spTgt>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 calcmode="lin" valueType="num">
                                      <p:cBhvr additive="base">
                                        <p:cTn id="32"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3" end="3"/>
                                            </p:txEl>
                                          </p:spTgt>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5938" lvl="3"/>
            <a:r>
              <a:rPr lang="en-US" dirty="0" smtClean="0">
                <a:latin typeface="Verdana" pitchFamily="34" charset="0"/>
              </a:rPr>
              <a:t>PL SQL  Collections</a:t>
            </a:r>
            <a:endParaRPr lang="en-US" sz="2800" dirty="0">
              <a:latin typeface="Verdana"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dirty="0"/>
          </a:p>
        </p:txBody>
      </p:sp>
      <p:sp>
        <p:nvSpPr>
          <p:cNvPr id="5" name="TextBox 4"/>
          <p:cNvSpPr txBox="1"/>
          <p:nvPr/>
        </p:nvSpPr>
        <p:spPr>
          <a:xfrm>
            <a:off x="152400" y="4255294"/>
            <a:ext cx="8915400" cy="1231106"/>
          </a:xfrm>
          <a:prstGeom prst="rect">
            <a:avLst/>
          </a:prstGeom>
          <a:noFill/>
        </p:spPr>
        <p:txBody>
          <a:bodyPr wrap="square" rtlCol="0">
            <a:spAutoFit/>
          </a:bodyPr>
          <a:lstStyle/>
          <a:p>
            <a:pPr>
              <a:spcBef>
                <a:spcPts val="1200"/>
              </a:spcBef>
            </a:pPr>
            <a:r>
              <a:rPr lang="en-US" dirty="0" smtClean="0"/>
              <a:t>More about PL SQL Collection:</a:t>
            </a:r>
          </a:p>
          <a:p>
            <a:pPr marL="0" lvl="1" indent="279400">
              <a:spcBef>
                <a:spcPts val="1200"/>
              </a:spcBef>
              <a:buFont typeface="Arial" pitchFamily="34" charset="0"/>
              <a:buChar char="•"/>
            </a:pPr>
            <a:r>
              <a:rPr lang="en-US" b="0" dirty="0" smtClean="0"/>
              <a:t>Each element has a unique index that determines its position in the collection.</a:t>
            </a:r>
          </a:p>
          <a:p>
            <a:pPr marL="0" lvl="1" indent="279400">
              <a:spcBef>
                <a:spcPts val="1200"/>
              </a:spcBef>
              <a:buFont typeface="Arial" pitchFamily="34" charset="0"/>
              <a:buChar char="•"/>
            </a:pPr>
            <a:r>
              <a:rPr lang="en-US" b="0" dirty="0" smtClean="0"/>
              <a:t>Individual elements in a collection can be accessed by using index.</a:t>
            </a:r>
          </a:p>
        </p:txBody>
      </p:sp>
      <p:graphicFrame>
        <p:nvGraphicFramePr>
          <p:cNvPr id="6" name="Diagram 5"/>
          <p:cNvGraphicFramePr/>
          <p:nvPr/>
        </p:nvGraphicFramePr>
        <p:xfrm>
          <a:off x="1371600" y="1828800"/>
          <a:ext cx="5562600" cy="1890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0144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Index-By Tables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dirty="0"/>
          </a:p>
        </p:txBody>
      </p:sp>
      <p:sp>
        <p:nvSpPr>
          <p:cNvPr id="5" name="TextBox 4"/>
          <p:cNvSpPr txBox="1"/>
          <p:nvPr/>
        </p:nvSpPr>
        <p:spPr>
          <a:xfrm>
            <a:off x="228600" y="1671459"/>
            <a:ext cx="8686800" cy="4093428"/>
          </a:xfrm>
          <a:prstGeom prst="rect">
            <a:avLst/>
          </a:prstGeom>
          <a:noFill/>
        </p:spPr>
        <p:txBody>
          <a:bodyPr wrap="square" rtlCol="0">
            <a:spAutoFit/>
          </a:bodyPr>
          <a:lstStyle/>
          <a:p>
            <a:pPr>
              <a:spcBef>
                <a:spcPts val="1200"/>
              </a:spcBef>
            </a:pPr>
            <a:r>
              <a:rPr lang="en-US" dirty="0" smtClean="0"/>
              <a:t>What are Index-By Tables/Associative Arrays?</a:t>
            </a:r>
          </a:p>
          <a:p>
            <a:pPr marL="61913" lvl="1" indent="279400">
              <a:spcBef>
                <a:spcPts val="1200"/>
              </a:spcBef>
              <a:buFont typeface="Arial" pitchFamily="34" charset="0"/>
              <a:buChar char="•"/>
            </a:pPr>
            <a:r>
              <a:rPr lang="en-US" b="0" dirty="0" smtClean="0"/>
              <a:t>Index-By Tables also called as </a:t>
            </a:r>
            <a:r>
              <a:rPr lang="en-US" i="1" dirty="0" smtClean="0"/>
              <a:t>associative array </a:t>
            </a:r>
            <a:r>
              <a:rPr lang="en-US" b="0" dirty="0" smtClean="0"/>
              <a:t>is a set of key-value pairs.</a:t>
            </a:r>
          </a:p>
          <a:p>
            <a:pPr marL="279400" lvl="1" indent="-217488">
              <a:spcBef>
                <a:spcPts val="1200"/>
              </a:spcBef>
              <a:buFont typeface="Arial" pitchFamily="34" charset="0"/>
              <a:buChar char="•"/>
              <a:tabLst>
                <a:tab pos="403225" algn="l"/>
              </a:tabLst>
            </a:pPr>
            <a:r>
              <a:rPr lang="en-US" b="0" dirty="0" smtClean="0"/>
              <a:t> Each key is unique, and is used to locate the corresponding value. </a:t>
            </a:r>
          </a:p>
          <a:p>
            <a:pPr marL="279400" lvl="1" indent="-217488">
              <a:spcBef>
                <a:spcPts val="1200"/>
              </a:spcBef>
              <a:buFont typeface="Arial" pitchFamily="34" charset="0"/>
              <a:buChar char="•"/>
              <a:tabLst>
                <a:tab pos="403225" algn="l"/>
              </a:tabLst>
            </a:pPr>
            <a:r>
              <a:rPr lang="en-US" b="0" dirty="0" smtClean="0"/>
              <a:t>The Value can be either a scalar data type or record.</a:t>
            </a:r>
          </a:p>
          <a:p>
            <a:pPr marL="61913" lvl="1" indent="217488">
              <a:spcBef>
                <a:spcPts val="1200"/>
              </a:spcBef>
              <a:buFont typeface="Arial" pitchFamily="34" charset="0"/>
              <a:buChar char="•"/>
            </a:pPr>
            <a:r>
              <a:rPr lang="en-US" b="0" dirty="0" smtClean="0"/>
              <a:t>They are similar to hash tables in other programming languages.</a:t>
            </a:r>
          </a:p>
          <a:p>
            <a:pPr marL="339725" lvl="1" indent="-280988">
              <a:spcBef>
                <a:spcPts val="1200"/>
              </a:spcBef>
              <a:buFont typeface="Arial" pitchFamily="34" charset="0"/>
              <a:buChar char="•"/>
            </a:pPr>
            <a:r>
              <a:rPr lang="en-US" b="0" dirty="0" smtClean="0"/>
              <a:t>The  size of the Index-By Tables will dynamically increased based on the values stored in Index By Tables.</a:t>
            </a:r>
          </a:p>
          <a:p>
            <a:pPr>
              <a:spcBef>
                <a:spcPts val="1200"/>
              </a:spcBef>
            </a:pPr>
            <a:r>
              <a:rPr lang="en-US" dirty="0" smtClean="0"/>
              <a:t>Index-By Tables elements:</a:t>
            </a:r>
          </a:p>
          <a:p>
            <a:pPr marL="800100" lvl="1" indent="-342900">
              <a:spcBef>
                <a:spcPts val="1200"/>
              </a:spcBef>
              <a:buFont typeface="+mj-lt"/>
              <a:buAutoNum type="arabicPeriod"/>
            </a:pPr>
            <a:r>
              <a:rPr lang="en-US" dirty="0" smtClean="0"/>
              <a:t>Key:  </a:t>
            </a:r>
            <a:r>
              <a:rPr lang="en-US" b="0" dirty="0" smtClean="0"/>
              <a:t>To store the key, data type BINARY_INTEGER.</a:t>
            </a:r>
          </a:p>
          <a:p>
            <a:pPr marL="800100" lvl="1" indent="-342900">
              <a:spcBef>
                <a:spcPts val="1200"/>
              </a:spcBef>
              <a:buFont typeface="+mj-lt"/>
              <a:buAutoNum type="arabicPeriod" startAt="2"/>
            </a:pPr>
            <a:r>
              <a:rPr lang="en-US" dirty="0" smtClean="0"/>
              <a:t>Value: </a:t>
            </a:r>
            <a:r>
              <a:rPr lang="en-US" b="0" dirty="0" smtClean="0"/>
              <a:t>Represents the value for a key, can be a scalar or record data type.</a:t>
            </a:r>
          </a:p>
        </p:txBody>
      </p:sp>
    </p:spTree>
    <p:extLst>
      <p:ext uri="{BB962C8B-B14F-4D97-AF65-F5344CB8AC3E}">
        <p14:creationId xmlns:p14="http://schemas.microsoft.com/office/powerpoint/2010/main" val="39017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box(in)">
                                      <p:cBhvr>
                                        <p:cTn id="7" dur="500"/>
                                        <p:tgtEl>
                                          <p:spTgt spid="5">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box(in)">
                                      <p:cBhvr>
                                        <p:cTn id="10" dur="500"/>
                                        <p:tgtEl>
                                          <p:spTgt spid="5">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box(in)">
                                      <p:cBhvr>
                                        <p:cTn id="1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Index-By Tables Structure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dirty="0"/>
          </a:p>
        </p:txBody>
      </p:sp>
      <p:sp>
        <p:nvSpPr>
          <p:cNvPr id="7" name="TextBox 6"/>
          <p:cNvSpPr txBox="1"/>
          <p:nvPr/>
        </p:nvSpPr>
        <p:spPr>
          <a:xfrm>
            <a:off x="228600" y="1676400"/>
            <a:ext cx="8610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1200"/>
              </a:spcBef>
            </a:pPr>
            <a:r>
              <a:rPr lang="en-US" b="0" dirty="0" smtClean="0">
                <a:latin typeface="Arial" pitchFamily="34" charset="0"/>
                <a:cs typeface="Arial" pitchFamily="34" charset="0"/>
              </a:rPr>
              <a:t>Associative arrays  are used for storing  key and value pairs. Key will be integer and value can be any scalar types or records.</a:t>
            </a:r>
            <a:endParaRPr lang="en-US" b="0" dirty="0">
              <a:latin typeface="Arial" pitchFamily="34" charset="0"/>
              <a:cs typeface="Arial" pitchFamily="34" charset="0"/>
            </a:endParaRPr>
          </a:p>
        </p:txBody>
      </p:sp>
      <p:pic>
        <p:nvPicPr>
          <p:cNvPr id="9" name="Picture 8" descr="pic3.JPG"/>
          <p:cNvPicPr>
            <a:picLocks noChangeAspect="1"/>
          </p:cNvPicPr>
          <p:nvPr/>
        </p:nvPicPr>
        <p:blipFill>
          <a:blip r:embed="rId2" cstate="print"/>
          <a:stretch>
            <a:fillRect/>
          </a:stretch>
        </p:blipFill>
        <p:spPr>
          <a:xfrm>
            <a:off x="3200400" y="3048000"/>
            <a:ext cx="2209800" cy="2514601"/>
          </a:xfrm>
          <a:prstGeom prst="rect">
            <a:avLst/>
          </a:prstGeom>
        </p:spPr>
      </p:pic>
    </p:spTree>
    <p:extLst>
      <p:ext uri="{BB962C8B-B14F-4D97-AF65-F5344CB8AC3E}">
        <p14:creationId xmlns:p14="http://schemas.microsoft.com/office/powerpoint/2010/main" val="2777152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Index-By Tables-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dirty="0"/>
          </a:p>
        </p:txBody>
      </p:sp>
      <p:sp>
        <p:nvSpPr>
          <p:cNvPr id="5" name="TextBox 4"/>
          <p:cNvSpPr txBox="1"/>
          <p:nvPr/>
        </p:nvSpPr>
        <p:spPr>
          <a:xfrm>
            <a:off x="228600" y="1600200"/>
            <a:ext cx="6324600" cy="2846933"/>
          </a:xfrm>
          <a:prstGeom prst="rect">
            <a:avLst/>
          </a:prstGeom>
          <a:noFill/>
        </p:spPr>
        <p:txBody>
          <a:bodyPr wrap="square" rtlCol="0">
            <a:spAutoFit/>
          </a:bodyPr>
          <a:lstStyle/>
          <a:p>
            <a:pPr>
              <a:spcBef>
                <a:spcPts val="300"/>
              </a:spcBef>
            </a:pPr>
            <a:r>
              <a:rPr lang="en-US" sz="1400" dirty="0" smtClean="0"/>
              <a:t>Syntax:</a:t>
            </a:r>
          </a:p>
          <a:p>
            <a:pPr lvl="2">
              <a:spcBef>
                <a:spcPts val="300"/>
              </a:spcBef>
            </a:pPr>
            <a:r>
              <a:rPr lang="en-US" sz="1400" b="0" dirty="0" smtClean="0">
                <a:solidFill>
                  <a:srgbClr val="0070C0"/>
                </a:solidFill>
              </a:rPr>
              <a:t>Declare</a:t>
            </a:r>
          </a:p>
          <a:p>
            <a:pPr lvl="2">
              <a:spcBef>
                <a:spcPts val="300"/>
              </a:spcBef>
            </a:pPr>
            <a:r>
              <a:rPr lang="en-US" sz="1400" b="0" dirty="0" smtClean="0">
                <a:solidFill>
                  <a:srgbClr val="0070C0"/>
                </a:solidFill>
              </a:rPr>
              <a:t>TYPE </a:t>
            </a:r>
            <a:r>
              <a:rPr lang="en-US" sz="1400" b="0" dirty="0" err="1" smtClean="0">
                <a:solidFill>
                  <a:srgbClr val="00B050"/>
                </a:solidFill>
              </a:rPr>
              <a:t>type_name</a:t>
            </a:r>
            <a:r>
              <a:rPr lang="en-US" sz="1400" b="0" dirty="0" smtClean="0">
                <a:solidFill>
                  <a:srgbClr val="0070C0"/>
                </a:solidFill>
              </a:rPr>
              <a:t>  IS TABLE OF </a:t>
            </a:r>
          </a:p>
          <a:p>
            <a:pPr lvl="2">
              <a:spcBef>
                <a:spcPts val="300"/>
              </a:spcBef>
            </a:pPr>
            <a:r>
              <a:rPr lang="en-US" sz="1400" b="0" dirty="0" smtClean="0">
                <a:solidFill>
                  <a:srgbClr val="0070C0"/>
                </a:solidFill>
              </a:rPr>
              <a:t> element type [NOT NULL]</a:t>
            </a:r>
          </a:p>
          <a:p>
            <a:pPr lvl="2">
              <a:spcBef>
                <a:spcPts val="300"/>
              </a:spcBef>
            </a:pPr>
            <a:r>
              <a:rPr lang="en-US" sz="1400" b="0" dirty="0" smtClean="0">
                <a:solidFill>
                  <a:srgbClr val="0070C0"/>
                </a:solidFill>
              </a:rPr>
              <a:t> INDEX BY [BINARY_INTEGER];</a:t>
            </a:r>
          </a:p>
          <a:p>
            <a:pPr lvl="2">
              <a:spcBef>
                <a:spcPts val="300"/>
              </a:spcBef>
            </a:pPr>
            <a:r>
              <a:rPr lang="en-US" sz="1400" b="0" dirty="0" smtClean="0">
                <a:solidFill>
                  <a:srgbClr val="0070C0"/>
                </a:solidFill>
              </a:rPr>
              <a:t> </a:t>
            </a:r>
            <a:r>
              <a:rPr lang="en-US" sz="1400" b="0" dirty="0" smtClean="0">
                <a:solidFill>
                  <a:srgbClr val="00B050"/>
                </a:solidFill>
              </a:rPr>
              <a:t>Identifier</a:t>
            </a:r>
            <a:r>
              <a:rPr lang="en-US" sz="1400" b="0" dirty="0" smtClean="0">
                <a:solidFill>
                  <a:srgbClr val="0070C0"/>
                </a:solidFill>
              </a:rPr>
              <a:t>  </a:t>
            </a:r>
            <a:r>
              <a:rPr lang="en-US" sz="1400" b="0" dirty="0" err="1" smtClean="0">
                <a:solidFill>
                  <a:srgbClr val="00B050"/>
                </a:solidFill>
              </a:rPr>
              <a:t>type_name</a:t>
            </a:r>
            <a:r>
              <a:rPr lang="en-US" sz="1400" b="0" dirty="0" smtClean="0">
                <a:solidFill>
                  <a:srgbClr val="0070C0"/>
                </a:solidFill>
              </a:rPr>
              <a:t>;</a:t>
            </a:r>
          </a:p>
          <a:p>
            <a:pPr>
              <a:spcBef>
                <a:spcPts val="300"/>
              </a:spcBef>
            </a:pPr>
            <a:r>
              <a:rPr lang="en-US" sz="1400" dirty="0" smtClean="0"/>
              <a:t>Example:</a:t>
            </a:r>
          </a:p>
          <a:p>
            <a:pPr lvl="2">
              <a:spcBef>
                <a:spcPts val="300"/>
              </a:spcBef>
            </a:pPr>
            <a:r>
              <a:rPr lang="en-US" sz="1400" b="0" dirty="0" smtClean="0">
                <a:solidFill>
                  <a:srgbClr val="0070C0"/>
                </a:solidFill>
              </a:rPr>
              <a:t>TYPE  </a:t>
            </a:r>
            <a:r>
              <a:rPr lang="en-US" sz="1400" b="0" dirty="0" smtClean="0">
                <a:solidFill>
                  <a:srgbClr val="00B050"/>
                </a:solidFill>
              </a:rPr>
              <a:t>EMP_TABLES_TYPE</a:t>
            </a:r>
            <a:r>
              <a:rPr lang="en-US" sz="1400" b="0" dirty="0" smtClean="0">
                <a:solidFill>
                  <a:srgbClr val="0070C0"/>
                </a:solidFill>
              </a:rPr>
              <a:t> IS TABLE OF</a:t>
            </a:r>
          </a:p>
          <a:p>
            <a:pPr lvl="2">
              <a:spcBef>
                <a:spcPts val="300"/>
              </a:spcBef>
            </a:pPr>
            <a:r>
              <a:rPr lang="en-US" sz="1400" b="0" dirty="0" smtClean="0">
                <a:solidFill>
                  <a:srgbClr val="00B050"/>
                </a:solidFill>
              </a:rPr>
              <a:t>EMPLOYEES.LAST_NAME</a:t>
            </a:r>
            <a:r>
              <a:rPr lang="en-US" sz="1400" b="0" dirty="0" smtClean="0">
                <a:solidFill>
                  <a:srgbClr val="0070C0"/>
                </a:solidFill>
              </a:rPr>
              <a:t>%TYPE</a:t>
            </a:r>
          </a:p>
          <a:p>
            <a:pPr lvl="2">
              <a:spcBef>
                <a:spcPts val="300"/>
              </a:spcBef>
            </a:pPr>
            <a:r>
              <a:rPr lang="en-US" sz="1400" b="0" dirty="0" smtClean="0">
                <a:solidFill>
                  <a:srgbClr val="0070C0"/>
                </a:solidFill>
              </a:rPr>
              <a:t>INDEX BY BINARY_INTEGER;</a:t>
            </a:r>
          </a:p>
          <a:p>
            <a:pPr lvl="2">
              <a:spcBef>
                <a:spcPts val="300"/>
              </a:spcBef>
            </a:pPr>
            <a:r>
              <a:rPr lang="en-US" sz="1400" b="0" dirty="0" smtClean="0">
                <a:solidFill>
                  <a:srgbClr val="00B050"/>
                </a:solidFill>
              </a:rPr>
              <a:t>My_Table    EMP_TABLES_TYPE</a:t>
            </a:r>
            <a:r>
              <a:rPr lang="en-US" sz="1400" b="0" dirty="0" smtClean="0">
                <a:solidFill>
                  <a:srgbClr val="0070C0"/>
                </a:solidFill>
              </a:rPr>
              <a:t> ;</a:t>
            </a:r>
          </a:p>
        </p:txBody>
      </p:sp>
      <p:sp>
        <p:nvSpPr>
          <p:cNvPr id="6" name="TextBox 5"/>
          <p:cNvSpPr txBox="1"/>
          <p:nvPr/>
        </p:nvSpPr>
        <p:spPr>
          <a:xfrm>
            <a:off x="76200" y="4876800"/>
            <a:ext cx="4419600"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The above example creates a collection EMP_TABLES_TYPE with one column </a:t>
            </a:r>
            <a:r>
              <a:rPr lang="en-US" b="0" dirty="0" err="1" smtClean="0">
                <a:latin typeface="Arial" pitchFamily="34" charset="0"/>
                <a:cs typeface="Arial" pitchFamily="34" charset="0"/>
              </a:rPr>
              <a:t>last_name</a:t>
            </a:r>
            <a:r>
              <a:rPr lang="en-US" b="0" dirty="0" smtClean="0">
                <a:latin typeface="Arial" pitchFamily="34" charset="0"/>
                <a:cs typeface="Arial" pitchFamily="34" charset="0"/>
              </a:rPr>
              <a:t> in employees table. The BINARY_INTEGER is the key to locate a name.</a:t>
            </a:r>
            <a:endParaRPr lang="en-US" b="0" dirty="0">
              <a:latin typeface="Arial" pitchFamily="34" charset="0"/>
              <a:cs typeface="Arial" pitchFamily="34" charset="0"/>
            </a:endParaRPr>
          </a:p>
        </p:txBody>
      </p:sp>
      <p:sp>
        <p:nvSpPr>
          <p:cNvPr id="7" name="Right Brace 6"/>
          <p:cNvSpPr/>
          <p:nvPr/>
        </p:nvSpPr>
        <p:spPr>
          <a:xfrm>
            <a:off x="4038600" y="4038600"/>
            <a:ext cx="2286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4038600" y="3581400"/>
            <a:ext cx="3810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400800" y="3505200"/>
            <a:ext cx="2286000"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b="0" dirty="0" smtClean="0"/>
              <a:t>Last name is the value</a:t>
            </a:r>
            <a:endParaRPr lang="en-US" sz="1600" b="0" dirty="0"/>
          </a:p>
        </p:txBody>
      </p:sp>
      <p:sp>
        <p:nvSpPr>
          <p:cNvPr id="10" name="TextBox 9"/>
          <p:cNvSpPr txBox="1"/>
          <p:nvPr/>
        </p:nvSpPr>
        <p:spPr>
          <a:xfrm>
            <a:off x="6934200" y="4191000"/>
            <a:ext cx="1752600" cy="58477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b="0" dirty="0" smtClean="0"/>
              <a:t>Binary integer is the key.</a:t>
            </a:r>
            <a:endParaRPr lang="en-US" sz="1600" b="0" dirty="0"/>
          </a:p>
        </p:txBody>
      </p:sp>
      <p:cxnSp>
        <p:nvCxnSpPr>
          <p:cNvPr id="12" name="Straight Connector 11"/>
          <p:cNvCxnSpPr>
            <a:stCxn id="8" idx="1"/>
            <a:endCxn id="9" idx="1"/>
          </p:cNvCxnSpPr>
          <p:nvPr/>
        </p:nvCxnSpPr>
        <p:spPr>
          <a:xfrm flipV="1">
            <a:off x="4419600" y="3674477"/>
            <a:ext cx="1981200" cy="974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1"/>
          </p:cNvCxnSpPr>
          <p:nvPr/>
        </p:nvCxnSpPr>
        <p:spPr>
          <a:xfrm>
            <a:off x="4267200" y="4229100"/>
            <a:ext cx="2667000" cy="1311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181600" y="1600200"/>
            <a:ext cx="2971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0" dirty="0" smtClean="0">
                <a:latin typeface="Arial" pitchFamily="34" charset="0"/>
                <a:cs typeface="Arial" pitchFamily="34" charset="0"/>
              </a:rPr>
              <a:t>Define the index by table.</a:t>
            </a:r>
            <a:endParaRPr lang="en-US" sz="1400" b="0" dirty="0">
              <a:latin typeface="Arial" pitchFamily="34" charset="0"/>
              <a:cs typeface="Arial" pitchFamily="34" charset="0"/>
            </a:endParaRPr>
          </a:p>
        </p:txBody>
      </p:sp>
      <p:cxnSp>
        <p:nvCxnSpPr>
          <p:cNvPr id="19" name="Straight Connector 18"/>
          <p:cNvCxnSpPr>
            <a:endCxn id="17" idx="1"/>
          </p:cNvCxnSpPr>
          <p:nvPr/>
        </p:nvCxnSpPr>
        <p:spPr>
          <a:xfrm flipV="1">
            <a:off x="3352800" y="1828800"/>
            <a:ext cx="1828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67600" y="5029200"/>
            <a:ext cx="1600200" cy="116955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b="0" dirty="0" smtClean="0">
                <a:latin typeface="Arial" pitchFamily="34" charset="0"/>
                <a:cs typeface="Arial" pitchFamily="34" charset="0"/>
              </a:rPr>
              <a:t>An element of  Index by table with  key  </a:t>
            </a:r>
            <a:r>
              <a:rPr lang="en-US" sz="1400" i="1" dirty="0" smtClean="0">
                <a:latin typeface="Arial" pitchFamily="34" charset="0"/>
                <a:cs typeface="Arial" pitchFamily="34" charset="0"/>
              </a:rPr>
              <a:t>2</a:t>
            </a:r>
            <a:r>
              <a:rPr lang="en-US" sz="1400" b="0" dirty="0" smtClean="0">
                <a:latin typeface="Arial" pitchFamily="34" charset="0"/>
                <a:cs typeface="Arial" pitchFamily="34" charset="0"/>
              </a:rPr>
              <a:t> and employee name </a:t>
            </a:r>
            <a:r>
              <a:rPr lang="en-US" sz="1400" i="1" dirty="0" smtClean="0">
                <a:latin typeface="Arial" pitchFamily="34" charset="0"/>
                <a:cs typeface="Arial" pitchFamily="34" charset="0"/>
              </a:rPr>
              <a:t>Ron</a:t>
            </a:r>
            <a:r>
              <a:rPr lang="en-US" sz="1400" b="0" dirty="0" smtClean="0">
                <a:latin typeface="Arial" pitchFamily="34" charset="0"/>
                <a:cs typeface="Arial" pitchFamily="34" charset="0"/>
              </a:rPr>
              <a:t>.</a:t>
            </a:r>
            <a:endParaRPr lang="en-US" sz="1600" b="0" dirty="0"/>
          </a:p>
        </p:txBody>
      </p:sp>
      <p:graphicFrame>
        <p:nvGraphicFramePr>
          <p:cNvPr id="22" name="Table 21"/>
          <p:cNvGraphicFramePr>
            <a:graphicFrameLocks noGrp="1"/>
          </p:cNvGraphicFramePr>
          <p:nvPr/>
        </p:nvGraphicFramePr>
        <p:xfrm>
          <a:off x="4724400" y="4876800"/>
          <a:ext cx="2362200" cy="1371600"/>
        </p:xfrm>
        <a:graphic>
          <a:graphicData uri="http://schemas.openxmlformats.org/drawingml/2006/table">
            <a:tbl>
              <a:tblPr firstRow="1" bandRow="1">
                <a:tableStyleId>{5C22544A-7EE6-4342-B048-85BDC9FD1C3A}</a:tableStyleId>
              </a:tblPr>
              <a:tblGrid>
                <a:gridCol w="1181100"/>
                <a:gridCol w="1181100"/>
              </a:tblGrid>
              <a:tr h="342900">
                <a:tc>
                  <a:txBody>
                    <a:bodyPr/>
                    <a:lstStyle/>
                    <a:p>
                      <a:r>
                        <a:rPr lang="en-US" sz="1200" dirty="0" smtClean="0"/>
                        <a:t>Index Key</a:t>
                      </a:r>
                      <a:endParaRPr lang="en-US" sz="1200" dirty="0"/>
                    </a:p>
                  </a:txBody>
                  <a:tcPr/>
                </a:tc>
                <a:tc>
                  <a:txBody>
                    <a:bodyPr/>
                    <a:lstStyle/>
                    <a:p>
                      <a:r>
                        <a:rPr lang="en-US" sz="1200" dirty="0" smtClean="0"/>
                        <a:t>Value</a:t>
                      </a:r>
                      <a:endParaRPr lang="en-US" sz="1200" dirty="0"/>
                    </a:p>
                  </a:txBody>
                  <a:tcPr/>
                </a:tc>
              </a:tr>
              <a:tr h="342900">
                <a:tc>
                  <a:txBody>
                    <a:bodyPr/>
                    <a:lstStyle/>
                    <a:p>
                      <a:pPr algn="ctr"/>
                      <a:r>
                        <a:rPr lang="en-US" sz="1200" dirty="0" smtClean="0"/>
                        <a:t>1</a:t>
                      </a:r>
                      <a:endParaRPr lang="en-US" sz="1200" dirty="0"/>
                    </a:p>
                  </a:txBody>
                  <a:tcPr/>
                </a:tc>
                <a:tc>
                  <a:txBody>
                    <a:bodyPr/>
                    <a:lstStyle/>
                    <a:p>
                      <a:r>
                        <a:rPr lang="en-US" sz="1200" dirty="0" smtClean="0"/>
                        <a:t>Jack</a:t>
                      </a:r>
                      <a:endParaRPr lang="en-US" sz="1200" dirty="0"/>
                    </a:p>
                  </a:txBody>
                  <a:tcPr/>
                </a:tc>
              </a:tr>
              <a:tr h="342900">
                <a:tc>
                  <a:txBody>
                    <a:bodyPr/>
                    <a:lstStyle/>
                    <a:p>
                      <a:pPr algn="ctr"/>
                      <a:r>
                        <a:rPr lang="en-US" sz="1200" dirty="0" smtClean="0"/>
                        <a:t>2</a:t>
                      </a:r>
                      <a:endParaRPr lang="en-US" sz="1200" dirty="0"/>
                    </a:p>
                  </a:txBody>
                  <a:tcPr/>
                </a:tc>
                <a:tc>
                  <a:txBody>
                    <a:bodyPr/>
                    <a:lstStyle/>
                    <a:p>
                      <a:r>
                        <a:rPr lang="en-US" sz="1200" dirty="0" smtClean="0"/>
                        <a:t>Ron</a:t>
                      </a:r>
                      <a:endParaRPr lang="en-US" sz="1200" dirty="0"/>
                    </a:p>
                  </a:txBody>
                  <a:tcPr/>
                </a:tc>
              </a:tr>
              <a:tr h="342900">
                <a:tc>
                  <a:txBody>
                    <a:bodyPr/>
                    <a:lstStyle/>
                    <a:p>
                      <a:pPr algn="ctr"/>
                      <a:r>
                        <a:rPr lang="en-US" sz="1200" dirty="0" smtClean="0"/>
                        <a:t>3</a:t>
                      </a:r>
                      <a:endParaRPr lang="en-US" sz="1200" dirty="0"/>
                    </a:p>
                  </a:txBody>
                  <a:tcPr/>
                </a:tc>
                <a:tc>
                  <a:txBody>
                    <a:bodyPr/>
                    <a:lstStyle/>
                    <a:p>
                      <a:r>
                        <a:rPr lang="en-US" sz="1200" dirty="0" smtClean="0"/>
                        <a:t>Tim</a:t>
                      </a:r>
                      <a:endParaRPr lang="en-US" sz="1200" dirty="0"/>
                    </a:p>
                  </a:txBody>
                  <a:tcPr/>
                </a:tc>
              </a:tr>
            </a:tbl>
          </a:graphicData>
        </a:graphic>
      </p:graphicFrame>
      <p:cxnSp>
        <p:nvCxnSpPr>
          <p:cNvPr id="24" name="Straight Connector 23"/>
          <p:cNvCxnSpPr>
            <a:stCxn id="18" idx="1"/>
            <a:endCxn id="25" idx="3"/>
          </p:cNvCxnSpPr>
          <p:nvPr/>
        </p:nvCxnSpPr>
        <p:spPr>
          <a:xfrm flipH="1">
            <a:off x="6400800" y="5613976"/>
            <a:ext cx="1066800" cy="101024"/>
          </a:xfrm>
          <a:prstGeom prst="line">
            <a:avLst/>
          </a:prstGeom>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953000" y="5562600"/>
            <a:ext cx="1447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96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9"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par>
                                <p:cTn id="19" presetID="9"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ox(in)">
                                      <p:cBhvr>
                                        <p:cTn id="26" dur="500"/>
                                        <p:tgtEl>
                                          <p:spTgt spid="10"/>
                                        </p:tgtEl>
                                      </p:cBhvr>
                                    </p:animEffect>
                                  </p:childTnLst>
                                </p:cTn>
                              </p:par>
                              <p:par>
                                <p:cTn id="27" presetID="9"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par>
                                <p:cTn id="38" presetID="4" presetClass="entr" presetSubtype="16"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ox(in)">
                                      <p:cBhvr>
                                        <p:cTn id="40" dur="500"/>
                                        <p:tgtEl>
                                          <p:spTgt spid="22"/>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ox(in)">
                                      <p:cBhvr>
                                        <p:cTn id="43" dur="500"/>
                                        <p:tgtEl>
                                          <p:spTgt spid="25"/>
                                        </p:tgtEl>
                                      </p:cBhvr>
                                    </p:animEffect>
                                  </p:childTnLst>
                                </p:cTn>
                              </p:par>
                              <p:par>
                                <p:cTn id="44" presetID="4" presetClass="entr" presetSubtype="16"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ox(in)">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7" grpId="0" animBg="1"/>
      <p:bldP spid="18"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Index By Tables In bulit Functions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dirty="0"/>
          </a:p>
        </p:txBody>
      </p:sp>
      <p:sp>
        <p:nvSpPr>
          <p:cNvPr id="14" name="TextBox 13"/>
          <p:cNvSpPr txBox="1"/>
          <p:nvPr/>
        </p:nvSpPr>
        <p:spPr>
          <a:xfrm>
            <a:off x="609600" y="1524000"/>
            <a:ext cx="8001000" cy="369332"/>
          </a:xfrm>
          <a:prstGeom prst="rect">
            <a:avLst/>
          </a:prstGeom>
          <a:noFill/>
        </p:spPr>
        <p:txBody>
          <a:bodyPr wrap="square" rtlCol="0">
            <a:spAutoFit/>
          </a:bodyPr>
          <a:lstStyle/>
          <a:p>
            <a:r>
              <a:rPr lang="en-US" b="0" dirty="0" smtClean="0"/>
              <a:t>The following are the some of the inbuilt functions of  Index By Tables.</a:t>
            </a:r>
            <a:endParaRPr lang="en-US" b="0" dirty="0"/>
          </a:p>
        </p:txBody>
      </p:sp>
      <p:graphicFrame>
        <p:nvGraphicFramePr>
          <p:cNvPr id="15" name="Table 14"/>
          <p:cNvGraphicFramePr>
            <a:graphicFrameLocks noGrp="1"/>
          </p:cNvGraphicFramePr>
          <p:nvPr/>
        </p:nvGraphicFramePr>
        <p:xfrm>
          <a:off x="533400" y="1981200"/>
          <a:ext cx="8077200" cy="2933498"/>
        </p:xfrm>
        <a:graphic>
          <a:graphicData uri="http://schemas.openxmlformats.org/drawingml/2006/table">
            <a:tbl>
              <a:tblPr firstRow="1" bandRow="1">
                <a:tableStyleId>{5C22544A-7EE6-4342-B048-85BDC9FD1C3A}</a:tableStyleId>
              </a:tblPr>
              <a:tblGrid>
                <a:gridCol w="1905000"/>
                <a:gridCol w="6172200"/>
              </a:tblGrid>
              <a:tr h="459545">
                <a:tc>
                  <a:txBody>
                    <a:bodyPr/>
                    <a:lstStyle/>
                    <a:p>
                      <a:r>
                        <a:rPr lang="en-US" sz="1600" dirty="0" smtClean="0">
                          <a:latin typeface="Arial" pitchFamily="34" charset="0"/>
                          <a:cs typeface="Arial" pitchFamily="34" charset="0"/>
                        </a:rPr>
                        <a:t> Function Name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     Description</a:t>
                      </a:r>
                      <a:endParaRPr lang="en-US" sz="1600" dirty="0">
                        <a:latin typeface="Arial" pitchFamily="34" charset="0"/>
                        <a:cs typeface="Arial" pitchFamily="34" charset="0"/>
                      </a:endParaRPr>
                    </a:p>
                  </a:txBody>
                  <a:tcPr/>
                </a:tc>
              </a:tr>
              <a:tr h="536137">
                <a:tc>
                  <a:txBody>
                    <a:bodyPr/>
                    <a:lstStyle/>
                    <a:p>
                      <a:r>
                        <a:rPr lang="en-US" sz="1400" dirty="0" smtClean="0">
                          <a:latin typeface="Arial" pitchFamily="34" charset="0"/>
                          <a:cs typeface="Arial" pitchFamily="34" charset="0"/>
                        </a:rPr>
                        <a:t>FIRST</a:t>
                      </a:r>
                      <a:endParaRPr lang="en-US" sz="1400" dirty="0">
                        <a:latin typeface="Arial" pitchFamily="34" charset="0"/>
                        <a:cs typeface="Arial" pitchFamily="34" charset="0"/>
                      </a:endParaRPr>
                    </a:p>
                  </a:txBody>
                  <a:tcPr/>
                </a:tc>
                <a:tc>
                  <a:txBody>
                    <a:bodyPr/>
                    <a:lstStyle/>
                    <a:p>
                      <a:r>
                        <a:rPr lang="en-US" sz="1400" kern="1200" baseline="0" dirty="0" smtClean="0">
                          <a:solidFill>
                            <a:schemeClr val="dk1"/>
                          </a:solidFill>
                          <a:latin typeface="Arial" pitchFamily="34" charset="0"/>
                          <a:ea typeface="+mn-ea"/>
                          <a:cs typeface="Arial" pitchFamily="34" charset="0"/>
                        </a:rPr>
                        <a:t>Returns the  first element in the index by tables. If index by tables is empty  return NULL.</a:t>
                      </a:r>
                      <a:endParaRPr lang="en-US" sz="1400" dirty="0">
                        <a:latin typeface="Arial" pitchFamily="34" charset="0"/>
                        <a:cs typeface="Arial" pitchFamily="34" charset="0"/>
                      </a:endParaRPr>
                    </a:p>
                  </a:txBody>
                  <a:tcPr/>
                </a:tc>
              </a:tr>
              <a:tr h="365359">
                <a:tc>
                  <a:txBody>
                    <a:bodyPr/>
                    <a:lstStyle/>
                    <a:p>
                      <a:r>
                        <a:rPr lang="en-US" sz="1400" dirty="0" smtClean="0">
                          <a:latin typeface="Arial" pitchFamily="34" charset="0"/>
                          <a:cs typeface="Arial" pitchFamily="34" charset="0"/>
                        </a:rPr>
                        <a:t>LAST</a:t>
                      </a:r>
                      <a:endParaRPr lang="en-US" sz="1400" dirty="0">
                        <a:latin typeface="Arial" pitchFamily="34" charset="0"/>
                        <a:cs typeface="Arial" pitchFamily="34" charset="0"/>
                      </a:endParaRPr>
                    </a:p>
                  </a:txBody>
                  <a:tcPr/>
                </a:tc>
                <a:tc>
                  <a:txBody>
                    <a:bodyPr/>
                    <a:lstStyle/>
                    <a:p>
                      <a:r>
                        <a:rPr lang="en-US" sz="1400" kern="1200" baseline="0" dirty="0" smtClean="0">
                          <a:solidFill>
                            <a:schemeClr val="dk1"/>
                          </a:solidFill>
                          <a:latin typeface="Arial" pitchFamily="34" charset="0"/>
                          <a:ea typeface="+mn-ea"/>
                          <a:cs typeface="Arial" pitchFamily="34" charset="0"/>
                        </a:rPr>
                        <a:t>Returns the  last element in the index by tables. If index by tables is empty  return NULL.</a:t>
                      </a:r>
                      <a:endParaRPr lang="en-US" sz="1400" dirty="0">
                        <a:latin typeface="Arial" pitchFamily="34" charset="0"/>
                        <a:cs typeface="Arial" pitchFamily="34" charset="0"/>
                      </a:endParaRPr>
                    </a:p>
                  </a:txBody>
                  <a:tcPr/>
                </a:tc>
              </a:tr>
              <a:tr h="323960">
                <a:tc>
                  <a:txBody>
                    <a:bodyPr/>
                    <a:lstStyle/>
                    <a:p>
                      <a:r>
                        <a:rPr lang="en-US" sz="1400" dirty="0" smtClean="0">
                          <a:latin typeface="Arial" pitchFamily="34" charset="0"/>
                          <a:cs typeface="Arial" pitchFamily="34" charset="0"/>
                        </a:rPr>
                        <a:t>COUNT</a:t>
                      </a:r>
                      <a:endParaRPr lang="en-US" sz="1400" dirty="0">
                        <a:latin typeface="Arial" pitchFamily="34" charset="0"/>
                        <a:cs typeface="Arial" pitchFamily="34" charset="0"/>
                      </a:endParaRPr>
                    </a:p>
                  </a:txBody>
                  <a:tcPr/>
                </a:tc>
                <a:tc>
                  <a:txBody>
                    <a:bodyPr/>
                    <a:lstStyle/>
                    <a:p>
                      <a:r>
                        <a:rPr lang="en-US" sz="1400" kern="1200" baseline="0" dirty="0" smtClean="0">
                          <a:solidFill>
                            <a:schemeClr val="dk1"/>
                          </a:solidFill>
                          <a:latin typeface="Arial" pitchFamily="34" charset="0"/>
                          <a:ea typeface="+mn-ea"/>
                          <a:cs typeface="Arial" pitchFamily="34" charset="0"/>
                        </a:rPr>
                        <a:t> Returns the total number of elements that index by tables  currently contains.</a:t>
                      </a:r>
                      <a:endParaRPr lang="en-US" sz="1400" dirty="0">
                        <a:latin typeface="Arial" pitchFamily="34" charset="0"/>
                        <a:cs typeface="Arial" pitchFamily="34" charset="0"/>
                      </a:endParaRPr>
                    </a:p>
                  </a:txBody>
                  <a:tcPr/>
                </a:tc>
              </a:tr>
              <a:tr h="536137">
                <a:tc>
                  <a:txBody>
                    <a:bodyPr/>
                    <a:lstStyle/>
                    <a:p>
                      <a:r>
                        <a:rPr lang="en-US" sz="1400" dirty="0" smtClean="0">
                          <a:latin typeface="Arial" pitchFamily="34" charset="0"/>
                          <a:cs typeface="Arial" pitchFamily="34" charset="0"/>
                        </a:rPr>
                        <a:t>NEXT(n)</a:t>
                      </a:r>
                      <a:endParaRPr lang="en-US" sz="1400" dirty="0">
                        <a:latin typeface="Arial" pitchFamily="34" charset="0"/>
                        <a:cs typeface="Arial" pitchFamily="34" charset="0"/>
                      </a:endParaRPr>
                    </a:p>
                  </a:txBody>
                  <a:tcPr/>
                </a:tc>
                <a:tc>
                  <a:txBody>
                    <a:bodyPr/>
                    <a:lstStyle/>
                    <a:p>
                      <a:r>
                        <a:rPr lang="en-US" sz="1400" kern="1200" baseline="0" dirty="0" smtClean="0">
                          <a:solidFill>
                            <a:schemeClr val="dk1"/>
                          </a:solidFill>
                          <a:latin typeface="Arial" pitchFamily="34" charset="0"/>
                          <a:ea typeface="+mn-ea"/>
                          <a:cs typeface="Arial" pitchFamily="34" charset="0"/>
                        </a:rPr>
                        <a:t>Returns the next index value that follows the given index. If no index is available then it returns NULL. This method ignores null values. </a:t>
                      </a:r>
                      <a:endParaRPr lang="en-US" sz="1400" dirty="0">
                        <a:latin typeface="Arial" pitchFamily="34" charset="0"/>
                        <a:cs typeface="Arial" pitchFamily="34" charset="0"/>
                      </a:endParaRPr>
                    </a:p>
                  </a:txBody>
                  <a:tcPr/>
                </a:tc>
              </a:tr>
              <a:tr h="365359">
                <a:tc>
                  <a:txBody>
                    <a:bodyPr/>
                    <a:lstStyle/>
                    <a:p>
                      <a:r>
                        <a:rPr lang="en-US" sz="1400" dirty="0" smtClean="0">
                          <a:latin typeface="Arial" pitchFamily="34" charset="0"/>
                          <a:cs typeface="Arial" pitchFamily="34" charset="0"/>
                        </a:rPr>
                        <a:t>DELETE(n)</a:t>
                      </a:r>
                      <a:endParaRPr lang="en-US" sz="1400" dirty="0">
                        <a:latin typeface="Arial" pitchFamily="34" charset="0"/>
                        <a:cs typeface="Arial" pitchFamily="34" charset="0"/>
                      </a:endParaRPr>
                    </a:p>
                  </a:txBody>
                  <a:tcPr/>
                </a:tc>
                <a:tc>
                  <a:txBody>
                    <a:bodyPr/>
                    <a:lstStyle/>
                    <a:p>
                      <a:r>
                        <a:rPr lang="en-US" sz="1400" kern="1200" baseline="0" dirty="0" smtClean="0">
                          <a:solidFill>
                            <a:schemeClr val="dk1"/>
                          </a:solidFill>
                          <a:latin typeface="Arial" pitchFamily="34" charset="0"/>
                          <a:ea typeface="+mn-ea"/>
                          <a:cs typeface="Arial" pitchFamily="34" charset="0"/>
                        </a:rPr>
                        <a:t>Removes  the value in the specific from the  Index By Table.</a:t>
                      </a:r>
                      <a:endParaRPr lang="en-US" sz="1400" dirty="0">
                        <a:latin typeface="Arial" pitchFamily="34" charset="0"/>
                        <a:cs typeface="Arial" pitchFamily="34" charset="0"/>
                      </a:endParaRPr>
                    </a:p>
                  </a:txBody>
                  <a:tcPr/>
                </a:tc>
              </a:tr>
            </a:tbl>
          </a:graphicData>
        </a:graphic>
      </p:graphicFrame>
      <p:sp>
        <p:nvSpPr>
          <p:cNvPr id="16" name="TextBox 15"/>
          <p:cNvSpPr txBox="1"/>
          <p:nvPr/>
        </p:nvSpPr>
        <p:spPr>
          <a:xfrm>
            <a:off x="381000" y="5410200"/>
            <a:ext cx="8305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The above methods can also be used with VARRAY’s and Nested Tables  also</a:t>
            </a:r>
            <a:endParaRPr lang="en-US" b="0" dirty="0">
              <a:latin typeface="Arial" pitchFamily="34" charset="0"/>
              <a:cs typeface="Arial" pitchFamily="34" charset="0"/>
            </a:endParaRPr>
          </a:p>
        </p:txBody>
      </p:sp>
    </p:spTree>
    <p:extLst>
      <p:ext uri="{BB962C8B-B14F-4D97-AF65-F5344CB8AC3E}">
        <p14:creationId xmlns:p14="http://schemas.microsoft.com/office/powerpoint/2010/main" val="2411317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By Table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dirty="0"/>
          </a:p>
        </p:txBody>
      </p:sp>
      <p:sp>
        <p:nvSpPr>
          <p:cNvPr id="10" name="TextBox 9"/>
          <p:cNvSpPr txBox="1"/>
          <p:nvPr/>
        </p:nvSpPr>
        <p:spPr>
          <a:xfrm>
            <a:off x="76200" y="1676401"/>
            <a:ext cx="8534400" cy="4524315"/>
          </a:xfrm>
          <a:prstGeom prst="rect">
            <a:avLst/>
          </a:prstGeom>
          <a:noFill/>
        </p:spPr>
        <p:txBody>
          <a:bodyPr wrap="square" rtlCol="0">
            <a:spAutoFit/>
          </a:bodyPr>
          <a:lstStyle/>
          <a:p>
            <a:r>
              <a:rPr lang="en-US" sz="1600" b="0" dirty="0" smtClean="0">
                <a:solidFill>
                  <a:srgbClr val="0070C0"/>
                </a:solidFill>
              </a:rPr>
              <a:t>DECLARE </a:t>
            </a:r>
          </a:p>
          <a:p>
            <a:pPr marL="693738"/>
            <a:r>
              <a:rPr lang="en-US" sz="1600" b="0" dirty="0" smtClean="0">
                <a:solidFill>
                  <a:srgbClr val="0070C0"/>
                </a:solidFill>
              </a:rPr>
              <a:t>TYPE </a:t>
            </a:r>
            <a:r>
              <a:rPr lang="en-US" sz="1600" b="0" dirty="0" smtClean="0">
                <a:solidFill>
                  <a:srgbClr val="00B050"/>
                </a:solidFill>
              </a:rPr>
              <a:t>NAME_ARRAY</a:t>
            </a:r>
            <a:r>
              <a:rPr lang="en-US" sz="1600" b="0" dirty="0" smtClean="0">
                <a:solidFill>
                  <a:srgbClr val="0070C0"/>
                </a:solidFill>
              </a:rPr>
              <a:t> IS TABLE OF  VARCHAR2(25)</a:t>
            </a:r>
          </a:p>
          <a:p>
            <a:pPr marL="693738"/>
            <a:r>
              <a:rPr lang="en-US" sz="1600" b="0" dirty="0" smtClean="0">
                <a:solidFill>
                  <a:srgbClr val="0070C0"/>
                </a:solidFill>
              </a:rPr>
              <a:t> INDEX BY BINARY_INTEGER;</a:t>
            </a:r>
          </a:p>
          <a:p>
            <a:pPr marL="693738"/>
            <a:r>
              <a:rPr lang="en-US" sz="1600" b="0" dirty="0" smtClean="0">
                <a:solidFill>
                  <a:srgbClr val="0070C0"/>
                </a:solidFill>
              </a:rPr>
              <a:t> </a:t>
            </a:r>
            <a:r>
              <a:rPr lang="en-US" sz="1600" b="0" dirty="0" smtClean="0">
                <a:solidFill>
                  <a:srgbClr val="00B050"/>
                </a:solidFill>
              </a:rPr>
              <a:t>EMP_NAMES   NAME_ARRAY</a:t>
            </a:r>
            <a:r>
              <a:rPr lang="en-US" sz="1600" b="0" dirty="0" smtClean="0">
                <a:solidFill>
                  <a:srgbClr val="0070C0"/>
                </a:solidFill>
              </a:rPr>
              <a:t>;</a:t>
            </a:r>
          </a:p>
          <a:p>
            <a:pPr marL="693738"/>
            <a:r>
              <a:rPr lang="en-US" sz="1600" b="0" dirty="0" smtClean="0">
                <a:solidFill>
                  <a:srgbClr val="0070C0"/>
                </a:solidFill>
              </a:rPr>
              <a:t> </a:t>
            </a:r>
            <a:r>
              <a:rPr lang="en-US" sz="1600" b="0" dirty="0" smtClean="0">
                <a:solidFill>
                  <a:srgbClr val="00B050"/>
                </a:solidFill>
              </a:rPr>
              <a:t>NAME_KEYS</a:t>
            </a:r>
            <a:r>
              <a:rPr lang="en-US" sz="1600" b="0" dirty="0" smtClean="0">
                <a:solidFill>
                  <a:srgbClr val="0070C0"/>
                </a:solidFill>
              </a:rPr>
              <a:t>  NUMBER;</a:t>
            </a:r>
          </a:p>
          <a:p>
            <a:pPr marL="58738"/>
            <a:r>
              <a:rPr lang="en-US" sz="1600" b="0" dirty="0" smtClean="0">
                <a:solidFill>
                  <a:srgbClr val="0070C0"/>
                </a:solidFill>
              </a:rPr>
              <a:t>BEGIN</a:t>
            </a:r>
          </a:p>
          <a:p>
            <a:pPr marL="693738"/>
            <a:r>
              <a:rPr lang="en-US" sz="1600" b="0" dirty="0" smtClean="0">
                <a:solidFill>
                  <a:srgbClr val="00B050"/>
                </a:solidFill>
              </a:rPr>
              <a:t>EMP_NAMES</a:t>
            </a:r>
            <a:r>
              <a:rPr lang="en-US" sz="1600" b="0" dirty="0" smtClean="0">
                <a:solidFill>
                  <a:srgbClr val="0070C0"/>
                </a:solidFill>
              </a:rPr>
              <a:t>(</a:t>
            </a:r>
            <a:r>
              <a:rPr lang="en-US" sz="1600" b="0" dirty="0" smtClean="0">
                <a:solidFill>
                  <a:srgbClr val="00B050"/>
                </a:solidFill>
              </a:rPr>
              <a:t>1051</a:t>
            </a:r>
            <a:r>
              <a:rPr lang="en-US" sz="1600" b="0" dirty="0" smtClean="0">
                <a:solidFill>
                  <a:srgbClr val="0070C0"/>
                </a:solidFill>
              </a:rPr>
              <a:t>):=‘</a:t>
            </a:r>
            <a:r>
              <a:rPr lang="en-US" sz="1600" b="0" dirty="0" smtClean="0">
                <a:solidFill>
                  <a:srgbClr val="00B050"/>
                </a:solidFill>
              </a:rPr>
              <a:t>Arun</a:t>
            </a:r>
            <a:r>
              <a:rPr lang="en-US" sz="1600" b="0" dirty="0" smtClean="0">
                <a:solidFill>
                  <a:srgbClr val="0070C0"/>
                </a:solidFill>
              </a:rPr>
              <a:t>’;</a:t>
            </a:r>
          </a:p>
          <a:p>
            <a:pPr marL="693738"/>
            <a:r>
              <a:rPr lang="en-US" sz="1600" b="0" dirty="0" smtClean="0">
                <a:solidFill>
                  <a:srgbClr val="00B050"/>
                </a:solidFill>
              </a:rPr>
              <a:t>EMP_NAMES</a:t>
            </a:r>
            <a:r>
              <a:rPr lang="en-US" sz="1600" b="0" dirty="0" smtClean="0">
                <a:solidFill>
                  <a:srgbClr val="0070C0"/>
                </a:solidFill>
              </a:rPr>
              <a:t>(</a:t>
            </a:r>
            <a:r>
              <a:rPr lang="en-US" sz="1600" dirty="0" smtClean="0">
                <a:solidFill>
                  <a:srgbClr val="00B050"/>
                </a:solidFill>
              </a:rPr>
              <a:t>1052</a:t>
            </a:r>
            <a:r>
              <a:rPr lang="en-US" sz="1600" b="0" dirty="0" smtClean="0">
                <a:solidFill>
                  <a:srgbClr val="0070C0"/>
                </a:solidFill>
              </a:rPr>
              <a:t>):=‘</a:t>
            </a:r>
            <a:r>
              <a:rPr lang="en-US" sz="1600" b="0" dirty="0" smtClean="0">
                <a:solidFill>
                  <a:srgbClr val="00B050"/>
                </a:solidFill>
              </a:rPr>
              <a:t>Vimal</a:t>
            </a:r>
            <a:r>
              <a:rPr lang="en-US" sz="1600" b="0" dirty="0" smtClean="0">
                <a:solidFill>
                  <a:srgbClr val="0070C0"/>
                </a:solidFill>
              </a:rPr>
              <a:t>’;</a:t>
            </a:r>
          </a:p>
          <a:p>
            <a:pPr marL="693738"/>
            <a:r>
              <a:rPr lang="en-US" sz="1600" b="0" dirty="0" smtClean="0">
                <a:solidFill>
                  <a:srgbClr val="00B050"/>
                </a:solidFill>
              </a:rPr>
              <a:t>EMP_NAMES</a:t>
            </a:r>
            <a:r>
              <a:rPr lang="en-US" sz="1600" b="0" dirty="0" smtClean="0">
                <a:solidFill>
                  <a:srgbClr val="0070C0"/>
                </a:solidFill>
              </a:rPr>
              <a:t>(</a:t>
            </a:r>
            <a:r>
              <a:rPr lang="en-US" sz="1600" dirty="0" smtClean="0">
                <a:solidFill>
                  <a:srgbClr val="00B050"/>
                </a:solidFill>
              </a:rPr>
              <a:t>1053</a:t>
            </a:r>
            <a:r>
              <a:rPr lang="en-US" sz="1600" b="0" dirty="0" smtClean="0">
                <a:solidFill>
                  <a:srgbClr val="0070C0"/>
                </a:solidFill>
              </a:rPr>
              <a:t>):=‘</a:t>
            </a:r>
            <a:r>
              <a:rPr lang="en-US" sz="1600" b="0" dirty="0" smtClean="0">
                <a:solidFill>
                  <a:srgbClr val="00B050"/>
                </a:solidFill>
              </a:rPr>
              <a:t>Karan</a:t>
            </a:r>
            <a:r>
              <a:rPr lang="en-US" sz="1600" b="0" dirty="0" smtClean="0">
                <a:solidFill>
                  <a:srgbClr val="0070C0"/>
                </a:solidFill>
              </a:rPr>
              <a:t>’;</a:t>
            </a:r>
          </a:p>
          <a:p>
            <a:pPr marL="693738"/>
            <a:r>
              <a:rPr lang="en-US" sz="1600" b="0" dirty="0" smtClean="0">
                <a:solidFill>
                  <a:srgbClr val="00B050"/>
                </a:solidFill>
              </a:rPr>
              <a:t>NAME_KEYS</a:t>
            </a:r>
            <a:r>
              <a:rPr lang="en-US" sz="1600" b="0" dirty="0" smtClean="0">
                <a:solidFill>
                  <a:srgbClr val="0070C0"/>
                </a:solidFill>
              </a:rPr>
              <a:t>:=</a:t>
            </a:r>
            <a:r>
              <a:rPr lang="en-US" sz="1600" b="0" dirty="0" smtClean="0">
                <a:solidFill>
                  <a:srgbClr val="00B050"/>
                </a:solidFill>
              </a:rPr>
              <a:t>EMP_NAMES</a:t>
            </a:r>
            <a:r>
              <a:rPr lang="en-US" sz="1600" b="0" dirty="0" smtClean="0">
                <a:solidFill>
                  <a:srgbClr val="0070C0"/>
                </a:solidFill>
              </a:rPr>
              <a:t>.FIRST;</a:t>
            </a:r>
          </a:p>
          <a:p>
            <a:pPr marL="693738"/>
            <a:r>
              <a:rPr lang="en-US" sz="1600" b="0" dirty="0" smtClean="0">
                <a:solidFill>
                  <a:srgbClr val="0070C0"/>
                </a:solidFill>
              </a:rPr>
              <a:t>FOR </a:t>
            </a:r>
            <a:r>
              <a:rPr lang="en-US" sz="1600" b="0" dirty="0" smtClean="0">
                <a:solidFill>
                  <a:srgbClr val="00B050"/>
                </a:solidFill>
              </a:rPr>
              <a:t>NUM</a:t>
            </a:r>
            <a:r>
              <a:rPr lang="en-US" sz="1600" b="0" dirty="0" smtClean="0">
                <a:solidFill>
                  <a:srgbClr val="0070C0"/>
                </a:solidFill>
              </a:rPr>
              <a:t> IN </a:t>
            </a:r>
            <a:r>
              <a:rPr lang="en-US" sz="1600" b="0" dirty="0" smtClean="0">
                <a:solidFill>
                  <a:srgbClr val="00B050"/>
                </a:solidFill>
              </a:rPr>
              <a:t>1051</a:t>
            </a:r>
            <a:r>
              <a:rPr lang="en-US" sz="1600" b="0" dirty="0" smtClean="0">
                <a:solidFill>
                  <a:srgbClr val="0070C0"/>
                </a:solidFill>
              </a:rPr>
              <a:t>.. </a:t>
            </a:r>
            <a:r>
              <a:rPr lang="en-US" sz="1600" b="0" dirty="0" smtClean="0">
                <a:solidFill>
                  <a:srgbClr val="00B050"/>
                </a:solidFill>
              </a:rPr>
              <a:t>EMP_NAMES</a:t>
            </a:r>
            <a:r>
              <a:rPr lang="en-US" sz="1600" b="0" dirty="0" smtClean="0">
                <a:solidFill>
                  <a:srgbClr val="0070C0"/>
                </a:solidFill>
              </a:rPr>
              <a:t>.COUNT  LOOP</a:t>
            </a:r>
          </a:p>
          <a:p>
            <a:pPr marL="693738"/>
            <a:r>
              <a:rPr lang="en-US" sz="1600" b="0" dirty="0" smtClean="0">
                <a:solidFill>
                  <a:srgbClr val="0070C0"/>
                </a:solidFill>
              </a:rPr>
              <a:t>       INSERT INTO </a:t>
            </a:r>
            <a:r>
              <a:rPr lang="en-US" sz="1600" b="0" dirty="0" smtClean="0">
                <a:solidFill>
                  <a:srgbClr val="00B050"/>
                </a:solidFill>
              </a:rPr>
              <a:t>EMPLOYEES</a:t>
            </a:r>
            <a:r>
              <a:rPr lang="en-US" sz="1600" b="0" dirty="0" smtClean="0">
                <a:solidFill>
                  <a:srgbClr val="0070C0"/>
                </a:solidFill>
              </a:rPr>
              <a:t>(</a:t>
            </a:r>
            <a:r>
              <a:rPr lang="en-US" sz="1600" b="0" dirty="0" smtClean="0">
                <a:solidFill>
                  <a:srgbClr val="00B050"/>
                </a:solidFill>
              </a:rPr>
              <a:t>EMPLOYEENUMBER,LAST_NAME</a:t>
            </a:r>
            <a:r>
              <a:rPr lang="en-US" sz="1600" b="0" dirty="0" smtClean="0">
                <a:solidFill>
                  <a:srgbClr val="0070C0"/>
                </a:solidFill>
              </a:rPr>
              <a:t>) </a:t>
            </a:r>
          </a:p>
          <a:p>
            <a:pPr marL="1150938" lvl="1"/>
            <a:r>
              <a:rPr lang="en-US" sz="1600" b="0" dirty="0" smtClean="0">
                <a:solidFill>
                  <a:srgbClr val="0070C0"/>
                </a:solidFill>
              </a:rPr>
              <a:t>VALUES (</a:t>
            </a:r>
            <a:r>
              <a:rPr lang="en-US" sz="1600" b="0" dirty="0" smtClean="0">
                <a:solidFill>
                  <a:srgbClr val="00B050"/>
                </a:solidFill>
              </a:rPr>
              <a:t>NAME_KEYS,EMP_NAMES</a:t>
            </a:r>
            <a:r>
              <a:rPr lang="en-US" sz="1600" b="0" dirty="0" smtClean="0">
                <a:solidFill>
                  <a:srgbClr val="0070C0"/>
                </a:solidFill>
              </a:rPr>
              <a:t>(</a:t>
            </a:r>
            <a:r>
              <a:rPr lang="en-US" sz="1600" b="0" dirty="0" smtClean="0">
                <a:solidFill>
                  <a:srgbClr val="00B050"/>
                </a:solidFill>
              </a:rPr>
              <a:t>NAME_KEYS</a:t>
            </a:r>
            <a:r>
              <a:rPr lang="en-US" sz="1600" b="0" dirty="0" smtClean="0">
                <a:solidFill>
                  <a:srgbClr val="0070C0"/>
                </a:solidFill>
              </a:rPr>
              <a:t>));</a:t>
            </a:r>
          </a:p>
          <a:p>
            <a:pPr marL="1090613">
              <a:tabLst>
                <a:tab pos="1090613" algn="l"/>
              </a:tabLst>
            </a:pPr>
            <a:r>
              <a:rPr lang="en-US" sz="1600" b="0" dirty="0" smtClean="0">
                <a:solidFill>
                  <a:srgbClr val="0070C0"/>
                </a:solidFill>
              </a:rPr>
              <a:t>DBMS_OUTPUT.PUT_LINE(</a:t>
            </a:r>
          </a:p>
          <a:p>
            <a:pPr marL="1547813" lvl="1">
              <a:tabLst>
                <a:tab pos="1090613" algn="l"/>
              </a:tabLst>
            </a:pPr>
            <a:r>
              <a:rPr lang="en-US" sz="1600" b="0" dirty="0" smtClean="0">
                <a:solidFill>
                  <a:srgbClr val="00B050"/>
                </a:solidFill>
              </a:rPr>
              <a:t>EMP_NAMES</a:t>
            </a:r>
            <a:r>
              <a:rPr lang="en-US" sz="1600" b="0" dirty="0" smtClean="0">
                <a:solidFill>
                  <a:srgbClr val="0070C0"/>
                </a:solidFill>
              </a:rPr>
              <a:t>(</a:t>
            </a:r>
            <a:r>
              <a:rPr lang="en-US" sz="1600" b="0" dirty="0" smtClean="0">
                <a:solidFill>
                  <a:srgbClr val="00B050"/>
                </a:solidFill>
              </a:rPr>
              <a:t>NAME_KEYS</a:t>
            </a:r>
            <a:r>
              <a:rPr lang="en-US" sz="1600" b="0" dirty="0" smtClean="0">
                <a:solidFill>
                  <a:srgbClr val="0070C0"/>
                </a:solidFill>
              </a:rPr>
              <a:t>) || ‘ </a:t>
            </a:r>
            <a:r>
              <a:rPr lang="en-US" sz="1600" b="0" dirty="0" smtClean="0">
                <a:solidFill>
                  <a:srgbClr val="00B050"/>
                </a:solidFill>
              </a:rPr>
              <a:t>inserted</a:t>
            </a:r>
            <a:r>
              <a:rPr lang="en-US" sz="1600" b="0" dirty="0" smtClean="0">
                <a:solidFill>
                  <a:srgbClr val="0070C0"/>
                </a:solidFill>
              </a:rPr>
              <a:t>’ );</a:t>
            </a:r>
          </a:p>
          <a:p>
            <a:pPr marL="1090613"/>
            <a:r>
              <a:rPr lang="en-US" sz="1600" b="0" dirty="0" smtClean="0">
                <a:solidFill>
                  <a:srgbClr val="00B050"/>
                </a:solidFill>
              </a:rPr>
              <a:t>NAME_KEYS</a:t>
            </a:r>
            <a:r>
              <a:rPr lang="en-US" sz="1600" b="0" dirty="0" smtClean="0">
                <a:solidFill>
                  <a:srgbClr val="0070C0"/>
                </a:solidFill>
              </a:rPr>
              <a:t>:= </a:t>
            </a:r>
            <a:r>
              <a:rPr lang="en-US" sz="1600" b="0" dirty="0" smtClean="0">
                <a:solidFill>
                  <a:srgbClr val="00B050"/>
                </a:solidFill>
              </a:rPr>
              <a:t>EMP_NAMES.</a:t>
            </a:r>
            <a:r>
              <a:rPr lang="en-US" sz="1600" b="0" dirty="0" smtClean="0">
                <a:solidFill>
                  <a:srgbClr val="0070C0"/>
                </a:solidFill>
              </a:rPr>
              <a:t>NEXT</a:t>
            </a:r>
            <a:r>
              <a:rPr lang="en-US" sz="1600" b="0" dirty="0" smtClean="0">
                <a:solidFill>
                  <a:srgbClr val="00B050"/>
                </a:solidFill>
              </a:rPr>
              <a:t>(NAME_KEYS</a:t>
            </a:r>
            <a:r>
              <a:rPr lang="en-US" sz="1600" b="0" dirty="0" smtClean="0">
                <a:solidFill>
                  <a:srgbClr val="0070C0"/>
                </a:solidFill>
              </a:rPr>
              <a:t>); </a:t>
            </a:r>
          </a:p>
          <a:p>
            <a:pPr marL="1090613" indent="-352425"/>
            <a:r>
              <a:rPr lang="en-US" sz="1600" b="0" dirty="0" smtClean="0">
                <a:solidFill>
                  <a:srgbClr val="0070C0"/>
                </a:solidFill>
              </a:rPr>
              <a:t>END LOOP;</a:t>
            </a:r>
          </a:p>
          <a:p>
            <a:pPr marL="58738"/>
            <a:r>
              <a:rPr lang="en-US" sz="1600" b="0" dirty="0" smtClean="0">
                <a:solidFill>
                  <a:srgbClr val="0070C0"/>
                </a:solidFill>
              </a:rPr>
              <a:t>END;</a:t>
            </a:r>
            <a:endParaRPr lang="en-US" sz="1600" b="0" dirty="0"/>
          </a:p>
        </p:txBody>
      </p:sp>
      <p:sp>
        <p:nvSpPr>
          <p:cNvPr id="11" name="Oval Callout 10"/>
          <p:cNvSpPr/>
          <p:nvPr/>
        </p:nvSpPr>
        <p:spPr>
          <a:xfrm>
            <a:off x="6705600" y="1600200"/>
            <a:ext cx="2133600" cy="914400"/>
          </a:xfrm>
          <a:prstGeom prst="wedgeEllipseCallout">
            <a:avLst>
              <a:gd name="adj1" fmla="val -99753"/>
              <a:gd name="adj2" fmla="val -482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0" dirty="0" smtClean="0">
                <a:latin typeface="Arial" pitchFamily="34" charset="0"/>
                <a:cs typeface="Arial" pitchFamily="34" charset="0"/>
              </a:rPr>
              <a:t>Define the  type</a:t>
            </a:r>
            <a:endParaRPr lang="en-US" b="0" dirty="0">
              <a:latin typeface="Arial" pitchFamily="34" charset="0"/>
              <a:cs typeface="Arial" pitchFamily="34" charset="0"/>
            </a:endParaRPr>
          </a:p>
        </p:txBody>
      </p:sp>
      <p:sp>
        <p:nvSpPr>
          <p:cNvPr id="12" name="Oval Callout 11"/>
          <p:cNvSpPr/>
          <p:nvPr/>
        </p:nvSpPr>
        <p:spPr>
          <a:xfrm>
            <a:off x="6019800" y="2514600"/>
            <a:ext cx="2057400" cy="609600"/>
          </a:xfrm>
          <a:prstGeom prst="wedgeEllipseCallout">
            <a:avLst>
              <a:gd name="adj1" fmla="val -152990"/>
              <a:gd name="adj2" fmla="val -4116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0" dirty="0" smtClean="0">
                <a:latin typeface="Arial" pitchFamily="34" charset="0"/>
                <a:cs typeface="Arial" pitchFamily="34" charset="0"/>
              </a:rPr>
              <a:t>Declare the  type</a:t>
            </a:r>
            <a:endParaRPr lang="en-US" b="0" dirty="0">
              <a:latin typeface="Arial" pitchFamily="34" charset="0"/>
              <a:cs typeface="Arial" pitchFamily="34" charset="0"/>
            </a:endParaRPr>
          </a:p>
        </p:txBody>
      </p:sp>
      <p:sp>
        <p:nvSpPr>
          <p:cNvPr id="13" name="Right Brace 12"/>
          <p:cNvSpPr/>
          <p:nvPr/>
        </p:nvSpPr>
        <p:spPr>
          <a:xfrm>
            <a:off x="3810000" y="3200400"/>
            <a:ext cx="304800" cy="6858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4876800" y="3200400"/>
            <a:ext cx="1828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0" dirty="0" smtClean="0">
                <a:latin typeface="Arial" pitchFamily="34" charset="0"/>
                <a:cs typeface="Arial" pitchFamily="34" charset="0"/>
              </a:rPr>
              <a:t>Load the Data</a:t>
            </a:r>
            <a:endParaRPr lang="en-US" b="0" dirty="0">
              <a:latin typeface="Arial" pitchFamily="34" charset="0"/>
              <a:cs typeface="Arial" pitchFamily="34" charset="0"/>
            </a:endParaRPr>
          </a:p>
        </p:txBody>
      </p:sp>
      <p:cxnSp>
        <p:nvCxnSpPr>
          <p:cNvPr id="18" name="Straight Connector 17"/>
          <p:cNvCxnSpPr>
            <a:stCxn id="13" idx="1"/>
          </p:cNvCxnSpPr>
          <p:nvPr/>
        </p:nvCxnSpPr>
        <p:spPr>
          <a:xfrm flipV="1">
            <a:off x="4114800" y="3505200"/>
            <a:ext cx="7620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486400" y="3810000"/>
            <a:ext cx="289560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0" dirty="0" smtClean="0">
                <a:latin typeface="Arial" pitchFamily="34" charset="0"/>
                <a:cs typeface="Arial" pitchFamily="34" charset="0"/>
              </a:rPr>
              <a:t>Set the Index to Top</a:t>
            </a:r>
            <a:endParaRPr lang="en-US" b="0" dirty="0">
              <a:latin typeface="Arial" pitchFamily="34" charset="0"/>
              <a:cs typeface="Arial" pitchFamily="34" charset="0"/>
            </a:endParaRPr>
          </a:p>
        </p:txBody>
      </p:sp>
      <p:cxnSp>
        <p:nvCxnSpPr>
          <p:cNvPr id="21" name="Straight Connector 20"/>
          <p:cNvCxnSpPr/>
          <p:nvPr/>
        </p:nvCxnSpPr>
        <p:spPr>
          <a:xfrm>
            <a:off x="4419600" y="4038600"/>
            <a:ext cx="91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553200" y="4572000"/>
            <a:ext cx="2209800" cy="990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b="0" dirty="0" smtClean="0">
                <a:latin typeface="Arial" pitchFamily="34" charset="0"/>
                <a:cs typeface="Arial" pitchFamily="34" charset="0"/>
              </a:rPr>
              <a:t>Iterate through the collection and load the table</a:t>
            </a:r>
            <a:endParaRPr lang="en-US" b="0" dirty="0">
              <a:latin typeface="Arial" pitchFamily="34" charset="0"/>
              <a:cs typeface="Arial" pitchFamily="34" charset="0"/>
            </a:endParaRPr>
          </a:p>
        </p:txBody>
      </p:sp>
      <p:sp>
        <p:nvSpPr>
          <p:cNvPr id="23" name="Right Brace 22"/>
          <p:cNvSpPr/>
          <p:nvPr/>
        </p:nvSpPr>
        <p:spPr>
          <a:xfrm>
            <a:off x="6019800" y="4343400"/>
            <a:ext cx="381000" cy="14478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5247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par>
                                <p:cTn id="16" presetID="4" presetClass="entr" presetSubtype="16"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checkerboard(across)">
                                      <p:cBhvr>
                                        <p:cTn id="21" dur="500"/>
                                        <p:tgtEl>
                                          <p:spTgt spid="16"/>
                                        </p:tgtEl>
                                      </p:cBhvr>
                                    </p:animEffect>
                                  </p:childTnLst>
                                </p:cTn>
                              </p:par>
                              <p:par>
                                <p:cTn id="22" presetID="4" presetClass="entr" presetSubtype="16"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ox(in)">
                                      <p:cBhvr>
                                        <p:cTn id="24" dur="500"/>
                                        <p:tgtEl>
                                          <p:spTgt spid="21"/>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heckerboard(across)">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heckerboard(across)">
                                      <p:cBhvr>
                                        <p:cTn id="32" dur="500"/>
                                        <p:tgtEl>
                                          <p:spTgt spid="22"/>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ox(in)">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animBg="1"/>
      <p:bldP spid="19"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marL="57150" indent="0">
              <a:lnSpc>
                <a:spcPct val="150000"/>
              </a:lnSpc>
              <a:buNone/>
            </a:pPr>
            <a:r>
              <a:rPr lang="en-US" sz="2400" dirty="0" smtClean="0"/>
              <a:t>	</a:t>
            </a:r>
            <a:r>
              <a:rPr lang="en-US" sz="2200" dirty="0" smtClean="0"/>
              <a:t>To understand the PL/SQL composite data types that a developer needs to know to work with it.</a:t>
            </a: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762000" y="2556515"/>
            <a:ext cx="5562600" cy="1231106"/>
          </a:xfrm>
          <a:prstGeom prst="rect">
            <a:avLst/>
          </a:prstGeom>
        </p:spPr>
        <p:txBody>
          <a:bodyPr wrap="square">
            <a:spAutoFit/>
          </a:bodyPr>
          <a:lstStyle/>
          <a:p>
            <a:pPr marL="285750" indent="-285750">
              <a:spcBef>
                <a:spcPts val="1200"/>
              </a:spcBef>
              <a:buFont typeface="Arial" pitchFamily="34" charset="0"/>
              <a:buChar char="•"/>
            </a:pPr>
            <a:r>
              <a:rPr lang="en-US" dirty="0" smtClean="0">
                <a:latin typeface="Arial" pitchFamily="34" charset="0"/>
                <a:cs typeface="Arial" pitchFamily="34" charset="0"/>
              </a:rPr>
              <a:t>PL </a:t>
            </a:r>
            <a:r>
              <a:rPr lang="en-US" dirty="0">
                <a:latin typeface="Arial" pitchFamily="34" charset="0"/>
                <a:cs typeface="Arial" pitchFamily="34" charset="0"/>
              </a:rPr>
              <a:t>SQL Composite Data </a:t>
            </a:r>
            <a:r>
              <a:rPr lang="en-US" dirty="0" smtClean="0">
                <a:latin typeface="Arial" pitchFamily="34" charset="0"/>
                <a:cs typeface="Arial" pitchFamily="34" charset="0"/>
              </a:rPr>
              <a:t>Types</a:t>
            </a:r>
            <a:endParaRPr lang="en-US" dirty="0">
              <a:latin typeface="Arial" pitchFamily="34" charset="0"/>
              <a:cs typeface="Arial" pitchFamily="34" charset="0"/>
            </a:endParaRPr>
          </a:p>
          <a:p>
            <a:pPr marL="285750" indent="-285750">
              <a:spcBef>
                <a:spcPts val="1200"/>
              </a:spcBef>
              <a:buFont typeface="Arial" pitchFamily="34" charset="0"/>
              <a:buChar char="•"/>
            </a:pPr>
            <a:r>
              <a:rPr lang="en-US" dirty="0" smtClean="0">
                <a:latin typeface="Arial" pitchFamily="34" charset="0"/>
                <a:cs typeface="Arial" pitchFamily="34" charset="0"/>
              </a:rPr>
              <a:t>PL/SQL records</a:t>
            </a:r>
            <a:endParaRPr lang="en-US" dirty="0">
              <a:latin typeface="Arial" pitchFamily="34" charset="0"/>
              <a:cs typeface="Arial" pitchFamily="34" charset="0"/>
            </a:endParaRPr>
          </a:p>
          <a:p>
            <a:pPr marL="285750" indent="-285750">
              <a:spcBef>
                <a:spcPts val="1200"/>
              </a:spcBef>
              <a:buFont typeface="Arial" pitchFamily="34" charset="0"/>
              <a:buChar char="•"/>
            </a:pPr>
            <a:r>
              <a:rPr lang="en-US" dirty="0" smtClean="0">
                <a:latin typeface="Arial" pitchFamily="34" charset="0"/>
                <a:cs typeface="Arial" pitchFamily="34" charset="0"/>
              </a:rPr>
              <a:t>PL/SQL collections</a:t>
            </a:r>
            <a:endParaRPr lang="en-US" dirty="0">
              <a:latin typeface="Arial" pitchFamily="34" charset="0"/>
              <a:cs typeface="Arial" pitchFamily="34" charset="0"/>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VARRAYS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dirty="0"/>
          </a:p>
        </p:txBody>
      </p:sp>
      <p:sp>
        <p:nvSpPr>
          <p:cNvPr id="5" name="TextBox 4"/>
          <p:cNvSpPr txBox="1"/>
          <p:nvPr/>
        </p:nvSpPr>
        <p:spPr>
          <a:xfrm>
            <a:off x="228600" y="1600200"/>
            <a:ext cx="8686800" cy="3939540"/>
          </a:xfrm>
          <a:prstGeom prst="rect">
            <a:avLst/>
          </a:prstGeom>
          <a:noFill/>
        </p:spPr>
        <p:txBody>
          <a:bodyPr wrap="square" rtlCol="0">
            <a:spAutoFit/>
          </a:bodyPr>
          <a:lstStyle/>
          <a:p>
            <a:pPr>
              <a:spcBef>
                <a:spcPts val="1200"/>
              </a:spcBef>
            </a:pPr>
            <a:r>
              <a:rPr lang="en-US" dirty="0" smtClean="0"/>
              <a:t>What are VARRAYS?</a:t>
            </a:r>
          </a:p>
          <a:p>
            <a:pPr lvl="1">
              <a:spcBef>
                <a:spcPts val="1200"/>
              </a:spcBef>
              <a:buFont typeface="Arial" pitchFamily="34" charset="0"/>
              <a:buChar char="•"/>
            </a:pPr>
            <a:r>
              <a:rPr lang="en-US" b="0" dirty="0" smtClean="0"/>
              <a:t> VARRAY stands for variable-size array.</a:t>
            </a:r>
          </a:p>
          <a:p>
            <a:pPr lvl="1">
              <a:spcBef>
                <a:spcPts val="1200"/>
              </a:spcBef>
              <a:buFont typeface="Arial" pitchFamily="34" charset="0"/>
              <a:buChar char="•"/>
            </a:pPr>
            <a:r>
              <a:rPr lang="en-US" b="0" dirty="0" smtClean="0"/>
              <a:t> VARRAYs  are single-dimensional collections of same data type.</a:t>
            </a:r>
          </a:p>
          <a:p>
            <a:pPr lvl="1">
              <a:spcBef>
                <a:spcPts val="1200"/>
              </a:spcBef>
              <a:buFont typeface="Arial" pitchFamily="34" charset="0"/>
              <a:buChar char="•"/>
            </a:pPr>
            <a:r>
              <a:rPr lang="en-US" b="0" dirty="0" smtClean="0"/>
              <a:t> When VARRAY’s are defined  the maximum number of elements it can hold must be specified.</a:t>
            </a:r>
          </a:p>
          <a:p>
            <a:pPr lvl="1">
              <a:spcBef>
                <a:spcPts val="1200"/>
              </a:spcBef>
              <a:buFont typeface="Arial" pitchFamily="34" charset="0"/>
              <a:buChar char="•"/>
            </a:pPr>
            <a:r>
              <a:rPr lang="en-US" b="0" dirty="0" smtClean="0"/>
              <a:t> A VARRAY can contain a varying number of elements, from zero (when empty) to the maximum size specified in its type definition</a:t>
            </a:r>
          </a:p>
          <a:p>
            <a:pPr>
              <a:spcBef>
                <a:spcPts val="1200"/>
              </a:spcBef>
            </a:pPr>
            <a:r>
              <a:rPr lang="en-US" dirty="0" smtClean="0"/>
              <a:t>Syntax:</a:t>
            </a:r>
          </a:p>
          <a:p>
            <a:pPr lvl="1">
              <a:spcBef>
                <a:spcPts val="1200"/>
              </a:spcBef>
            </a:pPr>
            <a:r>
              <a:rPr lang="en-US" dirty="0" smtClean="0">
                <a:solidFill>
                  <a:srgbClr val="0070C0"/>
                </a:solidFill>
              </a:rPr>
              <a:t>TYPE</a:t>
            </a:r>
            <a:r>
              <a:rPr lang="en-US" dirty="0" smtClean="0"/>
              <a:t> </a:t>
            </a:r>
            <a:r>
              <a:rPr lang="en-US" dirty="0" err="1" smtClean="0">
                <a:solidFill>
                  <a:srgbClr val="00B050"/>
                </a:solidFill>
              </a:rPr>
              <a:t>type_name</a:t>
            </a:r>
            <a:r>
              <a:rPr lang="en-US" dirty="0" smtClean="0">
                <a:solidFill>
                  <a:srgbClr val="00B050"/>
                </a:solidFill>
              </a:rPr>
              <a:t> IS </a:t>
            </a:r>
            <a:r>
              <a:rPr lang="en-US" dirty="0" smtClean="0">
                <a:solidFill>
                  <a:srgbClr val="0070C0"/>
                </a:solidFill>
              </a:rPr>
              <a:t>{VARRAY</a:t>
            </a:r>
            <a:r>
              <a:rPr lang="en-US" dirty="0" smtClean="0"/>
              <a:t> | </a:t>
            </a:r>
            <a:r>
              <a:rPr lang="en-US" dirty="0" smtClean="0">
                <a:solidFill>
                  <a:srgbClr val="0070C0"/>
                </a:solidFill>
              </a:rPr>
              <a:t>VARYING</a:t>
            </a:r>
            <a:r>
              <a:rPr lang="en-US" dirty="0" smtClean="0"/>
              <a:t> </a:t>
            </a:r>
            <a:r>
              <a:rPr lang="en-US" dirty="0" smtClean="0">
                <a:solidFill>
                  <a:srgbClr val="0070C0"/>
                </a:solidFill>
              </a:rPr>
              <a:t>ARRAY}</a:t>
            </a:r>
            <a:r>
              <a:rPr lang="en-US" dirty="0" smtClean="0"/>
              <a:t> (</a:t>
            </a:r>
            <a:r>
              <a:rPr lang="en-US" i="1" dirty="0" err="1" smtClean="0">
                <a:solidFill>
                  <a:srgbClr val="00B050"/>
                </a:solidFill>
              </a:rPr>
              <a:t>size_limit</a:t>
            </a:r>
            <a:r>
              <a:rPr lang="en-US" dirty="0" smtClean="0"/>
              <a:t>) </a:t>
            </a:r>
          </a:p>
          <a:p>
            <a:pPr lvl="1">
              <a:spcBef>
                <a:spcPts val="1200"/>
              </a:spcBef>
            </a:pPr>
            <a:r>
              <a:rPr lang="en-US" dirty="0" smtClean="0">
                <a:solidFill>
                  <a:srgbClr val="0070C0"/>
                </a:solidFill>
              </a:rPr>
              <a:t>OF</a:t>
            </a:r>
            <a:r>
              <a:rPr lang="en-US" dirty="0" smtClean="0">
                <a:solidFill>
                  <a:srgbClr val="00B050"/>
                </a:solidFill>
              </a:rPr>
              <a:t> </a:t>
            </a:r>
            <a:r>
              <a:rPr lang="en-US" i="1" dirty="0" err="1" smtClean="0">
                <a:solidFill>
                  <a:srgbClr val="00B050"/>
                </a:solidFill>
              </a:rPr>
              <a:t>element_type</a:t>
            </a:r>
            <a:r>
              <a:rPr lang="en-US" dirty="0" smtClean="0"/>
              <a:t> </a:t>
            </a:r>
            <a:r>
              <a:rPr lang="en-US" dirty="0" smtClean="0">
                <a:solidFill>
                  <a:srgbClr val="0070C0"/>
                </a:solidFill>
              </a:rPr>
              <a:t>[NOT NULL];</a:t>
            </a:r>
          </a:p>
        </p:txBody>
      </p:sp>
    </p:spTree>
    <p:extLst>
      <p:ext uri="{BB962C8B-B14F-4D97-AF65-F5344CB8AC3E}">
        <p14:creationId xmlns:p14="http://schemas.microsoft.com/office/powerpoint/2010/main" val="6964283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VARRAYS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dirty="0"/>
          </a:p>
        </p:txBody>
      </p:sp>
      <p:sp>
        <p:nvSpPr>
          <p:cNvPr id="5" name="TextBox 4"/>
          <p:cNvSpPr txBox="1"/>
          <p:nvPr/>
        </p:nvSpPr>
        <p:spPr>
          <a:xfrm>
            <a:off x="76200" y="1600200"/>
            <a:ext cx="8915400" cy="4508927"/>
          </a:xfrm>
          <a:prstGeom prst="rect">
            <a:avLst/>
          </a:prstGeom>
          <a:noFill/>
        </p:spPr>
        <p:txBody>
          <a:bodyPr wrap="square" rtlCol="0">
            <a:spAutoFit/>
          </a:bodyPr>
          <a:lstStyle/>
          <a:p>
            <a:pPr>
              <a:spcBef>
                <a:spcPts val="1200"/>
              </a:spcBef>
            </a:pPr>
            <a:r>
              <a:rPr lang="en-US" dirty="0" smtClean="0"/>
              <a:t>Creating  A VARRAY:</a:t>
            </a:r>
          </a:p>
          <a:p>
            <a:pPr lvl="1">
              <a:spcBef>
                <a:spcPts val="1200"/>
              </a:spcBef>
            </a:pPr>
            <a:r>
              <a:rPr lang="en-US" sz="1700" b="0" dirty="0" smtClean="0">
                <a:solidFill>
                  <a:srgbClr val="0070C0"/>
                </a:solidFill>
              </a:rPr>
              <a:t>CREATE OR REPLACE TYPE </a:t>
            </a:r>
            <a:r>
              <a:rPr lang="en-US" sz="1700" b="0" dirty="0" smtClean="0">
                <a:solidFill>
                  <a:srgbClr val="00B050"/>
                </a:solidFill>
              </a:rPr>
              <a:t>COUNTRIES </a:t>
            </a:r>
            <a:r>
              <a:rPr lang="en-US" sz="1700" b="0" dirty="0" smtClean="0">
                <a:solidFill>
                  <a:srgbClr val="0070C0"/>
                </a:solidFill>
              </a:rPr>
              <a:t> AS VARRAY(</a:t>
            </a:r>
            <a:r>
              <a:rPr lang="en-US" sz="1700" b="0" dirty="0" smtClean="0">
                <a:solidFill>
                  <a:srgbClr val="00B050"/>
                </a:solidFill>
              </a:rPr>
              <a:t>10</a:t>
            </a:r>
            <a:r>
              <a:rPr lang="en-US" sz="1700" b="0" dirty="0" smtClean="0">
                <a:solidFill>
                  <a:srgbClr val="0070C0"/>
                </a:solidFill>
              </a:rPr>
              <a:t>) OF VARCHAR2(</a:t>
            </a:r>
            <a:r>
              <a:rPr lang="en-US" sz="1700" b="0" dirty="0" smtClean="0">
                <a:solidFill>
                  <a:srgbClr val="00B050"/>
                </a:solidFill>
              </a:rPr>
              <a:t>128</a:t>
            </a:r>
            <a:r>
              <a:rPr lang="en-US" sz="1700" b="0" dirty="0" smtClean="0">
                <a:solidFill>
                  <a:srgbClr val="0070C0"/>
                </a:solidFill>
              </a:rPr>
              <a:t>); </a:t>
            </a:r>
          </a:p>
          <a:p>
            <a:pPr>
              <a:spcBef>
                <a:spcPts val="1200"/>
              </a:spcBef>
            </a:pPr>
            <a:r>
              <a:rPr lang="en-US" dirty="0" smtClean="0"/>
              <a:t>Using  the VARRRAY WHILE CREATING A TABLE:</a:t>
            </a:r>
          </a:p>
          <a:p>
            <a:pPr lvl="1">
              <a:spcBef>
                <a:spcPts val="1200"/>
              </a:spcBef>
            </a:pPr>
            <a:r>
              <a:rPr lang="en-US" b="0" dirty="0" smtClean="0">
                <a:solidFill>
                  <a:srgbClr val="00B050"/>
                </a:solidFill>
              </a:rPr>
              <a:t> </a:t>
            </a:r>
            <a:r>
              <a:rPr lang="en-US" b="0" dirty="0" smtClean="0">
                <a:solidFill>
                  <a:srgbClr val="0070C0"/>
                </a:solidFill>
              </a:rPr>
              <a:t>CREATE TABLE  </a:t>
            </a:r>
            <a:r>
              <a:rPr lang="en-US" b="0" dirty="0" smtClean="0">
                <a:solidFill>
                  <a:srgbClr val="00B050"/>
                </a:solidFill>
              </a:rPr>
              <a:t>TEST_TABLE</a:t>
            </a:r>
            <a:r>
              <a:rPr lang="en-US" b="0" dirty="0" smtClean="0">
                <a:solidFill>
                  <a:srgbClr val="0070C0"/>
                </a:solidFill>
              </a:rPr>
              <a:t>(</a:t>
            </a:r>
            <a:r>
              <a:rPr lang="en-US" b="0" dirty="0" smtClean="0">
                <a:solidFill>
                  <a:srgbClr val="00B050"/>
                </a:solidFill>
              </a:rPr>
              <a:t>ID  </a:t>
            </a:r>
            <a:r>
              <a:rPr lang="en-US" b="0" dirty="0" smtClean="0">
                <a:solidFill>
                  <a:srgbClr val="0070C0"/>
                </a:solidFill>
              </a:rPr>
              <a:t>NUMBER , </a:t>
            </a:r>
            <a:r>
              <a:rPr lang="en-US" b="0" dirty="0" smtClean="0">
                <a:solidFill>
                  <a:srgbClr val="00B050"/>
                </a:solidFill>
              </a:rPr>
              <a:t>COUNTRY_LIST</a:t>
            </a:r>
            <a:r>
              <a:rPr lang="en-US" b="0" dirty="0" smtClean="0">
                <a:solidFill>
                  <a:srgbClr val="0070C0"/>
                </a:solidFill>
              </a:rPr>
              <a:t>  </a:t>
            </a:r>
            <a:r>
              <a:rPr lang="en-US" b="0" dirty="0" smtClean="0">
                <a:solidFill>
                  <a:srgbClr val="00B050"/>
                </a:solidFill>
              </a:rPr>
              <a:t>COUNTRIES</a:t>
            </a:r>
            <a:r>
              <a:rPr lang="en-US" b="0" dirty="0" smtClean="0">
                <a:solidFill>
                  <a:srgbClr val="0070C0"/>
                </a:solidFill>
              </a:rPr>
              <a:t>);</a:t>
            </a:r>
          </a:p>
          <a:p>
            <a:pPr>
              <a:spcBef>
                <a:spcPts val="1200"/>
              </a:spcBef>
            </a:pPr>
            <a:r>
              <a:rPr lang="en-US" dirty="0" smtClean="0"/>
              <a:t>Inserting Data into  VARRAY Column Type:</a:t>
            </a:r>
          </a:p>
          <a:p>
            <a:pPr lvl="1">
              <a:spcBef>
                <a:spcPts val="1200"/>
              </a:spcBef>
            </a:pPr>
            <a:r>
              <a:rPr lang="en-US" b="0" dirty="0" smtClean="0">
                <a:solidFill>
                  <a:srgbClr val="0070C0"/>
                </a:solidFill>
              </a:rPr>
              <a:t>Insert into </a:t>
            </a:r>
            <a:r>
              <a:rPr lang="en-US" b="0" dirty="0" smtClean="0">
                <a:solidFill>
                  <a:srgbClr val="00B050"/>
                </a:solidFill>
              </a:rPr>
              <a:t>TEST_TABLE</a:t>
            </a:r>
            <a:r>
              <a:rPr lang="en-US" b="0" dirty="0" smtClean="0">
                <a:solidFill>
                  <a:srgbClr val="0070C0"/>
                </a:solidFill>
              </a:rPr>
              <a:t> values(</a:t>
            </a:r>
            <a:r>
              <a:rPr lang="en-US" b="0" dirty="0" smtClean="0">
                <a:solidFill>
                  <a:srgbClr val="00B050"/>
                </a:solidFill>
              </a:rPr>
              <a:t>1,COUNTRIES</a:t>
            </a:r>
            <a:r>
              <a:rPr lang="en-US" b="0" dirty="0" smtClean="0">
                <a:solidFill>
                  <a:srgbClr val="0070C0"/>
                </a:solidFill>
              </a:rPr>
              <a:t>(</a:t>
            </a:r>
            <a:r>
              <a:rPr lang="en-US" b="0" dirty="0" smtClean="0">
                <a:solidFill>
                  <a:srgbClr val="00B050"/>
                </a:solidFill>
              </a:rPr>
              <a:t>‘India’</a:t>
            </a:r>
            <a:r>
              <a:rPr lang="en-US" b="0" dirty="0" smtClean="0">
                <a:solidFill>
                  <a:srgbClr val="0070C0"/>
                </a:solidFill>
              </a:rPr>
              <a:t>));</a:t>
            </a:r>
          </a:p>
          <a:p>
            <a:pPr lvl="1">
              <a:spcBef>
                <a:spcPts val="1200"/>
              </a:spcBef>
            </a:pPr>
            <a:r>
              <a:rPr lang="en-US" b="0" dirty="0" smtClean="0">
                <a:solidFill>
                  <a:srgbClr val="0070C0"/>
                </a:solidFill>
              </a:rPr>
              <a:t>Insert into </a:t>
            </a:r>
            <a:r>
              <a:rPr lang="en-US" b="0" dirty="0" smtClean="0">
                <a:solidFill>
                  <a:srgbClr val="00B050"/>
                </a:solidFill>
              </a:rPr>
              <a:t>TEST_TABLE </a:t>
            </a:r>
            <a:r>
              <a:rPr lang="en-US" b="0" dirty="0" smtClean="0">
                <a:solidFill>
                  <a:srgbClr val="0070C0"/>
                </a:solidFill>
              </a:rPr>
              <a:t>values(</a:t>
            </a:r>
            <a:r>
              <a:rPr lang="en-US" b="0" dirty="0" smtClean="0">
                <a:solidFill>
                  <a:srgbClr val="00B050"/>
                </a:solidFill>
              </a:rPr>
              <a:t>2, COUNTRIES</a:t>
            </a:r>
            <a:r>
              <a:rPr lang="en-US" b="0" dirty="0" smtClean="0">
                <a:solidFill>
                  <a:srgbClr val="0070C0"/>
                </a:solidFill>
              </a:rPr>
              <a:t>(</a:t>
            </a:r>
            <a:r>
              <a:rPr lang="en-US" b="0" dirty="0" smtClean="0">
                <a:solidFill>
                  <a:srgbClr val="00B050"/>
                </a:solidFill>
              </a:rPr>
              <a:t>‘</a:t>
            </a:r>
            <a:r>
              <a:rPr lang="en-US" b="0" dirty="0" err="1" smtClean="0">
                <a:solidFill>
                  <a:srgbClr val="00B050"/>
                </a:solidFill>
              </a:rPr>
              <a:t>Syria’,’China</a:t>
            </a:r>
            <a:r>
              <a:rPr lang="en-US" b="0" dirty="0" smtClean="0">
                <a:solidFill>
                  <a:srgbClr val="00B050"/>
                </a:solidFill>
              </a:rPr>
              <a:t>’)</a:t>
            </a:r>
            <a:r>
              <a:rPr lang="en-US" b="0" dirty="0" smtClean="0">
                <a:solidFill>
                  <a:srgbClr val="0070C0"/>
                </a:solidFill>
              </a:rPr>
              <a:t>);</a:t>
            </a:r>
          </a:p>
          <a:p>
            <a:pPr lvl="1">
              <a:spcBef>
                <a:spcPts val="1200"/>
              </a:spcBef>
            </a:pPr>
            <a:r>
              <a:rPr lang="en-US" b="0" dirty="0" smtClean="0">
                <a:solidFill>
                  <a:srgbClr val="0070C0"/>
                </a:solidFill>
              </a:rPr>
              <a:t>Insert into </a:t>
            </a:r>
            <a:r>
              <a:rPr lang="en-US" b="0" dirty="0" smtClean="0">
                <a:solidFill>
                  <a:srgbClr val="00B050"/>
                </a:solidFill>
              </a:rPr>
              <a:t>TEST_TABLE </a:t>
            </a:r>
            <a:r>
              <a:rPr lang="en-US" b="0" dirty="0" smtClean="0">
                <a:solidFill>
                  <a:srgbClr val="0070C0"/>
                </a:solidFill>
              </a:rPr>
              <a:t>values(</a:t>
            </a:r>
            <a:r>
              <a:rPr lang="en-US" b="0" dirty="0" smtClean="0">
                <a:solidFill>
                  <a:srgbClr val="00B050"/>
                </a:solidFill>
              </a:rPr>
              <a:t>3, COUNTRIES </a:t>
            </a:r>
            <a:r>
              <a:rPr lang="en-US" b="0" dirty="0" smtClean="0">
                <a:solidFill>
                  <a:srgbClr val="0070C0"/>
                </a:solidFill>
              </a:rPr>
              <a:t>(</a:t>
            </a:r>
            <a:r>
              <a:rPr lang="en-US" b="0" dirty="0" smtClean="0">
                <a:solidFill>
                  <a:srgbClr val="00B050"/>
                </a:solidFill>
              </a:rPr>
              <a:t>‘</a:t>
            </a:r>
            <a:r>
              <a:rPr lang="en-US" b="0" dirty="0" err="1" smtClean="0">
                <a:solidFill>
                  <a:srgbClr val="00B050"/>
                </a:solidFill>
              </a:rPr>
              <a:t>Japan’,’Kenya’,’Libya</a:t>
            </a:r>
            <a:r>
              <a:rPr lang="en-US" b="0" dirty="0" smtClean="0">
                <a:solidFill>
                  <a:srgbClr val="00B050"/>
                </a:solidFill>
              </a:rPr>
              <a:t>’)</a:t>
            </a:r>
            <a:r>
              <a:rPr lang="en-US" b="0" dirty="0" smtClean="0">
                <a:solidFill>
                  <a:srgbClr val="0070C0"/>
                </a:solidFill>
              </a:rPr>
              <a:t>);</a:t>
            </a:r>
          </a:p>
          <a:p>
            <a:pPr>
              <a:spcBef>
                <a:spcPts val="1200"/>
              </a:spcBef>
            </a:pPr>
            <a:r>
              <a:rPr lang="en-US" dirty="0" smtClean="0"/>
              <a:t>Retrieving Data:</a:t>
            </a:r>
          </a:p>
          <a:p>
            <a:pPr lvl="1">
              <a:spcBef>
                <a:spcPts val="1200"/>
              </a:spcBef>
            </a:pPr>
            <a:r>
              <a:rPr lang="en-US" b="0" dirty="0" smtClean="0">
                <a:solidFill>
                  <a:srgbClr val="0070C0"/>
                </a:solidFill>
              </a:rPr>
              <a:t>SELECT </a:t>
            </a:r>
            <a:r>
              <a:rPr lang="en-US" b="0" dirty="0" smtClean="0">
                <a:solidFill>
                  <a:srgbClr val="00B050"/>
                </a:solidFill>
              </a:rPr>
              <a:t>t1.id, t2.column_value  </a:t>
            </a:r>
            <a:r>
              <a:rPr lang="en-US" b="0" dirty="0" smtClean="0">
                <a:solidFill>
                  <a:srgbClr val="0070C0"/>
                </a:solidFill>
              </a:rPr>
              <a:t>FROM TEST_TABLE  </a:t>
            </a:r>
            <a:r>
              <a:rPr lang="en-US" b="0" dirty="0" smtClean="0">
                <a:solidFill>
                  <a:srgbClr val="00B050"/>
                </a:solidFill>
              </a:rPr>
              <a:t>t1</a:t>
            </a:r>
            <a:r>
              <a:rPr lang="en-US" b="0" dirty="0" smtClean="0">
                <a:solidFill>
                  <a:srgbClr val="0070C0"/>
                </a:solidFill>
              </a:rPr>
              <a:t>, TABLE</a:t>
            </a:r>
            <a:r>
              <a:rPr lang="en-US" b="0" dirty="0" smtClean="0">
                <a:solidFill>
                  <a:srgbClr val="00B050"/>
                </a:solidFill>
              </a:rPr>
              <a:t>(t1.COUNTRY_LIST) t2</a:t>
            </a:r>
            <a:r>
              <a:rPr lang="en-US" b="0" dirty="0" smtClean="0">
                <a:solidFill>
                  <a:srgbClr val="0070C0"/>
                </a:solidFill>
              </a:rPr>
              <a:t>;</a:t>
            </a:r>
          </a:p>
        </p:txBody>
      </p:sp>
    </p:spTree>
    <p:extLst>
      <p:ext uri="{BB962C8B-B14F-4D97-AF65-F5344CB8AC3E}">
        <p14:creationId xmlns:p14="http://schemas.microsoft.com/office/powerpoint/2010/main" val="24535453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171" y="1566861"/>
            <a:ext cx="5421229" cy="4224339"/>
          </a:xfrm>
        </p:spPr>
        <p:txBody>
          <a:bodyPr/>
          <a:lstStyle/>
          <a:p>
            <a:pPr algn="just">
              <a:lnSpc>
                <a:spcPct val="125000"/>
              </a:lnSpc>
              <a:buNone/>
              <a:defRPr/>
            </a:pPr>
            <a:r>
              <a:rPr lang="en-US" sz="2000" dirty="0" smtClean="0"/>
              <a:t>We have learnt following</a:t>
            </a:r>
          </a:p>
          <a:p>
            <a:pPr marL="285750" indent="-285750">
              <a:spcBef>
                <a:spcPts val="1200"/>
              </a:spcBef>
            </a:pPr>
            <a:r>
              <a:rPr lang="en-US" sz="2200" dirty="0">
                <a:cs typeface="Arial" pitchFamily="34" charset="0"/>
              </a:rPr>
              <a:t>PL SQL Composite Data Types</a:t>
            </a:r>
          </a:p>
          <a:p>
            <a:pPr marL="285750" indent="-285750">
              <a:spcBef>
                <a:spcPts val="1200"/>
              </a:spcBef>
            </a:pPr>
            <a:r>
              <a:rPr lang="en-US" sz="2200" dirty="0">
                <a:cs typeface="Arial" pitchFamily="34" charset="0"/>
              </a:rPr>
              <a:t>PL/SQL records</a:t>
            </a:r>
          </a:p>
          <a:p>
            <a:pPr marL="285750" indent="-285750">
              <a:spcBef>
                <a:spcPts val="1200"/>
              </a:spcBef>
            </a:pPr>
            <a:r>
              <a:rPr lang="en-US" sz="2200" dirty="0">
                <a:cs typeface="Arial" pitchFamily="34" charset="0"/>
              </a:rPr>
              <a:t>PL/SQL collections</a:t>
            </a:r>
          </a:p>
          <a:p>
            <a:pPr marL="342900" lvl="1" indent="-342900">
              <a:buFont typeface="Arial" pitchFamily="34" charset="0"/>
              <a:buChar char="•"/>
              <a:defRPr/>
            </a:pPr>
            <a:endParaRPr lang="en-US" dirty="0"/>
          </a:p>
          <a:p>
            <a:pPr>
              <a:defRPr/>
            </a:pPr>
            <a:endParaRPr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42</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29116"/>
          <a:stretch/>
        </p:blipFill>
        <p:spPr>
          <a:xfrm>
            <a:off x="5983014" y="2133600"/>
            <a:ext cx="2856186" cy="2880567"/>
          </a:xfrm>
          <a:prstGeom prst="rect">
            <a:avLst/>
          </a:prstGeom>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4946650"/>
          </a:xfrm>
        </p:spPr>
        <p:txBody>
          <a:bodyPr/>
          <a:lstStyle/>
          <a:p>
            <a:pPr>
              <a:lnSpc>
                <a:spcPct val="150000"/>
              </a:lnSpc>
            </a:pPr>
            <a:r>
              <a:rPr lang="en-US" sz="2000" dirty="0" smtClean="0">
                <a:hlinkClick r:id="rId2"/>
              </a:rPr>
              <a:t>http://en.wikipedia.org/wiki/SQL</a:t>
            </a:r>
            <a:endParaRPr lang="en-US" sz="2000" dirty="0" smtClean="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3"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9"/>
          <p:cNvSpPr>
            <a:spLocks noGrp="1"/>
          </p:cNvSpPr>
          <p:nvPr>
            <p:ph type="sldNum" sz="quarter" idx="10"/>
          </p:nvPr>
        </p:nvSpPr>
        <p:spPr/>
        <p:txBody>
          <a:bodyPr/>
          <a:lstStyle/>
          <a:p>
            <a:fld id="{47ED8886-DB3B-44F4-9A80-E6A224679F20}" type="slidenum">
              <a:rPr lang="en-US" smtClean="0"/>
              <a:pPr/>
              <a:t>43</a:t>
            </a:fld>
            <a:endParaRPr lang="en-US" dirty="0"/>
          </a:p>
        </p:txBody>
      </p:sp>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PL/SQL Composite Data Types</a:t>
            </a:r>
            <a:endParaRPr lang="en-US" sz="2300" dirty="0">
              <a:solidFill>
                <a:schemeClr val="bg1"/>
              </a:solidFill>
              <a:latin typeface="Cambria" pitchFamily="18" charset="0"/>
              <a:ea typeface="+mj-ea"/>
              <a:cs typeface="+mj-cs"/>
            </a:endParaRPr>
          </a:p>
        </p:txBody>
      </p:sp>
      <p:sp>
        <p:nvSpPr>
          <p:cNvPr id="4" name="Rectangle 3"/>
          <p:cNvSpPr/>
          <p:nvPr/>
        </p:nvSpPr>
        <p:spPr>
          <a:xfrm>
            <a:off x="762000" y="2286000"/>
            <a:ext cx="2935419"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ORACLE PL/SQL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45</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endParaRPr lang="en-US" sz="1800" dirty="0" smtClean="0"/>
          </a:p>
          <a:p>
            <a:pPr>
              <a:spcBef>
                <a:spcPts val="1800"/>
              </a:spcBef>
            </a:pPr>
            <a:r>
              <a:rPr lang="en-US" sz="18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a:spcBef>
                <a:spcPts val="1800"/>
              </a:spcBef>
            </a:pPr>
            <a:r>
              <a:rPr lang="en-US" sz="1800" dirty="0" smtClean="0"/>
              <a:t>As per the requirement of the trading company a inventory system is developed to collect the information of products and customers and their payment processing.</a:t>
            </a:r>
          </a:p>
          <a:p>
            <a:pPr>
              <a:lnSpc>
                <a:spcPct val="150000"/>
              </a:lnSpc>
            </a:pPr>
            <a:endParaRPr lang="en-US" sz="18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24" name="Slide Number Placeholder 2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6" y="2257425"/>
            <a:ext cx="8620125"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826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76200" y="1304925"/>
            <a:ext cx="8686800" cy="4946650"/>
          </a:xfrm>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9" name="Slide Number Placeholder 18"/>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9070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93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5181600"/>
            <a:ext cx="8229600" cy="6096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PL/SQL Composite data types which </a:t>
            </a:r>
            <a:r>
              <a:rPr lang="en-US" dirty="0"/>
              <a:t>will help us meet TIM’s requirements..</a:t>
            </a:r>
          </a:p>
        </p:txBody>
      </p:sp>
      <p:sp>
        <p:nvSpPr>
          <p:cNvPr id="2" name="Title 1"/>
          <p:cNvSpPr>
            <a:spLocks noGrp="1"/>
          </p:cNvSpPr>
          <p:nvPr>
            <p:ph type="title"/>
          </p:nvPr>
        </p:nvSpPr>
        <p:spPr/>
        <p:txBody>
          <a:bodyPr/>
          <a:lstStyle/>
          <a:p>
            <a:r>
              <a:rPr lang="en-IN"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2667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876800" y="1600200"/>
            <a:ext cx="4038600" cy="22860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400" dirty="0" smtClean="0">
                <a:solidFill>
                  <a:schemeClr val="bg2">
                    <a:lumMod val="25000"/>
                  </a:schemeClr>
                </a:solidFill>
              </a:rPr>
              <a:t>Its confused by seeing lots of variable names in the procedures please keep a common group for variables</a:t>
            </a:r>
          </a:p>
        </p:txBody>
      </p:sp>
      <p:sp>
        <p:nvSpPr>
          <p:cNvPr id="8" name="Slide Number Placeholder 7"/>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30253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228600" y="1609725"/>
            <a:ext cx="8686800" cy="4946650"/>
          </a:xfrm>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a:p>
            <a:pPr marL="0" indent="0">
              <a:buNone/>
            </a:pPr>
            <a:r>
              <a:rPr lang="en-US" dirty="0" smtClean="0"/>
              <a:t>       What </a:t>
            </a:r>
            <a:r>
              <a:rPr lang="en-US" dirty="0"/>
              <a:t>are  </a:t>
            </a:r>
            <a:r>
              <a:rPr lang="en-US" dirty="0" smtClean="0"/>
              <a:t>Composite Data Types</a:t>
            </a:r>
            <a:endParaRPr lang="en-US"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purl.org/dc/terms/"/>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dcmityp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Theme_3</Template>
  <TotalTime>14294</TotalTime>
  <Words>2969</Words>
  <Application>Microsoft Office PowerPoint</Application>
  <PresentationFormat>On-screen Show (4:3)</PresentationFormat>
  <Paragraphs>522</Paragraphs>
  <Slides>45</Slides>
  <Notes>4</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Theme_3</vt:lpstr>
      <vt:lpstr>PowerPoint Presentation</vt:lpstr>
      <vt:lpstr>Icon Used</vt:lpstr>
      <vt:lpstr>Overview</vt:lpstr>
      <vt:lpstr>Objective</vt:lpstr>
      <vt:lpstr>Scenario</vt:lpstr>
      <vt:lpstr>Database tables</vt:lpstr>
      <vt:lpstr>Schema diagram</vt:lpstr>
      <vt:lpstr>Scenario</vt:lpstr>
      <vt:lpstr>Do you Know</vt:lpstr>
      <vt:lpstr>Recap of PL/SQL  Data Types</vt:lpstr>
      <vt:lpstr> PL SQL Composite Data Types</vt:lpstr>
      <vt:lpstr>PL/SQL Records </vt:lpstr>
      <vt:lpstr>Some Points On Records</vt:lpstr>
      <vt:lpstr>Where are PL SQL Records used?</vt:lpstr>
      <vt:lpstr>Table Based Record Declaration</vt:lpstr>
      <vt:lpstr>How to access Table Based Record ?</vt:lpstr>
      <vt:lpstr>Table Based Record-Example  </vt:lpstr>
      <vt:lpstr>Lend A Hand</vt:lpstr>
      <vt:lpstr>Lend A Hand-Table Based Records</vt:lpstr>
      <vt:lpstr>Lend A Hand-Table Based Records Solution</vt:lpstr>
      <vt:lpstr>Custom Defined Record </vt:lpstr>
      <vt:lpstr>Table Vs Custom Records</vt:lpstr>
      <vt:lpstr>Custom Record -Example</vt:lpstr>
      <vt:lpstr>Lend A Hand</vt:lpstr>
      <vt:lpstr>Lend A Hand-Custom Record</vt:lpstr>
      <vt:lpstr>Lend A Hand-Custom Record Solution</vt:lpstr>
      <vt:lpstr>Cursor Based Record</vt:lpstr>
      <vt:lpstr>Cursor Based Record-Example</vt:lpstr>
      <vt:lpstr>Lend A Hand</vt:lpstr>
      <vt:lpstr>Lend A Hand-Cursor Based Records</vt:lpstr>
      <vt:lpstr>Lend A Hand-Solution</vt:lpstr>
      <vt:lpstr>Check Your Understanding</vt:lpstr>
      <vt:lpstr>Collection</vt:lpstr>
      <vt:lpstr>PL SQL  Collections</vt:lpstr>
      <vt:lpstr>Index-By Tables</vt:lpstr>
      <vt:lpstr>Index-By Tables Structure</vt:lpstr>
      <vt:lpstr>Index-By Tables- Example</vt:lpstr>
      <vt:lpstr>Index By Tables In bulit Functions</vt:lpstr>
      <vt:lpstr>Index By Table Example</vt:lpstr>
      <vt:lpstr>VARRAYS</vt:lpstr>
      <vt:lpstr>Creating and Using VARRAYS</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ANSI_SQL_Operators</dc:title>
  <dc:creator>AssetDevelopmentTeam@cognizant.com</dc:creator>
  <cp:lastModifiedBy>K, Bhargavi (Cognizant)</cp:lastModifiedBy>
  <cp:revision>617</cp:revision>
  <dcterms:created xsi:type="dcterms:W3CDTF">2011-06-15T11:24:59Z</dcterms:created>
  <dcterms:modified xsi:type="dcterms:W3CDTF">2014-04-22T04:56:42Z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