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50"/>
  </p:notesMasterIdLst>
  <p:sldIdLst>
    <p:sldId id="348" r:id="rId5"/>
    <p:sldId id="267" r:id="rId6"/>
    <p:sldId id="350" r:id="rId7"/>
    <p:sldId id="270" r:id="rId8"/>
    <p:sldId id="397" r:id="rId9"/>
    <p:sldId id="309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68" r:id="rId24"/>
    <p:sldId id="391" r:id="rId25"/>
    <p:sldId id="392" r:id="rId26"/>
    <p:sldId id="393" r:id="rId27"/>
    <p:sldId id="394" r:id="rId28"/>
    <p:sldId id="369" r:id="rId29"/>
    <p:sldId id="371" r:id="rId30"/>
    <p:sldId id="406" r:id="rId31"/>
    <p:sldId id="342" r:id="rId32"/>
    <p:sldId id="359" r:id="rId33"/>
    <p:sldId id="372" r:id="rId34"/>
    <p:sldId id="395" r:id="rId35"/>
    <p:sldId id="408" r:id="rId36"/>
    <p:sldId id="400" r:id="rId37"/>
    <p:sldId id="401" r:id="rId38"/>
    <p:sldId id="402" r:id="rId39"/>
    <p:sldId id="403" r:id="rId40"/>
    <p:sldId id="404" r:id="rId41"/>
    <p:sldId id="405" r:id="rId42"/>
    <p:sldId id="398" r:id="rId43"/>
    <p:sldId id="396" r:id="rId44"/>
    <p:sldId id="376" r:id="rId45"/>
    <p:sldId id="377" r:id="rId46"/>
    <p:sldId id="407" r:id="rId47"/>
    <p:sldId id="362" r:id="rId48"/>
    <p:sldId id="349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100000" saltData="evA8ZKE0i+beLvpIybgayg==" hashData="mWMCjJ4Gl3LypyHzM+6wHC0Ts5w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00"/>
    <a:srgbClr val="FFCCCC"/>
    <a:srgbClr val="FFCC00"/>
    <a:srgbClr val="FFD9D9"/>
    <a:srgbClr val="66CCFF"/>
    <a:srgbClr val="FF7C80"/>
    <a:srgbClr val="7D0D50"/>
    <a:srgbClr val="FFFF99"/>
    <a:srgbClr val="705C62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785" autoAdjust="0"/>
  </p:normalViewPr>
  <p:slideViewPr>
    <p:cSldViewPr>
      <p:cViewPr>
        <p:scale>
          <a:sx n="60" d="100"/>
          <a:sy n="60" d="100"/>
        </p:scale>
        <p:origin x="-165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FF6C-22D4-4BDA-996F-3B48F45E0646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D60FCAE0-BE47-4107-95B0-8ACC514A827C}">
      <dgm:prSet phldrT="[Text]" custT="1"/>
      <dgm:spPr>
        <a:solidFill>
          <a:srgbClr val="FFCCCC"/>
        </a:solidFill>
      </dgm:spPr>
      <dgm:t>
        <a:bodyPr/>
        <a:lstStyle/>
        <a:p>
          <a:r>
            <a:rPr lang="en-US" sz="2000" dirty="0" smtClean="0"/>
            <a:t>Develop the Java Program. </a:t>
          </a:r>
          <a:endParaRPr lang="en-US" sz="2000" dirty="0"/>
        </a:p>
      </dgm:t>
    </dgm:pt>
    <dgm:pt modelId="{A973ACB1-2AFF-4212-B411-A1CFF2A72E52}" type="parTrans" cxnId="{C4D266C3-7AB6-43AA-BF42-6B86DA5F4D2A}">
      <dgm:prSet/>
      <dgm:spPr/>
      <dgm:t>
        <a:bodyPr/>
        <a:lstStyle/>
        <a:p>
          <a:endParaRPr lang="en-US"/>
        </a:p>
      </dgm:t>
    </dgm:pt>
    <dgm:pt modelId="{DA84A715-CD7A-4A50-ADA6-B563EB2ECCE6}" type="sibTrans" cxnId="{C4D266C3-7AB6-43AA-BF42-6B86DA5F4D2A}">
      <dgm:prSet/>
      <dgm:spPr/>
      <dgm:t>
        <a:bodyPr/>
        <a:lstStyle/>
        <a:p>
          <a:endParaRPr lang="en-US"/>
        </a:p>
      </dgm:t>
    </dgm:pt>
    <dgm:pt modelId="{82496625-444C-4966-98AF-D6C2C550B560}">
      <dgm:prSet phldrT="[Text]" custT="1"/>
      <dgm:spPr/>
      <dgm:t>
        <a:bodyPr/>
        <a:lstStyle/>
        <a:p>
          <a:r>
            <a:rPr lang="en-US" sz="2000" dirty="0" smtClean="0"/>
            <a:t>Compile the Java program into a class file</a:t>
          </a:r>
          <a:endParaRPr lang="en-US" sz="2000" dirty="0"/>
        </a:p>
      </dgm:t>
    </dgm:pt>
    <dgm:pt modelId="{60737172-4017-4CA8-B91B-547C01841B48}" type="parTrans" cxnId="{6BCA32C0-FD56-484D-AC10-583BD32EC58B}">
      <dgm:prSet/>
      <dgm:spPr/>
      <dgm:t>
        <a:bodyPr/>
        <a:lstStyle/>
        <a:p>
          <a:endParaRPr lang="en-US"/>
        </a:p>
      </dgm:t>
    </dgm:pt>
    <dgm:pt modelId="{EC4D2C10-8A71-4599-9673-2156A25919CC}" type="sibTrans" cxnId="{6BCA32C0-FD56-484D-AC10-583BD32EC58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57B68CEA-2EDD-4AE7-A89D-D2E14DDE74C0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/>
            <a:t>Run the program using the interpreter.</a:t>
          </a:r>
          <a:endParaRPr lang="en-US" sz="2000" dirty="0"/>
        </a:p>
      </dgm:t>
    </dgm:pt>
    <dgm:pt modelId="{8A932B01-36E9-4EBE-998E-82492280C4BD}" type="parTrans" cxnId="{F144E7C3-6D64-40D6-84CF-C2233DFA6A69}">
      <dgm:prSet/>
      <dgm:spPr/>
      <dgm:t>
        <a:bodyPr/>
        <a:lstStyle/>
        <a:p>
          <a:endParaRPr lang="en-US"/>
        </a:p>
      </dgm:t>
    </dgm:pt>
    <dgm:pt modelId="{FDE32C44-4DB8-41F4-BFAE-DA207EDF7EFA}" type="sibTrans" cxnId="{F144E7C3-6D64-40D6-84CF-C2233DFA6A69}">
      <dgm:prSet/>
      <dgm:spPr/>
      <dgm:t>
        <a:bodyPr/>
        <a:lstStyle/>
        <a:p>
          <a:endParaRPr lang="en-US"/>
        </a:p>
      </dgm:t>
    </dgm:pt>
    <dgm:pt modelId="{A6D000C1-0012-46F3-BBED-06251426B7A2}" type="pres">
      <dgm:prSet presAssocID="{64F9FF6C-22D4-4BDA-996F-3B48F45E0646}" presName="Name0" presStyleCnt="0">
        <dgm:presLayoutVars>
          <dgm:dir/>
          <dgm:resizeHandles val="exact"/>
        </dgm:presLayoutVars>
      </dgm:prSet>
      <dgm:spPr/>
    </dgm:pt>
    <dgm:pt modelId="{FCE4A887-DA15-4AE5-B122-A0FDE6467913}" type="pres">
      <dgm:prSet presAssocID="{D60FCAE0-BE47-4107-95B0-8ACC514A827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23BDD-C07B-4ECF-ABCC-3A45A381B43A}" type="pres">
      <dgm:prSet presAssocID="{DA84A715-CD7A-4A50-ADA6-B563EB2ECCE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3234DAE-5628-403A-A91B-C232562EC299}" type="pres">
      <dgm:prSet presAssocID="{DA84A715-CD7A-4A50-ADA6-B563EB2ECCE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0033CE7-B1CC-43CE-A076-70943E7F3908}" type="pres">
      <dgm:prSet presAssocID="{82496625-444C-4966-98AF-D6C2C550B56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C71E-F234-4E34-9CDE-1B8D8C161AF7}" type="pres">
      <dgm:prSet presAssocID="{EC4D2C10-8A71-4599-9673-2156A25919C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09BAA5-F9FD-440C-A37F-F849A8DAFC5E}" type="pres">
      <dgm:prSet presAssocID="{EC4D2C10-8A71-4599-9673-2156A25919C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39D5772-ED67-4636-AFD7-EABB1934FDA4}" type="pres">
      <dgm:prSet presAssocID="{57B68CEA-2EDD-4AE7-A89D-D2E14DDE74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53C7E-50F8-4E92-9A17-8A33386B54A0}" type="presOf" srcId="{64F9FF6C-22D4-4BDA-996F-3B48F45E0646}" destId="{A6D000C1-0012-46F3-BBED-06251426B7A2}" srcOrd="0" destOrd="0" presId="urn:microsoft.com/office/officeart/2005/8/layout/process1"/>
    <dgm:cxn modelId="{18919E0E-FD92-4D23-911E-4CC4D4958F68}" type="presOf" srcId="{EC4D2C10-8A71-4599-9673-2156A25919CC}" destId="{E909BAA5-F9FD-440C-A37F-F849A8DAFC5E}" srcOrd="1" destOrd="0" presId="urn:microsoft.com/office/officeart/2005/8/layout/process1"/>
    <dgm:cxn modelId="{6BCA32C0-FD56-484D-AC10-583BD32EC58B}" srcId="{64F9FF6C-22D4-4BDA-996F-3B48F45E0646}" destId="{82496625-444C-4966-98AF-D6C2C550B560}" srcOrd="1" destOrd="0" parTransId="{60737172-4017-4CA8-B91B-547C01841B48}" sibTransId="{EC4D2C10-8A71-4599-9673-2156A25919CC}"/>
    <dgm:cxn modelId="{5E2F8D4D-5E53-45CC-B254-C4F49DDD2D5A}" type="presOf" srcId="{DA84A715-CD7A-4A50-ADA6-B563EB2ECCE6}" destId="{B3234DAE-5628-403A-A91B-C232562EC299}" srcOrd="1" destOrd="0" presId="urn:microsoft.com/office/officeart/2005/8/layout/process1"/>
    <dgm:cxn modelId="{F144E7C3-6D64-40D6-84CF-C2233DFA6A69}" srcId="{64F9FF6C-22D4-4BDA-996F-3B48F45E0646}" destId="{57B68CEA-2EDD-4AE7-A89D-D2E14DDE74C0}" srcOrd="2" destOrd="0" parTransId="{8A932B01-36E9-4EBE-998E-82492280C4BD}" sibTransId="{FDE32C44-4DB8-41F4-BFAE-DA207EDF7EFA}"/>
    <dgm:cxn modelId="{8369C965-E5C1-4060-BC81-F95239F41826}" type="presOf" srcId="{82496625-444C-4966-98AF-D6C2C550B560}" destId="{00033CE7-B1CC-43CE-A076-70943E7F3908}" srcOrd="0" destOrd="0" presId="urn:microsoft.com/office/officeart/2005/8/layout/process1"/>
    <dgm:cxn modelId="{55B97B1F-1C97-4ADB-9E6B-CC45B1538897}" type="presOf" srcId="{EC4D2C10-8A71-4599-9673-2156A25919CC}" destId="{A559C71E-F234-4E34-9CDE-1B8D8C161AF7}" srcOrd="0" destOrd="0" presId="urn:microsoft.com/office/officeart/2005/8/layout/process1"/>
    <dgm:cxn modelId="{23068B7C-CE71-488B-87E6-E52B3E6D17F8}" type="presOf" srcId="{DA84A715-CD7A-4A50-ADA6-B563EB2ECCE6}" destId="{19D23BDD-C07B-4ECF-ABCC-3A45A381B43A}" srcOrd="0" destOrd="0" presId="urn:microsoft.com/office/officeart/2005/8/layout/process1"/>
    <dgm:cxn modelId="{04E50991-0B98-4697-8C08-52FD6EA624FA}" type="presOf" srcId="{57B68CEA-2EDD-4AE7-A89D-D2E14DDE74C0}" destId="{039D5772-ED67-4636-AFD7-EABB1934FDA4}" srcOrd="0" destOrd="0" presId="urn:microsoft.com/office/officeart/2005/8/layout/process1"/>
    <dgm:cxn modelId="{D1C65FEC-2D5B-4B56-BD51-73E5FCFCE483}" type="presOf" srcId="{D60FCAE0-BE47-4107-95B0-8ACC514A827C}" destId="{FCE4A887-DA15-4AE5-B122-A0FDE6467913}" srcOrd="0" destOrd="0" presId="urn:microsoft.com/office/officeart/2005/8/layout/process1"/>
    <dgm:cxn modelId="{C4D266C3-7AB6-43AA-BF42-6B86DA5F4D2A}" srcId="{64F9FF6C-22D4-4BDA-996F-3B48F45E0646}" destId="{D60FCAE0-BE47-4107-95B0-8ACC514A827C}" srcOrd="0" destOrd="0" parTransId="{A973ACB1-2AFF-4212-B411-A1CFF2A72E52}" sibTransId="{DA84A715-CD7A-4A50-ADA6-B563EB2ECCE6}"/>
    <dgm:cxn modelId="{0F6394A7-B729-43CD-9B3D-D69601A038A6}" type="presParOf" srcId="{A6D000C1-0012-46F3-BBED-06251426B7A2}" destId="{FCE4A887-DA15-4AE5-B122-A0FDE6467913}" srcOrd="0" destOrd="0" presId="urn:microsoft.com/office/officeart/2005/8/layout/process1"/>
    <dgm:cxn modelId="{6A917FCB-7678-428F-B487-D639E23D0693}" type="presParOf" srcId="{A6D000C1-0012-46F3-BBED-06251426B7A2}" destId="{19D23BDD-C07B-4ECF-ABCC-3A45A381B43A}" srcOrd="1" destOrd="0" presId="urn:microsoft.com/office/officeart/2005/8/layout/process1"/>
    <dgm:cxn modelId="{99807926-D6D8-4E5B-BE05-961AEE7DB98A}" type="presParOf" srcId="{19D23BDD-C07B-4ECF-ABCC-3A45A381B43A}" destId="{B3234DAE-5628-403A-A91B-C232562EC299}" srcOrd="0" destOrd="0" presId="urn:microsoft.com/office/officeart/2005/8/layout/process1"/>
    <dgm:cxn modelId="{5B4AECA8-5D1D-4819-A8B5-D30917C0E10D}" type="presParOf" srcId="{A6D000C1-0012-46F3-BBED-06251426B7A2}" destId="{00033CE7-B1CC-43CE-A076-70943E7F3908}" srcOrd="2" destOrd="0" presId="urn:microsoft.com/office/officeart/2005/8/layout/process1"/>
    <dgm:cxn modelId="{4333DB69-9488-433C-9F80-020B75F73DE1}" type="presParOf" srcId="{A6D000C1-0012-46F3-BBED-06251426B7A2}" destId="{A559C71E-F234-4E34-9CDE-1B8D8C161AF7}" srcOrd="3" destOrd="0" presId="urn:microsoft.com/office/officeart/2005/8/layout/process1"/>
    <dgm:cxn modelId="{C1ACD166-333F-4050-BD6C-E06B72E4A37B}" type="presParOf" srcId="{A559C71E-F234-4E34-9CDE-1B8D8C161AF7}" destId="{E909BAA5-F9FD-440C-A37F-F849A8DAFC5E}" srcOrd="0" destOrd="0" presId="urn:microsoft.com/office/officeart/2005/8/layout/process1"/>
    <dgm:cxn modelId="{DF1C46D5-8998-4BE9-B425-0C940B2657EE}" type="presParOf" srcId="{A6D000C1-0012-46F3-BBED-06251426B7A2}" destId="{039D5772-ED67-4636-AFD7-EABB1934FDA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570E7D-5840-4ED3-88EF-F2F0099940C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6D73197-259E-43D6-B039-832E9BE00C24}">
      <dgm:prSet phldrT="[Text]" custT="1"/>
      <dgm:spPr/>
      <dgm:t>
        <a:bodyPr/>
        <a:lstStyle/>
        <a:p>
          <a:r>
            <a:rPr lang="en-US" sz="2400" dirty="0" smtClean="0"/>
            <a:t>Java Classes</a:t>
          </a:r>
          <a:endParaRPr lang="en-US" sz="2400" dirty="0"/>
        </a:p>
      </dgm:t>
    </dgm:pt>
    <dgm:pt modelId="{BE6B44C9-06CD-413D-B8DC-C2C1D13FC302}" type="parTrans" cxnId="{283C816C-EF35-4747-AF10-32494FCDDFC6}">
      <dgm:prSet/>
      <dgm:spPr/>
      <dgm:t>
        <a:bodyPr/>
        <a:lstStyle/>
        <a:p>
          <a:endParaRPr lang="en-US" sz="2400"/>
        </a:p>
      </dgm:t>
    </dgm:pt>
    <dgm:pt modelId="{30C907E2-14FC-48CF-AC27-14918DCE0686}" type="sibTrans" cxnId="{283C816C-EF35-4747-AF10-32494FCDDFC6}">
      <dgm:prSet/>
      <dgm:spPr/>
      <dgm:t>
        <a:bodyPr/>
        <a:lstStyle/>
        <a:p>
          <a:endParaRPr lang="en-US" sz="2400"/>
        </a:p>
      </dgm:t>
    </dgm:pt>
    <dgm:pt modelId="{812F1B14-1288-4E35-BFBF-5B9FC84A3E9B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400" dirty="0" smtClean="0"/>
            <a:t>Inbuilt Classes</a:t>
          </a:r>
          <a:endParaRPr lang="en-US" sz="2400" dirty="0"/>
        </a:p>
      </dgm:t>
    </dgm:pt>
    <dgm:pt modelId="{0D05B031-03CD-4B8E-A53A-3A7767DEAE3C}" type="parTrans" cxnId="{B093E167-BDE9-4DBD-A7B6-E59006EC0565}">
      <dgm:prSet custT="1"/>
      <dgm:spPr/>
      <dgm:t>
        <a:bodyPr/>
        <a:lstStyle/>
        <a:p>
          <a:endParaRPr lang="en-US" sz="2400"/>
        </a:p>
      </dgm:t>
    </dgm:pt>
    <dgm:pt modelId="{723617F9-83B0-4F80-BF85-15D2B3B52038}" type="sibTrans" cxnId="{B093E167-BDE9-4DBD-A7B6-E59006EC0565}">
      <dgm:prSet/>
      <dgm:spPr/>
      <dgm:t>
        <a:bodyPr/>
        <a:lstStyle/>
        <a:p>
          <a:endParaRPr lang="en-US" sz="2400"/>
        </a:p>
      </dgm:t>
    </dgm:pt>
    <dgm:pt modelId="{D652533A-EBC7-4F54-B2F0-316740814ADD}">
      <dgm:prSet phldrT="[Text]" custT="1"/>
      <dgm:spPr/>
      <dgm:t>
        <a:bodyPr/>
        <a:lstStyle/>
        <a:p>
          <a:r>
            <a:rPr lang="en-US" sz="2400" dirty="0" smtClean="0"/>
            <a:t>User Defined Classes</a:t>
          </a:r>
          <a:endParaRPr lang="en-US" sz="2400" dirty="0"/>
        </a:p>
      </dgm:t>
    </dgm:pt>
    <dgm:pt modelId="{A07DFBCB-1A75-426C-8D81-12906332AB46}" type="parTrans" cxnId="{CE28B465-B803-4FFE-9EFC-8B5BA9998739}">
      <dgm:prSet custT="1"/>
      <dgm:spPr/>
      <dgm:t>
        <a:bodyPr/>
        <a:lstStyle/>
        <a:p>
          <a:endParaRPr lang="en-US" sz="2400"/>
        </a:p>
      </dgm:t>
    </dgm:pt>
    <dgm:pt modelId="{0E1D17E5-B132-40E2-B17F-B4EBCC95C686}" type="sibTrans" cxnId="{CE28B465-B803-4FFE-9EFC-8B5BA9998739}">
      <dgm:prSet/>
      <dgm:spPr/>
      <dgm:t>
        <a:bodyPr/>
        <a:lstStyle/>
        <a:p>
          <a:endParaRPr lang="en-US" sz="2400"/>
        </a:p>
      </dgm:t>
    </dgm:pt>
    <dgm:pt modelId="{DB7EC72F-72A0-430C-A885-D0C5E582CA6B}" type="pres">
      <dgm:prSet presAssocID="{E5570E7D-5840-4ED3-88EF-F2F0099940C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E9B5D7-57D9-41A9-89F3-82DD3214668A}" type="pres">
      <dgm:prSet presAssocID="{D6D73197-259E-43D6-B039-832E9BE00C24}" presName="root1" presStyleCnt="0"/>
      <dgm:spPr/>
    </dgm:pt>
    <dgm:pt modelId="{C33E8BB3-467D-4C8E-B293-611C2B4704C2}" type="pres">
      <dgm:prSet presAssocID="{D6D73197-259E-43D6-B039-832E9BE00C2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1DF9C1-B93B-4ABF-A526-CC2A7F4FDD2A}" type="pres">
      <dgm:prSet presAssocID="{D6D73197-259E-43D6-B039-832E9BE00C24}" presName="level2hierChild" presStyleCnt="0"/>
      <dgm:spPr/>
    </dgm:pt>
    <dgm:pt modelId="{8B472255-BFE2-4C8D-B98B-95823FA26D50}" type="pres">
      <dgm:prSet presAssocID="{0D05B031-03CD-4B8E-A53A-3A7767DEAE3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72D5B83-D227-4F79-A4F5-217D8DAAF987}" type="pres">
      <dgm:prSet presAssocID="{0D05B031-03CD-4B8E-A53A-3A7767DEAE3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064650A-2FDF-4E03-BA0E-569169623F8A}" type="pres">
      <dgm:prSet presAssocID="{812F1B14-1288-4E35-BFBF-5B9FC84A3E9B}" presName="root2" presStyleCnt="0"/>
      <dgm:spPr/>
    </dgm:pt>
    <dgm:pt modelId="{B507CE00-483C-45D4-8970-C25B3CCFE819}" type="pres">
      <dgm:prSet presAssocID="{812F1B14-1288-4E35-BFBF-5B9FC84A3E9B}" presName="LevelTwoTextNode" presStyleLbl="node2" presStyleIdx="0" presStyleCnt="2" custLinFactNeighborY="-548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0A76CA-3EE9-48EA-AB93-65071D5EA62A}" type="pres">
      <dgm:prSet presAssocID="{812F1B14-1288-4E35-BFBF-5B9FC84A3E9B}" presName="level3hierChild" presStyleCnt="0"/>
      <dgm:spPr/>
    </dgm:pt>
    <dgm:pt modelId="{24ECAAFD-DC38-4A6F-9AA8-32AE6377E5E2}" type="pres">
      <dgm:prSet presAssocID="{A07DFBCB-1A75-426C-8D81-12906332AB4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7B4A15F-119E-49F8-8FD7-D888325918D1}" type="pres">
      <dgm:prSet presAssocID="{A07DFBCB-1A75-426C-8D81-12906332AB4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97FD7E0-750B-4398-80BD-406C58B4D1AD}" type="pres">
      <dgm:prSet presAssocID="{D652533A-EBC7-4F54-B2F0-316740814ADD}" presName="root2" presStyleCnt="0"/>
      <dgm:spPr/>
    </dgm:pt>
    <dgm:pt modelId="{9D0E0984-46AF-42E5-9FDA-ECCF5BC519C5}" type="pres">
      <dgm:prSet presAssocID="{D652533A-EBC7-4F54-B2F0-316740814ADD}" presName="LevelTwoTextNode" presStyleLbl="node2" presStyleIdx="1" presStyleCnt="2" custLinFactNeighborY="548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6B58C5-BDA0-422F-B856-FD0E7A08DB3E}" type="pres">
      <dgm:prSet presAssocID="{D652533A-EBC7-4F54-B2F0-316740814ADD}" presName="level3hierChild" presStyleCnt="0"/>
      <dgm:spPr/>
    </dgm:pt>
  </dgm:ptLst>
  <dgm:cxnLst>
    <dgm:cxn modelId="{F22F00A4-DD18-4B61-9F9F-8F319CF4975C}" type="presOf" srcId="{A07DFBCB-1A75-426C-8D81-12906332AB46}" destId="{97B4A15F-119E-49F8-8FD7-D888325918D1}" srcOrd="1" destOrd="0" presId="urn:microsoft.com/office/officeart/2005/8/layout/hierarchy2"/>
    <dgm:cxn modelId="{E89F6A96-DB4D-45CB-A08E-D8ADEABD48B5}" type="presOf" srcId="{A07DFBCB-1A75-426C-8D81-12906332AB46}" destId="{24ECAAFD-DC38-4A6F-9AA8-32AE6377E5E2}" srcOrd="0" destOrd="0" presId="urn:microsoft.com/office/officeart/2005/8/layout/hierarchy2"/>
    <dgm:cxn modelId="{82DC402A-B966-4AC5-961B-C013F7412EBA}" type="presOf" srcId="{0D05B031-03CD-4B8E-A53A-3A7767DEAE3C}" destId="{372D5B83-D227-4F79-A4F5-217D8DAAF987}" srcOrd="1" destOrd="0" presId="urn:microsoft.com/office/officeart/2005/8/layout/hierarchy2"/>
    <dgm:cxn modelId="{CE28B465-B803-4FFE-9EFC-8B5BA9998739}" srcId="{D6D73197-259E-43D6-B039-832E9BE00C24}" destId="{D652533A-EBC7-4F54-B2F0-316740814ADD}" srcOrd="1" destOrd="0" parTransId="{A07DFBCB-1A75-426C-8D81-12906332AB46}" sibTransId="{0E1D17E5-B132-40E2-B17F-B4EBCC95C686}"/>
    <dgm:cxn modelId="{982CD9A2-9F9C-4317-85B2-FBAA39FFB1F1}" type="presOf" srcId="{E5570E7D-5840-4ED3-88EF-F2F0099940C8}" destId="{DB7EC72F-72A0-430C-A885-D0C5E582CA6B}" srcOrd="0" destOrd="0" presId="urn:microsoft.com/office/officeart/2005/8/layout/hierarchy2"/>
    <dgm:cxn modelId="{7D6C83FB-AE33-4FCC-8B06-BFF1137C4278}" type="presOf" srcId="{812F1B14-1288-4E35-BFBF-5B9FC84A3E9B}" destId="{B507CE00-483C-45D4-8970-C25B3CCFE819}" srcOrd="0" destOrd="0" presId="urn:microsoft.com/office/officeart/2005/8/layout/hierarchy2"/>
    <dgm:cxn modelId="{28B02941-94E9-470D-AA37-97C99B46EFC0}" type="presOf" srcId="{D652533A-EBC7-4F54-B2F0-316740814ADD}" destId="{9D0E0984-46AF-42E5-9FDA-ECCF5BC519C5}" srcOrd="0" destOrd="0" presId="urn:microsoft.com/office/officeart/2005/8/layout/hierarchy2"/>
    <dgm:cxn modelId="{283C816C-EF35-4747-AF10-32494FCDDFC6}" srcId="{E5570E7D-5840-4ED3-88EF-F2F0099940C8}" destId="{D6D73197-259E-43D6-B039-832E9BE00C24}" srcOrd="0" destOrd="0" parTransId="{BE6B44C9-06CD-413D-B8DC-C2C1D13FC302}" sibTransId="{30C907E2-14FC-48CF-AC27-14918DCE0686}"/>
    <dgm:cxn modelId="{A90A28E1-C8BE-4140-84D0-018F2465D8E1}" type="presOf" srcId="{D6D73197-259E-43D6-B039-832E9BE00C24}" destId="{C33E8BB3-467D-4C8E-B293-611C2B4704C2}" srcOrd="0" destOrd="0" presId="urn:microsoft.com/office/officeart/2005/8/layout/hierarchy2"/>
    <dgm:cxn modelId="{B093E167-BDE9-4DBD-A7B6-E59006EC0565}" srcId="{D6D73197-259E-43D6-B039-832E9BE00C24}" destId="{812F1B14-1288-4E35-BFBF-5B9FC84A3E9B}" srcOrd="0" destOrd="0" parTransId="{0D05B031-03CD-4B8E-A53A-3A7767DEAE3C}" sibTransId="{723617F9-83B0-4F80-BF85-15D2B3B52038}"/>
    <dgm:cxn modelId="{19BAC40F-84A4-4501-9EAA-8187229A764F}" type="presOf" srcId="{0D05B031-03CD-4B8E-A53A-3A7767DEAE3C}" destId="{8B472255-BFE2-4C8D-B98B-95823FA26D50}" srcOrd="0" destOrd="0" presId="urn:microsoft.com/office/officeart/2005/8/layout/hierarchy2"/>
    <dgm:cxn modelId="{5EAE2427-C757-4564-B3ED-0CF83F4D9928}" type="presParOf" srcId="{DB7EC72F-72A0-430C-A885-D0C5E582CA6B}" destId="{0DE9B5D7-57D9-41A9-89F3-82DD3214668A}" srcOrd="0" destOrd="0" presId="urn:microsoft.com/office/officeart/2005/8/layout/hierarchy2"/>
    <dgm:cxn modelId="{A8B34574-F459-4153-A985-289953379119}" type="presParOf" srcId="{0DE9B5D7-57D9-41A9-89F3-82DD3214668A}" destId="{C33E8BB3-467D-4C8E-B293-611C2B4704C2}" srcOrd="0" destOrd="0" presId="urn:microsoft.com/office/officeart/2005/8/layout/hierarchy2"/>
    <dgm:cxn modelId="{B6E1BB41-02B8-46E0-B7AB-60DC7C160E27}" type="presParOf" srcId="{0DE9B5D7-57D9-41A9-89F3-82DD3214668A}" destId="{321DF9C1-B93B-4ABF-A526-CC2A7F4FDD2A}" srcOrd="1" destOrd="0" presId="urn:microsoft.com/office/officeart/2005/8/layout/hierarchy2"/>
    <dgm:cxn modelId="{6366F404-6135-452D-BA92-202273800403}" type="presParOf" srcId="{321DF9C1-B93B-4ABF-A526-CC2A7F4FDD2A}" destId="{8B472255-BFE2-4C8D-B98B-95823FA26D50}" srcOrd="0" destOrd="0" presId="urn:microsoft.com/office/officeart/2005/8/layout/hierarchy2"/>
    <dgm:cxn modelId="{D342E496-6F06-402D-8598-D1C92C3B410A}" type="presParOf" srcId="{8B472255-BFE2-4C8D-B98B-95823FA26D50}" destId="{372D5B83-D227-4F79-A4F5-217D8DAAF987}" srcOrd="0" destOrd="0" presId="urn:microsoft.com/office/officeart/2005/8/layout/hierarchy2"/>
    <dgm:cxn modelId="{1EC76D50-DFCD-43CE-A54C-8AC02BA290D8}" type="presParOf" srcId="{321DF9C1-B93B-4ABF-A526-CC2A7F4FDD2A}" destId="{F064650A-2FDF-4E03-BA0E-569169623F8A}" srcOrd="1" destOrd="0" presId="urn:microsoft.com/office/officeart/2005/8/layout/hierarchy2"/>
    <dgm:cxn modelId="{7C318F6E-AA55-4623-8332-24C0B795CCCC}" type="presParOf" srcId="{F064650A-2FDF-4E03-BA0E-569169623F8A}" destId="{B507CE00-483C-45D4-8970-C25B3CCFE819}" srcOrd="0" destOrd="0" presId="urn:microsoft.com/office/officeart/2005/8/layout/hierarchy2"/>
    <dgm:cxn modelId="{C196E7E2-9606-48C3-A0BD-FDA5CE4DDDA9}" type="presParOf" srcId="{F064650A-2FDF-4E03-BA0E-569169623F8A}" destId="{2B0A76CA-3EE9-48EA-AB93-65071D5EA62A}" srcOrd="1" destOrd="0" presId="urn:microsoft.com/office/officeart/2005/8/layout/hierarchy2"/>
    <dgm:cxn modelId="{83204010-0FC8-4432-AD74-5A17116841C2}" type="presParOf" srcId="{321DF9C1-B93B-4ABF-A526-CC2A7F4FDD2A}" destId="{24ECAAFD-DC38-4A6F-9AA8-32AE6377E5E2}" srcOrd="2" destOrd="0" presId="urn:microsoft.com/office/officeart/2005/8/layout/hierarchy2"/>
    <dgm:cxn modelId="{8B20648A-F0AF-44B8-A40A-8753A82C2373}" type="presParOf" srcId="{24ECAAFD-DC38-4A6F-9AA8-32AE6377E5E2}" destId="{97B4A15F-119E-49F8-8FD7-D888325918D1}" srcOrd="0" destOrd="0" presId="urn:microsoft.com/office/officeart/2005/8/layout/hierarchy2"/>
    <dgm:cxn modelId="{CD2E83D0-BAF7-47C7-9A38-C08FC3AFDEFB}" type="presParOf" srcId="{321DF9C1-B93B-4ABF-A526-CC2A7F4FDD2A}" destId="{B97FD7E0-750B-4398-80BD-406C58B4D1AD}" srcOrd="3" destOrd="0" presId="urn:microsoft.com/office/officeart/2005/8/layout/hierarchy2"/>
    <dgm:cxn modelId="{6FE06963-BCBC-4D9B-A45A-025326D24757}" type="presParOf" srcId="{B97FD7E0-750B-4398-80BD-406C58B4D1AD}" destId="{9D0E0984-46AF-42E5-9FDA-ECCF5BC519C5}" srcOrd="0" destOrd="0" presId="urn:microsoft.com/office/officeart/2005/8/layout/hierarchy2"/>
    <dgm:cxn modelId="{E8D5DEC7-3A6B-4329-AA83-03A45F48FB34}" type="presParOf" srcId="{B97FD7E0-750B-4398-80BD-406C58B4D1AD}" destId="{196B58C5-BDA0-422F-B856-FD0E7A08DB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21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the animators:</a:t>
            </a:r>
          </a:p>
          <a:p>
            <a:r>
              <a:rPr lang="en-US" dirty="0" smtClean="0"/>
              <a:t>This screen content</a:t>
            </a:r>
            <a:r>
              <a:rPr lang="en-US" baseline="0" dirty="0" smtClean="0"/>
              <a:t> needs to be rendered in the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Java Fundamentals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SDK VS JRE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2813050"/>
          </a:xfrm>
        </p:spPr>
        <p:txBody>
          <a:bodyPr/>
          <a:lstStyle/>
          <a:p>
            <a:pPr marL="687388" lvl="1" indent="-576263">
              <a:buClr>
                <a:schemeClr val="accent1"/>
              </a:buClr>
              <a:buSzPct val="85000"/>
              <a:buNone/>
            </a:pP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What happens after you develop a Java Code?</a:t>
            </a:r>
          </a:p>
          <a:p>
            <a:pPr marL="687388" lvl="1" indent="-576263">
              <a:buClr>
                <a:schemeClr val="accent1"/>
              </a:buClr>
              <a:buSzPct val="85000"/>
              <a:buNone/>
            </a:pPr>
            <a:endParaRPr lang="en-US" sz="2000" b="1" kern="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Clr>
                <a:schemeClr val="accent1"/>
              </a:buClr>
              <a:buSzPct val="85000"/>
              <a:buNone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Java Code is compiled and converted to a byte code rather than a native code. </a:t>
            </a:r>
          </a:p>
          <a:p>
            <a:pPr marL="457200" lvl="1" indent="0">
              <a:buClr>
                <a:schemeClr val="accent1"/>
              </a:buClr>
              <a:buSzPct val="85000"/>
              <a:buNone/>
            </a:pPr>
            <a:endParaRPr lang="en-US" sz="2000" kern="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Clr>
                <a:schemeClr val="accent1"/>
              </a:buClr>
              <a:buSzPct val="85000"/>
              <a:buNone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English is an language  which can understood by many people across the world. Similarly byte code is a format that can be run in many platforms Unix, Windows, Linux and also irrespective of hardware's.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SDK VS JRE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01750"/>
            <a:ext cx="7086600" cy="2508250"/>
          </a:xfrm>
        </p:spPr>
        <p:txBody>
          <a:bodyPr/>
          <a:lstStyle/>
          <a:p>
            <a:pPr marL="687388" lvl="1" indent="-230188">
              <a:buClr>
                <a:schemeClr val="accent1"/>
              </a:buClr>
              <a:buSzPct val="85000"/>
              <a:buNone/>
            </a:pPr>
            <a:endParaRPr lang="en-US" sz="2000" kern="0" dirty="0" smtClean="0">
              <a:latin typeface="Arial" pitchFamily="34" charset="0"/>
              <a:cs typeface="Arial" pitchFamily="34" charset="0"/>
            </a:endParaRPr>
          </a:p>
          <a:p>
            <a:pPr marL="687388" lvl="1" indent="-623888">
              <a:buClr>
                <a:schemeClr val="accent1"/>
              </a:buClr>
              <a:buSzPct val="85000"/>
              <a:buNone/>
            </a:pP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What is Java SDK? </a:t>
            </a:r>
          </a:p>
          <a:p>
            <a:pPr marL="173038" lvl="1" indent="0">
              <a:buClr>
                <a:schemeClr val="accent1"/>
              </a:buClr>
              <a:buSzPct val="85000"/>
              <a:buNone/>
              <a:tabLst>
                <a:tab pos="173038" algn="l"/>
              </a:tabLst>
            </a:pP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SDK 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stands for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oftware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evelopment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it is a package used for developing java applications and converting the java code to Byte codes. The conversion is typically done using Java compilers.</a:t>
            </a:r>
          </a:p>
          <a:p>
            <a:pPr marL="457200" lvl="1" indent="0">
              <a:buClr>
                <a:schemeClr val="accent1"/>
              </a:buClr>
              <a:buSzPct val="85000"/>
              <a:buNone/>
            </a:pPr>
            <a:endParaRPr lang="en-US" sz="2000" kern="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 descr="sdk_he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672" y="1573794"/>
            <a:ext cx="1912328" cy="23886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04800" y="3810000"/>
            <a:ext cx="8382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7388" lvl="1" indent="-2301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kern="0" dirty="0" smtClean="0"/>
              <a:t>What is JRE?</a:t>
            </a:r>
            <a:endParaRPr lang="en-US" sz="2000" b="0" kern="0" dirty="0" smtClean="0"/>
          </a:p>
          <a:p>
            <a:pPr marL="687388" lvl="1" indent="-2301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kern="0" dirty="0" smtClean="0"/>
              <a:t>JRE </a:t>
            </a:r>
            <a:r>
              <a:rPr lang="en-US" sz="2000" b="0" kern="0" dirty="0" smtClean="0"/>
              <a:t>stands for Java runtime environment is used for executing java applications . It converts the java byte code to the necessary native code based on the underlying platform. </a:t>
            </a:r>
          </a:p>
          <a:p>
            <a:pPr marL="687388" lvl="1" indent="-230188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000" b="0" kern="0" dirty="0" smtClean="0"/>
          </a:p>
          <a:p>
            <a:pPr marL="687388" lvl="1" indent="-2301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0" kern="0" dirty="0" smtClean="0"/>
              <a:t> There are different JRE  versions for different platforms such as Linux, Windows, Unix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SDK VS JRE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152400" y="3733800"/>
            <a:ext cx="6629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6538" lvl="1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kern="0" dirty="0" smtClean="0"/>
              <a:t>JRE                        Java SDK</a:t>
            </a:r>
          </a:p>
          <a:p>
            <a:pPr marL="687388" lvl="1" indent="-230188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000" kern="0" dirty="0" smtClean="0"/>
          </a:p>
          <a:p>
            <a:pPr marL="687388" lvl="1" indent="-2301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0" kern="0" dirty="0" smtClean="0"/>
              <a:t>If you want java applications to be executed  go for lighter versions JRE.</a:t>
            </a:r>
          </a:p>
          <a:p>
            <a:pPr marL="687388" lvl="1" indent="-2301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0" kern="0" dirty="0" smtClean="0"/>
              <a:t>For developing and running Java applications go for the bulkier Java SDK.</a:t>
            </a:r>
          </a:p>
          <a:p>
            <a:pPr marL="687388" lvl="1" indent="-230188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000" b="0" kern="0" dirty="0" smtClean="0"/>
          </a:p>
          <a:p>
            <a:pPr marL="687388" lvl="1" indent="-230188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000" b="0" kern="0" dirty="0" smtClean="0"/>
          </a:p>
          <a:p>
            <a:pPr marL="687388" lvl="1" indent="-230188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000" b="0" kern="0" dirty="0" smtClean="0"/>
          </a:p>
        </p:txBody>
      </p:sp>
      <p:pic>
        <p:nvPicPr>
          <p:cNvPr id="6" name="Picture 5" descr="vs-log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505200"/>
            <a:ext cx="1282148" cy="762000"/>
          </a:xfrm>
          <a:prstGeom prst="rect">
            <a:avLst/>
          </a:prstGeom>
        </p:spPr>
      </p:pic>
      <p:pic>
        <p:nvPicPr>
          <p:cNvPr id="7" name="Picture 6" descr="cartoon_boy_running_35135601_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600200"/>
            <a:ext cx="3048000" cy="256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Java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9725"/>
            <a:ext cx="8686800" cy="4946650"/>
          </a:xfrm>
        </p:spPr>
        <p:txBody>
          <a:bodyPr/>
          <a:lstStyle/>
          <a:p>
            <a:pPr marL="687388" lvl="1" indent="-230188">
              <a:buClr>
                <a:schemeClr val="accent1"/>
              </a:buClr>
              <a:buSzPct val="85000"/>
              <a:buNone/>
            </a:pPr>
            <a:r>
              <a:rPr lang="en-US" kern="0" dirty="0" smtClean="0"/>
              <a:t>The Java applications can be classified as follows,</a:t>
            </a:r>
          </a:p>
          <a:p>
            <a:pPr marL="687388" lvl="1" indent="-230188"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b="1" kern="0" dirty="0" smtClean="0"/>
              <a:t>Java  stand alone applications – </a:t>
            </a:r>
            <a:r>
              <a:rPr lang="en-US" kern="0" dirty="0" smtClean="0"/>
              <a:t>These are typically GUI programs, command line java program   that execute on a desktop computer and perform the desired functionality independently All they need is a JVM installed in desktop for execution.</a:t>
            </a:r>
          </a:p>
          <a:p>
            <a:pPr marL="687388" lvl="1" indent="-230188"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b="1" kern="0" dirty="0" smtClean="0"/>
              <a:t>Java web applications -  </a:t>
            </a:r>
            <a:r>
              <a:rPr lang="en-US" kern="0" dirty="0" smtClean="0"/>
              <a:t>These are typical applications that are  built using combination of technologies such as EJB, JSF  and </a:t>
            </a:r>
            <a:r>
              <a:rPr lang="en-US" kern="0" dirty="0" err="1" smtClean="0"/>
              <a:t>servlets</a:t>
            </a:r>
            <a:r>
              <a:rPr lang="en-US" kern="0" dirty="0" smtClean="0"/>
              <a:t> etc. These are deployed in an application server (or) web server. They are accessed using a web browser such as Fire Fox , IE.  They are examples of N tier 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Basic Steps To Develop a Java Program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534400" cy="296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Double Brace 5"/>
          <p:cNvSpPr/>
          <p:nvPr/>
        </p:nvSpPr>
        <p:spPr>
          <a:xfrm>
            <a:off x="304800" y="3581400"/>
            <a:ext cx="22098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Java Program developed with </a:t>
            </a:r>
            <a:r>
              <a:rPr lang="en-US" dirty="0" smtClean="0"/>
              <a:t>“.java”</a:t>
            </a:r>
            <a:r>
              <a:rPr lang="en-US" b="0" dirty="0" smtClean="0"/>
              <a:t> extension</a:t>
            </a:r>
            <a:endParaRPr lang="en-US" b="0" dirty="0"/>
          </a:p>
        </p:txBody>
      </p:sp>
      <p:sp>
        <p:nvSpPr>
          <p:cNvPr id="7" name="Double Brace 6"/>
          <p:cNvSpPr/>
          <p:nvPr/>
        </p:nvSpPr>
        <p:spPr>
          <a:xfrm>
            <a:off x="2971800" y="3581400"/>
            <a:ext cx="29718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The Java compiler  “</a:t>
            </a:r>
            <a:r>
              <a:rPr lang="en-US" dirty="0" err="1" smtClean="0"/>
              <a:t>Javac</a:t>
            </a:r>
            <a:r>
              <a:rPr lang="en-US" b="0" dirty="0" smtClean="0"/>
              <a:t>” translates the Java program into classes with extension .class. </a:t>
            </a:r>
          </a:p>
          <a:p>
            <a:pPr algn="ctr"/>
            <a:r>
              <a:rPr lang="en-US" b="0" dirty="0" smtClean="0"/>
              <a:t>Class Files are in byte code format.</a:t>
            </a:r>
            <a:endParaRPr lang="en-US" b="0" dirty="0"/>
          </a:p>
        </p:txBody>
      </p:sp>
      <p:sp>
        <p:nvSpPr>
          <p:cNvPr id="8" name="Double Brace 7"/>
          <p:cNvSpPr/>
          <p:nvPr/>
        </p:nvSpPr>
        <p:spPr>
          <a:xfrm>
            <a:off x="6400800" y="3581400"/>
            <a:ext cx="25908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The Java interpreter “</a:t>
            </a:r>
            <a:r>
              <a:rPr lang="en-US" dirty="0" smtClean="0"/>
              <a:t>Java</a:t>
            </a:r>
            <a:r>
              <a:rPr lang="en-US" b="0" dirty="0" smtClean="0"/>
              <a:t>” converts the Java class byte codes into native code and executes it. 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174307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components which makes Java program run are,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Java API’s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Java Class File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ava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irtual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achine (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JVM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–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Heart of Java technology.</a:t>
            </a:r>
          </a:p>
          <a:p>
            <a:pPr lvl="1">
              <a:spcBef>
                <a:spcPts val="1200"/>
              </a:spcBef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  <a:defRPr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What are Java API’s?</a:t>
            </a:r>
          </a:p>
          <a:p>
            <a:pPr lvl="0"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They are application interface which developer uses to develop java programs.</a:t>
            </a:r>
          </a:p>
          <a:p>
            <a:pPr lvl="0">
              <a:buNone/>
              <a:defRPr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  <a:defRPr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Hello World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 lvl="0">
              <a:buNone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Java developers uses </a:t>
            </a:r>
            <a:r>
              <a:rPr lang="en-US" sz="1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API to print messages on the console.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What is  Java Virtual Machine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i="1" dirty="0" smtClean="0"/>
              <a:t>Java Virtual Machines</a:t>
            </a:r>
            <a:r>
              <a:rPr lang="en-US" sz="2400" dirty="0" smtClean="0"/>
              <a:t> is the heart of the java platform. It is a  abstract computer which,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Loads class files using class loader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Executes the class file using the execution engine.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 descr="JV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4124325"/>
            <a:ext cx="4724400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Java Manages Memory?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1219200"/>
          </a:xfrm>
          <a:solidFill>
            <a:srgbClr val="FFCCCC"/>
          </a:solidFill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Java manages memory using garbage collector.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Double click the icon and view the animation in IE browser.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19400" y="3657600"/>
          <a:ext cx="23480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2348089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Java portable?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2209800"/>
          </a:xfrm>
          <a:solidFill>
            <a:srgbClr val="FFCCCC"/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Java Platform = Java virtual Machine + Java API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Linux Platform = JVM for Linux + Java API for Linux.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 the below example the same “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helloWorld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” program is developed once and run in different operating systems. The execution engine specific to each OS will translate the byte code to respective OS native code.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71600" y="3733800"/>
            <a:ext cx="6096000" cy="2743200"/>
            <a:chOff x="533400" y="2819400"/>
            <a:chExt cx="7620000" cy="3429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5867400" y="3581400"/>
              <a:ext cx="2286000" cy="2590800"/>
            </a:xfrm>
            <a:prstGeom prst="rect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Unix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105150" y="3581400"/>
              <a:ext cx="2286000" cy="2590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Windows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33400" y="3581400"/>
              <a:ext cx="2286000" cy="2667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latin typeface="Arial" charset="0"/>
                </a:rPr>
                <a:t>Linux</a:t>
              </a: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62000" y="4191000"/>
              <a:ext cx="1828800" cy="533400"/>
            </a:xfrm>
            <a:prstGeom prst="roundRect">
              <a:avLst/>
            </a:prstGeom>
            <a:solidFill>
              <a:srgbClr val="FF7C8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Class Loader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295650" y="4191000"/>
              <a:ext cx="1828800" cy="533400"/>
            </a:xfrm>
            <a:prstGeom prst="roundRect">
              <a:avLst/>
            </a:prstGeom>
            <a:solidFill>
              <a:srgbClr val="FF7C8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Class Loader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096000" y="4114800"/>
              <a:ext cx="1828800" cy="533400"/>
            </a:xfrm>
            <a:prstGeom prst="roundRect">
              <a:avLst/>
            </a:prstGeom>
            <a:solidFill>
              <a:srgbClr val="FF7C8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Class Loader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85800" y="5105400"/>
              <a:ext cx="1905000" cy="6096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Execution Engine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3295650" y="5105400"/>
              <a:ext cx="1905000" cy="6096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Execution Engine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096000" y="5105400"/>
              <a:ext cx="1905000" cy="6096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Execution Engine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33400" y="2819400"/>
              <a:ext cx="2366010" cy="609600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00" dirty="0" err="1" smtClean="0">
                  <a:latin typeface="Arial" charset="0"/>
                </a:rPr>
                <a:t>HelloWorld.class</a:t>
              </a:r>
              <a:endParaRPr lang="en-US" sz="1100" dirty="0" smtClean="0"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124200" y="2819400"/>
              <a:ext cx="2362200" cy="609600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00" dirty="0" err="1" smtClean="0">
                  <a:latin typeface="Arial" charset="0"/>
                </a:rPr>
                <a:t>HelloWorld.class</a:t>
              </a:r>
              <a:endParaRPr lang="en-US" sz="1100" dirty="0" smtClean="0"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791200" y="2819400"/>
              <a:ext cx="2362200" cy="609600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00" dirty="0" err="1" smtClean="0">
                  <a:latin typeface="Arial" charset="0"/>
                </a:rPr>
                <a:t>HelloWorld.class</a:t>
              </a:r>
              <a:endParaRPr lang="en-US" sz="1100" dirty="0" smtClean="0"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Deep Dive Into Java Program Execution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1066800"/>
          </a:xfrm>
          <a:solidFill>
            <a:srgbClr val="FFCCCC"/>
          </a:solidFill>
        </p:spPr>
        <p:txBody>
          <a:bodyPr/>
          <a:lstStyle/>
          <a:p>
            <a:pPr algn="ctr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Double click the icon and view the animation in IE browser.</a:t>
            </a:r>
          </a:p>
          <a:p>
            <a:pPr algn="ctr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Double click  will not work in presentation mode.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67000" y="3500438"/>
          <a:ext cx="2353733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0438"/>
                        <a:ext cx="2353733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609600" y="2209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t-Madhava/ Shanmuganandan P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 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Architect.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December  14 , 2011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44196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First Java Program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8610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r>
              <a:rPr lang="en-US" sz="2000" b="0" dirty="0" smtClean="0"/>
              <a:t> 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16764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 Create a folder “</a:t>
            </a:r>
            <a:r>
              <a:rPr lang="en-US" b="0" dirty="0" err="1" smtClean="0"/>
              <a:t>JavaWorks</a:t>
            </a:r>
            <a:r>
              <a:rPr lang="en-US" b="0" dirty="0" smtClean="0"/>
              <a:t>” in D or C drive.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 Open notepad and type the following program in the notepad.</a:t>
            </a:r>
          </a:p>
          <a:p>
            <a:endParaRPr lang="en-US" b="0" dirty="0" smtClean="0"/>
          </a:p>
          <a:p>
            <a:pPr lvl="1"/>
            <a:r>
              <a:rPr lang="en-US" b="0" dirty="0" smtClean="0">
                <a:solidFill>
                  <a:schemeClr val="tx2"/>
                </a:solidFill>
              </a:rPr>
              <a:t>class HelloWorld{</a:t>
            </a:r>
          </a:p>
          <a:p>
            <a:pPr lvl="1"/>
            <a:r>
              <a:rPr lang="en-US" b="0" dirty="0" smtClean="0">
                <a:solidFill>
                  <a:schemeClr val="tx2"/>
                </a:solidFill>
              </a:rPr>
              <a:t>    public static void main(String []args){</a:t>
            </a:r>
          </a:p>
          <a:p>
            <a:pPr lvl="1"/>
            <a:r>
              <a:rPr lang="en-US" b="0" dirty="0" smtClean="0">
                <a:solidFill>
                  <a:schemeClr val="tx2"/>
                </a:solidFill>
              </a:rPr>
              <a:t>        System.out.println(“Hello World”);</a:t>
            </a:r>
          </a:p>
          <a:p>
            <a:pPr lvl="1"/>
            <a:r>
              <a:rPr lang="en-US" b="0" dirty="0" smtClean="0">
                <a:solidFill>
                  <a:schemeClr val="tx2"/>
                </a:solidFill>
              </a:rPr>
              <a:t>	}</a:t>
            </a:r>
          </a:p>
          <a:p>
            <a:pPr lvl="1"/>
            <a:r>
              <a:rPr lang="en-US" b="0" dirty="0" smtClean="0">
                <a:solidFill>
                  <a:schemeClr val="tx2"/>
                </a:solidFill>
              </a:rPr>
              <a:t>   }</a:t>
            </a:r>
          </a:p>
          <a:p>
            <a:endParaRPr lang="en-US" b="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b="0" dirty="0" smtClean="0"/>
              <a:t> Save the notepad file with the file name HelloWorld.java.</a:t>
            </a:r>
          </a:p>
          <a:p>
            <a:pPr marL="342900" indent="-342900">
              <a:buFont typeface="+mj-lt"/>
              <a:buAutoNum type="arabicPeriod" startAt="3"/>
            </a:pPr>
            <a:endParaRPr lang="en-US" b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8423" y="4763869"/>
            <a:ext cx="7913577" cy="646331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dirty="0" smtClean="0">
                <a:solidFill>
                  <a:srgbClr val="C00000"/>
                </a:solidFill>
              </a:rPr>
              <a:t>IMPORTANT NOTE:  </a:t>
            </a:r>
            <a:r>
              <a:rPr lang="en-US" b="0" dirty="0" smtClean="0">
                <a:solidFill>
                  <a:srgbClr val="C00000"/>
                </a:solidFill>
              </a:rPr>
              <a:t> The file should be saved under the same name as of </a:t>
            </a:r>
          </a:p>
          <a:p>
            <a:pPr marL="342900" indent="-342900"/>
            <a:r>
              <a:rPr lang="en-US" b="0" dirty="0" smtClean="0">
                <a:solidFill>
                  <a:srgbClr val="C00000"/>
                </a:solidFill>
              </a:rPr>
              <a:t>the class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First Java Program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8610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r>
              <a:rPr lang="en-US" sz="2000" b="0" dirty="0" smtClean="0"/>
              <a:t> 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16764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b="0" dirty="0" smtClean="0"/>
              <a:t> Open a command window, type CMD in command window.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b="0" dirty="0" smtClean="0"/>
              <a:t> Set the path and class path variable.</a:t>
            </a:r>
          </a:p>
          <a:p>
            <a:pPr marL="342900" indent="-342900">
              <a:buFont typeface="+mj-lt"/>
              <a:buAutoNum type="arabicPeriod" startAt="4"/>
            </a:pPr>
            <a:endParaRPr lang="en-US" b="0" dirty="0" smtClean="0"/>
          </a:p>
          <a:p>
            <a:pPr marL="342900" indent="-342900"/>
            <a:r>
              <a:rPr lang="en-US" dirty="0" smtClean="0"/>
              <a:t>What is Path?</a:t>
            </a:r>
          </a:p>
          <a:p>
            <a:pPr marL="342900" indent="-342900"/>
            <a:r>
              <a:rPr lang="en-US" b="0" dirty="0" smtClean="0"/>
              <a:t> Path represents the folders to be searched for running the Java or </a:t>
            </a:r>
            <a:r>
              <a:rPr lang="en-US" b="0" dirty="0" err="1" smtClean="0"/>
              <a:t>Javac</a:t>
            </a:r>
            <a:r>
              <a:rPr lang="en-US" b="0" dirty="0" smtClean="0"/>
              <a:t> commands. Needed for compiling Java program. </a:t>
            </a:r>
          </a:p>
          <a:p>
            <a:pPr marL="342900" indent="-342900"/>
            <a:endParaRPr lang="en-US" b="0" dirty="0" smtClean="0"/>
          </a:p>
          <a:p>
            <a:r>
              <a:rPr lang="en-US" dirty="0" smtClean="0"/>
              <a:t>How to set path: 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chemeClr val="tx2"/>
                </a:solidFill>
              </a:rPr>
              <a:t>set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b="0" dirty="0" smtClean="0">
                <a:solidFill>
                  <a:schemeClr val="tx2"/>
                </a:solidFill>
              </a:rPr>
              <a:t> =</a:t>
            </a:r>
            <a:r>
              <a:rPr lang="en-US" dirty="0" smtClean="0">
                <a:solidFill>
                  <a:schemeClr val="tx2"/>
                </a:solidFill>
              </a:rPr>
              <a:t>c:\java 1.5\bin</a:t>
            </a:r>
            <a:r>
              <a:rPr lang="en-US" b="0" dirty="0" smtClean="0">
                <a:solidFill>
                  <a:schemeClr val="tx2"/>
                </a:solidFill>
              </a:rPr>
              <a:t>; %path%</a:t>
            </a:r>
          </a:p>
          <a:p>
            <a:endParaRPr lang="en-US" b="0" dirty="0" smtClean="0">
              <a:solidFill>
                <a:schemeClr val="tx2"/>
              </a:solidFill>
            </a:endParaRPr>
          </a:p>
          <a:p>
            <a:r>
              <a:rPr lang="en-US" b="0" dirty="0" smtClean="0"/>
              <a:t>Where </a:t>
            </a:r>
            <a:r>
              <a:rPr lang="en-US" dirty="0" smtClean="0">
                <a:solidFill>
                  <a:schemeClr val="tx2"/>
                </a:solidFill>
              </a:rPr>
              <a:t>%path% </a:t>
            </a:r>
            <a:r>
              <a:rPr lang="en-US" b="0" dirty="0" smtClean="0"/>
              <a:t>-  To ensure that the new path is appended with existing path variables set.</a:t>
            </a:r>
          </a:p>
          <a:p>
            <a:endParaRPr lang="en-US" b="0" dirty="0" smtClean="0"/>
          </a:p>
          <a:p>
            <a:endParaRPr lang="en-US" b="0" dirty="0" smtClean="0">
              <a:solidFill>
                <a:schemeClr val="tx2"/>
              </a:solidFill>
            </a:endParaRPr>
          </a:p>
          <a:p>
            <a:endParaRPr lang="en-US" b="0" dirty="0" smtClean="0">
              <a:solidFill>
                <a:schemeClr val="tx2"/>
              </a:solidFill>
            </a:endParaRPr>
          </a:p>
          <a:p>
            <a:endParaRPr lang="en-US" b="0" dirty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9023" y="5181600"/>
            <a:ext cx="5932377" cy="369332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NOTE:  </a:t>
            </a:r>
            <a:r>
              <a:rPr lang="en-US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/>
              <a:t>Assuming Java home is c:\java.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First Java Program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8610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r>
              <a:rPr lang="en-US" sz="2000" b="0" dirty="0" smtClean="0"/>
              <a:t> 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17526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What is class path?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0" dirty="0" smtClean="0"/>
              <a:t>Class path is the path where the class and Java API’s are loaded. Needed for executing class files.</a:t>
            </a:r>
          </a:p>
          <a:p>
            <a:endParaRPr lang="en-US" b="0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How class path is set: 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chemeClr val="tx2"/>
                </a:solidFill>
              </a:rPr>
              <a:t>set </a:t>
            </a:r>
            <a:r>
              <a:rPr lang="en-US" dirty="0" err="1" smtClean="0">
                <a:solidFill>
                  <a:schemeClr val="tx2"/>
                </a:solidFill>
              </a:rPr>
              <a:t>classpath</a:t>
            </a:r>
            <a:r>
              <a:rPr lang="en-US" b="0" dirty="0" smtClean="0">
                <a:solidFill>
                  <a:schemeClr val="tx2"/>
                </a:solidFill>
              </a:rPr>
              <a:t> = </a:t>
            </a:r>
            <a:r>
              <a:rPr lang="en-US" dirty="0" smtClean="0">
                <a:solidFill>
                  <a:schemeClr val="tx2"/>
                </a:solidFill>
              </a:rPr>
              <a:t>c:\java\jre\lib; </a:t>
            </a:r>
            <a:r>
              <a:rPr lang="en-US" b="0" dirty="0" smtClean="0">
                <a:solidFill>
                  <a:schemeClr val="tx2"/>
                </a:solidFill>
              </a:rPr>
              <a:t>%</a:t>
            </a:r>
            <a:r>
              <a:rPr lang="en-US" b="0" dirty="0" err="1" smtClean="0">
                <a:solidFill>
                  <a:schemeClr val="tx2"/>
                </a:solidFill>
              </a:rPr>
              <a:t>classpath</a:t>
            </a:r>
            <a:r>
              <a:rPr lang="en-US" b="0" dirty="0" smtClean="0">
                <a:solidFill>
                  <a:schemeClr val="tx2"/>
                </a:solidFill>
              </a:rPr>
              <a:t>%; 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b="0" dirty="0" smtClean="0"/>
          </a:p>
          <a:p>
            <a:r>
              <a:rPr lang="en-US" b="0" dirty="0" smtClean="0"/>
              <a:t>	Where </a:t>
            </a:r>
            <a:r>
              <a:rPr lang="en-US" dirty="0" smtClean="0">
                <a:solidFill>
                  <a:schemeClr val="tx2"/>
                </a:solidFill>
              </a:rPr>
              <a:t>%</a:t>
            </a:r>
            <a:r>
              <a:rPr lang="en-US" dirty="0" err="1" smtClean="0">
                <a:solidFill>
                  <a:schemeClr val="tx2"/>
                </a:solidFill>
              </a:rPr>
              <a:t>classpath</a:t>
            </a:r>
            <a:r>
              <a:rPr lang="en-US" dirty="0" smtClean="0">
                <a:solidFill>
                  <a:schemeClr val="tx2"/>
                </a:solidFill>
              </a:rPr>
              <a:t>% </a:t>
            </a:r>
            <a:r>
              <a:rPr lang="en-US" b="0" dirty="0" smtClean="0"/>
              <a:t>-  To ensure that the new class path does not to override the existing class path variables set.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459023" y="5105400"/>
            <a:ext cx="5932377" cy="369332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NOTE:  </a:t>
            </a:r>
            <a:r>
              <a:rPr lang="en-US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/>
              <a:t>Assuming Java home is c:\java.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First Java Program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8610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r>
              <a:rPr lang="en-US" sz="2000" b="0" dirty="0" smtClean="0"/>
              <a:t> 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1633240"/>
            <a:ext cx="8763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6"/>
            </a:pPr>
            <a:r>
              <a:rPr lang="en-US" dirty="0" smtClean="0"/>
              <a:t>Compile the program : </a:t>
            </a:r>
            <a:r>
              <a:rPr lang="en-US" b="0" dirty="0" smtClean="0"/>
              <a:t>In command prompt go to the folder  “</a:t>
            </a:r>
            <a:r>
              <a:rPr lang="en-US" dirty="0" err="1" smtClean="0"/>
              <a:t>JavaWorks</a:t>
            </a:r>
            <a:r>
              <a:rPr lang="en-US" b="0" dirty="0" smtClean="0"/>
              <a:t>”  and compile the program as follows.</a:t>
            </a:r>
          </a:p>
          <a:p>
            <a:pPr marL="342900" indent="-342900">
              <a:spcBef>
                <a:spcPts val="600"/>
              </a:spcBef>
            </a:pPr>
            <a:r>
              <a:rPr lang="en-US" b="0" dirty="0" smtClean="0"/>
              <a:t>			</a:t>
            </a:r>
            <a:r>
              <a:rPr lang="en-US" dirty="0" err="1" smtClean="0">
                <a:solidFill>
                  <a:schemeClr val="tx2"/>
                </a:solidFill>
              </a:rPr>
              <a:t>javac</a:t>
            </a:r>
            <a:r>
              <a:rPr lang="en-US" b="0" dirty="0" smtClean="0"/>
              <a:t> HelloWorld.java</a:t>
            </a:r>
          </a:p>
          <a:p>
            <a:pPr marL="342900" indent="-342900">
              <a:spcBef>
                <a:spcPts val="600"/>
              </a:spcBef>
            </a:pPr>
            <a:r>
              <a:rPr lang="en-US" b="0" dirty="0" smtClean="0"/>
              <a:t>Where </a:t>
            </a:r>
            <a:r>
              <a:rPr lang="en-US" dirty="0" err="1" smtClean="0">
                <a:solidFill>
                  <a:schemeClr val="tx2"/>
                </a:solidFill>
              </a:rPr>
              <a:t>javac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0" dirty="0" smtClean="0"/>
              <a:t>is the command line tool for compiling java programs.</a:t>
            </a:r>
          </a:p>
          <a:p>
            <a:pPr marL="342900" indent="-342900">
              <a:spcBef>
                <a:spcPts val="600"/>
              </a:spcBef>
            </a:pPr>
            <a:endParaRPr lang="en-US" b="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7"/>
            </a:pPr>
            <a:r>
              <a:rPr lang="en-US" dirty="0" smtClean="0"/>
              <a:t>Run</a:t>
            </a:r>
            <a:r>
              <a:rPr lang="en-US" b="0" dirty="0" smtClean="0"/>
              <a:t> </a:t>
            </a:r>
            <a:r>
              <a:rPr lang="en-US" dirty="0" smtClean="0"/>
              <a:t>the program:</a:t>
            </a:r>
            <a:r>
              <a:rPr lang="en-US" b="0" dirty="0" smtClean="0"/>
              <a:t>  From the same folder run the program as follows,</a:t>
            </a:r>
          </a:p>
          <a:p>
            <a:pPr marL="1714500" lvl="3" indent="-342900">
              <a:spcBef>
                <a:spcPts val="600"/>
              </a:spcBef>
            </a:pPr>
            <a:r>
              <a:rPr lang="en-US" b="0" dirty="0" smtClean="0">
                <a:solidFill>
                  <a:schemeClr val="tx2"/>
                </a:solidFill>
              </a:rPr>
              <a:t>	java </a:t>
            </a:r>
            <a:r>
              <a:rPr lang="en-US" b="0" dirty="0" err="1" smtClean="0"/>
              <a:t>HelloWorld</a:t>
            </a:r>
            <a:endParaRPr lang="en-US" b="0" dirty="0" smtClean="0"/>
          </a:p>
          <a:p>
            <a:pPr marL="1714500" lvl="3" indent="-342900">
              <a:spcBef>
                <a:spcPts val="600"/>
              </a:spcBef>
            </a:pPr>
            <a:endParaRPr lang="en-US" dirty="0" smtClean="0"/>
          </a:p>
          <a:p>
            <a:pPr marL="1714500" lvl="3" indent="-1714500">
              <a:spcBef>
                <a:spcPts val="600"/>
              </a:spcBef>
            </a:pPr>
            <a:r>
              <a:rPr lang="en-US" b="0" dirty="0" smtClean="0"/>
              <a:t>Where </a:t>
            </a:r>
            <a:r>
              <a:rPr lang="en-US" dirty="0" smtClean="0">
                <a:solidFill>
                  <a:schemeClr val="tx2"/>
                </a:solidFill>
              </a:rPr>
              <a:t>java</a:t>
            </a:r>
            <a:r>
              <a:rPr lang="en-US" b="0" dirty="0" smtClean="0"/>
              <a:t> is the command line tool used for running the program.</a:t>
            </a:r>
          </a:p>
          <a:p>
            <a:pPr marL="1714500" lvl="3" indent="-1714500">
              <a:spcBef>
                <a:spcPts val="600"/>
              </a:spcBef>
            </a:pPr>
            <a:endParaRPr lang="en-US" b="0" dirty="0" smtClean="0"/>
          </a:p>
          <a:p>
            <a:pPr marL="393700" lvl="3" indent="-393700">
              <a:spcBef>
                <a:spcPts val="600"/>
              </a:spcBef>
              <a:buFont typeface="+mj-lt"/>
              <a:buAutoNum type="arabicPeriod" startAt="8"/>
            </a:pPr>
            <a:r>
              <a:rPr lang="en-US" b="0" dirty="0" smtClean="0"/>
              <a:t>In the console you can see the message printed Hello World.</a:t>
            </a:r>
          </a:p>
          <a:p>
            <a:pPr marL="393700" lvl="3" indent="-393700">
              <a:spcBef>
                <a:spcPts val="600"/>
              </a:spcBef>
              <a:buFont typeface="+mj-lt"/>
              <a:buAutoNum type="arabicPeriod" startAt="8"/>
            </a:pPr>
            <a:r>
              <a:rPr lang="en-US" b="0" dirty="0" smtClean="0"/>
              <a:t>Change the message in the program  as “Hello &lt;Your Name&gt;” and repeat steps </a:t>
            </a:r>
            <a:r>
              <a:rPr lang="en-US" dirty="0" smtClean="0"/>
              <a:t>6 through 8</a:t>
            </a:r>
            <a:r>
              <a:rPr lang="en-US" b="0" dirty="0" smtClean="0"/>
              <a:t> and see the program displaying a different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Alternative for setting Path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586091"/>
            <a:ext cx="8305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Java path can be set in the environment  variables of system properties</a:t>
            </a:r>
          </a:p>
          <a:p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  Right click  My Computer  </a:t>
            </a:r>
            <a:r>
              <a:rPr lang="en-US" b="0" dirty="0" smtClean="0">
                <a:sym typeface="Wingdings" pitchFamily="2" charset="2"/>
              </a:rPr>
              <a:t> Click</a:t>
            </a:r>
            <a:r>
              <a:rPr lang="en-US" b="0" dirty="0" smtClean="0"/>
              <a:t> Properties</a:t>
            </a:r>
            <a:r>
              <a:rPr lang="en-US" b="0" dirty="0" smtClean="0">
                <a:sym typeface="Wingdings" pitchFamily="2" charset="2"/>
              </a:rPr>
              <a:t></a:t>
            </a:r>
            <a:r>
              <a:rPr lang="en-US" b="0" dirty="0" smtClean="0"/>
              <a:t>    Click  Advanced  </a:t>
            </a:r>
            <a:r>
              <a:rPr lang="en-US" b="0" dirty="0" smtClean="0">
                <a:sym typeface="Wingdings" pitchFamily="2" charset="2"/>
              </a:rPr>
              <a:t> Click </a:t>
            </a:r>
            <a:r>
              <a:rPr lang="en-US" b="0" dirty="0" smtClean="0"/>
              <a:t>Environment  Variables </a:t>
            </a:r>
            <a:r>
              <a:rPr lang="en-US" b="0" dirty="0" smtClean="0">
                <a:sym typeface="Wingdings" pitchFamily="2" charset="2"/>
              </a:rPr>
              <a:t></a:t>
            </a:r>
            <a:r>
              <a:rPr lang="en-US" b="0" dirty="0" smtClean="0"/>
              <a:t> Click New(User Variables)  </a:t>
            </a:r>
            <a:r>
              <a:rPr lang="en-US" b="0" dirty="0" smtClean="0">
                <a:sym typeface="Wingdings" pitchFamily="2" charset="2"/>
              </a:rPr>
              <a:t> Add a new variable as mentioned below</a:t>
            </a:r>
          </a:p>
          <a:p>
            <a:pPr>
              <a:buFont typeface="Arial" pitchFamily="34" charset="0"/>
              <a:buChar char="•"/>
            </a:pPr>
            <a:endParaRPr lang="en-US" b="0" dirty="0" smtClean="0">
              <a:sym typeface="Wingdings" pitchFamily="2" charset="2"/>
            </a:endParaRPr>
          </a:p>
          <a:p>
            <a:pPr marL="284163" lvl="1">
              <a:buFont typeface="Arial" pitchFamily="34" charset="0"/>
              <a:buChar char="•"/>
            </a:pPr>
            <a:r>
              <a:rPr lang="en-US" b="0" dirty="0" smtClean="0">
                <a:sym typeface="Wingdings" pitchFamily="2" charset="2"/>
              </a:rPr>
              <a:t>  Variable Name  = path</a:t>
            </a:r>
          </a:p>
          <a:p>
            <a:pPr marL="284163" lvl="1">
              <a:buFont typeface="Arial" pitchFamily="34" charset="0"/>
              <a:buChar char="•"/>
            </a:pPr>
            <a:r>
              <a:rPr lang="en-US" b="0" dirty="0" smtClean="0">
                <a:sym typeface="Wingdings" pitchFamily="2" charset="2"/>
              </a:rPr>
              <a:t>  Variable Value = </a:t>
            </a:r>
            <a:r>
              <a:rPr lang="en-US" dirty="0" smtClean="0">
                <a:solidFill>
                  <a:schemeClr val="tx2"/>
                </a:solidFill>
              </a:rPr>
              <a:t>c:\java 1.5\bin</a:t>
            </a:r>
            <a:r>
              <a:rPr lang="en-US" b="0" dirty="0" smtClean="0">
                <a:solidFill>
                  <a:schemeClr val="tx2"/>
                </a:solidFill>
              </a:rPr>
              <a:t>; %path%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                    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  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6" name="Rectangle 5"/>
          <p:cNvSpPr/>
          <p:nvPr/>
        </p:nvSpPr>
        <p:spPr>
          <a:xfrm>
            <a:off x="381000" y="3988475"/>
            <a:ext cx="4343400" cy="2031325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EA3800"/>
                </a:solidFill>
              </a:rPr>
              <a:t>NOTE:  </a:t>
            </a:r>
            <a:r>
              <a:rPr lang="en-US" b="0" dirty="0" smtClean="0">
                <a:solidFill>
                  <a:srgbClr val="EA3800"/>
                </a:solidFill>
              </a:rPr>
              <a:t> Assuming Java home is c:\java.</a:t>
            </a:r>
          </a:p>
          <a:p>
            <a:pPr algn="ctr"/>
            <a:endParaRPr lang="en-US" b="0" dirty="0" smtClean="0">
              <a:solidFill>
                <a:srgbClr val="EA3800"/>
              </a:solidFill>
            </a:endParaRPr>
          </a:p>
          <a:p>
            <a:r>
              <a:rPr lang="en-US" b="0" dirty="0" smtClean="0">
                <a:solidFill>
                  <a:srgbClr val="EA3800"/>
                </a:solidFill>
              </a:rPr>
              <a:t>This variable will be reflected across all the applications in the desk top. </a:t>
            </a:r>
          </a:p>
          <a:p>
            <a:r>
              <a:rPr lang="en-US" b="0" dirty="0" smtClean="0">
                <a:solidFill>
                  <a:srgbClr val="EA3800"/>
                </a:solidFill>
              </a:rPr>
              <a:t>On setting this the variable in environment parameter it gets reflected in all the command windows.</a:t>
            </a:r>
          </a:p>
        </p:txBody>
      </p:sp>
      <p:pic>
        <p:nvPicPr>
          <p:cNvPr id="7" name="Picture 6" descr="pic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2819401"/>
            <a:ext cx="3962400" cy="35051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0200" y="4876800"/>
            <a:ext cx="32004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Lets Analyze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8610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r>
              <a:rPr lang="en-US" sz="2000" b="0" dirty="0" smtClean="0"/>
              <a:t> 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1752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828800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 The main method is the starting point of any java application. Any java application to be executed using “Java” command needs a class with main method.</a:t>
            </a:r>
          </a:p>
          <a:p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   The application cannot run without a main method. </a:t>
            </a:r>
          </a:p>
          <a:p>
            <a:pPr marL="342900" indent="-342900"/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    Once the </a:t>
            </a:r>
            <a:r>
              <a:rPr lang="en-US" b="0" dirty="0" err="1" smtClean="0"/>
              <a:t>Helloworld.class</a:t>
            </a:r>
            <a:r>
              <a:rPr lang="en-US" b="0" dirty="0" smtClean="0"/>
              <a:t> file is executed, the interpreter searches the main method and invokes it.</a:t>
            </a:r>
          </a:p>
          <a:p>
            <a:endParaRPr lang="en-US" b="0" dirty="0" smtClean="0"/>
          </a:p>
          <a:p>
            <a:r>
              <a:rPr lang="en-US" dirty="0" smtClean="0"/>
              <a:t>Syntax:</a:t>
            </a:r>
          </a:p>
          <a:p>
            <a:endParaRPr lang="en-US" b="0" dirty="0" smtClean="0"/>
          </a:p>
          <a:p>
            <a:r>
              <a:rPr lang="en-US" b="0" dirty="0" smtClean="0">
                <a:solidFill>
                  <a:schemeClr val="tx2"/>
                </a:solidFill>
              </a:rPr>
              <a:t>public  static void  </a:t>
            </a:r>
            <a:r>
              <a:rPr lang="en-US" b="0" dirty="0" smtClean="0">
                <a:solidFill>
                  <a:srgbClr val="EA3800"/>
                </a:solidFill>
              </a:rPr>
              <a:t>main</a:t>
            </a:r>
            <a:r>
              <a:rPr lang="en-US" b="0" dirty="0" smtClean="0">
                <a:solidFill>
                  <a:schemeClr val="tx2"/>
                </a:solidFill>
              </a:rPr>
              <a:t>(String [] </a:t>
            </a:r>
            <a:r>
              <a:rPr lang="en-US" b="0" dirty="0" err="1" smtClean="0">
                <a:solidFill>
                  <a:schemeClr val="tx2"/>
                </a:solidFill>
              </a:rPr>
              <a:t>args</a:t>
            </a:r>
            <a:r>
              <a:rPr lang="en-US" b="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b="0" dirty="0" smtClean="0"/>
              <a:t>{</a:t>
            </a:r>
          </a:p>
          <a:p>
            <a:pPr marL="236538" indent="109538"/>
            <a:r>
              <a:rPr lang="en-US" b="0" dirty="0" smtClean="0">
                <a:solidFill>
                  <a:srgbClr val="00B050"/>
                </a:solidFill>
              </a:rPr>
              <a:t>// The  program implementation </a:t>
            </a:r>
          </a:p>
          <a:p>
            <a:pPr marL="236538" indent="109538"/>
            <a:r>
              <a:rPr lang="en-US" b="0" dirty="0" smtClean="0">
                <a:solidFill>
                  <a:srgbClr val="00B050"/>
                </a:solidFill>
              </a:rPr>
              <a:t>//goes here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4419600" y="4438471"/>
            <a:ext cx="4343400" cy="1200329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EA3800"/>
                </a:solidFill>
              </a:rPr>
              <a:t>You will learn more about the </a:t>
            </a:r>
          </a:p>
          <a:p>
            <a:pPr algn="ctr"/>
            <a:r>
              <a:rPr lang="en-US" dirty="0" smtClean="0">
                <a:solidFill>
                  <a:srgbClr val="EA3800"/>
                </a:solidFill>
              </a:rPr>
              <a:t>access specifiers and method arguments in the subsequent sessions.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Lets Analyze the Code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8610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r>
              <a:rPr lang="en-US" sz="2000" b="0" dirty="0" smtClean="0"/>
              <a:t> 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1752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838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/>
              <a:t>   In the program you would have noticed a statement</a:t>
            </a:r>
          </a:p>
          <a:p>
            <a:endParaRPr lang="en-US" sz="1600" b="0" dirty="0" smtClean="0"/>
          </a:p>
          <a:p>
            <a:r>
              <a:rPr lang="en-US" sz="1600" b="0" dirty="0" smtClean="0">
                <a:solidFill>
                  <a:schemeClr val="tx2"/>
                </a:solidFill>
              </a:rPr>
              <a:t>		</a:t>
            </a:r>
            <a:r>
              <a:rPr lang="en-US" sz="1600" b="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1600" b="0" dirty="0" smtClean="0">
                <a:solidFill>
                  <a:schemeClr val="tx2"/>
                </a:solidFill>
              </a:rPr>
              <a:t>(“Hello World”);</a:t>
            </a:r>
            <a:endParaRPr lang="en-US" sz="1600" b="0" dirty="0" smtClean="0"/>
          </a:p>
          <a:p>
            <a:pPr>
              <a:buFont typeface="Arial" pitchFamily="34" charset="0"/>
              <a:buChar char="•"/>
            </a:pPr>
            <a:endParaRPr lang="en-US" sz="1600" b="0" dirty="0" smtClean="0"/>
          </a:p>
          <a:p>
            <a:r>
              <a:rPr lang="en-US" sz="1600" b="0" dirty="0" smtClean="0"/>
              <a:t>This is a java API used for printing messages on the console. This prints messages with a line break.</a:t>
            </a:r>
          </a:p>
          <a:p>
            <a:endParaRPr lang="en-US" sz="1600" b="0" dirty="0" smtClean="0"/>
          </a:p>
          <a:p>
            <a:r>
              <a:rPr lang="en-US" sz="1600" b="0" dirty="0" smtClean="0"/>
              <a:t>The other variant of this method is </a:t>
            </a:r>
          </a:p>
          <a:p>
            <a:endParaRPr lang="en-US" sz="1600" b="0" dirty="0" smtClean="0"/>
          </a:p>
          <a:p>
            <a:r>
              <a:rPr lang="en-US" sz="1600" b="0" dirty="0" smtClean="0">
                <a:solidFill>
                  <a:schemeClr val="tx2"/>
                </a:solidFill>
              </a:rPr>
              <a:t>		</a:t>
            </a:r>
            <a:r>
              <a:rPr lang="en-US" sz="1600" b="0" dirty="0" err="1" smtClean="0">
                <a:solidFill>
                  <a:schemeClr val="tx2"/>
                </a:solidFill>
              </a:rPr>
              <a:t>System.out.print</a:t>
            </a:r>
            <a:r>
              <a:rPr lang="en-US" sz="1600" b="0" dirty="0" smtClean="0">
                <a:solidFill>
                  <a:schemeClr val="tx2"/>
                </a:solidFill>
              </a:rPr>
              <a:t>(“Hello World”);</a:t>
            </a:r>
            <a:r>
              <a:rPr lang="en-US" sz="1600" b="0" dirty="0" smtClean="0"/>
              <a:t> </a:t>
            </a:r>
            <a:r>
              <a:rPr lang="en-US" sz="1600" b="0" dirty="0" smtClean="0">
                <a:solidFill>
                  <a:srgbClr val="00B050"/>
                </a:solidFill>
              </a:rPr>
              <a:t>//This prints messages without a line break.</a:t>
            </a:r>
            <a:endParaRPr lang="en-US" sz="1600" b="0" dirty="0" smtClean="0"/>
          </a:p>
          <a:p>
            <a:r>
              <a:rPr lang="en-US" sz="1600" dirty="0" smtClean="0"/>
              <a:t>Example:		</a:t>
            </a:r>
            <a:r>
              <a:rPr lang="en-US" sz="1600" b="0" dirty="0" err="1" smtClean="0">
                <a:solidFill>
                  <a:schemeClr val="tx2"/>
                </a:solidFill>
              </a:rPr>
              <a:t>System.out.print</a:t>
            </a:r>
            <a:r>
              <a:rPr lang="en-US" sz="1600" b="0" dirty="0" smtClean="0">
                <a:solidFill>
                  <a:schemeClr val="tx2"/>
                </a:solidFill>
              </a:rPr>
              <a:t>(“A”);</a:t>
            </a:r>
          </a:p>
          <a:p>
            <a:r>
              <a:rPr lang="en-US" sz="1600" b="0" dirty="0" smtClean="0">
                <a:solidFill>
                  <a:schemeClr val="tx2"/>
                </a:solidFill>
              </a:rPr>
              <a:t>		</a:t>
            </a:r>
            <a:r>
              <a:rPr lang="en-US" sz="1600" b="0" dirty="0" err="1" smtClean="0">
                <a:solidFill>
                  <a:schemeClr val="tx2"/>
                </a:solidFill>
              </a:rPr>
              <a:t>System.out.print</a:t>
            </a:r>
            <a:r>
              <a:rPr lang="en-US" sz="1600" b="0" dirty="0" smtClean="0">
                <a:solidFill>
                  <a:schemeClr val="tx2"/>
                </a:solidFill>
              </a:rPr>
              <a:t>(“B”);</a:t>
            </a:r>
          </a:p>
          <a:p>
            <a:r>
              <a:rPr lang="en-US" sz="1600" b="0" dirty="0" smtClean="0">
                <a:solidFill>
                  <a:schemeClr val="tx2"/>
                </a:solidFill>
              </a:rPr>
              <a:t>		</a:t>
            </a:r>
            <a:r>
              <a:rPr lang="en-US" sz="1600" b="0" dirty="0" err="1" smtClean="0">
                <a:solidFill>
                  <a:schemeClr val="tx2"/>
                </a:solidFill>
              </a:rPr>
              <a:t>System.out.print</a:t>
            </a:r>
            <a:r>
              <a:rPr lang="en-US" sz="1600" b="0" dirty="0" smtClean="0">
                <a:solidFill>
                  <a:schemeClr val="tx2"/>
                </a:solidFill>
              </a:rPr>
              <a:t>(“C”);</a:t>
            </a:r>
          </a:p>
          <a:p>
            <a:endParaRPr lang="en-US" sz="1600" b="0" dirty="0" smtClean="0">
              <a:solidFill>
                <a:schemeClr val="tx2"/>
              </a:solidFill>
            </a:endParaRPr>
          </a:p>
          <a:p>
            <a:endParaRPr lang="en-US" sz="1600" b="0" dirty="0" smtClean="0">
              <a:solidFill>
                <a:schemeClr val="tx2"/>
              </a:solidFill>
            </a:endParaRPr>
          </a:p>
          <a:p>
            <a:r>
              <a:rPr lang="en-US" sz="1600" b="0" dirty="0" smtClean="0">
                <a:solidFill>
                  <a:schemeClr val="tx2"/>
                </a:solidFill>
              </a:rPr>
              <a:t>		</a:t>
            </a:r>
            <a:r>
              <a:rPr lang="en-US" sz="1600" b="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1600" b="0" dirty="0" smtClean="0">
                <a:solidFill>
                  <a:schemeClr val="tx2"/>
                </a:solidFill>
              </a:rPr>
              <a:t>(“F”);</a:t>
            </a:r>
          </a:p>
          <a:p>
            <a:r>
              <a:rPr lang="en-US" sz="1600" b="0" dirty="0" smtClean="0">
                <a:solidFill>
                  <a:schemeClr val="tx2"/>
                </a:solidFill>
              </a:rPr>
              <a:t>		</a:t>
            </a:r>
            <a:r>
              <a:rPr lang="en-US" sz="1600" b="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1600" b="0" dirty="0" smtClean="0">
                <a:solidFill>
                  <a:schemeClr val="tx2"/>
                </a:solidFill>
              </a:rPr>
              <a:t>(“G”);</a:t>
            </a:r>
          </a:p>
          <a:p>
            <a:r>
              <a:rPr lang="en-US" sz="1600" b="0" dirty="0" smtClean="0">
                <a:solidFill>
                  <a:schemeClr val="tx2"/>
                </a:solidFill>
              </a:rPr>
              <a:t>		</a:t>
            </a:r>
            <a:r>
              <a:rPr lang="en-US" sz="1600" b="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1600" b="0" dirty="0" smtClean="0">
                <a:solidFill>
                  <a:schemeClr val="tx2"/>
                </a:solidFill>
              </a:rPr>
              <a:t>(“H”);</a:t>
            </a:r>
            <a:endParaRPr lang="en-US" sz="1600" b="0" dirty="0" smtClean="0"/>
          </a:p>
          <a:p>
            <a:endParaRPr lang="en-US" sz="1600" b="0" dirty="0" smtClean="0"/>
          </a:p>
        </p:txBody>
      </p:sp>
      <p:sp>
        <p:nvSpPr>
          <p:cNvPr id="7" name="Double Brace 6"/>
          <p:cNvSpPr/>
          <p:nvPr/>
        </p:nvSpPr>
        <p:spPr>
          <a:xfrm>
            <a:off x="4419600" y="4191000"/>
            <a:ext cx="2743200" cy="914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b="0" dirty="0" smtClean="0"/>
              <a:t>This displays the message “ABC” in the console.</a:t>
            </a:r>
          </a:p>
          <a:p>
            <a:pPr algn="ctr"/>
            <a:endParaRPr lang="en-US" sz="1600" dirty="0"/>
          </a:p>
        </p:txBody>
      </p:sp>
      <p:sp>
        <p:nvSpPr>
          <p:cNvPr id="8" name="Double Brace 7"/>
          <p:cNvSpPr/>
          <p:nvPr/>
        </p:nvSpPr>
        <p:spPr>
          <a:xfrm>
            <a:off x="4495800" y="5410200"/>
            <a:ext cx="2743200" cy="914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b="0" dirty="0" smtClean="0"/>
              <a:t>This displays the message as</a:t>
            </a:r>
          </a:p>
          <a:p>
            <a:pPr algn="ctr"/>
            <a:r>
              <a:rPr lang="en-US" sz="1600" b="0" dirty="0" smtClean="0"/>
              <a:t>F</a:t>
            </a:r>
          </a:p>
          <a:p>
            <a:pPr algn="ctr"/>
            <a:r>
              <a:rPr lang="en-US" sz="1600" b="0" dirty="0" smtClean="0"/>
              <a:t>G</a:t>
            </a:r>
          </a:p>
          <a:p>
            <a:pPr algn="ctr"/>
            <a:r>
              <a:rPr lang="en-US" sz="1600" b="0" dirty="0" smtClean="0"/>
              <a:t>H</a:t>
            </a:r>
          </a:p>
          <a:p>
            <a:pPr algn="ctr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8725"/>
            <a:ext cx="8686800" cy="494347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Associates to reflect the following topics before proceeding.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is the different between Java SDK and JRE?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is Java ME &amp; Java EE?</a:t>
            </a:r>
          </a:p>
          <a:p>
            <a:pPr>
              <a:buFont typeface="Wingdings" pitchFamily="2" charset="2"/>
              <a:buChar char="§"/>
            </a:pPr>
            <a:r>
              <a:rPr dirty="0" smtClean="0"/>
              <a:t>What are the types of Application Developed using Java?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Which is responsible for the memory management in Java?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967" y="1635387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85344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346075">
              <a:spcBef>
                <a:spcPts val="1200"/>
              </a:spcBef>
            </a:pPr>
            <a:r>
              <a:rPr lang="en-US" b="0" dirty="0" smtClean="0"/>
              <a:t>Develop the following program using notepad,</a:t>
            </a:r>
          </a:p>
          <a:p>
            <a:pPr marL="173038" indent="220663">
              <a:spcBef>
                <a:spcPts val="1200"/>
              </a:spcBef>
              <a:buFont typeface="+mj-lt"/>
              <a:buAutoNum type="arabicPeriod"/>
            </a:pPr>
            <a:r>
              <a:rPr lang="en-US" b="0" dirty="0" smtClean="0"/>
              <a:t>Create a Java program with a main method and save it as “FirstProgram.java” in the “</a:t>
            </a:r>
            <a:r>
              <a:rPr lang="en-US" b="0" dirty="0" err="1" smtClean="0"/>
              <a:t>JavaWorks</a:t>
            </a:r>
            <a:r>
              <a:rPr lang="en-US" b="0" dirty="0" smtClean="0"/>
              <a:t>” Folder.</a:t>
            </a:r>
          </a:p>
          <a:p>
            <a:pPr marL="173038" indent="220663">
              <a:spcBef>
                <a:spcPts val="1200"/>
              </a:spcBef>
              <a:buFont typeface="+mj-lt"/>
              <a:buAutoNum type="arabicPeriod"/>
            </a:pPr>
            <a:r>
              <a:rPr lang="en-US" b="0" dirty="0" smtClean="0"/>
              <a:t>The Java program needs to print the following message (in brown &amp; green color font) in the specified format in the console.</a:t>
            </a:r>
          </a:p>
          <a:p>
            <a:pPr marL="173038" indent="220663">
              <a:spcBef>
                <a:spcPts val="0"/>
              </a:spcBef>
            </a:pPr>
            <a:endParaRPr lang="en-US" b="0" dirty="0" smtClean="0"/>
          </a:p>
          <a:p>
            <a:pPr marL="173038" indent="220663">
              <a:spcBef>
                <a:spcPts val="0"/>
              </a:spcBef>
            </a:pPr>
            <a:r>
              <a:rPr lang="en-US" b="0" dirty="0" smtClean="0">
                <a:solidFill>
                  <a:srgbClr val="00B050"/>
                </a:solidFill>
              </a:rPr>
              <a:t>******** </a:t>
            </a:r>
            <a:r>
              <a:rPr lang="en-US" b="0" dirty="0" smtClean="0">
                <a:solidFill>
                  <a:srgbClr val="EA3800"/>
                </a:solidFill>
              </a:rPr>
              <a:t>This is My First Java Program </a:t>
            </a:r>
            <a:r>
              <a:rPr lang="en-US" b="0" dirty="0" smtClean="0">
                <a:solidFill>
                  <a:srgbClr val="00B050"/>
                </a:solidFill>
              </a:rPr>
              <a:t>********</a:t>
            </a:r>
          </a:p>
          <a:p>
            <a:pPr marL="173038" indent="220663">
              <a:spcBef>
                <a:spcPts val="0"/>
              </a:spcBef>
            </a:pPr>
            <a:r>
              <a:rPr lang="en-US" b="0" dirty="0" smtClean="0">
                <a:solidFill>
                  <a:srgbClr val="00B050"/>
                </a:solidFill>
              </a:rPr>
              <a:t>********</a:t>
            </a:r>
            <a:r>
              <a:rPr lang="en-US" b="0" dirty="0" smtClean="0">
                <a:solidFill>
                  <a:srgbClr val="EA3800"/>
                </a:solidFill>
              </a:rPr>
              <a:t>This is a demo on print </a:t>
            </a:r>
            <a:r>
              <a:rPr lang="en-US" b="0" dirty="0" smtClean="0">
                <a:solidFill>
                  <a:srgbClr val="00B050"/>
                </a:solidFill>
              </a:rPr>
              <a:t>************</a:t>
            </a:r>
          </a:p>
          <a:p>
            <a:pPr marL="173038" indent="220663">
              <a:spcBef>
                <a:spcPts val="0"/>
              </a:spcBef>
            </a:pPr>
            <a:endParaRPr lang="en-US" b="0" dirty="0" smtClean="0">
              <a:solidFill>
                <a:srgbClr val="EA3800"/>
              </a:solidFill>
            </a:endParaRPr>
          </a:p>
          <a:p>
            <a:pPr marL="173038" indent="220663">
              <a:spcBef>
                <a:spcPts val="0"/>
              </a:spcBef>
            </a:pPr>
            <a:r>
              <a:rPr lang="en-US" dirty="0" smtClean="0"/>
              <a:t>NOTE: </a:t>
            </a:r>
            <a:r>
              <a:rPr lang="en-US" b="0" dirty="0" smtClean="0"/>
              <a:t>The green and brown color text should printed using separate print statements.</a:t>
            </a:r>
          </a:p>
          <a:p>
            <a:pPr marL="173038" indent="220663">
              <a:spcBef>
                <a:spcPts val="0"/>
              </a:spcBef>
            </a:pPr>
            <a:r>
              <a:rPr lang="en-US" dirty="0" smtClean="0"/>
              <a:t>Hint: </a:t>
            </a:r>
            <a:r>
              <a:rPr lang="en-US" b="0" dirty="0" smtClean="0"/>
              <a:t>Use print statement to display green and brown text message in the same line. Use </a:t>
            </a:r>
            <a:r>
              <a:rPr lang="en-US" b="0" dirty="0" err="1" smtClean="0"/>
              <a:t>println</a:t>
            </a:r>
            <a:r>
              <a:rPr lang="en-US" b="0" dirty="0" smtClean="0"/>
              <a:t> for introducing a line break.</a:t>
            </a:r>
          </a:p>
          <a:p>
            <a:pPr marL="173038" indent="220663">
              <a:spcBef>
                <a:spcPts val="1200"/>
              </a:spcBef>
              <a:buFont typeface="+mj-lt"/>
              <a:buAutoNum type="arabicPeriod" startAt="2"/>
            </a:pPr>
            <a:r>
              <a:rPr lang="en-US" b="0" dirty="0" smtClean="0"/>
              <a:t>Open a new command window and execute the program. </a:t>
            </a:r>
          </a:p>
          <a:p>
            <a:pPr marL="173038" indent="220663">
              <a:spcBef>
                <a:spcPts val="1200"/>
              </a:spcBef>
              <a:buFont typeface="+mj-lt"/>
              <a:buAutoNum type="arabicPeriod" startAt="2"/>
            </a:pPr>
            <a:r>
              <a:rPr lang="en-US" b="0" dirty="0" smtClean="0"/>
              <a:t> Compile the program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Java Classes?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b="0" dirty="0" smtClean="0"/>
              <a:t>Classes are the fundamental building blocks of a Java program. Java application are built using one or more java classes, a class contains data and application business logics.</a:t>
            </a: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 Data are represented as variables in classes.</a:t>
            </a: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 Application business logic are implemented as methods in classes.</a:t>
            </a: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A class is a blue print for making objects.</a:t>
            </a:r>
          </a:p>
          <a:p>
            <a:pPr marL="346075">
              <a:spcBef>
                <a:spcPts val="1200"/>
              </a:spcBef>
            </a:pPr>
            <a:r>
              <a:rPr lang="en-US" dirty="0" smtClean="0"/>
              <a:t>	Classes</a:t>
            </a:r>
            <a:r>
              <a:rPr lang="en-US" b="0" dirty="0" smtClean="0"/>
              <a:t> </a:t>
            </a:r>
            <a:r>
              <a:rPr lang="en-US" dirty="0" smtClean="0"/>
              <a:t>Example:</a:t>
            </a:r>
            <a:r>
              <a:rPr lang="en-US" b="0" dirty="0" smtClean="0"/>
              <a:t> Employee, Department</a:t>
            </a:r>
          </a:p>
          <a:p>
            <a:pPr marL="346075">
              <a:spcBef>
                <a:spcPts val="1200"/>
              </a:spcBef>
            </a:pPr>
            <a:r>
              <a:rPr lang="en-US" sz="2400" b="0" dirty="0" smtClean="0"/>
              <a:t>        </a:t>
            </a: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/>
          </a:p>
          <a:p>
            <a:pPr marL="346075">
              <a:spcBef>
                <a:spcPts val="1200"/>
              </a:spcBef>
            </a:pPr>
            <a:r>
              <a:rPr lang="en-US" sz="2400" b="0" dirty="0" smtClean="0">
                <a:solidFill>
                  <a:srgbClr val="00B050"/>
                </a:solidFill>
              </a:rPr>
              <a:t>  </a:t>
            </a: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648200"/>
            <a:ext cx="8153400" cy="1200329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A3800"/>
                </a:solidFill>
              </a:rPr>
              <a:t>NOTE:  </a:t>
            </a:r>
          </a:p>
          <a:p>
            <a:pPr lvl="1" indent="236538">
              <a:buFont typeface="Arial" pitchFamily="34" charset="0"/>
              <a:buChar char="•"/>
            </a:pPr>
            <a:r>
              <a:rPr lang="en-US" b="0" dirty="0" smtClean="0">
                <a:solidFill>
                  <a:srgbClr val="EA3800"/>
                </a:solidFill>
              </a:rPr>
              <a:t>A  single physical .java file can have more than one classes.</a:t>
            </a:r>
          </a:p>
          <a:p>
            <a:pPr lvl="1" indent="236538">
              <a:buFont typeface="Arial" pitchFamily="34" charset="0"/>
              <a:buChar char="•"/>
            </a:pPr>
            <a:r>
              <a:rPr lang="en-US" b="0" dirty="0" smtClean="0">
                <a:solidFill>
                  <a:srgbClr val="EA3800"/>
                </a:solidFill>
              </a:rPr>
              <a:t>The java file should be named after the class which is declared public.</a:t>
            </a:r>
          </a:p>
          <a:p>
            <a:pPr lvl="1" indent="236538">
              <a:buFont typeface="Arial" pitchFamily="34" charset="0"/>
              <a:buChar char="•"/>
            </a:pPr>
            <a:r>
              <a:rPr lang="en-US" b="0" dirty="0" smtClean="0">
                <a:solidFill>
                  <a:srgbClr val="EA3800"/>
                </a:solidFill>
              </a:rPr>
              <a:t>There cannot be two classes defined as public in the same java file.</a:t>
            </a:r>
            <a:endParaRPr lang="en-US" b="0" dirty="0">
              <a:solidFill>
                <a:srgbClr val="EA3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585079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 smtClean="0"/>
              <a:t>The Structure of the class is as follows,</a:t>
            </a:r>
          </a:p>
          <a:p>
            <a:endParaRPr lang="en-IN" b="0" dirty="0" smtClean="0"/>
          </a:p>
          <a:p>
            <a:endParaRPr lang="en-IN" b="0" dirty="0" smtClean="0"/>
          </a:p>
          <a:p>
            <a:r>
              <a:rPr lang="en-IN" dirty="0" smtClean="0">
                <a:solidFill>
                  <a:srgbClr val="EA3800"/>
                </a:solidFill>
              </a:rPr>
              <a:t>Class</a:t>
            </a:r>
            <a:r>
              <a:rPr lang="en-IN" dirty="0" smtClean="0">
                <a:solidFill>
                  <a:schemeClr val="tx2"/>
                </a:solidFill>
              </a:rPr>
              <a:t> &lt;Class Name&gt;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{</a:t>
            </a:r>
          </a:p>
          <a:p>
            <a:endParaRPr lang="en-IN" b="0" dirty="0" smtClean="0">
              <a:solidFill>
                <a:schemeClr val="tx2"/>
              </a:solidFill>
            </a:endParaRPr>
          </a:p>
          <a:p>
            <a:endParaRPr lang="en-IN" b="0" dirty="0" smtClean="0">
              <a:solidFill>
                <a:schemeClr val="tx2"/>
              </a:solidFill>
            </a:endParaRPr>
          </a:p>
          <a:p>
            <a:r>
              <a:rPr lang="en-IN" b="0" dirty="0" smtClean="0">
                <a:solidFill>
                  <a:srgbClr val="00B050"/>
                </a:solidFill>
              </a:rPr>
              <a:t>	// The class implementation goes here</a:t>
            </a:r>
          </a:p>
          <a:p>
            <a:endParaRPr lang="en-IN" b="0" dirty="0" smtClean="0">
              <a:solidFill>
                <a:srgbClr val="00B050"/>
              </a:solidFill>
            </a:endParaRPr>
          </a:p>
          <a:p>
            <a:endParaRPr lang="en-IN" b="0" dirty="0" smtClean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rgbClr val="C00000"/>
                </a:solidFill>
              </a:rPr>
              <a:t>}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3048000" y="2590800"/>
            <a:ext cx="381000" cy="152400"/>
          </a:xfrm>
          <a:prstGeom prst="leftArrow">
            <a:avLst/>
          </a:prstGeom>
          <a:solidFill>
            <a:srgbClr val="FFCCCC"/>
          </a:solidFill>
          <a:ln>
            <a:solidFill>
              <a:srgbClr val="EA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e 12"/>
          <p:cNvSpPr/>
          <p:nvPr/>
        </p:nvSpPr>
        <p:spPr>
          <a:xfrm>
            <a:off x="3505200" y="2362200"/>
            <a:ext cx="3429000" cy="533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This is the class declaration.</a:t>
            </a:r>
            <a:endParaRPr lang="en-US" b="0" dirty="0"/>
          </a:p>
        </p:txBody>
      </p:sp>
      <p:sp>
        <p:nvSpPr>
          <p:cNvPr id="14" name="Double Brace 13"/>
          <p:cNvSpPr/>
          <p:nvPr/>
        </p:nvSpPr>
        <p:spPr>
          <a:xfrm>
            <a:off x="5334000" y="3352800"/>
            <a:ext cx="3581400" cy="6858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This is the class body implemented within the curly braces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743271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tx2"/>
                </a:solidFill>
              </a:rPr>
              <a:t>The body of the class contains,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Variables</a:t>
            </a:r>
            <a:r>
              <a:rPr lang="en-US" b="0" dirty="0" smtClean="0">
                <a:solidFill>
                  <a:schemeClr val="tx2"/>
                </a:solidFill>
              </a:rPr>
              <a:t> – This is a container for storing class data.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</a:rPr>
              <a:t>  </a:t>
            </a:r>
            <a:r>
              <a:rPr lang="en-US" dirty="0" smtClean="0">
                <a:solidFill>
                  <a:schemeClr val="tx2"/>
                </a:solidFill>
              </a:rPr>
              <a:t>Methods</a:t>
            </a:r>
            <a:r>
              <a:rPr lang="en-US" b="0" dirty="0" smtClean="0">
                <a:solidFill>
                  <a:schemeClr val="tx2"/>
                </a:solidFill>
              </a:rPr>
              <a:t> – Application behavior implemented and this changes the data (variables values).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java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447800"/>
            <a:ext cx="7848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0" dirty="0" smtClean="0"/>
              <a:t> </a:t>
            </a:r>
            <a:r>
              <a:rPr lang="en-US" dirty="0" smtClean="0">
                <a:solidFill>
                  <a:srgbClr val="EA3800"/>
                </a:solidFill>
              </a:rPr>
              <a:t>class</a:t>
            </a:r>
            <a:r>
              <a:rPr lang="en-US" b="0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Employee</a:t>
            </a:r>
          </a:p>
          <a:p>
            <a:pPr>
              <a:spcBef>
                <a:spcPts val="1200"/>
              </a:spcBef>
            </a:pPr>
            <a:r>
              <a:rPr lang="en-US" b="0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b="0" dirty="0" smtClean="0"/>
              <a:t>       long </a:t>
            </a:r>
            <a:r>
              <a:rPr lang="en-US" b="0" dirty="0" err="1" smtClean="0"/>
              <a:t>empSalary</a:t>
            </a:r>
            <a:r>
              <a:rPr lang="en-US" b="0" dirty="0" smtClean="0"/>
              <a:t>=0;</a:t>
            </a:r>
          </a:p>
          <a:p>
            <a:pPr>
              <a:spcBef>
                <a:spcPts val="0"/>
              </a:spcBef>
            </a:pPr>
            <a:r>
              <a:rPr lang="en-US" b="0" dirty="0" smtClean="0"/>
              <a:t>       </a:t>
            </a:r>
            <a:r>
              <a:rPr lang="en-US" b="0" dirty="0" err="1" smtClean="0"/>
              <a:t>int</a:t>
            </a:r>
            <a:r>
              <a:rPr lang="en-US" b="0" dirty="0" smtClean="0"/>
              <a:t> </a:t>
            </a:r>
            <a:r>
              <a:rPr lang="en-US" b="0" dirty="0" err="1" smtClean="0"/>
              <a:t>empId</a:t>
            </a:r>
            <a:r>
              <a:rPr lang="en-US" b="0" dirty="0" smtClean="0"/>
              <a:t>=224566;</a:t>
            </a:r>
          </a:p>
          <a:p>
            <a:pPr>
              <a:spcBef>
                <a:spcPts val="0"/>
              </a:spcBef>
            </a:pP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       void </a:t>
            </a:r>
            <a:r>
              <a:rPr lang="en-US" b="0" dirty="0" err="1" smtClean="0"/>
              <a:t>calculateSalary</a:t>
            </a:r>
            <a:r>
              <a:rPr lang="en-US" b="0" dirty="0" smtClean="0"/>
              <a:t>()</a:t>
            </a:r>
          </a:p>
          <a:p>
            <a:pPr>
              <a:spcBef>
                <a:spcPts val="0"/>
              </a:spcBef>
            </a:pPr>
            <a:r>
              <a:rPr lang="en-US" b="0" dirty="0" smtClean="0"/>
              <a:t>	{</a:t>
            </a:r>
          </a:p>
          <a:p>
            <a:pPr defTabSz="393700">
              <a:spcBef>
                <a:spcPts val="0"/>
              </a:spcBef>
              <a:tabLst>
                <a:tab pos="1198563" algn="l"/>
              </a:tabLst>
            </a:pPr>
            <a:r>
              <a:rPr lang="en-US" b="0" dirty="0" smtClean="0"/>
              <a:t>		</a:t>
            </a:r>
            <a:r>
              <a:rPr lang="en-US" b="0" dirty="0" smtClean="0">
                <a:solidFill>
                  <a:srgbClr val="00B050"/>
                </a:solidFill>
              </a:rPr>
              <a:t>// logics of salary </a:t>
            </a:r>
          </a:p>
          <a:p>
            <a:pPr defTabSz="393700">
              <a:spcBef>
                <a:spcPts val="0"/>
              </a:spcBef>
              <a:tabLst>
                <a:tab pos="1198563" algn="l"/>
              </a:tabLst>
            </a:pPr>
            <a:r>
              <a:rPr lang="en-US" b="0" dirty="0" smtClean="0">
                <a:solidFill>
                  <a:srgbClr val="00B050"/>
                </a:solidFill>
              </a:rPr>
              <a:t>		//calculation goes in here</a:t>
            </a:r>
          </a:p>
          <a:p>
            <a:pPr>
              <a:spcBef>
                <a:spcPts val="0"/>
              </a:spcBef>
              <a:tabLst>
                <a:tab pos="1608138" algn="l"/>
              </a:tabLst>
            </a:pPr>
            <a:r>
              <a:rPr lang="en-US" b="0" dirty="0" smtClean="0"/>
              <a:t>	</a:t>
            </a:r>
            <a:r>
              <a:rPr lang="en-US" b="0" dirty="0" err="1" smtClean="0"/>
              <a:t>empSalary</a:t>
            </a:r>
            <a:r>
              <a:rPr lang="en-US" b="0" dirty="0" smtClean="0"/>
              <a:t>= 10000;</a:t>
            </a:r>
          </a:p>
          <a:p>
            <a:pPr>
              <a:spcBef>
                <a:spcPts val="0"/>
              </a:spcBef>
              <a:tabLst>
                <a:tab pos="1608138" algn="l"/>
              </a:tabLst>
            </a:pPr>
            <a:r>
              <a:rPr lang="en-US" b="0" dirty="0" smtClean="0"/>
              <a:t>	</a:t>
            </a:r>
            <a:r>
              <a:rPr lang="en-US" b="0" dirty="0" err="1" smtClean="0"/>
              <a:t>system.out.println</a:t>
            </a:r>
            <a:r>
              <a:rPr lang="en-US" b="0" dirty="0" smtClean="0"/>
              <a:t>(“Salary =“+</a:t>
            </a:r>
            <a:r>
              <a:rPr lang="en-US" b="0" dirty="0" err="1" smtClean="0"/>
              <a:t>empSalary</a:t>
            </a:r>
            <a:r>
              <a:rPr lang="en-US" b="0" dirty="0" smtClean="0"/>
              <a:t>);</a:t>
            </a:r>
          </a:p>
          <a:p>
            <a:pPr>
              <a:spcBef>
                <a:spcPts val="0"/>
              </a:spcBef>
            </a:pPr>
            <a:r>
              <a:rPr lang="en-US" b="0" dirty="0" smtClean="0"/>
              <a:t>	}</a:t>
            </a:r>
          </a:p>
          <a:p>
            <a:pPr>
              <a:spcBef>
                <a:spcPts val="0"/>
              </a:spcBef>
            </a:pPr>
            <a:r>
              <a:rPr lang="en-US" b="0" dirty="0" smtClean="0"/>
              <a:t>        }       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6388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NOTE:</a:t>
            </a:r>
            <a:r>
              <a:rPr lang="en-US" b="0" dirty="0" smtClean="0">
                <a:solidFill>
                  <a:schemeClr val="tx2"/>
                </a:solidFill>
              </a:rPr>
              <a:t>  </a:t>
            </a:r>
            <a:r>
              <a:rPr lang="en-IN" b="0" dirty="0" smtClean="0">
                <a:solidFill>
                  <a:schemeClr val="tx2"/>
                </a:solidFill>
              </a:rPr>
              <a:t>Java is case sensitive. For  example, “</a:t>
            </a:r>
            <a:r>
              <a:rPr lang="en-IN" dirty="0" smtClean="0">
                <a:solidFill>
                  <a:schemeClr val="tx2"/>
                </a:solidFill>
              </a:rPr>
              <a:t>Employee</a:t>
            </a:r>
            <a:r>
              <a:rPr lang="en-IN" b="0" dirty="0" smtClean="0">
                <a:solidFill>
                  <a:schemeClr val="tx2"/>
                </a:solidFill>
              </a:rPr>
              <a:t>” and “</a:t>
            </a:r>
            <a:r>
              <a:rPr lang="en-IN" dirty="0" smtClean="0">
                <a:solidFill>
                  <a:schemeClr val="tx2"/>
                </a:solidFill>
              </a:rPr>
              <a:t>employee</a:t>
            </a:r>
            <a:r>
              <a:rPr lang="en-IN" b="0" dirty="0" smtClean="0">
                <a:solidFill>
                  <a:schemeClr val="tx2"/>
                </a:solidFill>
              </a:rPr>
              <a:t>“ are two different classes.</a:t>
            </a:r>
            <a:endParaRPr lang="en-US" b="0" dirty="0" smtClean="0">
              <a:solidFill>
                <a:schemeClr val="tx2"/>
              </a:solidFill>
            </a:endParaRPr>
          </a:p>
        </p:txBody>
      </p:sp>
      <p:sp>
        <p:nvSpPr>
          <p:cNvPr id="9" name="Double Brace 8"/>
          <p:cNvSpPr/>
          <p:nvPr/>
        </p:nvSpPr>
        <p:spPr>
          <a:xfrm>
            <a:off x="4495800" y="3581400"/>
            <a:ext cx="4495800" cy="838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solidFill>
                  <a:srgbClr val="EA3800"/>
                </a:solidFill>
              </a:rPr>
              <a:t>This is the method  definition. </a:t>
            </a:r>
          </a:p>
          <a:p>
            <a:pPr algn="ctr"/>
            <a:r>
              <a:rPr lang="en-US" b="0" dirty="0" smtClean="0">
                <a:solidFill>
                  <a:srgbClr val="EA3800"/>
                </a:solidFill>
              </a:rPr>
              <a:t>The salary is stored as 10000 in the variable </a:t>
            </a:r>
            <a:r>
              <a:rPr lang="en-US" b="0" dirty="0" err="1" smtClean="0">
                <a:solidFill>
                  <a:srgbClr val="EA3800"/>
                </a:solidFill>
              </a:rPr>
              <a:t>empSalary</a:t>
            </a:r>
            <a:r>
              <a:rPr lang="en-US" b="0" dirty="0" smtClean="0">
                <a:solidFill>
                  <a:srgbClr val="EA3800"/>
                </a:solidFill>
              </a:rPr>
              <a:t> and printed in the console.</a:t>
            </a:r>
            <a:endParaRPr lang="en-US" b="0" dirty="0">
              <a:solidFill>
                <a:srgbClr val="EA3800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>
            <a:off x="3276600" y="2133600"/>
            <a:ext cx="5486400" cy="838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solidFill>
                  <a:srgbClr val="EA3800"/>
                </a:solidFill>
              </a:rPr>
              <a:t>These are variables declared to store the employee id and the employee salary. The variable has a declaration and data type like integer (or) String.</a:t>
            </a:r>
            <a:endParaRPr lang="en-US" b="0" dirty="0">
              <a:solidFill>
                <a:srgbClr val="EA38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743200" y="2514600"/>
            <a:ext cx="381000" cy="152400"/>
          </a:xfrm>
          <a:prstGeom prst="leftArrow">
            <a:avLst/>
          </a:prstGeom>
          <a:solidFill>
            <a:srgbClr val="FFCCCC"/>
          </a:solidFill>
          <a:ln>
            <a:solidFill>
              <a:srgbClr val="EA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2286000"/>
          <a:ext cx="47244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uble Brace 5"/>
          <p:cNvSpPr/>
          <p:nvPr/>
        </p:nvSpPr>
        <p:spPr>
          <a:xfrm>
            <a:off x="5638800" y="2057400"/>
            <a:ext cx="3124200" cy="1295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solidFill>
                  <a:schemeClr val="tx2"/>
                </a:solidFill>
              </a:rPr>
              <a:t>The Java API classes are referred to as </a:t>
            </a:r>
            <a:r>
              <a:rPr lang="en-US" sz="1600" dirty="0" smtClean="0">
                <a:solidFill>
                  <a:schemeClr val="tx2"/>
                </a:solidFill>
              </a:rPr>
              <a:t>inbuilt classes</a:t>
            </a:r>
            <a:r>
              <a:rPr lang="en-US" sz="1600" b="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endParaRPr lang="en-US" sz="1600" b="0" dirty="0" smtClean="0">
              <a:solidFill>
                <a:schemeClr val="tx2"/>
              </a:solidFill>
            </a:endParaRPr>
          </a:p>
          <a:p>
            <a:pPr algn="ctr"/>
            <a:r>
              <a:rPr lang="en-US" sz="1600" b="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Example:</a:t>
            </a:r>
            <a:r>
              <a:rPr lang="en-US" sz="1600" b="0" dirty="0" smtClean="0">
                <a:solidFill>
                  <a:schemeClr val="tx2"/>
                </a:solidFill>
              </a:rPr>
              <a:t> String, System etc.</a:t>
            </a:r>
            <a:endParaRPr lang="en-US" sz="1600" b="0" dirty="0">
              <a:solidFill>
                <a:schemeClr val="tx2"/>
              </a:solidFill>
            </a:endParaRPr>
          </a:p>
        </p:txBody>
      </p:sp>
      <p:sp>
        <p:nvSpPr>
          <p:cNvPr id="7" name="Double Brace 6"/>
          <p:cNvSpPr/>
          <p:nvPr/>
        </p:nvSpPr>
        <p:spPr>
          <a:xfrm>
            <a:off x="5562600" y="3962400"/>
            <a:ext cx="3124200" cy="1295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solidFill>
                  <a:schemeClr val="tx2"/>
                </a:solidFill>
              </a:rPr>
              <a:t>The Java classes developed by developer to develop the application are called </a:t>
            </a:r>
            <a:r>
              <a:rPr lang="en-US" sz="1600" dirty="0" smtClean="0">
                <a:solidFill>
                  <a:schemeClr val="tx2"/>
                </a:solidFill>
              </a:rPr>
              <a:t>User defined classes</a:t>
            </a:r>
            <a:r>
              <a:rPr lang="en-US" sz="1600" b="0" dirty="0" smtClean="0">
                <a:solidFill>
                  <a:schemeClr val="tx2"/>
                </a:solidFill>
              </a:rPr>
              <a:t>.</a:t>
            </a:r>
            <a:endParaRPr lang="en-US" sz="16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Java packages?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Packages are used for logically grouping the classes together into a single unit.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In the Java API, classes are grouped into packages.</a:t>
            </a:r>
          </a:p>
          <a:p>
            <a:endParaRPr lang="en-US" sz="2000" b="0" dirty="0" smtClean="0"/>
          </a:p>
          <a:p>
            <a:r>
              <a:rPr lang="en-US" sz="2000" dirty="0" smtClean="0"/>
              <a:t>Example:</a:t>
            </a:r>
          </a:p>
          <a:p>
            <a:endParaRPr lang="en-US" sz="200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741363" indent="-284163">
              <a:tabLst>
                <a:tab pos="803275" algn="l"/>
              </a:tabLst>
            </a:pPr>
            <a:endParaRPr lang="en-US" b="0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346075">
              <a:spcBef>
                <a:spcPts val="1200"/>
              </a:spcBef>
            </a:pPr>
            <a:r>
              <a:rPr lang="en-US" sz="2400" b="0" dirty="0" smtClean="0"/>
              <a:t>        </a:t>
            </a: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/>
          </a:p>
          <a:p>
            <a:pPr marL="346075">
              <a:spcBef>
                <a:spcPts val="1200"/>
              </a:spcBef>
            </a:pPr>
            <a:r>
              <a:rPr lang="en-US" sz="2400" b="0" dirty="0" smtClean="0">
                <a:solidFill>
                  <a:srgbClr val="00B050"/>
                </a:solidFill>
              </a:rPr>
              <a:t>  </a:t>
            </a:r>
            <a:endParaRPr lang="en-US" sz="2400" b="0" dirty="0">
              <a:solidFill>
                <a:srgbClr val="00B0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124200"/>
            <a:ext cx="8077200" cy="3276600"/>
            <a:chOff x="-895595" y="2741024"/>
            <a:chExt cx="10804564" cy="4119153"/>
          </a:xfrm>
        </p:grpSpPr>
        <p:pic>
          <p:nvPicPr>
            <p:cNvPr id="12" name="Picture 11" descr="apple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1" y="2741024"/>
              <a:ext cx="2667000" cy="1780222"/>
            </a:xfrm>
            <a:prstGeom prst="rect">
              <a:avLst/>
            </a:prstGeom>
          </p:spPr>
        </p:pic>
        <p:pic>
          <p:nvPicPr>
            <p:cNvPr id="13" name="Picture 12" descr="apple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200" y="2741024"/>
              <a:ext cx="2514600" cy="1678495"/>
            </a:xfrm>
            <a:prstGeom prst="rect">
              <a:avLst/>
            </a:prstGeom>
          </p:spPr>
        </p:pic>
        <p:sp>
          <p:nvSpPr>
            <p:cNvPr id="14" name="Line Callout 2 13"/>
            <p:cNvSpPr/>
            <p:nvPr/>
          </p:nvSpPr>
          <p:spPr bwMode="auto">
            <a:xfrm>
              <a:off x="-895595" y="5231675"/>
              <a:ext cx="10804564" cy="1628502"/>
            </a:xfrm>
            <a:prstGeom prst="borderCallout2">
              <a:avLst>
                <a:gd name="adj1" fmla="val -61406"/>
                <a:gd name="adj2" fmla="val 60508"/>
                <a:gd name="adj3" fmla="val -5591"/>
                <a:gd name="adj4" fmla="val 44712"/>
                <a:gd name="adj5" fmla="val -59656"/>
                <a:gd name="adj6" fmla="val 342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Both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 the apple looks similar, </a:t>
              </a:r>
              <a:r>
                <a:rPr lang="en-US" sz="1600" dirty="0" smtClean="0">
                  <a:solidFill>
                    <a:schemeClr val="tx2"/>
                  </a:solidFill>
                  <a:latin typeface="Arial" charset="0"/>
                </a:rPr>
                <a:t>If you mix the apples you will end up with a confusion to differentiate the varieties. The box where they are placed helps us to differentiate them.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2"/>
                  </a:solidFill>
                  <a:latin typeface="Arial" charset="0"/>
                </a:rPr>
                <a:t>Similarly though the java classes have the same name using the packages (box) where they reside the classes can be differentiated and used.</a:t>
              </a:r>
            </a:p>
            <a:p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14600" y="445113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USA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437493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India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2000" dirty="0" smtClean="0"/>
          </a:p>
          <a:p>
            <a:pPr marL="346075" indent="-346075">
              <a:spcBef>
                <a:spcPts val="1200"/>
              </a:spcBef>
              <a:buFont typeface="Wingdings" pitchFamily="2" charset="2"/>
              <a:buChar char="ü"/>
              <a:tabLst>
                <a:tab pos="236538" algn="l"/>
                <a:tab pos="346075" algn="l"/>
                <a:tab pos="850900" algn="l"/>
              </a:tabLst>
            </a:pPr>
            <a:r>
              <a:rPr lang="en-US" sz="2000" dirty="0" smtClean="0"/>
              <a:t>Packages</a:t>
            </a:r>
            <a:r>
              <a:rPr lang="en-US" sz="2000" b="0" dirty="0" smtClean="0"/>
              <a:t> helps to organize  classes into a folder structure which will be easy to maintain.</a:t>
            </a:r>
          </a:p>
          <a:p>
            <a:pPr marL="346075" indent="-346075">
              <a:spcBef>
                <a:spcPts val="1200"/>
              </a:spcBef>
              <a:tabLst>
                <a:tab pos="236538" algn="l"/>
                <a:tab pos="346075" algn="l"/>
                <a:tab pos="850900" algn="l"/>
              </a:tabLst>
            </a:pPr>
            <a:endParaRPr lang="en-US" sz="2000" b="0" dirty="0" smtClean="0"/>
          </a:p>
          <a:p>
            <a:pPr marL="346075" indent="-346075">
              <a:buFont typeface="Wingdings" pitchFamily="2" charset="2"/>
              <a:buChar char="ü"/>
              <a:tabLst>
                <a:tab pos="236538" algn="l"/>
                <a:tab pos="346075" algn="l"/>
                <a:tab pos="850900" algn="l"/>
              </a:tabLst>
            </a:pPr>
            <a:r>
              <a:rPr lang="en-US" sz="2000" b="0" dirty="0" smtClean="0"/>
              <a:t>Two different packages can have classes  with  the same name. If there is a naming clash, then classes can be accessed with their fully qualified name.</a:t>
            </a:r>
          </a:p>
          <a:p>
            <a:pPr marL="346075" indent="-346075">
              <a:buFont typeface="Wingdings" pitchFamily="2" charset="2"/>
              <a:buChar char="ü"/>
              <a:tabLst>
                <a:tab pos="236538" algn="l"/>
                <a:tab pos="346075" algn="l"/>
                <a:tab pos="850900" algn="l"/>
              </a:tabLst>
            </a:pPr>
            <a:endParaRPr lang="en-US" sz="2000" b="0" dirty="0" smtClean="0"/>
          </a:p>
          <a:p>
            <a:pPr marL="346075" lvl="1" indent="-346075">
              <a:buFont typeface="Wingdings" pitchFamily="2" charset="2"/>
              <a:buChar char="ü"/>
              <a:tabLst>
                <a:tab pos="236538" algn="l"/>
                <a:tab pos="346075" algn="l"/>
                <a:tab pos="850900" algn="l"/>
              </a:tabLst>
            </a:pPr>
            <a:r>
              <a:rPr lang="en-US" sz="2000" b="0" dirty="0" smtClean="0"/>
              <a:t>Packages provide a level of security, because  you can restrict the class usage,  which you develop in such a way that only the classes in the same package can access it.</a:t>
            </a:r>
          </a:p>
          <a:p>
            <a:pPr marL="346075">
              <a:spcBef>
                <a:spcPts val="1200"/>
              </a:spcBef>
            </a:pPr>
            <a:r>
              <a:rPr lang="en-US" sz="2000" b="0" dirty="0" smtClean="0">
                <a:solidFill>
                  <a:srgbClr val="00B050"/>
                </a:solidFill>
              </a:rPr>
              <a:t>  </a:t>
            </a:r>
            <a:endParaRPr lang="en-US" sz="2000" b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endParaRPr lang="en-US" dirty="0" smtClean="0"/>
          </a:p>
          <a:p>
            <a:pPr marL="741363" indent="-284163">
              <a:buFont typeface="Wingdings" pitchFamily="2" charset="2"/>
              <a:buChar char="ü"/>
              <a:tabLst>
                <a:tab pos="803275" algn="l"/>
              </a:tabLst>
            </a:pPr>
            <a:endParaRPr lang="en-US" b="0" dirty="0" smtClean="0"/>
          </a:p>
          <a:p>
            <a:pPr marL="741363" indent="-284163">
              <a:buFont typeface="Wingdings" pitchFamily="2" charset="2"/>
              <a:buChar char="ü"/>
              <a:tabLst>
                <a:tab pos="803275" algn="l"/>
              </a:tabLst>
            </a:pPr>
            <a:endParaRPr lang="en-US" b="0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346075">
              <a:spcBef>
                <a:spcPts val="1200"/>
              </a:spcBef>
            </a:pPr>
            <a:r>
              <a:rPr lang="en-US" sz="2400" b="0" dirty="0" smtClean="0"/>
              <a:t>        </a:t>
            </a: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/>
          </a:p>
          <a:p>
            <a:pPr marL="346075">
              <a:spcBef>
                <a:spcPts val="1200"/>
              </a:spcBef>
            </a:pPr>
            <a:r>
              <a:rPr lang="en-US" sz="2400" b="0" dirty="0" smtClean="0">
                <a:solidFill>
                  <a:srgbClr val="00B050"/>
                </a:solidFill>
              </a:rPr>
              <a:t>  </a:t>
            </a: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to create a Package:</a:t>
            </a:r>
          </a:p>
          <a:p>
            <a:endParaRPr lang="en-US" dirty="0" smtClean="0"/>
          </a:p>
          <a:p>
            <a:pPr indent="393700"/>
            <a:r>
              <a:rPr lang="en-US" b="0" dirty="0" smtClean="0"/>
              <a:t>Use a </a:t>
            </a:r>
            <a:r>
              <a:rPr lang="en-US" dirty="0" smtClean="0"/>
              <a:t>“package” </a:t>
            </a:r>
            <a:r>
              <a:rPr lang="en-US" b="0" dirty="0" smtClean="0"/>
              <a:t>keyword to create packages.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dirty="0" smtClean="0"/>
              <a:t>Syntax:</a:t>
            </a:r>
          </a:p>
          <a:p>
            <a:pPr marL="2112963" indent="-457200"/>
            <a:r>
              <a:rPr lang="en-US" dirty="0" smtClean="0">
                <a:solidFill>
                  <a:schemeClr val="tx2"/>
                </a:solidFill>
              </a:rPr>
              <a:t>package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&lt;package name&gt;</a:t>
            </a:r>
            <a:r>
              <a:rPr lang="en-US" i="1" dirty="0" smtClean="0"/>
              <a:t>;</a:t>
            </a:r>
          </a:p>
          <a:p>
            <a:pPr marL="236538"/>
            <a:r>
              <a:rPr lang="en-US" b="0" dirty="0" smtClean="0"/>
              <a:t>Where, </a:t>
            </a:r>
            <a:r>
              <a:rPr lang="en-US" dirty="0" smtClean="0">
                <a:solidFill>
                  <a:srgbClr val="00B050"/>
                </a:solidFill>
              </a:rPr>
              <a:t>package</a:t>
            </a:r>
            <a:r>
              <a:rPr lang="en-US" b="0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name</a:t>
            </a:r>
            <a:r>
              <a:rPr lang="en-US" b="0" dirty="0" smtClean="0"/>
              <a:t> is name of the package were the  class should be place. This line should be placed as the first line of the program.</a:t>
            </a:r>
            <a:r>
              <a:rPr lang="en-US" b="0" i="1" dirty="0" smtClean="0"/>
              <a:t> </a:t>
            </a:r>
          </a:p>
          <a:p>
            <a:pPr marL="977900" indent="-457200"/>
            <a:endParaRPr lang="en-US" b="0" i="1" dirty="0" smtClean="0"/>
          </a:p>
          <a:p>
            <a:r>
              <a:rPr lang="en-US" dirty="0" smtClean="0"/>
              <a:t>Example:  </a:t>
            </a:r>
            <a:r>
              <a:rPr lang="en-US" dirty="0" smtClean="0">
                <a:solidFill>
                  <a:schemeClr val="tx2"/>
                </a:solidFill>
              </a:rPr>
              <a:t>package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com.cognizant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54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876800"/>
            <a:ext cx="8534400" cy="1477328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b="0" dirty="0" smtClean="0"/>
              <a:t>When  compiling a java class with  a package the compiler will create a The folder structure  similar to the package defined.</a:t>
            </a:r>
          </a:p>
          <a:p>
            <a:endParaRPr lang="en-US" b="0" dirty="0" smtClean="0"/>
          </a:p>
          <a:p>
            <a:r>
              <a:rPr lang="en-US" dirty="0" smtClean="0"/>
              <a:t>Example:</a:t>
            </a:r>
            <a:r>
              <a:rPr lang="en-US" b="0" dirty="0" smtClean="0"/>
              <a:t>  A  java  file Book.java  under </a:t>
            </a:r>
            <a:r>
              <a:rPr lang="en-US" b="0" dirty="0" err="1" smtClean="0"/>
              <a:t>com.cognizant</a:t>
            </a:r>
            <a:r>
              <a:rPr lang="en-US" b="0" dirty="0" smtClean="0"/>
              <a:t>. package  after  compilation will generate a </a:t>
            </a:r>
            <a:r>
              <a:rPr lang="en-US" b="0" dirty="0" err="1" smtClean="0"/>
              <a:t>Book.class</a:t>
            </a:r>
            <a:r>
              <a:rPr lang="en-US" b="0" dirty="0" smtClean="0"/>
              <a:t> under </a:t>
            </a:r>
            <a:r>
              <a:rPr lang="en-US" b="0" dirty="0" err="1" smtClean="0"/>
              <a:t>com</a:t>
            </a:r>
            <a:r>
              <a:rPr lang="en-US" b="0" dirty="0" err="1" smtClean="0">
                <a:sym typeface="Wingdings" pitchFamily="2" charset="2"/>
              </a:rPr>
              <a:t>cognizant</a:t>
            </a:r>
            <a:r>
              <a:rPr lang="en-US" b="0" dirty="0" smtClean="0">
                <a:sym typeface="Wingdings" pitchFamily="2" charset="2"/>
              </a:rPr>
              <a:t> folder.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endParaRPr lang="en-US" dirty="0" smtClean="0"/>
          </a:p>
          <a:p>
            <a:pPr marL="741363" indent="-284163">
              <a:buFont typeface="Wingdings" pitchFamily="2" charset="2"/>
              <a:buChar char="ü"/>
              <a:tabLst>
                <a:tab pos="803275" algn="l"/>
              </a:tabLst>
            </a:pPr>
            <a:endParaRPr lang="en-US" b="0" dirty="0" smtClean="0"/>
          </a:p>
          <a:p>
            <a:pPr marL="741363" indent="-284163">
              <a:buFont typeface="Wingdings" pitchFamily="2" charset="2"/>
              <a:buChar char="ü"/>
              <a:tabLst>
                <a:tab pos="803275" algn="l"/>
              </a:tabLst>
            </a:pPr>
            <a:endParaRPr lang="en-US" b="0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346075">
              <a:spcBef>
                <a:spcPts val="1200"/>
              </a:spcBef>
            </a:pPr>
            <a:r>
              <a:rPr lang="en-US" sz="2400" b="0" dirty="0" smtClean="0"/>
              <a:t>        </a:t>
            </a: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/>
          </a:p>
          <a:p>
            <a:pPr marL="346075">
              <a:spcBef>
                <a:spcPts val="1200"/>
              </a:spcBef>
            </a:pPr>
            <a:r>
              <a:rPr lang="en-US" sz="2400" b="0" dirty="0" smtClean="0">
                <a:solidFill>
                  <a:srgbClr val="00B050"/>
                </a:solidFill>
              </a:rPr>
              <a:t>  </a:t>
            </a: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to import a  Package:</a:t>
            </a:r>
          </a:p>
          <a:p>
            <a:endParaRPr lang="en-US" dirty="0" smtClean="0"/>
          </a:p>
          <a:p>
            <a:r>
              <a:rPr lang="en-US" b="0" dirty="0" smtClean="0"/>
              <a:t>Use “</a:t>
            </a:r>
            <a:r>
              <a:rPr lang="en-US" dirty="0" smtClean="0"/>
              <a:t>import</a:t>
            </a:r>
            <a:r>
              <a:rPr lang="en-US" b="0" dirty="0" smtClean="0"/>
              <a:t>” keyword  to import a package.</a:t>
            </a:r>
          </a:p>
          <a:p>
            <a:r>
              <a:rPr lang="en-US" b="0" dirty="0" smtClean="0"/>
              <a:t>Java includes the </a:t>
            </a:r>
            <a:r>
              <a:rPr lang="en-US" dirty="0" smtClean="0"/>
              <a:t>import</a:t>
            </a:r>
            <a:r>
              <a:rPr lang="en-US" b="0" dirty="0" smtClean="0"/>
              <a:t> statement to bring certain classes, or entire packages, into visibility.</a:t>
            </a:r>
          </a:p>
          <a:p>
            <a:endParaRPr lang="en-US" b="0" dirty="0" smtClean="0"/>
          </a:p>
          <a:p>
            <a:r>
              <a:rPr lang="en-US" dirty="0" smtClean="0"/>
              <a:t>Syntax:</a:t>
            </a:r>
          </a:p>
          <a:p>
            <a:pPr marL="2112963" indent="-457200"/>
            <a:r>
              <a:rPr lang="en-US" dirty="0" smtClean="0">
                <a:solidFill>
                  <a:schemeClr val="tx2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&lt;package-name&gt;.&lt;class-name&gt;</a:t>
            </a:r>
            <a:r>
              <a:rPr lang="en-US" b="0" dirty="0" smtClean="0"/>
              <a:t>;</a:t>
            </a:r>
          </a:p>
          <a:p>
            <a:pPr marL="2112963" indent="866775"/>
            <a:r>
              <a:rPr lang="en-US" b="0" dirty="0" smtClean="0"/>
              <a:t>(or)</a:t>
            </a:r>
          </a:p>
          <a:p>
            <a:pPr marL="1655763" indent="-47625"/>
            <a:r>
              <a:rPr lang="en-US" dirty="0" smtClean="0">
                <a:solidFill>
                  <a:schemeClr val="tx2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&lt;package-name&gt;.*</a:t>
            </a:r>
            <a:r>
              <a:rPr lang="en-US" b="0" dirty="0" smtClean="0"/>
              <a:t>;</a:t>
            </a:r>
          </a:p>
          <a:p>
            <a:pPr marL="2112963" indent="-457200"/>
            <a:endParaRPr lang="en-US" b="0" dirty="0" smtClean="0"/>
          </a:p>
          <a:p>
            <a:pPr marL="63500" indent="-63500">
              <a:tabLst>
                <a:tab pos="0" algn="l"/>
              </a:tabLst>
            </a:pPr>
            <a:r>
              <a:rPr lang="en-US" b="0" dirty="0" smtClean="0"/>
              <a:t>Where, package- name  and class-name is name of the package  and class  to be imported  respectively.  The second 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b="0" dirty="0" smtClean="0"/>
              <a:t> option imports all the classes under the specified </a:t>
            </a:r>
            <a:r>
              <a:rPr lang="en-US" b="0" dirty="0" err="1" smtClean="0"/>
              <a:t>package.This</a:t>
            </a:r>
            <a:r>
              <a:rPr lang="en-US" b="0" dirty="0" smtClean="0"/>
              <a:t> line should be placed as the  second  line of the program </a:t>
            </a:r>
            <a:r>
              <a:rPr lang="en-US" b="0" dirty="0" err="1" smtClean="0"/>
              <a:t>ie.after</a:t>
            </a:r>
            <a:r>
              <a:rPr lang="en-US" b="0" dirty="0" smtClean="0"/>
              <a:t>  package definition.</a:t>
            </a:r>
            <a:r>
              <a:rPr lang="en-US" b="0" i="1" dirty="0" smtClean="0"/>
              <a:t> </a:t>
            </a:r>
          </a:p>
          <a:p>
            <a:pPr marL="2112963" indent="-457200"/>
            <a:endParaRPr lang="en-US" b="0" i="1" dirty="0" smtClean="0"/>
          </a:p>
          <a:p>
            <a:pPr marL="977900" indent="-457200"/>
            <a:r>
              <a:rPr lang="en-US" dirty="0" smtClean="0"/>
              <a:t>Example</a:t>
            </a:r>
            <a:r>
              <a:rPr lang="en-US" b="0" dirty="0" smtClean="0"/>
              <a:t>: </a:t>
            </a:r>
            <a:r>
              <a:rPr lang="en-US" dirty="0" smtClean="0">
                <a:solidFill>
                  <a:schemeClr val="tx2"/>
                </a:solidFill>
              </a:rPr>
              <a:t>import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com.cognizant.Book</a:t>
            </a:r>
            <a:r>
              <a:rPr lang="en-US" dirty="0" smtClean="0">
                <a:solidFill>
                  <a:srgbClr val="00B050"/>
                </a:solidFill>
              </a:rPr>
              <a:t>; </a:t>
            </a:r>
            <a:r>
              <a:rPr lang="en-US" b="0" dirty="0" smtClean="0"/>
              <a:t>(or) </a:t>
            </a:r>
            <a:r>
              <a:rPr lang="en-US" dirty="0" smtClean="0">
                <a:solidFill>
                  <a:schemeClr val="tx2"/>
                </a:solidFill>
              </a:rPr>
              <a:t>import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com.cognizant</a:t>
            </a:r>
            <a:r>
              <a:rPr lang="en-US" dirty="0" smtClean="0">
                <a:solidFill>
                  <a:srgbClr val="00B050"/>
                </a:solidFill>
              </a:rPr>
              <a:t>.*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51054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endParaRPr lang="en-US" dirty="0" smtClean="0"/>
          </a:p>
          <a:p>
            <a:pPr marL="741363" indent="-284163">
              <a:buFont typeface="Wingdings" pitchFamily="2" charset="2"/>
              <a:buChar char="ü"/>
              <a:tabLst>
                <a:tab pos="803275" algn="l"/>
              </a:tabLst>
            </a:pPr>
            <a:endParaRPr lang="en-US" b="0" dirty="0" smtClean="0"/>
          </a:p>
          <a:p>
            <a:pPr marL="741363" indent="-284163">
              <a:buFont typeface="Wingdings" pitchFamily="2" charset="2"/>
              <a:buChar char="ü"/>
              <a:tabLst>
                <a:tab pos="803275" algn="l"/>
              </a:tabLst>
            </a:pPr>
            <a:endParaRPr lang="en-US" b="0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346075">
              <a:spcBef>
                <a:spcPts val="1200"/>
              </a:spcBef>
            </a:pPr>
            <a:r>
              <a:rPr lang="en-US" sz="2400" b="0" dirty="0" smtClean="0"/>
              <a:t>        </a:t>
            </a: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/>
          </a:p>
          <a:p>
            <a:pPr marL="346075">
              <a:spcBef>
                <a:spcPts val="1200"/>
              </a:spcBef>
            </a:pPr>
            <a:r>
              <a:rPr lang="en-US" sz="2400" b="0" dirty="0" smtClean="0">
                <a:solidFill>
                  <a:srgbClr val="00B050"/>
                </a:solidFill>
              </a:rPr>
              <a:t>  </a:t>
            </a: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1054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1524000"/>
            <a:ext cx="403860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70C0"/>
                </a:solidFill>
              </a:rPr>
              <a:t>package </a:t>
            </a:r>
            <a:r>
              <a:rPr lang="en-US" b="0" dirty="0" err="1" smtClean="0">
                <a:solidFill>
                  <a:srgbClr val="0070C0"/>
                </a:solidFill>
              </a:rPr>
              <a:t>com.cognizant.books</a:t>
            </a:r>
            <a:r>
              <a:rPr lang="en-US" b="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class Book{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  void </a:t>
            </a:r>
            <a:r>
              <a:rPr lang="en-US" b="0" dirty="0" err="1" smtClean="0">
                <a:solidFill>
                  <a:srgbClr val="002060"/>
                </a:solidFill>
              </a:rPr>
              <a:t>displayName</a:t>
            </a:r>
            <a:r>
              <a:rPr lang="en-US" b="0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     {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        </a:t>
            </a:r>
            <a:r>
              <a:rPr lang="en-US" b="0" dirty="0" err="1" smtClean="0">
                <a:solidFill>
                  <a:srgbClr val="002060"/>
                </a:solidFill>
              </a:rPr>
              <a:t>System.out.println</a:t>
            </a:r>
            <a:r>
              <a:rPr lang="en-US" b="0" dirty="0" smtClean="0">
                <a:solidFill>
                  <a:srgbClr val="002060"/>
                </a:solidFill>
              </a:rPr>
              <a:t>(“Java Book”);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     }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 }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  </a:t>
            </a:r>
          </a:p>
          <a:p>
            <a:endParaRPr lang="en-US" b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1524000"/>
            <a:ext cx="4800600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70C0"/>
                </a:solidFill>
              </a:rPr>
              <a:t>package  </a:t>
            </a:r>
            <a:r>
              <a:rPr lang="en-US" b="0" dirty="0" err="1" smtClean="0">
                <a:solidFill>
                  <a:srgbClr val="0070C0"/>
                </a:solidFill>
              </a:rPr>
              <a:t>com.cognizant.libraries</a:t>
            </a:r>
            <a:r>
              <a:rPr lang="en-US" b="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b="0" dirty="0" smtClean="0">
                <a:solidFill>
                  <a:srgbClr val="00B050"/>
                </a:solidFill>
              </a:rPr>
              <a:t>import </a:t>
            </a:r>
            <a:r>
              <a:rPr lang="en-US" b="0" dirty="0" err="1" smtClean="0">
                <a:solidFill>
                  <a:srgbClr val="00B050"/>
                </a:solidFill>
              </a:rPr>
              <a:t>com.cognizant.books.Book</a:t>
            </a:r>
            <a:r>
              <a:rPr lang="en-US" b="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class Library{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    public static void main(String </a:t>
            </a:r>
            <a:r>
              <a:rPr lang="en-US" b="0" dirty="0" err="1" smtClean="0">
                <a:solidFill>
                  <a:srgbClr val="002060"/>
                </a:solidFill>
              </a:rPr>
              <a:t>args</a:t>
            </a:r>
            <a:r>
              <a:rPr lang="en-US" b="0" dirty="0" smtClean="0">
                <a:solidFill>
                  <a:srgbClr val="002060"/>
                </a:solidFill>
              </a:rPr>
              <a:t>[])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  {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     Book </a:t>
            </a:r>
            <a:r>
              <a:rPr lang="en-US" b="0" dirty="0" err="1" smtClean="0">
                <a:solidFill>
                  <a:srgbClr val="002060"/>
                </a:solidFill>
              </a:rPr>
              <a:t>book</a:t>
            </a:r>
            <a:r>
              <a:rPr lang="en-US" b="0" dirty="0" smtClean="0">
                <a:solidFill>
                  <a:srgbClr val="002060"/>
                </a:solidFill>
              </a:rPr>
              <a:t> = new Book();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     </a:t>
            </a:r>
            <a:r>
              <a:rPr lang="en-US" b="0" dirty="0" err="1" smtClean="0">
                <a:solidFill>
                  <a:srgbClr val="002060"/>
                </a:solidFill>
              </a:rPr>
              <a:t>book.displayName</a:t>
            </a:r>
            <a:r>
              <a:rPr lang="en-US" b="0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  }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267200"/>
            <a:ext cx="8915400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it Works?</a:t>
            </a:r>
          </a:p>
          <a:p>
            <a:endParaRPr lang="en-US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2060"/>
                </a:solidFill>
              </a:rPr>
              <a:t> The class book will be defined inside package “</a:t>
            </a:r>
            <a:r>
              <a:rPr lang="en-US" dirty="0" err="1" smtClean="0">
                <a:solidFill>
                  <a:srgbClr val="002060"/>
                </a:solidFill>
              </a:rPr>
              <a:t>com.cognizant.books</a:t>
            </a:r>
            <a:r>
              <a:rPr lang="en-US" b="0" dirty="0" smtClean="0">
                <a:solidFill>
                  <a:srgbClr val="002060"/>
                </a:solidFill>
              </a:rPr>
              <a:t>”.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2060"/>
                </a:solidFill>
              </a:rPr>
              <a:t> For the Library class to use the Book Class it needs to import the Book class as “</a:t>
            </a:r>
            <a:r>
              <a:rPr lang="en-US" dirty="0" smtClean="0">
                <a:solidFill>
                  <a:srgbClr val="00B050"/>
                </a:solidFill>
              </a:rPr>
              <a:t>import </a:t>
            </a:r>
            <a:r>
              <a:rPr lang="en-US" dirty="0" err="1" smtClean="0">
                <a:solidFill>
                  <a:srgbClr val="00B050"/>
                </a:solidFill>
              </a:rPr>
              <a:t>com.cognizant.books.Book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  <a:r>
              <a:rPr lang="en-US" b="0" dirty="0" smtClean="0">
                <a:solidFill>
                  <a:srgbClr val="00B050"/>
                </a:solidFill>
              </a:rPr>
              <a:t>”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NOTE: </a:t>
            </a:r>
            <a:r>
              <a:rPr lang="en-US" b="0" dirty="0" smtClean="0">
                <a:solidFill>
                  <a:srgbClr val="002060"/>
                </a:solidFill>
              </a:rPr>
              <a:t> Import not needed if the Library class is in the same package “</a:t>
            </a:r>
            <a:r>
              <a:rPr lang="en-US" dirty="0" err="1" smtClean="0">
                <a:solidFill>
                  <a:srgbClr val="002060"/>
                </a:solidFill>
              </a:rPr>
              <a:t>com.cognizant.books</a:t>
            </a:r>
            <a:r>
              <a:rPr lang="en-US" b="0" dirty="0" smtClean="0">
                <a:solidFill>
                  <a:srgbClr val="002060"/>
                </a:solidFill>
              </a:rPr>
              <a:t>”.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program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endParaRPr lang="en-US" dirty="0" smtClean="0"/>
          </a:p>
          <a:p>
            <a:pPr marL="741363" indent="-284163">
              <a:buFont typeface="Wingdings" pitchFamily="2" charset="2"/>
              <a:buChar char="ü"/>
              <a:tabLst>
                <a:tab pos="803275" algn="l"/>
              </a:tabLst>
            </a:pPr>
            <a:endParaRPr lang="en-US" b="0" dirty="0" smtClean="0"/>
          </a:p>
          <a:p>
            <a:pPr marL="741363" indent="-284163">
              <a:buFont typeface="Wingdings" pitchFamily="2" charset="2"/>
              <a:buChar char="ü"/>
              <a:tabLst>
                <a:tab pos="803275" algn="l"/>
              </a:tabLst>
            </a:pPr>
            <a:endParaRPr lang="en-US" b="0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346075">
              <a:spcBef>
                <a:spcPts val="1200"/>
              </a:spcBef>
            </a:pPr>
            <a:r>
              <a:rPr lang="en-US" sz="2400" b="0" dirty="0" smtClean="0"/>
              <a:t>        </a:t>
            </a: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/>
          </a:p>
          <a:p>
            <a:pPr marL="346075">
              <a:spcBef>
                <a:spcPts val="1200"/>
              </a:spcBef>
            </a:pPr>
            <a:r>
              <a:rPr lang="en-US" sz="2400" b="0" dirty="0" smtClean="0">
                <a:solidFill>
                  <a:srgbClr val="00B050"/>
                </a:solidFill>
              </a:rPr>
              <a:t>  </a:t>
            </a: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1054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8288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compile?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0" dirty="0" smtClean="0">
                <a:solidFill>
                  <a:schemeClr val="tx2"/>
                </a:solidFill>
              </a:rPr>
              <a:t>    </a:t>
            </a:r>
            <a:r>
              <a:rPr lang="en-US" dirty="0" smtClean="0">
                <a:solidFill>
                  <a:schemeClr val="tx2"/>
                </a:solidFill>
              </a:rPr>
              <a:t>javac –d .</a:t>
            </a:r>
            <a:r>
              <a:rPr lang="en-US" b="0" dirty="0" smtClean="0">
                <a:solidFill>
                  <a:schemeClr val="tx2"/>
                </a:solidFill>
              </a:rPr>
              <a:t> Library.java </a:t>
            </a:r>
          </a:p>
          <a:p>
            <a:r>
              <a:rPr lang="en-US" dirty="0" smtClean="0"/>
              <a:t>                      </a:t>
            </a:r>
          </a:p>
          <a:p>
            <a:r>
              <a:rPr lang="en-US" b="0" dirty="0" smtClean="0"/>
              <a:t>            where </a:t>
            </a:r>
            <a:r>
              <a:rPr lang="en-US" dirty="0" smtClean="0">
                <a:solidFill>
                  <a:schemeClr val="tx2"/>
                </a:solidFill>
              </a:rPr>
              <a:t>–d</a:t>
            </a:r>
            <a:r>
              <a:rPr lang="en-US" b="0" dirty="0" smtClean="0"/>
              <a:t> denotes the destination directory for the compiled classes.</a:t>
            </a:r>
          </a:p>
          <a:p>
            <a:pPr indent="1435100"/>
            <a:r>
              <a:rPr lang="en-US" sz="2800" dirty="0" smtClean="0">
                <a:solidFill>
                  <a:schemeClr val="tx2"/>
                </a:solidFill>
              </a:rPr>
              <a:t>. 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0" dirty="0" smtClean="0"/>
              <a:t>Represents the current directory.</a:t>
            </a:r>
          </a:p>
          <a:p>
            <a:endParaRPr lang="en-US" dirty="0" smtClean="0"/>
          </a:p>
          <a:p>
            <a:r>
              <a:rPr lang="en-US" dirty="0" smtClean="0"/>
              <a:t>How to execute the class?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0" dirty="0" smtClean="0">
                <a:solidFill>
                  <a:schemeClr val="tx2"/>
                </a:solidFill>
              </a:rPr>
              <a:t>    </a:t>
            </a:r>
            <a:r>
              <a:rPr lang="en-US" dirty="0" smtClean="0">
                <a:solidFill>
                  <a:schemeClr val="tx2"/>
                </a:solidFill>
              </a:rPr>
              <a:t>java </a:t>
            </a:r>
            <a:r>
              <a:rPr lang="en-US" b="0" dirty="0" err="1" smtClean="0">
                <a:solidFill>
                  <a:schemeClr val="tx2"/>
                </a:solidFill>
              </a:rPr>
              <a:t>com.cognizant.library.Library</a:t>
            </a:r>
            <a:endParaRPr lang="en-US" b="0" dirty="0" smtClean="0">
              <a:solidFill>
                <a:schemeClr val="tx2"/>
              </a:solidFill>
            </a:endParaRPr>
          </a:p>
          <a:p>
            <a:endParaRPr lang="en-US" b="0" dirty="0" smtClean="0"/>
          </a:p>
          <a:p>
            <a:pPr marL="568325" indent="-568325"/>
            <a:r>
              <a:rPr lang="en-US" b="0" dirty="0" smtClean="0"/>
              <a:t>        The class needs to be executed using the absolute package name.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          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dirty="0" smtClean="0"/>
              <a:t>Object creation is a three step process,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Declaration -  </a:t>
            </a:r>
            <a:r>
              <a:rPr lang="en-US" dirty="0" smtClean="0"/>
              <a:t> Giving a name to the object to be created.</a:t>
            </a:r>
            <a:endParaRPr lang="en-US" b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Instantiation -  </a:t>
            </a:r>
            <a:r>
              <a:rPr lang="en-US" dirty="0" smtClean="0"/>
              <a:t>The new keyword and constructor creates a instance of the object.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Initialization -  </a:t>
            </a:r>
            <a:r>
              <a:rPr lang="en-US" dirty="0" smtClean="0"/>
              <a:t>The  values will be initialized using the constructor.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992469"/>
            <a:ext cx="54864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EA3800"/>
                </a:solidFill>
              </a:rPr>
              <a:t>You will learn more about the </a:t>
            </a:r>
          </a:p>
          <a:p>
            <a:pPr algn="ctr"/>
            <a:r>
              <a:rPr lang="en-US" dirty="0" smtClean="0">
                <a:solidFill>
                  <a:srgbClr val="EA3800"/>
                </a:solidFill>
              </a:rPr>
              <a:t>constructors and objects in the next sessions.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800"/>
              </a:spcBef>
              <a:spcAft>
                <a:spcPts val="1200"/>
              </a:spcAft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dirty="0" smtClean="0"/>
              <a:t>After completing this chapter you will be able to understand,</a:t>
            </a:r>
          </a:p>
          <a:p>
            <a:pPr marL="1308100" lvl="1" indent="-220663" eaLnBrk="1" hangingPunct="1"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 smtClean="0">
                <a:cs typeface="Arial" pitchFamily="34" charset="0"/>
              </a:rPr>
              <a:t> Evolution of  Java. </a:t>
            </a:r>
          </a:p>
          <a:p>
            <a:pPr marL="1308100" lvl="1" indent="-220663" eaLnBrk="1" hangingPunct="1"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Features of Java.</a:t>
            </a:r>
            <a:endParaRPr lang="en-US" sz="2400"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How to execute a </a:t>
            </a:r>
            <a:r>
              <a:rPr dirty="0" smtClean="0">
                <a:cs typeface="Arial" pitchFamily="34" charset="0"/>
              </a:rPr>
              <a:t>Java program</a:t>
            </a:r>
            <a:r>
              <a:rPr lang="en-US" sz="2400" dirty="0" smtClean="0">
                <a:cs typeface="Arial" pitchFamily="34" charset="0"/>
              </a:rPr>
              <a:t>.</a:t>
            </a:r>
          </a:p>
          <a:p>
            <a:pPr marL="1308100" lvl="1" indent="-220663" eaLnBrk="1" hangingPunct="1">
              <a:spcBef>
                <a:spcPts val="1800"/>
              </a:spcBef>
              <a:spcAft>
                <a:spcPts val="1200"/>
              </a:spcAft>
              <a:buNone/>
            </a:pPr>
            <a:endParaRPr lang="en-US" sz="2400" dirty="0" smtClean="0">
              <a:cs typeface="Arial" pitchFamily="34" charset="0"/>
            </a:endParaRPr>
          </a:p>
          <a:p>
            <a:pPr marL="1308100" lvl="1" indent="-220663" algn="ctr" eaLnBrk="1" hangingPunct="1">
              <a:spcBef>
                <a:spcPts val="1800"/>
              </a:spcBef>
              <a:spcAft>
                <a:spcPts val="1200"/>
              </a:spcAft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algn="ctr" eaLnBrk="1" hangingPunct="1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2286000"/>
            <a:ext cx="7848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0" dirty="0" smtClean="0"/>
              <a:t> </a:t>
            </a:r>
            <a:r>
              <a:rPr lang="en-US" dirty="0" smtClean="0">
                <a:solidFill>
                  <a:srgbClr val="EA3800"/>
                </a:solidFill>
              </a:rPr>
              <a:t>class</a:t>
            </a:r>
            <a:r>
              <a:rPr lang="en-US" b="0" dirty="0" smtClean="0"/>
              <a:t> </a:t>
            </a:r>
            <a:r>
              <a:rPr lang="en-US" dirty="0" err="1" smtClean="0">
                <a:solidFill>
                  <a:schemeClr val="tx2"/>
                </a:solidFill>
              </a:rPr>
              <a:t>EmployeeProgram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0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b="0" dirty="0" smtClean="0"/>
              <a:t>	public static void  main (String </a:t>
            </a:r>
            <a:r>
              <a:rPr lang="en-US" b="0" dirty="0" err="1" smtClean="0"/>
              <a:t>args</a:t>
            </a:r>
            <a:r>
              <a:rPr lang="en-US" b="0" dirty="0" smtClean="0"/>
              <a:t>[])</a:t>
            </a:r>
          </a:p>
          <a:p>
            <a:pPr>
              <a:spcBef>
                <a:spcPts val="0"/>
              </a:spcBef>
            </a:pPr>
            <a:r>
              <a:rPr lang="en-US" b="0" dirty="0" smtClean="0"/>
              <a:t>	{</a:t>
            </a:r>
          </a:p>
          <a:p>
            <a:pPr defTabSz="393700">
              <a:spcBef>
                <a:spcPts val="0"/>
              </a:spcBef>
              <a:tabLst>
                <a:tab pos="1198563" algn="l"/>
              </a:tabLst>
            </a:pPr>
            <a:r>
              <a:rPr lang="en-US" b="0" dirty="0" smtClean="0"/>
              <a:t>	Employee </a:t>
            </a:r>
            <a:r>
              <a:rPr lang="en-US" b="0" dirty="0" err="1" smtClean="0"/>
              <a:t>empObject</a:t>
            </a:r>
            <a:r>
              <a:rPr lang="en-US" b="0" dirty="0" smtClean="0"/>
              <a:t> =null;</a:t>
            </a:r>
          </a:p>
          <a:p>
            <a:pPr defTabSz="393700">
              <a:spcBef>
                <a:spcPts val="0"/>
              </a:spcBef>
              <a:tabLst>
                <a:tab pos="1198563" algn="l"/>
              </a:tabLst>
            </a:pPr>
            <a:endParaRPr lang="en-US" b="0" dirty="0" smtClean="0"/>
          </a:p>
          <a:p>
            <a:pPr defTabSz="393700">
              <a:spcBef>
                <a:spcPts val="0"/>
              </a:spcBef>
              <a:tabLst>
                <a:tab pos="1198563" algn="l"/>
              </a:tabLst>
            </a:pPr>
            <a:r>
              <a:rPr lang="en-US" b="0" dirty="0" smtClean="0"/>
              <a:t>	 </a:t>
            </a:r>
            <a:r>
              <a:rPr lang="en-US" b="0" dirty="0" err="1" smtClean="0"/>
              <a:t>empObject</a:t>
            </a:r>
            <a:r>
              <a:rPr lang="en-US" b="0" dirty="0" smtClean="0"/>
              <a:t> = new Employee();</a:t>
            </a:r>
          </a:p>
          <a:p>
            <a:pPr defTabSz="393700">
              <a:spcBef>
                <a:spcPts val="0"/>
              </a:spcBef>
              <a:tabLst>
                <a:tab pos="1198563" algn="l"/>
              </a:tabLst>
            </a:pPr>
            <a:endParaRPr lang="en-US" b="0" dirty="0" smtClean="0"/>
          </a:p>
          <a:p>
            <a:pPr defTabSz="393700">
              <a:spcBef>
                <a:spcPts val="0"/>
              </a:spcBef>
              <a:tabLst>
                <a:tab pos="1198563" algn="l"/>
              </a:tabLst>
            </a:pPr>
            <a:r>
              <a:rPr lang="en-US" b="0" dirty="0" smtClean="0"/>
              <a:t>	</a:t>
            </a:r>
            <a:r>
              <a:rPr lang="en-US" b="0" dirty="0" err="1" smtClean="0"/>
              <a:t>empObject.empSalary</a:t>
            </a:r>
            <a:r>
              <a:rPr lang="en-US" b="0" dirty="0" smtClean="0"/>
              <a:t> = 20000;</a:t>
            </a:r>
          </a:p>
          <a:p>
            <a:pPr defTabSz="393700">
              <a:spcBef>
                <a:spcPts val="0"/>
              </a:spcBef>
              <a:tabLst>
                <a:tab pos="1198563" algn="l"/>
              </a:tabLst>
            </a:pPr>
            <a:endParaRPr lang="en-US" b="0" dirty="0" smtClean="0"/>
          </a:p>
          <a:p>
            <a:pPr defTabSz="393700">
              <a:spcBef>
                <a:spcPts val="0"/>
              </a:spcBef>
              <a:tabLst>
                <a:tab pos="1198563" algn="l"/>
              </a:tabLst>
            </a:pPr>
            <a:r>
              <a:rPr lang="en-US" b="0" dirty="0" smtClean="0"/>
              <a:t>	</a:t>
            </a:r>
            <a:r>
              <a:rPr lang="en-US" b="0" dirty="0" err="1" smtClean="0"/>
              <a:t>empObject.calculateSalary</a:t>
            </a:r>
            <a:r>
              <a:rPr lang="en-US" b="0" dirty="0" smtClean="0"/>
              <a:t>();</a:t>
            </a:r>
          </a:p>
          <a:p>
            <a:pPr>
              <a:spcBef>
                <a:spcPts val="0"/>
              </a:spcBef>
            </a:pPr>
            <a:r>
              <a:rPr lang="en-US" b="0" dirty="0" smtClean="0"/>
              <a:t>	}</a:t>
            </a:r>
          </a:p>
          <a:p>
            <a:pPr>
              <a:spcBef>
                <a:spcPts val="0"/>
              </a:spcBef>
            </a:pPr>
            <a:r>
              <a:rPr lang="en-US" b="0" dirty="0" smtClean="0"/>
              <a:t>        }       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1639669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This program creates a employee object and invokes the </a:t>
            </a:r>
            <a:r>
              <a:rPr lang="en-US" dirty="0" err="1" smtClean="0">
                <a:solidFill>
                  <a:schemeClr val="tx2"/>
                </a:solidFill>
              </a:rPr>
              <a:t>calculateSalary</a:t>
            </a:r>
            <a:r>
              <a:rPr lang="en-US" dirty="0" smtClean="0">
                <a:solidFill>
                  <a:schemeClr val="tx2"/>
                </a:solidFill>
              </a:rPr>
              <a:t> method on the object</a:t>
            </a:r>
          </a:p>
        </p:txBody>
      </p:sp>
      <p:sp>
        <p:nvSpPr>
          <p:cNvPr id="8" name="Left Arrow 7"/>
          <p:cNvSpPr/>
          <p:nvPr/>
        </p:nvSpPr>
        <p:spPr>
          <a:xfrm>
            <a:off x="4343400" y="3733800"/>
            <a:ext cx="381000" cy="152400"/>
          </a:xfrm>
          <a:prstGeom prst="leftArrow">
            <a:avLst/>
          </a:prstGeom>
          <a:solidFill>
            <a:srgbClr val="FFCCCC"/>
          </a:solidFill>
          <a:ln>
            <a:solidFill>
              <a:srgbClr val="EA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/>
          <p:cNvSpPr/>
          <p:nvPr/>
        </p:nvSpPr>
        <p:spPr>
          <a:xfrm>
            <a:off x="4876800" y="3581400"/>
            <a:ext cx="3200400" cy="381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Declares a employee object.</a:t>
            </a:r>
            <a:endParaRPr lang="en-US" b="0" dirty="0"/>
          </a:p>
        </p:txBody>
      </p:sp>
      <p:sp>
        <p:nvSpPr>
          <p:cNvPr id="12" name="Left Arrow 11"/>
          <p:cNvSpPr/>
          <p:nvPr/>
        </p:nvSpPr>
        <p:spPr>
          <a:xfrm>
            <a:off x="4572000" y="4298732"/>
            <a:ext cx="381000" cy="152400"/>
          </a:xfrm>
          <a:prstGeom prst="leftArrow">
            <a:avLst/>
          </a:prstGeom>
          <a:solidFill>
            <a:srgbClr val="FFCCCC"/>
          </a:solidFill>
          <a:ln>
            <a:solidFill>
              <a:srgbClr val="EA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e 12"/>
          <p:cNvSpPr/>
          <p:nvPr/>
        </p:nvSpPr>
        <p:spPr>
          <a:xfrm>
            <a:off x="5013434" y="4191000"/>
            <a:ext cx="4130566" cy="3048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Instantiates and initialize the employee object using constructor.</a:t>
            </a:r>
            <a:endParaRPr lang="en-US" b="0" dirty="0"/>
          </a:p>
        </p:txBody>
      </p:sp>
      <p:sp>
        <p:nvSpPr>
          <p:cNvPr id="14" name="Left Arrow 13"/>
          <p:cNvSpPr/>
          <p:nvPr/>
        </p:nvSpPr>
        <p:spPr>
          <a:xfrm>
            <a:off x="4419600" y="5441732"/>
            <a:ext cx="381000" cy="152400"/>
          </a:xfrm>
          <a:prstGeom prst="leftArrow">
            <a:avLst/>
          </a:prstGeom>
          <a:solidFill>
            <a:srgbClr val="FFCCCC"/>
          </a:solidFill>
          <a:ln>
            <a:solidFill>
              <a:srgbClr val="EA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/>
          <p:cNvSpPr/>
          <p:nvPr/>
        </p:nvSpPr>
        <p:spPr>
          <a:xfrm>
            <a:off x="4861034" y="5257800"/>
            <a:ext cx="3749566" cy="533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Triggers the calculate salary method in the employee object.</a:t>
            </a:r>
            <a:endParaRPr lang="en-US" b="0" dirty="0"/>
          </a:p>
        </p:txBody>
      </p:sp>
      <p:sp>
        <p:nvSpPr>
          <p:cNvPr id="17" name="Left Arrow 16"/>
          <p:cNvSpPr/>
          <p:nvPr/>
        </p:nvSpPr>
        <p:spPr>
          <a:xfrm>
            <a:off x="4648200" y="4800600"/>
            <a:ext cx="381000" cy="152400"/>
          </a:xfrm>
          <a:prstGeom prst="leftArrow">
            <a:avLst/>
          </a:prstGeom>
          <a:solidFill>
            <a:srgbClr val="FFCCCC"/>
          </a:solidFill>
          <a:ln>
            <a:solidFill>
              <a:srgbClr val="EA3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uble Brace 17"/>
          <p:cNvSpPr/>
          <p:nvPr/>
        </p:nvSpPr>
        <p:spPr>
          <a:xfrm>
            <a:off x="5089634" y="4648200"/>
            <a:ext cx="3749566" cy="533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Sets the employee salary as 20000.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Creating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59101"/>
            <a:ext cx="8229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Create a java class  “Student”  add a integer variable “</a:t>
            </a:r>
            <a:r>
              <a:rPr lang="en-US" sz="2000" b="0" dirty="0" err="1" smtClean="0"/>
              <a:t>registrationId</a:t>
            </a:r>
            <a:r>
              <a:rPr lang="en-US" sz="2000" b="0" dirty="0" smtClean="0"/>
              <a:t>”.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Create a method “</a:t>
            </a:r>
            <a:r>
              <a:rPr lang="en-US" sz="2000" b="0" dirty="0" err="1" smtClean="0"/>
              <a:t>displayReistrationId</a:t>
            </a:r>
            <a:r>
              <a:rPr lang="en-US" sz="2000" b="0" dirty="0" smtClean="0"/>
              <a:t>” which will print the “</a:t>
            </a:r>
            <a:r>
              <a:rPr lang="en-US" sz="2000" b="0" dirty="0" err="1" smtClean="0"/>
              <a:t>registrationId</a:t>
            </a:r>
            <a:r>
              <a:rPr lang="en-US" sz="2000" b="0" dirty="0" smtClean="0"/>
              <a:t>” of the student in the format </a:t>
            </a:r>
          </a:p>
          <a:p>
            <a:pPr marL="914400" lvl="1" indent="-457200">
              <a:spcBef>
                <a:spcPts val="1200"/>
              </a:spcBef>
            </a:pPr>
            <a:r>
              <a:rPr lang="en-US" sz="2000" b="0" dirty="0" smtClean="0">
                <a:solidFill>
                  <a:srgbClr val="00B050"/>
                </a:solidFill>
              </a:rPr>
              <a:t>	“The student registration id is &lt;Registration Id&gt;”</a:t>
            </a:r>
            <a:endParaRPr lang="en-US" sz="2000" b="0" dirty="0" smtClean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Create a java class “</a:t>
            </a:r>
            <a:r>
              <a:rPr lang="en-US" sz="2000" b="0" dirty="0" err="1" smtClean="0"/>
              <a:t>StudentMain</a:t>
            </a:r>
            <a:r>
              <a:rPr lang="en-US" sz="2000" b="0" dirty="0" smtClean="0"/>
              <a:t>” add a main method which will 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Create a object instance of the Student class 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Set the registration id to value “1290”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Invoke the method ““</a:t>
            </a:r>
            <a:r>
              <a:rPr lang="en-US" sz="2000" b="0" dirty="0" err="1" smtClean="0"/>
              <a:t>displayReistrationId</a:t>
            </a:r>
            <a:r>
              <a:rPr lang="en-US" sz="2000" b="0" dirty="0" smtClean="0"/>
              <a:t>””.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The message needs to be displayed in the console.</a:t>
            </a:r>
          </a:p>
          <a:p>
            <a:pPr marL="914400" lvl="1" indent="-457200">
              <a:spcBef>
                <a:spcPts val="1200"/>
              </a:spcBef>
            </a:pPr>
            <a:r>
              <a:rPr lang="en-US" sz="2000" dirty="0" smtClean="0"/>
              <a:t>Expected Output: </a:t>
            </a:r>
            <a:r>
              <a:rPr lang="en-US" sz="2000" b="0" dirty="0" smtClean="0">
                <a:solidFill>
                  <a:srgbClr val="00B050"/>
                </a:solidFill>
              </a:rPr>
              <a:t>“The student registration id is 1290”</a:t>
            </a:r>
            <a:endParaRPr lang="en-US" sz="20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524000"/>
            <a:ext cx="87630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284163" algn="just">
              <a:spcBef>
                <a:spcPts val="0"/>
              </a:spcBef>
            </a:pPr>
            <a:r>
              <a:rPr lang="en-US" sz="2000" dirty="0" smtClean="0"/>
              <a:t>Student.java</a:t>
            </a:r>
          </a:p>
          <a:p>
            <a:pPr marL="568325" indent="220663" algn="just">
              <a:spcBef>
                <a:spcPts val="0"/>
              </a:spcBef>
            </a:pPr>
            <a:endParaRPr lang="en-US" sz="2200" b="0" dirty="0" smtClean="0"/>
          </a:p>
          <a:p>
            <a:pPr marL="568325" indent="220663" algn="just">
              <a:spcBef>
                <a:spcPts val="0"/>
              </a:spcBef>
            </a:pPr>
            <a:r>
              <a:rPr lang="en-US" b="0" dirty="0" smtClean="0"/>
              <a:t>class Student{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b="0" dirty="0" smtClean="0"/>
              <a:t>	    public </a:t>
            </a:r>
            <a:r>
              <a:rPr lang="en-US" b="0" dirty="0" err="1" smtClean="0"/>
              <a:t>int</a:t>
            </a:r>
            <a:r>
              <a:rPr lang="en-US" b="0" dirty="0" smtClean="0"/>
              <a:t> </a:t>
            </a:r>
            <a:r>
              <a:rPr lang="en-US" b="0" dirty="0" err="1" smtClean="0"/>
              <a:t>registrationId</a:t>
            </a:r>
            <a:r>
              <a:rPr lang="en-US" b="0" dirty="0" smtClean="0"/>
              <a:t> = 0;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b="0" dirty="0" smtClean="0"/>
              <a:t>      void  </a:t>
            </a:r>
            <a:r>
              <a:rPr lang="en-US" b="0" dirty="0" err="1" smtClean="0"/>
              <a:t>displayRegistrationId</a:t>
            </a:r>
            <a:r>
              <a:rPr lang="en-US" b="0" dirty="0" smtClean="0"/>
              <a:t>(){</a:t>
            </a:r>
          </a:p>
          <a:p>
            <a:pPr marL="568325" lvl="1" indent="220663" algn="just">
              <a:spcBef>
                <a:spcPts val="0"/>
              </a:spcBef>
            </a:pPr>
            <a:r>
              <a:rPr lang="en-US" b="0" dirty="0" smtClean="0"/>
              <a:t>           </a:t>
            </a:r>
            <a:r>
              <a:rPr lang="en-US" b="0" dirty="0" err="1" smtClean="0"/>
              <a:t>System.out.println</a:t>
            </a:r>
            <a:r>
              <a:rPr lang="en-US" b="0" dirty="0" smtClean="0"/>
              <a:t>(“</a:t>
            </a:r>
            <a:r>
              <a:rPr lang="en-US" sz="2000" b="0" dirty="0" smtClean="0">
                <a:solidFill>
                  <a:srgbClr val="00B050"/>
                </a:solidFill>
              </a:rPr>
              <a:t>The student registration id is</a:t>
            </a:r>
            <a:r>
              <a:rPr lang="en-US" b="0" dirty="0" smtClean="0"/>
              <a:t>”+ </a:t>
            </a:r>
            <a:r>
              <a:rPr lang="en-US" b="0" dirty="0" err="1" smtClean="0"/>
              <a:t>registrationId</a:t>
            </a:r>
            <a:r>
              <a:rPr lang="en-US" b="0" dirty="0" smtClean="0"/>
              <a:t> );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b="0" dirty="0" smtClean="0"/>
              <a:t>        }</a:t>
            </a:r>
          </a:p>
          <a:p>
            <a:pPr marL="568325" indent="220663" algn="just">
              <a:spcBef>
                <a:spcPts val="0"/>
              </a:spcBef>
            </a:pPr>
            <a:endParaRPr lang="en-US" sz="2200" b="0" dirty="0" smtClean="0"/>
          </a:p>
          <a:p>
            <a:pPr marL="568325" indent="-284163" algn="just">
              <a:spcBef>
                <a:spcPts val="0"/>
              </a:spcBef>
            </a:pPr>
            <a:r>
              <a:rPr lang="en-US" sz="2000" dirty="0" smtClean="0"/>
              <a:t>StudentMain.java</a:t>
            </a:r>
          </a:p>
          <a:p>
            <a:pPr marL="568325" indent="220663" algn="just">
              <a:spcBef>
                <a:spcPts val="0"/>
              </a:spcBef>
            </a:pPr>
            <a:endParaRPr lang="en-US" sz="2000" dirty="0" smtClean="0"/>
          </a:p>
          <a:p>
            <a:pPr marL="568325" indent="220663" algn="just">
              <a:spcBef>
                <a:spcPts val="0"/>
              </a:spcBef>
            </a:pPr>
            <a:r>
              <a:rPr lang="en-US" b="0" dirty="0" smtClean="0"/>
              <a:t>class </a:t>
            </a:r>
            <a:r>
              <a:rPr lang="en-US" b="0" dirty="0" err="1" smtClean="0"/>
              <a:t>StudentMain</a:t>
            </a:r>
            <a:r>
              <a:rPr lang="en-US" b="0" dirty="0" smtClean="0"/>
              <a:t>{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b="0" dirty="0" smtClean="0"/>
              <a:t>   public static void main(String </a:t>
            </a:r>
            <a:r>
              <a:rPr lang="en-US" b="0" dirty="0" err="1" smtClean="0"/>
              <a:t>args</a:t>
            </a:r>
            <a:r>
              <a:rPr lang="en-US" b="0" dirty="0" smtClean="0"/>
              <a:t>[]){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b="0" dirty="0" smtClean="0"/>
              <a:t>      Student </a:t>
            </a:r>
            <a:r>
              <a:rPr lang="en-US" b="0" dirty="0" err="1" smtClean="0"/>
              <a:t>student</a:t>
            </a:r>
            <a:r>
              <a:rPr lang="en-US" b="0" dirty="0" smtClean="0"/>
              <a:t> =new Student();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b="0" dirty="0" smtClean="0"/>
              <a:t>       </a:t>
            </a:r>
            <a:r>
              <a:rPr lang="en-US" b="0" dirty="0" err="1" smtClean="0"/>
              <a:t>student.registrationId</a:t>
            </a:r>
            <a:r>
              <a:rPr lang="en-US" b="0" dirty="0" smtClean="0"/>
              <a:t>= 1290;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b="0" dirty="0" smtClean="0"/>
              <a:t>	     </a:t>
            </a:r>
            <a:r>
              <a:rPr lang="en-US" b="0" dirty="0" err="1" smtClean="0"/>
              <a:t>student.displayRegistrationId</a:t>
            </a:r>
            <a:r>
              <a:rPr lang="en-US" b="0" dirty="0" smtClean="0"/>
              <a:t>();	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b="0" dirty="0" smtClean="0"/>
              <a:t>      }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b="0" dirty="0" smtClean="0"/>
              <a:t>}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b="0" dirty="0" smtClean="0"/>
              <a:t>   </a:t>
            </a:r>
          </a:p>
          <a:p>
            <a:pPr marL="568325" indent="220663" algn="just">
              <a:spcBef>
                <a:spcPts val="0"/>
              </a:spcBef>
            </a:pPr>
            <a:r>
              <a:rPr lang="en-US" sz="2200" b="0" dirty="0" smtClean="0"/>
              <a:t> </a:t>
            </a:r>
          </a:p>
          <a:p>
            <a:pPr marL="630238" indent="-346075">
              <a:spcBef>
                <a:spcPts val="1200"/>
              </a:spcBef>
            </a:pPr>
            <a:endParaRPr lang="en-US" sz="2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33525"/>
            <a:ext cx="8686800" cy="494347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Associates to reflect the following topics before proceeding.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How can java class be logically grouped?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are the benefits of java packages. </a:t>
            </a:r>
          </a:p>
          <a:p>
            <a:pPr>
              <a:buFont typeface="Wingdings" pitchFamily="2" charset="2"/>
              <a:buChar char="§"/>
            </a:pPr>
            <a:r>
              <a:rPr dirty="0" smtClean="0"/>
              <a:t>What is the keyword used for creating objects?.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967" y="1711587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20083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Create  a Class “Calculator” with two integer variables “operand 1” &amp; “operand 2”.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Create a method “</a:t>
            </a:r>
            <a:r>
              <a:rPr lang="en-US" sz="2000" b="0" dirty="0" err="1" smtClean="0"/>
              <a:t>displayOperand</a:t>
            </a:r>
            <a:r>
              <a:rPr lang="en-US" sz="2000" b="0" dirty="0" smtClean="0"/>
              <a:t>” and add the logic of displaying the variable values in the below format,</a:t>
            </a:r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rgbClr val="00B050"/>
                </a:solidFill>
              </a:rPr>
              <a:t>“The value of operand 1 is &lt;operand 1 Value&gt;”</a:t>
            </a:r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rgbClr val="00B050"/>
                </a:solidFill>
              </a:rPr>
              <a:t>“The value of operand 2 is &lt;operand 2 Value&gt;”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Create a main class “</a:t>
            </a:r>
            <a:r>
              <a:rPr lang="en-US" sz="2000" b="0" dirty="0" err="1" smtClean="0"/>
              <a:t>CalculatorExecutor</a:t>
            </a:r>
            <a:r>
              <a:rPr lang="en-US" sz="2000" b="0" dirty="0" smtClean="0"/>
              <a:t>” implement the following logic</a:t>
            </a:r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Set the value of “operand 1” as 89 and “operand 2” as 34.</a:t>
            </a:r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Invoke the method </a:t>
            </a:r>
            <a:r>
              <a:rPr lang="en-US" sz="2000" b="0" dirty="0" err="1" smtClean="0"/>
              <a:t>displayoperand</a:t>
            </a:r>
            <a:r>
              <a:rPr lang="en-US" sz="2000" b="0" dirty="0" smtClean="0"/>
              <a:t>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The message should be displayed as mentioned in point # 2.</a:t>
            </a:r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Introduction to  Java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-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  	Introduction to Java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46650"/>
          </a:xfrm>
        </p:spPr>
        <p:txBody>
          <a:bodyPr/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Java is an object oriented programming language. It has syntax similar to C and C++ languages, but has vastly improved features.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Java is platform independent.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Java platform provides a complete environment for application development on desktops and servers and for deployment in embedded environments.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534400" cy="4739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endParaRPr lang="en-US" sz="2200" b="0" dirty="0" smtClean="0"/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r>
              <a:rPr lang="en-US" sz="2200" b="0" dirty="0" smtClean="0"/>
              <a:t> </a:t>
            </a:r>
            <a:r>
              <a:rPr lang="en-US" sz="2200" i="1" dirty="0" smtClean="0"/>
              <a:t>Java, </a:t>
            </a:r>
            <a:r>
              <a:rPr lang="en-US" sz="2200" b="0" dirty="0" smtClean="0"/>
              <a:t> a Programming Language developed by </a:t>
            </a:r>
            <a:r>
              <a:rPr lang="en-US" sz="2200" b="0" i="1" dirty="0" smtClean="0">
                <a:solidFill>
                  <a:srgbClr val="0070C0"/>
                </a:solidFill>
              </a:rPr>
              <a:t>Sun Micro  	System</a:t>
            </a:r>
            <a:r>
              <a:rPr lang="en-US" sz="2200" b="0" dirty="0" smtClean="0"/>
              <a:t> in the year 1991.</a:t>
            </a: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r>
              <a:rPr lang="en-US" sz="2200" b="0" dirty="0" smtClean="0"/>
              <a:t> Java was developed by James Gosling, Patrick 	</a:t>
            </a:r>
            <a:r>
              <a:rPr lang="en-US" sz="2200" b="0" dirty="0" err="1" smtClean="0"/>
              <a:t>Naughton</a:t>
            </a:r>
            <a:r>
              <a:rPr lang="en-US" sz="2200" b="0" dirty="0" smtClean="0"/>
              <a:t>, </a:t>
            </a:r>
            <a:r>
              <a:rPr lang="en-US" sz="2200" b="0" dirty="0" err="1" smtClean="0"/>
              <a:t>Chirs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Warth</a:t>
            </a:r>
            <a:r>
              <a:rPr lang="en-US" sz="2200" b="0" dirty="0" smtClean="0"/>
              <a:t>, Ed Frank and Mike Sheridon.</a:t>
            </a: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r>
              <a:rPr lang="en-US" sz="2200" b="0" dirty="0" smtClean="0"/>
              <a:t> During the initial period Java was called as </a:t>
            </a:r>
            <a:r>
              <a:rPr lang="en-US" sz="2200" b="0" i="1" dirty="0" smtClean="0">
                <a:solidFill>
                  <a:srgbClr val="0070C0"/>
                </a:solidFill>
              </a:rPr>
              <a:t>Oak</a:t>
            </a:r>
            <a:r>
              <a:rPr lang="en-US" sz="2200" b="0" dirty="0" smtClean="0"/>
              <a:t> (from 1991 to 	1995).</a:t>
            </a: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200" b="0" dirty="0" smtClean="0"/>
              <a:t> Java’s direct predecessor are C and C++</a:t>
            </a: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568325" algn="l"/>
              </a:tabLst>
            </a:pPr>
            <a:r>
              <a:rPr lang="en-US" sz="2200" b="0" dirty="0" smtClean="0"/>
              <a:t> Java developed using the syntax from C and  object oriented 	concepts from  C++.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 </a:t>
            </a:r>
            <a:endParaRPr lang="en-US" sz="2200" b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534400" cy="4739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endParaRPr lang="en-US" b="0" dirty="0" smtClean="0"/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r>
              <a:rPr lang="en-US" b="0" dirty="0" smtClean="0"/>
              <a:t>Java is </a:t>
            </a:r>
            <a:r>
              <a:rPr lang="en-US" i="1" dirty="0" smtClean="0"/>
              <a:t>object oriented</a:t>
            </a:r>
            <a:r>
              <a:rPr lang="en-US" b="0" dirty="0" smtClean="0"/>
              <a:t>, </a:t>
            </a:r>
            <a:r>
              <a:rPr lang="en-US" b="0" dirty="0" smtClean="0">
                <a:solidFill>
                  <a:schemeClr val="dk1"/>
                </a:solidFill>
              </a:rPr>
              <a:t>it supports all the OOPS characteristics. This makes java application easy to develop and maintain.</a:t>
            </a: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r>
              <a:rPr lang="en-US" b="0" dirty="0" smtClean="0">
                <a:solidFill>
                  <a:schemeClr val="dk1"/>
                </a:solidFill>
              </a:rPr>
              <a:t>Java is </a:t>
            </a:r>
            <a:r>
              <a:rPr lang="en-US" i="1" dirty="0" smtClean="0">
                <a:solidFill>
                  <a:schemeClr val="dk1"/>
                </a:solidFill>
              </a:rPr>
              <a:t>portable</a:t>
            </a:r>
            <a:r>
              <a:rPr lang="en-US" b="0" dirty="0" smtClean="0">
                <a:solidFill>
                  <a:schemeClr val="dk1"/>
                </a:solidFill>
              </a:rPr>
              <a:t> and </a:t>
            </a:r>
            <a:r>
              <a:rPr lang="en-US" i="1" dirty="0" smtClean="0">
                <a:solidFill>
                  <a:schemeClr val="dk1"/>
                </a:solidFill>
              </a:rPr>
              <a:t>platform independent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b="0" dirty="0" smtClean="0">
                <a:solidFill>
                  <a:schemeClr val="dk1"/>
                </a:solidFill>
              </a:rPr>
              <a:t>-  The feature Write-once-run-anywhere  makes the java language portable provided that the system must have interpreter for the JVM.</a:t>
            </a: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r>
              <a:rPr lang="en-US" b="0" dirty="0" smtClean="0">
                <a:solidFill>
                  <a:schemeClr val="dk1"/>
                </a:solidFill>
              </a:rPr>
              <a:t>Java is </a:t>
            </a:r>
            <a:r>
              <a:rPr lang="en-US" i="1" dirty="0" smtClean="0">
                <a:solidFill>
                  <a:schemeClr val="dk1"/>
                </a:solidFill>
              </a:rPr>
              <a:t>Secure</a:t>
            </a:r>
            <a:r>
              <a:rPr lang="en-US" b="0" dirty="0" smtClean="0">
                <a:solidFill>
                  <a:schemeClr val="dk1"/>
                </a:solidFill>
              </a:rPr>
              <a:t>, It does not use memory pointers explicitly. Security manager determines the accessibility options of a class like reading and writing a file to the local disk.</a:t>
            </a: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r>
              <a:rPr lang="en-US" b="0" dirty="0" smtClean="0">
                <a:solidFill>
                  <a:schemeClr val="dk1"/>
                </a:solidFill>
              </a:rPr>
              <a:t>Java is </a:t>
            </a:r>
            <a:r>
              <a:rPr lang="en-US" i="1" dirty="0" smtClean="0">
                <a:solidFill>
                  <a:schemeClr val="dk1"/>
                </a:solidFill>
              </a:rPr>
              <a:t>robust </a:t>
            </a:r>
            <a:r>
              <a:rPr lang="en-US" b="0" dirty="0" smtClean="0">
                <a:solidFill>
                  <a:schemeClr val="dk1"/>
                </a:solidFill>
              </a:rPr>
              <a:t>, </a:t>
            </a:r>
            <a:r>
              <a:rPr lang="en-IN" b="0" dirty="0" smtClean="0">
                <a:solidFill>
                  <a:schemeClr val="dk1"/>
                </a:solidFill>
              </a:rPr>
              <a:t>Java provides support for error checking at compile time and dynamic checking at runtime. </a:t>
            </a:r>
            <a:endParaRPr lang="en-US" b="0" dirty="0" smtClean="0">
              <a:solidFill>
                <a:schemeClr val="dk1"/>
              </a:solidFill>
            </a:endParaRP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r>
              <a:rPr lang="en-US" b="0" dirty="0" smtClean="0">
                <a:solidFill>
                  <a:schemeClr val="dk1"/>
                </a:solidFill>
              </a:rPr>
              <a:t>Java supports multi threading to enhance performance.</a:t>
            </a:r>
            <a:endParaRPr lang="en-US" sz="2000" b="0" dirty="0" smtClean="0"/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r>
              <a:rPr lang="en-US" b="0" dirty="0" smtClean="0">
                <a:solidFill>
                  <a:schemeClr val="dk1"/>
                </a:solidFill>
              </a:rPr>
              <a:t>Java supports </a:t>
            </a:r>
            <a:r>
              <a:rPr lang="en-US" i="1" dirty="0" smtClean="0">
                <a:solidFill>
                  <a:schemeClr val="dk1"/>
                </a:solidFill>
              </a:rPr>
              <a:t>automatic memory management </a:t>
            </a:r>
            <a:r>
              <a:rPr lang="en-US" b="0" dirty="0" smtClean="0">
                <a:solidFill>
                  <a:schemeClr val="dk1"/>
                </a:solidFill>
              </a:rPr>
              <a:t>– Refers to memory allocation and reclaiming for Java objects.</a:t>
            </a: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endParaRPr lang="en-US" b="0" dirty="0" smtClean="0"/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endParaRPr lang="en-US" b="0" dirty="0" smtClean="0">
              <a:solidFill>
                <a:schemeClr val="dk1"/>
              </a:solidFill>
            </a:endParaRP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endParaRPr lang="en-US" b="0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 </a:t>
            </a:r>
            <a:endParaRPr lang="en-US" b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534400" cy="4739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b="0" dirty="0" smtClean="0">
                <a:solidFill>
                  <a:schemeClr val="dk1"/>
                </a:solidFill>
              </a:rPr>
              <a:t>.</a:t>
            </a: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endParaRPr lang="en-US" sz="2000" b="0" dirty="0" smtClean="0"/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endParaRPr lang="en-US" sz="2000" b="0" dirty="0" smtClean="0">
              <a:solidFill>
                <a:schemeClr val="dk1"/>
              </a:solidFill>
            </a:endParaRP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endParaRPr lang="en-US" sz="2200" b="0" dirty="0" smtClean="0"/>
          </a:p>
          <a:p>
            <a:pPr>
              <a:spcBef>
                <a:spcPts val="1200"/>
              </a:spcBef>
            </a:pPr>
            <a:r>
              <a:rPr lang="en-US" sz="2200" dirty="0" smtClean="0"/>
              <a:t> </a:t>
            </a:r>
            <a:endParaRPr lang="en-US" sz="22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524000"/>
            <a:ext cx="8763000" cy="4739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93700" lvl="1" indent="-157163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sz="2000" b="0" kern="0" dirty="0" smtClean="0"/>
              <a:t>The following are the Java frameworks,</a:t>
            </a:r>
          </a:p>
          <a:p>
            <a:pPr marL="687388" lvl="1" indent="-230188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sz="2000" kern="0" dirty="0" smtClean="0"/>
              <a:t>Java SE </a:t>
            </a:r>
            <a:r>
              <a:rPr lang="en-US" sz="2000" b="0" kern="0" dirty="0" smtClean="0"/>
              <a:t>- Java Platform, Standard Edition or Java SE is a widely used platform for programming in the Java language. This is the Java Platform used to deploy portable applications for general use. In practical terms, Java SE consists of a virtual machine, which is used to run Java programs, together with a set of libraries.</a:t>
            </a:r>
          </a:p>
          <a:p>
            <a:pPr marL="687388" lvl="1" indent="-230188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endParaRPr lang="en-US" sz="2000" b="0" kern="0" dirty="0" smtClean="0"/>
          </a:p>
          <a:p>
            <a:pPr marL="687388" lvl="1" indent="-2301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0" kern="0" dirty="0" smtClean="0"/>
              <a:t>		</a:t>
            </a:r>
            <a:r>
              <a:rPr lang="en-US" sz="2000" kern="0" dirty="0" smtClean="0"/>
              <a:t>Library Examples: </a:t>
            </a:r>
            <a:r>
              <a:rPr lang="en-US" sz="2000" kern="0" dirty="0" smtClean="0">
                <a:solidFill>
                  <a:srgbClr val="0070C0"/>
                </a:solidFill>
              </a:rPr>
              <a:t> </a:t>
            </a:r>
            <a:r>
              <a:rPr lang="en-US" sz="2000" b="0" kern="0" dirty="0" err="1" smtClean="0">
                <a:solidFill>
                  <a:srgbClr val="0070C0"/>
                </a:solidFill>
              </a:rPr>
              <a:t>java.lang</a:t>
            </a:r>
            <a:r>
              <a:rPr lang="en-US" sz="2000" b="0" kern="0" dirty="0" smtClean="0">
                <a:solidFill>
                  <a:srgbClr val="0070C0"/>
                </a:solidFill>
              </a:rPr>
              <a:t>.*, java.net.*, jav.io.*, </a:t>
            </a:r>
            <a:r>
              <a:rPr lang="en-US" sz="2000" b="0" kern="0" dirty="0" err="1" smtClean="0">
                <a:solidFill>
                  <a:srgbClr val="0070C0"/>
                </a:solidFill>
              </a:rPr>
              <a:t>java.util</a:t>
            </a:r>
            <a:r>
              <a:rPr lang="en-US" sz="2000" b="0" kern="0" dirty="0" smtClean="0">
                <a:solidFill>
                  <a:srgbClr val="0070C0"/>
                </a:solidFill>
              </a:rPr>
              <a:t>.*.</a:t>
            </a:r>
            <a:endParaRPr lang="en-US" sz="2000" kern="0" dirty="0" smtClean="0">
              <a:solidFill>
                <a:srgbClr val="0070C0"/>
              </a:solidFill>
            </a:endParaRPr>
          </a:p>
          <a:p>
            <a:pPr marL="687388" lvl="1" indent="-230188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sz="2000" kern="0" dirty="0" smtClean="0"/>
              <a:t>Java EE </a:t>
            </a:r>
            <a:r>
              <a:rPr lang="en-US" sz="2000" b="0" kern="0" dirty="0" smtClean="0"/>
              <a:t>- Java Platform, Enterprise Edition or Java EE is a widely used platform for server programming. The applications developed using JEE stack can be deployed in N tier fashion in appropriate application servers and remotely accessed.</a:t>
            </a:r>
          </a:p>
          <a:p>
            <a:pPr marL="687388" lvl="1" indent="-230188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sz="2000" b="0" kern="0" dirty="0" smtClean="0"/>
              <a:t>		</a:t>
            </a:r>
            <a:r>
              <a:rPr lang="en-US" sz="2000" kern="0" dirty="0" smtClean="0"/>
              <a:t>Examples:</a:t>
            </a:r>
            <a:r>
              <a:rPr lang="en-US" sz="2000" b="0" kern="0" dirty="0" smtClean="0"/>
              <a:t> </a:t>
            </a:r>
            <a:r>
              <a:rPr lang="en-US" sz="2000" b="0" kern="0" dirty="0" smtClean="0">
                <a:solidFill>
                  <a:srgbClr val="0070C0"/>
                </a:solidFill>
              </a:rPr>
              <a:t>EJB, Servlet,  JSP, JSF , JMS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Editions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534400" cy="4739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b="0" dirty="0" smtClean="0">
                <a:solidFill>
                  <a:schemeClr val="dk1"/>
                </a:solidFill>
              </a:rPr>
              <a:t>.</a:t>
            </a: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endParaRPr lang="en-US" sz="2000" b="0" dirty="0" smtClean="0"/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endParaRPr lang="en-US" sz="2000" b="0" dirty="0" smtClean="0">
              <a:solidFill>
                <a:schemeClr val="dk1"/>
              </a:solidFill>
            </a:endParaRPr>
          </a:p>
          <a:p>
            <a:pPr marL="346075" indent="222250">
              <a:spcBef>
                <a:spcPts val="1200"/>
              </a:spcBef>
              <a:buFont typeface="Arial" pitchFamily="34" charset="0"/>
              <a:buChar char="•"/>
              <a:tabLst>
                <a:tab pos="630238" algn="l"/>
              </a:tabLst>
            </a:pPr>
            <a:endParaRPr lang="en-US" sz="2200" b="0" dirty="0" smtClean="0"/>
          </a:p>
          <a:p>
            <a:pPr>
              <a:spcBef>
                <a:spcPts val="1200"/>
              </a:spcBef>
            </a:pPr>
            <a:r>
              <a:rPr lang="en-US" sz="2200" dirty="0" smtClean="0"/>
              <a:t> </a:t>
            </a:r>
            <a:endParaRPr lang="en-US" sz="22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676400"/>
            <a:ext cx="8763000" cy="4739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endParaRPr lang="en-US" sz="2000" b="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752600"/>
            <a:ext cx="830580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7388" lvl="1" indent="-230188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sz="2000" kern="0" dirty="0" smtClean="0"/>
              <a:t>Java ME </a:t>
            </a:r>
            <a:r>
              <a:rPr lang="en-US" sz="2000" b="0" kern="0" dirty="0" smtClean="0"/>
              <a:t>- Java Platform, Micro Edition, or Java ME, is a Java platform designed for embedded systems such as mobile devices , PDA etc. Target devices range from industrial controls to mobile phones and set-top boxes. </a:t>
            </a:r>
          </a:p>
          <a:p>
            <a:pPr marL="687388" lvl="1" indent="-230188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sz="2000" kern="0" dirty="0" smtClean="0"/>
              <a:t>		Examples: </a:t>
            </a:r>
            <a:r>
              <a:rPr lang="en-US" sz="2000" b="0" kern="0" dirty="0" smtClean="0"/>
              <a:t>Connected Limited Device Configuration (</a:t>
            </a:r>
            <a:r>
              <a:rPr lang="en-US" sz="2000" b="0" kern="0" dirty="0" smtClean="0">
                <a:solidFill>
                  <a:srgbClr val="0070C0"/>
                </a:solidFill>
              </a:rPr>
              <a:t>CLDC</a:t>
            </a:r>
            <a:r>
              <a:rPr lang="en-US" sz="2000" b="0" kern="0" dirty="0" smtClean="0"/>
              <a:t>), Mobile Information Device Profile  (</a:t>
            </a:r>
            <a:r>
              <a:rPr lang="en-US" sz="2000" b="0" kern="0" dirty="0" smtClean="0">
                <a:solidFill>
                  <a:srgbClr val="0070C0"/>
                </a:solidFill>
              </a:rPr>
              <a:t>MIDP</a:t>
            </a:r>
            <a:r>
              <a:rPr lang="en-US" sz="2000" b="0" kern="0" dirty="0" smtClean="0"/>
              <a:t>), Information Module Profile (</a:t>
            </a:r>
            <a:r>
              <a:rPr lang="en-US" sz="2000" b="0" kern="0" dirty="0" smtClean="0">
                <a:solidFill>
                  <a:srgbClr val="0070C0"/>
                </a:solidFill>
              </a:rPr>
              <a:t>IMP</a:t>
            </a:r>
            <a:r>
              <a:rPr lang="en-US" sz="2000" b="0" kern="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C76F464597F1428CB7BF3E1A05D085" ma:contentTypeVersion="0" ma:contentTypeDescription="Create a new document." ma:contentTypeScope="" ma:versionID="cf891dfb43282953ca43a086e76f3a3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43DFE6-F790-4F89-B511-2F321C2CC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6CE3420-51B5-45D0-AA94-470C87CA3DB9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43075</TotalTime>
  <Words>2831</Words>
  <Application>Microsoft Office PowerPoint</Application>
  <PresentationFormat>On-screen Show (4:3)</PresentationFormat>
  <Paragraphs>613</Paragraphs>
  <Slides>45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CATP</vt:lpstr>
      <vt:lpstr>Packager Shell Object</vt:lpstr>
      <vt:lpstr>PowerPoint Presentation</vt:lpstr>
      <vt:lpstr>About the Author</vt:lpstr>
      <vt:lpstr>PowerPoint Presentation</vt:lpstr>
      <vt:lpstr>Objectives</vt:lpstr>
      <vt:lpstr>Introduction</vt:lpstr>
      <vt:lpstr>Evolution of Java</vt:lpstr>
      <vt:lpstr>Features of Java</vt:lpstr>
      <vt:lpstr>Java Editions</vt:lpstr>
      <vt:lpstr>Java Editions (Cont)</vt:lpstr>
      <vt:lpstr>Java SDK VS JRE</vt:lpstr>
      <vt:lpstr>Java SDK VS JRE</vt:lpstr>
      <vt:lpstr>Java SDK VS JRE</vt:lpstr>
      <vt:lpstr>Types Of Java Application</vt:lpstr>
      <vt:lpstr>Basic Steps To Develop a Java Program</vt:lpstr>
      <vt:lpstr>Components of Java</vt:lpstr>
      <vt:lpstr> What is  Java Virtual Machine ?</vt:lpstr>
      <vt:lpstr>How Java Manages Memory?</vt:lpstr>
      <vt:lpstr>How is Java portable?</vt:lpstr>
      <vt:lpstr>Deep Dive Into Java Program Execution</vt:lpstr>
      <vt:lpstr>Lend a Hand – First Java Program</vt:lpstr>
      <vt:lpstr>Lend a Hand – First Java Program</vt:lpstr>
      <vt:lpstr>Lend a Hand – First Java Program</vt:lpstr>
      <vt:lpstr>Lend a Hand – First Java Program</vt:lpstr>
      <vt:lpstr>Alternative for setting Path</vt:lpstr>
      <vt:lpstr>Lets Analyze the Code</vt:lpstr>
      <vt:lpstr>Lets Analyze the Code (cont)</vt:lpstr>
      <vt:lpstr>Time To Reflect</vt:lpstr>
      <vt:lpstr>Hands On Exercise</vt:lpstr>
      <vt:lpstr>What are Java Classes?</vt:lpstr>
      <vt:lpstr>Structure of a Class</vt:lpstr>
      <vt:lpstr>A sample java class</vt:lpstr>
      <vt:lpstr>Types of  Classes</vt:lpstr>
      <vt:lpstr>What are Java packages?</vt:lpstr>
      <vt:lpstr>Benefits of using packages</vt:lpstr>
      <vt:lpstr>Defining a Package</vt:lpstr>
      <vt:lpstr>Import Statement</vt:lpstr>
      <vt:lpstr>Package Example</vt:lpstr>
      <vt:lpstr>Executing the program </vt:lpstr>
      <vt:lpstr>Creating Objects</vt:lpstr>
      <vt:lpstr>Creating Objects</vt:lpstr>
      <vt:lpstr>Lend a Hand – Creating Objects</vt:lpstr>
      <vt:lpstr>Lend a Hand - Solution</vt:lpstr>
      <vt:lpstr>Time To Reflect</vt:lpstr>
      <vt:lpstr>Hands on Exercise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Windows User</cp:lastModifiedBy>
  <cp:revision>2116</cp:revision>
  <dcterms:created xsi:type="dcterms:W3CDTF">2006-08-07T10:58:16Z</dcterms:created>
  <dcterms:modified xsi:type="dcterms:W3CDTF">2014-07-23T06:50:47Z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0x010100DAC76F464597F1428CB7BF3E1A05D085</vt:lpwstr>
  </property>
</Properties>
</file>