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65" r:id="rId4"/>
  </p:sldMasterIdLst>
  <p:notesMasterIdLst>
    <p:notesMasterId r:id="rId56"/>
  </p:notesMasterIdLst>
  <p:handoutMasterIdLst>
    <p:handoutMasterId r:id="rId57"/>
  </p:handoutMasterIdLst>
  <p:sldIdLst>
    <p:sldId id="359" r:id="rId5"/>
    <p:sldId id="267" r:id="rId6"/>
    <p:sldId id="360" r:id="rId7"/>
    <p:sldId id="270" r:id="rId8"/>
    <p:sldId id="462" r:id="rId9"/>
    <p:sldId id="417" r:id="rId10"/>
    <p:sldId id="419" r:id="rId11"/>
    <p:sldId id="420" r:id="rId12"/>
    <p:sldId id="418" r:id="rId13"/>
    <p:sldId id="421" r:id="rId14"/>
    <p:sldId id="422" r:id="rId15"/>
    <p:sldId id="461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3" r:id="rId25"/>
    <p:sldId id="434" r:id="rId26"/>
    <p:sldId id="436" r:id="rId27"/>
    <p:sldId id="431" r:id="rId28"/>
    <p:sldId id="437" r:id="rId29"/>
    <p:sldId id="435" r:id="rId30"/>
    <p:sldId id="438" r:id="rId31"/>
    <p:sldId id="439" r:id="rId32"/>
    <p:sldId id="440" r:id="rId33"/>
    <p:sldId id="441" r:id="rId34"/>
    <p:sldId id="442" r:id="rId35"/>
    <p:sldId id="444" r:id="rId36"/>
    <p:sldId id="443" r:id="rId37"/>
    <p:sldId id="445" r:id="rId38"/>
    <p:sldId id="446" r:id="rId39"/>
    <p:sldId id="447" r:id="rId40"/>
    <p:sldId id="448" r:id="rId41"/>
    <p:sldId id="449" r:id="rId42"/>
    <p:sldId id="450" r:id="rId43"/>
    <p:sldId id="452" r:id="rId44"/>
    <p:sldId id="451" r:id="rId45"/>
    <p:sldId id="453" r:id="rId46"/>
    <p:sldId id="463" r:id="rId47"/>
    <p:sldId id="454" r:id="rId48"/>
    <p:sldId id="458" r:id="rId49"/>
    <p:sldId id="455" r:id="rId50"/>
    <p:sldId id="456" r:id="rId51"/>
    <p:sldId id="457" r:id="rId52"/>
    <p:sldId id="459" r:id="rId53"/>
    <p:sldId id="460" r:id="rId54"/>
    <p:sldId id="395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xbwK8Au7BjWCYX2b7y63tQ" hashData="SMOMcLvx+fwRuRTs2BBuRjh3sSs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6" clrIdx="1"/>
  <p:cmAuthor id="2" name="training" initials="t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0FF"/>
    <a:srgbClr val="EA3800"/>
    <a:srgbClr val="FFFF99"/>
    <a:srgbClr val="FFCCCC"/>
    <a:srgbClr val="CC3300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78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Application/datePage.jsp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Application/datePage.jsp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Application/bodyTagDemo.jsp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MyApplication/tableDemo.jsp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JSP Custom Tags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Create Tag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406195"/>
            <a:ext cx="9067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0" dirty="0" smtClean="0"/>
              <a:t>Tag handler is a Java class that holds the logic of the custom tag. This is triggered by the web container whenever it encounters the custom tag in a JSP file.</a:t>
            </a:r>
          </a:p>
          <a:p>
            <a:pPr>
              <a:lnSpc>
                <a:spcPct val="150000"/>
              </a:lnSpc>
            </a:pPr>
            <a:r>
              <a:rPr lang="en-US" sz="1900" b="0" dirty="0" smtClean="0"/>
              <a:t>Custom tag must implement or extend any of the following interfaces or classes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smtClean="0"/>
              <a:t>Tag Interface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err="1" smtClean="0"/>
              <a:t>BodyTag</a:t>
            </a:r>
            <a:r>
              <a:rPr lang="en-US" sz="1900" b="0" dirty="0" smtClean="0"/>
              <a:t> interface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err="1" smtClean="0"/>
              <a:t>TagSupport</a:t>
            </a:r>
            <a:r>
              <a:rPr lang="en-US" sz="1900" b="0" dirty="0" smtClean="0"/>
              <a:t>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err="1" smtClean="0"/>
              <a:t>BodyTagSupport</a:t>
            </a:r>
            <a:r>
              <a:rPr lang="en-US" sz="1900" b="0" dirty="0" smtClean="0"/>
              <a:t>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err="1" smtClean="0"/>
              <a:t>SimpleTagSupport</a:t>
            </a:r>
            <a:r>
              <a:rPr lang="en-US" sz="1900" b="0" dirty="0" smtClean="0"/>
              <a:t> class</a:t>
            </a:r>
            <a:endParaRPr lang="en-US" sz="19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181600"/>
            <a:ext cx="86106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 this session we will be using the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SimpleTagSupport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class to create the custom tags.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SimpleTagSupport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3738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i="1" dirty="0" err="1" smtClean="0"/>
              <a:t>SimpleTagSupport</a:t>
            </a:r>
            <a:r>
              <a:rPr lang="en-US" b="0" dirty="0" smtClean="0"/>
              <a:t> class is the base class intended to be used for developing tag handlers.</a:t>
            </a:r>
          </a:p>
          <a:p>
            <a:pPr marL="693738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i="1" dirty="0" err="1" smtClean="0"/>
              <a:t>SimpleTagSupport</a:t>
            </a:r>
            <a:r>
              <a:rPr lang="en-US" i="1" dirty="0" smtClean="0"/>
              <a:t> </a:t>
            </a:r>
            <a:r>
              <a:rPr lang="en-US" b="0" dirty="0" smtClean="0"/>
              <a:t>class implements the </a:t>
            </a:r>
            <a:r>
              <a:rPr lang="en-US" i="1" dirty="0" err="1" smtClean="0"/>
              <a:t>SimpleTag</a:t>
            </a:r>
            <a:r>
              <a:rPr lang="en-US" b="0" dirty="0" smtClean="0"/>
              <a:t> interface and defines API’s which can be overridden by the custom tag handlers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</a:t>
            </a:r>
            <a:r>
              <a:rPr lang="en-US" dirty="0" err="1" smtClean="0"/>
              <a:t>SimpleTagSupport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752600"/>
          <a:ext cx="8763000" cy="366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678"/>
                <a:gridCol w="5946322"/>
              </a:tblGrid>
              <a:tr h="4602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Name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026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doTag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The logic of the custom tag goes inside this method.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026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getParent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Returns the parent of this tag.</a:t>
                      </a:r>
                    </a:p>
                  </a:txBody>
                  <a:tcPr/>
                </a:tc>
              </a:tr>
              <a:tr h="46026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setParent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JspTag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tag)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Sets the parent of this tag.</a:t>
                      </a:r>
                      <a:endParaRPr lang="en-US" sz="20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396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setJspContext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JspContext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context)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Stores the provided JSP context in the private </a:t>
                      </a:r>
                      <a:r>
                        <a:rPr lang="en-US" sz="2000" b="0" dirty="0" err="1" smtClean="0">
                          <a:latin typeface="Arial" pitchFamily="34" charset="0"/>
                          <a:cs typeface="Arial" pitchFamily="34" charset="0"/>
                        </a:rPr>
                        <a:t>jspContext</a:t>
                      </a: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 field. </a:t>
                      </a:r>
                    </a:p>
                  </a:txBody>
                  <a:tcPr/>
                </a:tc>
              </a:tr>
              <a:tr h="79396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getJspContext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Returns the page context passed in by the container via </a:t>
                      </a:r>
                      <a:r>
                        <a:rPr lang="en-US" sz="2000" b="0" dirty="0" err="1" smtClean="0">
                          <a:latin typeface="Arial" pitchFamily="34" charset="0"/>
                          <a:cs typeface="Arial" pitchFamily="34" charset="0"/>
                        </a:rPr>
                        <a:t>setJspContext</a:t>
                      </a: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Tag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61735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676400"/>
            <a:ext cx="259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Custom Tag  Handler Name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524000" y="2261175"/>
            <a:ext cx="457200" cy="253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1600200"/>
            <a:ext cx="4191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Tag  Handler extending the </a:t>
            </a:r>
          </a:p>
          <a:p>
            <a:pPr algn="ctr"/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SimpleTagSupport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class 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4343400" y="2184975"/>
            <a:ext cx="1257300" cy="253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096000" y="2743200"/>
            <a:ext cx="228600" cy="1371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1905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doTag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method which performs the tag’s logic.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2" idx="1"/>
            <a:endCxn id="20" idx="1"/>
          </p:cNvCxnSpPr>
          <p:nvPr/>
        </p:nvCxnSpPr>
        <p:spPr>
          <a:xfrm flipH="1">
            <a:off x="6324600" y="3234899"/>
            <a:ext cx="381000" cy="1941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Create TLD File.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2206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TLD </a:t>
            </a:r>
            <a:r>
              <a:rPr lang="en-US" b="0" dirty="0" smtClean="0"/>
              <a:t>stands for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="0" dirty="0" smtClean="0"/>
              <a:t>ag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b="0" dirty="0" smtClean="0"/>
              <a:t>ibrary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b="0" dirty="0" smtClean="0"/>
              <a:t>escriptor</a:t>
            </a:r>
          </a:p>
          <a:p>
            <a:pPr marL="236538" indent="2206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TLD</a:t>
            </a:r>
            <a:r>
              <a:rPr lang="en-US" b="0" dirty="0" smtClean="0"/>
              <a:t> file is an XML file containing details of all the tags being created.</a:t>
            </a:r>
          </a:p>
          <a:p>
            <a:pPr marL="236538" indent="2206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TLD </a:t>
            </a:r>
            <a:r>
              <a:rPr lang="en-US" b="0" dirty="0" smtClean="0"/>
              <a:t>should be placed in web-</a:t>
            </a:r>
            <a:r>
              <a:rPr lang="en-US" b="0" dirty="0" err="1" smtClean="0"/>
              <a:t>inf</a:t>
            </a:r>
            <a:r>
              <a:rPr lang="en-US" b="0" dirty="0" smtClean="0"/>
              <a:t> directory </a:t>
            </a:r>
            <a:endParaRPr lang="en-US" b="0" dirty="0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2884438"/>
            <a:ext cx="8915401" cy="3211562"/>
            <a:chOff x="228599" y="2831068"/>
            <a:chExt cx="8915401" cy="3211562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2831068"/>
              <a:ext cx="43434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Sample TLD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599" y="3276600"/>
              <a:ext cx="6018679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TextBox 39"/>
            <p:cNvSpPr txBox="1"/>
            <p:nvPr/>
          </p:nvSpPr>
          <p:spPr>
            <a:xfrm>
              <a:off x="6096000" y="3048000"/>
              <a:ext cx="3048000" cy="5539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XML document type specification for TLD file</a:t>
              </a:r>
              <a:endParaRPr lang="en-US" sz="15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0" y="3962400"/>
              <a:ext cx="3048000" cy="3231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Root tag is </a:t>
              </a:r>
              <a:r>
                <a:rPr lang="en-US" sz="1500" b="0" dirty="0" err="1" smtClean="0">
                  <a:latin typeface="Arial" pitchFamily="34" charset="0"/>
                  <a:cs typeface="Arial" pitchFamily="34" charset="0"/>
                </a:rPr>
                <a:t>taglib</a:t>
              </a:r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 for a </a:t>
              </a:r>
              <a:r>
                <a:rPr lang="en-US" sz="1500" b="0" dirty="0" err="1" smtClean="0">
                  <a:latin typeface="Arial" pitchFamily="34" charset="0"/>
                  <a:cs typeface="Arial" pitchFamily="34" charset="0"/>
                </a:rPr>
                <a:t>tld</a:t>
              </a:r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 file</a:t>
              </a:r>
              <a:endParaRPr lang="en-US" sz="15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1"/>
            </p:cNvCxnSpPr>
            <p:nvPr/>
          </p:nvCxnSpPr>
          <p:spPr>
            <a:xfrm rot="10800000">
              <a:off x="990600" y="4114801"/>
              <a:ext cx="4876800" cy="91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4419600"/>
              <a:ext cx="3124200" cy="5539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Specifies tag library and JSP version</a:t>
              </a:r>
              <a:endParaRPr lang="en-US" sz="15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Arrow Connector 43"/>
            <p:cNvCxnSpPr>
              <a:endCxn id="45" idx="1"/>
            </p:cNvCxnSpPr>
            <p:nvPr/>
          </p:nvCxnSpPr>
          <p:spPr>
            <a:xfrm rot="10800000">
              <a:off x="3200400" y="4343400"/>
              <a:ext cx="2590800" cy="152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ight Brace 44"/>
            <p:cNvSpPr/>
            <p:nvPr/>
          </p:nvSpPr>
          <p:spPr>
            <a:xfrm>
              <a:off x="3048000" y="4191000"/>
              <a:ext cx="152400" cy="3048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200" y="5257800"/>
              <a:ext cx="3505200" cy="7848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0" dirty="0" smtClean="0">
                  <a:latin typeface="Arial" pitchFamily="34" charset="0"/>
                  <a:cs typeface="Arial" pitchFamily="34" charset="0"/>
                </a:rPr>
                <a:t>Declares the tag name, specifies the tag-handler class and states that the body of the tag is empty.</a:t>
              </a:r>
              <a:endParaRPr lang="en-US" sz="15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Straight Arrow Connector 46"/>
            <p:cNvCxnSpPr>
              <a:endCxn id="48" idx="1"/>
            </p:cNvCxnSpPr>
            <p:nvPr/>
          </p:nvCxnSpPr>
          <p:spPr>
            <a:xfrm rot="10800000">
              <a:off x="5181600" y="5067300"/>
              <a:ext cx="609600" cy="1905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ight Brace 47"/>
            <p:cNvSpPr/>
            <p:nvPr/>
          </p:nvSpPr>
          <p:spPr>
            <a:xfrm>
              <a:off x="4953000" y="4724400"/>
              <a:ext cx="228600" cy="6858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Step 3 &amp; 4 : Import the tag lib and use in JSP.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676400"/>
            <a:ext cx="7791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1981200"/>
            <a:ext cx="44958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Import the custom tag </a:t>
            </a:r>
            <a:r>
              <a:rPr lang="en-US" sz="1500" b="0" dirty="0" err="1" smtClean="0">
                <a:latin typeface="Arial" pitchFamily="34" charset="0"/>
                <a:cs typeface="Arial" pitchFamily="34" charset="0"/>
              </a:rPr>
              <a:t>uri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using </a:t>
            </a:r>
            <a:r>
              <a:rPr lang="en-US" sz="1500" b="0" dirty="0" err="1" smtClean="0">
                <a:latin typeface="Arial" pitchFamily="34" charset="0"/>
                <a:cs typeface="Arial" pitchFamily="34" charset="0"/>
              </a:rPr>
              <a:t>taglib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directive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962400"/>
            <a:ext cx="54102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Custom tag used in the JSP body.</a:t>
            </a:r>
          </a:p>
          <a:p>
            <a:endParaRPr lang="en-US" sz="15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When this tag is parsed by the web container the </a:t>
            </a:r>
            <a:r>
              <a:rPr lang="en-US" sz="1500" i="1" dirty="0" err="1" smtClean="0">
                <a:latin typeface="Arial" pitchFamily="34" charset="0"/>
                <a:cs typeface="Arial" pitchFamily="34" charset="0"/>
              </a:rPr>
              <a:t>doTag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method of the </a:t>
            </a:r>
            <a:r>
              <a:rPr lang="en-US" sz="1500" i="1" dirty="0" err="1" smtClean="0">
                <a:latin typeface="Arial" pitchFamily="34" charset="0"/>
                <a:cs typeface="Arial" pitchFamily="34" charset="0"/>
              </a:rPr>
              <a:t>CurrentTime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tag handler is invoked.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914400" y="4343400"/>
            <a:ext cx="685800" cy="1268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1143000"/>
          </a:xfrm>
        </p:spPr>
        <p:txBody>
          <a:bodyPr/>
          <a:lstStyle/>
          <a:p>
            <a:r>
              <a:rPr lang="en-US" dirty="0" smtClean="0"/>
              <a:t>Lend a Hand – Tag Without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In this demo we are going to create a Date tag without a body which prints the Current Date on the </a:t>
            </a:r>
            <a:r>
              <a:rPr lang="en-US" b="0" dirty="0" err="1" smtClean="0"/>
              <a:t>jsp</a:t>
            </a:r>
            <a:r>
              <a:rPr lang="en-US" b="0" dirty="0" smtClean="0"/>
              <a:t> page.</a:t>
            </a:r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Components to be developed: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CurrentDate</a:t>
            </a:r>
            <a:r>
              <a:rPr lang="en-US" dirty="0" smtClean="0"/>
              <a:t>: </a:t>
            </a:r>
            <a:r>
              <a:rPr lang="en-US" b="0" dirty="0" smtClean="0"/>
              <a:t> The tag handler class which displays the current date &amp; Time.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Tags.tld :</a:t>
            </a:r>
            <a:r>
              <a:rPr lang="en-US" b="0" dirty="0" smtClean="0"/>
              <a:t>   The </a:t>
            </a:r>
            <a:r>
              <a:rPr lang="en-US" b="0" dirty="0" err="1" smtClean="0"/>
              <a:t>tld</a:t>
            </a:r>
            <a:r>
              <a:rPr lang="en-US" b="0" dirty="0" smtClean="0"/>
              <a:t> file which holds the configuration details of the custom tag.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datePage.jsp  :</a:t>
            </a:r>
            <a:r>
              <a:rPr lang="en-US" b="0" dirty="0" smtClean="0"/>
              <a:t> </a:t>
            </a:r>
            <a:r>
              <a:rPr lang="en-US" b="0" dirty="0" err="1" smtClean="0"/>
              <a:t>Jsp</a:t>
            </a:r>
            <a:r>
              <a:rPr lang="en-US" b="0" dirty="0" smtClean="0"/>
              <a:t> page which uses the date tag to display the current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Develop the Tag Handler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77147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6200" y="1844040"/>
            <a:ext cx="886968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Create the tag handler named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CurrentDate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that extends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SimpleTagSupport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class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877270"/>
            <a:ext cx="3276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Gets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JSPwriter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for the current page from the current page context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16200000" flipV="1">
            <a:off x="6724650" y="3172420"/>
            <a:ext cx="457200" cy="952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4495800"/>
            <a:ext cx="3276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Prints the current date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rot="16200000" flipV="1">
            <a:off x="2762250" y="3638550"/>
            <a:ext cx="838200" cy="876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Create TLD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2788920"/>
            <a:ext cx="41148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Create a file named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tags.tld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place it inside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inside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inf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directory</a:t>
            </a:r>
          </a:p>
          <a:p>
            <a:pPr algn="ctr"/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Right Click web-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inf</a:t>
            </a:r>
            <a:r>
              <a:rPr lang="en-US" b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new  </a:t>
            </a:r>
            <a:r>
              <a:rPr lang="en-US" b="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GeneralFile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click next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24350" y="1581150"/>
            <a:ext cx="47434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Create TLD file(cont)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7620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Enter the file name as tags.tld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62200"/>
            <a:ext cx="4743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0" y="5105400"/>
            <a:ext cx="403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19’th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TLD file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534400" cy="3524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tags.tld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add the following Document Type Specification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&lt;?xml version=</a:t>
            </a:r>
            <a:r>
              <a:rPr lang="en-US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"1.0" encoding="ISO-8859-1" ?&gt;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&lt;!DOCTYPE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taglib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PUBLIC "-//Sun Microsystems, Inc.//DTD JSP Tag Library 1.2//EN"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"http://java.sun.com/j2ee/dtd/web-jsptaglibrary_1_2.dtd"&gt;</a:t>
            </a:r>
            <a:endParaRPr lang="en-US" b="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taglib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-version&gt;1&lt;/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-version&gt;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jsp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-version&gt;2&lt;/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jsp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-version&gt;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&lt;short-name&gt;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&lt;/short-name&gt;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taglib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TLD file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180779"/>
            <a:ext cx="8458200" cy="30008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Add the date tag inside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tag-lib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root tag.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&lt;tag&gt;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&lt;name&gt;Date&lt;/name&gt;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&lt;tag-class&gt;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com.catp.tags.CurrentDate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&lt;/tag-class&gt;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&lt;body-content&gt;empty&lt;/body-content&gt;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&lt;/tag&gt;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TLD File </a:t>
            </a:r>
            <a:r>
              <a:rPr lang="en-US" smtClean="0"/>
              <a:t>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784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After adding all the components the TLD file should be as shown below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693966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</a:t>
            </a:r>
            <a:r>
              <a:rPr lang="en-US" sz="3200" smtClean="0"/>
              <a:t>Create datePage.jsp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7810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2133600"/>
            <a:ext cx="44958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Imports the tag URI. Prefix specifies the prefix used to identify the tags from the URI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724400"/>
            <a:ext cx="44958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 the date tag .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the prefix </a:t>
            </a:r>
            <a:r>
              <a:rPr lang="en-US" sz="1500" b="0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is used to identify the Date Tag in the included tag URI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498080" cy="1143000"/>
          </a:xfrm>
        </p:spPr>
        <p:txBody>
          <a:bodyPr/>
          <a:lstStyle/>
          <a:p>
            <a:r>
              <a:rPr lang="en-US" sz="3200" dirty="0" smtClean="0"/>
              <a:t>Lend a Hand – Create datePage.jsp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784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Output Expected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92" y="2438400"/>
            <a:ext cx="807590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: </a:t>
            </a:r>
            <a:r>
              <a:rPr lang="en-US" b="0" dirty="0" smtClean="0"/>
              <a:t>Deploy and run the application</a:t>
            </a:r>
          </a:p>
          <a:p>
            <a:r>
              <a:rPr lang="en-US" dirty="0" smtClean="0"/>
              <a:t>Step 2 : </a:t>
            </a:r>
            <a:r>
              <a:rPr lang="en-US" b="0" dirty="0" smtClean="0"/>
              <a:t>Invoke datePage.jsp from the browser</a:t>
            </a:r>
          </a:p>
          <a:p>
            <a:pPr indent="914400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http://localhost:8000/MyApplication/datePage.jsp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Notice the Date and Time displayed in the screen.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with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Attributes are used to modify the behavior of a tag.</a:t>
            </a:r>
          </a:p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To add attributes to a tag the following additional tags must be done </a:t>
            </a:r>
          </a:p>
          <a:p>
            <a:pPr marL="630238"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Add a attribute as a property to the tag handler</a:t>
            </a:r>
          </a:p>
          <a:p>
            <a:pPr marL="630238"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Create setter method for the property following the bean setter naming convention</a:t>
            </a:r>
          </a:p>
          <a:p>
            <a:pPr marL="630238"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Add the attribute requirement specification in the </a:t>
            </a:r>
            <a:r>
              <a:rPr lang="en-US" b="0" dirty="0" err="1" smtClean="0"/>
              <a:t>tld</a:t>
            </a:r>
            <a:r>
              <a:rPr lang="en-US" b="0" dirty="0" smtClean="0"/>
              <a:t> file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1 : Adding property in Tag Handler.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828800"/>
            <a:ext cx="64097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2039035"/>
            <a:ext cx="35052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Property added.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438400"/>
            <a:ext cx="4206240" cy="548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Setter method added for the attribute following the bean naming convention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2 : Adding the attribute in the </a:t>
            </a:r>
            <a:r>
              <a:rPr lang="en-US" sz="2800" dirty="0" err="1" smtClean="0"/>
              <a:t>tld</a:t>
            </a:r>
            <a:r>
              <a:rPr lang="en-US" sz="2800" dirty="0" smtClean="0"/>
              <a:t>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382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b="0" dirty="0" smtClean="0">
                <a:latin typeface="Arial" pitchFamily="34" charset="0"/>
                <a:cs typeface="Arial" pitchFamily="34" charset="0"/>
              </a:rPr>
              <a:t>Specify the attribute configuration in the </a:t>
            </a:r>
            <a:r>
              <a:rPr lang="en-US" sz="1700" i="1" dirty="0" err="1" smtClean="0">
                <a:latin typeface="Arial" pitchFamily="34" charset="0"/>
                <a:cs typeface="Arial" pitchFamily="34" charset="0"/>
              </a:rPr>
              <a:t>tld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 .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It should be added inside the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&lt;tag&gt;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element for which the attribute is to be applied</a:t>
            </a:r>
            <a:endParaRPr lang="en-US" sz="17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404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53000" y="2362200"/>
            <a:ext cx="38862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Attribute Name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should be same as the property name in the Tag Handler class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3713202"/>
            <a:ext cx="38862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Specifies whether the attribute is optional .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False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denotes optional.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343400"/>
            <a:ext cx="8610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&lt;attribute&gt; element can have other inner elements like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rtexprvalue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:  To set whether the attribute can accept </a:t>
            </a:r>
            <a:r>
              <a:rPr lang="en-US" sz="1600" b="0" dirty="0" err="1" smtClean="0">
                <a:latin typeface="Arial" pitchFamily="34" charset="0"/>
                <a:cs typeface="Arial" pitchFamily="34" charset="0"/>
              </a:rPr>
              <a:t>jsp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expressions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&lt;type&gt;  </a:t>
            </a:r>
            <a:r>
              <a:rPr lang="en-US" sz="16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to specify the java data type of the attribute.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java.lang.String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  	This is an optional element.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&lt;description &gt;: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To give a description about the attribute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Adding a Attribute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333179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Let us add a attribute which will help the programmers to specify the format in which the date can be displayed in the JSP file.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 Add the </a:t>
            </a:r>
            <a:r>
              <a:rPr lang="en-US" i="1" dirty="0" smtClean="0"/>
              <a:t>date format </a:t>
            </a:r>
            <a:r>
              <a:rPr lang="en-US" b="0" dirty="0" smtClean="0"/>
              <a:t>attribute to the tag handler </a:t>
            </a:r>
            <a:r>
              <a:rPr lang="en-US" i="1" dirty="0" err="1" smtClean="0"/>
              <a:t>CustomDate</a:t>
            </a:r>
            <a:r>
              <a:rPr lang="en-US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</a:t>
            </a:r>
            <a:r>
              <a:rPr lang="en-US" b="0" dirty="0" smtClean="0"/>
              <a:t>:  Add the </a:t>
            </a:r>
            <a:r>
              <a:rPr lang="en-US" i="1" dirty="0" smtClean="0"/>
              <a:t>date format</a:t>
            </a:r>
            <a:r>
              <a:rPr lang="en-US" b="0" dirty="0" smtClean="0"/>
              <a:t> specification into the </a:t>
            </a:r>
            <a:r>
              <a:rPr lang="en-US" i="1" dirty="0" smtClean="0"/>
              <a:t>tags.tld</a:t>
            </a:r>
            <a:r>
              <a:rPr lang="en-US" b="0" dirty="0" smtClean="0"/>
              <a:t> file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3</a:t>
            </a:r>
            <a:r>
              <a:rPr lang="en-US" b="0" dirty="0" smtClean="0"/>
              <a:t> :  Pass the </a:t>
            </a:r>
            <a:r>
              <a:rPr lang="en-US" i="1" dirty="0" smtClean="0"/>
              <a:t>date format</a:t>
            </a:r>
            <a:r>
              <a:rPr lang="en-US" b="0" dirty="0" smtClean="0"/>
              <a:t> as an attribute to the </a:t>
            </a:r>
            <a:r>
              <a:rPr lang="en-US" i="1" dirty="0" smtClean="0"/>
              <a:t>date</a:t>
            </a:r>
            <a:r>
              <a:rPr lang="en-US" b="0" dirty="0" smtClean="0"/>
              <a:t> tag in the </a:t>
            </a:r>
            <a:r>
              <a:rPr lang="en-US" i="1" dirty="0" smtClean="0"/>
              <a:t>datePage.jsp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784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Let us now add an attribute in 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CurrentDate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custom tag we developed.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02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: Adding the attribute in </a:t>
            </a:r>
            <a:r>
              <a:rPr lang="en-US" sz="2300" dirty="0" err="1" smtClean="0"/>
              <a:t>TagHandler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11868"/>
            <a:ext cx="784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Add the date 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format in the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Tag Handler as 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shown below,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675938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71800" y="2286000"/>
            <a:ext cx="16002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Attribute Name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590800"/>
            <a:ext cx="37338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Setter method for the attribute following the bean naming convention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5181600"/>
            <a:ext cx="48463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Date formatter formats the date according to the format passed and displays the date based on the </a:t>
            </a:r>
            <a:r>
              <a:rPr lang="en-US" sz="1500" b="0" smtClean="0">
                <a:latin typeface="Arial" pitchFamily="34" charset="0"/>
                <a:cs typeface="Arial" pitchFamily="34" charset="0"/>
              </a:rPr>
              <a:t>specified format.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Lend a Hand : Add the </a:t>
            </a:r>
            <a:r>
              <a:rPr lang="en-US" sz="2500" smtClean="0"/>
              <a:t>attribute in the </a:t>
            </a:r>
            <a:r>
              <a:rPr lang="en-US" sz="2500" dirty="0" err="1" smtClean="0"/>
              <a:t>tld</a:t>
            </a:r>
            <a:r>
              <a:rPr lang="en-US" sz="2500" dirty="0" smtClean="0"/>
              <a:t> file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763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Add the attribute specification in the TLD.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362200"/>
            <a:ext cx="597969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Brace 14"/>
          <p:cNvSpPr/>
          <p:nvPr/>
        </p:nvSpPr>
        <p:spPr>
          <a:xfrm>
            <a:off x="3429000" y="4495800"/>
            <a:ext cx="457200" cy="685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4800" y="4572000"/>
            <a:ext cx="3352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Attribute Specification added.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: Pass the date format with the Date tag in datePage.jsp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810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19400" y="4267200"/>
            <a:ext cx="5334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Date format passed as an attribute to the date tag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datePage.jsp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The date will be displayed as illustrated below </a:t>
            </a:r>
            <a:r>
              <a:rPr lang="en-US" b="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b="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MM-</a:t>
            </a:r>
            <a:r>
              <a:rPr lang="en-US" b="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b="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b="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b="0" i="1" dirty="0" smtClean="0">
                <a:latin typeface="Arial" pitchFamily="34" charset="0"/>
                <a:cs typeface="Arial" pitchFamily="34" charset="0"/>
              </a:rPr>
              <a:t>"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4293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153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Deploy and run the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Invoke the datePage.jsp from the browser</a:t>
            </a:r>
          </a:p>
          <a:p>
            <a:pPr indent="850900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http://localhost:8000/MyApplication/datePage.jsp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Notice the Date and Time displayed in format MM-DD-YYYY.</a:t>
            </a:r>
          </a:p>
          <a:p>
            <a:pPr>
              <a:lnSpc>
                <a:spcPct val="150000"/>
              </a:lnSpc>
            </a:pPr>
            <a:endParaRPr lang="en-US" b="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/>
              <a:t>Change the format of the date using the attribute and see how the date gets changed in the screen.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With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915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30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We can create custom tags with body.</a:t>
            </a:r>
          </a:p>
          <a:p>
            <a:pPr indent="1730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tag handlers can access the tag body and can do some processing on the body content.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Example :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If we want some text to be always capitalized we can place it inside a custom tag body whose handler can read the text and capitalize and print it.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Create a Tag Handler for the </a:t>
            </a:r>
            <a:r>
              <a:rPr lang="en-US" i="1" dirty="0" smtClean="0"/>
              <a:t>Capital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smtClean="0"/>
              <a:t>tag which can convert all the letters to uppercase.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B050"/>
                </a:solidFill>
              </a:rPr>
              <a:t>	&lt;</a:t>
            </a:r>
            <a:r>
              <a:rPr lang="en-US" b="0" dirty="0" err="1" smtClean="0">
                <a:solidFill>
                  <a:srgbClr val="00B050"/>
                </a:solidFill>
              </a:rPr>
              <a:t>tt:Capital</a:t>
            </a:r>
            <a:r>
              <a:rPr lang="en-US" b="0" dirty="0" smtClean="0">
                <a:solidFill>
                  <a:srgbClr val="00B050"/>
                </a:solidFill>
              </a:rPr>
              <a:t>&gt;</a:t>
            </a:r>
            <a:r>
              <a:rPr lang="en-US" b="0" dirty="0" smtClean="0"/>
              <a:t>Capitalize This Text </a:t>
            </a:r>
            <a:r>
              <a:rPr lang="en-US" b="0" dirty="0" smtClean="0">
                <a:solidFill>
                  <a:srgbClr val="00B050"/>
                </a:solidFill>
              </a:rPr>
              <a:t>&lt;/</a:t>
            </a:r>
            <a:r>
              <a:rPr lang="en-US" b="0" dirty="0" err="1" smtClean="0">
                <a:solidFill>
                  <a:srgbClr val="00B050"/>
                </a:solidFill>
              </a:rPr>
              <a:t>tt:Capital</a:t>
            </a:r>
            <a:r>
              <a:rPr lang="en-US" b="0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Steps in Creating a Custom Tag with Body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686800" cy="33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dirty="0" smtClean="0"/>
              <a:t>Step 1 : </a:t>
            </a:r>
            <a:r>
              <a:rPr lang="en-US" sz="2200" b="0" dirty="0" smtClean="0"/>
              <a:t>Create a Tag Handler extending the </a:t>
            </a:r>
            <a:r>
              <a:rPr lang="en-US" sz="2200" i="1" dirty="0" err="1" smtClean="0"/>
              <a:t>SimpleTagSupport</a:t>
            </a:r>
            <a:r>
              <a:rPr lang="en-US" sz="2200" b="0" dirty="0" smtClean="0"/>
              <a:t> class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dirty="0" smtClean="0"/>
              <a:t>Step 2 :</a:t>
            </a:r>
            <a:r>
              <a:rPr lang="en-US" sz="2200" b="0" dirty="0" smtClean="0"/>
              <a:t> Override the </a:t>
            </a:r>
            <a:r>
              <a:rPr lang="en-US" sz="2200" i="1" dirty="0" err="1" smtClean="0"/>
              <a:t>doTag</a:t>
            </a:r>
            <a:r>
              <a:rPr lang="en-US" sz="2200" i="1" dirty="0" smtClean="0"/>
              <a:t>()</a:t>
            </a:r>
            <a:r>
              <a:rPr lang="en-US" sz="2200" b="0" dirty="0" smtClean="0"/>
              <a:t> method 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dirty="0" smtClean="0"/>
              <a:t>Step 3 </a:t>
            </a:r>
            <a:r>
              <a:rPr lang="en-US" sz="2200" b="0" dirty="0" smtClean="0"/>
              <a:t>:  Develop the logic in the </a:t>
            </a:r>
            <a:r>
              <a:rPr lang="en-US" sz="2200" i="1" dirty="0" err="1" smtClean="0"/>
              <a:t>doTag</a:t>
            </a:r>
            <a:r>
              <a:rPr lang="en-US" sz="2200" i="1" dirty="0" smtClean="0"/>
              <a:t>()</a:t>
            </a:r>
            <a:r>
              <a:rPr lang="en-US" sz="2200" b="0" dirty="0" smtClean="0"/>
              <a:t> method to read and process the text content.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dirty="0" smtClean="0"/>
              <a:t>Step 4 :</a:t>
            </a:r>
            <a:r>
              <a:rPr lang="en-US" sz="2200" b="0" dirty="0" smtClean="0"/>
              <a:t> Specify the </a:t>
            </a:r>
            <a:r>
              <a:rPr lang="en-US" sz="2200" i="1" dirty="0" smtClean="0"/>
              <a:t>body-content</a:t>
            </a:r>
            <a:r>
              <a:rPr lang="en-US" sz="2200" b="0" dirty="0" smtClean="0"/>
              <a:t> entry in the </a:t>
            </a:r>
            <a:r>
              <a:rPr lang="en-US" sz="2200" b="0" dirty="0" err="1" smtClean="0"/>
              <a:t>tld</a:t>
            </a:r>
            <a:r>
              <a:rPr lang="en-US" sz="2200" b="0" dirty="0" smtClean="0"/>
              <a:t> file.</a:t>
            </a:r>
            <a:endParaRPr 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Custom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62200"/>
            <a:ext cx="8991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We will create a body tag which can accept a text and convert it to upper case.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Components to be developed: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UpperCaseTag</a:t>
            </a:r>
            <a:r>
              <a:rPr lang="en-US" dirty="0" smtClean="0"/>
              <a:t>  : </a:t>
            </a:r>
            <a:r>
              <a:rPr lang="en-US" b="0" dirty="0" smtClean="0"/>
              <a:t> Custom tag handler for developing tags with body.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bodyTagDemo.jsp :</a:t>
            </a:r>
            <a:r>
              <a:rPr lang="en-US" b="0" dirty="0" smtClean="0"/>
              <a:t> </a:t>
            </a:r>
            <a:r>
              <a:rPr lang="en-US" b="0" dirty="0" err="1" smtClean="0"/>
              <a:t>Jsp</a:t>
            </a:r>
            <a:r>
              <a:rPr lang="en-US" b="0" dirty="0" smtClean="0"/>
              <a:t> page which uses the custom tag.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64268"/>
            <a:ext cx="784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Let us now create a custom tag with a body tag.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Create the Tag Handler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4448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0" y="2590800"/>
            <a:ext cx="4572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a </a:t>
            </a:r>
            <a:r>
              <a:rPr lang="en-US" sz="1400" b="0" dirty="0" err="1" smtClean="0">
                <a:latin typeface="Arial" pitchFamily="34" charset="0"/>
                <a:cs typeface="Arial" pitchFamily="34" charset="0"/>
              </a:rPr>
              <a:t>StringWriter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object to hold the  text specified in the custom tag.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3273623"/>
            <a:ext cx="52578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This will load the custom tag text into the string writer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733800"/>
            <a:ext cx="33528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Converts the tags content into a String.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4495800"/>
            <a:ext cx="4953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The String is then converted to upper case and returned to be displayed in the JSP file.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Add the tag to TLD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54006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>
          <a:xfrm>
            <a:off x="4800600" y="4494074"/>
            <a:ext cx="155448" cy="9144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189274"/>
            <a:ext cx="39624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Custom Tag added to TLD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body-content is set as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scriptless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which means The body accepts only static text, EL expressions, and custom tags. No scripting elements are allowed.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a custom tag?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Different types of custom tags?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How to develop custom tags?</a:t>
            </a:r>
            <a:endParaRPr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</a:t>
            </a:r>
            <a:r>
              <a:rPr lang="en-US" sz="2800" smtClean="0"/>
              <a:t>Create bodyTagDemo.jsp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66975"/>
            <a:ext cx="8319631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7620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Develop the JSP as shown below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Output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620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Output Expected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91903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Deploy and run the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Call datePage.jsp from the browser</a:t>
            </a:r>
          </a:p>
          <a:p>
            <a:pPr indent="850900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http://localhost:8000/MyApplication/bodyTagDemo.jsp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Any text which is specified within the tag gets automatically converted to uppercase and displayed.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971800"/>
            <a:ext cx="8686800" cy="2667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before proceeding.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are the steps to create a custom tag?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When should we go for custom tags?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can one set properties for  custom tags?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For Further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Objective: </a:t>
            </a:r>
            <a:r>
              <a:rPr lang="en-US" b="0" dirty="0" smtClean="0"/>
              <a:t>Develop a custom tag with a complex functionality.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0" dirty="0" smtClean="0"/>
              <a:t>Here we are going to create a custom table tag which can accept the table headers and table data and dynamically generate a HTML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Components Developed: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TableTag</a:t>
            </a:r>
            <a:r>
              <a:rPr lang="en-US" dirty="0" smtClean="0"/>
              <a:t> : </a:t>
            </a:r>
            <a:r>
              <a:rPr lang="en-US" b="0" dirty="0" smtClean="0"/>
              <a:t>Tag Handler</a:t>
            </a:r>
            <a:r>
              <a:rPr lang="en-US" dirty="0" smtClean="0"/>
              <a:t> </a:t>
            </a:r>
            <a:r>
              <a:rPr lang="en-US" b="0" dirty="0" smtClean="0"/>
              <a:t>for displaying table data from a list of user Beans.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User bean class : </a:t>
            </a:r>
            <a:r>
              <a:rPr lang="en-US" b="0" dirty="0" smtClean="0"/>
              <a:t>A bean class which stores user information.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tableDemo.jsp : </a:t>
            </a:r>
            <a:r>
              <a:rPr lang="en-US" b="0" dirty="0" smtClean="0"/>
              <a:t> The </a:t>
            </a:r>
            <a:r>
              <a:rPr lang="en-US" b="0" dirty="0" err="1" smtClean="0"/>
              <a:t>jsp</a:t>
            </a:r>
            <a:r>
              <a:rPr lang="en-US" b="0" dirty="0" smtClean="0"/>
              <a:t> page which uses the </a:t>
            </a:r>
            <a:r>
              <a:rPr lang="en-US" b="0" dirty="0" err="1" smtClean="0"/>
              <a:t>tabel</a:t>
            </a:r>
            <a:r>
              <a:rPr lang="en-US" b="0" dirty="0" smtClean="0"/>
              <a:t> tag.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In this demo we pass a list of users (user bean) to the Table tag which should print them in tabular format in the </a:t>
            </a:r>
            <a:r>
              <a:rPr lang="en-US" b="0" dirty="0" err="1" smtClean="0"/>
              <a:t>jsp</a:t>
            </a:r>
            <a:r>
              <a:rPr lang="en-US" b="0" dirty="0" smtClean="0"/>
              <a:t> page . For the demo the user bean will be hard coded in the JSP and passed to the custom tag.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Output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71713"/>
            <a:ext cx="6705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14800" y="3426022"/>
            <a:ext cx="3048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Each row in the table represents a user bean class.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Lend a Hand : Develop </a:t>
            </a:r>
            <a:r>
              <a:rPr lang="en-US" sz="3500" dirty="0" err="1" smtClean="0"/>
              <a:t>TableTag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857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1828800"/>
            <a:ext cx="3810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Headers :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For holding the table headers (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Column names)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usersList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For holding the list of user bean (table rows)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Add the TLD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5334000" cy="378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600200"/>
            <a:ext cx="6477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Add the following to the TLD file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810000"/>
            <a:ext cx="3810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rtexpvalue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element is set to true to make the tag accept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jsp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expressions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886200"/>
            <a:ext cx="22098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Lend a Hand : Develop User Bean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077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Create a user bean class named User to hold the user information. Create the bean inside the package named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com.catp.beans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1"/>
            <a:ext cx="3286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tableDemo.jsp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6000750" cy="435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3124200"/>
            <a:ext cx="3352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Creates the table header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733800"/>
            <a:ext cx="4267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Creates three user bean objects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667000" y="3429000"/>
            <a:ext cx="228600" cy="1447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4572000"/>
            <a:ext cx="5334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Creates an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arraylist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adds the user bean objects to the list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276600" y="4800600"/>
            <a:ext cx="152400" cy="5334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5486400"/>
            <a:ext cx="4800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Creates the table tag and passes header and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userlist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as arguments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with a small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Tim was developing a web application where there were 75 developers developing 4000 web pages. The customer came up with a requirement were the current date in a specific format needs to be displayed in all the 4000 web pages in specific areas based on the layout of the page UI design. Tim’s architect proposed a solution which can be developed once and used in all the 4000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4648200"/>
            <a:ext cx="8001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The solution proposed was to develop a custom tag  which can be used in all the JSP page to display the custom date.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Deploy and run the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Call datePage.jsp from the browser</a:t>
            </a:r>
          </a:p>
          <a:p>
            <a:pPr indent="850900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http://localhost:8000/MyApplication/tableDemo.jsp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3 : </a:t>
            </a:r>
            <a:r>
              <a:rPr lang="en-US" b="0" dirty="0" smtClean="0"/>
              <a:t>The user information needs to be displayed in a tabular format.</a:t>
            </a:r>
            <a:endParaRPr lang="en-US" dirty="0" smtClean="0">
              <a:solidFill>
                <a:srgbClr val="7030A0"/>
              </a:solidFill>
            </a:endParaRPr>
          </a:p>
          <a:p>
            <a:pPr indent="850900">
              <a:lnSpc>
                <a:spcPct val="150000"/>
              </a:lnSpc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Custom Tags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custom tag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0"/>
            <a:ext cx="89916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30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Custom tags are similar to the JSP tags.</a:t>
            </a:r>
            <a:endParaRPr lang="en-US" sz="2000" dirty="0" smtClean="0"/>
          </a:p>
          <a:p>
            <a:pPr marL="393700" indent="-330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difference is these are user-defined tags. </a:t>
            </a:r>
          </a:p>
          <a:p>
            <a:pPr marL="393700" indent="-330200">
              <a:spcBef>
                <a:spcPts val="600"/>
              </a:spcBef>
              <a:buFont typeface="Wingdings" pitchFamily="2" charset="2"/>
              <a:buChar char="§"/>
            </a:pPr>
            <a:endParaRPr lang="en-US" sz="2000" b="0" dirty="0" smtClean="0"/>
          </a:p>
          <a:p>
            <a:pPr marL="393700" indent="-330200">
              <a:spcBef>
                <a:spcPts val="600"/>
              </a:spcBef>
            </a:pPr>
            <a:r>
              <a:rPr lang="en-US" sz="2000" dirty="0" smtClean="0"/>
              <a:t>So what is a user defined Tag?</a:t>
            </a:r>
          </a:p>
          <a:p>
            <a:pPr marL="393700" indent="-330200">
              <a:spcBef>
                <a:spcPts val="600"/>
              </a:spcBef>
            </a:pPr>
            <a:r>
              <a:rPr lang="en-US" sz="2000" b="0" dirty="0" smtClean="0"/>
              <a:t>User defined tags are nothing but tags which are developed by programmers for performing specific functionalities.</a:t>
            </a:r>
          </a:p>
          <a:p>
            <a:pPr marL="393700" indent="-330200">
              <a:spcBef>
                <a:spcPts val="600"/>
              </a:spcBef>
            </a:pPr>
            <a:endParaRPr lang="en-US" sz="2000" b="0" dirty="0" smtClean="0"/>
          </a:p>
          <a:p>
            <a:pPr marL="393700" indent="-330200">
              <a:spcBef>
                <a:spcPts val="600"/>
              </a:spcBef>
            </a:pPr>
            <a:r>
              <a:rPr lang="en-US" sz="2000" dirty="0" smtClean="0"/>
              <a:t>Example: 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70C0"/>
                </a:solidFill>
              </a:rPr>
              <a:t>&lt;</a:t>
            </a:r>
            <a:r>
              <a:rPr lang="en-US" sz="2000" b="0" dirty="0" err="1" smtClean="0">
                <a:solidFill>
                  <a:srgbClr val="0070C0"/>
                </a:solidFill>
              </a:rPr>
              <a:t>CustomDate</a:t>
            </a:r>
            <a:r>
              <a:rPr lang="en-US" sz="2000" b="0" dirty="0" smtClean="0">
                <a:solidFill>
                  <a:srgbClr val="0070C0"/>
                </a:solidFill>
              </a:rPr>
              <a:t>&gt;&lt;/ </a:t>
            </a:r>
            <a:r>
              <a:rPr lang="en-US" sz="2000" b="0" dirty="0" err="1" smtClean="0">
                <a:solidFill>
                  <a:srgbClr val="0070C0"/>
                </a:solidFill>
              </a:rPr>
              <a:t>CustomDate</a:t>
            </a:r>
            <a:r>
              <a:rPr lang="en-US" sz="2000" b="0" dirty="0" smtClean="0">
                <a:solidFill>
                  <a:srgbClr val="0070C0"/>
                </a:solidFill>
              </a:rPr>
              <a:t>&gt; // Custom tag developed by programmers to print the current Date in a specified format.</a:t>
            </a:r>
            <a:endParaRPr lang="en-US" sz="2000" b="0" dirty="0" smtClean="0"/>
          </a:p>
          <a:p>
            <a:pPr marL="393700" indent="-330200">
              <a:spcBef>
                <a:spcPts val="600"/>
              </a:spcBef>
            </a:pPr>
            <a:r>
              <a:rPr lang="en-US" sz="2000" b="0" dirty="0" smtClean="0"/>
              <a:t>The above tag when used in JSP will print the current system date.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5334000"/>
            <a:ext cx="6858000" cy="822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Tim and his project members used the above custom tag in their JSP to display the custom date.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Custom Tags?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Any common code which needs to be reused across the web application can be developed using custom tags.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Easy to maintain as the logic is centralized.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Any change to the logic just requires a one place change thus reducing the effort to change it. </a:t>
            </a:r>
          </a:p>
          <a:p>
            <a:pPr marL="457200" indent="-284163">
              <a:lnSpc>
                <a:spcPct val="150000"/>
              </a:lnSpc>
            </a:pPr>
            <a:r>
              <a:rPr lang="en-US" sz="2000" dirty="0" smtClean="0"/>
              <a:t>	Example:  </a:t>
            </a:r>
            <a:r>
              <a:rPr lang="en-US" sz="2000" b="0" dirty="0" smtClean="0"/>
              <a:t>In the previous example if the date format changes only the custom  tag “</a:t>
            </a:r>
            <a:r>
              <a:rPr lang="en-US" sz="2000" i="1" dirty="0" err="1" smtClean="0"/>
              <a:t>CustomDate</a:t>
            </a:r>
            <a:r>
              <a:rPr lang="en-US" sz="2000" b="0" dirty="0" smtClean="0"/>
              <a:t>” needs to be changed which gets automatically reflected throught the application. </a:t>
            </a:r>
            <a:endParaRPr lang="en-US" sz="2000" dirty="0" smtClean="0"/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1521797"/>
            <a:ext cx="9144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3038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effectLst/>
              </a:rPr>
              <a:t>Simple Tags :</a:t>
            </a:r>
          </a:p>
          <a:p>
            <a:pPr marL="284163" marR="0" lvl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effectLst/>
              </a:rPr>
              <a:t>A simple tag contains no body and no attributes</a:t>
            </a:r>
            <a:r>
              <a:rPr lang="en-US" sz="1900" b="0" dirty="0" smtClean="0"/>
              <a:t>.</a:t>
            </a:r>
            <a:endParaRPr kumimoji="0" lang="en-US" sz="19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284163" marR="0" lvl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effectLst/>
              </a:rPr>
              <a:t> Example: 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&lt;</a:t>
            </a:r>
            <a:r>
              <a:rPr kumimoji="0" lang="en-US" sz="190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</a:rPr>
              <a:t>tt:CustomDate</a:t>
            </a: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/&gt; </a:t>
            </a:r>
          </a:p>
          <a:p>
            <a:pPr indent="1730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900" dirty="0" smtClean="0"/>
              <a:t>Tags With Attributes :</a:t>
            </a:r>
          </a:p>
          <a:p>
            <a:pPr marL="284163">
              <a:spcBef>
                <a:spcPts val="600"/>
              </a:spcBef>
            </a:pPr>
            <a:r>
              <a:rPr lang="en-US" sz="1900" b="0" dirty="0" smtClean="0"/>
              <a:t>A custom tag can have attributes. Attributes are listed in the start tag and have the </a:t>
            </a:r>
            <a:r>
              <a:rPr lang="en-US" sz="1900" dirty="0" smtClean="0"/>
              <a:t>syntax:</a:t>
            </a:r>
            <a:r>
              <a:rPr lang="en-US" sz="1900" b="0" dirty="0" smtClean="0"/>
              <a:t> </a:t>
            </a:r>
            <a:r>
              <a:rPr lang="en-US" sz="1900" b="0" dirty="0" smtClean="0">
                <a:solidFill>
                  <a:srgbClr val="0070C0"/>
                </a:solidFill>
              </a:rPr>
              <a:t>attribute name ="value"</a:t>
            </a:r>
            <a:r>
              <a:rPr lang="en-US" sz="1900" b="0" dirty="0" smtClean="0"/>
              <a:t>. Attribute are like configuration details for the custom tag</a:t>
            </a:r>
          </a:p>
          <a:p>
            <a:pPr marL="284163">
              <a:spcBef>
                <a:spcPts val="600"/>
              </a:spcBef>
            </a:pPr>
            <a:r>
              <a:rPr lang="en-US" sz="1900" dirty="0" smtClean="0">
                <a:solidFill>
                  <a:srgbClr val="00B050"/>
                </a:solidFill>
              </a:rPr>
              <a:t>&lt;</a:t>
            </a:r>
            <a:r>
              <a:rPr lang="en-US" sz="1900" dirty="0" err="1" smtClean="0">
                <a:solidFill>
                  <a:srgbClr val="00B050"/>
                </a:solidFill>
              </a:rPr>
              <a:t>tt:CustomDate</a:t>
            </a:r>
            <a:r>
              <a:rPr lang="en-US" sz="1900" dirty="0" smtClean="0">
                <a:solidFill>
                  <a:srgbClr val="00B050"/>
                </a:solidFill>
              </a:rPr>
              <a:t> </a:t>
            </a:r>
            <a:r>
              <a:rPr lang="en-US" sz="1900" b="0" dirty="0" smtClean="0">
                <a:solidFill>
                  <a:srgbClr val="C00000"/>
                </a:solidFill>
              </a:rPr>
              <a:t>attribute</a:t>
            </a:r>
            <a:r>
              <a:rPr lang="en-US" sz="1900" b="0" dirty="0" smtClean="0"/>
              <a:t>=“</a:t>
            </a:r>
            <a:r>
              <a:rPr lang="en-US" sz="1900" b="0" dirty="0" smtClean="0">
                <a:solidFill>
                  <a:srgbClr val="00B0F0"/>
                </a:solidFill>
              </a:rPr>
              <a:t>value</a:t>
            </a:r>
            <a:r>
              <a:rPr lang="en-US" sz="1900" b="0" dirty="0" smtClean="0"/>
              <a:t>”</a:t>
            </a:r>
            <a:r>
              <a:rPr lang="en-US" sz="1900" dirty="0" smtClean="0">
                <a:solidFill>
                  <a:srgbClr val="00B050"/>
                </a:solidFill>
              </a:rPr>
              <a:t>/&gt;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900" dirty="0" smtClean="0"/>
              <a:t>Tags with Bodies :</a:t>
            </a:r>
          </a:p>
          <a:p>
            <a:pPr marL="346075">
              <a:spcBef>
                <a:spcPts val="600"/>
              </a:spcBef>
            </a:pPr>
            <a:r>
              <a:rPr lang="en-US" sz="1900" b="0" dirty="0" smtClean="0"/>
              <a:t>A custom tag can contain custom, core tags, scripting elements and HTML text content between the start and end tag. </a:t>
            </a:r>
          </a:p>
          <a:p>
            <a:pPr marL="346075">
              <a:spcBef>
                <a:spcPts val="600"/>
              </a:spcBef>
            </a:pPr>
            <a:r>
              <a:rPr lang="en-US" sz="1900" dirty="0" smtClean="0">
                <a:solidFill>
                  <a:srgbClr val="00B050"/>
                </a:solidFill>
              </a:rPr>
              <a:t>&lt;</a:t>
            </a:r>
            <a:r>
              <a:rPr lang="en-US" sz="1900" dirty="0" err="1" smtClean="0">
                <a:solidFill>
                  <a:srgbClr val="00B050"/>
                </a:solidFill>
              </a:rPr>
              <a:t>tt:mytag</a:t>
            </a:r>
            <a:r>
              <a:rPr lang="en-US" sz="1900" dirty="0" smtClean="0">
                <a:solidFill>
                  <a:srgbClr val="00B050"/>
                </a:solidFill>
              </a:rPr>
              <a:t>&gt;</a:t>
            </a:r>
          </a:p>
          <a:p>
            <a:pPr marL="346075">
              <a:spcBef>
                <a:spcPts val="600"/>
              </a:spcBef>
            </a:pPr>
            <a:r>
              <a:rPr lang="en-US" sz="1900" b="0" dirty="0" smtClean="0"/>
              <a:t>  </a:t>
            </a:r>
            <a:r>
              <a:rPr lang="en-US" sz="1900" b="0" dirty="0" smtClean="0">
                <a:solidFill>
                  <a:srgbClr val="00B050"/>
                </a:solidFill>
              </a:rPr>
              <a:t>&lt;h1&gt;</a:t>
            </a:r>
            <a:r>
              <a:rPr lang="en-US" sz="1900" b="0" dirty="0" smtClean="0"/>
              <a:t> This is body inside the tag </a:t>
            </a:r>
            <a:r>
              <a:rPr lang="en-US" sz="1900" b="0" dirty="0" smtClean="0">
                <a:solidFill>
                  <a:srgbClr val="00B050"/>
                </a:solidFill>
              </a:rPr>
              <a:t>&lt;/h1&gt;</a:t>
            </a:r>
          </a:p>
          <a:p>
            <a:pPr marL="346075">
              <a:spcBef>
                <a:spcPts val="600"/>
              </a:spcBef>
            </a:pPr>
            <a:r>
              <a:rPr lang="en-US" sz="1900" dirty="0" smtClean="0">
                <a:solidFill>
                  <a:srgbClr val="00B050"/>
                </a:solidFill>
              </a:rPr>
              <a:t>&lt;/</a:t>
            </a:r>
            <a:r>
              <a:rPr lang="en-US" sz="1900" dirty="0" err="1" smtClean="0">
                <a:solidFill>
                  <a:srgbClr val="00B050"/>
                </a:solidFill>
              </a:rPr>
              <a:t>tt:mytag</a:t>
            </a:r>
            <a:r>
              <a:rPr lang="en-US" sz="1900" dirty="0" smtClean="0">
                <a:solidFill>
                  <a:srgbClr val="00B050"/>
                </a:solidFill>
              </a:rPr>
              <a:t>&gt;</a:t>
            </a:r>
            <a:endParaRPr kumimoji="0" lang="en-US" sz="19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create Custom Tags?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00199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The following steps are to be taken to create a custom tag.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1</a:t>
            </a:r>
            <a:r>
              <a:rPr lang="en-US" sz="2000" b="0" dirty="0" smtClean="0"/>
              <a:t> : Create a tag handler class with the custom logic.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2 </a:t>
            </a:r>
            <a:r>
              <a:rPr lang="en-US" sz="2000" b="0" dirty="0" smtClean="0"/>
              <a:t>: Create a tag library descriptor (TLD) and configure the custom handler.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3 </a:t>
            </a:r>
            <a:r>
              <a:rPr lang="en-US" sz="2000" b="0" dirty="0" smtClean="0"/>
              <a:t>: Import the custom tag library in JSP using </a:t>
            </a:r>
            <a:r>
              <a:rPr lang="en-US" sz="2000" i="1" dirty="0" err="1" smtClean="0"/>
              <a:t>taglib</a:t>
            </a:r>
            <a:r>
              <a:rPr lang="en-US" sz="2000" b="0" dirty="0" smtClean="0"/>
              <a:t> directive.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Step 4 </a:t>
            </a:r>
            <a:r>
              <a:rPr lang="en-US" sz="2000" b="0" dirty="0" smtClean="0"/>
              <a:t>: Start using the custom tag in a JSP page.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D91BEC-D0DA-47E2-A145-12464977D7A0}"/>
</file>

<file path=customXml/itemProps2.xml><?xml version="1.0" encoding="utf-8"?>
<ds:datastoreItem xmlns:ds="http://schemas.openxmlformats.org/officeDocument/2006/customXml" ds:itemID="{D6CE3420-51B5-45D0-AA94-470C87CA3DB9}"/>
</file>

<file path=customXml/itemProps3.xml><?xml version="1.0" encoding="utf-8"?>
<ds:datastoreItem xmlns:ds="http://schemas.openxmlformats.org/officeDocument/2006/customXml" ds:itemID="{6D2042C2-A9C3-41C8-A778-0CB8ECA6EC0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46652</TotalTime>
  <Words>2521</Words>
  <Application>Microsoft Office PowerPoint</Application>
  <PresentationFormat>On-screen Show (4:3)</PresentationFormat>
  <Paragraphs>325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CATP_2.1</vt:lpstr>
      <vt:lpstr>Slide 1</vt:lpstr>
      <vt:lpstr>About the Author</vt:lpstr>
      <vt:lpstr>Slide 3</vt:lpstr>
      <vt:lpstr>Objectives</vt:lpstr>
      <vt:lpstr>Tim with a small problem</vt:lpstr>
      <vt:lpstr>What is a custom tag ?</vt:lpstr>
      <vt:lpstr>Why Custom Tags?</vt:lpstr>
      <vt:lpstr>Types of Tags</vt:lpstr>
      <vt:lpstr>How to create Custom Tags?</vt:lpstr>
      <vt:lpstr>Step 1 : Create Tag Handler</vt:lpstr>
      <vt:lpstr>SimpleTagSupport Class</vt:lpstr>
      <vt:lpstr>Methods in SimpleTagSupport</vt:lpstr>
      <vt:lpstr>A Sample Tag Handler</vt:lpstr>
      <vt:lpstr>Step 2 : Create TLD File.</vt:lpstr>
      <vt:lpstr>Step 3 &amp; 4 : Import the tag lib and use in JSP.</vt:lpstr>
      <vt:lpstr>Lend a Hand – Tag Without body</vt:lpstr>
      <vt:lpstr>Lend a Hand : Develop the Tag Handler</vt:lpstr>
      <vt:lpstr>Lend a Hand : Create TLD file</vt:lpstr>
      <vt:lpstr>Lend a Hand : Create TLD file(cont)</vt:lpstr>
      <vt:lpstr>Lend a Hand – TLD file (Cont)</vt:lpstr>
      <vt:lpstr>Lend a Hand – TLD file (Cont)</vt:lpstr>
      <vt:lpstr>Lend a Hand – TLD File (Cont)</vt:lpstr>
      <vt:lpstr>Lend a Hand – Create datePage.jsp</vt:lpstr>
      <vt:lpstr>Lend a Hand – Create datePage.jsp</vt:lpstr>
      <vt:lpstr>Lend a Hand – Deploy and Run</vt:lpstr>
      <vt:lpstr>Tags with Attributes</vt:lpstr>
      <vt:lpstr>Step 1 : Adding property in Tag Handler.</vt:lpstr>
      <vt:lpstr>Step 2 : Adding the attribute in the tld file</vt:lpstr>
      <vt:lpstr>Lend a Hand : Adding a Attribute </vt:lpstr>
      <vt:lpstr>Lend a Hand : Adding the attribute in TagHandler</vt:lpstr>
      <vt:lpstr>Lend a Hand : Add the attribute in the tld file</vt:lpstr>
      <vt:lpstr>Lend a Hand : Pass the date format with the Date tag in datePage.jsp</vt:lpstr>
      <vt:lpstr>Lend a Hand : datePage.jsp </vt:lpstr>
      <vt:lpstr>Lend a Hand – Deploy and Run</vt:lpstr>
      <vt:lpstr>Tags With Body</vt:lpstr>
      <vt:lpstr>Steps in Creating a Custom Tag with Body</vt:lpstr>
      <vt:lpstr>Lend a Hand : Custom Tag</vt:lpstr>
      <vt:lpstr>Lend a Hand : Create the Tag Handler</vt:lpstr>
      <vt:lpstr>Step 4 : Add the tag to TLD</vt:lpstr>
      <vt:lpstr>Lend a Hand : Create bodyTagDemo.jsp</vt:lpstr>
      <vt:lpstr>Lend a Hand : Output</vt:lpstr>
      <vt:lpstr>Lend a Hand : Deploy and Run</vt:lpstr>
      <vt:lpstr>Time To Reflect</vt:lpstr>
      <vt:lpstr>Lend a hand : For Further Practice</vt:lpstr>
      <vt:lpstr>Lend a Hand : Output Expected</vt:lpstr>
      <vt:lpstr>Lend a Hand : Develop TableTag</vt:lpstr>
      <vt:lpstr>Lend a Hand : Add the TLD</vt:lpstr>
      <vt:lpstr>Lend a Hand : Develop User Bean</vt:lpstr>
      <vt:lpstr>Lend a Hand : tableDemo.jsp code</vt:lpstr>
      <vt:lpstr>Deploy and Run</vt:lpstr>
      <vt:lpstr>Slide 51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JSPCustomTags</dc:title>
  <dc:creator>121246</dc:creator>
  <cp:lastModifiedBy>training</cp:lastModifiedBy>
  <cp:revision>2635</cp:revision>
  <dcterms:created xsi:type="dcterms:W3CDTF">2006-08-07T10:58:16Z</dcterms:created>
  <dcterms:modified xsi:type="dcterms:W3CDTF">2012-03-30T04:46:33Z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