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4"/>
  </p:sldMasterIdLst>
  <p:notesMasterIdLst>
    <p:notesMasterId r:id="rId32"/>
  </p:notesMasterIdLst>
  <p:handoutMasterIdLst>
    <p:handoutMasterId r:id="rId33"/>
  </p:handoutMasterIdLst>
  <p:sldIdLst>
    <p:sldId id="359" r:id="rId5"/>
    <p:sldId id="267" r:id="rId6"/>
    <p:sldId id="360" r:id="rId7"/>
    <p:sldId id="270" r:id="rId8"/>
    <p:sldId id="396" r:id="rId9"/>
    <p:sldId id="397" r:id="rId10"/>
    <p:sldId id="399" r:id="rId11"/>
    <p:sldId id="398" r:id="rId12"/>
    <p:sldId id="400" r:id="rId13"/>
    <p:sldId id="402" r:id="rId14"/>
    <p:sldId id="401" r:id="rId15"/>
    <p:sldId id="417" r:id="rId16"/>
    <p:sldId id="406" r:id="rId17"/>
    <p:sldId id="405" r:id="rId18"/>
    <p:sldId id="407" r:id="rId19"/>
    <p:sldId id="403" r:id="rId20"/>
    <p:sldId id="404" r:id="rId21"/>
    <p:sldId id="408" r:id="rId22"/>
    <p:sldId id="411" r:id="rId23"/>
    <p:sldId id="409" r:id="rId24"/>
    <p:sldId id="412" r:id="rId25"/>
    <p:sldId id="410" r:id="rId26"/>
    <p:sldId id="413" r:id="rId27"/>
    <p:sldId id="414" r:id="rId28"/>
    <p:sldId id="415" r:id="rId29"/>
    <p:sldId id="416" r:id="rId30"/>
    <p:sldId id="395" r:id="rId31"/>
  </p:sldIdLst>
  <p:sldSz cx="9144000" cy="6858000" type="screen4x3"/>
  <p:notesSz cx="7315200" cy="9601200"/>
  <p:defaultTextStyle>
    <a:defPPr>
      <a:defRPr lang="en-US"/>
    </a:defPPr>
    <a:lvl1pPr algn="l" rtl="0" fontAlgn="base">
      <a:spcBef>
        <a:spcPct val="0"/>
      </a:spcBef>
      <a:spcAft>
        <a:spcPct val="0"/>
      </a:spcAft>
      <a:defRPr b="1" kern="1200">
        <a:solidFill>
          <a:schemeClr val="tx1"/>
        </a:solidFill>
        <a:latin typeface="Arial" pitchFamily="34" charset="0"/>
        <a:ea typeface="+mn-ea"/>
        <a:cs typeface="Arial" pitchFamily="34" charset="0"/>
      </a:defRPr>
    </a:lvl1pPr>
    <a:lvl2pPr marL="457200" algn="l" rtl="0" fontAlgn="base">
      <a:spcBef>
        <a:spcPct val="0"/>
      </a:spcBef>
      <a:spcAft>
        <a:spcPct val="0"/>
      </a:spcAft>
      <a:defRPr b="1" kern="1200">
        <a:solidFill>
          <a:schemeClr val="tx1"/>
        </a:solidFill>
        <a:latin typeface="Arial" pitchFamily="34" charset="0"/>
        <a:ea typeface="+mn-ea"/>
        <a:cs typeface="Arial" pitchFamily="34" charset="0"/>
      </a:defRPr>
    </a:lvl2pPr>
    <a:lvl3pPr marL="914400" algn="l" rtl="0" fontAlgn="base">
      <a:spcBef>
        <a:spcPct val="0"/>
      </a:spcBef>
      <a:spcAft>
        <a:spcPct val="0"/>
      </a:spcAft>
      <a:defRPr b="1"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b="1"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b="1" kern="1200">
        <a:solidFill>
          <a:schemeClr val="tx1"/>
        </a:solidFill>
        <a:latin typeface="Arial" pitchFamily="34" charset="0"/>
        <a:ea typeface="+mn-ea"/>
        <a:cs typeface="Arial" pitchFamily="34" charset="0"/>
      </a:defRPr>
    </a:lvl5pPr>
    <a:lvl6pPr marL="2286000" algn="l" defTabSz="914400" rtl="0" eaLnBrk="1" latinLnBrk="0" hangingPunct="1">
      <a:defRPr b="1" kern="1200">
        <a:solidFill>
          <a:schemeClr val="tx1"/>
        </a:solidFill>
        <a:latin typeface="Arial" pitchFamily="34" charset="0"/>
        <a:ea typeface="+mn-ea"/>
        <a:cs typeface="Arial" pitchFamily="34" charset="0"/>
      </a:defRPr>
    </a:lvl6pPr>
    <a:lvl7pPr marL="2743200" algn="l" defTabSz="914400" rtl="0" eaLnBrk="1" latinLnBrk="0" hangingPunct="1">
      <a:defRPr b="1" kern="1200">
        <a:solidFill>
          <a:schemeClr val="tx1"/>
        </a:solidFill>
        <a:latin typeface="Arial" pitchFamily="34" charset="0"/>
        <a:ea typeface="+mn-ea"/>
        <a:cs typeface="Arial" pitchFamily="34" charset="0"/>
      </a:defRPr>
    </a:lvl7pPr>
    <a:lvl8pPr marL="3200400" algn="l" defTabSz="914400" rtl="0" eaLnBrk="1" latinLnBrk="0" hangingPunct="1">
      <a:defRPr b="1" kern="1200">
        <a:solidFill>
          <a:schemeClr val="tx1"/>
        </a:solidFill>
        <a:latin typeface="Arial" pitchFamily="34" charset="0"/>
        <a:ea typeface="+mn-ea"/>
        <a:cs typeface="Arial" pitchFamily="34" charset="0"/>
      </a:defRPr>
    </a:lvl8pPr>
    <a:lvl9pPr marL="3657600" algn="l" defTabSz="914400" rtl="0" eaLnBrk="1" latinLnBrk="0" hangingPunct="1">
      <a:defRPr b="1" kern="1200">
        <a:solidFill>
          <a:schemeClr val="tx1"/>
        </a:solidFill>
        <a:latin typeface="Arial" pitchFamily="34" charset="0"/>
        <a:ea typeface="+mn-ea"/>
        <a:cs typeface="Arial" pitchFamily="34" charset="0"/>
      </a:defRPr>
    </a:lvl9pPr>
  </p:defaultTextStyle>
  <p:modifyVerifier cryptProviderType="rsaFull" cryptAlgorithmClass="hash" cryptAlgorithmType="typeAny" cryptAlgorithmSid="4" spinCount="50000" saltData="xXJ6izQ0Z7wcH5AGpm50IQ" hashData="T7lgf50tQjB5pfcP2TW9aEIFjcY" cryptProvider="" algIdExt="0" algIdExtSource="" cryptProviderTypeExt="0" cryptProviderTypeExtSourc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105110" initials="1" lastIdx="8" clrIdx="0"/>
  <p:cmAuthor id="1" name="Shanmu" initials="P" lastIdx="17" clrIdx="1"/>
  <p:cmAuthor id="2" name="training" initials="t" lastIdx="1"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006600"/>
    <a:srgbClr val="A3E0FF"/>
    <a:srgbClr val="EA3800"/>
    <a:srgbClr val="FFFF99"/>
    <a:srgbClr val="FFCCCC"/>
    <a:srgbClr val="FDFDE3"/>
    <a:srgbClr val="66CCFF"/>
    <a:srgbClr val="CCCC00"/>
    <a:srgbClr val="800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5327" autoAdjust="0"/>
  </p:normalViewPr>
  <p:slideViewPr>
    <p:cSldViewPr>
      <p:cViewPr>
        <p:scale>
          <a:sx n="60" d="100"/>
          <a:sy n="60" d="100"/>
        </p:scale>
        <p:origin x="-786" y="-31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8" d="100"/>
          <a:sy n="48" d="100"/>
        </p:scale>
        <p:origin x="-2910" y="-90"/>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168A0744-26F4-47D4-9F4C-E131DA98514C}" type="datetimeFigureOut">
              <a:rPr lang="en-US" smtClean="0"/>
              <a:pPr/>
              <a:t>3/30/2012</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FAC38B2E-AD37-4376-B7AF-CE9A9A7F6538}"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l" defTabSz="966788">
              <a:defRPr sz="1300" b="0">
                <a:latin typeface="Arial" charset="0"/>
                <a:cs typeface="+mn-cs"/>
              </a:defRPr>
            </a:lvl1pPr>
          </a:lstStyle>
          <a:p>
            <a:pPr>
              <a:defRPr/>
            </a:pPr>
            <a:endParaRPr lang="en-US"/>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b="0">
                <a:latin typeface="Arial" charset="0"/>
                <a:cs typeface="+mn-cs"/>
              </a:defRPr>
            </a:lvl1pPr>
          </a:lstStyle>
          <a:p>
            <a:pPr>
              <a:defRPr/>
            </a:pPr>
            <a:endParaRPr lang="en-US"/>
          </a:p>
        </p:txBody>
      </p:sp>
      <p:sp>
        <p:nvSpPr>
          <p:cNvPr id="93188"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l" defTabSz="966788">
              <a:defRPr sz="1300" b="0">
                <a:latin typeface="Arial" charset="0"/>
                <a:cs typeface="+mn-cs"/>
              </a:defRPr>
            </a:lvl1pPr>
          </a:lstStyle>
          <a:p>
            <a:pPr>
              <a:defRPr/>
            </a:pPr>
            <a:endParaRPr lang="en-US"/>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b="0">
                <a:latin typeface="Arial" charset="0"/>
                <a:cs typeface="+mn-cs"/>
              </a:defRPr>
            </a:lvl1pPr>
          </a:lstStyle>
          <a:p>
            <a:pPr>
              <a:defRPr/>
            </a:pPr>
            <a:fld id="{06F38FD0-AEA7-4C2D-8163-8F11CB2D675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u="sng" dirty="0" smtClean="0"/>
              <a:t>For </a:t>
            </a:r>
            <a:r>
              <a:rPr lang="en-US" b="1" u="sng" dirty="0" err="1" smtClean="0"/>
              <a:t>tde</a:t>
            </a:r>
            <a:r>
              <a:rPr lang="en-US" b="1" u="sng" dirty="0" smtClean="0"/>
              <a:t> animators:</a:t>
            </a:r>
          </a:p>
          <a:p>
            <a:r>
              <a:rPr lang="en-US" dirty="0" err="1" smtClean="0"/>
              <a:t>tdis</a:t>
            </a:r>
            <a:r>
              <a:rPr lang="en-US" dirty="0" smtClean="0"/>
              <a:t> screen content</a:t>
            </a:r>
            <a:r>
              <a:rPr lang="en-US" baseline="0" dirty="0" smtClean="0"/>
              <a:t> needs to be rendered in </a:t>
            </a:r>
            <a:r>
              <a:rPr lang="en-US" baseline="0" dirty="0" err="1" smtClean="0"/>
              <a:t>tde</a:t>
            </a:r>
            <a:r>
              <a:rPr lang="en-US" baseline="0" dirty="0" smtClean="0"/>
              <a:t> flash, no animations needed.</a:t>
            </a:r>
            <a:endParaRPr lang="en-US" dirty="0"/>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_Slide">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6" name="Picture 5" descr="picture.jpg"/>
          <p:cNvPicPr>
            <a:picLocks noChangeAspect="1"/>
          </p:cNvPicPr>
          <p:nvPr/>
        </p:nvPicPr>
        <p:blipFill>
          <a:blip r:embed="rId2" cstate="print"/>
          <a:stretch>
            <a:fillRect/>
          </a:stretch>
        </p:blipFill>
        <p:spPr bwMode="auto">
          <a:xfrm>
            <a:off x="5792788" y="1752600"/>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A44687"/>
                </a:solidFill>
              </a:defRPr>
            </a:lvl1pPr>
          </a:lstStyle>
          <a:p>
            <a:pPr>
              <a:defRPr/>
            </a:pPr>
            <a:fld id="{2BACDECA-566A-40FA-96BA-6236C2BA997D}" type="slidenum">
              <a:rPr lang="en-US" smtClean="0"/>
              <a:pPr>
                <a:defRPr/>
              </a:pPr>
              <a:t>‹#›</a:t>
            </a:fld>
            <a:endParaRPr lang="en-US"/>
          </a:p>
        </p:txBody>
      </p:sp>
    </p:spTree>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urse_Completion_Page">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2"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pPr>
              <a:defRPr/>
            </a:pPr>
            <a:fld id="{DE48D0DE-62E3-4F52-80CA-71CE3987A84D}"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pPr>
              <a:defRPr/>
            </a:pPr>
            <a:fld id="{A3C9CECE-BED5-43EB-8526-CB671DF72371}"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xfrm>
            <a:off x="8647113" y="6456363"/>
            <a:ext cx="444500" cy="320675"/>
          </a:xfrm>
          <a:prstGeom prst="rect">
            <a:avLst/>
          </a:prstGeom>
          <a:ln/>
        </p:spPr>
        <p:txBody>
          <a:bodyPr/>
          <a:lstStyle>
            <a:lvl1pPr>
              <a:defRPr/>
            </a:lvl1pPr>
          </a:lstStyle>
          <a:p>
            <a:pPr>
              <a:defRPr/>
            </a:pPr>
            <a:fld id="{50EC62AF-8A58-47DB-8277-FFD1CE2A98DE}"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1800" b="1" kern="1200" baseline="-25000" dirty="0">
              <a:solidFill>
                <a:schemeClr val="bg1"/>
              </a:solidFill>
              <a:latin typeface="Arial" pitchFamily="34" charset="0"/>
              <a:ea typeface="+mn-ea"/>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8" name="Rectangle 7"/>
          <p:cNvSpPr/>
          <p:nvPr/>
        </p:nvSpPr>
        <p:spPr>
          <a:xfrm>
            <a:off x="0" y="1295400"/>
            <a:ext cx="9144000" cy="228600"/>
          </a:xfrm>
          <a:prstGeom prst="rect">
            <a:avLst/>
          </a:prstGeom>
          <a:gradFill flip="none" rotWithShape="1">
            <a:gsLst>
              <a:gs pos="0">
                <a:srgbClr val="682252"/>
              </a:gs>
              <a:gs pos="50000">
                <a:srgbClr val="933F79">
                  <a:shade val="67500"/>
                  <a:satMod val="115000"/>
                </a:srgbClr>
              </a:gs>
              <a:gs pos="100000">
                <a:srgbClr val="933F7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9" name="Picture 13" descr="picture.jpg"/>
          <p:cNvPicPr>
            <a:picLocks noChangeAspect="1"/>
          </p:cNvPicPr>
          <p:nvPr/>
        </p:nvPicPr>
        <p:blipFill>
          <a:blip r:embed="rId9"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hyperlink" Target="http://localhost:5001/DirectivesDemo/welcome.jsp" TargetMode="Externa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r>
              <a:rPr lang="en-US" sz="2200" dirty="0" smtClean="0">
                <a:solidFill>
                  <a:schemeClr val="tx1"/>
                </a:solidFill>
                <a:latin typeface="Myriad Pro" pitchFamily="34" charset="0"/>
                <a:cs typeface="Arial" pitchFamily="34" charset="0"/>
              </a:rPr>
              <a:t>Advance Java</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r>
              <a:rPr lang="en-US" sz="3200" dirty="0" smtClean="0">
                <a:solidFill>
                  <a:schemeClr val="bg1"/>
                </a:solidFill>
                <a:latin typeface="Cambria" pitchFamily="18" charset="0"/>
                <a:ea typeface="+mj-ea"/>
                <a:cs typeface="+mj-cs"/>
              </a:rPr>
              <a:t>JSP Directives</a:t>
            </a:r>
            <a:endParaRPr lang="en-US" sz="3200" dirty="0">
              <a:solidFill>
                <a:schemeClr val="bg1"/>
              </a:solidFill>
              <a:latin typeface="Cambria" pitchFamily="18" charset="0"/>
              <a:ea typeface="+mj-ea"/>
              <a:cs typeface="+mj-cs"/>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692D56"/>
                </a:solidFill>
                <a:effectLst/>
                <a:uLnTx/>
                <a:uFillTx/>
                <a:latin typeface="Arial Narrow" pitchFamily="34" charset="0"/>
                <a:cs typeface="Arial" pitchFamily="34" charset="0"/>
              </a:rPr>
              <a:t>LEVEL – </a:t>
            </a:r>
            <a:r>
              <a:rPr lang="en-US" sz="1400" b="1" dirty="0" smtClean="0">
                <a:solidFill>
                  <a:srgbClr val="692D56"/>
                </a:solidFill>
                <a:latin typeface="Arial Narrow" pitchFamily="34" charset="0"/>
                <a:cs typeface="Arial" pitchFamily="34" charset="0"/>
              </a:rPr>
              <a:t>PRACTITIONER</a:t>
            </a:r>
            <a:endParaRPr kumimoji="0" lang="en-GB" sz="1400" b="1" u="none" strike="noStrike" kern="1200" cap="none" spc="0" normalizeH="0" baseline="0" noProof="0" dirty="0">
              <a:ln>
                <a:noFill/>
              </a:ln>
              <a:solidFill>
                <a:srgbClr val="692D56"/>
              </a:solidFill>
              <a:effectLst/>
              <a:uLnTx/>
              <a:uFillTx/>
              <a:latin typeface="Arial Narrow"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 for Page Directive</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10</a:t>
            </a:fld>
            <a:endParaRPr lang="en-US"/>
          </a:p>
        </p:txBody>
      </p:sp>
      <p:graphicFrame>
        <p:nvGraphicFramePr>
          <p:cNvPr id="7" name="Table 6"/>
          <p:cNvGraphicFramePr>
            <a:graphicFrameLocks noGrp="1"/>
          </p:cNvGraphicFramePr>
          <p:nvPr/>
        </p:nvGraphicFramePr>
        <p:xfrm>
          <a:off x="228600" y="1600200"/>
          <a:ext cx="8763000" cy="4389120"/>
        </p:xfrm>
        <a:graphic>
          <a:graphicData uri="http://schemas.openxmlformats.org/drawingml/2006/table">
            <a:tbl>
              <a:tblPr firstRow="1" bandRow="1">
                <a:tableStyleId>{7DF18680-E054-41AD-8BC1-D1AEF772440D}</a:tableStyleId>
              </a:tblPr>
              <a:tblGrid>
                <a:gridCol w="1600200"/>
                <a:gridCol w="7162800"/>
              </a:tblGrid>
              <a:tr h="328295">
                <a:tc>
                  <a:txBody>
                    <a:bodyPr/>
                    <a:lstStyle/>
                    <a:p>
                      <a:pPr algn="ctr">
                        <a:spcBef>
                          <a:spcPts val="1200"/>
                        </a:spcBef>
                      </a:pPr>
                      <a:r>
                        <a:rPr lang="en-US" sz="1600" dirty="0">
                          <a:latin typeface="Arial" pitchFamily="34" charset="0"/>
                          <a:cs typeface="Arial" pitchFamily="34" charset="0"/>
                        </a:rPr>
                        <a:t>Attribute </a:t>
                      </a:r>
                    </a:p>
                  </a:txBody>
                  <a:tcPr anchor="ctr"/>
                </a:tc>
                <a:tc>
                  <a:txBody>
                    <a:bodyPr/>
                    <a:lstStyle/>
                    <a:p>
                      <a:pPr algn="ctr">
                        <a:spcBef>
                          <a:spcPts val="1200"/>
                        </a:spcBef>
                      </a:pPr>
                      <a:r>
                        <a:rPr lang="en-US" sz="1600" dirty="0">
                          <a:latin typeface="Arial" pitchFamily="34" charset="0"/>
                          <a:cs typeface="Arial" pitchFamily="34" charset="0"/>
                        </a:rPr>
                        <a:t>Purpose </a:t>
                      </a:r>
                    </a:p>
                  </a:txBody>
                  <a:tcPr anchor="ctr"/>
                </a:tc>
              </a:tr>
              <a:tr h="716280">
                <a:tc>
                  <a:txBody>
                    <a:bodyPr/>
                    <a:lstStyle/>
                    <a:p>
                      <a:pPr>
                        <a:spcBef>
                          <a:spcPts val="1200"/>
                        </a:spcBef>
                      </a:pPr>
                      <a:r>
                        <a:rPr lang="en-US" sz="1600" dirty="0">
                          <a:latin typeface="Arial" pitchFamily="34" charset="0"/>
                          <a:cs typeface="Arial" pitchFamily="34" charset="0"/>
                        </a:rPr>
                        <a:t>extends</a:t>
                      </a:r>
                    </a:p>
                  </a:txBody>
                  <a:tcPr anchor="ctr"/>
                </a:tc>
                <a:tc>
                  <a:txBody>
                    <a:bodyPr/>
                    <a:lstStyle/>
                    <a:p>
                      <a:pPr>
                        <a:spcBef>
                          <a:spcPts val="1200"/>
                        </a:spcBef>
                      </a:pPr>
                      <a:r>
                        <a:rPr lang="en-US" sz="1600" dirty="0">
                          <a:latin typeface="Arial" pitchFamily="34" charset="0"/>
                          <a:cs typeface="Arial" pitchFamily="34" charset="0"/>
                        </a:rPr>
                        <a:t>Specifies a </a:t>
                      </a:r>
                      <a:r>
                        <a:rPr lang="en-US" sz="1600" dirty="0" smtClean="0">
                          <a:latin typeface="Arial" pitchFamily="34" charset="0"/>
                          <a:cs typeface="Arial" pitchFamily="34" charset="0"/>
                        </a:rPr>
                        <a:t>super class </a:t>
                      </a:r>
                      <a:r>
                        <a:rPr lang="en-US" sz="1600" dirty="0">
                          <a:latin typeface="Arial" pitchFamily="34" charset="0"/>
                          <a:cs typeface="Arial" pitchFamily="34" charset="0"/>
                        </a:rPr>
                        <a:t>that the generated servlet must </a:t>
                      </a:r>
                      <a:r>
                        <a:rPr lang="en-US" sz="1600" dirty="0" smtClean="0">
                          <a:latin typeface="Arial" pitchFamily="34" charset="0"/>
                          <a:cs typeface="Arial" pitchFamily="34" charset="0"/>
                        </a:rPr>
                        <a:t>extend</a:t>
                      </a:r>
                    </a:p>
                    <a:p>
                      <a:pPr>
                        <a:spcBef>
                          <a:spcPts val="1200"/>
                        </a:spcBef>
                      </a:pPr>
                      <a:r>
                        <a:rPr lang="en-US" sz="1600" b="1" i="1" dirty="0" smtClean="0">
                          <a:solidFill>
                            <a:srgbClr val="00B050"/>
                          </a:solidFill>
                          <a:latin typeface="Arial" pitchFamily="34" charset="0"/>
                          <a:cs typeface="Arial" pitchFamily="34" charset="0"/>
                        </a:rPr>
                        <a:t>&lt;%@</a:t>
                      </a:r>
                      <a:r>
                        <a:rPr lang="en-US" sz="1600" b="1" i="1" dirty="0" smtClean="0">
                          <a:solidFill>
                            <a:srgbClr val="0070C0"/>
                          </a:solidFill>
                          <a:latin typeface="Arial" pitchFamily="34" charset="0"/>
                          <a:cs typeface="Arial" pitchFamily="34" charset="0"/>
                        </a:rPr>
                        <a:t>page</a:t>
                      </a:r>
                      <a:r>
                        <a:rPr lang="en-US" sz="1600" b="1" i="1" dirty="0" smtClean="0">
                          <a:latin typeface="Arial" pitchFamily="34" charset="0"/>
                          <a:cs typeface="Arial" pitchFamily="34" charset="0"/>
                        </a:rPr>
                        <a:t> </a:t>
                      </a:r>
                      <a:r>
                        <a:rPr lang="en-US" sz="1600" b="1" i="1" dirty="0" smtClean="0">
                          <a:solidFill>
                            <a:srgbClr val="C00000"/>
                          </a:solidFill>
                          <a:latin typeface="Arial" pitchFamily="34" charset="0"/>
                          <a:cs typeface="Arial" pitchFamily="34" charset="0"/>
                        </a:rPr>
                        <a:t>extends</a:t>
                      </a:r>
                      <a:r>
                        <a:rPr lang="en-US" sz="1600" b="1" i="1" dirty="0" smtClean="0">
                          <a:latin typeface="Arial" pitchFamily="34" charset="0"/>
                          <a:cs typeface="Arial" pitchFamily="34" charset="0"/>
                        </a:rPr>
                        <a:t>="</a:t>
                      </a:r>
                      <a:r>
                        <a:rPr lang="en-US" sz="1600" b="1" i="1" dirty="0" err="1" smtClean="0">
                          <a:solidFill>
                            <a:srgbClr val="00B0F0"/>
                          </a:solidFill>
                          <a:latin typeface="Arial" pitchFamily="34" charset="0"/>
                          <a:cs typeface="Arial" pitchFamily="34" charset="0"/>
                        </a:rPr>
                        <a:t>myServletClass</a:t>
                      </a:r>
                      <a:r>
                        <a:rPr lang="en-US" sz="1600" b="1" i="1" dirty="0" smtClean="0">
                          <a:latin typeface="Arial" pitchFamily="34" charset="0"/>
                          <a:cs typeface="Arial" pitchFamily="34" charset="0"/>
                        </a:rPr>
                        <a:t>"</a:t>
                      </a:r>
                      <a:r>
                        <a:rPr lang="en-US" sz="1600" b="1" i="1" dirty="0" smtClean="0">
                          <a:solidFill>
                            <a:srgbClr val="00B050"/>
                          </a:solidFill>
                          <a:latin typeface="Arial" pitchFamily="34" charset="0"/>
                          <a:cs typeface="Arial" pitchFamily="34" charset="0"/>
                        </a:rPr>
                        <a:t>%&gt;</a:t>
                      </a:r>
                      <a:endParaRPr lang="en-US" sz="1600" b="1" i="1" dirty="0">
                        <a:solidFill>
                          <a:srgbClr val="00B050"/>
                        </a:solidFill>
                        <a:latin typeface="Arial" pitchFamily="34" charset="0"/>
                        <a:cs typeface="Arial" pitchFamily="34" charset="0"/>
                      </a:endParaRPr>
                    </a:p>
                  </a:txBody>
                  <a:tcPr anchor="ctr"/>
                </a:tc>
              </a:tr>
              <a:tr h="1581785">
                <a:tc>
                  <a:txBody>
                    <a:bodyPr/>
                    <a:lstStyle/>
                    <a:p>
                      <a:pPr>
                        <a:spcBef>
                          <a:spcPts val="1200"/>
                        </a:spcBef>
                      </a:pPr>
                      <a:r>
                        <a:rPr lang="en-US" sz="1600" dirty="0">
                          <a:latin typeface="Arial" pitchFamily="34" charset="0"/>
                          <a:cs typeface="Arial" pitchFamily="34" charset="0"/>
                        </a:rPr>
                        <a:t>import</a:t>
                      </a:r>
                    </a:p>
                  </a:txBody>
                  <a:tcPr anchor="ctr"/>
                </a:tc>
                <a:tc>
                  <a:txBody>
                    <a:bodyPr/>
                    <a:lstStyle/>
                    <a:p>
                      <a:pPr>
                        <a:spcBef>
                          <a:spcPts val="1200"/>
                        </a:spcBef>
                      </a:pPr>
                      <a:r>
                        <a:rPr lang="en-US" sz="1600" dirty="0">
                          <a:latin typeface="Arial" pitchFamily="34" charset="0"/>
                          <a:cs typeface="Arial" pitchFamily="34" charset="0"/>
                        </a:rPr>
                        <a:t>Specifies a list of packages or classes </a:t>
                      </a:r>
                      <a:r>
                        <a:rPr lang="en-US" sz="1600" dirty="0" smtClean="0">
                          <a:latin typeface="Arial" pitchFamily="34" charset="0"/>
                          <a:cs typeface="Arial" pitchFamily="34" charset="0"/>
                        </a:rPr>
                        <a:t>to be imported for JSP to use similar to java import..</a:t>
                      </a:r>
                    </a:p>
                    <a:p>
                      <a:pPr marL="0" marR="0" indent="0" algn="l" defTabSz="914400" rtl="0" eaLnBrk="1" fontAlgn="auto" latinLnBrk="0" hangingPunct="1">
                        <a:lnSpc>
                          <a:spcPct val="100000"/>
                        </a:lnSpc>
                        <a:spcBef>
                          <a:spcPts val="1200"/>
                        </a:spcBef>
                        <a:spcAft>
                          <a:spcPts val="0"/>
                        </a:spcAft>
                        <a:buClrTx/>
                        <a:buSzTx/>
                        <a:buFontTx/>
                        <a:buNone/>
                        <a:tabLst/>
                        <a:defRPr/>
                      </a:pPr>
                      <a:r>
                        <a:rPr lang="en-US" sz="1600" b="1" i="1" kern="1200" dirty="0" smtClean="0">
                          <a:solidFill>
                            <a:srgbClr val="00B050"/>
                          </a:solidFill>
                          <a:latin typeface="Arial" pitchFamily="34" charset="0"/>
                          <a:ea typeface="+mn-ea"/>
                          <a:cs typeface="Arial" pitchFamily="34" charset="0"/>
                        </a:rPr>
                        <a:t>&lt;%@</a:t>
                      </a:r>
                      <a:r>
                        <a:rPr lang="en-US" sz="1600" b="1" i="1" kern="1200" dirty="0" smtClean="0">
                          <a:solidFill>
                            <a:srgbClr val="0070C0"/>
                          </a:solidFill>
                          <a:latin typeface="Arial" pitchFamily="34" charset="0"/>
                          <a:ea typeface="+mn-ea"/>
                          <a:cs typeface="Arial" pitchFamily="34" charset="0"/>
                        </a:rPr>
                        <a:t>page </a:t>
                      </a:r>
                      <a:r>
                        <a:rPr lang="en-US" sz="1600" b="1" i="1" kern="1200" dirty="0" smtClean="0">
                          <a:solidFill>
                            <a:srgbClr val="C00000"/>
                          </a:solidFill>
                          <a:latin typeface="Arial" pitchFamily="34" charset="0"/>
                          <a:ea typeface="+mn-ea"/>
                          <a:cs typeface="Arial" pitchFamily="34" charset="0"/>
                        </a:rPr>
                        <a:t>import</a:t>
                      </a:r>
                      <a:r>
                        <a:rPr lang="en-US" sz="1600" b="1" i="1" kern="1200" dirty="0" smtClean="0">
                          <a:solidFill>
                            <a:schemeClr val="dk1"/>
                          </a:solidFill>
                          <a:latin typeface="Arial" pitchFamily="34" charset="0"/>
                          <a:ea typeface="+mn-ea"/>
                          <a:cs typeface="Arial" pitchFamily="34" charset="0"/>
                        </a:rPr>
                        <a:t>="</a:t>
                      </a:r>
                      <a:r>
                        <a:rPr lang="en-US" sz="1600" b="1" i="1" kern="1200" dirty="0" err="1" smtClean="0">
                          <a:solidFill>
                            <a:srgbClr val="00B0F0"/>
                          </a:solidFill>
                          <a:latin typeface="Arial" pitchFamily="34" charset="0"/>
                          <a:ea typeface="+mn-ea"/>
                          <a:cs typeface="Arial" pitchFamily="34" charset="0"/>
                        </a:rPr>
                        <a:t>java.util.Date</a:t>
                      </a:r>
                      <a:r>
                        <a:rPr lang="en-US" sz="1600" b="1" i="1" kern="1200" dirty="0" smtClean="0">
                          <a:solidFill>
                            <a:srgbClr val="00B0F0"/>
                          </a:solidFill>
                          <a:latin typeface="Arial" pitchFamily="34" charset="0"/>
                          <a:ea typeface="+mn-ea"/>
                          <a:cs typeface="Arial" pitchFamily="34" charset="0"/>
                        </a:rPr>
                        <a:t> </a:t>
                      </a:r>
                      <a:r>
                        <a:rPr lang="en-US" sz="1600" b="1" i="1" kern="1200" dirty="0" smtClean="0">
                          <a:solidFill>
                            <a:srgbClr val="7030A0"/>
                          </a:solidFill>
                          <a:latin typeface="Arial" pitchFamily="34" charset="0"/>
                          <a:ea typeface="+mn-ea"/>
                          <a:cs typeface="Arial" pitchFamily="34" charset="0"/>
                        </a:rPr>
                        <a:t>,</a:t>
                      </a:r>
                      <a:r>
                        <a:rPr lang="en-US" sz="1600" b="1" i="1" kern="1200" dirty="0" smtClean="0">
                          <a:solidFill>
                            <a:schemeClr val="dk1"/>
                          </a:solidFill>
                          <a:latin typeface="Arial" pitchFamily="34" charset="0"/>
                          <a:ea typeface="+mn-ea"/>
                          <a:cs typeface="Arial" pitchFamily="34" charset="0"/>
                        </a:rPr>
                        <a:t> </a:t>
                      </a:r>
                      <a:r>
                        <a:rPr lang="en-US" sz="1600" b="1" i="1" kern="1200" dirty="0" err="1" smtClean="0">
                          <a:solidFill>
                            <a:srgbClr val="002060"/>
                          </a:solidFill>
                          <a:latin typeface="Arial" pitchFamily="34" charset="0"/>
                          <a:ea typeface="+mn-ea"/>
                          <a:cs typeface="Arial" pitchFamily="34" charset="0"/>
                        </a:rPr>
                        <a:t>java.io.FileReader</a:t>
                      </a:r>
                      <a:r>
                        <a:rPr lang="en-US" sz="1600" b="1" i="1" kern="1200" dirty="0" smtClean="0">
                          <a:solidFill>
                            <a:schemeClr val="dk1"/>
                          </a:solidFill>
                          <a:latin typeface="Arial" pitchFamily="34" charset="0"/>
                          <a:ea typeface="+mn-ea"/>
                          <a:cs typeface="Arial" pitchFamily="34" charset="0"/>
                        </a:rPr>
                        <a:t>"</a:t>
                      </a:r>
                      <a:r>
                        <a:rPr lang="en-US" sz="1600" b="1" i="1" kern="1200" dirty="0" smtClean="0">
                          <a:solidFill>
                            <a:srgbClr val="00B050"/>
                          </a:solidFill>
                          <a:latin typeface="Arial" pitchFamily="34" charset="0"/>
                          <a:ea typeface="+mn-ea"/>
                          <a:cs typeface="Arial" pitchFamily="34" charset="0"/>
                        </a:rPr>
                        <a:t>%&gt;</a:t>
                      </a:r>
                      <a:endParaRPr lang="en-US" sz="1600" b="1" i="1" dirty="0" smtClean="0">
                        <a:solidFill>
                          <a:srgbClr val="00B050"/>
                        </a:solidFill>
                        <a:latin typeface="Arial" pitchFamily="34" charset="0"/>
                        <a:cs typeface="Arial" pitchFamily="34" charset="0"/>
                      </a:endParaRPr>
                    </a:p>
                    <a:p>
                      <a:pPr>
                        <a:spcBef>
                          <a:spcPts val="1200"/>
                        </a:spcBef>
                      </a:pPr>
                      <a:r>
                        <a:rPr lang="en-US" sz="1600" dirty="0" smtClean="0">
                          <a:latin typeface="Arial" pitchFamily="34" charset="0"/>
                          <a:cs typeface="Arial" pitchFamily="34" charset="0"/>
                        </a:rPr>
                        <a:t>More</a:t>
                      </a:r>
                      <a:r>
                        <a:rPr lang="en-US" sz="1600" baseline="0" dirty="0" smtClean="0">
                          <a:latin typeface="Arial" pitchFamily="34" charset="0"/>
                          <a:cs typeface="Arial" pitchFamily="34" charset="0"/>
                        </a:rPr>
                        <a:t> than one package can be imported either by using separate page directive or using comma separated list in a single directive.</a:t>
                      </a:r>
                      <a:endParaRPr lang="en-US" sz="1600" dirty="0" smtClean="0">
                        <a:latin typeface="Arial" pitchFamily="34" charset="0"/>
                        <a:cs typeface="Arial" pitchFamily="34" charset="0"/>
                      </a:endParaRPr>
                    </a:p>
                  </a:txBody>
                  <a:tcPr anchor="ctr"/>
                </a:tc>
              </a:tr>
              <a:tr h="955040">
                <a:tc>
                  <a:txBody>
                    <a:bodyPr/>
                    <a:lstStyle/>
                    <a:p>
                      <a:pPr>
                        <a:spcBef>
                          <a:spcPts val="1200"/>
                        </a:spcBef>
                      </a:pPr>
                      <a:r>
                        <a:rPr lang="en-US" sz="1600" dirty="0">
                          <a:latin typeface="Arial" pitchFamily="34" charset="0"/>
                          <a:cs typeface="Arial" pitchFamily="34" charset="0"/>
                        </a:rPr>
                        <a:t>info</a:t>
                      </a:r>
                    </a:p>
                  </a:txBody>
                  <a:tcPr anchor="ctr"/>
                </a:tc>
                <a:tc>
                  <a:txBody>
                    <a:bodyPr/>
                    <a:lstStyle/>
                    <a:p>
                      <a:pPr>
                        <a:spcBef>
                          <a:spcPts val="1200"/>
                        </a:spcBef>
                      </a:pPr>
                      <a:r>
                        <a:rPr lang="en-US" sz="1600" dirty="0">
                          <a:latin typeface="Arial" pitchFamily="34" charset="0"/>
                          <a:cs typeface="Arial" pitchFamily="34" charset="0"/>
                        </a:rPr>
                        <a:t>Defines a string that can be accessed with the </a:t>
                      </a:r>
                      <a:r>
                        <a:rPr lang="en-US" sz="1600" dirty="0" err="1">
                          <a:latin typeface="Arial" pitchFamily="34" charset="0"/>
                          <a:cs typeface="Arial" pitchFamily="34" charset="0"/>
                        </a:rPr>
                        <a:t>servlet's</a:t>
                      </a:r>
                      <a:r>
                        <a:rPr lang="en-US" sz="1600" dirty="0">
                          <a:latin typeface="Arial" pitchFamily="34" charset="0"/>
                          <a:cs typeface="Arial" pitchFamily="34" charset="0"/>
                        </a:rPr>
                        <a:t> </a:t>
                      </a:r>
                      <a:r>
                        <a:rPr lang="en-US" sz="1600" dirty="0" err="1">
                          <a:latin typeface="Arial" pitchFamily="34" charset="0"/>
                          <a:cs typeface="Arial" pitchFamily="34" charset="0"/>
                        </a:rPr>
                        <a:t>getServletInfo</a:t>
                      </a:r>
                      <a:r>
                        <a:rPr lang="en-US" sz="1600" dirty="0">
                          <a:latin typeface="Arial" pitchFamily="34" charset="0"/>
                          <a:cs typeface="Arial" pitchFamily="34" charset="0"/>
                        </a:rPr>
                        <a:t>() method</a:t>
                      </a:r>
                      <a:r>
                        <a:rPr lang="en-US" sz="1600" dirty="0" smtClean="0">
                          <a:latin typeface="Arial" pitchFamily="34" charset="0"/>
                          <a:cs typeface="Arial" pitchFamily="34" charset="0"/>
                        </a:rPr>
                        <a:t>.</a:t>
                      </a:r>
                    </a:p>
                    <a:p>
                      <a:pPr marL="0" marR="0" indent="0" algn="l" defTabSz="914400" rtl="0" eaLnBrk="1" fontAlgn="auto" latinLnBrk="0" hangingPunct="1">
                        <a:lnSpc>
                          <a:spcPct val="100000"/>
                        </a:lnSpc>
                        <a:spcBef>
                          <a:spcPts val="1200"/>
                        </a:spcBef>
                        <a:spcAft>
                          <a:spcPts val="0"/>
                        </a:spcAft>
                        <a:buClrTx/>
                        <a:buSzTx/>
                        <a:buFontTx/>
                        <a:buNone/>
                        <a:tabLst/>
                        <a:defRPr/>
                      </a:pPr>
                      <a:r>
                        <a:rPr lang="en-US" sz="1600" b="1" i="1" dirty="0" smtClean="0">
                          <a:solidFill>
                            <a:srgbClr val="00B050"/>
                          </a:solidFill>
                          <a:latin typeface="Arial" pitchFamily="34" charset="0"/>
                          <a:cs typeface="Arial" pitchFamily="34" charset="0"/>
                        </a:rPr>
                        <a:t>&lt;%@ </a:t>
                      </a:r>
                      <a:r>
                        <a:rPr lang="en-US" sz="1600" b="1" i="1" dirty="0" smtClean="0">
                          <a:solidFill>
                            <a:srgbClr val="0070C0"/>
                          </a:solidFill>
                          <a:latin typeface="Arial" pitchFamily="34" charset="0"/>
                          <a:cs typeface="Arial" pitchFamily="34" charset="0"/>
                        </a:rPr>
                        <a:t>page</a:t>
                      </a:r>
                      <a:r>
                        <a:rPr lang="en-US" sz="1600" b="1" i="1" dirty="0" smtClean="0">
                          <a:latin typeface="Arial" pitchFamily="34" charset="0"/>
                          <a:cs typeface="Arial" pitchFamily="34" charset="0"/>
                        </a:rPr>
                        <a:t> </a:t>
                      </a:r>
                      <a:r>
                        <a:rPr lang="en-US" sz="1600" b="1" i="1" dirty="0" smtClean="0">
                          <a:solidFill>
                            <a:srgbClr val="C00000"/>
                          </a:solidFill>
                          <a:latin typeface="Arial" pitchFamily="34" charset="0"/>
                          <a:cs typeface="Arial" pitchFamily="34" charset="0"/>
                        </a:rPr>
                        <a:t>info</a:t>
                      </a:r>
                      <a:r>
                        <a:rPr lang="en-US" sz="1600" b="1" i="1" dirty="0" smtClean="0">
                          <a:latin typeface="Arial" pitchFamily="34" charset="0"/>
                          <a:cs typeface="Arial" pitchFamily="34" charset="0"/>
                        </a:rPr>
                        <a:t>=“</a:t>
                      </a:r>
                      <a:r>
                        <a:rPr lang="en-US" sz="1600" b="1" i="1" dirty="0" smtClean="0">
                          <a:solidFill>
                            <a:srgbClr val="00B0F0"/>
                          </a:solidFill>
                          <a:latin typeface="Arial" pitchFamily="34" charset="0"/>
                          <a:cs typeface="Arial" pitchFamily="34" charset="0"/>
                        </a:rPr>
                        <a:t>information</a:t>
                      </a:r>
                      <a:r>
                        <a:rPr lang="en-US" sz="1600" b="1" i="1" dirty="0" smtClean="0">
                          <a:latin typeface="Arial" pitchFamily="34" charset="0"/>
                          <a:cs typeface="Arial" pitchFamily="34" charset="0"/>
                        </a:rPr>
                        <a:t>" </a:t>
                      </a:r>
                      <a:r>
                        <a:rPr lang="en-US" sz="1600" b="1" i="1" dirty="0" smtClean="0">
                          <a:solidFill>
                            <a:srgbClr val="00B050"/>
                          </a:solidFill>
                          <a:latin typeface="Arial" pitchFamily="34" charset="0"/>
                          <a:cs typeface="Arial" pitchFamily="34" charset="0"/>
                        </a:rPr>
                        <a:t>%&gt;</a:t>
                      </a:r>
                      <a:r>
                        <a:rPr lang="en-US" sz="1600" b="1" i="1" dirty="0" smtClean="0">
                          <a:latin typeface="Arial" pitchFamily="34" charset="0"/>
                          <a:cs typeface="Arial" pitchFamily="34" charset="0"/>
                        </a:rPr>
                        <a:t> </a:t>
                      </a:r>
                      <a:endParaRPr lang="en-US" sz="1600" dirty="0">
                        <a:latin typeface="Arial" pitchFamily="34" charset="0"/>
                        <a:cs typeface="Arial" pitchFamily="34" charset="0"/>
                      </a:endParaRPr>
                    </a:p>
                  </a:txBody>
                  <a:tcPr anchor="ctr"/>
                </a:tc>
              </a:tr>
              <a:tr h="716280">
                <a:tc>
                  <a:txBody>
                    <a:bodyPr/>
                    <a:lstStyle/>
                    <a:p>
                      <a:pPr>
                        <a:spcBef>
                          <a:spcPts val="1200"/>
                        </a:spcBef>
                      </a:pPr>
                      <a:r>
                        <a:rPr lang="en-US" sz="1600" dirty="0" err="1">
                          <a:latin typeface="Arial" pitchFamily="34" charset="0"/>
                          <a:cs typeface="Arial" pitchFamily="34" charset="0"/>
                        </a:rPr>
                        <a:t>isThreadSafe</a:t>
                      </a:r>
                      <a:endParaRPr lang="en-US" sz="1600" dirty="0">
                        <a:latin typeface="Arial" pitchFamily="34" charset="0"/>
                        <a:cs typeface="Arial" pitchFamily="34" charset="0"/>
                      </a:endParaRPr>
                    </a:p>
                  </a:txBody>
                  <a:tcPr anchor="ctr"/>
                </a:tc>
                <a:tc>
                  <a:txBody>
                    <a:bodyPr/>
                    <a:lstStyle/>
                    <a:p>
                      <a:pPr>
                        <a:spcBef>
                          <a:spcPts val="1200"/>
                        </a:spcBef>
                      </a:pPr>
                      <a:r>
                        <a:rPr lang="en-US" sz="1600" dirty="0">
                          <a:latin typeface="Arial" pitchFamily="34" charset="0"/>
                          <a:cs typeface="Arial" pitchFamily="34" charset="0"/>
                        </a:rPr>
                        <a:t>Defines the threading model for the generated S</a:t>
                      </a:r>
                      <a:r>
                        <a:rPr lang="en-US" sz="1600" dirty="0" smtClean="0">
                          <a:latin typeface="Arial" pitchFamily="34" charset="0"/>
                          <a:cs typeface="Arial" pitchFamily="34" charset="0"/>
                        </a:rPr>
                        <a:t>ervlet.</a:t>
                      </a:r>
                    </a:p>
                    <a:p>
                      <a:pPr marL="0" marR="0" indent="0" algn="l" defTabSz="914400" rtl="0" eaLnBrk="1" fontAlgn="auto" latinLnBrk="0" hangingPunct="1">
                        <a:lnSpc>
                          <a:spcPct val="100000"/>
                        </a:lnSpc>
                        <a:spcBef>
                          <a:spcPts val="1200"/>
                        </a:spcBef>
                        <a:spcAft>
                          <a:spcPts val="0"/>
                        </a:spcAft>
                        <a:buClrTx/>
                        <a:buSzTx/>
                        <a:buFontTx/>
                        <a:buNone/>
                        <a:tabLst/>
                        <a:defRPr/>
                      </a:pPr>
                      <a:r>
                        <a:rPr lang="en-US" sz="1600" b="1" i="1" dirty="0" smtClean="0">
                          <a:solidFill>
                            <a:srgbClr val="00B050"/>
                          </a:solidFill>
                          <a:latin typeface="Arial" pitchFamily="34" charset="0"/>
                          <a:cs typeface="Arial" pitchFamily="34" charset="0"/>
                        </a:rPr>
                        <a:t>&lt;%@ </a:t>
                      </a:r>
                      <a:r>
                        <a:rPr lang="en-US" sz="1600" b="1" i="1" dirty="0" smtClean="0">
                          <a:solidFill>
                            <a:srgbClr val="0070C0"/>
                          </a:solidFill>
                          <a:latin typeface="Arial" pitchFamily="34" charset="0"/>
                          <a:cs typeface="Arial" pitchFamily="34" charset="0"/>
                        </a:rPr>
                        <a:t>page</a:t>
                      </a:r>
                      <a:r>
                        <a:rPr lang="en-US" sz="1600" b="1" i="1" dirty="0" smtClean="0">
                          <a:latin typeface="Arial" pitchFamily="34" charset="0"/>
                          <a:cs typeface="Arial" pitchFamily="34" charset="0"/>
                        </a:rPr>
                        <a:t> </a:t>
                      </a:r>
                      <a:r>
                        <a:rPr lang="en-US" sz="1600" b="1" i="1" dirty="0" err="1" smtClean="0">
                          <a:solidFill>
                            <a:srgbClr val="C00000"/>
                          </a:solidFill>
                          <a:latin typeface="Arial" pitchFamily="34" charset="0"/>
                          <a:cs typeface="Arial" pitchFamily="34" charset="0"/>
                        </a:rPr>
                        <a:t>isThreadSafe</a:t>
                      </a:r>
                      <a:r>
                        <a:rPr lang="en-US" sz="1600" b="1" i="1" dirty="0" smtClean="0">
                          <a:latin typeface="Arial" pitchFamily="34" charset="0"/>
                          <a:cs typeface="Arial" pitchFamily="34" charset="0"/>
                        </a:rPr>
                        <a:t>="</a:t>
                      </a:r>
                      <a:r>
                        <a:rPr lang="en-US" sz="1600" b="1" i="1" dirty="0" err="1" smtClean="0">
                          <a:solidFill>
                            <a:srgbClr val="00B0F0"/>
                          </a:solidFill>
                          <a:latin typeface="Arial" pitchFamily="34" charset="0"/>
                          <a:cs typeface="Arial" pitchFamily="34" charset="0"/>
                        </a:rPr>
                        <a:t>True|False</a:t>
                      </a:r>
                      <a:r>
                        <a:rPr lang="en-US" sz="1600" b="1" i="1" dirty="0" smtClean="0">
                          <a:latin typeface="Arial" pitchFamily="34" charset="0"/>
                          <a:cs typeface="Arial" pitchFamily="34" charset="0"/>
                        </a:rPr>
                        <a:t>" </a:t>
                      </a:r>
                      <a:r>
                        <a:rPr lang="en-US" sz="1600" b="1" i="1" dirty="0" smtClean="0">
                          <a:solidFill>
                            <a:srgbClr val="00B050"/>
                          </a:solidFill>
                          <a:latin typeface="Arial" pitchFamily="34" charset="0"/>
                          <a:cs typeface="Arial" pitchFamily="34" charset="0"/>
                        </a:rPr>
                        <a:t>%&gt;</a:t>
                      </a:r>
                      <a:r>
                        <a:rPr lang="en-US" sz="1600" b="1" i="1" dirty="0" smtClean="0">
                          <a:latin typeface="Arial" pitchFamily="34" charset="0"/>
                          <a:cs typeface="Arial" pitchFamily="34" charset="0"/>
                        </a:rPr>
                        <a:t> </a:t>
                      </a:r>
                    </a:p>
                  </a:txBody>
                  <a:tcPr anchor="ct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 for Page Directive</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11</a:t>
            </a:fld>
            <a:endParaRPr lang="en-US"/>
          </a:p>
        </p:txBody>
      </p:sp>
      <p:graphicFrame>
        <p:nvGraphicFramePr>
          <p:cNvPr id="7" name="Table 6"/>
          <p:cNvGraphicFramePr>
            <a:graphicFrameLocks noGrp="1"/>
          </p:cNvGraphicFramePr>
          <p:nvPr/>
        </p:nvGraphicFramePr>
        <p:xfrm>
          <a:off x="243840" y="1676400"/>
          <a:ext cx="8595360" cy="4145280"/>
        </p:xfrm>
        <a:graphic>
          <a:graphicData uri="http://schemas.openxmlformats.org/drawingml/2006/table">
            <a:tbl>
              <a:tblPr firstRow="1" bandRow="1">
                <a:tableStyleId>{7DF18680-E054-41AD-8BC1-D1AEF772440D}</a:tableStyleId>
              </a:tblPr>
              <a:tblGrid>
                <a:gridCol w="2039575"/>
                <a:gridCol w="6555785"/>
              </a:tblGrid>
              <a:tr h="332815">
                <a:tc>
                  <a:txBody>
                    <a:bodyPr/>
                    <a:lstStyle/>
                    <a:p>
                      <a:pPr algn="ctr">
                        <a:spcBef>
                          <a:spcPts val="1200"/>
                        </a:spcBef>
                      </a:pPr>
                      <a:r>
                        <a:rPr lang="en-US" sz="1600" dirty="0">
                          <a:latin typeface="Arial" pitchFamily="34" charset="0"/>
                          <a:cs typeface="Arial" pitchFamily="34" charset="0"/>
                        </a:rPr>
                        <a:t>Attribute </a:t>
                      </a:r>
                    </a:p>
                  </a:txBody>
                  <a:tcPr anchor="ctr"/>
                </a:tc>
                <a:tc>
                  <a:txBody>
                    <a:bodyPr/>
                    <a:lstStyle/>
                    <a:p>
                      <a:pPr algn="ctr">
                        <a:spcBef>
                          <a:spcPts val="1200"/>
                        </a:spcBef>
                      </a:pPr>
                      <a:r>
                        <a:rPr lang="en-US" sz="1600" dirty="0">
                          <a:latin typeface="Arial" pitchFamily="34" charset="0"/>
                          <a:cs typeface="Arial" pitchFamily="34" charset="0"/>
                        </a:rPr>
                        <a:t>Purpose </a:t>
                      </a:r>
                    </a:p>
                  </a:txBody>
                  <a:tcPr anchor="ctr"/>
                </a:tc>
              </a:tr>
              <a:tr h="726141">
                <a:tc>
                  <a:txBody>
                    <a:bodyPr/>
                    <a:lstStyle/>
                    <a:p>
                      <a:pPr>
                        <a:spcBef>
                          <a:spcPts val="1200"/>
                        </a:spcBef>
                      </a:pPr>
                      <a:r>
                        <a:rPr lang="en-US" sz="1600" dirty="0">
                          <a:latin typeface="Arial" pitchFamily="34" charset="0"/>
                          <a:cs typeface="Arial" pitchFamily="34" charset="0"/>
                        </a:rPr>
                        <a:t>language</a:t>
                      </a:r>
                    </a:p>
                  </a:txBody>
                  <a:tcPr anchor="ctr"/>
                </a:tc>
                <a:tc>
                  <a:txBody>
                    <a:bodyPr/>
                    <a:lstStyle/>
                    <a:p>
                      <a:pPr>
                        <a:spcBef>
                          <a:spcPts val="1200"/>
                        </a:spcBef>
                      </a:pPr>
                      <a:r>
                        <a:rPr lang="en-US" sz="1600" dirty="0" smtClean="0">
                          <a:latin typeface="Arial" pitchFamily="34" charset="0"/>
                          <a:cs typeface="Arial" pitchFamily="34" charset="0"/>
                        </a:rPr>
                        <a:t>Defines </a:t>
                      </a:r>
                      <a:r>
                        <a:rPr lang="en-US" sz="1600" dirty="0">
                          <a:latin typeface="Arial" pitchFamily="34" charset="0"/>
                          <a:cs typeface="Arial" pitchFamily="34" charset="0"/>
                        </a:rPr>
                        <a:t>the programming language used in the JSP page</a:t>
                      </a:r>
                      <a:r>
                        <a:rPr lang="en-US" sz="1600" dirty="0" smtClean="0">
                          <a:latin typeface="Arial" pitchFamily="34" charset="0"/>
                          <a:cs typeface="Arial" pitchFamily="34" charset="0"/>
                        </a:rPr>
                        <a:t>.</a:t>
                      </a:r>
                    </a:p>
                    <a:p>
                      <a:pPr>
                        <a:spcBef>
                          <a:spcPts val="1200"/>
                        </a:spcBef>
                      </a:pPr>
                      <a:r>
                        <a:rPr lang="en-US" sz="1600" b="1" i="1" dirty="0" smtClean="0">
                          <a:solidFill>
                            <a:srgbClr val="00B050"/>
                          </a:solidFill>
                          <a:latin typeface="Arial" pitchFamily="34" charset="0"/>
                          <a:cs typeface="Arial" pitchFamily="34" charset="0"/>
                        </a:rPr>
                        <a:t>&lt;%@</a:t>
                      </a:r>
                      <a:r>
                        <a:rPr lang="en-US" sz="1600" b="1" i="1" dirty="0" smtClean="0">
                          <a:solidFill>
                            <a:srgbClr val="0070C0"/>
                          </a:solidFill>
                          <a:latin typeface="Arial" pitchFamily="34" charset="0"/>
                          <a:cs typeface="Arial" pitchFamily="34" charset="0"/>
                        </a:rPr>
                        <a:t>page </a:t>
                      </a:r>
                      <a:r>
                        <a:rPr lang="en-US" sz="1600" b="1" i="1" dirty="0" smtClean="0">
                          <a:solidFill>
                            <a:srgbClr val="C00000"/>
                          </a:solidFill>
                          <a:latin typeface="Arial" pitchFamily="34" charset="0"/>
                          <a:cs typeface="Arial" pitchFamily="34" charset="0"/>
                        </a:rPr>
                        <a:t>language</a:t>
                      </a:r>
                      <a:r>
                        <a:rPr lang="en-US" sz="1600" b="1" i="1" dirty="0" smtClean="0">
                          <a:solidFill>
                            <a:srgbClr val="00B0F0"/>
                          </a:solidFill>
                          <a:latin typeface="Arial" pitchFamily="34" charset="0"/>
                          <a:cs typeface="Arial" pitchFamily="34" charset="0"/>
                        </a:rPr>
                        <a:t>="java" </a:t>
                      </a:r>
                      <a:r>
                        <a:rPr lang="en-US" sz="1600" b="1" i="1" dirty="0" smtClean="0">
                          <a:solidFill>
                            <a:srgbClr val="00B050"/>
                          </a:solidFill>
                          <a:latin typeface="Arial" pitchFamily="34" charset="0"/>
                          <a:cs typeface="Arial" pitchFamily="34" charset="0"/>
                        </a:rPr>
                        <a:t>%&gt; </a:t>
                      </a:r>
                      <a:endParaRPr lang="en-US" sz="1600" b="1" i="1" dirty="0">
                        <a:solidFill>
                          <a:srgbClr val="00B050"/>
                        </a:solidFill>
                        <a:latin typeface="Arial" pitchFamily="34" charset="0"/>
                        <a:cs typeface="Arial" pitchFamily="34" charset="0"/>
                      </a:endParaRPr>
                    </a:p>
                  </a:txBody>
                  <a:tcPr anchor="ctr"/>
                </a:tc>
              </a:tr>
              <a:tr h="726141">
                <a:tc>
                  <a:txBody>
                    <a:bodyPr/>
                    <a:lstStyle/>
                    <a:p>
                      <a:pPr>
                        <a:spcBef>
                          <a:spcPts val="1200"/>
                        </a:spcBef>
                      </a:pPr>
                      <a:r>
                        <a:rPr lang="en-US" sz="1600" dirty="0">
                          <a:latin typeface="Arial" pitchFamily="34" charset="0"/>
                          <a:cs typeface="Arial" pitchFamily="34" charset="0"/>
                        </a:rPr>
                        <a:t>session</a:t>
                      </a:r>
                    </a:p>
                  </a:txBody>
                  <a:tcPr anchor="ctr"/>
                </a:tc>
                <a:tc>
                  <a:txBody>
                    <a:bodyPr/>
                    <a:lstStyle/>
                    <a:p>
                      <a:pPr>
                        <a:spcBef>
                          <a:spcPts val="1200"/>
                        </a:spcBef>
                      </a:pPr>
                      <a:r>
                        <a:rPr lang="en-US" sz="1600" dirty="0">
                          <a:latin typeface="Arial" pitchFamily="34" charset="0"/>
                          <a:cs typeface="Arial" pitchFamily="34" charset="0"/>
                        </a:rPr>
                        <a:t>Specifies whether or not the JSP page participates in HTTP </a:t>
                      </a:r>
                      <a:r>
                        <a:rPr lang="en-US" sz="1600" dirty="0" smtClean="0">
                          <a:latin typeface="Arial" pitchFamily="34" charset="0"/>
                          <a:cs typeface="Arial" pitchFamily="34" charset="0"/>
                        </a:rPr>
                        <a:t>sessions</a:t>
                      </a:r>
                    </a:p>
                    <a:p>
                      <a:pPr>
                        <a:spcBef>
                          <a:spcPts val="1200"/>
                        </a:spcBef>
                      </a:pPr>
                      <a:r>
                        <a:rPr lang="en-US" sz="1600" b="1" i="1" dirty="0" smtClean="0">
                          <a:solidFill>
                            <a:srgbClr val="00B050"/>
                          </a:solidFill>
                          <a:latin typeface="Arial" pitchFamily="34" charset="0"/>
                          <a:cs typeface="Arial" pitchFamily="34" charset="0"/>
                        </a:rPr>
                        <a:t>&lt;%@</a:t>
                      </a:r>
                      <a:r>
                        <a:rPr lang="en-US" sz="1600" b="1" i="1" dirty="0" smtClean="0">
                          <a:solidFill>
                            <a:srgbClr val="0070C0"/>
                          </a:solidFill>
                          <a:latin typeface="Arial" pitchFamily="34" charset="0"/>
                          <a:cs typeface="Arial" pitchFamily="34" charset="0"/>
                        </a:rPr>
                        <a:t>page </a:t>
                      </a:r>
                      <a:r>
                        <a:rPr lang="en-US" sz="1600" b="1" i="1" dirty="0" smtClean="0">
                          <a:solidFill>
                            <a:srgbClr val="C00000"/>
                          </a:solidFill>
                          <a:latin typeface="Arial" pitchFamily="34" charset="0"/>
                          <a:cs typeface="Arial" pitchFamily="34" charset="0"/>
                        </a:rPr>
                        <a:t>language</a:t>
                      </a:r>
                      <a:r>
                        <a:rPr lang="en-US" sz="1600" b="1" i="1" dirty="0" smtClean="0">
                          <a:latin typeface="Arial" pitchFamily="34" charset="0"/>
                          <a:cs typeface="Arial" pitchFamily="34" charset="0"/>
                        </a:rPr>
                        <a:t>="</a:t>
                      </a:r>
                      <a:r>
                        <a:rPr lang="en-US" sz="1600" b="1" i="1" dirty="0" smtClean="0">
                          <a:solidFill>
                            <a:srgbClr val="00B0F0"/>
                          </a:solidFill>
                          <a:latin typeface="Arial" pitchFamily="34" charset="0"/>
                          <a:cs typeface="Arial" pitchFamily="34" charset="0"/>
                        </a:rPr>
                        <a:t>java</a:t>
                      </a:r>
                      <a:r>
                        <a:rPr lang="en-US" sz="1600" b="1" i="1" dirty="0" smtClean="0">
                          <a:latin typeface="Arial" pitchFamily="34" charset="0"/>
                          <a:cs typeface="Arial" pitchFamily="34" charset="0"/>
                        </a:rPr>
                        <a:t>" </a:t>
                      </a:r>
                      <a:r>
                        <a:rPr lang="en-US" sz="1600" b="1" i="1" dirty="0" smtClean="0">
                          <a:solidFill>
                            <a:srgbClr val="C00000"/>
                          </a:solidFill>
                          <a:latin typeface="Arial" pitchFamily="34" charset="0"/>
                          <a:cs typeface="Arial" pitchFamily="34" charset="0"/>
                        </a:rPr>
                        <a:t>session</a:t>
                      </a:r>
                      <a:r>
                        <a:rPr lang="en-US" sz="1600" b="1" i="1" dirty="0" smtClean="0">
                          <a:latin typeface="Arial" pitchFamily="34" charset="0"/>
                          <a:cs typeface="Arial" pitchFamily="34" charset="0"/>
                        </a:rPr>
                        <a:t>="</a:t>
                      </a:r>
                      <a:r>
                        <a:rPr lang="en-US" sz="1600" b="1" i="1" dirty="0" smtClean="0">
                          <a:solidFill>
                            <a:srgbClr val="00B0F0"/>
                          </a:solidFill>
                          <a:latin typeface="Arial" pitchFamily="34" charset="0"/>
                          <a:cs typeface="Arial" pitchFamily="34" charset="0"/>
                        </a:rPr>
                        <a:t>true</a:t>
                      </a:r>
                      <a:r>
                        <a:rPr lang="en-US" sz="1600" b="1" i="1" dirty="0" smtClean="0">
                          <a:latin typeface="Arial" pitchFamily="34" charset="0"/>
                          <a:cs typeface="Arial" pitchFamily="34" charset="0"/>
                        </a:rPr>
                        <a:t>" </a:t>
                      </a:r>
                      <a:r>
                        <a:rPr lang="en-US" sz="1600" b="1" i="1" dirty="0" smtClean="0">
                          <a:solidFill>
                            <a:srgbClr val="00B050"/>
                          </a:solidFill>
                          <a:latin typeface="Arial" pitchFamily="34" charset="0"/>
                          <a:cs typeface="Arial" pitchFamily="34" charset="0"/>
                        </a:rPr>
                        <a:t>%&gt; </a:t>
                      </a:r>
                      <a:endParaRPr lang="en-US" sz="1600" b="1" i="1" dirty="0">
                        <a:solidFill>
                          <a:srgbClr val="00B050"/>
                        </a:solidFill>
                        <a:latin typeface="Arial" pitchFamily="34" charset="0"/>
                        <a:cs typeface="Arial" pitchFamily="34" charset="0"/>
                      </a:endParaRPr>
                    </a:p>
                  </a:txBody>
                  <a:tcPr anchor="ctr"/>
                </a:tc>
              </a:tr>
              <a:tr h="968188">
                <a:tc>
                  <a:txBody>
                    <a:bodyPr/>
                    <a:lstStyle/>
                    <a:p>
                      <a:pPr>
                        <a:spcBef>
                          <a:spcPts val="1200"/>
                        </a:spcBef>
                      </a:pPr>
                      <a:r>
                        <a:rPr lang="en-US" sz="1600" dirty="0" err="1">
                          <a:latin typeface="Arial" pitchFamily="34" charset="0"/>
                          <a:cs typeface="Arial" pitchFamily="34" charset="0"/>
                        </a:rPr>
                        <a:t>isELIgnored</a:t>
                      </a:r>
                      <a:endParaRPr lang="en-US" sz="1600" dirty="0">
                        <a:latin typeface="Arial" pitchFamily="34" charset="0"/>
                        <a:cs typeface="Arial" pitchFamily="34" charset="0"/>
                      </a:endParaRPr>
                    </a:p>
                  </a:txBody>
                  <a:tcPr anchor="ctr"/>
                </a:tc>
                <a:tc>
                  <a:txBody>
                    <a:bodyPr/>
                    <a:lstStyle/>
                    <a:p>
                      <a:pPr>
                        <a:spcBef>
                          <a:spcPts val="1200"/>
                        </a:spcBef>
                      </a:pPr>
                      <a:r>
                        <a:rPr lang="en-US" sz="1600" dirty="0">
                          <a:latin typeface="Arial" pitchFamily="34" charset="0"/>
                          <a:cs typeface="Arial" pitchFamily="34" charset="0"/>
                        </a:rPr>
                        <a:t>Specifies whether or not EL expression within the JSP page will be ignored</a:t>
                      </a:r>
                      <a:r>
                        <a:rPr lang="en-US" sz="1600" dirty="0" smtClean="0">
                          <a:latin typeface="Arial" pitchFamily="34" charset="0"/>
                          <a:cs typeface="Arial" pitchFamily="34" charset="0"/>
                        </a:rPr>
                        <a:t>.</a:t>
                      </a:r>
                    </a:p>
                    <a:p>
                      <a:pPr>
                        <a:spcBef>
                          <a:spcPts val="1200"/>
                        </a:spcBef>
                      </a:pPr>
                      <a:r>
                        <a:rPr lang="en-US" sz="1600" b="1" i="1" dirty="0" smtClean="0">
                          <a:solidFill>
                            <a:srgbClr val="00B050"/>
                          </a:solidFill>
                          <a:latin typeface="Arial" pitchFamily="34" charset="0"/>
                          <a:cs typeface="Arial" pitchFamily="34" charset="0"/>
                        </a:rPr>
                        <a:t>&lt;%@ </a:t>
                      </a:r>
                      <a:r>
                        <a:rPr lang="en-US" sz="1600" b="1" i="1" dirty="0" smtClean="0">
                          <a:solidFill>
                            <a:srgbClr val="0070C0"/>
                          </a:solidFill>
                          <a:latin typeface="Arial" pitchFamily="34" charset="0"/>
                          <a:cs typeface="Arial" pitchFamily="34" charset="0"/>
                        </a:rPr>
                        <a:t>page</a:t>
                      </a:r>
                      <a:r>
                        <a:rPr lang="en-US" sz="1600" b="1" i="1" dirty="0" smtClean="0">
                          <a:latin typeface="Arial" pitchFamily="34" charset="0"/>
                          <a:cs typeface="Arial" pitchFamily="34" charset="0"/>
                        </a:rPr>
                        <a:t> </a:t>
                      </a:r>
                      <a:r>
                        <a:rPr lang="en-US" sz="1600" b="1" i="1" dirty="0" err="1" smtClean="0">
                          <a:solidFill>
                            <a:srgbClr val="C00000"/>
                          </a:solidFill>
                          <a:latin typeface="Arial" pitchFamily="34" charset="0"/>
                          <a:cs typeface="Arial" pitchFamily="34" charset="0"/>
                        </a:rPr>
                        <a:t>isELIgnored</a:t>
                      </a:r>
                      <a:r>
                        <a:rPr lang="en-US" sz="1600" b="1" i="1" dirty="0" smtClean="0">
                          <a:latin typeface="Arial" pitchFamily="34" charset="0"/>
                          <a:cs typeface="Arial" pitchFamily="34" charset="0"/>
                        </a:rPr>
                        <a:t>="</a:t>
                      </a:r>
                      <a:r>
                        <a:rPr lang="en-US" sz="1600" b="1" i="1" dirty="0" err="1" smtClean="0">
                          <a:solidFill>
                            <a:srgbClr val="00B0F0"/>
                          </a:solidFill>
                          <a:latin typeface="Arial" pitchFamily="34" charset="0"/>
                          <a:cs typeface="Arial" pitchFamily="34" charset="0"/>
                        </a:rPr>
                        <a:t>True|False</a:t>
                      </a:r>
                      <a:r>
                        <a:rPr lang="en-US" sz="1600" b="1" i="1" dirty="0" smtClean="0">
                          <a:latin typeface="Arial" pitchFamily="34" charset="0"/>
                          <a:cs typeface="Arial" pitchFamily="34" charset="0"/>
                        </a:rPr>
                        <a:t>" </a:t>
                      </a:r>
                      <a:r>
                        <a:rPr lang="en-US" sz="1600" b="1" i="1" dirty="0" smtClean="0">
                          <a:solidFill>
                            <a:srgbClr val="00B050"/>
                          </a:solidFill>
                          <a:latin typeface="Arial" pitchFamily="34" charset="0"/>
                          <a:cs typeface="Arial" pitchFamily="34" charset="0"/>
                        </a:rPr>
                        <a:t>%&gt;</a:t>
                      </a:r>
                      <a:r>
                        <a:rPr lang="en-US" sz="1600" b="1" i="1" dirty="0" smtClean="0">
                          <a:latin typeface="Arial" pitchFamily="34" charset="0"/>
                          <a:cs typeface="Arial" pitchFamily="34" charset="0"/>
                        </a:rPr>
                        <a:t> </a:t>
                      </a:r>
                      <a:endParaRPr lang="en-US" sz="1600" dirty="0">
                        <a:latin typeface="Arial" pitchFamily="34" charset="0"/>
                        <a:cs typeface="Arial" pitchFamily="34" charset="0"/>
                      </a:endParaRPr>
                    </a:p>
                  </a:txBody>
                  <a:tcPr anchor="ctr"/>
                </a:tc>
              </a:tr>
              <a:tr h="1361515">
                <a:tc>
                  <a:txBody>
                    <a:bodyPr/>
                    <a:lstStyle/>
                    <a:p>
                      <a:pPr>
                        <a:spcBef>
                          <a:spcPts val="1200"/>
                        </a:spcBef>
                      </a:pPr>
                      <a:r>
                        <a:rPr lang="en-US" sz="1600">
                          <a:latin typeface="Arial" pitchFamily="34" charset="0"/>
                          <a:cs typeface="Arial" pitchFamily="34" charset="0"/>
                        </a:rPr>
                        <a:t>isScriptingEnabled</a:t>
                      </a:r>
                    </a:p>
                  </a:txBody>
                  <a:tcPr anchor="ctr"/>
                </a:tc>
                <a:tc>
                  <a:txBody>
                    <a:bodyPr/>
                    <a:lstStyle/>
                    <a:p>
                      <a:pPr>
                        <a:spcBef>
                          <a:spcPts val="1200"/>
                        </a:spcBef>
                      </a:pPr>
                      <a:r>
                        <a:rPr lang="en-US" sz="1600" dirty="0">
                          <a:latin typeface="Arial" pitchFamily="34" charset="0"/>
                          <a:cs typeface="Arial" pitchFamily="34" charset="0"/>
                        </a:rPr>
                        <a:t>Determines if scripting elements are allowed for use</a:t>
                      </a:r>
                      <a:r>
                        <a:rPr lang="en-US" sz="1600" dirty="0" smtClean="0">
                          <a:latin typeface="Arial" pitchFamily="34" charset="0"/>
                          <a:cs typeface="Arial" pitchFamily="34" charset="0"/>
                        </a:rPr>
                        <a:t>.</a:t>
                      </a:r>
                    </a:p>
                    <a:p>
                      <a:pPr marL="0" marR="0" indent="0" algn="l" defTabSz="914400" rtl="0" eaLnBrk="1" fontAlgn="auto" latinLnBrk="0" hangingPunct="1">
                        <a:lnSpc>
                          <a:spcPct val="100000"/>
                        </a:lnSpc>
                        <a:spcBef>
                          <a:spcPts val="1200"/>
                        </a:spcBef>
                        <a:spcAft>
                          <a:spcPts val="0"/>
                        </a:spcAft>
                        <a:buClrTx/>
                        <a:buSzTx/>
                        <a:buFontTx/>
                        <a:buNone/>
                        <a:tabLst/>
                        <a:defRPr/>
                      </a:pPr>
                      <a:r>
                        <a:rPr lang="en-US" sz="1600" b="1" i="1" dirty="0" smtClean="0">
                          <a:solidFill>
                            <a:srgbClr val="00B050"/>
                          </a:solidFill>
                          <a:latin typeface="Arial" pitchFamily="34" charset="0"/>
                          <a:cs typeface="Arial" pitchFamily="34" charset="0"/>
                        </a:rPr>
                        <a:t>&lt;%@ </a:t>
                      </a:r>
                      <a:r>
                        <a:rPr lang="en-US" sz="1600" b="1" i="1" dirty="0" smtClean="0">
                          <a:solidFill>
                            <a:srgbClr val="0070C0"/>
                          </a:solidFill>
                          <a:latin typeface="Arial" pitchFamily="34" charset="0"/>
                          <a:cs typeface="Arial" pitchFamily="34" charset="0"/>
                        </a:rPr>
                        <a:t>page</a:t>
                      </a:r>
                      <a:r>
                        <a:rPr lang="en-US" sz="1600" b="1" i="1" dirty="0" smtClean="0">
                          <a:latin typeface="Arial" pitchFamily="34" charset="0"/>
                          <a:cs typeface="Arial" pitchFamily="34" charset="0"/>
                        </a:rPr>
                        <a:t> </a:t>
                      </a:r>
                      <a:r>
                        <a:rPr lang="en-US" sz="1600" b="1" i="1" dirty="0" err="1" smtClean="0">
                          <a:solidFill>
                            <a:srgbClr val="C00000"/>
                          </a:solidFill>
                          <a:latin typeface="Arial" pitchFamily="34" charset="0"/>
                          <a:cs typeface="Arial" pitchFamily="34" charset="0"/>
                        </a:rPr>
                        <a:t>isScriptingEnabled</a:t>
                      </a:r>
                      <a:r>
                        <a:rPr lang="en-US" sz="1600" b="1" i="1" dirty="0" smtClean="0">
                          <a:latin typeface="Arial" pitchFamily="34" charset="0"/>
                          <a:cs typeface="Arial" pitchFamily="34" charset="0"/>
                        </a:rPr>
                        <a:t>="</a:t>
                      </a:r>
                      <a:r>
                        <a:rPr lang="en-US" sz="1600" b="1" i="1" dirty="0" err="1" smtClean="0">
                          <a:solidFill>
                            <a:srgbClr val="00B0F0"/>
                          </a:solidFill>
                          <a:latin typeface="Arial" pitchFamily="34" charset="0"/>
                          <a:cs typeface="Arial" pitchFamily="34" charset="0"/>
                        </a:rPr>
                        <a:t>True|False</a:t>
                      </a:r>
                      <a:r>
                        <a:rPr lang="en-US" sz="1600" b="1" i="1" dirty="0" smtClean="0">
                          <a:latin typeface="Arial" pitchFamily="34" charset="0"/>
                          <a:cs typeface="Arial" pitchFamily="34" charset="0"/>
                        </a:rPr>
                        <a:t>" </a:t>
                      </a:r>
                      <a:r>
                        <a:rPr lang="en-US" sz="1600" b="1" i="1" dirty="0" smtClean="0">
                          <a:solidFill>
                            <a:srgbClr val="00B050"/>
                          </a:solidFill>
                          <a:latin typeface="Arial" pitchFamily="34" charset="0"/>
                          <a:cs typeface="Arial" pitchFamily="34" charset="0"/>
                        </a:rPr>
                        <a:t>%&gt;</a:t>
                      </a:r>
                      <a:r>
                        <a:rPr lang="en-US" sz="1600" b="1" i="1" dirty="0" smtClean="0">
                          <a:latin typeface="Arial" pitchFamily="34" charset="0"/>
                          <a:cs typeface="Arial" pitchFamily="34" charset="0"/>
                        </a:rPr>
                        <a:t> </a:t>
                      </a:r>
                    </a:p>
                    <a:p>
                      <a:pPr marL="0" marR="0" indent="0" algn="l" defTabSz="914400" rtl="0" eaLnBrk="1" fontAlgn="auto" latinLnBrk="0" hangingPunct="1">
                        <a:lnSpc>
                          <a:spcPct val="100000"/>
                        </a:lnSpc>
                        <a:spcBef>
                          <a:spcPts val="1200"/>
                        </a:spcBef>
                        <a:spcAft>
                          <a:spcPts val="0"/>
                        </a:spcAft>
                        <a:buClrTx/>
                        <a:buSzTx/>
                        <a:buFontTx/>
                        <a:buNone/>
                        <a:tabLst/>
                        <a:defRPr/>
                      </a:pPr>
                      <a:r>
                        <a:rPr lang="en-US" sz="1600" b="0" i="0" dirty="0" smtClean="0">
                          <a:latin typeface="Arial" pitchFamily="34" charset="0"/>
                          <a:cs typeface="Arial" pitchFamily="34" charset="0"/>
                        </a:rPr>
                        <a:t>Setting to false will throw error during translation if your</a:t>
                      </a:r>
                      <a:r>
                        <a:rPr lang="en-US" sz="1600" b="0" i="0" baseline="0" dirty="0" smtClean="0">
                          <a:latin typeface="Arial" pitchFamily="34" charset="0"/>
                          <a:cs typeface="Arial" pitchFamily="34" charset="0"/>
                        </a:rPr>
                        <a:t> page contains any scripting element such as </a:t>
                      </a:r>
                      <a:r>
                        <a:rPr lang="en-US" sz="1600" b="0" i="0" baseline="0" dirty="0" err="1" smtClean="0">
                          <a:latin typeface="Arial" pitchFamily="34" charset="0"/>
                          <a:cs typeface="Arial" pitchFamily="34" charset="0"/>
                        </a:rPr>
                        <a:t>scriplets</a:t>
                      </a:r>
                      <a:r>
                        <a:rPr lang="en-US" sz="1600" b="0" i="0" baseline="0" dirty="0" smtClean="0">
                          <a:latin typeface="Arial" pitchFamily="34" charset="0"/>
                          <a:cs typeface="Arial" pitchFamily="34" charset="0"/>
                        </a:rPr>
                        <a:t> , expression etc</a:t>
                      </a:r>
                      <a:endParaRPr lang="en-US" sz="1600" dirty="0">
                        <a:latin typeface="Arial" pitchFamily="34" charset="0"/>
                        <a:cs typeface="Arial" pitchFamily="34" charset="0"/>
                      </a:endParaRPr>
                    </a:p>
                  </a:txBody>
                  <a:tcPr anchor="ct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 you confused…</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12</a:t>
            </a:fld>
            <a:endParaRPr lang="en-US"/>
          </a:p>
        </p:txBody>
      </p:sp>
      <p:pic>
        <p:nvPicPr>
          <p:cNvPr id="5" name="Picture 4" descr="travis_cartoon-confused.gif"/>
          <p:cNvPicPr>
            <a:picLocks noChangeAspect="1"/>
          </p:cNvPicPr>
          <p:nvPr/>
        </p:nvPicPr>
        <p:blipFill>
          <a:blip r:embed="rId2" cstate="print"/>
          <a:stretch>
            <a:fillRect/>
          </a:stretch>
        </p:blipFill>
        <p:spPr>
          <a:xfrm>
            <a:off x="304800" y="1798868"/>
            <a:ext cx="1290637" cy="3687532"/>
          </a:xfrm>
          <a:prstGeom prst="rect">
            <a:avLst/>
          </a:prstGeom>
        </p:spPr>
      </p:pic>
      <p:sp>
        <p:nvSpPr>
          <p:cNvPr id="6" name="TextBox 5"/>
          <p:cNvSpPr txBox="1"/>
          <p:nvPr/>
        </p:nvSpPr>
        <p:spPr>
          <a:xfrm>
            <a:off x="1600200" y="1828800"/>
            <a:ext cx="7467600" cy="4154984"/>
          </a:xfrm>
          <a:prstGeom prst="rect">
            <a:avLst/>
          </a:prstGeom>
          <a:noFill/>
        </p:spPr>
        <p:txBody>
          <a:bodyPr wrap="square" rtlCol="0">
            <a:spAutoFit/>
          </a:bodyPr>
          <a:lstStyle/>
          <a:p>
            <a:r>
              <a:rPr lang="en-US" sz="2200" dirty="0" smtClean="0">
                <a:solidFill>
                  <a:srgbClr val="CC3300"/>
                </a:solidFill>
              </a:rPr>
              <a:t>Confused on seeing so many directives?</a:t>
            </a:r>
          </a:p>
          <a:p>
            <a:endParaRPr lang="en-US" sz="2200" dirty="0" smtClean="0">
              <a:solidFill>
                <a:srgbClr val="CC3300"/>
              </a:solidFill>
            </a:endParaRPr>
          </a:p>
          <a:p>
            <a:r>
              <a:rPr lang="en-US" sz="2200" dirty="0" smtClean="0">
                <a:solidFill>
                  <a:srgbClr val="0070C0"/>
                </a:solidFill>
              </a:rPr>
              <a:t>Just relax and focus on the following 4 directives which are commonly used in application development.</a:t>
            </a:r>
          </a:p>
          <a:p>
            <a:endParaRPr lang="en-US" sz="2200" dirty="0" smtClean="0">
              <a:solidFill>
                <a:srgbClr val="0070C0"/>
              </a:solidFill>
            </a:endParaRPr>
          </a:p>
          <a:p>
            <a:pPr marL="1308100" indent="347663">
              <a:buFont typeface="Wingdings" pitchFamily="2" charset="2"/>
              <a:buChar char="§"/>
            </a:pPr>
            <a:r>
              <a:rPr lang="fr-FR" sz="2200" dirty="0" smtClean="0">
                <a:solidFill>
                  <a:srgbClr val="006600"/>
                </a:solidFill>
              </a:rPr>
              <a:t>Buffer</a:t>
            </a:r>
          </a:p>
          <a:p>
            <a:pPr marL="1308100" indent="347663">
              <a:buFont typeface="Wingdings" pitchFamily="2" charset="2"/>
              <a:buChar char="§"/>
            </a:pPr>
            <a:r>
              <a:rPr lang="fr-FR" sz="2200" dirty="0" err="1" smtClean="0">
                <a:solidFill>
                  <a:srgbClr val="006600"/>
                </a:solidFill>
              </a:rPr>
              <a:t>Error</a:t>
            </a:r>
            <a:r>
              <a:rPr lang="fr-FR" sz="2200" dirty="0" smtClean="0">
                <a:solidFill>
                  <a:srgbClr val="006600"/>
                </a:solidFill>
              </a:rPr>
              <a:t> Page</a:t>
            </a:r>
          </a:p>
          <a:p>
            <a:pPr marL="1308100" indent="347663">
              <a:buFont typeface="Wingdings" pitchFamily="2" charset="2"/>
              <a:buChar char="§"/>
            </a:pPr>
            <a:r>
              <a:rPr lang="fr-FR" sz="2200" dirty="0" smtClean="0">
                <a:solidFill>
                  <a:srgbClr val="006600"/>
                </a:solidFill>
              </a:rPr>
              <a:t>Import</a:t>
            </a:r>
          </a:p>
          <a:p>
            <a:pPr marL="1308100" indent="347663">
              <a:buFont typeface="Wingdings" pitchFamily="2" charset="2"/>
              <a:buChar char="§"/>
            </a:pPr>
            <a:r>
              <a:rPr lang="fr-FR" sz="2200" dirty="0" smtClean="0">
                <a:solidFill>
                  <a:srgbClr val="006600"/>
                </a:solidFill>
              </a:rPr>
              <a:t>Session</a:t>
            </a:r>
          </a:p>
          <a:p>
            <a:pPr marL="1308100" indent="347663"/>
            <a:endParaRPr lang="en-US" sz="2200" dirty="0" smtClean="0">
              <a:solidFill>
                <a:srgbClr val="006600"/>
              </a:solidFill>
            </a:endParaRPr>
          </a:p>
          <a:p>
            <a:pPr indent="63500"/>
            <a:r>
              <a:rPr lang="en-US" sz="2200" dirty="0" smtClean="0">
                <a:solidFill>
                  <a:srgbClr val="0070C0"/>
                </a:solidFill>
              </a:rPr>
              <a:t>Lets do some hands on these directives.</a:t>
            </a:r>
          </a:p>
          <a:p>
            <a:endParaRPr lang="en-US" sz="2200"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ox(in)">
                                      <p:cBhvr>
                                        <p:cTn id="7" dur="500"/>
                                        <p:tgtEl>
                                          <p:spTgt spid="6">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ox(in)">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box(in)">
                                      <p:cBhvr>
                                        <p:cTn id="15" dur="500"/>
                                        <p:tgtEl>
                                          <p:spTgt spid="6">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box(in)">
                                      <p:cBhvr>
                                        <p:cTn id="18" dur="500"/>
                                        <p:tgtEl>
                                          <p:spTgt spid="6">
                                            <p:txEl>
                                              <p:pRg st="4" end="4"/>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box(in)">
                                      <p:cBhvr>
                                        <p:cTn id="21" dur="500"/>
                                        <p:tgtEl>
                                          <p:spTgt spid="6">
                                            <p:txEl>
                                              <p:pRg st="5" end="5"/>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6">
                                            <p:txEl>
                                              <p:pRg st="6" end="6"/>
                                            </p:txEl>
                                          </p:spTgt>
                                        </p:tgtEl>
                                        <p:attrNameLst>
                                          <p:attrName>style.visibility</p:attrName>
                                        </p:attrNameLst>
                                      </p:cBhvr>
                                      <p:to>
                                        <p:strVal val="visible"/>
                                      </p:to>
                                    </p:set>
                                    <p:animEffect transition="in" filter="box(in)">
                                      <p:cBhvr>
                                        <p:cTn id="24" dur="500"/>
                                        <p:tgtEl>
                                          <p:spTgt spid="6">
                                            <p:txEl>
                                              <p:pRg st="6" end="6"/>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animEffect transition="in" filter="box(in)">
                                      <p:cBhvr>
                                        <p:cTn id="27" dur="500"/>
                                        <p:tgtEl>
                                          <p:spTgt spid="6">
                                            <p:txEl>
                                              <p:pRg st="7" end="7"/>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6">
                                            <p:txEl>
                                              <p:pRg st="9" end="9"/>
                                            </p:txEl>
                                          </p:spTgt>
                                        </p:tgtEl>
                                        <p:attrNameLst>
                                          <p:attrName>style.visibility</p:attrName>
                                        </p:attrNameLst>
                                      </p:cBhvr>
                                      <p:to>
                                        <p:strVal val="visible"/>
                                      </p:to>
                                    </p:set>
                                    <p:animEffect transition="in" filter="box(in)">
                                      <p:cBhvr>
                                        <p:cTn id="30"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Include Directive</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13</a:t>
            </a:fld>
            <a:endParaRPr lang="en-US"/>
          </a:p>
        </p:txBody>
      </p:sp>
      <p:sp>
        <p:nvSpPr>
          <p:cNvPr id="5" name="Rectangle 4"/>
          <p:cNvSpPr/>
          <p:nvPr/>
        </p:nvSpPr>
        <p:spPr>
          <a:xfrm>
            <a:off x="304800" y="1600200"/>
            <a:ext cx="8458200" cy="872034"/>
          </a:xfrm>
          <a:prstGeom prst="rect">
            <a:avLst/>
          </a:prstGeom>
        </p:spPr>
        <p:txBody>
          <a:bodyPr wrap="square">
            <a:spAutoFit/>
          </a:bodyPr>
          <a:lstStyle/>
          <a:p>
            <a:pPr marL="393700" lvl="0" indent="-330200">
              <a:lnSpc>
                <a:spcPct val="150000"/>
              </a:lnSpc>
            </a:pPr>
            <a:r>
              <a:rPr lang="en-US" b="0" dirty="0" smtClean="0"/>
              <a:t>This directive inserts a HTML file or a JSP file into another JSP file at translation time as illustrated below, </a:t>
            </a:r>
          </a:p>
        </p:txBody>
      </p:sp>
      <p:sp>
        <p:nvSpPr>
          <p:cNvPr id="20" name="Rectangle 19"/>
          <p:cNvSpPr/>
          <p:nvPr/>
        </p:nvSpPr>
        <p:spPr bwMode="auto">
          <a:xfrm>
            <a:off x="457200" y="5181600"/>
            <a:ext cx="1371600" cy="533400"/>
          </a:xfrm>
          <a:prstGeom prst="rect">
            <a:avLst/>
          </a:prstGeom>
          <a:solidFill>
            <a:srgbClr val="FFCCCC"/>
          </a:solidFill>
          <a:ln w="9525" cap="flat" cmpd="sng" algn="ctr">
            <a:solidFill>
              <a:srgbClr val="1A1A7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Arial" charset="0"/>
              </a:rPr>
              <a:t>mypage.jsp</a:t>
            </a:r>
            <a:endParaRPr kumimoji="0" lang="en-US" sz="1600" b="0" i="0" u="none" strike="noStrike" kern="0" cap="none" spc="0" normalizeH="0" baseline="0" noProof="0" dirty="0" smtClean="0">
              <a:ln>
                <a:noFill/>
              </a:ln>
              <a:solidFill>
                <a:srgbClr val="1A1A70"/>
              </a:solidFill>
              <a:effectLst/>
              <a:uLnTx/>
              <a:uFillTx/>
              <a:latin typeface="Arial" charset="0"/>
            </a:endParaRPr>
          </a:p>
        </p:txBody>
      </p:sp>
      <p:sp>
        <p:nvSpPr>
          <p:cNvPr id="21" name="Rectangle 20"/>
          <p:cNvSpPr/>
          <p:nvPr/>
        </p:nvSpPr>
        <p:spPr bwMode="auto">
          <a:xfrm>
            <a:off x="4267200" y="5181600"/>
            <a:ext cx="1905000" cy="533400"/>
          </a:xfrm>
          <a:prstGeom prst="rect">
            <a:avLst/>
          </a:prstGeom>
          <a:solidFill>
            <a:srgbClr val="92D050"/>
          </a:solidFill>
          <a:ln w="9525" cap="flat" cmpd="sng" algn="ctr">
            <a:solidFill>
              <a:srgbClr val="1A1A7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smtClean="0">
                <a:ln>
                  <a:noFill/>
                </a:ln>
                <a:solidFill>
                  <a:srgbClr val="1A1A70"/>
                </a:solidFill>
                <a:effectLst/>
                <a:uLnTx/>
                <a:uFillTx/>
                <a:latin typeface="Arial" charset="0"/>
              </a:rPr>
              <a:t>mypage_jsp.java</a:t>
            </a:r>
          </a:p>
        </p:txBody>
      </p:sp>
      <p:cxnSp>
        <p:nvCxnSpPr>
          <p:cNvPr id="22" name="Straight Arrow Connector 21"/>
          <p:cNvCxnSpPr/>
          <p:nvPr/>
        </p:nvCxnSpPr>
        <p:spPr bwMode="auto">
          <a:xfrm rot="16200000" flipH="1">
            <a:off x="2172494" y="4914106"/>
            <a:ext cx="838200" cy="1588"/>
          </a:xfrm>
          <a:prstGeom prst="straightConnector1">
            <a:avLst/>
          </a:prstGeom>
          <a:ln>
            <a:headEnd type="none" w="med" len="med"/>
            <a:tailEnd type="arrow"/>
          </a:ln>
        </p:spPr>
        <p:style>
          <a:lnRef idx="3">
            <a:schemeClr val="accent2"/>
          </a:lnRef>
          <a:fillRef idx="0">
            <a:schemeClr val="accent2"/>
          </a:fillRef>
          <a:effectRef idx="2">
            <a:schemeClr val="accent2"/>
          </a:effectRef>
          <a:fontRef idx="minor">
            <a:schemeClr val="tx1"/>
          </a:fontRef>
        </p:style>
      </p:cxnSp>
      <p:sp>
        <p:nvSpPr>
          <p:cNvPr id="23" name="Snip Single Corner Rectangle 22"/>
          <p:cNvSpPr/>
          <p:nvPr/>
        </p:nvSpPr>
        <p:spPr bwMode="auto">
          <a:xfrm>
            <a:off x="1676400" y="3962400"/>
            <a:ext cx="2362200" cy="457200"/>
          </a:xfrm>
          <a:prstGeom prst="snip1Rect">
            <a:avLst/>
          </a:prstGeom>
          <a:solidFill>
            <a:srgbClr val="3167D3">
              <a:lumMod val="40000"/>
              <a:lumOff val="60000"/>
            </a:srgbClr>
          </a:solidFill>
          <a:ln w="9525" cap="flat" cmpd="sng" algn="ctr">
            <a:solidFill>
              <a:srgbClr val="1A1A70">
                <a:lumMod val="60000"/>
                <a:lumOff val="4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b="0" kern="0" dirty="0" smtClean="0">
                <a:solidFill>
                  <a:srgbClr val="14145F"/>
                </a:solidFill>
              </a:rPr>
              <a:t>header</a:t>
            </a:r>
            <a:r>
              <a:rPr kumimoji="0" lang="en-US" sz="1600" b="0" i="0" u="none" strike="noStrike" kern="0" cap="none" spc="0" normalizeH="0" baseline="0" noProof="0" dirty="0" smtClean="0">
                <a:ln>
                  <a:noFill/>
                </a:ln>
                <a:solidFill>
                  <a:srgbClr val="14145F"/>
                </a:solidFill>
                <a:effectLst/>
                <a:uLnTx/>
                <a:uFillTx/>
              </a:rPr>
              <a:t>.</a:t>
            </a:r>
            <a:r>
              <a:rPr kumimoji="0" lang="en-US" sz="1600" b="0" i="0" u="none" strike="noStrike" kern="0" cap="none" spc="0" normalizeH="0" baseline="0" noProof="0" dirty="0" err="1" smtClean="0">
                <a:ln>
                  <a:noFill/>
                </a:ln>
                <a:solidFill>
                  <a:srgbClr val="14145F"/>
                </a:solidFill>
                <a:effectLst/>
                <a:uLnTx/>
                <a:uFillTx/>
              </a:rPr>
              <a:t>jsp</a:t>
            </a:r>
            <a:endParaRPr kumimoji="0" lang="en-US" sz="1600" b="1" i="0" u="none" strike="noStrike" kern="0" cap="none" spc="0" normalizeH="0" baseline="0" noProof="0" dirty="0" smtClean="0">
              <a:ln>
                <a:noFill/>
              </a:ln>
              <a:solidFill>
                <a:srgbClr val="14145F"/>
              </a:solidFill>
              <a:effectLst/>
              <a:uLnTx/>
              <a:uFillTx/>
              <a:latin typeface="Arial" charset="0"/>
            </a:endParaRPr>
          </a:p>
        </p:txBody>
      </p:sp>
      <p:pic>
        <p:nvPicPr>
          <p:cNvPr id="24" name="Picture 23" descr="index.jpeg"/>
          <p:cNvPicPr>
            <a:picLocks noChangeAspect="1"/>
          </p:cNvPicPr>
          <p:nvPr/>
        </p:nvPicPr>
        <p:blipFill>
          <a:blip r:embed="rId2" cstate="print"/>
          <a:stretch>
            <a:fillRect/>
          </a:stretch>
        </p:blipFill>
        <p:spPr>
          <a:xfrm>
            <a:off x="4648200" y="2362200"/>
            <a:ext cx="1219200" cy="1393372"/>
          </a:xfrm>
          <a:prstGeom prst="rect">
            <a:avLst/>
          </a:prstGeom>
          <a:noFill/>
          <a:ln>
            <a:noFill/>
          </a:ln>
        </p:spPr>
      </p:pic>
      <p:sp>
        <p:nvSpPr>
          <p:cNvPr id="25" name="TextBox 24"/>
          <p:cNvSpPr txBox="1"/>
          <p:nvPr/>
        </p:nvSpPr>
        <p:spPr>
          <a:xfrm>
            <a:off x="2286000" y="5486400"/>
            <a:ext cx="1600200"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Translation</a:t>
            </a:r>
            <a:endParaRPr kumimoji="0" lang="en-US" sz="1400" b="0" i="0" u="none" strike="noStrike" kern="0" cap="none" spc="0" normalizeH="0" baseline="0" noProof="0" dirty="0">
              <a:ln>
                <a:noFill/>
              </a:ln>
              <a:solidFill>
                <a:sysClr val="windowText" lastClr="000000"/>
              </a:solidFill>
              <a:effectLst/>
              <a:uLnTx/>
              <a:uFillTx/>
            </a:endParaRPr>
          </a:p>
        </p:txBody>
      </p:sp>
      <p:sp>
        <p:nvSpPr>
          <p:cNvPr id="26" name="TextBox 25"/>
          <p:cNvSpPr txBox="1"/>
          <p:nvPr/>
        </p:nvSpPr>
        <p:spPr>
          <a:xfrm>
            <a:off x="2667000" y="4648200"/>
            <a:ext cx="914400" cy="30480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Includes</a:t>
            </a:r>
            <a:endParaRPr kumimoji="0" lang="en-US" sz="1400" b="0" i="0" u="none" strike="noStrike" kern="0" cap="none" spc="0" normalizeH="0" baseline="0" noProof="0" dirty="0">
              <a:ln>
                <a:noFill/>
              </a:ln>
              <a:solidFill>
                <a:sysClr val="windowText" lastClr="000000"/>
              </a:solidFill>
              <a:effectLst/>
              <a:uLnTx/>
              <a:uFillTx/>
            </a:endParaRPr>
          </a:p>
        </p:txBody>
      </p:sp>
      <p:sp>
        <p:nvSpPr>
          <p:cNvPr id="27" name="Flowchart: Connector 26"/>
          <p:cNvSpPr/>
          <p:nvPr/>
        </p:nvSpPr>
        <p:spPr bwMode="auto">
          <a:xfrm>
            <a:off x="1981200" y="4876800"/>
            <a:ext cx="304800" cy="304800"/>
          </a:xfrm>
          <a:prstGeom prst="flowChartConnector">
            <a:avLst/>
          </a:prstGeom>
          <a:noFill/>
          <a:ln w="9525" cap="flat" cmpd="sng" algn="ctr">
            <a:solidFill>
              <a:srgbClr val="1A1A7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smtClean="0">
                <a:ln>
                  <a:noFill/>
                </a:ln>
                <a:solidFill>
                  <a:srgbClr val="1A1A70"/>
                </a:solidFill>
                <a:effectLst/>
                <a:uLnTx/>
                <a:uFillTx/>
                <a:latin typeface="Arial" charset="0"/>
              </a:rPr>
              <a:t>1</a:t>
            </a:r>
          </a:p>
        </p:txBody>
      </p:sp>
      <p:cxnSp>
        <p:nvCxnSpPr>
          <p:cNvPr id="28" name="Straight Arrow Connector 27"/>
          <p:cNvCxnSpPr/>
          <p:nvPr/>
        </p:nvCxnSpPr>
        <p:spPr bwMode="auto">
          <a:xfrm flipH="1">
            <a:off x="5105400" y="3810001"/>
            <a:ext cx="1" cy="1219201"/>
          </a:xfrm>
          <a:prstGeom prst="straightConnector1">
            <a:avLst/>
          </a:prstGeom>
          <a:ln>
            <a:headEnd type="none" w="med" len="med"/>
            <a:tailEnd type="arrow"/>
          </a:ln>
        </p:spPr>
        <p:style>
          <a:lnRef idx="3">
            <a:schemeClr val="accent2"/>
          </a:lnRef>
          <a:fillRef idx="0">
            <a:schemeClr val="accent2"/>
          </a:fillRef>
          <a:effectRef idx="2">
            <a:schemeClr val="accent2"/>
          </a:effectRef>
          <a:fontRef idx="minor">
            <a:schemeClr val="tx1"/>
          </a:fontRef>
        </p:style>
      </p:cxnSp>
      <p:sp>
        <p:nvSpPr>
          <p:cNvPr id="29" name="TextBox 28"/>
          <p:cNvSpPr txBox="1"/>
          <p:nvPr/>
        </p:nvSpPr>
        <p:spPr>
          <a:xfrm>
            <a:off x="4724400" y="3733800"/>
            <a:ext cx="228600" cy="122341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smtClean="0">
                <a:ln>
                  <a:noFill/>
                </a:ln>
                <a:solidFill>
                  <a:sysClr val="windowText" lastClr="000000"/>
                </a:solidFill>
                <a:effectLst/>
                <a:uLnTx/>
                <a:uFillTx/>
              </a:rPr>
              <a:t>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smtClean="0">
                <a:ln>
                  <a:noFill/>
                </a:ln>
                <a:solidFill>
                  <a:sysClr val="windowText" lastClr="000000"/>
                </a:solidFill>
                <a:effectLst/>
                <a:uLnTx/>
                <a:uFillTx/>
              </a:rPr>
              <a: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smtClean="0">
                <a:ln>
                  <a:noFill/>
                </a:ln>
                <a:solidFill>
                  <a:sysClr val="windowText" lastClr="000000"/>
                </a:solidFill>
                <a:effectLst/>
                <a:uLnTx/>
                <a:uFillTx/>
              </a:rPr>
              <a:t>Q</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smtClean="0">
                <a:ln>
                  <a:noFill/>
                </a:ln>
                <a:solidFill>
                  <a:sysClr val="windowText" lastClr="000000"/>
                </a:solidFill>
                <a:effectLst/>
                <a:uLnTx/>
                <a:uFillTx/>
              </a:rPr>
              <a:t>U</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smtClean="0">
                <a:ln>
                  <a:noFill/>
                </a:ln>
                <a:solidFill>
                  <a:sysClr val="windowText" lastClr="000000"/>
                </a:solidFill>
                <a:effectLst/>
                <a:uLnTx/>
                <a:uFillTx/>
              </a:rPr>
              <a: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smtClean="0">
                <a:ln>
                  <a:noFill/>
                </a:ln>
                <a:solidFill>
                  <a:sysClr val="windowText" lastClr="000000"/>
                </a:solidFill>
                <a:effectLst/>
                <a:uLnTx/>
                <a:uFillTx/>
              </a:rPr>
              <a: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smtClean="0">
                <a:ln>
                  <a:noFill/>
                </a:ln>
                <a:solidFill>
                  <a:sysClr val="windowText" lastClr="000000"/>
                </a:solidFill>
                <a:effectLst/>
                <a:uLnTx/>
                <a:uFillTx/>
              </a:rPr>
              <a:t>T</a:t>
            </a:r>
          </a:p>
        </p:txBody>
      </p:sp>
      <p:cxnSp>
        <p:nvCxnSpPr>
          <p:cNvPr id="30" name="Straight Arrow Connector 29"/>
          <p:cNvCxnSpPr/>
          <p:nvPr/>
        </p:nvCxnSpPr>
        <p:spPr bwMode="auto">
          <a:xfrm flipH="1" flipV="1">
            <a:off x="5333208" y="3746938"/>
            <a:ext cx="792" cy="1219198"/>
          </a:xfrm>
          <a:prstGeom prst="straightConnector1">
            <a:avLst/>
          </a:prstGeom>
          <a:ln>
            <a:headEnd type="none" w="med" len="med"/>
            <a:tailEnd type="arrow"/>
          </a:ln>
        </p:spPr>
        <p:style>
          <a:lnRef idx="3">
            <a:schemeClr val="accent2"/>
          </a:lnRef>
          <a:fillRef idx="0">
            <a:schemeClr val="accent2"/>
          </a:fillRef>
          <a:effectRef idx="2">
            <a:schemeClr val="accent2"/>
          </a:effectRef>
          <a:fontRef idx="minor">
            <a:schemeClr val="tx1"/>
          </a:fontRef>
        </p:style>
      </p:cxnSp>
      <p:sp>
        <p:nvSpPr>
          <p:cNvPr id="31" name="Flowchart: Connector 30"/>
          <p:cNvSpPr/>
          <p:nvPr/>
        </p:nvSpPr>
        <p:spPr bwMode="auto">
          <a:xfrm>
            <a:off x="5715000" y="3886200"/>
            <a:ext cx="304800" cy="304800"/>
          </a:xfrm>
          <a:prstGeom prst="flowChartConnector">
            <a:avLst/>
          </a:prstGeom>
          <a:noFill/>
          <a:ln w="9525" cap="flat" cmpd="sng" algn="ctr">
            <a:solidFill>
              <a:srgbClr val="1A1A7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smtClean="0">
                <a:ln>
                  <a:noFill/>
                </a:ln>
                <a:solidFill>
                  <a:srgbClr val="1A1A70"/>
                </a:solidFill>
                <a:effectLst/>
                <a:uLnTx/>
                <a:uFillTx/>
                <a:latin typeface="Arial" charset="0"/>
              </a:rPr>
              <a:t>3</a:t>
            </a:r>
          </a:p>
        </p:txBody>
      </p:sp>
      <p:sp>
        <p:nvSpPr>
          <p:cNvPr id="32" name="TextBox 31"/>
          <p:cNvSpPr txBox="1"/>
          <p:nvPr/>
        </p:nvSpPr>
        <p:spPr>
          <a:xfrm>
            <a:off x="5410200" y="3688140"/>
            <a:ext cx="228600" cy="138499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smtClean="0">
                <a:ln>
                  <a:noFill/>
                </a:ln>
                <a:solidFill>
                  <a:sysClr val="windowText" lastClr="000000"/>
                </a:solidFill>
                <a:effectLst/>
                <a:uLnTx/>
                <a:uFillTx/>
              </a:rPr>
              <a:t>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smtClean="0">
                <a:ln>
                  <a:noFill/>
                </a:ln>
                <a:solidFill>
                  <a:sysClr val="windowText" lastClr="000000"/>
                </a:solidFill>
                <a:effectLst/>
                <a:uLnTx/>
                <a:uFillTx/>
              </a:rPr>
              <a: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smtClean="0">
                <a:ln>
                  <a:noFill/>
                </a:ln>
                <a:solidFill>
                  <a:sysClr val="windowText" lastClr="000000"/>
                </a:solidFill>
                <a:effectLst/>
                <a:uLnTx/>
                <a:uFillTx/>
              </a:rPr>
              <a: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smtClean="0">
                <a:ln>
                  <a:noFill/>
                </a:ln>
                <a:solidFill>
                  <a:sysClr val="windowText" lastClr="000000"/>
                </a:solidFill>
                <a:effectLst/>
                <a:uLnTx/>
                <a:uFillTx/>
              </a:rPr>
              <a:t>P</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smtClean="0">
                <a:ln>
                  <a:noFill/>
                </a:ln>
                <a:solidFill>
                  <a:sysClr val="windowText" lastClr="000000"/>
                </a:solidFill>
                <a:effectLst/>
                <a:uLnTx/>
                <a:uFillTx/>
              </a:rPr>
              <a:t>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smtClean="0">
                <a:ln>
                  <a:noFill/>
                </a:ln>
                <a:solidFill>
                  <a:sysClr val="windowText" lastClr="000000"/>
                </a:solidFill>
                <a:effectLst/>
                <a:uLnTx/>
                <a:uFillTx/>
              </a:rPr>
              <a:t>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smtClean="0">
                <a:ln>
                  <a:noFill/>
                </a:ln>
                <a:solidFill>
                  <a:sysClr val="windowText" lastClr="000000"/>
                </a:solidFill>
                <a:effectLst/>
                <a:uLnTx/>
                <a:uFillTx/>
              </a:rPr>
              <a: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smtClean="0">
                <a:ln>
                  <a:noFill/>
                </a:ln>
                <a:solidFill>
                  <a:sysClr val="windowText" lastClr="000000"/>
                </a:solidFill>
                <a:effectLst/>
                <a:uLnTx/>
                <a:uFillTx/>
              </a:rPr>
              <a:t>E</a:t>
            </a:r>
          </a:p>
        </p:txBody>
      </p:sp>
      <p:sp>
        <p:nvSpPr>
          <p:cNvPr id="33" name="Cloud 32"/>
          <p:cNvSpPr/>
          <p:nvPr/>
        </p:nvSpPr>
        <p:spPr bwMode="auto">
          <a:xfrm>
            <a:off x="3810000" y="5791200"/>
            <a:ext cx="2362200" cy="914400"/>
          </a:xfrm>
          <a:prstGeom prst="cloud">
            <a:avLst/>
          </a:prstGeom>
          <a:solidFill>
            <a:srgbClr val="FF7C8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C00000"/>
                </a:solidFill>
                <a:effectLst/>
                <a:uLnTx/>
                <a:uFillTx/>
                <a:latin typeface="Arial" charset="0"/>
              </a:rPr>
              <a:t>mypage.jsp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C00000"/>
                </a:solidFill>
                <a:effectLst/>
                <a:uLnTx/>
                <a:uFillTx/>
                <a:latin typeface="Arial" charset="0"/>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C00000"/>
                </a:solidFill>
                <a:effectLst/>
                <a:uLnTx/>
                <a:uFillTx/>
              </a:rPr>
              <a:t>Header.jsp</a:t>
            </a:r>
            <a:endParaRPr kumimoji="0" lang="en-US" sz="1100" b="0" i="0" u="none" strike="noStrike" kern="0" cap="none" spc="0" normalizeH="0" baseline="0" noProof="0" dirty="0" smtClean="0">
              <a:ln>
                <a:noFill/>
              </a:ln>
              <a:solidFill>
                <a:srgbClr val="C00000"/>
              </a:solidFill>
              <a:effectLst/>
              <a:uLnTx/>
              <a:uFillTx/>
              <a:latin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100" b="1" i="0" u="none" strike="noStrike" kern="0" cap="none" spc="0" normalizeH="0" baseline="0" noProof="0" dirty="0" smtClean="0">
              <a:ln>
                <a:noFill/>
              </a:ln>
              <a:solidFill>
                <a:srgbClr val="C00000"/>
              </a:solidFill>
              <a:effectLst/>
              <a:uLnTx/>
              <a:uFillTx/>
              <a:latin typeface="Arial" charset="0"/>
            </a:endParaRPr>
          </a:p>
        </p:txBody>
      </p:sp>
      <p:cxnSp>
        <p:nvCxnSpPr>
          <p:cNvPr id="34" name="Straight Arrow Connector 33"/>
          <p:cNvCxnSpPr/>
          <p:nvPr/>
        </p:nvCxnSpPr>
        <p:spPr bwMode="auto">
          <a:xfrm>
            <a:off x="1905000" y="5410200"/>
            <a:ext cx="2362200" cy="1588"/>
          </a:xfrm>
          <a:prstGeom prst="straightConnector1">
            <a:avLst/>
          </a:prstGeom>
          <a:ln>
            <a:headEnd type="none" w="med" len="med"/>
            <a:tailEnd type="arrow"/>
          </a:ln>
        </p:spPr>
        <p:style>
          <a:lnRef idx="3">
            <a:schemeClr val="accent2"/>
          </a:lnRef>
          <a:fillRef idx="0">
            <a:schemeClr val="accent2"/>
          </a:fillRef>
          <a:effectRef idx="2">
            <a:schemeClr val="accent2"/>
          </a:effectRef>
          <a:fontRef idx="minor">
            <a:schemeClr val="tx1"/>
          </a:fontRef>
        </p:style>
      </p:cxnSp>
      <p:sp>
        <p:nvSpPr>
          <p:cNvPr id="36" name="Flowchart: Connector 35"/>
          <p:cNvSpPr/>
          <p:nvPr/>
        </p:nvSpPr>
        <p:spPr bwMode="auto">
          <a:xfrm>
            <a:off x="2209800" y="4495800"/>
            <a:ext cx="304800" cy="304800"/>
          </a:xfrm>
          <a:prstGeom prst="flowChartConnector">
            <a:avLst/>
          </a:prstGeom>
          <a:noFill/>
          <a:ln w="9525" cap="flat" cmpd="sng" algn="ctr">
            <a:solidFill>
              <a:srgbClr val="1A1A7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1400" kern="0" dirty="0" smtClean="0">
                <a:solidFill>
                  <a:srgbClr val="1A1A70"/>
                </a:solidFill>
                <a:latin typeface="Arial" charset="0"/>
              </a:rPr>
              <a:t>2</a:t>
            </a:r>
            <a:endParaRPr kumimoji="0" lang="en-US" sz="1400" b="1" i="0" u="none" strike="noStrike" kern="0" cap="none" spc="0" normalizeH="0" baseline="0" noProof="0" dirty="0" smtClean="0">
              <a:ln>
                <a:noFill/>
              </a:ln>
              <a:solidFill>
                <a:srgbClr val="1A1A70"/>
              </a:solidFill>
              <a:effectLst/>
              <a:uLnTx/>
              <a:uFillTx/>
              <a:latin typeface="Arial" charset="0"/>
            </a:endParaRPr>
          </a:p>
        </p:txBody>
      </p:sp>
      <p:sp>
        <p:nvSpPr>
          <p:cNvPr id="37" name="TextBox 36"/>
          <p:cNvSpPr txBox="1"/>
          <p:nvPr/>
        </p:nvSpPr>
        <p:spPr>
          <a:xfrm>
            <a:off x="6324600" y="3886201"/>
            <a:ext cx="2667000" cy="147732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500" b="0" dirty="0" smtClean="0">
                <a:latin typeface="Arial" pitchFamily="34" charset="0"/>
                <a:cs typeface="Arial" pitchFamily="34" charset="0"/>
              </a:rPr>
              <a:t>During the translation phase the contents of header.jsp are translated along with mypage.jsp , gets included inside mypage_jsp.java as  a single file</a:t>
            </a:r>
            <a:endParaRPr lang="en-US" sz="1500" b="0" dirty="0">
              <a:latin typeface="Arial" pitchFamily="34" charset="0"/>
              <a:cs typeface="Arial" pitchFamily="34" charset="0"/>
            </a:endParaRPr>
          </a:p>
        </p:txBody>
      </p:sp>
      <p:sp>
        <p:nvSpPr>
          <p:cNvPr id="39" name="TextBox 38"/>
          <p:cNvSpPr txBox="1"/>
          <p:nvPr/>
        </p:nvSpPr>
        <p:spPr>
          <a:xfrm>
            <a:off x="5943600" y="2133600"/>
            <a:ext cx="2667000" cy="55399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500" b="0" dirty="0" smtClean="0">
                <a:latin typeface="Arial" pitchFamily="34" charset="0"/>
                <a:cs typeface="Arial" pitchFamily="34" charset="0"/>
              </a:rPr>
              <a:t>User views the combined output of both the pages.</a:t>
            </a:r>
            <a:endParaRPr lang="en-US" sz="1500" b="0" dirty="0">
              <a:latin typeface="Arial" pitchFamily="34" charset="0"/>
              <a:cs typeface="Arial" pitchFamily="34" charset="0"/>
            </a:endParaRPr>
          </a:p>
        </p:txBody>
      </p:sp>
      <p:sp>
        <p:nvSpPr>
          <p:cNvPr id="40" name="TextBox 39"/>
          <p:cNvSpPr txBox="1"/>
          <p:nvPr/>
        </p:nvSpPr>
        <p:spPr>
          <a:xfrm>
            <a:off x="2819400" y="2570202"/>
            <a:ext cx="1737360" cy="55399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500" b="0" dirty="0" smtClean="0">
                <a:latin typeface="Arial" pitchFamily="34" charset="0"/>
                <a:cs typeface="Arial" pitchFamily="34" charset="0"/>
              </a:rPr>
              <a:t>User requests for mypage.jsp</a:t>
            </a:r>
            <a:endParaRPr lang="en-US" sz="1500" b="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ox(in)">
                                      <p:cBhvr>
                                        <p:cTn id="7" dur="500"/>
                                        <p:tgtEl>
                                          <p:spTgt spid="20"/>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anim calcmode="lin" valueType="num">
                                      <p:cBhvr>
                                        <p:cTn id="12" dur="500" fill="hold"/>
                                        <p:tgtEl>
                                          <p:spTgt spid="24"/>
                                        </p:tgtEl>
                                        <p:attrNameLst>
                                          <p:attrName>ppt_x</p:attrName>
                                        </p:attrNameLst>
                                      </p:cBhvr>
                                      <p:tavLst>
                                        <p:tav tm="0">
                                          <p:val>
                                            <p:strVal val="#ppt_x"/>
                                          </p:val>
                                        </p:tav>
                                        <p:tav tm="100000">
                                          <p:val>
                                            <p:strVal val="#ppt_x"/>
                                          </p:val>
                                        </p:tav>
                                      </p:tavLst>
                                    </p:anim>
                                    <p:anim calcmode="lin" valueType="num">
                                      <p:cBhvr>
                                        <p:cTn id="13" dur="500" fill="hold"/>
                                        <p:tgtEl>
                                          <p:spTgt spid="24"/>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 presetClass="entr" presetSubtype="16"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box(in)">
                                      <p:cBhvr>
                                        <p:cTn id="17" dur="500"/>
                                        <p:tgtEl>
                                          <p:spTgt spid="23"/>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box(in)">
                                      <p:cBhvr>
                                        <p:cTn id="20" dur="500"/>
                                        <p:tgtEl>
                                          <p:spTgt spid="40"/>
                                        </p:tgtEl>
                                      </p:cBhvr>
                                    </p:animEffect>
                                  </p:childTnLst>
                                  <p:subTnLst>
                                    <p:set>
                                      <p:cBhvr override="childStyle">
                                        <p:cTn dur="1" fill="hold" display="0" masterRel="nextClick" afterEffect="1"/>
                                        <p:tgtEl>
                                          <p:spTgt spid="40"/>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ox(in)">
                                      <p:cBhvr>
                                        <p:cTn id="25" dur="500"/>
                                        <p:tgtEl>
                                          <p:spTgt spid="4"/>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box(in)">
                                      <p:cBhvr>
                                        <p:cTn id="28" dur="500"/>
                                        <p:tgtEl>
                                          <p:spTgt spid="21"/>
                                        </p:tgtEl>
                                      </p:cBhvr>
                                    </p:animEffect>
                                  </p:childTnLst>
                                </p:cTn>
                              </p:par>
                              <p:par>
                                <p:cTn id="29" presetID="4" presetClass="entr" presetSubtype="16"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box(in)">
                                      <p:cBhvr>
                                        <p:cTn id="31" dur="500"/>
                                        <p:tgtEl>
                                          <p:spTgt spid="22"/>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box(in)">
                                      <p:cBhvr>
                                        <p:cTn id="34" dur="500"/>
                                        <p:tgtEl>
                                          <p:spTgt spid="25"/>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box(in)">
                                      <p:cBhvr>
                                        <p:cTn id="37" dur="500"/>
                                        <p:tgtEl>
                                          <p:spTgt spid="26"/>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box(in)">
                                      <p:cBhvr>
                                        <p:cTn id="40" dur="500"/>
                                        <p:tgtEl>
                                          <p:spTgt spid="27"/>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box(in)">
                                      <p:cBhvr>
                                        <p:cTn id="43" dur="500"/>
                                        <p:tgtEl>
                                          <p:spTgt spid="33"/>
                                        </p:tgtEl>
                                      </p:cBhvr>
                                    </p:animEffect>
                                  </p:childTnLst>
                                </p:cTn>
                              </p:par>
                              <p:par>
                                <p:cTn id="44" presetID="4" presetClass="entr" presetSubtype="16" fill="hold"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box(in)">
                                      <p:cBhvr>
                                        <p:cTn id="46" dur="500"/>
                                        <p:tgtEl>
                                          <p:spTgt spid="34"/>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box(in)">
                                      <p:cBhvr>
                                        <p:cTn id="49" dur="500"/>
                                        <p:tgtEl>
                                          <p:spTgt spid="36"/>
                                        </p:tgtEl>
                                      </p:cBhvr>
                                    </p:animEffect>
                                  </p:childTnLst>
                                </p:cTn>
                              </p:par>
                            </p:childTnLst>
                          </p:cTn>
                        </p:par>
                        <p:par>
                          <p:cTn id="50" fill="hold">
                            <p:stCondLst>
                              <p:cond delay="500"/>
                            </p:stCondLst>
                            <p:childTnLst>
                              <p:par>
                                <p:cTn id="51" presetID="4" presetClass="entr" presetSubtype="16" fill="hold" grpId="0" nodeType="after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box(in)">
                                      <p:cBhvr>
                                        <p:cTn id="53" dur="5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subTnLst>
                                </p:cTn>
                              </p:par>
                            </p:childTnLst>
                          </p:cTn>
                        </p:par>
                      </p:childTnLst>
                    </p:cTn>
                  </p:par>
                  <p:par>
                    <p:cTn id="54" fill="hold">
                      <p:stCondLst>
                        <p:cond delay="indefinite"/>
                      </p:stCondLst>
                      <p:childTnLst>
                        <p:par>
                          <p:cTn id="55" fill="hold">
                            <p:stCondLst>
                              <p:cond delay="0"/>
                            </p:stCondLst>
                            <p:childTnLst>
                              <p:par>
                                <p:cTn id="56" presetID="47" presetClass="entr" presetSubtype="0" fill="hold" grpId="0" nodeType="click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fade">
                                      <p:cBhvr>
                                        <p:cTn id="58" dur="1000"/>
                                        <p:tgtEl>
                                          <p:spTgt spid="31"/>
                                        </p:tgtEl>
                                      </p:cBhvr>
                                    </p:animEffect>
                                    <p:anim calcmode="lin" valueType="num">
                                      <p:cBhvr>
                                        <p:cTn id="59" dur="1000" fill="hold"/>
                                        <p:tgtEl>
                                          <p:spTgt spid="31"/>
                                        </p:tgtEl>
                                        <p:attrNameLst>
                                          <p:attrName>ppt_x</p:attrName>
                                        </p:attrNameLst>
                                      </p:cBhvr>
                                      <p:tavLst>
                                        <p:tav tm="0">
                                          <p:val>
                                            <p:strVal val="#ppt_x"/>
                                          </p:val>
                                        </p:tav>
                                        <p:tav tm="100000">
                                          <p:val>
                                            <p:strVal val="#ppt_x"/>
                                          </p:val>
                                        </p:tav>
                                      </p:tavLst>
                                    </p:anim>
                                    <p:anim calcmode="lin" valueType="num">
                                      <p:cBhvr>
                                        <p:cTn id="60" dur="1000" fill="hold"/>
                                        <p:tgtEl>
                                          <p:spTgt spid="31"/>
                                        </p:tgtEl>
                                        <p:attrNameLst>
                                          <p:attrName>ppt_y</p:attrName>
                                        </p:attrNameLst>
                                      </p:cBhvr>
                                      <p:tavLst>
                                        <p:tav tm="0">
                                          <p:val>
                                            <p:strVal val="#ppt_y-.1"/>
                                          </p:val>
                                        </p:tav>
                                        <p:tav tm="100000">
                                          <p:val>
                                            <p:strVal val="#ppt_y"/>
                                          </p:val>
                                        </p:tav>
                                      </p:tavLst>
                                    </p:anim>
                                  </p:childTnLst>
                                </p:cTn>
                              </p:par>
                              <p:par>
                                <p:cTn id="61" presetID="47" presetClass="entr" presetSubtype="0" fill="hold"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1000"/>
                                        <p:tgtEl>
                                          <p:spTgt spid="30"/>
                                        </p:tgtEl>
                                      </p:cBhvr>
                                    </p:animEffect>
                                    <p:anim calcmode="lin" valueType="num">
                                      <p:cBhvr>
                                        <p:cTn id="64" dur="1000" fill="hold"/>
                                        <p:tgtEl>
                                          <p:spTgt spid="30"/>
                                        </p:tgtEl>
                                        <p:attrNameLst>
                                          <p:attrName>ppt_x</p:attrName>
                                        </p:attrNameLst>
                                      </p:cBhvr>
                                      <p:tavLst>
                                        <p:tav tm="0">
                                          <p:val>
                                            <p:strVal val="#ppt_x"/>
                                          </p:val>
                                        </p:tav>
                                        <p:tav tm="100000">
                                          <p:val>
                                            <p:strVal val="#ppt_x"/>
                                          </p:val>
                                        </p:tav>
                                      </p:tavLst>
                                    </p:anim>
                                    <p:anim calcmode="lin" valueType="num">
                                      <p:cBhvr>
                                        <p:cTn id="65" dur="1000" fill="hold"/>
                                        <p:tgtEl>
                                          <p:spTgt spid="30"/>
                                        </p:tgtEl>
                                        <p:attrNameLst>
                                          <p:attrName>ppt_y</p:attrName>
                                        </p:attrNameLst>
                                      </p:cBhvr>
                                      <p:tavLst>
                                        <p:tav tm="0">
                                          <p:val>
                                            <p:strVal val="#ppt_y-.1"/>
                                          </p:val>
                                        </p:tav>
                                        <p:tav tm="100000">
                                          <p:val>
                                            <p:strVal val="#ppt_y"/>
                                          </p:val>
                                        </p:tav>
                                      </p:tavLst>
                                    </p:anim>
                                  </p:childTnLst>
                                </p:cTn>
                              </p:par>
                              <p:par>
                                <p:cTn id="66" presetID="47" presetClass="entr" presetSubtype="0" fill="hold" nodeType="with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fade">
                                      <p:cBhvr>
                                        <p:cTn id="68" dur="1000"/>
                                        <p:tgtEl>
                                          <p:spTgt spid="29"/>
                                        </p:tgtEl>
                                      </p:cBhvr>
                                    </p:animEffect>
                                    <p:anim calcmode="lin" valueType="num">
                                      <p:cBhvr>
                                        <p:cTn id="69" dur="1000" fill="hold"/>
                                        <p:tgtEl>
                                          <p:spTgt spid="29"/>
                                        </p:tgtEl>
                                        <p:attrNameLst>
                                          <p:attrName>ppt_x</p:attrName>
                                        </p:attrNameLst>
                                      </p:cBhvr>
                                      <p:tavLst>
                                        <p:tav tm="0">
                                          <p:val>
                                            <p:strVal val="#ppt_x"/>
                                          </p:val>
                                        </p:tav>
                                        <p:tav tm="100000">
                                          <p:val>
                                            <p:strVal val="#ppt_x"/>
                                          </p:val>
                                        </p:tav>
                                      </p:tavLst>
                                    </p:anim>
                                    <p:anim calcmode="lin" valueType="num">
                                      <p:cBhvr>
                                        <p:cTn id="70" dur="1000" fill="hold"/>
                                        <p:tgtEl>
                                          <p:spTgt spid="29"/>
                                        </p:tgtEl>
                                        <p:attrNameLst>
                                          <p:attrName>ppt_y</p:attrName>
                                        </p:attrNameLst>
                                      </p:cBhvr>
                                      <p:tavLst>
                                        <p:tav tm="0">
                                          <p:val>
                                            <p:strVal val="#ppt_y-.1"/>
                                          </p:val>
                                        </p:tav>
                                        <p:tav tm="100000">
                                          <p:val>
                                            <p:strVal val="#ppt_y"/>
                                          </p:val>
                                        </p:tav>
                                      </p:tavLst>
                                    </p:anim>
                                  </p:childTnLst>
                                </p:cTn>
                              </p:par>
                              <p:par>
                                <p:cTn id="71" presetID="47" presetClass="entr" presetSubtype="0" fill="hold" nodeType="with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fade">
                                      <p:cBhvr>
                                        <p:cTn id="73" dur="1000"/>
                                        <p:tgtEl>
                                          <p:spTgt spid="28"/>
                                        </p:tgtEl>
                                      </p:cBhvr>
                                    </p:animEffect>
                                    <p:anim calcmode="lin" valueType="num">
                                      <p:cBhvr>
                                        <p:cTn id="74" dur="1000" fill="hold"/>
                                        <p:tgtEl>
                                          <p:spTgt spid="28"/>
                                        </p:tgtEl>
                                        <p:attrNameLst>
                                          <p:attrName>ppt_x</p:attrName>
                                        </p:attrNameLst>
                                      </p:cBhvr>
                                      <p:tavLst>
                                        <p:tav tm="0">
                                          <p:val>
                                            <p:strVal val="#ppt_x"/>
                                          </p:val>
                                        </p:tav>
                                        <p:tav tm="100000">
                                          <p:val>
                                            <p:strVal val="#ppt_x"/>
                                          </p:val>
                                        </p:tav>
                                      </p:tavLst>
                                    </p:anim>
                                    <p:anim calcmode="lin" valueType="num">
                                      <p:cBhvr>
                                        <p:cTn id="75" dur="1000" fill="hold"/>
                                        <p:tgtEl>
                                          <p:spTgt spid="28"/>
                                        </p:tgtEl>
                                        <p:attrNameLst>
                                          <p:attrName>ppt_y</p:attrName>
                                        </p:attrNameLst>
                                      </p:cBhvr>
                                      <p:tavLst>
                                        <p:tav tm="0">
                                          <p:val>
                                            <p:strVal val="#ppt_y-.1"/>
                                          </p:val>
                                        </p:tav>
                                        <p:tav tm="100000">
                                          <p:val>
                                            <p:strVal val="#ppt_y"/>
                                          </p:val>
                                        </p:tav>
                                      </p:tavLst>
                                    </p:anim>
                                  </p:childTnLst>
                                </p:cTn>
                              </p:par>
                              <p:par>
                                <p:cTn id="76" presetID="47" presetClass="entr" presetSubtype="0" fill="hold" grpId="0" nodeType="withEffect">
                                  <p:stCondLst>
                                    <p:cond delay="0"/>
                                  </p:stCondLst>
                                  <p:childTnLst>
                                    <p:set>
                                      <p:cBhvr>
                                        <p:cTn id="77" dur="1" fill="hold">
                                          <p:stCondLst>
                                            <p:cond delay="0"/>
                                          </p:stCondLst>
                                        </p:cTn>
                                        <p:tgtEl>
                                          <p:spTgt spid="32"/>
                                        </p:tgtEl>
                                        <p:attrNameLst>
                                          <p:attrName>style.visibility</p:attrName>
                                        </p:attrNameLst>
                                      </p:cBhvr>
                                      <p:to>
                                        <p:strVal val="visible"/>
                                      </p:to>
                                    </p:set>
                                    <p:animEffect transition="in" filter="fade">
                                      <p:cBhvr>
                                        <p:cTn id="78" dur="1000"/>
                                        <p:tgtEl>
                                          <p:spTgt spid="32"/>
                                        </p:tgtEl>
                                      </p:cBhvr>
                                    </p:animEffect>
                                    <p:anim calcmode="lin" valueType="num">
                                      <p:cBhvr>
                                        <p:cTn id="79" dur="1000" fill="hold"/>
                                        <p:tgtEl>
                                          <p:spTgt spid="32"/>
                                        </p:tgtEl>
                                        <p:attrNameLst>
                                          <p:attrName>ppt_x</p:attrName>
                                        </p:attrNameLst>
                                      </p:cBhvr>
                                      <p:tavLst>
                                        <p:tav tm="0">
                                          <p:val>
                                            <p:strVal val="#ppt_x"/>
                                          </p:val>
                                        </p:tav>
                                        <p:tav tm="100000">
                                          <p:val>
                                            <p:strVal val="#ppt_x"/>
                                          </p:val>
                                        </p:tav>
                                      </p:tavLst>
                                    </p:anim>
                                    <p:anim calcmode="lin" valueType="num">
                                      <p:cBhvr>
                                        <p:cTn id="80" dur="1000" fill="hold"/>
                                        <p:tgtEl>
                                          <p:spTgt spid="32"/>
                                        </p:tgtEl>
                                        <p:attrNameLst>
                                          <p:attrName>ppt_y</p:attrName>
                                        </p:attrNameLst>
                                      </p:cBhvr>
                                      <p:tavLst>
                                        <p:tav tm="0">
                                          <p:val>
                                            <p:strVal val="#ppt_y-.1"/>
                                          </p:val>
                                        </p:tav>
                                        <p:tav tm="100000">
                                          <p:val>
                                            <p:strVal val="#ppt_y"/>
                                          </p:val>
                                        </p:tav>
                                      </p:tavLst>
                                    </p:anim>
                                  </p:childTnLst>
                                </p:cTn>
                              </p:par>
                              <p:par>
                                <p:cTn id="81" presetID="4" presetClass="entr" presetSubtype="16" fill="hold" grpId="0" nodeType="withEffect">
                                  <p:stCondLst>
                                    <p:cond delay="0"/>
                                  </p:stCondLst>
                                  <p:childTnLst>
                                    <p:set>
                                      <p:cBhvr>
                                        <p:cTn id="82" dur="1" fill="hold">
                                          <p:stCondLst>
                                            <p:cond delay="0"/>
                                          </p:stCondLst>
                                        </p:cTn>
                                        <p:tgtEl>
                                          <p:spTgt spid="39"/>
                                        </p:tgtEl>
                                        <p:attrNameLst>
                                          <p:attrName>style.visibility</p:attrName>
                                        </p:attrNameLst>
                                      </p:cBhvr>
                                      <p:to>
                                        <p:strVal val="visible"/>
                                      </p:to>
                                    </p:set>
                                    <p:animEffect transition="in" filter="box(in)">
                                      <p:cBhvr>
                                        <p:cTn id="8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0" grpId="0" animBg="1"/>
      <p:bldP spid="21" grpId="0" animBg="1"/>
      <p:bldP spid="23" grpId="0" animBg="1"/>
      <p:bldP spid="25" grpId="0"/>
      <p:bldP spid="26" grpId="0"/>
      <p:bldP spid="27" grpId="0" animBg="1"/>
      <p:bldP spid="31" grpId="0" animBg="1"/>
      <p:bldP spid="32" grpId="0"/>
      <p:bldP spid="33" grpId="0" animBg="1"/>
      <p:bldP spid="36" grpId="0" animBg="1"/>
      <p:bldP spid="37" grpId="0" animBg="1"/>
      <p:bldP spid="39" grpId="0" animBg="1"/>
      <p:bldP spid="4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Include Directive</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14</a:t>
            </a:fld>
            <a:endParaRPr lang="en-US"/>
          </a:p>
        </p:txBody>
      </p:sp>
      <p:sp>
        <p:nvSpPr>
          <p:cNvPr id="1025" name="Rectangle 1"/>
          <p:cNvSpPr>
            <a:spLocks noChangeArrowheads="1"/>
          </p:cNvSpPr>
          <p:nvPr/>
        </p:nvSpPr>
        <p:spPr bwMode="auto">
          <a:xfrm>
            <a:off x="0" y="1600200"/>
            <a:ext cx="914400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93700" lvl="0" indent="-330200">
              <a:lnSpc>
                <a:spcPct val="150000"/>
              </a:lnSpc>
              <a:buFont typeface="Wingdings" pitchFamily="2" charset="2"/>
              <a:buChar char="§"/>
            </a:pPr>
            <a:r>
              <a:rPr lang="en-US" sz="2000" b="0" dirty="0" smtClean="0"/>
              <a:t>The include process is static, it means that the text of the included file is added to the JSP file. (Similar to copy pasting the contents).</a:t>
            </a:r>
          </a:p>
          <a:p>
            <a:pPr marL="393700" lvl="0" indent="-330200">
              <a:lnSpc>
                <a:spcPct val="150000"/>
              </a:lnSpc>
              <a:buFont typeface="Wingdings" pitchFamily="2" charset="2"/>
              <a:buChar char="§"/>
            </a:pPr>
            <a:r>
              <a:rPr lang="en-US" sz="2000" b="0" dirty="0" smtClean="0"/>
              <a:t>The included file can be a JSP file, HTML file, or text file.</a:t>
            </a:r>
          </a:p>
          <a:p>
            <a:pPr marL="393700" lvl="0" indent="-330200">
              <a:lnSpc>
                <a:spcPct val="150000"/>
              </a:lnSpc>
              <a:buFont typeface="Wingdings" pitchFamily="2" charset="2"/>
              <a:buChar char="§"/>
            </a:pPr>
            <a:r>
              <a:rPr lang="en-US" sz="2000" b="0" dirty="0" smtClean="0"/>
              <a:t>If the included page is a JSP page it will be translated along with the main JSP page.</a:t>
            </a:r>
          </a:p>
          <a:p>
            <a:pPr marL="393700" lvl="0" indent="-330200">
              <a:lnSpc>
                <a:spcPct val="150000"/>
              </a:lnSpc>
            </a:pPr>
            <a:endParaRPr kumimoji="0" lang="en-US" sz="2000" b="0" i="0" u="none" strike="noStrike" cap="none" normalizeH="0" baseline="0" dirty="0" smtClean="0">
              <a:ln>
                <a:noFill/>
              </a:ln>
              <a:solidFill>
                <a:schemeClr val="tx1"/>
              </a:solidFill>
              <a:effectLst/>
            </a:endParaRPr>
          </a:p>
        </p:txBody>
      </p:sp>
      <p:sp>
        <p:nvSpPr>
          <p:cNvPr id="6" name="TextBox 5"/>
          <p:cNvSpPr txBox="1"/>
          <p:nvPr/>
        </p:nvSpPr>
        <p:spPr>
          <a:xfrm>
            <a:off x="381000" y="4038600"/>
            <a:ext cx="8534400" cy="175432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smtClean="0">
                <a:solidFill>
                  <a:schemeClr val="accent2">
                    <a:lumMod val="50000"/>
                  </a:schemeClr>
                </a:solidFill>
                <a:latin typeface="Arial" pitchFamily="34" charset="0"/>
                <a:cs typeface="Arial" pitchFamily="34" charset="0"/>
              </a:rPr>
              <a:t>Note : </a:t>
            </a:r>
          </a:p>
          <a:p>
            <a:pPr marL="803275" indent="-282575"/>
            <a:r>
              <a:rPr lang="en-US" b="0" dirty="0" smtClean="0">
                <a:solidFill>
                  <a:schemeClr val="accent2">
                    <a:lumMod val="50000"/>
                  </a:schemeClr>
                </a:solidFill>
                <a:latin typeface="Arial" pitchFamily="34" charset="0"/>
                <a:cs typeface="Arial" pitchFamily="34" charset="0"/>
              </a:rPr>
              <a:t>Be careful that the included file </a:t>
            </a:r>
            <a:r>
              <a:rPr lang="en-US" i="1" dirty="0" smtClean="0">
                <a:solidFill>
                  <a:schemeClr val="accent2">
                    <a:lumMod val="50000"/>
                  </a:schemeClr>
                </a:solidFill>
                <a:latin typeface="Arial" pitchFamily="34" charset="0"/>
                <a:cs typeface="Arial" pitchFamily="34" charset="0"/>
              </a:rPr>
              <a:t>should not</a:t>
            </a:r>
            <a:r>
              <a:rPr lang="en-US" b="0" dirty="0" smtClean="0">
                <a:solidFill>
                  <a:schemeClr val="accent2">
                    <a:lumMod val="50000"/>
                  </a:schemeClr>
                </a:solidFill>
                <a:latin typeface="Arial" pitchFamily="34" charset="0"/>
                <a:cs typeface="Arial" pitchFamily="34" charset="0"/>
              </a:rPr>
              <a:t> contain </a:t>
            </a:r>
            <a:r>
              <a:rPr lang="en-US" i="1" dirty="0" smtClean="0">
                <a:solidFill>
                  <a:schemeClr val="accent2">
                    <a:lumMod val="50000"/>
                  </a:schemeClr>
                </a:solidFill>
                <a:latin typeface="Arial" pitchFamily="34" charset="0"/>
                <a:cs typeface="Arial" pitchFamily="34" charset="0"/>
              </a:rPr>
              <a:t>&lt;html&gt;, &lt;/html&gt;, &lt;body&gt;, or &lt;/body&gt;</a:t>
            </a:r>
            <a:r>
              <a:rPr lang="en-US" b="0" dirty="0" smtClean="0">
                <a:solidFill>
                  <a:schemeClr val="accent2">
                    <a:lumMod val="50000"/>
                  </a:schemeClr>
                </a:solidFill>
                <a:latin typeface="Arial" pitchFamily="34" charset="0"/>
                <a:cs typeface="Arial" pitchFamily="34" charset="0"/>
              </a:rPr>
              <a:t> tags. </a:t>
            </a:r>
          </a:p>
          <a:p>
            <a:pPr marL="803275" indent="-282575"/>
            <a:r>
              <a:rPr lang="en-US" b="0" dirty="0" smtClean="0">
                <a:solidFill>
                  <a:schemeClr val="accent2">
                    <a:lumMod val="50000"/>
                  </a:schemeClr>
                </a:solidFill>
                <a:latin typeface="Arial" pitchFamily="34" charset="0"/>
                <a:cs typeface="Arial" pitchFamily="34" charset="0"/>
              </a:rPr>
              <a:t>Because the entire content of the included file is added to the main JSP file, these tags would conflict with the same tags in the main JSP file, causing an error. </a:t>
            </a:r>
            <a:endParaRPr lang="en-US" b="0" dirty="0">
              <a:solidFill>
                <a:schemeClr val="accent2">
                  <a:lumMod val="50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p>
            <a:r>
              <a:rPr lang="en-US" sz="3200" dirty="0" smtClean="0"/>
              <a:t>How to create an include directive?</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15</a:t>
            </a:fld>
            <a:endParaRPr lang="en-US"/>
          </a:p>
        </p:txBody>
      </p:sp>
      <p:sp>
        <p:nvSpPr>
          <p:cNvPr id="5" name="TextBox 4"/>
          <p:cNvSpPr txBox="1"/>
          <p:nvPr/>
        </p:nvSpPr>
        <p:spPr>
          <a:xfrm>
            <a:off x="228600" y="1537930"/>
            <a:ext cx="8382000" cy="4862870"/>
          </a:xfrm>
          <a:prstGeom prst="rect">
            <a:avLst/>
          </a:prstGeom>
          <a:noFill/>
        </p:spPr>
        <p:txBody>
          <a:bodyPr wrap="square" rtlCol="0">
            <a:spAutoFit/>
          </a:bodyPr>
          <a:lstStyle/>
          <a:p>
            <a:pPr marL="284163" indent="346075">
              <a:lnSpc>
                <a:spcPct val="150000"/>
              </a:lnSpc>
              <a:spcBef>
                <a:spcPts val="1200"/>
              </a:spcBef>
              <a:buFont typeface="Wingdings" pitchFamily="2" charset="2"/>
              <a:buChar char="§"/>
            </a:pPr>
            <a:r>
              <a:rPr lang="en-US" sz="2000" b="0" dirty="0" smtClean="0"/>
              <a:t>Include directive is created using the following syntax</a:t>
            </a:r>
          </a:p>
          <a:p>
            <a:pPr marL="284163" indent="346075">
              <a:lnSpc>
                <a:spcPct val="150000"/>
              </a:lnSpc>
              <a:spcBef>
                <a:spcPts val="1200"/>
              </a:spcBef>
            </a:pPr>
            <a:r>
              <a:rPr lang="en-US" sz="2000" dirty="0" smtClean="0">
                <a:solidFill>
                  <a:srgbClr val="00B050"/>
                </a:solidFill>
              </a:rPr>
              <a:t> &lt;%@</a:t>
            </a:r>
            <a:r>
              <a:rPr lang="en-US" sz="2000" dirty="0" smtClean="0">
                <a:solidFill>
                  <a:srgbClr val="0070C0"/>
                </a:solidFill>
              </a:rPr>
              <a:t>include</a:t>
            </a:r>
            <a:r>
              <a:rPr lang="en-US" sz="2000" dirty="0" smtClean="0"/>
              <a:t> </a:t>
            </a:r>
            <a:r>
              <a:rPr lang="en-US" sz="2000" dirty="0" smtClean="0">
                <a:solidFill>
                  <a:srgbClr val="C00000"/>
                </a:solidFill>
              </a:rPr>
              <a:t>attribute</a:t>
            </a:r>
            <a:r>
              <a:rPr lang="en-US" sz="2000" dirty="0" smtClean="0"/>
              <a:t> =“</a:t>
            </a:r>
            <a:r>
              <a:rPr lang="en-US" sz="2000" dirty="0" smtClean="0">
                <a:solidFill>
                  <a:srgbClr val="00B0F0"/>
                </a:solidFill>
              </a:rPr>
              <a:t>value</a:t>
            </a:r>
            <a:r>
              <a:rPr lang="en-US" sz="2000" dirty="0" smtClean="0"/>
              <a:t>”</a:t>
            </a:r>
            <a:r>
              <a:rPr lang="en-US" sz="2000" dirty="0" smtClean="0">
                <a:solidFill>
                  <a:srgbClr val="00B050"/>
                </a:solidFill>
              </a:rPr>
              <a:t>%&gt;</a:t>
            </a:r>
          </a:p>
          <a:p>
            <a:pPr marL="284163" indent="346075">
              <a:lnSpc>
                <a:spcPct val="150000"/>
              </a:lnSpc>
              <a:spcBef>
                <a:spcPts val="1200"/>
              </a:spcBef>
              <a:buFont typeface="Wingdings" pitchFamily="2" charset="2"/>
              <a:buChar char="§"/>
            </a:pPr>
            <a:r>
              <a:rPr lang="en-US" sz="2000" b="0" dirty="0" smtClean="0"/>
              <a:t>Include can have only </a:t>
            </a:r>
            <a:r>
              <a:rPr lang="en-US" sz="2000" i="1" dirty="0" smtClean="0"/>
              <a:t>file </a:t>
            </a:r>
            <a:r>
              <a:rPr lang="en-US" sz="2000" b="0" dirty="0" smtClean="0"/>
              <a:t>attribute.</a:t>
            </a:r>
          </a:p>
          <a:p>
            <a:pPr marL="284163" indent="346075">
              <a:lnSpc>
                <a:spcPct val="150000"/>
              </a:lnSpc>
              <a:spcBef>
                <a:spcPts val="1200"/>
              </a:spcBef>
            </a:pPr>
            <a:r>
              <a:rPr lang="en-US" sz="2000" dirty="0" smtClean="0">
                <a:solidFill>
                  <a:srgbClr val="00B050"/>
                </a:solidFill>
              </a:rPr>
              <a:t>&lt;%@</a:t>
            </a:r>
            <a:r>
              <a:rPr lang="en-US" sz="2000" dirty="0" smtClean="0">
                <a:solidFill>
                  <a:srgbClr val="0070C0"/>
                </a:solidFill>
              </a:rPr>
              <a:t>include</a:t>
            </a:r>
            <a:r>
              <a:rPr lang="en-US" sz="2000" dirty="0" smtClean="0"/>
              <a:t> </a:t>
            </a:r>
            <a:r>
              <a:rPr lang="en-US" sz="2000" dirty="0" smtClean="0">
                <a:solidFill>
                  <a:srgbClr val="C00000"/>
                </a:solidFill>
              </a:rPr>
              <a:t>file</a:t>
            </a:r>
            <a:r>
              <a:rPr lang="en-US" sz="2000" dirty="0" smtClean="0"/>
              <a:t> =“</a:t>
            </a:r>
            <a:r>
              <a:rPr lang="en-US" sz="2000" dirty="0" smtClean="0">
                <a:solidFill>
                  <a:srgbClr val="00B0F0"/>
                </a:solidFill>
              </a:rPr>
              <a:t>value</a:t>
            </a:r>
            <a:r>
              <a:rPr lang="en-US" sz="2000" dirty="0" smtClean="0"/>
              <a:t>”</a:t>
            </a:r>
            <a:r>
              <a:rPr lang="en-US" sz="2000" dirty="0" smtClean="0">
                <a:solidFill>
                  <a:srgbClr val="00B050"/>
                </a:solidFill>
              </a:rPr>
              <a:t>%&gt;</a:t>
            </a:r>
          </a:p>
          <a:p>
            <a:pPr marL="284163" indent="346075">
              <a:lnSpc>
                <a:spcPct val="150000"/>
              </a:lnSpc>
              <a:spcBef>
                <a:spcPts val="1200"/>
              </a:spcBef>
              <a:buFont typeface="Wingdings" pitchFamily="2" charset="2"/>
              <a:buChar char="§"/>
            </a:pPr>
            <a:r>
              <a:rPr lang="en-US" sz="2000" b="0" dirty="0" smtClean="0"/>
              <a:t>Where </a:t>
            </a:r>
            <a:r>
              <a:rPr lang="en-US" sz="2000" b="0" dirty="0" smtClean="0">
                <a:solidFill>
                  <a:srgbClr val="C00000"/>
                </a:solidFill>
              </a:rPr>
              <a:t>file </a:t>
            </a:r>
            <a:r>
              <a:rPr lang="en-US" sz="2000" b="0" dirty="0" smtClean="0"/>
              <a:t>specifies the relative path of the file to be included.</a:t>
            </a:r>
          </a:p>
          <a:p>
            <a:pPr marL="284163" indent="346075">
              <a:lnSpc>
                <a:spcPct val="150000"/>
              </a:lnSpc>
              <a:spcBef>
                <a:spcPts val="1200"/>
              </a:spcBef>
            </a:pPr>
            <a:r>
              <a:rPr lang="en-US" sz="2000" dirty="0" smtClean="0"/>
              <a:t>  Example :</a:t>
            </a:r>
          </a:p>
          <a:p>
            <a:pPr marL="284163" indent="346075">
              <a:lnSpc>
                <a:spcPct val="150000"/>
              </a:lnSpc>
              <a:spcBef>
                <a:spcPts val="1200"/>
              </a:spcBef>
            </a:pPr>
            <a:r>
              <a:rPr lang="en-US" sz="2000" dirty="0" smtClean="0">
                <a:solidFill>
                  <a:srgbClr val="00B050"/>
                </a:solidFill>
              </a:rPr>
              <a:t>&lt;%@</a:t>
            </a:r>
            <a:r>
              <a:rPr lang="en-US" sz="2000" dirty="0" smtClean="0">
                <a:solidFill>
                  <a:srgbClr val="0070C0"/>
                </a:solidFill>
              </a:rPr>
              <a:t>include</a:t>
            </a:r>
            <a:r>
              <a:rPr lang="en-US" sz="2000" dirty="0" smtClean="0"/>
              <a:t> </a:t>
            </a:r>
            <a:r>
              <a:rPr lang="en-US" sz="2000" dirty="0" smtClean="0">
                <a:solidFill>
                  <a:srgbClr val="C00000"/>
                </a:solidFill>
              </a:rPr>
              <a:t>file</a:t>
            </a:r>
            <a:r>
              <a:rPr lang="en-US" sz="2000" dirty="0" smtClean="0"/>
              <a:t> =“</a:t>
            </a:r>
            <a:r>
              <a:rPr lang="en-US" sz="2000" dirty="0" smtClean="0">
                <a:solidFill>
                  <a:srgbClr val="00B0F0"/>
                </a:solidFill>
              </a:rPr>
              <a:t>header.html</a:t>
            </a:r>
            <a:r>
              <a:rPr lang="en-US" sz="2000" dirty="0" smtClean="0"/>
              <a:t>”</a:t>
            </a:r>
            <a:r>
              <a:rPr lang="en-US" sz="2000" dirty="0" smtClean="0">
                <a:solidFill>
                  <a:srgbClr val="00B050"/>
                </a:solidFill>
              </a:rPr>
              <a:t>%&gt;</a:t>
            </a:r>
          </a:p>
          <a:p>
            <a:pPr marL="284163" indent="346075">
              <a:lnSpc>
                <a:spcPct val="150000"/>
              </a:lnSpc>
              <a:spcBef>
                <a:spcPts val="1200"/>
              </a:spcBef>
            </a:pPr>
            <a:r>
              <a:rPr lang="en-US" sz="2000" b="0" dirty="0" smtClean="0"/>
              <a:t>Includes a file named header.html</a:t>
            </a:r>
            <a:endParaRPr lang="en-US" sz="2000" b="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Lend a Hand – Page and Include Directive</a:t>
            </a:r>
            <a:endParaRPr lang="en-US" sz="24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16</a:t>
            </a:fld>
            <a:endParaRPr lang="en-US"/>
          </a:p>
        </p:txBody>
      </p:sp>
      <p:sp>
        <p:nvSpPr>
          <p:cNvPr id="5" name="TextBox 4"/>
          <p:cNvSpPr txBox="1"/>
          <p:nvPr/>
        </p:nvSpPr>
        <p:spPr>
          <a:xfrm>
            <a:off x="228600" y="1752600"/>
            <a:ext cx="8915400" cy="4247317"/>
          </a:xfrm>
          <a:prstGeom prst="rect">
            <a:avLst/>
          </a:prstGeom>
          <a:noFill/>
        </p:spPr>
        <p:txBody>
          <a:bodyPr wrap="square" rtlCol="0">
            <a:spAutoFit/>
          </a:bodyPr>
          <a:lstStyle/>
          <a:p>
            <a:pPr>
              <a:spcBef>
                <a:spcPts val="1200"/>
              </a:spcBef>
            </a:pPr>
            <a:r>
              <a:rPr lang="en-US" sz="2000" b="0" dirty="0" smtClean="0"/>
              <a:t>In this demo the associates will get familiarized with some of the commonly used page directives and the include directive. </a:t>
            </a:r>
          </a:p>
          <a:p>
            <a:pPr>
              <a:spcBef>
                <a:spcPts val="1200"/>
              </a:spcBef>
            </a:pPr>
            <a:r>
              <a:rPr lang="en-US" sz="2000" b="0" dirty="0" smtClean="0"/>
              <a:t>We will be using the following page directive attributes and include directive in this demo</a:t>
            </a:r>
          </a:p>
          <a:p>
            <a:pPr marL="803275" indent="-346075">
              <a:spcBef>
                <a:spcPts val="1200"/>
              </a:spcBef>
              <a:buClr>
                <a:schemeClr val="tx1"/>
              </a:buClr>
              <a:buFont typeface="+mj-lt"/>
              <a:buAutoNum type="arabicPeriod"/>
            </a:pPr>
            <a:r>
              <a:rPr lang="en-US" sz="2000" b="0" dirty="0" smtClean="0">
                <a:solidFill>
                  <a:srgbClr val="0070C0"/>
                </a:solidFill>
              </a:rPr>
              <a:t>import</a:t>
            </a:r>
          </a:p>
          <a:p>
            <a:pPr marL="803275" indent="-346075">
              <a:spcBef>
                <a:spcPts val="1200"/>
              </a:spcBef>
              <a:buClr>
                <a:schemeClr val="tx1"/>
              </a:buClr>
              <a:buFont typeface="+mj-lt"/>
              <a:buAutoNum type="arabicPeriod"/>
            </a:pPr>
            <a:r>
              <a:rPr lang="en-US" sz="2000" b="0" dirty="0" err="1" smtClean="0">
                <a:solidFill>
                  <a:srgbClr val="0070C0"/>
                </a:solidFill>
              </a:rPr>
              <a:t>errorPage</a:t>
            </a:r>
            <a:endParaRPr lang="en-US" sz="2000" b="0" dirty="0" smtClean="0">
              <a:solidFill>
                <a:srgbClr val="0070C0"/>
              </a:solidFill>
            </a:endParaRPr>
          </a:p>
          <a:p>
            <a:pPr marL="803275" indent="-346075">
              <a:spcBef>
                <a:spcPts val="1200"/>
              </a:spcBef>
              <a:buClr>
                <a:schemeClr val="tx1"/>
              </a:buClr>
              <a:buFont typeface="+mj-lt"/>
              <a:buAutoNum type="arabicPeriod"/>
            </a:pPr>
            <a:r>
              <a:rPr lang="en-US" sz="2000" b="0" dirty="0" err="1" smtClean="0">
                <a:solidFill>
                  <a:srgbClr val="0070C0"/>
                </a:solidFill>
              </a:rPr>
              <a:t>isErrorPage</a:t>
            </a:r>
            <a:endParaRPr lang="en-US" sz="2000" b="0" dirty="0" smtClean="0">
              <a:solidFill>
                <a:srgbClr val="0070C0"/>
              </a:solidFill>
            </a:endParaRPr>
          </a:p>
          <a:p>
            <a:pPr marL="803275" indent="-346075">
              <a:spcBef>
                <a:spcPts val="1200"/>
              </a:spcBef>
              <a:buClr>
                <a:schemeClr val="tx1"/>
              </a:buClr>
              <a:buFont typeface="+mj-lt"/>
              <a:buAutoNum type="arabicPeriod"/>
            </a:pPr>
            <a:r>
              <a:rPr lang="en-US" sz="2000" b="0" dirty="0" smtClean="0">
                <a:solidFill>
                  <a:srgbClr val="0070C0"/>
                </a:solidFill>
              </a:rPr>
              <a:t>Session</a:t>
            </a:r>
          </a:p>
          <a:p>
            <a:pPr marL="803275" indent="-346075">
              <a:spcBef>
                <a:spcPts val="1200"/>
              </a:spcBef>
              <a:buClr>
                <a:schemeClr val="tx1"/>
              </a:buClr>
              <a:buFont typeface="+mj-lt"/>
              <a:buAutoNum type="arabicPeriod"/>
            </a:pPr>
            <a:r>
              <a:rPr lang="en-US" sz="2000" b="0" smtClean="0">
                <a:solidFill>
                  <a:srgbClr val="0070C0"/>
                </a:solidFill>
              </a:rPr>
              <a:t>buffer</a:t>
            </a:r>
            <a:endParaRPr lang="en-US" sz="2000" b="0" dirty="0" smtClean="0">
              <a:solidFill>
                <a:srgbClr val="0070C0"/>
              </a:solidFill>
            </a:endParaRPr>
          </a:p>
          <a:p>
            <a:pPr marL="342900" indent="-342900">
              <a:spcBef>
                <a:spcPts val="1200"/>
              </a:spcBef>
            </a:pPr>
            <a:endParaRPr lang="en-US" sz="2000" b="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Lend a Hand :Page and Include Directive</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17</a:t>
            </a:fld>
            <a:endParaRPr lang="en-US"/>
          </a:p>
        </p:txBody>
      </p:sp>
      <p:sp>
        <p:nvSpPr>
          <p:cNvPr id="5" name="TextBox 4"/>
          <p:cNvSpPr txBox="1"/>
          <p:nvPr/>
        </p:nvSpPr>
        <p:spPr>
          <a:xfrm>
            <a:off x="76200" y="1371600"/>
            <a:ext cx="9144000" cy="5170646"/>
          </a:xfrm>
          <a:prstGeom prst="rect">
            <a:avLst/>
          </a:prstGeom>
          <a:noFill/>
        </p:spPr>
        <p:txBody>
          <a:bodyPr wrap="square" rtlCol="0">
            <a:spAutoFit/>
          </a:bodyPr>
          <a:lstStyle/>
          <a:p>
            <a:pPr>
              <a:lnSpc>
                <a:spcPct val="150000"/>
              </a:lnSpc>
            </a:pPr>
            <a:r>
              <a:rPr lang="en-US" sz="2000" dirty="0" smtClean="0"/>
              <a:t>Scenario : </a:t>
            </a:r>
            <a:r>
              <a:rPr lang="en-US" sz="2000" b="0" dirty="0" smtClean="0"/>
              <a:t>You are asked to create an application which accepts a person’s name and prints a greeting . If the name user input is null the system should display an error page.</a:t>
            </a:r>
          </a:p>
          <a:p>
            <a:pPr>
              <a:lnSpc>
                <a:spcPct val="150000"/>
              </a:lnSpc>
            </a:pPr>
            <a:r>
              <a:rPr lang="en-US" sz="2000" dirty="0" smtClean="0"/>
              <a:t>Develop the components as given below</a:t>
            </a:r>
          </a:p>
          <a:p>
            <a:pPr marL="630238" indent="-284163">
              <a:lnSpc>
                <a:spcPct val="150000"/>
              </a:lnSpc>
              <a:buFont typeface="Wingdings" pitchFamily="2" charset="2"/>
              <a:buChar char="§"/>
            </a:pPr>
            <a:r>
              <a:rPr lang="en-US" sz="2000" dirty="0" smtClean="0"/>
              <a:t>welcome.jsp</a:t>
            </a:r>
            <a:r>
              <a:rPr lang="en-US" sz="2000" b="0" dirty="0" smtClean="0"/>
              <a:t> : The page which accepts the name from the user</a:t>
            </a:r>
          </a:p>
          <a:p>
            <a:pPr marL="630238" indent="-284163">
              <a:lnSpc>
                <a:spcPct val="150000"/>
              </a:lnSpc>
              <a:buFont typeface="Wingdings" pitchFamily="2" charset="2"/>
              <a:buChar char="§"/>
            </a:pPr>
            <a:r>
              <a:rPr lang="en-US" sz="2000" dirty="0" smtClean="0"/>
              <a:t>errorPage.jsp</a:t>
            </a:r>
            <a:r>
              <a:rPr lang="en-US" sz="2000" b="0" dirty="0" smtClean="0"/>
              <a:t> : The page to be displayed in case of error</a:t>
            </a:r>
          </a:p>
          <a:p>
            <a:pPr marL="630238" indent="-284163">
              <a:lnSpc>
                <a:spcPct val="150000"/>
              </a:lnSpc>
              <a:buFont typeface="Wingdings" pitchFamily="2" charset="2"/>
              <a:buChar char="§"/>
            </a:pPr>
            <a:r>
              <a:rPr lang="en-US" sz="2000" dirty="0" smtClean="0"/>
              <a:t>greetings.jsp</a:t>
            </a:r>
            <a:r>
              <a:rPr lang="en-US" sz="2000" b="0" dirty="0" smtClean="0"/>
              <a:t> : The page which displays the greetings to the user</a:t>
            </a:r>
          </a:p>
          <a:p>
            <a:pPr marL="630238" indent="-284163">
              <a:lnSpc>
                <a:spcPct val="150000"/>
              </a:lnSpc>
              <a:buFont typeface="Wingdings" pitchFamily="2" charset="2"/>
              <a:buChar char="§"/>
            </a:pPr>
            <a:r>
              <a:rPr lang="en-US" sz="2000" dirty="0" smtClean="0"/>
              <a:t>header.html </a:t>
            </a:r>
            <a:r>
              <a:rPr lang="en-US" sz="2000" b="0" dirty="0" smtClean="0"/>
              <a:t>:- The header for all the pages which can be reused across pages</a:t>
            </a:r>
          </a:p>
          <a:p>
            <a:pPr marL="630238" indent="-284163">
              <a:lnSpc>
                <a:spcPct val="150000"/>
              </a:lnSpc>
              <a:buFont typeface="Wingdings" pitchFamily="2" charset="2"/>
              <a:buChar char="§"/>
            </a:pPr>
            <a:r>
              <a:rPr lang="en-US" sz="2000" dirty="0" smtClean="0"/>
              <a:t>footer.html</a:t>
            </a:r>
            <a:r>
              <a:rPr lang="en-US" sz="2000" b="0" dirty="0" smtClean="0"/>
              <a:t> :- The footer for all the pages which can be reused across pages</a:t>
            </a:r>
            <a:endParaRPr lang="en-US" sz="2000" b="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2" cstate="print"/>
          <a:srcRect/>
          <a:stretch>
            <a:fillRect/>
          </a:stretch>
        </p:blipFill>
        <p:spPr bwMode="auto">
          <a:xfrm>
            <a:off x="1066800" y="2590800"/>
            <a:ext cx="4933950" cy="3876675"/>
          </a:xfrm>
          <a:prstGeom prst="rect">
            <a:avLst/>
          </a:prstGeom>
          <a:noFill/>
          <a:ln w="9525">
            <a:noFill/>
            <a:miter lim="800000"/>
            <a:headEnd/>
            <a:tailEnd/>
          </a:ln>
        </p:spPr>
      </p:pic>
      <p:sp>
        <p:nvSpPr>
          <p:cNvPr id="2" name="Title 1"/>
          <p:cNvSpPr>
            <a:spLocks noGrp="1"/>
          </p:cNvSpPr>
          <p:nvPr>
            <p:ph type="title"/>
          </p:nvPr>
        </p:nvSpPr>
        <p:spPr/>
        <p:txBody>
          <a:bodyPr/>
          <a:lstStyle/>
          <a:p>
            <a:r>
              <a:rPr lang="en-US" sz="3200" dirty="0" smtClean="0"/>
              <a:t>Lend a Hand :Welcome Page design</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18</a:t>
            </a:fld>
            <a:endParaRPr lang="en-US"/>
          </a:p>
        </p:txBody>
      </p:sp>
      <p:sp>
        <p:nvSpPr>
          <p:cNvPr id="7" name="TextBox 6"/>
          <p:cNvSpPr txBox="1"/>
          <p:nvPr/>
        </p:nvSpPr>
        <p:spPr>
          <a:xfrm>
            <a:off x="228600" y="1683603"/>
            <a:ext cx="8610600" cy="82296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700" b="0" dirty="0" smtClean="0">
                <a:latin typeface="Arial" pitchFamily="34" charset="0"/>
                <a:cs typeface="Arial" pitchFamily="34" charset="0"/>
              </a:rPr>
              <a:t>Create welcome.jsp as shown below . The page should contain the following fields,</a:t>
            </a:r>
          </a:p>
          <a:p>
            <a:r>
              <a:rPr lang="en-US" sz="1700" b="0" dirty="0" smtClean="0">
                <a:latin typeface="Arial" pitchFamily="34" charset="0"/>
                <a:cs typeface="Arial" pitchFamily="34" charset="0"/>
              </a:rPr>
              <a:t>1 : Text box to accept the name</a:t>
            </a:r>
          </a:p>
          <a:p>
            <a:r>
              <a:rPr lang="en-US" sz="1700" b="0" dirty="0" smtClean="0">
                <a:latin typeface="Arial" pitchFamily="34" charset="0"/>
                <a:cs typeface="Arial" pitchFamily="34" charset="0"/>
              </a:rPr>
              <a:t>2 : Submit button for form submit.</a:t>
            </a:r>
            <a:endParaRPr lang="en-US" sz="1700" b="0" dirty="0">
              <a:latin typeface="Arial" pitchFamily="34" charset="0"/>
              <a:cs typeface="Arial" pitchFamily="34" charset="0"/>
            </a:endParaRPr>
          </a:p>
        </p:txBody>
      </p:sp>
      <p:sp>
        <p:nvSpPr>
          <p:cNvPr id="8" name="Rounded Rectangle 7"/>
          <p:cNvSpPr/>
          <p:nvPr/>
        </p:nvSpPr>
        <p:spPr>
          <a:xfrm>
            <a:off x="6568440" y="3017520"/>
            <a:ext cx="2194560" cy="6400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63500" lvl="1"/>
            <a:r>
              <a:rPr lang="en-US" sz="1400" b="0" dirty="0" smtClean="0">
                <a:latin typeface="Arial" pitchFamily="34" charset="0"/>
                <a:cs typeface="Arial" pitchFamily="34" charset="0"/>
              </a:rPr>
              <a:t>Header page to be included in all the pages.</a:t>
            </a:r>
            <a:endParaRPr lang="en-US" sz="1400" b="0" dirty="0">
              <a:latin typeface="Arial" pitchFamily="34" charset="0"/>
              <a:cs typeface="Arial" pitchFamily="34" charset="0"/>
            </a:endParaRPr>
          </a:p>
        </p:txBody>
      </p:sp>
      <p:sp>
        <p:nvSpPr>
          <p:cNvPr id="9" name="Rounded Rectangle 8"/>
          <p:cNvSpPr/>
          <p:nvPr/>
        </p:nvSpPr>
        <p:spPr>
          <a:xfrm>
            <a:off x="6324600" y="5791200"/>
            <a:ext cx="1737360" cy="6400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63500" lvl="1"/>
            <a:r>
              <a:rPr lang="en-US" sz="1400" b="0" dirty="0" smtClean="0">
                <a:latin typeface="Arial" pitchFamily="34" charset="0"/>
                <a:cs typeface="Arial" pitchFamily="34" charset="0"/>
              </a:rPr>
              <a:t>Footer page to be included in all the pages.</a:t>
            </a:r>
            <a:endParaRPr lang="en-US" sz="1400" b="0" dirty="0">
              <a:latin typeface="Arial" pitchFamily="34" charset="0"/>
              <a:cs typeface="Arial" pitchFamily="34" charset="0"/>
            </a:endParaRPr>
          </a:p>
        </p:txBody>
      </p:sp>
      <p:sp>
        <p:nvSpPr>
          <p:cNvPr id="10" name="Right Brace 9"/>
          <p:cNvSpPr/>
          <p:nvPr/>
        </p:nvSpPr>
        <p:spPr>
          <a:xfrm>
            <a:off x="6096000" y="5867400"/>
            <a:ext cx="152400" cy="685800"/>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p:cNvSpPr/>
          <p:nvPr/>
        </p:nvSpPr>
        <p:spPr>
          <a:xfrm>
            <a:off x="6248400" y="2667000"/>
            <a:ext cx="152400" cy="1371600"/>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ounded Rectangle 11"/>
          <p:cNvSpPr/>
          <p:nvPr/>
        </p:nvSpPr>
        <p:spPr>
          <a:xfrm>
            <a:off x="6477000" y="4541520"/>
            <a:ext cx="2194560" cy="6400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63500" lvl="1"/>
            <a:r>
              <a:rPr lang="en-US" sz="1400" b="0" dirty="0" smtClean="0">
                <a:latin typeface="Arial" pitchFamily="34" charset="0"/>
                <a:cs typeface="Arial" pitchFamily="34" charset="0"/>
              </a:rPr>
              <a:t>The main page containing the form control.</a:t>
            </a:r>
            <a:endParaRPr lang="en-US" sz="1400" b="0" dirty="0">
              <a:latin typeface="Arial" pitchFamily="34" charset="0"/>
              <a:cs typeface="Arial" pitchFamily="34" charset="0"/>
            </a:endParaRPr>
          </a:p>
        </p:txBody>
      </p:sp>
      <p:sp>
        <p:nvSpPr>
          <p:cNvPr id="13" name="Right Brace 12"/>
          <p:cNvSpPr/>
          <p:nvPr/>
        </p:nvSpPr>
        <p:spPr>
          <a:xfrm>
            <a:off x="6248400" y="4191000"/>
            <a:ext cx="152400" cy="1371600"/>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Lend a Hand : Develop Welcome Page</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19</a:t>
            </a:fld>
            <a:endParaRPr lang="en-US"/>
          </a:p>
        </p:txBody>
      </p:sp>
      <p:pic>
        <p:nvPicPr>
          <p:cNvPr id="4098" name="Picture 2"/>
          <p:cNvPicPr>
            <a:picLocks noChangeAspect="1" noChangeArrowheads="1"/>
          </p:cNvPicPr>
          <p:nvPr/>
        </p:nvPicPr>
        <p:blipFill>
          <a:blip r:embed="rId2" cstate="print"/>
          <a:srcRect/>
          <a:stretch>
            <a:fillRect/>
          </a:stretch>
        </p:blipFill>
        <p:spPr bwMode="auto">
          <a:xfrm>
            <a:off x="304800" y="1600200"/>
            <a:ext cx="7820025" cy="4714875"/>
          </a:xfrm>
          <a:prstGeom prst="rect">
            <a:avLst/>
          </a:prstGeom>
          <a:noFill/>
          <a:ln w="9525">
            <a:noFill/>
            <a:miter lim="800000"/>
            <a:headEnd/>
            <a:tailEnd/>
          </a:ln>
          <a:effectLst/>
        </p:spPr>
      </p:pic>
      <p:sp>
        <p:nvSpPr>
          <p:cNvPr id="6" name="TextBox 5"/>
          <p:cNvSpPr txBox="1"/>
          <p:nvPr/>
        </p:nvSpPr>
        <p:spPr>
          <a:xfrm>
            <a:off x="5486400" y="3962400"/>
            <a:ext cx="2667000"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b="0" dirty="0" smtClean="0">
                <a:latin typeface="Arial" pitchFamily="34" charset="0"/>
                <a:cs typeface="Arial" pitchFamily="34" charset="0"/>
              </a:rPr>
              <a:t>Includes header.html</a:t>
            </a:r>
            <a:endParaRPr lang="en-US" sz="1400" b="0" dirty="0">
              <a:latin typeface="Arial" pitchFamily="34" charset="0"/>
              <a:cs typeface="Arial" pitchFamily="34" charset="0"/>
            </a:endParaRPr>
          </a:p>
        </p:txBody>
      </p:sp>
      <p:sp>
        <p:nvSpPr>
          <p:cNvPr id="7" name="TextBox 6"/>
          <p:cNvSpPr txBox="1"/>
          <p:nvPr/>
        </p:nvSpPr>
        <p:spPr>
          <a:xfrm>
            <a:off x="5257800" y="5788223"/>
            <a:ext cx="2667000"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b="0" dirty="0" smtClean="0">
                <a:latin typeface="Arial" pitchFamily="34" charset="0"/>
                <a:cs typeface="Arial" pitchFamily="34" charset="0"/>
              </a:rPr>
              <a:t>Includes footer.html</a:t>
            </a:r>
            <a:endParaRPr lang="en-US" sz="1400" b="0" dirty="0">
              <a:latin typeface="Arial" pitchFamily="34" charset="0"/>
              <a:cs typeface="Arial" pitchFamily="34" charset="0"/>
            </a:endParaRPr>
          </a:p>
        </p:txBody>
      </p:sp>
      <p:cxnSp>
        <p:nvCxnSpPr>
          <p:cNvPr id="9" name="Straight Arrow Connector 8"/>
          <p:cNvCxnSpPr/>
          <p:nvPr/>
        </p:nvCxnSpPr>
        <p:spPr>
          <a:xfrm flipH="1">
            <a:off x="2743200" y="4114800"/>
            <a:ext cx="2667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0800000" flipV="1">
            <a:off x="2743200" y="5867400"/>
            <a:ext cx="2438400" cy="1489"/>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1600200" y="200025"/>
            <a:ext cx="6858000" cy="533400"/>
          </a:xfrm>
        </p:spPr>
        <p:txBody>
          <a:bodyPr/>
          <a:lstStyle/>
          <a:p>
            <a:pPr eaLnBrk="1" hangingPunct="1"/>
            <a:r>
              <a:rPr lang="en-US" sz="3600" dirty="0" smtClean="0"/>
              <a:t>About the Author</a:t>
            </a:r>
          </a:p>
        </p:txBody>
      </p:sp>
      <p:sp>
        <p:nvSpPr>
          <p:cNvPr id="4098" name="Slide Number Placeholder 3"/>
          <p:cNvSpPr>
            <a:spLocks noGrp="1"/>
          </p:cNvSpPr>
          <p:nvPr>
            <p:ph type="sldNum" sz="quarter" idx="10"/>
          </p:nvPr>
        </p:nvSpPr>
        <p:spPr/>
        <p:txBody>
          <a:bodyPr/>
          <a:lstStyle/>
          <a:p>
            <a:pPr>
              <a:defRPr/>
            </a:pPr>
            <a:fld id="{5BD313E9-3302-4974-8563-6539F17C1C97}" type="slidenum">
              <a:rPr lang="en-US" smtClean="0"/>
              <a:pPr>
                <a:defRPr/>
              </a:pPr>
              <a:t>2</a:t>
            </a:fld>
            <a:endParaRPr lang="en-US" dirty="0" smtClean="0"/>
          </a:p>
        </p:txBody>
      </p:sp>
      <p:graphicFrame>
        <p:nvGraphicFramePr>
          <p:cNvPr id="33870" name="Group 78"/>
          <p:cNvGraphicFramePr>
            <a:graphicFrameLocks noGrp="1"/>
          </p:cNvGraphicFramePr>
          <p:nvPr/>
        </p:nvGraphicFramePr>
        <p:xfrm>
          <a:off x="533400" y="1778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Renjith(t-</a:t>
                      </a:r>
                      <a:r>
                        <a:rPr kumimoji="0" lang="en-US" sz="1600" b="0" i="0" u="none" strike="noStrike" cap="none" normalizeH="0" baseline="0" dirty="0" err="1" smtClean="0">
                          <a:ln>
                            <a:noFill/>
                          </a:ln>
                          <a:solidFill>
                            <a:schemeClr val="tx1"/>
                          </a:solidFill>
                          <a:effectLst/>
                          <a:latin typeface="Cambria" pitchFamily="18" charset="0"/>
                        </a:rPr>
                        <a:t>renjith</a:t>
                      </a:r>
                      <a:r>
                        <a:rPr kumimoji="0" lang="en-US" sz="1600" b="0" i="0" u="none" strike="noStrike" cap="none" normalizeH="0" baseline="0" dirty="0" smtClean="0">
                          <a:ln>
                            <a:noFill/>
                          </a:ln>
                          <a:solidFill>
                            <a:schemeClr val="tx1"/>
                          </a:solidFill>
                          <a:effectLst/>
                          <a:latin typeface="Cambria" pitchFamily="18" charset="0"/>
                        </a:rPr>
                        <a:t>)/ Shanmu (105110)</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Trainer / </a:t>
                      </a:r>
                      <a:r>
                        <a:rPr kumimoji="0" lang="en-US" sz="1600" b="0" i="0" u="none" strike="noStrike" cap="none" normalizeH="0" baseline="0" dirty="0" err="1" smtClean="0">
                          <a:ln>
                            <a:noFill/>
                          </a:ln>
                          <a:solidFill>
                            <a:schemeClr val="tx1"/>
                          </a:solidFill>
                          <a:effectLst/>
                          <a:latin typeface="Cambria" pitchFamily="18" charset="0"/>
                        </a:rPr>
                        <a:t>Sr</a:t>
                      </a:r>
                      <a:r>
                        <a:rPr kumimoji="0" lang="en-US" sz="1600" b="0" i="0" u="none" strike="noStrike" cap="none" normalizeH="0" baseline="0" dirty="0" smtClean="0">
                          <a:ln>
                            <a:noFill/>
                          </a:ln>
                          <a:solidFill>
                            <a:schemeClr val="tx1"/>
                          </a:solidFill>
                          <a:effectLst/>
                          <a:latin typeface="Cambria" pitchFamily="18" charset="0"/>
                        </a:rPr>
                        <a:t> Architect</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smtClean="0">
                          <a:ln>
                            <a:noFill/>
                          </a:ln>
                          <a:solidFill>
                            <a:schemeClr val="bg1"/>
                          </a:solidFill>
                          <a:effectLst/>
                          <a:latin typeface="Cambria" pitchFamily="18" charset="0"/>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1.0, January 12’th 2012</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4114" name="WordArt 37"/>
          <p:cNvSpPr>
            <a:spLocks noChangeArrowheads="1" noChangeShapeType="1" noTextEdit="1"/>
          </p:cNvSpPr>
          <p:nvPr/>
        </p:nvSpPr>
        <p:spPr bwMode="auto">
          <a:xfrm>
            <a:off x="762000" y="3924300"/>
            <a:ext cx="7620000" cy="495300"/>
          </a:xfrm>
          <a:prstGeom prst="rect">
            <a:avLst/>
          </a:prstGeom>
        </p:spPr>
        <p:txBody>
          <a:bodyPr wrap="none" fromWordArt="1">
            <a:prstTxWarp prst="textPlain">
              <a:avLst>
                <a:gd name="adj" fmla="val 50000"/>
              </a:avLst>
            </a:prstTxWarp>
          </a:bodyPr>
          <a:lstStyle/>
          <a:p>
            <a:pPr algn="ctr"/>
            <a:r>
              <a:rPr lang="en-US" sz="3600" kern="10" dirty="0">
                <a:ln w="9525">
                  <a:solidFill>
                    <a:srgbClr val="3366FF"/>
                  </a:solidFill>
                  <a:round/>
                  <a:headEnd/>
                  <a:tailEnd/>
                </a:ln>
                <a:solidFill>
                  <a:srgbClr val="3188B4"/>
                </a:solidFill>
                <a:latin typeface="Tw Cen MT Condensed"/>
              </a:rPr>
              <a:t>Cognizant Certified Official Curriculum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Lend a Hand </a:t>
            </a:r>
            <a:r>
              <a:rPr lang="en-US" sz="2800" smtClean="0"/>
              <a:t>:Greetings Page </a:t>
            </a:r>
            <a:r>
              <a:rPr lang="en-US" sz="2800" dirty="0" smtClean="0"/>
              <a:t>design</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20</a:t>
            </a:fld>
            <a:endParaRPr lang="en-US"/>
          </a:p>
        </p:txBody>
      </p:sp>
      <p:sp>
        <p:nvSpPr>
          <p:cNvPr id="6" name="TextBox 5"/>
          <p:cNvSpPr txBox="1"/>
          <p:nvPr/>
        </p:nvSpPr>
        <p:spPr>
          <a:xfrm>
            <a:off x="914400" y="1611868"/>
            <a:ext cx="70866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b="0" dirty="0" smtClean="0">
                <a:latin typeface="Arial" pitchFamily="34" charset="0"/>
                <a:cs typeface="Arial" pitchFamily="34" charset="0"/>
              </a:rPr>
              <a:t>Greetings page should be created as shown.</a:t>
            </a:r>
            <a:endParaRPr lang="en-US" b="0" dirty="0">
              <a:latin typeface="Arial" pitchFamily="34" charset="0"/>
              <a:cs typeface="Arial" pitchFamily="34" charset="0"/>
            </a:endParaRPr>
          </a:p>
        </p:txBody>
      </p:sp>
      <p:pic>
        <p:nvPicPr>
          <p:cNvPr id="2051" name="Picture 3"/>
          <p:cNvPicPr>
            <a:picLocks noChangeAspect="1" noChangeArrowheads="1"/>
          </p:cNvPicPr>
          <p:nvPr/>
        </p:nvPicPr>
        <p:blipFill>
          <a:blip r:embed="rId2" cstate="print"/>
          <a:srcRect/>
          <a:stretch>
            <a:fillRect/>
          </a:stretch>
        </p:blipFill>
        <p:spPr bwMode="auto">
          <a:xfrm>
            <a:off x="1547813" y="2208065"/>
            <a:ext cx="5614987" cy="411653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Lend a Hand – Develop Greetings page.</a:t>
            </a:r>
            <a:endParaRPr lang="en-US" sz="2800" dirty="0"/>
          </a:p>
        </p:txBody>
      </p:sp>
      <p:pic>
        <p:nvPicPr>
          <p:cNvPr id="1027" name="Picture 3"/>
          <p:cNvPicPr>
            <a:picLocks noChangeAspect="1" noChangeArrowheads="1"/>
          </p:cNvPicPr>
          <p:nvPr/>
        </p:nvPicPr>
        <p:blipFill>
          <a:blip r:embed="rId2" cstate="print"/>
          <a:srcRect/>
          <a:stretch>
            <a:fillRect/>
          </a:stretch>
        </p:blipFill>
        <p:spPr bwMode="auto">
          <a:xfrm>
            <a:off x="381001" y="1524000"/>
            <a:ext cx="5867399" cy="4733844"/>
          </a:xfrm>
          <a:prstGeom prst="rect">
            <a:avLst/>
          </a:prstGeom>
          <a:noFill/>
          <a:ln w="9525">
            <a:noFill/>
            <a:miter lim="800000"/>
            <a:headEnd/>
            <a:tailEnd/>
          </a:ln>
          <a:effectLst/>
        </p:spPr>
      </p:pic>
      <p:sp>
        <p:nvSpPr>
          <p:cNvPr id="31" name="Slide Number Placeholder 3"/>
          <p:cNvSpPr>
            <a:spLocks noGrp="1"/>
          </p:cNvSpPr>
          <p:nvPr>
            <p:ph type="sldNum" sz="quarter" idx="10"/>
          </p:nvPr>
        </p:nvSpPr>
        <p:spPr>
          <a:xfrm>
            <a:off x="8647113" y="6456363"/>
            <a:ext cx="444500" cy="320675"/>
          </a:xfrm>
        </p:spPr>
        <p:txBody>
          <a:bodyPr/>
          <a:lstStyle/>
          <a:p>
            <a:pPr>
              <a:defRPr/>
            </a:pPr>
            <a:fld id="{50EC62AF-8A58-47DB-8277-FFD1CE2A98DE}" type="slidenum">
              <a:rPr lang="en-US" smtClean="0"/>
              <a:pPr>
                <a:defRPr/>
              </a:pPr>
              <a:t>21</a:t>
            </a:fld>
            <a:endParaRPr lang="en-US"/>
          </a:p>
        </p:txBody>
      </p:sp>
      <p:sp>
        <p:nvSpPr>
          <p:cNvPr id="32" name="TextBox 31"/>
          <p:cNvSpPr txBox="1"/>
          <p:nvPr/>
        </p:nvSpPr>
        <p:spPr>
          <a:xfrm>
            <a:off x="5334000" y="1981200"/>
            <a:ext cx="3352800" cy="73866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b="0" dirty="0" smtClean="0">
                <a:latin typeface="Arial" pitchFamily="34" charset="0"/>
                <a:cs typeface="Arial" pitchFamily="34" charset="0"/>
              </a:rPr>
              <a:t>The session , buffer , </a:t>
            </a:r>
            <a:r>
              <a:rPr lang="en-US" sz="1400" b="0" dirty="0" err="1" smtClean="0">
                <a:latin typeface="Arial" pitchFamily="34" charset="0"/>
                <a:cs typeface="Arial" pitchFamily="34" charset="0"/>
              </a:rPr>
              <a:t>errorPage</a:t>
            </a:r>
            <a:r>
              <a:rPr lang="en-US" sz="1400" b="0" dirty="0" smtClean="0">
                <a:latin typeface="Arial" pitchFamily="34" charset="0"/>
                <a:cs typeface="Arial" pitchFamily="34" charset="0"/>
              </a:rPr>
              <a:t> , import attributes are set for the current page using the page directive</a:t>
            </a:r>
            <a:endParaRPr lang="en-US" sz="1400" b="0" dirty="0">
              <a:latin typeface="Arial" pitchFamily="34" charset="0"/>
              <a:cs typeface="Arial" pitchFamily="34" charset="0"/>
            </a:endParaRPr>
          </a:p>
        </p:txBody>
      </p:sp>
      <p:cxnSp>
        <p:nvCxnSpPr>
          <p:cNvPr id="33" name="Straight Arrow Connector 32"/>
          <p:cNvCxnSpPr/>
          <p:nvPr/>
        </p:nvCxnSpPr>
        <p:spPr>
          <a:xfrm flipH="1">
            <a:off x="2590800" y="2133600"/>
            <a:ext cx="2667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962400" y="4797623"/>
            <a:ext cx="1920240"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b="0" dirty="0" smtClean="0">
                <a:latin typeface="Arial" pitchFamily="34" charset="0"/>
                <a:cs typeface="Arial" pitchFamily="34" charset="0"/>
              </a:rPr>
              <a:t>Includes header.html</a:t>
            </a:r>
            <a:endParaRPr lang="en-US" sz="1400" b="0" dirty="0">
              <a:latin typeface="Arial" pitchFamily="34" charset="0"/>
              <a:cs typeface="Arial" pitchFamily="34" charset="0"/>
            </a:endParaRPr>
          </a:p>
        </p:txBody>
      </p:sp>
      <p:sp>
        <p:nvSpPr>
          <p:cNvPr id="37" name="TextBox 36"/>
          <p:cNvSpPr txBox="1"/>
          <p:nvPr/>
        </p:nvSpPr>
        <p:spPr>
          <a:xfrm>
            <a:off x="4038600" y="6019800"/>
            <a:ext cx="1737360"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b="0" dirty="0" smtClean="0">
                <a:latin typeface="Arial" pitchFamily="34" charset="0"/>
                <a:cs typeface="Arial" pitchFamily="34" charset="0"/>
              </a:rPr>
              <a:t>Includes footer.html</a:t>
            </a:r>
            <a:endParaRPr lang="en-US" sz="1400" b="0" dirty="0">
              <a:latin typeface="Arial" pitchFamily="34" charset="0"/>
              <a:cs typeface="Arial" pitchFamily="34" charset="0"/>
            </a:endParaRPr>
          </a:p>
        </p:txBody>
      </p:sp>
      <p:cxnSp>
        <p:nvCxnSpPr>
          <p:cNvPr id="38" name="Straight Arrow Connector 37"/>
          <p:cNvCxnSpPr>
            <a:stCxn id="36" idx="1"/>
          </p:cNvCxnSpPr>
          <p:nvPr/>
        </p:nvCxnSpPr>
        <p:spPr>
          <a:xfrm rot="10800000" flipV="1">
            <a:off x="2286000" y="4951512"/>
            <a:ext cx="1676400" cy="14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10800000">
            <a:off x="2057400" y="6019800"/>
            <a:ext cx="1965960" cy="152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185160" y="3972580"/>
            <a:ext cx="192024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b="0" dirty="0" smtClean="0">
                <a:latin typeface="Arial" pitchFamily="34" charset="0"/>
                <a:cs typeface="Arial" pitchFamily="34" charset="0"/>
              </a:rPr>
              <a:t>Throw Exception if name is null</a:t>
            </a:r>
            <a:endParaRPr lang="en-US" sz="1400" b="0" dirty="0">
              <a:latin typeface="Arial" pitchFamily="34" charset="0"/>
              <a:cs typeface="Arial" pitchFamily="34" charset="0"/>
            </a:endParaRPr>
          </a:p>
        </p:txBody>
      </p:sp>
      <p:sp>
        <p:nvSpPr>
          <p:cNvPr id="41" name="Right Arrow 40"/>
          <p:cNvSpPr/>
          <p:nvPr/>
        </p:nvSpPr>
        <p:spPr>
          <a:xfrm flipH="1">
            <a:off x="2651760" y="4124980"/>
            <a:ext cx="457200" cy="182880"/>
          </a:xfrm>
          <a:prstGeom prst="rightArrow">
            <a:avLst/>
          </a:prstGeom>
          <a:solidFill>
            <a:srgbClr val="CC33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ight Brace 46"/>
          <p:cNvSpPr/>
          <p:nvPr/>
        </p:nvSpPr>
        <p:spPr>
          <a:xfrm>
            <a:off x="2362200" y="1905000"/>
            <a:ext cx="228600" cy="685800"/>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Lend a Hand – Error Page Design</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22</a:t>
            </a:fld>
            <a:endParaRPr lang="en-US"/>
          </a:p>
        </p:txBody>
      </p:sp>
      <p:sp>
        <p:nvSpPr>
          <p:cNvPr id="6" name="TextBox 5"/>
          <p:cNvSpPr txBox="1"/>
          <p:nvPr/>
        </p:nvSpPr>
        <p:spPr>
          <a:xfrm>
            <a:off x="609600" y="1795046"/>
            <a:ext cx="7924800" cy="3385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1600" b="0" dirty="0" smtClean="0">
                <a:latin typeface="Arial" pitchFamily="34" charset="0"/>
                <a:cs typeface="Arial" pitchFamily="34" charset="0"/>
              </a:rPr>
              <a:t>Error page should be created as shown below</a:t>
            </a:r>
            <a:endParaRPr lang="en-US" sz="1600" b="0" dirty="0">
              <a:latin typeface="Arial" pitchFamily="34" charset="0"/>
              <a:cs typeface="Arial" pitchFamily="34" charset="0"/>
            </a:endParaRPr>
          </a:p>
        </p:txBody>
      </p:sp>
      <p:pic>
        <p:nvPicPr>
          <p:cNvPr id="3074" name="Picture 2"/>
          <p:cNvPicPr>
            <a:picLocks noChangeAspect="1" noChangeArrowheads="1"/>
          </p:cNvPicPr>
          <p:nvPr/>
        </p:nvPicPr>
        <p:blipFill>
          <a:blip r:embed="rId2" cstate="print"/>
          <a:srcRect/>
          <a:stretch>
            <a:fillRect/>
          </a:stretch>
        </p:blipFill>
        <p:spPr bwMode="auto">
          <a:xfrm>
            <a:off x="228600" y="2486025"/>
            <a:ext cx="8686800" cy="3381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Lend a Hand – Develop Error Page</a:t>
            </a:r>
            <a:endParaRPr lang="en-US" sz="3200" dirty="0"/>
          </a:p>
        </p:txBody>
      </p:sp>
      <p:pic>
        <p:nvPicPr>
          <p:cNvPr id="3076" name="Picture 4"/>
          <p:cNvPicPr>
            <a:picLocks noChangeAspect="1" noChangeArrowheads="1"/>
          </p:cNvPicPr>
          <p:nvPr/>
        </p:nvPicPr>
        <p:blipFill>
          <a:blip r:embed="rId2" cstate="print"/>
          <a:srcRect/>
          <a:stretch>
            <a:fillRect/>
          </a:stretch>
        </p:blipFill>
        <p:spPr bwMode="auto">
          <a:xfrm>
            <a:off x="228600" y="1600200"/>
            <a:ext cx="7858125" cy="4381500"/>
          </a:xfrm>
          <a:prstGeom prst="rect">
            <a:avLst/>
          </a:prstGeom>
          <a:noFill/>
          <a:ln w="9525">
            <a:noFill/>
            <a:miter lim="800000"/>
            <a:headEnd/>
            <a:tailEnd/>
          </a:ln>
          <a:effectLst/>
        </p:spPr>
      </p:pic>
      <p:sp>
        <p:nvSpPr>
          <p:cNvPr id="14" name="Slide Number Placeholder 3"/>
          <p:cNvSpPr>
            <a:spLocks noGrp="1"/>
          </p:cNvSpPr>
          <p:nvPr>
            <p:ph type="sldNum" sz="quarter" idx="10"/>
          </p:nvPr>
        </p:nvSpPr>
        <p:spPr>
          <a:xfrm>
            <a:off x="8647113" y="6456363"/>
            <a:ext cx="444500" cy="320675"/>
          </a:xfrm>
        </p:spPr>
        <p:txBody>
          <a:bodyPr/>
          <a:lstStyle/>
          <a:p>
            <a:pPr>
              <a:defRPr/>
            </a:pPr>
            <a:fld id="{50EC62AF-8A58-47DB-8277-FFD1CE2A98DE}" type="slidenum">
              <a:rPr lang="en-US" smtClean="0"/>
              <a:pPr>
                <a:defRPr/>
              </a:pPr>
              <a:t>23</a:t>
            </a:fld>
            <a:endParaRPr lang="en-US"/>
          </a:p>
        </p:txBody>
      </p:sp>
      <p:sp>
        <p:nvSpPr>
          <p:cNvPr id="15" name="TextBox 14"/>
          <p:cNvSpPr txBox="1"/>
          <p:nvPr/>
        </p:nvSpPr>
        <p:spPr>
          <a:xfrm>
            <a:off x="5715000" y="2130623"/>
            <a:ext cx="2667000"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b="0" dirty="0" err="1" smtClean="0">
                <a:latin typeface="Arial" pitchFamily="34" charset="0"/>
                <a:cs typeface="Arial" pitchFamily="34" charset="0"/>
              </a:rPr>
              <a:t>isErrorPage</a:t>
            </a:r>
            <a:r>
              <a:rPr lang="en-US" sz="1400" b="0" dirty="0" smtClean="0">
                <a:latin typeface="Arial" pitchFamily="34" charset="0"/>
                <a:cs typeface="Arial" pitchFamily="34" charset="0"/>
              </a:rPr>
              <a:t>  attribute is set</a:t>
            </a:r>
            <a:endParaRPr lang="en-US" sz="1400" b="0" dirty="0">
              <a:latin typeface="Arial" pitchFamily="34" charset="0"/>
              <a:cs typeface="Arial" pitchFamily="34" charset="0"/>
            </a:endParaRPr>
          </a:p>
        </p:txBody>
      </p:sp>
      <p:cxnSp>
        <p:nvCxnSpPr>
          <p:cNvPr id="16" name="Straight Arrow Connector 15"/>
          <p:cNvCxnSpPr/>
          <p:nvPr/>
        </p:nvCxnSpPr>
        <p:spPr>
          <a:xfrm rot="10800000">
            <a:off x="2514600" y="2209800"/>
            <a:ext cx="31242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562600" y="3276600"/>
            <a:ext cx="2667000" cy="73866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b="0" dirty="0" smtClean="0">
                <a:latin typeface="Arial" pitchFamily="34" charset="0"/>
                <a:cs typeface="Arial" pitchFamily="34" charset="0"/>
              </a:rPr>
              <a:t>Implicit object </a:t>
            </a:r>
            <a:r>
              <a:rPr lang="en-US" sz="1400" dirty="0" smtClean="0">
                <a:solidFill>
                  <a:srgbClr val="7030A0"/>
                </a:solidFill>
                <a:latin typeface="Arial" pitchFamily="34" charset="0"/>
                <a:cs typeface="Arial" pitchFamily="34" charset="0"/>
              </a:rPr>
              <a:t>exception </a:t>
            </a:r>
            <a:r>
              <a:rPr lang="en-US" sz="1400" b="0" dirty="0" smtClean="0">
                <a:solidFill>
                  <a:schemeClr val="tx1"/>
                </a:solidFill>
                <a:latin typeface="Arial" pitchFamily="34" charset="0"/>
                <a:cs typeface="Arial" pitchFamily="34" charset="0"/>
              </a:rPr>
              <a:t>is available since </a:t>
            </a:r>
            <a:r>
              <a:rPr lang="en-US" sz="1400" b="0" dirty="0" err="1" smtClean="0">
                <a:solidFill>
                  <a:schemeClr val="tx1"/>
                </a:solidFill>
                <a:latin typeface="Arial" pitchFamily="34" charset="0"/>
                <a:cs typeface="Arial" pitchFamily="34" charset="0"/>
              </a:rPr>
              <a:t>isErrorPage</a:t>
            </a:r>
            <a:r>
              <a:rPr lang="en-US" sz="1400" b="0" dirty="0" smtClean="0">
                <a:solidFill>
                  <a:schemeClr val="tx1"/>
                </a:solidFill>
                <a:latin typeface="Arial" pitchFamily="34" charset="0"/>
                <a:cs typeface="Arial" pitchFamily="34" charset="0"/>
              </a:rPr>
              <a:t> attribute is set true.</a:t>
            </a:r>
            <a:endParaRPr lang="en-US" sz="1400" dirty="0">
              <a:solidFill>
                <a:srgbClr val="7030A0"/>
              </a:solidFill>
              <a:latin typeface="Arial" pitchFamily="34" charset="0"/>
              <a:cs typeface="Arial" pitchFamily="34" charset="0"/>
            </a:endParaRPr>
          </a:p>
        </p:txBody>
      </p:sp>
      <p:cxnSp>
        <p:nvCxnSpPr>
          <p:cNvPr id="19" name="Straight Arrow Connector 18"/>
          <p:cNvCxnSpPr>
            <a:stCxn id="18" idx="2"/>
          </p:cNvCxnSpPr>
          <p:nvPr/>
        </p:nvCxnSpPr>
        <p:spPr>
          <a:xfrm rot="5400000">
            <a:off x="6103384" y="4084084"/>
            <a:ext cx="861537" cy="723897"/>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Lend a Hand </a:t>
            </a:r>
            <a:r>
              <a:rPr lang="en-US" sz="2400" smtClean="0"/>
              <a:t>– Develop </a:t>
            </a:r>
            <a:r>
              <a:rPr lang="en-US" sz="2400" dirty="0" smtClean="0"/>
              <a:t>Header and Footer</a:t>
            </a:r>
            <a:endParaRPr lang="en-US" sz="24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24</a:t>
            </a:fld>
            <a:endParaRPr lang="en-US"/>
          </a:p>
        </p:txBody>
      </p:sp>
      <p:pic>
        <p:nvPicPr>
          <p:cNvPr id="7170" name="Picture 2"/>
          <p:cNvPicPr>
            <a:picLocks noChangeAspect="1" noChangeArrowheads="1"/>
          </p:cNvPicPr>
          <p:nvPr/>
        </p:nvPicPr>
        <p:blipFill>
          <a:blip r:embed="rId2" cstate="print"/>
          <a:srcRect/>
          <a:stretch>
            <a:fillRect/>
          </a:stretch>
        </p:blipFill>
        <p:spPr bwMode="auto">
          <a:xfrm>
            <a:off x="609600" y="2209800"/>
            <a:ext cx="6686550" cy="1066800"/>
          </a:xfrm>
          <a:prstGeom prst="rect">
            <a:avLst/>
          </a:prstGeom>
          <a:noFill/>
          <a:ln w="9525">
            <a:noFill/>
            <a:miter lim="800000"/>
            <a:headEnd/>
            <a:tailEnd/>
          </a:ln>
          <a:effectLst/>
        </p:spPr>
      </p:pic>
      <p:sp>
        <p:nvSpPr>
          <p:cNvPr id="6" name="TextBox 5"/>
          <p:cNvSpPr txBox="1"/>
          <p:nvPr/>
        </p:nvSpPr>
        <p:spPr>
          <a:xfrm>
            <a:off x="1295400" y="1688068"/>
            <a:ext cx="48006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b="0" dirty="0" smtClean="0">
                <a:latin typeface="Arial" pitchFamily="34" charset="0"/>
                <a:cs typeface="Arial" pitchFamily="34" charset="0"/>
              </a:rPr>
              <a:t>Header.html</a:t>
            </a:r>
            <a:endParaRPr lang="en-US" b="0" dirty="0">
              <a:latin typeface="Arial" pitchFamily="34" charset="0"/>
              <a:cs typeface="Arial" pitchFamily="34" charset="0"/>
            </a:endParaRPr>
          </a:p>
        </p:txBody>
      </p:sp>
      <p:sp>
        <p:nvSpPr>
          <p:cNvPr id="7" name="TextBox 6"/>
          <p:cNvSpPr txBox="1"/>
          <p:nvPr/>
        </p:nvSpPr>
        <p:spPr>
          <a:xfrm>
            <a:off x="1219200" y="3745468"/>
            <a:ext cx="48006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smtClean="0">
                <a:latin typeface="Arial" pitchFamily="34" charset="0"/>
                <a:cs typeface="Arial" pitchFamily="34" charset="0"/>
              </a:rPr>
              <a:t>footer.html</a:t>
            </a:r>
            <a:endParaRPr lang="en-US" dirty="0">
              <a:latin typeface="Arial" pitchFamily="34" charset="0"/>
              <a:cs typeface="Arial" pitchFamily="34" charset="0"/>
            </a:endParaRPr>
          </a:p>
        </p:txBody>
      </p:sp>
      <p:pic>
        <p:nvPicPr>
          <p:cNvPr id="7171" name="Picture 3"/>
          <p:cNvPicPr>
            <a:picLocks noChangeAspect="1" noChangeArrowheads="1"/>
          </p:cNvPicPr>
          <p:nvPr/>
        </p:nvPicPr>
        <p:blipFill>
          <a:blip r:embed="rId3" cstate="print"/>
          <a:srcRect/>
          <a:stretch>
            <a:fillRect/>
          </a:stretch>
        </p:blipFill>
        <p:spPr bwMode="auto">
          <a:xfrm>
            <a:off x="762000" y="4648200"/>
            <a:ext cx="6610350" cy="838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 – Deploy and Run </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25</a:t>
            </a:fld>
            <a:endParaRPr lang="en-US"/>
          </a:p>
        </p:txBody>
      </p:sp>
      <p:sp>
        <p:nvSpPr>
          <p:cNvPr id="5" name="TextBox 4"/>
          <p:cNvSpPr txBox="1"/>
          <p:nvPr/>
        </p:nvSpPr>
        <p:spPr>
          <a:xfrm>
            <a:off x="152400" y="1689080"/>
            <a:ext cx="8686800" cy="3416320"/>
          </a:xfrm>
          <a:prstGeom prst="rect">
            <a:avLst/>
          </a:prstGeom>
          <a:noFill/>
        </p:spPr>
        <p:txBody>
          <a:bodyPr wrap="square" rtlCol="0">
            <a:spAutoFit/>
          </a:bodyPr>
          <a:lstStyle/>
          <a:p>
            <a:pPr>
              <a:lnSpc>
                <a:spcPct val="150000"/>
              </a:lnSpc>
            </a:pPr>
            <a:r>
              <a:rPr lang="en-US" dirty="0" smtClean="0"/>
              <a:t>Step 1 : </a:t>
            </a:r>
            <a:r>
              <a:rPr lang="en-US" b="0" dirty="0" smtClean="0"/>
              <a:t>Deploy and Run the application</a:t>
            </a:r>
          </a:p>
          <a:p>
            <a:pPr>
              <a:lnSpc>
                <a:spcPct val="150000"/>
              </a:lnSpc>
            </a:pPr>
            <a:r>
              <a:rPr lang="en-US" dirty="0" smtClean="0"/>
              <a:t>Step 2 : </a:t>
            </a:r>
            <a:r>
              <a:rPr lang="en-US" b="0" dirty="0" smtClean="0"/>
              <a:t>Invoke welcome.jsp from the browser 	</a:t>
            </a:r>
            <a:r>
              <a:rPr lang="en-US" dirty="0" smtClean="0">
                <a:solidFill>
                  <a:srgbClr val="7030A0"/>
                </a:solidFill>
                <a:hlinkClick r:id="rId2"/>
              </a:rPr>
              <a:t>http://localhost:5001/DirectivesDemo/welcome.jsp</a:t>
            </a:r>
            <a:endParaRPr lang="en-US" dirty="0" smtClean="0">
              <a:solidFill>
                <a:srgbClr val="7030A0"/>
              </a:solidFill>
            </a:endParaRPr>
          </a:p>
          <a:p>
            <a:pPr>
              <a:lnSpc>
                <a:spcPct val="150000"/>
              </a:lnSpc>
            </a:pPr>
            <a:r>
              <a:rPr lang="en-US" b="0" dirty="0" smtClean="0"/>
              <a:t>The welcome page displayed with header and footer included.</a:t>
            </a:r>
          </a:p>
          <a:p>
            <a:pPr>
              <a:lnSpc>
                <a:spcPct val="150000"/>
              </a:lnSpc>
            </a:pPr>
            <a:r>
              <a:rPr lang="en-US" dirty="0" smtClean="0"/>
              <a:t>Step 3 : </a:t>
            </a:r>
            <a:r>
              <a:rPr lang="en-US" b="0" dirty="0" smtClean="0"/>
              <a:t>Enter name and submit</a:t>
            </a:r>
            <a:endParaRPr lang="en-US" dirty="0" smtClean="0"/>
          </a:p>
          <a:p>
            <a:pPr>
              <a:lnSpc>
                <a:spcPct val="150000"/>
              </a:lnSpc>
            </a:pPr>
            <a:r>
              <a:rPr lang="en-US" b="0" dirty="0" smtClean="0"/>
              <a:t>Greetings page will be displayed with the greeting message.</a:t>
            </a:r>
            <a:endParaRPr lang="en-US" dirty="0" smtClean="0"/>
          </a:p>
          <a:p>
            <a:pPr>
              <a:lnSpc>
                <a:spcPct val="150000"/>
              </a:lnSpc>
            </a:pPr>
            <a:r>
              <a:rPr lang="en-US" dirty="0" smtClean="0"/>
              <a:t>Step 4 : </a:t>
            </a:r>
            <a:r>
              <a:rPr lang="en-US" b="0" dirty="0" smtClean="0"/>
              <a:t>Invoke the welcome page again from the browser . Submit the page without entering the name. Error page will be displayed.</a:t>
            </a:r>
          </a:p>
        </p:txBody>
      </p:sp>
      <p:sp>
        <p:nvSpPr>
          <p:cNvPr id="6" name="TextBox 5"/>
          <p:cNvSpPr txBox="1"/>
          <p:nvPr/>
        </p:nvSpPr>
        <p:spPr>
          <a:xfrm>
            <a:off x="228600" y="5297269"/>
            <a:ext cx="87630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smtClean="0">
                <a:solidFill>
                  <a:srgbClr val="FF0000"/>
                </a:solidFill>
                <a:latin typeface="Arial" pitchFamily="34" charset="0"/>
                <a:cs typeface="Arial" pitchFamily="34" charset="0"/>
              </a:rPr>
              <a:t>Note : </a:t>
            </a:r>
            <a:r>
              <a:rPr lang="en-US" b="0" dirty="0" smtClean="0">
                <a:latin typeface="Arial" pitchFamily="34" charset="0"/>
                <a:cs typeface="Arial" pitchFamily="34" charset="0"/>
              </a:rPr>
              <a:t>In case error page is not getting displayed in Internet Explorer  uncheck the option “ </a:t>
            </a:r>
            <a:r>
              <a:rPr lang="en-US" b="0" dirty="0" smtClean="0">
                <a:solidFill>
                  <a:srgbClr val="FF0000"/>
                </a:solidFill>
                <a:latin typeface="Arial" pitchFamily="34" charset="0"/>
                <a:cs typeface="Arial" pitchFamily="34" charset="0"/>
              </a:rPr>
              <a:t>show friendly error message </a:t>
            </a:r>
            <a:r>
              <a:rPr lang="en-US" b="0" dirty="0" smtClean="0">
                <a:latin typeface="Arial" pitchFamily="34" charset="0"/>
                <a:cs typeface="Arial" pitchFamily="34" charset="0"/>
              </a:rPr>
              <a:t>“ under the advanced tab in internet option.</a:t>
            </a:r>
            <a:endParaRPr lang="en-US" b="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To Reflect</a:t>
            </a:r>
            <a:endParaRPr lang="en-US" dirty="0"/>
          </a:p>
        </p:txBody>
      </p:sp>
      <p:sp>
        <p:nvSpPr>
          <p:cNvPr id="3" name="Content Placeholder 2"/>
          <p:cNvSpPr>
            <a:spLocks noGrp="1"/>
          </p:cNvSpPr>
          <p:nvPr>
            <p:ph idx="1"/>
          </p:nvPr>
        </p:nvSpPr>
        <p:spPr>
          <a:xfrm>
            <a:off x="0" y="1295400"/>
            <a:ext cx="9144000" cy="4946650"/>
          </a:xfrm>
        </p:spPr>
        <p:txBody>
          <a:bodyPr/>
          <a:lstStyle/>
          <a:p>
            <a:pPr>
              <a:buNone/>
            </a:pPr>
            <a:endParaRPr lang="en-US" sz="2500" dirty="0" smtClean="0">
              <a:latin typeface="Arial" pitchFamily="34" charset="0"/>
              <a:cs typeface="Arial" pitchFamily="34" charset="0"/>
            </a:endParaRPr>
          </a:p>
          <a:p>
            <a:pPr>
              <a:buNone/>
            </a:pPr>
            <a:endParaRPr lang="en-US" sz="2500" dirty="0" smtClean="0">
              <a:latin typeface="Arial" pitchFamily="34" charset="0"/>
              <a:cs typeface="Arial" pitchFamily="34" charset="0"/>
            </a:endParaRPr>
          </a:p>
          <a:p>
            <a:pPr>
              <a:buNone/>
            </a:pPr>
            <a:endParaRPr lang="en-US" sz="2500" dirty="0" smtClean="0">
              <a:latin typeface="Arial" pitchFamily="34" charset="0"/>
              <a:cs typeface="Arial" pitchFamily="34" charset="0"/>
            </a:endParaRPr>
          </a:p>
          <a:p>
            <a:pPr>
              <a:lnSpc>
                <a:spcPct val="150000"/>
              </a:lnSpc>
              <a:buNone/>
            </a:pPr>
            <a:r>
              <a:rPr lang="en-US" sz="2200" dirty="0" smtClean="0">
                <a:latin typeface="Arial" pitchFamily="34" charset="0"/>
                <a:cs typeface="Arial" pitchFamily="34" charset="0"/>
              </a:rPr>
              <a:t>Associates to quickly summarize the following before ending the session </a:t>
            </a:r>
          </a:p>
          <a:p>
            <a:pPr marL="800100" indent="-279400">
              <a:lnSpc>
                <a:spcPct val="150000"/>
              </a:lnSpc>
              <a:buFont typeface="Wingdings" pitchFamily="2" charset="2"/>
              <a:buChar char="§"/>
            </a:pPr>
            <a:r>
              <a:rPr lang="en-US" sz="2200" dirty="0" smtClean="0">
                <a:latin typeface="Arial" pitchFamily="34" charset="0"/>
                <a:cs typeface="Arial" pitchFamily="34" charset="0"/>
              </a:rPr>
              <a:t>What are JSP directives?</a:t>
            </a:r>
          </a:p>
          <a:p>
            <a:pPr marL="800100" indent="-279400">
              <a:lnSpc>
                <a:spcPct val="150000"/>
              </a:lnSpc>
              <a:buFont typeface="Wingdings" pitchFamily="2" charset="2"/>
              <a:buChar char="§"/>
            </a:pPr>
            <a:r>
              <a:rPr lang="en-US" sz="2200" dirty="0" smtClean="0">
                <a:latin typeface="Arial" pitchFamily="34" charset="0"/>
                <a:cs typeface="Arial" pitchFamily="34" charset="0"/>
              </a:rPr>
              <a:t>What directive is used to </a:t>
            </a:r>
            <a:r>
              <a:rPr sz="2200" dirty="0" smtClean="0">
                <a:latin typeface="Arial" pitchFamily="34" charset="0"/>
                <a:cs typeface="Arial" pitchFamily="34" charset="0"/>
              </a:rPr>
              <a:t>set the error page for a </a:t>
            </a:r>
            <a:r>
              <a:rPr sz="2200" dirty="0" err="1" smtClean="0">
                <a:latin typeface="Arial" pitchFamily="34" charset="0"/>
                <a:cs typeface="Arial" pitchFamily="34" charset="0"/>
              </a:rPr>
              <a:t>jsp</a:t>
            </a:r>
            <a:r>
              <a:rPr sz="2200" dirty="0" smtClean="0">
                <a:latin typeface="Arial" pitchFamily="34" charset="0"/>
                <a:cs typeface="Arial" pitchFamily="34" charset="0"/>
              </a:rPr>
              <a:t> page?</a:t>
            </a:r>
          </a:p>
          <a:p>
            <a:pPr marL="800100" indent="-279400">
              <a:lnSpc>
                <a:spcPct val="150000"/>
              </a:lnSpc>
              <a:buFont typeface="Wingdings" pitchFamily="2" charset="2"/>
              <a:buChar char="§"/>
            </a:pPr>
            <a:r>
              <a:rPr sz="2200" dirty="0" smtClean="0">
                <a:latin typeface="Arial" pitchFamily="34" charset="0"/>
                <a:cs typeface="Arial" pitchFamily="34" charset="0"/>
              </a:rPr>
              <a:t>What directive is used for importing packages into a </a:t>
            </a:r>
            <a:r>
              <a:rPr sz="2200" dirty="0" err="1" smtClean="0">
                <a:latin typeface="Arial" pitchFamily="34" charset="0"/>
                <a:cs typeface="Arial" pitchFamily="34" charset="0"/>
              </a:rPr>
              <a:t>jsp</a:t>
            </a:r>
            <a:r>
              <a:rPr sz="2200" dirty="0" smtClean="0">
                <a:latin typeface="Arial" pitchFamily="34" charset="0"/>
                <a:cs typeface="Arial" pitchFamily="34" charset="0"/>
              </a:rPr>
              <a:t> page?</a:t>
            </a:r>
          </a:p>
          <a:p>
            <a:pPr marL="800100" indent="-279400">
              <a:lnSpc>
                <a:spcPct val="150000"/>
              </a:lnSpc>
              <a:buFont typeface="Wingdings" pitchFamily="2" charset="2"/>
              <a:buChar char="§"/>
            </a:pPr>
            <a:r>
              <a:rPr sz="2200" dirty="0" smtClean="0">
                <a:latin typeface="Arial" pitchFamily="34" charset="0"/>
                <a:cs typeface="Arial" pitchFamily="34" charset="0"/>
              </a:rPr>
              <a:t>How to disable session for a </a:t>
            </a:r>
            <a:r>
              <a:rPr sz="2200" dirty="0" err="1" smtClean="0">
                <a:latin typeface="Arial" pitchFamily="34" charset="0"/>
                <a:cs typeface="Arial" pitchFamily="34" charset="0"/>
              </a:rPr>
              <a:t>jsp</a:t>
            </a:r>
            <a:r>
              <a:rPr sz="2200" dirty="0" smtClean="0">
                <a:latin typeface="Arial" pitchFamily="34" charset="0"/>
                <a:cs typeface="Arial" pitchFamily="34" charset="0"/>
              </a:rPr>
              <a:t> page?</a:t>
            </a:r>
          </a:p>
          <a:p>
            <a:pPr marL="800100" indent="-279400">
              <a:lnSpc>
                <a:spcPct val="150000"/>
              </a:lnSpc>
              <a:buFont typeface="Wingdings" pitchFamily="2" charset="2"/>
              <a:buChar char="§"/>
            </a:pPr>
            <a:r>
              <a:rPr lang="en-US" sz="2200" dirty="0" smtClean="0">
                <a:latin typeface="Arial" pitchFamily="34" charset="0"/>
                <a:cs typeface="Arial" pitchFamily="34" charset="0"/>
              </a:rPr>
              <a:t>What directive is used for </a:t>
            </a:r>
            <a:r>
              <a:rPr sz="2200" dirty="0" smtClean="0">
                <a:latin typeface="Arial" pitchFamily="34" charset="0"/>
                <a:cs typeface="Arial" pitchFamily="34" charset="0"/>
              </a:rPr>
              <a:t>including external pages into a JSP page?</a:t>
            </a:r>
            <a:endParaRPr lang="en-US" sz="2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26</a:t>
            </a:fld>
            <a:endParaRPr lang="en-US"/>
          </a:p>
        </p:txBody>
      </p:sp>
      <p:pic>
        <p:nvPicPr>
          <p:cNvPr id="6" name="Picture 5" descr="stop_n_go.JPG"/>
          <p:cNvPicPr>
            <a:picLocks noChangeAspect="1"/>
          </p:cNvPicPr>
          <p:nvPr/>
        </p:nvPicPr>
        <p:blipFill>
          <a:blip r:embed="rId2" cstate="print"/>
          <a:stretch>
            <a:fillRect/>
          </a:stretch>
        </p:blipFill>
        <p:spPr>
          <a:xfrm>
            <a:off x="3124200" y="1524000"/>
            <a:ext cx="2786633" cy="1336413"/>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r>
              <a:rPr lang="en-US" sz="2200" dirty="0" smtClean="0">
                <a:solidFill>
                  <a:srgbClr val="682252"/>
                </a:solidFill>
                <a:latin typeface="Myriad Pro" pitchFamily="34" charset="0"/>
                <a:cs typeface="Arial" pitchFamily="34" charset="0"/>
              </a:rPr>
              <a:t>Advance Java</a:t>
            </a:r>
            <a:endParaRPr lang="en-US" sz="2200" b="1" dirty="0">
              <a:solidFill>
                <a:srgbClr val="682252"/>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dirty="0" smtClean="0">
                <a:solidFill>
                  <a:schemeClr val="bg1"/>
                </a:solidFill>
                <a:latin typeface="Cambria" pitchFamily="18" charset="0"/>
                <a:ea typeface="+mj-ea"/>
                <a:cs typeface="+mj-cs"/>
              </a:rPr>
              <a:t>You have successfully completed – </a:t>
            </a:r>
          </a:p>
          <a:p>
            <a:pPr lvl="1" algn="ctr" fontAlgn="auto">
              <a:spcBef>
                <a:spcPts val="0"/>
              </a:spcBef>
              <a:spcAft>
                <a:spcPts val="0"/>
              </a:spcAft>
              <a:defRPr/>
            </a:pPr>
            <a:r>
              <a:rPr lang="en-US" sz="2400" dirty="0" smtClean="0">
                <a:solidFill>
                  <a:schemeClr val="bg1"/>
                </a:solidFill>
                <a:latin typeface="Cambria" pitchFamily="18" charset="0"/>
                <a:ea typeface="+mj-ea"/>
                <a:cs typeface="+mj-cs"/>
              </a:rPr>
              <a:t>JSP Directives</a:t>
            </a:r>
            <a:endParaRPr lang="en-US" sz="2400" dirty="0">
              <a:solidFill>
                <a:schemeClr val="bg1"/>
              </a:solidFill>
              <a:latin typeface="Cambria" pitchFamily="18" charset="0"/>
              <a:ea typeface="+mj-ea"/>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dirty="0">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pic>
        <p:nvPicPr>
          <p:cNvPr id="4104" name="Picture 6"/>
          <p:cNvPicPr>
            <a:picLocks noChangeAspect="1" noChangeArrowheads="1"/>
          </p:cNvPicPr>
          <p:nvPr/>
        </p:nvPicPr>
        <p:blipFill>
          <a:blip r:embed="rId2" cstate="print"/>
          <a:srcRect/>
          <a:stretch>
            <a:fillRect/>
          </a:stretch>
        </p:blipFill>
        <p:spPr bwMode="auto">
          <a:xfrm>
            <a:off x="804862" y="1600200"/>
            <a:ext cx="1023938" cy="1023938"/>
          </a:xfrm>
          <a:prstGeom prst="rect">
            <a:avLst/>
          </a:prstGeom>
          <a:noFill/>
          <a:ln w="9525" algn="ctr">
            <a:noFill/>
            <a:miter lim="800000"/>
            <a:headEnd/>
            <a:tailEnd/>
          </a:ln>
        </p:spPr>
      </p:pic>
      <p:sp>
        <p:nvSpPr>
          <p:cNvPr id="9" name="Text Box 7"/>
          <p:cNvSpPr txBox="1">
            <a:spLocks noChangeArrowheads="1"/>
          </p:cNvSpPr>
          <p:nvPr/>
        </p:nvSpPr>
        <p:spPr bwMode="auto">
          <a:xfrm>
            <a:off x="1828800" y="2027238"/>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Questions</a:t>
            </a:r>
          </a:p>
        </p:txBody>
      </p:sp>
      <p:sp>
        <p:nvSpPr>
          <p:cNvPr id="15" name="Text Box 12"/>
          <p:cNvSpPr txBox="1">
            <a:spLocks noChangeArrowheads="1"/>
          </p:cNvSpPr>
          <p:nvPr/>
        </p:nvSpPr>
        <p:spPr bwMode="auto">
          <a:xfrm>
            <a:off x="1806575" y="5620357"/>
            <a:ext cx="1698625"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Demonstration</a:t>
            </a:r>
          </a:p>
        </p:txBody>
      </p:sp>
      <p:pic>
        <p:nvPicPr>
          <p:cNvPr id="4110" name="Picture 13"/>
          <p:cNvPicPr>
            <a:picLocks noChangeAspect="1" noChangeArrowheads="1"/>
          </p:cNvPicPr>
          <p:nvPr/>
        </p:nvPicPr>
        <p:blipFill>
          <a:blip r:embed="rId3" cstate="print"/>
          <a:srcRect/>
          <a:stretch>
            <a:fillRect/>
          </a:stretch>
        </p:blipFill>
        <p:spPr bwMode="auto">
          <a:xfrm>
            <a:off x="3603625" y="1600200"/>
            <a:ext cx="968375" cy="987425"/>
          </a:xfrm>
          <a:prstGeom prst="rect">
            <a:avLst/>
          </a:prstGeom>
          <a:noFill/>
          <a:ln w="9525" algn="ctr">
            <a:noFill/>
            <a:miter lim="800000"/>
            <a:headEnd/>
            <a:tailEnd/>
          </a:ln>
        </p:spPr>
      </p:pic>
      <p:sp>
        <p:nvSpPr>
          <p:cNvPr id="17"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Hands on Exercise</a:t>
            </a:r>
          </a:p>
        </p:txBody>
      </p:sp>
      <p:sp>
        <p:nvSpPr>
          <p:cNvPr id="18" name="Text Box 16"/>
          <p:cNvSpPr txBox="1">
            <a:spLocks noChangeArrowheads="1"/>
          </p:cNvSpPr>
          <p:nvPr/>
        </p:nvSpPr>
        <p:spPr bwMode="auto">
          <a:xfrm>
            <a:off x="1828800" y="3671888"/>
            <a:ext cx="12954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911225" y="3231932"/>
            <a:ext cx="841375" cy="1111250"/>
          </a:xfrm>
          <a:prstGeom prst="rect">
            <a:avLst/>
          </a:prstGeom>
          <a:noFill/>
          <a:ln w="9525" algn="ctr">
            <a:noFill/>
            <a:miter lim="800000"/>
            <a:headEnd/>
            <a:tailEnd/>
          </a:ln>
        </p:spPr>
      </p:pic>
      <p:sp>
        <p:nvSpPr>
          <p:cNvPr id="20" name="Text Box 18"/>
          <p:cNvSpPr txBox="1">
            <a:spLocks noChangeArrowheads="1"/>
          </p:cNvSpPr>
          <p:nvPr/>
        </p:nvSpPr>
        <p:spPr bwMode="auto">
          <a:xfrm>
            <a:off x="4572000" y="5284072"/>
            <a:ext cx="1447800" cy="830997"/>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Best Practices &amp; Industry Standards</a:t>
            </a:r>
            <a:endParaRPr lang="en-US" sz="1600" dirty="0">
              <a:latin typeface="+mn-lt"/>
            </a:endParaRPr>
          </a:p>
        </p:txBody>
      </p:sp>
      <p:sp>
        <p:nvSpPr>
          <p:cNvPr id="21"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Tools</a:t>
            </a:r>
          </a:p>
        </p:txBody>
      </p:sp>
      <p:pic>
        <p:nvPicPr>
          <p:cNvPr id="4119" name="Picture 29"/>
          <p:cNvPicPr>
            <a:picLocks noChangeAspect="1" noChangeArrowheads="1"/>
          </p:cNvPicPr>
          <p:nvPr/>
        </p:nvPicPr>
        <p:blipFill>
          <a:blip r:embed="rId5" cstate="print"/>
          <a:srcRect/>
          <a:stretch>
            <a:fillRect/>
          </a:stretch>
        </p:blipFill>
        <p:spPr bwMode="auto">
          <a:xfrm>
            <a:off x="3643312" y="3287712"/>
            <a:ext cx="1004888" cy="1055688"/>
          </a:xfrm>
          <a:prstGeom prst="rect">
            <a:avLst/>
          </a:prstGeom>
          <a:noFill/>
          <a:ln w="9525" algn="ctr">
            <a:noFill/>
            <a:miter lim="800000"/>
            <a:headEnd/>
            <a:tailEnd/>
          </a:ln>
        </p:spPr>
      </p:pic>
      <p:pic>
        <p:nvPicPr>
          <p:cNvPr id="4120" name="Picture 31"/>
          <p:cNvPicPr>
            <a:picLocks noChangeAspect="1" noChangeArrowheads="1"/>
          </p:cNvPicPr>
          <p:nvPr/>
        </p:nvPicPr>
        <p:blipFill>
          <a:blip r:embed="rId6" cstate="print"/>
          <a:srcRect/>
          <a:stretch>
            <a:fillRect/>
          </a:stretch>
        </p:blipFill>
        <p:spPr bwMode="auto">
          <a:xfrm>
            <a:off x="831850" y="5286375"/>
            <a:ext cx="996950" cy="885825"/>
          </a:xfrm>
          <a:prstGeom prst="rect">
            <a:avLst/>
          </a:prstGeom>
          <a:noFill/>
          <a:ln w="9525" algn="ctr">
            <a:noFill/>
            <a:miter lim="800000"/>
            <a:headEnd/>
            <a:tailEnd/>
          </a:ln>
        </p:spPr>
      </p:pic>
      <p:pic>
        <p:nvPicPr>
          <p:cNvPr id="4121" name="Picture 32"/>
          <p:cNvPicPr>
            <a:picLocks noChangeAspect="1" noChangeArrowheads="1"/>
          </p:cNvPicPr>
          <p:nvPr/>
        </p:nvPicPr>
        <p:blipFill>
          <a:blip r:embed="rId7" cstate="print"/>
          <a:srcRect/>
          <a:stretch>
            <a:fillRect/>
          </a:stretch>
        </p:blipFill>
        <p:spPr bwMode="auto">
          <a:xfrm>
            <a:off x="6410325" y="1697038"/>
            <a:ext cx="1133475" cy="1050925"/>
          </a:xfrm>
          <a:prstGeom prst="rect">
            <a:avLst/>
          </a:prstGeom>
          <a:noFill/>
          <a:ln w="9525" algn="ctr">
            <a:noFill/>
            <a:miter lim="800000"/>
            <a:headEnd/>
            <a:tailEnd/>
          </a:ln>
        </p:spPr>
      </p:pic>
      <p:sp>
        <p:nvSpPr>
          <p:cNvPr id="26" name="Slide Number Placeholder 25"/>
          <p:cNvSpPr>
            <a:spLocks noGrp="1"/>
          </p:cNvSpPr>
          <p:nvPr>
            <p:ph type="sldNum" sz="quarter" idx="4294967295"/>
          </p:nvPr>
        </p:nvSpPr>
        <p:spPr>
          <a:xfrm>
            <a:off x="152400" y="6428601"/>
            <a:ext cx="457200" cy="276999"/>
          </a:xfrm>
          <a:prstGeom prst="rect">
            <a:avLst/>
          </a:prstGeom>
        </p:spPr>
        <p:txBody>
          <a:bodyPr/>
          <a:lstStyle/>
          <a:p>
            <a:pPr>
              <a:defRPr/>
            </a:pPr>
            <a:fld id="{8FE0B590-8C00-4610-BFCF-F4111B763C9E}" type="slidenum">
              <a:rPr lang="en-US" sz="1400" smtClean="0"/>
              <a:pPr>
                <a:defRPr/>
              </a:pPr>
              <a:t>3</a:t>
            </a:fld>
            <a:endParaRPr lang="en-US" sz="1400" dirty="0"/>
          </a:p>
        </p:txBody>
      </p:sp>
      <p:pic>
        <p:nvPicPr>
          <p:cNvPr id="2050" name="Picture 2" descr="C:\Users\120891\Desktop\Case Study.png"/>
          <p:cNvPicPr>
            <a:picLocks noChangeAspect="1" noChangeArrowheads="1"/>
          </p:cNvPicPr>
          <p:nvPr/>
        </p:nvPicPr>
        <p:blipFill>
          <a:blip r:embed="rId8" cstate="print"/>
          <a:srcRect/>
          <a:stretch>
            <a:fillRect/>
          </a:stretch>
        </p:blipFill>
        <p:spPr bwMode="auto">
          <a:xfrm>
            <a:off x="6324600" y="3401187"/>
            <a:ext cx="1112711" cy="1018413"/>
          </a:xfrm>
          <a:prstGeom prst="rect">
            <a:avLst/>
          </a:prstGeom>
          <a:noFill/>
        </p:spPr>
      </p:pic>
      <p:sp>
        <p:nvSpPr>
          <p:cNvPr id="31" name="Text Box 14"/>
          <p:cNvSpPr txBox="1">
            <a:spLocks noChangeArrowheads="1"/>
          </p:cNvSpPr>
          <p:nvPr/>
        </p:nvSpPr>
        <p:spPr bwMode="auto">
          <a:xfrm>
            <a:off x="7312570" y="3733800"/>
            <a:ext cx="1447800" cy="338554"/>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  Case Study</a:t>
            </a:r>
            <a:endParaRPr lang="en-US" sz="1600" dirty="0">
              <a:latin typeface="+mn-lt"/>
            </a:endParaRPr>
          </a:p>
        </p:txBody>
      </p:sp>
      <p:pic>
        <p:nvPicPr>
          <p:cNvPr id="21506" name="Picture 2" descr="C:\Users\120891\Desktop\best practice_1.png"/>
          <p:cNvPicPr>
            <a:picLocks noChangeAspect="1" noChangeArrowheads="1"/>
          </p:cNvPicPr>
          <p:nvPr/>
        </p:nvPicPr>
        <p:blipFill>
          <a:blip r:embed="rId9" cstate="print"/>
          <a:srcRect/>
          <a:stretch>
            <a:fillRect/>
          </a:stretch>
        </p:blipFill>
        <p:spPr bwMode="auto">
          <a:xfrm>
            <a:off x="3581400" y="5226268"/>
            <a:ext cx="1066800" cy="1066800"/>
          </a:xfrm>
          <a:prstGeom prst="rect">
            <a:avLst/>
          </a:prstGeom>
          <a:noFill/>
        </p:spPr>
      </p:pic>
      <p:sp>
        <p:nvSpPr>
          <p:cNvPr id="27" name="Text Box 18"/>
          <p:cNvSpPr txBox="1">
            <a:spLocks noChangeArrowheads="1"/>
          </p:cNvSpPr>
          <p:nvPr/>
        </p:nvSpPr>
        <p:spPr bwMode="auto">
          <a:xfrm>
            <a:off x="4569370" y="3657600"/>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Test Your Understanding</a:t>
            </a:r>
          </a:p>
        </p:txBody>
      </p:sp>
      <p:pic>
        <p:nvPicPr>
          <p:cNvPr id="28" name="Picture 2" descr="C:\Users\120891\Desktop\Workshop.png"/>
          <p:cNvPicPr>
            <a:picLocks noChangeAspect="1" noChangeArrowheads="1"/>
          </p:cNvPicPr>
          <p:nvPr/>
        </p:nvPicPr>
        <p:blipFill>
          <a:blip r:embed="rId10" cstate="print"/>
          <a:srcRect/>
          <a:stretch>
            <a:fillRect/>
          </a:stretch>
        </p:blipFill>
        <p:spPr bwMode="auto">
          <a:xfrm>
            <a:off x="6389656" y="5333998"/>
            <a:ext cx="925544" cy="831818"/>
          </a:xfrm>
          <a:prstGeom prst="rect">
            <a:avLst/>
          </a:prstGeom>
          <a:noFill/>
        </p:spPr>
      </p:pic>
      <p:sp>
        <p:nvSpPr>
          <p:cNvPr id="30" name="TextBox 29"/>
          <p:cNvSpPr txBox="1"/>
          <p:nvPr/>
        </p:nvSpPr>
        <p:spPr>
          <a:xfrm>
            <a:off x="7391400" y="5638800"/>
            <a:ext cx="1219200" cy="338554"/>
          </a:xfrm>
          <a:prstGeom prst="rect">
            <a:avLst/>
          </a:prstGeom>
          <a:noFill/>
        </p:spPr>
        <p:txBody>
          <a:bodyPr wrap="square" rtlCol="0">
            <a:spAutoFit/>
          </a:bodyPr>
          <a:lstStyle/>
          <a:p>
            <a:r>
              <a:rPr lang="en-US" sz="1600" dirty="0" smtClean="0">
                <a:latin typeface="+mn-lt"/>
              </a:rPr>
              <a:t>Workshop</a:t>
            </a:r>
            <a:endParaRPr lang="en-US" sz="1600" dirty="0">
              <a:latin typeface="+mn-lt"/>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z="3600" dirty="0" smtClean="0"/>
              <a:t>Objectives</a:t>
            </a:r>
          </a:p>
        </p:txBody>
      </p:sp>
      <p:sp>
        <p:nvSpPr>
          <p:cNvPr id="6148" name="Rectangle 3"/>
          <p:cNvSpPr>
            <a:spLocks noGrp="1" noChangeArrowheads="1"/>
          </p:cNvSpPr>
          <p:nvPr>
            <p:ph idx="1"/>
          </p:nvPr>
        </p:nvSpPr>
        <p:spPr>
          <a:xfrm>
            <a:off x="228600" y="1152525"/>
            <a:ext cx="8686800" cy="4943475"/>
          </a:xfrm>
        </p:spPr>
        <p:txBody>
          <a:bodyPr/>
          <a:lstStyle/>
          <a:p>
            <a:pPr lvl="1" eaLnBrk="1" hangingPunct="1">
              <a:spcBef>
                <a:spcPts val="1200"/>
              </a:spcBef>
              <a:buNone/>
            </a:pPr>
            <a:endParaRPr lang="en-US" sz="2800" dirty="0" smtClean="0">
              <a:latin typeface="Arial" pitchFamily="34" charset="0"/>
              <a:cs typeface="Arial" pitchFamily="34" charset="0"/>
            </a:endParaRPr>
          </a:p>
          <a:p>
            <a:pPr>
              <a:buNone/>
            </a:pPr>
            <a:r>
              <a:rPr lang="en-US" dirty="0" smtClean="0"/>
              <a:t>After completing this chapter you will be able to understand:</a:t>
            </a:r>
          </a:p>
          <a:p>
            <a:pPr lvl="1" indent="344488" eaLnBrk="1" hangingPunct="1">
              <a:spcBef>
                <a:spcPts val="1200"/>
              </a:spcBef>
              <a:buFont typeface="Wingdings" pitchFamily="2" charset="2"/>
              <a:buChar char="§"/>
            </a:pPr>
            <a:r>
              <a:rPr dirty="0" smtClean="0">
                <a:cs typeface="Arial" pitchFamily="34" charset="0"/>
              </a:rPr>
              <a:t> What is JSP directive</a:t>
            </a:r>
          </a:p>
          <a:p>
            <a:pPr lvl="1" indent="344488" eaLnBrk="1" hangingPunct="1">
              <a:spcBef>
                <a:spcPts val="1200"/>
              </a:spcBef>
              <a:buFont typeface="Wingdings" pitchFamily="2" charset="2"/>
              <a:buChar char="§"/>
            </a:pPr>
            <a:r>
              <a:rPr dirty="0" smtClean="0">
                <a:cs typeface="Arial" pitchFamily="34" charset="0"/>
              </a:rPr>
              <a:t>Type of Directives</a:t>
            </a:r>
            <a:endParaRPr lang="en-US" dirty="0" smtClean="0">
              <a:cs typeface="Arial" pitchFamily="34" charset="0"/>
            </a:endParaRPr>
          </a:p>
          <a:p>
            <a:pPr lvl="1" algn="ctr" eaLnBrk="1" hangingPunct="1">
              <a:spcBef>
                <a:spcPts val="1200"/>
              </a:spcBef>
              <a:buNone/>
            </a:pPr>
            <a:endParaRPr lang="en-US" sz="2800" dirty="0" smtClean="0">
              <a:latin typeface="Arial" pitchFamily="34" charset="0"/>
              <a:cs typeface="Arial" pitchFamily="34" charset="0"/>
            </a:endParaRPr>
          </a:p>
          <a:p>
            <a:pPr lvl="1" algn="ctr" eaLnBrk="1" hangingPunct="1">
              <a:spcBef>
                <a:spcPts val="1200"/>
              </a:spcBef>
              <a:buNone/>
            </a:pPr>
            <a:endParaRPr lang="en-US" sz="2800" dirty="0" smtClean="0">
              <a:latin typeface="Arial" pitchFamily="34" charset="0"/>
              <a:cs typeface="Arial" pitchFamily="34" charset="0"/>
            </a:endParaRPr>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4</a:t>
            </a:fld>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JSP Directive ?</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5</a:t>
            </a:fld>
            <a:endParaRPr lang="en-US"/>
          </a:p>
        </p:txBody>
      </p:sp>
      <p:sp>
        <p:nvSpPr>
          <p:cNvPr id="5" name="TextBox 4"/>
          <p:cNvSpPr txBox="1"/>
          <p:nvPr/>
        </p:nvSpPr>
        <p:spPr>
          <a:xfrm>
            <a:off x="76200" y="1458754"/>
            <a:ext cx="8763000" cy="5170646"/>
          </a:xfrm>
          <a:prstGeom prst="rect">
            <a:avLst/>
          </a:prstGeom>
          <a:noFill/>
        </p:spPr>
        <p:txBody>
          <a:bodyPr wrap="square" rtlCol="0">
            <a:spAutoFit/>
          </a:bodyPr>
          <a:lstStyle/>
          <a:p>
            <a:pPr marL="393700" indent="-282575">
              <a:lnSpc>
                <a:spcPct val="150000"/>
              </a:lnSpc>
              <a:spcBef>
                <a:spcPts val="1200"/>
              </a:spcBef>
              <a:buFont typeface="Wingdings" pitchFamily="2" charset="2"/>
              <a:buChar char="§"/>
            </a:pPr>
            <a:r>
              <a:rPr lang="en-US" sz="2000" b="0" dirty="0" smtClean="0"/>
              <a:t>A directive provides meta data information about the JSP file to the web container.</a:t>
            </a:r>
          </a:p>
          <a:p>
            <a:pPr marL="393700" indent="-282575">
              <a:lnSpc>
                <a:spcPct val="150000"/>
              </a:lnSpc>
              <a:spcBef>
                <a:spcPts val="1200"/>
              </a:spcBef>
              <a:buFont typeface="Wingdings" pitchFamily="2" charset="2"/>
              <a:buChar char="§"/>
            </a:pPr>
            <a:r>
              <a:rPr lang="en-US" sz="2000" b="0" dirty="0" smtClean="0"/>
              <a:t> Web container uses this during the translation/compilation phase of the JSP life cycle.</a:t>
            </a:r>
          </a:p>
          <a:p>
            <a:pPr marL="1604963" lvl="1" indent="-754063">
              <a:lnSpc>
                <a:spcPct val="150000"/>
              </a:lnSpc>
              <a:spcBef>
                <a:spcPts val="1200"/>
              </a:spcBef>
            </a:pPr>
            <a:r>
              <a:rPr lang="en-US" sz="2000" dirty="0" smtClean="0">
                <a:solidFill>
                  <a:srgbClr val="000000"/>
                </a:solidFill>
                <a:ea typeface="Arial Unicode MS" pitchFamily="34" charset="-128"/>
              </a:rPr>
              <a:t>Examples:</a:t>
            </a:r>
          </a:p>
          <a:p>
            <a:pPr marL="1482725" lvl="1" indent="-395288" eaLnBrk="1" hangingPunct="1">
              <a:lnSpc>
                <a:spcPct val="150000"/>
              </a:lnSpc>
              <a:spcBef>
                <a:spcPts val="1200"/>
              </a:spcBef>
              <a:buFont typeface="Wingdings" pitchFamily="2" charset="2"/>
              <a:buChar char="§"/>
            </a:pPr>
            <a:r>
              <a:rPr lang="en-US" sz="2000" b="0" dirty="0" smtClean="0">
                <a:solidFill>
                  <a:srgbClr val="000000"/>
                </a:solidFill>
                <a:ea typeface="Arial Unicode MS" pitchFamily="34" charset="-128"/>
              </a:rPr>
              <a:t>Importing tag libraries</a:t>
            </a:r>
          </a:p>
          <a:p>
            <a:pPr marL="1482725" lvl="1" indent="-395288" eaLnBrk="1" hangingPunct="1">
              <a:lnSpc>
                <a:spcPct val="150000"/>
              </a:lnSpc>
              <a:spcBef>
                <a:spcPts val="1200"/>
              </a:spcBef>
              <a:buFont typeface="Wingdings" pitchFamily="2" charset="2"/>
              <a:buChar char="§"/>
            </a:pPr>
            <a:r>
              <a:rPr lang="en-US" sz="2000" b="0" dirty="0" smtClean="0">
                <a:solidFill>
                  <a:srgbClr val="000000"/>
                </a:solidFill>
                <a:ea typeface="Arial Unicode MS" pitchFamily="34" charset="-128"/>
              </a:rPr>
              <a:t>Import required classes</a:t>
            </a:r>
          </a:p>
          <a:p>
            <a:pPr marL="1482725" lvl="1" indent="-395288" eaLnBrk="1" hangingPunct="1">
              <a:lnSpc>
                <a:spcPct val="150000"/>
              </a:lnSpc>
              <a:spcBef>
                <a:spcPts val="1200"/>
              </a:spcBef>
              <a:buFont typeface="Wingdings" pitchFamily="2" charset="2"/>
              <a:buChar char="§"/>
            </a:pPr>
            <a:r>
              <a:rPr lang="en-US" sz="2000" b="0" dirty="0" smtClean="0">
                <a:solidFill>
                  <a:srgbClr val="000000"/>
                </a:solidFill>
                <a:ea typeface="Arial Unicode MS" pitchFamily="34" charset="-128"/>
              </a:rPr>
              <a:t>Set output buffering options</a:t>
            </a:r>
          </a:p>
          <a:p>
            <a:pPr marL="1482725" lvl="1" indent="-395288" eaLnBrk="1" hangingPunct="1">
              <a:lnSpc>
                <a:spcPct val="150000"/>
              </a:lnSpc>
              <a:spcBef>
                <a:spcPts val="1200"/>
              </a:spcBef>
              <a:buFont typeface="Wingdings" pitchFamily="2" charset="2"/>
              <a:buChar char="§"/>
            </a:pPr>
            <a:r>
              <a:rPr lang="en-US" sz="2000" b="0" dirty="0" smtClean="0">
                <a:solidFill>
                  <a:srgbClr val="000000"/>
                </a:solidFill>
                <a:ea typeface="Arial Unicode MS" pitchFamily="34" charset="-128"/>
              </a:rPr>
              <a:t>Include content from external files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Directives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6</a:t>
            </a:fld>
            <a:endParaRPr lang="en-US"/>
          </a:p>
        </p:txBody>
      </p:sp>
      <p:sp>
        <p:nvSpPr>
          <p:cNvPr id="5" name="Rectangle 4"/>
          <p:cNvSpPr/>
          <p:nvPr/>
        </p:nvSpPr>
        <p:spPr>
          <a:xfrm>
            <a:off x="381000" y="1711607"/>
            <a:ext cx="7848600" cy="369332"/>
          </a:xfrm>
          <a:prstGeom prst="rect">
            <a:avLst/>
          </a:prstGeom>
        </p:spPr>
        <p:txBody>
          <a:bodyPr wrap="square">
            <a:spAutoFit/>
          </a:bodyPr>
          <a:lstStyle/>
          <a:p>
            <a:pPr marL="0" lvl="1">
              <a:lnSpc>
                <a:spcPct val="90000"/>
              </a:lnSpc>
              <a:spcBef>
                <a:spcPct val="50000"/>
              </a:spcBef>
            </a:pPr>
            <a:r>
              <a:rPr lang="en-US" sz="2000" b="0" dirty="0" smtClean="0">
                <a:solidFill>
                  <a:srgbClr val="000000"/>
                </a:solidFill>
                <a:ea typeface="Arial Unicode MS" pitchFamily="34" charset="-128"/>
              </a:rPr>
              <a:t>The JSP specification defines three directives,</a:t>
            </a:r>
          </a:p>
        </p:txBody>
      </p:sp>
      <p:graphicFrame>
        <p:nvGraphicFramePr>
          <p:cNvPr id="6" name="Table 5"/>
          <p:cNvGraphicFramePr>
            <a:graphicFrameLocks noGrp="1"/>
          </p:cNvGraphicFramePr>
          <p:nvPr/>
        </p:nvGraphicFramePr>
        <p:xfrm>
          <a:off x="381000" y="2209800"/>
          <a:ext cx="8229600" cy="2499360"/>
        </p:xfrm>
        <a:graphic>
          <a:graphicData uri="http://schemas.openxmlformats.org/drawingml/2006/table">
            <a:tbl>
              <a:tblPr firstRow="1" bandRow="1">
                <a:tableStyleId>{7DF18680-E054-41AD-8BC1-D1AEF772440D}</a:tableStyleId>
              </a:tblPr>
              <a:tblGrid>
                <a:gridCol w="2057400"/>
                <a:gridCol w="6172200"/>
              </a:tblGrid>
              <a:tr h="370840">
                <a:tc>
                  <a:txBody>
                    <a:bodyPr/>
                    <a:lstStyle/>
                    <a:p>
                      <a:pPr algn="ctr"/>
                      <a:r>
                        <a:rPr lang="en-US" sz="2000" dirty="0" smtClean="0">
                          <a:latin typeface="Arial" pitchFamily="34" charset="0"/>
                          <a:cs typeface="Arial" pitchFamily="34" charset="0"/>
                        </a:rPr>
                        <a:t>Directive</a:t>
                      </a:r>
                      <a:endParaRPr lang="en-US" sz="2000" dirty="0">
                        <a:latin typeface="Arial" pitchFamily="34" charset="0"/>
                        <a:cs typeface="Arial" pitchFamily="34" charset="0"/>
                      </a:endParaRPr>
                    </a:p>
                  </a:txBody>
                  <a:tcPr/>
                </a:tc>
                <a:tc>
                  <a:txBody>
                    <a:bodyPr/>
                    <a:lstStyle/>
                    <a:p>
                      <a:pPr algn="ctr"/>
                      <a:r>
                        <a:rPr lang="en-US" sz="2000" dirty="0" smtClean="0">
                          <a:latin typeface="Arial" pitchFamily="34" charset="0"/>
                          <a:cs typeface="Arial" pitchFamily="34" charset="0"/>
                        </a:rPr>
                        <a:t>Purpose</a:t>
                      </a:r>
                      <a:endParaRPr lang="en-US" sz="2000" dirty="0">
                        <a:latin typeface="Arial" pitchFamily="34" charset="0"/>
                        <a:cs typeface="Arial" pitchFamily="34" charset="0"/>
                      </a:endParaRPr>
                    </a:p>
                  </a:txBody>
                  <a:tcPr/>
                </a:tc>
              </a:tr>
              <a:tr h="370840">
                <a:tc>
                  <a:txBody>
                    <a:bodyPr/>
                    <a:lstStyle/>
                    <a:p>
                      <a:pPr marL="0" lvl="2" indent="0">
                        <a:lnSpc>
                          <a:spcPct val="90000"/>
                        </a:lnSpc>
                        <a:spcBef>
                          <a:spcPct val="50000"/>
                        </a:spcBef>
                        <a:buFont typeface="Wingdings" pitchFamily="2" charset="2"/>
                        <a:buNone/>
                      </a:pPr>
                      <a:r>
                        <a:rPr lang="en-US" sz="2000" dirty="0" smtClean="0">
                          <a:latin typeface="Arial" pitchFamily="34" charset="0"/>
                          <a:cs typeface="Arial" pitchFamily="34" charset="0"/>
                        </a:rPr>
                        <a:t>Page</a:t>
                      </a:r>
                    </a:p>
                    <a:p>
                      <a:endParaRPr lang="en-US" sz="2000" dirty="0">
                        <a:latin typeface="Arial" pitchFamily="34" charset="0"/>
                        <a:cs typeface="Arial" pitchFamily="34" charset="0"/>
                      </a:endParaRPr>
                    </a:p>
                  </a:txBody>
                  <a:tcPr/>
                </a:tc>
                <a:tc>
                  <a:txBody>
                    <a:bodyPr/>
                    <a:lstStyle/>
                    <a:p>
                      <a:r>
                        <a:rPr lang="en-US" sz="2000" dirty="0" smtClean="0">
                          <a:latin typeface="Arial" pitchFamily="34" charset="0"/>
                          <a:cs typeface="Arial" pitchFamily="34" charset="0"/>
                        </a:rPr>
                        <a:t>Provides information about page, such as scripting language that is used, content type, or buffer size etc.</a:t>
                      </a:r>
                      <a:endParaRPr lang="en-US" sz="2000" dirty="0">
                        <a:latin typeface="Arial" pitchFamily="34" charset="0"/>
                        <a:cs typeface="Arial" pitchFamily="34" charset="0"/>
                      </a:endParaRPr>
                    </a:p>
                  </a:txBody>
                  <a:tcPr/>
                </a:tc>
              </a:tr>
              <a:tr h="370840">
                <a:tc>
                  <a:txBody>
                    <a:bodyPr/>
                    <a:lstStyle/>
                    <a:p>
                      <a:r>
                        <a:rPr lang="en-US" sz="2000" dirty="0" smtClean="0">
                          <a:latin typeface="Arial" pitchFamily="34" charset="0"/>
                          <a:cs typeface="Arial" pitchFamily="34" charset="0"/>
                        </a:rPr>
                        <a:t>Include</a:t>
                      </a:r>
                      <a:endParaRPr lang="en-US" sz="2000" dirty="0">
                        <a:latin typeface="Arial" pitchFamily="34" charset="0"/>
                        <a:cs typeface="Arial" pitchFamily="34" charset="0"/>
                      </a:endParaRPr>
                    </a:p>
                  </a:txBody>
                  <a:tcPr/>
                </a:tc>
                <a:tc>
                  <a:txBody>
                    <a:bodyPr/>
                    <a:lstStyle/>
                    <a:p>
                      <a:r>
                        <a:rPr lang="en-US" sz="2000" dirty="0" smtClean="0">
                          <a:latin typeface="Arial" pitchFamily="34" charset="0"/>
                          <a:cs typeface="Arial" pitchFamily="34" charset="0"/>
                        </a:rPr>
                        <a:t>Used to include the content of external files.</a:t>
                      </a:r>
                      <a:endParaRPr lang="en-US" sz="2000" dirty="0">
                        <a:latin typeface="Arial" pitchFamily="34" charset="0"/>
                        <a:cs typeface="Arial" pitchFamily="34" charset="0"/>
                      </a:endParaRPr>
                    </a:p>
                  </a:txBody>
                  <a:tcPr/>
                </a:tc>
              </a:tr>
              <a:tr h="370840">
                <a:tc>
                  <a:txBody>
                    <a:bodyPr/>
                    <a:lstStyle/>
                    <a:p>
                      <a:r>
                        <a:rPr lang="en-US" sz="2000" dirty="0" err="1" smtClean="0">
                          <a:latin typeface="Arial" pitchFamily="34" charset="0"/>
                          <a:cs typeface="Arial" pitchFamily="34" charset="0"/>
                        </a:rPr>
                        <a:t>Taglib</a:t>
                      </a:r>
                      <a:endParaRPr lang="en-US" sz="2000" dirty="0">
                        <a:latin typeface="Arial" pitchFamily="34" charset="0"/>
                        <a:cs typeface="Arial" pitchFamily="34" charset="0"/>
                      </a:endParaRPr>
                    </a:p>
                  </a:txBody>
                  <a:tcPr/>
                </a:tc>
                <a:tc>
                  <a:txBody>
                    <a:bodyPr/>
                    <a:lstStyle/>
                    <a:p>
                      <a:r>
                        <a:rPr lang="en-US" sz="2000" dirty="0" smtClean="0">
                          <a:latin typeface="Arial" pitchFamily="34" charset="0"/>
                          <a:cs typeface="Arial" pitchFamily="34" charset="0"/>
                        </a:rPr>
                        <a:t>Used to import custom tags defined in tag libraries. Custom tags are typically developed by developers.</a:t>
                      </a:r>
                      <a:endParaRPr lang="en-US" sz="2000" dirty="0">
                        <a:latin typeface="Arial" pitchFamily="34" charset="0"/>
                        <a:cs typeface="Arial" pitchFamily="34" charset="0"/>
                      </a:endParaRPr>
                    </a:p>
                  </a:txBody>
                  <a:tcPr/>
                </a:tc>
              </a:tr>
            </a:tbl>
          </a:graphicData>
        </a:graphic>
      </p:graphicFrame>
      <p:sp>
        <p:nvSpPr>
          <p:cNvPr id="7" name="TextBox 6"/>
          <p:cNvSpPr txBox="1"/>
          <p:nvPr/>
        </p:nvSpPr>
        <p:spPr>
          <a:xfrm>
            <a:off x="731520" y="5105400"/>
            <a:ext cx="7498080" cy="7315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2000" dirty="0" smtClean="0">
                <a:solidFill>
                  <a:srgbClr val="C00000"/>
                </a:solidFill>
                <a:latin typeface="Arial" pitchFamily="34" charset="0"/>
                <a:cs typeface="Arial" pitchFamily="34" charset="0"/>
              </a:rPr>
              <a:t>NOTE: </a:t>
            </a:r>
            <a:r>
              <a:rPr lang="en-US" sz="2000" b="0" dirty="0" err="1" smtClean="0">
                <a:latin typeface="Arial" pitchFamily="34" charset="0"/>
                <a:cs typeface="Arial" pitchFamily="34" charset="0"/>
              </a:rPr>
              <a:t>Taglib</a:t>
            </a:r>
            <a:r>
              <a:rPr lang="en-US" sz="2000" b="0" dirty="0" smtClean="0">
                <a:latin typeface="Arial" pitchFamily="34" charset="0"/>
                <a:cs typeface="Arial" pitchFamily="34" charset="0"/>
              </a:rPr>
              <a:t> directive will be explained in detail in JSP custom tags session.</a:t>
            </a:r>
            <a:endParaRPr lang="en-US" sz="2000" b="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JSP Directive Syntax</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7</a:t>
            </a:fld>
            <a:endParaRPr lang="en-US"/>
          </a:p>
        </p:txBody>
      </p:sp>
      <p:sp>
        <p:nvSpPr>
          <p:cNvPr id="5" name="Rectangle 4"/>
          <p:cNvSpPr/>
          <p:nvPr/>
        </p:nvSpPr>
        <p:spPr>
          <a:xfrm>
            <a:off x="228600" y="1676400"/>
            <a:ext cx="8839199" cy="3886200"/>
          </a:xfrm>
          <a:prstGeom prst="rect">
            <a:avLst/>
          </a:prstGeom>
        </p:spPr>
        <p:txBody>
          <a:bodyPr wrap="square">
            <a:noAutofit/>
          </a:bodyPr>
          <a:lstStyle/>
          <a:p>
            <a:pPr>
              <a:lnSpc>
                <a:spcPct val="150000"/>
              </a:lnSpc>
              <a:spcBef>
                <a:spcPts val="1200"/>
              </a:spcBef>
            </a:pPr>
            <a:r>
              <a:rPr lang="en-US" sz="2000" b="0" dirty="0" smtClean="0"/>
              <a:t>A JSP directive is declared using the following syntax.</a:t>
            </a:r>
          </a:p>
          <a:p>
            <a:pPr indent="850900">
              <a:lnSpc>
                <a:spcPct val="150000"/>
              </a:lnSpc>
              <a:spcBef>
                <a:spcPts val="1200"/>
              </a:spcBef>
            </a:pPr>
            <a:r>
              <a:rPr lang="en-US" sz="2000" b="0" dirty="0" smtClean="0">
                <a:solidFill>
                  <a:srgbClr val="00B050"/>
                </a:solidFill>
              </a:rPr>
              <a:t>&lt;%@</a:t>
            </a:r>
            <a:r>
              <a:rPr lang="en-US" sz="2000" b="0" dirty="0" smtClean="0">
                <a:solidFill>
                  <a:srgbClr val="0070C0"/>
                </a:solidFill>
              </a:rPr>
              <a:t>directive</a:t>
            </a:r>
            <a:r>
              <a:rPr lang="en-US" sz="2000" b="0" dirty="0" smtClean="0"/>
              <a:t> </a:t>
            </a:r>
            <a:r>
              <a:rPr lang="en-US" sz="2000" b="0" dirty="0" smtClean="0">
                <a:solidFill>
                  <a:srgbClr val="C00000"/>
                </a:solidFill>
              </a:rPr>
              <a:t>attribute</a:t>
            </a:r>
            <a:r>
              <a:rPr lang="en-US" sz="2000" b="0" dirty="0" smtClean="0"/>
              <a:t>="</a:t>
            </a:r>
            <a:r>
              <a:rPr lang="en-US" sz="2000" b="0" dirty="0" smtClean="0">
                <a:solidFill>
                  <a:srgbClr val="00B0F0"/>
                </a:solidFill>
              </a:rPr>
              <a:t>value</a:t>
            </a:r>
            <a:r>
              <a:rPr lang="en-US" sz="2000" b="0" dirty="0" smtClean="0"/>
              <a:t>" </a:t>
            </a:r>
            <a:r>
              <a:rPr lang="en-US" sz="2000" b="0" dirty="0" smtClean="0">
                <a:solidFill>
                  <a:srgbClr val="00B050"/>
                </a:solidFill>
              </a:rPr>
              <a:t>%&gt;</a:t>
            </a:r>
          </a:p>
          <a:p>
            <a:pPr>
              <a:lnSpc>
                <a:spcPct val="150000"/>
              </a:lnSpc>
              <a:spcBef>
                <a:spcPts val="1200"/>
              </a:spcBef>
            </a:pPr>
            <a:r>
              <a:rPr lang="en-US" sz="2000" dirty="0" smtClean="0"/>
              <a:t>Where </a:t>
            </a:r>
          </a:p>
          <a:p>
            <a:pPr marL="803275" indent="-457200">
              <a:lnSpc>
                <a:spcPct val="150000"/>
              </a:lnSpc>
              <a:spcBef>
                <a:spcPts val="1200"/>
              </a:spcBef>
              <a:buClr>
                <a:schemeClr val="tx1"/>
              </a:buClr>
              <a:buFont typeface="Wingdings" pitchFamily="2" charset="2"/>
              <a:buChar char="§"/>
            </a:pPr>
            <a:r>
              <a:rPr lang="en-US" sz="2000" b="0" dirty="0" smtClean="0">
                <a:solidFill>
                  <a:srgbClr val="0070C0"/>
                </a:solidFill>
              </a:rPr>
              <a:t>directive</a:t>
            </a:r>
            <a:r>
              <a:rPr lang="en-US" sz="2000" b="0" dirty="0" smtClean="0"/>
              <a:t> – The type of directive (page ,</a:t>
            </a:r>
            <a:r>
              <a:rPr lang="en-US" sz="2000" b="0" dirty="0" err="1" smtClean="0"/>
              <a:t>taglib</a:t>
            </a:r>
            <a:r>
              <a:rPr lang="en-US" sz="2000" b="0" dirty="0" smtClean="0"/>
              <a:t> or include)</a:t>
            </a:r>
          </a:p>
          <a:p>
            <a:pPr marL="803275" indent="-457200">
              <a:lnSpc>
                <a:spcPct val="150000"/>
              </a:lnSpc>
              <a:spcBef>
                <a:spcPts val="1200"/>
              </a:spcBef>
              <a:buClr>
                <a:schemeClr val="tx1"/>
              </a:buClr>
              <a:buFont typeface="Wingdings" pitchFamily="2" charset="2"/>
              <a:buChar char="§"/>
            </a:pPr>
            <a:r>
              <a:rPr lang="en-US" sz="2000" b="0" dirty="0" smtClean="0">
                <a:solidFill>
                  <a:srgbClr val="C00000"/>
                </a:solidFill>
              </a:rPr>
              <a:t>attribute</a:t>
            </a:r>
            <a:r>
              <a:rPr lang="en-US" sz="2000" b="0" dirty="0" smtClean="0"/>
              <a:t> – Represents the behavior to be set for the directive to act upon.</a:t>
            </a:r>
            <a:endParaRPr lang="en-US" sz="2000" dirty="0" smtClean="0"/>
          </a:p>
          <a:p>
            <a:pPr>
              <a:lnSpc>
                <a:spcPct val="150000"/>
              </a:lnSpc>
              <a:spcBef>
                <a:spcPts val="1200"/>
              </a:spcBef>
            </a:pPr>
            <a:endParaRPr lang="en-US" sz="2000" b="0" dirty="0">
              <a:solidFill>
                <a:srgbClr val="00B05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Directive</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8</a:t>
            </a:fld>
            <a:endParaRPr lang="en-US"/>
          </a:p>
        </p:txBody>
      </p:sp>
      <p:sp>
        <p:nvSpPr>
          <p:cNvPr id="5" name="Rectangle 4"/>
          <p:cNvSpPr/>
          <p:nvPr/>
        </p:nvSpPr>
        <p:spPr>
          <a:xfrm>
            <a:off x="152400" y="1447800"/>
            <a:ext cx="9144000" cy="4708981"/>
          </a:xfrm>
          <a:prstGeom prst="rect">
            <a:avLst/>
          </a:prstGeom>
        </p:spPr>
        <p:txBody>
          <a:bodyPr wrap="square">
            <a:spAutoFit/>
          </a:bodyPr>
          <a:lstStyle/>
          <a:p>
            <a:pPr marL="457200" indent="-346075" eaLnBrk="1" hangingPunct="1">
              <a:lnSpc>
                <a:spcPct val="150000"/>
              </a:lnSpc>
              <a:spcBef>
                <a:spcPts val="0"/>
              </a:spcBef>
              <a:buFont typeface="Wingdings" pitchFamily="2" charset="2"/>
              <a:buChar char="§"/>
            </a:pPr>
            <a:r>
              <a:rPr lang="en-US" sz="2000" b="0" dirty="0" smtClean="0"/>
              <a:t>The page directive is used to provide the metadata about the JSP page to the container. </a:t>
            </a:r>
          </a:p>
          <a:p>
            <a:pPr marL="457200" indent="-346075" eaLnBrk="1" hangingPunct="1">
              <a:lnSpc>
                <a:spcPct val="150000"/>
              </a:lnSpc>
              <a:spcBef>
                <a:spcPts val="0"/>
              </a:spcBef>
              <a:buFont typeface="Wingdings" pitchFamily="2" charset="2"/>
              <a:buChar char="§"/>
            </a:pPr>
            <a:r>
              <a:rPr lang="en-US" sz="2000" b="0" dirty="0" smtClean="0"/>
              <a:t>Page directives may be coded anywhere in JSP page.</a:t>
            </a:r>
          </a:p>
          <a:p>
            <a:pPr marL="457200" indent="-346075" eaLnBrk="1" hangingPunct="1">
              <a:lnSpc>
                <a:spcPct val="150000"/>
              </a:lnSpc>
              <a:spcBef>
                <a:spcPts val="0"/>
              </a:spcBef>
              <a:buFont typeface="Wingdings" pitchFamily="2" charset="2"/>
              <a:buChar char="§"/>
            </a:pPr>
            <a:r>
              <a:rPr lang="en-US" sz="2000" b="0" dirty="0" smtClean="0"/>
              <a:t>By standards, page directives are coded at the top of the JSP page.</a:t>
            </a:r>
          </a:p>
          <a:p>
            <a:pPr marL="457200" indent="-346075" eaLnBrk="1" hangingPunct="1">
              <a:lnSpc>
                <a:spcPct val="150000"/>
              </a:lnSpc>
              <a:spcBef>
                <a:spcPts val="0"/>
              </a:spcBef>
              <a:buFont typeface="Wingdings" pitchFamily="2" charset="2"/>
              <a:buChar char="§"/>
            </a:pPr>
            <a:r>
              <a:rPr lang="en-US" sz="2000" b="0" dirty="0" smtClean="0"/>
              <a:t>A page can have any number of page directives .</a:t>
            </a:r>
          </a:p>
          <a:p>
            <a:pPr marL="457200" indent="-346075" eaLnBrk="1" hangingPunct="1">
              <a:lnSpc>
                <a:spcPct val="150000"/>
              </a:lnSpc>
              <a:spcBef>
                <a:spcPts val="0"/>
              </a:spcBef>
              <a:buFont typeface="Wingdings" pitchFamily="2" charset="2"/>
              <a:buChar char="§"/>
            </a:pPr>
            <a:r>
              <a:rPr lang="en-US" sz="2000" b="0" dirty="0" smtClean="0"/>
              <a:t>Any attribute except the import attribute can be used only once in a JSP page.</a:t>
            </a:r>
          </a:p>
          <a:p>
            <a:pPr marL="457200" indent="-346075" eaLnBrk="1" hangingPunct="1">
              <a:lnSpc>
                <a:spcPct val="150000"/>
              </a:lnSpc>
              <a:spcBef>
                <a:spcPts val="0"/>
              </a:spcBef>
              <a:buFont typeface="Wingdings" pitchFamily="2" charset="2"/>
              <a:buChar char="§"/>
            </a:pPr>
            <a:r>
              <a:rPr lang="en-US" sz="2000" b="0" dirty="0" smtClean="0"/>
              <a:t>Single can contain more than one attribute specified.</a:t>
            </a:r>
          </a:p>
          <a:p>
            <a:pPr marL="346075" indent="-346075" eaLnBrk="1" hangingPunct="1">
              <a:lnSpc>
                <a:spcPct val="150000"/>
              </a:lnSpc>
              <a:spcBef>
                <a:spcPts val="0"/>
              </a:spcBef>
            </a:pPr>
            <a:r>
              <a:rPr lang="en-US" sz="2000" dirty="0" smtClean="0">
                <a:solidFill>
                  <a:srgbClr val="000000"/>
                </a:solidFill>
                <a:ea typeface="Arial Unicode MS" pitchFamily="34" charset="-128"/>
              </a:rPr>
              <a:t>   Syntax :</a:t>
            </a:r>
          </a:p>
          <a:p>
            <a:pPr marL="914400" indent="-61913" eaLnBrk="1" hangingPunct="1">
              <a:lnSpc>
                <a:spcPct val="150000"/>
              </a:lnSpc>
              <a:spcBef>
                <a:spcPts val="0"/>
              </a:spcBef>
            </a:pPr>
            <a:r>
              <a:rPr lang="en-US" sz="2000" b="0" i="1" dirty="0" smtClean="0">
                <a:solidFill>
                  <a:srgbClr val="000000"/>
                </a:solidFill>
                <a:ea typeface="Arial Unicode MS" pitchFamily="34" charset="-128"/>
              </a:rPr>
              <a:t>   </a:t>
            </a:r>
            <a:r>
              <a:rPr lang="en-US" sz="2000" b="0" i="1" dirty="0" smtClean="0">
                <a:solidFill>
                  <a:srgbClr val="00B050"/>
                </a:solidFill>
              </a:rPr>
              <a:t>&lt;%@</a:t>
            </a:r>
            <a:r>
              <a:rPr lang="en-US" sz="2000" b="0" i="1" dirty="0" smtClean="0">
                <a:solidFill>
                  <a:srgbClr val="0070C0"/>
                </a:solidFill>
              </a:rPr>
              <a:t>page</a:t>
            </a:r>
            <a:r>
              <a:rPr lang="en-US" sz="2000" b="0" i="1" dirty="0" smtClean="0"/>
              <a:t> </a:t>
            </a:r>
            <a:r>
              <a:rPr lang="en-US" sz="2000" b="0" i="1" dirty="0" smtClean="0">
                <a:solidFill>
                  <a:srgbClr val="C00000"/>
                </a:solidFill>
              </a:rPr>
              <a:t>attribute1</a:t>
            </a:r>
            <a:r>
              <a:rPr lang="en-US" sz="2000" b="0" i="1" dirty="0" smtClean="0"/>
              <a:t>=“</a:t>
            </a:r>
            <a:r>
              <a:rPr lang="en-US" sz="2000" b="0" i="1" dirty="0" smtClean="0">
                <a:solidFill>
                  <a:srgbClr val="00B0F0"/>
                </a:solidFill>
              </a:rPr>
              <a:t>value</a:t>
            </a:r>
            <a:r>
              <a:rPr lang="en-US" sz="2000" b="0" i="1" dirty="0" smtClean="0"/>
              <a:t>” </a:t>
            </a:r>
            <a:r>
              <a:rPr lang="en-US" sz="2000" b="0" i="1" dirty="0" smtClean="0">
                <a:solidFill>
                  <a:srgbClr val="C00000"/>
                </a:solidFill>
              </a:rPr>
              <a:t>attribute2</a:t>
            </a:r>
            <a:r>
              <a:rPr lang="en-US" sz="2000" b="0" i="1" dirty="0" smtClean="0"/>
              <a:t>=“</a:t>
            </a:r>
            <a:r>
              <a:rPr lang="en-US" sz="2000" b="0" i="1" dirty="0" smtClean="0">
                <a:solidFill>
                  <a:srgbClr val="00B0F0"/>
                </a:solidFill>
              </a:rPr>
              <a:t>value</a:t>
            </a:r>
            <a:r>
              <a:rPr lang="en-US" sz="2000" b="0" i="1" dirty="0" smtClean="0"/>
              <a:t>” </a:t>
            </a:r>
            <a:r>
              <a:rPr lang="en-US" sz="2000" b="0" i="1" dirty="0" smtClean="0">
                <a:solidFill>
                  <a:srgbClr val="00B050"/>
                </a:solidFill>
              </a:rPr>
              <a:t>%&gt; </a:t>
            </a:r>
            <a:endParaRPr lang="en-US" sz="2000" b="0" i="1" dirty="0" smtClean="0">
              <a:solidFill>
                <a:srgbClr val="00B050"/>
              </a:solidFill>
              <a:ea typeface="Arial Unicode MS" pitchFamily="34" charset="-128"/>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 for Page Directive</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9</a:t>
            </a:fld>
            <a:endParaRPr lang="en-US"/>
          </a:p>
        </p:txBody>
      </p:sp>
      <p:graphicFrame>
        <p:nvGraphicFramePr>
          <p:cNvPr id="7" name="Table 6"/>
          <p:cNvGraphicFramePr>
            <a:graphicFrameLocks noGrp="1"/>
          </p:cNvGraphicFramePr>
          <p:nvPr/>
        </p:nvGraphicFramePr>
        <p:xfrm>
          <a:off x="76200" y="1524000"/>
          <a:ext cx="8991600" cy="4480560"/>
        </p:xfrm>
        <a:graphic>
          <a:graphicData uri="http://schemas.openxmlformats.org/drawingml/2006/table">
            <a:tbl>
              <a:tblPr firstRow="1" bandRow="1">
                <a:tableStyleId>{7DF18680-E054-41AD-8BC1-D1AEF772440D}</a:tableStyleId>
              </a:tblPr>
              <a:tblGrid>
                <a:gridCol w="1537026"/>
                <a:gridCol w="7454574"/>
              </a:tblGrid>
              <a:tr h="314753">
                <a:tc>
                  <a:txBody>
                    <a:bodyPr/>
                    <a:lstStyle/>
                    <a:p>
                      <a:pPr algn="ctr">
                        <a:lnSpc>
                          <a:spcPct val="100000"/>
                        </a:lnSpc>
                        <a:spcBef>
                          <a:spcPts val="1200"/>
                        </a:spcBef>
                      </a:pPr>
                      <a:r>
                        <a:rPr lang="en-US" sz="1600" dirty="0">
                          <a:latin typeface="Arial" pitchFamily="34" charset="0"/>
                          <a:cs typeface="Arial" pitchFamily="34" charset="0"/>
                        </a:rPr>
                        <a:t>Attribute </a:t>
                      </a:r>
                    </a:p>
                  </a:txBody>
                  <a:tcPr anchor="ctr"/>
                </a:tc>
                <a:tc>
                  <a:txBody>
                    <a:bodyPr/>
                    <a:lstStyle/>
                    <a:p>
                      <a:pPr algn="ctr">
                        <a:lnSpc>
                          <a:spcPct val="100000"/>
                        </a:lnSpc>
                        <a:spcBef>
                          <a:spcPts val="1200"/>
                        </a:spcBef>
                      </a:pPr>
                      <a:r>
                        <a:rPr lang="en-US" sz="1600" dirty="0">
                          <a:latin typeface="Arial" pitchFamily="34" charset="0"/>
                          <a:cs typeface="Arial" pitchFamily="34" charset="0"/>
                        </a:rPr>
                        <a:t>Purpose </a:t>
                      </a:r>
                    </a:p>
                  </a:txBody>
                  <a:tcPr anchor="ctr"/>
                </a:tc>
              </a:tr>
              <a:tr h="686733">
                <a:tc>
                  <a:txBody>
                    <a:bodyPr/>
                    <a:lstStyle/>
                    <a:p>
                      <a:pPr>
                        <a:lnSpc>
                          <a:spcPct val="100000"/>
                        </a:lnSpc>
                        <a:spcBef>
                          <a:spcPts val="1200"/>
                        </a:spcBef>
                      </a:pPr>
                      <a:r>
                        <a:rPr lang="en-US" sz="1600" dirty="0">
                          <a:latin typeface="Arial" pitchFamily="34" charset="0"/>
                          <a:cs typeface="Arial" pitchFamily="34" charset="0"/>
                        </a:rPr>
                        <a:t>buffer</a:t>
                      </a:r>
                    </a:p>
                  </a:txBody>
                  <a:tcPr anchor="ctr"/>
                </a:tc>
                <a:tc>
                  <a:txBody>
                    <a:bodyPr/>
                    <a:lstStyle/>
                    <a:p>
                      <a:pPr>
                        <a:lnSpc>
                          <a:spcPct val="100000"/>
                        </a:lnSpc>
                        <a:spcBef>
                          <a:spcPts val="1200"/>
                        </a:spcBef>
                      </a:pPr>
                      <a:r>
                        <a:rPr lang="en-US" sz="1600" dirty="0">
                          <a:latin typeface="Arial" pitchFamily="34" charset="0"/>
                          <a:cs typeface="Arial" pitchFamily="34" charset="0"/>
                        </a:rPr>
                        <a:t>Specifies a buffering model for the output stream</a:t>
                      </a:r>
                      <a:r>
                        <a:rPr lang="en-US" sz="1600" dirty="0" smtClean="0">
                          <a:latin typeface="Arial" pitchFamily="34" charset="0"/>
                          <a:cs typeface="Arial" pitchFamily="34" charset="0"/>
                        </a:rPr>
                        <a:t>. Same as the servlet buffer.</a:t>
                      </a:r>
                    </a:p>
                    <a:p>
                      <a:pPr>
                        <a:lnSpc>
                          <a:spcPct val="100000"/>
                        </a:lnSpc>
                        <a:spcBef>
                          <a:spcPts val="1200"/>
                        </a:spcBef>
                      </a:pPr>
                      <a:r>
                        <a:rPr lang="en-US" sz="1600" b="1" i="1" dirty="0" smtClean="0">
                          <a:solidFill>
                            <a:srgbClr val="00B050"/>
                          </a:solidFill>
                          <a:latin typeface="Arial" pitchFamily="34" charset="0"/>
                          <a:cs typeface="Arial" pitchFamily="34" charset="0"/>
                        </a:rPr>
                        <a:t>&lt;%@ </a:t>
                      </a:r>
                      <a:r>
                        <a:rPr lang="en-US" sz="1600" b="1" i="1" dirty="0" smtClean="0">
                          <a:solidFill>
                            <a:srgbClr val="0070C0"/>
                          </a:solidFill>
                          <a:latin typeface="Arial" pitchFamily="34" charset="0"/>
                          <a:cs typeface="Arial" pitchFamily="34" charset="0"/>
                        </a:rPr>
                        <a:t>page</a:t>
                      </a:r>
                      <a:r>
                        <a:rPr lang="en-US" sz="1600" b="1" i="1" dirty="0" smtClean="0">
                          <a:latin typeface="Arial" pitchFamily="34" charset="0"/>
                          <a:cs typeface="Arial" pitchFamily="34" charset="0"/>
                        </a:rPr>
                        <a:t> </a:t>
                      </a:r>
                      <a:r>
                        <a:rPr lang="en-US" sz="1600" b="1" i="1" dirty="0" smtClean="0">
                          <a:solidFill>
                            <a:srgbClr val="C00000"/>
                          </a:solidFill>
                          <a:latin typeface="Arial" pitchFamily="34" charset="0"/>
                          <a:cs typeface="Arial" pitchFamily="34" charset="0"/>
                        </a:rPr>
                        <a:t>buffer</a:t>
                      </a:r>
                      <a:r>
                        <a:rPr lang="en-US" sz="1600" b="1" i="1" dirty="0" smtClean="0">
                          <a:latin typeface="Arial" pitchFamily="34" charset="0"/>
                          <a:cs typeface="Arial" pitchFamily="34" charset="0"/>
                        </a:rPr>
                        <a:t>="</a:t>
                      </a:r>
                      <a:r>
                        <a:rPr lang="en-US" sz="1600" b="1" i="1" dirty="0" smtClean="0">
                          <a:solidFill>
                            <a:srgbClr val="00B0F0"/>
                          </a:solidFill>
                          <a:latin typeface="Arial" pitchFamily="34" charset="0"/>
                          <a:cs typeface="Arial" pitchFamily="34" charset="0"/>
                        </a:rPr>
                        <a:t>none|8kb|sizekb</a:t>
                      </a:r>
                      <a:r>
                        <a:rPr lang="en-US" sz="1600" b="1" i="1" dirty="0" smtClean="0">
                          <a:latin typeface="Arial" pitchFamily="34" charset="0"/>
                          <a:cs typeface="Arial" pitchFamily="34" charset="0"/>
                        </a:rPr>
                        <a:t>" </a:t>
                      </a:r>
                      <a:r>
                        <a:rPr lang="en-US" sz="1600" b="1" i="1" dirty="0" smtClean="0">
                          <a:solidFill>
                            <a:srgbClr val="00B050"/>
                          </a:solidFill>
                          <a:latin typeface="Arial" pitchFamily="34" charset="0"/>
                          <a:cs typeface="Arial" pitchFamily="34" charset="0"/>
                        </a:rPr>
                        <a:t>%&gt;</a:t>
                      </a:r>
                      <a:r>
                        <a:rPr lang="en-US" sz="1600" b="1" i="1" dirty="0" smtClean="0">
                          <a:latin typeface="Arial" pitchFamily="34" charset="0"/>
                          <a:cs typeface="Arial" pitchFamily="34" charset="0"/>
                        </a:rPr>
                        <a:t> </a:t>
                      </a:r>
                      <a:endParaRPr lang="en-US" sz="1600" b="1" i="1" dirty="0">
                        <a:latin typeface="Arial" pitchFamily="34" charset="0"/>
                        <a:cs typeface="Arial" pitchFamily="34" charset="0"/>
                      </a:endParaRPr>
                    </a:p>
                  </a:txBody>
                  <a:tcPr anchor="ctr"/>
                </a:tc>
              </a:tr>
              <a:tr h="686733">
                <a:tc>
                  <a:txBody>
                    <a:bodyPr/>
                    <a:lstStyle/>
                    <a:p>
                      <a:pPr>
                        <a:lnSpc>
                          <a:spcPct val="100000"/>
                        </a:lnSpc>
                        <a:spcBef>
                          <a:spcPts val="1200"/>
                        </a:spcBef>
                      </a:pPr>
                      <a:r>
                        <a:rPr lang="en-US" sz="1600" dirty="0" err="1">
                          <a:latin typeface="Arial" pitchFamily="34" charset="0"/>
                          <a:cs typeface="Arial" pitchFamily="34" charset="0"/>
                        </a:rPr>
                        <a:t>autoFlush</a:t>
                      </a:r>
                      <a:endParaRPr lang="en-US" sz="1600" dirty="0">
                        <a:latin typeface="Arial" pitchFamily="34" charset="0"/>
                        <a:cs typeface="Arial" pitchFamily="34" charset="0"/>
                      </a:endParaRPr>
                    </a:p>
                  </a:txBody>
                  <a:tcPr anchor="ctr"/>
                </a:tc>
                <a:tc>
                  <a:txBody>
                    <a:bodyPr/>
                    <a:lstStyle/>
                    <a:p>
                      <a:pPr>
                        <a:lnSpc>
                          <a:spcPct val="100000"/>
                        </a:lnSpc>
                        <a:spcBef>
                          <a:spcPts val="1200"/>
                        </a:spcBef>
                      </a:pPr>
                      <a:r>
                        <a:rPr lang="en-US" sz="1600" dirty="0">
                          <a:latin typeface="Arial" pitchFamily="34" charset="0"/>
                          <a:cs typeface="Arial" pitchFamily="34" charset="0"/>
                        </a:rPr>
                        <a:t>Controls the behavior of the </a:t>
                      </a:r>
                      <a:r>
                        <a:rPr lang="en-US" sz="1600" dirty="0" err="1">
                          <a:latin typeface="Arial" pitchFamily="34" charset="0"/>
                          <a:cs typeface="Arial" pitchFamily="34" charset="0"/>
                        </a:rPr>
                        <a:t>servlet</a:t>
                      </a:r>
                      <a:r>
                        <a:rPr lang="en-US" sz="1600" dirty="0">
                          <a:latin typeface="Arial" pitchFamily="34" charset="0"/>
                          <a:cs typeface="Arial" pitchFamily="34" charset="0"/>
                        </a:rPr>
                        <a:t> output buffer</a:t>
                      </a:r>
                      <a:r>
                        <a:rPr lang="en-US" sz="1600" dirty="0" smtClean="0">
                          <a:latin typeface="Arial" pitchFamily="34" charset="0"/>
                          <a:cs typeface="Arial" pitchFamily="34" charset="0"/>
                        </a:rPr>
                        <a:t>.</a:t>
                      </a:r>
                    </a:p>
                    <a:p>
                      <a:pPr marL="0" marR="0" indent="0" algn="l" defTabSz="914400" rtl="0" eaLnBrk="1" fontAlgn="auto" latinLnBrk="0" hangingPunct="1">
                        <a:lnSpc>
                          <a:spcPct val="100000"/>
                        </a:lnSpc>
                        <a:spcBef>
                          <a:spcPts val="1200"/>
                        </a:spcBef>
                        <a:spcAft>
                          <a:spcPts val="0"/>
                        </a:spcAft>
                        <a:buClrTx/>
                        <a:buSzTx/>
                        <a:buFontTx/>
                        <a:buNone/>
                        <a:tabLst/>
                        <a:defRPr/>
                      </a:pPr>
                      <a:r>
                        <a:rPr lang="en-US" sz="1600" b="1" i="1" dirty="0" smtClean="0">
                          <a:solidFill>
                            <a:srgbClr val="00B050"/>
                          </a:solidFill>
                          <a:latin typeface="Arial" pitchFamily="34" charset="0"/>
                          <a:cs typeface="Arial" pitchFamily="34" charset="0"/>
                        </a:rPr>
                        <a:t>&lt;%@ </a:t>
                      </a:r>
                      <a:r>
                        <a:rPr lang="en-US" sz="1600" b="1" i="1" dirty="0" smtClean="0">
                          <a:solidFill>
                            <a:srgbClr val="0070C0"/>
                          </a:solidFill>
                          <a:latin typeface="Arial" pitchFamily="34" charset="0"/>
                          <a:cs typeface="Arial" pitchFamily="34" charset="0"/>
                        </a:rPr>
                        <a:t>page</a:t>
                      </a:r>
                      <a:r>
                        <a:rPr lang="en-US" sz="1600" b="1" i="1" dirty="0" smtClean="0">
                          <a:latin typeface="Arial" pitchFamily="34" charset="0"/>
                          <a:cs typeface="Arial" pitchFamily="34" charset="0"/>
                        </a:rPr>
                        <a:t> </a:t>
                      </a:r>
                      <a:r>
                        <a:rPr lang="en-US" sz="1600" b="1" i="1" dirty="0" err="1" smtClean="0">
                          <a:solidFill>
                            <a:srgbClr val="C00000"/>
                          </a:solidFill>
                          <a:latin typeface="Arial" pitchFamily="34" charset="0"/>
                          <a:cs typeface="Arial" pitchFamily="34" charset="0"/>
                        </a:rPr>
                        <a:t>autoFlush</a:t>
                      </a:r>
                      <a:r>
                        <a:rPr lang="en-US" sz="1600" b="1" i="1" dirty="0" smtClean="0">
                          <a:latin typeface="Arial" pitchFamily="34" charset="0"/>
                          <a:cs typeface="Arial" pitchFamily="34" charset="0"/>
                        </a:rPr>
                        <a:t>=“</a:t>
                      </a:r>
                      <a:r>
                        <a:rPr lang="en-US" sz="1600" b="1" i="1" dirty="0" smtClean="0">
                          <a:solidFill>
                            <a:srgbClr val="00B0F0"/>
                          </a:solidFill>
                          <a:latin typeface="Arial" pitchFamily="34" charset="0"/>
                          <a:cs typeface="Arial" pitchFamily="34" charset="0"/>
                        </a:rPr>
                        <a:t>True\False</a:t>
                      </a:r>
                      <a:r>
                        <a:rPr lang="en-US" sz="1600" b="1" i="1" dirty="0" smtClean="0">
                          <a:latin typeface="Arial" pitchFamily="34" charset="0"/>
                          <a:cs typeface="Arial" pitchFamily="34" charset="0"/>
                        </a:rPr>
                        <a:t>" </a:t>
                      </a:r>
                      <a:r>
                        <a:rPr lang="en-US" sz="1600" b="1" i="1" dirty="0" smtClean="0">
                          <a:solidFill>
                            <a:srgbClr val="00B050"/>
                          </a:solidFill>
                          <a:latin typeface="Arial" pitchFamily="34" charset="0"/>
                          <a:cs typeface="Arial" pitchFamily="34" charset="0"/>
                        </a:rPr>
                        <a:t>%&gt;</a:t>
                      </a:r>
                      <a:r>
                        <a:rPr lang="en-US" sz="1600" b="1" i="1" dirty="0" smtClean="0">
                          <a:latin typeface="Arial" pitchFamily="34" charset="0"/>
                          <a:cs typeface="Arial" pitchFamily="34" charset="0"/>
                        </a:rPr>
                        <a:t> </a:t>
                      </a:r>
                      <a:endParaRPr lang="en-US" sz="1600" dirty="0">
                        <a:latin typeface="Arial" pitchFamily="34" charset="0"/>
                        <a:cs typeface="Arial" pitchFamily="34" charset="0"/>
                      </a:endParaRPr>
                    </a:p>
                  </a:txBody>
                  <a:tcPr anchor="ctr"/>
                </a:tc>
              </a:tr>
              <a:tr h="686733">
                <a:tc>
                  <a:txBody>
                    <a:bodyPr/>
                    <a:lstStyle/>
                    <a:p>
                      <a:pPr>
                        <a:lnSpc>
                          <a:spcPct val="100000"/>
                        </a:lnSpc>
                        <a:spcBef>
                          <a:spcPts val="1200"/>
                        </a:spcBef>
                      </a:pPr>
                      <a:r>
                        <a:rPr lang="en-US" sz="1600">
                          <a:latin typeface="Arial" pitchFamily="34" charset="0"/>
                          <a:cs typeface="Arial" pitchFamily="34" charset="0"/>
                        </a:rPr>
                        <a:t>contentType</a:t>
                      </a:r>
                    </a:p>
                  </a:txBody>
                  <a:tcPr anchor="ctr"/>
                </a:tc>
                <a:tc>
                  <a:txBody>
                    <a:bodyPr/>
                    <a:lstStyle/>
                    <a:p>
                      <a:pPr>
                        <a:lnSpc>
                          <a:spcPct val="100000"/>
                        </a:lnSpc>
                        <a:spcBef>
                          <a:spcPts val="1200"/>
                        </a:spcBef>
                      </a:pPr>
                      <a:r>
                        <a:rPr lang="en-US" sz="1600" dirty="0">
                          <a:latin typeface="Arial" pitchFamily="34" charset="0"/>
                          <a:cs typeface="Arial" pitchFamily="34" charset="0"/>
                        </a:rPr>
                        <a:t>Defines the character encoding scheme</a:t>
                      </a:r>
                      <a:r>
                        <a:rPr lang="en-US" sz="1600" dirty="0" smtClean="0">
                          <a:latin typeface="Arial" pitchFamily="34" charset="0"/>
                          <a:cs typeface="Arial" pitchFamily="34" charset="0"/>
                        </a:rPr>
                        <a:t>.</a:t>
                      </a:r>
                    </a:p>
                    <a:p>
                      <a:pPr>
                        <a:lnSpc>
                          <a:spcPct val="100000"/>
                        </a:lnSpc>
                        <a:spcBef>
                          <a:spcPts val="1200"/>
                        </a:spcBef>
                      </a:pPr>
                      <a:r>
                        <a:rPr lang="fr-FR" sz="1600" b="1" i="1" dirty="0" smtClean="0">
                          <a:solidFill>
                            <a:srgbClr val="00B050"/>
                          </a:solidFill>
                          <a:latin typeface="Arial" pitchFamily="34" charset="0"/>
                          <a:cs typeface="Arial" pitchFamily="34" charset="0"/>
                        </a:rPr>
                        <a:t>&lt;%@ </a:t>
                      </a:r>
                      <a:r>
                        <a:rPr lang="fr-FR" sz="1600" b="1" i="1" dirty="0" smtClean="0">
                          <a:solidFill>
                            <a:srgbClr val="0070C0"/>
                          </a:solidFill>
                          <a:latin typeface="Arial" pitchFamily="34" charset="0"/>
                          <a:cs typeface="Arial" pitchFamily="34" charset="0"/>
                        </a:rPr>
                        <a:t>page </a:t>
                      </a:r>
                      <a:r>
                        <a:rPr lang="fr-FR" sz="1600" b="1" i="1" dirty="0" err="1" smtClean="0">
                          <a:solidFill>
                            <a:srgbClr val="C00000"/>
                          </a:solidFill>
                          <a:latin typeface="Arial" pitchFamily="34" charset="0"/>
                          <a:cs typeface="Arial" pitchFamily="34" charset="0"/>
                        </a:rPr>
                        <a:t>contentType</a:t>
                      </a:r>
                      <a:r>
                        <a:rPr lang="fr-FR" sz="1600" b="1" i="1" dirty="0" smtClean="0">
                          <a:latin typeface="Arial" pitchFamily="34" charset="0"/>
                          <a:cs typeface="Arial" pitchFamily="34" charset="0"/>
                        </a:rPr>
                        <a:t>="</a:t>
                      </a:r>
                      <a:r>
                        <a:rPr lang="fr-FR" sz="1600" b="1" i="1" dirty="0" err="1" smtClean="0">
                          <a:solidFill>
                            <a:srgbClr val="00B0F0"/>
                          </a:solidFill>
                          <a:latin typeface="Arial" pitchFamily="34" charset="0"/>
                          <a:cs typeface="Arial" pitchFamily="34" charset="0"/>
                        </a:rPr>
                        <a:t>text</a:t>
                      </a:r>
                      <a:r>
                        <a:rPr lang="fr-FR" sz="1600" b="1" i="1" dirty="0" smtClean="0">
                          <a:solidFill>
                            <a:srgbClr val="00B0F0"/>
                          </a:solidFill>
                          <a:latin typeface="Arial" pitchFamily="34" charset="0"/>
                          <a:cs typeface="Arial" pitchFamily="34" charset="0"/>
                        </a:rPr>
                        <a:t>/</a:t>
                      </a:r>
                      <a:r>
                        <a:rPr lang="fr-FR" sz="1600" b="1" i="1" dirty="0" err="1" smtClean="0">
                          <a:solidFill>
                            <a:srgbClr val="00B0F0"/>
                          </a:solidFill>
                          <a:latin typeface="Arial" pitchFamily="34" charset="0"/>
                          <a:cs typeface="Arial" pitchFamily="34" charset="0"/>
                        </a:rPr>
                        <a:t>html;charset</a:t>
                      </a:r>
                      <a:r>
                        <a:rPr lang="fr-FR" sz="1600" b="1" i="1" dirty="0" smtClean="0">
                          <a:solidFill>
                            <a:srgbClr val="00B0F0"/>
                          </a:solidFill>
                          <a:latin typeface="Arial" pitchFamily="34" charset="0"/>
                          <a:cs typeface="Arial" pitchFamily="34" charset="0"/>
                        </a:rPr>
                        <a:t>=ISO-8859-1</a:t>
                      </a:r>
                      <a:r>
                        <a:rPr lang="fr-FR" sz="1600" b="1" i="1" dirty="0" smtClean="0">
                          <a:latin typeface="Arial" pitchFamily="34" charset="0"/>
                          <a:cs typeface="Arial" pitchFamily="34" charset="0"/>
                        </a:rPr>
                        <a:t>"  </a:t>
                      </a:r>
                      <a:r>
                        <a:rPr lang="fr-FR" sz="1600" b="1" i="1" dirty="0" smtClean="0">
                          <a:solidFill>
                            <a:srgbClr val="00B050"/>
                          </a:solidFill>
                          <a:latin typeface="Arial" pitchFamily="34" charset="0"/>
                          <a:cs typeface="Arial" pitchFamily="34" charset="0"/>
                        </a:rPr>
                        <a:t>%&gt;</a:t>
                      </a:r>
                      <a:r>
                        <a:rPr lang="fr-FR" sz="1600" b="1" i="1" dirty="0" smtClean="0">
                          <a:latin typeface="Arial" pitchFamily="34" charset="0"/>
                          <a:cs typeface="Arial" pitchFamily="34" charset="0"/>
                        </a:rPr>
                        <a:t> </a:t>
                      </a:r>
                      <a:endParaRPr lang="en-US" sz="1600" b="1" i="1" dirty="0">
                        <a:latin typeface="Arial" pitchFamily="34" charset="0"/>
                        <a:cs typeface="Arial" pitchFamily="34" charset="0"/>
                      </a:endParaRPr>
                    </a:p>
                  </a:txBody>
                  <a:tcPr anchor="ctr"/>
                </a:tc>
              </a:tr>
              <a:tr h="915644">
                <a:tc>
                  <a:txBody>
                    <a:bodyPr/>
                    <a:lstStyle/>
                    <a:p>
                      <a:pPr>
                        <a:lnSpc>
                          <a:spcPct val="100000"/>
                        </a:lnSpc>
                        <a:spcBef>
                          <a:spcPts val="1200"/>
                        </a:spcBef>
                      </a:pPr>
                      <a:r>
                        <a:rPr lang="en-US" sz="1600" dirty="0" err="1">
                          <a:latin typeface="Arial" pitchFamily="34" charset="0"/>
                          <a:cs typeface="Arial" pitchFamily="34" charset="0"/>
                        </a:rPr>
                        <a:t>errorPage</a:t>
                      </a:r>
                      <a:endParaRPr lang="en-US" sz="1600" dirty="0">
                        <a:latin typeface="Arial" pitchFamily="34" charset="0"/>
                        <a:cs typeface="Arial" pitchFamily="34" charset="0"/>
                      </a:endParaRPr>
                    </a:p>
                  </a:txBody>
                  <a:tcPr anchor="ctr"/>
                </a:tc>
                <a:tc>
                  <a:txBody>
                    <a:bodyPr/>
                    <a:lstStyle/>
                    <a:p>
                      <a:pPr>
                        <a:lnSpc>
                          <a:spcPct val="100000"/>
                        </a:lnSpc>
                        <a:spcBef>
                          <a:spcPts val="1200"/>
                        </a:spcBef>
                      </a:pPr>
                      <a:r>
                        <a:rPr lang="en-US" sz="1600" dirty="0" smtClean="0">
                          <a:latin typeface="Arial" pitchFamily="34" charset="0"/>
                          <a:cs typeface="Arial" pitchFamily="34" charset="0"/>
                        </a:rPr>
                        <a:t>The </a:t>
                      </a:r>
                      <a:r>
                        <a:rPr lang="en-US" sz="1600" dirty="0" err="1" smtClean="0">
                          <a:latin typeface="Arial" pitchFamily="34" charset="0"/>
                          <a:cs typeface="Arial" pitchFamily="34" charset="0"/>
                        </a:rPr>
                        <a:t>errorPage</a:t>
                      </a:r>
                      <a:r>
                        <a:rPr lang="en-US" sz="1600" dirty="0" smtClean="0">
                          <a:latin typeface="Arial" pitchFamily="34" charset="0"/>
                          <a:cs typeface="Arial" pitchFamily="34" charset="0"/>
                        </a:rPr>
                        <a:t> directive takes a valid relative URL to a JSP file to which the control is redirected in case of any exceptions..</a:t>
                      </a:r>
                    </a:p>
                    <a:p>
                      <a:pPr>
                        <a:lnSpc>
                          <a:spcPct val="100000"/>
                        </a:lnSpc>
                        <a:spcBef>
                          <a:spcPts val="1200"/>
                        </a:spcBef>
                      </a:pPr>
                      <a:r>
                        <a:rPr lang="en-US" sz="1600" b="1" i="1" dirty="0" smtClean="0">
                          <a:solidFill>
                            <a:srgbClr val="00B050"/>
                          </a:solidFill>
                          <a:latin typeface="Arial" pitchFamily="34" charset="0"/>
                          <a:cs typeface="Arial" pitchFamily="34" charset="0"/>
                        </a:rPr>
                        <a:t>&lt;%@ </a:t>
                      </a:r>
                      <a:r>
                        <a:rPr lang="en-US" sz="1600" b="1" i="1" dirty="0" smtClean="0">
                          <a:solidFill>
                            <a:srgbClr val="0070C0"/>
                          </a:solidFill>
                          <a:latin typeface="Arial" pitchFamily="34" charset="0"/>
                          <a:cs typeface="Arial" pitchFamily="34" charset="0"/>
                        </a:rPr>
                        <a:t>page</a:t>
                      </a:r>
                      <a:r>
                        <a:rPr lang="en-US" sz="1600" b="1" i="1" dirty="0" smtClean="0">
                          <a:latin typeface="Arial" pitchFamily="34" charset="0"/>
                          <a:cs typeface="Arial" pitchFamily="34" charset="0"/>
                        </a:rPr>
                        <a:t> </a:t>
                      </a:r>
                      <a:r>
                        <a:rPr lang="en-US" sz="1600" b="1" i="1" dirty="0" err="1" smtClean="0">
                          <a:solidFill>
                            <a:srgbClr val="C00000"/>
                          </a:solidFill>
                          <a:latin typeface="Arial" pitchFamily="34" charset="0"/>
                          <a:cs typeface="Arial" pitchFamily="34" charset="0"/>
                        </a:rPr>
                        <a:t>errorPage</a:t>
                      </a:r>
                      <a:r>
                        <a:rPr lang="en-US" sz="1600" b="1" i="1" dirty="0" smtClean="0">
                          <a:latin typeface="Arial" pitchFamily="34" charset="0"/>
                          <a:cs typeface="Arial" pitchFamily="34" charset="0"/>
                        </a:rPr>
                        <a:t>="</a:t>
                      </a:r>
                      <a:r>
                        <a:rPr lang="en-US" sz="1600" b="1" i="1" dirty="0" err="1" smtClean="0">
                          <a:solidFill>
                            <a:srgbClr val="00B0F0"/>
                          </a:solidFill>
                          <a:latin typeface="Arial" pitchFamily="34" charset="0"/>
                          <a:cs typeface="Arial" pitchFamily="34" charset="0"/>
                        </a:rPr>
                        <a:t>relativeURL</a:t>
                      </a:r>
                      <a:r>
                        <a:rPr lang="en-US" sz="1600" b="1" i="1" dirty="0" smtClean="0">
                          <a:latin typeface="Arial" pitchFamily="34" charset="0"/>
                          <a:cs typeface="Arial" pitchFamily="34" charset="0"/>
                        </a:rPr>
                        <a:t>" </a:t>
                      </a:r>
                      <a:r>
                        <a:rPr lang="en-US" sz="1600" b="1" i="1" dirty="0" smtClean="0">
                          <a:solidFill>
                            <a:srgbClr val="00B050"/>
                          </a:solidFill>
                          <a:latin typeface="Arial" pitchFamily="34" charset="0"/>
                          <a:cs typeface="Arial" pitchFamily="34" charset="0"/>
                        </a:rPr>
                        <a:t>%&gt;</a:t>
                      </a:r>
                      <a:r>
                        <a:rPr lang="en-US" sz="1600" b="1" i="1" dirty="0" smtClean="0">
                          <a:latin typeface="Arial" pitchFamily="34" charset="0"/>
                          <a:cs typeface="Arial" pitchFamily="34" charset="0"/>
                        </a:rPr>
                        <a:t> </a:t>
                      </a:r>
                      <a:endParaRPr lang="en-US" sz="1600" b="1" i="1" dirty="0">
                        <a:latin typeface="Arial" pitchFamily="34" charset="0"/>
                        <a:cs typeface="Arial" pitchFamily="34" charset="0"/>
                      </a:endParaRPr>
                    </a:p>
                  </a:txBody>
                  <a:tcPr anchor="ctr"/>
                </a:tc>
              </a:tr>
              <a:tr h="915644">
                <a:tc>
                  <a:txBody>
                    <a:bodyPr/>
                    <a:lstStyle/>
                    <a:p>
                      <a:pPr>
                        <a:lnSpc>
                          <a:spcPct val="100000"/>
                        </a:lnSpc>
                        <a:spcBef>
                          <a:spcPts val="1200"/>
                        </a:spcBef>
                      </a:pPr>
                      <a:r>
                        <a:rPr lang="en-US" sz="1600" dirty="0" err="1">
                          <a:latin typeface="Arial" pitchFamily="34" charset="0"/>
                          <a:cs typeface="Arial" pitchFamily="34" charset="0"/>
                        </a:rPr>
                        <a:t>isErrorPage</a:t>
                      </a:r>
                      <a:endParaRPr lang="en-US" sz="1600" dirty="0">
                        <a:latin typeface="Arial" pitchFamily="34" charset="0"/>
                        <a:cs typeface="Arial" pitchFamily="34" charset="0"/>
                      </a:endParaRPr>
                    </a:p>
                  </a:txBody>
                  <a:tcPr anchor="ctr"/>
                </a:tc>
                <a:tc>
                  <a:txBody>
                    <a:bodyPr/>
                    <a:lstStyle/>
                    <a:p>
                      <a:pPr>
                        <a:lnSpc>
                          <a:spcPct val="100000"/>
                        </a:lnSpc>
                        <a:spcBef>
                          <a:spcPts val="1200"/>
                        </a:spcBef>
                      </a:pPr>
                      <a:r>
                        <a:rPr lang="en-US" sz="1600" dirty="0" smtClean="0">
                          <a:latin typeface="Arial" pitchFamily="34" charset="0"/>
                          <a:cs typeface="Arial" pitchFamily="34" charset="0"/>
                        </a:rPr>
                        <a:t>Works in tandem with the page </a:t>
                      </a:r>
                      <a:r>
                        <a:rPr lang="en-US" sz="1600" dirty="0" err="1" smtClean="0">
                          <a:latin typeface="Arial" pitchFamily="34" charset="0"/>
                          <a:cs typeface="Arial" pitchFamily="34" charset="0"/>
                        </a:rPr>
                        <a:t>errorPage</a:t>
                      </a:r>
                      <a:r>
                        <a:rPr lang="en-US" sz="1600" dirty="0" smtClean="0">
                          <a:latin typeface="Arial" pitchFamily="34" charset="0"/>
                          <a:cs typeface="Arial" pitchFamily="34" charset="0"/>
                        </a:rPr>
                        <a:t> directive and specifies that this JSP is an error page.</a:t>
                      </a:r>
                    </a:p>
                    <a:p>
                      <a:pPr>
                        <a:lnSpc>
                          <a:spcPct val="100000"/>
                        </a:lnSpc>
                        <a:spcBef>
                          <a:spcPts val="1200"/>
                        </a:spcBef>
                      </a:pPr>
                      <a:r>
                        <a:rPr lang="en-US" sz="1600" b="1" i="1" dirty="0" smtClean="0">
                          <a:solidFill>
                            <a:srgbClr val="00B050"/>
                          </a:solidFill>
                          <a:latin typeface="Arial" pitchFamily="34" charset="0"/>
                          <a:cs typeface="Arial" pitchFamily="34" charset="0"/>
                        </a:rPr>
                        <a:t>&lt;%@ </a:t>
                      </a:r>
                      <a:r>
                        <a:rPr lang="en-US" sz="1600" b="1" i="1" dirty="0" smtClean="0">
                          <a:solidFill>
                            <a:srgbClr val="0070C0"/>
                          </a:solidFill>
                          <a:latin typeface="Arial" pitchFamily="34" charset="0"/>
                          <a:cs typeface="Arial" pitchFamily="34" charset="0"/>
                        </a:rPr>
                        <a:t>page</a:t>
                      </a:r>
                      <a:r>
                        <a:rPr lang="en-US" sz="1600" b="1" i="1" dirty="0" smtClean="0">
                          <a:latin typeface="Arial" pitchFamily="34" charset="0"/>
                          <a:cs typeface="Arial" pitchFamily="34" charset="0"/>
                        </a:rPr>
                        <a:t> </a:t>
                      </a:r>
                      <a:r>
                        <a:rPr lang="en-US" sz="1600" b="1" i="1" dirty="0" err="1" smtClean="0">
                          <a:solidFill>
                            <a:srgbClr val="C00000"/>
                          </a:solidFill>
                          <a:latin typeface="Arial" pitchFamily="34" charset="0"/>
                          <a:cs typeface="Arial" pitchFamily="34" charset="0"/>
                        </a:rPr>
                        <a:t>isErrorPage</a:t>
                      </a:r>
                      <a:r>
                        <a:rPr lang="en-US" sz="1600" b="1" i="1" dirty="0" smtClean="0">
                          <a:latin typeface="Arial" pitchFamily="34" charset="0"/>
                          <a:cs typeface="Arial" pitchFamily="34" charset="0"/>
                        </a:rPr>
                        <a:t>="</a:t>
                      </a:r>
                      <a:r>
                        <a:rPr lang="en-US" sz="1600" b="1" i="1" dirty="0" err="1" smtClean="0">
                          <a:solidFill>
                            <a:srgbClr val="00B0F0"/>
                          </a:solidFill>
                          <a:latin typeface="Arial" pitchFamily="34" charset="0"/>
                          <a:cs typeface="Arial" pitchFamily="34" charset="0"/>
                        </a:rPr>
                        <a:t>true|false</a:t>
                      </a:r>
                      <a:r>
                        <a:rPr lang="en-US" sz="1600" b="1" i="1" dirty="0" smtClean="0">
                          <a:latin typeface="Arial" pitchFamily="34" charset="0"/>
                          <a:cs typeface="Arial" pitchFamily="34" charset="0"/>
                        </a:rPr>
                        <a:t>" </a:t>
                      </a:r>
                      <a:r>
                        <a:rPr lang="en-US" sz="1600" b="1" i="1" dirty="0" smtClean="0">
                          <a:solidFill>
                            <a:srgbClr val="00B050"/>
                          </a:solidFill>
                          <a:latin typeface="Arial" pitchFamily="34" charset="0"/>
                          <a:cs typeface="Arial" pitchFamily="34" charset="0"/>
                        </a:rPr>
                        <a:t>%&gt; </a:t>
                      </a:r>
                      <a:endParaRPr lang="en-US" sz="1600" b="1" i="1" dirty="0">
                        <a:solidFill>
                          <a:srgbClr val="00B050"/>
                        </a:solidFill>
                        <a:latin typeface="Arial" pitchFamily="34" charset="0"/>
                        <a:cs typeface="Arial" pitchFamily="34" charset="0"/>
                      </a:endParaRPr>
                    </a:p>
                  </a:txBody>
                  <a:tcPr anchor="ct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CATP_2.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EB70B882132434AA6CC5929622801FC" ma:contentTypeVersion="0" ma:contentTypeDescription="Create a new document." ma:contentTypeScope="" ma:versionID="7c5bbffb3f570a1e75d894947b76e239">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D6CE3420-51B5-45D0-AA94-470C87CA3DB9}"/>
</file>

<file path=customXml/itemProps2.xml><?xml version="1.0" encoding="utf-8"?>
<ds:datastoreItem xmlns:ds="http://schemas.openxmlformats.org/officeDocument/2006/customXml" ds:itemID="{6D2042C2-A9C3-41C8-A778-0CB8ECA6EC09}"/>
</file>

<file path=customXml/itemProps3.xml><?xml version="1.0" encoding="utf-8"?>
<ds:datastoreItem xmlns:ds="http://schemas.openxmlformats.org/officeDocument/2006/customXml" ds:itemID="{5310A485-9BAE-4689-BC0A-053AC21C5380}"/>
</file>

<file path=docProps/app.xml><?xml version="1.0" encoding="utf-8"?>
<Properties xmlns="http://schemas.openxmlformats.org/officeDocument/2006/extended-properties" xmlns:vt="http://schemas.openxmlformats.org/officeDocument/2006/docPropsVTypes">
  <Template>CATP_2.1</Template>
  <TotalTime>44503</TotalTime>
  <Words>1517</Words>
  <Application>Microsoft Office PowerPoint</Application>
  <PresentationFormat>On-screen Show (4:3)</PresentationFormat>
  <Paragraphs>259</Paragraphs>
  <Slides>27</Slides>
  <Notes>2</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CATP_2.1</vt:lpstr>
      <vt:lpstr>Slide 1</vt:lpstr>
      <vt:lpstr>About the Author</vt:lpstr>
      <vt:lpstr>Slide 3</vt:lpstr>
      <vt:lpstr>Objectives</vt:lpstr>
      <vt:lpstr>What is a JSP Directive ?</vt:lpstr>
      <vt:lpstr>Types of Directives</vt:lpstr>
      <vt:lpstr>JSP Directive Syntax</vt:lpstr>
      <vt:lpstr>Page Directive</vt:lpstr>
      <vt:lpstr>Attributes for Page Directive</vt:lpstr>
      <vt:lpstr>Attributes for Page Directive</vt:lpstr>
      <vt:lpstr>Attributes for Page Directive</vt:lpstr>
      <vt:lpstr>Are you confused…</vt:lpstr>
      <vt:lpstr>Include Directive</vt:lpstr>
      <vt:lpstr>More on Include Directive</vt:lpstr>
      <vt:lpstr>How to create an include directive?</vt:lpstr>
      <vt:lpstr>Lend a Hand – Page and Include Directive</vt:lpstr>
      <vt:lpstr>Lend a Hand :Page and Include Directive</vt:lpstr>
      <vt:lpstr>Lend a Hand :Welcome Page design</vt:lpstr>
      <vt:lpstr>Lend a Hand : Develop Welcome Page</vt:lpstr>
      <vt:lpstr>Lend a Hand :Greetings Page design</vt:lpstr>
      <vt:lpstr>Lend a Hand – Develop Greetings page.</vt:lpstr>
      <vt:lpstr>Lend a Hand – Error Page Design</vt:lpstr>
      <vt:lpstr>Lend a Hand – Develop Error Page</vt:lpstr>
      <vt:lpstr>Lend a Hand – Develop Header and Footer</vt:lpstr>
      <vt:lpstr>Lend a Hand – Deploy and Run </vt:lpstr>
      <vt:lpstr>Time To Reflect</vt:lpstr>
      <vt:lpstr>Slide 27</vt:lpstr>
    </vt:vector>
  </TitlesOfParts>
  <Company>Cognizant Technology Solutions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JSPDirectives</dc:title>
  <dc:creator>121246</dc:creator>
  <cp:lastModifiedBy>training</cp:lastModifiedBy>
  <cp:revision>2300</cp:revision>
  <dcterms:created xsi:type="dcterms:W3CDTF">2006-08-07T10:58:16Z</dcterms:created>
  <dcterms:modified xsi:type="dcterms:W3CDTF">2012-03-30T04:46:51Z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Cognizant Academy</vt:lpwstr>
  </property>
  <property fmtid="{D5CDD505-2E9C-101B-9397-08002B2CF9AE}" pid="3" name="ContentTypeId">
    <vt:lpwstr>0x0101002EB70B882132434AA6CC5929622801FC</vt:lpwstr>
  </property>
</Properties>
</file>