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5" r:id="rId4"/>
  </p:sldMasterIdLst>
  <p:notesMasterIdLst>
    <p:notesMasterId r:id="rId35"/>
  </p:notesMasterIdLst>
  <p:handoutMasterIdLst>
    <p:handoutMasterId r:id="rId36"/>
  </p:handoutMasterIdLst>
  <p:sldIdLst>
    <p:sldId id="359" r:id="rId5"/>
    <p:sldId id="267" r:id="rId6"/>
    <p:sldId id="360" r:id="rId7"/>
    <p:sldId id="270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5" r:id="rId16"/>
    <p:sldId id="426" r:id="rId17"/>
    <p:sldId id="438" r:id="rId18"/>
    <p:sldId id="439" r:id="rId19"/>
    <p:sldId id="440" r:id="rId20"/>
    <p:sldId id="441" r:id="rId21"/>
    <p:sldId id="424" r:id="rId22"/>
    <p:sldId id="428" r:id="rId23"/>
    <p:sldId id="435" r:id="rId24"/>
    <p:sldId id="427" r:id="rId25"/>
    <p:sldId id="429" r:id="rId26"/>
    <p:sldId id="431" r:id="rId27"/>
    <p:sldId id="430" r:id="rId28"/>
    <p:sldId id="433" r:id="rId29"/>
    <p:sldId id="432" r:id="rId30"/>
    <p:sldId id="437" r:id="rId31"/>
    <p:sldId id="434" r:id="rId32"/>
    <p:sldId id="436" r:id="rId33"/>
    <p:sldId id="395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j1E6xRrffzWn4UBBe92rQw" hashData="qK/RnTxfTulFubh+5ukGR5+y5lM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32" clrIdx="1"/>
  <p:cmAuthor id="2" name="training" initials="t" lastIdx="1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A3800"/>
    <a:srgbClr val="A3E0FF"/>
    <a:srgbClr val="FFFF99"/>
    <a:srgbClr val="FFCCCC"/>
    <a:srgbClr val="FDFDE3"/>
    <a:srgbClr val="66CCFF"/>
    <a:srgbClr val="CCCC00"/>
    <a:srgbClr val="800000"/>
    <a:srgbClr val="6135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786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ELDemo/registration.js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Expression Language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702237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0" dirty="0" smtClean="0"/>
              <a:t>The </a:t>
            </a:r>
            <a:r>
              <a:rPr lang="en-US" sz="2000" dirty="0" smtClean="0"/>
              <a:t>[ ]</a:t>
            </a:r>
            <a:r>
              <a:rPr lang="en-US" sz="2000" b="0" dirty="0" smtClean="0"/>
              <a:t> operator can be used instead of the period operator, lets look at few examples,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236538" indent="-236538"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/>
              <a:t>To access beans:</a:t>
            </a:r>
            <a:r>
              <a:rPr lang="en-US" sz="2000" b="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smtClean="0">
                <a:solidFill>
                  <a:srgbClr val="00B0F0"/>
                </a:solidFill>
              </a:rPr>
              <a:t>person</a:t>
            </a:r>
            <a:r>
              <a:rPr lang="en-US" sz="2000" b="0" dirty="0" smtClean="0">
                <a:solidFill>
                  <a:srgbClr val="00B0F0"/>
                </a:solidFill>
              </a:rPr>
              <a:t>[“</a:t>
            </a:r>
            <a:r>
              <a:rPr lang="en-US" sz="2000" dirty="0" smtClean="0">
                <a:solidFill>
                  <a:srgbClr val="0070C0"/>
                </a:solidFill>
              </a:rPr>
              <a:t>name</a:t>
            </a:r>
            <a:r>
              <a:rPr lang="en-US" sz="2000" b="0" dirty="0" smtClean="0">
                <a:solidFill>
                  <a:srgbClr val="00B0F0"/>
                </a:solidFill>
              </a:rPr>
              <a:t>”]</a:t>
            </a:r>
            <a:r>
              <a:rPr lang="en-US" sz="2000" dirty="0" smtClean="0">
                <a:solidFill>
                  <a:srgbClr val="00B050"/>
                </a:solidFill>
              </a:rPr>
              <a:t>} </a:t>
            </a:r>
            <a:r>
              <a:rPr lang="en-US" sz="2000" dirty="0" smtClean="0"/>
              <a:t> </a:t>
            </a:r>
            <a:r>
              <a:rPr lang="en-US" sz="2000" b="0" dirty="0" smtClean="0"/>
              <a:t>reads the property named name in the person bean. Equivalent to </a:t>
            </a: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smtClean="0">
                <a:solidFill>
                  <a:srgbClr val="00B0F0"/>
                </a:solidFill>
              </a:rPr>
              <a:t>person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0070C0"/>
                </a:solidFill>
              </a:rPr>
              <a:t>name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  <a:p>
            <a:pPr marL="342900" indent="-342900">
              <a:spcBef>
                <a:spcPts val="1200"/>
              </a:spcBef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236538" indent="-236538">
              <a:spcBef>
                <a:spcPts val="1200"/>
              </a:spcBef>
              <a:buAutoNum type="arabicPeriod" startAt="2"/>
            </a:pPr>
            <a:r>
              <a:rPr lang="en-US" sz="2000" dirty="0" smtClean="0"/>
              <a:t>To access Map Values: </a:t>
            </a: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smtClean="0">
                <a:solidFill>
                  <a:srgbClr val="00B0F0"/>
                </a:solidFill>
              </a:rPr>
              <a:t>country[“</a:t>
            </a:r>
            <a:r>
              <a:rPr lang="en-US" sz="2000" dirty="0" err="1" smtClean="0">
                <a:solidFill>
                  <a:srgbClr val="0070C0"/>
                </a:solidFill>
              </a:rPr>
              <a:t>ind</a:t>
            </a:r>
            <a:r>
              <a:rPr lang="en-US" sz="2000" dirty="0" smtClean="0">
                <a:solidFill>
                  <a:srgbClr val="0070C0"/>
                </a:solidFill>
              </a:rPr>
              <a:t>”]</a:t>
            </a:r>
            <a:r>
              <a:rPr lang="en-US" sz="2000" dirty="0" smtClean="0">
                <a:solidFill>
                  <a:srgbClr val="00B050"/>
                </a:solidFill>
              </a:rPr>
              <a:t>}  </a:t>
            </a:r>
            <a:r>
              <a:rPr lang="en-US" sz="2000" b="0" dirty="0" smtClean="0"/>
              <a:t>retrieves the value for the key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ind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0" dirty="0" smtClean="0"/>
              <a:t>in the country map. Equivalent to </a:t>
            </a: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smtClean="0">
                <a:solidFill>
                  <a:srgbClr val="00B0F0"/>
                </a:solidFill>
              </a:rPr>
              <a:t>country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Ind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  <a:endParaRPr lang="en-US" sz="2000" b="0" dirty="0" smtClean="0"/>
          </a:p>
          <a:p>
            <a:pPr marL="342900" indent="-342900">
              <a:spcBef>
                <a:spcPts val="1200"/>
              </a:spcBef>
            </a:pPr>
            <a:endParaRPr lang="en-US" sz="20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000" dirty="0" smtClean="0"/>
              <a:t>3.To access elements from arrays and list:</a:t>
            </a:r>
            <a:r>
              <a:rPr lang="en-US" sz="2000" dirty="0" smtClean="0">
                <a:solidFill>
                  <a:srgbClr val="00B050"/>
                </a:solidFill>
              </a:rPr>
              <a:t> ${</a:t>
            </a:r>
            <a:r>
              <a:rPr lang="en-US" sz="2000" dirty="0" smtClean="0">
                <a:solidFill>
                  <a:srgbClr val="00B0F0"/>
                </a:solidFill>
              </a:rPr>
              <a:t>fruits[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00B0F0"/>
                </a:solidFill>
              </a:rPr>
              <a:t>]</a:t>
            </a:r>
            <a:r>
              <a:rPr lang="en-US" sz="2000" dirty="0" smtClean="0">
                <a:solidFill>
                  <a:srgbClr val="00B050"/>
                </a:solidFill>
              </a:rPr>
              <a:t>} </a:t>
            </a:r>
            <a:r>
              <a:rPr lang="en-US" sz="2000" b="0" dirty="0" smtClean="0"/>
              <a:t>retrieves the value at index 1 in the fruits array (list).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– Arithmetic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1200"/>
            <a:ext cx="556653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– Logical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6429058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– Relational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5334000" cy="39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772400" cy="1143000"/>
          </a:xfrm>
        </p:spPr>
        <p:txBody>
          <a:bodyPr/>
          <a:lstStyle/>
          <a:p>
            <a:r>
              <a:rPr lang="en-US" sz="2300" dirty="0" smtClean="0"/>
              <a:t>How </a:t>
            </a:r>
            <a:r>
              <a:rPr lang="en-US" sz="2300" smtClean="0"/>
              <a:t>to </a:t>
            </a:r>
            <a:r>
              <a:rPr lang="en-US" sz="2300" smtClean="0"/>
              <a:t>Read </a:t>
            </a:r>
            <a:r>
              <a:rPr lang="en-US" sz="2300" dirty="0" smtClean="0"/>
              <a:t>Request Parameter Values ?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200" y="1752600"/>
            <a:ext cx="899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Request parameter values can be read as shown</a:t>
            </a:r>
            <a:endParaRPr lang="en-US" sz="2000" b="0" dirty="0" smtClean="0">
              <a:solidFill>
                <a:srgbClr val="00B050"/>
              </a:solidFill>
            </a:endParaRPr>
          </a:p>
          <a:p>
            <a:pPr marL="236538" indent="284163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err="1" smtClean="0">
                <a:solidFill>
                  <a:srgbClr val="00B0F0"/>
                </a:solidFill>
              </a:rPr>
              <a:t>param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userName</a:t>
            </a:r>
            <a:r>
              <a:rPr lang="en-US" sz="2000" dirty="0" smtClean="0">
                <a:solidFill>
                  <a:srgbClr val="00B050"/>
                </a:solidFill>
              </a:rPr>
              <a:t>} </a:t>
            </a:r>
            <a:r>
              <a:rPr lang="en-US" sz="2000" b="0" dirty="0" smtClean="0"/>
              <a:t>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err="1" smtClean="0">
                <a:solidFill>
                  <a:srgbClr val="00B0F0"/>
                </a:solidFill>
              </a:rPr>
              <a:t>param</a:t>
            </a:r>
            <a:r>
              <a:rPr lang="en-US" sz="2000" dirty="0" smtClean="0">
                <a:solidFill>
                  <a:srgbClr val="00B050"/>
                </a:solidFill>
              </a:rPr>
              <a:t>[</a:t>
            </a:r>
            <a:r>
              <a:rPr lang="en-US" sz="2000" dirty="0" smtClean="0"/>
              <a:t>“</a:t>
            </a:r>
            <a:r>
              <a:rPr lang="en-US" sz="2000" dirty="0" err="1" smtClean="0">
                <a:solidFill>
                  <a:srgbClr val="0070C0"/>
                </a:solidFill>
              </a:rPr>
              <a:t>userName</a:t>
            </a:r>
            <a:r>
              <a:rPr lang="en-US" sz="2000" dirty="0" smtClean="0"/>
              <a:t>”</a:t>
            </a:r>
            <a:r>
              <a:rPr lang="en-US" sz="2000" dirty="0" smtClean="0">
                <a:solidFill>
                  <a:srgbClr val="00B050"/>
                </a:solidFill>
              </a:rPr>
              <a:t>]}</a:t>
            </a:r>
          </a:p>
          <a:p>
            <a:pPr marL="236538" indent="284163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Reads the value of the parameter named </a:t>
            </a:r>
            <a:r>
              <a:rPr lang="en-US" sz="2000" dirty="0" err="1" smtClean="0">
                <a:solidFill>
                  <a:srgbClr val="0070C0"/>
                </a:solidFill>
              </a:rPr>
              <a:t>userName</a:t>
            </a:r>
            <a:r>
              <a:rPr lang="en-US" sz="2000" b="0" dirty="0" smtClean="0"/>
              <a:t> set in the request</a:t>
            </a:r>
          </a:p>
          <a:p>
            <a:pPr marL="520700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If a single request parameter name contains a array of values, example in the case of Check box parameter, we use</a:t>
            </a:r>
          </a:p>
          <a:p>
            <a:pPr marL="236538" indent="284163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err="1" smtClean="0">
                <a:solidFill>
                  <a:srgbClr val="00B0F0"/>
                </a:solidFill>
              </a:rPr>
              <a:t>paramValues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hobbies</a:t>
            </a:r>
            <a:r>
              <a:rPr lang="en-US" sz="2000" dirty="0" smtClean="0">
                <a:solidFill>
                  <a:srgbClr val="0070C0"/>
                </a:solidFill>
              </a:rPr>
              <a:t>[0]</a:t>
            </a:r>
            <a:r>
              <a:rPr lang="en-US" sz="2000" dirty="0" smtClean="0">
                <a:solidFill>
                  <a:srgbClr val="00B050"/>
                </a:solidFill>
              </a:rPr>
              <a:t>} </a:t>
            </a:r>
            <a:r>
              <a:rPr lang="en-US" sz="2000" b="0" dirty="0" smtClean="0"/>
              <a:t>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err="1" smtClean="0">
                <a:solidFill>
                  <a:srgbClr val="00B0F0"/>
                </a:solidFill>
              </a:rPr>
              <a:t>paramValues.hobbies</a:t>
            </a:r>
            <a:r>
              <a:rPr lang="en-US" sz="2000" dirty="0" smtClean="0">
                <a:solidFill>
                  <a:srgbClr val="0070C0"/>
                </a:solidFill>
              </a:rPr>
              <a:t>[0]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  <a:endParaRPr lang="en-US" sz="2000" dirty="0" smtClean="0"/>
          </a:p>
          <a:p>
            <a:pPr marL="236538" indent="284163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Reads the first value of the check box hobbies.</a:t>
            </a:r>
          </a:p>
          <a:p>
            <a:pPr marL="520700" indent="-520700"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  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How to read attributes ?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517244"/>
            <a:ext cx="9067800" cy="495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Consider a scenario in which you need to access an attribute with name </a:t>
            </a:r>
            <a:r>
              <a:rPr lang="en-US" sz="2000" dirty="0" smtClean="0">
                <a:solidFill>
                  <a:srgbClr val="0070C0"/>
                </a:solidFill>
              </a:rPr>
              <a:t>Username </a:t>
            </a:r>
            <a:r>
              <a:rPr lang="en-US" sz="2000" b="0" dirty="0" smtClean="0"/>
              <a:t>stored in some scope we use</a:t>
            </a:r>
          </a:p>
          <a:p>
            <a:pPr marL="284163">
              <a:spcBef>
                <a:spcPts val="120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		${</a:t>
            </a:r>
            <a:r>
              <a:rPr lang="en-US" sz="2000" dirty="0" smtClean="0">
                <a:solidFill>
                  <a:srgbClr val="0070C0"/>
                </a:solidFill>
              </a:rPr>
              <a:t>Username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  <a:p>
            <a:pPr marL="284163">
              <a:spcBef>
                <a:spcPts val="1200"/>
              </a:spcBef>
            </a:pPr>
            <a:r>
              <a:rPr lang="en-US" sz="2000" b="0" dirty="0" smtClean="0"/>
              <a:t>Searches the </a:t>
            </a:r>
            <a:r>
              <a:rPr lang="en-US" sz="2000" b="0" dirty="0" err="1" smtClean="0"/>
              <a:t>PageContext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HttpServletRequest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HttpSession</a:t>
            </a:r>
            <a:r>
              <a:rPr lang="en-US" sz="2000" b="0" dirty="0" smtClean="0"/>
              <a:t>, and </a:t>
            </a:r>
            <a:r>
              <a:rPr lang="en-US" sz="2000" b="0" dirty="0" err="1" smtClean="0"/>
              <a:t>ServletContext</a:t>
            </a:r>
            <a:r>
              <a:rPr lang="en-US" sz="2000" b="0" dirty="0" smtClean="0"/>
              <a:t> (in that order) for an attribute named </a:t>
            </a:r>
            <a:r>
              <a:rPr lang="en-US" sz="2000" dirty="0" smtClean="0">
                <a:solidFill>
                  <a:srgbClr val="0070C0"/>
                </a:solidFill>
              </a:rPr>
              <a:t>Username</a:t>
            </a:r>
            <a:r>
              <a:rPr lang="en-US" sz="2000" b="0" dirty="0" smtClean="0"/>
              <a:t>.</a:t>
            </a:r>
          </a:p>
          <a:p>
            <a:pPr marL="284163" indent="-2841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Suppose we if want to get the attribute with name </a:t>
            </a:r>
            <a:r>
              <a:rPr lang="en-US" sz="2000" dirty="0" err="1" smtClean="0">
                <a:solidFill>
                  <a:srgbClr val="0070C0"/>
                </a:solidFill>
              </a:rPr>
              <a:t>name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0" dirty="0" smtClean="0"/>
              <a:t>in a specific scope say </a:t>
            </a:r>
            <a:r>
              <a:rPr lang="en-US" sz="2000" dirty="0" smtClean="0">
                <a:solidFill>
                  <a:srgbClr val="00B0F0"/>
                </a:solidFill>
              </a:rPr>
              <a:t>session</a:t>
            </a:r>
            <a:r>
              <a:rPr lang="en-US" sz="2000" b="0" dirty="0" smtClean="0"/>
              <a:t> , we use</a:t>
            </a:r>
          </a:p>
          <a:p>
            <a:pPr marL="1828800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smtClean="0">
                <a:solidFill>
                  <a:srgbClr val="00B0F0"/>
                </a:solidFill>
              </a:rPr>
              <a:t>sessionScope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  <a:r>
              <a:rPr lang="en-US" sz="2000" dirty="0" smtClean="0">
                <a:solidFill>
                  <a:srgbClr val="0070C0"/>
                </a:solidFill>
              </a:rPr>
              <a:t>name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  <a:p>
            <a:pPr marL="173038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NOTE: 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Similiarly</a:t>
            </a:r>
            <a:r>
              <a:rPr lang="en-US" sz="2000" b="0" dirty="0" smtClean="0"/>
              <a:t> if you want to access a application scope parameter use the key word, “</a:t>
            </a:r>
            <a:r>
              <a:rPr lang="en-US" sz="2000" dirty="0" err="1" smtClean="0"/>
              <a:t>applicationScope</a:t>
            </a:r>
            <a:r>
              <a:rPr lang="en-US" sz="2000" dirty="0" smtClean="0"/>
              <a:t>”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How to Access Bean Properties ?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9050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To read a property named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firstName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0" dirty="0" smtClean="0"/>
              <a:t>in a bean named </a:t>
            </a:r>
            <a:r>
              <a:rPr lang="en-US" sz="2000" dirty="0" smtClean="0">
                <a:solidFill>
                  <a:srgbClr val="00B0F0"/>
                </a:solidFill>
              </a:rPr>
              <a:t>customer</a:t>
            </a:r>
            <a:r>
              <a:rPr lang="en-US" sz="2000" b="0" dirty="0" smtClean="0"/>
              <a:t> we use</a:t>
            </a:r>
          </a:p>
          <a:p>
            <a:pPr marL="1198563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    ${</a:t>
            </a:r>
            <a:r>
              <a:rPr lang="en-US" sz="2000" dirty="0" err="1" smtClean="0">
                <a:solidFill>
                  <a:srgbClr val="00B0F0"/>
                </a:solidFill>
              </a:rPr>
              <a:t>customer</a:t>
            </a:r>
            <a:r>
              <a:rPr lang="en-US" sz="2000" dirty="0" err="1" smtClean="0">
                <a:solidFill>
                  <a:srgbClr val="00B050"/>
                </a:solidFill>
              </a:rPr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firstName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access Collection Objects?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62474"/>
            <a:ext cx="89916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/>
              <a:t>Consider </a:t>
            </a:r>
            <a:r>
              <a:rPr lang="en-US" b="0" dirty="0" err="1" smtClean="0"/>
              <a:t>attributeName</a:t>
            </a:r>
            <a:r>
              <a:rPr lang="en-US" b="0" dirty="0" smtClean="0"/>
              <a:t> is a scoped variable referring to an array, List or Map, an entry in the collection can be accessed by </a:t>
            </a:r>
          </a:p>
          <a:p>
            <a:pPr marL="1655763"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B050"/>
                </a:solidFill>
              </a:rPr>
              <a:t>${</a:t>
            </a:r>
            <a:r>
              <a:rPr lang="en-US" dirty="0" err="1" smtClean="0">
                <a:solidFill>
                  <a:srgbClr val="0070C0"/>
                </a:solidFill>
              </a:rPr>
              <a:t>attributeName</a:t>
            </a: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err="1" smtClean="0">
                <a:solidFill>
                  <a:srgbClr val="00B0F0"/>
                </a:solidFill>
              </a:rPr>
              <a:t>entryName</a:t>
            </a:r>
            <a:r>
              <a:rPr lang="en-US" dirty="0" smtClean="0">
                <a:solidFill>
                  <a:srgbClr val="00B050"/>
                </a:solidFill>
              </a:rPr>
              <a:t>]}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Example 1:</a:t>
            </a:r>
            <a:r>
              <a:rPr lang="en-US" b="0" dirty="0" smtClean="0"/>
              <a:t> consider and a String array </a:t>
            </a:r>
            <a:r>
              <a:rPr lang="en-US" dirty="0" err="1" smtClean="0">
                <a:solidFill>
                  <a:srgbClr val="0070C0"/>
                </a:solidFill>
              </a:rPr>
              <a:t>customerNames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B050"/>
                </a:solidFill>
              </a:rPr>
              <a:t>${</a:t>
            </a:r>
            <a:r>
              <a:rPr lang="en-US" dirty="0" err="1" smtClean="0">
                <a:solidFill>
                  <a:srgbClr val="0070C0"/>
                </a:solidFill>
              </a:rPr>
              <a:t>customerNames</a:t>
            </a: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]} </a:t>
            </a:r>
            <a:r>
              <a:rPr lang="en-US" b="0" dirty="0" smtClean="0"/>
              <a:t>reads the first element in the array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Example 2:</a:t>
            </a:r>
            <a:r>
              <a:rPr lang="en-US" b="0" dirty="0" smtClean="0"/>
              <a:t> If </a:t>
            </a:r>
            <a:r>
              <a:rPr lang="en-US" dirty="0" err="1" smtClean="0">
                <a:solidFill>
                  <a:srgbClr val="0070C0"/>
                </a:solidFill>
              </a:rPr>
              <a:t>customerNames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0" dirty="0" smtClean="0"/>
              <a:t>is a List object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B050"/>
                </a:solidFill>
              </a:rPr>
              <a:t>${</a:t>
            </a:r>
            <a:r>
              <a:rPr lang="en-US" dirty="0" err="1" smtClean="0">
                <a:solidFill>
                  <a:srgbClr val="0070C0"/>
                </a:solidFill>
              </a:rPr>
              <a:t>customerNames</a:t>
            </a: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]} </a:t>
            </a:r>
            <a:r>
              <a:rPr lang="en-US" b="0" dirty="0" smtClean="0"/>
              <a:t>reads the first element in the list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Example 3:</a:t>
            </a:r>
            <a:r>
              <a:rPr lang="en-US" b="0" dirty="0" smtClean="0"/>
              <a:t> If </a:t>
            </a:r>
            <a:r>
              <a:rPr lang="en-US" dirty="0" err="1" smtClean="0">
                <a:solidFill>
                  <a:srgbClr val="0070C0"/>
                </a:solidFill>
              </a:rPr>
              <a:t>stateCapitals</a:t>
            </a:r>
            <a:r>
              <a:rPr lang="en-US" b="0" dirty="0" smtClean="0"/>
              <a:t> is a Map object containing the states of India as key and their capitals as value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B050"/>
                </a:solidFill>
              </a:rPr>
              <a:t>${</a:t>
            </a:r>
            <a:r>
              <a:rPr lang="en-US" dirty="0" err="1" smtClean="0">
                <a:solidFill>
                  <a:srgbClr val="0070C0"/>
                </a:solidFill>
              </a:rPr>
              <a:t>stateCapitals</a:t>
            </a:r>
            <a:r>
              <a:rPr lang="en-US" dirty="0" smtClean="0">
                <a:solidFill>
                  <a:srgbClr val="00B050"/>
                </a:solidFill>
              </a:rPr>
              <a:t>[“</a:t>
            </a:r>
            <a:r>
              <a:rPr lang="en-US" dirty="0" smtClean="0">
                <a:solidFill>
                  <a:srgbClr val="00B0F0"/>
                </a:solidFill>
              </a:rPr>
              <a:t>Rajasthan</a:t>
            </a:r>
            <a:r>
              <a:rPr lang="en-US" dirty="0" smtClean="0">
                <a:solidFill>
                  <a:srgbClr val="00B050"/>
                </a:solidFill>
              </a:rPr>
              <a:t>”]} </a:t>
            </a:r>
            <a:r>
              <a:rPr lang="en-US" b="0" dirty="0" smtClean="0"/>
              <a:t>returns the capital of </a:t>
            </a:r>
            <a:r>
              <a:rPr lang="en-US" dirty="0" smtClean="0">
                <a:solidFill>
                  <a:srgbClr val="00B0F0"/>
                </a:solidFill>
              </a:rPr>
              <a:t>Rajasthan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Accessing Implicit Objects using EL in a Nutshell.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Deactivating Expression Evaluation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6002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/>
              <a:t>If your application requires EL to be ignored it can be done by setting the </a:t>
            </a:r>
            <a:r>
              <a:rPr lang="en-US" b="0" dirty="0" err="1" smtClean="0"/>
              <a:t>isELIgnoredAttribute</a:t>
            </a:r>
            <a:r>
              <a:rPr lang="en-US" b="0" dirty="0" smtClean="0"/>
              <a:t> to true in the page directive.</a:t>
            </a:r>
          </a:p>
          <a:p>
            <a:pPr>
              <a:lnSpc>
                <a:spcPct val="150000"/>
              </a:lnSpc>
            </a:pPr>
            <a:endParaRPr lang="en-US" b="0" dirty="0" smtClean="0"/>
          </a:p>
          <a:p>
            <a:pPr marL="1150938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&lt;%@ page </a:t>
            </a:r>
            <a:r>
              <a:rPr lang="en-US" dirty="0" err="1" smtClean="0">
                <a:solidFill>
                  <a:srgbClr val="C00000"/>
                </a:solidFill>
              </a:rPr>
              <a:t>isELIgnored</a:t>
            </a:r>
            <a:r>
              <a:rPr lang="en-US" dirty="0" smtClean="0"/>
              <a:t> ="true" </a:t>
            </a:r>
            <a:r>
              <a:rPr lang="en-US" dirty="0" smtClean="0">
                <a:solidFill>
                  <a:srgbClr val="00B050"/>
                </a:solidFill>
              </a:rPr>
              <a:t>%&gt;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801070"/>
            <a:ext cx="8382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63500"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Setting this parameter to “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” , EL tags will not be interpreted by the container.</a:t>
            </a:r>
          </a:p>
          <a:p>
            <a:pPr indent="63500"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Will print the EL tags as it is in the JSP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 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January 17’th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683675"/>
            <a:ext cx="88392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EL should be used for accessing and presenting data from implicit objects.</a:t>
            </a:r>
          </a:p>
          <a:p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Don’t use EL operators and conditions for performing business logic which should be strictly done in business components.</a:t>
            </a:r>
          </a:p>
          <a:p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Business components: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Here refers to the Java classes which is developed with business logic and are invoked by controllers (Typically servlets)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Importan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905000"/>
            <a:ext cx="1676400" cy="1394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Lend A Hand On 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676400"/>
            <a:ext cx="9067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This is a demo to get familiarized with basic usage of EL 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Objective: </a:t>
            </a:r>
            <a:r>
              <a:rPr lang="en-US" sz="2000" b="0" dirty="0" smtClean="0"/>
              <a:t>you will get familiar with,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How to access Implicit object such as </a:t>
            </a:r>
            <a:r>
              <a:rPr lang="en-US" sz="2000" b="0" dirty="0" err="1" smtClean="0"/>
              <a:t>params</a:t>
            </a:r>
            <a:r>
              <a:rPr lang="en-US" sz="2000" b="0" dirty="0" smtClean="0"/>
              <a:t> , header , </a:t>
            </a:r>
            <a:r>
              <a:rPr lang="en-US" sz="2000" b="0" dirty="0" err="1" smtClean="0"/>
              <a:t>requestScope</a:t>
            </a:r>
            <a:r>
              <a:rPr lang="en-US" sz="2000" b="0" dirty="0" smtClean="0"/>
              <a:t> , </a:t>
            </a:r>
            <a:r>
              <a:rPr lang="en-US" sz="2000" b="0" dirty="0" err="1" smtClean="0"/>
              <a:t>sessionScope</a:t>
            </a:r>
            <a:r>
              <a:rPr lang="en-US" sz="2000" b="0" dirty="0" smtClean="0"/>
              <a:t> , </a:t>
            </a:r>
            <a:r>
              <a:rPr lang="en-US" sz="2000" b="0" dirty="0" err="1" smtClean="0"/>
              <a:t>applicationScope</a:t>
            </a:r>
            <a:endParaRPr lang="en-US" sz="2000" b="0" dirty="0" smtClean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How to access bean properties?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Usage of period operator.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Usage of [ ]  Operator.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 -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596277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Components to be developed: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Registration.jsp</a:t>
            </a:r>
            <a:r>
              <a:rPr lang="en-US" b="0" dirty="0" smtClean="0"/>
              <a:t> : Renders the registration form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RegistrationServlet</a:t>
            </a:r>
            <a:r>
              <a:rPr lang="en-US" b="0" dirty="0" smtClean="0"/>
              <a:t> : Handles the registration process and forwards the request to success.jsp.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User Bean  - </a:t>
            </a:r>
            <a:r>
              <a:rPr lang="en-US" b="0" dirty="0" smtClean="0"/>
              <a:t> To hold the user registration details.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success.jsp</a:t>
            </a:r>
            <a:r>
              <a:rPr lang="en-US" b="0" dirty="0" smtClean="0"/>
              <a:t> : Prints the user Registration details.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105400"/>
            <a:ext cx="85344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For the demo purpose some values irrelevant to the problem statement is also printed such as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user-agent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. This is purely for the associates to understand.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6747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Scenario: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Building a registration application, let us build a registration form where the user registers himself. The registered details is then displayed to the user.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Registration page design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001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The registration page design is </a:t>
            </a:r>
            <a:r>
              <a:rPr lang="en-US" b="0" smtClean="0">
                <a:latin typeface="Arial" pitchFamily="34" charset="0"/>
                <a:cs typeface="Arial" pitchFamily="34" charset="0"/>
              </a:rPr>
              <a:t>as follows.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803586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: registration.jsp 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6796087" cy="442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611868"/>
            <a:ext cx="8001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Develop the </a:t>
            </a:r>
            <a:r>
              <a:rPr lang="en-US" b="0" smtClean="0">
                <a:latin typeface="Arial" pitchFamily="34" charset="0"/>
                <a:cs typeface="Arial" pitchFamily="34" charset="0"/>
              </a:rPr>
              <a:t>registration page.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: User – Bean Class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344367"/>
            <a:ext cx="3352800" cy="420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600200"/>
            <a:ext cx="7848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Create the User bean in a package named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com.catp.beans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as mentioned below.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</a:t>
            </a:r>
            <a:r>
              <a:rPr lang="en-US" sz="2400" smtClean="0"/>
              <a:t>: Develop </a:t>
            </a:r>
            <a:r>
              <a:rPr lang="en-US" sz="2400" dirty="0" err="1" smtClean="0"/>
              <a:t>RegistrationServlet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694897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3429000"/>
            <a:ext cx="3276600" cy="29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Sets a attribute named count to request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4191000"/>
            <a:ext cx="3352800" cy="29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Sets a attribute named count to session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4648200"/>
            <a:ext cx="3352800" cy="29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Sets a attribute named count to  context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rot="10800000" flipV="1">
            <a:off x="3657600" y="3575194"/>
            <a:ext cx="2209800" cy="6158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 flipV="1">
            <a:off x="3505200" y="4337194"/>
            <a:ext cx="2286000" cy="2348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rot="10800000" flipV="1">
            <a:off x="3581400" y="4794394"/>
            <a:ext cx="2209800" cy="1241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5181600" y="4876800"/>
            <a:ext cx="155448" cy="91440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334002" y="5334000"/>
            <a:ext cx="304799" cy="62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5029200"/>
            <a:ext cx="3200400" cy="692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 smtClean="0">
                <a:latin typeface="Arial" pitchFamily="34" charset="0"/>
                <a:cs typeface="Arial" pitchFamily="34" charset="0"/>
              </a:rPr>
              <a:t>Creates user bean object , loads with request parameter values and sets this as a attribute to request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1600200"/>
            <a:ext cx="8610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Develop the registration servlet and set a count variable in request, session and application context.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</a:t>
            </a:r>
            <a:r>
              <a:rPr lang="en-US" sz="3200" smtClean="0"/>
              <a:t>: Develop Success.jsp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5505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19800" y="1524000"/>
            <a:ext cx="2667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the user agent value in the header.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971800" y="1981200"/>
            <a:ext cx="3048000" cy="3047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133600"/>
            <a:ext cx="3048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an attribute named count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2667000" y="2286000"/>
            <a:ext cx="3200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4876800" y="2438400"/>
            <a:ext cx="304800" cy="381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57800" y="2590800"/>
            <a:ext cx="3733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attribute named count in the various scope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3581400" y="2895600"/>
            <a:ext cx="457200" cy="12954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67200" y="3429001"/>
            <a:ext cx="31242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the request parameter values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3581400" y="4724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38600" y="5105400"/>
            <a:ext cx="31242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values from user bean object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Success.jsp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4419600" cy="426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>
            <a:stCxn id="22" idx="1"/>
          </p:cNvCxnSpPr>
          <p:nvPr/>
        </p:nvCxnSpPr>
        <p:spPr>
          <a:xfrm rot="10800000" flipV="1">
            <a:off x="3657600" y="1877199"/>
            <a:ext cx="1219200" cy="637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6800" y="1600200"/>
            <a:ext cx="38862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User agent value in the header . Can be printed using </a:t>
            </a:r>
            <a:r>
              <a:rPr lang="en-US" sz="15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${header["user-agent"]} </a:t>
            </a:r>
            <a:endParaRPr lang="en-US" sz="15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1066800" y="2819400"/>
            <a:ext cx="3810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6800" y="2286000"/>
            <a:ext cx="42672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latin typeface="Arial" pitchFamily="34" charset="0"/>
                <a:cs typeface="Arial" pitchFamily="34" charset="0"/>
              </a:rPr>
              <a:t>Count attribute printed using </a:t>
            </a:r>
            <a:r>
              <a:rPr lang="en-US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${count} </a:t>
            </a: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. The value in the request object will be printed since the order is request-session-application</a:t>
            </a:r>
            <a:endParaRPr lang="en-US" sz="15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1524000" y="3124200"/>
            <a:ext cx="4724400" cy="10683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76800" y="3263950"/>
            <a:ext cx="4267200" cy="1292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values is the application , session and context scopes printed using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${</a:t>
            </a:r>
            <a:r>
              <a:rPr lang="en-US" sz="1600" dirty="0" err="1" smtClean="0">
                <a:solidFill>
                  <a:srgbClr val="00B050"/>
                </a:solidFill>
              </a:rPr>
              <a:t>applicationScope.count</a:t>
            </a:r>
            <a:r>
              <a:rPr lang="en-US" sz="1600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${</a:t>
            </a:r>
            <a:r>
              <a:rPr lang="en-US" sz="1600" dirty="0" err="1" smtClean="0">
                <a:solidFill>
                  <a:srgbClr val="00B0F0"/>
                </a:solidFill>
              </a:rPr>
              <a:t>sessionScope.count</a:t>
            </a:r>
            <a:r>
              <a:rPr lang="en-US" sz="1600" dirty="0" smtClean="0">
                <a:solidFill>
                  <a:srgbClr val="00B0F0"/>
                </a:solidFill>
              </a:rPr>
              <a:t>}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${</a:t>
            </a:r>
            <a:r>
              <a:rPr lang="en-US" sz="1600" dirty="0" err="1" smtClean="0">
                <a:solidFill>
                  <a:srgbClr val="0070C0"/>
                </a:solidFill>
              </a:rPr>
              <a:t>requestScope.count</a:t>
            </a:r>
            <a:r>
              <a:rPr lang="en-US" sz="1600" dirty="0" smtClean="0">
                <a:solidFill>
                  <a:srgbClr val="0070C0"/>
                </a:solidFill>
              </a:rPr>
              <a:t>}</a:t>
            </a:r>
            <a:endParaRPr lang="en-US" sz="1500" b="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1371600" y="2895600"/>
            <a:ext cx="76200" cy="45720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rot="10800000">
            <a:off x="1524000" y="4114801"/>
            <a:ext cx="3352800" cy="85830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76800" y="4688413"/>
            <a:ext cx="4267200" cy="569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Parameter values printed using </a:t>
            </a:r>
            <a:r>
              <a:rPr lang="en-US" sz="15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15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object</a:t>
            </a:r>
          </a:p>
          <a:p>
            <a:r>
              <a:rPr lang="en-US" sz="15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6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${</a:t>
            </a:r>
            <a:r>
              <a:rPr lang="en-US" sz="16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param.fname</a:t>
            </a:r>
            <a:r>
              <a:rPr lang="en-US" sz="16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500" b="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1219200" y="3886200"/>
            <a:ext cx="228600" cy="45720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5" idx="1"/>
            <a:endCxn id="46" idx="1"/>
          </p:cNvCxnSpPr>
          <p:nvPr/>
        </p:nvCxnSpPr>
        <p:spPr>
          <a:xfrm rot="10800000">
            <a:off x="1219200" y="5181600"/>
            <a:ext cx="3657600" cy="51329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76800" y="5410200"/>
            <a:ext cx="4267200" cy="569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Parameter values printed using bean object</a:t>
            </a:r>
          </a:p>
          <a:p>
            <a:r>
              <a:rPr lang="en-US" sz="15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 </a:t>
            </a:r>
            <a:r>
              <a:rPr lang="en-US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${</a:t>
            </a:r>
            <a:r>
              <a:rPr lang="en-US" sz="1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userBean.fName</a:t>
            </a:r>
            <a:r>
              <a:rPr lang="en-US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 </a:t>
            </a:r>
            <a:endParaRPr lang="en-US" sz="1500" b="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990600" y="4953000"/>
            <a:ext cx="228600" cy="45720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7848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Step 1 : </a:t>
            </a:r>
            <a:r>
              <a:rPr lang="en-US" b="0" dirty="0" smtClean="0"/>
              <a:t>Deploy and run the application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Invoke registration.jsp from the browser</a:t>
            </a:r>
          </a:p>
          <a:p>
            <a:pPr indent="850900">
              <a:lnSpc>
                <a:spcPct val="150000"/>
              </a:lnSpc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rgbClr val="7030A0"/>
                </a:solidFill>
                <a:hlinkClick r:id="rId2"/>
              </a:rPr>
              <a:t>http://localhost:8080/ELDemo/registration.jsp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Step 2 : </a:t>
            </a:r>
            <a:r>
              <a:rPr lang="en-US" b="0" dirty="0" smtClean="0"/>
              <a:t> Look at the details displayed in the success page,</a:t>
            </a:r>
          </a:p>
          <a:p>
            <a:pPr marL="914400" indent="1730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7030A0"/>
                </a:solidFill>
              </a:rPr>
              <a:t>Details displayed from the header implicit object. </a:t>
            </a:r>
          </a:p>
          <a:p>
            <a:pPr marL="914400" indent="1730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7030A0"/>
                </a:solidFill>
              </a:rPr>
              <a:t>Details printed from request object.</a:t>
            </a:r>
          </a:p>
          <a:p>
            <a:pPr marL="914400" indent="1730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7030A0"/>
                </a:solidFill>
              </a:rPr>
              <a:t>Details displayed from session object.</a:t>
            </a:r>
          </a:p>
          <a:p>
            <a:pPr marL="914400" indent="1730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7030A0"/>
                </a:solidFill>
              </a:rPr>
              <a:t>Details displayed from application object.</a:t>
            </a:r>
          </a:p>
          <a:p>
            <a:pPr marL="914400" indent="1730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7030A0"/>
                </a:solidFill>
              </a:rPr>
              <a:t>Details displayed from user bean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Expression Language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After completing this chapter you will be able to understand: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sz="3200" dirty="0" smtClean="0">
                <a:latin typeface="Arial" pitchFamily="34" charset="0"/>
                <a:cs typeface="Arial" pitchFamily="34" charset="0"/>
              </a:rPr>
              <a:t>What is an Expression Language(EL)?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sz="3200" dirty="0" smtClean="0">
                <a:latin typeface="Arial" pitchFamily="34" charset="0"/>
                <a:cs typeface="Arial" pitchFamily="34" charset="0"/>
              </a:rPr>
              <a:t>Implicit objects in EL?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sz="3200" dirty="0" smtClean="0">
                <a:latin typeface="Arial" pitchFamily="34" charset="0"/>
                <a:cs typeface="Arial" pitchFamily="34" charset="0"/>
              </a:rPr>
              <a:t>EL operators ?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r>
              <a:rPr lang="en-US" dirty="0" smtClean="0"/>
              <a:t>Expression Language (EL)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676400"/>
            <a:ext cx="9067800" cy="4267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i="1" dirty="0" smtClean="0"/>
              <a:t>Expression Language </a:t>
            </a:r>
            <a:r>
              <a:rPr lang="en-US" sz="2000" b="0" dirty="0" smtClean="0"/>
              <a:t>(</a:t>
            </a:r>
            <a:r>
              <a:rPr lang="en-US" sz="2000" dirty="0" smtClean="0"/>
              <a:t>EL</a:t>
            </a:r>
            <a:r>
              <a:rPr lang="en-US" sz="2000" b="0" dirty="0" smtClean="0"/>
              <a:t>) is a simple language for accessing data stored in java beans.</a:t>
            </a:r>
          </a:p>
          <a:p>
            <a:pPr marL="346075" indent="-346075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b="0" dirty="0" smtClean="0"/>
              <a:t>This was introduced with the JSP 2.0 specification.</a:t>
            </a:r>
          </a:p>
          <a:p>
            <a:pPr marL="346075" indent="-346075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b="0" dirty="0" smtClean="0"/>
              <a:t>It can also be used to access the values from implicit objects like page context , header , cookie etc.</a:t>
            </a:r>
          </a:p>
          <a:p>
            <a:pPr marL="346075" indent="-346075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b="0" dirty="0" smtClean="0"/>
              <a:t>Expression languages are always specified within curly braces and prefixed with a dollar sign.</a:t>
            </a:r>
          </a:p>
          <a:p>
            <a:pPr marL="346075">
              <a:lnSpc>
                <a:spcPct val="150000"/>
              </a:lnSpc>
            </a:pPr>
            <a:r>
              <a:rPr lang="en-US" sz="2000" dirty="0" smtClean="0"/>
              <a:t>	Example : </a:t>
            </a:r>
            <a:r>
              <a:rPr lang="en-US" sz="2000" dirty="0" smtClean="0">
                <a:solidFill>
                  <a:srgbClr val="00B050"/>
                </a:solidFill>
              </a:rPr>
              <a:t>$</a:t>
            </a:r>
            <a:r>
              <a:rPr lang="en-US" sz="2000" dirty="0" smtClean="0">
                <a:solidFill>
                  <a:srgbClr val="7030A0"/>
                </a:solidFill>
              </a:rPr>
              <a:t>{</a:t>
            </a:r>
            <a:r>
              <a:rPr lang="en-US" sz="2000" dirty="0" smtClean="0">
                <a:solidFill>
                  <a:srgbClr val="0070C0"/>
                </a:solidFill>
              </a:rPr>
              <a:t>person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  <a:r>
              <a:rPr lang="en-US" sz="2000" dirty="0" smtClean="0">
                <a:solidFill>
                  <a:srgbClr val="00B0F0"/>
                </a:solidFill>
              </a:rPr>
              <a:t>name</a:t>
            </a:r>
            <a:r>
              <a:rPr lang="en-US" sz="2000" dirty="0" smtClean="0">
                <a:solidFill>
                  <a:srgbClr val="7030A0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000" b="0" dirty="0" smtClean="0"/>
          </a:p>
          <a:p>
            <a:pPr>
              <a:lnSpc>
                <a:spcPct val="150000"/>
              </a:lnSpc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 smtClean="0"/>
              <a:t>Advantages of 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5240" y="1423742"/>
            <a:ext cx="9235440" cy="5586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 smtClean="0"/>
              <a:t>Concise access to stored objects : </a:t>
            </a:r>
            <a:r>
              <a:rPr lang="en-US" sz="1700" b="0" dirty="0" smtClean="0"/>
              <a:t>  Easy to access the attributes stored in session, request or application scope. </a:t>
            </a:r>
          </a:p>
          <a:p>
            <a:pPr marL="741363">
              <a:lnSpc>
                <a:spcPct val="150000"/>
              </a:lnSpc>
            </a:pPr>
            <a:r>
              <a:rPr lang="en-US" sz="1700" dirty="0" smtClean="0"/>
              <a:t>Example :</a:t>
            </a:r>
            <a:r>
              <a:rPr lang="en-US" sz="1700" b="0" dirty="0" smtClean="0">
                <a:solidFill>
                  <a:srgbClr val="00B050"/>
                </a:solidFill>
              </a:rPr>
              <a:t>${</a:t>
            </a:r>
            <a:r>
              <a:rPr lang="en-US" sz="1700" b="0" dirty="0" smtClean="0">
                <a:solidFill>
                  <a:srgbClr val="0070C0"/>
                </a:solidFill>
              </a:rPr>
              <a:t>name</a:t>
            </a:r>
            <a:r>
              <a:rPr lang="en-US" sz="1700" b="0" dirty="0" smtClean="0">
                <a:solidFill>
                  <a:srgbClr val="00B050"/>
                </a:solidFill>
              </a:rPr>
              <a:t>}  </a:t>
            </a:r>
            <a:r>
              <a:rPr lang="en-US" sz="1700" b="0" dirty="0" smtClean="0"/>
              <a:t>search the </a:t>
            </a:r>
            <a:r>
              <a:rPr lang="en-US" sz="1700" b="0" dirty="0" err="1" smtClean="0"/>
              <a:t>PageContext</a:t>
            </a:r>
            <a:r>
              <a:rPr lang="en-US" sz="1700" b="0" dirty="0" smtClean="0"/>
              <a:t>, </a:t>
            </a:r>
            <a:r>
              <a:rPr lang="en-US" sz="1700" b="0" dirty="0" err="1" smtClean="0"/>
              <a:t>HttpServletRequest</a:t>
            </a:r>
            <a:r>
              <a:rPr lang="en-US" sz="1700" b="0" dirty="0" smtClean="0"/>
              <a:t>, </a:t>
            </a:r>
            <a:r>
              <a:rPr lang="en-US" sz="1700" b="0" dirty="0" err="1" smtClean="0"/>
              <a:t>HttpSession</a:t>
            </a:r>
            <a:r>
              <a:rPr lang="en-US" sz="1700" b="0" dirty="0" smtClean="0"/>
              <a:t>, and </a:t>
            </a:r>
            <a:r>
              <a:rPr lang="en-US" sz="1700" b="0" dirty="0" err="1" smtClean="0"/>
              <a:t>ServletContext</a:t>
            </a:r>
            <a:r>
              <a:rPr lang="en-US" sz="1700" b="0" dirty="0" smtClean="0"/>
              <a:t> (in that order) for an attribute named </a:t>
            </a:r>
            <a:r>
              <a:rPr lang="en-US" sz="1700" b="0" dirty="0" smtClean="0">
                <a:solidFill>
                  <a:srgbClr val="0070C0"/>
                </a:solidFill>
              </a:rPr>
              <a:t>name</a:t>
            </a:r>
            <a:r>
              <a:rPr lang="en-US" sz="1700" b="0" dirty="0" smtClean="0"/>
              <a:t>.</a:t>
            </a:r>
            <a:endParaRPr lang="en-US" sz="1700" b="0" dirty="0" smtClean="0">
              <a:solidFill>
                <a:srgbClr val="00B050"/>
              </a:solidFill>
            </a:endParaRPr>
          </a:p>
          <a:p>
            <a:pPr marL="693738">
              <a:lnSpc>
                <a:spcPct val="150000"/>
              </a:lnSpc>
            </a:pPr>
            <a:r>
              <a:rPr lang="en-US" sz="1700" b="0" dirty="0" smtClean="0"/>
              <a:t>Equivalent to</a:t>
            </a:r>
            <a:r>
              <a:rPr lang="en-US" sz="1700" b="0" dirty="0" smtClean="0">
                <a:solidFill>
                  <a:srgbClr val="0070C0"/>
                </a:solidFill>
              </a:rPr>
              <a:t>  </a:t>
            </a:r>
            <a:r>
              <a:rPr lang="en-US" sz="1700" dirty="0" smtClean="0">
                <a:solidFill>
                  <a:srgbClr val="0070C0"/>
                </a:solidFill>
              </a:rPr>
              <a:t>&lt;%= </a:t>
            </a:r>
            <a:r>
              <a:rPr lang="en-US" sz="1700" dirty="0" err="1" smtClean="0">
                <a:solidFill>
                  <a:srgbClr val="0070C0"/>
                </a:solidFill>
              </a:rPr>
              <a:t>pageContext.findAttribute</a:t>
            </a:r>
            <a:r>
              <a:rPr lang="en-US" sz="1700" dirty="0" smtClean="0">
                <a:solidFill>
                  <a:srgbClr val="0070C0"/>
                </a:solidFill>
              </a:rPr>
              <a:t>("name") %&gt;</a:t>
            </a:r>
            <a:endParaRPr lang="en-US" sz="1700" b="0" dirty="0" smtClean="0">
              <a:solidFill>
                <a:srgbClr val="00B0F0"/>
              </a:solidFill>
            </a:endParaRPr>
          </a:p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 smtClean="0"/>
              <a:t>Short hand notation for bean properties </a:t>
            </a:r>
            <a:r>
              <a:rPr lang="en-US" sz="1700" b="0" dirty="0" smtClean="0"/>
              <a:t>: Easy to access bean properties.</a:t>
            </a:r>
          </a:p>
          <a:p>
            <a:pPr marL="741363">
              <a:lnSpc>
                <a:spcPct val="150000"/>
              </a:lnSpc>
            </a:pPr>
            <a:r>
              <a:rPr lang="en-US" sz="1700" dirty="0" smtClean="0"/>
              <a:t>Example :</a:t>
            </a:r>
            <a:r>
              <a:rPr lang="en-US" sz="1700" b="0" dirty="0" smtClean="0"/>
              <a:t> To print the property </a:t>
            </a:r>
            <a:r>
              <a:rPr lang="en-US" sz="1700" i="1" dirty="0" err="1" smtClean="0"/>
              <a:t>phoneNumber</a:t>
            </a:r>
            <a:r>
              <a:rPr lang="en-US" sz="1700" b="0" dirty="0" smtClean="0"/>
              <a:t> of a </a:t>
            </a:r>
            <a:r>
              <a:rPr lang="en-US" sz="1700" i="1" dirty="0" err="1" smtClean="0"/>
              <a:t>userBean</a:t>
            </a:r>
            <a:r>
              <a:rPr lang="en-US" sz="1700" i="1" dirty="0" smtClean="0"/>
              <a:t> </a:t>
            </a:r>
            <a:r>
              <a:rPr lang="en-US" sz="1700" b="0" dirty="0" smtClean="0"/>
              <a:t>we can use  </a:t>
            </a:r>
            <a:r>
              <a:rPr lang="en-US" sz="1700" b="0" dirty="0" smtClean="0">
                <a:solidFill>
                  <a:srgbClr val="00B050"/>
                </a:solidFill>
              </a:rPr>
              <a:t>${</a:t>
            </a:r>
            <a:r>
              <a:rPr lang="en-US" sz="1700" b="0" dirty="0" err="1" smtClean="0">
                <a:solidFill>
                  <a:srgbClr val="00B0F0"/>
                </a:solidFill>
              </a:rPr>
              <a:t>user</a:t>
            </a:r>
            <a:r>
              <a:rPr lang="en-US" sz="1700" b="0" dirty="0" err="1" smtClean="0">
                <a:solidFill>
                  <a:srgbClr val="00B050"/>
                </a:solidFill>
              </a:rPr>
              <a:t>.</a:t>
            </a:r>
            <a:r>
              <a:rPr lang="en-US" sz="1700" b="0" dirty="0" err="1" smtClean="0">
                <a:solidFill>
                  <a:srgbClr val="0070C0"/>
                </a:solidFill>
              </a:rPr>
              <a:t>phoneNumber</a:t>
            </a:r>
            <a:r>
              <a:rPr lang="en-US" sz="1700" b="0" dirty="0" smtClean="0">
                <a:solidFill>
                  <a:srgbClr val="00B050"/>
                </a:solidFill>
              </a:rPr>
              <a:t>}  </a:t>
            </a:r>
            <a:r>
              <a:rPr lang="en-US" sz="1700" b="0" dirty="0" smtClean="0"/>
              <a:t>instead of </a:t>
            </a:r>
            <a:r>
              <a:rPr lang="en-US" sz="1700" b="0" dirty="0" smtClean="0">
                <a:solidFill>
                  <a:srgbClr val="00B050"/>
                </a:solidFill>
              </a:rPr>
              <a:t>&lt;%=</a:t>
            </a:r>
            <a:r>
              <a:rPr lang="en-US" sz="1700" b="0" dirty="0" err="1" smtClean="0">
                <a:solidFill>
                  <a:srgbClr val="00B0F0"/>
                </a:solidFill>
              </a:rPr>
              <a:t>user</a:t>
            </a:r>
            <a:r>
              <a:rPr lang="en-US" sz="1700" b="0" dirty="0" err="1" smtClean="0">
                <a:solidFill>
                  <a:srgbClr val="00B050"/>
                </a:solidFill>
              </a:rPr>
              <a:t>.</a:t>
            </a:r>
            <a:r>
              <a:rPr lang="en-US" sz="1700" b="0" dirty="0" err="1" smtClean="0">
                <a:solidFill>
                  <a:srgbClr val="0070C0"/>
                </a:solidFill>
              </a:rPr>
              <a:t>getPhoneNumber</a:t>
            </a:r>
            <a:r>
              <a:rPr lang="en-US" sz="1700" b="0" dirty="0" smtClean="0">
                <a:solidFill>
                  <a:srgbClr val="0070C0"/>
                </a:solidFill>
              </a:rPr>
              <a:t>()</a:t>
            </a:r>
            <a:r>
              <a:rPr lang="en-US" sz="1700" b="0" dirty="0" smtClean="0">
                <a:solidFill>
                  <a:srgbClr val="00B050"/>
                </a:solidFill>
              </a:rPr>
              <a:t>%&gt;</a:t>
            </a:r>
          </a:p>
          <a:p>
            <a:pPr marL="284163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700" dirty="0" smtClean="0"/>
              <a:t>Simple access to collection elements</a:t>
            </a:r>
            <a:r>
              <a:rPr lang="en-US" sz="1700" b="0" dirty="0" smtClean="0"/>
              <a:t> To access an element of an array, List, or Map, you use </a:t>
            </a:r>
            <a:r>
              <a:rPr lang="en-US" sz="1700" b="0" dirty="0" smtClean="0">
                <a:solidFill>
                  <a:srgbClr val="00B050"/>
                </a:solidFill>
              </a:rPr>
              <a:t>${</a:t>
            </a:r>
            <a:r>
              <a:rPr lang="en-US" sz="1700" b="0" i="1" dirty="0" smtClean="0">
                <a:solidFill>
                  <a:srgbClr val="00B0F0"/>
                </a:solidFill>
              </a:rPr>
              <a:t>variable</a:t>
            </a:r>
            <a:r>
              <a:rPr lang="en-US" sz="1700" b="0" i="1" dirty="0" smtClean="0">
                <a:solidFill>
                  <a:srgbClr val="00B050"/>
                </a:solidFill>
              </a:rPr>
              <a:t>[</a:t>
            </a:r>
            <a:r>
              <a:rPr lang="en-US" sz="1700" b="0" i="1" dirty="0" err="1" smtClean="0">
                <a:solidFill>
                  <a:srgbClr val="C00000"/>
                </a:solidFill>
              </a:rPr>
              <a:t>indexOrKey</a:t>
            </a:r>
            <a:r>
              <a:rPr lang="en-US" sz="1700" b="0" i="1" dirty="0" smtClean="0">
                <a:solidFill>
                  <a:srgbClr val="00B050"/>
                </a:solidFill>
              </a:rPr>
              <a:t>]}.</a:t>
            </a:r>
          </a:p>
          <a:p>
            <a:pPr marL="850900" indent="-109538">
              <a:lnSpc>
                <a:spcPct val="150000"/>
              </a:lnSpc>
            </a:pPr>
            <a:r>
              <a:rPr lang="en-US" sz="1700" dirty="0" smtClean="0"/>
              <a:t>Example: </a:t>
            </a:r>
            <a:r>
              <a:rPr lang="en-US" sz="1700" b="0" dirty="0" smtClean="0"/>
              <a:t>Consider an </a:t>
            </a:r>
            <a:r>
              <a:rPr lang="en-US" sz="1700" b="0" dirty="0" err="1" smtClean="0"/>
              <a:t>arraylist</a:t>
            </a:r>
            <a:r>
              <a:rPr lang="en-US" sz="1700" b="0" dirty="0" smtClean="0"/>
              <a:t> </a:t>
            </a:r>
            <a:r>
              <a:rPr lang="en-US" sz="1700" b="0" dirty="0" err="1" smtClean="0"/>
              <a:t>myList</a:t>
            </a:r>
            <a:endParaRPr lang="en-US" sz="1700" b="0" dirty="0" smtClean="0"/>
          </a:p>
          <a:p>
            <a:pPr marL="850900" indent="-109538">
              <a:lnSpc>
                <a:spcPct val="150000"/>
              </a:lnSpc>
            </a:pPr>
            <a:r>
              <a:rPr lang="en-US" sz="1700" b="0" dirty="0" smtClean="0">
                <a:solidFill>
                  <a:srgbClr val="00B050"/>
                </a:solidFill>
              </a:rPr>
              <a:t>${</a:t>
            </a:r>
            <a:r>
              <a:rPr lang="en-US" sz="1700" b="0" i="1" dirty="0" err="1" smtClean="0">
                <a:solidFill>
                  <a:srgbClr val="00B0F0"/>
                </a:solidFill>
              </a:rPr>
              <a:t>myList</a:t>
            </a:r>
            <a:r>
              <a:rPr lang="en-US" sz="1700" b="0" i="1" dirty="0" smtClean="0">
                <a:solidFill>
                  <a:srgbClr val="00B050"/>
                </a:solidFill>
              </a:rPr>
              <a:t>[</a:t>
            </a:r>
            <a:r>
              <a:rPr lang="en-US" sz="1700" b="0" i="1" dirty="0" smtClean="0">
                <a:solidFill>
                  <a:srgbClr val="C00000"/>
                </a:solidFill>
              </a:rPr>
              <a:t>0</a:t>
            </a:r>
            <a:r>
              <a:rPr lang="en-US" sz="1700" b="0" i="1" dirty="0" smtClean="0">
                <a:solidFill>
                  <a:srgbClr val="00B050"/>
                </a:solidFill>
              </a:rPr>
              <a:t>]} </a:t>
            </a:r>
            <a:r>
              <a:rPr lang="en-US" sz="1700" b="0" dirty="0" smtClean="0"/>
              <a:t>, Gets the first element in the list and prints it.</a:t>
            </a:r>
            <a:endParaRPr lang="en-US" sz="1700" dirty="0" smtClean="0"/>
          </a:p>
          <a:p>
            <a:pPr marL="850900" indent="-109538">
              <a:lnSpc>
                <a:spcPct val="150000"/>
              </a:lnSpc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smtClean="0"/>
              <a:t>of EL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52400" y="1529477"/>
            <a:ext cx="929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indent="-3476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dirty="0" smtClean="0"/>
              <a:t> </a:t>
            </a:r>
            <a:r>
              <a:rPr lang="en-US" sz="2000" dirty="0" smtClean="0"/>
              <a:t>Easy access to request parameters, cookies, and other request data.</a:t>
            </a:r>
          </a:p>
          <a:p>
            <a:pPr marL="520700" indent="457200">
              <a:lnSpc>
                <a:spcPct val="150000"/>
              </a:lnSpc>
            </a:pPr>
            <a:r>
              <a:rPr lang="en-US" sz="2000" b="0" dirty="0" smtClean="0"/>
              <a:t>To access the standard types of request data, you can use one of several predefined implicit objects.</a:t>
            </a:r>
          </a:p>
          <a:p>
            <a:pPr marL="520700" indent="-3476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Conditional output :</a:t>
            </a:r>
            <a:r>
              <a:rPr lang="en-US" sz="2000" b="0" dirty="0" smtClean="0"/>
              <a:t>To choose among output options, we do not have to resort to Java coding elements. Instead, you can use</a:t>
            </a:r>
          </a:p>
          <a:p>
            <a:pPr marL="520700" indent="-347663">
              <a:lnSpc>
                <a:spcPct val="150000"/>
              </a:lnSpc>
            </a:pP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i="1" dirty="0" smtClean="0">
                <a:solidFill>
                  <a:srgbClr val="C00000"/>
                </a:solidFill>
              </a:rPr>
              <a:t>test ? </a:t>
            </a:r>
            <a:r>
              <a:rPr lang="en-US" sz="2000" i="1" dirty="0" smtClean="0">
                <a:solidFill>
                  <a:srgbClr val="00B0F0"/>
                </a:solidFill>
              </a:rPr>
              <a:t>option1</a:t>
            </a:r>
            <a:r>
              <a:rPr lang="en-US" sz="2000" i="1" dirty="0" smtClean="0"/>
              <a:t> : </a:t>
            </a:r>
            <a:r>
              <a:rPr lang="en-US" sz="2000" i="1" dirty="0" smtClean="0">
                <a:solidFill>
                  <a:srgbClr val="0070C0"/>
                </a:solidFill>
              </a:rPr>
              <a:t>option2</a:t>
            </a:r>
            <a:r>
              <a:rPr lang="en-US" sz="2000" i="1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4724400"/>
            <a:ext cx="79248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There are lots of such advantages. You will come to know when you use it.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 smtClean="0"/>
              <a:t>EL Implicit Objects in a nutshell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676401"/>
          <a:ext cx="8686801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8"/>
                <a:gridCol w="6858003"/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pageContext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pageContext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object refers to the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PageContext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the current page.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param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To access a single value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request parameter.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paramValues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Contains the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array of parameter values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header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Contains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the header values as a map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headerValues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Contains complete header values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cookie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s the incoming cookies as a map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initParam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For easy access of initialization parameters as a map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pageScope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Contains the page scope values as a map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requestScope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Contains the request scope values as a map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sessionScope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Contains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the session scope values as a map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applicationScope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Contains the application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scope values as a map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33400" y="5791200"/>
            <a:ext cx="6858000" cy="548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You Will learn about few of these in this session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Period (.) operator?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To access Implicit object’s attributes: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b="0" dirty="0" smtClean="0"/>
              <a:t>      For example to read an attribute</a:t>
            </a:r>
            <a:r>
              <a:rPr lang="en-US" sz="2000" dirty="0" smtClean="0">
                <a:solidFill>
                  <a:srgbClr val="0070C0"/>
                </a:solidFill>
              </a:rPr>
              <a:t> message </a:t>
            </a:r>
            <a:r>
              <a:rPr lang="en-US" sz="2000" b="0" dirty="0" smtClean="0"/>
              <a:t>in </a:t>
            </a:r>
            <a:r>
              <a:rPr lang="en-US" sz="2000" dirty="0" err="1" smtClean="0">
                <a:solidFill>
                  <a:srgbClr val="00B0F0"/>
                </a:solidFill>
              </a:rPr>
              <a:t>sessionScope</a:t>
            </a:r>
            <a:r>
              <a:rPr lang="en-US" sz="2000" b="0" dirty="0" smtClean="0"/>
              <a:t> we use</a:t>
            </a:r>
          </a:p>
          <a:p>
            <a:pPr marL="1260475"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err="1" smtClean="0">
                <a:solidFill>
                  <a:srgbClr val="00B0F0"/>
                </a:solidFill>
              </a:rPr>
              <a:t>sessionScope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message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2.   To access bean properties: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b="0" dirty="0" smtClean="0"/>
              <a:t>      Consider a bean named </a:t>
            </a:r>
            <a:r>
              <a:rPr lang="en-US" sz="2000" b="0" dirty="0" smtClean="0">
                <a:solidFill>
                  <a:srgbClr val="00B0F0"/>
                </a:solidFill>
              </a:rPr>
              <a:t>person</a:t>
            </a:r>
            <a:r>
              <a:rPr lang="en-US" sz="2000" b="0" dirty="0" smtClean="0"/>
              <a:t> having a property </a:t>
            </a:r>
            <a:r>
              <a:rPr lang="en-US" sz="2000" b="0" dirty="0" smtClean="0">
                <a:solidFill>
                  <a:srgbClr val="0070C0"/>
                </a:solidFill>
              </a:rPr>
              <a:t>name</a:t>
            </a:r>
            <a:r>
              <a:rPr lang="en-US" sz="2000" b="0" dirty="0" smtClean="0"/>
              <a:t> which can be accessed as </a:t>
            </a:r>
          </a:p>
          <a:p>
            <a:pPr marL="1260475"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smtClean="0">
                <a:solidFill>
                  <a:srgbClr val="00B0F0"/>
                </a:solidFill>
              </a:rPr>
              <a:t>person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0070C0"/>
                </a:solidFill>
              </a:rPr>
              <a:t>name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3. To access map values: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b="0" dirty="0" smtClean="0"/>
              <a:t>      Consider a map named </a:t>
            </a:r>
            <a:r>
              <a:rPr lang="en-US" sz="2000" b="0" dirty="0" smtClean="0">
                <a:solidFill>
                  <a:srgbClr val="00B0F0"/>
                </a:solidFill>
              </a:rPr>
              <a:t>country</a:t>
            </a:r>
            <a:r>
              <a:rPr lang="en-US" sz="2000" b="0" dirty="0" smtClean="0"/>
              <a:t> having a key named </a:t>
            </a:r>
            <a:r>
              <a:rPr lang="en-US" sz="2000" b="0" dirty="0" smtClean="0">
                <a:solidFill>
                  <a:srgbClr val="0070C0"/>
                </a:solidFill>
              </a:rPr>
              <a:t>”</a:t>
            </a:r>
            <a:r>
              <a:rPr lang="en-US" sz="2000" b="0" dirty="0" err="1" smtClean="0">
                <a:solidFill>
                  <a:srgbClr val="0070C0"/>
                </a:solidFill>
              </a:rPr>
              <a:t>ind</a:t>
            </a:r>
            <a:r>
              <a:rPr lang="en-US" sz="2000" b="0" dirty="0" smtClean="0">
                <a:solidFill>
                  <a:srgbClr val="0070C0"/>
                </a:solidFill>
              </a:rPr>
              <a:t>” . </a:t>
            </a:r>
            <a:r>
              <a:rPr lang="en-US" sz="2000" b="0" dirty="0" smtClean="0"/>
              <a:t>Value of the key can be accessed as</a:t>
            </a:r>
          </a:p>
          <a:p>
            <a:pPr marL="1257300" indent="3175"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${</a:t>
            </a:r>
            <a:r>
              <a:rPr lang="en-US" sz="2000" dirty="0" smtClean="0">
                <a:solidFill>
                  <a:srgbClr val="00B0F0"/>
                </a:solidFill>
              </a:rPr>
              <a:t>country</a:t>
            </a:r>
            <a:r>
              <a:rPr lang="en-US" sz="2000" dirty="0" smtClean="0"/>
              <a:t>. </a:t>
            </a:r>
            <a:r>
              <a:rPr lang="en-US" sz="2000" dirty="0" err="1" smtClean="0">
                <a:solidFill>
                  <a:srgbClr val="0070C0"/>
                </a:solidFill>
              </a:rPr>
              <a:t>ind</a:t>
            </a:r>
            <a:r>
              <a:rPr lang="en-US" sz="2000" dirty="0" smtClean="0">
                <a:solidFill>
                  <a:srgbClr val="00B050"/>
                </a:solidFill>
              </a:rPr>
              <a:t>}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rgbClr val="00B050"/>
                </a:solidFill>
              </a:rPr>
              <a:t>    </a:t>
            </a:r>
            <a:endParaRPr lang="en-US" sz="2000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F8931FF-4922-4A79-A8B6-EE20A4C56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CE3420-51B5-45D0-AA94-470C87CA3DB9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45971</TotalTime>
  <Words>1583</Words>
  <Application>Microsoft Office PowerPoint</Application>
  <PresentationFormat>On-screen Show (4:3)</PresentationFormat>
  <Paragraphs>224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CATP_2.1</vt:lpstr>
      <vt:lpstr>Slide 1</vt:lpstr>
      <vt:lpstr>About the Author</vt:lpstr>
      <vt:lpstr>Slide 3</vt:lpstr>
      <vt:lpstr>Objectives</vt:lpstr>
      <vt:lpstr>Expression Language (EL)</vt:lpstr>
      <vt:lpstr>Advantages of EL</vt:lpstr>
      <vt:lpstr>Advantages of EL (Cont)</vt:lpstr>
      <vt:lpstr>EL Implicit Objects in a nutshell</vt:lpstr>
      <vt:lpstr>What is Period (.) operator?</vt:lpstr>
      <vt:lpstr>[] Operator</vt:lpstr>
      <vt:lpstr>EL – Arithmetic Operators</vt:lpstr>
      <vt:lpstr>EL – Logical Operators</vt:lpstr>
      <vt:lpstr>EL – Relational Operators</vt:lpstr>
      <vt:lpstr>How to Read Request Parameter Values ?</vt:lpstr>
      <vt:lpstr>How to read attributes ?</vt:lpstr>
      <vt:lpstr>How to Access Bean Properties ?</vt:lpstr>
      <vt:lpstr>How to access Collection Objects?</vt:lpstr>
      <vt:lpstr>Accessing Implicit Objects using EL in a Nutshell.</vt:lpstr>
      <vt:lpstr>Deactivating Expression Evaluation</vt:lpstr>
      <vt:lpstr>When to Use EL?</vt:lpstr>
      <vt:lpstr>A Simple Lend A Hand On EL.</vt:lpstr>
      <vt:lpstr>Lend a Hand  - Scenario</vt:lpstr>
      <vt:lpstr>Lend a Hand : Registration page design</vt:lpstr>
      <vt:lpstr>Lend a Hand : registration.jsp code</vt:lpstr>
      <vt:lpstr>Lend a Hand : User – Bean Class</vt:lpstr>
      <vt:lpstr>Lend a Hand : Develop RegistrationServlet</vt:lpstr>
      <vt:lpstr>Lend a Hand : Develop Success.jsp</vt:lpstr>
      <vt:lpstr>Lend a Hand : Success.jsp</vt:lpstr>
      <vt:lpstr>Lend a Hand – Deploy and Run</vt:lpstr>
      <vt:lpstr>Slide 30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JSPExpressionLanguage</dc:title>
  <dc:creator>121246</dc:creator>
  <cp:lastModifiedBy>training</cp:lastModifiedBy>
  <cp:revision>2711</cp:revision>
  <dcterms:created xsi:type="dcterms:W3CDTF">2006-08-07T10:58:16Z</dcterms:created>
  <dcterms:modified xsi:type="dcterms:W3CDTF">2012-04-26T12:36:20Z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