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65" r:id="rId4"/>
  </p:sldMasterIdLst>
  <p:notesMasterIdLst>
    <p:notesMasterId r:id="rId32"/>
  </p:notesMasterIdLst>
  <p:handoutMasterIdLst>
    <p:handoutMasterId r:id="rId33"/>
  </p:handoutMasterIdLst>
  <p:sldIdLst>
    <p:sldId id="359" r:id="rId5"/>
    <p:sldId id="267" r:id="rId6"/>
    <p:sldId id="360" r:id="rId7"/>
    <p:sldId id="270" r:id="rId8"/>
    <p:sldId id="437" r:id="rId9"/>
    <p:sldId id="417" r:id="rId10"/>
    <p:sldId id="418" r:id="rId11"/>
    <p:sldId id="420" r:id="rId12"/>
    <p:sldId id="419" r:id="rId13"/>
    <p:sldId id="421" r:id="rId14"/>
    <p:sldId id="422" r:id="rId15"/>
    <p:sldId id="423" r:id="rId16"/>
    <p:sldId id="424" r:id="rId17"/>
    <p:sldId id="425" r:id="rId18"/>
    <p:sldId id="426" r:id="rId19"/>
    <p:sldId id="427" r:id="rId20"/>
    <p:sldId id="428" r:id="rId21"/>
    <p:sldId id="429" r:id="rId22"/>
    <p:sldId id="430" r:id="rId23"/>
    <p:sldId id="431" r:id="rId24"/>
    <p:sldId id="416" r:id="rId25"/>
    <p:sldId id="432" r:id="rId26"/>
    <p:sldId id="433" r:id="rId27"/>
    <p:sldId id="435" r:id="rId28"/>
    <p:sldId id="436" r:id="rId29"/>
    <p:sldId id="438" r:id="rId30"/>
    <p:sldId id="395" r:id="rId31"/>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Arial" pitchFamily="34" charset="0"/>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p:defaultTextStyle>
  <p:modifyVerifier cryptProviderType="rsaFull" cryptAlgorithmClass="hash" cryptAlgorithmType="typeAny" cryptAlgorithmSid="4" spinCount="50000" saltData="HOFOOy0ELvfP93SRY0w2ug==" hashData="4cQOl7wGtumjW7Ck6Bi79owQduY="/>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105110" initials="1" lastIdx="8" clrIdx="0"/>
  <p:cmAuthor id="1" name="Shanmu" initials="P" lastIdx="40" clrIdx="1"/>
  <p:cmAuthor id="2" name="training" initials="t" lastIdx="25"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EA3800"/>
    <a:srgbClr val="A3E0FF"/>
    <a:srgbClr val="FFFF99"/>
    <a:srgbClr val="FFCCCC"/>
    <a:srgbClr val="FDFDE3"/>
    <a:srgbClr val="66CCFF"/>
    <a:srgbClr val="CCCC00"/>
    <a:srgbClr val="800000"/>
    <a:srgbClr val="6135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327" autoAdjust="0"/>
  </p:normalViewPr>
  <p:slideViewPr>
    <p:cSldViewPr>
      <p:cViewPr>
        <p:scale>
          <a:sx n="60" d="100"/>
          <a:sy n="60" d="100"/>
        </p:scale>
        <p:origin x="-1656" y="-2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8" d="100"/>
          <a:sy n="48" d="100"/>
        </p:scale>
        <p:origin x="-2910"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168A0744-26F4-47D4-9F4C-E131DA98514C}" type="datetimeFigureOut">
              <a:rPr lang="en-US" smtClean="0"/>
              <a:pPr/>
              <a:t>7/12/2013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AC38B2E-AD37-4376-B7AF-CE9A9A7F6538}" type="slidenum">
              <a:rPr lang="en-US" smtClean="0"/>
              <a:pPr/>
              <a:t>‹#›</a:t>
            </a:fld>
            <a:endParaRPr lang="en-US"/>
          </a:p>
        </p:txBody>
      </p:sp>
    </p:spTree>
    <p:extLst>
      <p:ext uri="{BB962C8B-B14F-4D97-AF65-F5344CB8AC3E}">
        <p14:creationId xmlns:p14="http://schemas.microsoft.com/office/powerpoint/2010/main" val="645798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atin typeface="Arial" charset="0"/>
                <a:cs typeface="+mn-cs"/>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atin typeface="Arial" charset="0"/>
                <a:cs typeface="+mn-cs"/>
              </a:defRPr>
            </a:lvl1pPr>
          </a:lstStyle>
          <a:p>
            <a:pPr>
              <a:defRPr/>
            </a:pPr>
            <a:endParaRPr lang="en-US"/>
          </a:p>
        </p:txBody>
      </p:sp>
      <p:sp>
        <p:nvSpPr>
          <p:cNvPr id="93188"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atin typeface="Arial" charset="0"/>
                <a:cs typeface="+mn-cs"/>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atin typeface="Arial" charset="0"/>
                <a:cs typeface="+mn-cs"/>
              </a:defRPr>
            </a:lvl1pPr>
          </a:lstStyle>
          <a:p>
            <a:pPr>
              <a:defRPr/>
            </a:pPr>
            <a:fld id="{06F38FD0-AEA7-4C2D-8163-8F11CB2D675A}" type="slidenum">
              <a:rPr lang="en-US"/>
              <a:pPr>
                <a:defRPr/>
              </a:pPr>
              <a:t>‹#›</a:t>
            </a:fld>
            <a:endParaRPr lang="en-US"/>
          </a:p>
        </p:txBody>
      </p:sp>
    </p:spTree>
    <p:extLst>
      <p:ext uri="{BB962C8B-B14F-4D97-AF65-F5344CB8AC3E}">
        <p14:creationId xmlns:p14="http://schemas.microsoft.com/office/powerpoint/2010/main" val="24693789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smtClean="0"/>
              <a:t>For </a:t>
            </a:r>
            <a:r>
              <a:rPr lang="en-US" b="1" u="sng" dirty="0" err="1" smtClean="0"/>
              <a:t>tde</a:t>
            </a:r>
            <a:r>
              <a:rPr lang="en-US" b="1" u="sng" dirty="0" smtClean="0"/>
              <a:t> animators:</a:t>
            </a:r>
          </a:p>
          <a:p>
            <a:r>
              <a:rPr lang="en-US" dirty="0" err="1" smtClean="0"/>
              <a:t>tdis</a:t>
            </a:r>
            <a:r>
              <a:rPr lang="en-US" dirty="0" smtClean="0"/>
              <a:t> screen content</a:t>
            </a:r>
            <a:r>
              <a:rPr lang="en-US" baseline="0" dirty="0" smtClean="0"/>
              <a:t> needs to be rendered in </a:t>
            </a:r>
            <a:r>
              <a:rPr lang="en-US" baseline="0" dirty="0" err="1" smtClean="0"/>
              <a:t>tde</a:t>
            </a:r>
            <a:r>
              <a:rPr lang="en-US" baseline="0" dirty="0" smtClean="0"/>
              <a:t> flash, no animations needed.</a:t>
            </a:r>
            <a:endParaRPr lang="en-US"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_Slide">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p:nvPicPr>
        <p:blipFill>
          <a:blip r:embed="rId2"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pPr>
              <a:defRPr/>
            </a:pPr>
            <a:fld id="{2BACDECA-566A-40FA-96BA-6236C2BA997D}" type="slidenum">
              <a:rPr lang="en-US" smtClean="0"/>
              <a:pPr>
                <a:defRPr/>
              </a:pPr>
              <a:t>‹#›</a:t>
            </a:fld>
            <a:endParaRPr lang="en-US"/>
          </a:p>
        </p:txBody>
      </p: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urse_Completion_Page">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2"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DE48D0DE-62E3-4F52-80CA-71CE3987A84D}"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A3C9CECE-BED5-43EB-8526-CB671DF72371}"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xfrm>
            <a:off x="8647113" y="6456363"/>
            <a:ext cx="444500" cy="320675"/>
          </a:xfrm>
          <a:prstGeom prst="rect">
            <a:avLst/>
          </a:prstGeom>
          <a:ln/>
        </p:spPr>
        <p:txBody>
          <a:bodyPr/>
          <a:lstStyle>
            <a:lvl1pPr>
              <a:defRPr/>
            </a:lvl1pPr>
          </a:lstStyle>
          <a:p>
            <a:pPr>
              <a:defRPr/>
            </a:pPr>
            <a:fld id="{50EC62AF-8A58-47DB-8277-FFD1CE2A98DE}"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9"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200" dirty="0" smtClean="0">
                <a:solidFill>
                  <a:schemeClr val="tx1"/>
                </a:solidFill>
                <a:latin typeface="Myriad Pro" pitchFamily="34" charset="0"/>
                <a:cs typeface="Arial" pitchFamily="34" charset="0"/>
              </a:rPr>
              <a:t>Advance Java</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3200" dirty="0" smtClean="0">
                <a:solidFill>
                  <a:schemeClr val="bg1"/>
                </a:solidFill>
                <a:latin typeface="Cambria" pitchFamily="18" charset="0"/>
                <a:ea typeface="+mj-ea"/>
                <a:cs typeface="+mj-cs"/>
              </a:rPr>
              <a:t>JSP - JSTL</a:t>
            </a:r>
            <a:endParaRPr lang="en-US" sz="32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Core &lt;c:out&gt; Tag</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10</a:t>
            </a:fld>
            <a:endParaRPr lang="en-US"/>
          </a:p>
        </p:txBody>
      </p:sp>
      <p:sp>
        <p:nvSpPr>
          <p:cNvPr id="5" name="Rectangle 4"/>
          <p:cNvSpPr/>
          <p:nvPr/>
        </p:nvSpPr>
        <p:spPr>
          <a:xfrm>
            <a:off x="228600" y="1371600"/>
            <a:ext cx="8839200" cy="3000821"/>
          </a:xfrm>
          <a:prstGeom prst="rect">
            <a:avLst/>
          </a:prstGeom>
        </p:spPr>
        <p:txBody>
          <a:bodyPr wrap="square">
            <a:spAutoFit/>
          </a:bodyPr>
          <a:lstStyle/>
          <a:p>
            <a:pPr marL="284163" indent="-284163">
              <a:lnSpc>
                <a:spcPct val="150000"/>
              </a:lnSpc>
            </a:pPr>
            <a:r>
              <a:rPr lang="en-US" b="0" dirty="0" smtClean="0"/>
              <a:t>The </a:t>
            </a:r>
            <a:r>
              <a:rPr lang="en-US" dirty="0" smtClean="0"/>
              <a:t>&lt;c:out&gt;</a:t>
            </a:r>
            <a:r>
              <a:rPr lang="en-US" b="0" dirty="0" smtClean="0"/>
              <a:t> tag displays the result of an expression, similar to the JSP expression tag.</a:t>
            </a:r>
          </a:p>
          <a:p>
            <a:pPr marL="284163" indent="-284163">
              <a:lnSpc>
                <a:spcPct val="150000"/>
              </a:lnSpc>
              <a:buFont typeface="Wingdings" pitchFamily="2" charset="2"/>
              <a:buChar char="§"/>
            </a:pPr>
            <a:r>
              <a:rPr lang="en-US" b="0" dirty="0" smtClean="0"/>
              <a:t>The difference is </a:t>
            </a:r>
            <a:r>
              <a:rPr lang="en-US" i="1" dirty="0" smtClean="0"/>
              <a:t>&lt;c:out&gt;</a:t>
            </a:r>
            <a:r>
              <a:rPr lang="en-US" b="0" dirty="0" smtClean="0"/>
              <a:t> tag makes easy access of bean properties using a dot().</a:t>
            </a:r>
          </a:p>
          <a:p>
            <a:pPr marL="284163" indent="-284163">
              <a:lnSpc>
                <a:spcPct val="150000"/>
              </a:lnSpc>
              <a:buFont typeface="Wingdings" pitchFamily="2" charset="2"/>
              <a:buChar char="§"/>
            </a:pPr>
            <a:r>
              <a:rPr lang="en-US" b="0" dirty="0" smtClean="0"/>
              <a:t>For example to access a property </a:t>
            </a:r>
            <a:r>
              <a:rPr lang="en-US" dirty="0" err="1" smtClean="0">
                <a:solidFill>
                  <a:srgbClr val="0070C0"/>
                </a:solidFill>
              </a:rPr>
              <a:t>customer.address</a:t>
            </a:r>
            <a:r>
              <a:rPr lang="en-US" dirty="0" smtClean="0">
                <a:solidFill>
                  <a:srgbClr val="0070C0"/>
                </a:solidFill>
              </a:rPr>
              <a:t> </a:t>
            </a:r>
            <a:r>
              <a:rPr lang="en-US" b="0" dirty="0" smtClean="0"/>
              <a:t>we use</a:t>
            </a:r>
            <a:endParaRPr lang="en-US" dirty="0" smtClean="0">
              <a:solidFill>
                <a:srgbClr val="0070C0"/>
              </a:solidFill>
            </a:endParaRPr>
          </a:p>
          <a:p>
            <a:pPr marL="284163" indent="236538">
              <a:lnSpc>
                <a:spcPct val="150000"/>
              </a:lnSpc>
            </a:pPr>
            <a:r>
              <a:rPr lang="en-US" dirty="0" smtClean="0">
                <a:solidFill>
                  <a:srgbClr val="00B050"/>
                </a:solidFill>
              </a:rPr>
              <a:t>&lt;c:out</a:t>
            </a:r>
            <a:r>
              <a:rPr lang="en-US" dirty="0" smtClean="0"/>
              <a:t> value="</a:t>
            </a:r>
            <a:r>
              <a:rPr lang="en-US" dirty="0" err="1" smtClean="0">
                <a:solidFill>
                  <a:srgbClr val="0070C0"/>
                </a:solidFill>
              </a:rPr>
              <a:t>customer.address</a:t>
            </a:r>
            <a:r>
              <a:rPr lang="en-US" dirty="0" smtClean="0">
                <a:solidFill>
                  <a:srgbClr val="0070C0"/>
                </a:solidFill>
              </a:rPr>
              <a:t> </a:t>
            </a:r>
            <a:r>
              <a:rPr lang="en-US" dirty="0" smtClean="0"/>
              <a:t>"</a:t>
            </a:r>
            <a:r>
              <a:rPr lang="en-US" dirty="0" smtClean="0">
                <a:solidFill>
                  <a:srgbClr val="00B050"/>
                </a:solidFill>
              </a:rPr>
              <a:t>/&gt; </a:t>
            </a:r>
            <a:r>
              <a:rPr lang="en-US" b="0" dirty="0" smtClean="0"/>
              <a:t>prints the </a:t>
            </a:r>
            <a:r>
              <a:rPr lang="en-US" dirty="0" smtClean="0">
                <a:solidFill>
                  <a:srgbClr val="0070C0"/>
                </a:solidFill>
              </a:rPr>
              <a:t>address</a:t>
            </a:r>
            <a:r>
              <a:rPr lang="en-US" b="0" dirty="0" smtClean="0"/>
              <a:t> property from a bean named </a:t>
            </a:r>
            <a:r>
              <a:rPr lang="en-US" dirty="0" smtClean="0">
                <a:solidFill>
                  <a:srgbClr val="0070C0"/>
                </a:solidFill>
              </a:rPr>
              <a:t>customer</a:t>
            </a:r>
          </a:p>
          <a:p>
            <a:pPr marL="284163" indent="-284163">
              <a:lnSpc>
                <a:spcPct val="150000"/>
              </a:lnSpc>
            </a:pPr>
            <a:endParaRPr lang="en-US" dirty="0"/>
          </a:p>
        </p:txBody>
      </p:sp>
      <p:graphicFrame>
        <p:nvGraphicFramePr>
          <p:cNvPr id="6" name="Table 5"/>
          <p:cNvGraphicFramePr>
            <a:graphicFrameLocks noGrp="1"/>
          </p:cNvGraphicFramePr>
          <p:nvPr/>
        </p:nvGraphicFramePr>
        <p:xfrm>
          <a:off x="304800" y="4038600"/>
          <a:ext cx="8229599" cy="2302691"/>
        </p:xfrm>
        <a:graphic>
          <a:graphicData uri="http://schemas.openxmlformats.org/drawingml/2006/table">
            <a:tbl>
              <a:tblPr firstRow="1" bandRow="1">
                <a:tableStyleId>{7DF18680-E054-41AD-8BC1-D1AEF772440D}</a:tableStyleId>
              </a:tblPr>
              <a:tblGrid>
                <a:gridCol w="1371599"/>
                <a:gridCol w="4038600"/>
                <a:gridCol w="1236785"/>
                <a:gridCol w="1582615"/>
              </a:tblGrid>
              <a:tr h="314234">
                <a:tc>
                  <a:txBody>
                    <a:bodyPr/>
                    <a:lstStyle/>
                    <a:p>
                      <a:r>
                        <a:rPr lang="en-US" dirty="0">
                          <a:latin typeface="Arial" pitchFamily="34" charset="0"/>
                          <a:cs typeface="Arial" pitchFamily="34" charset="0"/>
                        </a:rPr>
                        <a:t>Attribute</a:t>
                      </a:r>
                    </a:p>
                  </a:txBody>
                  <a:tcPr anchor="ctr"/>
                </a:tc>
                <a:tc>
                  <a:txBody>
                    <a:bodyPr/>
                    <a:lstStyle/>
                    <a:p>
                      <a:r>
                        <a:rPr lang="en-US" dirty="0">
                          <a:latin typeface="Arial" pitchFamily="34" charset="0"/>
                          <a:cs typeface="Arial" pitchFamily="34" charset="0"/>
                        </a:rPr>
                        <a:t>Description </a:t>
                      </a:r>
                    </a:p>
                  </a:txBody>
                  <a:tcPr anchor="ctr"/>
                </a:tc>
                <a:tc>
                  <a:txBody>
                    <a:bodyPr/>
                    <a:lstStyle/>
                    <a:p>
                      <a:r>
                        <a:rPr lang="en-US">
                          <a:latin typeface="Arial" pitchFamily="34" charset="0"/>
                          <a:cs typeface="Arial" pitchFamily="34" charset="0"/>
                        </a:rPr>
                        <a:t>Required</a:t>
                      </a:r>
                    </a:p>
                  </a:txBody>
                  <a:tcPr anchor="ctr"/>
                </a:tc>
                <a:tc>
                  <a:txBody>
                    <a:bodyPr/>
                    <a:lstStyle/>
                    <a:p>
                      <a:r>
                        <a:rPr lang="en-US">
                          <a:latin typeface="Arial" pitchFamily="34" charset="0"/>
                          <a:cs typeface="Arial" pitchFamily="34" charset="0"/>
                        </a:rPr>
                        <a:t>Default</a:t>
                      </a:r>
                    </a:p>
                  </a:txBody>
                  <a:tcPr anchor="ctr"/>
                </a:tc>
              </a:tr>
              <a:tr h="314234">
                <a:tc>
                  <a:txBody>
                    <a:bodyPr/>
                    <a:lstStyle/>
                    <a:p>
                      <a:r>
                        <a:rPr lang="en-US">
                          <a:latin typeface="Arial" pitchFamily="34" charset="0"/>
                          <a:cs typeface="Arial" pitchFamily="34" charset="0"/>
                        </a:rPr>
                        <a:t>value</a:t>
                      </a:r>
                    </a:p>
                  </a:txBody>
                  <a:tcPr anchor="ctr"/>
                </a:tc>
                <a:tc>
                  <a:txBody>
                    <a:bodyPr/>
                    <a:lstStyle/>
                    <a:p>
                      <a:r>
                        <a:rPr lang="en-US">
                          <a:latin typeface="Arial" pitchFamily="34" charset="0"/>
                          <a:cs typeface="Arial" pitchFamily="34" charset="0"/>
                        </a:rPr>
                        <a:t>Information to output</a:t>
                      </a:r>
                    </a:p>
                  </a:txBody>
                  <a:tcPr anchor="ctr"/>
                </a:tc>
                <a:tc>
                  <a:txBody>
                    <a:bodyPr/>
                    <a:lstStyle/>
                    <a:p>
                      <a:r>
                        <a:rPr lang="en-US">
                          <a:latin typeface="Arial" pitchFamily="34" charset="0"/>
                          <a:cs typeface="Arial" pitchFamily="34" charset="0"/>
                        </a:rPr>
                        <a:t>Yes</a:t>
                      </a:r>
                    </a:p>
                  </a:txBody>
                  <a:tcPr anchor="ctr"/>
                </a:tc>
                <a:tc>
                  <a:txBody>
                    <a:bodyPr/>
                    <a:lstStyle/>
                    <a:p>
                      <a:r>
                        <a:rPr lang="en-US">
                          <a:latin typeface="Arial" pitchFamily="34" charset="0"/>
                          <a:cs typeface="Arial" pitchFamily="34" charset="0"/>
                        </a:rPr>
                        <a:t>None</a:t>
                      </a:r>
                    </a:p>
                  </a:txBody>
                  <a:tcPr anchor="ctr"/>
                </a:tc>
              </a:tr>
              <a:tr h="549910">
                <a:tc>
                  <a:txBody>
                    <a:bodyPr/>
                    <a:lstStyle/>
                    <a:p>
                      <a:r>
                        <a:rPr lang="en-US" dirty="0">
                          <a:latin typeface="Arial" pitchFamily="34" charset="0"/>
                          <a:cs typeface="Arial" pitchFamily="34" charset="0"/>
                        </a:rPr>
                        <a:t>default</a:t>
                      </a:r>
                    </a:p>
                  </a:txBody>
                  <a:tcPr anchor="ctr"/>
                </a:tc>
                <a:tc>
                  <a:txBody>
                    <a:bodyPr/>
                    <a:lstStyle/>
                    <a:p>
                      <a:r>
                        <a:rPr lang="en-US" sz="1800" i="0" kern="1200" dirty="0" smtClean="0">
                          <a:solidFill>
                            <a:schemeClr val="dk1"/>
                          </a:solidFill>
                          <a:latin typeface="Arial" pitchFamily="34" charset="0"/>
                          <a:ea typeface="+mn-ea"/>
                          <a:cs typeface="Arial" pitchFamily="34" charset="0"/>
                        </a:rPr>
                        <a:t>Can use this attribute if value is null. </a:t>
                      </a:r>
                      <a:endParaRPr lang="en-US" dirty="0">
                        <a:latin typeface="Arial" pitchFamily="34" charset="0"/>
                        <a:cs typeface="Arial" pitchFamily="34" charset="0"/>
                      </a:endParaRPr>
                    </a:p>
                  </a:txBody>
                  <a:tcPr anchor="ctr"/>
                </a:tc>
                <a:tc>
                  <a:txBody>
                    <a:bodyPr/>
                    <a:lstStyle/>
                    <a:p>
                      <a:r>
                        <a:rPr lang="en-US">
                          <a:latin typeface="Arial" pitchFamily="34" charset="0"/>
                          <a:cs typeface="Arial" pitchFamily="34" charset="0"/>
                        </a:rPr>
                        <a:t>No</a:t>
                      </a:r>
                    </a:p>
                  </a:txBody>
                  <a:tcPr anchor="ctr"/>
                </a:tc>
                <a:tc>
                  <a:txBody>
                    <a:bodyPr/>
                    <a:lstStyle/>
                    <a:p>
                      <a:r>
                        <a:rPr lang="en-US" dirty="0" smtClean="0">
                          <a:latin typeface="Arial" pitchFamily="34" charset="0"/>
                          <a:cs typeface="Arial" pitchFamily="34" charset="0"/>
                        </a:rPr>
                        <a:t>None</a:t>
                      </a:r>
                      <a:endParaRPr lang="en-US" dirty="0">
                        <a:latin typeface="Arial" pitchFamily="34" charset="0"/>
                        <a:cs typeface="Arial" pitchFamily="34" charset="0"/>
                      </a:endParaRPr>
                    </a:p>
                  </a:txBody>
                  <a:tcPr anchor="ctr"/>
                </a:tc>
              </a:tr>
              <a:tr h="1021261">
                <a:tc>
                  <a:txBody>
                    <a:bodyPr/>
                    <a:lstStyle/>
                    <a:p>
                      <a:r>
                        <a:rPr lang="en-US" dirty="0" err="1">
                          <a:latin typeface="Arial" pitchFamily="34" charset="0"/>
                          <a:cs typeface="Arial" pitchFamily="34" charset="0"/>
                        </a:rPr>
                        <a:t>escapeXml</a:t>
                      </a:r>
                      <a:endParaRPr lang="en-US" dirty="0">
                        <a:latin typeface="Arial" pitchFamily="34" charset="0"/>
                        <a:cs typeface="Arial" pitchFamily="34" charset="0"/>
                      </a:endParaRPr>
                    </a:p>
                  </a:txBody>
                  <a:tcPr anchor="ctr"/>
                </a:tc>
                <a:tc>
                  <a:txBody>
                    <a:bodyPr/>
                    <a:lstStyle/>
                    <a:p>
                      <a:r>
                        <a:rPr lang="en-US" sz="1800" i="0" kern="1200" dirty="0" smtClean="0">
                          <a:solidFill>
                            <a:schemeClr val="dk1"/>
                          </a:solidFill>
                          <a:latin typeface="Arial" pitchFamily="34" charset="0"/>
                          <a:ea typeface="+mn-ea"/>
                          <a:cs typeface="Arial" pitchFamily="34" charset="0"/>
                        </a:rPr>
                        <a:t>If set true, ignores the escape</a:t>
                      </a:r>
                      <a:r>
                        <a:rPr lang="en-US" sz="1800" i="0" kern="1200" baseline="0" dirty="0" smtClean="0">
                          <a:solidFill>
                            <a:schemeClr val="dk1"/>
                          </a:solidFill>
                          <a:latin typeface="Arial" pitchFamily="34" charset="0"/>
                          <a:ea typeface="+mn-ea"/>
                          <a:cs typeface="Arial" pitchFamily="34" charset="0"/>
                        </a:rPr>
                        <a:t> sequence </a:t>
                      </a:r>
                      <a:r>
                        <a:rPr lang="en-US" sz="1800" i="0" kern="1200" dirty="0" smtClean="0">
                          <a:solidFill>
                            <a:schemeClr val="dk1"/>
                          </a:solidFill>
                          <a:latin typeface="Arial" pitchFamily="34" charset="0"/>
                          <a:ea typeface="+mn-ea"/>
                          <a:cs typeface="Arial" pitchFamily="34" charset="0"/>
                        </a:rPr>
                        <a:t>in the result</a:t>
                      </a:r>
                      <a:r>
                        <a:rPr lang="en-US" sz="1800" i="0" kern="1200" baseline="0" dirty="0" smtClean="0">
                          <a:solidFill>
                            <a:schemeClr val="dk1"/>
                          </a:solidFill>
                          <a:latin typeface="Arial" pitchFamily="34" charset="0"/>
                          <a:ea typeface="+mn-ea"/>
                          <a:cs typeface="Arial" pitchFamily="34" charset="0"/>
                        </a:rPr>
                        <a:t> of the expression and print it as it is.</a:t>
                      </a:r>
                      <a:endParaRPr lang="en-US" dirty="0">
                        <a:latin typeface="Arial" pitchFamily="34" charset="0"/>
                        <a:cs typeface="Arial" pitchFamily="34" charset="0"/>
                      </a:endParaRPr>
                    </a:p>
                  </a:txBody>
                  <a:tcPr anchor="ctr"/>
                </a:tc>
                <a:tc>
                  <a:txBody>
                    <a:bodyPr/>
                    <a:lstStyle/>
                    <a:p>
                      <a:r>
                        <a:rPr lang="en-US" dirty="0">
                          <a:latin typeface="Arial" pitchFamily="34" charset="0"/>
                          <a:cs typeface="Arial" pitchFamily="34" charset="0"/>
                        </a:rPr>
                        <a:t>No</a:t>
                      </a:r>
                    </a:p>
                  </a:txBody>
                  <a:tcPr anchor="ctr"/>
                </a:tc>
                <a:tc>
                  <a:txBody>
                    <a:bodyPr/>
                    <a:lstStyle/>
                    <a:p>
                      <a:r>
                        <a:rPr lang="en-US" dirty="0">
                          <a:latin typeface="Arial" pitchFamily="34" charset="0"/>
                          <a:cs typeface="Arial" pitchFamily="34" charset="0"/>
                        </a:rPr>
                        <a:t>true</a:t>
                      </a:r>
                    </a:p>
                  </a:txBody>
                  <a:tcPr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Core &lt;c:if&gt; Tag</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11</a:t>
            </a:fld>
            <a:endParaRPr lang="en-US"/>
          </a:p>
        </p:txBody>
      </p:sp>
      <p:sp>
        <p:nvSpPr>
          <p:cNvPr id="5" name="TextBox 4"/>
          <p:cNvSpPr txBox="1"/>
          <p:nvPr/>
        </p:nvSpPr>
        <p:spPr>
          <a:xfrm>
            <a:off x="76200" y="1479084"/>
            <a:ext cx="9144000" cy="872034"/>
          </a:xfrm>
          <a:prstGeom prst="rect">
            <a:avLst/>
          </a:prstGeom>
          <a:noFill/>
        </p:spPr>
        <p:txBody>
          <a:bodyPr wrap="square" rtlCol="0">
            <a:spAutoFit/>
          </a:bodyPr>
          <a:lstStyle/>
          <a:p>
            <a:pPr>
              <a:lnSpc>
                <a:spcPct val="150000"/>
              </a:lnSpc>
              <a:spcBef>
                <a:spcPts val="1200"/>
              </a:spcBef>
            </a:pPr>
            <a:r>
              <a:rPr lang="en-US" b="0" dirty="0" smtClean="0"/>
              <a:t>The </a:t>
            </a:r>
            <a:r>
              <a:rPr lang="en-US" dirty="0" smtClean="0"/>
              <a:t>&lt;c:if&gt;</a:t>
            </a:r>
            <a:r>
              <a:rPr lang="en-US" b="0" dirty="0" smtClean="0"/>
              <a:t> tag evaluates an expression and displays its body content only if the expression evaluates to true.</a:t>
            </a:r>
          </a:p>
        </p:txBody>
      </p:sp>
      <p:graphicFrame>
        <p:nvGraphicFramePr>
          <p:cNvPr id="6" name="Table 5"/>
          <p:cNvGraphicFramePr>
            <a:graphicFrameLocks noGrp="1"/>
          </p:cNvGraphicFramePr>
          <p:nvPr/>
        </p:nvGraphicFramePr>
        <p:xfrm>
          <a:off x="76200" y="2517280"/>
          <a:ext cx="8915400" cy="1902320"/>
        </p:xfrm>
        <a:graphic>
          <a:graphicData uri="http://schemas.openxmlformats.org/drawingml/2006/table">
            <a:tbl>
              <a:tblPr firstRow="1" bandRow="1">
                <a:tableStyleId>{7DF18680-E054-41AD-8BC1-D1AEF772440D}</a:tableStyleId>
              </a:tblPr>
              <a:tblGrid>
                <a:gridCol w="1219200"/>
                <a:gridCol w="5257800"/>
                <a:gridCol w="1295400"/>
                <a:gridCol w="1143000"/>
              </a:tblGrid>
              <a:tr h="307480">
                <a:tc>
                  <a:txBody>
                    <a:bodyPr/>
                    <a:lstStyle/>
                    <a:p>
                      <a:r>
                        <a:rPr lang="en-US" dirty="0">
                          <a:latin typeface="Arial" pitchFamily="34" charset="0"/>
                          <a:cs typeface="Arial" pitchFamily="34" charset="0"/>
                        </a:rPr>
                        <a:t>Attribute</a:t>
                      </a:r>
                    </a:p>
                  </a:txBody>
                  <a:tcPr anchor="ctr"/>
                </a:tc>
                <a:tc>
                  <a:txBody>
                    <a:bodyPr/>
                    <a:lstStyle/>
                    <a:p>
                      <a:r>
                        <a:rPr lang="en-US" dirty="0">
                          <a:latin typeface="Arial" pitchFamily="34" charset="0"/>
                          <a:cs typeface="Arial" pitchFamily="34" charset="0"/>
                        </a:rPr>
                        <a:t>Description </a:t>
                      </a:r>
                    </a:p>
                  </a:txBody>
                  <a:tcPr anchor="ctr"/>
                </a:tc>
                <a:tc>
                  <a:txBody>
                    <a:bodyPr/>
                    <a:lstStyle/>
                    <a:p>
                      <a:r>
                        <a:rPr lang="en-US">
                          <a:latin typeface="Arial" pitchFamily="34" charset="0"/>
                          <a:cs typeface="Arial" pitchFamily="34" charset="0"/>
                        </a:rPr>
                        <a:t>Required</a:t>
                      </a:r>
                    </a:p>
                  </a:txBody>
                  <a:tcPr anchor="ctr"/>
                </a:tc>
                <a:tc>
                  <a:txBody>
                    <a:bodyPr/>
                    <a:lstStyle/>
                    <a:p>
                      <a:r>
                        <a:rPr lang="en-US">
                          <a:latin typeface="Arial" pitchFamily="34" charset="0"/>
                          <a:cs typeface="Arial" pitchFamily="34" charset="0"/>
                        </a:rPr>
                        <a:t>Default</a:t>
                      </a:r>
                    </a:p>
                  </a:txBody>
                  <a:tcPr anchor="ctr"/>
                </a:tc>
              </a:tr>
              <a:tr h="307480">
                <a:tc>
                  <a:txBody>
                    <a:bodyPr/>
                    <a:lstStyle/>
                    <a:p>
                      <a:r>
                        <a:rPr lang="en-US">
                          <a:latin typeface="Arial" pitchFamily="34" charset="0"/>
                          <a:cs typeface="Arial" pitchFamily="34" charset="0"/>
                        </a:rPr>
                        <a:t>test</a:t>
                      </a:r>
                    </a:p>
                  </a:txBody>
                  <a:tcPr anchor="ctr"/>
                </a:tc>
                <a:tc>
                  <a:txBody>
                    <a:bodyPr/>
                    <a:lstStyle/>
                    <a:p>
                      <a:r>
                        <a:rPr lang="en-US" dirty="0">
                          <a:latin typeface="Arial" pitchFamily="34" charset="0"/>
                          <a:cs typeface="Arial" pitchFamily="34" charset="0"/>
                        </a:rPr>
                        <a:t>Condition to evaluate</a:t>
                      </a:r>
                    </a:p>
                  </a:txBody>
                  <a:tcPr anchor="ctr"/>
                </a:tc>
                <a:tc>
                  <a:txBody>
                    <a:bodyPr/>
                    <a:lstStyle/>
                    <a:p>
                      <a:r>
                        <a:rPr lang="en-US">
                          <a:latin typeface="Arial" pitchFamily="34" charset="0"/>
                          <a:cs typeface="Arial" pitchFamily="34" charset="0"/>
                        </a:rPr>
                        <a:t>Yes</a:t>
                      </a:r>
                    </a:p>
                  </a:txBody>
                  <a:tcPr anchor="ctr"/>
                </a:tc>
                <a:tc>
                  <a:txBody>
                    <a:bodyPr/>
                    <a:lstStyle/>
                    <a:p>
                      <a:r>
                        <a:rPr lang="en-US">
                          <a:latin typeface="Arial" pitchFamily="34" charset="0"/>
                          <a:cs typeface="Arial" pitchFamily="34" charset="0"/>
                        </a:rPr>
                        <a:t>None</a:t>
                      </a:r>
                    </a:p>
                  </a:txBody>
                  <a:tcPr anchor="ctr"/>
                </a:tc>
              </a:tr>
              <a:tr h="530720">
                <a:tc>
                  <a:txBody>
                    <a:bodyPr/>
                    <a:lstStyle/>
                    <a:p>
                      <a:r>
                        <a:rPr lang="en-US">
                          <a:latin typeface="Arial" pitchFamily="34" charset="0"/>
                          <a:cs typeface="Arial" pitchFamily="34" charset="0"/>
                        </a:rPr>
                        <a:t>var</a:t>
                      </a:r>
                    </a:p>
                  </a:txBody>
                  <a:tcPr anchor="ctr"/>
                </a:tc>
                <a:tc>
                  <a:txBody>
                    <a:bodyPr/>
                    <a:lstStyle/>
                    <a:p>
                      <a:r>
                        <a:rPr lang="en-US" dirty="0">
                          <a:latin typeface="Arial" pitchFamily="34" charset="0"/>
                          <a:cs typeface="Arial" pitchFamily="34" charset="0"/>
                        </a:rPr>
                        <a:t>Name of the variable to store the condition's result</a:t>
                      </a:r>
                    </a:p>
                  </a:txBody>
                  <a:tcPr anchor="ctr"/>
                </a:tc>
                <a:tc>
                  <a:txBody>
                    <a:bodyPr/>
                    <a:lstStyle/>
                    <a:p>
                      <a:r>
                        <a:rPr lang="en-US">
                          <a:latin typeface="Arial" pitchFamily="34" charset="0"/>
                          <a:cs typeface="Arial" pitchFamily="34" charset="0"/>
                        </a:rPr>
                        <a:t>No</a:t>
                      </a:r>
                    </a:p>
                  </a:txBody>
                  <a:tcPr anchor="ctr"/>
                </a:tc>
                <a:tc>
                  <a:txBody>
                    <a:bodyPr/>
                    <a:lstStyle/>
                    <a:p>
                      <a:r>
                        <a:rPr lang="en-US">
                          <a:latin typeface="Arial" pitchFamily="34" charset="0"/>
                          <a:cs typeface="Arial" pitchFamily="34" charset="0"/>
                        </a:rPr>
                        <a:t>None</a:t>
                      </a:r>
                    </a:p>
                  </a:txBody>
                  <a:tcPr anchor="ctr"/>
                </a:tc>
              </a:tr>
              <a:tr h="530720">
                <a:tc>
                  <a:txBody>
                    <a:bodyPr/>
                    <a:lstStyle/>
                    <a:p>
                      <a:r>
                        <a:rPr lang="en-US">
                          <a:latin typeface="Arial" pitchFamily="34" charset="0"/>
                          <a:cs typeface="Arial" pitchFamily="34" charset="0"/>
                        </a:rPr>
                        <a:t>scope</a:t>
                      </a:r>
                    </a:p>
                  </a:txBody>
                  <a:tcPr anchor="ctr"/>
                </a:tc>
                <a:tc>
                  <a:txBody>
                    <a:bodyPr/>
                    <a:lstStyle/>
                    <a:p>
                      <a:r>
                        <a:rPr lang="en-US" dirty="0">
                          <a:latin typeface="Arial" pitchFamily="34" charset="0"/>
                          <a:cs typeface="Arial" pitchFamily="34" charset="0"/>
                        </a:rPr>
                        <a:t>Scope of the variable to store the condition's result</a:t>
                      </a:r>
                    </a:p>
                  </a:txBody>
                  <a:tcPr anchor="ctr"/>
                </a:tc>
                <a:tc>
                  <a:txBody>
                    <a:bodyPr/>
                    <a:lstStyle/>
                    <a:p>
                      <a:r>
                        <a:rPr lang="en-US" dirty="0">
                          <a:latin typeface="Arial" pitchFamily="34" charset="0"/>
                          <a:cs typeface="Arial" pitchFamily="34" charset="0"/>
                        </a:rPr>
                        <a:t>No</a:t>
                      </a:r>
                    </a:p>
                  </a:txBody>
                  <a:tcPr anchor="ctr"/>
                </a:tc>
                <a:tc>
                  <a:txBody>
                    <a:bodyPr/>
                    <a:lstStyle/>
                    <a:p>
                      <a:r>
                        <a:rPr lang="en-US" dirty="0">
                          <a:latin typeface="Arial" pitchFamily="34" charset="0"/>
                          <a:cs typeface="Arial" pitchFamily="34" charset="0"/>
                        </a:rPr>
                        <a:t>page</a:t>
                      </a:r>
                    </a:p>
                  </a:txBody>
                  <a:tcPr anchor="ctr"/>
                </a:tc>
              </a:tr>
            </a:tbl>
          </a:graphicData>
        </a:graphic>
      </p:graphicFrame>
      <p:sp>
        <p:nvSpPr>
          <p:cNvPr id="7" name="TextBox 6"/>
          <p:cNvSpPr txBox="1"/>
          <p:nvPr/>
        </p:nvSpPr>
        <p:spPr>
          <a:xfrm>
            <a:off x="76200" y="4724400"/>
            <a:ext cx="8915400" cy="147732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indent="346075"/>
            <a:r>
              <a:rPr lang="en-US" dirty="0" smtClean="0">
                <a:latin typeface="Arial" pitchFamily="34" charset="0"/>
                <a:cs typeface="Arial" pitchFamily="34" charset="0"/>
              </a:rPr>
              <a:t>Example</a:t>
            </a:r>
          </a:p>
          <a:p>
            <a:pPr indent="741363"/>
            <a:r>
              <a:rPr lang="en-US" dirty="0" smtClean="0">
                <a:solidFill>
                  <a:srgbClr val="00B050"/>
                </a:solidFill>
                <a:latin typeface="Arial" pitchFamily="34" charset="0"/>
                <a:cs typeface="Arial" pitchFamily="34" charset="0"/>
              </a:rPr>
              <a:t>&lt;c:if </a:t>
            </a:r>
            <a:r>
              <a:rPr lang="en-US" dirty="0" smtClean="0">
                <a:solidFill>
                  <a:srgbClr val="C00000"/>
                </a:solidFill>
                <a:latin typeface="Arial" pitchFamily="34" charset="0"/>
                <a:cs typeface="Arial" pitchFamily="34" charset="0"/>
              </a:rPr>
              <a:t>test</a:t>
            </a:r>
            <a:r>
              <a:rPr lang="en-US" dirty="0" smtClean="0">
                <a:latin typeface="Arial" pitchFamily="34" charset="0"/>
                <a:cs typeface="Arial" pitchFamily="34" charset="0"/>
              </a:rPr>
              <a:t>="</a:t>
            </a:r>
            <a:r>
              <a:rPr lang="en-US" dirty="0" smtClean="0">
                <a:solidFill>
                  <a:srgbClr val="00B0F0"/>
                </a:solidFill>
                <a:latin typeface="Arial" pitchFamily="34" charset="0"/>
                <a:cs typeface="Arial" pitchFamily="34" charset="0"/>
              </a:rPr>
              <a:t>${salary &gt; 2000}</a:t>
            </a:r>
            <a:r>
              <a:rPr lang="en-US" dirty="0" smtClean="0">
                <a:latin typeface="Arial" pitchFamily="34" charset="0"/>
                <a:cs typeface="Arial" pitchFamily="34" charset="0"/>
              </a:rPr>
              <a:t>"</a:t>
            </a:r>
            <a:r>
              <a:rPr lang="en-US" dirty="0" smtClean="0">
                <a:solidFill>
                  <a:srgbClr val="00B050"/>
                </a:solidFill>
                <a:latin typeface="Arial" pitchFamily="34" charset="0"/>
                <a:cs typeface="Arial" pitchFamily="34" charset="0"/>
              </a:rPr>
              <a:t>&gt; </a:t>
            </a:r>
          </a:p>
          <a:p>
            <a:pPr indent="741363"/>
            <a:r>
              <a:rPr lang="en-US" dirty="0" smtClean="0">
                <a:latin typeface="Arial" pitchFamily="34" charset="0"/>
                <a:cs typeface="Arial" pitchFamily="34" charset="0"/>
              </a:rPr>
              <a:t>  Salary is greater than 2000 </a:t>
            </a:r>
          </a:p>
          <a:p>
            <a:pPr indent="741363"/>
            <a:r>
              <a:rPr lang="en-US" dirty="0" smtClean="0">
                <a:solidFill>
                  <a:srgbClr val="00B050"/>
                </a:solidFill>
                <a:latin typeface="Arial" pitchFamily="34" charset="0"/>
                <a:cs typeface="Arial" pitchFamily="34" charset="0"/>
              </a:rPr>
              <a:t>&lt;/c:if&gt;</a:t>
            </a:r>
          </a:p>
          <a:p>
            <a:pPr indent="346075"/>
            <a:r>
              <a:rPr lang="en-US" b="0" dirty="0" smtClean="0">
                <a:solidFill>
                  <a:schemeClr val="tx1"/>
                </a:solidFill>
                <a:latin typeface="Arial" pitchFamily="34" charset="0"/>
                <a:cs typeface="Arial" pitchFamily="34" charset="0"/>
              </a:rPr>
              <a:t>Prints the message only when the salary is greater than 2000.</a:t>
            </a:r>
            <a:endParaRPr lang="en-US" b="0"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Core &lt;c:forEach&gt; Tag</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12</a:t>
            </a:fld>
            <a:endParaRPr lang="en-US"/>
          </a:p>
        </p:txBody>
      </p:sp>
      <p:sp>
        <p:nvSpPr>
          <p:cNvPr id="5" name="TextBox 4"/>
          <p:cNvSpPr txBox="1"/>
          <p:nvPr/>
        </p:nvSpPr>
        <p:spPr>
          <a:xfrm>
            <a:off x="228600" y="1524000"/>
            <a:ext cx="8763000" cy="4662815"/>
          </a:xfrm>
          <a:prstGeom prst="rect">
            <a:avLst/>
          </a:prstGeom>
          <a:noFill/>
        </p:spPr>
        <p:txBody>
          <a:bodyPr wrap="square" rtlCol="0">
            <a:spAutoFit/>
          </a:bodyPr>
          <a:lstStyle/>
          <a:p>
            <a:pPr marL="693738" indent="-582613">
              <a:lnSpc>
                <a:spcPct val="150000"/>
              </a:lnSpc>
              <a:tabLst>
                <a:tab pos="284163" algn="l"/>
              </a:tabLst>
            </a:pPr>
            <a:r>
              <a:rPr lang="en-US" dirty="0" smtClean="0"/>
              <a:t>&lt;c:forEach&gt; </a:t>
            </a:r>
            <a:r>
              <a:rPr lang="en-US" b="0" dirty="0" smtClean="0"/>
              <a:t>is used for looping. It lets us iterate through a collection of objects</a:t>
            </a:r>
          </a:p>
          <a:p>
            <a:pPr marL="693738" indent="-630238">
              <a:lnSpc>
                <a:spcPct val="150000"/>
              </a:lnSpc>
            </a:pPr>
            <a:endParaRPr lang="en-US" dirty="0" smtClean="0"/>
          </a:p>
          <a:p>
            <a:pPr marL="693738" indent="-630238">
              <a:lnSpc>
                <a:spcPct val="150000"/>
              </a:lnSpc>
            </a:pPr>
            <a:r>
              <a:rPr lang="en-US" dirty="0" smtClean="0"/>
              <a:t>Example :</a:t>
            </a:r>
          </a:p>
          <a:p>
            <a:pPr marL="63500">
              <a:lnSpc>
                <a:spcPct val="150000"/>
              </a:lnSpc>
            </a:pPr>
            <a:r>
              <a:rPr lang="en-US" b="0" dirty="0" smtClean="0"/>
              <a:t>Consider a scoped attribute </a:t>
            </a:r>
            <a:r>
              <a:rPr lang="en-US" dirty="0" err="1" smtClean="0">
                <a:solidFill>
                  <a:srgbClr val="00B0F0"/>
                </a:solidFill>
              </a:rPr>
              <a:t>CountryNames</a:t>
            </a:r>
            <a:r>
              <a:rPr lang="en-US" dirty="0" smtClean="0">
                <a:solidFill>
                  <a:srgbClr val="00B0F0"/>
                </a:solidFill>
              </a:rPr>
              <a:t> </a:t>
            </a:r>
            <a:r>
              <a:rPr lang="en-US" b="0" dirty="0" smtClean="0"/>
              <a:t>is an </a:t>
            </a:r>
            <a:r>
              <a:rPr lang="en-US" b="0" dirty="0" err="1" smtClean="0"/>
              <a:t>ArrayList</a:t>
            </a:r>
            <a:r>
              <a:rPr lang="en-US" b="0" dirty="0" smtClean="0"/>
              <a:t> with country names as </a:t>
            </a:r>
          </a:p>
          <a:p>
            <a:pPr marL="63500">
              <a:lnSpc>
                <a:spcPct val="150000"/>
              </a:lnSpc>
            </a:pPr>
            <a:r>
              <a:rPr lang="en-US" b="0" dirty="0" smtClean="0"/>
              <a:t>String objects.</a:t>
            </a:r>
          </a:p>
          <a:p>
            <a:pPr marL="63500">
              <a:lnSpc>
                <a:spcPct val="150000"/>
              </a:lnSpc>
            </a:pPr>
            <a:r>
              <a:rPr lang="en-US" b="0" dirty="0" smtClean="0">
                <a:solidFill>
                  <a:srgbClr val="7030A0"/>
                </a:solidFill>
              </a:rPr>
              <a:t>     </a:t>
            </a:r>
            <a:r>
              <a:rPr lang="en-US" b="0" dirty="0" err="1" smtClean="0">
                <a:solidFill>
                  <a:srgbClr val="7030A0"/>
                </a:solidFill>
              </a:rPr>
              <a:t>request.setAttribute</a:t>
            </a:r>
            <a:r>
              <a:rPr lang="en-US" b="0" dirty="0" smtClean="0">
                <a:solidFill>
                  <a:srgbClr val="7030A0"/>
                </a:solidFill>
              </a:rPr>
              <a:t>(“</a:t>
            </a:r>
            <a:r>
              <a:rPr lang="en-US" b="0" dirty="0" err="1" smtClean="0">
                <a:solidFill>
                  <a:srgbClr val="00B0F0"/>
                </a:solidFill>
              </a:rPr>
              <a:t>CountryNames</a:t>
            </a:r>
            <a:r>
              <a:rPr lang="en-US" b="0" dirty="0" smtClean="0">
                <a:solidFill>
                  <a:srgbClr val="00B0F0"/>
                </a:solidFill>
              </a:rPr>
              <a:t> </a:t>
            </a:r>
            <a:r>
              <a:rPr lang="en-US" b="0" dirty="0" smtClean="0">
                <a:solidFill>
                  <a:srgbClr val="7030A0"/>
                </a:solidFill>
              </a:rPr>
              <a:t>”, </a:t>
            </a:r>
            <a:r>
              <a:rPr lang="en-US" b="0" dirty="0" err="1" smtClean="0">
                <a:solidFill>
                  <a:srgbClr val="7030A0"/>
                </a:solidFill>
              </a:rPr>
              <a:t>countryNameList</a:t>
            </a:r>
            <a:r>
              <a:rPr lang="en-US" b="0" dirty="0" smtClean="0">
                <a:solidFill>
                  <a:srgbClr val="7030A0"/>
                </a:solidFill>
              </a:rPr>
              <a:t>); </a:t>
            </a:r>
            <a:r>
              <a:rPr lang="en-US" b="0" dirty="0" smtClean="0">
                <a:solidFill>
                  <a:srgbClr val="00B050"/>
                </a:solidFill>
              </a:rPr>
              <a:t>// Where </a:t>
            </a:r>
            <a:r>
              <a:rPr lang="en-US" b="0" dirty="0" err="1" smtClean="0">
                <a:solidFill>
                  <a:srgbClr val="00B050"/>
                </a:solidFill>
              </a:rPr>
              <a:t>countryNameList</a:t>
            </a:r>
            <a:r>
              <a:rPr lang="en-US" b="0" dirty="0" smtClean="0">
                <a:solidFill>
                  <a:srgbClr val="00B050"/>
                </a:solidFill>
              </a:rPr>
              <a:t>  is a list of country names.</a:t>
            </a:r>
          </a:p>
          <a:p>
            <a:pPr marL="63500">
              <a:lnSpc>
                <a:spcPct val="150000"/>
              </a:lnSpc>
            </a:pPr>
            <a:r>
              <a:rPr lang="en-US" dirty="0" smtClean="0"/>
              <a:t>Display each country as shown,</a:t>
            </a:r>
          </a:p>
          <a:p>
            <a:pPr marL="1025525">
              <a:lnSpc>
                <a:spcPct val="150000"/>
              </a:lnSpc>
            </a:pPr>
            <a:r>
              <a:rPr lang="en-US" b="0" dirty="0" smtClean="0">
                <a:solidFill>
                  <a:srgbClr val="00B050"/>
                </a:solidFill>
              </a:rPr>
              <a:t>&lt;c:forEach </a:t>
            </a:r>
            <a:r>
              <a:rPr lang="en-US" b="0" dirty="0" smtClean="0">
                <a:solidFill>
                  <a:srgbClr val="C00000"/>
                </a:solidFill>
              </a:rPr>
              <a:t>items</a:t>
            </a:r>
            <a:r>
              <a:rPr lang="en-US" b="0" dirty="0" smtClean="0"/>
              <a:t>=${</a:t>
            </a:r>
            <a:r>
              <a:rPr lang="en-US" dirty="0" err="1" smtClean="0">
                <a:solidFill>
                  <a:srgbClr val="00B0F0"/>
                </a:solidFill>
              </a:rPr>
              <a:t>CountryNames</a:t>
            </a:r>
            <a:r>
              <a:rPr lang="en-US" dirty="0" smtClean="0">
                <a:solidFill>
                  <a:srgbClr val="00B0F0"/>
                </a:solidFill>
              </a:rPr>
              <a:t> </a:t>
            </a:r>
            <a:r>
              <a:rPr lang="en-US" b="0" dirty="0" smtClean="0"/>
              <a:t>} </a:t>
            </a:r>
            <a:r>
              <a:rPr lang="en-US" b="0" dirty="0" err="1" smtClean="0">
                <a:solidFill>
                  <a:srgbClr val="C00000"/>
                </a:solidFill>
              </a:rPr>
              <a:t>var</a:t>
            </a:r>
            <a:r>
              <a:rPr lang="en-US" b="0" dirty="0" smtClean="0"/>
              <a:t>=“</a:t>
            </a:r>
            <a:r>
              <a:rPr lang="en-US" b="0" dirty="0" smtClean="0">
                <a:solidFill>
                  <a:srgbClr val="00B0F0"/>
                </a:solidFill>
              </a:rPr>
              <a:t>item”</a:t>
            </a:r>
            <a:r>
              <a:rPr lang="en-US" b="0" dirty="0" smtClean="0"/>
              <a:t>&gt;</a:t>
            </a:r>
          </a:p>
          <a:p>
            <a:pPr marL="1025525">
              <a:lnSpc>
                <a:spcPct val="150000"/>
              </a:lnSpc>
            </a:pPr>
            <a:r>
              <a:rPr lang="en-US" b="0" dirty="0" smtClean="0"/>
              <a:t>      Item is :${</a:t>
            </a:r>
            <a:r>
              <a:rPr lang="en-US" b="0" dirty="0" smtClean="0">
                <a:solidFill>
                  <a:srgbClr val="00B0F0"/>
                </a:solidFill>
              </a:rPr>
              <a:t>item</a:t>
            </a:r>
            <a:r>
              <a:rPr lang="en-US" b="0" dirty="0" smtClean="0"/>
              <a:t>} &lt;</a:t>
            </a:r>
            <a:r>
              <a:rPr lang="en-US" b="0" dirty="0" err="1" smtClean="0"/>
              <a:t>br</a:t>
            </a:r>
            <a:r>
              <a:rPr lang="en-US" b="0" dirty="0" smtClean="0"/>
              <a:t>/&gt;</a:t>
            </a:r>
          </a:p>
          <a:p>
            <a:pPr marL="1025525">
              <a:lnSpc>
                <a:spcPct val="150000"/>
              </a:lnSpc>
            </a:pPr>
            <a:r>
              <a:rPr lang="en-US" b="0" dirty="0" smtClean="0">
                <a:solidFill>
                  <a:srgbClr val="00B050"/>
                </a:solidFill>
              </a:rPr>
              <a:t>&lt;c:forEach&gt;</a:t>
            </a:r>
            <a:endParaRPr lang="en-US" b="0"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ox(in)">
                                      <p:cBhvr>
                                        <p:cTn id="7" dur="500"/>
                                        <p:tgtEl>
                                          <p:spTgt spid="5">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box(in)">
                                      <p:cBhvr>
                                        <p:cTn id="10" dur="500"/>
                                        <p:tgtEl>
                                          <p:spTgt spid="5">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box(in)">
                                      <p:cBhvr>
                                        <p:cTn id="13" dur="500"/>
                                        <p:tgtEl>
                                          <p:spTgt spid="5">
                                            <p:txEl>
                                              <p:pRg st="4" end="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
                                            <p:txEl>
                                              <p:pRg st="5" end="5"/>
                                            </p:txEl>
                                          </p:spTgt>
                                        </p:tgtEl>
                                        <p:attrNameLst>
                                          <p:attrName>style.visibility</p:attrName>
                                        </p:attrNameLst>
                                      </p:cBhvr>
                                      <p:to>
                                        <p:strVal val="visible"/>
                                      </p:to>
                                    </p:set>
                                    <p:animEffect transition="in" filter="box(in)">
                                      <p:cBhvr>
                                        <p:cTn id="16" dur="500"/>
                                        <p:tgtEl>
                                          <p:spTgt spid="5">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box(in)">
                                      <p:cBhvr>
                                        <p:cTn id="21" dur="500"/>
                                        <p:tgtEl>
                                          <p:spTgt spid="5">
                                            <p:txEl>
                                              <p:pRg st="6" end="6"/>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box(in)">
                                      <p:cBhvr>
                                        <p:cTn id="24" dur="500"/>
                                        <p:tgtEl>
                                          <p:spTgt spid="5">
                                            <p:txEl>
                                              <p:pRg st="7" end="7"/>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box(in)">
                                      <p:cBhvr>
                                        <p:cTn id="27" dur="500"/>
                                        <p:tgtEl>
                                          <p:spTgt spid="5">
                                            <p:txEl>
                                              <p:pRg st="8" end="8"/>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5">
                                            <p:txEl>
                                              <p:pRg st="9" end="9"/>
                                            </p:txEl>
                                          </p:spTgt>
                                        </p:tgtEl>
                                        <p:attrNameLst>
                                          <p:attrName>style.visibility</p:attrName>
                                        </p:attrNameLst>
                                      </p:cBhvr>
                                      <p:to>
                                        <p:strVal val="visible"/>
                                      </p:to>
                                    </p:set>
                                    <p:animEffect transition="in" filter="box(in)">
                                      <p:cBhvr>
                                        <p:cTn id="30"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c:forEach : Attributes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13</a:t>
            </a:fld>
            <a:endParaRPr lang="en-US"/>
          </a:p>
        </p:txBody>
      </p:sp>
      <p:graphicFrame>
        <p:nvGraphicFramePr>
          <p:cNvPr id="6" name="Table 5"/>
          <p:cNvGraphicFramePr>
            <a:graphicFrameLocks noGrp="1"/>
          </p:cNvGraphicFramePr>
          <p:nvPr/>
        </p:nvGraphicFramePr>
        <p:xfrm>
          <a:off x="381000" y="1752600"/>
          <a:ext cx="8458200" cy="4480560"/>
        </p:xfrm>
        <a:graphic>
          <a:graphicData uri="http://schemas.openxmlformats.org/drawingml/2006/table">
            <a:tbl>
              <a:tblPr firstRow="1" bandRow="1">
                <a:tableStyleId>{7DF18680-E054-41AD-8BC1-D1AEF772440D}</a:tableStyleId>
              </a:tblPr>
              <a:tblGrid>
                <a:gridCol w="1447800"/>
                <a:gridCol w="3505200"/>
                <a:gridCol w="1905000"/>
                <a:gridCol w="1600200"/>
              </a:tblGrid>
              <a:tr h="178505">
                <a:tc>
                  <a:txBody>
                    <a:bodyPr/>
                    <a:lstStyle/>
                    <a:p>
                      <a:r>
                        <a:rPr lang="en-US" dirty="0">
                          <a:latin typeface="Arial" pitchFamily="34" charset="0"/>
                          <a:cs typeface="Arial" pitchFamily="34" charset="0"/>
                        </a:rPr>
                        <a:t>Attribute</a:t>
                      </a:r>
                    </a:p>
                  </a:txBody>
                  <a:tcPr anchor="ctr"/>
                </a:tc>
                <a:tc>
                  <a:txBody>
                    <a:bodyPr/>
                    <a:lstStyle/>
                    <a:p>
                      <a:r>
                        <a:rPr lang="en-US">
                          <a:latin typeface="Arial" pitchFamily="34" charset="0"/>
                          <a:cs typeface="Arial" pitchFamily="34" charset="0"/>
                        </a:rPr>
                        <a:t>Description </a:t>
                      </a:r>
                    </a:p>
                  </a:txBody>
                  <a:tcPr anchor="ctr"/>
                </a:tc>
                <a:tc>
                  <a:txBody>
                    <a:bodyPr/>
                    <a:lstStyle/>
                    <a:p>
                      <a:r>
                        <a:rPr lang="en-US">
                          <a:latin typeface="Arial" pitchFamily="34" charset="0"/>
                          <a:cs typeface="Arial" pitchFamily="34" charset="0"/>
                        </a:rPr>
                        <a:t>Required</a:t>
                      </a:r>
                    </a:p>
                  </a:txBody>
                  <a:tcPr anchor="ctr"/>
                </a:tc>
                <a:tc>
                  <a:txBody>
                    <a:bodyPr/>
                    <a:lstStyle/>
                    <a:p>
                      <a:r>
                        <a:rPr lang="en-US">
                          <a:latin typeface="Arial" pitchFamily="34" charset="0"/>
                          <a:cs typeface="Arial" pitchFamily="34" charset="0"/>
                        </a:rPr>
                        <a:t>Default</a:t>
                      </a:r>
                    </a:p>
                  </a:txBody>
                  <a:tcPr anchor="ctr"/>
                </a:tc>
              </a:tr>
              <a:tr h="308104">
                <a:tc>
                  <a:txBody>
                    <a:bodyPr/>
                    <a:lstStyle/>
                    <a:p>
                      <a:r>
                        <a:rPr lang="en-US">
                          <a:latin typeface="Arial" pitchFamily="34" charset="0"/>
                          <a:cs typeface="Arial" pitchFamily="34" charset="0"/>
                        </a:rPr>
                        <a:t>items</a:t>
                      </a:r>
                    </a:p>
                  </a:txBody>
                  <a:tcPr anchor="ctr"/>
                </a:tc>
                <a:tc>
                  <a:txBody>
                    <a:bodyPr/>
                    <a:lstStyle/>
                    <a:p>
                      <a:r>
                        <a:rPr lang="en-US" dirty="0" smtClean="0">
                          <a:latin typeface="Arial" pitchFamily="34" charset="0"/>
                          <a:cs typeface="Arial" pitchFamily="34" charset="0"/>
                        </a:rPr>
                        <a:t>Array</a:t>
                      </a:r>
                      <a:r>
                        <a:rPr lang="en-US" baseline="0" dirty="0" smtClean="0">
                          <a:latin typeface="Arial" pitchFamily="34" charset="0"/>
                          <a:cs typeface="Arial" pitchFamily="34" charset="0"/>
                        </a:rPr>
                        <a:t> or Collection </a:t>
                      </a:r>
                      <a:r>
                        <a:rPr lang="en-US" dirty="0" smtClean="0">
                          <a:latin typeface="Arial" pitchFamily="34" charset="0"/>
                          <a:cs typeface="Arial" pitchFamily="34" charset="0"/>
                        </a:rPr>
                        <a:t>to </a:t>
                      </a:r>
                      <a:r>
                        <a:rPr lang="en-US" dirty="0">
                          <a:latin typeface="Arial" pitchFamily="34" charset="0"/>
                          <a:cs typeface="Arial" pitchFamily="34" charset="0"/>
                        </a:rPr>
                        <a:t>loop over</a:t>
                      </a:r>
                    </a:p>
                  </a:txBody>
                  <a:tcPr anchor="ctr"/>
                </a:tc>
                <a:tc>
                  <a:txBody>
                    <a:bodyPr/>
                    <a:lstStyle/>
                    <a:p>
                      <a:r>
                        <a:rPr lang="en-US">
                          <a:latin typeface="Arial" pitchFamily="34" charset="0"/>
                          <a:cs typeface="Arial" pitchFamily="34" charset="0"/>
                        </a:rPr>
                        <a:t>No</a:t>
                      </a:r>
                    </a:p>
                  </a:txBody>
                  <a:tcPr anchor="ctr"/>
                </a:tc>
                <a:tc>
                  <a:txBody>
                    <a:bodyPr/>
                    <a:lstStyle/>
                    <a:p>
                      <a:r>
                        <a:rPr lang="en-US">
                          <a:latin typeface="Arial" pitchFamily="34" charset="0"/>
                          <a:cs typeface="Arial" pitchFamily="34" charset="0"/>
                        </a:rPr>
                        <a:t>None</a:t>
                      </a:r>
                    </a:p>
                  </a:txBody>
                  <a:tcPr anchor="ctr"/>
                </a:tc>
              </a:tr>
              <a:tr h="572194">
                <a:tc>
                  <a:txBody>
                    <a:bodyPr/>
                    <a:lstStyle/>
                    <a:p>
                      <a:r>
                        <a:rPr lang="en-US">
                          <a:latin typeface="Arial" pitchFamily="34" charset="0"/>
                          <a:cs typeface="Arial" pitchFamily="34" charset="0"/>
                        </a:rPr>
                        <a:t>begin</a:t>
                      </a:r>
                    </a:p>
                  </a:txBody>
                  <a:tcPr anchor="ctr"/>
                </a:tc>
                <a:tc>
                  <a:txBody>
                    <a:bodyPr/>
                    <a:lstStyle/>
                    <a:p>
                      <a:r>
                        <a:rPr lang="en-US" dirty="0">
                          <a:latin typeface="Arial" pitchFamily="34" charset="0"/>
                          <a:cs typeface="Arial" pitchFamily="34" charset="0"/>
                        </a:rPr>
                        <a:t>Element to start </a:t>
                      </a:r>
                      <a:r>
                        <a:rPr lang="en-US" dirty="0" smtClean="0">
                          <a:latin typeface="Arial" pitchFamily="34" charset="0"/>
                          <a:cs typeface="Arial" pitchFamily="34" charset="0"/>
                        </a:rPr>
                        <a:t>looping</a:t>
                      </a:r>
                      <a:r>
                        <a:rPr lang="en-US" baseline="0" dirty="0" smtClean="0">
                          <a:latin typeface="Arial" pitchFamily="34" charset="0"/>
                          <a:cs typeface="Arial" pitchFamily="34" charset="0"/>
                        </a:rPr>
                        <a:t> </a:t>
                      </a:r>
                      <a:r>
                        <a:rPr lang="en-US" dirty="0" smtClean="0">
                          <a:latin typeface="Arial" pitchFamily="34" charset="0"/>
                          <a:cs typeface="Arial" pitchFamily="34" charset="0"/>
                        </a:rPr>
                        <a:t>with </a:t>
                      </a:r>
                      <a:r>
                        <a:rPr lang="en-US" dirty="0">
                          <a:latin typeface="Arial" pitchFamily="34" charset="0"/>
                          <a:cs typeface="Arial" pitchFamily="34" charset="0"/>
                        </a:rPr>
                        <a:t>(0 = first item, 1 = second item, ...)</a:t>
                      </a:r>
                    </a:p>
                  </a:txBody>
                  <a:tcPr anchor="ctr"/>
                </a:tc>
                <a:tc>
                  <a:txBody>
                    <a:bodyPr/>
                    <a:lstStyle/>
                    <a:p>
                      <a:r>
                        <a:rPr lang="en-US">
                          <a:latin typeface="Arial" pitchFamily="34" charset="0"/>
                          <a:cs typeface="Arial" pitchFamily="34" charset="0"/>
                        </a:rPr>
                        <a:t>No</a:t>
                      </a:r>
                    </a:p>
                  </a:txBody>
                  <a:tcPr anchor="ctr"/>
                </a:tc>
                <a:tc>
                  <a:txBody>
                    <a:bodyPr/>
                    <a:lstStyle/>
                    <a:p>
                      <a:r>
                        <a:rPr lang="en-US">
                          <a:latin typeface="Arial" pitchFamily="34" charset="0"/>
                          <a:cs typeface="Arial" pitchFamily="34" charset="0"/>
                        </a:rPr>
                        <a:t>0</a:t>
                      </a:r>
                    </a:p>
                  </a:txBody>
                  <a:tcPr anchor="ctr"/>
                </a:tc>
              </a:tr>
              <a:tr h="572194">
                <a:tc>
                  <a:txBody>
                    <a:bodyPr/>
                    <a:lstStyle/>
                    <a:p>
                      <a:r>
                        <a:rPr lang="en-US">
                          <a:latin typeface="Arial" pitchFamily="34" charset="0"/>
                          <a:cs typeface="Arial" pitchFamily="34" charset="0"/>
                        </a:rPr>
                        <a:t>end</a:t>
                      </a:r>
                    </a:p>
                  </a:txBody>
                  <a:tcPr anchor="ctr"/>
                </a:tc>
                <a:tc>
                  <a:txBody>
                    <a:bodyPr/>
                    <a:lstStyle/>
                    <a:p>
                      <a:r>
                        <a:rPr lang="en-US" dirty="0">
                          <a:latin typeface="Arial" pitchFamily="34" charset="0"/>
                          <a:cs typeface="Arial" pitchFamily="34" charset="0"/>
                        </a:rPr>
                        <a:t>Element to end </a:t>
                      </a:r>
                      <a:r>
                        <a:rPr lang="en-US" dirty="0" smtClean="0">
                          <a:latin typeface="Arial" pitchFamily="34" charset="0"/>
                          <a:cs typeface="Arial" pitchFamily="34" charset="0"/>
                        </a:rPr>
                        <a:t>looping with </a:t>
                      </a:r>
                      <a:r>
                        <a:rPr lang="en-US" dirty="0">
                          <a:latin typeface="Arial" pitchFamily="34" charset="0"/>
                          <a:cs typeface="Arial" pitchFamily="34" charset="0"/>
                        </a:rPr>
                        <a:t>(0 = first item, 1 = second item, ...)</a:t>
                      </a:r>
                    </a:p>
                  </a:txBody>
                  <a:tcPr anchor="ctr"/>
                </a:tc>
                <a:tc>
                  <a:txBody>
                    <a:bodyPr/>
                    <a:lstStyle/>
                    <a:p>
                      <a:r>
                        <a:rPr lang="en-US">
                          <a:latin typeface="Arial" pitchFamily="34" charset="0"/>
                          <a:cs typeface="Arial" pitchFamily="34" charset="0"/>
                        </a:rPr>
                        <a:t>No</a:t>
                      </a:r>
                    </a:p>
                  </a:txBody>
                  <a:tcPr anchor="ctr"/>
                </a:tc>
                <a:tc>
                  <a:txBody>
                    <a:bodyPr/>
                    <a:lstStyle/>
                    <a:p>
                      <a:r>
                        <a:rPr lang="en-US">
                          <a:latin typeface="Arial" pitchFamily="34" charset="0"/>
                          <a:cs typeface="Arial" pitchFamily="34" charset="0"/>
                        </a:rPr>
                        <a:t>Last element</a:t>
                      </a:r>
                    </a:p>
                  </a:txBody>
                  <a:tcPr anchor="ctr"/>
                </a:tc>
              </a:tr>
              <a:tr h="308104">
                <a:tc>
                  <a:txBody>
                    <a:bodyPr/>
                    <a:lstStyle/>
                    <a:p>
                      <a:r>
                        <a:rPr lang="en-US">
                          <a:latin typeface="Arial" pitchFamily="34" charset="0"/>
                          <a:cs typeface="Arial" pitchFamily="34" charset="0"/>
                        </a:rPr>
                        <a:t>step</a:t>
                      </a:r>
                    </a:p>
                  </a:txBody>
                  <a:tcPr anchor="ctr"/>
                </a:tc>
                <a:tc>
                  <a:txBody>
                    <a:bodyPr/>
                    <a:lstStyle/>
                    <a:p>
                      <a:r>
                        <a:rPr lang="en-US" dirty="0" smtClean="0">
                          <a:latin typeface="Arial" pitchFamily="34" charset="0"/>
                          <a:cs typeface="Arial" pitchFamily="34" charset="0"/>
                        </a:rPr>
                        <a:t>Specifies</a:t>
                      </a:r>
                      <a:r>
                        <a:rPr lang="en-US" baseline="0" dirty="0" smtClean="0">
                          <a:latin typeface="Arial" pitchFamily="34" charset="0"/>
                          <a:cs typeface="Arial" pitchFamily="34" charset="0"/>
                        </a:rPr>
                        <a:t> the increment value (Value to be increment in each iteration) </a:t>
                      </a:r>
                      <a:endParaRPr lang="en-US" dirty="0">
                        <a:latin typeface="Arial" pitchFamily="34" charset="0"/>
                        <a:cs typeface="Arial" pitchFamily="34" charset="0"/>
                      </a:endParaRPr>
                    </a:p>
                  </a:txBody>
                  <a:tcPr anchor="ctr"/>
                </a:tc>
                <a:tc>
                  <a:txBody>
                    <a:bodyPr/>
                    <a:lstStyle/>
                    <a:p>
                      <a:r>
                        <a:rPr lang="en-US">
                          <a:latin typeface="Arial" pitchFamily="34" charset="0"/>
                          <a:cs typeface="Arial" pitchFamily="34" charset="0"/>
                        </a:rPr>
                        <a:t>No</a:t>
                      </a:r>
                    </a:p>
                  </a:txBody>
                  <a:tcPr anchor="ctr"/>
                </a:tc>
                <a:tc>
                  <a:txBody>
                    <a:bodyPr/>
                    <a:lstStyle/>
                    <a:p>
                      <a:r>
                        <a:rPr lang="en-US">
                          <a:latin typeface="Arial" pitchFamily="34" charset="0"/>
                          <a:cs typeface="Arial" pitchFamily="34" charset="0"/>
                        </a:rPr>
                        <a:t>1</a:t>
                      </a:r>
                    </a:p>
                  </a:txBody>
                  <a:tcPr anchor="ctr"/>
                </a:tc>
              </a:tr>
              <a:tr h="440149">
                <a:tc>
                  <a:txBody>
                    <a:bodyPr/>
                    <a:lstStyle/>
                    <a:p>
                      <a:r>
                        <a:rPr lang="en-US">
                          <a:latin typeface="Arial" pitchFamily="34" charset="0"/>
                          <a:cs typeface="Arial" pitchFamily="34" charset="0"/>
                        </a:rPr>
                        <a:t>var</a:t>
                      </a:r>
                    </a:p>
                  </a:txBody>
                  <a:tcPr anchor="ctr"/>
                </a:tc>
                <a:tc>
                  <a:txBody>
                    <a:bodyPr/>
                    <a:lstStyle/>
                    <a:p>
                      <a:r>
                        <a:rPr lang="en-US" dirty="0" smtClean="0">
                          <a:latin typeface="Arial" pitchFamily="34" charset="0"/>
                          <a:cs typeface="Arial" pitchFamily="34" charset="0"/>
                        </a:rPr>
                        <a:t>The variable name which</a:t>
                      </a:r>
                      <a:r>
                        <a:rPr lang="en-US" baseline="0" dirty="0" smtClean="0">
                          <a:latin typeface="Arial" pitchFamily="34" charset="0"/>
                          <a:cs typeface="Arial" pitchFamily="34" charset="0"/>
                        </a:rPr>
                        <a:t> the elements of Array/Collection can be accessed.</a:t>
                      </a:r>
                      <a:endParaRPr lang="en-US" dirty="0">
                        <a:latin typeface="Arial" pitchFamily="34" charset="0"/>
                        <a:cs typeface="Arial" pitchFamily="34" charset="0"/>
                      </a:endParaRPr>
                    </a:p>
                  </a:txBody>
                  <a:tcPr anchor="ctr"/>
                </a:tc>
                <a:tc>
                  <a:txBody>
                    <a:bodyPr/>
                    <a:lstStyle/>
                    <a:p>
                      <a:r>
                        <a:rPr lang="en-US">
                          <a:latin typeface="Arial" pitchFamily="34" charset="0"/>
                          <a:cs typeface="Arial" pitchFamily="34" charset="0"/>
                        </a:rPr>
                        <a:t>No</a:t>
                      </a:r>
                    </a:p>
                  </a:txBody>
                  <a:tcPr anchor="ctr"/>
                </a:tc>
                <a:tc>
                  <a:txBody>
                    <a:bodyPr/>
                    <a:lstStyle/>
                    <a:p>
                      <a:r>
                        <a:rPr lang="en-US">
                          <a:latin typeface="Arial" pitchFamily="34" charset="0"/>
                          <a:cs typeface="Arial" pitchFamily="34" charset="0"/>
                        </a:rPr>
                        <a:t>None</a:t>
                      </a:r>
                    </a:p>
                  </a:txBody>
                  <a:tcPr anchor="ctr"/>
                </a:tc>
              </a:tr>
              <a:tr h="440149">
                <a:tc>
                  <a:txBody>
                    <a:bodyPr/>
                    <a:lstStyle/>
                    <a:p>
                      <a:r>
                        <a:rPr lang="en-US" dirty="0" err="1">
                          <a:latin typeface="Arial" pitchFamily="34" charset="0"/>
                          <a:cs typeface="Arial" pitchFamily="34" charset="0"/>
                        </a:rPr>
                        <a:t>varStatus</a:t>
                      </a:r>
                      <a:endParaRPr lang="en-US" dirty="0">
                        <a:latin typeface="Arial" pitchFamily="34" charset="0"/>
                        <a:cs typeface="Arial" pitchFamily="34" charset="0"/>
                      </a:endParaRPr>
                    </a:p>
                  </a:txBody>
                  <a:tcPr anchor="ctr"/>
                </a:tc>
                <a:tc>
                  <a:txBody>
                    <a:bodyPr/>
                    <a:lstStyle/>
                    <a:p>
                      <a:r>
                        <a:rPr lang="en-US" dirty="0" smtClean="0">
                          <a:latin typeface="Arial" pitchFamily="34" charset="0"/>
                          <a:cs typeface="Arial" pitchFamily="34" charset="0"/>
                        </a:rPr>
                        <a:t>This </a:t>
                      </a:r>
                      <a:r>
                        <a:rPr lang="en-US" baseline="0" dirty="0" smtClean="0">
                          <a:latin typeface="Arial" pitchFamily="34" charset="0"/>
                          <a:cs typeface="Arial" pitchFamily="34" charset="0"/>
                        </a:rPr>
                        <a:t>gives the current loop index being iterated.</a:t>
                      </a:r>
                      <a:endParaRPr lang="en-US" dirty="0">
                        <a:latin typeface="Arial" pitchFamily="34" charset="0"/>
                        <a:cs typeface="Arial" pitchFamily="34" charset="0"/>
                      </a:endParaRPr>
                    </a:p>
                  </a:txBody>
                  <a:tcPr anchor="ctr"/>
                </a:tc>
                <a:tc>
                  <a:txBody>
                    <a:bodyPr/>
                    <a:lstStyle/>
                    <a:p>
                      <a:r>
                        <a:rPr lang="en-US">
                          <a:latin typeface="Arial" pitchFamily="34" charset="0"/>
                          <a:cs typeface="Arial" pitchFamily="34" charset="0"/>
                        </a:rPr>
                        <a:t>No</a:t>
                      </a:r>
                    </a:p>
                  </a:txBody>
                  <a:tcPr anchor="ctr"/>
                </a:tc>
                <a:tc>
                  <a:txBody>
                    <a:bodyPr/>
                    <a:lstStyle/>
                    <a:p>
                      <a:r>
                        <a:rPr lang="en-US" dirty="0">
                          <a:latin typeface="Arial" pitchFamily="34" charset="0"/>
                          <a:cs typeface="Arial" pitchFamily="34" charset="0"/>
                        </a:rPr>
                        <a:t>None</a:t>
                      </a:r>
                    </a:p>
                  </a:txBody>
                  <a:tcPr anchor="ct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c:forTokens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14</a:t>
            </a:fld>
            <a:endParaRPr lang="en-US"/>
          </a:p>
        </p:txBody>
      </p:sp>
      <p:sp>
        <p:nvSpPr>
          <p:cNvPr id="5" name="TextBox 4"/>
          <p:cNvSpPr txBox="1"/>
          <p:nvPr/>
        </p:nvSpPr>
        <p:spPr>
          <a:xfrm>
            <a:off x="228600" y="1752600"/>
            <a:ext cx="8839200" cy="4154984"/>
          </a:xfrm>
          <a:prstGeom prst="rect">
            <a:avLst/>
          </a:prstGeom>
          <a:noFill/>
        </p:spPr>
        <p:txBody>
          <a:bodyPr wrap="square" rtlCol="0">
            <a:spAutoFit/>
          </a:bodyPr>
          <a:lstStyle/>
          <a:p>
            <a:pPr>
              <a:lnSpc>
                <a:spcPct val="150000"/>
              </a:lnSpc>
            </a:pPr>
            <a:r>
              <a:rPr lang="en-US" sz="1600" dirty="0" smtClean="0"/>
              <a:t>c:forTokens is </a:t>
            </a:r>
            <a:r>
              <a:rPr lang="en-US" sz="1600" b="0" dirty="0" smtClean="0"/>
              <a:t>used for tokenizing strings using a specific delimiter.</a:t>
            </a:r>
          </a:p>
          <a:p>
            <a:pPr>
              <a:lnSpc>
                <a:spcPct val="150000"/>
              </a:lnSpc>
            </a:pPr>
            <a:r>
              <a:rPr lang="en-US" sz="1600" dirty="0" smtClean="0"/>
              <a:t>Example:</a:t>
            </a:r>
            <a:r>
              <a:rPr lang="en-US" sz="1600" b="0" dirty="0" smtClean="0"/>
              <a:t> </a:t>
            </a:r>
          </a:p>
          <a:p>
            <a:pPr>
              <a:lnSpc>
                <a:spcPct val="150000"/>
              </a:lnSpc>
            </a:pPr>
            <a:r>
              <a:rPr lang="en-US" sz="1600" b="0" dirty="0" smtClean="0"/>
              <a:t>There is a attribute named </a:t>
            </a:r>
            <a:r>
              <a:rPr lang="en-US" sz="1600" dirty="0" err="1" smtClean="0">
                <a:solidFill>
                  <a:srgbClr val="00B0F0"/>
                </a:solidFill>
              </a:rPr>
              <a:t>stringData</a:t>
            </a:r>
            <a:r>
              <a:rPr lang="en-US" sz="1600" b="0" dirty="0" smtClean="0"/>
              <a:t> containing the value “</a:t>
            </a:r>
            <a:r>
              <a:rPr lang="en-US" sz="1600" dirty="0" err="1" smtClean="0">
                <a:solidFill>
                  <a:srgbClr val="0070C0"/>
                </a:solidFill>
              </a:rPr>
              <a:t>a,b,c</a:t>
            </a:r>
            <a:r>
              <a:rPr lang="en-US" sz="1600" b="0" dirty="0" smtClean="0"/>
              <a:t>” .  If we want to print each values in a separate line we can tokenize them using this tag.</a:t>
            </a:r>
            <a:endParaRPr lang="en-US" sz="1600" b="0" dirty="0" smtClean="0">
              <a:solidFill>
                <a:srgbClr val="00B050"/>
              </a:solidFill>
            </a:endParaRPr>
          </a:p>
          <a:p>
            <a:pPr marL="1025525" indent="-741363">
              <a:lnSpc>
                <a:spcPct val="150000"/>
              </a:lnSpc>
            </a:pPr>
            <a:r>
              <a:rPr lang="en-US" sz="1600" b="0" dirty="0" smtClean="0">
                <a:solidFill>
                  <a:srgbClr val="00B050"/>
                </a:solidFill>
              </a:rPr>
              <a:t>&lt;c:forTokens </a:t>
            </a:r>
            <a:r>
              <a:rPr lang="en-US" sz="1600" b="0" dirty="0" smtClean="0">
                <a:solidFill>
                  <a:srgbClr val="C00000"/>
                </a:solidFill>
              </a:rPr>
              <a:t>items</a:t>
            </a:r>
            <a:r>
              <a:rPr lang="en-US" sz="1600" b="0" dirty="0" smtClean="0"/>
              <a:t>=${</a:t>
            </a:r>
            <a:r>
              <a:rPr lang="en-US" sz="1600" dirty="0" err="1" smtClean="0">
                <a:solidFill>
                  <a:srgbClr val="00B0F0"/>
                </a:solidFill>
              </a:rPr>
              <a:t>stringData</a:t>
            </a:r>
            <a:r>
              <a:rPr lang="en-US" sz="1600" b="0" dirty="0" smtClean="0"/>
              <a:t>} </a:t>
            </a:r>
            <a:r>
              <a:rPr lang="en-US" sz="1600" b="0" dirty="0" err="1" smtClean="0"/>
              <a:t>var</a:t>
            </a:r>
            <a:r>
              <a:rPr lang="en-US" sz="1600" b="0" dirty="0" smtClean="0"/>
              <a:t>=“</a:t>
            </a:r>
            <a:r>
              <a:rPr lang="en-US" sz="1600" b="0" dirty="0" smtClean="0">
                <a:solidFill>
                  <a:srgbClr val="00B0F0"/>
                </a:solidFill>
              </a:rPr>
              <a:t>item” </a:t>
            </a:r>
            <a:r>
              <a:rPr lang="en-US" sz="1600" b="0" dirty="0" err="1" smtClean="0"/>
              <a:t>delims</a:t>
            </a:r>
            <a:r>
              <a:rPr lang="en-US" sz="1600" b="0" dirty="0" smtClean="0"/>
              <a:t>=“</a:t>
            </a:r>
            <a:r>
              <a:rPr lang="en-US" sz="1600" b="0" dirty="0" smtClean="0">
                <a:solidFill>
                  <a:srgbClr val="00B0F0"/>
                </a:solidFill>
              </a:rPr>
              <a:t>,</a:t>
            </a:r>
            <a:r>
              <a:rPr lang="en-US" sz="1600" b="0" dirty="0" smtClean="0">
                <a:solidFill>
                  <a:srgbClr val="002060"/>
                </a:solidFill>
              </a:rPr>
              <a:t>”</a:t>
            </a:r>
            <a:r>
              <a:rPr lang="en-US" sz="1600" b="0" dirty="0" smtClean="0">
                <a:solidFill>
                  <a:srgbClr val="00B0F0"/>
                </a:solidFill>
              </a:rPr>
              <a:t> </a:t>
            </a:r>
            <a:r>
              <a:rPr lang="en-US" sz="1600" b="0" dirty="0" smtClean="0"/>
              <a:t>&gt;</a:t>
            </a:r>
          </a:p>
          <a:p>
            <a:pPr marL="1025525" indent="-741363">
              <a:lnSpc>
                <a:spcPct val="150000"/>
              </a:lnSpc>
            </a:pPr>
            <a:r>
              <a:rPr lang="en-US" sz="1600" b="0" dirty="0" smtClean="0"/>
              <a:t>      Item is :${</a:t>
            </a:r>
            <a:r>
              <a:rPr lang="en-US" sz="1600" b="0" dirty="0" smtClean="0">
                <a:solidFill>
                  <a:srgbClr val="00B0F0"/>
                </a:solidFill>
              </a:rPr>
              <a:t>item</a:t>
            </a:r>
            <a:r>
              <a:rPr lang="en-US" sz="1600" b="0" dirty="0" smtClean="0"/>
              <a:t>} &lt;</a:t>
            </a:r>
            <a:r>
              <a:rPr lang="en-US" sz="1600" b="0" dirty="0" err="1" smtClean="0"/>
              <a:t>br</a:t>
            </a:r>
            <a:r>
              <a:rPr lang="en-US" sz="1600" b="0" dirty="0" smtClean="0"/>
              <a:t>/&gt;</a:t>
            </a:r>
          </a:p>
          <a:p>
            <a:pPr marL="1025525" indent="-741363">
              <a:lnSpc>
                <a:spcPct val="150000"/>
              </a:lnSpc>
            </a:pPr>
            <a:r>
              <a:rPr lang="en-US" sz="1600" b="0" dirty="0" smtClean="0">
                <a:solidFill>
                  <a:srgbClr val="00B050"/>
                </a:solidFill>
              </a:rPr>
              <a:t>&lt;c:forTokens&gt;</a:t>
            </a:r>
          </a:p>
          <a:p>
            <a:pPr marL="1025525" indent="-741363">
              <a:lnSpc>
                <a:spcPct val="150000"/>
              </a:lnSpc>
            </a:pPr>
            <a:r>
              <a:rPr lang="en-US" sz="1600" dirty="0" smtClean="0"/>
              <a:t>Output: </a:t>
            </a:r>
          </a:p>
          <a:p>
            <a:pPr marL="1371600" indent="-346075">
              <a:lnSpc>
                <a:spcPct val="150000"/>
              </a:lnSpc>
            </a:pPr>
            <a:r>
              <a:rPr lang="en-US" sz="1600" b="0" dirty="0" smtClean="0"/>
              <a:t>Item is : </a:t>
            </a:r>
            <a:r>
              <a:rPr lang="en-US" sz="1600" dirty="0" smtClean="0">
                <a:solidFill>
                  <a:srgbClr val="0070C0"/>
                </a:solidFill>
              </a:rPr>
              <a:t>a</a:t>
            </a:r>
          </a:p>
          <a:p>
            <a:pPr marL="1371600" indent="-346075">
              <a:lnSpc>
                <a:spcPct val="150000"/>
              </a:lnSpc>
            </a:pPr>
            <a:r>
              <a:rPr lang="en-US" sz="1600" b="0" dirty="0" smtClean="0"/>
              <a:t>Item is </a:t>
            </a:r>
            <a:r>
              <a:rPr lang="en-US" sz="1600" dirty="0" smtClean="0">
                <a:solidFill>
                  <a:srgbClr val="0070C0"/>
                </a:solidFill>
              </a:rPr>
              <a:t>: b</a:t>
            </a:r>
          </a:p>
          <a:p>
            <a:pPr marL="1371600" indent="-346075">
              <a:lnSpc>
                <a:spcPct val="150000"/>
              </a:lnSpc>
            </a:pPr>
            <a:r>
              <a:rPr lang="en-US" sz="1600" b="0" dirty="0" smtClean="0"/>
              <a:t>Item is </a:t>
            </a:r>
            <a:r>
              <a:rPr lang="en-US" sz="1600" dirty="0" smtClean="0">
                <a:solidFill>
                  <a:srgbClr val="0070C0"/>
                </a:solidFill>
              </a:rPr>
              <a:t>: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ox(in)">
                                      <p:cBhvr>
                                        <p:cTn id="7" dur="500"/>
                                        <p:tgtEl>
                                          <p:spTgt spid="5">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ox(in)">
                                      <p:cBhvr>
                                        <p:cTn id="10" dur="500"/>
                                        <p:tgtEl>
                                          <p:spTgt spid="5">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box(in)">
                                      <p:cBhvr>
                                        <p:cTn id="13" dur="500"/>
                                        <p:tgtEl>
                                          <p:spTgt spid="5">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box(in)">
                                      <p:cBhvr>
                                        <p:cTn id="16" dur="500"/>
                                        <p:tgtEl>
                                          <p:spTgt spid="5">
                                            <p:txEl>
                                              <p:pRg st="4" end="4"/>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box(in)">
                                      <p:cBhvr>
                                        <p:cTn id="19" dur="500"/>
                                        <p:tgtEl>
                                          <p:spTgt spid="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box(in)">
                                      <p:cBhvr>
                                        <p:cTn id="24" dur="500"/>
                                        <p:tgtEl>
                                          <p:spTgt spid="5">
                                            <p:txEl>
                                              <p:pRg st="6" end="6"/>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box(in)">
                                      <p:cBhvr>
                                        <p:cTn id="27" dur="500"/>
                                        <p:tgtEl>
                                          <p:spTgt spid="5">
                                            <p:txEl>
                                              <p:pRg st="7" end="7"/>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box(in)">
                                      <p:cBhvr>
                                        <p:cTn id="30" dur="500"/>
                                        <p:tgtEl>
                                          <p:spTgt spid="5">
                                            <p:txEl>
                                              <p:pRg st="8" end="8"/>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Effect transition="in" filter="box(in)">
                                      <p:cBhvr>
                                        <p:cTn id="33"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c:forTokens : Attributes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15</a:t>
            </a:fld>
            <a:endParaRPr lang="en-US"/>
          </a:p>
        </p:txBody>
      </p:sp>
      <p:graphicFrame>
        <p:nvGraphicFramePr>
          <p:cNvPr id="5" name="Table 4"/>
          <p:cNvGraphicFramePr>
            <a:graphicFrameLocks noGrp="1"/>
          </p:cNvGraphicFramePr>
          <p:nvPr/>
        </p:nvGraphicFramePr>
        <p:xfrm>
          <a:off x="381000" y="1600200"/>
          <a:ext cx="8412480" cy="4865972"/>
        </p:xfrm>
        <a:graphic>
          <a:graphicData uri="http://schemas.openxmlformats.org/drawingml/2006/table">
            <a:tbl>
              <a:tblPr firstRow="1" bandRow="1">
                <a:tableStyleId>{7DF18680-E054-41AD-8BC1-D1AEF772440D}</a:tableStyleId>
              </a:tblPr>
              <a:tblGrid>
                <a:gridCol w="1439974"/>
                <a:gridCol w="3486253"/>
                <a:gridCol w="1894703"/>
                <a:gridCol w="1591550"/>
              </a:tblGrid>
              <a:tr h="330868">
                <a:tc>
                  <a:txBody>
                    <a:bodyPr/>
                    <a:lstStyle/>
                    <a:p>
                      <a:r>
                        <a:rPr lang="en-US" sz="1600" dirty="0" smtClean="0">
                          <a:latin typeface="Arial" pitchFamily="34" charset="0"/>
                          <a:cs typeface="Arial" pitchFamily="34" charset="0"/>
                        </a:rPr>
                        <a:t>Attribute</a:t>
                      </a:r>
                      <a:endParaRPr lang="en-US" sz="1600" dirty="0">
                        <a:latin typeface="Arial" pitchFamily="34" charset="0"/>
                        <a:cs typeface="Arial" pitchFamily="34" charset="0"/>
                      </a:endParaRPr>
                    </a:p>
                  </a:txBody>
                  <a:tcPr anchor="ctr"/>
                </a:tc>
                <a:tc>
                  <a:txBody>
                    <a:bodyPr/>
                    <a:lstStyle/>
                    <a:p>
                      <a:r>
                        <a:rPr lang="en-US" sz="1600" smtClean="0">
                          <a:latin typeface="Arial" pitchFamily="34" charset="0"/>
                          <a:cs typeface="Arial" pitchFamily="34" charset="0"/>
                        </a:rPr>
                        <a:t>Description </a:t>
                      </a:r>
                      <a:endParaRPr lang="en-US" sz="1600">
                        <a:latin typeface="Arial" pitchFamily="34" charset="0"/>
                        <a:cs typeface="Arial" pitchFamily="34" charset="0"/>
                      </a:endParaRPr>
                    </a:p>
                  </a:txBody>
                  <a:tcPr anchor="ctr"/>
                </a:tc>
                <a:tc>
                  <a:txBody>
                    <a:bodyPr/>
                    <a:lstStyle/>
                    <a:p>
                      <a:r>
                        <a:rPr lang="en-US" sz="1600" smtClean="0">
                          <a:latin typeface="Arial" pitchFamily="34" charset="0"/>
                          <a:cs typeface="Arial" pitchFamily="34" charset="0"/>
                        </a:rPr>
                        <a:t>Required</a:t>
                      </a:r>
                      <a:endParaRPr lang="en-US" sz="1600">
                        <a:latin typeface="Arial" pitchFamily="34" charset="0"/>
                        <a:cs typeface="Arial" pitchFamily="34" charset="0"/>
                      </a:endParaRPr>
                    </a:p>
                  </a:txBody>
                  <a:tcPr anchor="ctr"/>
                </a:tc>
                <a:tc>
                  <a:txBody>
                    <a:bodyPr/>
                    <a:lstStyle/>
                    <a:p>
                      <a:r>
                        <a:rPr lang="en-US" sz="1600" smtClean="0">
                          <a:latin typeface="Arial" pitchFamily="34" charset="0"/>
                          <a:cs typeface="Arial" pitchFamily="34" charset="0"/>
                        </a:rPr>
                        <a:t>Default</a:t>
                      </a:r>
                      <a:endParaRPr lang="en-US" sz="1600">
                        <a:latin typeface="Arial" pitchFamily="34" charset="0"/>
                        <a:cs typeface="Arial" pitchFamily="34" charset="0"/>
                      </a:endParaRPr>
                    </a:p>
                  </a:txBody>
                  <a:tcPr anchor="ctr"/>
                </a:tc>
              </a:tr>
              <a:tr h="571500">
                <a:tc>
                  <a:txBody>
                    <a:bodyPr/>
                    <a:lstStyle/>
                    <a:p>
                      <a:r>
                        <a:rPr lang="en-US" sz="1600" dirty="0" smtClean="0">
                          <a:latin typeface="Arial" pitchFamily="34" charset="0"/>
                          <a:cs typeface="Arial" pitchFamily="34" charset="0"/>
                        </a:rPr>
                        <a:t>items</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String which needs to be tokenized</a:t>
                      </a:r>
                      <a:r>
                        <a:rPr lang="en-US" sz="1600" baseline="0" dirty="0" smtClean="0">
                          <a:latin typeface="Arial" pitchFamily="34" charset="0"/>
                          <a:cs typeface="Arial" pitchFamily="34" charset="0"/>
                        </a:rPr>
                        <a:t> and looped over.</a:t>
                      </a:r>
                      <a:endParaRPr lang="en-US" sz="1600" dirty="0">
                        <a:latin typeface="Arial" pitchFamily="34" charset="0"/>
                        <a:cs typeface="Arial" pitchFamily="34" charset="0"/>
                      </a:endParaRPr>
                    </a:p>
                  </a:txBody>
                  <a:tcPr anchor="ctr"/>
                </a:tc>
                <a:tc>
                  <a:txBody>
                    <a:bodyPr/>
                    <a:lstStyle/>
                    <a:p>
                      <a:r>
                        <a:rPr lang="en-US" sz="1600" smtClean="0">
                          <a:latin typeface="Arial" pitchFamily="34" charset="0"/>
                          <a:cs typeface="Arial" pitchFamily="34" charset="0"/>
                        </a:rPr>
                        <a:t>No</a:t>
                      </a:r>
                      <a:endParaRPr lang="en-US" sz="1600">
                        <a:latin typeface="Arial" pitchFamily="34" charset="0"/>
                        <a:cs typeface="Arial" pitchFamily="34" charset="0"/>
                      </a:endParaRPr>
                    </a:p>
                  </a:txBody>
                  <a:tcPr anchor="ctr"/>
                </a:tc>
                <a:tc>
                  <a:txBody>
                    <a:bodyPr/>
                    <a:lstStyle/>
                    <a:p>
                      <a:r>
                        <a:rPr lang="en-US" sz="1600" smtClean="0">
                          <a:latin typeface="Arial" pitchFamily="34" charset="0"/>
                          <a:cs typeface="Arial" pitchFamily="34" charset="0"/>
                        </a:rPr>
                        <a:t>None</a:t>
                      </a:r>
                      <a:endParaRPr lang="en-US" sz="1600">
                        <a:latin typeface="Arial" pitchFamily="34" charset="0"/>
                        <a:cs typeface="Arial" pitchFamily="34" charset="0"/>
                      </a:endParaRPr>
                    </a:p>
                  </a:txBody>
                  <a:tcPr anchor="ctr"/>
                </a:tc>
              </a:tr>
              <a:tr h="812132">
                <a:tc>
                  <a:txBody>
                    <a:bodyPr/>
                    <a:lstStyle/>
                    <a:p>
                      <a:r>
                        <a:rPr lang="en-US" sz="1600" dirty="0" smtClean="0">
                          <a:latin typeface="Arial" pitchFamily="34" charset="0"/>
                          <a:cs typeface="Arial" pitchFamily="34" charset="0"/>
                        </a:rPr>
                        <a:t>Begin</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Token from which looping to start with (0 = first item, 1 = second item, ...)</a:t>
                      </a:r>
                      <a:endParaRPr lang="en-US" sz="1600" dirty="0">
                        <a:latin typeface="Arial" pitchFamily="34" charset="0"/>
                        <a:cs typeface="Arial" pitchFamily="34" charset="0"/>
                      </a:endParaRPr>
                    </a:p>
                  </a:txBody>
                  <a:tcPr anchor="ctr"/>
                </a:tc>
                <a:tc>
                  <a:txBody>
                    <a:bodyPr/>
                    <a:lstStyle/>
                    <a:p>
                      <a:r>
                        <a:rPr lang="en-US" sz="1600" smtClean="0">
                          <a:latin typeface="Arial" pitchFamily="34" charset="0"/>
                          <a:cs typeface="Arial" pitchFamily="34" charset="0"/>
                        </a:rPr>
                        <a:t>No</a:t>
                      </a:r>
                      <a:endParaRPr lang="en-US" sz="1600">
                        <a:latin typeface="Arial" pitchFamily="34" charset="0"/>
                        <a:cs typeface="Arial" pitchFamily="34" charset="0"/>
                      </a:endParaRPr>
                    </a:p>
                  </a:txBody>
                  <a:tcPr anchor="ctr"/>
                </a:tc>
                <a:tc>
                  <a:txBody>
                    <a:bodyPr/>
                    <a:lstStyle/>
                    <a:p>
                      <a:r>
                        <a:rPr lang="en-US" sz="1600" smtClean="0">
                          <a:latin typeface="Arial" pitchFamily="34" charset="0"/>
                          <a:cs typeface="Arial" pitchFamily="34" charset="0"/>
                        </a:rPr>
                        <a:t>0</a:t>
                      </a:r>
                      <a:endParaRPr lang="en-US" sz="1600">
                        <a:latin typeface="Arial" pitchFamily="34" charset="0"/>
                        <a:cs typeface="Arial" pitchFamily="34" charset="0"/>
                      </a:endParaRPr>
                    </a:p>
                  </a:txBody>
                  <a:tcPr anchor="ctr"/>
                </a:tc>
              </a:tr>
              <a:tr h="571500">
                <a:tc>
                  <a:txBody>
                    <a:bodyPr/>
                    <a:lstStyle/>
                    <a:p>
                      <a:r>
                        <a:rPr lang="en-US" sz="1600" smtClean="0">
                          <a:latin typeface="Arial" pitchFamily="34" charset="0"/>
                          <a:cs typeface="Arial" pitchFamily="34" charset="0"/>
                        </a:rPr>
                        <a:t>end</a:t>
                      </a:r>
                      <a:endParaRPr lang="en-US" sz="160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Token to end looping with (0 = first item, 1 = second item, ...)</a:t>
                      </a:r>
                      <a:endParaRPr lang="en-US" sz="1600" dirty="0">
                        <a:latin typeface="Arial" pitchFamily="34" charset="0"/>
                        <a:cs typeface="Arial" pitchFamily="34" charset="0"/>
                      </a:endParaRPr>
                    </a:p>
                  </a:txBody>
                  <a:tcPr anchor="ctr"/>
                </a:tc>
                <a:tc>
                  <a:txBody>
                    <a:bodyPr/>
                    <a:lstStyle/>
                    <a:p>
                      <a:r>
                        <a:rPr lang="en-US" sz="1600" smtClean="0">
                          <a:latin typeface="Arial" pitchFamily="34" charset="0"/>
                          <a:cs typeface="Arial" pitchFamily="34" charset="0"/>
                        </a:rPr>
                        <a:t>No</a:t>
                      </a:r>
                      <a:endParaRPr lang="en-US" sz="1600">
                        <a:latin typeface="Arial" pitchFamily="34" charset="0"/>
                        <a:cs typeface="Arial" pitchFamily="34" charset="0"/>
                      </a:endParaRPr>
                    </a:p>
                  </a:txBody>
                  <a:tcPr anchor="ctr"/>
                </a:tc>
                <a:tc>
                  <a:txBody>
                    <a:bodyPr/>
                    <a:lstStyle/>
                    <a:p>
                      <a:r>
                        <a:rPr lang="en-US" sz="1600" smtClean="0">
                          <a:latin typeface="Arial" pitchFamily="34" charset="0"/>
                          <a:cs typeface="Arial" pitchFamily="34" charset="0"/>
                        </a:rPr>
                        <a:t>Last element</a:t>
                      </a:r>
                      <a:endParaRPr lang="en-US" sz="1600">
                        <a:latin typeface="Arial" pitchFamily="34" charset="0"/>
                        <a:cs typeface="Arial" pitchFamily="34" charset="0"/>
                      </a:endParaRPr>
                    </a:p>
                  </a:txBody>
                  <a:tcPr anchor="ctr"/>
                </a:tc>
              </a:tr>
              <a:tr h="330868">
                <a:tc>
                  <a:txBody>
                    <a:bodyPr/>
                    <a:lstStyle/>
                    <a:p>
                      <a:r>
                        <a:rPr lang="en-US" sz="1600" smtClean="0">
                          <a:latin typeface="Arial" pitchFamily="34" charset="0"/>
                          <a:cs typeface="Arial" pitchFamily="34" charset="0"/>
                        </a:rPr>
                        <a:t>step</a:t>
                      </a:r>
                      <a:endParaRPr lang="en-US" sz="160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Specifies</a:t>
                      </a:r>
                      <a:r>
                        <a:rPr lang="en-US" sz="1600" baseline="0" dirty="0" smtClean="0">
                          <a:latin typeface="Arial" pitchFamily="34" charset="0"/>
                          <a:cs typeface="Arial" pitchFamily="34" charset="0"/>
                        </a:rPr>
                        <a:t> the increment value (Value to be increment in each iteration) </a:t>
                      </a:r>
                      <a:endParaRPr lang="en-US" sz="1600" dirty="0">
                        <a:latin typeface="Arial" pitchFamily="34" charset="0"/>
                        <a:cs typeface="Arial" pitchFamily="34" charset="0"/>
                      </a:endParaRPr>
                    </a:p>
                  </a:txBody>
                  <a:tcPr anchor="ctr"/>
                </a:tc>
                <a:tc>
                  <a:txBody>
                    <a:bodyPr/>
                    <a:lstStyle/>
                    <a:p>
                      <a:r>
                        <a:rPr lang="en-US" sz="1600" smtClean="0">
                          <a:latin typeface="Arial" pitchFamily="34" charset="0"/>
                          <a:cs typeface="Arial" pitchFamily="34" charset="0"/>
                        </a:rPr>
                        <a:t>No</a:t>
                      </a:r>
                      <a:endParaRPr lang="en-US" sz="1600">
                        <a:latin typeface="Arial" pitchFamily="34" charset="0"/>
                        <a:cs typeface="Arial" pitchFamily="34" charset="0"/>
                      </a:endParaRPr>
                    </a:p>
                  </a:txBody>
                  <a:tcPr anchor="ctr"/>
                </a:tc>
                <a:tc>
                  <a:txBody>
                    <a:bodyPr/>
                    <a:lstStyle/>
                    <a:p>
                      <a:r>
                        <a:rPr lang="en-US" sz="1600" smtClean="0">
                          <a:latin typeface="Arial" pitchFamily="34" charset="0"/>
                          <a:cs typeface="Arial" pitchFamily="34" charset="0"/>
                        </a:rPr>
                        <a:t>1</a:t>
                      </a:r>
                      <a:endParaRPr lang="en-US" sz="1600">
                        <a:latin typeface="Arial" pitchFamily="34" charset="0"/>
                        <a:cs typeface="Arial" pitchFamily="34" charset="0"/>
                      </a:endParaRPr>
                    </a:p>
                  </a:txBody>
                  <a:tcPr anchor="ctr"/>
                </a:tc>
              </a:tr>
              <a:tr h="812132">
                <a:tc>
                  <a:txBody>
                    <a:bodyPr/>
                    <a:lstStyle/>
                    <a:p>
                      <a:r>
                        <a:rPr lang="en-US" sz="1600" smtClean="0">
                          <a:latin typeface="Arial" pitchFamily="34" charset="0"/>
                          <a:cs typeface="Arial" pitchFamily="34" charset="0"/>
                        </a:rPr>
                        <a:t>var</a:t>
                      </a:r>
                      <a:endParaRPr lang="en-US" sz="160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The variable which contains the value to be tokenized</a:t>
                      </a:r>
                      <a:endParaRPr lang="en-US" sz="1600" dirty="0">
                        <a:latin typeface="Arial" pitchFamily="34" charset="0"/>
                        <a:cs typeface="Arial" pitchFamily="34" charset="0"/>
                      </a:endParaRPr>
                    </a:p>
                  </a:txBody>
                  <a:tcPr anchor="ctr"/>
                </a:tc>
                <a:tc>
                  <a:txBody>
                    <a:bodyPr/>
                    <a:lstStyle/>
                    <a:p>
                      <a:r>
                        <a:rPr lang="en-US" sz="1600" smtClean="0">
                          <a:latin typeface="Arial" pitchFamily="34" charset="0"/>
                          <a:cs typeface="Arial" pitchFamily="34" charset="0"/>
                        </a:rPr>
                        <a:t>No</a:t>
                      </a:r>
                      <a:endParaRPr lang="en-US" sz="1600" dirty="0">
                        <a:latin typeface="Arial" pitchFamily="34" charset="0"/>
                        <a:cs typeface="Arial" pitchFamily="34" charset="0"/>
                      </a:endParaRPr>
                    </a:p>
                  </a:txBody>
                  <a:tcPr anchor="ctr"/>
                </a:tc>
                <a:tc>
                  <a:txBody>
                    <a:bodyPr/>
                    <a:lstStyle/>
                    <a:p>
                      <a:r>
                        <a:rPr lang="en-US" sz="1600" smtClean="0">
                          <a:latin typeface="Arial" pitchFamily="34" charset="0"/>
                          <a:cs typeface="Arial" pitchFamily="34" charset="0"/>
                        </a:rPr>
                        <a:t>None</a:t>
                      </a:r>
                      <a:endParaRPr lang="en-US" sz="1600">
                        <a:latin typeface="Arial" pitchFamily="34" charset="0"/>
                        <a:cs typeface="Arial" pitchFamily="34" charset="0"/>
                      </a:endParaRPr>
                    </a:p>
                  </a:txBody>
                  <a:tcPr anchor="ctr"/>
                </a:tc>
              </a:tr>
              <a:tr h="571500">
                <a:tc>
                  <a:txBody>
                    <a:bodyPr/>
                    <a:lstStyle/>
                    <a:p>
                      <a:r>
                        <a:rPr lang="en-US" sz="1600" smtClean="0">
                          <a:latin typeface="Arial" pitchFamily="34" charset="0"/>
                          <a:cs typeface="Arial" pitchFamily="34" charset="0"/>
                        </a:rPr>
                        <a:t>varStatus</a:t>
                      </a:r>
                      <a:endParaRPr lang="en-US" sz="160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This </a:t>
                      </a:r>
                      <a:r>
                        <a:rPr lang="en-US" sz="1600" baseline="0" dirty="0" smtClean="0">
                          <a:latin typeface="Arial" pitchFamily="34" charset="0"/>
                          <a:cs typeface="Arial" pitchFamily="34" charset="0"/>
                        </a:rPr>
                        <a:t>gives the current loop index being iterated.</a:t>
                      </a:r>
                      <a:endParaRPr lang="en-US" sz="1600" dirty="0">
                        <a:latin typeface="Arial" pitchFamily="34" charset="0"/>
                        <a:cs typeface="Arial" pitchFamily="34" charset="0"/>
                      </a:endParaRPr>
                    </a:p>
                  </a:txBody>
                  <a:tcPr anchor="ctr"/>
                </a:tc>
                <a:tc>
                  <a:txBody>
                    <a:bodyPr/>
                    <a:lstStyle/>
                    <a:p>
                      <a:r>
                        <a:rPr lang="en-US" sz="1600" smtClean="0">
                          <a:latin typeface="Arial" pitchFamily="34" charset="0"/>
                          <a:cs typeface="Arial" pitchFamily="34" charset="0"/>
                        </a:rPr>
                        <a:t>No</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None</a:t>
                      </a:r>
                      <a:endParaRPr lang="en-US" sz="1600" dirty="0">
                        <a:latin typeface="Arial" pitchFamily="34" charset="0"/>
                        <a:cs typeface="Arial" pitchFamily="34" charset="0"/>
                      </a:endParaRPr>
                    </a:p>
                  </a:txBody>
                  <a:tcPr anchor="ctr"/>
                </a:tc>
              </a:tr>
              <a:tr h="571500">
                <a:tc>
                  <a:txBody>
                    <a:bodyPr/>
                    <a:lstStyle/>
                    <a:p>
                      <a:r>
                        <a:rPr lang="en-US" sz="1600" dirty="0" err="1" smtClean="0">
                          <a:latin typeface="Arial" pitchFamily="34" charset="0"/>
                          <a:cs typeface="Arial" pitchFamily="34" charset="0"/>
                        </a:rPr>
                        <a:t>delims</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Delimiter to be used for splitting the Strings as tokens.</a:t>
                      </a:r>
                      <a:endParaRPr lang="en-US" sz="1600" dirty="0">
                        <a:latin typeface="Arial" pitchFamily="34" charset="0"/>
                        <a:cs typeface="Arial" pitchFamily="34" charset="0"/>
                      </a:endParaRPr>
                    </a:p>
                  </a:txBody>
                  <a:tcPr anchor="ctr"/>
                </a:tc>
                <a:tc>
                  <a:txBody>
                    <a:bodyPr/>
                    <a:lstStyle/>
                    <a:p>
                      <a:r>
                        <a:rPr lang="en-US" sz="1600" dirty="0">
                          <a:latin typeface="Arial" pitchFamily="34" charset="0"/>
                          <a:cs typeface="Arial" pitchFamily="34" charset="0"/>
                        </a:rPr>
                        <a:t>Yes</a:t>
                      </a:r>
                    </a:p>
                  </a:txBody>
                  <a:tcPr anchor="ctr"/>
                </a:tc>
                <a:tc>
                  <a:txBody>
                    <a:bodyPr/>
                    <a:lstStyle/>
                    <a:p>
                      <a:r>
                        <a:rPr lang="en-US" sz="1600" dirty="0">
                          <a:latin typeface="Arial" pitchFamily="34" charset="0"/>
                          <a:cs typeface="Arial" pitchFamily="34" charset="0"/>
                        </a:rPr>
                        <a:t>None</a:t>
                      </a:r>
                    </a:p>
                  </a:txBody>
                  <a:tcPr anchor="ct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&lt;c:choose&gt; Tag</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16</a:t>
            </a:fld>
            <a:endParaRPr lang="en-US"/>
          </a:p>
        </p:txBody>
      </p:sp>
      <p:sp>
        <p:nvSpPr>
          <p:cNvPr id="5" name="TextBox 4"/>
          <p:cNvSpPr txBox="1"/>
          <p:nvPr/>
        </p:nvSpPr>
        <p:spPr>
          <a:xfrm>
            <a:off x="304800" y="1600200"/>
            <a:ext cx="8534400" cy="2400657"/>
          </a:xfrm>
          <a:prstGeom prst="rect">
            <a:avLst/>
          </a:prstGeom>
          <a:noFill/>
        </p:spPr>
        <p:txBody>
          <a:bodyPr wrap="square" rtlCol="0">
            <a:spAutoFit/>
          </a:bodyPr>
          <a:lstStyle/>
          <a:p>
            <a:pPr marL="284163" indent="-220663">
              <a:lnSpc>
                <a:spcPct val="150000"/>
              </a:lnSpc>
              <a:spcBef>
                <a:spcPts val="1200"/>
              </a:spcBef>
            </a:pPr>
            <a:r>
              <a:rPr lang="en-US" sz="2000" b="0" dirty="0" smtClean="0"/>
              <a:t>The </a:t>
            </a:r>
            <a:r>
              <a:rPr lang="en-US" sz="2000" dirty="0" smtClean="0">
                <a:solidFill>
                  <a:srgbClr val="00B050"/>
                </a:solidFill>
              </a:rPr>
              <a:t>&lt;c:choose&gt; </a:t>
            </a:r>
            <a:r>
              <a:rPr lang="en-US" sz="2000" b="0" dirty="0" smtClean="0"/>
              <a:t>is a conditional statement Java switch statement.</a:t>
            </a:r>
          </a:p>
          <a:p>
            <a:pPr marL="284163" indent="-220663">
              <a:lnSpc>
                <a:spcPct val="150000"/>
              </a:lnSpc>
              <a:spcBef>
                <a:spcPts val="1200"/>
              </a:spcBef>
              <a:buFont typeface="Arial" pitchFamily="34" charset="0"/>
              <a:buChar char="•"/>
            </a:pPr>
            <a:r>
              <a:rPr lang="en-US" sz="2000" b="0" dirty="0" smtClean="0"/>
              <a:t> </a:t>
            </a:r>
            <a:r>
              <a:rPr lang="en-US" sz="2000" dirty="0" smtClean="0">
                <a:solidFill>
                  <a:srgbClr val="00B050"/>
                </a:solidFill>
              </a:rPr>
              <a:t>&lt;c:when&gt;</a:t>
            </a:r>
            <a:r>
              <a:rPr lang="en-US" sz="2000" dirty="0" smtClean="0"/>
              <a:t> </a:t>
            </a:r>
            <a:r>
              <a:rPr lang="en-US" sz="2000" b="0" dirty="0" smtClean="0"/>
              <a:t>is used in place of the “</a:t>
            </a:r>
            <a:r>
              <a:rPr lang="en-US" sz="2000" dirty="0" smtClean="0">
                <a:solidFill>
                  <a:schemeClr val="accent6">
                    <a:lumMod val="50000"/>
                  </a:schemeClr>
                </a:solidFill>
              </a:rPr>
              <a:t>case</a:t>
            </a:r>
            <a:r>
              <a:rPr lang="en-US" sz="2000" b="0" dirty="0" smtClean="0"/>
              <a:t>” in java switch.</a:t>
            </a:r>
          </a:p>
          <a:p>
            <a:pPr marL="284163" indent="-220663">
              <a:lnSpc>
                <a:spcPct val="150000"/>
              </a:lnSpc>
              <a:spcBef>
                <a:spcPts val="1200"/>
              </a:spcBef>
              <a:buFont typeface="Arial" pitchFamily="34" charset="0"/>
              <a:buChar char="•"/>
            </a:pPr>
            <a:r>
              <a:rPr lang="en-US" sz="2000" b="0" dirty="0" smtClean="0"/>
              <a:t> </a:t>
            </a:r>
            <a:r>
              <a:rPr lang="en-US" sz="2000" dirty="0" smtClean="0">
                <a:solidFill>
                  <a:srgbClr val="00B050"/>
                </a:solidFill>
              </a:rPr>
              <a:t>&lt;c:otherwise&gt;</a:t>
            </a:r>
            <a:r>
              <a:rPr lang="en-US" sz="2000" b="0" dirty="0" smtClean="0"/>
              <a:t> is used in place of “</a:t>
            </a:r>
            <a:r>
              <a:rPr lang="en-US" sz="2000" dirty="0" smtClean="0">
                <a:solidFill>
                  <a:schemeClr val="accent6">
                    <a:lumMod val="50000"/>
                  </a:schemeClr>
                </a:solidFill>
              </a:rPr>
              <a:t>default</a:t>
            </a:r>
            <a:r>
              <a:rPr lang="en-US" sz="2000" b="0" dirty="0" smtClean="0"/>
              <a:t>” clause in switch.</a:t>
            </a:r>
          </a:p>
          <a:p>
            <a:pPr marL="284163" indent="-220663">
              <a:lnSpc>
                <a:spcPct val="150000"/>
              </a:lnSpc>
              <a:spcBef>
                <a:spcPts val="1200"/>
              </a:spcBef>
              <a:buFont typeface="Arial" pitchFamily="34" charset="0"/>
              <a:buChar char="•"/>
            </a:pPr>
            <a:r>
              <a:rPr lang="en-US" sz="2000" b="0" dirty="0" smtClean="0"/>
              <a:t>The </a:t>
            </a:r>
            <a:r>
              <a:rPr lang="en-US" sz="2000" dirty="0" smtClean="0"/>
              <a:t>test </a:t>
            </a:r>
            <a:r>
              <a:rPr lang="en-US" sz="2000" b="0" dirty="0" smtClean="0"/>
              <a:t>attribute is compulsory for the </a:t>
            </a:r>
            <a:r>
              <a:rPr lang="en-US" sz="2000" dirty="0" smtClean="0">
                <a:solidFill>
                  <a:srgbClr val="00B050"/>
                </a:solidFill>
              </a:rPr>
              <a:t>&lt;c:when&gt; </a:t>
            </a:r>
            <a:r>
              <a:rPr lang="en-US" sz="2000" b="0" dirty="0" smtClean="0"/>
              <a:t>tag.</a:t>
            </a:r>
            <a:endParaRPr lang="en-US" sz="2000" b="0" dirty="0" smtClean="0">
              <a:solidFill>
                <a:srgbClr val="C0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&lt;c:choose&gt; Tag Example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17</a:t>
            </a:fld>
            <a:endParaRPr lang="en-US"/>
          </a:p>
        </p:txBody>
      </p:sp>
      <p:sp>
        <p:nvSpPr>
          <p:cNvPr id="6" name="Rectangle 5"/>
          <p:cNvSpPr/>
          <p:nvPr/>
        </p:nvSpPr>
        <p:spPr>
          <a:xfrm>
            <a:off x="304800" y="1712416"/>
            <a:ext cx="4114800" cy="415498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nSpc>
                <a:spcPct val="150000"/>
              </a:lnSpc>
            </a:pPr>
            <a:r>
              <a:rPr lang="en-US" sz="1600" dirty="0" smtClean="0">
                <a:solidFill>
                  <a:srgbClr val="00B050"/>
                </a:solidFill>
                <a:latin typeface="Arial" pitchFamily="34" charset="0"/>
                <a:cs typeface="Arial" pitchFamily="34" charset="0"/>
              </a:rPr>
              <a:t>&lt;c:choose&gt;</a:t>
            </a:r>
          </a:p>
          <a:p>
            <a:pPr>
              <a:lnSpc>
                <a:spcPct val="150000"/>
              </a:lnSpc>
            </a:pPr>
            <a:r>
              <a:rPr lang="en-US" sz="1600" dirty="0" smtClean="0">
                <a:solidFill>
                  <a:srgbClr val="00B050"/>
                </a:solidFill>
                <a:latin typeface="Arial" pitchFamily="34" charset="0"/>
                <a:cs typeface="Arial" pitchFamily="34" charset="0"/>
              </a:rPr>
              <a:t>      &lt;c:when </a:t>
            </a:r>
            <a:r>
              <a:rPr lang="en-US" sz="1600" dirty="0" smtClean="0">
                <a:solidFill>
                  <a:srgbClr val="C00000"/>
                </a:solidFill>
                <a:latin typeface="Arial" pitchFamily="34" charset="0"/>
                <a:cs typeface="Arial" pitchFamily="34" charset="0"/>
              </a:rPr>
              <a:t>test</a:t>
            </a:r>
            <a:r>
              <a:rPr lang="en-US" sz="1600" dirty="0" smtClean="0">
                <a:solidFill>
                  <a:srgbClr val="00B050"/>
                </a:solidFill>
                <a:latin typeface="Arial" pitchFamily="34" charset="0"/>
                <a:cs typeface="Arial" pitchFamily="34" charset="0"/>
              </a:rPr>
              <a:t>=</a:t>
            </a:r>
            <a:r>
              <a:rPr lang="en-US" sz="1600" dirty="0" smtClean="0">
                <a:solidFill>
                  <a:srgbClr val="7030A0"/>
                </a:solidFill>
                <a:latin typeface="Arial" pitchFamily="34" charset="0"/>
                <a:cs typeface="Arial" pitchFamily="34" charset="0"/>
              </a:rPr>
              <a:t>${number==3}</a:t>
            </a:r>
            <a:r>
              <a:rPr lang="en-US" sz="1600" dirty="0" smtClean="0">
                <a:solidFill>
                  <a:srgbClr val="00B050"/>
                </a:solidFill>
                <a:latin typeface="Arial" pitchFamily="34" charset="0"/>
                <a:cs typeface="Arial" pitchFamily="34" charset="0"/>
              </a:rPr>
              <a:t>&gt;</a:t>
            </a:r>
          </a:p>
          <a:p>
            <a:pPr>
              <a:lnSpc>
                <a:spcPct val="150000"/>
              </a:lnSpc>
            </a:pPr>
            <a:r>
              <a:rPr lang="en-US" sz="1600" dirty="0" smtClean="0">
                <a:latin typeface="Arial" pitchFamily="34" charset="0"/>
                <a:cs typeface="Arial" pitchFamily="34" charset="0"/>
              </a:rPr>
              <a:t>          Number is 3</a:t>
            </a:r>
          </a:p>
          <a:p>
            <a:pPr>
              <a:lnSpc>
                <a:spcPct val="150000"/>
              </a:lnSpc>
            </a:pPr>
            <a:r>
              <a:rPr lang="en-US" sz="1600" dirty="0" smtClean="0">
                <a:solidFill>
                  <a:srgbClr val="00B050"/>
                </a:solidFill>
                <a:latin typeface="Arial" pitchFamily="34" charset="0"/>
                <a:cs typeface="Arial" pitchFamily="34" charset="0"/>
              </a:rPr>
              <a:t>     &lt;/c:when&gt; </a:t>
            </a:r>
          </a:p>
          <a:p>
            <a:pPr>
              <a:lnSpc>
                <a:spcPct val="150000"/>
              </a:lnSpc>
            </a:pPr>
            <a:r>
              <a:rPr lang="en-US" sz="1600" dirty="0" smtClean="0">
                <a:solidFill>
                  <a:srgbClr val="00B050"/>
                </a:solidFill>
                <a:latin typeface="Arial" pitchFamily="34" charset="0"/>
                <a:cs typeface="Arial" pitchFamily="34" charset="0"/>
              </a:rPr>
              <a:t>     &lt;c:when </a:t>
            </a:r>
            <a:r>
              <a:rPr lang="en-US" sz="1600" dirty="0" smtClean="0">
                <a:solidFill>
                  <a:srgbClr val="C00000"/>
                </a:solidFill>
                <a:latin typeface="Arial" pitchFamily="34" charset="0"/>
                <a:cs typeface="Arial" pitchFamily="34" charset="0"/>
              </a:rPr>
              <a:t>test</a:t>
            </a:r>
            <a:r>
              <a:rPr lang="en-US" sz="1600" dirty="0" smtClean="0">
                <a:solidFill>
                  <a:srgbClr val="00B050"/>
                </a:solidFill>
                <a:latin typeface="Arial" pitchFamily="34" charset="0"/>
                <a:cs typeface="Arial" pitchFamily="34" charset="0"/>
              </a:rPr>
              <a:t>=</a:t>
            </a:r>
            <a:r>
              <a:rPr lang="en-US" sz="1600" dirty="0" smtClean="0">
                <a:solidFill>
                  <a:srgbClr val="7030A0"/>
                </a:solidFill>
                <a:latin typeface="Arial" pitchFamily="34" charset="0"/>
                <a:cs typeface="Arial" pitchFamily="34" charset="0"/>
              </a:rPr>
              <a:t>${number</a:t>
            </a:r>
            <a:r>
              <a:rPr lang="en-US" sz="1600" dirty="0" smtClean="0">
                <a:solidFill>
                  <a:srgbClr val="7030A0"/>
                </a:solidFill>
                <a:latin typeface="Arial" pitchFamily="34" charset="0"/>
                <a:cs typeface="Arial" pitchFamily="34" charset="0"/>
              </a:rPr>
              <a:t>==5}</a:t>
            </a:r>
            <a:r>
              <a:rPr lang="en-US" sz="1600" dirty="0" smtClean="0">
                <a:solidFill>
                  <a:srgbClr val="00B050"/>
                </a:solidFill>
                <a:latin typeface="Arial" pitchFamily="34" charset="0"/>
                <a:cs typeface="Arial" pitchFamily="34" charset="0"/>
              </a:rPr>
              <a:t>&gt;</a:t>
            </a:r>
            <a:endParaRPr lang="en-US" sz="1600" dirty="0" smtClean="0">
              <a:solidFill>
                <a:srgbClr val="00B050"/>
              </a:solidFill>
              <a:latin typeface="Arial" pitchFamily="34" charset="0"/>
              <a:cs typeface="Arial" pitchFamily="34" charset="0"/>
            </a:endParaRPr>
          </a:p>
          <a:p>
            <a:pPr>
              <a:lnSpc>
                <a:spcPct val="150000"/>
              </a:lnSpc>
            </a:pPr>
            <a:r>
              <a:rPr lang="en-US" sz="1600" dirty="0" smtClean="0">
                <a:latin typeface="Arial" pitchFamily="34" charset="0"/>
                <a:cs typeface="Arial" pitchFamily="34" charset="0"/>
              </a:rPr>
              <a:t>          Number is 5</a:t>
            </a:r>
            <a:endParaRPr lang="en-US" sz="1600" dirty="0" smtClean="0">
              <a:solidFill>
                <a:srgbClr val="00B050"/>
              </a:solidFill>
              <a:latin typeface="Arial" pitchFamily="34" charset="0"/>
              <a:cs typeface="Arial" pitchFamily="34" charset="0"/>
            </a:endParaRPr>
          </a:p>
          <a:p>
            <a:pPr>
              <a:lnSpc>
                <a:spcPct val="150000"/>
              </a:lnSpc>
            </a:pPr>
            <a:r>
              <a:rPr lang="en-US" sz="1600" dirty="0" smtClean="0">
                <a:solidFill>
                  <a:srgbClr val="00B050"/>
                </a:solidFill>
                <a:latin typeface="Arial" pitchFamily="34" charset="0"/>
                <a:cs typeface="Arial" pitchFamily="34" charset="0"/>
              </a:rPr>
              <a:t>     &lt;/c:when&gt;</a:t>
            </a:r>
          </a:p>
          <a:p>
            <a:pPr>
              <a:lnSpc>
                <a:spcPct val="150000"/>
              </a:lnSpc>
            </a:pPr>
            <a:r>
              <a:rPr lang="en-US" sz="1600" dirty="0" smtClean="0">
                <a:solidFill>
                  <a:srgbClr val="00B050"/>
                </a:solidFill>
                <a:latin typeface="Arial" pitchFamily="34" charset="0"/>
                <a:cs typeface="Arial" pitchFamily="34" charset="0"/>
              </a:rPr>
              <a:t>     &lt;c:otherwise&gt; </a:t>
            </a:r>
          </a:p>
          <a:p>
            <a:pPr>
              <a:lnSpc>
                <a:spcPct val="150000"/>
              </a:lnSpc>
            </a:pPr>
            <a:r>
              <a:rPr lang="en-US" sz="1600" dirty="0" smtClean="0">
                <a:solidFill>
                  <a:srgbClr val="00B050"/>
                </a:solidFill>
                <a:latin typeface="Arial" pitchFamily="34" charset="0"/>
                <a:cs typeface="Arial" pitchFamily="34" charset="0"/>
              </a:rPr>
              <a:t>          </a:t>
            </a:r>
            <a:r>
              <a:rPr lang="en-US" sz="1600" dirty="0" smtClean="0">
                <a:latin typeface="Arial" pitchFamily="34" charset="0"/>
                <a:cs typeface="Arial" pitchFamily="34" charset="0"/>
              </a:rPr>
              <a:t> Number is not 3 or 5</a:t>
            </a:r>
            <a:endParaRPr lang="en-US" sz="1600" dirty="0" smtClean="0">
              <a:solidFill>
                <a:srgbClr val="00B050"/>
              </a:solidFill>
              <a:latin typeface="Arial" pitchFamily="34" charset="0"/>
              <a:cs typeface="Arial" pitchFamily="34" charset="0"/>
            </a:endParaRPr>
          </a:p>
          <a:p>
            <a:pPr>
              <a:lnSpc>
                <a:spcPct val="150000"/>
              </a:lnSpc>
            </a:pPr>
            <a:r>
              <a:rPr lang="en-US" sz="1600" dirty="0" smtClean="0">
                <a:solidFill>
                  <a:srgbClr val="00B050"/>
                </a:solidFill>
                <a:latin typeface="Arial" pitchFamily="34" charset="0"/>
                <a:cs typeface="Arial" pitchFamily="34" charset="0"/>
              </a:rPr>
              <a:t>     &lt;/c:otherwise&gt;</a:t>
            </a:r>
          </a:p>
          <a:p>
            <a:pPr>
              <a:lnSpc>
                <a:spcPct val="150000"/>
              </a:lnSpc>
            </a:pPr>
            <a:r>
              <a:rPr lang="en-US" sz="1600" dirty="0" smtClean="0">
                <a:solidFill>
                  <a:srgbClr val="00B050"/>
                </a:solidFill>
                <a:latin typeface="Arial" pitchFamily="34" charset="0"/>
                <a:cs typeface="Arial" pitchFamily="34" charset="0"/>
              </a:rPr>
              <a:t>&lt;/c:choose&gt;   </a:t>
            </a:r>
            <a:endParaRPr lang="en-US" sz="1600" dirty="0">
              <a:latin typeface="Arial" pitchFamily="34" charset="0"/>
              <a:cs typeface="Arial" pitchFamily="34" charset="0"/>
            </a:endParaRPr>
          </a:p>
        </p:txBody>
      </p:sp>
      <p:sp>
        <p:nvSpPr>
          <p:cNvPr id="7" name="TextBox 6"/>
          <p:cNvSpPr txBox="1"/>
          <p:nvPr/>
        </p:nvSpPr>
        <p:spPr>
          <a:xfrm>
            <a:off x="4572000" y="1746171"/>
            <a:ext cx="4343400" cy="393954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nSpc>
                <a:spcPct val="200000"/>
              </a:lnSpc>
              <a:spcBef>
                <a:spcPts val="1200"/>
              </a:spcBef>
            </a:pPr>
            <a:r>
              <a:rPr lang="en-US" sz="2000" dirty="0" smtClean="0">
                <a:latin typeface="Arial" pitchFamily="34" charset="0"/>
                <a:cs typeface="Arial" pitchFamily="34" charset="0"/>
              </a:rPr>
              <a:t>How it works?</a:t>
            </a:r>
          </a:p>
          <a:p>
            <a:pPr>
              <a:lnSpc>
                <a:spcPct val="200000"/>
              </a:lnSpc>
              <a:spcBef>
                <a:spcPts val="1200"/>
              </a:spcBef>
            </a:pPr>
            <a:r>
              <a:rPr lang="en-US" sz="1600" dirty="0" smtClean="0">
                <a:latin typeface="Arial" pitchFamily="34" charset="0"/>
                <a:cs typeface="Arial" pitchFamily="34" charset="0"/>
              </a:rPr>
              <a:t>Step 1: </a:t>
            </a:r>
            <a:r>
              <a:rPr lang="en-US" sz="1600" b="0" dirty="0" smtClean="0">
                <a:latin typeface="Arial" pitchFamily="34" charset="0"/>
                <a:cs typeface="Arial" pitchFamily="34" charset="0"/>
              </a:rPr>
              <a:t>Checks if the number is 3 </a:t>
            </a:r>
          </a:p>
          <a:p>
            <a:pPr>
              <a:lnSpc>
                <a:spcPct val="200000"/>
              </a:lnSpc>
              <a:spcBef>
                <a:spcPts val="1200"/>
              </a:spcBef>
            </a:pPr>
            <a:r>
              <a:rPr lang="en-US" sz="1600" b="0" dirty="0" smtClean="0">
                <a:latin typeface="Arial" pitchFamily="34" charset="0"/>
                <a:cs typeface="Arial" pitchFamily="34" charset="0"/>
              </a:rPr>
              <a:t>If </a:t>
            </a:r>
            <a:r>
              <a:rPr lang="en-US" sz="1600" i="1" dirty="0" smtClean="0">
                <a:latin typeface="Arial" pitchFamily="34" charset="0"/>
                <a:cs typeface="Arial" pitchFamily="34" charset="0"/>
              </a:rPr>
              <a:t>True, </a:t>
            </a:r>
            <a:r>
              <a:rPr lang="en-US" sz="1600" b="0" dirty="0" smtClean="0">
                <a:latin typeface="Arial" pitchFamily="34" charset="0"/>
                <a:cs typeface="Arial" pitchFamily="34" charset="0"/>
                <a:sym typeface="Wingdings" pitchFamily="2" charset="2"/>
              </a:rPr>
              <a:t>Print “</a:t>
            </a:r>
            <a:r>
              <a:rPr lang="en-US" sz="1600" dirty="0" smtClean="0">
                <a:latin typeface="Arial" pitchFamily="34" charset="0"/>
                <a:cs typeface="Arial" pitchFamily="34" charset="0"/>
                <a:sym typeface="Wingdings" pitchFamily="2" charset="2"/>
              </a:rPr>
              <a:t>Number is 3</a:t>
            </a:r>
            <a:r>
              <a:rPr lang="en-US" sz="1600" b="0" dirty="0" smtClean="0">
                <a:latin typeface="Arial" pitchFamily="34" charset="0"/>
                <a:cs typeface="Arial" pitchFamily="34" charset="0"/>
                <a:sym typeface="Wingdings" pitchFamily="2" charset="2"/>
              </a:rPr>
              <a:t>”</a:t>
            </a:r>
          </a:p>
          <a:p>
            <a:pPr>
              <a:lnSpc>
                <a:spcPct val="200000"/>
              </a:lnSpc>
              <a:spcBef>
                <a:spcPts val="1200"/>
              </a:spcBef>
            </a:pPr>
            <a:r>
              <a:rPr lang="en-US" sz="1600" dirty="0" smtClean="0">
                <a:latin typeface="Arial" pitchFamily="34" charset="0"/>
                <a:cs typeface="Arial" pitchFamily="34" charset="0"/>
              </a:rPr>
              <a:t>Step 2: </a:t>
            </a:r>
            <a:r>
              <a:rPr lang="en-US" sz="1600" b="0" dirty="0" smtClean="0">
                <a:latin typeface="Arial" pitchFamily="34" charset="0"/>
                <a:cs typeface="Arial" pitchFamily="34" charset="0"/>
                <a:sym typeface="Wingdings" pitchFamily="2" charset="2"/>
              </a:rPr>
              <a:t>If False Check if the number is 5</a:t>
            </a:r>
          </a:p>
          <a:p>
            <a:pPr>
              <a:lnSpc>
                <a:spcPct val="200000"/>
              </a:lnSpc>
              <a:spcBef>
                <a:spcPts val="1200"/>
              </a:spcBef>
            </a:pPr>
            <a:r>
              <a:rPr lang="en-US" sz="1600" b="0" dirty="0" smtClean="0">
                <a:latin typeface="Arial" pitchFamily="34" charset="0"/>
                <a:cs typeface="Arial" pitchFamily="34" charset="0"/>
                <a:sym typeface="Wingdings" pitchFamily="2" charset="2"/>
              </a:rPr>
              <a:t>If </a:t>
            </a:r>
            <a:r>
              <a:rPr lang="en-US" sz="1600" i="1" dirty="0" smtClean="0">
                <a:latin typeface="Arial" pitchFamily="34" charset="0"/>
                <a:cs typeface="Arial" pitchFamily="34" charset="0"/>
                <a:sym typeface="Wingdings" pitchFamily="2" charset="2"/>
              </a:rPr>
              <a:t>True,</a:t>
            </a:r>
            <a:r>
              <a:rPr lang="en-US" sz="1600" b="0" dirty="0" smtClean="0">
                <a:latin typeface="Arial" pitchFamily="34" charset="0"/>
                <a:cs typeface="Arial" pitchFamily="34" charset="0"/>
                <a:sym typeface="Wingdings" pitchFamily="2" charset="2"/>
              </a:rPr>
              <a:t> Print “</a:t>
            </a:r>
            <a:r>
              <a:rPr lang="en-US" sz="1600" dirty="0" smtClean="0">
                <a:latin typeface="Arial" pitchFamily="34" charset="0"/>
                <a:cs typeface="Arial" pitchFamily="34" charset="0"/>
                <a:sym typeface="Wingdings" pitchFamily="2" charset="2"/>
              </a:rPr>
              <a:t>Number is 5</a:t>
            </a:r>
            <a:r>
              <a:rPr lang="en-US" sz="1600" b="0" dirty="0" smtClean="0">
                <a:latin typeface="Arial" pitchFamily="34" charset="0"/>
                <a:cs typeface="Arial" pitchFamily="34" charset="0"/>
                <a:sym typeface="Wingdings" pitchFamily="2" charset="2"/>
              </a:rPr>
              <a:t>”</a:t>
            </a:r>
          </a:p>
          <a:p>
            <a:pPr>
              <a:lnSpc>
                <a:spcPct val="200000"/>
              </a:lnSpc>
              <a:spcBef>
                <a:spcPts val="1200"/>
              </a:spcBef>
            </a:pPr>
            <a:r>
              <a:rPr lang="en-US" sz="1600" b="0" dirty="0" smtClean="0">
                <a:latin typeface="Arial" pitchFamily="34" charset="0"/>
                <a:cs typeface="Arial" pitchFamily="34" charset="0"/>
                <a:sym typeface="Wingdings" pitchFamily="2" charset="2"/>
              </a:rPr>
              <a:t>If </a:t>
            </a:r>
            <a:r>
              <a:rPr lang="en-US" sz="1600" i="1" dirty="0" smtClean="0">
                <a:latin typeface="Arial" pitchFamily="34" charset="0"/>
                <a:cs typeface="Arial" pitchFamily="34" charset="0"/>
                <a:sym typeface="Wingdings" pitchFamily="2" charset="2"/>
              </a:rPr>
              <a:t>False, </a:t>
            </a:r>
            <a:r>
              <a:rPr lang="en-US" sz="1600" b="0" dirty="0" smtClean="0">
                <a:latin typeface="Arial" pitchFamily="34" charset="0"/>
                <a:cs typeface="Arial" pitchFamily="34" charset="0"/>
                <a:sym typeface="Wingdings" pitchFamily="2" charset="2"/>
              </a:rPr>
              <a:t>Prints “</a:t>
            </a:r>
            <a:r>
              <a:rPr lang="en-US" sz="1600" dirty="0" smtClean="0">
                <a:latin typeface="Arial" pitchFamily="34" charset="0"/>
                <a:cs typeface="Arial" pitchFamily="34" charset="0"/>
                <a:sym typeface="Wingdings" pitchFamily="2" charset="2"/>
              </a:rPr>
              <a:t>Number is not 3 or 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&lt;c:set&gt; JSTL Tag</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18</a:t>
            </a:fld>
            <a:endParaRPr lang="en-US"/>
          </a:p>
        </p:txBody>
      </p:sp>
      <p:sp>
        <p:nvSpPr>
          <p:cNvPr id="5" name="TextBox 4"/>
          <p:cNvSpPr txBox="1"/>
          <p:nvPr/>
        </p:nvSpPr>
        <p:spPr>
          <a:xfrm>
            <a:off x="0" y="1371600"/>
            <a:ext cx="9144000" cy="5124480"/>
          </a:xfrm>
          <a:prstGeom prst="rect">
            <a:avLst/>
          </a:prstGeom>
          <a:noFill/>
        </p:spPr>
        <p:txBody>
          <a:bodyPr wrap="square" rtlCol="0">
            <a:spAutoFit/>
          </a:bodyPr>
          <a:lstStyle/>
          <a:p>
            <a:pPr marL="393700" indent="-330200">
              <a:lnSpc>
                <a:spcPct val="150000"/>
              </a:lnSpc>
            </a:pPr>
            <a:r>
              <a:rPr lang="en-US" dirty="0" smtClean="0"/>
              <a:t>&lt;c:set</a:t>
            </a:r>
            <a:r>
              <a:rPr lang="en-US" b="0" dirty="0" smtClean="0"/>
              <a:t>&gt; used to sets the property of a bean or map </a:t>
            </a:r>
            <a:r>
              <a:rPr lang="en-US" i="1" dirty="0" smtClean="0"/>
              <a:t>similar</a:t>
            </a:r>
            <a:r>
              <a:rPr lang="en-US" b="0" dirty="0" smtClean="0"/>
              <a:t> to the </a:t>
            </a:r>
            <a:r>
              <a:rPr lang="en-US" dirty="0" smtClean="0"/>
              <a:t>&lt;</a:t>
            </a:r>
            <a:r>
              <a:rPr lang="en-US" dirty="0" err="1" smtClean="0"/>
              <a:t>jsp:setProperty</a:t>
            </a:r>
            <a:r>
              <a:rPr lang="en-US" dirty="0" smtClean="0"/>
              <a:t>&gt; </a:t>
            </a:r>
            <a:r>
              <a:rPr lang="en-US" b="0" dirty="0" smtClean="0"/>
              <a:t>action.</a:t>
            </a:r>
          </a:p>
          <a:p>
            <a:pPr marL="803275" indent="-234950">
              <a:lnSpc>
                <a:spcPct val="150000"/>
              </a:lnSpc>
              <a:buFont typeface="Wingdings" pitchFamily="2" charset="2"/>
              <a:buChar char="§"/>
            </a:pPr>
            <a:r>
              <a:rPr lang="en-US" b="0" dirty="0" smtClean="0"/>
              <a:t>It can also set a parameter with a value.</a:t>
            </a:r>
          </a:p>
          <a:p>
            <a:pPr marL="803275" indent="-234950">
              <a:lnSpc>
                <a:spcPct val="150000"/>
              </a:lnSpc>
              <a:buFont typeface="Wingdings" pitchFamily="2" charset="2"/>
              <a:buChar char="§"/>
            </a:pPr>
            <a:r>
              <a:rPr lang="en-US" b="0" dirty="0" smtClean="0"/>
              <a:t>Value can be set either in the body or using the “</a:t>
            </a:r>
            <a:r>
              <a:rPr lang="en-US" i="1" dirty="0" smtClean="0"/>
              <a:t>value</a:t>
            </a:r>
            <a:r>
              <a:rPr lang="en-US" b="0" dirty="0" smtClean="0"/>
              <a:t>” attribute.</a:t>
            </a:r>
          </a:p>
          <a:p>
            <a:pPr marL="393700" indent="-330200">
              <a:lnSpc>
                <a:spcPct val="150000"/>
              </a:lnSpc>
              <a:spcBef>
                <a:spcPts val="600"/>
              </a:spcBef>
            </a:pPr>
            <a:r>
              <a:rPr lang="en-US" dirty="0" smtClean="0"/>
              <a:t>Example 1: Setting a parameter:</a:t>
            </a:r>
          </a:p>
          <a:p>
            <a:pPr marL="393700" indent="174625">
              <a:lnSpc>
                <a:spcPct val="150000"/>
              </a:lnSpc>
              <a:spcBef>
                <a:spcPts val="600"/>
              </a:spcBef>
            </a:pPr>
            <a:r>
              <a:rPr lang="en-US" dirty="0" smtClean="0">
                <a:solidFill>
                  <a:srgbClr val="00B050"/>
                </a:solidFill>
              </a:rPr>
              <a:t>&lt;c:set  </a:t>
            </a:r>
            <a:r>
              <a:rPr lang="en-US" dirty="0" err="1" smtClean="0">
                <a:solidFill>
                  <a:srgbClr val="C00000"/>
                </a:solidFill>
              </a:rPr>
              <a:t>var</a:t>
            </a:r>
            <a:r>
              <a:rPr lang="en-US" dirty="0" smtClean="0"/>
              <a:t>=“</a:t>
            </a:r>
            <a:r>
              <a:rPr lang="en-US" dirty="0" err="1" smtClean="0">
                <a:solidFill>
                  <a:srgbClr val="00B0F0"/>
                </a:solidFill>
              </a:rPr>
              <a:t>userName</a:t>
            </a:r>
            <a:r>
              <a:rPr lang="en-US" dirty="0" smtClean="0"/>
              <a:t>” </a:t>
            </a:r>
            <a:r>
              <a:rPr lang="en-US" dirty="0" smtClean="0">
                <a:solidFill>
                  <a:srgbClr val="C00000"/>
                </a:solidFill>
              </a:rPr>
              <a:t>scope</a:t>
            </a:r>
            <a:r>
              <a:rPr lang="en-US" dirty="0" smtClean="0"/>
              <a:t>=“</a:t>
            </a:r>
            <a:r>
              <a:rPr lang="en-US" dirty="0" smtClean="0">
                <a:solidFill>
                  <a:srgbClr val="00B0F0"/>
                </a:solidFill>
              </a:rPr>
              <a:t>session</a:t>
            </a:r>
            <a:r>
              <a:rPr lang="en-US" dirty="0" smtClean="0"/>
              <a:t>” </a:t>
            </a:r>
            <a:r>
              <a:rPr lang="en-US" dirty="0" smtClean="0">
                <a:solidFill>
                  <a:srgbClr val="C00000"/>
                </a:solidFill>
              </a:rPr>
              <a:t>value</a:t>
            </a:r>
            <a:r>
              <a:rPr lang="en-US" dirty="0" smtClean="0"/>
              <a:t>=“</a:t>
            </a:r>
            <a:r>
              <a:rPr lang="en-US" dirty="0" smtClean="0">
                <a:solidFill>
                  <a:srgbClr val="00B0F0"/>
                </a:solidFill>
              </a:rPr>
              <a:t>rose</a:t>
            </a:r>
            <a:r>
              <a:rPr lang="en-US" dirty="0" smtClean="0">
                <a:solidFill>
                  <a:srgbClr val="002060"/>
                </a:solidFill>
              </a:rPr>
              <a:t>”</a:t>
            </a:r>
            <a:r>
              <a:rPr lang="en-US" dirty="0" smtClean="0">
                <a:solidFill>
                  <a:srgbClr val="00B050"/>
                </a:solidFill>
              </a:rPr>
              <a:t>/&gt;</a:t>
            </a:r>
          </a:p>
          <a:p>
            <a:pPr indent="236538">
              <a:lnSpc>
                <a:spcPct val="150000"/>
              </a:lnSpc>
              <a:spcBef>
                <a:spcPts val="600"/>
              </a:spcBef>
            </a:pPr>
            <a:r>
              <a:rPr lang="en-US" b="0" dirty="0" smtClean="0"/>
              <a:t>The above tag will create variable </a:t>
            </a:r>
            <a:r>
              <a:rPr lang="en-US" dirty="0" err="1" smtClean="0">
                <a:solidFill>
                  <a:srgbClr val="00B0F0"/>
                </a:solidFill>
              </a:rPr>
              <a:t>userName</a:t>
            </a:r>
            <a:r>
              <a:rPr lang="en-US" b="0" dirty="0" smtClean="0"/>
              <a:t> and assigns the </a:t>
            </a:r>
            <a:r>
              <a:rPr lang="en-US" dirty="0" smtClean="0">
                <a:solidFill>
                  <a:srgbClr val="C00000"/>
                </a:solidFill>
              </a:rPr>
              <a:t>value</a:t>
            </a:r>
            <a:r>
              <a:rPr lang="en-US" b="0" dirty="0" smtClean="0"/>
              <a:t> </a:t>
            </a:r>
            <a:r>
              <a:rPr lang="en-US" dirty="0" smtClean="0">
                <a:solidFill>
                  <a:srgbClr val="00B0F0"/>
                </a:solidFill>
              </a:rPr>
              <a:t>rose</a:t>
            </a:r>
            <a:r>
              <a:rPr lang="en-US" b="0" dirty="0" smtClean="0"/>
              <a:t> in </a:t>
            </a:r>
            <a:r>
              <a:rPr lang="en-US" dirty="0" smtClean="0">
                <a:solidFill>
                  <a:srgbClr val="00B0F0"/>
                </a:solidFill>
              </a:rPr>
              <a:t>session</a:t>
            </a:r>
            <a:r>
              <a:rPr lang="en-US" b="0" dirty="0" smtClean="0"/>
              <a:t> </a:t>
            </a:r>
            <a:r>
              <a:rPr lang="en-US" dirty="0" smtClean="0">
                <a:solidFill>
                  <a:srgbClr val="C00000"/>
                </a:solidFill>
              </a:rPr>
              <a:t>scope</a:t>
            </a:r>
            <a:r>
              <a:rPr lang="en-US" b="0" dirty="0" smtClean="0"/>
              <a:t>. This will be created only if the attribute is not present in the scope mentioned.</a:t>
            </a:r>
          </a:p>
          <a:p>
            <a:pPr>
              <a:lnSpc>
                <a:spcPct val="150000"/>
              </a:lnSpc>
              <a:spcBef>
                <a:spcPts val="600"/>
              </a:spcBef>
            </a:pPr>
            <a:r>
              <a:rPr lang="en-US" dirty="0" smtClean="0"/>
              <a:t>Example 2: Setting a Bean property:</a:t>
            </a:r>
          </a:p>
          <a:p>
            <a:pPr indent="568325">
              <a:lnSpc>
                <a:spcPct val="150000"/>
              </a:lnSpc>
              <a:spcBef>
                <a:spcPts val="600"/>
              </a:spcBef>
            </a:pPr>
            <a:r>
              <a:rPr lang="en-US" dirty="0" smtClean="0">
                <a:solidFill>
                  <a:srgbClr val="00B050"/>
                </a:solidFill>
              </a:rPr>
              <a:t>&lt;c:set  </a:t>
            </a:r>
            <a:r>
              <a:rPr lang="en-US" dirty="0" smtClean="0">
                <a:solidFill>
                  <a:srgbClr val="C00000"/>
                </a:solidFill>
              </a:rPr>
              <a:t>target</a:t>
            </a:r>
            <a:r>
              <a:rPr lang="en-US" dirty="0" smtClean="0"/>
              <a:t>=“</a:t>
            </a:r>
            <a:r>
              <a:rPr lang="en-US" dirty="0" smtClean="0">
                <a:solidFill>
                  <a:srgbClr val="00B0F0"/>
                </a:solidFill>
              </a:rPr>
              <a:t>${</a:t>
            </a:r>
            <a:r>
              <a:rPr lang="en-US" dirty="0" err="1" smtClean="0">
                <a:solidFill>
                  <a:srgbClr val="00B0F0"/>
                </a:solidFill>
              </a:rPr>
              <a:t>userBean</a:t>
            </a:r>
            <a:r>
              <a:rPr lang="en-US" dirty="0" smtClean="0">
                <a:solidFill>
                  <a:srgbClr val="00B0F0"/>
                </a:solidFill>
              </a:rPr>
              <a:t>}</a:t>
            </a:r>
            <a:r>
              <a:rPr lang="en-US" dirty="0" smtClean="0"/>
              <a:t>” </a:t>
            </a:r>
            <a:r>
              <a:rPr lang="en-US" dirty="0" smtClean="0">
                <a:solidFill>
                  <a:srgbClr val="C00000"/>
                </a:solidFill>
              </a:rPr>
              <a:t>property</a:t>
            </a:r>
            <a:r>
              <a:rPr lang="en-US" dirty="0" smtClean="0"/>
              <a:t>=“</a:t>
            </a:r>
            <a:r>
              <a:rPr lang="en-US" dirty="0" err="1" smtClean="0">
                <a:solidFill>
                  <a:srgbClr val="00B0F0"/>
                </a:solidFill>
              </a:rPr>
              <a:t>userName</a:t>
            </a:r>
            <a:r>
              <a:rPr lang="en-US" dirty="0" smtClean="0"/>
              <a:t>” </a:t>
            </a:r>
            <a:r>
              <a:rPr lang="en-US" dirty="0" smtClean="0">
                <a:solidFill>
                  <a:srgbClr val="C00000"/>
                </a:solidFill>
              </a:rPr>
              <a:t>value</a:t>
            </a:r>
            <a:r>
              <a:rPr lang="en-US" dirty="0" smtClean="0"/>
              <a:t>=“</a:t>
            </a:r>
            <a:r>
              <a:rPr lang="en-US" dirty="0" smtClean="0">
                <a:solidFill>
                  <a:srgbClr val="00B0F0"/>
                </a:solidFill>
              </a:rPr>
              <a:t>rose</a:t>
            </a:r>
            <a:r>
              <a:rPr lang="en-US" dirty="0" smtClean="0">
                <a:solidFill>
                  <a:srgbClr val="002060"/>
                </a:solidFill>
              </a:rPr>
              <a:t>”</a:t>
            </a:r>
            <a:r>
              <a:rPr lang="en-US" dirty="0" smtClean="0">
                <a:solidFill>
                  <a:srgbClr val="00B050"/>
                </a:solidFill>
              </a:rPr>
              <a:t>/&gt;</a:t>
            </a:r>
          </a:p>
          <a:p>
            <a:pPr>
              <a:lnSpc>
                <a:spcPct val="150000"/>
              </a:lnSpc>
              <a:spcBef>
                <a:spcPts val="600"/>
              </a:spcBef>
            </a:pPr>
            <a:r>
              <a:rPr lang="en-US" b="0" dirty="0" smtClean="0"/>
              <a:t>Sets the </a:t>
            </a:r>
            <a:r>
              <a:rPr lang="en-US" i="1" dirty="0" err="1" smtClean="0"/>
              <a:t>userName</a:t>
            </a:r>
            <a:r>
              <a:rPr lang="en-US" b="0" dirty="0" smtClean="0"/>
              <a:t> property of the target bean </a:t>
            </a:r>
            <a:r>
              <a:rPr lang="en-US" b="0" dirty="0" err="1" smtClean="0"/>
              <a:t>userBean</a:t>
            </a:r>
            <a:r>
              <a:rPr lang="en-US" b="0" dirty="0" smtClean="0"/>
              <a:t> with the value rose.</a:t>
            </a:r>
            <a:endParaRPr lang="en-US"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ox(in)">
                                      <p:cBhvr>
                                        <p:cTn id="7" dur="500"/>
                                        <p:tgtEl>
                                          <p:spTgt spid="5">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box(in)">
                                      <p:cBhvr>
                                        <p:cTn id="10" dur="500"/>
                                        <p:tgtEl>
                                          <p:spTgt spid="5">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box(in)">
                                      <p:cBhvr>
                                        <p:cTn id="13" dur="500"/>
                                        <p:tgtEl>
                                          <p:spTgt spid="5">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 calcmode="lin" valueType="num">
                                      <p:cBhvr>
                                        <p:cTn id="18" dur="500" fill="hold"/>
                                        <p:tgtEl>
                                          <p:spTgt spid="5">
                                            <p:txEl>
                                              <p:pRg st="6" end="6"/>
                                            </p:txEl>
                                          </p:spTgt>
                                        </p:tgtEl>
                                        <p:attrNameLst>
                                          <p:attrName>ppt_w</p:attrName>
                                        </p:attrNameLst>
                                      </p:cBhvr>
                                      <p:tavLst>
                                        <p:tav tm="0">
                                          <p:val>
                                            <p:fltVal val="0"/>
                                          </p:val>
                                        </p:tav>
                                        <p:tav tm="100000">
                                          <p:val>
                                            <p:strVal val="#ppt_w"/>
                                          </p:val>
                                        </p:tav>
                                      </p:tavLst>
                                    </p:anim>
                                    <p:anim calcmode="lin" valueType="num">
                                      <p:cBhvr>
                                        <p:cTn id="19" dur="500" fill="hold"/>
                                        <p:tgtEl>
                                          <p:spTgt spid="5">
                                            <p:txEl>
                                              <p:pRg st="6" end="6"/>
                                            </p:txEl>
                                          </p:spTgt>
                                        </p:tgtEl>
                                        <p:attrNameLst>
                                          <p:attrName>ppt_h</p:attrName>
                                        </p:attrNameLst>
                                      </p:cBhvr>
                                      <p:tavLst>
                                        <p:tav tm="0">
                                          <p:val>
                                            <p:fltVal val="0"/>
                                          </p:val>
                                        </p:tav>
                                        <p:tav tm="100000">
                                          <p:val>
                                            <p:strVal val="#ppt_h"/>
                                          </p:val>
                                        </p:tav>
                                      </p:tavLst>
                                    </p:anim>
                                  </p:childTnLst>
                                </p:cTn>
                              </p:par>
                              <p:par>
                                <p:cTn id="20" presetID="23" presetClass="entr" presetSubtype="16" fill="hold" nodeType="with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 calcmode="lin" valueType="num">
                                      <p:cBhvr>
                                        <p:cTn id="22" dur="500" fill="hold"/>
                                        <p:tgtEl>
                                          <p:spTgt spid="5">
                                            <p:txEl>
                                              <p:pRg st="7" end="7"/>
                                            </p:txEl>
                                          </p:spTgt>
                                        </p:tgtEl>
                                        <p:attrNameLst>
                                          <p:attrName>ppt_w</p:attrName>
                                        </p:attrNameLst>
                                      </p:cBhvr>
                                      <p:tavLst>
                                        <p:tav tm="0">
                                          <p:val>
                                            <p:fltVal val="0"/>
                                          </p:val>
                                        </p:tav>
                                        <p:tav tm="100000">
                                          <p:val>
                                            <p:strVal val="#ppt_w"/>
                                          </p:val>
                                        </p:tav>
                                      </p:tavLst>
                                    </p:anim>
                                    <p:anim calcmode="lin" valueType="num">
                                      <p:cBhvr>
                                        <p:cTn id="23" dur="500" fill="hold"/>
                                        <p:tgtEl>
                                          <p:spTgt spid="5">
                                            <p:txEl>
                                              <p:pRg st="7" end="7"/>
                                            </p:txEl>
                                          </p:spTgt>
                                        </p:tgtEl>
                                        <p:attrNameLst>
                                          <p:attrName>ppt_h</p:attrName>
                                        </p:attrNameLst>
                                      </p:cBhvr>
                                      <p:tavLst>
                                        <p:tav tm="0">
                                          <p:val>
                                            <p:fltVal val="0"/>
                                          </p:val>
                                        </p:tav>
                                        <p:tav tm="100000">
                                          <p:val>
                                            <p:strVal val="#ppt_h"/>
                                          </p:val>
                                        </p:tav>
                                      </p:tavLst>
                                    </p:anim>
                                  </p:childTnLst>
                                </p:cTn>
                              </p:par>
                              <p:par>
                                <p:cTn id="24" presetID="23" presetClass="entr" presetSubtype="16" fill="hold" nodeType="withEffect">
                                  <p:stCondLst>
                                    <p:cond delay="0"/>
                                  </p:stCondLst>
                                  <p:childTnLst>
                                    <p:set>
                                      <p:cBhvr>
                                        <p:cTn id="25" dur="1" fill="hold">
                                          <p:stCondLst>
                                            <p:cond delay="0"/>
                                          </p:stCondLst>
                                        </p:cTn>
                                        <p:tgtEl>
                                          <p:spTgt spid="5">
                                            <p:txEl>
                                              <p:pRg st="8" end="8"/>
                                            </p:txEl>
                                          </p:spTgt>
                                        </p:tgtEl>
                                        <p:attrNameLst>
                                          <p:attrName>style.visibility</p:attrName>
                                        </p:attrNameLst>
                                      </p:cBhvr>
                                      <p:to>
                                        <p:strVal val="visible"/>
                                      </p:to>
                                    </p:set>
                                    <p:anim calcmode="lin" valueType="num">
                                      <p:cBhvr>
                                        <p:cTn id="26" dur="500" fill="hold"/>
                                        <p:tgtEl>
                                          <p:spTgt spid="5">
                                            <p:txEl>
                                              <p:pRg st="8" end="8"/>
                                            </p:txEl>
                                          </p:spTgt>
                                        </p:tgtEl>
                                        <p:attrNameLst>
                                          <p:attrName>ppt_w</p:attrName>
                                        </p:attrNameLst>
                                      </p:cBhvr>
                                      <p:tavLst>
                                        <p:tav tm="0">
                                          <p:val>
                                            <p:fltVal val="0"/>
                                          </p:val>
                                        </p:tav>
                                        <p:tav tm="100000">
                                          <p:val>
                                            <p:strVal val="#ppt_w"/>
                                          </p:val>
                                        </p:tav>
                                      </p:tavLst>
                                    </p:anim>
                                    <p:anim calcmode="lin" valueType="num">
                                      <p:cBhvr>
                                        <p:cTn id="27" dur="500" fill="hold"/>
                                        <p:tgtEl>
                                          <p:spTgt spid="5">
                                            <p:txEl>
                                              <p:pRg st="8" end="8"/>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&lt;c:set&gt;</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19</a:t>
            </a:fld>
            <a:endParaRPr lang="en-US"/>
          </a:p>
        </p:txBody>
      </p:sp>
      <p:sp>
        <p:nvSpPr>
          <p:cNvPr id="6" name="TextBox 5"/>
          <p:cNvSpPr txBox="1"/>
          <p:nvPr/>
        </p:nvSpPr>
        <p:spPr>
          <a:xfrm>
            <a:off x="304800" y="1752600"/>
            <a:ext cx="8915400" cy="3477875"/>
          </a:xfrm>
          <a:prstGeom prst="rect">
            <a:avLst/>
          </a:prstGeom>
          <a:noFill/>
        </p:spPr>
        <p:txBody>
          <a:bodyPr wrap="square" rtlCol="0">
            <a:spAutoFit/>
          </a:bodyPr>
          <a:lstStyle/>
          <a:p>
            <a:pPr marL="346075" indent="-346075">
              <a:lnSpc>
                <a:spcPct val="150000"/>
              </a:lnSpc>
              <a:spcBef>
                <a:spcPts val="1200"/>
              </a:spcBef>
              <a:buFont typeface="Wingdings" pitchFamily="2" charset="2"/>
              <a:buChar char="§"/>
            </a:pPr>
            <a:r>
              <a:rPr lang="en-US" sz="2000" b="0" dirty="0" smtClean="0"/>
              <a:t> </a:t>
            </a:r>
            <a:r>
              <a:rPr lang="en-US" sz="2000" b="0" dirty="0" err="1" smtClean="0">
                <a:solidFill>
                  <a:srgbClr val="C00000"/>
                </a:solidFill>
              </a:rPr>
              <a:t>var</a:t>
            </a:r>
            <a:r>
              <a:rPr lang="en-US" sz="2000" b="0" dirty="0" smtClean="0"/>
              <a:t> attribute should be a String literal – Cannot be an expression </a:t>
            </a:r>
          </a:p>
          <a:p>
            <a:pPr marL="346075" indent="-346075">
              <a:lnSpc>
                <a:spcPct val="150000"/>
              </a:lnSpc>
              <a:spcBef>
                <a:spcPts val="1200"/>
              </a:spcBef>
              <a:buFont typeface="Wingdings" pitchFamily="2" charset="2"/>
              <a:buChar char="§"/>
            </a:pPr>
            <a:r>
              <a:rPr lang="en-US" sz="2000" b="0" dirty="0" smtClean="0"/>
              <a:t>Both</a:t>
            </a:r>
            <a:r>
              <a:rPr lang="en-US" sz="2000" b="0" dirty="0" smtClean="0">
                <a:solidFill>
                  <a:srgbClr val="C00000"/>
                </a:solidFill>
              </a:rPr>
              <a:t> </a:t>
            </a:r>
            <a:r>
              <a:rPr lang="en-US" sz="2000" b="0" dirty="0" err="1" smtClean="0">
                <a:solidFill>
                  <a:srgbClr val="C00000"/>
                </a:solidFill>
              </a:rPr>
              <a:t>var</a:t>
            </a:r>
            <a:r>
              <a:rPr lang="en-US" sz="2000" b="0" dirty="0" smtClean="0"/>
              <a:t> and </a:t>
            </a:r>
            <a:r>
              <a:rPr lang="en-US" sz="2000" b="0" dirty="0" smtClean="0">
                <a:solidFill>
                  <a:srgbClr val="C00000"/>
                </a:solidFill>
              </a:rPr>
              <a:t>target</a:t>
            </a:r>
            <a:r>
              <a:rPr lang="en-US" sz="2000" b="0" dirty="0" smtClean="0"/>
              <a:t> attribute cannot be specified in the same tag.</a:t>
            </a:r>
          </a:p>
          <a:p>
            <a:pPr marL="346075" indent="-346075">
              <a:lnSpc>
                <a:spcPct val="150000"/>
              </a:lnSpc>
              <a:spcBef>
                <a:spcPts val="1200"/>
              </a:spcBef>
              <a:buFont typeface="Wingdings" pitchFamily="2" charset="2"/>
              <a:buChar char="§"/>
            </a:pPr>
            <a:r>
              <a:rPr lang="en-US" sz="2000" b="0" dirty="0" smtClean="0"/>
              <a:t>Default scope is page.</a:t>
            </a:r>
          </a:p>
          <a:p>
            <a:pPr marL="346075" indent="-346075">
              <a:lnSpc>
                <a:spcPct val="150000"/>
              </a:lnSpc>
              <a:spcBef>
                <a:spcPts val="1200"/>
              </a:spcBef>
              <a:buFont typeface="Wingdings" pitchFamily="2" charset="2"/>
              <a:buChar char="§"/>
            </a:pPr>
            <a:r>
              <a:rPr lang="en-US" sz="2000" b="0" dirty="0" smtClean="0"/>
              <a:t>While using</a:t>
            </a:r>
            <a:r>
              <a:rPr lang="en-US" sz="2000" b="0" dirty="0" smtClean="0">
                <a:solidFill>
                  <a:srgbClr val="C00000"/>
                </a:solidFill>
              </a:rPr>
              <a:t> target </a:t>
            </a:r>
            <a:r>
              <a:rPr lang="en-US" sz="2000" b="0" dirty="0" smtClean="0"/>
              <a:t>attribute it is mandatory that the target exists.</a:t>
            </a:r>
          </a:p>
          <a:p>
            <a:pPr marL="346075" indent="-346075">
              <a:lnSpc>
                <a:spcPct val="150000"/>
              </a:lnSpc>
              <a:spcBef>
                <a:spcPts val="1200"/>
              </a:spcBef>
              <a:buFont typeface="Wingdings" pitchFamily="2" charset="2"/>
              <a:buChar char="§"/>
            </a:pPr>
            <a:r>
              <a:rPr lang="en-US" sz="2000" b="0" dirty="0" smtClean="0"/>
              <a:t>If the value evaluates to null then the attribute named by </a:t>
            </a:r>
            <a:r>
              <a:rPr lang="en-US" sz="2000" b="0" dirty="0" err="1" smtClean="0">
                <a:solidFill>
                  <a:srgbClr val="C00000"/>
                </a:solidFill>
              </a:rPr>
              <a:t>var</a:t>
            </a:r>
            <a:r>
              <a:rPr lang="en-US" sz="2000" b="0" dirty="0" smtClean="0">
                <a:solidFill>
                  <a:srgbClr val="C00000"/>
                </a:solidFill>
              </a:rPr>
              <a:t> </a:t>
            </a:r>
            <a:r>
              <a:rPr lang="en-US" sz="2000" b="0" dirty="0" smtClean="0"/>
              <a:t>will not be set.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dirty="0" smtClean="0"/>
              <a:t>About the Author</a:t>
            </a:r>
          </a:p>
        </p:txBody>
      </p:sp>
      <p:sp>
        <p:nvSpPr>
          <p:cNvPr id="4098" name="Slide Number Placeholder 3"/>
          <p:cNvSpPr>
            <a:spLocks noGrp="1"/>
          </p:cNvSpPr>
          <p:nvPr>
            <p:ph type="sldNum" sz="quarter" idx="10"/>
          </p:nvPr>
        </p:nvSpPr>
        <p:spPr/>
        <p:txBody>
          <a:bodyPr/>
          <a:lstStyle/>
          <a:p>
            <a:pPr>
              <a:defRPr/>
            </a:pPr>
            <a:fld id="{5BD313E9-3302-4974-8563-6539F17C1C97}" type="slidenum">
              <a:rPr lang="en-US" smtClean="0"/>
              <a:pPr>
                <a:defRPr/>
              </a:pPr>
              <a:t>2</a:t>
            </a:fld>
            <a:endParaRPr lang="en-US" dirty="0" smtClean="0"/>
          </a:p>
        </p:txBody>
      </p:sp>
      <p:graphicFrame>
        <p:nvGraphicFramePr>
          <p:cNvPr id="33870" name="Group 78"/>
          <p:cNvGraphicFramePr>
            <a:graphicFrameLocks noGrp="1"/>
          </p:cNvGraphicFramePr>
          <p:nvPr/>
        </p:nvGraphicFramePr>
        <p:xfrm>
          <a:off x="533400" y="1778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Renjith(t-</a:t>
                      </a:r>
                      <a:r>
                        <a:rPr kumimoji="0" lang="en-US" sz="1600" b="0" i="0" u="none" strike="noStrike" cap="none" normalizeH="0" baseline="0" dirty="0" err="1" smtClean="0">
                          <a:ln>
                            <a:noFill/>
                          </a:ln>
                          <a:solidFill>
                            <a:schemeClr val="tx1"/>
                          </a:solidFill>
                          <a:effectLst/>
                          <a:latin typeface="Cambria" pitchFamily="18" charset="0"/>
                        </a:rPr>
                        <a:t>renjith</a:t>
                      </a:r>
                      <a:r>
                        <a:rPr kumimoji="0" lang="en-US" sz="1600" b="0" i="0" u="none" strike="noStrike" cap="none" normalizeH="0" baseline="0" dirty="0" smtClean="0">
                          <a:ln>
                            <a:noFill/>
                          </a:ln>
                          <a:solidFill>
                            <a:schemeClr val="tx1"/>
                          </a:solidFill>
                          <a:effectLst/>
                          <a:latin typeface="Cambria" pitchFamily="18" charset="0"/>
                        </a:rPr>
                        <a:t>)/ Shanmu (105110)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Trainer / </a:t>
                      </a:r>
                      <a:r>
                        <a:rPr kumimoji="0" lang="en-US" sz="1600" b="0" i="0" u="none" strike="noStrike" cap="none" normalizeH="0" baseline="0" dirty="0" err="1" smtClean="0">
                          <a:ln>
                            <a:noFill/>
                          </a:ln>
                          <a:solidFill>
                            <a:schemeClr val="tx1"/>
                          </a:solidFill>
                          <a:effectLst/>
                          <a:latin typeface="Cambria" pitchFamily="18" charset="0"/>
                        </a:rPr>
                        <a:t>Sr</a:t>
                      </a:r>
                      <a:r>
                        <a:rPr kumimoji="0" lang="en-US" sz="1600" b="0" i="0" u="none" strike="noStrike" cap="none" normalizeH="0" baseline="0" dirty="0" smtClean="0">
                          <a:ln>
                            <a:noFill/>
                          </a:ln>
                          <a:solidFill>
                            <a:schemeClr val="tx1"/>
                          </a:solidFill>
                          <a:effectLst/>
                          <a:latin typeface="Cambria" pitchFamily="18" charset="0"/>
                        </a:rPr>
                        <a:t> Architect</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1.0, January 20’th 2012</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924300"/>
            <a:ext cx="7620000" cy="495300"/>
          </a:xfrm>
          <a:prstGeom prst="rect">
            <a:avLst/>
          </a:prstGeom>
        </p:spPr>
        <p:txBody>
          <a:bodyPr wrap="none" fromWordArt="1">
            <a:prstTxWarp prst="textPlain">
              <a:avLst>
                <a:gd name="adj" fmla="val 50000"/>
              </a:avLst>
            </a:prstTxWarp>
          </a:bodyPr>
          <a:lstStyle/>
          <a:p>
            <a:pPr algn="ctr"/>
            <a:r>
              <a:rPr lang="en-US" sz="3600" kern="10" dirty="0">
                <a:ln w="9525">
                  <a:solidFill>
                    <a:srgbClr val="3366FF"/>
                  </a:solidFill>
                  <a:round/>
                  <a:headEnd/>
                  <a:tailEnd/>
                </a:ln>
                <a:solidFill>
                  <a:srgbClr val="3188B4"/>
                </a:solidFill>
                <a:latin typeface="Tw Cen MT Condensed"/>
              </a:rPr>
              <a:t>Cognizant Certified Official Curriculum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&lt;c:remove&gt; JSTL tag</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20</a:t>
            </a:fld>
            <a:endParaRPr lang="en-US"/>
          </a:p>
        </p:txBody>
      </p:sp>
      <p:sp>
        <p:nvSpPr>
          <p:cNvPr id="5" name="TextBox 4"/>
          <p:cNvSpPr txBox="1"/>
          <p:nvPr/>
        </p:nvSpPr>
        <p:spPr>
          <a:xfrm>
            <a:off x="228600" y="1600200"/>
            <a:ext cx="8686800" cy="6555641"/>
          </a:xfrm>
          <a:prstGeom prst="rect">
            <a:avLst/>
          </a:prstGeom>
          <a:noFill/>
        </p:spPr>
        <p:txBody>
          <a:bodyPr wrap="square" rtlCol="0">
            <a:spAutoFit/>
          </a:bodyPr>
          <a:lstStyle/>
          <a:p>
            <a:pPr marL="519113" indent="-519113">
              <a:lnSpc>
                <a:spcPct val="150000"/>
              </a:lnSpc>
            </a:pPr>
            <a:r>
              <a:rPr lang="en-US" sz="2000" b="0" dirty="0" smtClean="0"/>
              <a:t>Used to remove an attribute set in a specified scope.</a:t>
            </a:r>
          </a:p>
          <a:p>
            <a:pPr marL="519113" indent="-519113">
              <a:lnSpc>
                <a:spcPct val="150000"/>
              </a:lnSpc>
            </a:pPr>
            <a:r>
              <a:rPr lang="en-US" sz="2000" b="0" dirty="0" smtClean="0"/>
              <a:t>Contains only two attribute </a:t>
            </a:r>
          </a:p>
          <a:p>
            <a:pPr marL="519113" indent="-519113">
              <a:lnSpc>
                <a:spcPct val="150000"/>
              </a:lnSpc>
              <a:buFont typeface="+mj-lt"/>
              <a:buAutoNum type="arabicPeriod"/>
            </a:pPr>
            <a:r>
              <a:rPr lang="en-US" sz="2000" dirty="0" err="1" smtClean="0"/>
              <a:t>var</a:t>
            </a:r>
            <a:r>
              <a:rPr lang="en-US" sz="2000" dirty="0" smtClean="0"/>
              <a:t> :</a:t>
            </a:r>
            <a:r>
              <a:rPr lang="en-US" sz="2000" b="0" dirty="0" smtClean="0"/>
              <a:t> Name of the variable to remove</a:t>
            </a:r>
          </a:p>
          <a:p>
            <a:pPr marL="519113" indent="-519113">
              <a:lnSpc>
                <a:spcPct val="150000"/>
              </a:lnSpc>
              <a:buFont typeface="+mj-lt"/>
              <a:buAutoNum type="arabicPeriod"/>
            </a:pPr>
            <a:r>
              <a:rPr lang="en-US" sz="2000" dirty="0" smtClean="0"/>
              <a:t>Scope :</a:t>
            </a:r>
            <a:r>
              <a:rPr lang="en-US" sz="2000" b="0" dirty="0" smtClean="0"/>
              <a:t> Scope from which the variable can be removed. Possible values </a:t>
            </a:r>
            <a:r>
              <a:rPr lang="en-US" sz="2000" i="1" dirty="0" smtClean="0"/>
              <a:t>(Request/Session/Page/Application)</a:t>
            </a:r>
          </a:p>
          <a:p>
            <a:pPr marL="519113" indent="-519113">
              <a:lnSpc>
                <a:spcPct val="150000"/>
              </a:lnSpc>
            </a:pPr>
            <a:r>
              <a:rPr lang="en-US" sz="2000" dirty="0" smtClean="0"/>
              <a:t>Example:</a:t>
            </a:r>
          </a:p>
          <a:p>
            <a:pPr marL="741363" indent="173038">
              <a:lnSpc>
                <a:spcPct val="150000"/>
              </a:lnSpc>
            </a:pPr>
            <a:r>
              <a:rPr lang="en-US" sz="2000" dirty="0" smtClean="0">
                <a:solidFill>
                  <a:srgbClr val="00B050"/>
                </a:solidFill>
              </a:rPr>
              <a:t>&lt;c:remove  </a:t>
            </a:r>
            <a:r>
              <a:rPr lang="en-US" sz="2000" dirty="0" err="1" smtClean="0">
                <a:solidFill>
                  <a:srgbClr val="C00000"/>
                </a:solidFill>
              </a:rPr>
              <a:t>var</a:t>
            </a:r>
            <a:r>
              <a:rPr lang="en-US" sz="2000" b="0" dirty="0" smtClean="0"/>
              <a:t>=“</a:t>
            </a:r>
            <a:r>
              <a:rPr lang="en-US" sz="2000" b="0" dirty="0" err="1" smtClean="0">
                <a:solidFill>
                  <a:srgbClr val="00B0F0"/>
                </a:solidFill>
              </a:rPr>
              <a:t>userName</a:t>
            </a:r>
            <a:r>
              <a:rPr lang="en-US" sz="2000" b="0" dirty="0" smtClean="0"/>
              <a:t>” </a:t>
            </a:r>
            <a:r>
              <a:rPr lang="en-US" sz="2000" dirty="0" smtClean="0">
                <a:solidFill>
                  <a:srgbClr val="C00000"/>
                </a:solidFill>
              </a:rPr>
              <a:t>scope</a:t>
            </a:r>
            <a:r>
              <a:rPr lang="en-US" sz="2000" b="0" dirty="0" smtClean="0"/>
              <a:t>=“</a:t>
            </a:r>
            <a:r>
              <a:rPr lang="en-US" sz="2000" b="0" dirty="0" smtClean="0">
                <a:solidFill>
                  <a:srgbClr val="00B0F0"/>
                </a:solidFill>
              </a:rPr>
              <a:t>request</a:t>
            </a:r>
            <a:r>
              <a:rPr lang="en-US" sz="2000" b="0" dirty="0" smtClean="0"/>
              <a:t>” </a:t>
            </a:r>
            <a:r>
              <a:rPr lang="en-US" sz="2000" b="0" dirty="0" smtClean="0">
                <a:solidFill>
                  <a:srgbClr val="00B050"/>
                </a:solidFill>
              </a:rPr>
              <a:t>/&gt;</a:t>
            </a:r>
          </a:p>
          <a:p>
            <a:pPr marL="741363" indent="-173038">
              <a:lnSpc>
                <a:spcPct val="150000"/>
              </a:lnSpc>
            </a:pPr>
            <a:r>
              <a:rPr lang="en-US" sz="2000" b="0" dirty="0" smtClean="0"/>
              <a:t>Removes the attribute named </a:t>
            </a:r>
            <a:r>
              <a:rPr lang="en-US" sz="2000" i="1" dirty="0" smtClean="0">
                <a:solidFill>
                  <a:srgbClr val="00B0F0"/>
                </a:solidFill>
              </a:rPr>
              <a:t>username</a:t>
            </a:r>
            <a:r>
              <a:rPr lang="en-US" sz="2000" b="0" dirty="0" smtClean="0"/>
              <a:t> in the </a:t>
            </a:r>
            <a:r>
              <a:rPr lang="en-US" sz="2000" i="1" dirty="0" smtClean="0">
                <a:solidFill>
                  <a:srgbClr val="00B0F0"/>
                </a:solidFill>
              </a:rPr>
              <a:t>request</a:t>
            </a:r>
            <a:r>
              <a:rPr lang="en-US" sz="2000" b="0" dirty="0" smtClean="0"/>
              <a:t> scope.</a:t>
            </a:r>
          </a:p>
          <a:p>
            <a:pPr marL="741363" indent="-173038">
              <a:lnSpc>
                <a:spcPct val="150000"/>
              </a:lnSpc>
            </a:pPr>
            <a:r>
              <a:rPr lang="en-US" sz="2000" b="0" dirty="0" smtClean="0"/>
              <a:t>This is equivalent to,</a:t>
            </a:r>
          </a:p>
          <a:p>
            <a:pPr marL="741363" indent="173038">
              <a:lnSpc>
                <a:spcPct val="150000"/>
              </a:lnSpc>
            </a:pPr>
            <a:r>
              <a:rPr lang="en-US" sz="2000" dirty="0" err="1" smtClean="0">
                <a:solidFill>
                  <a:srgbClr val="7030A0"/>
                </a:solidFill>
              </a:rPr>
              <a:t>request.removeAttribute</a:t>
            </a:r>
            <a:r>
              <a:rPr lang="en-US" sz="2000" dirty="0" smtClean="0">
                <a:solidFill>
                  <a:srgbClr val="7030A0"/>
                </a:solidFill>
              </a:rPr>
              <a:t>(“</a:t>
            </a:r>
            <a:r>
              <a:rPr lang="en-US" sz="2000" dirty="0" err="1" smtClean="0">
                <a:solidFill>
                  <a:srgbClr val="00B0F0"/>
                </a:solidFill>
              </a:rPr>
              <a:t>userName</a:t>
            </a:r>
            <a:r>
              <a:rPr lang="en-US" sz="2000" dirty="0" smtClean="0">
                <a:solidFill>
                  <a:srgbClr val="7030A0"/>
                </a:solidFill>
              </a:rPr>
              <a:t>”);</a:t>
            </a:r>
          </a:p>
          <a:p>
            <a:pPr marL="741363" indent="173038">
              <a:lnSpc>
                <a:spcPct val="150000"/>
              </a:lnSpc>
            </a:pPr>
            <a:endParaRPr lang="en-US" sz="2000" dirty="0" smtClean="0">
              <a:solidFill>
                <a:srgbClr val="7030A0"/>
              </a:solidFill>
            </a:endParaRPr>
          </a:p>
          <a:p>
            <a:pPr>
              <a:lnSpc>
                <a:spcPct val="150000"/>
              </a:lnSpc>
            </a:pPr>
            <a:endParaRPr lang="en-US" sz="2000" b="0" dirty="0" smtClean="0"/>
          </a:p>
          <a:p>
            <a:pPr>
              <a:lnSpc>
                <a:spcPct val="150000"/>
              </a:lnSpc>
            </a:pPr>
            <a:endParaRPr lang="en-US" sz="2000" b="0" dirty="0" smtClean="0"/>
          </a:p>
          <a:p>
            <a:pPr>
              <a:lnSpc>
                <a:spcPct val="150000"/>
              </a:lnSpc>
            </a:pPr>
            <a:endParaRPr lang="en-US" sz="2000" b="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Reflect</a:t>
            </a:r>
            <a:endParaRPr lang="en-US" dirty="0"/>
          </a:p>
        </p:txBody>
      </p:sp>
      <p:sp>
        <p:nvSpPr>
          <p:cNvPr id="3" name="Content Placeholder 2"/>
          <p:cNvSpPr>
            <a:spLocks noGrp="1"/>
          </p:cNvSpPr>
          <p:nvPr>
            <p:ph idx="1"/>
          </p:nvPr>
        </p:nvSpPr>
        <p:spPr>
          <a:xfrm>
            <a:off x="0" y="1682750"/>
            <a:ext cx="9144000" cy="4946650"/>
          </a:xfrm>
        </p:spPr>
        <p:txBody>
          <a:bodyPr/>
          <a:lstStyle/>
          <a:p>
            <a:pPr>
              <a:buNone/>
            </a:pPr>
            <a:endParaRPr lang="en-US" sz="2000" dirty="0" smtClean="0">
              <a:latin typeface="Arial" pitchFamily="34" charset="0"/>
              <a:cs typeface="Arial" pitchFamily="34" charset="0"/>
            </a:endParaRPr>
          </a:p>
          <a:p>
            <a:pPr>
              <a:buNone/>
            </a:pPr>
            <a:endParaRPr lang="en-US" sz="2000" dirty="0" smtClean="0">
              <a:latin typeface="Arial" pitchFamily="34" charset="0"/>
              <a:cs typeface="Arial" pitchFamily="34" charset="0"/>
            </a:endParaRPr>
          </a:p>
          <a:p>
            <a:pPr>
              <a:buNone/>
            </a:pPr>
            <a:endParaRPr lang="en-US" sz="2000" dirty="0" smtClean="0">
              <a:latin typeface="Arial" pitchFamily="34" charset="0"/>
              <a:cs typeface="Arial" pitchFamily="34" charset="0"/>
            </a:endParaRPr>
          </a:p>
          <a:p>
            <a:pPr>
              <a:lnSpc>
                <a:spcPct val="150000"/>
              </a:lnSpc>
              <a:buNone/>
            </a:pPr>
            <a:r>
              <a:rPr lang="en-US" sz="2000" dirty="0" smtClean="0">
                <a:latin typeface="Arial" pitchFamily="34" charset="0"/>
                <a:cs typeface="Arial" pitchFamily="34" charset="0"/>
              </a:rPr>
              <a:t>Associates to quickly summarize the following before ending the session </a:t>
            </a:r>
          </a:p>
          <a:p>
            <a:pPr marL="800100" indent="-279400">
              <a:lnSpc>
                <a:spcPct val="150000"/>
              </a:lnSpc>
              <a:buFont typeface="Wingdings" pitchFamily="2" charset="2"/>
              <a:buChar char="§"/>
            </a:pPr>
            <a:r>
              <a:rPr sz="2000" dirty="0" smtClean="0">
                <a:latin typeface="Arial" pitchFamily="34" charset="0"/>
                <a:cs typeface="Arial" pitchFamily="34" charset="0"/>
              </a:rPr>
              <a:t>How can you tokenize a string using JSTL tag</a:t>
            </a:r>
          </a:p>
          <a:p>
            <a:pPr marL="800100" indent="-279400">
              <a:lnSpc>
                <a:spcPct val="150000"/>
              </a:lnSpc>
              <a:buFont typeface="Wingdings" pitchFamily="2" charset="2"/>
              <a:buChar char="§"/>
            </a:pPr>
            <a:r>
              <a:rPr sz="2000" dirty="0" smtClean="0">
                <a:latin typeface="Arial" pitchFamily="34" charset="0"/>
                <a:cs typeface="Arial" pitchFamily="34" charset="0"/>
              </a:rPr>
              <a:t>Which JSTL tag can be used to produce the same effect as that of J</a:t>
            </a:r>
            <a:r>
              <a:rPr lang="en-US" sz="2000" dirty="0" smtClean="0">
                <a:latin typeface="Arial" pitchFamily="34" charset="0"/>
                <a:cs typeface="Arial" pitchFamily="34" charset="0"/>
              </a:rPr>
              <a:t>a</a:t>
            </a:r>
            <a:r>
              <a:rPr sz="2000" dirty="0" smtClean="0">
                <a:latin typeface="Arial" pitchFamily="34" charset="0"/>
                <a:cs typeface="Arial" pitchFamily="34" charset="0"/>
              </a:rPr>
              <a:t>va switch statement?</a:t>
            </a:r>
          </a:p>
          <a:p>
            <a:pPr marL="800100" indent="-279400">
              <a:lnSpc>
                <a:spcPct val="150000"/>
              </a:lnSpc>
              <a:buFont typeface="Wingdings" pitchFamily="2" charset="2"/>
              <a:buChar char="§"/>
            </a:pPr>
            <a:r>
              <a:rPr sz="2000" smtClean="0">
                <a:latin typeface="Arial" pitchFamily="34" charset="0"/>
                <a:cs typeface="Arial" pitchFamily="34" charset="0"/>
              </a:rPr>
              <a:t> </a:t>
            </a:r>
            <a:r>
              <a:rPr lang="en-US" sz="2000" dirty="0" smtClean="0">
                <a:latin typeface="Arial" pitchFamily="34" charset="0"/>
                <a:cs typeface="Arial" pitchFamily="34" charset="0"/>
              </a:rPr>
              <a:t>How can a bean property be set using JSTL tags?</a:t>
            </a:r>
          </a:p>
          <a:p>
            <a:pPr marL="800100" indent="-279400">
              <a:lnSpc>
                <a:spcPct val="150000"/>
              </a:lnSpc>
              <a:buNone/>
            </a:pPr>
            <a:endParaRPr lang="en-US" sz="20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21</a:t>
            </a:fld>
            <a:endParaRPr lang="en-US"/>
          </a:p>
        </p:txBody>
      </p:sp>
      <p:pic>
        <p:nvPicPr>
          <p:cNvPr id="6" name="Picture 5" descr="stop_n_go.JPG"/>
          <p:cNvPicPr>
            <a:picLocks noChangeAspect="1"/>
          </p:cNvPicPr>
          <p:nvPr/>
        </p:nvPicPr>
        <p:blipFill>
          <a:blip r:embed="rId2" cstate="print"/>
          <a:stretch>
            <a:fillRect/>
          </a:stretch>
        </p:blipFill>
        <p:spPr>
          <a:xfrm>
            <a:off x="3124200" y="1524000"/>
            <a:ext cx="2786633" cy="1336413"/>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&lt;c:import&gt; JSTL tag</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b="0" smtClean="0"/>
              <a:pPr>
                <a:defRPr/>
              </a:pPr>
              <a:t>22</a:t>
            </a:fld>
            <a:endParaRPr lang="en-US" b="0"/>
          </a:p>
        </p:txBody>
      </p:sp>
      <p:sp>
        <p:nvSpPr>
          <p:cNvPr id="5" name="TextBox 4"/>
          <p:cNvSpPr txBox="1"/>
          <p:nvPr/>
        </p:nvSpPr>
        <p:spPr>
          <a:xfrm>
            <a:off x="76200" y="1696283"/>
            <a:ext cx="9144000" cy="4662815"/>
          </a:xfrm>
          <a:prstGeom prst="rect">
            <a:avLst/>
          </a:prstGeom>
          <a:noFill/>
        </p:spPr>
        <p:txBody>
          <a:bodyPr wrap="square" rtlCol="0">
            <a:spAutoFit/>
          </a:bodyPr>
          <a:lstStyle/>
          <a:p>
            <a:pPr marL="346075" indent="-282575">
              <a:lnSpc>
                <a:spcPct val="150000"/>
              </a:lnSpc>
              <a:buFont typeface="Wingdings" pitchFamily="2" charset="2"/>
              <a:buChar char="§"/>
            </a:pPr>
            <a:r>
              <a:rPr lang="en-US" b="0" dirty="0" smtClean="0"/>
              <a:t>Used to include resources to a page can be a JSP page, servlet , XML file etc.</a:t>
            </a:r>
          </a:p>
          <a:p>
            <a:pPr marL="346075" indent="-282575">
              <a:lnSpc>
                <a:spcPct val="150000"/>
              </a:lnSpc>
              <a:buFont typeface="Wingdings" pitchFamily="2" charset="2"/>
              <a:buChar char="§"/>
            </a:pPr>
            <a:r>
              <a:rPr lang="en-US" b="0" dirty="0" smtClean="0"/>
              <a:t>Almost similar to </a:t>
            </a:r>
            <a:r>
              <a:rPr lang="en-US" i="1" dirty="0" smtClean="0"/>
              <a:t>&lt;</a:t>
            </a:r>
            <a:r>
              <a:rPr lang="en-US" i="1" dirty="0" err="1" smtClean="0"/>
              <a:t>jsp:include</a:t>
            </a:r>
            <a:r>
              <a:rPr lang="en-US" i="1" dirty="0" smtClean="0"/>
              <a:t>&gt;</a:t>
            </a:r>
            <a:r>
              <a:rPr lang="en-US" b="0" dirty="0" smtClean="0"/>
              <a:t> , but the difference </a:t>
            </a:r>
            <a:r>
              <a:rPr lang="en-US" i="1" dirty="0" smtClean="0"/>
              <a:t>&lt;c:import&gt;</a:t>
            </a:r>
            <a:r>
              <a:rPr lang="en-US" b="0" dirty="0" smtClean="0"/>
              <a:t> can also import resources residing outside the container.</a:t>
            </a:r>
          </a:p>
          <a:p>
            <a:pPr marL="568325">
              <a:lnSpc>
                <a:spcPct val="150000"/>
              </a:lnSpc>
            </a:pPr>
            <a:r>
              <a:rPr lang="en-US" dirty="0" smtClean="0"/>
              <a:t>Example :</a:t>
            </a:r>
          </a:p>
          <a:p>
            <a:pPr marL="568325">
              <a:lnSpc>
                <a:spcPct val="150000"/>
              </a:lnSpc>
            </a:pPr>
            <a:r>
              <a:rPr lang="en-US" dirty="0" smtClean="0">
                <a:solidFill>
                  <a:srgbClr val="00B050"/>
                </a:solidFill>
              </a:rPr>
              <a:t>&lt;c:import </a:t>
            </a:r>
            <a:r>
              <a:rPr lang="en-US" b="0" dirty="0" smtClean="0">
                <a:solidFill>
                  <a:srgbClr val="00B050"/>
                </a:solidFill>
              </a:rPr>
              <a:t> </a:t>
            </a:r>
            <a:r>
              <a:rPr lang="en-US" b="0" dirty="0" err="1" smtClean="0">
                <a:solidFill>
                  <a:srgbClr val="C00000"/>
                </a:solidFill>
              </a:rPr>
              <a:t>var</a:t>
            </a:r>
            <a:r>
              <a:rPr lang="en-US" b="0" dirty="0" smtClean="0"/>
              <a:t>=“</a:t>
            </a:r>
            <a:r>
              <a:rPr lang="en-US" b="0" dirty="0" smtClean="0">
                <a:solidFill>
                  <a:srgbClr val="00B0F0"/>
                </a:solidFill>
              </a:rPr>
              <a:t>data</a:t>
            </a:r>
            <a:r>
              <a:rPr lang="en-US" b="0" dirty="0" smtClean="0"/>
              <a:t>” </a:t>
            </a:r>
            <a:r>
              <a:rPr lang="en-US" b="0" dirty="0" smtClean="0">
                <a:solidFill>
                  <a:srgbClr val="C00000"/>
                </a:solidFill>
              </a:rPr>
              <a:t>URL</a:t>
            </a:r>
            <a:r>
              <a:rPr lang="en-US" b="0" dirty="0" smtClean="0"/>
              <a:t>=“</a:t>
            </a:r>
            <a:r>
              <a:rPr lang="en-US" b="0" dirty="0" smtClean="0">
                <a:solidFill>
                  <a:srgbClr val="00B0F0"/>
                </a:solidFill>
              </a:rPr>
              <a:t>http://www.xyz.com/details.xml</a:t>
            </a:r>
            <a:r>
              <a:rPr lang="en-US" b="0" dirty="0" smtClean="0"/>
              <a:t>” </a:t>
            </a:r>
            <a:r>
              <a:rPr lang="en-US" dirty="0" smtClean="0">
                <a:solidFill>
                  <a:srgbClr val="00B050"/>
                </a:solidFill>
              </a:rPr>
              <a:t>/&gt;</a:t>
            </a:r>
          </a:p>
          <a:p>
            <a:pPr marL="568325">
              <a:lnSpc>
                <a:spcPct val="150000"/>
              </a:lnSpc>
            </a:pPr>
            <a:r>
              <a:rPr lang="en-US" b="0" dirty="0" smtClean="0"/>
              <a:t>Imports the contents from </a:t>
            </a:r>
            <a:r>
              <a:rPr lang="en-US" i="1" dirty="0" smtClean="0">
                <a:solidFill>
                  <a:srgbClr val="00B0F0"/>
                </a:solidFill>
              </a:rPr>
              <a:t>details.xml</a:t>
            </a:r>
            <a:r>
              <a:rPr lang="en-US" i="1" dirty="0" smtClean="0"/>
              <a:t> </a:t>
            </a:r>
            <a:r>
              <a:rPr lang="en-US" b="0" dirty="0" smtClean="0"/>
              <a:t> into the variable </a:t>
            </a:r>
            <a:r>
              <a:rPr lang="en-US" i="1" dirty="0" smtClean="0">
                <a:solidFill>
                  <a:srgbClr val="00B0F0"/>
                </a:solidFill>
              </a:rPr>
              <a:t>data</a:t>
            </a:r>
          </a:p>
          <a:p>
            <a:pPr marL="568325">
              <a:lnSpc>
                <a:spcPct val="150000"/>
              </a:lnSpc>
            </a:pPr>
            <a:endParaRPr lang="en-US" i="1" dirty="0" smtClean="0">
              <a:solidFill>
                <a:srgbClr val="00B0F0"/>
              </a:solidFill>
            </a:endParaRPr>
          </a:p>
          <a:p>
            <a:pPr marL="803275" indent="47625">
              <a:lnSpc>
                <a:spcPct val="150000"/>
              </a:lnSpc>
            </a:pPr>
            <a:r>
              <a:rPr lang="en-US" dirty="0" smtClean="0">
                <a:solidFill>
                  <a:srgbClr val="C00000"/>
                </a:solidFill>
              </a:rPr>
              <a:t>URL: </a:t>
            </a:r>
            <a:r>
              <a:rPr lang="en-US" b="0" dirty="0" smtClean="0"/>
              <a:t>Mandatory attribute which specifies the resource location.</a:t>
            </a:r>
          </a:p>
          <a:p>
            <a:pPr marL="803275" indent="47625">
              <a:lnSpc>
                <a:spcPct val="150000"/>
              </a:lnSpc>
            </a:pPr>
            <a:r>
              <a:rPr lang="en-US" dirty="0" err="1" smtClean="0">
                <a:solidFill>
                  <a:srgbClr val="C00000"/>
                </a:solidFill>
              </a:rPr>
              <a:t>var</a:t>
            </a:r>
            <a:r>
              <a:rPr lang="en-US" b="0" dirty="0" smtClean="0"/>
              <a:t>   : Optional attribute used to store the resource text string.</a:t>
            </a:r>
          </a:p>
          <a:p>
            <a:pPr marL="803275" indent="47625">
              <a:lnSpc>
                <a:spcPct val="150000"/>
              </a:lnSpc>
            </a:pPr>
            <a:r>
              <a:rPr lang="en-US" dirty="0" smtClean="0">
                <a:solidFill>
                  <a:srgbClr val="C00000"/>
                </a:solidFill>
              </a:rPr>
              <a:t>scope</a:t>
            </a:r>
            <a:r>
              <a:rPr lang="en-US" b="0" dirty="0" smtClean="0">
                <a:solidFill>
                  <a:srgbClr val="C00000"/>
                </a:solidFill>
              </a:rPr>
              <a:t> </a:t>
            </a:r>
            <a:r>
              <a:rPr lang="en-US" b="0" dirty="0" smtClean="0"/>
              <a:t>: Scope of the variable (</a:t>
            </a:r>
            <a:r>
              <a:rPr lang="en-US" i="1" dirty="0" smtClean="0">
                <a:solidFill>
                  <a:srgbClr val="002060"/>
                </a:solidFill>
              </a:rPr>
              <a:t>page/application/session/request</a:t>
            </a:r>
            <a:r>
              <a:rPr lang="en-US" b="0" dirty="0" smtClean="0"/>
              <a:t>).</a:t>
            </a:r>
          </a:p>
          <a:p>
            <a:pPr marL="803275" indent="47625">
              <a:lnSpc>
                <a:spcPct val="150000"/>
              </a:lnSpc>
            </a:pPr>
            <a:r>
              <a:rPr lang="en-US" dirty="0" smtClean="0">
                <a:solidFill>
                  <a:srgbClr val="C00000"/>
                </a:solidFill>
              </a:rPr>
              <a:t>context</a:t>
            </a:r>
            <a:r>
              <a:rPr lang="en-US" dirty="0" smtClean="0"/>
              <a:t> : </a:t>
            </a:r>
            <a:r>
              <a:rPr lang="en-US" b="0" dirty="0" smtClean="0"/>
              <a:t>Context of the application where the resource resides.</a:t>
            </a:r>
            <a:endParaRPr lang="en-US"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ox(in)">
                                      <p:cBhvr>
                                        <p:cTn id="7" dur="500"/>
                                        <p:tgtEl>
                                          <p:spTgt spid="5">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box(in)">
                                      <p:cBhvr>
                                        <p:cTn id="10" dur="500"/>
                                        <p:tgtEl>
                                          <p:spTgt spid="5">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box(in)">
                                      <p:cBhvr>
                                        <p:cTn id="13" dur="500"/>
                                        <p:tgtEl>
                                          <p:spTgt spid="5">
                                            <p:txEl>
                                              <p:pRg st="4" end="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animEffect transition="in" filter="box(in)">
                                      <p:cBhvr>
                                        <p:cTn id="16" dur="500"/>
                                        <p:tgtEl>
                                          <p:spTgt spid="5">
                                            <p:txEl>
                                              <p:pRg st="6" end="6"/>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Effect transition="in" filter="box(in)">
                                      <p:cBhvr>
                                        <p:cTn id="19" dur="500"/>
                                        <p:tgtEl>
                                          <p:spTgt spid="5">
                                            <p:txEl>
                                              <p:pRg st="7" end="7"/>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5">
                                            <p:txEl>
                                              <p:pRg st="8" end="8"/>
                                            </p:txEl>
                                          </p:spTgt>
                                        </p:tgtEl>
                                        <p:attrNameLst>
                                          <p:attrName>style.visibility</p:attrName>
                                        </p:attrNameLst>
                                      </p:cBhvr>
                                      <p:to>
                                        <p:strVal val="visible"/>
                                      </p:to>
                                    </p:set>
                                    <p:animEffect transition="in" filter="box(in)">
                                      <p:cBhvr>
                                        <p:cTn id="22" dur="500"/>
                                        <p:tgtEl>
                                          <p:spTgt spid="5">
                                            <p:txEl>
                                              <p:pRg st="8" end="8"/>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animEffect transition="in" filter="box(in)">
                                      <p:cBhvr>
                                        <p:cTn id="25"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&lt;c:param&gt; JSTL Tag</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23</a:t>
            </a:fld>
            <a:endParaRPr lang="en-US"/>
          </a:p>
        </p:txBody>
      </p:sp>
      <p:sp>
        <p:nvSpPr>
          <p:cNvPr id="5" name="TextBox 4"/>
          <p:cNvSpPr txBox="1"/>
          <p:nvPr/>
        </p:nvSpPr>
        <p:spPr>
          <a:xfrm>
            <a:off x="381000" y="1752600"/>
            <a:ext cx="8382000" cy="3631763"/>
          </a:xfrm>
          <a:prstGeom prst="rect">
            <a:avLst/>
          </a:prstGeom>
          <a:noFill/>
        </p:spPr>
        <p:txBody>
          <a:bodyPr wrap="square" rtlCol="0">
            <a:spAutoFit/>
          </a:bodyPr>
          <a:lstStyle/>
          <a:p>
            <a:pPr marL="346075" indent="-346075">
              <a:lnSpc>
                <a:spcPct val="150000"/>
              </a:lnSpc>
              <a:spcBef>
                <a:spcPts val="1200"/>
              </a:spcBef>
            </a:pPr>
            <a:r>
              <a:rPr lang="en-US" sz="2000" b="0" dirty="0" smtClean="0"/>
              <a:t>Used to pass parameters to an imported resource</a:t>
            </a:r>
          </a:p>
          <a:p>
            <a:pPr marL="346075" indent="-346075">
              <a:lnSpc>
                <a:spcPct val="150000"/>
              </a:lnSpc>
              <a:spcBef>
                <a:spcPts val="1200"/>
              </a:spcBef>
            </a:pPr>
            <a:r>
              <a:rPr lang="en-US" sz="2000" b="0" dirty="0" smtClean="0"/>
              <a:t>    </a:t>
            </a:r>
            <a:r>
              <a:rPr lang="en-US" sz="2000" dirty="0" smtClean="0"/>
              <a:t>Example :</a:t>
            </a:r>
          </a:p>
          <a:p>
            <a:pPr marL="346075" indent="-109538">
              <a:lnSpc>
                <a:spcPct val="150000"/>
              </a:lnSpc>
              <a:spcBef>
                <a:spcPts val="1200"/>
              </a:spcBef>
            </a:pPr>
            <a:r>
              <a:rPr lang="en-US" sz="2000" dirty="0" smtClean="0">
                <a:solidFill>
                  <a:srgbClr val="00B050"/>
                </a:solidFill>
              </a:rPr>
              <a:t>&lt;c:import  </a:t>
            </a:r>
            <a:r>
              <a:rPr lang="en-US" sz="2000" b="0" dirty="0" err="1" smtClean="0">
                <a:solidFill>
                  <a:srgbClr val="C00000"/>
                </a:solidFill>
              </a:rPr>
              <a:t>var</a:t>
            </a:r>
            <a:r>
              <a:rPr lang="en-US" sz="2000" b="0" dirty="0" smtClean="0"/>
              <a:t>=“</a:t>
            </a:r>
            <a:r>
              <a:rPr lang="en-US" sz="2000" b="0" dirty="0" smtClean="0">
                <a:solidFill>
                  <a:srgbClr val="00B0F0"/>
                </a:solidFill>
              </a:rPr>
              <a:t>data</a:t>
            </a:r>
            <a:r>
              <a:rPr lang="en-US" sz="2000" b="0" dirty="0" smtClean="0"/>
              <a:t>” </a:t>
            </a:r>
            <a:r>
              <a:rPr lang="en-US" sz="2000" b="0" dirty="0" smtClean="0">
                <a:solidFill>
                  <a:srgbClr val="C00000"/>
                </a:solidFill>
              </a:rPr>
              <a:t>URL</a:t>
            </a:r>
            <a:r>
              <a:rPr lang="en-US" sz="2000" b="0" dirty="0" smtClean="0"/>
              <a:t>=“</a:t>
            </a:r>
            <a:r>
              <a:rPr lang="en-US" sz="2000" b="0" dirty="0" smtClean="0">
                <a:solidFill>
                  <a:srgbClr val="00B0F0"/>
                </a:solidFill>
              </a:rPr>
              <a:t>http://www.xyz.com/index.jsp</a:t>
            </a:r>
            <a:r>
              <a:rPr lang="en-US" sz="2000" b="0" dirty="0" smtClean="0"/>
              <a:t>” </a:t>
            </a:r>
            <a:r>
              <a:rPr lang="en-US" sz="2000" dirty="0" smtClean="0">
                <a:solidFill>
                  <a:srgbClr val="00B050"/>
                </a:solidFill>
              </a:rPr>
              <a:t>&gt;</a:t>
            </a:r>
          </a:p>
          <a:p>
            <a:pPr marL="630238" indent="63500">
              <a:lnSpc>
                <a:spcPct val="150000"/>
              </a:lnSpc>
              <a:spcBef>
                <a:spcPts val="1200"/>
              </a:spcBef>
            </a:pPr>
            <a:r>
              <a:rPr lang="en-US" sz="2000" dirty="0" smtClean="0">
                <a:solidFill>
                  <a:srgbClr val="00B050"/>
                </a:solidFill>
              </a:rPr>
              <a:t>&lt;c:param</a:t>
            </a:r>
            <a:r>
              <a:rPr lang="en-US" sz="2000" b="0" dirty="0" smtClean="0">
                <a:solidFill>
                  <a:srgbClr val="00B050"/>
                </a:solidFill>
              </a:rPr>
              <a:t> </a:t>
            </a:r>
            <a:r>
              <a:rPr lang="en-US" sz="2000" b="0" dirty="0" smtClean="0">
                <a:solidFill>
                  <a:srgbClr val="C00000"/>
                </a:solidFill>
              </a:rPr>
              <a:t>name</a:t>
            </a:r>
            <a:r>
              <a:rPr lang="en-US" sz="2000" b="0" dirty="0" smtClean="0"/>
              <a:t>=“</a:t>
            </a:r>
            <a:r>
              <a:rPr lang="en-US" sz="2000" b="0" dirty="0" smtClean="0">
                <a:solidFill>
                  <a:srgbClr val="00B0F0"/>
                </a:solidFill>
              </a:rPr>
              <a:t>title</a:t>
            </a:r>
            <a:r>
              <a:rPr lang="en-US" sz="2000" b="0" dirty="0" smtClean="0"/>
              <a:t>” </a:t>
            </a:r>
            <a:r>
              <a:rPr lang="en-US" sz="2000" b="0" dirty="0" smtClean="0">
                <a:solidFill>
                  <a:srgbClr val="C00000"/>
                </a:solidFill>
              </a:rPr>
              <a:t>value</a:t>
            </a:r>
            <a:r>
              <a:rPr lang="en-US" sz="2000" b="0" dirty="0" smtClean="0"/>
              <a:t>=“</a:t>
            </a:r>
            <a:r>
              <a:rPr lang="en-US" sz="2000" b="0" dirty="0" smtClean="0">
                <a:solidFill>
                  <a:srgbClr val="00B0F0"/>
                </a:solidFill>
              </a:rPr>
              <a:t>Header Page</a:t>
            </a:r>
            <a:r>
              <a:rPr lang="en-US" sz="2000" b="0" dirty="0" smtClean="0"/>
              <a:t>” </a:t>
            </a:r>
            <a:r>
              <a:rPr lang="en-US" sz="2000" dirty="0" smtClean="0">
                <a:solidFill>
                  <a:srgbClr val="00B050"/>
                </a:solidFill>
              </a:rPr>
              <a:t>/&gt;</a:t>
            </a:r>
          </a:p>
          <a:p>
            <a:pPr marL="346075" indent="-109538">
              <a:lnSpc>
                <a:spcPct val="150000"/>
              </a:lnSpc>
              <a:spcBef>
                <a:spcPts val="1200"/>
              </a:spcBef>
            </a:pPr>
            <a:r>
              <a:rPr lang="en-US" sz="2000" dirty="0" smtClean="0">
                <a:solidFill>
                  <a:srgbClr val="00B050"/>
                </a:solidFill>
              </a:rPr>
              <a:t>&lt;/c:import&gt;</a:t>
            </a:r>
          </a:p>
          <a:p>
            <a:pPr marL="346075" indent="-109538">
              <a:lnSpc>
                <a:spcPct val="150000"/>
              </a:lnSpc>
              <a:spcBef>
                <a:spcPts val="1200"/>
              </a:spcBef>
            </a:pPr>
            <a:r>
              <a:rPr lang="en-US" sz="2000" b="0" dirty="0" smtClean="0"/>
              <a:t>Passes an argument named “</a:t>
            </a:r>
            <a:r>
              <a:rPr lang="en-US" sz="2000" i="1" dirty="0" smtClean="0">
                <a:solidFill>
                  <a:srgbClr val="00B0F0"/>
                </a:solidFill>
              </a:rPr>
              <a:t>title</a:t>
            </a:r>
            <a:r>
              <a:rPr lang="en-US" sz="2000" i="1" dirty="0" smtClean="0"/>
              <a:t>”</a:t>
            </a:r>
            <a:r>
              <a:rPr lang="en-US" sz="2000" b="0" dirty="0" smtClean="0"/>
              <a:t> with value “</a:t>
            </a:r>
            <a:r>
              <a:rPr lang="en-US" sz="2000" i="1" dirty="0" smtClean="0">
                <a:solidFill>
                  <a:srgbClr val="00B0F0"/>
                </a:solidFill>
              </a:rPr>
              <a:t>Header Page</a:t>
            </a:r>
            <a:r>
              <a:rPr lang="en-US" sz="2000" b="0" dirty="0" smtClean="0"/>
              <a:t>” </a:t>
            </a: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&lt;c:redirect&gt; JSTL Tag</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24</a:t>
            </a:fld>
            <a:endParaRPr lang="en-US"/>
          </a:p>
        </p:txBody>
      </p:sp>
      <p:sp>
        <p:nvSpPr>
          <p:cNvPr id="5" name="TextBox 4"/>
          <p:cNvSpPr txBox="1"/>
          <p:nvPr/>
        </p:nvSpPr>
        <p:spPr>
          <a:xfrm>
            <a:off x="304800" y="1647379"/>
            <a:ext cx="8382000" cy="3323987"/>
          </a:xfrm>
          <a:prstGeom prst="rect">
            <a:avLst/>
          </a:prstGeom>
          <a:noFill/>
        </p:spPr>
        <p:txBody>
          <a:bodyPr wrap="square" rtlCol="0">
            <a:spAutoFit/>
          </a:bodyPr>
          <a:lstStyle/>
          <a:p>
            <a:pPr>
              <a:lnSpc>
                <a:spcPct val="150000"/>
              </a:lnSpc>
            </a:pPr>
            <a:r>
              <a:rPr lang="en-US" sz="2000" b="0" dirty="0" smtClean="0"/>
              <a:t>Used to redirect to a URL based on some conditions</a:t>
            </a:r>
          </a:p>
          <a:p>
            <a:pPr indent="457200">
              <a:lnSpc>
                <a:spcPct val="150000"/>
              </a:lnSpc>
            </a:pPr>
            <a:r>
              <a:rPr lang="en-US" sz="2000" dirty="0" smtClean="0">
                <a:solidFill>
                  <a:srgbClr val="00B050"/>
                </a:solidFill>
              </a:rPr>
              <a:t>&lt;c:when  </a:t>
            </a:r>
            <a:r>
              <a:rPr lang="en-US" sz="2000" dirty="0" smtClean="0">
                <a:solidFill>
                  <a:srgbClr val="C00000"/>
                </a:solidFill>
              </a:rPr>
              <a:t>tes</a:t>
            </a:r>
            <a:r>
              <a:rPr lang="en-US" sz="2000" b="0" dirty="0" smtClean="0">
                <a:solidFill>
                  <a:srgbClr val="C00000"/>
                </a:solidFill>
              </a:rPr>
              <a:t>t</a:t>
            </a:r>
            <a:r>
              <a:rPr lang="en-US" sz="2000" b="0" dirty="0" smtClean="0"/>
              <a:t>=“</a:t>
            </a:r>
            <a:r>
              <a:rPr lang="en-US" sz="2000" b="0" dirty="0" smtClean="0">
                <a:solidFill>
                  <a:srgbClr val="7030A0"/>
                </a:solidFill>
              </a:rPr>
              <a:t>${</a:t>
            </a:r>
            <a:r>
              <a:rPr lang="en-US" sz="2000" b="0" dirty="0" err="1" smtClean="0">
                <a:solidFill>
                  <a:srgbClr val="0070C0"/>
                </a:solidFill>
              </a:rPr>
              <a:t>usertype</a:t>
            </a:r>
            <a:r>
              <a:rPr lang="en-US" sz="2000" b="0" dirty="0" smtClean="0">
                <a:solidFill>
                  <a:srgbClr val="7030A0"/>
                </a:solidFill>
              </a:rPr>
              <a:t> ne ‘</a:t>
            </a:r>
            <a:r>
              <a:rPr lang="en-US" sz="2000" b="0" dirty="0" smtClean="0">
                <a:solidFill>
                  <a:srgbClr val="00B0F0"/>
                </a:solidFill>
              </a:rPr>
              <a:t>legal</a:t>
            </a:r>
            <a:r>
              <a:rPr lang="en-US" sz="2000" b="0" dirty="0" smtClean="0">
                <a:solidFill>
                  <a:srgbClr val="7030A0"/>
                </a:solidFill>
              </a:rPr>
              <a:t>’}</a:t>
            </a:r>
            <a:r>
              <a:rPr lang="en-US" sz="2000" b="0" dirty="0" smtClean="0"/>
              <a:t>”</a:t>
            </a:r>
            <a:r>
              <a:rPr lang="en-US" sz="2000" b="0" dirty="0" smtClean="0">
                <a:solidFill>
                  <a:srgbClr val="7030A0"/>
                </a:solidFill>
              </a:rPr>
              <a:t> </a:t>
            </a:r>
            <a:r>
              <a:rPr lang="en-US" sz="2000" dirty="0" smtClean="0">
                <a:solidFill>
                  <a:srgbClr val="00B050"/>
                </a:solidFill>
              </a:rPr>
              <a:t>&gt;</a:t>
            </a:r>
          </a:p>
          <a:p>
            <a:pPr indent="457200">
              <a:lnSpc>
                <a:spcPct val="150000"/>
              </a:lnSpc>
            </a:pPr>
            <a:r>
              <a:rPr lang="en-US" sz="2000" dirty="0" smtClean="0">
                <a:solidFill>
                  <a:srgbClr val="00B050"/>
                </a:solidFill>
              </a:rPr>
              <a:t>&lt;c:redirect  </a:t>
            </a:r>
            <a:r>
              <a:rPr lang="en-US" sz="2000" dirty="0" smtClean="0"/>
              <a:t> </a:t>
            </a:r>
            <a:r>
              <a:rPr lang="en-US" sz="2000" b="0" dirty="0" smtClean="0">
                <a:solidFill>
                  <a:srgbClr val="C00000"/>
                </a:solidFill>
              </a:rPr>
              <a:t>URL</a:t>
            </a:r>
            <a:r>
              <a:rPr lang="en-US" sz="2000" b="0" dirty="0" smtClean="0"/>
              <a:t>=“</a:t>
            </a:r>
            <a:r>
              <a:rPr lang="en-US" sz="2000" b="0" dirty="0" smtClean="0">
                <a:solidFill>
                  <a:srgbClr val="00B0F0"/>
                </a:solidFill>
              </a:rPr>
              <a:t>http://www.xyz.com/home.jsp</a:t>
            </a:r>
            <a:r>
              <a:rPr lang="en-US" sz="2000" b="0" dirty="0" smtClean="0"/>
              <a:t>” </a:t>
            </a:r>
            <a:r>
              <a:rPr lang="en-US" sz="2000" dirty="0" smtClean="0">
                <a:solidFill>
                  <a:srgbClr val="00B050"/>
                </a:solidFill>
              </a:rPr>
              <a:t>/&gt;</a:t>
            </a:r>
          </a:p>
          <a:p>
            <a:pPr indent="457200">
              <a:lnSpc>
                <a:spcPct val="150000"/>
              </a:lnSpc>
            </a:pPr>
            <a:r>
              <a:rPr lang="en-US" sz="2000" dirty="0" smtClean="0">
                <a:solidFill>
                  <a:srgbClr val="00B050"/>
                </a:solidFill>
              </a:rPr>
              <a:t>&lt;/c:when&gt;</a:t>
            </a:r>
          </a:p>
          <a:p>
            <a:pPr>
              <a:lnSpc>
                <a:spcPct val="150000"/>
              </a:lnSpc>
            </a:pPr>
            <a:r>
              <a:rPr lang="en-US" sz="2000" b="0" dirty="0" smtClean="0"/>
              <a:t>Redirects to </a:t>
            </a:r>
            <a:r>
              <a:rPr lang="en-US" sz="2000" i="1" dirty="0" smtClean="0">
                <a:solidFill>
                  <a:srgbClr val="00B0F0"/>
                </a:solidFill>
              </a:rPr>
              <a:t>home.jsp</a:t>
            </a:r>
            <a:r>
              <a:rPr lang="en-US" sz="2000" b="0" dirty="0" smtClean="0"/>
              <a:t> page if the value of </a:t>
            </a:r>
            <a:r>
              <a:rPr lang="en-US" sz="2000" i="1" dirty="0" err="1" smtClean="0">
                <a:solidFill>
                  <a:srgbClr val="0070C0"/>
                </a:solidFill>
              </a:rPr>
              <a:t>usertype</a:t>
            </a:r>
            <a:r>
              <a:rPr lang="en-US" sz="2000" b="0" dirty="0" smtClean="0"/>
              <a:t> not equal to ‘</a:t>
            </a:r>
            <a:r>
              <a:rPr lang="en-US" sz="2000" i="1" dirty="0" smtClean="0">
                <a:solidFill>
                  <a:srgbClr val="00B0F0"/>
                </a:solidFill>
              </a:rPr>
              <a:t>legal</a:t>
            </a:r>
            <a:r>
              <a:rPr lang="en-US" sz="2000" b="0" dirty="0" smtClean="0"/>
              <a:t>’</a:t>
            </a:r>
          </a:p>
          <a:p>
            <a:pPr>
              <a:lnSpc>
                <a:spcPct val="150000"/>
              </a:lnSpc>
            </a:pPr>
            <a:endParaRPr lang="en-US" sz="2000" b="0" dirty="0" smtClean="0">
              <a:solidFill>
                <a:srgbClr val="00B050"/>
              </a:solidFill>
            </a:endParaRPr>
          </a:p>
          <a:p>
            <a:pPr>
              <a:lnSpc>
                <a:spcPct val="150000"/>
              </a:lnSpc>
            </a:pPr>
            <a:endParaRPr lang="en-US" sz="2000" b="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&lt;c:catch&gt; JSTL Tag</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25</a:t>
            </a:fld>
            <a:endParaRPr lang="en-US"/>
          </a:p>
        </p:txBody>
      </p:sp>
      <p:sp>
        <p:nvSpPr>
          <p:cNvPr id="5" name="TextBox 4"/>
          <p:cNvSpPr txBox="1"/>
          <p:nvPr/>
        </p:nvSpPr>
        <p:spPr>
          <a:xfrm>
            <a:off x="152400" y="1440388"/>
            <a:ext cx="8991600" cy="5493812"/>
          </a:xfrm>
          <a:prstGeom prst="rect">
            <a:avLst/>
          </a:prstGeom>
          <a:noFill/>
        </p:spPr>
        <p:txBody>
          <a:bodyPr wrap="square" rtlCol="0">
            <a:spAutoFit/>
          </a:bodyPr>
          <a:lstStyle/>
          <a:p>
            <a:pPr>
              <a:lnSpc>
                <a:spcPct val="150000"/>
              </a:lnSpc>
            </a:pPr>
            <a:r>
              <a:rPr lang="en-US" b="0" dirty="0" smtClean="0"/>
              <a:t>The </a:t>
            </a:r>
            <a:r>
              <a:rPr lang="en-US" dirty="0" smtClean="0">
                <a:solidFill>
                  <a:srgbClr val="00B050"/>
                </a:solidFill>
              </a:rPr>
              <a:t>&lt;c:catch&gt;</a:t>
            </a:r>
            <a:r>
              <a:rPr lang="en-US" b="0" dirty="0" smtClean="0"/>
              <a:t> tag catches any exceptions that occurs in its body.</a:t>
            </a:r>
          </a:p>
          <a:p>
            <a:pPr marL="693738" indent="-630238">
              <a:lnSpc>
                <a:spcPct val="150000"/>
              </a:lnSpc>
            </a:pPr>
            <a:r>
              <a:rPr lang="en-US" dirty="0" smtClean="0"/>
              <a:t>Example:</a:t>
            </a:r>
          </a:p>
          <a:p>
            <a:pPr marL="850900" indent="-282575">
              <a:lnSpc>
                <a:spcPct val="150000"/>
              </a:lnSpc>
            </a:pPr>
            <a:r>
              <a:rPr lang="en-US" dirty="0" smtClean="0">
                <a:solidFill>
                  <a:srgbClr val="00B050"/>
                </a:solidFill>
              </a:rPr>
              <a:t>&lt;c:catch </a:t>
            </a:r>
            <a:r>
              <a:rPr lang="en-US" b="0" dirty="0" err="1" smtClean="0">
                <a:solidFill>
                  <a:srgbClr val="C00000"/>
                </a:solidFill>
              </a:rPr>
              <a:t>var</a:t>
            </a:r>
            <a:r>
              <a:rPr lang="en-US" b="0" dirty="0" smtClean="0">
                <a:solidFill>
                  <a:srgbClr val="C00000"/>
                </a:solidFill>
              </a:rPr>
              <a:t> </a:t>
            </a:r>
            <a:r>
              <a:rPr lang="en-US" b="0" dirty="0" smtClean="0"/>
              <a:t>="</a:t>
            </a:r>
            <a:r>
              <a:rPr lang="en-US" b="0" dirty="0" err="1" smtClean="0">
                <a:solidFill>
                  <a:srgbClr val="00B0F0"/>
                </a:solidFill>
              </a:rPr>
              <a:t>catchException</a:t>
            </a:r>
            <a:r>
              <a:rPr lang="en-US" b="0" dirty="0" smtClean="0"/>
              <a:t>"</a:t>
            </a:r>
            <a:r>
              <a:rPr lang="en-US" dirty="0" smtClean="0">
                <a:solidFill>
                  <a:srgbClr val="00B050"/>
                </a:solidFill>
              </a:rPr>
              <a:t>&gt;</a:t>
            </a:r>
          </a:p>
          <a:p>
            <a:pPr marL="850900" indent="-282575">
              <a:lnSpc>
                <a:spcPct val="150000"/>
              </a:lnSpc>
            </a:pPr>
            <a:r>
              <a:rPr lang="en-US" b="0" dirty="0" smtClean="0"/>
              <a:t> &lt;% </a:t>
            </a:r>
            <a:r>
              <a:rPr lang="en-US" b="0" dirty="0" err="1" smtClean="0"/>
              <a:t>int</a:t>
            </a:r>
            <a:r>
              <a:rPr lang="en-US" b="0" dirty="0" smtClean="0"/>
              <a:t> x = 5/0;%&gt; </a:t>
            </a:r>
          </a:p>
          <a:p>
            <a:pPr marL="850900" indent="-282575">
              <a:lnSpc>
                <a:spcPct val="150000"/>
              </a:lnSpc>
            </a:pPr>
            <a:r>
              <a:rPr lang="en-US" dirty="0" smtClean="0">
                <a:solidFill>
                  <a:srgbClr val="00B050"/>
                </a:solidFill>
              </a:rPr>
              <a:t>&lt;/c:catch&gt; </a:t>
            </a:r>
          </a:p>
          <a:p>
            <a:pPr marL="850900" indent="-282575">
              <a:lnSpc>
                <a:spcPct val="150000"/>
              </a:lnSpc>
            </a:pPr>
            <a:r>
              <a:rPr lang="en-US" dirty="0" smtClean="0">
                <a:solidFill>
                  <a:srgbClr val="00B050"/>
                </a:solidFill>
              </a:rPr>
              <a:t>&lt;c:if </a:t>
            </a:r>
            <a:r>
              <a:rPr lang="en-US" b="0" dirty="0" smtClean="0">
                <a:solidFill>
                  <a:srgbClr val="0070C0"/>
                </a:solidFill>
              </a:rPr>
              <a:t>test</a:t>
            </a:r>
            <a:r>
              <a:rPr lang="en-US" b="0" dirty="0" smtClean="0"/>
              <a:t> = "${</a:t>
            </a:r>
            <a:r>
              <a:rPr lang="en-US" b="0" dirty="0" err="1" smtClean="0">
                <a:solidFill>
                  <a:srgbClr val="00B0F0"/>
                </a:solidFill>
              </a:rPr>
              <a:t>catchException</a:t>
            </a:r>
            <a:r>
              <a:rPr lang="en-US" b="0" dirty="0" smtClean="0"/>
              <a:t> != null}"</a:t>
            </a:r>
            <a:r>
              <a:rPr lang="en-US" dirty="0" smtClean="0">
                <a:solidFill>
                  <a:srgbClr val="00B050"/>
                </a:solidFill>
              </a:rPr>
              <a:t>&gt;</a:t>
            </a:r>
            <a:r>
              <a:rPr lang="en-US" dirty="0" smtClean="0"/>
              <a:t> </a:t>
            </a:r>
          </a:p>
          <a:p>
            <a:pPr marL="850900" indent="-282575">
              <a:lnSpc>
                <a:spcPct val="150000"/>
              </a:lnSpc>
            </a:pPr>
            <a:r>
              <a:rPr lang="en-US" b="0" dirty="0" smtClean="0"/>
              <a:t>&lt;p&gt;The exception is : ${</a:t>
            </a:r>
            <a:r>
              <a:rPr lang="en-US" b="0" dirty="0" err="1" smtClean="0">
                <a:solidFill>
                  <a:srgbClr val="00B0F0"/>
                </a:solidFill>
              </a:rPr>
              <a:t>catchException</a:t>
            </a:r>
            <a:r>
              <a:rPr lang="en-US" b="0" dirty="0" smtClean="0"/>
              <a:t>} </a:t>
            </a:r>
          </a:p>
          <a:p>
            <a:pPr marL="850900" indent="-282575">
              <a:lnSpc>
                <a:spcPct val="150000"/>
              </a:lnSpc>
            </a:pPr>
            <a:r>
              <a:rPr lang="en-US" b="0" dirty="0" smtClean="0"/>
              <a:t>&lt;</a:t>
            </a:r>
            <a:r>
              <a:rPr lang="en-US" b="0" dirty="0" err="1" smtClean="0"/>
              <a:t>br</a:t>
            </a:r>
            <a:r>
              <a:rPr lang="en-US" b="0" dirty="0" smtClean="0"/>
              <a:t> /&gt; There is an exception: ${</a:t>
            </a:r>
            <a:r>
              <a:rPr lang="en-US" b="0" dirty="0" err="1" smtClean="0">
                <a:solidFill>
                  <a:srgbClr val="00B0F0"/>
                </a:solidFill>
              </a:rPr>
              <a:t>catchException</a:t>
            </a:r>
            <a:r>
              <a:rPr lang="en-US" b="0" dirty="0" err="1" smtClean="0"/>
              <a:t>.</a:t>
            </a:r>
            <a:r>
              <a:rPr lang="en-US" b="0" dirty="0" err="1" smtClean="0">
                <a:solidFill>
                  <a:srgbClr val="0070C0"/>
                </a:solidFill>
              </a:rPr>
              <a:t>message</a:t>
            </a:r>
            <a:r>
              <a:rPr lang="en-US" b="0" dirty="0" smtClean="0"/>
              <a:t>}&lt;/p&gt; </a:t>
            </a:r>
          </a:p>
          <a:p>
            <a:pPr>
              <a:lnSpc>
                <a:spcPct val="150000"/>
              </a:lnSpc>
            </a:pPr>
            <a:r>
              <a:rPr lang="en-US" dirty="0" smtClean="0">
                <a:solidFill>
                  <a:srgbClr val="00B050"/>
                </a:solidFill>
              </a:rPr>
              <a:t>         &lt;/c:if&gt; </a:t>
            </a:r>
            <a:r>
              <a:rPr lang="en-US" b="0" dirty="0" smtClean="0">
                <a:solidFill>
                  <a:srgbClr val="00B050"/>
                </a:solidFill>
              </a:rPr>
              <a:t/>
            </a:r>
            <a:br>
              <a:rPr lang="en-US" b="0" dirty="0" smtClean="0">
                <a:solidFill>
                  <a:srgbClr val="00B050"/>
                </a:solidFill>
              </a:rPr>
            </a:br>
            <a:r>
              <a:rPr lang="en-US" b="0" dirty="0" smtClean="0"/>
              <a:t>In the above scenario an </a:t>
            </a:r>
            <a:r>
              <a:rPr lang="en-US" i="1" dirty="0" smtClean="0"/>
              <a:t>arithmetic exception </a:t>
            </a:r>
            <a:r>
              <a:rPr lang="en-US" b="0" dirty="0" smtClean="0"/>
              <a:t>is thrown from the body of the </a:t>
            </a:r>
            <a:r>
              <a:rPr lang="en-US" i="1" dirty="0" smtClean="0">
                <a:solidFill>
                  <a:srgbClr val="00B050"/>
                </a:solidFill>
              </a:rPr>
              <a:t>&lt;c:catch&gt;</a:t>
            </a:r>
            <a:r>
              <a:rPr lang="en-US" b="0" dirty="0" smtClean="0">
                <a:solidFill>
                  <a:srgbClr val="00B050"/>
                </a:solidFill>
              </a:rPr>
              <a:t> </a:t>
            </a:r>
            <a:r>
              <a:rPr lang="en-US" b="0" dirty="0" smtClean="0"/>
              <a:t>block. This exception object is held by the variable named </a:t>
            </a:r>
            <a:r>
              <a:rPr lang="en-US" i="1" dirty="0" err="1" smtClean="0">
                <a:solidFill>
                  <a:srgbClr val="00B0F0"/>
                </a:solidFill>
              </a:rPr>
              <a:t>catchException</a:t>
            </a:r>
            <a:r>
              <a:rPr lang="en-US" i="1" dirty="0" smtClean="0">
                <a:solidFill>
                  <a:srgbClr val="00B0F0"/>
                </a:solidFill>
              </a:rPr>
              <a:t> </a:t>
            </a:r>
            <a:r>
              <a:rPr lang="en-US" b="0" dirty="0" smtClean="0">
                <a:solidFill>
                  <a:srgbClr val="00B0F0"/>
                </a:solidFill>
              </a:rPr>
              <a:t>.</a:t>
            </a:r>
          </a:p>
          <a:p>
            <a:pPr>
              <a:lnSpc>
                <a:spcPct val="150000"/>
              </a:lnSpc>
            </a:pPr>
            <a:endParaRPr lang="en-US"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ox(in)">
                                      <p:cBhvr>
                                        <p:cTn id="7" dur="500"/>
                                        <p:tgtEl>
                                          <p:spTgt spid="5">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ox(in)">
                                      <p:cBhvr>
                                        <p:cTn id="10" dur="500"/>
                                        <p:tgtEl>
                                          <p:spTgt spid="5">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box(in)">
                                      <p:cBhvr>
                                        <p:cTn id="13" dur="500"/>
                                        <p:tgtEl>
                                          <p:spTgt spid="5">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box(in)">
                                      <p:cBhvr>
                                        <p:cTn id="16" dur="500"/>
                                        <p:tgtEl>
                                          <p:spTgt spid="5">
                                            <p:txEl>
                                              <p:pRg st="4" end="4"/>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box(in)">
                                      <p:cBhvr>
                                        <p:cTn id="19" dur="500"/>
                                        <p:tgtEl>
                                          <p:spTgt spid="5">
                                            <p:txEl>
                                              <p:pRg st="5" end="5"/>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ox(in)">
                                      <p:cBhvr>
                                        <p:cTn id="22" dur="500"/>
                                        <p:tgtEl>
                                          <p:spTgt spid="5">
                                            <p:txEl>
                                              <p:pRg st="6" end="6"/>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Effect transition="in" filter="box(in)">
                                      <p:cBhvr>
                                        <p:cTn id="25" dur="500"/>
                                        <p:tgtEl>
                                          <p:spTgt spid="5">
                                            <p:txEl>
                                              <p:pRg st="7" end="7"/>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box(in)">
                                      <p:cBhvr>
                                        <p:cTn id="28"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Reflect</a:t>
            </a:r>
            <a:endParaRPr lang="en-US" dirty="0"/>
          </a:p>
        </p:txBody>
      </p:sp>
      <p:sp>
        <p:nvSpPr>
          <p:cNvPr id="3" name="Content Placeholder 2"/>
          <p:cNvSpPr>
            <a:spLocks noGrp="1"/>
          </p:cNvSpPr>
          <p:nvPr>
            <p:ph idx="1"/>
          </p:nvPr>
        </p:nvSpPr>
        <p:spPr>
          <a:xfrm>
            <a:off x="0" y="1682750"/>
            <a:ext cx="9144000" cy="4946650"/>
          </a:xfrm>
        </p:spPr>
        <p:txBody>
          <a:bodyPr/>
          <a:lstStyle/>
          <a:p>
            <a:pPr>
              <a:buNone/>
            </a:pPr>
            <a:endParaRPr lang="en-US" sz="2000" dirty="0" smtClean="0">
              <a:latin typeface="Arial" pitchFamily="34" charset="0"/>
              <a:cs typeface="Arial" pitchFamily="34" charset="0"/>
            </a:endParaRPr>
          </a:p>
          <a:p>
            <a:pPr>
              <a:buNone/>
            </a:pPr>
            <a:endParaRPr lang="en-US" sz="2000" dirty="0" smtClean="0">
              <a:latin typeface="Arial" pitchFamily="34" charset="0"/>
              <a:cs typeface="Arial" pitchFamily="34" charset="0"/>
            </a:endParaRPr>
          </a:p>
          <a:p>
            <a:pPr>
              <a:buNone/>
            </a:pPr>
            <a:endParaRPr lang="en-US" sz="2000" dirty="0" smtClean="0">
              <a:latin typeface="Arial" pitchFamily="34" charset="0"/>
              <a:cs typeface="Arial" pitchFamily="34" charset="0"/>
            </a:endParaRPr>
          </a:p>
          <a:p>
            <a:pPr>
              <a:lnSpc>
                <a:spcPct val="150000"/>
              </a:lnSpc>
              <a:buNone/>
            </a:pPr>
            <a:r>
              <a:rPr lang="en-US" sz="2000" dirty="0" smtClean="0">
                <a:latin typeface="Arial" pitchFamily="34" charset="0"/>
                <a:cs typeface="Arial" pitchFamily="34" charset="0"/>
              </a:rPr>
              <a:t>Associates to quickly summarize the following before ending the session </a:t>
            </a:r>
          </a:p>
          <a:p>
            <a:pPr marL="800100" indent="-279400">
              <a:lnSpc>
                <a:spcPct val="150000"/>
              </a:lnSpc>
              <a:buFont typeface="Wingdings" pitchFamily="2" charset="2"/>
              <a:buChar char="§"/>
            </a:pPr>
            <a:r>
              <a:rPr sz="2000" smtClean="0">
                <a:latin typeface="Arial" pitchFamily="34" charset="0"/>
                <a:cs typeface="Arial" pitchFamily="34" charset="0"/>
              </a:rPr>
              <a:t>How to add parameters while importing a resource using JSTL tag</a:t>
            </a:r>
          </a:p>
          <a:p>
            <a:pPr marL="800100" indent="-279400">
              <a:lnSpc>
                <a:spcPct val="150000"/>
              </a:lnSpc>
              <a:buFont typeface="Wingdings" pitchFamily="2" charset="2"/>
              <a:buChar char="§"/>
            </a:pPr>
            <a:r>
              <a:rPr sz="2000" smtClean="0">
                <a:latin typeface="Arial" pitchFamily="34" charset="0"/>
                <a:cs typeface="Arial" pitchFamily="34" charset="0"/>
              </a:rPr>
              <a:t>How can we make the page redirect using JSTL Tag</a:t>
            </a:r>
            <a:endParaRPr lang="en-US" sz="2000" dirty="0" smtClean="0">
              <a:latin typeface="Arial" pitchFamily="34" charset="0"/>
              <a:cs typeface="Arial" pitchFamily="34" charset="0"/>
            </a:endParaRPr>
          </a:p>
          <a:p>
            <a:pPr marL="800100" indent="-279400">
              <a:lnSpc>
                <a:spcPct val="150000"/>
              </a:lnSpc>
              <a:buNone/>
            </a:pPr>
            <a:endParaRPr lang="en-US" sz="2000" dirty="0" smtClean="0">
              <a:latin typeface="Arial" pitchFamily="34" charset="0"/>
              <a:cs typeface="Arial" pitchFamily="34" charset="0"/>
            </a:endParaRPr>
          </a:p>
          <a:p>
            <a:pPr marL="800100" indent="-279400">
              <a:lnSpc>
                <a:spcPct val="150000"/>
              </a:lnSpc>
              <a:buNone/>
            </a:pPr>
            <a:endParaRPr lang="en-US" sz="20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26</a:t>
            </a:fld>
            <a:endParaRPr lang="en-US"/>
          </a:p>
        </p:txBody>
      </p:sp>
      <p:pic>
        <p:nvPicPr>
          <p:cNvPr id="6" name="Picture 5" descr="stop_n_go.JPG"/>
          <p:cNvPicPr>
            <a:picLocks noChangeAspect="1"/>
          </p:cNvPicPr>
          <p:nvPr/>
        </p:nvPicPr>
        <p:blipFill>
          <a:blip r:embed="rId2" cstate="print"/>
          <a:stretch>
            <a:fillRect/>
          </a:stretch>
        </p:blipFill>
        <p:spPr>
          <a:xfrm>
            <a:off x="3124200" y="1524000"/>
            <a:ext cx="2786633" cy="1336413"/>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200" dirty="0" smtClean="0">
                <a:solidFill>
                  <a:srgbClr val="682252"/>
                </a:solidFill>
                <a:latin typeface="Myriad Pro" pitchFamily="34" charset="0"/>
                <a:cs typeface="Arial" pitchFamily="34" charset="0"/>
              </a:rPr>
              <a:t>Advance Java</a:t>
            </a:r>
            <a:endParaRPr lang="en-US" sz="2200" b="1" dirty="0">
              <a:solidFill>
                <a:srgbClr val="682252"/>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defRPr/>
            </a:pPr>
            <a:r>
              <a:rPr lang="en-US" sz="2400" dirty="0" smtClean="0">
                <a:solidFill>
                  <a:schemeClr val="bg1"/>
                </a:solidFill>
                <a:latin typeface="Cambria" pitchFamily="18" charset="0"/>
                <a:ea typeface="+mj-ea"/>
                <a:cs typeface="+mj-cs"/>
              </a:rPr>
              <a:t>You have successfully completed – JSTL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600" dirty="0" smtClean="0"/>
              <a:t>Objectives</a:t>
            </a:r>
          </a:p>
        </p:txBody>
      </p:sp>
      <p:sp>
        <p:nvSpPr>
          <p:cNvPr id="6148" name="Rectangle 3"/>
          <p:cNvSpPr>
            <a:spLocks noGrp="1" noChangeArrowheads="1"/>
          </p:cNvSpPr>
          <p:nvPr>
            <p:ph idx="1"/>
          </p:nvPr>
        </p:nvSpPr>
        <p:spPr>
          <a:xfrm>
            <a:off x="228600" y="1219200"/>
            <a:ext cx="8686800" cy="4943475"/>
          </a:xfrm>
        </p:spPr>
        <p:txBody>
          <a:bodyPr/>
          <a:lstStyle/>
          <a:p>
            <a:pPr lvl="1" eaLnBrk="1" hangingPunct="1">
              <a:spcBef>
                <a:spcPts val="1200"/>
              </a:spcBef>
              <a:buNone/>
            </a:pPr>
            <a:endParaRPr lang="en-US" sz="2800" dirty="0" smtClean="0">
              <a:latin typeface="Arial" pitchFamily="34" charset="0"/>
              <a:cs typeface="Arial" pitchFamily="34" charset="0"/>
            </a:endParaRPr>
          </a:p>
          <a:p>
            <a:pPr>
              <a:buNone/>
            </a:pPr>
            <a:r>
              <a:rPr lang="en-US" dirty="0" smtClean="0"/>
              <a:t>After completing this chapter you will be able to understand:</a:t>
            </a:r>
          </a:p>
          <a:p>
            <a:pPr lvl="1" indent="344488">
              <a:spcBef>
                <a:spcPts val="1200"/>
              </a:spcBef>
              <a:buFont typeface="Wingdings" pitchFamily="2" charset="2"/>
              <a:buChar char="§"/>
            </a:pPr>
            <a:r>
              <a:rPr dirty="0" smtClean="0">
                <a:cs typeface="Arial" pitchFamily="34" charset="0"/>
              </a:rPr>
              <a:t>What is JSTL?</a:t>
            </a:r>
          </a:p>
          <a:p>
            <a:pPr lvl="1" indent="344488">
              <a:spcBef>
                <a:spcPts val="1200"/>
              </a:spcBef>
              <a:buFont typeface="Wingdings" pitchFamily="2" charset="2"/>
              <a:buChar char="§"/>
            </a:pPr>
            <a:r>
              <a:rPr dirty="0" smtClean="0">
                <a:cs typeface="Arial" pitchFamily="34" charset="0"/>
              </a:rPr>
              <a:t>Different types of JSTL tags.</a:t>
            </a:r>
          </a:p>
          <a:p>
            <a:pPr lvl="1" indent="344488">
              <a:spcBef>
                <a:spcPts val="1200"/>
              </a:spcBef>
              <a:buFont typeface="Wingdings" pitchFamily="2" charset="2"/>
              <a:buChar char="§"/>
            </a:pPr>
            <a:r>
              <a:rPr dirty="0" smtClean="0">
                <a:cs typeface="Arial" pitchFamily="34" charset="0"/>
              </a:rPr>
              <a:t>How to use core JSTL tags?</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4</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the Associates &amp; Trainers</a:t>
            </a:r>
            <a:endParaRPr lang="en-US" dirty="0"/>
          </a:p>
        </p:txBody>
      </p:sp>
      <p:sp>
        <p:nvSpPr>
          <p:cNvPr id="3" name="Content Placeholder 2"/>
          <p:cNvSpPr>
            <a:spLocks noGrp="1"/>
          </p:cNvSpPr>
          <p:nvPr>
            <p:ph idx="1"/>
          </p:nvPr>
        </p:nvSpPr>
        <p:spPr>
          <a:xfrm>
            <a:off x="0" y="1752600"/>
            <a:ext cx="9296400" cy="3724275"/>
          </a:xfrm>
        </p:spPr>
        <p:txBody>
          <a:bodyPr/>
          <a:lstStyle/>
          <a:p>
            <a:pPr>
              <a:buNone/>
            </a:pPr>
            <a:r>
              <a:rPr lang="en-US" dirty="0" smtClean="0">
                <a:solidFill>
                  <a:srgbClr val="FF0000"/>
                </a:solidFill>
              </a:rPr>
              <a:t>IMPORTANT NOTE:</a:t>
            </a:r>
          </a:p>
          <a:p>
            <a:pPr>
              <a:buNone/>
            </a:pPr>
            <a:endParaRPr lang="en-US" dirty="0" smtClean="0">
              <a:solidFill>
                <a:srgbClr val="FF0000"/>
              </a:solidFill>
            </a:endParaRPr>
          </a:p>
          <a:p>
            <a:pPr>
              <a:buNone/>
            </a:pPr>
            <a:endParaRPr lang="en-US" dirty="0" smtClean="0">
              <a:solidFill>
                <a:srgbClr val="FF0000"/>
              </a:solidFill>
            </a:endParaRPr>
          </a:p>
          <a:p>
            <a:pPr>
              <a:buNone/>
            </a:pPr>
            <a:r>
              <a:rPr lang="en-US" dirty="0" smtClean="0"/>
              <a:t>The JSTL is not prevalently used nowadays due to the advent of frameworks like JSF, Struts. This session is just an overview on what tags developers used for performing the routine tasks like  conditional statement or looping etc.</a:t>
            </a:r>
          </a:p>
          <a:p>
            <a:pPr>
              <a:buNone/>
            </a:pPr>
            <a:r>
              <a:rPr lang="en-US" dirty="0" smtClean="0"/>
              <a:t>You can use the JSTL tags for the course of CATP program. But once you learn specific framework it is highly recommended to use framework specific tags.</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a:t>
            </a:fld>
            <a:endParaRPr lang="en-US"/>
          </a:p>
        </p:txBody>
      </p:sp>
      <p:pic>
        <p:nvPicPr>
          <p:cNvPr id="5" name="Picture 4" descr="ImportantIcon.jpg"/>
          <p:cNvPicPr>
            <a:picLocks noChangeAspect="1"/>
          </p:cNvPicPr>
          <p:nvPr/>
        </p:nvPicPr>
        <p:blipFill>
          <a:blip r:embed="rId2" cstate="print"/>
          <a:stretch>
            <a:fillRect/>
          </a:stretch>
        </p:blipFill>
        <p:spPr>
          <a:xfrm>
            <a:off x="3124200" y="1970518"/>
            <a:ext cx="1295400" cy="107748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JSTL ?</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6</a:t>
            </a:fld>
            <a:endParaRPr lang="en-US"/>
          </a:p>
        </p:txBody>
      </p:sp>
      <p:sp>
        <p:nvSpPr>
          <p:cNvPr id="5" name="Rectangle 4"/>
          <p:cNvSpPr/>
          <p:nvPr/>
        </p:nvSpPr>
        <p:spPr>
          <a:xfrm>
            <a:off x="228600" y="1828800"/>
            <a:ext cx="8458200" cy="4209614"/>
          </a:xfrm>
          <a:prstGeom prst="rect">
            <a:avLst/>
          </a:prstGeom>
        </p:spPr>
        <p:txBody>
          <a:bodyPr wrap="square">
            <a:spAutoFit/>
          </a:bodyPr>
          <a:lstStyle/>
          <a:p>
            <a:pPr marL="236538" indent="-236538">
              <a:lnSpc>
                <a:spcPct val="150000"/>
              </a:lnSpc>
              <a:spcBef>
                <a:spcPts val="1200"/>
              </a:spcBef>
              <a:buFont typeface="Wingdings" pitchFamily="2" charset="2"/>
              <a:buChar char="§"/>
            </a:pPr>
            <a:r>
              <a:rPr lang="en-US" sz="2400" b="0" dirty="0" smtClean="0"/>
              <a:t>The </a:t>
            </a:r>
            <a:r>
              <a:rPr lang="en-US" sz="2400" dirty="0" smtClean="0">
                <a:solidFill>
                  <a:srgbClr val="C00000"/>
                </a:solidFill>
              </a:rPr>
              <a:t>J</a:t>
            </a:r>
            <a:r>
              <a:rPr lang="en-US" sz="2400" b="0" dirty="0" smtClean="0"/>
              <a:t>ava Server Pages </a:t>
            </a:r>
            <a:r>
              <a:rPr lang="en-US" sz="2400" dirty="0" smtClean="0">
                <a:solidFill>
                  <a:srgbClr val="C00000"/>
                </a:solidFill>
              </a:rPr>
              <a:t>S</a:t>
            </a:r>
            <a:r>
              <a:rPr lang="en-US" sz="2400" b="0" dirty="0" smtClean="0"/>
              <a:t>tandard </a:t>
            </a:r>
            <a:r>
              <a:rPr lang="en-US" sz="2400" dirty="0" smtClean="0">
                <a:solidFill>
                  <a:srgbClr val="C00000"/>
                </a:solidFill>
              </a:rPr>
              <a:t>T</a:t>
            </a:r>
            <a:r>
              <a:rPr lang="en-US" sz="2400" b="0" dirty="0" smtClean="0"/>
              <a:t>ag </a:t>
            </a:r>
            <a:r>
              <a:rPr lang="en-US" sz="2400" dirty="0" smtClean="0">
                <a:solidFill>
                  <a:srgbClr val="C00000"/>
                </a:solidFill>
              </a:rPr>
              <a:t>L</a:t>
            </a:r>
            <a:r>
              <a:rPr lang="en-US" sz="2400" b="0" dirty="0" smtClean="0"/>
              <a:t>ibrary (JSTL) is a collection of useful JSP tags which encapsulates some useful functionality widely used in many JSP applications.</a:t>
            </a:r>
          </a:p>
          <a:p>
            <a:pPr marL="236538" indent="-236538">
              <a:lnSpc>
                <a:spcPct val="150000"/>
              </a:lnSpc>
              <a:spcBef>
                <a:spcPts val="1200"/>
              </a:spcBef>
              <a:buFont typeface="Wingdings" pitchFamily="2" charset="2"/>
              <a:buChar char="§"/>
            </a:pPr>
            <a:r>
              <a:rPr lang="en-US" sz="2400" b="0" dirty="0" smtClean="0"/>
              <a:t>JSTL has some common functionalities implemented such as iteration, conditionals statements, tags for manipulating XML documents, internationalization tags, and SQL tags.</a:t>
            </a:r>
          </a:p>
          <a:p>
            <a:pPr marL="236538" indent="-236538">
              <a:lnSpc>
                <a:spcPct val="150000"/>
              </a:lnSpc>
              <a:spcBef>
                <a:spcPts val="1200"/>
              </a:spcBef>
              <a:buFont typeface="Wingdings" pitchFamily="2" charset="2"/>
              <a:buChar char="§"/>
            </a:pPr>
            <a:endParaRPr lang="en-US" sz="2400" b="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JSTL Tags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7</a:t>
            </a:fld>
            <a:endParaRPr lang="en-US"/>
          </a:p>
        </p:txBody>
      </p:sp>
      <p:sp>
        <p:nvSpPr>
          <p:cNvPr id="5" name="TextBox 4"/>
          <p:cNvSpPr txBox="1"/>
          <p:nvPr/>
        </p:nvSpPr>
        <p:spPr>
          <a:xfrm>
            <a:off x="76200" y="1752600"/>
            <a:ext cx="8991600" cy="3970318"/>
          </a:xfrm>
          <a:prstGeom prst="rect">
            <a:avLst/>
          </a:prstGeom>
          <a:noFill/>
        </p:spPr>
        <p:txBody>
          <a:bodyPr wrap="square" rtlCol="0">
            <a:spAutoFit/>
          </a:bodyPr>
          <a:lstStyle/>
          <a:p>
            <a:pPr>
              <a:lnSpc>
                <a:spcPct val="150000"/>
              </a:lnSpc>
            </a:pPr>
            <a:r>
              <a:rPr lang="en-US" sz="2400" b="0" dirty="0" smtClean="0"/>
              <a:t>Based on the functionality there are five categories of JSTL tags</a:t>
            </a:r>
          </a:p>
          <a:p>
            <a:pPr marL="630238" indent="-393700">
              <a:lnSpc>
                <a:spcPct val="150000"/>
              </a:lnSpc>
              <a:buFont typeface="+mj-lt"/>
              <a:buAutoNum type="arabicPeriod"/>
              <a:tabLst>
                <a:tab pos="520700" algn="l"/>
              </a:tabLst>
            </a:pPr>
            <a:r>
              <a:rPr lang="en-US" sz="2400" b="0" dirty="0" smtClean="0"/>
              <a:t>Core Tags </a:t>
            </a:r>
          </a:p>
          <a:p>
            <a:pPr marL="630238" indent="-393700">
              <a:lnSpc>
                <a:spcPct val="150000"/>
              </a:lnSpc>
              <a:buFont typeface="+mj-lt"/>
              <a:buAutoNum type="arabicPeriod"/>
              <a:tabLst>
                <a:tab pos="520700" algn="l"/>
              </a:tabLst>
            </a:pPr>
            <a:r>
              <a:rPr lang="en-US" sz="2400" b="0" dirty="0" smtClean="0"/>
              <a:t>Formatting tags</a:t>
            </a:r>
          </a:p>
          <a:p>
            <a:pPr marL="630238" indent="-393700">
              <a:lnSpc>
                <a:spcPct val="150000"/>
              </a:lnSpc>
              <a:buFont typeface="+mj-lt"/>
              <a:buAutoNum type="arabicPeriod"/>
              <a:tabLst>
                <a:tab pos="520700" algn="l"/>
              </a:tabLst>
            </a:pPr>
            <a:r>
              <a:rPr lang="en-US" sz="2400" b="0" dirty="0" smtClean="0"/>
              <a:t>SQL tags</a:t>
            </a:r>
          </a:p>
          <a:p>
            <a:pPr marL="630238" indent="-393700">
              <a:lnSpc>
                <a:spcPct val="150000"/>
              </a:lnSpc>
              <a:buFont typeface="+mj-lt"/>
              <a:buAutoNum type="arabicPeriod"/>
              <a:tabLst>
                <a:tab pos="520700" algn="l"/>
              </a:tabLst>
            </a:pPr>
            <a:r>
              <a:rPr lang="en-US" sz="2400" b="0" dirty="0" smtClean="0"/>
              <a:t>XML tags</a:t>
            </a:r>
          </a:p>
          <a:p>
            <a:pPr marL="630238" indent="-393700">
              <a:lnSpc>
                <a:spcPct val="150000"/>
              </a:lnSpc>
              <a:buFont typeface="+mj-lt"/>
              <a:buAutoNum type="arabicPeriod"/>
              <a:tabLst>
                <a:tab pos="520700" algn="l"/>
              </a:tabLst>
            </a:pPr>
            <a:r>
              <a:rPr lang="en-US" sz="2400" b="0" dirty="0" smtClean="0"/>
              <a:t>JSTL Functions.</a:t>
            </a:r>
          </a:p>
          <a:p>
            <a:pPr marL="342900" indent="-342900">
              <a:lnSpc>
                <a:spcPct val="150000"/>
              </a:lnSpc>
              <a:buFont typeface="+mj-lt"/>
              <a:buAutoNum type="arabicPeriod"/>
            </a:pPr>
            <a:endParaRPr lang="en-US" sz="2400" b="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URI for Various Tags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8</a:t>
            </a:fld>
            <a:endParaRPr lang="en-US"/>
          </a:p>
        </p:txBody>
      </p:sp>
      <p:graphicFrame>
        <p:nvGraphicFramePr>
          <p:cNvPr id="5" name="Table 4"/>
          <p:cNvGraphicFramePr>
            <a:graphicFrameLocks noGrp="1"/>
          </p:cNvGraphicFramePr>
          <p:nvPr/>
        </p:nvGraphicFramePr>
        <p:xfrm>
          <a:off x="381000" y="3048000"/>
          <a:ext cx="8382000" cy="2743200"/>
        </p:xfrm>
        <a:graphic>
          <a:graphicData uri="http://schemas.openxmlformats.org/drawingml/2006/table">
            <a:tbl>
              <a:tblPr firstRow="1" bandRow="1">
                <a:tableStyleId>{7DF18680-E054-41AD-8BC1-D1AEF772440D}</a:tableStyleId>
              </a:tblPr>
              <a:tblGrid>
                <a:gridCol w="2075543"/>
                <a:gridCol w="4249057"/>
                <a:gridCol w="2057400"/>
              </a:tblGrid>
              <a:tr h="457200">
                <a:tc>
                  <a:txBody>
                    <a:bodyPr/>
                    <a:lstStyle/>
                    <a:p>
                      <a:pPr algn="ctr"/>
                      <a:r>
                        <a:rPr lang="en-US" b="1" dirty="0">
                          <a:latin typeface="Arial" pitchFamily="34" charset="0"/>
                          <a:cs typeface="Arial" pitchFamily="34" charset="0"/>
                        </a:rPr>
                        <a:t>Library</a:t>
                      </a:r>
                      <a:endParaRPr lang="en-US" dirty="0">
                        <a:latin typeface="Arial" pitchFamily="34" charset="0"/>
                        <a:cs typeface="Arial" pitchFamily="34" charset="0"/>
                      </a:endParaRPr>
                    </a:p>
                  </a:txBody>
                  <a:tcPr marL="19050" marR="19050" marT="19050" marB="19050" anchor="ctr"/>
                </a:tc>
                <a:tc>
                  <a:txBody>
                    <a:bodyPr/>
                    <a:lstStyle/>
                    <a:p>
                      <a:pPr algn="ctr"/>
                      <a:r>
                        <a:rPr lang="en-US" b="1" dirty="0">
                          <a:latin typeface="Arial" pitchFamily="34" charset="0"/>
                          <a:cs typeface="Arial" pitchFamily="34" charset="0"/>
                        </a:rPr>
                        <a:t>URI</a:t>
                      </a:r>
                      <a:endParaRPr lang="en-US" dirty="0">
                        <a:latin typeface="Arial" pitchFamily="34" charset="0"/>
                        <a:cs typeface="Arial" pitchFamily="34" charset="0"/>
                      </a:endParaRPr>
                    </a:p>
                  </a:txBody>
                  <a:tcPr marL="19050" marR="19050" marT="19050" marB="19050" anchor="ctr"/>
                </a:tc>
                <a:tc>
                  <a:txBody>
                    <a:bodyPr/>
                    <a:lstStyle/>
                    <a:p>
                      <a:pPr algn="ctr"/>
                      <a:r>
                        <a:rPr lang="en-US" b="1" dirty="0">
                          <a:latin typeface="Arial" pitchFamily="34" charset="0"/>
                          <a:cs typeface="Arial" pitchFamily="34" charset="0"/>
                        </a:rPr>
                        <a:t>Prefix</a:t>
                      </a:r>
                      <a:endParaRPr lang="en-US" dirty="0">
                        <a:latin typeface="Arial" pitchFamily="34" charset="0"/>
                        <a:cs typeface="Arial" pitchFamily="34" charset="0"/>
                      </a:endParaRPr>
                    </a:p>
                  </a:txBody>
                  <a:tcPr marL="19050" marR="19050" marT="19050" marB="19050" anchor="ctr"/>
                </a:tc>
              </a:tr>
              <a:tr h="457200">
                <a:tc>
                  <a:txBody>
                    <a:bodyPr/>
                    <a:lstStyle/>
                    <a:p>
                      <a:pPr algn="ctr"/>
                      <a:r>
                        <a:rPr lang="en-US">
                          <a:latin typeface="Arial" pitchFamily="34" charset="0"/>
                          <a:cs typeface="Arial" pitchFamily="34" charset="0"/>
                        </a:rPr>
                        <a:t>Core</a:t>
                      </a:r>
                    </a:p>
                  </a:txBody>
                  <a:tcPr marL="19050" marR="19050" marT="19050" marB="19050" anchor="ctr"/>
                </a:tc>
                <a:tc>
                  <a:txBody>
                    <a:bodyPr/>
                    <a:lstStyle/>
                    <a:p>
                      <a:pPr algn="ctr"/>
                      <a:r>
                        <a:rPr lang="en-US">
                          <a:latin typeface="Arial" pitchFamily="34" charset="0"/>
                          <a:cs typeface="Arial" pitchFamily="34" charset="0"/>
                        </a:rPr>
                        <a:t>http://java.sun.com/jsp/jstl/core</a:t>
                      </a:r>
                    </a:p>
                  </a:txBody>
                  <a:tcPr marL="19050" marR="19050" marT="19050" marB="19050" anchor="ctr"/>
                </a:tc>
                <a:tc>
                  <a:txBody>
                    <a:bodyPr/>
                    <a:lstStyle/>
                    <a:p>
                      <a:pPr algn="ctr"/>
                      <a:r>
                        <a:rPr lang="en-US" dirty="0">
                          <a:latin typeface="Arial" pitchFamily="34" charset="0"/>
                          <a:cs typeface="Arial" pitchFamily="34" charset="0"/>
                        </a:rPr>
                        <a:t>c</a:t>
                      </a:r>
                    </a:p>
                  </a:txBody>
                  <a:tcPr marL="19050" marR="19050" marT="19050" marB="19050" anchor="ctr"/>
                </a:tc>
              </a:tr>
              <a:tr h="457200">
                <a:tc>
                  <a:txBody>
                    <a:bodyPr/>
                    <a:lstStyle/>
                    <a:p>
                      <a:pPr algn="ctr"/>
                      <a:r>
                        <a:rPr lang="en-US">
                          <a:latin typeface="Arial" pitchFamily="34" charset="0"/>
                          <a:cs typeface="Arial" pitchFamily="34" charset="0"/>
                        </a:rPr>
                        <a:t>XML Processing</a:t>
                      </a:r>
                    </a:p>
                  </a:txBody>
                  <a:tcPr marL="19050" marR="19050" marT="19050" marB="19050" anchor="ctr"/>
                </a:tc>
                <a:tc>
                  <a:txBody>
                    <a:bodyPr/>
                    <a:lstStyle/>
                    <a:p>
                      <a:pPr algn="ctr"/>
                      <a:r>
                        <a:rPr lang="en-US" dirty="0">
                          <a:latin typeface="Arial" pitchFamily="34" charset="0"/>
                          <a:cs typeface="Arial" pitchFamily="34" charset="0"/>
                        </a:rPr>
                        <a:t>http://java.sun.com/jsp/jstl/xml</a:t>
                      </a:r>
                    </a:p>
                  </a:txBody>
                  <a:tcPr marL="19050" marR="19050" marT="19050" marB="19050" anchor="ctr"/>
                </a:tc>
                <a:tc>
                  <a:txBody>
                    <a:bodyPr/>
                    <a:lstStyle/>
                    <a:p>
                      <a:pPr algn="ctr"/>
                      <a:r>
                        <a:rPr lang="en-US" dirty="0">
                          <a:latin typeface="Arial" pitchFamily="34" charset="0"/>
                          <a:cs typeface="Arial" pitchFamily="34" charset="0"/>
                        </a:rPr>
                        <a:t>x</a:t>
                      </a:r>
                    </a:p>
                  </a:txBody>
                  <a:tcPr marL="19050" marR="19050" marT="19050" marB="19050" anchor="ctr"/>
                </a:tc>
              </a:tr>
              <a:tr h="457200">
                <a:tc>
                  <a:txBody>
                    <a:bodyPr/>
                    <a:lstStyle/>
                    <a:p>
                      <a:pPr algn="ctr"/>
                      <a:r>
                        <a:rPr lang="en-US" dirty="0" smtClean="0">
                          <a:latin typeface="Arial" pitchFamily="34" charset="0"/>
                          <a:cs typeface="Arial" pitchFamily="34" charset="0"/>
                        </a:rPr>
                        <a:t>formatting</a:t>
                      </a:r>
                      <a:endParaRPr lang="en-US" dirty="0">
                        <a:latin typeface="Arial" pitchFamily="34" charset="0"/>
                        <a:cs typeface="Arial" pitchFamily="34" charset="0"/>
                      </a:endParaRPr>
                    </a:p>
                  </a:txBody>
                  <a:tcPr marL="19050" marR="19050" marT="19050" marB="19050" anchor="ctr"/>
                </a:tc>
                <a:tc>
                  <a:txBody>
                    <a:bodyPr/>
                    <a:lstStyle/>
                    <a:p>
                      <a:pPr algn="ctr"/>
                      <a:r>
                        <a:rPr lang="en-US">
                          <a:latin typeface="Arial" pitchFamily="34" charset="0"/>
                          <a:cs typeface="Arial" pitchFamily="34" charset="0"/>
                        </a:rPr>
                        <a:t>http://java.sun.com/jsp/jstl/fmt</a:t>
                      </a:r>
                    </a:p>
                  </a:txBody>
                  <a:tcPr marL="19050" marR="19050" marT="19050" marB="19050" anchor="ctr"/>
                </a:tc>
                <a:tc>
                  <a:txBody>
                    <a:bodyPr/>
                    <a:lstStyle/>
                    <a:p>
                      <a:pPr algn="ctr"/>
                      <a:r>
                        <a:rPr lang="en-US" dirty="0" err="1">
                          <a:latin typeface="Arial" pitchFamily="34" charset="0"/>
                          <a:cs typeface="Arial" pitchFamily="34" charset="0"/>
                        </a:rPr>
                        <a:t>fmt</a:t>
                      </a:r>
                      <a:endParaRPr lang="en-US" dirty="0">
                        <a:latin typeface="Arial" pitchFamily="34" charset="0"/>
                        <a:cs typeface="Arial" pitchFamily="34" charset="0"/>
                      </a:endParaRPr>
                    </a:p>
                  </a:txBody>
                  <a:tcPr marL="19050" marR="19050" marT="19050" marB="19050" anchor="ctr"/>
                </a:tc>
              </a:tr>
              <a:tr h="457200">
                <a:tc>
                  <a:txBody>
                    <a:bodyPr/>
                    <a:lstStyle/>
                    <a:p>
                      <a:pPr algn="ctr"/>
                      <a:r>
                        <a:rPr lang="en-US">
                          <a:latin typeface="Arial" pitchFamily="34" charset="0"/>
                          <a:cs typeface="Arial" pitchFamily="34" charset="0"/>
                        </a:rPr>
                        <a:t>Database access</a:t>
                      </a:r>
                    </a:p>
                  </a:txBody>
                  <a:tcPr marL="19050" marR="19050" marT="19050" marB="19050" anchor="ctr"/>
                </a:tc>
                <a:tc>
                  <a:txBody>
                    <a:bodyPr/>
                    <a:lstStyle/>
                    <a:p>
                      <a:pPr algn="ctr"/>
                      <a:r>
                        <a:rPr lang="en-US">
                          <a:latin typeface="Arial" pitchFamily="34" charset="0"/>
                          <a:cs typeface="Arial" pitchFamily="34" charset="0"/>
                        </a:rPr>
                        <a:t>http://java.sun.com/jsp/jstl/sql</a:t>
                      </a:r>
                    </a:p>
                  </a:txBody>
                  <a:tcPr marL="19050" marR="19050" marT="19050" marB="19050" anchor="ctr"/>
                </a:tc>
                <a:tc>
                  <a:txBody>
                    <a:bodyPr/>
                    <a:lstStyle/>
                    <a:p>
                      <a:pPr algn="ctr"/>
                      <a:r>
                        <a:rPr lang="en-US" dirty="0" err="1">
                          <a:latin typeface="Arial" pitchFamily="34" charset="0"/>
                          <a:cs typeface="Arial" pitchFamily="34" charset="0"/>
                        </a:rPr>
                        <a:t>sql</a:t>
                      </a:r>
                      <a:endParaRPr lang="en-US" dirty="0">
                        <a:latin typeface="Arial" pitchFamily="34" charset="0"/>
                        <a:cs typeface="Arial" pitchFamily="34" charset="0"/>
                      </a:endParaRPr>
                    </a:p>
                  </a:txBody>
                  <a:tcPr marL="19050" marR="19050" marT="19050" marB="19050" anchor="ctr"/>
                </a:tc>
              </a:tr>
              <a:tr h="457200">
                <a:tc>
                  <a:txBody>
                    <a:bodyPr/>
                    <a:lstStyle/>
                    <a:p>
                      <a:pPr algn="ctr"/>
                      <a:r>
                        <a:rPr lang="en-US">
                          <a:latin typeface="Arial" pitchFamily="34" charset="0"/>
                          <a:cs typeface="Arial" pitchFamily="34" charset="0"/>
                        </a:rPr>
                        <a:t>Functions</a:t>
                      </a:r>
                    </a:p>
                  </a:txBody>
                  <a:tcPr marL="19050" marR="19050" marT="19050" marB="19050" anchor="ctr"/>
                </a:tc>
                <a:tc>
                  <a:txBody>
                    <a:bodyPr/>
                    <a:lstStyle/>
                    <a:p>
                      <a:pPr algn="ctr"/>
                      <a:r>
                        <a:rPr lang="en-US">
                          <a:latin typeface="Arial" pitchFamily="34" charset="0"/>
                          <a:cs typeface="Arial" pitchFamily="34" charset="0"/>
                        </a:rPr>
                        <a:t>http://java.sun.com/jsp/jstl/functions</a:t>
                      </a:r>
                    </a:p>
                  </a:txBody>
                  <a:tcPr marL="19050" marR="19050" marT="19050" marB="19050" anchor="ctr"/>
                </a:tc>
                <a:tc>
                  <a:txBody>
                    <a:bodyPr/>
                    <a:lstStyle/>
                    <a:p>
                      <a:pPr algn="ctr"/>
                      <a:r>
                        <a:rPr lang="en-US" dirty="0" smtClean="0">
                          <a:latin typeface="Arial" pitchFamily="34" charset="0"/>
                          <a:cs typeface="Arial" pitchFamily="34" charset="0"/>
                        </a:rPr>
                        <a:t>fn</a:t>
                      </a:r>
                      <a:endParaRPr lang="en-US" dirty="0">
                        <a:latin typeface="Arial" pitchFamily="34" charset="0"/>
                        <a:cs typeface="Arial" pitchFamily="34" charset="0"/>
                      </a:endParaRPr>
                    </a:p>
                  </a:txBody>
                  <a:tcPr/>
                </a:tc>
              </a:tr>
            </a:tbl>
          </a:graphicData>
        </a:graphic>
      </p:graphicFrame>
      <p:sp>
        <p:nvSpPr>
          <p:cNvPr id="6" name="TextBox 5"/>
          <p:cNvSpPr txBox="1"/>
          <p:nvPr/>
        </p:nvSpPr>
        <p:spPr>
          <a:xfrm>
            <a:off x="381000" y="1868269"/>
            <a:ext cx="83058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0" dirty="0" smtClean="0">
                <a:latin typeface="Arial" pitchFamily="34" charset="0"/>
                <a:cs typeface="Arial" pitchFamily="34" charset="0"/>
              </a:rPr>
              <a:t>Some JSTL tags and their respective URI and prefix which can be used in JSP pages.</a:t>
            </a:r>
            <a:endParaRPr lang="en-US"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Tags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9</a:t>
            </a:fld>
            <a:endParaRPr lang="en-US"/>
          </a:p>
        </p:txBody>
      </p:sp>
      <p:sp>
        <p:nvSpPr>
          <p:cNvPr id="5" name="Rectangle 4"/>
          <p:cNvSpPr/>
          <p:nvPr/>
        </p:nvSpPr>
        <p:spPr>
          <a:xfrm>
            <a:off x="381000" y="1600200"/>
            <a:ext cx="8382000" cy="3462486"/>
          </a:xfrm>
          <a:prstGeom prst="rect">
            <a:avLst/>
          </a:prstGeom>
        </p:spPr>
        <p:txBody>
          <a:bodyPr wrap="square">
            <a:spAutoFit/>
          </a:bodyPr>
          <a:lstStyle/>
          <a:p>
            <a:pPr marL="346075" indent="-346075">
              <a:lnSpc>
                <a:spcPct val="150000"/>
              </a:lnSpc>
              <a:spcBef>
                <a:spcPts val="1200"/>
              </a:spcBef>
              <a:buFont typeface="Wingdings" pitchFamily="2" charset="2"/>
              <a:buChar char="§"/>
            </a:pPr>
            <a:r>
              <a:rPr lang="en-US" b="0" dirty="0" smtClean="0"/>
              <a:t>Core tags specify several actions such as displaying content based on a condition, manipulating collections and managing URL’s such as redirecting to a different page.</a:t>
            </a:r>
          </a:p>
          <a:p>
            <a:pPr marL="346075" indent="-346075">
              <a:lnSpc>
                <a:spcPct val="150000"/>
              </a:lnSpc>
              <a:spcBef>
                <a:spcPts val="1200"/>
              </a:spcBef>
              <a:buFont typeface="Wingdings" pitchFamily="2" charset="2"/>
              <a:buChar char="§"/>
            </a:pPr>
            <a:r>
              <a:rPr lang="en-US" b="0" dirty="0" smtClean="0"/>
              <a:t>Used to do the more common actions in easier and effective way whereby minimizing the use of </a:t>
            </a:r>
            <a:r>
              <a:rPr lang="en-US" b="0" dirty="0" err="1" smtClean="0"/>
              <a:t>scriptlets</a:t>
            </a:r>
            <a:r>
              <a:rPr lang="en-US" b="0" dirty="0" smtClean="0"/>
              <a:t>.</a:t>
            </a:r>
          </a:p>
          <a:p>
            <a:pPr marL="346075" indent="-346075">
              <a:lnSpc>
                <a:spcPct val="150000"/>
              </a:lnSpc>
              <a:spcBef>
                <a:spcPts val="1200"/>
              </a:spcBef>
              <a:buFont typeface="Wingdings" pitchFamily="2" charset="2"/>
              <a:buChar char="§"/>
            </a:pPr>
            <a:r>
              <a:rPr lang="en-US" b="0" dirty="0" smtClean="0"/>
              <a:t>Uses the prefix c.</a:t>
            </a:r>
          </a:p>
          <a:p>
            <a:pPr marL="346075" indent="-346075">
              <a:lnSpc>
                <a:spcPct val="150000"/>
              </a:lnSpc>
              <a:spcBef>
                <a:spcPts val="1200"/>
              </a:spcBef>
              <a:buFont typeface="Wingdings" pitchFamily="2" charset="2"/>
              <a:buChar char="§"/>
            </a:pPr>
            <a:endParaRPr lang="en-US" b="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TP_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B70B882132434AA6CC5929622801FC" ma:contentTypeVersion="0" ma:contentTypeDescription="Create a new document." ma:contentTypeScope="" ma:versionID="7c5bbffb3f570a1e75d894947b76e23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6D4D5E7-D5DC-4230-9D8E-54468A9AA3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6D2042C2-A9C3-41C8-A778-0CB8ECA6EC09}">
  <ds:schemaRefs>
    <ds:schemaRef ds:uri="http://schemas.microsoft.com/sharepoint/v3/contenttype/forms"/>
  </ds:schemaRefs>
</ds:datastoreItem>
</file>

<file path=customXml/itemProps3.xml><?xml version="1.0" encoding="utf-8"?>
<ds:datastoreItem xmlns:ds="http://schemas.openxmlformats.org/officeDocument/2006/customXml" ds:itemID="{D6CE3420-51B5-45D0-AA94-470C87CA3DB9}">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CATP_2.1</Template>
  <TotalTime>46454</TotalTime>
  <Words>1840</Words>
  <Application>Microsoft Office PowerPoint</Application>
  <PresentationFormat>On-screen Show (4:3)</PresentationFormat>
  <Paragraphs>326</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CATP_2.1</vt:lpstr>
      <vt:lpstr>PowerPoint Presentation</vt:lpstr>
      <vt:lpstr>About the Author</vt:lpstr>
      <vt:lpstr>PowerPoint Presentation</vt:lpstr>
      <vt:lpstr>Objectives</vt:lpstr>
      <vt:lpstr>For the Associates &amp; Trainers</vt:lpstr>
      <vt:lpstr>What is JSTL ?</vt:lpstr>
      <vt:lpstr>Types of JSTL Tags</vt:lpstr>
      <vt:lpstr>URI for Various Tags</vt:lpstr>
      <vt:lpstr>Core Tags</vt:lpstr>
      <vt:lpstr>JSTL Core &lt;c:out&gt; Tag</vt:lpstr>
      <vt:lpstr>JSTL Core &lt;c:if&gt; Tag</vt:lpstr>
      <vt:lpstr>JSTL Core &lt;c:forEach&gt; Tag</vt:lpstr>
      <vt:lpstr>c:forEach : Attributes</vt:lpstr>
      <vt:lpstr>c:forTokens</vt:lpstr>
      <vt:lpstr>c:forTokens : Attributes</vt:lpstr>
      <vt:lpstr>&lt;c:choose&gt; Tag</vt:lpstr>
      <vt:lpstr>&lt;c:choose&gt; Tag Example</vt:lpstr>
      <vt:lpstr>&lt;c:set&gt; JSTL Tag</vt:lpstr>
      <vt:lpstr>Rules for &lt;c:set&gt;</vt:lpstr>
      <vt:lpstr>&lt;c:remove&gt; JSTL tag</vt:lpstr>
      <vt:lpstr>Time To Reflect</vt:lpstr>
      <vt:lpstr>&lt;c:import&gt; JSTL tag</vt:lpstr>
      <vt:lpstr>&lt;c:param&gt; JSTL Tag</vt:lpstr>
      <vt:lpstr>&lt;c:redirect&gt; JSTL Tag</vt:lpstr>
      <vt:lpstr>&lt;c:catch&gt; JSTL Tag</vt:lpstr>
      <vt:lpstr>Time To Reflect</vt:lpstr>
      <vt:lpstr>PowerPoint Presentation</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JSTL</dc:title>
  <dc:creator>121246</dc:creator>
  <cp:lastModifiedBy>124294</cp:lastModifiedBy>
  <cp:revision>2731</cp:revision>
  <dcterms:created xsi:type="dcterms:W3CDTF">2006-08-07T10:58:16Z</dcterms:created>
  <dcterms:modified xsi:type="dcterms:W3CDTF">2013-07-12T09:52:51Z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0x0101002EB70B882132434AA6CC5929622801FC</vt:lpwstr>
  </property>
</Properties>
</file>