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0" r:id="rId6"/>
  </p:sldMasterIdLst>
  <p:notesMasterIdLst>
    <p:notesMasterId r:id="rId31"/>
  </p:notesMasterIdLst>
  <p:sldIdLst>
    <p:sldId id="257" r:id="rId7"/>
    <p:sldId id="323" r:id="rId8"/>
    <p:sldId id="319" r:id="rId9"/>
    <p:sldId id="320" r:id="rId10"/>
    <p:sldId id="263" r:id="rId11"/>
    <p:sldId id="317" r:id="rId12"/>
    <p:sldId id="321" r:id="rId13"/>
    <p:sldId id="301" r:id="rId14"/>
    <p:sldId id="302" r:id="rId15"/>
    <p:sldId id="303" r:id="rId16"/>
    <p:sldId id="304" r:id="rId17"/>
    <p:sldId id="305" r:id="rId18"/>
    <p:sldId id="307" r:id="rId19"/>
    <p:sldId id="306" r:id="rId20"/>
    <p:sldId id="308" r:id="rId21"/>
    <p:sldId id="274" r:id="rId22"/>
    <p:sldId id="324" r:id="rId23"/>
    <p:sldId id="311" r:id="rId24"/>
    <p:sldId id="325" r:id="rId25"/>
    <p:sldId id="312" r:id="rId26"/>
    <p:sldId id="277" r:id="rId27"/>
    <p:sldId id="278" r:id="rId28"/>
    <p:sldId id="279" r:id="rId29"/>
    <p:sldId id="32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SJ6W5LvVZufJnk0/2sXHAA==" hashData="cg8WQsd9b83ENR0rW6katb/5pQw="/>
  <p:extLst>
    <p:ext uri="{521415D9-36F7-43E2-AB2F-B90AF26B5E84}">
      <p14:sectionLst xmlns:p14="http://schemas.microsoft.com/office/powerpoint/2010/main">
        <p14:section name="Default Section" id="{F205CE9C-8BFA-46C5-BACE-D2856F9E6104}">
          <p14:sldIdLst>
            <p14:sldId id="257"/>
            <p14:sldId id="323"/>
            <p14:sldId id="319"/>
            <p14:sldId id="320"/>
            <p14:sldId id="263"/>
            <p14:sldId id="317"/>
            <p14:sldId id="321"/>
            <p14:sldId id="301"/>
            <p14:sldId id="302"/>
            <p14:sldId id="303"/>
            <p14:sldId id="304"/>
            <p14:sldId id="305"/>
            <p14:sldId id="307"/>
            <p14:sldId id="306"/>
            <p14:sldId id="308"/>
            <p14:sldId id="274"/>
            <p14:sldId id="324"/>
            <p14:sldId id="311"/>
            <p14:sldId id="325"/>
            <p14:sldId id="312"/>
            <p14:sldId id="277"/>
            <p14:sldId id="278"/>
            <p14:sldId id="279"/>
            <p14:sldId id="32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94491" autoAdjust="0"/>
  </p:normalViewPr>
  <p:slideViewPr>
    <p:cSldViewPr>
      <p:cViewPr>
        <p:scale>
          <a:sx n="50" d="100"/>
          <a:sy n="50" d="100"/>
        </p:scale>
        <p:origin x="-2166" y="-4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B905C-D3FA-4383-A573-E7983ABCF864}"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4E08708B-81A9-4984-92A1-ECBA17533608}">
      <dgm:prSet phldrT="[Text]" custT="1"/>
      <dgm:spPr/>
      <dgm:t>
        <a:bodyPr/>
        <a:lstStyle/>
        <a:p>
          <a:r>
            <a:rPr lang="en-US" sz="1800" dirty="0" smtClean="0"/>
            <a:t>String Functions</a:t>
          </a:r>
          <a:endParaRPr lang="en-US" sz="1800" dirty="0"/>
        </a:p>
      </dgm:t>
    </dgm:pt>
    <dgm:pt modelId="{780110CA-2552-4A42-9B60-3CFDC01494E7}" type="parTrans" cxnId="{C0A3D5C8-66CB-4B2F-8D0F-27245D44F008}">
      <dgm:prSet/>
      <dgm:spPr/>
      <dgm:t>
        <a:bodyPr/>
        <a:lstStyle/>
        <a:p>
          <a:endParaRPr lang="en-US" sz="1800"/>
        </a:p>
      </dgm:t>
    </dgm:pt>
    <dgm:pt modelId="{7D6AEC41-63D2-4E1B-851A-F08AFB2B82A8}" type="sibTrans" cxnId="{C0A3D5C8-66CB-4B2F-8D0F-27245D44F008}">
      <dgm:prSet/>
      <dgm:spPr/>
      <dgm:t>
        <a:bodyPr/>
        <a:lstStyle/>
        <a:p>
          <a:endParaRPr lang="en-US" sz="1800"/>
        </a:p>
      </dgm:t>
    </dgm:pt>
    <dgm:pt modelId="{89817F0D-D9CC-4959-A28C-B9AEA8101B70}">
      <dgm:prSet phldrT="[Text]" custT="1"/>
      <dgm:spPr/>
      <dgm:t>
        <a:bodyPr/>
        <a:lstStyle/>
        <a:p>
          <a:r>
            <a:rPr lang="en-US" sz="1800" dirty="0" smtClean="0"/>
            <a:t>String</a:t>
          </a:r>
          <a:endParaRPr lang="en-US" sz="1800" dirty="0"/>
        </a:p>
      </dgm:t>
    </dgm:pt>
    <dgm:pt modelId="{FF41E5FC-A76A-4EFB-A57F-9F54B79AC47B}" type="parTrans" cxnId="{25BBEBE2-3CFA-44C1-B0B8-A371848152A9}">
      <dgm:prSet custT="1"/>
      <dgm:spPr/>
      <dgm:t>
        <a:bodyPr/>
        <a:lstStyle/>
        <a:p>
          <a:endParaRPr lang="en-US" sz="1800"/>
        </a:p>
      </dgm:t>
    </dgm:pt>
    <dgm:pt modelId="{A28074BD-3EA8-48B3-89E9-40560F9C3101}" type="sibTrans" cxnId="{25BBEBE2-3CFA-44C1-B0B8-A371848152A9}">
      <dgm:prSet/>
      <dgm:spPr/>
      <dgm:t>
        <a:bodyPr/>
        <a:lstStyle/>
        <a:p>
          <a:endParaRPr lang="en-US" sz="1800"/>
        </a:p>
      </dgm:t>
    </dgm:pt>
    <dgm:pt modelId="{1321A12F-AD1C-406F-AAA2-6E1BB8A3C76F}">
      <dgm:prSet phldrT="[Text]" custT="1"/>
      <dgm:spPr/>
      <dgm:t>
        <a:bodyPr/>
        <a:lstStyle/>
        <a:p>
          <a:r>
            <a:rPr lang="en-US" sz="1800" dirty="0" smtClean="0"/>
            <a:t>Char Functions</a:t>
          </a:r>
          <a:endParaRPr lang="en-US" sz="1800" dirty="0"/>
        </a:p>
      </dgm:t>
    </dgm:pt>
    <dgm:pt modelId="{D15F1F5E-D56D-41DD-AF16-09D4A38F65F2}" type="parTrans" cxnId="{AA8EFD53-FACB-4A7B-8358-C23C3F14FF10}">
      <dgm:prSet custT="1"/>
      <dgm:spPr/>
      <dgm:t>
        <a:bodyPr/>
        <a:lstStyle/>
        <a:p>
          <a:endParaRPr lang="en-US" sz="1800"/>
        </a:p>
      </dgm:t>
    </dgm:pt>
    <dgm:pt modelId="{B1D189B3-695A-4E48-B98C-3864AF91A7DC}" type="sibTrans" cxnId="{AA8EFD53-FACB-4A7B-8358-C23C3F14FF10}">
      <dgm:prSet/>
      <dgm:spPr/>
      <dgm:t>
        <a:bodyPr/>
        <a:lstStyle/>
        <a:p>
          <a:endParaRPr lang="en-US" sz="1800"/>
        </a:p>
      </dgm:t>
    </dgm:pt>
    <dgm:pt modelId="{FDC10869-1D26-4828-9FA8-A1F19051C48D}" type="pres">
      <dgm:prSet presAssocID="{812B905C-D3FA-4383-A573-E7983ABCF864}" presName="diagram" presStyleCnt="0">
        <dgm:presLayoutVars>
          <dgm:chPref val="1"/>
          <dgm:dir/>
          <dgm:animOne val="branch"/>
          <dgm:animLvl val="lvl"/>
          <dgm:resizeHandles val="exact"/>
        </dgm:presLayoutVars>
      </dgm:prSet>
      <dgm:spPr/>
      <dgm:t>
        <a:bodyPr/>
        <a:lstStyle/>
        <a:p>
          <a:endParaRPr lang="en-US"/>
        </a:p>
      </dgm:t>
    </dgm:pt>
    <dgm:pt modelId="{3F3DCEDE-4500-4258-AB7C-C435ED7C9A6F}" type="pres">
      <dgm:prSet presAssocID="{4E08708B-81A9-4984-92A1-ECBA17533608}" presName="root1" presStyleCnt="0"/>
      <dgm:spPr/>
    </dgm:pt>
    <dgm:pt modelId="{F16812CC-3494-4515-A88E-0B531C4BA45B}" type="pres">
      <dgm:prSet presAssocID="{4E08708B-81A9-4984-92A1-ECBA17533608}" presName="LevelOneTextNode" presStyleLbl="node0" presStyleIdx="0" presStyleCnt="1">
        <dgm:presLayoutVars>
          <dgm:chPref val="3"/>
        </dgm:presLayoutVars>
      </dgm:prSet>
      <dgm:spPr/>
      <dgm:t>
        <a:bodyPr/>
        <a:lstStyle/>
        <a:p>
          <a:endParaRPr lang="en-US"/>
        </a:p>
      </dgm:t>
    </dgm:pt>
    <dgm:pt modelId="{FC32B892-8F81-4DCE-9416-84A3F1735431}" type="pres">
      <dgm:prSet presAssocID="{4E08708B-81A9-4984-92A1-ECBA17533608}" presName="level2hierChild" presStyleCnt="0"/>
      <dgm:spPr/>
    </dgm:pt>
    <dgm:pt modelId="{BD2708DA-5317-4D6F-8364-9D5CA60E56A4}" type="pres">
      <dgm:prSet presAssocID="{FF41E5FC-A76A-4EFB-A57F-9F54B79AC47B}" presName="conn2-1" presStyleLbl="parChTrans1D2" presStyleIdx="0" presStyleCnt="2"/>
      <dgm:spPr/>
      <dgm:t>
        <a:bodyPr/>
        <a:lstStyle/>
        <a:p>
          <a:endParaRPr lang="en-US"/>
        </a:p>
      </dgm:t>
    </dgm:pt>
    <dgm:pt modelId="{B4C550DC-9D22-4802-AFC0-92F2A7BEB792}" type="pres">
      <dgm:prSet presAssocID="{FF41E5FC-A76A-4EFB-A57F-9F54B79AC47B}" presName="connTx" presStyleLbl="parChTrans1D2" presStyleIdx="0" presStyleCnt="2"/>
      <dgm:spPr/>
      <dgm:t>
        <a:bodyPr/>
        <a:lstStyle/>
        <a:p>
          <a:endParaRPr lang="en-US"/>
        </a:p>
      </dgm:t>
    </dgm:pt>
    <dgm:pt modelId="{99FA4107-3F3F-40D5-9AD2-97E1568262D9}" type="pres">
      <dgm:prSet presAssocID="{89817F0D-D9CC-4959-A28C-B9AEA8101B70}" presName="root2" presStyleCnt="0"/>
      <dgm:spPr/>
    </dgm:pt>
    <dgm:pt modelId="{4A092118-63C2-41E7-AB9F-7EE342AA66D2}" type="pres">
      <dgm:prSet presAssocID="{89817F0D-D9CC-4959-A28C-B9AEA8101B70}" presName="LevelTwoTextNode" presStyleLbl="node2" presStyleIdx="0" presStyleCnt="2">
        <dgm:presLayoutVars>
          <dgm:chPref val="3"/>
        </dgm:presLayoutVars>
      </dgm:prSet>
      <dgm:spPr/>
      <dgm:t>
        <a:bodyPr/>
        <a:lstStyle/>
        <a:p>
          <a:endParaRPr lang="en-US"/>
        </a:p>
      </dgm:t>
    </dgm:pt>
    <dgm:pt modelId="{325669AB-8123-4B27-81CA-6A1BCD66569C}" type="pres">
      <dgm:prSet presAssocID="{89817F0D-D9CC-4959-A28C-B9AEA8101B70}" presName="level3hierChild" presStyleCnt="0"/>
      <dgm:spPr/>
    </dgm:pt>
    <dgm:pt modelId="{196CCE60-DAEC-44FA-88EF-63F2BCFA6E49}" type="pres">
      <dgm:prSet presAssocID="{D15F1F5E-D56D-41DD-AF16-09D4A38F65F2}" presName="conn2-1" presStyleLbl="parChTrans1D2" presStyleIdx="1" presStyleCnt="2"/>
      <dgm:spPr/>
      <dgm:t>
        <a:bodyPr/>
        <a:lstStyle/>
        <a:p>
          <a:endParaRPr lang="en-US"/>
        </a:p>
      </dgm:t>
    </dgm:pt>
    <dgm:pt modelId="{BD89E3CA-CDB4-4C0F-86CC-580715B26FF7}" type="pres">
      <dgm:prSet presAssocID="{D15F1F5E-D56D-41DD-AF16-09D4A38F65F2}" presName="connTx" presStyleLbl="parChTrans1D2" presStyleIdx="1" presStyleCnt="2"/>
      <dgm:spPr/>
      <dgm:t>
        <a:bodyPr/>
        <a:lstStyle/>
        <a:p>
          <a:endParaRPr lang="en-US"/>
        </a:p>
      </dgm:t>
    </dgm:pt>
    <dgm:pt modelId="{EFB58507-DB9E-4E15-8BB8-6B8808C1776E}" type="pres">
      <dgm:prSet presAssocID="{1321A12F-AD1C-406F-AAA2-6E1BB8A3C76F}" presName="root2" presStyleCnt="0"/>
      <dgm:spPr/>
    </dgm:pt>
    <dgm:pt modelId="{7B44D6C5-E4A9-4CD4-ADC7-F284F6147278}" type="pres">
      <dgm:prSet presAssocID="{1321A12F-AD1C-406F-AAA2-6E1BB8A3C76F}" presName="LevelTwoTextNode" presStyleLbl="node2" presStyleIdx="1" presStyleCnt="2">
        <dgm:presLayoutVars>
          <dgm:chPref val="3"/>
        </dgm:presLayoutVars>
      </dgm:prSet>
      <dgm:spPr/>
      <dgm:t>
        <a:bodyPr/>
        <a:lstStyle/>
        <a:p>
          <a:endParaRPr lang="en-US"/>
        </a:p>
      </dgm:t>
    </dgm:pt>
    <dgm:pt modelId="{3AE51C98-42E7-47DB-8D3C-BF6458A17F45}" type="pres">
      <dgm:prSet presAssocID="{1321A12F-AD1C-406F-AAA2-6E1BB8A3C76F}" presName="level3hierChild" presStyleCnt="0"/>
      <dgm:spPr/>
    </dgm:pt>
  </dgm:ptLst>
  <dgm:cxnLst>
    <dgm:cxn modelId="{4CD65A99-4455-4320-8790-409EDF658F3C}" type="presOf" srcId="{FF41E5FC-A76A-4EFB-A57F-9F54B79AC47B}" destId="{B4C550DC-9D22-4802-AFC0-92F2A7BEB792}" srcOrd="1" destOrd="0" presId="urn:microsoft.com/office/officeart/2005/8/layout/hierarchy2"/>
    <dgm:cxn modelId="{C0A3D5C8-66CB-4B2F-8D0F-27245D44F008}" srcId="{812B905C-D3FA-4383-A573-E7983ABCF864}" destId="{4E08708B-81A9-4984-92A1-ECBA17533608}" srcOrd="0" destOrd="0" parTransId="{780110CA-2552-4A42-9B60-3CFDC01494E7}" sibTransId="{7D6AEC41-63D2-4E1B-851A-F08AFB2B82A8}"/>
    <dgm:cxn modelId="{947AF67B-6F42-4343-9BAB-9A819B02D230}" type="presOf" srcId="{D15F1F5E-D56D-41DD-AF16-09D4A38F65F2}" destId="{BD89E3CA-CDB4-4C0F-86CC-580715B26FF7}" srcOrd="1" destOrd="0" presId="urn:microsoft.com/office/officeart/2005/8/layout/hierarchy2"/>
    <dgm:cxn modelId="{835127D5-1364-49BE-9BF5-42167F835CDC}" type="presOf" srcId="{89817F0D-D9CC-4959-A28C-B9AEA8101B70}" destId="{4A092118-63C2-41E7-AB9F-7EE342AA66D2}" srcOrd="0" destOrd="0" presId="urn:microsoft.com/office/officeart/2005/8/layout/hierarchy2"/>
    <dgm:cxn modelId="{8A347E85-81E5-4E53-81DB-E4F4A0A42190}" type="presOf" srcId="{1321A12F-AD1C-406F-AAA2-6E1BB8A3C76F}" destId="{7B44D6C5-E4A9-4CD4-ADC7-F284F6147278}" srcOrd="0" destOrd="0" presId="urn:microsoft.com/office/officeart/2005/8/layout/hierarchy2"/>
    <dgm:cxn modelId="{DE84317B-1645-462A-BADA-3A1D27684496}" type="presOf" srcId="{812B905C-D3FA-4383-A573-E7983ABCF864}" destId="{FDC10869-1D26-4828-9FA8-A1F19051C48D}" srcOrd="0" destOrd="0" presId="urn:microsoft.com/office/officeart/2005/8/layout/hierarchy2"/>
    <dgm:cxn modelId="{921F2AD0-0198-4A31-AAB3-ADE2E7E3FB66}" type="presOf" srcId="{D15F1F5E-D56D-41DD-AF16-09D4A38F65F2}" destId="{196CCE60-DAEC-44FA-88EF-63F2BCFA6E49}" srcOrd="0" destOrd="0" presId="urn:microsoft.com/office/officeart/2005/8/layout/hierarchy2"/>
    <dgm:cxn modelId="{93422BD0-A1F7-4CA3-A5D4-29AB35872DEC}" type="presOf" srcId="{FF41E5FC-A76A-4EFB-A57F-9F54B79AC47B}" destId="{BD2708DA-5317-4D6F-8364-9D5CA60E56A4}" srcOrd="0" destOrd="0" presId="urn:microsoft.com/office/officeart/2005/8/layout/hierarchy2"/>
    <dgm:cxn modelId="{C3416545-04EE-451E-AC82-54EFBFBF11FB}" type="presOf" srcId="{4E08708B-81A9-4984-92A1-ECBA17533608}" destId="{F16812CC-3494-4515-A88E-0B531C4BA45B}" srcOrd="0" destOrd="0" presId="urn:microsoft.com/office/officeart/2005/8/layout/hierarchy2"/>
    <dgm:cxn modelId="{AA8EFD53-FACB-4A7B-8358-C23C3F14FF10}" srcId="{4E08708B-81A9-4984-92A1-ECBA17533608}" destId="{1321A12F-AD1C-406F-AAA2-6E1BB8A3C76F}" srcOrd="1" destOrd="0" parTransId="{D15F1F5E-D56D-41DD-AF16-09D4A38F65F2}" sibTransId="{B1D189B3-695A-4E48-B98C-3864AF91A7DC}"/>
    <dgm:cxn modelId="{25BBEBE2-3CFA-44C1-B0B8-A371848152A9}" srcId="{4E08708B-81A9-4984-92A1-ECBA17533608}" destId="{89817F0D-D9CC-4959-A28C-B9AEA8101B70}" srcOrd="0" destOrd="0" parTransId="{FF41E5FC-A76A-4EFB-A57F-9F54B79AC47B}" sibTransId="{A28074BD-3EA8-48B3-89E9-40560F9C3101}"/>
    <dgm:cxn modelId="{6F4A6CEF-EFE5-4BD9-B63E-59389F107B55}" type="presParOf" srcId="{FDC10869-1D26-4828-9FA8-A1F19051C48D}" destId="{3F3DCEDE-4500-4258-AB7C-C435ED7C9A6F}" srcOrd="0" destOrd="0" presId="urn:microsoft.com/office/officeart/2005/8/layout/hierarchy2"/>
    <dgm:cxn modelId="{50608BB5-AF8D-4745-A8A0-CDB9EC6FA6F1}" type="presParOf" srcId="{3F3DCEDE-4500-4258-AB7C-C435ED7C9A6F}" destId="{F16812CC-3494-4515-A88E-0B531C4BA45B}" srcOrd="0" destOrd="0" presId="urn:microsoft.com/office/officeart/2005/8/layout/hierarchy2"/>
    <dgm:cxn modelId="{BB6E2F98-EE3C-487A-BD5C-7D13E88E4607}" type="presParOf" srcId="{3F3DCEDE-4500-4258-AB7C-C435ED7C9A6F}" destId="{FC32B892-8F81-4DCE-9416-84A3F1735431}" srcOrd="1" destOrd="0" presId="urn:microsoft.com/office/officeart/2005/8/layout/hierarchy2"/>
    <dgm:cxn modelId="{CBA579E1-30B5-4D6D-9257-D5FE4E96670D}" type="presParOf" srcId="{FC32B892-8F81-4DCE-9416-84A3F1735431}" destId="{BD2708DA-5317-4D6F-8364-9D5CA60E56A4}" srcOrd="0" destOrd="0" presId="urn:microsoft.com/office/officeart/2005/8/layout/hierarchy2"/>
    <dgm:cxn modelId="{C968FC35-B4B3-47AD-BC9A-14ECE3C91051}" type="presParOf" srcId="{BD2708DA-5317-4D6F-8364-9D5CA60E56A4}" destId="{B4C550DC-9D22-4802-AFC0-92F2A7BEB792}" srcOrd="0" destOrd="0" presId="urn:microsoft.com/office/officeart/2005/8/layout/hierarchy2"/>
    <dgm:cxn modelId="{980E6BEA-42E7-4177-8F57-FAC664D311D6}" type="presParOf" srcId="{FC32B892-8F81-4DCE-9416-84A3F1735431}" destId="{99FA4107-3F3F-40D5-9AD2-97E1568262D9}" srcOrd="1" destOrd="0" presId="urn:microsoft.com/office/officeart/2005/8/layout/hierarchy2"/>
    <dgm:cxn modelId="{9CA0200A-8E6A-4B13-ABEC-6DBC54F01329}" type="presParOf" srcId="{99FA4107-3F3F-40D5-9AD2-97E1568262D9}" destId="{4A092118-63C2-41E7-AB9F-7EE342AA66D2}" srcOrd="0" destOrd="0" presId="urn:microsoft.com/office/officeart/2005/8/layout/hierarchy2"/>
    <dgm:cxn modelId="{A048A960-D08F-4131-B4D4-DDA48D15ACDB}" type="presParOf" srcId="{99FA4107-3F3F-40D5-9AD2-97E1568262D9}" destId="{325669AB-8123-4B27-81CA-6A1BCD66569C}" srcOrd="1" destOrd="0" presId="urn:microsoft.com/office/officeart/2005/8/layout/hierarchy2"/>
    <dgm:cxn modelId="{6E8D43C1-5FA8-4697-9194-A2CDA074448E}" type="presParOf" srcId="{FC32B892-8F81-4DCE-9416-84A3F1735431}" destId="{196CCE60-DAEC-44FA-88EF-63F2BCFA6E49}" srcOrd="2" destOrd="0" presId="urn:microsoft.com/office/officeart/2005/8/layout/hierarchy2"/>
    <dgm:cxn modelId="{B0964D23-EEE9-4C77-B4AF-23D6113C1DF5}" type="presParOf" srcId="{196CCE60-DAEC-44FA-88EF-63F2BCFA6E49}" destId="{BD89E3CA-CDB4-4C0F-86CC-580715B26FF7}" srcOrd="0" destOrd="0" presId="urn:microsoft.com/office/officeart/2005/8/layout/hierarchy2"/>
    <dgm:cxn modelId="{88612FFC-9B2D-4119-8B04-83E0329A2C64}" type="presParOf" srcId="{FC32B892-8F81-4DCE-9416-84A3F1735431}" destId="{EFB58507-DB9E-4E15-8BB8-6B8808C1776E}" srcOrd="3" destOrd="0" presId="urn:microsoft.com/office/officeart/2005/8/layout/hierarchy2"/>
    <dgm:cxn modelId="{021115ED-2B83-42C9-8851-41DEE50CC050}" type="presParOf" srcId="{EFB58507-DB9E-4E15-8BB8-6B8808C1776E}" destId="{7B44D6C5-E4A9-4CD4-ADC7-F284F6147278}" srcOrd="0" destOrd="0" presId="urn:microsoft.com/office/officeart/2005/8/layout/hierarchy2"/>
    <dgm:cxn modelId="{91EC7D09-33A6-4DAE-9DA5-0CE0E79531F7}" type="presParOf" srcId="{EFB58507-DB9E-4E15-8BB8-6B8808C1776E}" destId="{3AE51C98-42E7-47DB-8D3C-BF6458A17F4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AC7DDC-68FC-41C1-AD32-AD500880E3FF}" type="doc">
      <dgm:prSet loTypeId="urn:microsoft.com/office/officeart/2005/8/layout/hProcess9" loCatId="process" qsTypeId="urn:microsoft.com/office/officeart/2005/8/quickstyle/simple1" qsCatId="simple" csTypeId="urn:microsoft.com/office/officeart/2005/8/colors/colorful1" csCatId="colorful" phldr="1"/>
      <dgm:spPr/>
    </dgm:pt>
    <dgm:pt modelId="{7D78EC37-E278-4C49-BE8A-5ED485288FFA}">
      <dgm:prSet phldrT="[Text]" custT="1"/>
      <dgm:spPr/>
      <dgm:t>
        <a:bodyPr anchor="t"/>
        <a:lstStyle/>
        <a:p>
          <a:r>
            <a:rPr lang="en-US" sz="1600" b="1" dirty="0" smtClean="0"/>
            <a:t>1.</a:t>
          </a:r>
        </a:p>
        <a:p>
          <a:r>
            <a:rPr lang="en-US" sz="1600" dirty="0" smtClean="0"/>
            <a:t>Strings are sequence of characters.</a:t>
          </a:r>
          <a:endParaRPr lang="en-US" sz="1600" dirty="0"/>
        </a:p>
      </dgm:t>
    </dgm:pt>
    <dgm:pt modelId="{214F8132-F61A-4672-9263-10300B62D06C}" type="parTrans" cxnId="{188A0AE9-BD7A-4636-8500-6C748CE7FEA2}">
      <dgm:prSet/>
      <dgm:spPr/>
      <dgm:t>
        <a:bodyPr/>
        <a:lstStyle/>
        <a:p>
          <a:endParaRPr lang="en-US"/>
        </a:p>
      </dgm:t>
    </dgm:pt>
    <dgm:pt modelId="{865399AC-51C3-423E-9EAB-C05E705314BA}" type="sibTrans" cxnId="{188A0AE9-BD7A-4636-8500-6C748CE7FEA2}">
      <dgm:prSet/>
      <dgm:spPr/>
      <dgm:t>
        <a:bodyPr/>
        <a:lstStyle/>
        <a:p>
          <a:endParaRPr lang="en-US"/>
        </a:p>
      </dgm:t>
    </dgm:pt>
    <dgm:pt modelId="{A3B431E4-9137-490D-939A-0B9AD9FC7421}">
      <dgm:prSet phldrT="[Text]" custT="1"/>
      <dgm:spPr/>
      <dgm:t>
        <a:bodyPr anchor="t"/>
        <a:lstStyle/>
        <a:p>
          <a:r>
            <a:rPr lang="en-US" sz="1600" b="1" dirty="0" smtClean="0"/>
            <a:t>2.</a:t>
          </a:r>
        </a:p>
        <a:p>
          <a:r>
            <a:rPr lang="en-US" sz="1600" dirty="0" smtClean="0"/>
            <a:t>A character string is stored in an array of character type, one ASCII character per location.</a:t>
          </a:r>
          <a:endParaRPr lang="en-US" sz="1600" dirty="0"/>
        </a:p>
      </dgm:t>
    </dgm:pt>
    <dgm:pt modelId="{3F89E5AF-3DDE-430A-A002-6BFD1F75CA7A}" type="parTrans" cxnId="{EEBCE8F0-165F-4D95-8B27-C9414BF3B0D3}">
      <dgm:prSet/>
      <dgm:spPr/>
      <dgm:t>
        <a:bodyPr/>
        <a:lstStyle/>
        <a:p>
          <a:endParaRPr lang="en-US"/>
        </a:p>
      </dgm:t>
    </dgm:pt>
    <dgm:pt modelId="{9CF60161-F91F-4FD1-9464-850AD631315C}" type="sibTrans" cxnId="{EEBCE8F0-165F-4D95-8B27-C9414BF3B0D3}">
      <dgm:prSet/>
      <dgm:spPr/>
      <dgm:t>
        <a:bodyPr/>
        <a:lstStyle/>
        <a:p>
          <a:endParaRPr lang="en-US"/>
        </a:p>
      </dgm:t>
    </dgm:pt>
    <dgm:pt modelId="{866E4BD1-5565-461E-873F-A6F66D3B4AE5}">
      <dgm:prSet phldrT="[Text]" custT="1"/>
      <dgm:spPr/>
      <dgm:t>
        <a:bodyPr anchor="t"/>
        <a:lstStyle/>
        <a:p>
          <a:r>
            <a:rPr lang="en-US" sz="1600" b="1" dirty="0" smtClean="0"/>
            <a:t>3</a:t>
          </a:r>
          <a:r>
            <a:rPr lang="en-US" sz="1600" dirty="0" smtClean="0"/>
            <a:t>. </a:t>
          </a:r>
        </a:p>
        <a:p>
          <a:r>
            <a:rPr lang="en-US" sz="1600" dirty="0" smtClean="0"/>
            <a:t>String should always have a NULL character(‘\0’)at the end.</a:t>
          </a:r>
          <a:endParaRPr lang="en-US" sz="1600" dirty="0"/>
        </a:p>
      </dgm:t>
    </dgm:pt>
    <dgm:pt modelId="{EAB8B4AD-C755-44AA-8427-605C1662DC57}" type="parTrans" cxnId="{C007DF5E-01A5-4B78-94D5-DE9E3CE983C9}">
      <dgm:prSet/>
      <dgm:spPr/>
      <dgm:t>
        <a:bodyPr/>
        <a:lstStyle/>
        <a:p>
          <a:endParaRPr lang="en-US"/>
        </a:p>
      </dgm:t>
    </dgm:pt>
    <dgm:pt modelId="{66307F26-CAE6-481D-AA54-F4B11B702B88}" type="sibTrans" cxnId="{C007DF5E-01A5-4B78-94D5-DE9E3CE983C9}">
      <dgm:prSet/>
      <dgm:spPr/>
      <dgm:t>
        <a:bodyPr/>
        <a:lstStyle/>
        <a:p>
          <a:endParaRPr lang="en-US"/>
        </a:p>
      </dgm:t>
    </dgm:pt>
    <dgm:pt modelId="{ECA7BC19-4084-4FB7-80BE-5FD19EF0F5AB}" type="pres">
      <dgm:prSet presAssocID="{10AC7DDC-68FC-41C1-AD32-AD500880E3FF}" presName="CompostProcess" presStyleCnt="0">
        <dgm:presLayoutVars>
          <dgm:dir/>
          <dgm:resizeHandles val="exact"/>
        </dgm:presLayoutVars>
      </dgm:prSet>
      <dgm:spPr/>
    </dgm:pt>
    <dgm:pt modelId="{2CCD02B2-D874-44CD-9E7B-24F91A5C75B7}" type="pres">
      <dgm:prSet presAssocID="{10AC7DDC-68FC-41C1-AD32-AD500880E3FF}" presName="arrow" presStyleLbl="bgShp" presStyleIdx="0" presStyleCnt="1"/>
      <dgm:spPr/>
    </dgm:pt>
    <dgm:pt modelId="{4D5CBAB6-F9D9-4A0B-9EC7-78F00C1BB455}" type="pres">
      <dgm:prSet presAssocID="{10AC7DDC-68FC-41C1-AD32-AD500880E3FF}" presName="linearProcess" presStyleCnt="0"/>
      <dgm:spPr/>
    </dgm:pt>
    <dgm:pt modelId="{3A1126F6-607F-4372-9228-0DD8AA264774}" type="pres">
      <dgm:prSet presAssocID="{7D78EC37-E278-4C49-BE8A-5ED485288FFA}" presName="textNode" presStyleLbl="node1" presStyleIdx="0" presStyleCnt="3">
        <dgm:presLayoutVars>
          <dgm:bulletEnabled val="1"/>
        </dgm:presLayoutVars>
      </dgm:prSet>
      <dgm:spPr/>
      <dgm:t>
        <a:bodyPr/>
        <a:lstStyle/>
        <a:p>
          <a:endParaRPr lang="en-US"/>
        </a:p>
      </dgm:t>
    </dgm:pt>
    <dgm:pt modelId="{C60DE763-A349-4195-B412-A9C2AD225637}" type="pres">
      <dgm:prSet presAssocID="{865399AC-51C3-423E-9EAB-C05E705314BA}" presName="sibTrans" presStyleCnt="0"/>
      <dgm:spPr/>
    </dgm:pt>
    <dgm:pt modelId="{2A692FE9-07EE-42E9-B226-8D9E874FC6E7}" type="pres">
      <dgm:prSet presAssocID="{A3B431E4-9137-490D-939A-0B9AD9FC7421}" presName="textNode" presStyleLbl="node1" presStyleIdx="1" presStyleCnt="3">
        <dgm:presLayoutVars>
          <dgm:bulletEnabled val="1"/>
        </dgm:presLayoutVars>
      </dgm:prSet>
      <dgm:spPr/>
      <dgm:t>
        <a:bodyPr/>
        <a:lstStyle/>
        <a:p>
          <a:endParaRPr lang="en-US"/>
        </a:p>
      </dgm:t>
    </dgm:pt>
    <dgm:pt modelId="{3C3F02B1-412E-45BF-B73F-604BA166CDA5}" type="pres">
      <dgm:prSet presAssocID="{9CF60161-F91F-4FD1-9464-850AD631315C}" presName="sibTrans" presStyleCnt="0"/>
      <dgm:spPr/>
    </dgm:pt>
    <dgm:pt modelId="{519B997F-864A-426D-98BE-072335EAAEE9}" type="pres">
      <dgm:prSet presAssocID="{866E4BD1-5565-461E-873F-A6F66D3B4AE5}" presName="textNode" presStyleLbl="node1" presStyleIdx="2" presStyleCnt="3">
        <dgm:presLayoutVars>
          <dgm:bulletEnabled val="1"/>
        </dgm:presLayoutVars>
      </dgm:prSet>
      <dgm:spPr/>
      <dgm:t>
        <a:bodyPr/>
        <a:lstStyle/>
        <a:p>
          <a:endParaRPr lang="en-US"/>
        </a:p>
      </dgm:t>
    </dgm:pt>
  </dgm:ptLst>
  <dgm:cxnLst>
    <dgm:cxn modelId="{EEBCE8F0-165F-4D95-8B27-C9414BF3B0D3}" srcId="{10AC7DDC-68FC-41C1-AD32-AD500880E3FF}" destId="{A3B431E4-9137-490D-939A-0B9AD9FC7421}" srcOrd="1" destOrd="0" parTransId="{3F89E5AF-3DDE-430A-A002-6BFD1F75CA7A}" sibTransId="{9CF60161-F91F-4FD1-9464-850AD631315C}"/>
    <dgm:cxn modelId="{C1D47A5C-7881-416C-B0F7-1191135E63B9}" type="presOf" srcId="{A3B431E4-9137-490D-939A-0B9AD9FC7421}" destId="{2A692FE9-07EE-42E9-B226-8D9E874FC6E7}" srcOrd="0" destOrd="0" presId="urn:microsoft.com/office/officeart/2005/8/layout/hProcess9"/>
    <dgm:cxn modelId="{31430CCB-AD75-4412-B440-951FF479E452}" type="presOf" srcId="{10AC7DDC-68FC-41C1-AD32-AD500880E3FF}" destId="{ECA7BC19-4084-4FB7-80BE-5FD19EF0F5AB}" srcOrd="0" destOrd="0" presId="urn:microsoft.com/office/officeart/2005/8/layout/hProcess9"/>
    <dgm:cxn modelId="{188A0AE9-BD7A-4636-8500-6C748CE7FEA2}" srcId="{10AC7DDC-68FC-41C1-AD32-AD500880E3FF}" destId="{7D78EC37-E278-4C49-BE8A-5ED485288FFA}" srcOrd="0" destOrd="0" parTransId="{214F8132-F61A-4672-9263-10300B62D06C}" sibTransId="{865399AC-51C3-423E-9EAB-C05E705314BA}"/>
    <dgm:cxn modelId="{1E513F1D-335D-4478-AE06-D30B1AD0A83F}" type="presOf" srcId="{7D78EC37-E278-4C49-BE8A-5ED485288FFA}" destId="{3A1126F6-607F-4372-9228-0DD8AA264774}" srcOrd="0" destOrd="0" presId="urn:microsoft.com/office/officeart/2005/8/layout/hProcess9"/>
    <dgm:cxn modelId="{C007DF5E-01A5-4B78-94D5-DE9E3CE983C9}" srcId="{10AC7DDC-68FC-41C1-AD32-AD500880E3FF}" destId="{866E4BD1-5565-461E-873F-A6F66D3B4AE5}" srcOrd="2" destOrd="0" parTransId="{EAB8B4AD-C755-44AA-8427-605C1662DC57}" sibTransId="{66307F26-CAE6-481D-AA54-F4B11B702B88}"/>
    <dgm:cxn modelId="{C9EC7EB2-A3AE-410A-ACEE-9A059176A7AA}" type="presOf" srcId="{866E4BD1-5565-461E-873F-A6F66D3B4AE5}" destId="{519B997F-864A-426D-98BE-072335EAAEE9}" srcOrd="0" destOrd="0" presId="urn:microsoft.com/office/officeart/2005/8/layout/hProcess9"/>
    <dgm:cxn modelId="{BBDB747F-960D-4AF6-9765-18EFCBEFFD8F}" type="presParOf" srcId="{ECA7BC19-4084-4FB7-80BE-5FD19EF0F5AB}" destId="{2CCD02B2-D874-44CD-9E7B-24F91A5C75B7}" srcOrd="0" destOrd="0" presId="urn:microsoft.com/office/officeart/2005/8/layout/hProcess9"/>
    <dgm:cxn modelId="{B3756E32-AD6D-4293-A5E8-BA0A3A53BD31}" type="presParOf" srcId="{ECA7BC19-4084-4FB7-80BE-5FD19EF0F5AB}" destId="{4D5CBAB6-F9D9-4A0B-9EC7-78F00C1BB455}" srcOrd="1" destOrd="0" presId="urn:microsoft.com/office/officeart/2005/8/layout/hProcess9"/>
    <dgm:cxn modelId="{56DB9899-E63C-4BFF-8F61-0A3534837D14}" type="presParOf" srcId="{4D5CBAB6-F9D9-4A0B-9EC7-78F00C1BB455}" destId="{3A1126F6-607F-4372-9228-0DD8AA264774}" srcOrd="0" destOrd="0" presId="urn:microsoft.com/office/officeart/2005/8/layout/hProcess9"/>
    <dgm:cxn modelId="{FC419A1F-E6DB-4C64-946E-1C856654029C}" type="presParOf" srcId="{4D5CBAB6-F9D9-4A0B-9EC7-78F00C1BB455}" destId="{C60DE763-A349-4195-B412-A9C2AD225637}" srcOrd="1" destOrd="0" presId="urn:microsoft.com/office/officeart/2005/8/layout/hProcess9"/>
    <dgm:cxn modelId="{9C9BA7DE-5081-4E05-9D26-3C5ED60C4750}" type="presParOf" srcId="{4D5CBAB6-F9D9-4A0B-9EC7-78F00C1BB455}" destId="{2A692FE9-07EE-42E9-B226-8D9E874FC6E7}" srcOrd="2" destOrd="0" presId="urn:microsoft.com/office/officeart/2005/8/layout/hProcess9"/>
    <dgm:cxn modelId="{E9F1CD7F-62E2-4E1C-884F-E0DC1CCD2DC6}" type="presParOf" srcId="{4D5CBAB6-F9D9-4A0B-9EC7-78F00C1BB455}" destId="{3C3F02B1-412E-45BF-B73F-604BA166CDA5}" srcOrd="3" destOrd="0" presId="urn:microsoft.com/office/officeart/2005/8/layout/hProcess9"/>
    <dgm:cxn modelId="{D2499EC6-BC78-4006-B87E-F0413EA543B6}" type="presParOf" srcId="{4D5CBAB6-F9D9-4A0B-9EC7-78F00C1BB455}" destId="{519B997F-864A-426D-98BE-072335EAAEE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243DC7-C04A-4FD3-BA40-1C20600A019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F636B61-147C-4186-AA61-333239148568}">
      <dgm:prSet phldrT="[Text]" custT="1"/>
      <dgm:spPr/>
      <dgm:t>
        <a:bodyPr/>
        <a:lstStyle/>
        <a:p>
          <a:r>
            <a:rPr lang="en-US" sz="1800" dirty="0" smtClean="0">
              <a:latin typeface="Courier" pitchFamily="49" charset="0"/>
              <a:cs typeface="CordiaUPC" pitchFamily="34" charset="-34"/>
            </a:rPr>
            <a:t>char c[4]={‘</a:t>
          </a:r>
          <a:r>
            <a:rPr lang="en-US" sz="1800" dirty="0" err="1" smtClean="0">
              <a:latin typeface="Courier" pitchFamily="49" charset="0"/>
              <a:cs typeface="CordiaUPC" pitchFamily="34" charset="-34"/>
            </a:rPr>
            <a:t>s’,’u’,’m</a:t>
          </a:r>
          <a:r>
            <a:rPr lang="en-US" sz="1800" dirty="0" smtClean="0">
              <a:latin typeface="Courier" pitchFamily="49" charset="0"/>
              <a:cs typeface="CordiaUPC" pitchFamily="34" charset="-34"/>
            </a:rPr>
            <a:t>’,’\0’);</a:t>
          </a:r>
        </a:p>
        <a:p>
          <a:r>
            <a:rPr lang="en-US" sz="1800" dirty="0" smtClean="0">
              <a:latin typeface="Courier" pitchFamily="49" charset="0"/>
              <a:cs typeface="CordiaUPC" pitchFamily="34" charset="-34"/>
            </a:rPr>
            <a:t>/*c[0] = ‘s’, c[1] = ‘u’, c[2] = ‘m’, c[3] = ‘\0’*/</a:t>
          </a:r>
          <a:endParaRPr lang="en-US" sz="1800" dirty="0">
            <a:latin typeface="Courier" pitchFamily="49" charset="0"/>
          </a:endParaRPr>
        </a:p>
      </dgm:t>
    </dgm:pt>
    <dgm:pt modelId="{693A4FDD-3CD3-48FF-9F4A-4B530841FFFA}" type="parTrans" cxnId="{AC45C0E6-F284-4329-9626-35D80676C297}">
      <dgm:prSet/>
      <dgm:spPr/>
      <dgm:t>
        <a:bodyPr/>
        <a:lstStyle/>
        <a:p>
          <a:endParaRPr lang="en-US"/>
        </a:p>
      </dgm:t>
    </dgm:pt>
    <dgm:pt modelId="{B33658E8-9651-4711-B4F1-F6A126102A8D}" type="sibTrans" cxnId="{AC45C0E6-F284-4329-9626-35D80676C297}">
      <dgm:prSet/>
      <dgm:spPr/>
      <dgm:t>
        <a:bodyPr/>
        <a:lstStyle/>
        <a:p>
          <a:endParaRPr lang="en-US"/>
        </a:p>
      </dgm:t>
    </dgm:pt>
    <dgm:pt modelId="{9C51457C-1D32-49AE-A835-B5E4FA77DE59}">
      <dgm:prSet phldrT="[Text]" custT="1"/>
      <dgm:spPr/>
      <dgm:t>
        <a:bodyPr/>
        <a:lstStyle/>
        <a:p>
          <a:pPr algn="ctr"/>
          <a:endParaRPr lang="en-US" sz="1800" dirty="0" smtClean="0">
            <a:latin typeface="Courier" pitchFamily="49" charset="0"/>
            <a:cs typeface="CordiaUPC" pitchFamily="34" charset="-34"/>
          </a:endParaRPr>
        </a:p>
        <a:p>
          <a:pPr algn="ctr"/>
          <a:r>
            <a:rPr lang="en-US" sz="1800" dirty="0" smtClean="0">
              <a:latin typeface="Courier" pitchFamily="49" charset="0"/>
              <a:cs typeface="CordiaUPC" pitchFamily="34" charset="-34"/>
            </a:rPr>
            <a:t>char </a:t>
          </a:r>
          <a:r>
            <a:rPr lang="en-US" sz="1800" dirty="0" err="1" smtClean="0">
              <a:latin typeface="Courier" pitchFamily="49" charset="0"/>
              <a:cs typeface="CordiaUPC" pitchFamily="34" charset="-34"/>
            </a:rPr>
            <a:t>str</a:t>
          </a:r>
          <a:r>
            <a:rPr lang="en-US" sz="1800" dirty="0" smtClean="0">
              <a:latin typeface="Courier" pitchFamily="49" charset="0"/>
              <a:cs typeface="CordiaUPC" pitchFamily="34" charset="-34"/>
            </a:rPr>
            <a:t>[16]="qwerty";</a:t>
          </a:r>
        </a:p>
        <a:p>
          <a:pPr algn="l"/>
          <a:endParaRPr lang="en-US" sz="1800" dirty="0" smtClean="0">
            <a:latin typeface="+mn-lt"/>
            <a:cs typeface="CordiaUPC" pitchFamily="34" charset="-34"/>
          </a:endParaRPr>
        </a:p>
        <a:p>
          <a:pPr algn="l"/>
          <a:r>
            <a:rPr lang="en-US" sz="1800" dirty="0" smtClean="0">
              <a:latin typeface="+mn-lt"/>
              <a:cs typeface="CordiaUPC" pitchFamily="34" charset="-34"/>
            </a:rPr>
            <a:t>This creates a string. The value at </a:t>
          </a:r>
          <a:r>
            <a:rPr lang="en-US" sz="1800" dirty="0" err="1" smtClean="0">
              <a:latin typeface="+mn-lt"/>
              <a:cs typeface="CordiaUPC" pitchFamily="34" charset="-34"/>
            </a:rPr>
            <a:t>str</a:t>
          </a:r>
          <a:r>
            <a:rPr lang="en-US" sz="1800" dirty="0" smtClean="0">
              <a:latin typeface="+mn-lt"/>
              <a:cs typeface="CordiaUPC" pitchFamily="34" charset="-34"/>
            </a:rPr>
            <a:t>[5] is the character ‘y’. The value at </a:t>
          </a:r>
          <a:r>
            <a:rPr lang="en-US" sz="1800" dirty="0" err="1" smtClean="0">
              <a:latin typeface="+mn-lt"/>
              <a:cs typeface="CordiaUPC" pitchFamily="34" charset="-34"/>
            </a:rPr>
            <a:t>str</a:t>
          </a:r>
          <a:r>
            <a:rPr lang="en-US" sz="1800" dirty="0" smtClean="0">
              <a:latin typeface="+mn-lt"/>
              <a:cs typeface="CordiaUPC" pitchFamily="34" charset="-34"/>
            </a:rPr>
            <a:t>[6] is NULL. The values from </a:t>
          </a:r>
          <a:r>
            <a:rPr lang="en-US" sz="1800" dirty="0" err="1" smtClean="0">
              <a:latin typeface="+mn-lt"/>
              <a:cs typeface="CordiaUPC" pitchFamily="34" charset="-34"/>
            </a:rPr>
            <a:t>str</a:t>
          </a:r>
          <a:r>
            <a:rPr lang="en-US" sz="1800" dirty="0" smtClean="0">
              <a:latin typeface="+mn-lt"/>
              <a:cs typeface="CordiaUPC" pitchFamily="34" charset="-34"/>
            </a:rPr>
            <a:t>[7] to </a:t>
          </a:r>
          <a:r>
            <a:rPr lang="en-US" sz="1800" dirty="0" err="1" smtClean="0">
              <a:latin typeface="+mn-lt"/>
              <a:cs typeface="CordiaUPC" pitchFamily="34" charset="-34"/>
            </a:rPr>
            <a:t>str</a:t>
          </a:r>
          <a:r>
            <a:rPr lang="en-US" sz="1800" dirty="0" smtClean="0">
              <a:latin typeface="+mn-lt"/>
              <a:cs typeface="CordiaUPC" pitchFamily="34" charset="-34"/>
            </a:rPr>
            <a:t>[15] are undefined.</a:t>
          </a:r>
        </a:p>
        <a:p>
          <a:pPr algn="ctr"/>
          <a:endParaRPr lang="en-US" sz="1800" dirty="0"/>
        </a:p>
      </dgm:t>
    </dgm:pt>
    <dgm:pt modelId="{08F537CF-35DA-4396-BCAA-26F2297094FC}" type="parTrans" cxnId="{66692F9D-0AB4-4D99-BA96-D1F7418FD2CA}">
      <dgm:prSet/>
      <dgm:spPr/>
      <dgm:t>
        <a:bodyPr/>
        <a:lstStyle/>
        <a:p>
          <a:endParaRPr lang="en-US"/>
        </a:p>
      </dgm:t>
    </dgm:pt>
    <dgm:pt modelId="{21DBA267-DAB5-4AE8-A1E6-C1D147C97B1B}" type="sibTrans" cxnId="{66692F9D-0AB4-4D99-BA96-D1F7418FD2CA}">
      <dgm:prSet/>
      <dgm:spPr/>
      <dgm:t>
        <a:bodyPr/>
        <a:lstStyle/>
        <a:p>
          <a:endParaRPr lang="en-US"/>
        </a:p>
      </dgm:t>
    </dgm:pt>
    <dgm:pt modelId="{D6432F6A-0EBB-45A2-B675-27F47438BAFD}">
      <dgm:prSet phldrT="[Text]" custT="1"/>
      <dgm:spPr/>
      <dgm:t>
        <a:bodyPr/>
        <a:lstStyle/>
        <a:p>
          <a:pPr algn="ctr"/>
          <a:r>
            <a:rPr lang="en-US" sz="1800" dirty="0" smtClean="0">
              <a:latin typeface="Courier" pitchFamily="49" charset="0"/>
              <a:cs typeface="CordiaUPC" pitchFamily="34" charset="-34"/>
            </a:rPr>
            <a:t>char name[5] = “INDIA”</a:t>
          </a:r>
          <a:br>
            <a:rPr lang="en-US" sz="1800" dirty="0" smtClean="0">
              <a:latin typeface="Courier" pitchFamily="49" charset="0"/>
              <a:cs typeface="CordiaUPC" pitchFamily="34" charset="-34"/>
            </a:rPr>
          </a:br>
          <a:endParaRPr lang="en-US" sz="1800" dirty="0" smtClean="0">
            <a:latin typeface="Courier" pitchFamily="49" charset="0"/>
            <a:cs typeface="CordiaUPC" pitchFamily="34" charset="-34"/>
          </a:endParaRPr>
        </a:p>
        <a:p>
          <a:pPr algn="l"/>
          <a:r>
            <a:rPr lang="en-US" sz="1800" dirty="0" smtClean="0">
              <a:cs typeface="CordiaUPC" pitchFamily="34" charset="-34"/>
            </a:rPr>
            <a:t>Strings are terminated by the null character, one extra storage location in an array is required.</a:t>
          </a:r>
          <a:endParaRPr lang="en-US" sz="1800" dirty="0"/>
        </a:p>
      </dgm:t>
    </dgm:pt>
    <dgm:pt modelId="{72886414-9698-4513-94EE-67356559B185}" type="parTrans" cxnId="{82D91281-7F8E-43CF-BBDD-D64DE35BD38D}">
      <dgm:prSet/>
      <dgm:spPr/>
      <dgm:t>
        <a:bodyPr/>
        <a:lstStyle/>
        <a:p>
          <a:endParaRPr lang="en-US"/>
        </a:p>
      </dgm:t>
    </dgm:pt>
    <dgm:pt modelId="{364F91F6-75F5-47BD-89DE-FA3DA53A51A0}" type="sibTrans" cxnId="{82D91281-7F8E-43CF-BBDD-D64DE35BD38D}">
      <dgm:prSet/>
      <dgm:spPr/>
      <dgm:t>
        <a:bodyPr/>
        <a:lstStyle/>
        <a:p>
          <a:endParaRPr lang="en-US"/>
        </a:p>
      </dgm:t>
    </dgm:pt>
    <dgm:pt modelId="{4FD589ED-0CF0-4512-92B3-F64B599ADE4F}" type="pres">
      <dgm:prSet presAssocID="{4F243DC7-C04A-4FD3-BA40-1C20600A019A}" presName="diagram" presStyleCnt="0">
        <dgm:presLayoutVars>
          <dgm:dir/>
          <dgm:resizeHandles val="exact"/>
        </dgm:presLayoutVars>
      </dgm:prSet>
      <dgm:spPr/>
      <dgm:t>
        <a:bodyPr/>
        <a:lstStyle/>
        <a:p>
          <a:endParaRPr lang="en-US"/>
        </a:p>
      </dgm:t>
    </dgm:pt>
    <dgm:pt modelId="{B9574647-861A-4A43-B7B4-C961C08E29F7}" type="pres">
      <dgm:prSet presAssocID="{EF636B61-147C-4186-AA61-333239148568}" presName="node" presStyleLbl="node1" presStyleIdx="0" presStyleCnt="3" custScaleX="210051" custScaleY="37484" custLinFactY="17710" custLinFactNeighborX="-16242" custLinFactNeighborY="100000">
        <dgm:presLayoutVars>
          <dgm:bulletEnabled val="1"/>
        </dgm:presLayoutVars>
      </dgm:prSet>
      <dgm:spPr/>
      <dgm:t>
        <a:bodyPr/>
        <a:lstStyle/>
        <a:p>
          <a:endParaRPr lang="en-US"/>
        </a:p>
      </dgm:t>
    </dgm:pt>
    <dgm:pt modelId="{F716D3B0-D069-4833-9EE7-EADC3E3F68F0}" type="pres">
      <dgm:prSet presAssocID="{B33658E8-9651-4711-B4F1-F6A126102A8D}" presName="sibTrans" presStyleCnt="0"/>
      <dgm:spPr/>
      <dgm:t>
        <a:bodyPr/>
        <a:lstStyle/>
        <a:p>
          <a:endParaRPr lang="en-US"/>
        </a:p>
      </dgm:t>
    </dgm:pt>
    <dgm:pt modelId="{404D1A29-F73E-4621-9DA1-655E5F553A35}" type="pres">
      <dgm:prSet presAssocID="{9C51457C-1D32-49AE-A835-B5E4FA77DE59}" presName="node" presStyleLbl="node1" presStyleIdx="1" presStyleCnt="3" custLinFactNeighborX="-1901" custLinFactNeighborY="-61471">
        <dgm:presLayoutVars>
          <dgm:bulletEnabled val="1"/>
        </dgm:presLayoutVars>
      </dgm:prSet>
      <dgm:spPr/>
      <dgm:t>
        <a:bodyPr/>
        <a:lstStyle/>
        <a:p>
          <a:endParaRPr lang="en-US"/>
        </a:p>
      </dgm:t>
    </dgm:pt>
    <dgm:pt modelId="{AA1C6295-E219-4110-A565-4C184D423524}" type="pres">
      <dgm:prSet presAssocID="{21DBA267-DAB5-4AE8-A1E6-C1D147C97B1B}" presName="sibTrans" presStyleCnt="0"/>
      <dgm:spPr/>
      <dgm:t>
        <a:bodyPr/>
        <a:lstStyle/>
        <a:p>
          <a:endParaRPr lang="en-US"/>
        </a:p>
      </dgm:t>
    </dgm:pt>
    <dgm:pt modelId="{8426FF36-F1B9-40B1-AAEC-3FBC1ABD6715}" type="pres">
      <dgm:prSet presAssocID="{D6432F6A-0EBB-45A2-B675-27F47438BAFD}" presName="node" presStyleLbl="node1" presStyleIdx="2" presStyleCnt="3" custLinFactNeighborX="-3125" custLinFactNeighborY="-61471">
        <dgm:presLayoutVars>
          <dgm:bulletEnabled val="1"/>
        </dgm:presLayoutVars>
      </dgm:prSet>
      <dgm:spPr/>
      <dgm:t>
        <a:bodyPr/>
        <a:lstStyle/>
        <a:p>
          <a:endParaRPr lang="en-US"/>
        </a:p>
      </dgm:t>
    </dgm:pt>
  </dgm:ptLst>
  <dgm:cxnLst>
    <dgm:cxn modelId="{82D91281-7F8E-43CF-BBDD-D64DE35BD38D}" srcId="{4F243DC7-C04A-4FD3-BA40-1C20600A019A}" destId="{D6432F6A-0EBB-45A2-B675-27F47438BAFD}" srcOrd="2" destOrd="0" parTransId="{72886414-9698-4513-94EE-67356559B185}" sibTransId="{364F91F6-75F5-47BD-89DE-FA3DA53A51A0}"/>
    <dgm:cxn modelId="{BCA070AA-70A9-46FE-94FA-B598C57257F5}" type="presOf" srcId="{4F243DC7-C04A-4FD3-BA40-1C20600A019A}" destId="{4FD589ED-0CF0-4512-92B3-F64B599ADE4F}" srcOrd="0" destOrd="0" presId="urn:microsoft.com/office/officeart/2005/8/layout/default"/>
    <dgm:cxn modelId="{66692F9D-0AB4-4D99-BA96-D1F7418FD2CA}" srcId="{4F243DC7-C04A-4FD3-BA40-1C20600A019A}" destId="{9C51457C-1D32-49AE-A835-B5E4FA77DE59}" srcOrd="1" destOrd="0" parTransId="{08F537CF-35DA-4396-BCAA-26F2297094FC}" sibTransId="{21DBA267-DAB5-4AE8-A1E6-C1D147C97B1B}"/>
    <dgm:cxn modelId="{974E2EB3-B1FE-48B8-A459-A7FA97D5F3FA}" type="presOf" srcId="{9C51457C-1D32-49AE-A835-B5E4FA77DE59}" destId="{404D1A29-F73E-4621-9DA1-655E5F553A35}" srcOrd="0" destOrd="0" presId="urn:microsoft.com/office/officeart/2005/8/layout/default"/>
    <dgm:cxn modelId="{B8DEE179-2667-4BC3-AF40-0A1C4A558193}" type="presOf" srcId="{D6432F6A-0EBB-45A2-B675-27F47438BAFD}" destId="{8426FF36-F1B9-40B1-AAEC-3FBC1ABD6715}" srcOrd="0" destOrd="0" presId="urn:microsoft.com/office/officeart/2005/8/layout/default"/>
    <dgm:cxn modelId="{F571366E-0078-4138-A03F-33E423C31000}" type="presOf" srcId="{EF636B61-147C-4186-AA61-333239148568}" destId="{B9574647-861A-4A43-B7B4-C961C08E29F7}" srcOrd="0" destOrd="0" presId="urn:microsoft.com/office/officeart/2005/8/layout/default"/>
    <dgm:cxn modelId="{AC45C0E6-F284-4329-9626-35D80676C297}" srcId="{4F243DC7-C04A-4FD3-BA40-1C20600A019A}" destId="{EF636B61-147C-4186-AA61-333239148568}" srcOrd="0" destOrd="0" parTransId="{693A4FDD-3CD3-48FF-9F4A-4B530841FFFA}" sibTransId="{B33658E8-9651-4711-B4F1-F6A126102A8D}"/>
    <dgm:cxn modelId="{57762756-A7D6-4398-9601-3A21149119EB}" type="presParOf" srcId="{4FD589ED-0CF0-4512-92B3-F64B599ADE4F}" destId="{B9574647-861A-4A43-B7B4-C961C08E29F7}" srcOrd="0" destOrd="0" presId="urn:microsoft.com/office/officeart/2005/8/layout/default"/>
    <dgm:cxn modelId="{4178D4AD-1A51-4461-A254-86BFA0A790F6}" type="presParOf" srcId="{4FD589ED-0CF0-4512-92B3-F64B599ADE4F}" destId="{F716D3B0-D069-4833-9EE7-EADC3E3F68F0}" srcOrd="1" destOrd="0" presId="urn:microsoft.com/office/officeart/2005/8/layout/default"/>
    <dgm:cxn modelId="{8FC86986-C06C-42C9-8593-A8065E236A0D}" type="presParOf" srcId="{4FD589ED-0CF0-4512-92B3-F64B599ADE4F}" destId="{404D1A29-F73E-4621-9DA1-655E5F553A35}" srcOrd="2" destOrd="0" presId="urn:microsoft.com/office/officeart/2005/8/layout/default"/>
    <dgm:cxn modelId="{DF43FEB8-4698-43FD-9C07-DEA3A12FC7DC}" type="presParOf" srcId="{4FD589ED-0CF0-4512-92B3-F64B599ADE4F}" destId="{AA1C6295-E219-4110-A565-4C184D423524}" srcOrd="3" destOrd="0" presId="urn:microsoft.com/office/officeart/2005/8/layout/default"/>
    <dgm:cxn modelId="{40225601-A156-4FE8-BF0F-21AFABD75A19}" type="presParOf" srcId="{4FD589ED-0CF0-4512-92B3-F64B599ADE4F}" destId="{8426FF36-F1B9-40B1-AAEC-3FBC1ABD671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02F09D-CDDE-4772-9ECE-7519439BA5C7}" type="doc">
      <dgm:prSet loTypeId="urn:microsoft.com/office/officeart/2005/8/layout/process1" loCatId="process" qsTypeId="urn:microsoft.com/office/officeart/2005/8/quickstyle/simple1" qsCatId="simple" csTypeId="urn:microsoft.com/office/officeart/2005/8/colors/colorful1" csCatId="colorful" phldr="1"/>
      <dgm:spPr/>
    </dgm:pt>
    <dgm:pt modelId="{0DF93E00-03F6-44F9-A50C-B6B6B1F8807F}">
      <dgm:prSet phldrT="[Text]" custT="1"/>
      <dgm:spPr/>
      <dgm:t>
        <a:bodyPr/>
        <a:lstStyle/>
        <a:p>
          <a:r>
            <a:rPr lang="en-US" sz="1800" dirty="0" smtClean="0">
              <a:latin typeface="+mn-lt"/>
            </a:rPr>
            <a:t>Syntax:</a:t>
          </a:r>
          <a:endParaRPr lang="en-US" sz="1800" dirty="0">
            <a:latin typeface="+mn-lt"/>
          </a:endParaRPr>
        </a:p>
      </dgm:t>
    </dgm:pt>
    <dgm:pt modelId="{59DED3C7-2BBA-4D61-A35C-9C79BCC7616C}" type="parTrans" cxnId="{D05BA94A-0645-49BC-AB0E-DD6C2DD11EA0}">
      <dgm:prSet/>
      <dgm:spPr/>
      <dgm:t>
        <a:bodyPr/>
        <a:lstStyle/>
        <a:p>
          <a:endParaRPr lang="en-US"/>
        </a:p>
      </dgm:t>
    </dgm:pt>
    <dgm:pt modelId="{559E64D0-A11E-4139-AA1F-C2A668A6E1A4}" type="sibTrans" cxnId="{D05BA94A-0645-49BC-AB0E-DD6C2DD11EA0}">
      <dgm:prSet/>
      <dgm:spPr/>
      <dgm:t>
        <a:bodyPr/>
        <a:lstStyle/>
        <a:p>
          <a:endParaRPr lang="en-US"/>
        </a:p>
      </dgm:t>
    </dgm:pt>
    <dgm:pt modelId="{52057C42-ABF7-4B2F-A638-D613251188A4}">
      <dgm:prSet phldrT="[Text]" custT="1"/>
      <dgm:spPr/>
      <dgm:t>
        <a:bodyPr/>
        <a:lstStyle/>
        <a:p>
          <a:r>
            <a:rPr lang="en-US" sz="1800" dirty="0" smtClean="0">
              <a:latin typeface="Courier" pitchFamily="49" charset="0"/>
            </a:rPr>
            <a:t>char arrayname [no. of strings] [max no. of chars in strings];</a:t>
          </a:r>
          <a:endParaRPr lang="en-US" sz="1800" dirty="0"/>
        </a:p>
      </dgm:t>
    </dgm:pt>
    <dgm:pt modelId="{EC394049-18FB-4402-9D28-2B78CBDA2A2D}" type="parTrans" cxnId="{62F59BAB-3568-4700-81DA-9D31FFB909A0}">
      <dgm:prSet/>
      <dgm:spPr/>
      <dgm:t>
        <a:bodyPr/>
        <a:lstStyle/>
        <a:p>
          <a:endParaRPr lang="en-US"/>
        </a:p>
      </dgm:t>
    </dgm:pt>
    <dgm:pt modelId="{49107C27-7E06-492C-AFBC-28582734D237}" type="sibTrans" cxnId="{62F59BAB-3568-4700-81DA-9D31FFB909A0}">
      <dgm:prSet/>
      <dgm:spPr/>
      <dgm:t>
        <a:bodyPr/>
        <a:lstStyle/>
        <a:p>
          <a:endParaRPr lang="en-US"/>
        </a:p>
      </dgm:t>
    </dgm:pt>
    <dgm:pt modelId="{6F85A824-F99F-483B-B70A-CEEF52647DC6}" type="pres">
      <dgm:prSet presAssocID="{A602F09D-CDDE-4772-9ECE-7519439BA5C7}" presName="Name0" presStyleCnt="0">
        <dgm:presLayoutVars>
          <dgm:dir/>
          <dgm:resizeHandles val="exact"/>
        </dgm:presLayoutVars>
      </dgm:prSet>
      <dgm:spPr/>
    </dgm:pt>
    <dgm:pt modelId="{FFD79DC7-CD41-495F-ACD0-17A24CC7A5D3}" type="pres">
      <dgm:prSet presAssocID="{0DF93E00-03F6-44F9-A50C-B6B6B1F8807F}" presName="node" presStyleLbl="node1" presStyleIdx="0" presStyleCnt="2" custScaleX="51256">
        <dgm:presLayoutVars>
          <dgm:bulletEnabled val="1"/>
        </dgm:presLayoutVars>
      </dgm:prSet>
      <dgm:spPr/>
      <dgm:t>
        <a:bodyPr/>
        <a:lstStyle/>
        <a:p>
          <a:endParaRPr lang="en-US"/>
        </a:p>
      </dgm:t>
    </dgm:pt>
    <dgm:pt modelId="{B037191A-768D-4B59-8116-E7461A5A9A1F}" type="pres">
      <dgm:prSet presAssocID="{559E64D0-A11E-4139-AA1F-C2A668A6E1A4}" presName="sibTrans" presStyleLbl="sibTrans2D1" presStyleIdx="0" presStyleCnt="1"/>
      <dgm:spPr/>
      <dgm:t>
        <a:bodyPr/>
        <a:lstStyle/>
        <a:p>
          <a:endParaRPr lang="en-US"/>
        </a:p>
      </dgm:t>
    </dgm:pt>
    <dgm:pt modelId="{25B21D4D-8CA4-40EF-8111-D675FF5F3B2D}" type="pres">
      <dgm:prSet presAssocID="{559E64D0-A11E-4139-AA1F-C2A668A6E1A4}" presName="connectorText" presStyleLbl="sibTrans2D1" presStyleIdx="0" presStyleCnt="1"/>
      <dgm:spPr/>
      <dgm:t>
        <a:bodyPr/>
        <a:lstStyle/>
        <a:p>
          <a:endParaRPr lang="en-US"/>
        </a:p>
      </dgm:t>
    </dgm:pt>
    <dgm:pt modelId="{5B300A36-3237-42CC-8A5B-F188003A3455}" type="pres">
      <dgm:prSet presAssocID="{52057C42-ABF7-4B2F-A638-D613251188A4}" presName="node" presStyleLbl="node1" presStyleIdx="1" presStyleCnt="2">
        <dgm:presLayoutVars>
          <dgm:bulletEnabled val="1"/>
        </dgm:presLayoutVars>
      </dgm:prSet>
      <dgm:spPr/>
      <dgm:t>
        <a:bodyPr/>
        <a:lstStyle/>
        <a:p>
          <a:endParaRPr lang="en-US"/>
        </a:p>
      </dgm:t>
    </dgm:pt>
  </dgm:ptLst>
  <dgm:cxnLst>
    <dgm:cxn modelId="{6F8DAF07-19D7-4D5E-950B-CA9750BA51AD}" type="presOf" srcId="{0DF93E00-03F6-44F9-A50C-B6B6B1F8807F}" destId="{FFD79DC7-CD41-495F-ACD0-17A24CC7A5D3}" srcOrd="0" destOrd="0" presId="urn:microsoft.com/office/officeart/2005/8/layout/process1"/>
    <dgm:cxn modelId="{670C0052-F0BA-491A-BAC2-68B4FF0937DE}" type="presOf" srcId="{559E64D0-A11E-4139-AA1F-C2A668A6E1A4}" destId="{25B21D4D-8CA4-40EF-8111-D675FF5F3B2D}" srcOrd="1" destOrd="0" presId="urn:microsoft.com/office/officeart/2005/8/layout/process1"/>
    <dgm:cxn modelId="{311DC6FB-4554-4C14-A3D8-FAA8C69A6B81}" type="presOf" srcId="{A602F09D-CDDE-4772-9ECE-7519439BA5C7}" destId="{6F85A824-F99F-483B-B70A-CEEF52647DC6}" srcOrd="0" destOrd="0" presId="urn:microsoft.com/office/officeart/2005/8/layout/process1"/>
    <dgm:cxn modelId="{D05BA94A-0645-49BC-AB0E-DD6C2DD11EA0}" srcId="{A602F09D-CDDE-4772-9ECE-7519439BA5C7}" destId="{0DF93E00-03F6-44F9-A50C-B6B6B1F8807F}" srcOrd="0" destOrd="0" parTransId="{59DED3C7-2BBA-4D61-A35C-9C79BCC7616C}" sibTransId="{559E64D0-A11E-4139-AA1F-C2A668A6E1A4}"/>
    <dgm:cxn modelId="{E34A8DBD-0A4F-4DAD-9295-1CCD6B807C49}" type="presOf" srcId="{52057C42-ABF7-4B2F-A638-D613251188A4}" destId="{5B300A36-3237-42CC-8A5B-F188003A3455}" srcOrd="0" destOrd="0" presId="urn:microsoft.com/office/officeart/2005/8/layout/process1"/>
    <dgm:cxn modelId="{3363B1C0-86B5-4BB4-8C14-3C061BC9AADA}" type="presOf" srcId="{559E64D0-A11E-4139-AA1F-C2A668A6E1A4}" destId="{B037191A-768D-4B59-8116-E7461A5A9A1F}" srcOrd="0" destOrd="0" presId="urn:microsoft.com/office/officeart/2005/8/layout/process1"/>
    <dgm:cxn modelId="{62F59BAB-3568-4700-81DA-9D31FFB909A0}" srcId="{A602F09D-CDDE-4772-9ECE-7519439BA5C7}" destId="{52057C42-ABF7-4B2F-A638-D613251188A4}" srcOrd="1" destOrd="0" parTransId="{EC394049-18FB-4402-9D28-2B78CBDA2A2D}" sibTransId="{49107C27-7E06-492C-AFBC-28582734D237}"/>
    <dgm:cxn modelId="{F48D81A1-215E-4E9F-8381-C406691B691D}" type="presParOf" srcId="{6F85A824-F99F-483B-B70A-CEEF52647DC6}" destId="{FFD79DC7-CD41-495F-ACD0-17A24CC7A5D3}" srcOrd="0" destOrd="0" presId="urn:microsoft.com/office/officeart/2005/8/layout/process1"/>
    <dgm:cxn modelId="{CC717FEE-828B-4B1F-9D3A-6A9AB9AE3953}" type="presParOf" srcId="{6F85A824-F99F-483B-B70A-CEEF52647DC6}" destId="{B037191A-768D-4B59-8116-E7461A5A9A1F}" srcOrd="1" destOrd="0" presId="urn:microsoft.com/office/officeart/2005/8/layout/process1"/>
    <dgm:cxn modelId="{4AFB80AA-2AD9-41E2-AE92-4168BCDB5F4F}" type="presParOf" srcId="{B037191A-768D-4B59-8116-E7461A5A9A1F}" destId="{25B21D4D-8CA4-40EF-8111-D675FF5F3B2D}" srcOrd="0" destOrd="0" presId="urn:microsoft.com/office/officeart/2005/8/layout/process1"/>
    <dgm:cxn modelId="{A76AA1E5-8F04-41FF-8753-9D307FF37970}" type="presParOf" srcId="{6F85A824-F99F-483B-B70A-CEEF52647DC6}" destId="{5B300A36-3237-42CC-8A5B-F188003A3455}"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BE2A68-78CA-41A9-B667-19AD111A98A7}" type="doc">
      <dgm:prSet loTypeId="urn:microsoft.com/office/officeart/2005/8/layout/process1" loCatId="process" qsTypeId="urn:microsoft.com/office/officeart/2005/8/quickstyle/simple1" qsCatId="simple" csTypeId="urn:microsoft.com/office/officeart/2005/8/colors/colorful1" csCatId="colorful" phldr="1"/>
      <dgm:spPr/>
    </dgm:pt>
    <dgm:pt modelId="{C4A3B5A3-8FFC-4B3B-BF4F-03B9201BE2A5}">
      <dgm:prSet phldrT="[Text]" custT="1"/>
      <dgm:spPr/>
      <dgm:t>
        <a:bodyPr/>
        <a:lstStyle/>
        <a:p>
          <a:r>
            <a:rPr lang="en-US" sz="1800" dirty="0" smtClean="0">
              <a:latin typeface="+mn-lt"/>
            </a:rPr>
            <a:t>Example:</a:t>
          </a:r>
          <a:endParaRPr lang="en-US" sz="1800" dirty="0">
            <a:latin typeface="+mn-lt"/>
          </a:endParaRPr>
        </a:p>
      </dgm:t>
    </dgm:pt>
    <dgm:pt modelId="{458DCDAE-FA32-4DF0-AB34-CF177B8F62DE}" type="parTrans" cxnId="{A87F2447-FFEC-47A7-8950-FBBFEC3F895C}">
      <dgm:prSet/>
      <dgm:spPr/>
      <dgm:t>
        <a:bodyPr/>
        <a:lstStyle/>
        <a:p>
          <a:endParaRPr lang="en-US"/>
        </a:p>
      </dgm:t>
    </dgm:pt>
    <dgm:pt modelId="{789EB435-E77B-4B1C-A25A-E26CDF62CFEF}" type="sibTrans" cxnId="{A87F2447-FFEC-47A7-8950-FBBFEC3F895C}">
      <dgm:prSet/>
      <dgm:spPr/>
      <dgm:t>
        <a:bodyPr/>
        <a:lstStyle/>
        <a:p>
          <a:endParaRPr lang="en-US"/>
        </a:p>
      </dgm:t>
    </dgm:pt>
    <dgm:pt modelId="{CA61F863-3D5A-4AEA-9CB8-EF6D3D9C35B1}">
      <dgm:prSet phldrT="[Text]" custT="1"/>
      <dgm:spPr/>
      <dgm:t>
        <a:bodyPr/>
        <a:lstStyle/>
        <a:p>
          <a:pPr algn="ctr"/>
          <a:r>
            <a:rPr lang="en-US" sz="2000" dirty="0" smtClean="0">
              <a:latin typeface="Courier" pitchFamily="49" charset="0"/>
            </a:rPr>
            <a:t>char </a:t>
          </a:r>
          <a:r>
            <a:rPr lang="en-US" sz="2000" dirty="0" err="1" smtClean="0">
              <a:latin typeface="Courier" pitchFamily="49" charset="0"/>
            </a:rPr>
            <a:t>studname</a:t>
          </a:r>
          <a:r>
            <a:rPr lang="en-US" sz="2000" dirty="0" smtClean="0">
              <a:latin typeface="Courier" pitchFamily="49" charset="0"/>
            </a:rPr>
            <a:t>[50][15];</a:t>
          </a:r>
        </a:p>
        <a:p>
          <a:pPr algn="ctr"/>
          <a:endParaRPr lang="en-US" sz="2000" dirty="0" smtClean="0">
            <a:latin typeface="Courier" pitchFamily="49" charset="0"/>
          </a:endParaRPr>
        </a:p>
        <a:p>
          <a:pPr algn="l"/>
          <a:r>
            <a:rPr lang="en-US" sz="2000" dirty="0" smtClean="0">
              <a:latin typeface="+mn-lt"/>
            </a:rPr>
            <a:t>50 student names each with 15 characters at the maximum.</a:t>
          </a:r>
          <a:endParaRPr lang="en-US" sz="2000" dirty="0">
            <a:latin typeface="+mn-lt"/>
          </a:endParaRPr>
        </a:p>
      </dgm:t>
    </dgm:pt>
    <dgm:pt modelId="{89799B79-ABB4-4330-88A5-293E38247D99}" type="parTrans" cxnId="{030C43E8-A8A4-4FE6-B992-44F5588A93FA}">
      <dgm:prSet/>
      <dgm:spPr/>
      <dgm:t>
        <a:bodyPr/>
        <a:lstStyle/>
        <a:p>
          <a:endParaRPr lang="en-US"/>
        </a:p>
      </dgm:t>
    </dgm:pt>
    <dgm:pt modelId="{3C0325FB-AEE5-4195-A2C4-184C159491A8}" type="sibTrans" cxnId="{030C43E8-A8A4-4FE6-B992-44F5588A93FA}">
      <dgm:prSet/>
      <dgm:spPr/>
      <dgm:t>
        <a:bodyPr/>
        <a:lstStyle/>
        <a:p>
          <a:endParaRPr lang="en-US"/>
        </a:p>
      </dgm:t>
    </dgm:pt>
    <dgm:pt modelId="{16236A96-0759-4092-ABD9-7B5BF55DBE3C}" type="pres">
      <dgm:prSet presAssocID="{95BE2A68-78CA-41A9-B667-19AD111A98A7}" presName="Name0" presStyleCnt="0">
        <dgm:presLayoutVars>
          <dgm:dir/>
          <dgm:resizeHandles val="exact"/>
        </dgm:presLayoutVars>
      </dgm:prSet>
      <dgm:spPr/>
    </dgm:pt>
    <dgm:pt modelId="{1A15CC96-9F52-4CFF-BF81-21ED24A1EFD0}" type="pres">
      <dgm:prSet presAssocID="{C4A3B5A3-8FFC-4B3B-BF4F-03B9201BE2A5}" presName="node" presStyleLbl="node1" presStyleIdx="0" presStyleCnt="2" custScaleX="52714" custScaleY="55556">
        <dgm:presLayoutVars>
          <dgm:bulletEnabled val="1"/>
        </dgm:presLayoutVars>
      </dgm:prSet>
      <dgm:spPr/>
      <dgm:t>
        <a:bodyPr/>
        <a:lstStyle/>
        <a:p>
          <a:endParaRPr lang="en-US"/>
        </a:p>
      </dgm:t>
    </dgm:pt>
    <dgm:pt modelId="{91C0EF7E-5211-43E2-8225-566A177F7609}" type="pres">
      <dgm:prSet presAssocID="{789EB435-E77B-4B1C-A25A-E26CDF62CFEF}" presName="sibTrans" presStyleLbl="sibTrans2D1" presStyleIdx="0" presStyleCnt="1"/>
      <dgm:spPr/>
      <dgm:t>
        <a:bodyPr/>
        <a:lstStyle/>
        <a:p>
          <a:endParaRPr lang="en-US"/>
        </a:p>
      </dgm:t>
    </dgm:pt>
    <dgm:pt modelId="{4BA10699-4935-4D66-B024-9CE7E025476E}" type="pres">
      <dgm:prSet presAssocID="{789EB435-E77B-4B1C-A25A-E26CDF62CFEF}" presName="connectorText" presStyleLbl="sibTrans2D1" presStyleIdx="0" presStyleCnt="1"/>
      <dgm:spPr/>
      <dgm:t>
        <a:bodyPr/>
        <a:lstStyle/>
        <a:p>
          <a:endParaRPr lang="en-US"/>
        </a:p>
      </dgm:t>
    </dgm:pt>
    <dgm:pt modelId="{482474DD-DF06-40E6-8500-1D32DB67EC8A}" type="pres">
      <dgm:prSet presAssocID="{CA61F863-3D5A-4AEA-9CB8-EF6D3D9C35B1}" presName="node" presStyleLbl="node1" presStyleIdx="1" presStyleCnt="2" custScaleY="62996">
        <dgm:presLayoutVars>
          <dgm:bulletEnabled val="1"/>
        </dgm:presLayoutVars>
      </dgm:prSet>
      <dgm:spPr/>
      <dgm:t>
        <a:bodyPr/>
        <a:lstStyle/>
        <a:p>
          <a:endParaRPr lang="en-US"/>
        </a:p>
      </dgm:t>
    </dgm:pt>
  </dgm:ptLst>
  <dgm:cxnLst>
    <dgm:cxn modelId="{A87F2447-FFEC-47A7-8950-FBBFEC3F895C}" srcId="{95BE2A68-78CA-41A9-B667-19AD111A98A7}" destId="{C4A3B5A3-8FFC-4B3B-BF4F-03B9201BE2A5}" srcOrd="0" destOrd="0" parTransId="{458DCDAE-FA32-4DF0-AB34-CF177B8F62DE}" sibTransId="{789EB435-E77B-4B1C-A25A-E26CDF62CFEF}"/>
    <dgm:cxn modelId="{5603F729-D3C7-44EE-9EBA-D1035137D4F6}" type="presOf" srcId="{CA61F863-3D5A-4AEA-9CB8-EF6D3D9C35B1}" destId="{482474DD-DF06-40E6-8500-1D32DB67EC8A}" srcOrd="0" destOrd="0" presId="urn:microsoft.com/office/officeart/2005/8/layout/process1"/>
    <dgm:cxn modelId="{A965FCB8-5C98-4283-831C-E254BFAC049E}" type="presOf" srcId="{789EB435-E77B-4B1C-A25A-E26CDF62CFEF}" destId="{91C0EF7E-5211-43E2-8225-566A177F7609}" srcOrd="0" destOrd="0" presId="urn:microsoft.com/office/officeart/2005/8/layout/process1"/>
    <dgm:cxn modelId="{030C43E8-A8A4-4FE6-B992-44F5588A93FA}" srcId="{95BE2A68-78CA-41A9-B667-19AD111A98A7}" destId="{CA61F863-3D5A-4AEA-9CB8-EF6D3D9C35B1}" srcOrd="1" destOrd="0" parTransId="{89799B79-ABB4-4330-88A5-293E38247D99}" sibTransId="{3C0325FB-AEE5-4195-A2C4-184C159491A8}"/>
    <dgm:cxn modelId="{1A647532-2550-4AE8-B557-9F64EC7D6655}" type="presOf" srcId="{789EB435-E77B-4B1C-A25A-E26CDF62CFEF}" destId="{4BA10699-4935-4D66-B024-9CE7E025476E}" srcOrd="1" destOrd="0" presId="urn:microsoft.com/office/officeart/2005/8/layout/process1"/>
    <dgm:cxn modelId="{425E4A22-CCE3-470F-8276-1042389E0AF7}" type="presOf" srcId="{95BE2A68-78CA-41A9-B667-19AD111A98A7}" destId="{16236A96-0759-4092-ABD9-7B5BF55DBE3C}" srcOrd="0" destOrd="0" presId="urn:microsoft.com/office/officeart/2005/8/layout/process1"/>
    <dgm:cxn modelId="{B2056BC3-292D-4C22-978D-EE825FA02438}" type="presOf" srcId="{C4A3B5A3-8FFC-4B3B-BF4F-03B9201BE2A5}" destId="{1A15CC96-9F52-4CFF-BF81-21ED24A1EFD0}" srcOrd="0" destOrd="0" presId="urn:microsoft.com/office/officeart/2005/8/layout/process1"/>
    <dgm:cxn modelId="{04FDC7BB-BB78-41DB-B27F-CA2A783AE2C6}" type="presParOf" srcId="{16236A96-0759-4092-ABD9-7B5BF55DBE3C}" destId="{1A15CC96-9F52-4CFF-BF81-21ED24A1EFD0}" srcOrd="0" destOrd="0" presId="urn:microsoft.com/office/officeart/2005/8/layout/process1"/>
    <dgm:cxn modelId="{AC595671-3B00-421A-A176-0691231CCBFE}" type="presParOf" srcId="{16236A96-0759-4092-ABD9-7B5BF55DBE3C}" destId="{91C0EF7E-5211-43E2-8225-566A177F7609}" srcOrd="1" destOrd="0" presId="urn:microsoft.com/office/officeart/2005/8/layout/process1"/>
    <dgm:cxn modelId="{31A70BED-459D-437C-A240-706D9B2DA385}" type="presParOf" srcId="{91C0EF7E-5211-43E2-8225-566A177F7609}" destId="{4BA10699-4935-4D66-B024-9CE7E025476E}" srcOrd="0" destOrd="0" presId="urn:microsoft.com/office/officeart/2005/8/layout/process1"/>
    <dgm:cxn modelId="{F38BE2F5-1146-46B4-9569-4B89C864E3BE}" type="presParOf" srcId="{16236A96-0759-4092-ABD9-7B5BF55DBE3C}" destId="{482474DD-DF06-40E6-8500-1D32DB67EC8A}"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02F09D-CDDE-4772-9ECE-7519439BA5C7}" type="doc">
      <dgm:prSet loTypeId="urn:microsoft.com/office/officeart/2005/8/layout/process1" loCatId="process" qsTypeId="urn:microsoft.com/office/officeart/2005/8/quickstyle/simple1" qsCatId="simple" csTypeId="urn:microsoft.com/office/officeart/2005/8/colors/colorful1" csCatId="colorful" phldr="1"/>
      <dgm:spPr/>
    </dgm:pt>
    <dgm:pt modelId="{0DF93E00-03F6-44F9-A50C-B6B6B1F8807F}">
      <dgm:prSet phldrT="[Text]" custT="1"/>
      <dgm:spPr/>
      <dgm:t>
        <a:bodyPr/>
        <a:lstStyle/>
        <a:p>
          <a:r>
            <a:rPr lang="en-US" sz="1800" dirty="0" smtClean="0">
              <a:latin typeface="+mn-lt"/>
            </a:rPr>
            <a:t>Syntax:</a:t>
          </a:r>
          <a:endParaRPr lang="en-US" sz="1800" dirty="0">
            <a:latin typeface="+mn-lt"/>
          </a:endParaRPr>
        </a:p>
      </dgm:t>
    </dgm:pt>
    <dgm:pt modelId="{59DED3C7-2BBA-4D61-A35C-9C79BCC7616C}" type="parTrans" cxnId="{D05BA94A-0645-49BC-AB0E-DD6C2DD11EA0}">
      <dgm:prSet/>
      <dgm:spPr/>
      <dgm:t>
        <a:bodyPr/>
        <a:lstStyle/>
        <a:p>
          <a:endParaRPr lang="en-US"/>
        </a:p>
      </dgm:t>
    </dgm:pt>
    <dgm:pt modelId="{559E64D0-A11E-4139-AA1F-C2A668A6E1A4}" type="sibTrans" cxnId="{D05BA94A-0645-49BC-AB0E-DD6C2DD11EA0}">
      <dgm:prSet/>
      <dgm:spPr/>
      <dgm:t>
        <a:bodyPr/>
        <a:lstStyle/>
        <a:p>
          <a:endParaRPr lang="en-US"/>
        </a:p>
      </dgm:t>
    </dgm:pt>
    <dgm:pt modelId="{52057C42-ABF7-4B2F-A638-D613251188A4}">
      <dgm:prSet phldrT="[Text]" custT="1"/>
      <dgm:spPr/>
      <dgm:t>
        <a:bodyPr/>
        <a:lstStyle/>
        <a:p>
          <a:r>
            <a:rPr lang="en-US" sz="1800" dirty="0" smtClean="0">
              <a:latin typeface="Courier" pitchFamily="49" charset="0"/>
            </a:rPr>
            <a:t>char </a:t>
          </a:r>
          <a:r>
            <a:rPr lang="en-US" sz="1800" dirty="0" err="1" smtClean="0">
              <a:latin typeface="Courier" pitchFamily="49" charset="0"/>
            </a:rPr>
            <a:t>arrayname</a:t>
          </a:r>
          <a:r>
            <a:rPr lang="en-US" sz="1800" dirty="0" smtClean="0">
              <a:latin typeface="Courier" pitchFamily="49" charset="0"/>
            </a:rPr>
            <a:t>[r][c]={“values”};</a:t>
          </a:r>
        </a:p>
      </dgm:t>
    </dgm:pt>
    <dgm:pt modelId="{EC394049-18FB-4402-9D28-2B78CBDA2A2D}" type="parTrans" cxnId="{62F59BAB-3568-4700-81DA-9D31FFB909A0}">
      <dgm:prSet/>
      <dgm:spPr/>
      <dgm:t>
        <a:bodyPr/>
        <a:lstStyle/>
        <a:p>
          <a:endParaRPr lang="en-US"/>
        </a:p>
      </dgm:t>
    </dgm:pt>
    <dgm:pt modelId="{49107C27-7E06-492C-AFBC-28582734D237}" type="sibTrans" cxnId="{62F59BAB-3568-4700-81DA-9D31FFB909A0}">
      <dgm:prSet/>
      <dgm:spPr/>
      <dgm:t>
        <a:bodyPr/>
        <a:lstStyle/>
        <a:p>
          <a:endParaRPr lang="en-US"/>
        </a:p>
      </dgm:t>
    </dgm:pt>
    <dgm:pt modelId="{6F85A824-F99F-483B-B70A-CEEF52647DC6}" type="pres">
      <dgm:prSet presAssocID="{A602F09D-CDDE-4772-9ECE-7519439BA5C7}" presName="Name0" presStyleCnt="0">
        <dgm:presLayoutVars>
          <dgm:dir/>
          <dgm:resizeHandles val="exact"/>
        </dgm:presLayoutVars>
      </dgm:prSet>
      <dgm:spPr/>
    </dgm:pt>
    <dgm:pt modelId="{FFD79DC7-CD41-495F-ACD0-17A24CC7A5D3}" type="pres">
      <dgm:prSet presAssocID="{0DF93E00-03F6-44F9-A50C-B6B6B1F8807F}" presName="node" presStyleLbl="node1" presStyleIdx="0" presStyleCnt="2" custScaleX="51256">
        <dgm:presLayoutVars>
          <dgm:bulletEnabled val="1"/>
        </dgm:presLayoutVars>
      </dgm:prSet>
      <dgm:spPr/>
      <dgm:t>
        <a:bodyPr/>
        <a:lstStyle/>
        <a:p>
          <a:endParaRPr lang="en-US"/>
        </a:p>
      </dgm:t>
    </dgm:pt>
    <dgm:pt modelId="{B037191A-768D-4B59-8116-E7461A5A9A1F}" type="pres">
      <dgm:prSet presAssocID="{559E64D0-A11E-4139-AA1F-C2A668A6E1A4}" presName="sibTrans" presStyleLbl="sibTrans2D1" presStyleIdx="0" presStyleCnt="1"/>
      <dgm:spPr/>
      <dgm:t>
        <a:bodyPr/>
        <a:lstStyle/>
        <a:p>
          <a:endParaRPr lang="en-US"/>
        </a:p>
      </dgm:t>
    </dgm:pt>
    <dgm:pt modelId="{25B21D4D-8CA4-40EF-8111-D675FF5F3B2D}" type="pres">
      <dgm:prSet presAssocID="{559E64D0-A11E-4139-AA1F-C2A668A6E1A4}" presName="connectorText" presStyleLbl="sibTrans2D1" presStyleIdx="0" presStyleCnt="1"/>
      <dgm:spPr/>
      <dgm:t>
        <a:bodyPr/>
        <a:lstStyle/>
        <a:p>
          <a:endParaRPr lang="en-US"/>
        </a:p>
      </dgm:t>
    </dgm:pt>
    <dgm:pt modelId="{5B300A36-3237-42CC-8A5B-F188003A3455}" type="pres">
      <dgm:prSet presAssocID="{52057C42-ABF7-4B2F-A638-D613251188A4}" presName="node" presStyleLbl="node1" presStyleIdx="1" presStyleCnt="2">
        <dgm:presLayoutVars>
          <dgm:bulletEnabled val="1"/>
        </dgm:presLayoutVars>
      </dgm:prSet>
      <dgm:spPr/>
      <dgm:t>
        <a:bodyPr/>
        <a:lstStyle/>
        <a:p>
          <a:endParaRPr lang="en-US"/>
        </a:p>
      </dgm:t>
    </dgm:pt>
  </dgm:ptLst>
  <dgm:cxnLst>
    <dgm:cxn modelId="{A1E04FFD-265F-4DE7-B2C5-CA7D25C0809D}" type="presOf" srcId="{A602F09D-CDDE-4772-9ECE-7519439BA5C7}" destId="{6F85A824-F99F-483B-B70A-CEEF52647DC6}" srcOrd="0" destOrd="0" presId="urn:microsoft.com/office/officeart/2005/8/layout/process1"/>
    <dgm:cxn modelId="{D05BA94A-0645-49BC-AB0E-DD6C2DD11EA0}" srcId="{A602F09D-CDDE-4772-9ECE-7519439BA5C7}" destId="{0DF93E00-03F6-44F9-A50C-B6B6B1F8807F}" srcOrd="0" destOrd="0" parTransId="{59DED3C7-2BBA-4D61-A35C-9C79BCC7616C}" sibTransId="{559E64D0-A11E-4139-AA1F-C2A668A6E1A4}"/>
    <dgm:cxn modelId="{BD2D6C76-8009-4C56-8C96-A7189666F7C1}" type="presOf" srcId="{559E64D0-A11E-4139-AA1F-C2A668A6E1A4}" destId="{25B21D4D-8CA4-40EF-8111-D675FF5F3B2D}" srcOrd="1" destOrd="0" presId="urn:microsoft.com/office/officeart/2005/8/layout/process1"/>
    <dgm:cxn modelId="{8E2096AE-737A-4AB1-9B2A-A65EDF1057EC}" type="presOf" srcId="{52057C42-ABF7-4B2F-A638-D613251188A4}" destId="{5B300A36-3237-42CC-8A5B-F188003A3455}" srcOrd="0" destOrd="0" presId="urn:microsoft.com/office/officeart/2005/8/layout/process1"/>
    <dgm:cxn modelId="{98B3C7CD-0D27-45D1-B0A1-46CF679FB612}" type="presOf" srcId="{559E64D0-A11E-4139-AA1F-C2A668A6E1A4}" destId="{B037191A-768D-4B59-8116-E7461A5A9A1F}" srcOrd="0" destOrd="0" presId="urn:microsoft.com/office/officeart/2005/8/layout/process1"/>
    <dgm:cxn modelId="{06536700-2193-4601-9C9C-89E2E7A8DA5E}" type="presOf" srcId="{0DF93E00-03F6-44F9-A50C-B6B6B1F8807F}" destId="{FFD79DC7-CD41-495F-ACD0-17A24CC7A5D3}" srcOrd="0" destOrd="0" presId="urn:microsoft.com/office/officeart/2005/8/layout/process1"/>
    <dgm:cxn modelId="{62F59BAB-3568-4700-81DA-9D31FFB909A0}" srcId="{A602F09D-CDDE-4772-9ECE-7519439BA5C7}" destId="{52057C42-ABF7-4B2F-A638-D613251188A4}" srcOrd="1" destOrd="0" parTransId="{EC394049-18FB-4402-9D28-2B78CBDA2A2D}" sibTransId="{49107C27-7E06-492C-AFBC-28582734D237}"/>
    <dgm:cxn modelId="{04358C33-0D73-4581-AE1C-931A2F6344EB}" type="presParOf" srcId="{6F85A824-F99F-483B-B70A-CEEF52647DC6}" destId="{FFD79DC7-CD41-495F-ACD0-17A24CC7A5D3}" srcOrd="0" destOrd="0" presId="urn:microsoft.com/office/officeart/2005/8/layout/process1"/>
    <dgm:cxn modelId="{190FEF94-13D0-45E2-82EF-A7AB29D49DAD}" type="presParOf" srcId="{6F85A824-F99F-483B-B70A-CEEF52647DC6}" destId="{B037191A-768D-4B59-8116-E7461A5A9A1F}" srcOrd="1" destOrd="0" presId="urn:microsoft.com/office/officeart/2005/8/layout/process1"/>
    <dgm:cxn modelId="{6ACC927B-3A15-4928-A60E-D834A8A24E0B}" type="presParOf" srcId="{B037191A-768D-4B59-8116-E7461A5A9A1F}" destId="{25B21D4D-8CA4-40EF-8111-D675FF5F3B2D}" srcOrd="0" destOrd="0" presId="urn:microsoft.com/office/officeart/2005/8/layout/process1"/>
    <dgm:cxn modelId="{8EC53E4D-5577-43E6-A3D1-D7867771682F}" type="presParOf" srcId="{6F85A824-F99F-483B-B70A-CEEF52647DC6}" destId="{5B300A36-3237-42CC-8A5B-F188003A3455}"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BE2A68-78CA-41A9-B667-19AD111A98A7}" type="doc">
      <dgm:prSet loTypeId="urn:microsoft.com/office/officeart/2005/8/layout/process1" loCatId="process" qsTypeId="urn:microsoft.com/office/officeart/2005/8/quickstyle/simple1" qsCatId="simple" csTypeId="urn:microsoft.com/office/officeart/2005/8/colors/colorful1" csCatId="colorful" phldr="1"/>
      <dgm:spPr/>
    </dgm:pt>
    <dgm:pt modelId="{C4A3B5A3-8FFC-4B3B-BF4F-03B9201BE2A5}">
      <dgm:prSet phldrT="[Text]" custT="1"/>
      <dgm:spPr/>
      <dgm:t>
        <a:bodyPr/>
        <a:lstStyle/>
        <a:p>
          <a:r>
            <a:rPr lang="en-US" sz="1800" dirty="0" smtClean="0">
              <a:latin typeface="+mn-lt"/>
            </a:rPr>
            <a:t>Example:</a:t>
          </a:r>
          <a:endParaRPr lang="en-US" sz="1800" dirty="0">
            <a:latin typeface="+mn-lt"/>
          </a:endParaRPr>
        </a:p>
      </dgm:t>
    </dgm:pt>
    <dgm:pt modelId="{458DCDAE-FA32-4DF0-AB34-CF177B8F62DE}" type="parTrans" cxnId="{A87F2447-FFEC-47A7-8950-FBBFEC3F895C}">
      <dgm:prSet/>
      <dgm:spPr/>
      <dgm:t>
        <a:bodyPr/>
        <a:lstStyle/>
        <a:p>
          <a:endParaRPr lang="en-US"/>
        </a:p>
      </dgm:t>
    </dgm:pt>
    <dgm:pt modelId="{789EB435-E77B-4B1C-A25A-E26CDF62CFEF}" type="sibTrans" cxnId="{A87F2447-FFEC-47A7-8950-FBBFEC3F895C}">
      <dgm:prSet/>
      <dgm:spPr/>
      <dgm:t>
        <a:bodyPr/>
        <a:lstStyle/>
        <a:p>
          <a:endParaRPr lang="en-US"/>
        </a:p>
      </dgm:t>
    </dgm:pt>
    <dgm:pt modelId="{CA61F863-3D5A-4AEA-9CB8-EF6D3D9C35B1}">
      <dgm:prSet phldrT="[Text]" custT="1"/>
      <dgm:spPr/>
      <dgm:t>
        <a:bodyPr/>
        <a:lstStyle/>
        <a:p>
          <a:pPr algn="ctr"/>
          <a:r>
            <a:rPr lang="en-US" sz="2000" dirty="0" smtClean="0">
              <a:latin typeface="Courier" pitchFamily="49" charset="0"/>
            </a:rPr>
            <a:t>char name[3][5] = {“</a:t>
          </a:r>
          <a:r>
            <a:rPr lang="en-US" sz="2000" dirty="0" err="1" smtClean="0">
              <a:latin typeface="Courier" pitchFamily="49" charset="0"/>
            </a:rPr>
            <a:t>bata</a:t>
          </a:r>
          <a:r>
            <a:rPr lang="en-US" sz="2000" dirty="0" smtClean="0">
              <a:latin typeface="Courier" pitchFamily="49" charset="0"/>
            </a:rPr>
            <a:t>”,”cat” ,”at”}</a:t>
          </a:r>
        </a:p>
        <a:p>
          <a:pPr algn="ctr"/>
          <a:r>
            <a:rPr lang="en-US" sz="2000" dirty="0" smtClean="0">
              <a:latin typeface="Courier" pitchFamily="49" charset="0"/>
            </a:rPr>
            <a:t>char name[3][5] = {{‘</a:t>
          </a:r>
          <a:r>
            <a:rPr lang="en-US" sz="2000" dirty="0" err="1" smtClean="0">
              <a:latin typeface="Courier" pitchFamily="49" charset="0"/>
            </a:rPr>
            <a:t>b’,’a’,’t’,’a</a:t>
          </a:r>
          <a:r>
            <a:rPr lang="en-US" sz="2000" dirty="0" smtClean="0">
              <a:latin typeface="Courier" pitchFamily="49" charset="0"/>
            </a:rPr>
            <a:t>’,’\0’},{‘</a:t>
          </a:r>
          <a:r>
            <a:rPr lang="en-US" sz="2000" dirty="0" err="1" smtClean="0">
              <a:latin typeface="Courier" pitchFamily="49" charset="0"/>
            </a:rPr>
            <a:t>c’,’a’,’t</a:t>
          </a:r>
          <a:r>
            <a:rPr lang="en-US" sz="2000" dirty="0" smtClean="0">
              <a:latin typeface="Courier" pitchFamily="49" charset="0"/>
            </a:rPr>
            <a:t>’,’\0’},{‘a ’,’t’,’\0’}}</a:t>
          </a:r>
          <a:endParaRPr lang="en-US" sz="2000" dirty="0">
            <a:latin typeface="+mn-lt"/>
          </a:endParaRPr>
        </a:p>
      </dgm:t>
    </dgm:pt>
    <dgm:pt modelId="{89799B79-ABB4-4330-88A5-293E38247D99}" type="parTrans" cxnId="{030C43E8-A8A4-4FE6-B992-44F5588A93FA}">
      <dgm:prSet/>
      <dgm:spPr/>
      <dgm:t>
        <a:bodyPr/>
        <a:lstStyle/>
        <a:p>
          <a:endParaRPr lang="en-US"/>
        </a:p>
      </dgm:t>
    </dgm:pt>
    <dgm:pt modelId="{3C0325FB-AEE5-4195-A2C4-184C159491A8}" type="sibTrans" cxnId="{030C43E8-A8A4-4FE6-B992-44F5588A93FA}">
      <dgm:prSet/>
      <dgm:spPr/>
      <dgm:t>
        <a:bodyPr/>
        <a:lstStyle/>
        <a:p>
          <a:endParaRPr lang="en-US"/>
        </a:p>
      </dgm:t>
    </dgm:pt>
    <dgm:pt modelId="{16236A96-0759-4092-ABD9-7B5BF55DBE3C}" type="pres">
      <dgm:prSet presAssocID="{95BE2A68-78CA-41A9-B667-19AD111A98A7}" presName="Name0" presStyleCnt="0">
        <dgm:presLayoutVars>
          <dgm:dir/>
          <dgm:resizeHandles val="exact"/>
        </dgm:presLayoutVars>
      </dgm:prSet>
      <dgm:spPr/>
    </dgm:pt>
    <dgm:pt modelId="{1A15CC96-9F52-4CFF-BF81-21ED24A1EFD0}" type="pres">
      <dgm:prSet presAssocID="{C4A3B5A3-8FFC-4B3B-BF4F-03B9201BE2A5}" presName="node" presStyleLbl="node1" presStyleIdx="0" presStyleCnt="2" custScaleX="52714" custScaleY="55556">
        <dgm:presLayoutVars>
          <dgm:bulletEnabled val="1"/>
        </dgm:presLayoutVars>
      </dgm:prSet>
      <dgm:spPr/>
      <dgm:t>
        <a:bodyPr/>
        <a:lstStyle/>
        <a:p>
          <a:endParaRPr lang="en-US"/>
        </a:p>
      </dgm:t>
    </dgm:pt>
    <dgm:pt modelId="{91C0EF7E-5211-43E2-8225-566A177F7609}" type="pres">
      <dgm:prSet presAssocID="{789EB435-E77B-4B1C-A25A-E26CDF62CFEF}" presName="sibTrans" presStyleLbl="sibTrans2D1" presStyleIdx="0" presStyleCnt="1"/>
      <dgm:spPr/>
      <dgm:t>
        <a:bodyPr/>
        <a:lstStyle/>
        <a:p>
          <a:endParaRPr lang="en-US"/>
        </a:p>
      </dgm:t>
    </dgm:pt>
    <dgm:pt modelId="{4BA10699-4935-4D66-B024-9CE7E025476E}" type="pres">
      <dgm:prSet presAssocID="{789EB435-E77B-4B1C-A25A-E26CDF62CFEF}" presName="connectorText" presStyleLbl="sibTrans2D1" presStyleIdx="0" presStyleCnt="1"/>
      <dgm:spPr/>
      <dgm:t>
        <a:bodyPr/>
        <a:lstStyle/>
        <a:p>
          <a:endParaRPr lang="en-US"/>
        </a:p>
      </dgm:t>
    </dgm:pt>
    <dgm:pt modelId="{482474DD-DF06-40E6-8500-1D32DB67EC8A}" type="pres">
      <dgm:prSet presAssocID="{CA61F863-3D5A-4AEA-9CB8-EF6D3D9C35B1}" presName="node" presStyleLbl="node1" presStyleIdx="1" presStyleCnt="2" custScaleY="78270" custLinFactNeighborX="-1087">
        <dgm:presLayoutVars>
          <dgm:bulletEnabled val="1"/>
        </dgm:presLayoutVars>
      </dgm:prSet>
      <dgm:spPr/>
      <dgm:t>
        <a:bodyPr/>
        <a:lstStyle/>
        <a:p>
          <a:endParaRPr lang="en-US"/>
        </a:p>
      </dgm:t>
    </dgm:pt>
  </dgm:ptLst>
  <dgm:cxnLst>
    <dgm:cxn modelId="{A87F2447-FFEC-47A7-8950-FBBFEC3F895C}" srcId="{95BE2A68-78CA-41A9-B667-19AD111A98A7}" destId="{C4A3B5A3-8FFC-4B3B-BF4F-03B9201BE2A5}" srcOrd="0" destOrd="0" parTransId="{458DCDAE-FA32-4DF0-AB34-CF177B8F62DE}" sibTransId="{789EB435-E77B-4B1C-A25A-E26CDF62CFEF}"/>
    <dgm:cxn modelId="{92C269BC-37A0-4850-9211-74D05259D8A3}" type="presOf" srcId="{CA61F863-3D5A-4AEA-9CB8-EF6D3D9C35B1}" destId="{482474DD-DF06-40E6-8500-1D32DB67EC8A}" srcOrd="0" destOrd="0" presId="urn:microsoft.com/office/officeart/2005/8/layout/process1"/>
    <dgm:cxn modelId="{030C43E8-A8A4-4FE6-B992-44F5588A93FA}" srcId="{95BE2A68-78CA-41A9-B667-19AD111A98A7}" destId="{CA61F863-3D5A-4AEA-9CB8-EF6D3D9C35B1}" srcOrd="1" destOrd="0" parTransId="{89799B79-ABB4-4330-88A5-293E38247D99}" sibTransId="{3C0325FB-AEE5-4195-A2C4-184C159491A8}"/>
    <dgm:cxn modelId="{4F3B830A-A469-41AC-9582-98E275E52FC0}" type="presOf" srcId="{C4A3B5A3-8FFC-4B3B-BF4F-03B9201BE2A5}" destId="{1A15CC96-9F52-4CFF-BF81-21ED24A1EFD0}" srcOrd="0" destOrd="0" presId="urn:microsoft.com/office/officeart/2005/8/layout/process1"/>
    <dgm:cxn modelId="{C2AED9D9-26DE-4460-AC89-42CEFC95E50D}" type="presOf" srcId="{95BE2A68-78CA-41A9-B667-19AD111A98A7}" destId="{16236A96-0759-4092-ABD9-7B5BF55DBE3C}" srcOrd="0" destOrd="0" presId="urn:microsoft.com/office/officeart/2005/8/layout/process1"/>
    <dgm:cxn modelId="{F6F83E9A-5114-444D-A719-8A7937B50089}" type="presOf" srcId="{789EB435-E77B-4B1C-A25A-E26CDF62CFEF}" destId="{91C0EF7E-5211-43E2-8225-566A177F7609}" srcOrd="0" destOrd="0" presId="urn:microsoft.com/office/officeart/2005/8/layout/process1"/>
    <dgm:cxn modelId="{69BFBDB1-0BF2-4449-8A73-8808AAA8B30A}" type="presOf" srcId="{789EB435-E77B-4B1C-A25A-E26CDF62CFEF}" destId="{4BA10699-4935-4D66-B024-9CE7E025476E}" srcOrd="1" destOrd="0" presId="urn:microsoft.com/office/officeart/2005/8/layout/process1"/>
    <dgm:cxn modelId="{71247014-1DC0-4DC8-A54C-F8D44BA1820F}" type="presParOf" srcId="{16236A96-0759-4092-ABD9-7B5BF55DBE3C}" destId="{1A15CC96-9F52-4CFF-BF81-21ED24A1EFD0}" srcOrd="0" destOrd="0" presId="urn:microsoft.com/office/officeart/2005/8/layout/process1"/>
    <dgm:cxn modelId="{1C965C07-A39B-4163-B490-77117DB98B78}" type="presParOf" srcId="{16236A96-0759-4092-ABD9-7B5BF55DBE3C}" destId="{91C0EF7E-5211-43E2-8225-566A177F7609}" srcOrd="1" destOrd="0" presId="urn:microsoft.com/office/officeart/2005/8/layout/process1"/>
    <dgm:cxn modelId="{4BF22627-9D34-479D-8833-2015246C5811}" type="presParOf" srcId="{91C0EF7E-5211-43E2-8225-566A177F7609}" destId="{4BA10699-4935-4D66-B024-9CE7E025476E}" srcOrd="0" destOrd="0" presId="urn:microsoft.com/office/officeart/2005/8/layout/process1"/>
    <dgm:cxn modelId="{DAAA5D84-31BB-44EC-9EB3-13697CC5DBAE}" type="presParOf" srcId="{16236A96-0759-4092-ABD9-7B5BF55DBE3C}" destId="{482474DD-DF06-40E6-8500-1D32DB67EC8A}"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5C82E8-013A-43AE-84CD-3B624E23DA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FA2B1D-4A2A-426D-A673-F0C0E9BCD81B}">
      <dgm:prSet phldrT="[Text]" custT="1"/>
      <dgm:spPr/>
      <dgm:t>
        <a:bodyPr/>
        <a:lstStyle/>
        <a:p>
          <a:r>
            <a:rPr lang="en-US" sz="2000" dirty="0" smtClean="0"/>
            <a:t>Q. Write a C program to reverse the given string?</a:t>
          </a:r>
          <a:endParaRPr lang="en-US" sz="2000" dirty="0"/>
        </a:p>
      </dgm:t>
    </dgm:pt>
    <dgm:pt modelId="{7CAD36BA-41B7-4FF7-8F82-EF57D2E04761}" type="parTrans" cxnId="{BA46EC10-C593-4031-9E5C-E1C11B180B92}">
      <dgm:prSet/>
      <dgm:spPr/>
      <dgm:t>
        <a:bodyPr/>
        <a:lstStyle/>
        <a:p>
          <a:endParaRPr lang="en-US" sz="2000"/>
        </a:p>
      </dgm:t>
    </dgm:pt>
    <dgm:pt modelId="{EFD3693D-A0E8-48EC-9698-516A22FC6EC3}" type="sibTrans" cxnId="{BA46EC10-C593-4031-9E5C-E1C11B180B92}">
      <dgm:prSet/>
      <dgm:spPr/>
      <dgm:t>
        <a:bodyPr/>
        <a:lstStyle/>
        <a:p>
          <a:endParaRPr lang="en-US" sz="2000"/>
        </a:p>
      </dgm:t>
    </dgm:pt>
    <dgm:pt modelId="{0D263193-58BB-491F-8E12-0A59CF1C550B}">
      <dgm:prSet phldrT="[Text]" custT="1"/>
      <dgm:spPr/>
      <dgm:t>
        <a:bodyPr/>
        <a:lstStyle/>
        <a:p>
          <a:r>
            <a:rPr lang="en-US" sz="2000" dirty="0" smtClean="0"/>
            <a:t>Q. Write a C program to detect the palindrome?</a:t>
          </a:r>
          <a:endParaRPr lang="en-US" sz="2000" dirty="0"/>
        </a:p>
      </dgm:t>
    </dgm:pt>
    <dgm:pt modelId="{47FCBC98-6950-4134-9C0B-921FA367471F}" type="parTrans" cxnId="{8502AAB8-906A-4D11-A1CA-AF37117A365D}">
      <dgm:prSet/>
      <dgm:spPr/>
      <dgm:t>
        <a:bodyPr/>
        <a:lstStyle/>
        <a:p>
          <a:endParaRPr lang="en-US" sz="2000"/>
        </a:p>
      </dgm:t>
    </dgm:pt>
    <dgm:pt modelId="{AB98816E-5CB3-40FE-AA6E-53ED160249C6}" type="sibTrans" cxnId="{8502AAB8-906A-4D11-A1CA-AF37117A365D}">
      <dgm:prSet/>
      <dgm:spPr/>
      <dgm:t>
        <a:bodyPr/>
        <a:lstStyle/>
        <a:p>
          <a:endParaRPr lang="en-US" sz="2000"/>
        </a:p>
      </dgm:t>
    </dgm:pt>
    <dgm:pt modelId="{46CBFC89-18A7-41CC-9BDF-83359F4544E8}" type="pres">
      <dgm:prSet presAssocID="{5A5C82E8-013A-43AE-84CD-3B624E23DA14}" presName="linear" presStyleCnt="0">
        <dgm:presLayoutVars>
          <dgm:animLvl val="lvl"/>
          <dgm:resizeHandles val="exact"/>
        </dgm:presLayoutVars>
      </dgm:prSet>
      <dgm:spPr/>
      <dgm:t>
        <a:bodyPr/>
        <a:lstStyle/>
        <a:p>
          <a:endParaRPr lang="en-US"/>
        </a:p>
      </dgm:t>
    </dgm:pt>
    <dgm:pt modelId="{88828262-4D4D-47DF-9247-EA28C538BB5C}" type="pres">
      <dgm:prSet presAssocID="{36FA2B1D-4A2A-426D-A673-F0C0E9BCD81B}" presName="parentText" presStyleLbl="node1" presStyleIdx="0" presStyleCnt="2">
        <dgm:presLayoutVars>
          <dgm:chMax val="0"/>
          <dgm:bulletEnabled val="1"/>
        </dgm:presLayoutVars>
      </dgm:prSet>
      <dgm:spPr/>
      <dgm:t>
        <a:bodyPr/>
        <a:lstStyle/>
        <a:p>
          <a:endParaRPr lang="en-US"/>
        </a:p>
      </dgm:t>
    </dgm:pt>
    <dgm:pt modelId="{30B6B7AD-B3B2-482E-B45E-60AE02EABCCE}" type="pres">
      <dgm:prSet presAssocID="{EFD3693D-A0E8-48EC-9698-516A22FC6EC3}" presName="spacer" presStyleCnt="0"/>
      <dgm:spPr/>
    </dgm:pt>
    <dgm:pt modelId="{1C47DBF3-AB5F-49FF-9DFE-03037BE3A54D}" type="pres">
      <dgm:prSet presAssocID="{0D263193-58BB-491F-8E12-0A59CF1C550B}" presName="parentText" presStyleLbl="node1" presStyleIdx="1" presStyleCnt="2">
        <dgm:presLayoutVars>
          <dgm:chMax val="0"/>
          <dgm:bulletEnabled val="1"/>
        </dgm:presLayoutVars>
      </dgm:prSet>
      <dgm:spPr/>
      <dgm:t>
        <a:bodyPr/>
        <a:lstStyle/>
        <a:p>
          <a:endParaRPr lang="en-US"/>
        </a:p>
      </dgm:t>
    </dgm:pt>
  </dgm:ptLst>
  <dgm:cxnLst>
    <dgm:cxn modelId="{8502AAB8-906A-4D11-A1CA-AF37117A365D}" srcId="{5A5C82E8-013A-43AE-84CD-3B624E23DA14}" destId="{0D263193-58BB-491F-8E12-0A59CF1C550B}" srcOrd="1" destOrd="0" parTransId="{47FCBC98-6950-4134-9C0B-921FA367471F}" sibTransId="{AB98816E-5CB3-40FE-AA6E-53ED160249C6}"/>
    <dgm:cxn modelId="{131FA823-3FDE-4EDB-A1A5-2612BC2EE845}" type="presOf" srcId="{0D263193-58BB-491F-8E12-0A59CF1C550B}" destId="{1C47DBF3-AB5F-49FF-9DFE-03037BE3A54D}" srcOrd="0" destOrd="0" presId="urn:microsoft.com/office/officeart/2005/8/layout/vList2"/>
    <dgm:cxn modelId="{BA46EC10-C593-4031-9E5C-E1C11B180B92}" srcId="{5A5C82E8-013A-43AE-84CD-3B624E23DA14}" destId="{36FA2B1D-4A2A-426D-A673-F0C0E9BCD81B}" srcOrd="0" destOrd="0" parTransId="{7CAD36BA-41B7-4FF7-8F82-EF57D2E04761}" sibTransId="{EFD3693D-A0E8-48EC-9698-516A22FC6EC3}"/>
    <dgm:cxn modelId="{EC8D00D7-4CBF-4B26-A4E1-2C7440B64A87}" type="presOf" srcId="{36FA2B1D-4A2A-426D-A673-F0C0E9BCD81B}" destId="{88828262-4D4D-47DF-9247-EA28C538BB5C}" srcOrd="0" destOrd="0" presId="urn:microsoft.com/office/officeart/2005/8/layout/vList2"/>
    <dgm:cxn modelId="{F8FCD84D-4928-43BC-980D-E90A38288BB1}" type="presOf" srcId="{5A5C82E8-013A-43AE-84CD-3B624E23DA14}" destId="{46CBFC89-18A7-41CC-9BDF-83359F4544E8}" srcOrd="0" destOrd="0" presId="urn:microsoft.com/office/officeart/2005/8/layout/vList2"/>
    <dgm:cxn modelId="{E098D8B4-587A-49AD-885C-2416322B90BB}" type="presParOf" srcId="{46CBFC89-18A7-41CC-9BDF-83359F4544E8}" destId="{88828262-4D4D-47DF-9247-EA28C538BB5C}" srcOrd="0" destOrd="0" presId="urn:microsoft.com/office/officeart/2005/8/layout/vList2"/>
    <dgm:cxn modelId="{8749B2B4-6ECA-40A2-922C-978E54247A7D}" type="presParOf" srcId="{46CBFC89-18A7-41CC-9BDF-83359F4544E8}" destId="{30B6B7AD-B3B2-482E-B45E-60AE02EABCCE}" srcOrd="1" destOrd="0" presId="urn:microsoft.com/office/officeart/2005/8/layout/vList2"/>
    <dgm:cxn modelId="{C26E612D-28D2-4721-A71A-51E2BFA5B551}" type="presParOf" srcId="{46CBFC89-18A7-41CC-9BDF-83359F4544E8}" destId="{1C47DBF3-AB5F-49FF-9DFE-03037BE3A5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812CC-3494-4515-A88E-0B531C4BA45B}">
      <dsp:nvSpPr>
        <dsp:cNvPr id="0" name=""/>
        <dsp:cNvSpPr/>
      </dsp:nvSpPr>
      <dsp:spPr>
        <a:xfrm>
          <a:off x="776287" y="407789"/>
          <a:ext cx="1416843" cy="7084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String Functions</a:t>
          </a:r>
          <a:endParaRPr lang="en-US" sz="1800" kern="1200" dirty="0"/>
        </a:p>
      </dsp:txBody>
      <dsp:txXfrm>
        <a:off x="797036" y="428538"/>
        <a:ext cx="1375345" cy="666923"/>
      </dsp:txXfrm>
    </dsp:sp>
    <dsp:sp modelId="{BD2708DA-5317-4D6F-8364-9D5CA60E56A4}">
      <dsp:nvSpPr>
        <dsp:cNvPr id="0" name=""/>
        <dsp:cNvSpPr/>
      </dsp:nvSpPr>
      <dsp:spPr>
        <a:xfrm rot="19457599">
          <a:off x="2127530" y="516492"/>
          <a:ext cx="697939" cy="83671"/>
        </a:xfrm>
        <a:custGeom>
          <a:avLst/>
          <a:gdLst/>
          <a:ahLst/>
          <a:cxnLst/>
          <a:rect l="0" t="0" r="0" b="0"/>
          <a:pathLst>
            <a:path>
              <a:moveTo>
                <a:pt x="0" y="41835"/>
              </a:moveTo>
              <a:lnTo>
                <a:pt x="697939" y="4183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a:off x="2459051" y="540880"/>
        <a:ext cx="34896" cy="34896"/>
      </dsp:txXfrm>
    </dsp:sp>
    <dsp:sp modelId="{4A092118-63C2-41E7-AB9F-7EE342AA66D2}">
      <dsp:nvSpPr>
        <dsp:cNvPr id="0" name=""/>
        <dsp:cNvSpPr/>
      </dsp:nvSpPr>
      <dsp:spPr>
        <a:xfrm>
          <a:off x="2759868" y="446"/>
          <a:ext cx="1416843" cy="7084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String</a:t>
          </a:r>
          <a:endParaRPr lang="en-US" sz="1800" kern="1200" dirty="0"/>
        </a:p>
      </dsp:txBody>
      <dsp:txXfrm>
        <a:off x="2780617" y="21195"/>
        <a:ext cx="1375345" cy="666923"/>
      </dsp:txXfrm>
    </dsp:sp>
    <dsp:sp modelId="{196CCE60-DAEC-44FA-88EF-63F2BCFA6E49}">
      <dsp:nvSpPr>
        <dsp:cNvPr id="0" name=""/>
        <dsp:cNvSpPr/>
      </dsp:nvSpPr>
      <dsp:spPr>
        <a:xfrm rot="2142401">
          <a:off x="2127530" y="923835"/>
          <a:ext cx="697939" cy="83671"/>
        </a:xfrm>
        <a:custGeom>
          <a:avLst/>
          <a:gdLst/>
          <a:ahLst/>
          <a:cxnLst/>
          <a:rect l="0" t="0" r="0" b="0"/>
          <a:pathLst>
            <a:path>
              <a:moveTo>
                <a:pt x="0" y="41835"/>
              </a:moveTo>
              <a:lnTo>
                <a:pt x="697939" y="4183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p>
      </dsp:txBody>
      <dsp:txXfrm>
        <a:off x="2459051" y="948222"/>
        <a:ext cx="34896" cy="34896"/>
      </dsp:txXfrm>
    </dsp:sp>
    <dsp:sp modelId="{7B44D6C5-E4A9-4CD4-ADC7-F284F6147278}">
      <dsp:nvSpPr>
        <dsp:cNvPr id="0" name=""/>
        <dsp:cNvSpPr/>
      </dsp:nvSpPr>
      <dsp:spPr>
        <a:xfrm>
          <a:off x="2759868" y="815131"/>
          <a:ext cx="1416843" cy="7084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Char Functions</a:t>
          </a:r>
          <a:endParaRPr lang="en-US" sz="1800" kern="1200" dirty="0"/>
        </a:p>
      </dsp:txBody>
      <dsp:txXfrm>
        <a:off x="2780617" y="835880"/>
        <a:ext cx="1375345" cy="666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D02B2-D874-44CD-9E7B-24F91A5C75B7}">
      <dsp:nvSpPr>
        <dsp:cNvPr id="0" name=""/>
        <dsp:cNvSpPr/>
      </dsp:nvSpPr>
      <dsp:spPr>
        <a:xfrm>
          <a:off x="611504" y="0"/>
          <a:ext cx="6930390" cy="4064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126F6-607F-4372-9228-0DD8AA264774}">
      <dsp:nvSpPr>
        <dsp:cNvPr id="0" name=""/>
        <dsp:cNvSpPr/>
      </dsp:nvSpPr>
      <dsp:spPr>
        <a:xfrm>
          <a:off x="0" y="1219199"/>
          <a:ext cx="2446020"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1.</a:t>
          </a:r>
        </a:p>
        <a:p>
          <a:pPr lvl="0" algn="ctr" defTabSz="711200">
            <a:lnSpc>
              <a:spcPct val="90000"/>
            </a:lnSpc>
            <a:spcBef>
              <a:spcPct val="0"/>
            </a:spcBef>
            <a:spcAft>
              <a:spcPct val="35000"/>
            </a:spcAft>
          </a:pPr>
          <a:r>
            <a:rPr lang="en-US" sz="1600" kern="1200" dirty="0" smtClean="0"/>
            <a:t>Strings are sequence of characters.</a:t>
          </a:r>
          <a:endParaRPr lang="en-US" sz="1600" kern="1200" dirty="0"/>
        </a:p>
      </dsp:txBody>
      <dsp:txXfrm>
        <a:off x="79355" y="1298554"/>
        <a:ext cx="2287310" cy="1466890"/>
      </dsp:txXfrm>
    </dsp:sp>
    <dsp:sp modelId="{2A692FE9-07EE-42E9-B226-8D9E874FC6E7}">
      <dsp:nvSpPr>
        <dsp:cNvPr id="0" name=""/>
        <dsp:cNvSpPr/>
      </dsp:nvSpPr>
      <dsp:spPr>
        <a:xfrm>
          <a:off x="2853690" y="1219199"/>
          <a:ext cx="2446020" cy="16256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2.</a:t>
          </a:r>
        </a:p>
        <a:p>
          <a:pPr lvl="0" algn="ctr" defTabSz="711200">
            <a:lnSpc>
              <a:spcPct val="90000"/>
            </a:lnSpc>
            <a:spcBef>
              <a:spcPct val="0"/>
            </a:spcBef>
            <a:spcAft>
              <a:spcPct val="35000"/>
            </a:spcAft>
          </a:pPr>
          <a:r>
            <a:rPr lang="en-US" sz="1600" kern="1200" dirty="0" smtClean="0"/>
            <a:t>A character string is stored in an array of character type, one ASCII character per location.</a:t>
          </a:r>
          <a:endParaRPr lang="en-US" sz="1600" kern="1200" dirty="0"/>
        </a:p>
      </dsp:txBody>
      <dsp:txXfrm>
        <a:off x="2933045" y="1298554"/>
        <a:ext cx="2287310" cy="1466890"/>
      </dsp:txXfrm>
    </dsp:sp>
    <dsp:sp modelId="{519B997F-864A-426D-98BE-072335EAAEE9}">
      <dsp:nvSpPr>
        <dsp:cNvPr id="0" name=""/>
        <dsp:cNvSpPr/>
      </dsp:nvSpPr>
      <dsp:spPr>
        <a:xfrm>
          <a:off x="5707380" y="1219199"/>
          <a:ext cx="2446020" cy="16256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3</a:t>
          </a:r>
          <a:r>
            <a:rPr lang="en-US" sz="1600" kern="1200" dirty="0" smtClean="0"/>
            <a:t>. </a:t>
          </a:r>
        </a:p>
        <a:p>
          <a:pPr lvl="0" algn="ctr" defTabSz="711200">
            <a:lnSpc>
              <a:spcPct val="90000"/>
            </a:lnSpc>
            <a:spcBef>
              <a:spcPct val="0"/>
            </a:spcBef>
            <a:spcAft>
              <a:spcPct val="35000"/>
            </a:spcAft>
          </a:pPr>
          <a:r>
            <a:rPr lang="en-US" sz="1600" kern="1200" dirty="0" smtClean="0"/>
            <a:t>String should always have a NULL character(‘\0’)at the end.</a:t>
          </a:r>
          <a:endParaRPr lang="en-US" sz="1600" kern="1200" dirty="0"/>
        </a:p>
      </dsp:txBody>
      <dsp:txXfrm>
        <a:off x="5786735" y="1298554"/>
        <a:ext cx="2287310"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74647-861A-4A43-B7B4-C961C08E29F7}">
      <dsp:nvSpPr>
        <dsp:cNvPr id="0" name=""/>
        <dsp:cNvSpPr/>
      </dsp:nvSpPr>
      <dsp:spPr>
        <a:xfrm>
          <a:off x="0" y="3657593"/>
          <a:ext cx="8534388" cy="91378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ourier" pitchFamily="49" charset="0"/>
              <a:cs typeface="CordiaUPC" pitchFamily="34" charset="-34"/>
            </a:rPr>
            <a:t>char c[4]={‘</a:t>
          </a:r>
          <a:r>
            <a:rPr lang="en-US" sz="1800" kern="1200" dirty="0" err="1" smtClean="0">
              <a:latin typeface="Courier" pitchFamily="49" charset="0"/>
              <a:cs typeface="CordiaUPC" pitchFamily="34" charset="-34"/>
            </a:rPr>
            <a:t>s’,’u’,’m</a:t>
          </a:r>
          <a:r>
            <a:rPr lang="en-US" sz="1800" kern="1200" dirty="0" smtClean="0">
              <a:latin typeface="Courier" pitchFamily="49" charset="0"/>
              <a:cs typeface="CordiaUPC" pitchFamily="34" charset="-34"/>
            </a:rPr>
            <a:t>’,’\0’);</a:t>
          </a:r>
        </a:p>
        <a:p>
          <a:pPr lvl="0" algn="ctr" defTabSz="800100">
            <a:lnSpc>
              <a:spcPct val="90000"/>
            </a:lnSpc>
            <a:spcBef>
              <a:spcPct val="0"/>
            </a:spcBef>
            <a:spcAft>
              <a:spcPct val="35000"/>
            </a:spcAft>
          </a:pPr>
          <a:r>
            <a:rPr lang="en-US" sz="1800" kern="1200" dirty="0" smtClean="0">
              <a:latin typeface="Courier" pitchFamily="49" charset="0"/>
              <a:cs typeface="CordiaUPC" pitchFamily="34" charset="-34"/>
            </a:rPr>
            <a:t>/*c[0] = ‘s’, c[1] = ‘u’, c[2] = ‘m’, c[3] = ‘\0’*/</a:t>
          </a:r>
          <a:endParaRPr lang="en-US" sz="1800" kern="1200" dirty="0">
            <a:latin typeface="Courier" pitchFamily="49" charset="0"/>
          </a:endParaRPr>
        </a:p>
      </dsp:txBody>
      <dsp:txXfrm>
        <a:off x="0" y="3657593"/>
        <a:ext cx="8534388" cy="913786"/>
      </dsp:txXfrm>
    </dsp:sp>
    <dsp:sp modelId="{404D1A29-F73E-4621-9DA1-655E5F553A35}">
      <dsp:nvSpPr>
        <dsp:cNvPr id="0" name=""/>
        <dsp:cNvSpPr/>
      </dsp:nvSpPr>
      <dsp:spPr>
        <a:xfrm>
          <a:off x="0" y="609598"/>
          <a:ext cx="4063007" cy="243780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smtClean="0">
            <a:latin typeface="Courier" pitchFamily="49" charset="0"/>
            <a:cs typeface="CordiaUPC" pitchFamily="34" charset="-34"/>
          </a:endParaRPr>
        </a:p>
        <a:p>
          <a:pPr lvl="0" algn="ctr" defTabSz="800100">
            <a:lnSpc>
              <a:spcPct val="90000"/>
            </a:lnSpc>
            <a:spcBef>
              <a:spcPct val="0"/>
            </a:spcBef>
            <a:spcAft>
              <a:spcPct val="35000"/>
            </a:spcAft>
          </a:pPr>
          <a:r>
            <a:rPr lang="en-US" sz="1800" kern="1200" dirty="0" smtClean="0">
              <a:latin typeface="Courier" pitchFamily="49" charset="0"/>
              <a:cs typeface="CordiaUPC" pitchFamily="34" charset="-34"/>
            </a:rPr>
            <a:t>char </a:t>
          </a:r>
          <a:r>
            <a:rPr lang="en-US" sz="1800" kern="1200" dirty="0" err="1" smtClean="0">
              <a:latin typeface="Courier" pitchFamily="49" charset="0"/>
              <a:cs typeface="CordiaUPC" pitchFamily="34" charset="-34"/>
            </a:rPr>
            <a:t>str</a:t>
          </a:r>
          <a:r>
            <a:rPr lang="en-US" sz="1800" kern="1200" dirty="0" smtClean="0">
              <a:latin typeface="Courier" pitchFamily="49" charset="0"/>
              <a:cs typeface="CordiaUPC" pitchFamily="34" charset="-34"/>
            </a:rPr>
            <a:t>[16]="qwerty";</a:t>
          </a:r>
        </a:p>
        <a:p>
          <a:pPr lvl="0" algn="l" defTabSz="800100">
            <a:lnSpc>
              <a:spcPct val="90000"/>
            </a:lnSpc>
            <a:spcBef>
              <a:spcPct val="0"/>
            </a:spcBef>
            <a:spcAft>
              <a:spcPct val="35000"/>
            </a:spcAft>
          </a:pPr>
          <a:endParaRPr lang="en-US" sz="1800" kern="1200" dirty="0" smtClean="0">
            <a:latin typeface="+mn-lt"/>
            <a:cs typeface="CordiaUPC" pitchFamily="34" charset="-34"/>
          </a:endParaRPr>
        </a:p>
        <a:p>
          <a:pPr lvl="0" algn="l" defTabSz="800100">
            <a:lnSpc>
              <a:spcPct val="90000"/>
            </a:lnSpc>
            <a:spcBef>
              <a:spcPct val="0"/>
            </a:spcBef>
            <a:spcAft>
              <a:spcPct val="35000"/>
            </a:spcAft>
          </a:pPr>
          <a:r>
            <a:rPr lang="en-US" sz="1800" kern="1200" dirty="0" smtClean="0">
              <a:latin typeface="+mn-lt"/>
              <a:cs typeface="CordiaUPC" pitchFamily="34" charset="-34"/>
            </a:rPr>
            <a:t>This creates a string. The value at </a:t>
          </a:r>
          <a:r>
            <a:rPr lang="en-US" sz="1800" kern="1200" dirty="0" err="1" smtClean="0">
              <a:latin typeface="+mn-lt"/>
              <a:cs typeface="CordiaUPC" pitchFamily="34" charset="-34"/>
            </a:rPr>
            <a:t>str</a:t>
          </a:r>
          <a:r>
            <a:rPr lang="en-US" sz="1800" kern="1200" dirty="0" smtClean="0">
              <a:latin typeface="+mn-lt"/>
              <a:cs typeface="CordiaUPC" pitchFamily="34" charset="-34"/>
            </a:rPr>
            <a:t>[5] is the character ‘y’. The value at </a:t>
          </a:r>
          <a:r>
            <a:rPr lang="en-US" sz="1800" kern="1200" dirty="0" err="1" smtClean="0">
              <a:latin typeface="+mn-lt"/>
              <a:cs typeface="CordiaUPC" pitchFamily="34" charset="-34"/>
            </a:rPr>
            <a:t>str</a:t>
          </a:r>
          <a:r>
            <a:rPr lang="en-US" sz="1800" kern="1200" dirty="0" smtClean="0">
              <a:latin typeface="+mn-lt"/>
              <a:cs typeface="CordiaUPC" pitchFamily="34" charset="-34"/>
            </a:rPr>
            <a:t>[6] is NULL. The values from </a:t>
          </a:r>
          <a:r>
            <a:rPr lang="en-US" sz="1800" kern="1200" dirty="0" err="1" smtClean="0">
              <a:latin typeface="+mn-lt"/>
              <a:cs typeface="CordiaUPC" pitchFamily="34" charset="-34"/>
            </a:rPr>
            <a:t>str</a:t>
          </a:r>
          <a:r>
            <a:rPr lang="en-US" sz="1800" kern="1200" dirty="0" smtClean="0">
              <a:latin typeface="+mn-lt"/>
              <a:cs typeface="CordiaUPC" pitchFamily="34" charset="-34"/>
            </a:rPr>
            <a:t>[7] to </a:t>
          </a:r>
          <a:r>
            <a:rPr lang="en-US" sz="1800" kern="1200" dirty="0" err="1" smtClean="0">
              <a:latin typeface="+mn-lt"/>
              <a:cs typeface="CordiaUPC" pitchFamily="34" charset="-34"/>
            </a:rPr>
            <a:t>str</a:t>
          </a:r>
          <a:r>
            <a:rPr lang="en-US" sz="1800" kern="1200" dirty="0" smtClean="0">
              <a:latin typeface="+mn-lt"/>
              <a:cs typeface="CordiaUPC" pitchFamily="34" charset="-34"/>
            </a:rPr>
            <a:t>[15] are undefined.</a:t>
          </a:r>
        </a:p>
        <a:p>
          <a:pPr lvl="0" algn="ctr" defTabSz="800100">
            <a:lnSpc>
              <a:spcPct val="90000"/>
            </a:lnSpc>
            <a:spcBef>
              <a:spcPct val="0"/>
            </a:spcBef>
            <a:spcAft>
              <a:spcPct val="35000"/>
            </a:spcAft>
          </a:pPr>
          <a:endParaRPr lang="en-US" sz="1800" kern="1200" dirty="0"/>
        </a:p>
      </dsp:txBody>
      <dsp:txXfrm>
        <a:off x="0" y="609598"/>
        <a:ext cx="4063007" cy="2437804"/>
      </dsp:txXfrm>
    </dsp:sp>
    <dsp:sp modelId="{8426FF36-F1B9-40B1-AAEC-3FBC1ABD6715}">
      <dsp:nvSpPr>
        <dsp:cNvPr id="0" name=""/>
        <dsp:cNvSpPr/>
      </dsp:nvSpPr>
      <dsp:spPr>
        <a:xfrm>
          <a:off x="4343381" y="609598"/>
          <a:ext cx="4063007" cy="243780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ourier" pitchFamily="49" charset="0"/>
              <a:cs typeface="CordiaUPC" pitchFamily="34" charset="-34"/>
            </a:rPr>
            <a:t>char name[5] = “INDIA”</a:t>
          </a:r>
          <a:br>
            <a:rPr lang="en-US" sz="1800" kern="1200" dirty="0" smtClean="0">
              <a:latin typeface="Courier" pitchFamily="49" charset="0"/>
              <a:cs typeface="CordiaUPC" pitchFamily="34" charset="-34"/>
            </a:rPr>
          </a:br>
          <a:endParaRPr lang="en-US" sz="1800" kern="1200" dirty="0" smtClean="0">
            <a:latin typeface="Courier" pitchFamily="49" charset="0"/>
            <a:cs typeface="CordiaUPC" pitchFamily="34" charset="-34"/>
          </a:endParaRPr>
        </a:p>
        <a:p>
          <a:pPr lvl="0" algn="l" defTabSz="800100">
            <a:lnSpc>
              <a:spcPct val="90000"/>
            </a:lnSpc>
            <a:spcBef>
              <a:spcPct val="0"/>
            </a:spcBef>
            <a:spcAft>
              <a:spcPct val="35000"/>
            </a:spcAft>
          </a:pPr>
          <a:r>
            <a:rPr lang="en-US" sz="1800" kern="1200" dirty="0" smtClean="0">
              <a:cs typeface="CordiaUPC" pitchFamily="34" charset="-34"/>
            </a:rPr>
            <a:t>Strings are terminated by the null character, one extra storage location in an array is required.</a:t>
          </a:r>
          <a:endParaRPr lang="en-US" sz="1800" kern="1200" dirty="0"/>
        </a:p>
      </dsp:txBody>
      <dsp:txXfrm>
        <a:off x="4343381" y="609598"/>
        <a:ext cx="4063007" cy="2437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79DC7-CD41-495F-ACD0-17A24CC7A5D3}">
      <dsp:nvSpPr>
        <dsp:cNvPr id="0" name=""/>
        <dsp:cNvSpPr/>
      </dsp:nvSpPr>
      <dsp:spPr>
        <a:xfrm>
          <a:off x="3223" y="0"/>
          <a:ext cx="2265043" cy="145544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Syntax:</a:t>
          </a:r>
          <a:endParaRPr lang="en-US" sz="1800" kern="1200" dirty="0">
            <a:latin typeface="+mn-lt"/>
          </a:endParaRPr>
        </a:p>
      </dsp:txBody>
      <dsp:txXfrm>
        <a:off x="45851" y="42628"/>
        <a:ext cx="2179787" cy="1370188"/>
      </dsp:txXfrm>
    </dsp:sp>
    <dsp:sp modelId="{B037191A-768D-4B59-8116-E7461A5A9A1F}">
      <dsp:nvSpPr>
        <dsp:cNvPr id="0" name=""/>
        <dsp:cNvSpPr/>
      </dsp:nvSpPr>
      <dsp:spPr>
        <a:xfrm>
          <a:off x="2710174" y="179756"/>
          <a:ext cx="936844" cy="109593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endParaRPr lang="en-US" sz="4700" kern="1200"/>
        </a:p>
      </dsp:txBody>
      <dsp:txXfrm>
        <a:off x="2710174" y="398942"/>
        <a:ext cx="655791" cy="657559"/>
      </dsp:txXfrm>
    </dsp:sp>
    <dsp:sp modelId="{5B300A36-3237-42CC-8A5B-F188003A3455}">
      <dsp:nvSpPr>
        <dsp:cNvPr id="0" name=""/>
        <dsp:cNvSpPr/>
      </dsp:nvSpPr>
      <dsp:spPr>
        <a:xfrm>
          <a:off x="4035897" y="0"/>
          <a:ext cx="4419079" cy="145544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ourier" pitchFamily="49" charset="0"/>
            </a:rPr>
            <a:t>char arrayname [no. of strings] [max no. of chars in strings];</a:t>
          </a:r>
          <a:endParaRPr lang="en-US" sz="1800" kern="1200" dirty="0"/>
        </a:p>
      </dsp:txBody>
      <dsp:txXfrm>
        <a:off x="4078525" y="42628"/>
        <a:ext cx="4333823" cy="1370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5CC96-9F52-4CFF-BF81-21ED24A1EFD0}">
      <dsp:nvSpPr>
        <dsp:cNvPr id="0" name=""/>
        <dsp:cNvSpPr/>
      </dsp:nvSpPr>
      <dsp:spPr>
        <a:xfrm>
          <a:off x="2843" y="297811"/>
          <a:ext cx="2311663" cy="14617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Example:</a:t>
          </a:r>
          <a:endParaRPr lang="en-US" sz="1800" kern="1200" dirty="0">
            <a:latin typeface="+mn-lt"/>
          </a:endParaRPr>
        </a:p>
      </dsp:txBody>
      <dsp:txXfrm>
        <a:off x="45657" y="340625"/>
        <a:ext cx="2226035" cy="1376148"/>
      </dsp:txXfrm>
    </dsp:sp>
    <dsp:sp modelId="{91C0EF7E-5211-43E2-8225-566A177F7609}">
      <dsp:nvSpPr>
        <dsp:cNvPr id="0" name=""/>
        <dsp:cNvSpPr/>
      </dsp:nvSpPr>
      <dsp:spPr>
        <a:xfrm>
          <a:off x="2753036" y="484923"/>
          <a:ext cx="929682" cy="10875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en-US" sz="4600" kern="1200"/>
        </a:p>
      </dsp:txBody>
      <dsp:txXfrm>
        <a:off x="2753036" y="702433"/>
        <a:ext cx="650777" cy="652532"/>
      </dsp:txXfrm>
    </dsp:sp>
    <dsp:sp modelId="{482474DD-DF06-40E6-8500-1D32DB67EC8A}">
      <dsp:nvSpPr>
        <dsp:cNvPr id="0" name=""/>
        <dsp:cNvSpPr/>
      </dsp:nvSpPr>
      <dsp:spPr>
        <a:xfrm>
          <a:off x="4068624" y="199932"/>
          <a:ext cx="4385293" cy="165753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Courier" pitchFamily="49" charset="0"/>
            </a:rPr>
            <a:t>char </a:t>
          </a:r>
          <a:r>
            <a:rPr lang="en-US" sz="2000" kern="1200" dirty="0" err="1" smtClean="0">
              <a:latin typeface="Courier" pitchFamily="49" charset="0"/>
            </a:rPr>
            <a:t>studname</a:t>
          </a:r>
          <a:r>
            <a:rPr lang="en-US" sz="2000" kern="1200" dirty="0" smtClean="0">
              <a:latin typeface="Courier" pitchFamily="49" charset="0"/>
            </a:rPr>
            <a:t>[50][15];</a:t>
          </a:r>
        </a:p>
        <a:p>
          <a:pPr lvl="0" algn="ctr" defTabSz="889000">
            <a:lnSpc>
              <a:spcPct val="90000"/>
            </a:lnSpc>
            <a:spcBef>
              <a:spcPct val="0"/>
            </a:spcBef>
            <a:spcAft>
              <a:spcPct val="35000"/>
            </a:spcAft>
          </a:pPr>
          <a:endParaRPr lang="en-US" sz="2000" kern="1200" dirty="0" smtClean="0">
            <a:latin typeface="Courier" pitchFamily="49" charset="0"/>
          </a:endParaRPr>
        </a:p>
        <a:p>
          <a:pPr lvl="0" algn="l" defTabSz="889000">
            <a:lnSpc>
              <a:spcPct val="90000"/>
            </a:lnSpc>
            <a:spcBef>
              <a:spcPct val="0"/>
            </a:spcBef>
            <a:spcAft>
              <a:spcPct val="35000"/>
            </a:spcAft>
          </a:pPr>
          <a:r>
            <a:rPr lang="en-US" sz="2000" kern="1200" dirty="0" smtClean="0">
              <a:latin typeface="+mn-lt"/>
            </a:rPr>
            <a:t>50 student names each with 15 characters at the maximum.</a:t>
          </a:r>
          <a:endParaRPr lang="en-US" sz="2000" kern="1200" dirty="0">
            <a:latin typeface="+mn-lt"/>
          </a:endParaRPr>
        </a:p>
      </dsp:txBody>
      <dsp:txXfrm>
        <a:off x="4117172" y="248480"/>
        <a:ext cx="4288197" cy="15604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79DC7-CD41-495F-ACD0-17A24CC7A5D3}">
      <dsp:nvSpPr>
        <dsp:cNvPr id="0" name=""/>
        <dsp:cNvSpPr/>
      </dsp:nvSpPr>
      <dsp:spPr>
        <a:xfrm>
          <a:off x="3223" y="0"/>
          <a:ext cx="2265043" cy="145544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Syntax:</a:t>
          </a:r>
          <a:endParaRPr lang="en-US" sz="1800" kern="1200" dirty="0">
            <a:latin typeface="+mn-lt"/>
          </a:endParaRPr>
        </a:p>
      </dsp:txBody>
      <dsp:txXfrm>
        <a:off x="45851" y="42628"/>
        <a:ext cx="2179787" cy="1370188"/>
      </dsp:txXfrm>
    </dsp:sp>
    <dsp:sp modelId="{B037191A-768D-4B59-8116-E7461A5A9A1F}">
      <dsp:nvSpPr>
        <dsp:cNvPr id="0" name=""/>
        <dsp:cNvSpPr/>
      </dsp:nvSpPr>
      <dsp:spPr>
        <a:xfrm>
          <a:off x="2710174" y="179756"/>
          <a:ext cx="936844" cy="109593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endParaRPr lang="en-US" sz="4700" kern="1200"/>
        </a:p>
      </dsp:txBody>
      <dsp:txXfrm>
        <a:off x="2710174" y="398942"/>
        <a:ext cx="655791" cy="657559"/>
      </dsp:txXfrm>
    </dsp:sp>
    <dsp:sp modelId="{5B300A36-3237-42CC-8A5B-F188003A3455}">
      <dsp:nvSpPr>
        <dsp:cNvPr id="0" name=""/>
        <dsp:cNvSpPr/>
      </dsp:nvSpPr>
      <dsp:spPr>
        <a:xfrm>
          <a:off x="4035897" y="0"/>
          <a:ext cx="4419079" cy="145544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ourier" pitchFamily="49" charset="0"/>
            </a:rPr>
            <a:t>char </a:t>
          </a:r>
          <a:r>
            <a:rPr lang="en-US" sz="1800" kern="1200" dirty="0" err="1" smtClean="0">
              <a:latin typeface="Courier" pitchFamily="49" charset="0"/>
            </a:rPr>
            <a:t>arrayname</a:t>
          </a:r>
          <a:r>
            <a:rPr lang="en-US" sz="1800" kern="1200" dirty="0" smtClean="0">
              <a:latin typeface="Courier" pitchFamily="49" charset="0"/>
            </a:rPr>
            <a:t>[r][c]={“values”};</a:t>
          </a:r>
        </a:p>
      </dsp:txBody>
      <dsp:txXfrm>
        <a:off x="4078525" y="42628"/>
        <a:ext cx="4333823" cy="13701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5CC96-9F52-4CFF-BF81-21ED24A1EFD0}">
      <dsp:nvSpPr>
        <dsp:cNvPr id="0" name=""/>
        <dsp:cNvSpPr/>
      </dsp:nvSpPr>
      <dsp:spPr>
        <a:xfrm>
          <a:off x="6970" y="298525"/>
          <a:ext cx="2309406" cy="146034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n-lt"/>
            </a:rPr>
            <a:t>Example:</a:t>
          </a:r>
          <a:endParaRPr lang="en-US" sz="1800" kern="1200" dirty="0">
            <a:latin typeface="+mn-lt"/>
          </a:endParaRPr>
        </a:p>
      </dsp:txBody>
      <dsp:txXfrm>
        <a:off x="49742" y="341297"/>
        <a:ext cx="2223862" cy="1374804"/>
      </dsp:txXfrm>
    </dsp:sp>
    <dsp:sp modelId="{91C0EF7E-5211-43E2-8225-566A177F7609}">
      <dsp:nvSpPr>
        <dsp:cNvPr id="0" name=""/>
        <dsp:cNvSpPr/>
      </dsp:nvSpPr>
      <dsp:spPr>
        <a:xfrm>
          <a:off x="2749715" y="485454"/>
          <a:ext cx="918678" cy="10864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en-US" sz="4600" kern="1200"/>
        </a:p>
      </dsp:txBody>
      <dsp:txXfrm>
        <a:off x="2749715" y="702752"/>
        <a:ext cx="643075" cy="651894"/>
      </dsp:txXfrm>
    </dsp:sp>
    <dsp:sp modelId="{482474DD-DF06-40E6-8500-1D32DB67EC8A}">
      <dsp:nvSpPr>
        <dsp:cNvPr id="0" name=""/>
        <dsp:cNvSpPr/>
      </dsp:nvSpPr>
      <dsp:spPr>
        <a:xfrm>
          <a:off x="4049732" y="-5"/>
          <a:ext cx="4381011" cy="20574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Courier" pitchFamily="49" charset="0"/>
            </a:rPr>
            <a:t>char name[3][5] = {“</a:t>
          </a:r>
          <a:r>
            <a:rPr lang="en-US" sz="2000" kern="1200" dirty="0" err="1" smtClean="0">
              <a:latin typeface="Courier" pitchFamily="49" charset="0"/>
            </a:rPr>
            <a:t>bata</a:t>
          </a:r>
          <a:r>
            <a:rPr lang="en-US" sz="2000" kern="1200" dirty="0" smtClean="0">
              <a:latin typeface="Courier" pitchFamily="49" charset="0"/>
            </a:rPr>
            <a:t>”,”cat” ,”at”}</a:t>
          </a:r>
        </a:p>
        <a:p>
          <a:pPr lvl="0" algn="ctr" defTabSz="889000">
            <a:lnSpc>
              <a:spcPct val="90000"/>
            </a:lnSpc>
            <a:spcBef>
              <a:spcPct val="0"/>
            </a:spcBef>
            <a:spcAft>
              <a:spcPct val="35000"/>
            </a:spcAft>
          </a:pPr>
          <a:r>
            <a:rPr lang="en-US" sz="2000" kern="1200" dirty="0" smtClean="0">
              <a:latin typeface="Courier" pitchFamily="49" charset="0"/>
            </a:rPr>
            <a:t>char name[3][5] = {{‘</a:t>
          </a:r>
          <a:r>
            <a:rPr lang="en-US" sz="2000" kern="1200" dirty="0" err="1" smtClean="0">
              <a:latin typeface="Courier" pitchFamily="49" charset="0"/>
            </a:rPr>
            <a:t>b’,’a’,’t’,’a</a:t>
          </a:r>
          <a:r>
            <a:rPr lang="en-US" sz="2000" kern="1200" dirty="0" smtClean="0">
              <a:latin typeface="Courier" pitchFamily="49" charset="0"/>
            </a:rPr>
            <a:t>’,’\0’},{‘</a:t>
          </a:r>
          <a:r>
            <a:rPr lang="en-US" sz="2000" kern="1200" dirty="0" err="1" smtClean="0">
              <a:latin typeface="Courier" pitchFamily="49" charset="0"/>
            </a:rPr>
            <a:t>c’,’a’,’t</a:t>
          </a:r>
          <a:r>
            <a:rPr lang="en-US" sz="2000" kern="1200" dirty="0" smtClean="0">
              <a:latin typeface="Courier" pitchFamily="49" charset="0"/>
            </a:rPr>
            <a:t>’,’\0’},{‘a ’,’t’,’\0’}}</a:t>
          </a:r>
          <a:endParaRPr lang="en-US" sz="2000" kern="1200" dirty="0">
            <a:latin typeface="+mn-lt"/>
          </a:endParaRPr>
        </a:p>
      </dsp:txBody>
      <dsp:txXfrm>
        <a:off x="4109991" y="60254"/>
        <a:ext cx="4260493" cy="19368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28262-4D4D-47DF-9247-EA28C538BB5C}">
      <dsp:nvSpPr>
        <dsp:cNvPr id="0" name=""/>
        <dsp:cNvSpPr/>
      </dsp:nvSpPr>
      <dsp:spPr>
        <a:xfrm>
          <a:off x="0" y="721599"/>
          <a:ext cx="7620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Q. Write a C program to reverse the given string?</a:t>
          </a:r>
          <a:endParaRPr lang="en-US" sz="2000" kern="1200" dirty="0"/>
        </a:p>
      </dsp:txBody>
      <dsp:txXfrm>
        <a:off x="59399" y="780998"/>
        <a:ext cx="7501202" cy="1098002"/>
      </dsp:txXfrm>
    </dsp:sp>
    <dsp:sp modelId="{1C47DBF3-AB5F-49FF-9DFE-03037BE3A54D}">
      <dsp:nvSpPr>
        <dsp:cNvPr id="0" name=""/>
        <dsp:cNvSpPr/>
      </dsp:nvSpPr>
      <dsp:spPr>
        <a:xfrm>
          <a:off x="0" y="2125600"/>
          <a:ext cx="7620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Q. Write a C program to detect the palindrome?</a:t>
          </a:r>
          <a:endParaRPr lang="en-US" sz="2000" kern="1200" dirty="0"/>
        </a:p>
      </dsp:txBody>
      <dsp:txXfrm>
        <a:off x="59399" y="2184999"/>
        <a:ext cx="75012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6218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2654825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AngsanaUPC" pitchFamily="18" charset="-34"/>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_How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96637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on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6.jpeg"/><Relationship Id="rId4" Type="http://schemas.openxmlformats.org/officeDocument/2006/relationships/slideLayout" Target="../slideLayouts/slideLayout16.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7" r:id="rId6"/>
    <p:sldLayoutId id="214748368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9.xml"/><Relationship Id="rId6" Type="http://schemas.microsoft.com/office/2007/relationships/hdphoto" Target="../media/hdphoto1.wdp"/><Relationship Id="rId5" Type="http://schemas.openxmlformats.org/officeDocument/2006/relationships/image" Target="../media/image11.png"/><Relationship Id="rId10" Type="http://schemas.openxmlformats.org/officeDocument/2006/relationships/image" Target="../media/image15.jpeg"/><Relationship Id="rId4" Type="http://schemas.openxmlformats.org/officeDocument/2006/relationships/image" Target="../media/image10.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jpe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5.jpeg"/><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defRPr/>
            </a:pPr>
            <a:r>
              <a:rPr lang="en-US" sz="2300" dirty="0">
                <a:solidFill>
                  <a:schemeClr val="bg1"/>
                </a:solidFill>
                <a:latin typeface="Myriad Pro" pitchFamily="34" charset="0"/>
              </a:rPr>
              <a:t> </a:t>
            </a:r>
            <a:r>
              <a:rPr lang="en-US" sz="2300" dirty="0" smtClean="0">
                <a:solidFill>
                  <a:schemeClr val="bg1"/>
                </a:solidFill>
                <a:latin typeface="Myriad Pro" pitchFamily="34" charset="0"/>
              </a:rPr>
              <a:t>      </a:t>
            </a:r>
            <a:r>
              <a:rPr lang="en-US" sz="2300" dirty="0">
                <a:solidFill>
                  <a:schemeClr val="bg1"/>
                </a:solidFill>
                <a:latin typeface="Cambria" pitchFamily="18" charset="0"/>
                <a:ea typeface="+mj-ea"/>
                <a:cs typeface="+mj-cs"/>
              </a:rPr>
              <a:t>Strings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p:cNvGraphicFramePr/>
          <p:nvPr>
            <p:extLst>
              <p:ext uri="{D42A27DB-BD31-4B8C-83A1-F6EECF244321}">
                <p14:modId xmlns:p14="http://schemas.microsoft.com/office/powerpoint/2010/main" val="837847962"/>
              </p:ext>
            </p:extLst>
          </p:nvPr>
        </p:nvGraphicFramePr>
        <p:xfrm>
          <a:off x="381000" y="2057400"/>
          <a:ext cx="8458200" cy="145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Diagram 25"/>
          <p:cNvGraphicFramePr/>
          <p:nvPr>
            <p:extLst>
              <p:ext uri="{D42A27DB-BD31-4B8C-83A1-F6EECF244321}">
                <p14:modId xmlns:p14="http://schemas.microsoft.com/office/powerpoint/2010/main" val="2311739740"/>
              </p:ext>
            </p:extLst>
          </p:nvPr>
        </p:nvGraphicFramePr>
        <p:xfrm>
          <a:off x="382438" y="3657600"/>
          <a:ext cx="8456762"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dirty="0"/>
              <a:t>Array of Strings: Initialization</a:t>
            </a:r>
          </a:p>
        </p:txBody>
      </p:sp>
      <p:sp>
        <p:nvSpPr>
          <p:cNvPr id="40" name="TextBox 39"/>
          <p:cNvSpPr txBox="1"/>
          <p:nvPr/>
        </p:nvSpPr>
        <p:spPr>
          <a:xfrm>
            <a:off x="355140" y="1364494"/>
            <a:ext cx="8512803" cy="646331"/>
          </a:xfrm>
          <a:prstGeom prst="rect">
            <a:avLst/>
          </a:prstGeom>
          <a:noFill/>
        </p:spPr>
        <p:txBody>
          <a:bodyPr wrap="square" rtlCol="0">
            <a:spAutoFit/>
          </a:bodyPr>
          <a:lstStyle/>
          <a:p>
            <a:pPr marL="285750" indent="-285750">
              <a:buFont typeface="Arial" pitchFamily="34" charset="0"/>
              <a:buChar char="•"/>
            </a:pPr>
            <a:r>
              <a:rPr lang="en-US" dirty="0"/>
              <a:t>The initializer for an array is a comma-separated list of constant expressions enclosed in braces ({ }). </a:t>
            </a:r>
          </a:p>
        </p:txBody>
      </p:sp>
    </p:spTree>
    <p:extLst>
      <p:ext uri="{BB962C8B-B14F-4D97-AF65-F5344CB8AC3E}">
        <p14:creationId xmlns:p14="http://schemas.microsoft.com/office/powerpoint/2010/main" val="106899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000"/>
                                        <p:tgtEl>
                                          <p:spTgt spid="25"/>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6" grpId="0">
        <p:bldAsOne/>
      </p:bldGraphic>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19200"/>
            <a:ext cx="8763000" cy="4946650"/>
          </a:xfrm>
        </p:spPr>
        <p:txBody>
          <a:bodyPr/>
          <a:lstStyle/>
          <a:p>
            <a:pPr marL="731520" indent="-365760">
              <a:lnSpc>
                <a:spcPct val="120000"/>
              </a:lnSpc>
              <a:spcBef>
                <a:spcPts val="0"/>
              </a:spcBef>
            </a:pPr>
            <a:r>
              <a:rPr lang="en-US" dirty="0" smtClean="0"/>
              <a:t>A string </a:t>
            </a:r>
            <a:r>
              <a:rPr lang="en-US" dirty="0"/>
              <a:t>can be read either </a:t>
            </a:r>
            <a:r>
              <a:rPr lang="en-US" dirty="0" smtClean="0"/>
              <a:t>character-by-character </a:t>
            </a:r>
            <a:r>
              <a:rPr lang="en-US" dirty="0"/>
              <a:t>or as an entire string (using %s)</a:t>
            </a:r>
          </a:p>
          <a:p>
            <a:pPr marL="731520" indent="-365760">
              <a:lnSpc>
                <a:spcPct val="120000"/>
              </a:lnSpc>
              <a:spcBef>
                <a:spcPts val="0"/>
              </a:spcBef>
              <a:buNone/>
            </a:pPr>
            <a:endParaRPr lang="en-US" sz="2200" dirty="0" smtClean="0"/>
          </a:p>
          <a:p>
            <a:pPr marL="365760" indent="0">
              <a:lnSpc>
                <a:spcPct val="120000"/>
              </a:lnSpc>
              <a:spcBef>
                <a:spcPts val="0"/>
              </a:spcBef>
              <a:buNone/>
            </a:pPr>
            <a:endParaRPr lang="en-US" sz="2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dirty="0"/>
              <a:t>Reading a String</a:t>
            </a:r>
          </a:p>
        </p:txBody>
      </p:sp>
      <p:sp>
        <p:nvSpPr>
          <p:cNvPr id="5" name="Rounded Rectangle 4"/>
          <p:cNvSpPr/>
          <p:nvPr/>
        </p:nvSpPr>
        <p:spPr>
          <a:xfrm>
            <a:off x="990600" y="2461054"/>
            <a:ext cx="6934200"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31520" indent="-365760">
              <a:lnSpc>
                <a:spcPct val="120000"/>
              </a:lnSpc>
              <a:spcBef>
                <a:spcPts val="0"/>
              </a:spcBef>
              <a:buNone/>
            </a:pPr>
            <a:r>
              <a:rPr lang="en-US" dirty="0">
                <a:latin typeface="Courier" pitchFamily="49" charset="0"/>
              </a:rPr>
              <a:t>Example:</a:t>
            </a:r>
          </a:p>
          <a:p>
            <a:pPr marL="731520" indent="-365760">
              <a:lnSpc>
                <a:spcPct val="120000"/>
              </a:lnSpc>
              <a:spcBef>
                <a:spcPts val="0"/>
              </a:spcBef>
              <a:buNone/>
            </a:pPr>
            <a:r>
              <a:rPr lang="en-US" dirty="0">
                <a:latin typeface="Courier" pitchFamily="49" charset="0"/>
              </a:rPr>
              <a:t>	char name[20];</a:t>
            </a:r>
          </a:p>
          <a:p>
            <a:pPr marL="731520" indent="-365760">
              <a:lnSpc>
                <a:spcPct val="120000"/>
              </a:lnSpc>
              <a:spcBef>
                <a:spcPts val="0"/>
              </a:spcBef>
              <a:buNone/>
            </a:pPr>
            <a:r>
              <a:rPr lang="en-US" dirty="0">
                <a:latin typeface="Courier" pitchFamily="49" charset="0"/>
              </a:rPr>
              <a:t>	</a:t>
            </a:r>
            <a:r>
              <a:rPr lang="en-US" dirty="0" err="1">
                <a:latin typeface="Courier" pitchFamily="49" charset="0"/>
              </a:rPr>
              <a:t>int</a:t>
            </a:r>
            <a:r>
              <a:rPr lang="en-US" dirty="0">
                <a:latin typeface="Courier" pitchFamily="49" charset="0"/>
              </a:rPr>
              <a:t> i=0;</a:t>
            </a:r>
          </a:p>
          <a:p>
            <a:pPr marL="731520" lvl="1" indent="-365760">
              <a:lnSpc>
                <a:spcPct val="120000"/>
              </a:lnSpc>
              <a:spcBef>
                <a:spcPts val="0"/>
              </a:spcBef>
              <a:buNone/>
            </a:pPr>
            <a:r>
              <a:rPr lang="en-US" dirty="0">
                <a:latin typeface="Courier" pitchFamily="49" charset="0"/>
              </a:rPr>
              <a:t>	while((name[i]=</a:t>
            </a:r>
            <a:r>
              <a:rPr lang="en-US" dirty="0" err="1">
                <a:latin typeface="Courier" pitchFamily="49" charset="0"/>
              </a:rPr>
              <a:t>getchar</a:t>
            </a:r>
            <a:r>
              <a:rPr lang="en-US" dirty="0">
                <a:latin typeface="Courier" pitchFamily="49" charset="0"/>
              </a:rPr>
              <a:t>()) != ‘\n’)</a:t>
            </a:r>
          </a:p>
          <a:p>
            <a:pPr marL="731520" indent="-365760">
              <a:lnSpc>
                <a:spcPct val="120000"/>
              </a:lnSpc>
              <a:spcBef>
                <a:spcPts val="0"/>
              </a:spcBef>
              <a:buNone/>
            </a:pPr>
            <a:r>
              <a:rPr lang="en-US" dirty="0">
                <a:latin typeface="Courier" pitchFamily="49" charset="0"/>
              </a:rPr>
              <a:t>	i++;</a:t>
            </a:r>
          </a:p>
          <a:p>
            <a:pPr marL="731520" indent="-365760">
              <a:lnSpc>
                <a:spcPct val="120000"/>
              </a:lnSpc>
              <a:spcBef>
                <a:spcPts val="0"/>
              </a:spcBef>
              <a:buNone/>
            </a:pPr>
            <a:r>
              <a:rPr lang="en-US" dirty="0">
                <a:latin typeface="Courier" pitchFamily="49" charset="0"/>
              </a:rPr>
              <a:t>	</a:t>
            </a:r>
            <a:r>
              <a:rPr lang="en-US" dirty="0" err="1">
                <a:latin typeface="Courier" pitchFamily="49" charset="0"/>
              </a:rPr>
              <a:t>scanf</a:t>
            </a:r>
            <a:r>
              <a:rPr lang="en-US" dirty="0">
                <a:latin typeface="Courier" pitchFamily="49" charset="0"/>
              </a:rPr>
              <a:t>( “%s“ , name);</a:t>
            </a:r>
          </a:p>
        </p:txBody>
      </p:sp>
    </p:spTree>
    <p:extLst>
      <p:ext uri="{BB962C8B-B14F-4D97-AF65-F5344CB8AC3E}">
        <p14:creationId xmlns:p14="http://schemas.microsoft.com/office/powerpoint/2010/main" val="275639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a:lnSpc>
                <a:spcPct val="120000"/>
              </a:lnSpc>
              <a:spcBef>
                <a:spcPts val="0"/>
              </a:spcBef>
            </a:pPr>
            <a:r>
              <a:rPr lang="en-US" dirty="0"/>
              <a:t>The following operations are considered illegal on strings:</a:t>
            </a:r>
          </a:p>
          <a:p>
            <a:pPr lvl="1">
              <a:lnSpc>
                <a:spcPct val="120000"/>
              </a:lnSpc>
              <a:spcBef>
                <a:spcPts val="0"/>
              </a:spcBef>
            </a:pPr>
            <a:r>
              <a:rPr lang="en-US" dirty="0"/>
              <a:t>Assigning a string to another string variable using=operator.</a:t>
            </a:r>
          </a:p>
          <a:p>
            <a:pPr lvl="1">
              <a:lnSpc>
                <a:spcPct val="120000"/>
              </a:lnSpc>
              <a:spcBef>
                <a:spcPts val="0"/>
              </a:spcBef>
            </a:pPr>
            <a:r>
              <a:rPr lang="en-US" dirty="0"/>
              <a:t>Comparing two strings using == operator.</a:t>
            </a:r>
          </a:p>
          <a:p>
            <a:pPr lvl="1">
              <a:lnSpc>
                <a:spcPct val="120000"/>
              </a:lnSpc>
              <a:spcBef>
                <a:spcPts val="0"/>
              </a:spcBef>
            </a:pPr>
            <a:r>
              <a:rPr lang="en-US" dirty="0"/>
              <a:t>Concatenating two strings using + operator.</a:t>
            </a:r>
          </a:p>
        </p:txBody>
      </p:sp>
      <p:sp>
        <p:nvSpPr>
          <p:cNvPr id="3" name="Title 2"/>
          <p:cNvSpPr>
            <a:spLocks noGrp="1"/>
          </p:cNvSpPr>
          <p:nvPr>
            <p:ph type="title"/>
          </p:nvPr>
        </p:nvSpPr>
        <p:spPr/>
        <p:txBody>
          <a:bodyPr/>
          <a:lstStyle/>
          <a:p>
            <a:r>
              <a:rPr lang="en-US" dirty="0"/>
              <a:t>Illegal Operations on </a:t>
            </a:r>
            <a:r>
              <a:rPr lang="en-US" dirty="0" smtClean="0"/>
              <a:t>Strings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8" name="Picture 2" descr="http://www.vpit.ualberta.ca/encryption/images/data-thief1.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2000" y="1625600"/>
            <a:ext cx="32004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61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2000"/>
                                        <p:tgtEl>
                                          <p:spTgt spid="5">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2000"/>
                                        <p:tgtEl>
                                          <p:spTgt spid="5">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2000"/>
                                        <p:tgtEl>
                                          <p:spTgt spid="5">
                                            <p:txEl>
                                              <p:pRg st="2" end="2"/>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7384997"/>
              </p:ext>
            </p:extLst>
          </p:nvPr>
        </p:nvGraphicFramePr>
        <p:xfrm>
          <a:off x="228600" y="1609725"/>
          <a:ext cx="8686800" cy="4419598"/>
        </p:xfrm>
        <a:graphic>
          <a:graphicData uri="http://schemas.openxmlformats.org/drawingml/2006/table">
            <a:tbl>
              <a:tblPr firstRow="1" bandRow="1">
                <a:tableStyleId>{21E4AEA4-8DFA-4A89-87EB-49C32662AFE0}</a:tableStyleId>
              </a:tblPr>
              <a:tblGrid>
                <a:gridCol w="3488019"/>
                <a:gridCol w="5198781"/>
              </a:tblGrid>
              <a:tr h="4701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String Functions</a:t>
                      </a:r>
                      <a:endParaRPr lang="en-US" sz="1800" dirty="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Functionality	</a:t>
                      </a:r>
                      <a:endParaRPr lang="en-US" sz="1800" b="1" i="0" u="none" strike="noStrike" kern="1200" baseline="0" dirty="0">
                        <a:solidFill>
                          <a:schemeClr val="bg1"/>
                        </a:solidFill>
                        <a:latin typeface="+mn-lt"/>
                        <a:ea typeface="+mn-ea"/>
                        <a:cs typeface="+mn-cs"/>
                      </a:endParaRPr>
                    </a:p>
                  </a:txBody>
                  <a:tcPr marL="46338" marR="46338"/>
                </a:tc>
              </a:tr>
              <a:tr h="564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strlen</a:t>
                      </a:r>
                      <a:r>
                        <a:rPr lang="en-US" sz="1800" u="none" strike="noStrike" kern="1200" baseline="0" dirty="0" smtClean="0"/>
                        <a:t>(string)	</a:t>
                      </a:r>
                      <a:endParaRPr lang="en-US" sz="1800" u="none" strike="noStrike" kern="1200" baseline="0" dirty="0" smtClean="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Gives the length of a string	</a:t>
                      </a:r>
                      <a:endParaRPr lang="en-US" sz="1800" dirty="0">
                        <a:solidFill>
                          <a:schemeClr val="bg1"/>
                        </a:solidFill>
                      </a:endParaRPr>
                    </a:p>
                  </a:txBody>
                  <a:tcPr marL="46338" marR="46338"/>
                </a:tc>
              </a:tr>
              <a:tr h="564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strrev</a:t>
                      </a:r>
                      <a:r>
                        <a:rPr lang="en-US" sz="1800" u="none" strike="noStrike" kern="1200" baseline="0" dirty="0" smtClean="0"/>
                        <a:t>(string)	</a:t>
                      </a:r>
                      <a:endParaRPr lang="en-US" sz="1800" u="none" strike="noStrike" kern="1200" baseline="0" dirty="0" smtClean="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Reverse the string and result is stored in same string.</a:t>
                      </a:r>
                      <a:endParaRPr lang="en-US" sz="1800" u="none" strike="noStrike" kern="1200" baseline="0" dirty="0" smtClean="0">
                        <a:solidFill>
                          <a:schemeClr val="bg1"/>
                        </a:solidFill>
                      </a:endParaRPr>
                    </a:p>
                  </a:txBody>
                  <a:tcPr marL="46338" marR="46338"/>
                </a:tc>
              </a:tr>
              <a:tr h="564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strncat</a:t>
                      </a:r>
                      <a:r>
                        <a:rPr lang="en-US" sz="1800" u="none" strike="noStrike" kern="1200" baseline="0" dirty="0" smtClean="0"/>
                        <a:t>(string1, string2,n)	</a:t>
                      </a:r>
                      <a:endParaRPr lang="en-US" sz="1800" u="none" strike="noStrike" kern="1200" baseline="0" dirty="0" smtClean="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Append n characters from string2 to string1.</a:t>
                      </a:r>
                      <a:endParaRPr lang="en-US" sz="1800" u="none" strike="noStrike" kern="1200" baseline="0" dirty="0" smtClean="0">
                        <a:solidFill>
                          <a:schemeClr val="bg1"/>
                        </a:solidFill>
                      </a:endParaRPr>
                    </a:p>
                  </a:txBody>
                  <a:tcPr marL="46338" marR="46338"/>
                </a:tc>
              </a:tr>
              <a:tr h="564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strncmp</a:t>
                      </a:r>
                      <a:r>
                        <a:rPr lang="en-US" sz="1800" u="none" strike="noStrike" kern="1200" baseline="0" dirty="0" smtClean="0"/>
                        <a:t>(string1, string2,n)	</a:t>
                      </a:r>
                      <a:endParaRPr lang="en-US" sz="1800" u="none" strike="noStrike" kern="1200" baseline="0" dirty="0" smtClean="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Compare first n characters of two strings.</a:t>
                      </a:r>
                      <a:endParaRPr lang="en-US" sz="1800" u="none" strike="noStrike" kern="1200" baseline="0" dirty="0" smtClean="0">
                        <a:solidFill>
                          <a:schemeClr val="bg1"/>
                        </a:solidFill>
                      </a:endParaRPr>
                    </a:p>
                  </a:txBody>
                  <a:tcPr marL="46338" marR="46338"/>
                </a:tc>
              </a:tr>
              <a:tr h="564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strncpy</a:t>
                      </a:r>
                      <a:r>
                        <a:rPr lang="en-US" sz="1800" u="none" strike="noStrike" kern="1200" baseline="0" dirty="0" smtClean="0"/>
                        <a:t>(string1, string2,n)	</a:t>
                      </a:r>
                      <a:endParaRPr lang="en-US" sz="1800" u="none" strike="noStrike" kern="1200" baseline="0" dirty="0" smtClean="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Copy first n characters of string2 to string1.	</a:t>
                      </a:r>
                      <a:endParaRPr lang="en-US" sz="1800" dirty="0">
                        <a:solidFill>
                          <a:schemeClr val="bg1"/>
                        </a:solidFill>
                      </a:endParaRPr>
                    </a:p>
                  </a:txBody>
                  <a:tcPr marL="46338" marR="46338"/>
                </a:tc>
              </a:tr>
              <a:tr h="564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strupr</a:t>
                      </a:r>
                      <a:r>
                        <a:rPr lang="en-US" sz="1800" u="none" strike="noStrike" kern="1200" baseline="0" dirty="0" smtClean="0"/>
                        <a:t>(string)	</a:t>
                      </a:r>
                      <a:endParaRPr lang="en-US" sz="1800" u="none" strike="noStrike" kern="1200" baseline="0" dirty="0" smtClean="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Converts a string to uppercase.	</a:t>
                      </a:r>
                      <a:endParaRPr lang="en-US" sz="1800" u="none" strike="noStrike" kern="1200" baseline="0" dirty="0" smtClean="0">
                        <a:solidFill>
                          <a:schemeClr val="bg1"/>
                        </a:solidFill>
                      </a:endParaRPr>
                    </a:p>
                  </a:txBody>
                  <a:tcPr marL="46338" marR="46338"/>
                </a:tc>
              </a:tr>
              <a:tr h="564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strlwr</a:t>
                      </a:r>
                      <a:r>
                        <a:rPr lang="en-US" sz="1800" u="none" strike="noStrike" kern="1200" baseline="0" dirty="0" smtClean="0"/>
                        <a:t>(string)	</a:t>
                      </a:r>
                      <a:endParaRPr lang="en-US" sz="1800" u="none" strike="noStrike" kern="1200" baseline="0" dirty="0" smtClean="0">
                        <a:solidFill>
                          <a:schemeClr val="bg1"/>
                        </a:solidFill>
                      </a:endParaRPr>
                    </a:p>
                  </a:txBody>
                  <a:tcPr marL="46338" marR="463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Converts a string to lowercase.	</a:t>
                      </a:r>
                      <a:endParaRPr lang="en-US" sz="1800" u="none" strike="noStrike" kern="1200" baseline="0" dirty="0" smtClean="0">
                        <a:solidFill>
                          <a:schemeClr val="bg1"/>
                        </a:solidFill>
                      </a:endParaRPr>
                    </a:p>
                  </a:txBody>
                  <a:tcPr marL="46338" marR="46338"/>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a:t>String Functions </a:t>
            </a:r>
            <a:r>
              <a:rPr lang="en-US" dirty="0" smtClean="0"/>
              <a:t>-l</a:t>
            </a:r>
            <a:endParaRPr lang="en-US" dirty="0"/>
          </a:p>
        </p:txBody>
      </p:sp>
    </p:spTree>
    <p:extLst>
      <p:ext uri="{BB962C8B-B14F-4D97-AF65-F5344CB8AC3E}">
        <p14:creationId xmlns:p14="http://schemas.microsoft.com/office/powerpoint/2010/main" val="294599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752475"/>
          </a:xfrm>
        </p:spPr>
        <p:txBody>
          <a:bodyPr/>
          <a:lstStyle/>
          <a:p>
            <a:r>
              <a:rPr lang="en-US" dirty="0" smtClean="0"/>
              <a:t>Special routines are available in the standard string library, </a:t>
            </a:r>
            <a:r>
              <a:rPr lang="en-US" dirty="0" err="1" smtClean="0"/>
              <a:t>string.h</a:t>
            </a:r>
            <a:r>
              <a:rPr lang="en-US" dirty="0" smtClean="0"/>
              <a:t>. Some string functions are: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p:txBody>
          <a:bodyPr/>
          <a:lstStyle/>
          <a:p>
            <a:r>
              <a:rPr lang="en-US" smtClean="0"/>
              <a:t>String Functions-ll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12233760"/>
              </p:ext>
            </p:extLst>
          </p:nvPr>
        </p:nvGraphicFramePr>
        <p:xfrm>
          <a:off x="457200" y="2438400"/>
          <a:ext cx="8077200" cy="3074155"/>
        </p:xfrm>
        <a:graphic>
          <a:graphicData uri="http://schemas.openxmlformats.org/drawingml/2006/table">
            <a:tbl>
              <a:tblPr firstRow="1" bandRow="1">
                <a:tableStyleId>{21E4AEA4-8DFA-4A89-87EB-49C32662AFE0}</a:tableStyleId>
              </a:tblPr>
              <a:tblGrid>
                <a:gridCol w="2961640"/>
                <a:gridCol w="5115560"/>
              </a:tblGrid>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     String Functions</a:t>
                      </a:r>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     Functionality</a:t>
                      </a:r>
                      <a:endParaRPr lang="en-US" sz="1800" b="1" i="0" u="none" strike="noStrike" kern="1200" baseline="0" dirty="0">
                        <a:solidFill>
                          <a:schemeClr val="bg1"/>
                        </a:solidFill>
                        <a:latin typeface="+mn-lt"/>
                        <a:ea typeface="+mn-ea"/>
                        <a:cs typeface="+mn-cs"/>
                      </a:endParaRPr>
                    </a:p>
                  </a:txBody>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strcpy</a:t>
                      </a:r>
                      <a:r>
                        <a:rPr lang="en-US" sz="1800" u="none" strike="noStrike" kern="1200" baseline="0" dirty="0" smtClean="0"/>
                        <a:t>(string1, string2)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Copy string2 into string1.</a:t>
                      </a:r>
                      <a:endParaRPr lang="en-US" sz="1800" dirty="0">
                        <a:solidFill>
                          <a:schemeClr val="bg1"/>
                        </a:solidFill>
                      </a:endParaRPr>
                    </a:p>
                  </a:txBody>
                  <a:tcPr/>
                </a:tc>
              </a:tr>
              <a:tr h="32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strcat</a:t>
                      </a:r>
                      <a:r>
                        <a:rPr lang="en-US" sz="1800" u="none" strike="noStrike" kern="1200" baseline="0" dirty="0" smtClean="0"/>
                        <a:t>(string1, string2)</a:t>
                      </a:r>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Concatenate string2 onto the end of string1</a:t>
                      </a:r>
                      <a:endParaRPr lang="en-US" sz="1800" dirty="0">
                        <a:solidFill>
                          <a:schemeClr val="bg1"/>
                        </a:solidFill>
                      </a:endParaRPr>
                    </a:p>
                  </a:txBody>
                  <a:tcPr/>
                </a:tc>
              </a:tr>
              <a:tr h="17330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strcmp</a:t>
                      </a:r>
                      <a:r>
                        <a:rPr lang="en-US" sz="1800" u="none" strike="noStrike" kern="1200" baseline="0" dirty="0" smtClean="0"/>
                        <a:t>(string1,str ing2)</a:t>
                      </a:r>
                    </a:p>
                  </a:txBody>
                  <a:tcPr/>
                </a:tc>
                <a:tc>
                  <a:txBody>
                    <a:bodyPr/>
                    <a:lstStyle/>
                    <a:p>
                      <a:r>
                        <a:rPr lang="en-US" sz="1800" u="none" strike="noStrike" kern="1200" baseline="0" dirty="0" smtClean="0"/>
                        <a:t>Lexically compares the two input strings (ASCII comparison):</a:t>
                      </a:r>
                    </a:p>
                    <a:p>
                      <a:r>
                        <a:rPr lang="en-US" sz="1800" u="none" strike="noStrike" kern="1200" baseline="0" dirty="0" smtClean="0"/>
                        <a:t>returns 0 if string1is equal to string2</a:t>
                      </a:r>
                    </a:p>
                    <a:p>
                      <a:r>
                        <a:rPr lang="en-US" sz="1800" u="none" strike="noStrike" kern="1200" baseline="0" dirty="0" smtClean="0"/>
                        <a:t>&lt; 0 if string1is less than string2</a:t>
                      </a:r>
                    </a:p>
                    <a:p>
                      <a:r>
                        <a:rPr lang="en-US" sz="1800" u="none" strike="noStrike" kern="1200" baseline="0" dirty="0" smtClean="0"/>
                        <a:t>&gt; 0 if string1is greater than string2</a:t>
                      </a:r>
                      <a:endParaRPr lang="en-US" sz="1800" dirty="0">
                        <a:solidFill>
                          <a:schemeClr val="bg1"/>
                        </a:solidFill>
                      </a:endParaRPr>
                    </a:p>
                  </a:txBody>
                  <a:tcPr/>
                </a:tc>
              </a:tr>
            </a:tbl>
          </a:graphicData>
        </a:graphic>
      </p:graphicFrame>
    </p:spTree>
    <p:extLst>
      <p:ext uri="{BB962C8B-B14F-4D97-AF65-F5344CB8AC3E}">
        <p14:creationId xmlns:p14="http://schemas.microsoft.com/office/powerpoint/2010/main" val="95790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62508281"/>
              </p:ext>
            </p:extLst>
          </p:nvPr>
        </p:nvGraphicFramePr>
        <p:xfrm>
          <a:off x="228600" y="1609725"/>
          <a:ext cx="8686800" cy="4211320"/>
        </p:xfrm>
        <a:graphic>
          <a:graphicData uri="http://schemas.openxmlformats.org/drawingml/2006/table">
            <a:tbl>
              <a:tblPr firstRow="1" bandRow="1">
                <a:tableStyleId>{21E4AEA4-8DFA-4A89-87EB-49C32662AFE0}</a:tableStyleId>
              </a:tblPr>
              <a:tblGrid>
                <a:gridCol w="2590800"/>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String Functions</a:t>
                      </a:r>
                      <a:endParaRPr lang="en-US" sz="1800" dirty="0">
                        <a:solidFill>
                          <a:schemeClr val="bg1"/>
                        </a:solidFill>
                      </a:endParaRPr>
                    </a:p>
                  </a:txBody>
                  <a:tcPr/>
                </a:tc>
                <a:tc>
                  <a:txBody>
                    <a:bodyPr/>
                    <a:lstStyle/>
                    <a:p>
                      <a:r>
                        <a:rPr lang="en-US" sz="1800" u="none" strike="noStrike" kern="1200" baseline="0" dirty="0" smtClean="0"/>
                        <a:t>Functionality	</a:t>
                      </a:r>
                      <a:endParaRPr lang="en-US" sz="1800" dirty="0">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atoi</a:t>
                      </a:r>
                      <a:r>
                        <a:rPr lang="en-US" sz="1800" u="none" strike="noStrike" kern="1200" baseline="0" dirty="0" smtClean="0"/>
                        <a:t>(string)</a:t>
                      </a:r>
                    </a:p>
                    <a:p>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Converts the string to integer	</a:t>
                      </a:r>
                      <a:endParaRPr lang="en-US" sz="1800" dirty="0">
                        <a:solidFill>
                          <a:schemeClr val="bg1"/>
                        </a:solidFill>
                      </a:endParaRPr>
                    </a:p>
                  </a:txBody>
                  <a:tcPr/>
                </a:tc>
              </a:tr>
              <a:tr h="370840">
                <a:tc>
                  <a:txBody>
                    <a:bodyPr/>
                    <a:lstStyle/>
                    <a:p>
                      <a:r>
                        <a:rPr lang="en-US" sz="1800" u="none" strike="noStrike" kern="1200" baseline="0" dirty="0" err="1" smtClean="0"/>
                        <a:t>atof</a:t>
                      </a:r>
                      <a:r>
                        <a:rPr lang="en-US" sz="1800" u="none" strike="noStrike" kern="1200" baseline="0" dirty="0" smtClean="0"/>
                        <a:t>(string)</a:t>
                      </a:r>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Converts the string to long integer	</a:t>
                      </a:r>
                    </a:p>
                    <a:p>
                      <a:endParaRPr lang="en-US" sz="1800" dirty="0">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atol</a:t>
                      </a:r>
                      <a:r>
                        <a:rPr lang="en-US" sz="1800" u="none" strike="noStrike" kern="1200" baseline="0" dirty="0" smtClean="0"/>
                        <a:t>(string)	</a:t>
                      </a:r>
                    </a:p>
                    <a:p>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Converts the string to long integer.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strchr</a:t>
                      </a:r>
                      <a:r>
                        <a:rPr lang="en-US" sz="1800" u="none" strike="noStrike" kern="1200" baseline="0" dirty="0" smtClean="0"/>
                        <a:t>(</a:t>
                      </a:r>
                      <a:r>
                        <a:rPr lang="en-US" sz="1800" u="none" strike="noStrike" kern="1200" baseline="0" dirty="0" err="1" smtClean="0"/>
                        <a:t>string,c</a:t>
                      </a:r>
                      <a:r>
                        <a:rPr lang="en-US" sz="1800" u="none" strike="noStrike" kern="1200" baseline="0" dirty="0" smtClean="0"/>
                        <a:t>)	</a:t>
                      </a:r>
                    </a:p>
                    <a:p>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Find first occurrence of character c in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strrchr</a:t>
                      </a:r>
                      <a:r>
                        <a:rPr lang="en-US" sz="1800" u="none" strike="noStrike" kern="1200" baseline="0" dirty="0" smtClean="0"/>
                        <a:t>(</a:t>
                      </a:r>
                      <a:r>
                        <a:rPr lang="en-US" sz="1800" u="none" strike="noStrike" kern="1200" baseline="0" dirty="0" err="1" smtClean="0"/>
                        <a:t>string,c</a:t>
                      </a:r>
                      <a:r>
                        <a:rPr lang="en-US" sz="1800" u="none" strike="noStrike" kern="1200" baseline="0" dirty="0" smtClean="0"/>
                        <a:t>)	</a:t>
                      </a:r>
                    </a:p>
                    <a:p>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Find last occurrence of character c in string.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smtClean="0"/>
                        <a:t>strstr</a:t>
                      </a:r>
                      <a:r>
                        <a:rPr lang="en-US" sz="1800" u="none" strike="noStrike" kern="1200" baseline="0" dirty="0" smtClean="0"/>
                        <a:t>(s1,s2): 	</a:t>
                      </a:r>
                    </a:p>
                    <a:p>
                      <a:endParaRPr lang="en-US" sz="18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Locates the first occurrence of s2 in s1.	</a:t>
                      </a:r>
                      <a:endParaRPr lang="en-US" sz="1800" dirty="0">
                        <a:solidFill>
                          <a:schemeClr val="bg1"/>
                        </a:solidFill>
                      </a:endParaRPr>
                    </a:p>
                  </a:txBody>
                  <a:tcPr/>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smtClean="0"/>
              <a:t>String Functions-lll</a:t>
            </a:r>
            <a:endParaRPr lang="en-US" dirty="0"/>
          </a:p>
        </p:txBody>
      </p:sp>
    </p:spTree>
    <p:extLst>
      <p:ext uri="{BB962C8B-B14F-4D97-AF65-F5344CB8AC3E}">
        <p14:creationId xmlns:p14="http://schemas.microsoft.com/office/powerpoint/2010/main" val="126055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lstStyle/>
          <a:p>
            <a:r>
              <a:rPr lang="en-US" dirty="0" smtClean="0"/>
              <a:t>Learn How - Demonstration</a:t>
            </a:r>
            <a:endParaRPr lang="en-US" dirty="0"/>
          </a:p>
        </p:txBody>
      </p:sp>
      <p:pic>
        <p:nvPicPr>
          <p:cNvPr id="5" name="Picture 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847975"/>
            <a:ext cx="1752600" cy="1419225"/>
          </a:xfrm>
          <a:prstGeom prst="rect">
            <a:avLst/>
          </a:prstGeom>
          <a:noFill/>
          <a:ln w="9525" algn="ctr">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lstStyle/>
          <a:p>
            <a:r>
              <a:rPr lang="en-US" dirty="0"/>
              <a:t>Lend a Hand</a:t>
            </a:r>
          </a:p>
        </p:txBody>
      </p:sp>
      <p:grpSp>
        <p:nvGrpSpPr>
          <p:cNvPr id="20" name="Group 19"/>
          <p:cNvGrpSpPr/>
          <p:nvPr/>
        </p:nvGrpSpPr>
        <p:grpSpPr>
          <a:xfrm>
            <a:off x="1676400" y="2701944"/>
            <a:ext cx="5257800" cy="3622656"/>
            <a:chOff x="1676400" y="2701944"/>
            <a:chExt cx="5257800" cy="3622656"/>
          </a:xfrm>
        </p:grpSpPr>
        <p:grpSp>
          <p:nvGrpSpPr>
            <p:cNvPr id="13" name="Group 12"/>
            <p:cNvGrpSpPr/>
            <p:nvPr/>
          </p:nvGrpSpPr>
          <p:grpSpPr>
            <a:xfrm>
              <a:off x="1676400" y="2701944"/>
              <a:ext cx="5257800" cy="3622655"/>
              <a:chOff x="1485304" y="2188269"/>
              <a:chExt cx="3125390" cy="1875234"/>
            </a:xfrm>
            <a:solidFill>
              <a:schemeClr val="accent1">
                <a:lumMod val="75000"/>
              </a:schemeClr>
            </a:solidFill>
          </p:grpSpPr>
          <p:sp>
            <p:nvSpPr>
              <p:cNvPr id="14" name="Rectangle 13"/>
              <p:cNvSpPr/>
              <p:nvPr/>
            </p:nvSpPr>
            <p:spPr>
              <a:xfrm>
                <a:off x="1485304" y="2188269"/>
                <a:ext cx="3125390" cy="1875234"/>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1485304" y="2188269"/>
                <a:ext cx="3125390" cy="1875234"/>
              </a:xfrm>
              <a:prstGeom prst="rect">
                <a:avLst/>
              </a:prstGeom>
            </p:spPr>
            <p:style>
              <a:lnRef idx="3">
                <a:schemeClr val="lt1"/>
              </a:lnRef>
              <a:fillRef idx="1">
                <a:schemeClr val="accent1"/>
              </a:fillRef>
              <a:effectRef idx="1">
                <a:schemeClr val="accent1"/>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US" sz="6500" kern="1200" dirty="0"/>
              </a:p>
            </p:txBody>
          </p:sp>
        </p:grpSp>
        <p:sp>
          <p:nvSpPr>
            <p:cNvPr id="7" name="TextBox 6"/>
            <p:cNvSpPr txBox="1"/>
            <p:nvPr/>
          </p:nvSpPr>
          <p:spPr>
            <a:xfrm>
              <a:off x="2438400" y="2908280"/>
              <a:ext cx="4038600" cy="3416320"/>
            </a:xfrm>
            <a:prstGeom prst="rect">
              <a:avLst/>
            </a:prstGeom>
            <a:noFill/>
          </p:spPr>
          <p:txBody>
            <a:bodyPr wrap="square" rtlCol="0">
              <a:spAutoFit/>
            </a:bodyPr>
            <a:lstStyle/>
            <a:p>
              <a:r>
                <a:rPr lang="en-US" dirty="0">
                  <a:solidFill>
                    <a:schemeClr val="bg1"/>
                  </a:solidFill>
                </a:rPr>
                <a:t>#include &lt;</a:t>
              </a:r>
              <a:r>
                <a:rPr lang="en-US" dirty="0" err="1">
                  <a:solidFill>
                    <a:schemeClr val="bg1"/>
                  </a:solidFill>
                </a:rPr>
                <a:t>stdio.h</a:t>
              </a:r>
              <a:r>
                <a:rPr lang="en-US" dirty="0">
                  <a:solidFill>
                    <a:schemeClr val="bg1"/>
                  </a:solidFill>
                </a:rPr>
                <a:t>&gt;</a:t>
              </a:r>
              <a:br>
                <a:rPr lang="en-US" dirty="0">
                  <a:solidFill>
                    <a:schemeClr val="bg1"/>
                  </a:solidFill>
                </a:rPr>
              </a:br>
              <a:r>
                <a:rPr lang="en-US" dirty="0">
                  <a:solidFill>
                    <a:schemeClr val="bg1"/>
                  </a:solidFill>
                </a:rPr>
                <a:t>#include &lt;</a:t>
              </a:r>
              <a:r>
                <a:rPr lang="en-US" dirty="0" err="1">
                  <a:solidFill>
                    <a:schemeClr val="bg1"/>
                  </a:solidFill>
                </a:rPr>
                <a:t>string.h</a:t>
              </a:r>
              <a:r>
                <a:rPr lang="en-US" dirty="0">
                  <a:solidFill>
                    <a:schemeClr val="bg1"/>
                  </a:solidFill>
                </a:rPr>
                <a:t>&gt;</a:t>
              </a:r>
              <a:br>
                <a:rPr lang="en-US" dirty="0">
                  <a:solidFill>
                    <a:schemeClr val="bg1"/>
                  </a:solidFill>
                </a:rPr>
              </a:br>
              <a:r>
                <a:rPr lang="en-US" dirty="0">
                  <a:solidFill>
                    <a:schemeClr val="bg1"/>
                  </a:solidFill>
                </a:rPr>
                <a:t>void main(void)</a:t>
              </a:r>
              <a:br>
                <a:rPr lang="en-US" dirty="0">
                  <a:solidFill>
                    <a:schemeClr val="bg1"/>
                  </a:solidFill>
                </a:rPr>
              </a:br>
              <a:r>
                <a:rPr lang="en-US" dirty="0">
                  <a:solidFill>
                    <a:schemeClr val="bg1"/>
                  </a:solidFill>
                </a:rPr>
                <a:t>{</a:t>
              </a:r>
              <a:br>
                <a:rPr lang="en-US" dirty="0">
                  <a:solidFill>
                    <a:schemeClr val="bg1"/>
                  </a:solidFill>
                </a:rPr>
              </a:br>
              <a:r>
                <a:rPr lang="en-US" dirty="0">
                  <a:solidFill>
                    <a:schemeClr val="bg1"/>
                  </a:solidFill>
                </a:rPr>
                <a:t>   char string[]="spark";</a:t>
              </a:r>
              <a:br>
                <a:rPr lang="en-US" dirty="0">
                  <a:solidFill>
                    <a:schemeClr val="bg1"/>
                  </a:solidFill>
                </a:rPr>
              </a:br>
              <a:r>
                <a:rPr lang="en-US" dirty="0">
                  <a:solidFill>
                    <a:schemeClr val="bg1"/>
                  </a:solidFill>
                </a:rPr>
                <a:t>   </a:t>
              </a:r>
              <a:r>
                <a:rPr lang="en-US" dirty="0" err="1">
                  <a:solidFill>
                    <a:schemeClr val="bg1"/>
                  </a:solidFill>
                </a:rPr>
                <a:t>int</a:t>
              </a:r>
              <a:r>
                <a:rPr lang="en-US" dirty="0">
                  <a:solidFill>
                    <a:schemeClr val="bg1"/>
                  </a:solidFill>
                </a:rPr>
                <a:t> </a:t>
              </a:r>
              <a:r>
                <a:rPr lang="en-US" dirty="0" err="1">
                  <a:solidFill>
                    <a:schemeClr val="bg1"/>
                  </a:solidFill>
                </a:rPr>
                <a:t>len</a:t>
              </a:r>
              <a:r>
                <a:rPr lang="en-US" dirty="0">
                  <a:solidFill>
                    <a:schemeClr val="bg1"/>
                  </a:solidFill>
                </a:rPr>
                <a:t>;</a:t>
              </a:r>
              <a:br>
                <a:rPr lang="en-US" dirty="0">
                  <a:solidFill>
                    <a:schemeClr val="bg1"/>
                  </a:solidFill>
                </a:rPr>
              </a:br>
              <a:r>
                <a:rPr lang="en-US" dirty="0">
                  <a:solidFill>
                    <a:schemeClr val="bg1"/>
                  </a:solidFill>
                </a:rPr>
                <a:t>   </a:t>
              </a:r>
              <a:r>
                <a:rPr lang="en-US" dirty="0" err="1">
                  <a:solidFill>
                    <a:schemeClr val="bg1"/>
                  </a:solidFill>
                </a:rPr>
                <a:t>len</a:t>
              </a:r>
              <a:r>
                <a:rPr lang="en-US" dirty="0">
                  <a:solidFill>
                    <a:schemeClr val="bg1"/>
                  </a:solidFill>
                </a:rPr>
                <a:t>=</a:t>
              </a:r>
              <a:r>
                <a:rPr lang="en-US" dirty="0" err="1">
                  <a:solidFill>
                    <a:schemeClr val="bg1"/>
                  </a:solidFill>
                </a:rPr>
                <a:t>strlen</a:t>
              </a:r>
              <a:r>
                <a:rPr lang="en-US" dirty="0">
                  <a:solidFill>
                    <a:schemeClr val="bg1"/>
                  </a:solidFill>
                </a:rPr>
                <a:t>(string);</a:t>
              </a:r>
              <a:br>
                <a:rPr lang="en-US" dirty="0">
                  <a:solidFill>
                    <a:schemeClr val="bg1"/>
                  </a:solidFill>
                </a:rPr>
              </a:br>
              <a:r>
                <a:rPr lang="en-US" dirty="0">
                  <a:solidFill>
                    <a:schemeClr val="bg1"/>
                  </a:solidFill>
                </a:rPr>
                <a:t>   </a:t>
              </a:r>
              <a:r>
                <a:rPr lang="en-US" dirty="0" err="1">
                  <a:solidFill>
                    <a:schemeClr val="bg1"/>
                  </a:solidFill>
                </a:rPr>
                <a:t>printf</a:t>
              </a:r>
              <a:r>
                <a:rPr lang="en-US" dirty="0">
                  <a:solidFill>
                    <a:schemeClr val="bg1"/>
                  </a:solidFill>
                </a:rPr>
                <a:t>("length of %s is %d\t",</a:t>
              </a:r>
              <a:r>
                <a:rPr lang="en-US" dirty="0" err="1">
                  <a:solidFill>
                    <a:schemeClr val="bg1"/>
                  </a:solidFill>
                </a:rPr>
                <a:t>string,len</a:t>
              </a:r>
              <a:r>
                <a:rPr lang="en-US" dirty="0">
                  <a:solidFill>
                    <a:schemeClr val="bg1"/>
                  </a:solidFill>
                </a:rPr>
                <a:t>);</a:t>
              </a:r>
              <a:br>
                <a:rPr lang="en-US" dirty="0">
                  <a:solidFill>
                    <a:schemeClr val="bg1"/>
                  </a:solidFill>
                </a:rPr>
              </a:br>
              <a:r>
                <a:rPr lang="en-US" dirty="0">
                  <a:solidFill>
                    <a:schemeClr val="bg1"/>
                  </a:solidFill>
                </a:rPr>
                <a:t>}</a:t>
              </a:r>
              <a:br>
                <a:rPr lang="en-US" dirty="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a:p>
              <a:endParaRPr lang="en-US" dirty="0">
                <a:solidFill>
                  <a:schemeClr val="bg1"/>
                </a:solidFill>
              </a:endParaRPr>
            </a:p>
          </p:txBody>
        </p:sp>
      </p:grpSp>
      <p:grpSp>
        <p:nvGrpSpPr>
          <p:cNvPr id="19" name="Group 18"/>
          <p:cNvGrpSpPr/>
          <p:nvPr/>
        </p:nvGrpSpPr>
        <p:grpSpPr>
          <a:xfrm>
            <a:off x="1676400" y="1065639"/>
            <a:ext cx="5257800" cy="1296561"/>
            <a:chOff x="1676400" y="1065639"/>
            <a:chExt cx="5257800" cy="1296561"/>
          </a:xfrm>
        </p:grpSpPr>
        <p:grpSp>
          <p:nvGrpSpPr>
            <p:cNvPr id="16" name="Group 15"/>
            <p:cNvGrpSpPr/>
            <p:nvPr/>
          </p:nvGrpSpPr>
          <p:grpSpPr>
            <a:xfrm>
              <a:off x="1676400" y="1065639"/>
              <a:ext cx="5257800" cy="1296561"/>
              <a:chOff x="1485304" y="2188269"/>
              <a:chExt cx="3125390" cy="1875234"/>
            </a:xfrm>
            <a:solidFill>
              <a:schemeClr val="accent2">
                <a:lumMod val="75000"/>
              </a:schemeClr>
            </a:solidFill>
          </p:grpSpPr>
          <p:sp>
            <p:nvSpPr>
              <p:cNvPr id="17" name="Rectangle 16"/>
              <p:cNvSpPr/>
              <p:nvPr/>
            </p:nvSpPr>
            <p:spPr>
              <a:xfrm>
                <a:off x="1485304" y="2188269"/>
                <a:ext cx="3125390" cy="1875234"/>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17"/>
              <p:cNvSpPr/>
              <p:nvPr/>
            </p:nvSpPr>
            <p:spPr>
              <a:xfrm>
                <a:off x="1485304" y="2188269"/>
                <a:ext cx="3125390" cy="1875234"/>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US" sz="6500" kern="1200" dirty="0"/>
              </a:p>
            </p:txBody>
          </p:sp>
        </p:grpSp>
        <p:sp>
          <p:nvSpPr>
            <p:cNvPr id="8" name="TextBox 7"/>
            <p:cNvSpPr txBox="1"/>
            <p:nvPr/>
          </p:nvSpPr>
          <p:spPr>
            <a:xfrm>
              <a:off x="2057400" y="1324332"/>
              <a:ext cx="4495800" cy="646331"/>
            </a:xfrm>
            <a:prstGeom prst="rect">
              <a:avLst/>
            </a:prstGeom>
            <a:noFill/>
          </p:spPr>
          <p:txBody>
            <a:bodyPr wrap="square" rtlCol="0">
              <a:spAutoFit/>
            </a:bodyPr>
            <a:lstStyle/>
            <a:p>
              <a:pPr marL="342900" indent="-342900"/>
              <a:r>
                <a:rPr lang="en-US" b="1" dirty="0" smtClean="0">
                  <a:solidFill>
                    <a:schemeClr val="bg1"/>
                  </a:solidFill>
                </a:rPr>
                <a:t>Q. Write a program to find the length of a string.</a:t>
              </a:r>
              <a:endParaRPr lang="en-US" dirty="0">
                <a:solidFill>
                  <a:schemeClr val="bg1"/>
                </a:solidFill>
              </a:endParaRPr>
            </a:p>
          </p:txBody>
        </p:sp>
      </p:grpSp>
      <p:pic>
        <p:nvPicPr>
          <p:cNvPr id="9"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70587"/>
            <a:ext cx="794551" cy="736685"/>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585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ln>
            <a:solidFill>
              <a:schemeClr val="bg1"/>
            </a:solidFill>
          </a:ln>
        </p:spPr>
        <p:style>
          <a:lnRef idx="2">
            <a:schemeClr val="accent6"/>
          </a:lnRef>
          <a:fillRef idx="1">
            <a:schemeClr val="lt1"/>
          </a:fillRef>
          <a:effectRef idx="0">
            <a:schemeClr val="accent6"/>
          </a:effectRef>
          <a:fontRef idx="minor">
            <a:schemeClr val="dk1"/>
          </a:fontRef>
        </p:style>
        <p:txBody>
          <a:bodyPr/>
          <a:lstStyle/>
          <a:p>
            <a:pPr marL="822960" indent="-457200">
              <a:lnSpc>
                <a:spcPct val="120000"/>
              </a:lnSpc>
              <a:spcBef>
                <a:spcPts val="0"/>
              </a:spcBef>
              <a:buFont typeface="+mj-lt"/>
              <a:buAutoNum type="arabicPeriod"/>
            </a:pPr>
            <a:r>
              <a:rPr lang="en-US" sz="2400" dirty="0" smtClean="0"/>
              <a:t>List </a:t>
            </a:r>
            <a:r>
              <a:rPr lang="en-US" sz="2400" dirty="0"/>
              <a:t>few library functions for </a:t>
            </a:r>
            <a:r>
              <a:rPr lang="en-US" sz="2400" dirty="0" smtClean="0"/>
              <a:t>string operations</a:t>
            </a:r>
            <a:r>
              <a:rPr lang="en-US" sz="2400" dirty="0"/>
              <a:t>. </a:t>
            </a:r>
          </a:p>
          <a:p>
            <a:pPr marL="822960" indent="-457200">
              <a:lnSpc>
                <a:spcPct val="120000"/>
              </a:lnSpc>
              <a:spcBef>
                <a:spcPts val="0"/>
              </a:spcBef>
              <a:buFont typeface="+mj-lt"/>
              <a:buAutoNum type="arabicPeriod"/>
            </a:pPr>
            <a:endParaRPr lang="en-US" sz="2000" dirty="0" smtClean="0"/>
          </a:p>
        </p:txBody>
      </p:sp>
      <p:sp>
        <p:nvSpPr>
          <p:cNvPr id="3" name="Title 2"/>
          <p:cNvSpPr>
            <a:spLocks noGrp="1"/>
          </p:cNvSpPr>
          <p:nvPr>
            <p:ph type="title"/>
          </p:nvPr>
        </p:nvSpPr>
        <p:spPr/>
        <p:txBody>
          <a:bodyPr/>
          <a:lstStyle/>
          <a:p>
            <a:r>
              <a:rPr lang="en-US" dirty="0" smtClean="0"/>
              <a:t>Check </a:t>
            </a:r>
            <a:r>
              <a:rPr lang="en-US" dirty="0"/>
              <a:t>Your </a:t>
            </a:r>
            <a:r>
              <a:rPr lang="en-US" dirty="0" smtClean="0"/>
              <a:t>Understanding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5" name="Picture 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6348" y="156416"/>
            <a:ext cx="699052" cy="681784"/>
          </a:xfrm>
          <a:prstGeom prst="rect">
            <a:avLst/>
          </a:prstGeom>
          <a:noFill/>
          <a:ln w="9525" algn="ctr">
            <a:noFill/>
            <a:miter lim="800000"/>
            <a:headEnd/>
            <a:tailEnd/>
          </a:ln>
          <a:effectLst>
            <a:outerShdw blurRad="50800" dist="38100" dir="5400000" algn="t" rotWithShape="0">
              <a:prstClr val="black">
                <a:alpha val="40000"/>
              </a:prst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752600"/>
            <a:ext cx="2587943" cy="3268980"/>
          </a:xfrm>
          <a:prstGeom prst="rect">
            <a:avLst/>
          </a:prstGeom>
        </p:spPr>
      </p:pic>
    </p:spTree>
    <p:extLst>
      <p:ext uri="{BB962C8B-B14F-4D97-AF65-F5344CB8AC3E}">
        <p14:creationId xmlns:p14="http://schemas.microsoft.com/office/powerpoint/2010/main" val="398509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Questions</a:t>
            </a:r>
            <a:endParaRPr lang="en-US"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Tree>
    <p:extLst>
      <p:ext uri="{BB962C8B-B14F-4D97-AF65-F5344CB8AC3E}">
        <p14:creationId xmlns:p14="http://schemas.microsoft.com/office/powerpoint/2010/main" val="62965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5400" y="0"/>
            <a:ext cx="685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26" name="Slide Number Placeholder 25"/>
          <p:cNvSpPr>
            <a:spLocks noGrp="1"/>
          </p:cNvSpPr>
          <p:nvPr>
            <p:ph type="sldNum" sz="quarter" idx="10"/>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19" name="Text Box 7"/>
          <p:cNvSpPr txBox="1">
            <a:spLocks noChangeArrowheads="1"/>
          </p:cNvSpPr>
          <p:nvPr/>
        </p:nvSpPr>
        <p:spPr bwMode="auto">
          <a:xfrm>
            <a:off x="4983528" y="3162300"/>
            <a:ext cx="1138675" cy="369332"/>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dirty="0">
                <a:latin typeface="+mn-lt"/>
              </a:rPr>
              <a:t>Questions</a:t>
            </a:r>
          </a:p>
        </p:txBody>
      </p:sp>
      <p:sp>
        <p:nvSpPr>
          <p:cNvPr id="20" name="Text Box 16"/>
          <p:cNvSpPr txBox="1">
            <a:spLocks noChangeArrowheads="1"/>
          </p:cNvSpPr>
          <p:nvPr/>
        </p:nvSpPr>
        <p:spPr bwMode="auto">
          <a:xfrm>
            <a:off x="591234" y="5393323"/>
            <a:ext cx="1754188" cy="646331"/>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dirty="0">
                <a:latin typeface="+mn-lt"/>
              </a:rPr>
              <a:t>Coding Standards</a:t>
            </a:r>
          </a:p>
        </p:txBody>
      </p:sp>
      <p:pic>
        <p:nvPicPr>
          <p:cNvPr id="22"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884" y="4318045"/>
            <a:ext cx="838889" cy="1015955"/>
          </a:xfrm>
          <a:prstGeom prst="rect">
            <a:avLst/>
          </a:prstGeom>
          <a:noFill/>
          <a:ln w="9525" algn="ctr">
            <a:noFill/>
            <a:miter lim="800000"/>
            <a:headEnd/>
            <a:tailEnd/>
          </a:ln>
        </p:spPr>
      </p:pic>
      <p:pic>
        <p:nvPicPr>
          <p:cNvPr id="23"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5585" y="4122060"/>
            <a:ext cx="1081088" cy="1135740"/>
          </a:xfrm>
          <a:prstGeom prst="rect">
            <a:avLst/>
          </a:prstGeom>
          <a:noFill/>
          <a:ln w="9525" algn="ctr">
            <a:noFill/>
            <a:miter lim="800000"/>
            <a:headEnd/>
            <a:tailEnd/>
          </a:ln>
        </p:spPr>
      </p:pic>
      <p:sp>
        <p:nvSpPr>
          <p:cNvPr id="24" name="Text Box 14"/>
          <p:cNvSpPr txBox="1">
            <a:spLocks noChangeArrowheads="1"/>
          </p:cNvSpPr>
          <p:nvPr/>
        </p:nvSpPr>
        <p:spPr bwMode="auto">
          <a:xfrm>
            <a:off x="2908985" y="3161298"/>
            <a:ext cx="1145630" cy="369332"/>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dirty="0" smtClean="0">
                <a:latin typeface="+mn-lt"/>
              </a:rPr>
              <a:t>Reference</a:t>
            </a:r>
            <a:endParaRPr lang="en-US" dirty="0">
              <a:latin typeface="+mn-lt"/>
            </a:endParaRPr>
          </a:p>
        </p:txBody>
      </p:sp>
      <p:sp>
        <p:nvSpPr>
          <p:cNvPr id="28" name="Text Box 18"/>
          <p:cNvSpPr txBox="1">
            <a:spLocks noChangeArrowheads="1"/>
          </p:cNvSpPr>
          <p:nvPr/>
        </p:nvSpPr>
        <p:spPr bwMode="auto">
          <a:xfrm>
            <a:off x="6529688" y="5393323"/>
            <a:ext cx="2192882" cy="646331"/>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dirty="0">
                <a:latin typeface="+mn-lt"/>
              </a:rPr>
              <a:t>Test Your Understanding</a:t>
            </a:r>
          </a:p>
        </p:txBody>
      </p:sp>
      <p:pic>
        <p:nvPicPr>
          <p:cNvPr id="2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0300" y="1828800"/>
            <a:ext cx="1143000" cy="1143000"/>
          </a:xfrm>
          <a:prstGeom prst="rect">
            <a:avLst/>
          </a:prstGeom>
          <a:noFill/>
          <a:ln w="9525" algn="ctr">
            <a:noFill/>
            <a:miter lim="800000"/>
            <a:headEnd/>
            <a:tailEnd/>
          </a:ln>
        </p:spPr>
      </p:pic>
      <p:pic>
        <p:nvPicPr>
          <p:cNvPr id="30" name="Picture 29"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0" b="100000" l="10000" r="90000"/>
                    </a14:imgEffect>
                  </a14:imgLayer>
                </a14:imgProps>
              </a:ext>
              <a:ext uri="{28A0092B-C50C-407E-A947-70E740481C1C}">
                <a14:useLocalDpi xmlns:a14="http://schemas.microsoft.com/office/drawing/2010/main" val="0"/>
              </a:ext>
            </a:extLst>
          </a:blip>
          <a:srcRect/>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14"/>
          <p:cNvSpPr txBox="1">
            <a:spLocks noChangeArrowheads="1"/>
          </p:cNvSpPr>
          <p:nvPr/>
        </p:nvSpPr>
        <p:spPr bwMode="auto">
          <a:xfrm>
            <a:off x="2834100" y="5393323"/>
            <a:ext cx="1295400" cy="646331"/>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defRPr/>
            </a:pPr>
            <a:r>
              <a:rPr lang="en-US" dirty="0" smtClean="0">
                <a:latin typeface="+mn-lt"/>
              </a:rPr>
              <a:t>Lend a Hand</a:t>
            </a:r>
            <a:endParaRPr lang="en-US" dirty="0">
              <a:latin typeface="+mn-lt"/>
            </a:endParaRPr>
          </a:p>
        </p:txBody>
      </p:sp>
      <p:sp>
        <p:nvSpPr>
          <p:cNvPr id="33" name="Text Box 14"/>
          <p:cNvSpPr txBox="1">
            <a:spLocks noChangeArrowheads="1"/>
          </p:cNvSpPr>
          <p:nvPr/>
        </p:nvSpPr>
        <p:spPr bwMode="auto">
          <a:xfrm>
            <a:off x="444391" y="3161298"/>
            <a:ext cx="2047875" cy="369332"/>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dirty="0" smtClean="0">
                <a:latin typeface="+mn-lt"/>
              </a:rPr>
              <a:t>Hands-on </a:t>
            </a:r>
            <a:r>
              <a:rPr lang="en-US" dirty="0">
                <a:latin typeface="+mn-lt"/>
              </a:rPr>
              <a:t>Exercise</a:t>
            </a:r>
          </a:p>
        </p:txBody>
      </p:sp>
      <p:pic>
        <p:nvPicPr>
          <p:cNvPr id="34"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6291" y="1752600"/>
            <a:ext cx="1364074" cy="1264730"/>
          </a:xfrm>
          <a:prstGeom prst="rect">
            <a:avLst/>
          </a:prstGeom>
          <a:noFill/>
          <a:ln w="9525" algn="ctr">
            <a:noFill/>
            <a:miter lim="800000"/>
            <a:headEnd/>
            <a:tailEnd/>
          </a:ln>
        </p:spPr>
      </p:pic>
      <p:sp>
        <p:nvSpPr>
          <p:cNvPr id="35" name="Text Box 14"/>
          <p:cNvSpPr txBox="1">
            <a:spLocks noChangeArrowheads="1"/>
          </p:cNvSpPr>
          <p:nvPr/>
        </p:nvSpPr>
        <p:spPr bwMode="auto">
          <a:xfrm>
            <a:off x="6787929" y="3161298"/>
            <a:ext cx="1676400" cy="646331"/>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defRPr/>
            </a:pPr>
            <a:r>
              <a:rPr lang="en-US" dirty="0" smtClean="0">
                <a:latin typeface="+mn-lt"/>
              </a:rPr>
              <a:t>Points To Ponder</a:t>
            </a:r>
            <a:endParaRPr lang="en-US" dirty="0">
              <a:latin typeface="+mn-lt"/>
            </a:endParaRPr>
          </a:p>
        </p:txBody>
      </p:sp>
      <p:pic>
        <p:nvPicPr>
          <p:cNvPr id="36" name="Picture 35"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78442"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39118" y="43065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24"/>
          <p:cNvSpPr txBox="1"/>
          <p:nvPr/>
        </p:nvSpPr>
        <p:spPr>
          <a:xfrm>
            <a:off x="4989028" y="5393323"/>
            <a:ext cx="112767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Summary</a:t>
            </a:r>
          </a:p>
        </p:txBody>
      </p:sp>
      <p:pic>
        <p:nvPicPr>
          <p:cNvPr id="39" name="Picture 38"/>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13677" y="1752600"/>
            <a:ext cx="1278376" cy="130891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graphicFrame>
        <p:nvGraphicFramePr>
          <p:cNvPr id="2" name="Diagram 1"/>
          <p:cNvGraphicFramePr/>
          <p:nvPr>
            <p:extLst>
              <p:ext uri="{D42A27DB-BD31-4B8C-83A1-F6EECF244321}">
                <p14:modId xmlns:p14="http://schemas.microsoft.com/office/powerpoint/2010/main" val="2212455525"/>
              </p:ext>
            </p:extLst>
          </p:nvPr>
        </p:nvGraphicFramePr>
        <p:xfrm>
          <a:off x="762000" y="1524000"/>
          <a:ext cx="7620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98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88828262-4D4D-47DF-9247-EA28C538BB5C}"/>
                                            </p:graphicEl>
                                          </p:spTgt>
                                        </p:tgtEl>
                                        <p:attrNameLst>
                                          <p:attrName>style.visibility</p:attrName>
                                        </p:attrNameLst>
                                      </p:cBhvr>
                                      <p:to>
                                        <p:strVal val="visible"/>
                                      </p:to>
                                    </p:set>
                                    <p:animEffect transition="in" filter="fade">
                                      <p:cBhvr>
                                        <p:cTn id="7" dur="1000"/>
                                        <p:tgtEl>
                                          <p:spTgt spid="2">
                                            <p:graphicEl>
                                              <a:dgm id="{88828262-4D4D-47DF-9247-EA28C538BB5C}"/>
                                            </p:graphicEl>
                                          </p:spTgt>
                                        </p:tgtEl>
                                      </p:cBhvr>
                                    </p:animEffect>
                                    <p:anim calcmode="lin" valueType="num">
                                      <p:cBhvr>
                                        <p:cTn id="8" dur="1000" fill="hold"/>
                                        <p:tgtEl>
                                          <p:spTgt spid="2">
                                            <p:graphicEl>
                                              <a:dgm id="{88828262-4D4D-47DF-9247-EA28C538BB5C}"/>
                                            </p:graphicEl>
                                          </p:spTgt>
                                        </p:tgtEl>
                                        <p:attrNameLst>
                                          <p:attrName>ppt_x</p:attrName>
                                        </p:attrNameLst>
                                      </p:cBhvr>
                                      <p:tavLst>
                                        <p:tav tm="0">
                                          <p:val>
                                            <p:strVal val="#ppt_x"/>
                                          </p:val>
                                        </p:tav>
                                        <p:tav tm="100000">
                                          <p:val>
                                            <p:strVal val="#ppt_x"/>
                                          </p:val>
                                        </p:tav>
                                      </p:tavLst>
                                    </p:anim>
                                    <p:anim calcmode="lin" valueType="num">
                                      <p:cBhvr>
                                        <p:cTn id="9" dur="1000" fill="hold"/>
                                        <p:tgtEl>
                                          <p:spTgt spid="2">
                                            <p:graphicEl>
                                              <a:dgm id="{88828262-4D4D-47DF-9247-EA28C538BB5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1C47DBF3-AB5F-49FF-9DFE-03037BE3A54D}"/>
                                            </p:graphicEl>
                                          </p:spTgt>
                                        </p:tgtEl>
                                        <p:attrNameLst>
                                          <p:attrName>style.visibility</p:attrName>
                                        </p:attrNameLst>
                                      </p:cBhvr>
                                      <p:to>
                                        <p:strVal val="visible"/>
                                      </p:to>
                                    </p:set>
                                    <p:animEffect transition="in" filter="fade">
                                      <p:cBhvr>
                                        <p:cTn id="14" dur="1000"/>
                                        <p:tgtEl>
                                          <p:spTgt spid="2">
                                            <p:graphicEl>
                                              <a:dgm id="{1C47DBF3-AB5F-49FF-9DFE-03037BE3A54D}"/>
                                            </p:graphicEl>
                                          </p:spTgt>
                                        </p:tgtEl>
                                      </p:cBhvr>
                                    </p:animEffect>
                                    <p:anim calcmode="lin" valueType="num">
                                      <p:cBhvr>
                                        <p:cTn id="15" dur="1000" fill="hold"/>
                                        <p:tgtEl>
                                          <p:spTgt spid="2">
                                            <p:graphicEl>
                                              <a:dgm id="{1C47DBF3-AB5F-49FF-9DFE-03037BE3A54D}"/>
                                            </p:graphicEl>
                                          </p:spTgt>
                                        </p:tgtEl>
                                        <p:attrNameLst>
                                          <p:attrName>ppt_x</p:attrName>
                                        </p:attrNameLst>
                                      </p:cBhvr>
                                      <p:tavLst>
                                        <p:tav tm="0">
                                          <p:val>
                                            <p:strVal val="#ppt_x"/>
                                          </p:val>
                                        </p:tav>
                                        <p:tav tm="100000">
                                          <p:val>
                                            <p:strVal val="#ppt_x"/>
                                          </p:val>
                                        </p:tav>
                                      </p:tavLst>
                                    </p:anim>
                                    <p:anim calcmode="lin" valueType="num">
                                      <p:cBhvr>
                                        <p:cTn id="16" dur="1000" fill="hold"/>
                                        <p:tgtEl>
                                          <p:spTgt spid="2">
                                            <p:graphicEl>
                                              <a:dgm id="{1C47DBF3-AB5F-49FF-9DFE-03037BE3A54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648200" cy="4525963"/>
          </a:xfrm>
        </p:spPr>
        <p:txBody>
          <a:bodyPr/>
          <a:lstStyle/>
          <a:p>
            <a:r>
              <a:rPr lang="en-US" dirty="0" smtClean="0"/>
              <a:t>At the end of this  course, you have learned:</a:t>
            </a:r>
          </a:p>
          <a:p>
            <a:pPr lvl="1"/>
            <a:r>
              <a:rPr lang="en-US" dirty="0" smtClean="0"/>
              <a:t>String is represented as an array of characters.</a:t>
            </a:r>
          </a:p>
          <a:p>
            <a:pPr lvl="1"/>
            <a:r>
              <a:rPr lang="en-US" dirty="0" smtClean="0"/>
              <a:t>C supports a number of in-built string functions to manipulate strings.</a:t>
            </a:r>
          </a:p>
          <a:p>
            <a:pPr lvl="1"/>
            <a:r>
              <a:rPr lang="en-US" dirty="0" smtClean="0"/>
              <a:t>Strings in C are represented by arrays of characters. </a:t>
            </a:r>
          </a:p>
          <a:p>
            <a:pPr lvl="1"/>
            <a:r>
              <a:rPr lang="en-US" dirty="0" smtClean="0"/>
              <a:t>The end of the string is marked with a special character, the null character, which is simply the character with the value 0.</a:t>
            </a:r>
          </a:p>
          <a:p>
            <a:pPr lvl="1"/>
            <a:r>
              <a:rPr lang="en-US" dirty="0" smtClean="0"/>
              <a:t>The null or string-terminating character is represented by another character escape sequence.</a:t>
            </a:r>
          </a:p>
          <a:p>
            <a:endParaRPr lang="en-US" dirty="0"/>
          </a:p>
        </p:txBody>
      </p:sp>
      <p:sp>
        <p:nvSpPr>
          <p:cNvPr id="3" name="Title 2"/>
          <p:cNvSpPr>
            <a:spLocks noGrp="1"/>
          </p:cNvSpPr>
          <p:nvPr>
            <p:ph type="title"/>
          </p:nvPr>
        </p:nvSpPr>
        <p:spPr/>
        <p:txBody>
          <a:bodyPr/>
          <a:lstStyle/>
          <a:p>
            <a:r>
              <a:rPr lang="en-US"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5" name="Picture 4" descr="C:\Users\161895.CTS\AppData\Local\Microsoft\Windows\Temporary Internet Files\Content.Outlook\9ZMHTED3\actions_view_pim_task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7043" y="76200"/>
            <a:ext cx="717612" cy="638625"/>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76800" y="1807607"/>
            <a:ext cx="4038600" cy="411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additive="base">
                                        <p:cTn id="24"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nodeType="after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additive="base">
                                        <p:cTn id="29"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2" presetClass="entr" presetSubtype="8" fill="hold" nodeType="after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 calcmode="lin" valueType="num">
                                      <p:cBhvr additive="base">
                                        <p:cTn id="34"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35"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40"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41" fill="hold">
                            <p:stCondLst>
                              <p:cond delay="10000"/>
                            </p:stCondLst>
                            <p:childTnLst>
                              <p:par>
                                <p:cTn id="42" presetID="2" presetClass="entr" presetSubtype="8" fill="hold" nodeType="after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 calcmode="lin" valueType="num">
                                      <p:cBhvr additive="base">
                                        <p:cTn id="44"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45"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46" fill="hold">
                            <p:stCondLst>
                              <p:cond delay="12000"/>
                            </p:stCondLst>
                            <p:childTnLst>
                              <p:par>
                                <p:cTn id="47" presetID="2" presetClass="entr" presetSubtype="8" fill="hold" nodeType="after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 calcmode="lin" valueType="num">
                                      <p:cBhvr additive="base">
                                        <p:cTn id="49"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4946650"/>
          </a:xfrm>
        </p:spPr>
        <p:txBody>
          <a:bodyPr/>
          <a:lstStyle/>
          <a:p>
            <a:pPr marL="731520" indent="-365760">
              <a:lnSpc>
                <a:spcPct val="120000"/>
              </a:lnSpc>
              <a:spcBef>
                <a:spcPts val="0"/>
              </a:spcBef>
            </a:pPr>
            <a:r>
              <a:rPr lang="en-US" dirty="0" smtClean="0"/>
              <a:t>C </a:t>
            </a:r>
            <a:r>
              <a:rPr lang="en-US" dirty="0"/>
              <a:t>Reference Card (ANSI)</a:t>
            </a:r>
          </a:p>
          <a:p>
            <a:pPr marL="731520" indent="-365760">
              <a:lnSpc>
                <a:spcPct val="120000"/>
              </a:lnSpc>
              <a:spcBef>
                <a:spcPts val="0"/>
              </a:spcBef>
            </a:pPr>
            <a:r>
              <a:rPr lang="en-US" dirty="0" smtClean="0"/>
              <a:t>C </a:t>
            </a:r>
            <a:r>
              <a:rPr lang="en-US" dirty="0"/>
              <a:t>Reference Manual by Dennis Ritchie</a:t>
            </a:r>
          </a:p>
          <a:p>
            <a:pPr marL="731520" indent="-365760">
              <a:lnSpc>
                <a:spcPct val="120000"/>
              </a:lnSpc>
              <a:spcBef>
                <a:spcPts val="0"/>
              </a:spcBef>
            </a:pPr>
            <a:r>
              <a:rPr lang="en-US" dirty="0" smtClean="0"/>
              <a:t>Programming </a:t>
            </a:r>
            <a:r>
              <a:rPr lang="en-US" dirty="0"/>
              <a:t>in C:A Tutorial </a:t>
            </a:r>
            <a:r>
              <a:rPr lang="en-US" dirty="0" smtClean="0"/>
              <a:t>by Brian </a:t>
            </a:r>
            <a:r>
              <a:rPr lang="en-US" dirty="0"/>
              <a:t>W. Kernighan, Bell </a:t>
            </a:r>
            <a:r>
              <a:rPr lang="en-US" dirty="0" smtClean="0"/>
              <a:t>Laboratories</a:t>
            </a:r>
            <a:endParaRPr lang="en-US" dirty="0"/>
          </a:p>
          <a:p>
            <a:pPr marL="731520" indent="-365760">
              <a:lnSpc>
                <a:spcPct val="120000"/>
              </a:lnSpc>
              <a:spcBef>
                <a:spcPts val="0"/>
              </a:spcBef>
            </a:pPr>
            <a:r>
              <a:rPr lang="en-US" dirty="0" smtClean="0"/>
              <a:t>Byron </a:t>
            </a:r>
            <a:r>
              <a:rPr lang="en-US" dirty="0"/>
              <a:t>Gottfried, “Programming in C”, Tata McGraw Hill</a:t>
            </a:r>
          </a:p>
          <a:p>
            <a:pPr marL="731520" indent="-365760">
              <a:lnSpc>
                <a:spcPct val="120000"/>
              </a:lnSpc>
              <a:spcBef>
                <a:spcPts val="0"/>
              </a:spcBef>
            </a:pPr>
            <a:r>
              <a:rPr lang="en-US" dirty="0" err="1" smtClean="0"/>
              <a:t>Deitel</a:t>
            </a:r>
            <a:r>
              <a:rPr lang="en-US" dirty="0" smtClean="0"/>
              <a:t> and </a:t>
            </a:r>
            <a:r>
              <a:rPr lang="en-US" dirty="0" err="1" smtClean="0"/>
              <a:t>Deitel</a:t>
            </a:r>
            <a:r>
              <a:rPr lang="en-US" dirty="0"/>
              <a:t>, “C How to Program”, Third Edition, Prentice Hall</a:t>
            </a:r>
          </a:p>
          <a:p>
            <a:pPr marL="731520" indent="-365760">
              <a:lnSpc>
                <a:spcPct val="120000"/>
              </a:lnSpc>
              <a:spcBef>
                <a:spcPts val="0"/>
              </a:spcBef>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3" name="Title 2"/>
          <p:cNvSpPr>
            <a:spLocks noGrp="1"/>
          </p:cNvSpPr>
          <p:nvPr>
            <p:ph type="title"/>
          </p:nvPr>
        </p:nvSpPr>
        <p:spPr/>
        <p:txBody>
          <a:bodyPr/>
          <a:lstStyle/>
          <a:p>
            <a:r>
              <a:rPr lang="en-US" dirty="0" smtClean="0"/>
              <a:t>Reference</a:t>
            </a:r>
            <a:endParaRPr lang="en-US" dirty="0"/>
          </a:p>
        </p:txBody>
      </p:sp>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103780"/>
            <a:ext cx="679882" cy="679882"/>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a:solidFill>
                  <a:schemeClr val="tx1"/>
                </a:solidFill>
                <a:latin typeface="Myriad Pro" pitchFamily="34" charset="0"/>
                <a:cs typeface="Arial" pitchFamily="34" charset="0"/>
              </a:rPr>
              <a:t>Programming </a:t>
            </a:r>
            <a:r>
              <a:rPr lang="en-US" sz="2200" b="1"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23</a:t>
            </a:fld>
            <a:endParaRPr lang="en-US" sz="1400" dirty="0"/>
          </a:p>
        </p:txBody>
      </p:sp>
      <p:sp>
        <p:nvSpPr>
          <p:cNvPr id="5" name="Rectangle 4"/>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Strings</a:t>
            </a:r>
            <a:endParaRPr lang="en-US" sz="2300" dirty="0">
              <a:solidFill>
                <a:schemeClr val="bg1"/>
              </a:solidFill>
              <a:latin typeface="Cambria"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1052080023"/>
              </p:ext>
            </p:extLst>
          </p:nvPr>
        </p:nvGraphicFramePr>
        <p:xfrm>
          <a:off x="990600" y="2016780"/>
          <a:ext cx="7467601" cy="4394200"/>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800" dirty="0">
                        <a:effectLst/>
                        <a:latin typeface="Calibri"/>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rPr>
                        <a:t> </a:t>
                      </a:r>
                      <a:r>
                        <a:rPr lang="en-US" sz="2000" b="1" kern="1200" dirty="0" smtClean="0">
                          <a:solidFill>
                            <a:schemeClr val="tx1">
                              <a:lumMod val="65000"/>
                              <a:lumOff val="35000"/>
                            </a:schemeClr>
                          </a:solidFill>
                          <a:latin typeface="+mn-lt"/>
                          <a:ea typeface="+mn-ea"/>
                          <a:cs typeface="+mn-cs"/>
                        </a:rPr>
                        <a:t>CATP Solutions Team</a:t>
                      </a:r>
                    </a:p>
                    <a:p>
                      <a:pPr marL="0" marR="0">
                        <a:spcBef>
                          <a:spcPts val="0"/>
                        </a:spcBef>
                        <a:spcAft>
                          <a:spcPts val="0"/>
                        </a:spcAft>
                      </a:pPr>
                      <a:endParaRPr lang="en-US" sz="2000" dirty="0">
                        <a:effectLst/>
                        <a:latin typeface="Calibri"/>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rPr>
                        <a:t> </a:t>
                      </a:r>
                      <a:r>
                        <a:rPr lang="en-US" sz="18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r>
                        <a:rPr lang="en-US" sz="2000" smtClean="0">
                          <a:effectLst/>
                        </a:rPr>
                        <a:t>1-24</a:t>
                      </a:r>
                      <a:endParaRPr lang="en-US" sz="2000" dirty="0">
                        <a:effectLst/>
                        <a:latin typeface="Calibri"/>
                        <a:ea typeface="Calibri"/>
                      </a:endParaRPr>
                    </a:p>
                  </a:txBody>
                  <a:tcPr marL="68580" marR="68580" marT="0" marB="0"/>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1800" dirty="0" smtClean="0">
                          <a:effectLst/>
                        </a:rPr>
                        <a:t>Base-lining Content</a:t>
                      </a:r>
                      <a:endParaRPr lang="en-US" sz="2000" dirty="0">
                        <a:effectLst/>
                        <a:latin typeface="Calibri"/>
                        <a:ea typeface="Calibri"/>
                      </a:endParaRPr>
                    </a:p>
                  </a:txBody>
                  <a:tcPr marL="68580" marR="68580" marT="0" marB="0"/>
                </a:tc>
              </a:tr>
              <a:tr h="304800">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11834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57620"/>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dirty="0" smtClean="0"/>
              <a:t>Programming Fundamentals</a:t>
            </a:r>
            <a:endParaRPr lang="en-US" dirty="0"/>
          </a:p>
        </p:txBody>
      </p:sp>
      <p:sp>
        <p:nvSpPr>
          <p:cNvPr id="8" name="Oval Callout 7"/>
          <p:cNvSpPr/>
          <p:nvPr/>
        </p:nvSpPr>
        <p:spPr>
          <a:xfrm>
            <a:off x="3276599" y="1033670"/>
            <a:ext cx="4572001" cy="2133600"/>
          </a:xfrm>
          <a:prstGeom prst="wedgeEllipseCallout">
            <a:avLst>
              <a:gd name="adj1" fmla="val -53321"/>
              <a:gd name="adj2" fmla="val 6055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b="1" dirty="0">
              <a:solidFill>
                <a:schemeClr val="bg1"/>
              </a:solidFill>
            </a:endParaRPr>
          </a:p>
          <a:p>
            <a:pPr algn="ctr"/>
            <a:endParaRPr lang="en-US" b="1" dirty="0">
              <a:solidFill>
                <a:schemeClr val="bg1"/>
              </a:solidFill>
            </a:endParaRPr>
          </a:p>
          <a:p>
            <a:pPr algn="ctr"/>
            <a:r>
              <a:rPr lang="en-US" b="1" dirty="0">
                <a:solidFill>
                  <a:schemeClr val="bg1"/>
                </a:solidFill>
              </a:rPr>
              <a:t>I </a:t>
            </a:r>
            <a:r>
              <a:rPr lang="en-US" b="1" dirty="0" smtClean="0">
                <a:solidFill>
                  <a:schemeClr val="bg1"/>
                </a:solidFill>
              </a:rPr>
              <a:t>hope </a:t>
            </a:r>
            <a:r>
              <a:rPr lang="en-US" b="1" dirty="0">
                <a:solidFill>
                  <a:schemeClr val="bg1"/>
                </a:solidFill>
              </a:rPr>
              <a:t>you all well understood  what is Data structure and </a:t>
            </a:r>
            <a:r>
              <a:rPr lang="en-US" b="1" dirty="0" smtClean="0">
                <a:solidFill>
                  <a:schemeClr val="bg1"/>
                </a:solidFill>
              </a:rPr>
              <a:t>what are the different </a:t>
            </a:r>
            <a:r>
              <a:rPr lang="en-US" b="1" dirty="0">
                <a:solidFill>
                  <a:schemeClr val="bg1"/>
                </a:solidFill>
              </a:rPr>
              <a:t>types of data.</a:t>
            </a:r>
          </a:p>
          <a:p>
            <a:pPr algn="ctr"/>
            <a:r>
              <a:rPr lang="en-US" b="1" dirty="0">
                <a:solidFill>
                  <a:schemeClr val="bg1"/>
                </a:solidFill>
              </a:rPr>
              <a:t>Now, let us start with character and string manipulation.</a:t>
            </a:r>
          </a:p>
          <a:p>
            <a:pPr algn="ctr"/>
            <a:endParaRPr lang="en-US" b="1" dirty="0">
              <a:solidFill>
                <a:schemeClr val="bg1"/>
              </a:solidFill>
            </a:endParaRPr>
          </a:p>
          <a:p>
            <a:pPr algn="ctr"/>
            <a:endParaRPr lang="en-US" b="1" dirty="0">
              <a:solidFill>
                <a:schemeClr val="bg1"/>
              </a:solidFill>
            </a:endParaRPr>
          </a:p>
        </p:txBody>
      </p:sp>
      <p:pic>
        <p:nvPicPr>
          <p:cNvPr id="1026" name="Picture 2" descr="E:\CATP\Modified\resiz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278189" y="3906744"/>
            <a:ext cx="2296248" cy="2210292"/>
          </a:xfrm>
          <a:prstGeom prst="rect">
            <a:avLst/>
          </a:prstGeom>
          <a:noFill/>
        </p:spPr>
      </p:pic>
      <p:pic>
        <p:nvPicPr>
          <p:cNvPr id="1027" name="Picture 3" descr="E:\CATP\Modified\LearningBus_PR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343400"/>
            <a:ext cx="2172070" cy="1664405"/>
          </a:xfrm>
          <a:prstGeom prst="rect">
            <a:avLst/>
          </a:prstGeom>
          <a:noFill/>
        </p:spPr>
      </p:pic>
      <p:grpSp>
        <p:nvGrpSpPr>
          <p:cNvPr id="6" name="Group 5"/>
          <p:cNvGrpSpPr/>
          <p:nvPr/>
        </p:nvGrpSpPr>
        <p:grpSpPr>
          <a:xfrm>
            <a:off x="6553200" y="4785251"/>
            <a:ext cx="2021937" cy="548749"/>
            <a:chOff x="6553200" y="4737516"/>
            <a:chExt cx="2021937" cy="548749"/>
          </a:xfrm>
        </p:grpSpPr>
        <p:pic>
          <p:nvPicPr>
            <p:cNvPr id="10" name="Picture 9" descr="6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737516"/>
              <a:ext cx="2021937" cy="548749"/>
            </a:xfrm>
            <a:prstGeom prst="rect">
              <a:avLst/>
            </a:prstGeom>
            <a:noFill/>
            <a:ln w="9525">
              <a:noFill/>
              <a:miter lim="800000"/>
              <a:headEnd/>
              <a:tailEnd/>
            </a:ln>
          </p:spPr>
        </p:pic>
        <p:sp>
          <p:nvSpPr>
            <p:cNvPr id="11" name="TextBox 10"/>
            <p:cNvSpPr txBox="1"/>
            <p:nvPr/>
          </p:nvSpPr>
          <p:spPr>
            <a:xfrm>
              <a:off x="6838709" y="4773203"/>
              <a:ext cx="1524791" cy="461665"/>
            </a:xfrm>
            <a:prstGeom prst="rect">
              <a:avLst/>
            </a:prstGeom>
            <a:noFill/>
          </p:spPr>
          <p:txBody>
            <a:bodyPr wrap="square" rtlCol="0">
              <a:spAutoFit/>
            </a:bodyPr>
            <a:lstStyle/>
            <a:p>
              <a:pPr algn="ctr"/>
              <a:r>
                <a:rPr lang="en-US" sz="2400" b="1" dirty="0" smtClean="0"/>
                <a:t>STRING</a:t>
              </a:r>
              <a:endParaRPr lang="en-US" sz="2400" b="1" dirty="0"/>
            </a:p>
          </p:txBody>
        </p:sp>
      </p:grpSp>
      <p:sp>
        <p:nvSpPr>
          <p:cNvPr id="5" name="Right Arrow 4"/>
          <p:cNvSpPr/>
          <p:nvPr/>
        </p:nvSpPr>
        <p:spPr>
          <a:xfrm>
            <a:off x="5334000" y="4858219"/>
            <a:ext cx="685801" cy="420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78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500"/>
                            </p:stCondLst>
                            <p:childTnLst>
                              <p:par>
                                <p:cTn id="13" presetID="2" presetClass="entr" presetSubtype="4"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 calcmode="lin" valueType="num">
                                      <p:cBhvr additive="base">
                                        <p:cTn id="15" dur="2000" fill="hold"/>
                                        <p:tgtEl>
                                          <p:spTgt spid="1027"/>
                                        </p:tgtEl>
                                        <p:attrNameLst>
                                          <p:attrName>ppt_x</p:attrName>
                                        </p:attrNameLst>
                                      </p:cBhvr>
                                      <p:tavLst>
                                        <p:tav tm="0">
                                          <p:val>
                                            <p:strVal val="#ppt_x"/>
                                          </p:val>
                                        </p:tav>
                                        <p:tav tm="100000">
                                          <p:val>
                                            <p:strVal val="#ppt_x"/>
                                          </p:val>
                                        </p:tav>
                                      </p:tavLst>
                                    </p:anim>
                                    <p:anim calcmode="lin" valueType="num">
                                      <p:cBhvr additive="base">
                                        <p:cTn id="16" dur="2000" fill="hold"/>
                                        <p:tgtEl>
                                          <p:spTgt spid="1027"/>
                                        </p:tgtEl>
                                        <p:attrNameLst>
                                          <p:attrName>ppt_y</p:attrName>
                                        </p:attrNameLst>
                                      </p:cBhvr>
                                      <p:tavLst>
                                        <p:tav tm="0">
                                          <p:val>
                                            <p:strVal val="1+#ppt_h/2"/>
                                          </p:val>
                                        </p:tav>
                                        <p:tav tm="100000">
                                          <p:val>
                                            <p:strVal val="#ppt_y"/>
                                          </p:val>
                                        </p:tav>
                                      </p:tavLst>
                                    </p:anim>
                                  </p:childTnLst>
                                </p:cTn>
                              </p:par>
                            </p:childTnLst>
                          </p:cTn>
                        </p:par>
                        <p:par>
                          <p:cTn id="17" fill="hold">
                            <p:stCondLst>
                              <p:cond delay="4500"/>
                            </p:stCondLst>
                            <p:childTnLst>
                              <p:par>
                                <p:cTn id="18" presetID="2" presetClass="entr" presetSubtype="4"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 calcmode="lin" valueType="num">
                                      <p:cBhvr additive="base">
                                        <p:cTn id="20" dur="2000" fill="hold"/>
                                        <p:tgtEl>
                                          <p:spTgt spid="1026"/>
                                        </p:tgtEl>
                                        <p:attrNameLst>
                                          <p:attrName>ppt_x</p:attrName>
                                        </p:attrNameLst>
                                      </p:cBhvr>
                                      <p:tavLst>
                                        <p:tav tm="0">
                                          <p:val>
                                            <p:strVal val="#ppt_x"/>
                                          </p:val>
                                        </p:tav>
                                        <p:tav tm="100000">
                                          <p:val>
                                            <p:strVal val="#ppt_x"/>
                                          </p:val>
                                        </p:tav>
                                      </p:tavLst>
                                    </p:anim>
                                    <p:anim calcmode="lin" valueType="num">
                                      <p:cBhvr additive="base">
                                        <p:cTn id="21" dur="2000" fill="hold"/>
                                        <p:tgtEl>
                                          <p:spTgt spid="1026"/>
                                        </p:tgtEl>
                                        <p:attrNameLst>
                                          <p:attrName>ppt_y</p:attrName>
                                        </p:attrNameLst>
                                      </p:cBhvr>
                                      <p:tavLst>
                                        <p:tav tm="0">
                                          <p:val>
                                            <p:strVal val="1+#ppt_h/2"/>
                                          </p:val>
                                        </p:tav>
                                        <p:tav tm="100000">
                                          <p:val>
                                            <p:strVal val="#ppt_y"/>
                                          </p:val>
                                        </p:tav>
                                      </p:tavLst>
                                    </p:anim>
                                  </p:childTnLst>
                                </p:cTn>
                              </p:par>
                            </p:childTnLst>
                          </p:cTn>
                        </p:par>
                        <p:par>
                          <p:cTn id="22" fill="hold">
                            <p:stCondLst>
                              <p:cond delay="65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2000"/>
                                        <p:tgtEl>
                                          <p:spTgt spid="5"/>
                                        </p:tgtEl>
                                      </p:cBhvr>
                                    </p:animEffect>
                                  </p:childTnLst>
                                </p:cTn>
                              </p:par>
                            </p:childTnLst>
                          </p:cTn>
                        </p:par>
                        <p:par>
                          <p:cTn id="26" fill="hold">
                            <p:stCondLst>
                              <p:cond delay="8500"/>
                            </p:stCondLst>
                            <p:childTnLst>
                              <p:par>
                                <p:cTn id="27" presetID="22" presetClass="entr" presetSubtype="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81000" y="1447800"/>
            <a:ext cx="4648200" cy="1371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indent="-365760">
              <a:lnSpc>
                <a:spcPct val="120000"/>
              </a:lnSpc>
            </a:pPr>
            <a:r>
              <a:rPr lang="en-US" dirty="0">
                <a:solidFill>
                  <a:schemeClr val="bg1"/>
                </a:solidFill>
              </a:rPr>
              <a:t>String  provides knowledge and understanding of how string types are stored and types of string functions.</a:t>
            </a:r>
          </a:p>
        </p:txBody>
      </p:sp>
      <p:sp>
        <p:nvSpPr>
          <p:cNvPr id="3" name="Title 2"/>
          <p:cNvSpPr>
            <a:spLocks noGrp="1"/>
          </p:cNvSpPr>
          <p:nvPr>
            <p:ph type="title"/>
          </p:nvPr>
        </p:nvSpPr>
        <p:spPr/>
        <p:txBody>
          <a:bodyPr/>
          <a:lstStyle/>
          <a:p>
            <a:r>
              <a:rPr lang="en-US" dirty="0" smtClean="0">
                <a:latin typeface="+mn-lt"/>
              </a:rPr>
              <a:t>Content Overview</a:t>
            </a:r>
            <a:endParaRPr lang="en-US" dirty="0">
              <a:latin typeface="+mn-lt"/>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pic>
        <p:nvPicPr>
          <p:cNvPr id="7"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36819" y="2362200"/>
            <a:ext cx="3473781" cy="335280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9144000" y="914400"/>
            <a:ext cx="18288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Note to the SME: The definition of string seems a bit far fetched. Can we add the following definition?</a:t>
            </a:r>
          </a:p>
          <a:p>
            <a:r>
              <a:rPr lang="en-US" sz="1400" dirty="0"/>
              <a:t>A string is traditionally a sequence of characters, either as a literal constant or as some kind of variable.</a:t>
            </a:r>
          </a:p>
        </p:txBody>
      </p:sp>
      <p:graphicFrame>
        <p:nvGraphicFramePr>
          <p:cNvPr id="2" name="Diagram 1"/>
          <p:cNvGraphicFramePr/>
          <p:nvPr>
            <p:extLst>
              <p:ext uri="{D42A27DB-BD31-4B8C-83A1-F6EECF244321}">
                <p14:modId xmlns:p14="http://schemas.microsoft.com/office/powerpoint/2010/main" val="2873741419"/>
              </p:ext>
            </p:extLst>
          </p:nvPr>
        </p:nvGraphicFramePr>
        <p:xfrm>
          <a:off x="381000" y="3048000"/>
          <a:ext cx="49530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85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Effect transition="in" filter="fade">
                                      <p:cBhvr>
                                        <p:cTn id="9" dur="2000"/>
                                        <p:tgtEl>
                                          <p:spTgt spid="7"/>
                                        </p:tgtEl>
                                      </p:cBhvr>
                                    </p:animEffect>
                                  </p:childTnLst>
                                </p:cTn>
                              </p:par>
                            </p:childTnLst>
                          </p:cTn>
                        </p:par>
                        <p:par>
                          <p:cTn id="10" fill="hold">
                            <p:stCondLst>
                              <p:cond delay="2000"/>
                            </p:stCondLst>
                            <p:childTnLst>
                              <p:par>
                                <p:cTn id="11" presetID="26"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At the end of this session, you will be able to:</a:t>
            </a:r>
          </a:p>
          <a:p>
            <a:pPr lvl="1"/>
            <a:r>
              <a:rPr lang="en-US" dirty="0" smtClean="0"/>
              <a:t>Define  strings.</a:t>
            </a:r>
          </a:p>
          <a:p>
            <a:pPr lvl="1"/>
            <a:r>
              <a:rPr lang="en-US" dirty="0" smtClean="0"/>
              <a:t>Apply string and character functions.</a:t>
            </a:r>
          </a:p>
          <a:p>
            <a:endParaRPr lang="en-US" dirty="0"/>
          </a:p>
        </p:txBody>
      </p:sp>
      <p:sp>
        <p:nvSpPr>
          <p:cNvPr id="3" name="Title 2"/>
          <p:cNvSpPr>
            <a:spLocks noGrp="1"/>
          </p:cNvSpPr>
          <p:nvPr>
            <p:ph type="title"/>
          </p:nvPr>
        </p:nvSpPr>
        <p:spPr/>
        <p:txBody>
          <a:bodyPr/>
          <a:lstStyle/>
          <a:p>
            <a:r>
              <a:rPr lang="en-US"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4038600" cy="4111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additive="base">
                                        <p:cTn id="24"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nodeType="after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additive="base">
                                        <p:cTn id="29"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2" presetClass="entr" presetSubtype="8" fill="hold" nodeType="after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 calcmode="lin" valueType="num">
                                      <p:cBhvr additive="base">
                                        <p:cTn id="34"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35"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749058" y="3962399"/>
            <a:ext cx="2794742" cy="238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524000" y="3962400"/>
            <a:ext cx="2909041" cy="238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3200400" y="1609725"/>
            <a:ext cx="5715000" cy="1743075"/>
          </a:xfrm>
        </p:spPr>
        <p:txBody>
          <a:bodyPr/>
          <a:lstStyle/>
          <a:p>
            <a:r>
              <a:rPr lang="en-US" dirty="0" smtClean="0"/>
              <a:t>Annie is working as a clerk in an ASH Trading  Company.  Her manager wanted her to pick the trading  details for the last 5 years. She needs to search with the string “sales”  or “trade”.   </a:t>
            </a:r>
          </a:p>
          <a:p>
            <a:r>
              <a:rPr lang="en-US" dirty="0" smtClean="0"/>
              <a:t>Can you help her to search for the details?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smtClean="0"/>
              <a:t>Need for String</a:t>
            </a:r>
            <a:endParaRPr lang="en-US" dirty="0"/>
          </a:p>
        </p:txBody>
      </p:sp>
      <p:sp>
        <p:nvSpPr>
          <p:cNvPr id="5" name="Right Arrow 4"/>
          <p:cNvSpPr/>
          <p:nvPr/>
        </p:nvSpPr>
        <p:spPr>
          <a:xfrm>
            <a:off x="4267200" y="4771462"/>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1447800"/>
            <a:ext cx="21526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2000"/>
                                        <p:tgtEl>
                                          <p:spTgt spid="1028"/>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8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60503"/>
            <a:ext cx="2220897" cy="222089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Strings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5" name="Oval Callout 4"/>
          <p:cNvSpPr/>
          <p:nvPr/>
        </p:nvSpPr>
        <p:spPr>
          <a:xfrm>
            <a:off x="2209800" y="927902"/>
            <a:ext cx="3176620" cy="1181100"/>
          </a:xfrm>
          <a:prstGeom prst="wedgeEllipseCallout">
            <a:avLst>
              <a:gd name="adj1" fmla="val -45151"/>
              <a:gd name="adj2" fmla="val 79388"/>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bg1"/>
                </a:solidFill>
              </a:rPr>
              <a:t>Let us learn about string in detail.</a:t>
            </a:r>
          </a:p>
        </p:txBody>
      </p:sp>
      <p:graphicFrame>
        <p:nvGraphicFramePr>
          <p:cNvPr id="16" name="Diagram 15"/>
          <p:cNvGraphicFramePr/>
          <p:nvPr>
            <p:extLst>
              <p:ext uri="{D42A27DB-BD31-4B8C-83A1-F6EECF244321}">
                <p14:modId xmlns:p14="http://schemas.microsoft.com/office/powerpoint/2010/main" val="3842909349"/>
              </p:ext>
            </p:extLst>
          </p:nvPr>
        </p:nvGraphicFramePr>
        <p:xfrm>
          <a:off x="457200" y="2755900"/>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88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16">
                                            <p:graphicEl>
                                              <a:dgm id="{2CCD02B2-D874-44CD-9E7B-24F91A5C75B7}"/>
                                            </p:graphicEl>
                                          </p:spTgt>
                                        </p:tgtEl>
                                        <p:attrNameLst>
                                          <p:attrName>style.visibility</p:attrName>
                                        </p:attrNameLst>
                                      </p:cBhvr>
                                      <p:to>
                                        <p:strVal val="visible"/>
                                      </p:to>
                                    </p:set>
                                    <p:anim calcmode="lin" valueType="num">
                                      <p:cBhvr additive="base">
                                        <p:cTn id="15" dur="2000" fill="hold"/>
                                        <p:tgtEl>
                                          <p:spTgt spid="16">
                                            <p:graphicEl>
                                              <a:dgm id="{2CCD02B2-D874-44CD-9E7B-24F91A5C75B7}"/>
                                            </p:graphic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16">
                                            <p:graphicEl>
                                              <a:dgm id="{2CCD02B2-D874-44CD-9E7B-24F91A5C75B7}"/>
                                            </p:graphic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16">
                                            <p:graphicEl>
                                              <a:dgm id="{3A1126F6-607F-4372-9228-0DD8AA264774}"/>
                                            </p:graphicEl>
                                          </p:spTgt>
                                        </p:tgtEl>
                                        <p:attrNameLst>
                                          <p:attrName>style.visibility</p:attrName>
                                        </p:attrNameLst>
                                      </p:cBhvr>
                                      <p:to>
                                        <p:strVal val="visible"/>
                                      </p:to>
                                    </p:set>
                                    <p:anim calcmode="lin" valueType="num">
                                      <p:cBhvr additive="base">
                                        <p:cTn id="20" dur="2000" fill="hold"/>
                                        <p:tgtEl>
                                          <p:spTgt spid="16">
                                            <p:graphicEl>
                                              <a:dgm id="{3A1126F6-607F-4372-9228-0DD8AA264774}"/>
                                            </p:graphic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16">
                                            <p:graphicEl>
                                              <a:dgm id="{3A1126F6-607F-4372-9228-0DD8AA264774}"/>
                                            </p:graphic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16">
                                            <p:graphicEl>
                                              <a:dgm id="{2A692FE9-07EE-42E9-B226-8D9E874FC6E7}"/>
                                            </p:graphicEl>
                                          </p:spTgt>
                                        </p:tgtEl>
                                        <p:attrNameLst>
                                          <p:attrName>style.visibility</p:attrName>
                                        </p:attrNameLst>
                                      </p:cBhvr>
                                      <p:to>
                                        <p:strVal val="visible"/>
                                      </p:to>
                                    </p:set>
                                    <p:anim calcmode="lin" valueType="num">
                                      <p:cBhvr additive="base">
                                        <p:cTn id="25" dur="2000" fill="hold"/>
                                        <p:tgtEl>
                                          <p:spTgt spid="16">
                                            <p:graphicEl>
                                              <a:dgm id="{2A692FE9-07EE-42E9-B226-8D9E874FC6E7}"/>
                                            </p:graphic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16">
                                            <p:graphicEl>
                                              <a:dgm id="{2A692FE9-07EE-42E9-B226-8D9E874FC6E7}"/>
                                            </p:graphic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16">
                                            <p:graphicEl>
                                              <a:dgm id="{519B997F-864A-426D-98BE-072335EAAEE9}"/>
                                            </p:graphicEl>
                                          </p:spTgt>
                                        </p:tgtEl>
                                        <p:attrNameLst>
                                          <p:attrName>style.visibility</p:attrName>
                                        </p:attrNameLst>
                                      </p:cBhvr>
                                      <p:to>
                                        <p:strVal val="visible"/>
                                      </p:to>
                                    </p:set>
                                    <p:anim calcmode="lin" valueType="num">
                                      <p:cBhvr additive="base">
                                        <p:cTn id="30" dur="2000" fill="hold"/>
                                        <p:tgtEl>
                                          <p:spTgt spid="16">
                                            <p:graphicEl>
                                              <a:dgm id="{519B997F-864A-426D-98BE-072335EAAEE9}"/>
                                            </p:graphic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16">
                                            <p:graphicEl>
                                              <a:dgm id="{519B997F-864A-426D-98BE-072335EAAEE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16"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smtClean="0"/>
              <a:t/>
            </a:r>
            <a:br>
              <a:rPr lang="en-US" dirty="0" smtClean="0"/>
            </a:br>
            <a:r>
              <a:rPr lang="en-US" dirty="0" smtClean="0"/>
              <a:t>Strings</a:t>
            </a:r>
            <a:r>
              <a:rPr lang="en-US" dirty="0"/>
              <a:t>: Examples</a:t>
            </a:r>
            <a:br>
              <a:rPr lang="en-US" dirty="0"/>
            </a:br>
            <a:endParaRPr lang="en-US" dirty="0"/>
          </a:p>
        </p:txBody>
      </p:sp>
      <p:graphicFrame>
        <p:nvGraphicFramePr>
          <p:cNvPr id="11" name="Diagram 10"/>
          <p:cNvGraphicFramePr/>
          <p:nvPr>
            <p:extLst>
              <p:ext uri="{D42A27DB-BD31-4B8C-83A1-F6EECF244321}">
                <p14:modId xmlns:p14="http://schemas.microsoft.com/office/powerpoint/2010/main" val="630487315"/>
              </p:ext>
            </p:extLst>
          </p:nvPr>
        </p:nvGraphicFramePr>
        <p:xfrm>
          <a:off x="457200" y="1143000"/>
          <a:ext cx="8534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85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143001"/>
            <a:ext cx="8686800" cy="413266"/>
          </a:xfrm>
        </p:spPr>
        <p:txBody>
          <a:bodyPr/>
          <a:lstStyle/>
          <a:p>
            <a:pPr marL="731520" indent="-365760">
              <a:spcBef>
                <a:spcPts val="0"/>
              </a:spcBef>
            </a:pPr>
            <a:r>
              <a:rPr lang="en-US" dirty="0"/>
              <a:t>Two dimensional character arrays are used to represent array of strings.</a:t>
            </a:r>
          </a:p>
          <a:p>
            <a:pPr lvl="0"/>
            <a:endParaRPr lang="en-US" dirty="0"/>
          </a:p>
          <a:p>
            <a:pPr lvl="0"/>
            <a:endParaRPr lang="en-US" dirty="0"/>
          </a:p>
          <a:p>
            <a:pPr marL="731520" indent="-365760">
              <a:spcBef>
                <a:spcPts val="0"/>
              </a:spcBef>
            </a:pPr>
            <a:endParaRPr lang="en-US" dirty="0"/>
          </a:p>
          <a:p>
            <a:pPr marL="731520" indent="-365760">
              <a:spcBef>
                <a:spcPts val="0"/>
              </a:spcBef>
            </a:pPr>
            <a:endParaRPr lang="en-US" dirty="0"/>
          </a:p>
          <a:p>
            <a:pPr marL="731520" indent="-365760">
              <a:spcBef>
                <a:spcPts val="0"/>
              </a:spcBef>
            </a:pPr>
            <a:endParaRPr lang="en-US" dirty="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smtClean="0"/>
              <a:t/>
            </a:r>
            <a:br>
              <a:rPr lang="en-US" smtClean="0"/>
            </a:br>
            <a:r>
              <a:rPr lang="en-US" smtClean="0"/>
              <a:t>Array of Strings: Declaration</a:t>
            </a:r>
            <a:br>
              <a:rPr lang="en-US" smtClean="0"/>
            </a:br>
            <a:endParaRPr lang="en-US" dirty="0"/>
          </a:p>
        </p:txBody>
      </p:sp>
      <p:graphicFrame>
        <p:nvGraphicFramePr>
          <p:cNvPr id="12" name="Diagram 11"/>
          <p:cNvGraphicFramePr/>
          <p:nvPr>
            <p:extLst>
              <p:ext uri="{D42A27DB-BD31-4B8C-83A1-F6EECF244321}">
                <p14:modId xmlns:p14="http://schemas.microsoft.com/office/powerpoint/2010/main" val="1057372584"/>
              </p:ext>
            </p:extLst>
          </p:nvPr>
        </p:nvGraphicFramePr>
        <p:xfrm>
          <a:off x="381000" y="2057400"/>
          <a:ext cx="8458200" cy="145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3378848671"/>
              </p:ext>
            </p:extLst>
          </p:nvPr>
        </p:nvGraphicFramePr>
        <p:xfrm>
          <a:off x="382438" y="3657600"/>
          <a:ext cx="8456762"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063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12" grpId="0">
        <p:bldAsOne/>
      </p:bldGraphic>
      <p:bldGraphic spid="13" grpId="0">
        <p:bldAsOne/>
      </p:bldGraphic>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purl.org/dc/elements/1.1/"/>
    <ds:schemaRef ds:uri="http://purl.org/dc/dcmitype/"/>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E6BA3017-414E-4C60-B6E5-11995F2176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2877</TotalTime>
  <Words>1067</Words>
  <Application>Microsoft Office PowerPoint</Application>
  <PresentationFormat>On-screen Show (4:3)</PresentationFormat>
  <Paragraphs>202</Paragraphs>
  <Slides>24</Slides>
  <Notes>1</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Theme_3</vt:lpstr>
      <vt:lpstr>Theme2</vt:lpstr>
      <vt:lpstr>1_Theme_3</vt:lpstr>
      <vt:lpstr>PowerPoint Presentation</vt:lpstr>
      <vt:lpstr>PowerPoint Presentation</vt:lpstr>
      <vt:lpstr>Programming Fundamentals</vt:lpstr>
      <vt:lpstr>Content Overview</vt:lpstr>
      <vt:lpstr>Objectives</vt:lpstr>
      <vt:lpstr>Need for String</vt:lpstr>
      <vt:lpstr>Strings</vt:lpstr>
      <vt:lpstr> Strings: Examples </vt:lpstr>
      <vt:lpstr> Array of Strings: Declaration </vt:lpstr>
      <vt:lpstr>Array of Strings: Initialization</vt:lpstr>
      <vt:lpstr>Reading a String</vt:lpstr>
      <vt:lpstr>Illegal Operations on Strings</vt:lpstr>
      <vt:lpstr>String Functions -l</vt:lpstr>
      <vt:lpstr>String Functions-ll</vt:lpstr>
      <vt:lpstr>String Functions-lll</vt:lpstr>
      <vt:lpstr>Learn How - Demonstration</vt:lpstr>
      <vt:lpstr>Lend a Hand</vt:lpstr>
      <vt:lpstr>Check Your Understanding    </vt:lpstr>
      <vt:lpstr>Questions</vt:lpstr>
      <vt:lpstr>Lend a Hand</vt:lpstr>
      <vt:lpstr>Summary</vt:lpstr>
      <vt:lpstr>Reference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289</cp:revision>
  <dcterms:created xsi:type="dcterms:W3CDTF">2011-06-15T11:24:59Z</dcterms:created>
  <dcterms:modified xsi:type="dcterms:W3CDTF">2013-05-17T07:07:23Z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