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3" r:id="rId5"/>
    <p:sldMasterId id="2147483680" r:id="rId6"/>
    <p:sldMasterId id="2147483687" r:id="rId7"/>
  </p:sldMasterIdLst>
  <p:notesMasterIdLst>
    <p:notesMasterId r:id="rId38"/>
  </p:notesMasterIdLst>
  <p:sldIdLst>
    <p:sldId id="423" r:id="rId8"/>
    <p:sldId id="429" r:id="rId9"/>
    <p:sldId id="424" r:id="rId10"/>
    <p:sldId id="420" r:id="rId11"/>
    <p:sldId id="425" r:id="rId12"/>
    <p:sldId id="368" r:id="rId13"/>
    <p:sldId id="369" r:id="rId14"/>
    <p:sldId id="370" r:id="rId15"/>
    <p:sldId id="371" r:id="rId16"/>
    <p:sldId id="372" r:id="rId17"/>
    <p:sldId id="399" r:id="rId18"/>
    <p:sldId id="400" r:id="rId19"/>
    <p:sldId id="392" r:id="rId20"/>
    <p:sldId id="393" r:id="rId21"/>
    <p:sldId id="394" r:id="rId22"/>
    <p:sldId id="401" r:id="rId23"/>
    <p:sldId id="422" r:id="rId24"/>
    <p:sldId id="380" r:id="rId25"/>
    <p:sldId id="381" r:id="rId26"/>
    <p:sldId id="382" r:id="rId27"/>
    <p:sldId id="383" r:id="rId28"/>
    <p:sldId id="384" r:id="rId29"/>
    <p:sldId id="402" r:id="rId30"/>
    <p:sldId id="426" r:id="rId31"/>
    <p:sldId id="405" r:id="rId32"/>
    <p:sldId id="397" r:id="rId33"/>
    <p:sldId id="428" r:id="rId34"/>
    <p:sldId id="398" r:id="rId35"/>
    <p:sldId id="279" r:id="rId36"/>
    <p:sldId id="427"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rHHtwtEUhPfYLGbLEKpw+g==" hashData="Fr3LN4jMRdRsVkKrcSSVidWCGZ4="/>
  <p:extLst>
    <p:ext uri="{521415D9-36F7-43E2-AB2F-B90AF26B5E84}">
      <p14:sectionLst xmlns:p14="http://schemas.microsoft.com/office/powerpoint/2010/main">
        <p14:section name="Default Section" id="{F205CE9C-8BFA-46C5-BACE-D2856F9E6104}">
          <p14:sldIdLst>
            <p14:sldId id="423"/>
            <p14:sldId id="429"/>
            <p14:sldId id="424"/>
            <p14:sldId id="420"/>
            <p14:sldId id="425"/>
            <p14:sldId id="368"/>
            <p14:sldId id="369"/>
            <p14:sldId id="370"/>
            <p14:sldId id="371"/>
            <p14:sldId id="372"/>
            <p14:sldId id="399"/>
            <p14:sldId id="400"/>
            <p14:sldId id="392"/>
            <p14:sldId id="393"/>
            <p14:sldId id="394"/>
            <p14:sldId id="401"/>
            <p14:sldId id="422"/>
            <p14:sldId id="380"/>
            <p14:sldId id="381"/>
            <p14:sldId id="382"/>
            <p14:sldId id="383"/>
            <p14:sldId id="384"/>
            <p14:sldId id="402"/>
            <p14:sldId id="426"/>
            <p14:sldId id="405"/>
            <p14:sldId id="397"/>
            <p14:sldId id="428"/>
            <p14:sldId id="398"/>
          </p14:sldIdLst>
        </p14:section>
        <p14:section name="Untitled Section" id="{35025A13-3BFD-4756-81DF-9B2266250453}">
          <p14:sldIdLst>
            <p14:sldId id="279"/>
            <p14:sldId id="42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 Keka (Cognizant)" initials="KD" lastIdx="3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BC4744"/>
    <a:srgbClr val="953735"/>
    <a:srgbClr val="CE7674"/>
    <a:srgbClr val="2D9F01"/>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56" autoAdjust="0"/>
    <p:restoredTop sz="79574" autoAdjust="0"/>
  </p:normalViewPr>
  <p:slideViewPr>
    <p:cSldViewPr>
      <p:cViewPr>
        <p:scale>
          <a:sx n="62" d="100"/>
          <a:sy n="62" d="100"/>
        </p:scale>
        <p:origin x="-1800"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64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BC2BF6-E4F8-4AED-817F-7F78A2BE2A05}"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02092CFF-2317-4C68-ACEB-B9433A8FE3B5}">
      <dgm:prSet phldrT="[Text]" custT="1"/>
      <dgm:spPr/>
      <dgm:t>
        <a:bodyPr anchor="t"/>
        <a:lstStyle/>
        <a:p>
          <a:r>
            <a:rPr lang="en-US" sz="1800" dirty="0" smtClean="0"/>
            <a:t>Q. Choose the concept of Stack from the following:</a:t>
          </a:r>
        </a:p>
        <a:p>
          <a:r>
            <a:rPr lang="en-US" sz="1400" dirty="0" smtClean="0"/>
            <a:t>LIFO</a:t>
          </a:r>
        </a:p>
        <a:p>
          <a:r>
            <a:rPr lang="en-US" sz="1400" dirty="0" smtClean="0"/>
            <a:t>FIFO</a:t>
          </a:r>
        </a:p>
        <a:p>
          <a:r>
            <a:rPr lang="en-US" sz="1400" dirty="0" smtClean="0"/>
            <a:t>FILO</a:t>
          </a:r>
        </a:p>
        <a:p>
          <a:r>
            <a:rPr lang="en-US" sz="1400" dirty="0" smtClean="0"/>
            <a:t>LILO</a:t>
          </a:r>
          <a:endParaRPr lang="en-US" sz="1400" dirty="0"/>
        </a:p>
      </dgm:t>
    </dgm:pt>
    <dgm:pt modelId="{390EEB41-92D9-48E3-9350-836B87BF9DB1}" type="parTrans" cxnId="{ECACFF64-E43E-4420-82B4-F4F02C624857}">
      <dgm:prSet/>
      <dgm:spPr/>
      <dgm:t>
        <a:bodyPr/>
        <a:lstStyle/>
        <a:p>
          <a:endParaRPr lang="en-US" sz="1800"/>
        </a:p>
      </dgm:t>
    </dgm:pt>
    <dgm:pt modelId="{A4A820A5-3F66-4AF7-BB1B-FDCC7EB18701}" type="sibTrans" cxnId="{ECACFF64-E43E-4420-82B4-F4F02C624857}">
      <dgm:prSet/>
      <dgm:spPr/>
      <dgm:t>
        <a:bodyPr/>
        <a:lstStyle/>
        <a:p>
          <a:endParaRPr lang="en-US" sz="1800"/>
        </a:p>
      </dgm:t>
    </dgm:pt>
    <dgm:pt modelId="{892ECE08-FD0C-42C0-9787-D2FE6AC71B48}">
      <dgm:prSet phldrT="[Text]" custT="1"/>
      <dgm:spPr/>
      <dgm:t>
        <a:bodyPr anchor="t"/>
        <a:lstStyle/>
        <a:p>
          <a:r>
            <a:rPr lang="en-US" sz="1800" dirty="0" smtClean="0"/>
            <a:t>Q. Explain the operations of Stack.</a:t>
          </a:r>
          <a:endParaRPr lang="en-US" sz="1800" dirty="0"/>
        </a:p>
      </dgm:t>
    </dgm:pt>
    <dgm:pt modelId="{575F3C36-3F25-4685-AB27-256064C66D9E}" type="parTrans" cxnId="{716D18C8-1943-470B-BC38-B57B41EBCC4A}">
      <dgm:prSet/>
      <dgm:spPr/>
      <dgm:t>
        <a:bodyPr/>
        <a:lstStyle/>
        <a:p>
          <a:endParaRPr lang="en-US" sz="1800"/>
        </a:p>
      </dgm:t>
    </dgm:pt>
    <dgm:pt modelId="{8B5B1FA6-457B-4C91-B73E-6DE8C716B57C}" type="sibTrans" cxnId="{716D18C8-1943-470B-BC38-B57B41EBCC4A}">
      <dgm:prSet/>
      <dgm:spPr/>
      <dgm:t>
        <a:bodyPr/>
        <a:lstStyle/>
        <a:p>
          <a:endParaRPr lang="en-US" sz="1800"/>
        </a:p>
      </dgm:t>
    </dgm:pt>
    <dgm:pt modelId="{E1588F3B-5CBA-42FC-BBB8-0390CDA15E9A}">
      <dgm:prSet custT="1"/>
      <dgm:spPr/>
      <dgm:t>
        <a:bodyPr anchor="t"/>
        <a:lstStyle/>
        <a:p>
          <a:r>
            <a:rPr lang="en-US" sz="1800" dirty="0" smtClean="0"/>
            <a:t>Q. True or False : </a:t>
          </a:r>
        </a:p>
        <a:p>
          <a:r>
            <a:rPr lang="en-US" sz="1600" dirty="0" smtClean="0"/>
            <a:t>Recent element inserted will be removed last </a:t>
          </a:r>
        </a:p>
        <a:p>
          <a:r>
            <a:rPr lang="en-US" sz="1600" dirty="0" smtClean="0"/>
            <a:t>Push operation help to remove element from Stack </a:t>
          </a:r>
        </a:p>
        <a:p>
          <a:r>
            <a:rPr lang="en-US" sz="1600" dirty="0" smtClean="0"/>
            <a:t>First element inserted will be removed last ?</a:t>
          </a:r>
        </a:p>
      </dgm:t>
    </dgm:pt>
    <dgm:pt modelId="{1BE2171D-2791-4AE3-9EF0-E62C8E0F06AB}" type="parTrans" cxnId="{6C3E4106-A259-4F4A-B870-1A4FE7050A75}">
      <dgm:prSet/>
      <dgm:spPr/>
      <dgm:t>
        <a:bodyPr/>
        <a:lstStyle/>
        <a:p>
          <a:endParaRPr lang="en-US" sz="1800"/>
        </a:p>
      </dgm:t>
    </dgm:pt>
    <dgm:pt modelId="{E1B98A13-BEA7-4A34-8057-23E5ECDF6C04}" type="sibTrans" cxnId="{6C3E4106-A259-4F4A-B870-1A4FE7050A75}">
      <dgm:prSet/>
      <dgm:spPr/>
      <dgm:t>
        <a:bodyPr/>
        <a:lstStyle/>
        <a:p>
          <a:endParaRPr lang="en-US" sz="1800"/>
        </a:p>
      </dgm:t>
    </dgm:pt>
    <dgm:pt modelId="{0FEC18A3-E2A6-498F-BD73-40029BB9E313}">
      <dgm:prSet custT="1"/>
      <dgm:spPr/>
      <dgm:t>
        <a:bodyPr anchor="t"/>
        <a:lstStyle/>
        <a:p>
          <a:r>
            <a:rPr lang="en-US" sz="1800" dirty="0" smtClean="0"/>
            <a:t>Q. What do you mean by stack overflow and stack underflow?</a:t>
          </a:r>
          <a:endParaRPr lang="en-US" sz="1800" dirty="0"/>
        </a:p>
      </dgm:t>
    </dgm:pt>
    <dgm:pt modelId="{6170F5FC-6C85-4D16-B22A-695EB8A00230}" type="parTrans" cxnId="{01561C16-C82E-4F63-B4DD-00A3C043C03C}">
      <dgm:prSet/>
      <dgm:spPr/>
      <dgm:t>
        <a:bodyPr/>
        <a:lstStyle/>
        <a:p>
          <a:endParaRPr lang="en-US" sz="1800"/>
        </a:p>
      </dgm:t>
    </dgm:pt>
    <dgm:pt modelId="{76290F1E-D8D5-48CB-B8E6-A04FF877CBAA}" type="sibTrans" cxnId="{01561C16-C82E-4F63-B4DD-00A3C043C03C}">
      <dgm:prSet/>
      <dgm:spPr/>
      <dgm:t>
        <a:bodyPr/>
        <a:lstStyle/>
        <a:p>
          <a:endParaRPr lang="en-US" sz="1800"/>
        </a:p>
      </dgm:t>
    </dgm:pt>
    <dgm:pt modelId="{F16B0EE1-5374-4858-987C-53F1E05CA0C5}" type="pres">
      <dgm:prSet presAssocID="{E3BC2BF6-E4F8-4AED-817F-7F78A2BE2A05}" presName="linear" presStyleCnt="0">
        <dgm:presLayoutVars>
          <dgm:animLvl val="lvl"/>
          <dgm:resizeHandles val="exact"/>
        </dgm:presLayoutVars>
      </dgm:prSet>
      <dgm:spPr/>
      <dgm:t>
        <a:bodyPr/>
        <a:lstStyle/>
        <a:p>
          <a:endParaRPr lang="en-US"/>
        </a:p>
      </dgm:t>
    </dgm:pt>
    <dgm:pt modelId="{26CEAADD-F6A6-438D-84B9-E8723DDF2158}" type="pres">
      <dgm:prSet presAssocID="{02092CFF-2317-4C68-ACEB-B9433A8FE3B5}" presName="parentText" presStyleLbl="node1" presStyleIdx="0" presStyleCnt="4" custScaleY="107624" custLinFactY="-37607" custLinFactNeighborY="-100000">
        <dgm:presLayoutVars>
          <dgm:chMax val="0"/>
          <dgm:bulletEnabled val="1"/>
        </dgm:presLayoutVars>
      </dgm:prSet>
      <dgm:spPr/>
      <dgm:t>
        <a:bodyPr/>
        <a:lstStyle/>
        <a:p>
          <a:endParaRPr lang="en-US"/>
        </a:p>
      </dgm:t>
    </dgm:pt>
    <dgm:pt modelId="{445222E4-D0EB-49E3-8364-68C9015A0ED1}" type="pres">
      <dgm:prSet presAssocID="{A4A820A5-3F66-4AF7-BB1B-FDCC7EB18701}" presName="spacer" presStyleCnt="0"/>
      <dgm:spPr/>
      <dgm:t>
        <a:bodyPr/>
        <a:lstStyle/>
        <a:p>
          <a:endParaRPr lang="en-US"/>
        </a:p>
      </dgm:t>
    </dgm:pt>
    <dgm:pt modelId="{911BD1DB-C0C6-4DAC-8CE2-D62A75B9119C}" type="pres">
      <dgm:prSet presAssocID="{892ECE08-FD0C-42C0-9787-D2FE6AC71B48}" presName="parentText" presStyleLbl="node1" presStyleIdx="1" presStyleCnt="4" custScaleY="33515">
        <dgm:presLayoutVars>
          <dgm:chMax val="0"/>
          <dgm:bulletEnabled val="1"/>
        </dgm:presLayoutVars>
      </dgm:prSet>
      <dgm:spPr/>
      <dgm:t>
        <a:bodyPr/>
        <a:lstStyle/>
        <a:p>
          <a:endParaRPr lang="en-US"/>
        </a:p>
      </dgm:t>
    </dgm:pt>
    <dgm:pt modelId="{7D615E58-BC12-45EB-A5C9-DFF2E2C6EA7F}" type="pres">
      <dgm:prSet presAssocID="{8B5B1FA6-457B-4C91-B73E-6DE8C716B57C}" presName="spacer" presStyleCnt="0"/>
      <dgm:spPr/>
      <dgm:t>
        <a:bodyPr/>
        <a:lstStyle/>
        <a:p>
          <a:endParaRPr lang="en-US"/>
        </a:p>
      </dgm:t>
    </dgm:pt>
    <dgm:pt modelId="{A85A7BD1-1AD5-4428-87A1-A155F8CAEC5F}" type="pres">
      <dgm:prSet presAssocID="{E1588F3B-5CBA-42FC-BBB8-0390CDA15E9A}" presName="parentText" presStyleLbl="node1" presStyleIdx="2" presStyleCnt="4" custScaleY="119028">
        <dgm:presLayoutVars>
          <dgm:chMax val="0"/>
          <dgm:bulletEnabled val="1"/>
        </dgm:presLayoutVars>
      </dgm:prSet>
      <dgm:spPr/>
      <dgm:t>
        <a:bodyPr/>
        <a:lstStyle/>
        <a:p>
          <a:endParaRPr lang="en-US"/>
        </a:p>
      </dgm:t>
    </dgm:pt>
    <dgm:pt modelId="{AC812B53-5FDB-4781-95C7-DE58C4F8AA5C}" type="pres">
      <dgm:prSet presAssocID="{E1B98A13-BEA7-4A34-8057-23E5ECDF6C04}" presName="spacer" presStyleCnt="0"/>
      <dgm:spPr/>
      <dgm:t>
        <a:bodyPr/>
        <a:lstStyle/>
        <a:p>
          <a:endParaRPr lang="en-US"/>
        </a:p>
      </dgm:t>
    </dgm:pt>
    <dgm:pt modelId="{1D2A3649-62AA-45DE-8C0C-88261424D25E}" type="pres">
      <dgm:prSet presAssocID="{0FEC18A3-E2A6-498F-BD73-40029BB9E313}" presName="parentText" presStyleLbl="node1" presStyleIdx="3" presStyleCnt="4" custScaleY="52556">
        <dgm:presLayoutVars>
          <dgm:chMax val="0"/>
          <dgm:bulletEnabled val="1"/>
        </dgm:presLayoutVars>
      </dgm:prSet>
      <dgm:spPr/>
      <dgm:t>
        <a:bodyPr/>
        <a:lstStyle/>
        <a:p>
          <a:endParaRPr lang="en-US"/>
        </a:p>
      </dgm:t>
    </dgm:pt>
  </dgm:ptLst>
  <dgm:cxnLst>
    <dgm:cxn modelId="{359EDDD5-FF3D-462A-AAFF-DC51A9DC695E}" type="presOf" srcId="{E3BC2BF6-E4F8-4AED-817F-7F78A2BE2A05}" destId="{F16B0EE1-5374-4858-987C-53F1E05CA0C5}" srcOrd="0" destOrd="0" presId="urn:microsoft.com/office/officeart/2005/8/layout/vList2"/>
    <dgm:cxn modelId="{548718CB-263D-4976-AF48-B8A55D47E6AE}" type="presOf" srcId="{E1588F3B-5CBA-42FC-BBB8-0390CDA15E9A}" destId="{A85A7BD1-1AD5-4428-87A1-A155F8CAEC5F}" srcOrd="0" destOrd="0" presId="urn:microsoft.com/office/officeart/2005/8/layout/vList2"/>
    <dgm:cxn modelId="{5A96EF05-E225-42B8-B336-EE94F92BD45B}" type="presOf" srcId="{02092CFF-2317-4C68-ACEB-B9433A8FE3B5}" destId="{26CEAADD-F6A6-438D-84B9-E8723DDF2158}" srcOrd="0" destOrd="0" presId="urn:microsoft.com/office/officeart/2005/8/layout/vList2"/>
    <dgm:cxn modelId="{9B2891EC-0E6D-491D-8CDB-3E241C17D90D}" type="presOf" srcId="{892ECE08-FD0C-42C0-9787-D2FE6AC71B48}" destId="{911BD1DB-C0C6-4DAC-8CE2-D62A75B9119C}" srcOrd="0" destOrd="0" presId="urn:microsoft.com/office/officeart/2005/8/layout/vList2"/>
    <dgm:cxn modelId="{ECACFF64-E43E-4420-82B4-F4F02C624857}" srcId="{E3BC2BF6-E4F8-4AED-817F-7F78A2BE2A05}" destId="{02092CFF-2317-4C68-ACEB-B9433A8FE3B5}" srcOrd="0" destOrd="0" parTransId="{390EEB41-92D9-48E3-9350-836B87BF9DB1}" sibTransId="{A4A820A5-3F66-4AF7-BB1B-FDCC7EB18701}"/>
    <dgm:cxn modelId="{716D18C8-1943-470B-BC38-B57B41EBCC4A}" srcId="{E3BC2BF6-E4F8-4AED-817F-7F78A2BE2A05}" destId="{892ECE08-FD0C-42C0-9787-D2FE6AC71B48}" srcOrd="1" destOrd="0" parTransId="{575F3C36-3F25-4685-AB27-256064C66D9E}" sibTransId="{8B5B1FA6-457B-4C91-B73E-6DE8C716B57C}"/>
    <dgm:cxn modelId="{7E81392B-015D-4F21-9283-1AF335350736}" type="presOf" srcId="{0FEC18A3-E2A6-498F-BD73-40029BB9E313}" destId="{1D2A3649-62AA-45DE-8C0C-88261424D25E}" srcOrd="0" destOrd="0" presId="urn:microsoft.com/office/officeart/2005/8/layout/vList2"/>
    <dgm:cxn modelId="{01561C16-C82E-4F63-B4DD-00A3C043C03C}" srcId="{E3BC2BF6-E4F8-4AED-817F-7F78A2BE2A05}" destId="{0FEC18A3-E2A6-498F-BD73-40029BB9E313}" srcOrd="3" destOrd="0" parTransId="{6170F5FC-6C85-4D16-B22A-695EB8A00230}" sibTransId="{76290F1E-D8D5-48CB-B8E6-A04FF877CBAA}"/>
    <dgm:cxn modelId="{6C3E4106-A259-4F4A-B870-1A4FE7050A75}" srcId="{E3BC2BF6-E4F8-4AED-817F-7F78A2BE2A05}" destId="{E1588F3B-5CBA-42FC-BBB8-0390CDA15E9A}" srcOrd="2" destOrd="0" parTransId="{1BE2171D-2791-4AE3-9EF0-E62C8E0F06AB}" sibTransId="{E1B98A13-BEA7-4A34-8057-23E5ECDF6C04}"/>
    <dgm:cxn modelId="{C0DA97AD-8A41-4098-B1C1-F7B5D33C8343}" type="presParOf" srcId="{F16B0EE1-5374-4858-987C-53F1E05CA0C5}" destId="{26CEAADD-F6A6-438D-84B9-E8723DDF2158}" srcOrd="0" destOrd="0" presId="urn:microsoft.com/office/officeart/2005/8/layout/vList2"/>
    <dgm:cxn modelId="{95FA4025-6AB3-4462-9E10-83F1EDA855FA}" type="presParOf" srcId="{F16B0EE1-5374-4858-987C-53F1E05CA0C5}" destId="{445222E4-D0EB-49E3-8364-68C9015A0ED1}" srcOrd="1" destOrd="0" presId="urn:microsoft.com/office/officeart/2005/8/layout/vList2"/>
    <dgm:cxn modelId="{89460DC9-3E63-4EAD-A8A7-252C82A7DED0}" type="presParOf" srcId="{F16B0EE1-5374-4858-987C-53F1E05CA0C5}" destId="{911BD1DB-C0C6-4DAC-8CE2-D62A75B9119C}" srcOrd="2" destOrd="0" presId="urn:microsoft.com/office/officeart/2005/8/layout/vList2"/>
    <dgm:cxn modelId="{63C33D6F-9E21-47E4-8C4F-ECAD8508D8E0}" type="presParOf" srcId="{F16B0EE1-5374-4858-987C-53F1E05CA0C5}" destId="{7D615E58-BC12-45EB-A5C9-DFF2E2C6EA7F}" srcOrd="3" destOrd="0" presId="urn:microsoft.com/office/officeart/2005/8/layout/vList2"/>
    <dgm:cxn modelId="{9D2C3F1D-5206-4B1F-BDF5-AFCC82A87839}" type="presParOf" srcId="{F16B0EE1-5374-4858-987C-53F1E05CA0C5}" destId="{A85A7BD1-1AD5-4428-87A1-A155F8CAEC5F}" srcOrd="4" destOrd="0" presId="urn:microsoft.com/office/officeart/2005/8/layout/vList2"/>
    <dgm:cxn modelId="{D1FFC1A8-5F3B-4881-A348-25C6C301A527}" type="presParOf" srcId="{F16B0EE1-5374-4858-987C-53F1E05CA0C5}" destId="{AC812B53-5FDB-4781-95C7-DE58C4F8AA5C}" srcOrd="5" destOrd="0" presId="urn:microsoft.com/office/officeart/2005/8/layout/vList2"/>
    <dgm:cxn modelId="{DC8B2F69-E579-4B06-A96D-45E0A6A14E20}" type="presParOf" srcId="{F16B0EE1-5374-4858-987C-53F1E05CA0C5}" destId="{1D2A3649-62AA-45DE-8C0C-88261424D25E}"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997892-CC5D-4DDE-8398-DB519AE4E75C}"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B77F461C-8A23-4810-97F9-439E5E538C94}">
      <dgm:prSet phldrT="[Text]" custT="1"/>
      <dgm:spPr/>
      <dgm:t>
        <a:bodyPr/>
        <a:lstStyle/>
        <a:p>
          <a:r>
            <a:rPr lang="en-US" sz="1800" dirty="0" smtClean="0"/>
            <a:t>List some real time examples of Queue.</a:t>
          </a:r>
          <a:endParaRPr lang="en-US" sz="1800" dirty="0"/>
        </a:p>
      </dgm:t>
    </dgm:pt>
    <dgm:pt modelId="{2DE42E87-E479-49E4-B01F-12C301256137}" type="parTrans" cxnId="{B2727197-CF55-43F6-9FF3-BFE5343C6ABE}">
      <dgm:prSet/>
      <dgm:spPr/>
      <dgm:t>
        <a:bodyPr/>
        <a:lstStyle/>
        <a:p>
          <a:endParaRPr lang="en-US" sz="1800"/>
        </a:p>
      </dgm:t>
    </dgm:pt>
    <dgm:pt modelId="{EDC017C7-3BA2-4357-A504-2C5FB09E090E}" type="sibTrans" cxnId="{B2727197-CF55-43F6-9FF3-BFE5343C6ABE}">
      <dgm:prSet/>
      <dgm:spPr/>
      <dgm:t>
        <a:bodyPr/>
        <a:lstStyle/>
        <a:p>
          <a:endParaRPr lang="en-US" sz="1800"/>
        </a:p>
      </dgm:t>
    </dgm:pt>
    <dgm:pt modelId="{034B65CF-E642-4BBB-9225-BB4DCAC322D8}">
      <dgm:prSet phldrT="[Text]" custT="1"/>
      <dgm:spPr/>
      <dgm:t>
        <a:bodyPr/>
        <a:lstStyle/>
        <a:p>
          <a:r>
            <a:rPr lang="en-US" sz="1800" dirty="0" smtClean="0"/>
            <a:t>List some devices which follows the Queue patterns.</a:t>
          </a:r>
          <a:endParaRPr lang="en-US" sz="1800" dirty="0"/>
        </a:p>
      </dgm:t>
    </dgm:pt>
    <dgm:pt modelId="{0B94EE42-AE00-4B5E-93D7-FC70A3D0BAE3}" type="parTrans" cxnId="{FA815483-D880-4FB8-88DE-6BDE58523D8E}">
      <dgm:prSet/>
      <dgm:spPr/>
      <dgm:t>
        <a:bodyPr/>
        <a:lstStyle/>
        <a:p>
          <a:endParaRPr lang="en-US" sz="1800"/>
        </a:p>
      </dgm:t>
    </dgm:pt>
    <dgm:pt modelId="{5333D7A8-8C8A-46B4-B1B9-2045A21CC315}" type="sibTrans" cxnId="{FA815483-D880-4FB8-88DE-6BDE58523D8E}">
      <dgm:prSet/>
      <dgm:spPr/>
      <dgm:t>
        <a:bodyPr/>
        <a:lstStyle/>
        <a:p>
          <a:endParaRPr lang="en-US" sz="1800"/>
        </a:p>
      </dgm:t>
    </dgm:pt>
    <dgm:pt modelId="{D75025CA-6D5A-49EF-AEA5-6BCD7EBFDE61}" type="pres">
      <dgm:prSet presAssocID="{8C997892-CC5D-4DDE-8398-DB519AE4E75C}" presName="linear" presStyleCnt="0">
        <dgm:presLayoutVars>
          <dgm:animLvl val="lvl"/>
          <dgm:resizeHandles val="exact"/>
        </dgm:presLayoutVars>
      </dgm:prSet>
      <dgm:spPr/>
      <dgm:t>
        <a:bodyPr/>
        <a:lstStyle/>
        <a:p>
          <a:endParaRPr lang="en-US"/>
        </a:p>
      </dgm:t>
    </dgm:pt>
    <dgm:pt modelId="{31981C4F-647C-4DF7-A08B-B2691B77A705}" type="pres">
      <dgm:prSet presAssocID="{B77F461C-8A23-4810-97F9-439E5E538C94}" presName="parentText" presStyleLbl="node1" presStyleIdx="0" presStyleCnt="2">
        <dgm:presLayoutVars>
          <dgm:chMax val="0"/>
          <dgm:bulletEnabled val="1"/>
        </dgm:presLayoutVars>
      </dgm:prSet>
      <dgm:spPr/>
      <dgm:t>
        <a:bodyPr/>
        <a:lstStyle/>
        <a:p>
          <a:endParaRPr lang="en-US"/>
        </a:p>
      </dgm:t>
    </dgm:pt>
    <dgm:pt modelId="{91DBFE0E-7F6E-4756-9E11-D1B2BA8D23BD}" type="pres">
      <dgm:prSet presAssocID="{EDC017C7-3BA2-4357-A504-2C5FB09E090E}" presName="spacer" presStyleCnt="0"/>
      <dgm:spPr/>
    </dgm:pt>
    <dgm:pt modelId="{2E752059-8A5C-4970-A5D4-10EB18514828}" type="pres">
      <dgm:prSet presAssocID="{034B65CF-E642-4BBB-9225-BB4DCAC322D8}" presName="parentText" presStyleLbl="node1" presStyleIdx="1" presStyleCnt="2">
        <dgm:presLayoutVars>
          <dgm:chMax val="0"/>
          <dgm:bulletEnabled val="1"/>
        </dgm:presLayoutVars>
      </dgm:prSet>
      <dgm:spPr/>
      <dgm:t>
        <a:bodyPr/>
        <a:lstStyle/>
        <a:p>
          <a:endParaRPr lang="en-US"/>
        </a:p>
      </dgm:t>
    </dgm:pt>
  </dgm:ptLst>
  <dgm:cxnLst>
    <dgm:cxn modelId="{B2727197-CF55-43F6-9FF3-BFE5343C6ABE}" srcId="{8C997892-CC5D-4DDE-8398-DB519AE4E75C}" destId="{B77F461C-8A23-4810-97F9-439E5E538C94}" srcOrd="0" destOrd="0" parTransId="{2DE42E87-E479-49E4-B01F-12C301256137}" sibTransId="{EDC017C7-3BA2-4357-A504-2C5FB09E090E}"/>
    <dgm:cxn modelId="{FA815483-D880-4FB8-88DE-6BDE58523D8E}" srcId="{8C997892-CC5D-4DDE-8398-DB519AE4E75C}" destId="{034B65CF-E642-4BBB-9225-BB4DCAC322D8}" srcOrd="1" destOrd="0" parTransId="{0B94EE42-AE00-4B5E-93D7-FC70A3D0BAE3}" sibTransId="{5333D7A8-8C8A-46B4-B1B9-2045A21CC315}"/>
    <dgm:cxn modelId="{EA981073-5E2E-438E-A6C5-4DFAE5F92C5C}" type="presOf" srcId="{B77F461C-8A23-4810-97F9-439E5E538C94}" destId="{31981C4F-647C-4DF7-A08B-B2691B77A705}" srcOrd="0" destOrd="0" presId="urn:microsoft.com/office/officeart/2005/8/layout/vList2"/>
    <dgm:cxn modelId="{53CE68F2-0093-4295-8C34-03F7BE5A961D}" type="presOf" srcId="{8C997892-CC5D-4DDE-8398-DB519AE4E75C}" destId="{D75025CA-6D5A-49EF-AEA5-6BCD7EBFDE61}" srcOrd="0" destOrd="0" presId="urn:microsoft.com/office/officeart/2005/8/layout/vList2"/>
    <dgm:cxn modelId="{021728E1-1177-4533-AE49-157840A2D90C}" type="presOf" srcId="{034B65CF-E642-4BBB-9225-BB4DCAC322D8}" destId="{2E752059-8A5C-4970-A5D4-10EB18514828}" srcOrd="0" destOrd="0" presId="urn:microsoft.com/office/officeart/2005/8/layout/vList2"/>
    <dgm:cxn modelId="{B6CFF631-B4F9-4C15-88B8-64AB661BD3C9}" type="presParOf" srcId="{D75025CA-6D5A-49EF-AEA5-6BCD7EBFDE61}" destId="{31981C4F-647C-4DF7-A08B-B2691B77A705}" srcOrd="0" destOrd="0" presId="urn:microsoft.com/office/officeart/2005/8/layout/vList2"/>
    <dgm:cxn modelId="{209C9E84-DCB9-4497-926F-27E1A524A742}" type="presParOf" srcId="{D75025CA-6D5A-49EF-AEA5-6BCD7EBFDE61}" destId="{91DBFE0E-7F6E-4756-9E11-D1B2BA8D23BD}" srcOrd="1" destOrd="0" presId="urn:microsoft.com/office/officeart/2005/8/layout/vList2"/>
    <dgm:cxn modelId="{FB19ED56-C8B7-4F8E-91D5-D9C2CB93C468}" type="presParOf" srcId="{D75025CA-6D5A-49EF-AEA5-6BCD7EBFDE61}" destId="{2E752059-8A5C-4970-A5D4-10EB18514828}" srcOrd="2"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997892-CC5D-4DDE-8398-DB519AE4E75C}"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B77F461C-8A23-4810-97F9-439E5E538C94}">
      <dgm:prSet phldrT="[Text]" custT="1"/>
      <dgm:spPr/>
      <dgm:t>
        <a:bodyPr/>
        <a:lstStyle/>
        <a:p>
          <a:r>
            <a:rPr lang="en-US" sz="1800" dirty="0" smtClean="0"/>
            <a:t>Q. What is pop and push ?</a:t>
          </a:r>
          <a:endParaRPr lang="en-US" sz="1800" dirty="0"/>
        </a:p>
      </dgm:t>
    </dgm:pt>
    <dgm:pt modelId="{2DE42E87-E479-49E4-B01F-12C301256137}" type="parTrans" cxnId="{B2727197-CF55-43F6-9FF3-BFE5343C6ABE}">
      <dgm:prSet/>
      <dgm:spPr/>
      <dgm:t>
        <a:bodyPr/>
        <a:lstStyle/>
        <a:p>
          <a:endParaRPr lang="en-US" sz="1800"/>
        </a:p>
      </dgm:t>
    </dgm:pt>
    <dgm:pt modelId="{EDC017C7-3BA2-4357-A504-2C5FB09E090E}" type="sibTrans" cxnId="{B2727197-CF55-43F6-9FF3-BFE5343C6ABE}">
      <dgm:prSet/>
      <dgm:spPr/>
      <dgm:t>
        <a:bodyPr/>
        <a:lstStyle/>
        <a:p>
          <a:endParaRPr lang="en-US" sz="1800"/>
        </a:p>
      </dgm:t>
    </dgm:pt>
    <dgm:pt modelId="{034B65CF-E642-4BBB-9225-BB4DCAC322D8}">
      <dgm:prSet phldrT="[Text]" custT="1"/>
      <dgm:spPr/>
      <dgm:t>
        <a:bodyPr/>
        <a:lstStyle/>
        <a:p>
          <a:r>
            <a:rPr lang="en-US" sz="1800" dirty="0" smtClean="0"/>
            <a:t>Q. What  is a </a:t>
          </a:r>
          <a:r>
            <a:rPr lang="en-US" sz="1800" dirty="0" err="1" smtClean="0"/>
            <a:t>Dequeue</a:t>
          </a:r>
          <a:r>
            <a:rPr lang="en-US" sz="1800" dirty="0" smtClean="0"/>
            <a:t> ?</a:t>
          </a:r>
          <a:endParaRPr lang="en-US" sz="1800" dirty="0"/>
        </a:p>
      </dgm:t>
    </dgm:pt>
    <dgm:pt modelId="{0B94EE42-AE00-4B5E-93D7-FC70A3D0BAE3}" type="parTrans" cxnId="{FA815483-D880-4FB8-88DE-6BDE58523D8E}">
      <dgm:prSet/>
      <dgm:spPr/>
      <dgm:t>
        <a:bodyPr/>
        <a:lstStyle/>
        <a:p>
          <a:endParaRPr lang="en-US" sz="1800"/>
        </a:p>
      </dgm:t>
    </dgm:pt>
    <dgm:pt modelId="{5333D7A8-8C8A-46B4-B1B9-2045A21CC315}" type="sibTrans" cxnId="{FA815483-D880-4FB8-88DE-6BDE58523D8E}">
      <dgm:prSet/>
      <dgm:spPr/>
      <dgm:t>
        <a:bodyPr/>
        <a:lstStyle/>
        <a:p>
          <a:endParaRPr lang="en-US" sz="1800"/>
        </a:p>
      </dgm:t>
    </dgm:pt>
    <dgm:pt modelId="{12DB420E-3D8F-46A6-A785-F774BBE4B0A4}">
      <dgm:prSet custT="1"/>
      <dgm:spPr/>
      <dgm:t>
        <a:bodyPr/>
        <a:lstStyle/>
        <a:p>
          <a:r>
            <a:rPr lang="en-US" sz="1800" dirty="0" smtClean="0"/>
            <a:t>Q. How is Pointer related  to a queue?</a:t>
          </a:r>
          <a:endParaRPr lang="en-US" sz="1800" dirty="0"/>
        </a:p>
      </dgm:t>
    </dgm:pt>
    <dgm:pt modelId="{A29EE9B6-7B42-42B3-9396-DE970363443A}" type="parTrans" cxnId="{42FCBC8B-5120-4C46-9EEF-302D2A1A11D1}">
      <dgm:prSet/>
      <dgm:spPr/>
      <dgm:t>
        <a:bodyPr/>
        <a:lstStyle/>
        <a:p>
          <a:endParaRPr lang="en-US" sz="1800"/>
        </a:p>
      </dgm:t>
    </dgm:pt>
    <dgm:pt modelId="{3AD0F961-807C-485F-8631-6AC17201F0B2}" type="sibTrans" cxnId="{42FCBC8B-5120-4C46-9EEF-302D2A1A11D1}">
      <dgm:prSet/>
      <dgm:spPr/>
      <dgm:t>
        <a:bodyPr/>
        <a:lstStyle/>
        <a:p>
          <a:endParaRPr lang="en-US" sz="1800"/>
        </a:p>
      </dgm:t>
    </dgm:pt>
    <dgm:pt modelId="{D75025CA-6D5A-49EF-AEA5-6BCD7EBFDE61}" type="pres">
      <dgm:prSet presAssocID="{8C997892-CC5D-4DDE-8398-DB519AE4E75C}" presName="linear" presStyleCnt="0">
        <dgm:presLayoutVars>
          <dgm:animLvl val="lvl"/>
          <dgm:resizeHandles val="exact"/>
        </dgm:presLayoutVars>
      </dgm:prSet>
      <dgm:spPr/>
      <dgm:t>
        <a:bodyPr/>
        <a:lstStyle/>
        <a:p>
          <a:endParaRPr lang="en-US"/>
        </a:p>
      </dgm:t>
    </dgm:pt>
    <dgm:pt modelId="{31981C4F-647C-4DF7-A08B-B2691B77A705}" type="pres">
      <dgm:prSet presAssocID="{B77F461C-8A23-4810-97F9-439E5E538C94}" presName="parentText" presStyleLbl="node1" presStyleIdx="0" presStyleCnt="3">
        <dgm:presLayoutVars>
          <dgm:chMax val="0"/>
          <dgm:bulletEnabled val="1"/>
        </dgm:presLayoutVars>
      </dgm:prSet>
      <dgm:spPr/>
      <dgm:t>
        <a:bodyPr/>
        <a:lstStyle/>
        <a:p>
          <a:endParaRPr lang="en-US"/>
        </a:p>
      </dgm:t>
    </dgm:pt>
    <dgm:pt modelId="{91DBFE0E-7F6E-4756-9E11-D1B2BA8D23BD}" type="pres">
      <dgm:prSet presAssocID="{EDC017C7-3BA2-4357-A504-2C5FB09E090E}" presName="spacer" presStyleCnt="0"/>
      <dgm:spPr/>
    </dgm:pt>
    <dgm:pt modelId="{2E752059-8A5C-4970-A5D4-10EB18514828}" type="pres">
      <dgm:prSet presAssocID="{034B65CF-E642-4BBB-9225-BB4DCAC322D8}" presName="parentText" presStyleLbl="node1" presStyleIdx="1" presStyleCnt="3">
        <dgm:presLayoutVars>
          <dgm:chMax val="0"/>
          <dgm:bulletEnabled val="1"/>
        </dgm:presLayoutVars>
      </dgm:prSet>
      <dgm:spPr/>
      <dgm:t>
        <a:bodyPr/>
        <a:lstStyle/>
        <a:p>
          <a:endParaRPr lang="en-US"/>
        </a:p>
      </dgm:t>
    </dgm:pt>
    <dgm:pt modelId="{C4A09609-6ED7-41C5-85AD-479BE58C6C31}" type="pres">
      <dgm:prSet presAssocID="{5333D7A8-8C8A-46B4-B1B9-2045A21CC315}" presName="spacer" presStyleCnt="0"/>
      <dgm:spPr/>
    </dgm:pt>
    <dgm:pt modelId="{04A8DFB5-57A1-4859-B4A7-B5CBE39F27BC}" type="pres">
      <dgm:prSet presAssocID="{12DB420E-3D8F-46A6-A785-F774BBE4B0A4}" presName="parentText" presStyleLbl="node1" presStyleIdx="2" presStyleCnt="3">
        <dgm:presLayoutVars>
          <dgm:chMax val="0"/>
          <dgm:bulletEnabled val="1"/>
        </dgm:presLayoutVars>
      </dgm:prSet>
      <dgm:spPr/>
      <dgm:t>
        <a:bodyPr/>
        <a:lstStyle/>
        <a:p>
          <a:endParaRPr lang="en-US"/>
        </a:p>
      </dgm:t>
    </dgm:pt>
  </dgm:ptLst>
  <dgm:cxnLst>
    <dgm:cxn modelId="{B2727197-CF55-43F6-9FF3-BFE5343C6ABE}" srcId="{8C997892-CC5D-4DDE-8398-DB519AE4E75C}" destId="{B77F461C-8A23-4810-97F9-439E5E538C94}" srcOrd="0" destOrd="0" parTransId="{2DE42E87-E479-49E4-B01F-12C301256137}" sibTransId="{EDC017C7-3BA2-4357-A504-2C5FB09E090E}"/>
    <dgm:cxn modelId="{FA815483-D880-4FB8-88DE-6BDE58523D8E}" srcId="{8C997892-CC5D-4DDE-8398-DB519AE4E75C}" destId="{034B65CF-E642-4BBB-9225-BB4DCAC322D8}" srcOrd="1" destOrd="0" parTransId="{0B94EE42-AE00-4B5E-93D7-FC70A3D0BAE3}" sibTransId="{5333D7A8-8C8A-46B4-B1B9-2045A21CC315}"/>
    <dgm:cxn modelId="{CF1E8B7F-14D8-4CCE-A353-EF2E1027E7E0}" type="presOf" srcId="{B77F461C-8A23-4810-97F9-439E5E538C94}" destId="{31981C4F-647C-4DF7-A08B-B2691B77A705}" srcOrd="0" destOrd="0" presId="urn:microsoft.com/office/officeart/2005/8/layout/vList2"/>
    <dgm:cxn modelId="{9881AD25-8EFF-416F-89C9-77B0F5CD4A95}" type="presOf" srcId="{8C997892-CC5D-4DDE-8398-DB519AE4E75C}" destId="{D75025CA-6D5A-49EF-AEA5-6BCD7EBFDE61}" srcOrd="0" destOrd="0" presId="urn:microsoft.com/office/officeart/2005/8/layout/vList2"/>
    <dgm:cxn modelId="{42FCBC8B-5120-4C46-9EEF-302D2A1A11D1}" srcId="{8C997892-CC5D-4DDE-8398-DB519AE4E75C}" destId="{12DB420E-3D8F-46A6-A785-F774BBE4B0A4}" srcOrd="2" destOrd="0" parTransId="{A29EE9B6-7B42-42B3-9396-DE970363443A}" sibTransId="{3AD0F961-807C-485F-8631-6AC17201F0B2}"/>
    <dgm:cxn modelId="{C434AAF3-B323-427E-9972-7AC96BF4DFC5}" type="presOf" srcId="{12DB420E-3D8F-46A6-A785-F774BBE4B0A4}" destId="{04A8DFB5-57A1-4859-B4A7-B5CBE39F27BC}" srcOrd="0" destOrd="0" presId="urn:microsoft.com/office/officeart/2005/8/layout/vList2"/>
    <dgm:cxn modelId="{4C43625A-46BE-4FF5-A7B6-5C5723D20BAB}" type="presOf" srcId="{034B65CF-E642-4BBB-9225-BB4DCAC322D8}" destId="{2E752059-8A5C-4970-A5D4-10EB18514828}" srcOrd="0" destOrd="0" presId="urn:microsoft.com/office/officeart/2005/8/layout/vList2"/>
    <dgm:cxn modelId="{A0AF27F0-7ED6-402B-961C-CBAFEF1CE1D9}" type="presParOf" srcId="{D75025CA-6D5A-49EF-AEA5-6BCD7EBFDE61}" destId="{31981C4F-647C-4DF7-A08B-B2691B77A705}" srcOrd="0" destOrd="0" presId="urn:microsoft.com/office/officeart/2005/8/layout/vList2"/>
    <dgm:cxn modelId="{AF6AC455-4B63-4DBD-91F4-D5E74FA40E3F}" type="presParOf" srcId="{D75025CA-6D5A-49EF-AEA5-6BCD7EBFDE61}" destId="{91DBFE0E-7F6E-4756-9E11-D1B2BA8D23BD}" srcOrd="1" destOrd="0" presId="urn:microsoft.com/office/officeart/2005/8/layout/vList2"/>
    <dgm:cxn modelId="{1D62F5F1-51C1-43BC-ABD5-9CCCFC9740B9}" type="presParOf" srcId="{D75025CA-6D5A-49EF-AEA5-6BCD7EBFDE61}" destId="{2E752059-8A5C-4970-A5D4-10EB18514828}" srcOrd="2" destOrd="0" presId="urn:microsoft.com/office/officeart/2005/8/layout/vList2"/>
    <dgm:cxn modelId="{D81B0435-83F3-452A-A727-547B825F2E99}" type="presParOf" srcId="{D75025CA-6D5A-49EF-AEA5-6BCD7EBFDE61}" destId="{C4A09609-6ED7-41C5-85AD-479BE58C6C31}" srcOrd="3" destOrd="0" presId="urn:microsoft.com/office/officeart/2005/8/layout/vList2"/>
    <dgm:cxn modelId="{05891F26-566C-47E3-8CD5-E078C2DD4881}" type="presParOf" srcId="{D75025CA-6D5A-49EF-AEA5-6BCD7EBFDE61}" destId="{04A8DFB5-57A1-4859-B4A7-B5CBE39F27BC}"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CEAADD-F6A6-438D-84B9-E8723DDF2158}">
      <dsp:nvSpPr>
        <dsp:cNvPr id="0" name=""/>
        <dsp:cNvSpPr/>
      </dsp:nvSpPr>
      <dsp:spPr>
        <a:xfrm>
          <a:off x="0" y="0"/>
          <a:ext cx="5410200" cy="1623096"/>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Q. Choose the concept of Stack from the following:</a:t>
          </a:r>
        </a:p>
        <a:p>
          <a:pPr lvl="0" algn="l" defTabSz="800100">
            <a:lnSpc>
              <a:spcPct val="90000"/>
            </a:lnSpc>
            <a:spcBef>
              <a:spcPct val="0"/>
            </a:spcBef>
            <a:spcAft>
              <a:spcPct val="35000"/>
            </a:spcAft>
          </a:pPr>
          <a:r>
            <a:rPr lang="en-US" sz="1400" kern="1200" dirty="0" smtClean="0"/>
            <a:t>LIFO</a:t>
          </a:r>
        </a:p>
        <a:p>
          <a:pPr lvl="0" algn="l" defTabSz="800100">
            <a:lnSpc>
              <a:spcPct val="90000"/>
            </a:lnSpc>
            <a:spcBef>
              <a:spcPct val="0"/>
            </a:spcBef>
            <a:spcAft>
              <a:spcPct val="35000"/>
            </a:spcAft>
          </a:pPr>
          <a:r>
            <a:rPr lang="en-US" sz="1400" kern="1200" dirty="0" smtClean="0"/>
            <a:t>FIFO</a:t>
          </a:r>
        </a:p>
        <a:p>
          <a:pPr lvl="0" algn="l" defTabSz="800100">
            <a:lnSpc>
              <a:spcPct val="90000"/>
            </a:lnSpc>
            <a:spcBef>
              <a:spcPct val="0"/>
            </a:spcBef>
            <a:spcAft>
              <a:spcPct val="35000"/>
            </a:spcAft>
          </a:pPr>
          <a:r>
            <a:rPr lang="en-US" sz="1400" kern="1200" dirty="0" smtClean="0"/>
            <a:t>FILO</a:t>
          </a:r>
        </a:p>
        <a:p>
          <a:pPr lvl="0" algn="l" defTabSz="800100">
            <a:lnSpc>
              <a:spcPct val="90000"/>
            </a:lnSpc>
            <a:spcBef>
              <a:spcPct val="0"/>
            </a:spcBef>
            <a:spcAft>
              <a:spcPct val="35000"/>
            </a:spcAft>
          </a:pPr>
          <a:r>
            <a:rPr lang="en-US" sz="1400" kern="1200" dirty="0" smtClean="0"/>
            <a:t>LILO</a:t>
          </a:r>
          <a:endParaRPr lang="en-US" sz="1400" kern="1200" dirty="0"/>
        </a:p>
      </dsp:txBody>
      <dsp:txXfrm>
        <a:off x="79233" y="79233"/>
        <a:ext cx="5251734" cy="1464630"/>
      </dsp:txXfrm>
    </dsp:sp>
    <dsp:sp modelId="{911BD1DB-C0C6-4DAC-8CE2-D62A75B9119C}">
      <dsp:nvSpPr>
        <dsp:cNvPr id="0" name=""/>
        <dsp:cNvSpPr/>
      </dsp:nvSpPr>
      <dsp:spPr>
        <a:xfrm>
          <a:off x="0" y="1625829"/>
          <a:ext cx="5410200" cy="505445"/>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Q. Explain the operations of Stack.</a:t>
          </a:r>
          <a:endParaRPr lang="en-US" sz="1800" kern="1200" dirty="0"/>
        </a:p>
      </dsp:txBody>
      <dsp:txXfrm>
        <a:off x="24674" y="1650503"/>
        <a:ext cx="5360852" cy="456097"/>
      </dsp:txXfrm>
    </dsp:sp>
    <dsp:sp modelId="{A85A7BD1-1AD5-4428-87A1-A155F8CAEC5F}">
      <dsp:nvSpPr>
        <dsp:cNvPr id="0" name=""/>
        <dsp:cNvSpPr/>
      </dsp:nvSpPr>
      <dsp:spPr>
        <a:xfrm>
          <a:off x="0" y="2133977"/>
          <a:ext cx="5410200" cy="1795082"/>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Q. True or False : </a:t>
          </a:r>
        </a:p>
        <a:p>
          <a:pPr lvl="0" algn="l" defTabSz="800100">
            <a:lnSpc>
              <a:spcPct val="90000"/>
            </a:lnSpc>
            <a:spcBef>
              <a:spcPct val="0"/>
            </a:spcBef>
            <a:spcAft>
              <a:spcPct val="35000"/>
            </a:spcAft>
          </a:pPr>
          <a:r>
            <a:rPr lang="en-US" sz="1600" kern="1200" dirty="0" smtClean="0"/>
            <a:t>Recent element inserted will be removed last </a:t>
          </a:r>
        </a:p>
        <a:p>
          <a:pPr lvl="0" algn="l" defTabSz="800100">
            <a:lnSpc>
              <a:spcPct val="90000"/>
            </a:lnSpc>
            <a:spcBef>
              <a:spcPct val="0"/>
            </a:spcBef>
            <a:spcAft>
              <a:spcPct val="35000"/>
            </a:spcAft>
          </a:pPr>
          <a:r>
            <a:rPr lang="en-US" sz="1600" kern="1200" dirty="0" smtClean="0"/>
            <a:t>Push operation help to remove element from Stack </a:t>
          </a:r>
        </a:p>
        <a:p>
          <a:pPr lvl="0" algn="l" defTabSz="800100">
            <a:lnSpc>
              <a:spcPct val="90000"/>
            </a:lnSpc>
            <a:spcBef>
              <a:spcPct val="0"/>
            </a:spcBef>
            <a:spcAft>
              <a:spcPct val="35000"/>
            </a:spcAft>
          </a:pPr>
          <a:r>
            <a:rPr lang="en-US" sz="1600" kern="1200" dirty="0" smtClean="0"/>
            <a:t>First element inserted will be removed last ?</a:t>
          </a:r>
        </a:p>
      </dsp:txBody>
      <dsp:txXfrm>
        <a:off x="87629" y="2221606"/>
        <a:ext cx="5234942" cy="1619824"/>
      </dsp:txXfrm>
    </dsp:sp>
    <dsp:sp modelId="{1D2A3649-62AA-45DE-8C0C-88261424D25E}">
      <dsp:nvSpPr>
        <dsp:cNvPr id="0" name=""/>
        <dsp:cNvSpPr/>
      </dsp:nvSpPr>
      <dsp:spPr>
        <a:xfrm>
          <a:off x="0" y="3931762"/>
          <a:ext cx="5410200" cy="792606"/>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Q. What do you mean by stack overflow and stack underflow?</a:t>
          </a:r>
          <a:endParaRPr lang="en-US" sz="1800" kern="1200" dirty="0"/>
        </a:p>
      </dsp:txBody>
      <dsp:txXfrm>
        <a:off x="38692" y="3970454"/>
        <a:ext cx="5332816" cy="7152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981C4F-647C-4DF7-A08B-B2691B77A705}">
      <dsp:nvSpPr>
        <dsp:cNvPr id="0" name=""/>
        <dsp:cNvSpPr/>
      </dsp:nvSpPr>
      <dsp:spPr>
        <a:xfrm>
          <a:off x="0" y="2700"/>
          <a:ext cx="4724399" cy="78624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Q. What is pop and push ?</a:t>
          </a:r>
          <a:endParaRPr lang="en-US" sz="1800" kern="1200" dirty="0"/>
        </a:p>
      </dsp:txBody>
      <dsp:txXfrm>
        <a:off x="38381" y="41081"/>
        <a:ext cx="4647637" cy="709478"/>
      </dsp:txXfrm>
    </dsp:sp>
    <dsp:sp modelId="{2E752059-8A5C-4970-A5D4-10EB18514828}">
      <dsp:nvSpPr>
        <dsp:cNvPr id="0" name=""/>
        <dsp:cNvSpPr/>
      </dsp:nvSpPr>
      <dsp:spPr>
        <a:xfrm>
          <a:off x="0" y="909900"/>
          <a:ext cx="4724399" cy="78624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Q. What  is a </a:t>
          </a:r>
          <a:r>
            <a:rPr lang="en-US" sz="1800" kern="1200" dirty="0" err="1" smtClean="0"/>
            <a:t>Dequeue</a:t>
          </a:r>
          <a:r>
            <a:rPr lang="en-US" sz="1800" kern="1200" dirty="0" smtClean="0"/>
            <a:t> ?</a:t>
          </a:r>
          <a:endParaRPr lang="en-US" sz="1800" kern="1200" dirty="0"/>
        </a:p>
      </dsp:txBody>
      <dsp:txXfrm>
        <a:off x="38381" y="948281"/>
        <a:ext cx="4647637" cy="709478"/>
      </dsp:txXfrm>
    </dsp:sp>
    <dsp:sp modelId="{04A8DFB5-57A1-4859-B4A7-B5CBE39F27BC}">
      <dsp:nvSpPr>
        <dsp:cNvPr id="0" name=""/>
        <dsp:cNvSpPr/>
      </dsp:nvSpPr>
      <dsp:spPr>
        <a:xfrm>
          <a:off x="0" y="1817100"/>
          <a:ext cx="4724399" cy="78624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Q. How is Pointer related  to a queue?</a:t>
          </a:r>
          <a:endParaRPr lang="en-US" sz="1800" kern="1200" dirty="0"/>
        </a:p>
      </dsp:txBody>
      <dsp:txXfrm>
        <a:off x="38381" y="1855481"/>
        <a:ext cx="4647637" cy="7094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5/17/2013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dirty="0"/>
          </a:p>
        </p:txBody>
      </p:sp>
    </p:spTree>
    <p:extLst>
      <p:ext uri="{BB962C8B-B14F-4D97-AF65-F5344CB8AC3E}">
        <p14:creationId xmlns:p14="http://schemas.microsoft.com/office/powerpoint/2010/main" val="2621841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a:t>
            </a:fld>
            <a:endParaRPr lang="en-US" dirty="0"/>
          </a:p>
        </p:txBody>
      </p:sp>
    </p:spTree>
    <p:extLst>
      <p:ext uri="{BB962C8B-B14F-4D97-AF65-F5344CB8AC3E}">
        <p14:creationId xmlns:p14="http://schemas.microsoft.com/office/powerpoint/2010/main" val="2115207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LIFO</a:t>
            </a:r>
          </a:p>
          <a:p>
            <a:r>
              <a:rPr lang="en-US" dirty="0" smtClean="0"/>
              <a:t>PUSH &amp;</a:t>
            </a:r>
            <a:r>
              <a:rPr lang="en-US" baseline="0" dirty="0" smtClean="0"/>
              <a:t> POP</a:t>
            </a:r>
          </a:p>
          <a:p>
            <a:r>
              <a:rPr lang="en-US" baseline="0" dirty="0" smtClean="0"/>
              <a:t>False</a:t>
            </a:r>
          </a:p>
          <a:p>
            <a:r>
              <a:rPr lang="en-US" baseline="0" dirty="0" smtClean="0"/>
              <a:t>False</a:t>
            </a:r>
          </a:p>
          <a:p>
            <a:r>
              <a:rPr lang="en-US" baseline="0" dirty="0" smtClean="0"/>
              <a:t>True</a:t>
            </a:r>
          </a:p>
          <a:p>
            <a:r>
              <a:rPr lang="en-US" baseline="0" dirty="0" smtClean="0"/>
              <a:t>Overflow – Push operation occurs on full stack. Underflow – Pop operation occurs on empty stack.</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When push() operation is done</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1.In the Tower</a:t>
            </a:r>
            <a:r>
              <a:rPr lang="en-US" baseline="0" dirty="0" smtClean="0"/>
              <a:t> of Hanoi Problem, we have been given </a:t>
            </a:r>
            <a:r>
              <a:rPr lang="en-US" i="1" baseline="0" dirty="0" smtClean="0"/>
              <a:t>n</a:t>
            </a:r>
            <a:r>
              <a:rPr lang="en-US" baseline="0" dirty="0" smtClean="0"/>
              <a:t> disks, and three towers. The disks are initially stacked on tower 1 in decreasing order of size from bottom to top. We are to move the disks to tower 2, one disk at a time, such that no disk is ever on top of a smaller one.  We can have the value n = 2,3,4</a:t>
            </a:r>
          </a:p>
          <a:p>
            <a:r>
              <a:rPr lang="en-US" baseline="0" dirty="0" smtClean="0"/>
              <a:t>We can use recursion to get the largest disk to the bottom of tower </a:t>
            </a:r>
          </a:p>
          <a:p>
            <a:endParaRPr lang="en-US" baseline="0" dirty="0" smtClean="0"/>
          </a:p>
          <a:p>
            <a:r>
              <a:rPr lang="en-US" baseline="0" dirty="0" smtClean="0">
                <a:latin typeface="Courier New" pitchFamily="49" charset="0"/>
                <a:cs typeface="Courier New" pitchFamily="49" charset="0"/>
              </a:rPr>
              <a:t>Void </a:t>
            </a:r>
            <a:r>
              <a:rPr lang="en-US" baseline="0" dirty="0" err="1" smtClean="0">
                <a:latin typeface="Courier New" pitchFamily="49" charset="0"/>
                <a:cs typeface="Courier New" pitchFamily="49" charset="0"/>
              </a:rPr>
              <a:t>TowersofHanoi</a:t>
            </a:r>
            <a:r>
              <a:rPr lang="en-US" baseline="0" dirty="0" smtClean="0">
                <a:latin typeface="Courier New" pitchFamily="49" charset="0"/>
                <a:cs typeface="Courier New" pitchFamily="49" charset="0"/>
              </a:rPr>
              <a:t>(</a:t>
            </a:r>
            <a:r>
              <a:rPr lang="en-US" baseline="0" dirty="0" err="1" smtClean="0">
                <a:latin typeface="Courier New" pitchFamily="49" charset="0"/>
                <a:cs typeface="Courier New" pitchFamily="49" charset="0"/>
              </a:rPr>
              <a:t>int</a:t>
            </a:r>
            <a:r>
              <a:rPr lang="en-US" baseline="0" dirty="0" smtClean="0">
                <a:latin typeface="Courier New" pitchFamily="49" charset="0"/>
                <a:cs typeface="Courier New" pitchFamily="49" charset="0"/>
              </a:rPr>
              <a:t> n, </a:t>
            </a:r>
            <a:r>
              <a:rPr lang="en-US" baseline="0" dirty="0" err="1" smtClean="0">
                <a:latin typeface="Courier New" pitchFamily="49" charset="0"/>
                <a:cs typeface="Courier New" pitchFamily="49" charset="0"/>
              </a:rPr>
              <a:t>int</a:t>
            </a:r>
            <a:r>
              <a:rPr lang="en-US" baseline="0" dirty="0" smtClean="0">
                <a:latin typeface="Courier New" pitchFamily="49" charset="0"/>
                <a:cs typeface="Courier New" pitchFamily="49" charset="0"/>
              </a:rPr>
              <a:t> x, </a:t>
            </a:r>
            <a:r>
              <a:rPr lang="en-US" baseline="0" dirty="0" err="1" smtClean="0">
                <a:latin typeface="Courier New" pitchFamily="49" charset="0"/>
                <a:cs typeface="Courier New" pitchFamily="49" charset="0"/>
              </a:rPr>
              <a:t>int</a:t>
            </a:r>
            <a:r>
              <a:rPr lang="en-US" baseline="0" dirty="0" smtClean="0">
                <a:latin typeface="Courier New" pitchFamily="49" charset="0"/>
                <a:cs typeface="Courier New" pitchFamily="49" charset="0"/>
              </a:rPr>
              <a:t> y, </a:t>
            </a:r>
            <a:r>
              <a:rPr lang="en-US" baseline="0" dirty="0" err="1" smtClean="0">
                <a:latin typeface="Courier New" pitchFamily="49" charset="0"/>
                <a:cs typeface="Courier New" pitchFamily="49" charset="0"/>
              </a:rPr>
              <a:t>int</a:t>
            </a:r>
            <a:r>
              <a:rPr lang="en-US" baseline="0" dirty="0" smtClean="0">
                <a:latin typeface="Courier New" pitchFamily="49" charset="0"/>
                <a:cs typeface="Courier New" pitchFamily="49" charset="0"/>
              </a:rPr>
              <a:t> z)</a:t>
            </a:r>
          </a:p>
          <a:p>
            <a:r>
              <a:rPr lang="en-US" baseline="0" dirty="0" smtClean="0">
                <a:latin typeface="Courier New" pitchFamily="49" charset="0"/>
                <a:cs typeface="Courier New" pitchFamily="49" charset="0"/>
              </a:rPr>
              <a:t>{</a:t>
            </a:r>
          </a:p>
          <a:p>
            <a:r>
              <a:rPr lang="en-US" baseline="0" dirty="0" err="1" smtClean="0">
                <a:latin typeface="Courier New" pitchFamily="49" charset="0"/>
                <a:cs typeface="Courier New" pitchFamily="49" charset="0"/>
              </a:rPr>
              <a:t>int</a:t>
            </a:r>
            <a:r>
              <a:rPr lang="en-US" baseline="0" dirty="0" smtClean="0">
                <a:latin typeface="Courier New" pitchFamily="49" charset="0"/>
                <a:cs typeface="Courier New" pitchFamily="49" charset="0"/>
              </a:rPr>
              <a:t> d// the disk.</a:t>
            </a:r>
          </a:p>
          <a:p>
            <a:r>
              <a:rPr lang="en-US" baseline="0" dirty="0" smtClean="0">
                <a:latin typeface="Courier New" pitchFamily="49" charset="0"/>
                <a:cs typeface="Courier New" pitchFamily="49" charset="0"/>
              </a:rPr>
              <a:t>If (n&gt;0) {</a:t>
            </a:r>
          </a:p>
          <a:p>
            <a:r>
              <a:rPr lang="en-US" baseline="0" dirty="0" err="1" smtClean="0">
                <a:latin typeface="Courier New" pitchFamily="49" charset="0"/>
                <a:cs typeface="Courier New" pitchFamily="49" charset="0"/>
              </a:rPr>
              <a:t>TowersofHanoi</a:t>
            </a:r>
            <a:r>
              <a:rPr lang="en-US" baseline="0" dirty="0" smtClean="0">
                <a:latin typeface="Courier New" pitchFamily="49" charset="0"/>
                <a:cs typeface="Courier New" pitchFamily="49" charset="0"/>
              </a:rPr>
              <a:t>(n-1,x,z,y);</a:t>
            </a:r>
          </a:p>
          <a:p>
            <a:r>
              <a:rPr lang="en-US" baseline="0" dirty="0" smtClean="0">
                <a:latin typeface="Courier New" pitchFamily="49" charset="0"/>
                <a:cs typeface="Courier New" pitchFamily="49" charset="0"/>
              </a:rPr>
              <a:t>S[x] -&gt; Delete(d); //remove disk from x</a:t>
            </a:r>
          </a:p>
          <a:p>
            <a:r>
              <a:rPr lang="en-US" baseline="0" dirty="0" smtClean="0">
                <a:latin typeface="Courier New" pitchFamily="49" charset="0"/>
                <a:cs typeface="Courier New" pitchFamily="49" charset="0"/>
              </a:rPr>
              <a:t>S[y] -&gt; Add(d); //Put this disk on tower y.</a:t>
            </a:r>
          </a:p>
          <a:p>
            <a:r>
              <a:rPr lang="en-US" baseline="0" dirty="0" err="1" smtClean="0">
                <a:latin typeface="Courier New" pitchFamily="49" charset="0"/>
                <a:cs typeface="Courier New" pitchFamily="49" charset="0"/>
              </a:rPr>
              <a:t>TowerOfHanoi</a:t>
            </a:r>
            <a:r>
              <a:rPr lang="en-US" baseline="0" dirty="0" smtClean="0">
                <a:latin typeface="Courier New" pitchFamily="49" charset="0"/>
                <a:cs typeface="Courier New" pitchFamily="49" charset="0"/>
              </a:rPr>
              <a:t>(n-1,z,y,z);</a:t>
            </a:r>
          </a:p>
          <a:p>
            <a:r>
              <a:rPr lang="en-US" baseline="0" dirty="0" smtClean="0">
                <a:latin typeface="Courier New" pitchFamily="49" charset="0"/>
                <a:cs typeface="Courier New" pitchFamily="49" charset="0"/>
              </a:rPr>
              <a:t>}</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13</a:t>
            </a:fld>
            <a:endParaRPr lang="en-US"/>
          </a:p>
        </p:txBody>
      </p:sp>
    </p:spTree>
    <p:extLst>
      <p:ext uri="{BB962C8B-B14F-4D97-AF65-F5344CB8AC3E}">
        <p14:creationId xmlns:p14="http://schemas.microsoft.com/office/powerpoint/2010/main" val="3104793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20</a:t>
            </a:fld>
            <a:endParaRPr lang="en-US"/>
          </a:p>
        </p:txBody>
      </p:sp>
    </p:spTree>
    <p:extLst>
      <p:ext uri="{BB962C8B-B14F-4D97-AF65-F5344CB8AC3E}">
        <p14:creationId xmlns:p14="http://schemas.microsoft.com/office/powerpoint/2010/main" val="241618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Queue of people in a bank, students queue in school, a </a:t>
            </a:r>
            <a:r>
              <a:rPr lang="en-US" sz="1200" kern="1200" dirty="0" err="1" smtClean="0">
                <a:solidFill>
                  <a:schemeClr val="tx1"/>
                </a:solidFill>
                <a:latin typeface="+mn-lt"/>
                <a:ea typeface="+mn-ea"/>
                <a:cs typeface="+mn-cs"/>
              </a:rPr>
              <a:t>travellers'</a:t>
            </a:r>
            <a:r>
              <a:rPr lang="en-US" sz="1200" kern="1200" dirty="0" smtClean="0">
                <a:solidFill>
                  <a:schemeClr val="tx1"/>
                </a:solidFill>
                <a:latin typeface="+mn-lt"/>
                <a:ea typeface="+mn-ea"/>
                <a:cs typeface="+mn-cs"/>
              </a:rPr>
              <a:t> queue for tickets at railway station are few examples of queue.</a:t>
            </a:r>
          </a:p>
          <a:p>
            <a:r>
              <a:rPr lang="en-US" sz="1200" kern="1200" dirty="0" smtClean="0">
                <a:solidFill>
                  <a:schemeClr val="tx1"/>
                </a:solidFill>
                <a:latin typeface="+mn-lt"/>
                <a:ea typeface="+mn-ea"/>
                <a:cs typeface="+mn-cs"/>
              </a:rPr>
              <a:t>in a computer there may be a queue of tasks waiting for execution, few others for printing, and some are for inputting the data and instructions through the keyboard</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Push operation is putting elements in the stack &amp; POP operation is  fetching the element  out    of Stack.</a:t>
            </a:r>
          </a:p>
          <a:p>
            <a:r>
              <a:rPr lang="en-US" dirty="0" smtClean="0"/>
              <a:t>A </a:t>
            </a:r>
            <a:r>
              <a:rPr lang="en-US" b="1" dirty="0" smtClean="0"/>
              <a:t>de queue</a:t>
            </a:r>
            <a:r>
              <a:rPr lang="en-US" dirty="0" smtClean="0"/>
              <a:t>, also known as a double-ended queue, is an ordered collection of items similar to the queue. </a:t>
            </a:r>
          </a:p>
          <a:p>
            <a:r>
              <a:rPr lang="en-US" dirty="0" smtClean="0"/>
              <a:t>Pointer is always related to first element in the queue.</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4.xml"/><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4.xml"/><Relationship Id="rId4" Type="http://schemas.openxmlformats.org/officeDocument/2006/relationships/image" Target="../media/image5.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4.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5.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schemeClr val="bg1"/>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7" name="Picture 6" descr="picture.jpg"/>
          <p:cNvPicPr>
            <a:picLocks noChangeAspect="1"/>
          </p:cNvPicPr>
          <p:nvPr userDrawn="1"/>
        </p:nvPicPr>
        <p:blipFill>
          <a:blip r:embed="rId3"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9"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57350"/>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Learn_H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7"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207834142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schemeClr val="bg1"/>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7" name="Picture 6" descr="picture.jpg"/>
          <p:cNvPicPr>
            <a:picLocks noChangeAspect="1"/>
          </p:cNvPicPr>
          <p:nvPr/>
        </p:nvPicPr>
        <p:blipFill>
          <a:blip r:embed="rId3"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pic>
        <p:nvPicPr>
          <p:cNvPr id="5" name="Picture 4" descr="picture.jpg"/>
          <p:cNvPicPr>
            <a:picLocks noChangeAspect="1"/>
          </p:cNvPicPr>
          <p:nvPr userDrawn="1"/>
        </p:nvPicPr>
        <p:blipFill>
          <a:blip r:embed="rId3"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066800"/>
          </a:xfrm>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Learn_H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7"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207834142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400" b="1" dirty="0">
              <a:solidFill>
                <a:prstClr val="white"/>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7" name="Picture 6" descr="picture.jpg"/>
          <p:cNvPicPr>
            <a:picLocks noChangeAspect="1"/>
          </p:cNvPicPr>
          <p:nvPr userDrawn="1"/>
        </p:nvPicPr>
        <p:blipFill>
          <a:blip r:embed="rId4"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extLst>
      <p:ext uri="{BB962C8B-B14F-4D97-AF65-F5344CB8AC3E}">
        <p14:creationId xmlns:p14="http://schemas.microsoft.com/office/powerpoint/2010/main" val="92421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dirty="0"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lvl1pPr>
              <a:defRPr>
                <a:latin typeface="+mn-lt"/>
              </a:defRPr>
            </a:lvl1pPr>
          </a:lstStyle>
          <a:p>
            <a:r>
              <a:rPr lang="en-US" dirty="0" smtClean="0"/>
              <a:t>Click to edit Master title style</a:t>
            </a:r>
            <a:endParaRPr lang="en-GB" dirty="0"/>
          </a:p>
        </p:txBody>
      </p:sp>
    </p:spTree>
    <p:extLst>
      <p:ext uri="{BB962C8B-B14F-4D97-AF65-F5344CB8AC3E}">
        <p14:creationId xmlns:p14="http://schemas.microsoft.com/office/powerpoint/2010/main" val="2769006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400" b="1" dirty="0">
              <a:solidFill>
                <a:prstClr val="white"/>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4" name="Picture 8" descr="present-1_03.jpg"/>
          <p:cNvPicPr>
            <a:picLocks noChangeAspect="1"/>
          </p:cNvPicPr>
          <p:nvPr/>
        </p:nvPicPr>
        <p:blipFill>
          <a:blip r:embed="rId4"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14574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9"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1946408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57350"/>
            <a:ext cx="4040188" cy="639762"/>
          </a:xfrm>
        </p:spPr>
        <p:txBody>
          <a:bodyPr anchor="b"/>
          <a:lstStyle>
            <a:lvl1pPr marL="0" indent="0">
              <a:buNone/>
              <a:defRPr sz="18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18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145136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earn_How_1">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marL="342900" indent="-342900">
              <a:spcBef>
                <a:spcPct val="20000"/>
              </a:spcBef>
              <a:buFont typeface="Arial" pitchFamily="34" charset="0"/>
              <a:buChar char="•"/>
              <a:defRPr sz="1800"/>
            </a:lvl1pPr>
            <a:lvl2pPr marL="742950" indent="-285750">
              <a:spcBef>
                <a:spcPct val="20000"/>
              </a:spcBef>
              <a:buFont typeface="Arial" charset="0"/>
              <a:buChar char="–"/>
              <a:defRPr sz="1800"/>
            </a:lvl2pPr>
            <a:lvl3pPr>
              <a:defRPr sz="1800"/>
            </a:lvl3pPr>
            <a:lvl4pPr>
              <a:defRPr sz="1800"/>
            </a:lvl4pPr>
          </a:lstStyle>
          <a:p>
            <a:pPr lvl="0"/>
            <a:r>
              <a:rPr lang="en-US" dirty="0" smtClean="0"/>
              <a:t>Add text here. (Topic slide starts from here)</a:t>
            </a:r>
          </a:p>
          <a:p>
            <a:pPr lvl="0"/>
            <a:r>
              <a:rPr lang="en-US" dirty="0" smtClean="0"/>
              <a:t>You can add a picture, chart, or other content in the right column by clicking the appropriate button.</a:t>
            </a:r>
          </a:p>
          <a:p>
            <a:pPr lvl="0"/>
            <a:r>
              <a:rPr lang="en-US" dirty="0" smtClean="0"/>
              <a:t>You may need more than one slide for each topic. To add a slide, click New Slide on the Insert menu, or press CTRL+M and add a suitable slide depending upon the content</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lvl1pPr>
              <a:defRPr>
                <a:latin typeface="+mn-lt"/>
                <a:cs typeface="Calibri"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3972735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dont us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7"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1596262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066800"/>
          </a:xfrm>
        </p:spPr>
        <p:txBody>
          <a:bodyPr/>
          <a:lstStyle>
            <a:lvl1pPr>
              <a:defRPr>
                <a:latin typeface="Verdana" pitchFamily="34" charset="0"/>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Learn_H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pPr/>
              <a:t>‹#›</a:t>
            </a:fld>
            <a:endParaRPr lang="en-GB" dirty="0"/>
          </a:p>
        </p:txBody>
      </p:sp>
    </p:spTree>
    <p:extLst>
      <p:ext uri="{BB962C8B-B14F-4D97-AF65-F5344CB8AC3E}">
        <p14:creationId xmlns:p14="http://schemas.microsoft.com/office/powerpoint/2010/main" val="3242803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schemeClr val="bg1"/>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7" name="Picture 6" descr="picture.jpg"/>
          <p:cNvPicPr>
            <a:picLocks noChangeAspect="1"/>
          </p:cNvPicPr>
          <p:nvPr/>
        </p:nvPicPr>
        <p:blipFill>
          <a:blip r:embed="rId4"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pic>
        <p:nvPicPr>
          <p:cNvPr id="6" name="Picture 5" descr="picture.jpg"/>
          <p:cNvPicPr>
            <a:picLocks noChangeAspect="1"/>
          </p:cNvPicPr>
          <p:nvPr userDrawn="1"/>
        </p:nvPicPr>
        <p:blipFill>
          <a:blip r:embed="rId4"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4"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10" Type="http://schemas.openxmlformats.org/officeDocument/2006/relationships/image" Target="../media/image2.jpeg"/><Relationship Id="rId4" Type="http://schemas.openxmlformats.org/officeDocument/2006/relationships/slideLayout" Target="../slideLayouts/slideLayout10.xml"/><Relationship Id="rId9" Type="http://schemas.openxmlformats.org/officeDocument/2006/relationships/image" Target="../media/image6.jpe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10" Type="http://schemas.openxmlformats.org/officeDocument/2006/relationships/image" Target="../media/image6.jpeg"/><Relationship Id="rId4" Type="http://schemas.openxmlformats.org/officeDocument/2006/relationships/slideLayout" Target="../slideLayouts/slideLayout22.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b="1" baseline="-25000" dirty="0">
              <a:solidFill>
                <a:schemeClr val="bg1"/>
              </a:solidFill>
              <a:latin typeface="Arial" pitchFamily="34" charset="0"/>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8" name="Rectangle 7"/>
          <p:cNvSpPr/>
          <p:nvPr/>
        </p:nvSpPr>
        <p:spPr>
          <a:xfrm>
            <a:off x="-10886" y="1295400"/>
            <a:ext cx="9154887" cy="195943"/>
          </a:xfrm>
          <a:prstGeom prst="rect">
            <a:avLst/>
          </a:prstGeom>
          <a:gradFill flip="none" rotWithShape="1">
            <a:gsLst>
              <a:gs pos="0">
                <a:srgbClr val="BC4744">
                  <a:shade val="30000"/>
                  <a:satMod val="115000"/>
                </a:srgbClr>
              </a:gs>
              <a:gs pos="50000">
                <a:srgbClr val="BC4744">
                  <a:shade val="67500"/>
                  <a:satMod val="115000"/>
                </a:srgbClr>
              </a:gs>
              <a:gs pos="100000">
                <a:srgbClr val="BC4744">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10" name="Picture 10" descr="picture.jpg"/>
          <p:cNvPicPr>
            <a:picLocks noChangeAspect="1"/>
          </p:cNvPicPr>
          <p:nvPr userDrawn="1"/>
        </p:nvPicPr>
        <p:blipFill>
          <a:blip r:embed="rId9"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2" r:id="rId6"/>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pic>
        <p:nvPicPr>
          <p:cNvPr id="5" name="Picture 10" descr="picture.jpg"/>
          <p:cNvPicPr>
            <a:picLocks noChangeAspect="1"/>
          </p:cNvPicPr>
          <p:nvPr userDrawn="1"/>
        </p:nvPicPr>
        <p:blipFill>
          <a:blip r:embed="rId10"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28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b="1" baseline="-25000" dirty="0">
              <a:solidFill>
                <a:schemeClr val="bg1"/>
              </a:solidFill>
              <a:latin typeface="Arial" pitchFamily="34" charset="0"/>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8" name="Rectangle 7"/>
          <p:cNvSpPr/>
          <p:nvPr/>
        </p:nvSpPr>
        <p:spPr>
          <a:xfrm>
            <a:off x="-10886" y="1295400"/>
            <a:ext cx="9154887" cy="195943"/>
          </a:xfrm>
          <a:prstGeom prst="rect">
            <a:avLst/>
          </a:prstGeom>
          <a:gradFill flip="none" rotWithShape="1">
            <a:gsLst>
              <a:gs pos="0">
                <a:srgbClr val="BC4744">
                  <a:shade val="30000"/>
                  <a:satMod val="115000"/>
                </a:srgbClr>
              </a:gs>
              <a:gs pos="50000">
                <a:srgbClr val="BC4744">
                  <a:shade val="67500"/>
                  <a:satMod val="115000"/>
                </a:srgbClr>
              </a:gs>
              <a:gs pos="100000">
                <a:srgbClr val="BC4744">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10" name="Picture 10" descr="picture.jpg"/>
          <p:cNvPicPr>
            <a:picLocks noChangeAspect="1"/>
          </p:cNvPicPr>
          <p:nvPr/>
        </p:nvPicPr>
        <p:blipFill>
          <a:blip r:embed="rId9" cstate="print"/>
          <a:srcRect/>
          <a:stretch>
            <a:fillRect/>
          </a:stretch>
        </p:blipFill>
        <p:spPr bwMode="auto">
          <a:xfrm>
            <a:off x="0" y="0"/>
            <a:ext cx="1460500" cy="1295400"/>
          </a:xfrm>
          <a:prstGeom prst="rect">
            <a:avLst/>
          </a:prstGeom>
          <a:noFill/>
          <a:ln w="9525">
            <a:noFill/>
            <a:miter lim="800000"/>
            <a:headEnd/>
            <a:tailEnd/>
          </a:ln>
        </p:spPr>
      </p:pic>
      <p:pic>
        <p:nvPicPr>
          <p:cNvPr id="9" name="Picture 10" descr="picture.jpg"/>
          <p:cNvPicPr>
            <a:picLocks noChangeAspect="1"/>
          </p:cNvPicPr>
          <p:nvPr userDrawn="1"/>
        </p:nvPicPr>
        <p:blipFill>
          <a:blip r:embed="rId9"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Tree>
    <p:extLst>
      <p:ext uri="{BB962C8B-B14F-4D97-AF65-F5344CB8AC3E}">
        <p14:creationId xmlns:p14="http://schemas.microsoft.com/office/powerpoint/2010/main" val="243802314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4" r:id="rId6"/>
    <p:sldLayoutId id="2147483693"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rtl="0" eaLnBrk="1" fontAlgn="base" hangingPunct="1">
        <a:spcBef>
          <a:spcPct val="0"/>
        </a:spcBef>
        <a:spcAft>
          <a:spcPct val="0"/>
        </a:spcAft>
        <a:defRPr lang="en-GB" sz="2800" kern="1200" dirty="0">
          <a:solidFill>
            <a:srgbClr val="FFFFFF"/>
          </a:solidFill>
          <a:latin typeface="+mn-lt"/>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4.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25.xml"/><Relationship Id="rId6" Type="http://schemas.openxmlformats.org/officeDocument/2006/relationships/image" Target="../media/image11.png"/><Relationship Id="rId11" Type="http://schemas.openxmlformats.org/officeDocument/2006/relationships/image" Target="../media/image15.jpeg"/><Relationship Id="rId5" Type="http://schemas.openxmlformats.org/officeDocument/2006/relationships/image" Target="../media/image10.png"/><Relationship Id="rId10" Type="http://schemas.openxmlformats.org/officeDocument/2006/relationships/image" Target="../media/image14.png"/><Relationship Id="rId4" Type="http://schemas.openxmlformats.org/officeDocument/2006/relationships/image" Target="../media/image9.png"/><Relationship Id="rId9" Type="http://schemas.openxmlformats.org/officeDocument/2006/relationships/image" Target="../media/image13.jpeg"/></Relationships>
</file>

<file path=ppt/slides/_rels/slide20.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9.png"/><Relationship Id="rId7" Type="http://schemas.openxmlformats.org/officeDocument/2006/relationships/diagramQuickStyle" Target="../diagrams/quickStyle2.xml"/><Relationship Id="rId2" Type="http://schemas.openxmlformats.org/officeDocument/2006/relationships/notesSlide" Target="../notesSlides/notesSlide7.xml"/><Relationship Id="rId1" Type="http://schemas.openxmlformats.org/officeDocument/2006/relationships/slideLayout" Target="../slideLayouts/slideLayout20.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31.png"/><Relationship Id="rId9" Type="http://schemas.microsoft.com/office/2007/relationships/diagramDrawing" Target="../diagrams/drawing2.xml"/></Relationships>
</file>

<file path=ppt/slides/_rels/slide24.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9.png"/><Relationship Id="rId7" Type="http://schemas.openxmlformats.org/officeDocument/2006/relationships/diagramQuickStyle" Target="../diagrams/quickStyle3.xml"/><Relationship Id="rId2" Type="http://schemas.openxmlformats.org/officeDocument/2006/relationships/notesSlide" Target="../notesSlides/notesSlide8.xml"/><Relationship Id="rId1" Type="http://schemas.openxmlformats.org/officeDocument/2006/relationships/slideLayout" Target="../slideLayouts/slideLayout20.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31.png"/><Relationship Id="rId9" Type="http://schemas.microsoft.com/office/2007/relationships/diagramDrawing" Target="../diagrams/drawing3.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hyperlink" Target="http://www.cs.cmu.edu/~adamchik/15-121/lectures/Stacks%20and%20Queues/Stacks%20and%20Queues.html" TargetMode="External"/><Relationship Id="rId2" Type="http://schemas.openxmlformats.org/officeDocument/2006/relationships/hyperlink" Target="http://www.cs.ccsu.edu/" TargetMode="External"/><Relationship Id="rId1" Type="http://schemas.openxmlformats.org/officeDocument/2006/relationships/slideLayout" Target="../slideLayouts/slideLayout20.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tx1"/>
                </a:solidFill>
                <a:latin typeface="Myriad Pro" pitchFamily="34" charset="0"/>
                <a:cs typeface="Arial" pitchFamily="34" charset="0"/>
              </a:rPr>
              <a:t>Programming </a:t>
            </a:r>
            <a:r>
              <a:rPr lang="en-US" sz="2200" b="1" dirty="0" smtClean="0">
                <a:solidFill>
                  <a:schemeClr val="tx1"/>
                </a:solidFill>
                <a:latin typeface="Myriad Pro" pitchFamily="34" charset="0"/>
                <a:cs typeface="Arial" pitchFamily="34" charset="0"/>
              </a:rPr>
              <a:t>Concepts</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r>
              <a:rPr lang="en-US" sz="2200" dirty="0" smtClean="0">
                <a:solidFill>
                  <a:schemeClr val="bg1"/>
                </a:solidFill>
                <a:latin typeface="Myriad Pro" pitchFamily="34" charset="0"/>
                <a:cs typeface="Arial" pitchFamily="34" charset="0"/>
              </a:rPr>
              <a:t>        </a:t>
            </a:r>
            <a:r>
              <a:rPr lang="en-US" sz="2300" dirty="0">
                <a:solidFill>
                  <a:schemeClr val="bg1"/>
                </a:solidFill>
                <a:latin typeface="Cambria" pitchFamily="18" charset="0"/>
                <a:ea typeface="+mj-ea"/>
                <a:cs typeface="+mj-cs"/>
              </a:rPr>
              <a:t>Stack and Queue</a:t>
            </a: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953735"/>
                </a:solidFill>
                <a:effectLst/>
                <a:uLnTx/>
                <a:uFillTx/>
                <a:latin typeface="+mj-lt"/>
                <a:cs typeface="Arial" pitchFamily="34" charset="0"/>
              </a:rPr>
              <a:t>LEVEL – </a:t>
            </a:r>
            <a:r>
              <a:rPr lang="en-US" sz="1400" b="1" dirty="0" smtClean="0">
                <a:solidFill>
                  <a:srgbClr val="953735"/>
                </a:solidFill>
                <a:latin typeface="+mj-lt"/>
                <a:cs typeface="Arial" pitchFamily="34" charset="0"/>
              </a:rPr>
              <a:t>LEARNER</a:t>
            </a:r>
            <a:endParaRPr kumimoji="0" lang="en-GB" sz="1400" b="1" u="none" strike="noStrike" kern="1200" cap="none" spc="0" normalizeH="0" baseline="0" noProof="0" dirty="0">
              <a:ln>
                <a:noFill/>
              </a:ln>
              <a:solidFill>
                <a:srgbClr val="953735"/>
              </a:solidFill>
              <a:effectLst/>
              <a:uLnTx/>
              <a:uFillTx/>
              <a:latin typeface="+mj-lt"/>
              <a:cs typeface="Arial" pitchFamily="34" charset="0"/>
            </a:endParaRPr>
          </a:p>
        </p:txBody>
      </p:sp>
    </p:spTree>
    <p:extLst>
      <p:ext uri="{BB962C8B-B14F-4D97-AF65-F5344CB8AC3E}">
        <p14:creationId xmlns:p14="http://schemas.microsoft.com/office/powerpoint/2010/main" val="876404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2400" y="1600200"/>
            <a:ext cx="5029200" cy="3352800"/>
          </a:xfrm>
        </p:spPr>
      </p:pic>
      <p:sp>
        <p:nvSpPr>
          <p:cNvPr id="4" name="Slide Number Placeholder 3"/>
          <p:cNvSpPr>
            <a:spLocks noGrp="1"/>
          </p:cNvSpPr>
          <p:nvPr>
            <p:ph type="sldNum" sz="quarter" idx="10"/>
          </p:nvPr>
        </p:nvSpPr>
        <p:spPr/>
        <p:txBody>
          <a:bodyPr/>
          <a:lstStyle/>
          <a:p>
            <a:fld id="{47ED8886-DB3B-44F4-9A80-E6A224679F20}" type="slidenum">
              <a:rPr lang="en-US" smtClean="0"/>
              <a:pPr/>
              <a:t>10</a:t>
            </a:fld>
            <a:endParaRPr lang="en-US" dirty="0"/>
          </a:p>
        </p:txBody>
      </p:sp>
      <p:sp>
        <p:nvSpPr>
          <p:cNvPr id="3" name="Title 2"/>
          <p:cNvSpPr>
            <a:spLocks noGrp="1"/>
          </p:cNvSpPr>
          <p:nvPr>
            <p:ph type="title"/>
          </p:nvPr>
        </p:nvSpPr>
        <p:spPr/>
        <p:txBody>
          <a:bodyPr/>
          <a:lstStyle/>
          <a:p>
            <a:r>
              <a:rPr lang="en-US" dirty="0" smtClean="0"/>
              <a:t>Stack PUSH or POP Operation</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7799" y="1295400"/>
            <a:ext cx="3590925" cy="4419600"/>
          </a:xfrm>
          <a:prstGeom prst="rect">
            <a:avLst/>
          </a:prstGeom>
        </p:spPr>
      </p:pic>
    </p:spTree>
    <p:extLst>
      <p:ext uri="{BB962C8B-B14F-4D97-AF65-F5344CB8AC3E}">
        <p14:creationId xmlns:p14="http://schemas.microsoft.com/office/powerpoint/2010/main" val="958204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24600" y="1752600"/>
            <a:ext cx="2533650" cy="3291839"/>
          </a:xfrm>
        </p:spPr>
      </p:pic>
      <p:sp>
        <p:nvSpPr>
          <p:cNvPr id="3" name="Title 2"/>
          <p:cNvSpPr>
            <a:spLocks noGrp="1"/>
          </p:cNvSpPr>
          <p:nvPr>
            <p:ph type="title"/>
          </p:nvPr>
        </p:nvSpPr>
        <p:spPr/>
        <p:txBody>
          <a:bodyPr/>
          <a:lstStyle/>
          <a:p>
            <a:r>
              <a:rPr lang="en-US" dirty="0" smtClean="0"/>
              <a:t>Lend a </a:t>
            </a:r>
            <a:r>
              <a:rPr lang="en-US" dirty="0"/>
              <a:t>Hand - Stack </a:t>
            </a:r>
          </a:p>
        </p:txBody>
      </p:sp>
      <p:sp>
        <p:nvSpPr>
          <p:cNvPr id="4" name="Slide Number Placeholder 3"/>
          <p:cNvSpPr>
            <a:spLocks noGrp="1"/>
          </p:cNvSpPr>
          <p:nvPr>
            <p:ph type="sldNum" sz="quarter" idx="10"/>
          </p:nvPr>
        </p:nvSpPr>
        <p:spPr/>
        <p:txBody>
          <a:bodyPr/>
          <a:lstStyle/>
          <a:p>
            <a:fld id="{47ED8886-DB3B-44F4-9A80-E6A224679F20}" type="slidenum">
              <a:rPr lang="en-US" smtClean="0"/>
              <a:pPr/>
              <a:t>11</a:t>
            </a:fld>
            <a:endParaRPr lang="en-US" dirty="0"/>
          </a:p>
        </p:txBody>
      </p:sp>
      <p:graphicFrame>
        <p:nvGraphicFramePr>
          <p:cNvPr id="2" name="Diagram 1"/>
          <p:cNvGraphicFramePr/>
          <p:nvPr>
            <p:extLst>
              <p:ext uri="{D42A27DB-BD31-4B8C-83A1-F6EECF244321}">
                <p14:modId xmlns:p14="http://schemas.microsoft.com/office/powerpoint/2010/main" val="2872560576"/>
              </p:ext>
            </p:extLst>
          </p:nvPr>
        </p:nvGraphicFramePr>
        <p:xfrm>
          <a:off x="304800" y="1295400"/>
          <a:ext cx="5410200" cy="4724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7032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graphicEl>
                                              <a:dgm id="{26CEAADD-F6A6-438D-84B9-E8723DDF2158}"/>
                                            </p:graphicEl>
                                          </p:spTgt>
                                        </p:tgtEl>
                                        <p:attrNameLst>
                                          <p:attrName>style.visibility</p:attrName>
                                        </p:attrNameLst>
                                      </p:cBhvr>
                                      <p:to>
                                        <p:strVal val="visible"/>
                                      </p:to>
                                    </p:set>
                                    <p:animEffect transition="in" filter="fade">
                                      <p:cBhvr>
                                        <p:cTn id="12" dur="500"/>
                                        <p:tgtEl>
                                          <p:spTgt spid="2">
                                            <p:graphicEl>
                                              <a:dgm id="{26CEAADD-F6A6-438D-84B9-E8723DDF2158}"/>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graphicEl>
                                              <a:dgm id="{911BD1DB-C0C6-4DAC-8CE2-D62A75B9119C}"/>
                                            </p:graphicEl>
                                          </p:spTgt>
                                        </p:tgtEl>
                                        <p:attrNameLst>
                                          <p:attrName>style.visibility</p:attrName>
                                        </p:attrNameLst>
                                      </p:cBhvr>
                                      <p:to>
                                        <p:strVal val="visible"/>
                                      </p:to>
                                    </p:set>
                                    <p:animEffect transition="in" filter="fade">
                                      <p:cBhvr>
                                        <p:cTn id="17" dur="500"/>
                                        <p:tgtEl>
                                          <p:spTgt spid="2">
                                            <p:graphicEl>
                                              <a:dgm id="{911BD1DB-C0C6-4DAC-8CE2-D62A75B9119C}"/>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graphicEl>
                                              <a:dgm id="{A85A7BD1-1AD5-4428-87A1-A155F8CAEC5F}"/>
                                            </p:graphicEl>
                                          </p:spTgt>
                                        </p:tgtEl>
                                        <p:attrNameLst>
                                          <p:attrName>style.visibility</p:attrName>
                                        </p:attrNameLst>
                                      </p:cBhvr>
                                      <p:to>
                                        <p:strVal val="visible"/>
                                      </p:to>
                                    </p:set>
                                    <p:animEffect transition="in" filter="fade">
                                      <p:cBhvr>
                                        <p:cTn id="22" dur="500"/>
                                        <p:tgtEl>
                                          <p:spTgt spid="2">
                                            <p:graphicEl>
                                              <a:dgm id="{A85A7BD1-1AD5-4428-87A1-A155F8CAEC5F}"/>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graphicEl>
                                              <a:dgm id="{1D2A3649-62AA-45DE-8C0C-88261424D25E}"/>
                                            </p:graphicEl>
                                          </p:spTgt>
                                        </p:tgtEl>
                                        <p:attrNameLst>
                                          <p:attrName>style.visibility</p:attrName>
                                        </p:attrNameLst>
                                      </p:cBhvr>
                                      <p:to>
                                        <p:strVal val="visible"/>
                                      </p:to>
                                    </p:set>
                                    <p:animEffect transition="in" filter="fade">
                                      <p:cBhvr>
                                        <p:cTn id="27" dur="500"/>
                                        <p:tgtEl>
                                          <p:spTgt spid="2">
                                            <p:graphicEl>
                                              <a:dgm id="{1D2A3649-62AA-45DE-8C0C-88261424D25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12</a:t>
            </a:fld>
            <a:endParaRPr lang="en-US" dirty="0"/>
          </a:p>
        </p:txBody>
      </p:sp>
      <p:sp>
        <p:nvSpPr>
          <p:cNvPr id="3" name="Title 2"/>
          <p:cNvSpPr>
            <a:spLocks noGrp="1"/>
          </p:cNvSpPr>
          <p:nvPr>
            <p:ph type="title"/>
          </p:nvPr>
        </p:nvSpPr>
        <p:spPr>
          <a:xfrm>
            <a:off x="1303020" y="0"/>
            <a:ext cx="7840980" cy="838200"/>
          </a:xfrm>
        </p:spPr>
        <p:txBody>
          <a:bodyPr/>
          <a:lstStyle/>
          <a:p>
            <a:r>
              <a:rPr lang="en-US" dirty="0"/>
              <a:t>Lend </a:t>
            </a:r>
            <a:r>
              <a:rPr lang="en-US" dirty="0" smtClean="0"/>
              <a:t>a </a:t>
            </a:r>
            <a:r>
              <a:rPr lang="en-US" dirty="0"/>
              <a:t>Hand - Stack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0" y="1447800"/>
            <a:ext cx="2971800" cy="3733800"/>
          </a:xfrm>
          <a:prstGeom prst="rect">
            <a:avLst/>
          </a:prstGeom>
        </p:spPr>
      </p:pic>
      <p:grpSp>
        <p:nvGrpSpPr>
          <p:cNvPr id="7" name="Group 6"/>
          <p:cNvGrpSpPr/>
          <p:nvPr/>
        </p:nvGrpSpPr>
        <p:grpSpPr>
          <a:xfrm>
            <a:off x="533400" y="1356360"/>
            <a:ext cx="4343400" cy="4434840"/>
            <a:chOff x="0" y="203199"/>
            <a:chExt cx="6096000" cy="3657600"/>
          </a:xfrm>
        </p:grpSpPr>
        <p:sp>
          <p:nvSpPr>
            <p:cNvPr id="8" name="Rectangle 7"/>
            <p:cNvSpPr/>
            <p:nvPr/>
          </p:nvSpPr>
          <p:spPr>
            <a:xfrm>
              <a:off x="0" y="203199"/>
              <a:ext cx="6096000" cy="3657600"/>
            </a:xfrm>
            <a:prstGeom prst="rect">
              <a:avLst/>
            </a:prstGeom>
            <a:solidFill>
              <a:schemeClr val="accent3">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ectangle 8"/>
            <p:cNvSpPr/>
            <p:nvPr/>
          </p:nvSpPr>
          <p:spPr>
            <a:xfrm>
              <a:off x="0" y="203199"/>
              <a:ext cx="6096000" cy="36576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7160" tIns="137160" rIns="137160" bIns="137160" numCol="1" spcCol="1270" anchor="t" anchorCtr="0">
              <a:noAutofit/>
            </a:bodyPr>
            <a:lstStyle/>
            <a:p>
              <a:pPr lvl="0" defTabSz="1600200">
                <a:lnSpc>
                  <a:spcPct val="200000"/>
                </a:lnSpc>
                <a:spcBef>
                  <a:spcPct val="0"/>
                </a:spcBef>
                <a:spcAft>
                  <a:spcPct val="35000"/>
                </a:spcAft>
              </a:pPr>
              <a:r>
                <a:rPr lang="en-US" kern="1200" dirty="0" smtClean="0">
                  <a:solidFill>
                    <a:schemeClr val="bg1"/>
                  </a:solidFill>
                  <a:latin typeface="+mj-lt"/>
                  <a:ea typeface="Times New Roman"/>
                  <a:cs typeface="Times New Roman"/>
                </a:rPr>
                <a:t>Q. The top pointer is increased</a:t>
              </a:r>
              <a:endParaRPr lang="en-US" kern="1200" dirty="0" smtClean="0">
                <a:solidFill>
                  <a:schemeClr val="bg1"/>
                </a:solidFill>
                <a:latin typeface="+mj-lt"/>
                <a:ea typeface="Calibri"/>
                <a:cs typeface="Times New Roman"/>
              </a:endParaRPr>
            </a:p>
            <a:p>
              <a:pPr marL="285750" lvl="0" indent="-285750" defTabSz="1600200">
                <a:lnSpc>
                  <a:spcPct val="200000"/>
                </a:lnSpc>
                <a:spcBef>
                  <a:spcPct val="0"/>
                </a:spcBef>
                <a:spcAft>
                  <a:spcPct val="35000"/>
                </a:spcAft>
                <a:buFont typeface="Arial" pitchFamily="34" charset="0"/>
                <a:buChar char="•"/>
              </a:pPr>
              <a:r>
                <a:rPr lang="en-US" dirty="0">
                  <a:solidFill>
                    <a:schemeClr val="bg1"/>
                  </a:solidFill>
                  <a:latin typeface="+mj-lt"/>
                  <a:ea typeface="Times New Roman"/>
                  <a:cs typeface="Times New Roman"/>
                </a:rPr>
                <a:t>W</a:t>
              </a:r>
              <a:r>
                <a:rPr lang="en-US" kern="1200" dirty="0" smtClean="0">
                  <a:solidFill>
                    <a:schemeClr val="bg1"/>
                  </a:solidFill>
                  <a:latin typeface="+mj-lt"/>
                  <a:ea typeface="Times New Roman"/>
                  <a:cs typeface="Times New Roman"/>
                </a:rPr>
                <a:t>hen push () operation is done</a:t>
              </a:r>
            </a:p>
            <a:p>
              <a:pPr marL="285750" lvl="0" indent="-285750" defTabSz="1600200">
                <a:lnSpc>
                  <a:spcPct val="200000"/>
                </a:lnSpc>
                <a:spcBef>
                  <a:spcPct val="0"/>
                </a:spcBef>
                <a:spcAft>
                  <a:spcPct val="35000"/>
                </a:spcAft>
                <a:buFont typeface="Arial" pitchFamily="34" charset="0"/>
                <a:buChar char="•"/>
              </a:pPr>
              <a:r>
                <a:rPr lang="en-US" dirty="0">
                  <a:solidFill>
                    <a:schemeClr val="bg1"/>
                  </a:solidFill>
                  <a:latin typeface="+mj-lt"/>
                  <a:ea typeface="Times New Roman"/>
                  <a:cs typeface="Times New Roman"/>
                </a:rPr>
                <a:t>W</a:t>
              </a:r>
              <a:r>
                <a:rPr lang="en-US" kern="1200" dirty="0" smtClean="0">
                  <a:solidFill>
                    <a:schemeClr val="bg1"/>
                  </a:solidFill>
                  <a:latin typeface="+mj-lt"/>
                  <a:ea typeface="Times New Roman"/>
                  <a:cs typeface="Times New Roman"/>
                </a:rPr>
                <a:t>hen pop () operation is done</a:t>
              </a:r>
              <a:endParaRPr lang="en-US" kern="1200" dirty="0" smtClean="0">
                <a:solidFill>
                  <a:schemeClr val="bg1"/>
                </a:solidFill>
                <a:latin typeface="+mj-lt"/>
                <a:ea typeface="Calibri"/>
                <a:cs typeface="Times New Roman"/>
              </a:endParaRPr>
            </a:p>
            <a:p>
              <a:pPr marL="285750" lvl="0" indent="-285750" defTabSz="1600200">
                <a:lnSpc>
                  <a:spcPct val="200000"/>
                </a:lnSpc>
                <a:spcBef>
                  <a:spcPct val="0"/>
                </a:spcBef>
                <a:spcAft>
                  <a:spcPct val="35000"/>
                </a:spcAft>
                <a:buFont typeface="Arial" pitchFamily="34" charset="0"/>
                <a:buChar char="•"/>
              </a:pPr>
              <a:r>
                <a:rPr lang="en-US" kern="1200" dirty="0" smtClean="0">
                  <a:solidFill>
                    <a:schemeClr val="bg1"/>
                  </a:solidFill>
                  <a:latin typeface="+mj-lt"/>
                  <a:ea typeface="Times New Roman"/>
                  <a:cs typeface="Times New Roman"/>
                </a:rPr>
                <a:t>Both (a) and (b)</a:t>
              </a:r>
            </a:p>
            <a:p>
              <a:pPr marL="285750" lvl="0" indent="-285750" defTabSz="1600200">
                <a:lnSpc>
                  <a:spcPct val="200000"/>
                </a:lnSpc>
                <a:spcBef>
                  <a:spcPct val="0"/>
                </a:spcBef>
                <a:spcAft>
                  <a:spcPct val="35000"/>
                </a:spcAft>
                <a:buFont typeface="Arial" pitchFamily="34" charset="0"/>
                <a:buChar char="•"/>
              </a:pPr>
              <a:r>
                <a:rPr lang="en-US" dirty="0">
                  <a:solidFill>
                    <a:schemeClr val="bg1"/>
                  </a:solidFill>
                  <a:latin typeface="+mj-lt"/>
                  <a:ea typeface="Times New Roman"/>
                  <a:cs typeface="Times New Roman"/>
                </a:rPr>
                <a:t>N</a:t>
              </a:r>
              <a:r>
                <a:rPr lang="en-US" kern="1200" dirty="0" smtClean="0">
                  <a:solidFill>
                    <a:schemeClr val="bg1"/>
                  </a:solidFill>
                  <a:latin typeface="+mj-lt"/>
                  <a:ea typeface="Times New Roman"/>
                  <a:cs typeface="Times New Roman"/>
                </a:rPr>
                <a:t>one of the above</a:t>
              </a:r>
              <a:endParaRPr lang="en-US" kern="1200" dirty="0">
                <a:solidFill>
                  <a:schemeClr val="bg1"/>
                </a:solidFill>
              </a:endParaRPr>
            </a:p>
          </p:txBody>
        </p:sp>
      </p:grpSp>
    </p:spTree>
    <p:extLst>
      <p:ext uri="{BB962C8B-B14F-4D97-AF65-F5344CB8AC3E}">
        <p14:creationId xmlns:p14="http://schemas.microsoft.com/office/powerpoint/2010/main" val="147032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1960" y="1345045"/>
            <a:ext cx="8686800" cy="4946650"/>
          </a:xfrm>
        </p:spPr>
        <p:txBody>
          <a:bodyPr/>
          <a:lstStyle/>
          <a:p>
            <a:pPr marL="0" indent="0">
              <a:buNone/>
            </a:pPr>
            <a:r>
              <a:rPr lang="en-US" dirty="0" smtClean="0"/>
              <a:t>Q. Please identity the operation below and write the Algorithm of the operation :</a:t>
            </a:r>
          </a:p>
          <a:p>
            <a:pPr marL="0" indent="0">
              <a:buNone/>
            </a:pP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13</a:t>
            </a:fld>
            <a:endParaRPr lang="en-US" dirty="0"/>
          </a:p>
        </p:txBody>
      </p:sp>
      <p:sp>
        <p:nvSpPr>
          <p:cNvPr id="3" name="Title 2"/>
          <p:cNvSpPr>
            <a:spLocks noGrp="1"/>
          </p:cNvSpPr>
          <p:nvPr>
            <p:ph type="title"/>
          </p:nvPr>
        </p:nvSpPr>
        <p:spPr>
          <a:xfrm>
            <a:off x="1303020" y="0"/>
            <a:ext cx="7840980" cy="838200"/>
          </a:xfrm>
        </p:spPr>
        <p:txBody>
          <a:bodyPr/>
          <a:lstStyle/>
          <a:p>
            <a:r>
              <a:rPr lang="en-US" dirty="0"/>
              <a:t>Lend a </a:t>
            </a:r>
            <a:r>
              <a:rPr lang="en-US" dirty="0" smtClean="0"/>
              <a:t>Hand - Tower of Hanoi</a:t>
            </a:r>
            <a:endParaRPr lang="en-US" dirty="0"/>
          </a:p>
        </p:txBody>
      </p:sp>
      <p:pic>
        <p:nvPicPr>
          <p:cNvPr id="6" name="Content Placeholder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1052944" y="1981200"/>
            <a:ext cx="7100455" cy="4310495"/>
          </a:xfrm>
          <a:prstGeom prst="rect">
            <a:avLst/>
          </a:prstGeom>
          <a:noFill/>
          <a:ln w="9525">
            <a:noFill/>
            <a:miter lim="800000"/>
            <a:headEnd/>
            <a:tailEnd/>
          </a:ln>
        </p:spPr>
      </p:pic>
    </p:spTree>
    <p:extLst>
      <p:ext uri="{BB962C8B-B14F-4D97-AF65-F5344CB8AC3E}">
        <p14:creationId xmlns:p14="http://schemas.microsoft.com/office/powerpoint/2010/main" val="1477694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143000"/>
            <a:ext cx="8686800" cy="4946650"/>
          </a:xfrm>
        </p:spPr>
        <p:txBody>
          <a:bodyPr/>
          <a:lstStyle/>
          <a:p>
            <a:pPr marL="0" indent="-365760">
              <a:lnSpc>
                <a:spcPct val="120000"/>
              </a:lnSpc>
              <a:spcBef>
                <a:spcPts val="0"/>
              </a:spcBef>
              <a:buNone/>
            </a:pPr>
            <a:r>
              <a:rPr lang="en-US" sz="1600" dirty="0" smtClean="0"/>
              <a:t>The operations are POP &amp; PUSH:</a:t>
            </a:r>
          </a:p>
          <a:p>
            <a:pPr indent="-365760">
              <a:lnSpc>
                <a:spcPct val="120000"/>
              </a:lnSpc>
              <a:spcBef>
                <a:spcPts val="0"/>
              </a:spcBef>
              <a:buFont typeface="+mj-lt"/>
              <a:buAutoNum type="arabicPeriod"/>
            </a:pPr>
            <a:r>
              <a:rPr lang="en-US" sz="1600" dirty="0"/>
              <a:t>The solution of the Tower of Hanoi problem for n=3 appears in fig below. Observe that it consists of the following seven moves:</a:t>
            </a:r>
          </a:p>
          <a:p>
            <a:pPr indent="-365760">
              <a:lnSpc>
                <a:spcPct val="120000"/>
              </a:lnSpc>
              <a:spcBef>
                <a:spcPts val="0"/>
              </a:spcBef>
              <a:buFont typeface="+mj-lt"/>
              <a:buAutoNum type="arabicPeriod"/>
            </a:pPr>
            <a:r>
              <a:rPr lang="en-US" sz="1600" dirty="0"/>
              <a:t>n=3: Move top disk from Peg A to Peg C</a:t>
            </a:r>
          </a:p>
          <a:p>
            <a:pPr indent="-365760">
              <a:lnSpc>
                <a:spcPct val="120000"/>
              </a:lnSpc>
              <a:spcBef>
                <a:spcPts val="0"/>
              </a:spcBef>
              <a:buFont typeface="+mj-lt"/>
              <a:buAutoNum type="arabicPeriod"/>
            </a:pPr>
            <a:r>
              <a:rPr lang="en-US" sz="1600" dirty="0"/>
              <a:t>Move top disk from Peg A to Peg B</a:t>
            </a:r>
          </a:p>
          <a:p>
            <a:pPr indent="-365760">
              <a:lnSpc>
                <a:spcPct val="120000"/>
              </a:lnSpc>
              <a:spcBef>
                <a:spcPts val="0"/>
              </a:spcBef>
              <a:buFont typeface="+mj-lt"/>
              <a:buAutoNum type="arabicPeriod"/>
            </a:pPr>
            <a:r>
              <a:rPr lang="en-US" sz="1600" dirty="0"/>
              <a:t>Move top disk from Peg C to Peg B</a:t>
            </a:r>
          </a:p>
          <a:p>
            <a:pPr indent="-365760">
              <a:lnSpc>
                <a:spcPct val="120000"/>
              </a:lnSpc>
              <a:spcBef>
                <a:spcPts val="0"/>
              </a:spcBef>
              <a:buFont typeface="+mj-lt"/>
              <a:buAutoNum type="arabicPeriod"/>
            </a:pPr>
            <a:r>
              <a:rPr lang="en-US" sz="1600" dirty="0"/>
              <a:t>Move top disk from Peg A to Peg C</a:t>
            </a:r>
          </a:p>
          <a:p>
            <a:pPr indent="-365760">
              <a:lnSpc>
                <a:spcPct val="120000"/>
              </a:lnSpc>
              <a:spcBef>
                <a:spcPts val="0"/>
              </a:spcBef>
              <a:buFont typeface="+mj-lt"/>
              <a:buAutoNum type="arabicPeriod"/>
            </a:pPr>
            <a:r>
              <a:rPr lang="en-US" sz="1600" dirty="0"/>
              <a:t>Move top disk from Peg B to Peg A</a:t>
            </a:r>
          </a:p>
          <a:p>
            <a:pPr indent="-365760">
              <a:lnSpc>
                <a:spcPct val="120000"/>
              </a:lnSpc>
              <a:spcBef>
                <a:spcPts val="0"/>
              </a:spcBef>
              <a:buFont typeface="+mj-lt"/>
              <a:buAutoNum type="arabicPeriod"/>
            </a:pPr>
            <a:r>
              <a:rPr lang="en-US" sz="1600" dirty="0"/>
              <a:t>Move top disk from Peg B to Peg C</a:t>
            </a:r>
          </a:p>
          <a:p>
            <a:pPr indent="-365760">
              <a:lnSpc>
                <a:spcPct val="120000"/>
              </a:lnSpc>
              <a:spcBef>
                <a:spcPts val="0"/>
              </a:spcBef>
              <a:buFont typeface="+mj-lt"/>
              <a:buAutoNum type="arabicPeriod"/>
            </a:pPr>
            <a:r>
              <a:rPr lang="en-US" sz="1600" dirty="0"/>
              <a:t>Move top disk from Peg A to Peg C</a:t>
            </a:r>
          </a:p>
          <a:p>
            <a:pPr indent="-365760">
              <a:lnSpc>
                <a:spcPct val="120000"/>
              </a:lnSpc>
              <a:spcBef>
                <a:spcPts val="0"/>
              </a:spcBef>
              <a:buNone/>
            </a:pPr>
            <a:r>
              <a:rPr lang="en-US" sz="1600" dirty="0"/>
              <a:t> </a:t>
            </a:r>
            <a:r>
              <a:rPr lang="en-US" sz="1600" dirty="0" smtClean="0"/>
              <a:t>In </a:t>
            </a:r>
            <a:r>
              <a:rPr lang="en-US" sz="1600" dirty="0"/>
              <a:t>other words,</a:t>
            </a:r>
          </a:p>
          <a:p>
            <a:pPr indent="-365760">
              <a:lnSpc>
                <a:spcPct val="120000"/>
              </a:lnSpc>
              <a:spcBef>
                <a:spcPts val="0"/>
              </a:spcBef>
              <a:buFont typeface="+mj-lt"/>
              <a:buAutoNum type="arabicPeriod"/>
            </a:pPr>
            <a:r>
              <a:rPr lang="en-US" sz="1600" dirty="0" smtClean="0"/>
              <a:t>n=3 </a:t>
            </a:r>
            <a:r>
              <a:rPr lang="en-US" sz="1600" dirty="0"/>
              <a:t>A-&gt;C, A-&gt;B C-&gt;B A-&gt;C B-&gt;A B-&gt;C A-&gt;C</a:t>
            </a:r>
          </a:p>
          <a:p>
            <a:pPr indent="-365760">
              <a:lnSpc>
                <a:spcPct val="120000"/>
              </a:lnSpc>
              <a:spcBef>
                <a:spcPts val="0"/>
              </a:spcBef>
              <a:buFont typeface="+mj-lt"/>
              <a:buAutoNum type="arabicPeriod"/>
            </a:pPr>
            <a:r>
              <a:rPr lang="en-US" sz="1600" dirty="0"/>
              <a:t>For completeness, we also give the solution to the Tower of Hanoi problem for n=1 and n=2,</a:t>
            </a:r>
          </a:p>
          <a:p>
            <a:pPr indent="-365760">
              <a:lnSpc>
                <a:spcPct val="120000"/>
              </a:lnSpc>
              <a:spcBef>
                <a:spcPts val="0"/>
              </a:spcBef>
              <a:buFont typeface="+mj-lt"/>
              <a:buAutoNum type="arabicPeriod"/>
            </a:pPr>
            <a:r>
              <a:rPr lang="en-US" sz="1600" dirty="0"/>
              <a:t>n=1: A-&gt;C</a:t>
            </a:r>
          </a:p>
          <a:p>
            <a:pPr indent="-365760">
              <a:lnSpc>
                <a:spcPct val="120000"/>
              </a:lnSpc>
              <a:spcBef>
                <a:spcPts val="0"/>
              </a:spcBef>
              <a:buFont typeface="+mj-lt"/>
              <a:buAutoNum type="arabicPeriod"/>
            </a:pPr>
            <a:r>
              <a:rPr lang="en-US" sz="1600" dirty="0"/>
              <a:t>n=2: A-&gt;B A-&gt;C B-&gt;C</a:t>
            </a:r>
          </a:p>
          <a:p>
            <a:pPr marL="0" indent="-365760">
              <a:lnSpc>
                <a:spcPct val="120000"/>
              </a:lnSpc>
              <a:spcBef>
                <a:spcPts val="0"/>
              </a:spcBef>
              <a:buNone/>
            </a:pPr>
            <a:endParaRPr lang="en-US" sz="1600" dirty="0" smtClean="0"/>
          </a:p>
          <a:p>
            <a:pPr marL="0" indent="-365760">
              <a:lnSpc>
                <a:spcPct val="120000"/>
              </a:lnSpc>
              <a:spcBef>
                <a:spcPts val="0"/>
              </a:spcBef>
              <a:buNone/>
            </a:pPr>
            <a:endParaRPr lang="en-US" sz="1600"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14</a:t>
            </a:fld>
            <a:endParaRPr lang="en-US" dirty="0"/>
          </a:p>
        </p:txBody>
      </p:sp>
      <p:sp>
        <p:nvSpPr>
          <p:cNvPr id="3" name="Title 2"/>
          <p:cNvSpPr>
            <a:spLocks noGrp="1"/>
          </p:cNvSpPr>
          <p:nvPr>
            <p:ph type="title"/>
          </p:nvPr>
        </p:nvSpPr>
        <p:spPr/>
        <p:txBody>
          <a:bodyPr/>
          <a:lstStyle/>
          <a:p>
            <a:r>
              <a:rPr lang="en-US" dirty="0" smtClean="0"/>
              <a:t>Solution-l </a:t>
            </a:r>
            <a:endParaRPr lang="en-US" dirty="0"/>
          </a:p>
        </p:txBody>
      </p:sp>
    </p:spTree>
    <p:extLst>
      <p:ext uri="{BB962C8B-B14F-4D97-AF65-F5344CB8AC3E}">
        <p14:creationId xmlns:p14="http://schemas.microsoft.com/office/powerpoint/2010/main" val="263057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000"/>
                                        <p:tgtEl>
                                          <p:spTgt spid="2">
                                            <p:txEl>
                                              <p:pRg st="1" end="1"/>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000"/>
                                        <p:tgtEl>
                                          <p:spTgt spid="2">
                                            <p:txEl>
                                              <p:pRg st="2" end="2"/>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000"/>
                                        <p:tgtEl>
                                          <p:spTgt spid="2">
                                            <p:txEl>
                                              <p:pRg st="3" end="3"/>
                                            </p:txEl>
                                          </p:spTgt>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2000"/>
                                        <p:tgtEl>
                                          <p:spTgt spid="2">
                                            <p:txEl>
                                              <p:pRg st="4" end="4"/>
                                            </p:txEl>
                                          </p:spTgt>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2000"/>
                                        <p:tgtEl>
                                          <p:spTgt spid="2">
                                            <p:txEl>
                                              <p:pRg st="5" end="5"/>
                                            </p:txEl>
                                          </p:spTgt>
                                        </p:tgtEl>
                                      </p:cBhvr>
                                    </p:animEffect>
                                  </p:childTnLst>
                                </p:cTn>
                              </p:par>
                            </p:childTnLst>
                          </p:cTn>
                        </p:par>
                        <p:par>
                          <p:cTn id="28" fill="hold">
                            <p:stCondLst>
                              <p:cond delay="12000"/>
                            </p:stCondLst>
                            <p:childTnLst>
                              <p:par>
                                <p:cTn id="29" presetID="10" presetClass="entr" presetSubtype="0" fill="hold" nodeType="after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fade">
                                      <p:cBhvr>
                                        <p:cTn id="31" dur="2000"/>
                                        <p:tgtEl>
                                          <p:spTgt spid="2">
                                            <p:txEl>
                                              <p:pRg st="6" end="6"/>
                                            </p:txEl>
                                          </p:spTgt>
                                        </p:tgtEl>
                                      </p:cBhvr>
                                    </p:animEffect>
                                  </p:childTnLst>
                                </p:cTn>
                              </p:par>
                            </p:childTnLst>
                          </p:cTn>
                        </p:par>
                        <p:par>
                          <p:cTn id="32" fill="hold">
                            <p:stCondLst>
                              <p:cond delay="14000"/>
                            </p:stCondLst>
                            <p:childTnLst>
                              <p:par>
                                <p:cTn id="33" presetID="10" presetClass="entr" presetSubtype="0" fill="hold" nodeType="after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fade">
                                      <p:cBhvr>
                                        <p:cTn id="35" dur="2000"/>
                                        <p:tgtEl>
                                          <p:spTgt spid="2">
                                            <p:txEl>
                                              <p:pRg st="7" end="7"/>
                                            </p:txEl>
                                          </p:spTgt>
                                        </p:tgtEl>
                                      </p:cBhvr>
                                    </p:animEffect>
                                  </p:childTnLst>
                                </p:cTn>
                              </p:par>
                            </p:childTnLst>
                          </p:cTn>
                        </p:par>
                        <p:par>
                          <p:cTn id="36" fill="hold">
                            <p:stCondLst>
                              <p:cond delay="16000"/>
                            </p:stCondLst>
                            <p:childTnLst>
                              <p:par>
                                <p:cTn id="37" presetID="10" presetClass="entr" presetSubtype="0" fill="hold" nodeType="after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Effect transition="in" filter="fade">
                                      <p:cBhvr>
                                        <p:cTn id="39" dur="2000"/>
                                        <p:tgtEl>
                                          <p:spTgt spid="2">
                                            <p:txEl>
                                              <p:pRg st="8" end="8"/>
                                            </p:txEl>
                                          </p:spTgt>
                                        </p:tgtEl>
                                      </p:cBhvr>
                                    </p:animEffect>
                                  </p:childTnLst>
                                </p:cTn>
                              </p:par>
                            </p:childTnLst>
                          </p:cTn>
                        </p:par>
                        <p:par>
                          <p:cTn id="40" fill="hold">
                            <p:stCondLst>
                              <p:cond delay="18000"/>
                            </p:stCondLst>
                            <p:childTnLst>
                              <p:par>
                                <p:cTn id="41" presetID="10" presetClass="entr" presetSubtype="0" fill="hold" nodeType="after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Effect transition="in" filter="fade">
                                      <p:cBhvr>
                                        <p:cTn id="43" dur="2000"/>
                                        <p:tgtEl>
                                          <p:spTgt spid="2">
                                            <p:txEl>
                                              <p:pRg st="9" end="9"/>
                                            </p:txEl>
                                          </p:spTgt>
                                        </p:tgtEl>
                                      </p:cBhvr>
                                    </p:animEffect>
                                  </p:childTnLst>
                                </p:cTn>
                              </p:par>
                            </p:childTnLst>
                          </p:cTn>
                        </p:par>
                        <p:par>
                          <p:cTn id="44" fill="hold">
                            <p:stCondLst>
                              <p:cond delay="20000"/>
                            </p:stCondLst>
                            <p:childTnLst>
                              <p:par>
                                <p:cTn id="45" presetID="10" presetClass="entr" presetSubtype="0" fill="hold" nodeType="after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Effect transition="in" filter="fade">
                                      <p:cBhvr>
                                        <p:cTn id="47" dur="2000"/>
                                        <p:tgtEl>
                                          <p:spTgt spid="2">
                                            <p:txEl>
                                              <p:pRg st="10" end="10"/>
                                            </p:txEl>
                                          </p:spTgt>
                                        </p:tgtEl>
                                      </p:cBhvr>
                                    </p:animEffect>
                                  </p:childTnLst>
                                </p:cTn>
                              </p:par>
                            </p:childTnLst>
                          </p:cTn>
                        </p:par>
                        <p:par>
                          <p:cTn id="48" fill="hold">
                            <p:stCondLst>
                              <p:cond delay="22000"/>
                            </p:stCondLst>
                            <p:childTnLst>
                              <p:par>
                                <p:cTn id="49" presetID="10" presetClass="entr" presetSubtype="0" fill="hold" nodeType="after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animEffect transition="in" filter="fade">
                                      <p:cBhvr>
                                        <p:cTn id="51" dur="2000"/>
                                        <p:tgtEl>
                                          <p:spTgt spid="2">
                                            <p:txEl>
                                              <p:pRg st="11" end="11"/>
                                            </p:txEl>
                                          </p:spTgt>
                                        </p:tgtEl>
                                      </p:cBhvr>
                                    </p:animEffect>
                                  </p:childTnLst>
                                </p:cTn>
                              </p:par>
                            </p:childTnLst>
                          </p:cTn>
                        </p:par>
                        <p:par>
                          <p:cTn id="52" fill="hold">
                            <p:stCondLst>
                              <p:cond delay="24000"/>
                            </p:stCondLst>
                            <p:childTnLst>
                              <p:par>
                                <p:cTn id="53" presetID="10" presetClass="entr" presetSubtype="0" fill="hold" nodeType="after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animEffect transition="in" filter="fade">
                                      <p:cBhvr>
                                        <p:cTn id="55" dur="2000"/>
                                        <p:tgtEl>
                                          <p:spTgt spid="2">
                                            <p:txEl>
                                              <p:pRg st="12" end="12"/>
                                            </p:txEl>
                                          </p:spTgt>
                                        </p:tgtEl>
                                      </p:cBhvr>
                                    </p:animEffect>
                                  </p:childTnLst>
                                </p:cTn>
                              </p:par>
                            </p:childTnLst>
                          </p:cTn>
                        </p:par>
                        <p:par>
                          <p:cTn id="56" fill="hold">
                            <p:stCondLst>
                              <p:cond delay="26000"/>
                            </p:stCondLst>
                            <p:childTnLst>
                              <p:par>
                                <p:cTn id="57" presetID="10" presetClass="entr" presetSubtype="0" fill="hold" nodeType="afterEffect">
                                  <p:stCondLst>
                                    <p:cond delay="0"/>
                                  </p:stCondLst>
                                  <p:childTnLst>
                                    <p:set>
                                      <p:cBhvr>
                                        <p:cTn id="58" dur="1" fill="hold">
                                          <p:stCondLst>
                                            <p:cond delay="0"/>
                                          </p:stCondLst>
                                        </p:cTn>
                                        <p:tgtEl>
                                          <p:spTgt spid="2">
                                            <p:txEl>
                                              <p:pRg st="13" end="13"/>
                                            </p:txEl>
                                          </p:spTgt>
                                        </p:tgtEl>
                                        <p:attrNameLst>
                                          <p:attrName>style.visibility</p:attrName>
                                        </p:attrNameLst>
                                      </p:cBhvr>
                                      <p:to>
                                        <p:strVal val="visible"/>
                                      </p:to>
                                    </p:set>
                                    <p:animEffect transition="in" filter="fade">
                                      <p:cBhvr>
                                        <p:cTn id="59" dur="20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66800"/>
            <a:ext cx="8686800" cy="4946650"/>
          </a:xfrm>
        </p:spPr>
        <p:txBody>
          <a:bodyPr/>
          <a:lstStyle/>
          <a:p>
            <a:pPr marL="365760" indent="-365760">
              <a:lnSpc>
                <a:spcPct val="150000"/>
              </a:lnSpc>
              <a:spcBef>
                <a:spcPts val="0"/>
              </a:spcBef>
            </a:pPr>
            <a:r>
              <a:rPr lang="en-US" dirty="0"/>
              <a:t>Note that n=1 uses only one move and that n=2 uses three moves.</a:t>
            </a:r>
          </a:p>
          <a:p>
            <a:pPr marL="365760" indent="-365760">
              <a:lnSpc>
                <a:spcPct val="150000"/>
              </a:lnSpc>
              <a:spcBef>
                <a:spcPts val="0"/>
              </a:spcBef>
            </a:pPr>
            <a:r>
              <a:rPr lang="en-US" dirty="0"/>
              <a:t>Rather than finding a separate solution for each n, we use the technique of recursion to develop a general solution. First we observe that the solution of Tower of Hanoi problem for n&gt;1 disks may be reduced to the following sub problems:</a:t>
            </a:r>
          </a:p>
          <a:p>
            <a:pPr marL="731520" indent="-365760">
              <a:lnSpc>
                <a:spcPct val="150000"/>
              </a:lnSpc>
              <a:spcBef>
                <a:spcPts val="0"/>
              </a:spcBef>
              <a:buFont typeface="+mj-lt"/>
              <a:buAutoNum type="arabicPeriod"/>
            </a:pPr>
            <a:r>
              <a:rPr lang="en-US" dirty="0" smtClean="0"/>
              <a:t>Move </a:t>
            </a:r>
            <a:r>
              <a:rPr lang="en-US" dirty="0"/>
              <a:t>the top n-1 disks from peg A to peg B.</a:t>
            </a:r>
          </a:p>
          <a:p>
            <a:pPr marL="731520" indent="-365760">
              <a:lnSpc>
                <a:spcPct val="150000"/>
              </a:lnSpc>
              <a:spcBef>
                <a:spcPts val="0"/>
              </a:spcBef>
              <a:buFont typeface="+mj-lt"/>
              <a:buAutoNum type="arabicPeriod"/>
            </a:pPr>
            <a:r>
              <a:rPr lang="en-US" dirty="0" smtClean="0"/>
              <a:t>Move </a:t>
            </a:r>
            <a:r>
              <a:rPr lang="en-US" dirty="0"/>
              <a:t>the top disk from peg A to peg C: A-&gt;C.</a:t>
            </a:r>
          </a:p>
          <a:p>
            <a:pPr marL="731520" indent="-365760">
              <a:lnSpc>
                <a:spcPct val="150000"/>
              </a:lnSpc>
              <a:spcBef>
                <a:spcPts val="0"/>
              </a:spcBef>
              <a:buFont typeface="+mj-lt"/>
              <a:buAutoNum type="arabicPeriod"/>
            </a:pPr>
            <a:r>
              <a:rPr lang="en-US" dirty="0" smtClean="0"/>
              <a:t>Move </a:t>
            </a:r>
            <a:r>
              <a:rPr lang="en-US" dirty="0"/>
              <a:t>the top n-1 disks from peg B to peg C.</a:t>
            </a:r>
          </a:p>
          <a:p>
            <a:pPr marL="0" indent="-365760">
              <a:lnSpc>
                <a:spcPct val="150000"/>
              </a:lnSpc>
              <a:spcBef>
                <a:spcPts val="0"/>
              </a:spcBef>
              <a:buFont typeface="+mj-lt"/>
              <a:buAutoNum type="arabicPeriod"/>
            </a:pPr>
            <a:endParaRPr lang="en-US" dirty="0"/>
          </a:p>
          <a:p>
            <a:pPr marL="0" indent="-365760">
              <a:lnSpc>
                <a:spcPct val="150000"/>
              </a:lnSpc>
              <a:spcBef>
                <a:spcPts val="0"/>
              </a:spcBef>
            </a:pP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15</a:t>
            </a:fld>
            <a:endParaRPr lang="en-US" dirty="0"/>
          </a:p>
        </p:txBody>
      </p:sp>
      <p:sp>
        <p:nvSpPr>
          <p:cNvPr id="3" name="Title 2"/>
          <p:cNvSpPr>
            <a:spLocks noGrp="1"/>
          </p:cNvSpPr>
          <p:nvPr>
            <p:ph type="title"/>
          </p:nvPr>
        </p:nvSpPr>
        <p:spPr>
          <a:xfrm>
            <a:off x="1303020" y="0"/>
            <a:ext cx="7840980" cy="838200"/>
          </a:xfrm>
        </p:spPr>
        <p:txBody>
          <a:bodyPr/>
          <a:lstStyle/>
          <a:p>
            <a:r>
              <a:rPr lang="en-US" dirty="0" smtClean="0"/>
              <a:t>Solution-</a:t>
            </a:r>
            <a:r>
              <a:rPr lang="en-US" dirty="0" err="1" smtClean="0"/>
              <a:t>ll</a:t>
            </a:r>
            <a:endParaRPr lang="en-US" dirty="0"/>
          </a:p>
        </p:txBody>
      </p:sp>
    </p:spTree>
    <p:extLst>
      <p:ext uri="{BB962C8B-B14F-4D97-AF65-F5344CB8AC3E}">
        <p14:creationId xmlns:p14="http://schemas.microsoft.com/office/powerpoint/2010/main" val="282581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000"/>
                                        <p:tgtEl>
                                          <p:spTgt spid="2">
                                            <p:txEl>
                                              <p:pRg st="1" end="1"/>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000"/>
                                        <p:tgtEl>
                                          <p:spTgt spid="2">
                                            <p:txEl>
                                              <p:pRg st="2" end="2"/>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000"/>
                                        <p:tgtEl>
                                          <p:spTgt spid="2">
                                            <p:txEl>
                                              <p:pRg st="3" end="3"/>
                                            </p:tx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2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Stack is very useful in:</a:t>
            </a:r>
          </a:p>
          <a:p>
            <a:pPr lvl="1"/>
            <a:r>
              <a:rPr lang="en-US" dirty="0" smtClean="0"/>
              <a:t>In keeping sequence of processing. </a:t>
            </a:r>
          </a:p>
          <a:p>
            <a:pPr lvl="1"/>
            <a:r>
              <a:rPr lang="en-US" dirty="0" smtClean="0"/>
              <a:t>In solving arithmetic expressions. </a:t>
            </a:r>
          </a:p>
          <a:p>
            <a:pPr lvl="1"/>
            <a:r>
              <a:rPr lang="en-US" dirty="0" smtClean="0"/>
              <a:t>In a large program, various functions are invoked by the main () function, all these functions are stacked in the memory. </a:t>
            </a:r>
          </a:p>
          <a:p>
            <a:pPr lvl="1"/>
            <a:r>
              <a:rPr lang="en-US" dirty="0" smtClean="0"/>
              <a:t>Most of the calculators work on stack mechanism</a:t>
            </a:r>
          </a:p>
        </p:txBody>
      </p:sp>
      <p:sp>
        <p:nvSpPr>
          <p:cNvPr id="4" name="Slide Number Placeholder 3"/>
          <p:cNvSpPr>
            <a:spLocks noGrp="1"/>
          </p:cNvSpPr>
          <p:nvPr>
            <p:ph type="sldNum" sz="quarter" idx="10"/>
          </p:nvPr>
        </p:nvSpPr>
        <p:spPr/>
        <p:txBody>
          <a:bodyPr/>
          <a:lstStyle/>
          <a:p>
            <a:fld id="{47ED8886-DB3B-44F4-9A80-E6A224679F20}" type="slidenum">
              <a:rPr lang="en-US" smtClean="0"/>
              <a:pPr/>
              <a:t>16</a:t>
            </a:fld>
            <a:endParaRPr lang="en-US" dirty="0"/>
          </a:p>
        </p:txBody>
      </p:sp>
      <p:sp>
        <p:nvSpPr>
          <p:cNvPr id="3" name="Title 2"/>
          <p:cNvSpPr>
            <a:spLocks noGrp="1"/>
          </p:cNvSpPr>
          <p:nvPr>
            <p:ph type="title"/>
          </p:nvPr>
        </p:nvSpPr>
        <p:spPr/>
        <p:txBody>
          <a:bodyPr/>
          <a:lstStyle/>
          <a:p>
            <a:r>
              <a:rPr lang="en-US" smtClean="0"/>
              <a:t>Stack – Applications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8920" y="3581400"/>
            <a:ext cx="3352800" cy="2466975"/>
          </a:xfrm>
          <a:prstGeom prst="rect">
            <a:avLst/>
          </a:prstGeom>
        </p:spPr>
      </p:pic>
    </p:spTree>
    <p:extLst>
      <p:ext uri="{BB962C8B-B14F-4D97-AF65-F5344CB8AC3E}">
        <p14:creationId xmlns:p14="http://schemas.microsoft.com/office/powerpoint/2010/main" val="147032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20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20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2000"/>
                                        <p:tgtEl>
                                          <p:spTgt spid="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2000"/>
                                        <p:tgtEl>
                                          <p:spTgt spid="2">
                                            <p:txEl>
                                              <p:pRg st="4" end="4"/>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D:\Pictures\teach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8744" y="3125266"/>
            <a:ext cx="2265220" cy="226522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0"/>
          </p:nvPr>
        </p:nvSpPr>
        <p:spPr/>
        <p:txBody>
          <a:bodyPr/>
          <a:lstStyle/>
          <a:p>
            <a:fld id="{47ED8886-DB3B-44F4-9A80-E6A224679F20}" type="slidenum">
              <a:rPr lang="en-US" smtClean="0"/>
              <a:pPr/>
              <a:t>17</a:t>
            </a:fld>
            <a:endParaRPr lang="en-US" dirty="0"/>
          </a:p>
        </p:txBody>
      </p:sp>
      <p:sp>
        <p:nvSpPr>
          <p:cNvPr id="10" name="Title 2"/>
          <p:cNvSpPr>
            <a:spLocks noGrp="1"/>
          </p:cNvSpPr>
          <p:nvPr>
            <p:ph type="title"/>
          </p:nvPr>
        </p:nvSpPr>
        <p:spPr/>
        <p:txBody>
          <a:bodyPr/>
          <a:lstStyle/>
          <a:p>
            <a:r>
              <a:rPr lang="en-US" dirty="0" smtClean="0"/>
              <a:t>Queue</a:t>
            </a:r>
            <a:endParaRPr lang="en-US" dirty="0"/>
          </a:p>
        </p:txBody>
      </p:sp>
      <p:sp>
        <p:nvSpPr>
          <p:cNvPr id="6" name="Oval Callout 5"/>
          <p:cNvSpPr/>
          <p:nvPr/>
        </p:nvSpPr>
        <p:spPr>
          <a:xfrm>
            <a:off x="3470570" y="1752600"/>
            <a:ext cx="4357256" cy="1723352"/>
          </a:xfrm>
          <a:prstGeom prst="wedgeEllipseCallout">
            <a:avLst>
              <a:gd name="adj1" fmla="val -53321"/>
              <a:gd name="adj2" fmla="val 60557"/>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b="1" dirty="0">
                <a:solidFill>
                  <a:schemeClr val="bg1"/>
                </a:solidFill>
                <a:latin typeface="Arial" pitchFamily="34" charset="0"/>
                <a:cs typeface="Arial" pitchFamily="34" charset="0"/>
              </a:rPr>
              <a:t>I hope you understood the functionality of Stack .</a:t>
            </a:r>
          </a:p>
          <a:p>
            <a:pPr algn="ctr"/>
            <a:r>
              <a:rPr lang="en-US" sz="1600" b="1" dirty="0" smtClean="0">
                <a:solidFill>
                  <a:schemeClr val="bg1"/>
                </a:solidFill>
                <a:latin typeface="Arial" pitchFamily="34" charset="0"/>
                <a:cs typeface="Arial" pitchFamily="34" charset="0"/>
              </a:rPr>
              <a:t>Now, </a:t>
            </a:r>
            <a:r>
              <a:rPr lang="en-US" sz="1600" b="1" dirty="0">
                <a:solidFill>
                  <a:schemeClr val="bg1"/>
                </a:solidFill>
                <a:latin typeface="Arial" pitchFamily="34" charset="0"/>
                <a:cs typeface="Arial" pitchFamily="34" charset="0"/>
              </a:rPr>
              <a:t>I am going to describe another D</a:t>
            </a:r>
            <a:r>
              <a:rPr lang="en-US" sz="1600" b="1" dirty="0" smtClean="0">
                <a:solidFill>
                  <a:schemeClr val="bg1"/>
                </a:solidFill>
                <a:latin typeface="Arial" pitchFamily="34" charset="0"/>
                <a:cs typeface="Arial" pitchFamily="34" charset="0"/>
              </a:rPr>
              <a:t>ata </a:t>
            </a:r>
            <a:r>
              <a:rPr lang="en-US" sz="1600" b="1" dirty="0">
                <a:solidFill>
                  <a:schemeClr val="bg1"/>
                </a:solidFill>
                <a:latin typeface="Arial" pitchFamily="34" charset="0"/>
                <a:cs typeface="Arial" pitchFamily="34" charset="0"/>
              </a:rPr>
              <a:t>structure  i</a:t>
            </a:r>
            <a:r>
              <a:rPr lang="en-US" sz="1600" b="1" dirty="0" smtClean="0">
                <a:solidFill>
                  <a:schemeClr val="bg1"/>
                </a:solidFill>
                <a:latin typeface="Arial" pitchFamily="34" charset="0"/>
                <a:cs typeface="Arial" pitchFamily="34" charset="0"/>
              </a:rPr>
              <a:t>mplementation, QUEUE.</a:t>
            </a:r>
            <a:endParaRPr lang="en-US" sz="16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404815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p:txBody>
          <a:bodyPr/>
          <a:lstStyle/>
          <a:p>
            <a:pPr marL="285750" lvl="0" indent="-285750"/>
            <a:r>
              <a:rPr lang="en-US" dirty="0" smtClean="0"/>
              <a:t>A </a:t>
            </a:r>
            <a:r>
              <a:rPr lang="en-US" dirty="0"/>
              <a:t>Queue is an ordered list in which all insertions take place at one end (called Rear). </a:t>
            </a:r>
          </a:p>
          <a:p>
            <a:pPr marL="285750" lvl="0" indent="-285750"/>
            <a:endParaRPr lang="en-US" dirty="0"/>
          </a:p>
          <a:p>
            <a:pPr marL="285750" lvl="0" indent="-285750"/>
            <a:r>
              <a:rPr lang="en-US" dirty="0"/>
              <a:t>While all deletion takes place at the other end  (called Front). </a:t>
            </a:r>
          </a:p>
          <a:p>
            <a:pPr marL="285750" lvl="0" indent="-285750"/>
            <a:endParaRPr lang="en-US" dirty="0"/>
          </a:p>
          <a:p>
            <a:pPr marL="285750" lvl="0" indent="-285750"/>
            <a:r>
              <a:rPr lang="en-US" dirty="0"/>
              <a:t>It is a </a:t>
            </a:r>
            <a:r>
              <a:rPr lang="en-US" dirty="0" smtClean="0"/>
              <a:t>First </a:t>
            </a:r>
            <a:r>
              <a:rPr lang="en-US" dirty="0"/>
              <a:t>I</a:t>
            </a:r>
            <a:r>
              <a:rPr lang="en-US" dirty="0" smtClean="0"/>
              <a:t>n </a:t>
            </a:r>
            <a:r>
              <a:rPr lang="en-US" dirty="0"/>
              <a:t>F</a:t>
            </a:r>
            <a:r>
              <a:rPr lang="en-US" dirty="0" smtClean="0"/>
              <a:t>irst </a:t>
            </a:r>
            <a:r>
              <a:rPr lang="en-US" dirty="0"/>
              <a:t>O</a:t>
            </a:r>
            <a:r>
              <a:rPr lang="en-US" dirty="0" smtClean="0"/>
              <a:t>ut </a:t>
            </a:r>
            <a:r>
              <a:rPr lang="en-US" dirty="0"/>
              <a:t>(FIFO)  structure.</a:t>
            </a:r>
          </a:p>
          <a:p>
            <a:pPr marL="0" lvl="0" indent="0">
              <a:buNone/>
            </a:pPr>
            <a:endParaRPr lang="en-US" dirty="0"/>
          </a:p>
        </p:txBody>
      </p:sp>
      <p:sp>
        <p:nvSpPr>
          <p:cNvPr id="3" name="Title 2"/>
          <p:cNvSpPr>
            <a:spLocks noGrp="1"/>
          </p:cNvSpPr>
          <p:nvPr>
            <p:ph type="title"/>
          </p:nvPr>
        </p:nvSpPr>
        <p:spPr/>
        <p:txBody>
          <a:bodyPr/>
          <a:lstStyle/>
          <a:p>
            <a:r>
              <a:rPr lang="en-US" dirty="0" smtClean="0"/>
              <a:t>Queue </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18</a:t>
            </a:fld>
            <a:endParaRPr lang="en-US" dirty="0"/>
          </a:p>
        </p:txBody>
      </p:sp>
      <p:pic>
        <p:nvPicPr>
          <p:cNvPr id="11" name="Content Placeholder 10"/>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176837" y="2005806"/>
            <a:ext cx="2981325" cy="3714750"/>
          </a:xfrm>
          <a:prstGeom prst="rect">
            <a:avLst/>
          </a:prstGeom>
        </p:spPr>
      </p:pic>
    </p:spTree>
    <p:extLst>
      <p:ext uri="{BB962C8B-B14F-4D97-AF65-F5344CB8AC3E}">
        <p14:creationId xmlns:p14="http://schemas.microsoft.com/office/powerpoint/2010/main" val="2017765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19</a:t>
            </a:fld>
            <a:endParaRPr lang="en-US" dirty="0"/>
          </a:p>
        </p:txBody>
      </p:sp>
      <p:sp>
        <p:nvSpPr>
          <p:cNvPr id="3" name="Title 2"/>
          <p:cNvSpPr>
            <a:spLocks noGrp="1"/>
          </p:cNvSpPr>
          <p:nvPr>
            <p:ph type="title"/>
          </p:nvPr>
        </p:nvSpPr>
        <p:spPr/>
        <p:txBody>
          <a:bodyPr/>
          <a:lstStyle/>
          <a:p>
            <a:r>
              <a:rPr lang="en-US" dirty="0" smtClean="0"/>
              <a:t>Why do we need a Queue?</a:t>
            </a:r>
            <a:endParaRPr lang="en-US" dirty="0"/>
          </a:p>
        </p:txBody>
      </p:sp>
      <p:grpSp>
        <p:nvGrpSpPr>
          <p:cNvPr id="8" name="Group 7"/>
          <p:cNvGrpSpPr/>
          <p:nvPr/>
        </p:nvGrpSpPr>
        <p:grpSpPr>
          <a:xfrm>
            <a:off x="533400" y="1452880"/>
            <a:ext cx="2057400" cy="4064000"/>
            <a:chOff x="0" y="0"/>
            <a:chExt cx="2438400" cy="4064000"/>
          </a:xfrm>
        </p:grpSpPr>
        <p:sp>
          <p:nvSpPr>
            <p:cNvPr id="9" name="Rounded Rectangle 8"/>
            <p:cNvSpPr/>
            <p:nvPr/>
          </p:nvSpPr>
          <p:spPr>
            <a:xfrm>
              <a:off x="0" y="0"/>
              <a:ext cx="2438400" cy="4064000"/>
            </a:xfrm>
            <a:prstGeom prst="roundRect">
              <a:avLst/>
            </a:prstGeom>
          </p:spPr>
          <p:style>
            <a:lnRef idx="3">
              <a:schemeClr val="lt1"/>
            </a:lnRef>
            <a:fillRef idx="1">
              <a:schemeClr val="accent2"/>
            </a:fillRef>
            <a:effectRef idx="1">
              <a:schemeClr val="accent2"/>
            </a:effectRef>
            <a:fontRef idx="minor">
              <a:schemeClr val="lt1"/>
            </a:fontRef>
          </p:style>
        </p:sp>
        <p:sp>
          <p:nvSpPr>
            <p:cNvPr id="10" name="Rounded Rectangle 4"/>
            <p:cNvSpPr/>
            <p:nvPr/>
          </p:nvSpPr>
          <p:spPr>
            <a:xfrm>
              <a:off x="119033" y="119033"/>
              <a:ext cx="2200334" cy="38259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en-US" kern="1200" dirty="0" smtClean="0"/>
                <a:t>We need queue in the following situations:</a:t>
              </a:r>
              <a:endParaRPr lang="en-US" kern="1200" dirty="0"/>
            </a:p>
          </p:txBody>
        </p:sp>
      </p:grpSp>
      <p:grpSp>
        <p:nvGrpSpPr>
          <p:cNvPr id="11" name="Group 10"/>
          <p:cNvGrpSpPr/>
          <p:nvPr/>
        </p:nvGrpSpPr>
        <p:grpSpPr>
          <a:xfrm>
            <a:off x="2819400" y="990600"/>
            <a:ext cx="6019800" cy="5257800"/>
            <a:chOff x="2191264" y="0"/>
            <a:chExt cx="3904735" cy="4064000"/>
          </a:xfrm>
        </p:grpSpPr>
        <p:sp>
          <p:nvSpPr>
            <p:cNvPr id="12" name="Right Arrow 11"/>
            <p:cNvSpPr/>
            <p:nvPr/>
          </p:nvSpPr>
          <p:spPr>
            <a:xfrm>
              <a:off x="2191264" y="0"/>
              <a:ext cx="3904735" cy="4064000"/>
            </a:xfrm>
            <a:prstGeom prst="rightArrow">
              <a:avLst>
                <a:gd name="adj1" fmla="val 75000"/>
                <a:gd name="adj2" fmla="val 50000"/>
              </a:avLst>
            </a:prstGeom>
          </p:spPr>
          <p:style>
            <a:lnRef idx="2">
              <a:schemeClr val="accent3">
                <a:shade val="50000"/>
              </a:schemeClr>
            </a:lnRef>
            <a:fillRef idx="1">
              <a:schemeClr val="accent3"/>
            </a:fillRef>
            <a:effectRef idx="0">
              <a:schemeClr val="accent3"/>
            </a:effectRef>
            <a:fontRef idx="minor">
              <a:schemeClr val="lt1"/>
            </a:fontRef>
          </p:style>
        </p:sp>
        <p:sp>
          <p:nvSpPr>
            <p:cNvPr id="13" name="Right Arrow 4"/>
            <p:cNvSpPr/>
            <p:nvPr/>
          </p:nvSpPr>
          <p:spPr>
            <a:xfrm>
              <a:off x="2438399" y="706783"/>
              <a:ext cx="2619632" cy="30480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 tIns="7620" rIns="7620" bIns="7620" numCol="1" spcCol="1270" anchor="t" anchorCtr="0">
              <a:noAutofit/>
            </a:bodyPr>
            <a:lstStyle/>
            <a:p>
              <a:pPr marL="228600" lvl="1" indent="-228600" algn="l" defTabSz="533400">
                <a:spcBef>
                  <a:spcPct val="0"/>
                </a:spcBef>
                <a:spcAft>
                  <a:spcPct val="15000"/>
                </a:spcAft>
                <a:buChar char="••"/>
              </a:pPr>
              <a:r>
                <a:rPr lang="en-US" kern="1200" dirty="0" smtClean="0">
                  <a:solidFill>
                    <a:schemeClr val="bg1"/>
                  </a:solidFill>
                </a:rPr>
                <a:t>When Bulk or multiple requests will be made from clients to server.</a:t>
              </a:r>
              <a:endParaRPr lang="en-US" kern="1200" dirty="0">
                <a:solidFill>
                  <a:schemeClr val="bg1"/>
                </a:solidFill>
              </a:endParaRPr>
            </a:p>
            <a:p>
              <a:pPr marL="228600" lvl="1" indent="-228600" algn="l" defTabSz="533400">
                <a:spcBef>
                  <a:spcPct val="0"/>
                </a:spcBef>
                <a:spcAft>
                  <a:spcPct val="15000"/>
                </a:spcAft>
                <a:buChar char="••"/>
              </a:pPr>
              <a:r>
                <a:rPr lang="en-US" kern="1200" dirty="0" smtClean="0">
                  <a:solidFill>
                    <a:schemeClr val="bg1"/>
                  </a:solidFill>
                </a:rPr>
                <a:t>Any specific requests need not be necessarily processed at the same time the request is made.</a:t>
              </a:r>
              <a:endParaRPr lang="en-US" kern="1200" dirty="0">
                <a:solidFill>
                  <a:schemeClr val="bg1"/>
                </a:solidFill>
              </a:endParaRPr>
            </a:p>
            <a:p>
              <a:pPr marL="228600" lvl="1" indent="-228600" algn="l" defTabSz="533400">
                <a:spcBef>
                  <a:spcPct val="0"/>
                </a:spcBef>
                <a:spcAft>
                  <a:spcPct val="15000"/>
                </a:spcAft>
                <a:buChar char="••"/>
              </a:pPr>
              <a:r>
                <a:rPr lang="en-US" kern="1200" dirty="0" smtClean="0">
                  <a:solidFill>
                    <a:schemeClr val="bg1"/>
                  </a:solidFill>
                </a:rPr>
                <a:t>The request shall be processed by the server only when the server becomes available to process them.</a:t>
              </a:r>
              <a:endParaRPr lang="en-US" kern="1200" dirty="0">
                <a:solidFill>
                  <a:schemeClr val="bg1"/>
                </a:solidFill>
              </a:endParaRPr>
            </a:p>
            <a:p>
              <a:pPr marL="228600" lvl="1" indent="-228600" algn="l" defTabSz="533400">
                <a:spcBef>
                  <a:spcPct val="0"/>
                </a:spcBef>
                <a:spcAft>
                  <a:spcPct val="15000"/>
                </a:spcAft>
                <a:buChar char="••"/>
              </a:pPr>
              <a:r>
                <a:rPr lang="en-US" kern="1200" dirty="0" smtClean="0">
                  <a:solidFill>
                    <a:schemeClr val="bg1"/>
                  </a:solidFill>
                </a:rPr>
                <a:t>The requests are to be processed in the same order it was received.</a:t>
              </a:r>
              <a:endParaRPr lang="en-US" kern="1200" dirty="0">
                <a:solidFill>
                  <a:schemeClr val="bg1"/>
                </a:solidFill>
              </a:endParaRPr>
            </a:p>
            <a:p>
              <a:pPr marL="228600" lvl="1" indent="-228600" algn="l" defTabSz="533400">
                <a:spcBef>
                  <a:spcPct val="0"/>
                </a:spcBef>
                <a:spcAft>
                  <a:spcPct val="15000"/>
                </a:spcAft>
                <a:buChar char="••"/>
              </a:pPr>
              <a:r>
                <a:rPr lang="en-US" kern="1200" dirty="0" smtClean="0">
                  <a:solidFill>
                    <a:schemeClr val="bg1"/>
                  </a:solidFill>
                </a:rPr>
                <a:t>Example: Send and Receive mails by client.</a:t>
              </a:r>
              <a:endParaRPr lang="en-US" kern="1200" dirty="0">
                <a:solidFill>
                  <a:schemeClr val="bg1"/>
                </a:solidFill>
              </a:endParaRPr>
            </a:p>
          </p:txBody>
        </p:sp>
      </p:grpSp>
    </p:spTree>
    <p:extLst>
      <p:ext uri="{BB962C8B-B14F-4D97-AF65-F5344CB8AC3E}">
        <p14:creationId xmlns:p14="http://schemas.microsoft.com/office/powerpoint/2010/main" val="2571170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sp>
        <p:nvSpPr>
          <p:cNvPr id="9" name="Text Box 7"/>
          <p:cNvSpPr txBox="1">
            <a:spLocks noChangeArrowheads="1"/>
          </p:cNvSpPr>
          <p:nvPr/>
        </p:nvSpPr>
        <p:spPr bwMode="auto">
          <a:xfrm>
            <a:off x="5109725" y="3124200"/>
            <a:ext cx="1138675" cy="369332"/>
          </a:xfrm>
          <a:prstGeom prst="rect">
            <a:avLst/>
          </a:prstGeom>
          <a:noFill/>
          <a:ln w="9525" algn="ctr">
            <a:noFill/>
            <a:miter lim="800000"/>
            <a:headEnd/>
            <a:tailEnd/>
          </a:ln>
        </p:spPr>
        <p:txBody>
          <a:bodyPr wrap="square">
            <a:spAutoFit/>
          </a:bodyPr>
          <a:lstStyle/>
          <a:p>
            <a:pPr eaLnBrk="0" hangingPunct="0">
              <a:spcBef>
                <a:spcPct val="50000"/>
              </a:spcBef>
              <a:defRPr/>
            </a:pPr>
            <a:r>
              <a:rPr lang="en-US" dirty="0">
                <a:latin typeface="+mn-lt"/>
              </a:rPr>
              <a:t>Questions</a:t>
            </a:r>
          </a:p>
        </p:txBody>
      </p:sp>
      <p:sp>
        <p:nvSpPr>
          <p:cNvPr id="18" name="Text Box 16"/>
          <p:cNvSpPr txBox="1">
            <a:spLocks noChangeArrowheads="1"/>
          </p:cNvSpPr>
          <p:nvPr/>
        </p:nvSpPr>
        <p:spPr bwMode="auto">
          <a:xfrm>
            <a:off x="654700" y="5452646"/>
            <a:ext cx="1837565" cy="369332"/>
          </a:xfrm>
          <a:prstGeom prst="rect">
            <a:avLst/>
          </a:prstGeom>
          <a:noFill/>
          <a:ln w="9525" algn="ctr">
            <a:noFill/>
            <a:miter lim="800000"/>
            <a:headEnd/>
            <a:tailEnd/>
          </a:ln>
        </p:spPr>
        <p:txBody>
          <a:bodyPr wrap="square">
            <a:spAutoFit/>
          </a:bodyPr>
          <a:lstStyle/>
          <a:p>
            <a:pPr eaLnBrk="0" hangingPunct="0">
              <a:spcBef>
                <a:spcPct val="50000"/>
              </a:spcBef>
              <a:defRPr/>
            </a:pPr>
            <a:r>
              <a:rPr lang="en-US" dirty="0">
                <a:latin typeface="+mn-lt"/>
              </a:rPr>
              <a:t>Coding </a:t>
            </a:r>
            <a:r>
              <a:rPr lang="en-US" dirty="0" smtClean="0">
                <a:latin typeface="+mn-lt"/>
              </a:rPr>
              <a:t>Standards</a:t>
            </a:r>
            <a:endParaRPr lang="en-US" dirty="0">
              <a:latin typeface="+mn-lt"/>
            </a:endParaRPr>
          </a:p>
        </p:txBody>
      </p:sp>
      <p:pic>
        <p:nvPicPr>
          <p:cNvPr id="4113" name="Picture 17"/>
          <p:cNvPicPr>
            <a:picLocks noChangeAspect="1" noChangeArrowheads="1"/>
          </p:cNvPicPr>
          <p:nvPr/>
        </p:nvPicPr>
        <p:blipFill>
          <a:blip r:embed="rId3" cstate="print"/>
          <a:srcRect/>
          <a:stretch>
            <a:fillRect/>
          </a:stretch>
        </p:blipFill>
        <p:spPr bwMode="auto">
          <a:xfrm>
            <a:off x="1094030" y="4318045"/>
            <a:ext cx="838889" cy="1015955"/>
          </a:xfrm>
          <a:prstGeom prst="rect">
            <a:avLst/>
          </a:prstGeom>
          <a:noFill/>
          <a:ln w="9525" algn="ctr">
            <a:noFill/>
            <a:miter lim="800000"/>
            <a:headEnd/>
            <a:tailEnd/>
          </a:ln>
        </p:spPr>
      </p:pic>
      <p:pic>
        <p:nvPicPr>
          <p:cNvPr id="4119" name="Picture 29"/>
          <p:cNvPicPr>
            <a:picLocks noChangeAspect="1" noChangeArrowheads="1"/>
          </p:cNvPicPr>
          <p:nvPr/>
        </p:nvPicPr>
        <p:blipFill>
          <a:blip r:embed="rId4" cstate="print"/>
          <a:srcRect/>
          <a:stretch>
            <a:fillRect/>
          </a:stretch>
        </p:blipFill>
        <p:spPr bwMode="auto">
          <a:xfrm>
            <a:off x="7086600" y="4122060"/>
            <a:ext cx="1081088" cy="1135740"/>
          </a:xfrm>
          <a:prstGeom prst="rect">
            <a:avLst/>
          </a:prstGeom>
          <a:noFill/>
          <a:ln w="9525" algn="ctr">
            <a:noFill/>
            <a:miter lim="800000"/>
            <a:headEnd/>
            <a:tailEnd/>
          </a:ln>
        </p:spPr>
      </p:pic>
      <p:sp>
        <p:nvSpPr>
          <p:cNvPr id="31" name="Text Box 14"/>
          <p:cNvSpPr txBox="1">
            <a:spLocks noChangeArrowheads="1"/>
          </p:cNvSpPr>
          <p:nvPr/>
        </p:nvSpPr>
        <p:spPr bwMode="auto">
          <a:xfrm>
            <a:off x="2969170" y="3124200"/>
            <a:ext cx="1145630" cy="369332"/>
          </a:xfrm>
          <a:prstGeom prst="rect">
            <a:avLst/>
          </a:prstGeom>
          <a:noFill/>
          <a:ln w="9525" algn="ctr">
            <a:noFill/>
            <a:miter lim="800000"/>
            <a:headEnd/>
            <a:tailEnd/>
          </a:ln>
        </p:spPr>
        <p:txBody>
          <a:bodyPr wrap="square">
            <a:spAutoFit/>
          </a:bodyPr>
          <a:lstStyle/>
          <a:p>
            <a:pPr eaLnBrk="0" hangingPunct="0">
              <a:spcBef>
                <a:spcPct val="50000"/>
              </a:spcBef>
              <a:defRPr/>
            </a:pPr>
            <a:r>
              <a:rPr lang="en-US" dirty="0" smtClean="0">
                <a:latin typeface="+mn-lt"/>
              </a:rPr>
              <a:t>Reference</a:t>
            </a:r>
            <a:endParaRPr lang="en-US" dirty="0">
              <a:latin typeface="+mn-lt"/>
            </a:endParaRPr>
          </a:p>
        </p:txBody>
      </p:sp>
      <p:sp>
        <p:nvSpPr>
          <p:cNvPr id="27" name="Text Box 18"/>
          <p:cNvSpPr txBox="1">
            <a:spLocks noChangeArrowheads="1"/>
          </p:cNvSpPr>
          <p:nvPr/>
        </p:nvSpPr>
        <p:spPr bwMode="auto">
          <a:xfrm>
            <a:off x="6529688" y="5410200"/>
            <a:ext cx="2192882" cy="646331"/>
          </a:xfrm>
          <a:prstGeom prst="rect">
            <a:avLst/>
          </a:prstGeom>
          <a:noFill/>
          <a:ln w="9525" algn="ctr">
            <a:noFill/>
            <a:miter lim="800000"/>
            <a:headEnd/>
            <a:tailEnd/>
          </a:ln>
        </p:spPr>
        <p:txBody>
          <a:bodyPr wrap="square">
            <a:spAutoFit/>
          </a:bodyPr>
          <a:lstStyle/>
          <a:p>
            <a:pPr eaLnBrk="0" hangingPunct="0">
              <a:spcBef>
                <a:spcPct val="50000"/>
              </a:spcBef>
              <a:defRPr/>
            </a:pPr>
            <a:r>
              <a:rPr lang="en-US" dirty="0">
                <a:latin typeface="+mn-lt"/>
              </a:rPr>
              <a:t>Test Your Understanding</a:t>
            </a:r>
          </a:p>
        </p:txBody>
      </p:sp>
      <p:pic>
        <p:nvPicPr>
          <p:cNvPr id="25" name="Picture 9"/>
          <p:cNvPicPr>
            <a:picLocks noChangeAspect="1" noChangeArrowheads="1"/>
          </p:cNvPicPr>
          <p:nvPr/>
        </p:nvPicPr>
        <p:blipFill>
          <a:blip r:embed="rId5" cstate="print"/>
          <a:srcRect/>
          <a:stretch>
            <a:fillRect/>
          </a:stretch>
        </p:blipFill>
        <p:spPr bwMode="auto">
          <a:xfrm>
            <a:off x="2971800" y="1828800"/>
            <a:ext cx="1143000" cy="1143000"/>
          </a:xfrm>
          <a:prstGeom prst="rect">
            <a:avLst/>
          </a:prstGeom>
          <a:noFill/>
          <a:ln w="9525" algn="ctr">
            <a:noFill/>
            <a:miter lim="800000"/>
            <a:headEnd/>
            <a:tailEnd/>
          </a:ln>
        </p:spPr>
      </p:pic>
      <p:sp>
        <p:nvSpPr>
          <p:cNvPr id="23" name="Title 1"/>
          <p:cNvSpPr>
            <a:spLocks noGrp="1"/>
          </p:cNvSpPr>
          <p:nvPr>
            <p:ph type="title"/>
          </p:nvPr>
        </p:nvSpPr>
        <p:spPr>
          <a:xfrm>
            <a:off x="1531795" y="-152400"/>
            <a:ext cx="8298180" cy="1143000"/>
          </a:xfrm>
        </p:spPr>
        <p:txBody>
          <a:bodyPr/>
          <a:lstStyle/>
          <a:p>
            <a:r>
              <a:rPr lang="en-US" dirty="0" smtClean="0"/>
              <a:t>Icons Used</a:t>
            </a:r>
            <a:endParaRPr lang="en-US" dirty="0"/>
          </a:p>
        </p:txBody>
      </p:sp>
      <p:sp>
        <p:nvSpPr>
          <p:cNvPr id="2" name="Slide Number Placeholder 1"/>
          <p:cNvSpPr>
            <a:spLocks noGrp="1"/>
          </p:cNvSpPr>
          <p:nvPr>
            <p:ph type="sldNum" sz="quarter" idx="10"/>
          </p:nvPr>
        </p:nvSpPr>
        <p:spPr/>
        <p:txBody>
          <a:bodyPr/>
          <a:lstStyle/>
          <a:p>
            <a:fld id="{47ED8886-DB3B-44F4-9A80-E6A224679F20}" type="slidenum">
              <a:rPr lang="en-US" smtClean="0"/>
              <a:pPr/>
              <a:t>2</a:t>
            </a:fld>
            <a:endParaRPr lang="en-US" dirty="0"/>
          </a:p>
        </p:txBody>
      </p:sp>
      <p:pic>
        <p:nvPicPr>
          <p:cNvPr id="24" name="Picture 23" descr="http://t2.gstatic.com/images?q=tbn:ANd9GcTq6Gw3TUbGqr1NfzAlLJNRtI_NL4uDHS0wJZ6Pn9ByRZwZ7-wEOQ"/>
          <p:cNvPicPr>
            <a:picLocks noChangeAspect="1" noChangeArrowheads="1"/>
          </p:cNvPicPr>
          <p:nvPr/>
        </p:nvPicPr>
        <p:blipFill rotWithShape="1">
          <a:blip r:embed="rId6" cstate="print">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rcRect t="11924" b="14527"/>
          <a:stretch/>
        </p:blipFill>
        <p:spPr bwMode="auto">
          <a:xfrm>
            <a:off x="2619921" y="4243552"/>
            <a:ext cx="1723758" cy="1014248"/>
          </a:xfrm>
          <a:prstGeom prst="rect">
            <a:avLst/>
          </a:prstGeom>
          <a:noFill/>
          <a:extLst>
            <a:ext uri="{909E8E84-426E-40DD-AFC4-6F175D3DCCD1}">
              <a14:hiddenFill xmlns:a14="http://schemas.microsoft.com/office/drawing/2010/main">
                <a:solidFill>
                  <a:srgbClr val="FFFFFF"/>
                </a:solidFill>
              </a14:hiddenFill>
            </a:ext>
          </a:extLst>
        </p:spPr>
      </p:pic>
      <p:sp>
        <p:nvSpPr>
          <p:cNvPr id="28" name="Text Box 14"/>
          <p:cNvSpPr txBox="1">
            <a:spLocks noChangeArrowheads="1"/>
          </p:cNvSpPr>
          <p:nvPr/>
        </p:nvSpPr>
        <p:spPr bwMode="auto">
          <a:xfrm>
            <a:off x="2952341" y="5410200"/>
            <a:ext cx="1391338" cy="369332"/>
          </a:xfrm>
          <a:prstGeom prst="rect">
            <a:avLst/>
          </a:prstGeom>
          <a:noFill/>
          <a:ln w="9525" algn="ctr">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Bef>
                <a:spcPct val="50000"/>
              </a:spcBef>
              <a:defRPr/>
            </a:pPr>
            <a:r>
              <a:rPr lang="en-US" dirty="0" smtClean="0">
                <a:latin typeface="+mn-lt"/>
              </a:rPr>
              <a:t>Lend a Hand</a:t>
            </a:r>
            <a:endParaRPr lang="en-US" dirty="0">
              <a:latin typeface="+mn-lt"/>
            </a:endParaRPr>
          </a:p>
        </p:txBody>
      </p:sp>
      <p:sp>
        <p:nvSpPr>
          <p:cNvPr id="30" name="Text Box 14"/>
          <p:cNvSpPr txBox="1">
            <a:spLocks noChangeArrowheads="1"/>
          </p:cNvSpPr>
          <p:nvPr/>
        </p:nvSpPr>
        <p:spPr bwMode="auto">
          <a:xfrm>
            <a:off x="444391" y="3124200"/>
            <a:ext cx="2047875" cy="369332"/>
          </a:xfrm>
          <a:prstGeom prst="rect">
            <a:avLst/>
          </a:prstGeom>
          <a:noFill/>
          <a:ln w="9525" algn="ctr">
            <a:noFill/>
            <a:miter lim="800000"/>
            <a:headEnd/>
            <a:tailEnd/>
          </a:ln>
        </p:spPr>
        <p:txBody>
          <a:bodyPr wrap="square">
            <a:spAutoFit/>
          </a:bodyPr>
          <a:lstStyle/>
          <a:p>
            <a:pPr eaLnBrk="0" hangingPunct="0">
              <a:spcBef>
                <a:spcPct val="50000"/>
              </a:spcBef>
              <a:defRPr/>
            </a:pPr>
            <a:r>
              <a:rPr lang="en-US" dirty="0" smtClean="0">
                <a:latin typeface="+mn-lt"/>
              </a:rPr>
              <a:t>Hands-on </a:t>
            </a:r>
            <a:r>
              <a:rPr lang="en-US" dirty="0">
                <a:latin typeface="+mn-lt"/>
              </a:rPr>
              <a:t>Exercise</a:t>
            </a:r>
          </a:p>
        </p:txBody>
      </p:sp>
      <p:pic>
        <p:nvPicPr>
          <p:cNvPr id="33" name="Picture 32"/>
          <p:cNvPicPr>
            <a:picLocks noChangeAspect="1" noChangeArrowheads="1"/>
          </p:cNvPicPr>
          <p:nvPr/>
        </p:nvPicPr>
        <p:blipFill>
          <a:blip r:embed="rId8" cstate="print"/>
          <a:srcRect/>
          <a:stretch>
            <a:fillRect/>
          </a:stretch>
        </p:blipFill>
        <p:spPr bwMode="auto">
          <a:xfrm>
            <a:off x="831438" y="1752600"/>
            <a:ext cx="1364074" cy="1264730"/>
          </a:xfrm>
          <a:prstGeom prst="rect">
            <a:avLst/>
          </a:prstGeom>
          <a:noFill/>
          <a:ln w="9525" algn="ctr">
            <a:noFill/>
            <a:miter lim="800000"/>
            <a:headEnd/>
            <a:tailEnd/>
          </a:ln>
        </p:spPr>
      </p:pic>
      <p:sp>
        <p:nvSpPr>
          <p:cNvPr id="37" name="Text Box 14"/>
          <p:cNvSpPr txBox="1">
            <a:spLocks noChangeArrowheads="1"/>
          </p:cNvSpPr>
          <p:nvPr/>
        </p:nvSpPr>
        <p:spPr bwMode="auto">
          <a:xfrm>
            <a:off x="6858000" y="3124200"/>
            <a:ext cx="1676400" cy="646331"/>
          </a:xfrm>
          <a:prstGeom prst="rect">
            <a:avLst/>
          </a:prstGeom>
          <a:noFill/>
          <a:ln w="9525" algn="ctr">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Bef>
                <a:spcPct val="50000"/>
              </a:spcBef>
              <a:defRPr/>
            </a:pPr>
            <a:r>
              <a:rPr lang="en-US" dirty="0" smtClean="0">
                <a:latin typeface="+mn-lt"/>
              </a:rPr>
              <a:t>Points To Ponder</a:t>
            </a:r>
            <a:endParaRPr lang="en-US" dirty="0">
              <a:latin typeface="+mn-lt"/>
            </a:endParaRPr>
          </a:p>
        </p:txBody>
      </p:sp>
      <p:pic>
        <p:nvPicPr>
          <p:cNvPr id="38" name="Picture 37" descr="http://t2.gstatic.com/images?q=tbn:ANd9GcTfD2kqrLbbP4SCEky63amKn0MHHD2pb6asclslqC_5LJNYRepLwA"/>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055400" y="1676400"/>
            <a:ext cx="1095375" cy="1218798"/>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C:\Users\161895.CTS\AppData\Local\Microsoft\Windows\Temporary Internet Files\Content.Outlook\9ZMHTED3\actions_view_pim_tasks.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992305" y="4230305"/>
            <a:ext cx="1027495" cy="1027495"/>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24"/>
          <p:cNvSpPr txBox="1"/>
          <p:nvPr/>
        </p:nvSpPr>
        <p:spPr>
          <a:xfrm>
            <a:off x="5029200" y="5410200"/>
            <a:ext cx="1127675"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Summary</a:t>
            </a:r>
          </a:p>
        </p:txBody>
      </p:sp>
      <p:pic>
        <p:nvPicPr>
          <p:cNvPr id="42" name="Picture 41"/>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4976776" y="1676400"/>
            <a:ext cx="1278376" cy="1308917"/>
          </a:xfrm>
          <a:prstGeom prst="rect">
            <a:avLst/>
          </a:prstGeom>
          <a:noFill/>
          <a:ln>
            <a:noFill/>
          </a:ln>
        </p:spPr>
      </p:pic>
    </p:spTree>
    <p:extLst>
      <p:ext uri="{BB962C8B-B14F-4D97-AF65-F5344CB8AC3E}">
        <p14:creationId xmlns:p14="http://schemas.microsoft.com/office/powerpoint/2010/main" val="1808264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lvl="0"/>
            <a:r>
              <a:rPr lang="en-US" dirty="0" smtClean="0"/>
              <a:t>A </a:t>
            </a:r>
            <a:r>
              <a:rPr lang="en-US" dirty="0" err="1"/>
              <a:t>dequeue</a:t>
            </a:r>
            <a:r>
              <a:rPr lang="en-US" dirty="0"/>
              <a:t>, also known as a double-ended queue, is an ordered collection of items similar to the queue. </a:t>
            </a:r>
          </a:p>
          <a:p>
            <a:pPr lvl="0"/>
            <a:r>
              <a:rPr lang="en-US" dirty="0"/>
              <a:t>It has two ends, a front and a rear, and the items remain positioned in the collection. </a:t>
            </a:r>
          </a:p>
          <a:p>
            <a:pPr lvl="0"/>
            <a:r>
              <a:rPr lang="en-US" dirty="0"/>
              <a:t>What makes a </a:t>
            </a:r>
            <a:r>
              <a:rPr lang="en-US" dirty="0" err="1"/>
              <a:t>dequeue</a:t>
            </a:r>
            <a:r>
              <a:rPr lang="en-US" dirty="0"/>
              <a:t> different is the unrestrictive nature of adding and removing items. </a:t>
            </a:r>
          </a:p>
          <a:p>
            <a:endParaRPr lang="en-US" dirty="0"/>
          </a:p>
        </p:txBody>
      </p:sp>
      <p:sp>
        <p:nvSpPr>
          <p:cNvPr id="3" name="Title 2"/>
          <p:cNvSpPr>
            <a:spLocks noGrp="1"/>
          </p:cNvSpPr>
          <p:nvPr>
            <p:ph type="title"/>
          </p:nvPr>
        </p:nvSpPr>
        <p:spPr/>
        <p:txBody>
          <a:bodyPr/>
          <a:lstStyle/>
          <a:p>
            <a:r>
              <a:rPr lang="en-US" dirty="0" err="1" smtClean="0"/>
              <a:t>Dequeue</a:t>
            </a:r>
            <a:r>
              <a:rPr lang="en-US" dirty="0" smtClean="0"/>
              <a:t>-l </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20</a:t>
            </a:fld>
            <a:endParaRPr lang="en-US" dirty="0"/>
          </a:p>
        </p:txBody>
      </p:sp>
      <p:pic>
        <p:nvPicPr>
          <p:cNvPr id="19" name="Content Placeholder 1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138737" y="2558256"/>
            <a:ext cx="3057525" cy="2609850"/>
          </a:xfrm>
          <a:prstGeom prst="rect">
            <a:avLst/>
          </a:prstGeom>
        </p:spPr>
      </p:pic>
      <p:sp>
        <p:nvSpPr>
          <p:cNvPr id="7" name="TextBox 6"/>
          <p:cNvSpPr txBox="1"/>
          <p:nvPr/>
        </p:nvSpPr>
        <p:spPr>
          <a:xfrm>
            <a:off x="838200" y="1295400"/>
            <a:ext cx="3200400" cy="381000"/>
          </a:xfrm>
          <a:prstGeom prst="rect">
            <a:avLst/>
          </a:prstGeom>
          <a:noFill/>
        </p:spPr>
        <p:txBody>
          <a:bodyPr wrap="square" rtlCol="0">
            <a:spAutoFit/>
          </a:bodyPr>
          <a:lstStyle/>
          <a:p>
            <a:endParaRPr lang="en-US" dirty="0"/>
          </a:p>
        </p:txBody>
      </p:sp>
      <p:sp>
        <p:nvSpPr>
          <p:cNvPr id="21" name="TextBox 20"/>
          <p:cNvSpPr txBox="1"/>
          <p:nvPr/>
        </p:nvSpPr>
        <p:spPr>
          <a:xfrm>
            <a:off x="457200" y="1066800"/>
            <a:ext cx="7772400" cy="381000"/>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smtClean="0"/>
              <a:t>What is a </a:t>
            </a:r>
            <a:r>
              <a:rPr lang="en-US" dirty="0" err="1" smtClean="0"/>
              <a:t>Dequeue</a:t>
            </a:r>
            <a:r>
              <a:rPr lang="en-US" dirty="0" smtClean="0"/>
              <a:t>?</a:t>
            </a:r>
            <a:endParaRPr lang="en-US" dirty="0"/>
          </a:p>
        </p:txBody>
      </p:sp>
    </p:spTree>
    <p:extLst>
      <p:ext uri="{BB962C8B-B14F-4D97-AF65-F5344CB8AC3E}">
        <p14:creationId xmlns:p14="http://schemas.microsoft.com/office/powerpoint/2010/main" val="3476146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lvl="0"/>
            <a:r>
              <a:rPr lang="en-US" dirty="0" err="1"/>
              <a:t>Dequeue</a:t>
            </a:r>
            <a:r>
              <a:rPr lang="en-US" dirty="0"/>
              <a:t> does not require the LIFO and FIFO orderings that are enforced by those data structures. It is up to the user to make consistent use of the addition and removal operations.</a:t>
            </a:r>
          </a:p>
          <a:p>
            <a:endParaRPr lang="en-US" dirty="0"/>
          </a:p>
        </p:txBody>
      </p:sp>
      <p:sp>
        <p:nvSpPr>
          <p:cNvPr id="3" name="Title 2"/>
          <p:cNvSpPr>
            <a:spLocks noGrp="1"/>
          </p:cNvSpPr>
          <p:nvPr>
            <p:ph type="title"/>
          </p:nvPr>
        </p:nvSpPr>
        <p:spPr/>
        <p:txBody>
          <a:bodyPr/>
          <a:lstStyle/>
          <a:p>
            <a:r>
              <a:rPr lang="en-US" dirty="0" err="1" smtClean="0"/>
              <a:t>Dequeue-ll</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21</a:t>
            </a:fld>
            <a:endParaRPr lang="en-US" dirty="0"/>
          </a:p>
        </p:txBody>
      </p:sp>
      <p:pic>
        <p:nvPicPr>
          <p:cNvPr id="12" name="Content Placeholder 11"/>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648200" y="1752600"/>
            <a:ext cx="4038600" cy="1079441"/>
          </a:xfrm>
          <a:prstGeom prst="rect">
            <a:avLst/>
          </a:prstGeom>
        </p:spPr>
      </p:pic>
    </p:spTree>
    <p:extLst>
      <p:ext uri="{BB962C8B-B14F-4D97-AF65-F5344CB8AC3E}">
        <p14:creationId xmlns:p14="http://schemas.microsoft.com/office/powerpoint/2010/main" val="109814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lvl="0" defTabSz="800100">
              <a:lnSpc>
                <a:spcPct val="90000"/>
              </a:lnSpc>
              <a:spcBef>
                <a:spcPct val="0"/>
              </a:spcBef>
              <a:spcAft>
                <a:spcPct val="35000"/>
              </a:spcAft>
            </a:pPr>
            <a:r>
              <a:rPr lang="en-US" b="1" dirty="0"/>
              <a:t>Addition into a queue:</a:t>
            </a:r>
          </a:p>
          <a:p>
            <a:pPr lvl="1" defTabSz="800100">
              <a:lnSpc>
                <a:spcPct val="90000"/>
              </a:lnSpc>
              <a:spcBef>
                <a:spcPct val="0"/>
              </a:spcBef>
              <a:spcAft>
                <a:spcPct val="35000"/>
              </a:spcAft>
            </a:pPr>
            <a:r>
              <a:rPr lang="en-US" dirty="0">
                <a:latin typeface="Courier" pitchFamily="49" charset="0"/>
              </a:rPr>
              <a:t>procedure </a:t>
            </a:r>
            <a:r>
              <a:rPr lang="en-US" dirty="0" err="1">
                <a:latin typeface="Courier" pitchFamily="49" charset="0"/>
              </a:rPr>
              <a:t>addq</a:t>
            </a:r>
            <a:r>
              <a:rPr lang="en-US" dirty="0">
                <a:latin typeface="Courier" pitchFamily="49" charset="0"/>
              </a:rPr>
              <a:t> (item); </a:t>
            </a:r>
            <a:br>
              <a:rPr lang="en-US" dirty="0">
                <a:latin typeface="Courier" pitchFamily="49" charset="0"/>
              </a:rPr>
            </a:br>
            <a:r>
              <a:rPr lang="en-US" dirty="0">
                <a:latin typeface="Courier" pitchFamily="49" charset="0"/>
              </a:rPr>
              <a:t>{add item to the queue q} </a:t>
            </a:r>
            <a:br>
              <a:rPr lang="en-US" dirty="0">
                <a:latin typeface="Courier" pitchFamily="49" charset="0"/>
              </a:rPr>
            </a:br>
            <a:r>
              <a:rPr lang="en-US" dirty="0">
                <a:latin typeface="Courier" pitchFamily="49" charset="0"/>
              </a:rPr>
              <a:t>begin </a:t>
            </a:r>
            <a:br>
              <a:rPr lang="en-US" dirty="0">
                <a:latin typeface="Courier" pitchFamily="49" charset="0"/>
              </a:rPr>
            </a:br>
            <a:r>
              <a:rPr lang="en-US" dirty="0">
                <a:latin typeface="Courier" pitchFamily="49" charset="0"/>
              </a:rPr>
              <a:t>    if rear equal to n  then queue full </a:t>
            </a:r>
            <a:br>
              <a:rPr lang="en-US" dirty="0">
                <a:latin typeface="Courier" pitchFamily="49" charset="0"/>
              </a:rPr>
            </a:br>
            <a:r>
              <a:rPr lang="en-US" dirty="0">
                <a:latin typeface="Courier" pitchFamily="49" charset="0"/>
              </a:rPr>
              <a:t>    else begin </a:t>
            </a:r>
            <a:br>
              <a:rPr lang="en-US" dirty="0">
                <a:latin typeface="Courier" pitchFamily="49" charset="0"/>
              </a:rPr>
            </a:br>
            <a:r>
              <a:rPr lang="en-US" dirty="0">
                <a:latin typeface="Courier" pitchFamily="49" charset="0"/>
              </a:rPr>
              <a:t>     Add one to rear; </a:t>
            </a:r>
            <a:br>
              <a:rPr lang="en-US" dirty="0">
                <a:latin typeface="Courier" pitchFamily="49" charset="0"/>
              </a:rPr>
            </a:br>
            <a:r>
              <a:rPr lang="en-US" dirty="0">
                <a:latin typeface="Courier" pitchFamily="49" charset="0"/>
              </a:rPr>
              <a:t>     Add item to the queue of rear; </a:t>
            </a:r>
            <a:br>
              <a:rPr lang="en-US" dirty="0">
                <a:latin typeface="Courier" pitchFamily="49" charset="0"/>
              </a:rPr>
            </a:br>
            <a:r>
              <a:rPr lang="en-US" dirty="0">
                <a:latin typeface="Courier" pitchFamily="49" charset="0"/>
              </a:rPr>
              <a:t>    end; </a:t>
            </a:r>
            <a:br>
              <a:rPr lang="en-US" dirty="0">
                <a:latin typeface="Courier" pitchFamily="49" charset="0"/>
              </a:rPr>
            </a:br>
            <a:r>
              <a:rPr lang="en-US" dirty="0">
                <a:latin typeface="Courier" pitchFamily="49" charset="0"/>
              </a:rPr>
              <a:t>end;</a:t>
            </a:r>
          </a:p>
          <a:p>
            <a:pPr marL="0" indent="0">
              <a:buNone/>
            </a:pPr>
            <a:endParaRPr lang="en-US" dirty="0"/>
          </a:p>
        </p:txBody>
      </p:sp>
      <p:sp>
        <p:nvSpPr>
          <p:cNvPr id="5" name="Content Placeholder 4"/>
          <p:cNvSpPr>
            <a:spLocks noGrp="1"/>
          </p:cNvSpPr>
          <p:nvPr>
            <p:ph sz="half" idx="2"/>
          </p:nvPr>
        </p:nvSpPr>
        <p:spPr/>
        <p:txBody>
          <a:bodyPr/>
          <a:lstStyle/>
          <a:p>
            <a:r>
              <a:rPr lang="en-US" b="1" dirty="0" smtClean="0"/>
              <a:t>Deletion from a </a:t>
            </a:r>
            <a:r>
              <a:rPr lang="en-US" b="1" dirty="0"/>
              <a:t>queue:</a:t>
            </a:r>
          </a:p>
          <a:p>
            <a:pPr lvl="1"/>
            <a:r>
              <a:rPr lang="en-US" dirty="0" smtClean="0">
                <a:latin typeface="Courier New" pitchFamily="49" charset="0"/>
                <a:cs typeface="Courier New" pitchFamily="49" charset="0"/>
              </a:rPr>
              <a:t>procedure </a:t>
            </a:r>
            <a:r>
              <a:rPr lang="en-US" dirty="0">
                <a:latin typeface="Courier New" pitchFamily="49" charset="0"/>
                <a:cs typeface="Courier New" pitchFamily="49" charset="0"/>
              </a:rPr>
              <a:t>delete (item ); </a:t>
            </a:r>
            <a:br>
              <a:rPr lang="en-US" dirty="0">
                <a:latin typeface="Courier New" pitchFamily="49" charset="0"/>
                <a:cs typeface="Courier New" pitchFamily="49" charset="0"/>
              </a:rPr>
            </a:br>
            <a:r>
              <a:rPr lang="en-US" dirty="0">
                <a:latin typeface="Courier New" pitchFamily="49" charset="0"/>
                <a:cs typeface="Courier New" pitchFamily="49" charset="0"/>
              </a:rPr>
              <a:t>{delete from the front of q and put into item} </a:t>
            </a:r>
            <a:br>
              <a:rPr lang="en-US" dirty="0">
                <a:latin typeface="Courier New" pitchFamily="49" charset="0"/>
                <a:cs typeface="Courier New" pitchFamily="49" charset="0"/>
              </a:rPr>
            </a:br>
            <a:r>
              <a:rPr lang="en-US" dirty="0">
                <a:latin typeface="Courier New" pitchFamily="49" charset="0"/>
                <a:cs typeface="Courier New" pitchFamily="49" charset="0"/>
              </a:rPr>
              <a:t>begin </a:t>
            </a:r>
            <a:br>
              <a:rPr lang="en-US" dirty="0">
                <a:latin typeface="Courier New" pitchFamily="49" charset="0"/>
                <a:cs typeface="Courier New" pitchFamily="49" charset="0"/>
              </a:rPr>
            </a:br>
            <a:r>
              <a:rPr lang="en-US" dirty="0">
                <a:latin typeface="Courier New" pitchFamily="49" charset="0"/>
                <a:cs typeface="Courier New" pitchFamily="49" charset="0"/>
              </a:rPr>
              <a:t>    if front equal to rear then queue empty </a:t>
            </a:r>
            <a:br>
              <a:rPr lang="en-US" dirty="0">
                <a:latin typeface="Courier New" pitchFamily="49" charset="0"/>
                <a:cs typeface="Courier New" pitchFamily="49" charset="0"/>
              </a:rPr>
            </a:br>
            <a:r>
              <a:rPr lang="en-US" dirty="0">
                <a:latin typeface="Courier New" pitchFamily="49" charset="0"/>
                <a:cs typeface="Courier New" pitchFamily="49" charset="0"/>
              </a:rPr>
              <a:t>    else begin </a:t>
            </a:r>
            <a:br>
              <a:rPr lang="en-US" dirty="0">
                <a:latin typeface="Courier New" pitchFamily="49" charset="0"/>
                <a:cs typeface="Courier New" pitchFamily="49" charset="0"/>
              </a:rPr>
            </a:br>
            <a:r>
              <a:rPr lang="en-US" dirty="0">
                <a:latin typeface="Courier New" pitchFamily="49" charset="0"/>
                <a:cs typeface="Courier New" pitchFamily="49" charset="0"/>
              </a:rPr>
              <a:t>         Add one to front;  </a:t>
            </a:r>
            <a:br>
              <a:rPr lang="en-US" dirty="0">
                <a:latin typeface="Courier New" pitchFamily="49" charset="0"/>
                <a:cs typeface="Courier New" pitchFamily="49" charset="0"/>
              </a:rPr>
            </a:br>
            <a:r>
              <a:rPr lang="en-US" dirty="0">
                <a:latin typeface="Courier New" pitchFamily="49" charset="0"/>
                <a:cs typeface="Courier New" pitchFamily="49" charset="0"/>
              </a:rPr>
              <a:t>         Place queue Front to the item;  </a:t>
            </a:r>
            <a:br>
              <a:rPr lang="en-US" dirty="0">
                <a:latin typeface="Courier New" pitchFamily="49" charset="0"/>
                <a:cs typeface="Courier New" pitchFamily="49" charset="0"/>
              </a:rPr>
            </a:br>
            <a:r>
              <a:rPr lang="en-US" dirty="0">
                <a:latin typeface="Courier New" pitchFamily="49" charset="0"/>
                <a:cs typeface="Courier New" pitchFamily="49" charset="0"/>
              </a:rPr>
              <a:t>    end; </a:t>
            </a:r>
            <a:br>
              <a:rPr lang="en-US" dirty="0">
                <a:latin typeface="Courier New" pitchFamily="49" charset="0"/>
                <a:cs typeface="Courier New" pitchFamily="49" charset="0"/>
              </a:rPr>
            </a:br>
            <a:r>
              <a:rPr lang="en-US" dirty="0">
                <a:latin typeface="Courier New" pitchFamily="49" charset="0"/>
                <a:cs typeface="Courier New" pitchFamily="49" charset="0"/>
              </a:rPr>
              <a:t>end; </a:t>
            </a:r>
          </a:p>
        </p:txBody>
      </p:sp>
      <p:sp>
        <p:nvSpPr>
          <p:cNvPr id="3" name="Title 2"/>
          <p:cNvSpPr>
            <a:spLocks noGrp="1"/>
          </p:cNvSpPr>
          <p:nvPr>
            <p:ph type="title"/>
          </p:nvPr>
        </p:nvSpPr>
        <p:spPr/>
        <p:txBody>
          <a:bodyPr/>
          <a:lstStyle/>
          <a:p>
            <a:r>
              <a:rPr lang="en-US" dirty="0" smtClean="0"/>
              <a:t>Queue Operations </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22</a:t>
            </a:fld>
            <a:endParaRPr lang="en-US" dirty="0"/>
          </a:p>
        </p:txBody>
      </p:sp>
      <p:sp>
        <p:nvSpPr>
          <p:cNvPr id="6" name="TextBox 5"/>
          <p:cNvSpPr txBox="1"/>
          <p:nvPr/>
        </p:nvSpPr>
        <p:spPr>
          <a:xfrm>
            <a:off x="533400" y="990600"/>
            <a:ext cx="7924800" cy="36933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lvl="0"/>
            <a:r>
              <a:rPr lang="en-US" dirty="0"/>
              <a:t>Like s</a:t>
            </a:r>
            <a:r>
              <a:rPr lang="en-US" dirty="0" smtClean="0"/>
              <a:t>tack, </a:t>
            </a:r>
            <a:r>
              <a:rPr lang="en-US" dirty="0"/>
              <a:t>we can perform both the addition and  deletion for the Queue</a:t>
            </a:r>
            <a:r>
              <a:rPr lang="en-US" dirty="0" smtClean="0"/>
              <a: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2000"/>
                                        <p:tgtEl>
                                          <p:spTgt spid="2">
                                            <p:txEl>
                                              <p:pRg st="0" end="0"/>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2000"/>
                                        <p:tgtEl>
                                          <p:spTgt spid="2">
                                            <p:txEl>
                                              <p:pRg st="1" end="1"/>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2000"/>
                                        <p:tgtEl>
                                          <p:spTgt spid="5">
                                            <p:txEl>
                                              <p:pRg st="0" end="0"/>
                                            </p:tx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animEffect transition="in" filter="fade">
                                      <p:cBhvr>
                                        <p:cTn id="23" dur="2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build="p"/>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23</a:t>
            </a:fld>
            <a:endParaRPr lang="en-US" dirty="0"/>
          </a:p>
        </p:txBody>
      </p:sp>
      <p:sp>
        <p:nvSpPr>
          <p:cNvPr id="3" name="Title 2"/>
          <p:cNvSpPr>
            <a:spLocks noGrp="1"/>
          </p:cNvSpPr>
          <p:nvPr>
            <p:ph type="title"/>
          </p:nvPr>
        </p:nvSpPr>
        <p:spPr/>
        <p:txBody>
          <a:bodyPr/>
          <a:lstStyle/>
          <a:p>
            <a:r>
              <a:rPr lang="en-US" dirty="0"/>
              <a:t>Test Your Understanding</a:t>
            </a:r>
          </a:p>
        </p:txBody>
      </p:sp>
      <p:pic>
        <p:nvPicPr>
          <p:cNvPr id="5" name="Picture 29"/>
          <p:cNvPicPr>
            <a:picLocks noChangeAspect="1" noChangeArrowheads="1"/>
          </p:cNvPicPr>
          <p:nvPr/>
        </p:nvPicPr>
        <p:blipFill>
          <a:blip r:embed="rId3" cstate="print"/>
          <a:srcRect/>
          <a:stretch>
            <a:fillRect/>
          </a:stretch>
        </p:blipFill>
        <p:spPr bwMode="auto">
          <a:xfrm>
            <a:off x="8305800" y="76200"/>
            <a:ext cx="725333" cy="762000"/>
          </a:xfrm>
          <a:prstGeom prst="rect">
            <a:avLst/>
          </a:prstGeom>
          <a:noFill/>
          <a:ln w="9525" algn="ctr">
            <a:noFill/>
            <a:miter lim="800000"/>
            <a:headEnd/>
            <a:tailEnd/>
          </a:ln>
          <a:effectLst>
            <a:outerShdw blurRad="50800" dist="38100" dir="5400000" algn="t" rotWithShape="0">
              <a:prstClr val="black">
                <a:alpha val="40000"/>
              </a:prstClr>
            </a:out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0523" y="1828800"/>
            <a:ext cx="2587943" cy="3268980"/>
          </a:xfrm>
          <a:prstGeom prst="rect">
            <a:avLst/>
          </a:prstGeom>
        </p:spPr>
      </p:pic>
      <p:graphicFrame>
        <p:nvGraphicFramePr>
          <p:cNvPr id="2" name="Diagram 1"/>
          <p:cNvGraphicFramePr/>
          <p:nvPr>
            <p:extLst>
              <p:ext uri="{D42A27DB-BD31-4B8C-83A1-F6EECF244321}">
                <p14:modId xmlns:p14="http://schemas.microsoft.com/office/powerpoint/2010/main" val="1268886899"/>
              </p:ext>
            </p:extLst>
          </p:nvPr>
        </p:nvGraphicFramePr>
        <p:xfrm>
          <a:off x="609600" y="2057400"/>
          <a:ext cx="4724400" cy="21336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571170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graphicEl>
                                              <a:dgm id="{31981C4F-647C-4DF7-A08B-B2691B77A705}"/>
                                            </p:graphicEl>
                                          </p:spTgt>
                                        </p:tgtEl>
                                        <p:attrNameLst>
                                          <p:attrName>style.visibility</p:attrName>
                                        </p:attrNameLst>
                                      </p:cBhvr>
                                      <p:to>
                                        <p:strVal val="visible"/>
                                      </p:to>
                                    </p:set>
                                    <p:animEffect transition="in" filter="fade">
                                      <p:cBhvr>
                                        <p:cTn id="12" dur="500"/>
                                        <p:tgtEl>
                                          <p:spTgt spid="2">
                                            <p:graphicEl>
                                              <a:dgm id="{31981C4F-647C-4DF7-A08B-B2691B77A70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graphicEl>
                                              <a:dgm id="{2E752059-8A5C-4970-A5D4-10EB18514828}"/>
                                            </p:graphicEl>
                                          </p:spTgt>
                                        </p:tgtEl>
                                        <p:attrNameLst>
                                          <p:attrName>style.visibility</p:attrName>
                                        </p:attrNameLst>
                                      </p:cBhvr>
                                      <p:to>
                                        <p:strVal val="visible"/>
                                      </p:to>
                                    </p:set>
                                    <p:animEffect transition="in" filter="fade">
                                      <p:cBhvr>
                                        <p:cTn id="17" dur="500"/>
                                        <p:tgtEl>
                                          <p:spTgt spid="2">
                                            <p:graphicEl>
                                              <a:dgm id="{2E752059-8A5C-4970-A5D4-10EB1851482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24</a:t>
            </a:fld>
            <a:endParaRPr lang="en-US" dirty="0"/>
          </a:p>
        </p:txBody>
      </p:sp>
      <p:sp>
        <p:nvSpPr>
          <p:cNvPr id="3" name="Title 2"/>
          <p:cNvSpPr>
            <a:spLocks noGrp="1"/>
          </p:cNvSpPr>
          <p:nvPr>
            <p:ph type="title"/>
          </p:nvPr>
        </p:nvSpPr>
        <p:spPr/>
        <p:txBody>
          <a:bodyPr/>
          <a:lstStyle/>
          <a:p>
            <a:r>
              <a:rPr lang="en-US" dirty="0" smtClean="0"/>
              <a:t>Test Your Understanding</a:t>
            </a:r>
            <a:endParaRPr lang="en-US" dirty="0"/>
          </a:p>
        </p:txBody>
      </p:sp>
      <p:pic>
        <p:nvPicPr>
          <p:cNvPr id="8" name="Picture 29"/>
          <p:cNvPicPr>
            <a:picLocks noChangeAspect="1" noChangeArrowheads="1"/>
          </p:cNvPicPr>
          <p:nvPr/>
        </p:nvPicPr>
        <p:blipFill>
          <a:blip r:embed="rId3" cstate="print"/>
          <a:srcRect/>
          <a:stretch>
            <a:fillRect/>
          </a:stretch>
        </p:blipFill>
        <p:spPr bwMode="auto">
          <a:xfrm>
            <a:off x="8305800" y="76200"/>
            <a:ext cx="725333" cy="762000"/>
          </a:xfrm>
          <a:prstGeom prst="rect">
            <a:avLst/>
          </a:prstGeom>
          <a:noFill/>
          <a:ln w="9525" algn="ctr">
            <a:noFill/>
            <a:miter lim="800000"/>
            <a:headEnd/>
            <a:tailEnd/>
          </a:ln>
          <a:effectLst>
            <a:outerShdw blurRad="50800" dist="38100" dir="5400000" algn="t" rotWithShape="0">
              <a:prstClr val="black">
                <a:alpha val="40000"/>
              </a:prstClr>
            </a:outerShdw>
          </a:effec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0523" y="1828800"/>
            <a:ext cx="2587943" cy="3268980"/>
          </a:xfrm>
          <a:prstGeom prst="rect">
            <a:avLst/>
          </a:prstGeom>
        </p:spPr>
      </p:pic>
      <p:graphicFrame>
        <p:nvGraphicFramePr>
          <p:cNvPr id="15" name="Diagram 14"/>
          <p:cNvGraphicFramePr/>
          <p:nvPr>
            <p:extLst>
              <p:ext uri="{D42A27DB-BD31-4B8C-83A1-F6EECF244321}">
                <p14:modId xmlns:p14="http://schemas.microsoft.com/office/powerpoint/2010/main" val="2656703584"/>
              </p:ext>
            </p:extLst>
          </p:nvPr>
        </p:nvGraphicFramePr>
        <p:xfrm>
          <a:off x="762000" y="1813560"/>
          <a:ext cx="4724400" cy="260604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312943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graphicEl>
                                              <a:dgm id="{31981C4F-647C-4DF7-A08B-B2691B77A705}"/>
                                            </p:graphicEl>
                                          </p:spTgt>
                                        </p:tgtEl>
                                        <p:attrNameLst>
                                          <p:attrName>style.visibility</p:attrName>
                                        </p:attrNameLst>
                                      </p:cBhvr>
                                      <p:to>
                                        <p:strVal val="visible"/>
                                      </p:to>
                                    </p:set>
                                    <p:animEffect transition="in" filter="fade">
                                      <p:cBhvr>
                                        <p:cTn id="12" dur="500"/>
                                        <p:tgtEl>
                                          <p:spTgt spid="15">
                                            <p:graphicEl>
                                              <a:dgm id="{31981C4F-647C-4DF7-A08B-B2691B77A70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graphicEl>
                                              <a:dgm id="{2E752059-8A5C-4970-A5D4-10EB18514828}"/>
                                            </p:graphicEl>
                                          </p:spTgt>
                                        </p:tgtEl>
                                        <p:attrNameLst>
                                          <p:attrName>style.visibility</p:attrName>
                                        </p:attrNameLst>
                                      </p:cBhvr>
                                      <p:to>
                                        <p:strVal val="visible"/>
                                      </p:to>
                                    </p:set>
                                    <p:animEffect transition="in" filter="fade">
                                      <p:cBhvr>
                                        <p:cTn id="17" dur="500"/>
                                        <p:tgtEl>
                                          <p:spTgt spid="15">
                                            <p:graphicEl>
                                              <a:dgm id="{2E752059-8A5C-4970-A5D4-10EB18514828}"/>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graphicEl>
                                              <a:dgm id="{04A8DFB5-57A1-4859-B4A7-B5CBE39F27BC}"/>
                                            </p:graphicEl>
                                          </p:spTgt>
                                        </p:tgtEl>
                                        <p:attrNameLst>
                                          <p:attrName>style.visibility</p:attrName>
                                        </p:attrNameLst>
                                      </p:cBhvr>
                                      <p:to>
                                        <p:strVal val="visible"/>
                                      </p:to>
                                    </p:set>
                                    <p:animEffect transition="in" filter="fade">
                                      <p:cBhvr>
                                        <p:cTn id="22" dur="500"/>
                                        <p:tgtEl>
                                          <p:spTgt spid="15">
                                            <p:graphicEl>
                                              <a:dgm id="{04A8DFB5-57A1-4859-B4A7-B5CBE39F27B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Sub>
          <a:bldDgm bld="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25</a:t>
            </a:fld>
            <a:endParaRPr lang="en-US" dirty="0"/>
          </a:p>
        </p:txBody>
      </p:sp>
      <p:sp>
        <p:nvSpPr>
          <p:cNvPr id="3" name="Title 2"/>
          <p:cNvSpPr>
            <a:spLocks noGrp="1"/>
          </p:cNvSpPr>
          <p:nvPr>
            <p:ph type="title"/>
          </p:nvPr>
        </p:nvSpPr>
        <p:spPr/>
        <p:txBody>
          <a:bodyPr/>
          <a:lstStyle/>
          <a:p>
            <a:r>
              <a:rPr lang="en-US" dirty="0" smtClean="0"/>
              <a:t>Questions</a:t>
            </a:r>
            <a:endParaRPr lang="en-US" dirty="0"/>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2876371" y="2438400"/>
            <a:ext cx="2476858" cy="253603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5181600" cy="4946650"/>
          </a:xfrm>
        </p:spPr>
        <p:txBody>
          <a:bodyPr/>
          <a:lstStyle/>
          <a:p>
            <a:r>
              <a:rPr lang="en-US" dirty="0" smtClean="0"/>
              <a:t>At the end of this course, you have learned:</a:t>
            </a:r>
          </a:p>
          <a:p>
            <a:pPr lvl="1"/>
            <a:r>
              <a:rPr lang="en-US" dirty="0" smtClean="0"/>
              <a:t>A stack is a container of objects that are inserted and removed according to the Last-In First-Out (LIFO) principle.</a:t>
            </a:r>
          </a:p>
          <a:p>
            <a:pPr lvl="1"/>
            <a:r>
              <a:rPr lang="en-US" dirty="0" smtClean="0"/>
              <a:t>A stack is a recursive data structure.</a:t>
            </a:r>
          </a:p>
          <a:p>
            <a:pPr lvl="1"/>
            <a:r>
              <a:rPr lang="en-US" dirty="0" smtClean="0"/>
              <a:t>A queue is a container of objects (a linear collection) that are inserted and removed according to the First-In First-Out (FIFO) principle. An excellent example of a queue is a line of students in the food court.</a:t>
            </a:r>
          </a:p>
        </p:txBody>
      </p:sp>
      <p:sp>
        <p:nvSpPr>
          <p:cNvPr id="4" name="Slide Number Placeholder 3"/>
          <p:cNvSpPr>
            <a:spLocks noGrp="1"/>
          </p:cNvSpPr>
          <p:nvPr>
            <p:ph type="sldNum" sz="quarter" idx="10"/>
          </p:nvPr>
        </p:nvSpPr>
        <p:spPr/>
        <p:txBody>
          <a:bodyPr/>
          <a:lstStyle/>
          <a:p>
            <a:fld id="{47ED8886-DB3B-44F4-9A80-E6A224679F20}" type="slidenum">
              <a:rPr lang="en-US" smtClean="0"/>
              <a:pPr/>
              <a:t>26</a:t>
            </a:fld>
            <a:endParaRPr lang="en-US" dirty="0"/>
          </a:p>
        </p:txBody>
      </p:sp>
      <p:sp>
        <p:nvSpPr>
          <p:cNvPr id="3" name="Title 2"/>
          <p:cNvSpPr>
            <a:spLocks noGrp="1"/>
          </p:cNvSpPr>
          <p:nvPr>
            <p:ph type="title"/>
          </p:nvPr>
        </p:nvSpPr>
        <p:spPr/>
        <p:txBody>
          <a:bodyPr/>
          <a:lstStyle/>
          <a:p>
            <a:r>
              <a:rPr lang="en-US" smtClean="0"/>
              <a:t>Summary</a:t>
            </a:r>
            <a:endParaRPr lang="en-US" dirty="0"/>
          </a:p>
        </p:txBody>
      </p:sp>
      <p:pic>
        <p:nvPicPr>
          <p:cNvPr id="5" name="Picture 2" descr="C:\Users\161895.CTS\AppData\Local\Microsoft\Windows\Temporary Internet Files\Content.Outlook\9ZMHTED3\actions_view_pim_task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8357" y="76200"/>
            <a:ext cx="722459" cy="722459"/>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9304" y="1524000"/>
            <a:ext cx="4038600" cy="4111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8"/>
                                        </p:tgtEl>
                                        <p:attrNameLst>
                                          <p:attrName>r</p:attrName>
                                        </p:attrNameLst>
                                      </p:cBhvr>
                                    </p:animRot>
                                  </p:childTnLst>
                                </p:cTn>
                              </p:par>
                            </p:childTnLst>
                          </p:cTn>
                        </p:par>
                        <p:par>
                          <p:cTn id="7" fill="hold">
                            <p:stCondLst>
                              <p:cond delay="2000"/>
                            </p:stCondLst>
                            <p:childTnLst>
                              <p:par>
                                <p:cTn id="8" presetID="2" presetClass="entr" presetSubtype="8" fill="hold" nodeType="after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 calcmode="lin" valueType="num">
                                      <p:cBhvr additive="base">
                                        <p:cTn id="10" dur="20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11" dur="20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par>
                          <p:cTn id="12" fill="hold">
                            <p:stCondLst>
                              <p:cond delay="4000"/>
                            </p:stCondLst>
                            <p:childTnLst>
                              <p:par>
                                <p:cTn id="13" presetID="2" presetClass="entr" presetSubtype="8" fill="hold"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additive="base">
                                        <p:cTn id="15" dur="20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6" dur="20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par>
                          <p:cTn id="17" fill="hold">
                            <p:stCondLst>
                              <p:cond delay="6000"/>
                            </p:stCondLst>
                            <p:childTnLst>
                              <p:par>
                                <p:cTn id="18" presetID="2" presetClass="entr" presetSubtype="8" fill="hold" nodeType="after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 calcmode="lin" valueType="num">
                                      <p:cBhvr additive="base">
                                        <p:cTn id="20" dur="20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1" dur="20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par>
                          <p:cTn id="22" fill="hold">
                            <p:stCondLst>
                              <p:cond delay="8000"/>
                            </p:stCondLst>
                            <p:childTnLst>
                              <p:par>
                                <p:cTn id="23" presetID="2" presetClass="entr" presetSubtype="8" fill="hold"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20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20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p:txBody>
      </p:sp>
      <p:sp>
        <p:nvSpPr>
          <p:cNvPr id="4" name="Slide Number Placeholder 3"/>
          <p:cNvSpPr>
            <a:spLocks noGrp="1"/>
          </p:cNvSpPr>
          <p:nvPr>
            <p:ph type="sldNum" sz="quarter" idx="10"/>
          </p:nvPr>
        </p:nvSpPr>
        <p:spPr>
          <a:xfrm>
            <a:off x="76200" y="6427787"/>
            <a:ext cx="457200" cy="277813"/>
          </a:xfrm>
        </p:spPr>
        <p:txBody>
          <a:bodyPr/>
          <a:lstStyle/>
          <a:p>
            <a:fld id="{47ED8886-DB3B-44F4-9A80-E6A224679F20}" type="slidenum">
              <a:rPr lang="en-US" smtClean="0"/>
              <a:pPr/>
              <a:t>27</a:t>
            </a:fld>
            <a:endParaRPr lang="en-US" dirty="0"/>
          </a:p>
        </p:txBody>
      </p:sp>
      <p:sp>
        <p:nvSpPr>
          <p:cNvPr id="3" name="Title 2"/>
          <p:cNvSpPr>
            <a:spLocks noGrp="1"/>
          </p:cNvSpPr>
          <p:nvPr>
            <p:ph type="title"/>
          </p:nvPr>
        </p:nvSpPr>
        <p:spPr/>
        <p:txBody>
          <a:bodyPr/>
          <a:lstStyle/>
          <a:p>
            <a:r>
              <a:rPr lang="en-US" dirty="0" smtClean="0"/>
              <a:t>Data Structures</a:t>
            </a:r>
            <a:endParaRPr lang="en-US" dirty="0"/>
          </a:p>
        </p:txBody>
      </p:sp>
      <p:pic>
        <p:nvPicPr>
          <p:cNvPr id="3074" name="Picture 2" descr="D:\Pictures\Succes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224439"/>
            <a:ext cx="2257425" cy="2019300"/>
          </a:xfrm>
          <a:prstGeom prst="rect">
            <a:avLst/>
          </a:prstGeom>
          <a:noFill/>
          <a:extLst>
            <a:ext uri="{909E8E84-426E-40DD-AFC4-6F175D3DCCD1}">
              <a14:hiddenFill xmlns:a14="http://schemas.microsoft.com/office/drawing/2010/main">
                <a:solidFill>
                  <a:srgbClr val="FFFFFF"/>
                </a:solidFill>
              </a14:hiddenFill>
            </a:ext>
          </a:extLst>
        </p:spPr>
      </p:pic>
      <p:sp>
        <p:nvSpPr>
          <p:cNvPr id="8" name="Oval Callout 7"/>
          <p:cNvSpPr/>
          <p:nvPr/>
        </p:nvSpPr>
        <p:spPr>
          <a:xfrm>
            <a:off x="3352800" y="1752600"/>
            <a:ext cx="4267200" cy="1828800"/>
          </a:xfrm>
          <a:prstGeom prst="wedgeEllipseCallout">
            <a:avLst>
              <a:gd name="adj1" fmla="val -53321"/>
              <a:gd name="adj2" fmla="val 60557"/>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b="1" dirty="0" smtClean="0">
                <a:solidFill>
                  <a:schemeClr val="bg1"/>
                </a:solidFill>
                <a:latin typeface="Arial" pitchFamily="34" charset="0"/>
                <a:cs typeface="Arial" pitchFamily="34" charset="0"/>
              </a:rPr>
              <a:t>I hope </a:t>
            </a:r>
            <a:r>
              <a:rPr lang="en-US" sz="1600" b="1" dirty="0">
                <a:solidFill>
                  <a:schemeClr val="bg1"/>
                </a:solidFill>
                <a:latin typeface="Arial" pitchFamily="34" charset="0"/>
                <a:cs typeface="Arial" pitchFamily="34" charset="0"/>
              </a:rPr>
              <a:t>you have </a:t>
            </a:r>
            <a:r>
              <a:rPr lang="en-US" sz="1600" b="1" dirty="0" smtClean="0">
                <a:solidFill>
                  <a:schemeClr val="bg1"/>
                </a:solidFill>
                <a:latin typeface="Arial" pitchFamily="34" charset="0"/>
                <a:cs typeface="Arial" pitchFamily="34" charset="0"/>
              </a:rPr>
              <a:t>understood Stack and </a:t>
            </a:r>
            <a:r>
              <a:rPr lang="en-US" sz="1600" b="1" dirty="0">
                <a:solidFill>
                  <a:schemeClr val="bg1"/>
                </a:solidFill>
                <a:latin typeface="Arial" pitchFamily="34" charset="0"/>
                <a:cs typeface="Arial" pitchFamily="34" charset="0"/>
              </a:rPr>
              <a:t>Queue </a:t>
            </a:r>
            <a:r>
              <a:rPr lang="en-US" sz="1600" b="1" dirty="0" smtClean="0">
                <a:solidFill>
                  <a:schemeClr val="bg1"/>
                </a:solidFill>
                <a:latin typeface="Arial" pitchFamily="34" charset="0"/>
                <a:cs typeface="Arial" pitchFamily="34" charset="0"/>
              </a:rPr>
              <a:t>and also </a:t>
            </a:r>
            <a:r>
              <a:rPr lang="en-US" sz="1600" b="1" dirty="0">
                <a:solidFill>
                  <a:schemeClr val="bg1"/>
                </a:solidFill>
                <a:latin typeface="Arial" pitchFamily="34" charset="0"/>
                <a:cs typeface="Arial" pitchFamily="34" charset="0"/>
              </a:rPr>
              <a:t>their </a:t>
            </a:r>
            <a:r>
              <a:rPr lang="en-US" sz="1600" b="1" dirty="0" smtClean="0">
                <a:solidFill>
                  <a:schemeClr val="bg1"/>
                </a:solidFill>
                <a:latin typeface="Arial" pitchFamily="34" charset="0"/>
                <a:cs typeface="Arial" pitchFamily="34" charset="0"/>
              </a:rPr>
              <a:t>implementations.</a:t>
            </a:r>
            <a:endParaRPr lang="en-US" sz="16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212897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2000"/>
                                        <p:tgtEl>
                                          <p:spTgt spid="3074"/>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066800"/>
            <a:ext cx="8610600" cy="2895600"/>
          </a:xfrm>
        </p:spPr>
        <p:txBody>
          <a:bodyPr/>
          <a:lstStyle/>
          <a:p>
            <a:pPr indent="-365760">
              <a:lnSpc>
                <a:spcPct val="120000"/>
              </a:lnSpc>
              <a:spcBef>
                <a:spcPts val="0"/>
              </a:spcBef>
              <a:defRPr/>
            </a:pPr>
            <a:r>
              <a:rPr dirty="0" smtClean="0"/>
              <a:t>Data structures by Schaum Series. </a:t>
            </a:r>
          </a:p>
          <a:p>
            <a:pPr indent="-365760">
              <a:lnSpc>
                <a:spcPct val="120000"/>
              </a:lnSpc>
              <a:spcBef>
                <a:spcPts val="0"/>
              </a:spcBef>
              <a:defRPr/>
            </a:pPr>
            <a:r>
              <a:rPr lang="en-US" i="1" dirty="0" smtClean="0">
                <a:hlinkClick r:id="rId2"/>
              </a:rPr>
              <a:t>www.cs.ccsu.edu</a:t>
            </a:r>
            <a:endParaRPr lang="en-US" i="1" dirty="0" smtClean="0"/>
          </a:p>
          <a:p>
            <a:pPr indent="-365760">
              <a:lnSpc>
                <a:spcPct val="120000"/>
              </a:lnSpc>
              <a:spcBef>
                <a:spcPts val="0"/>
              </a:spcBef>
              <a:defRPr/>
            </a:pPr>
            <a:r>
              <a:rPr lang="en-US" dirty="0">
                <a:hlinkClick r:id="rId3"/>
              </a:rPr>
              <a:t>http://www.cs.cmu.edu/~</a:t>
            </a:r>
            <a:r>
              <a:rPr lang="en-US" dirty="0" smtClean="0">
                <a:hlinkClick r:id="rId3"/>
              </a:rPr>
              <a:t>adamchik/15-121/lectures/Stacks%20and%20Queues/Stacks%20and%20Queues.html</a:t>
            </a:r>
            <a:endParaRPr lang="en-US" dirty="0" smtClean="0"/>
          </a:p>
          <a:p>
            <a:pPr indent="-365760">
              <a:lnSpc>
                <a:spcPct val="120000"/>
              </a:lnSpc>
              <a:spcBef>
                <a:spcPts val="0"/>
              </a:spcBef>
              <a:defRPr/>
            </a:pPr>
            <a:r>
              <a:rPr lang="en-US" dirty="0" smtClean="0"/>
              <a:t>Data Structure and Algorithms by </a:t>
            </a:r>
            <a:r>
              <a:rPr lang="en-US" dirty="0"/>
              <a:t>G. A. V. PAI </a:t>
            </a:r>
            <a:r>
              <a:rPr lang="en-US" dirty="0" smtClean="0"/>
              <a:t>.</a:t>
            </a:r>
          </a:p>
          <a:p>
            <a:pPr marL="0" indent="-365760">
              <a:lnSpc>
                <a:spcPct val="120000"/>
              </a:lnSpc>
              <a:spcBef>
                <a:spcPts val="0"/>
              </a:spcBef>
              <a:buNone/>
              <a:defRPr/>
            </a:pPr>
            <a:endParaRPr dirty="0" smtClean="0"/>
          </a:p>
          <a:p>
            <a:pPr indent="-365760">
              <a:lnSpc>
                <a:spcPct val="120000"/>
              </a:lnSpc>
              <a:spcBef>
                <a:spcPts val="0"/>
              </a:spcBef>
            </a:pP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28</a:t>
            </a:fld>
            <a:endParaRPr lang="en-US" dirty="0"/>
          </a:p>
        </p:txBody>
      </p:sp>
      <p:sp>
        <p:nvSpPr>
          <p:cNvPr id="3" name="Title 2"/>
          <p:cNvSpPr>
            <a:spLocks noGrp="1"/>
          </p:cNvSpPr>
          <p:nvPr>
            <p:ph type="title"/>
          </p:nvPr>
        </p:nvSpPr>
        <p:spPr/>
        <p:txBody>
          <a:bodyPr/>
          <a:lstStyle/>
          <a:p>
            <a:r>
              <a:rPr lang="en-US" dirty="0" smtClean="0"/>
              <a:t>References</a:t>
            </a:r>
            <a:endParaRPr lang="en-US" dirty="0"/>
          </a:p>
        </p:txBody>
      </p:sp>
      <p:pic>
        <p:nvPicPr>
          <p:cNvPr id="6" name="Picture 7"/>
          <p:cNvPicPr>
            <a:picLocks noChangeAspect="1" noChangeArrowheads="1"/>
          </p:cNvPicPr>
          <p:nvPr/>
        </p:nvPicPr>
        <p:blipFill>
          <a:blip r:embed="rId4" cstate="print"/>
          <a:srcRect/>
          <a:stretch>
            <a:fillRect/>
          </a:stretch>
        </p:blipFill>
        <p:spPr bwMode="auto">
          <a:xfrm>
            <a:off x="8157972" y="381000"/>
            <a:ext cx="990600" cy="990600"/>
          </a:xfrm>
          <a:prstGeom prst="rect">
            <a:avLst/>
          </a:prstGeom>
          <a:noFill/>
          <a:ln w="9525" algn="ctr">
            <a:noFill/>
            <a:miter lim="800000"/>
            <a:headEnd/>
            <a:tailEnd/>
          </a:ln>
        </p:spPr>
      </p:pic>
      <p:sp>
        <p:nvSpPr>
          <p:cNvPr id="7"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000"/>
                                        <p:tgtEl>
                                          <p:spTgt spid="2">
                                            <p:txEl>
                                              <p:pRg st="1" end="1"/>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000"/>
                                        <p:tgtEl>
                                          <p:spTgt spid="2">
                                            <p:txEl>
                                              <p:pRg st="2" end="2"/>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000"/>
                                        <p:tgtEl>
                                          <p:spTgt spid="2">
                                            <p:txEl>
                                              <p:pRg st="3" end="3"/>
                                            </p:tx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a:solidFill>
                  <a:schemeClr val="tx1"/>
                </a:solidFill>
                <a:latin typeface="Myriad Pro" pitchFamily="34" charset="0"/>
                <a:cs typeface="Arial" pitchFamily="34" charset="0"/>
              </a:rPr>
              <a:t>Programming </a:t>
            </a:r>
            <a:r>
              <a:rPr lang="en-US" sz="2200" b="1" smtClean="0">
                <a:solidFill>
                  <a:schemeClr val="tx1"/>
                </a:solidFill>
                <a:latin typeface="Myriad Pro" pitchFamily="34" charset="0"/>
                <a:cs typeface="Arial" pitchFamily="34" charset="0"/>
              </a:rPr>
              <a:t>Concepts </a:t>
            </a:r>
            <a:endParaRPr lang="en-US" sz="2200" b="1" dirty="0">
              <a:solidFill>
                <a:schemeClr val="tx1"/>
              </a:solidFill>
              <a:latin typeface="Myriad Pro" pitchFamily="34" charset="0"/>
              <a:cs typeface="Arial" pitchFamily="34" charset="0"/>
            </a:endParaRPr>
          </a:p>
        </p:txBody>
      </p:sp>
      <p:sp>
        <p:nvSpPr>
          <p:cNvPr id="4" name="Rectangle 3"/>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300"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300" dirty="0" smtClean="0">
                <a:solidFill>
                  <a:schemeClr val="bg1"/>
                </a:solidFill>
                <a:latin typeface="Cambria" pitchFamily="18" charset="0"/>
                <a:ea typeface="+mj-ea"/>
                <a:cs typeface="+mj-cs"/>
              </a:rPr>
              <a:t>Stack and Queue</a:t>
            </a:r>
            <a:endParaRPr lang="en-US" sz="2300" dirty="0">
              <a:solidFill>
                <a:schemeClr val="bg1"/>
              </a:solidFill>
              <a:latin typeface="Cambria" pitchFamily="18" charset="0"/>
              <a:ea typeface="+mj-ea"/>
              <a:cs typeface="+mj-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dirty="0"/>
          </a:p>
          <a:p>
            <a:pPr marL="0" indent="0">
              <a:buNone/>
            </a:pPr>
            <a:endParaRPr lang="en-US" dirty="0" smtClean="0"/>
          </a:p>
          <a:p>
            <a:pPr marL="0" indent="0">
              <a:buNone/>
            </a:pP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a:t>
            </a:fld>
            <a:endParaRPr lang="en-US" dirty="0"/>
          </a:p>
        </p:txBody>
      </p:sp>
      <p:sp>
        <p:nvSpPr>
          <p:cNvPr id="3" name="Title 2"/>
          <p:cNvSpPr>
            <a:spLocks noGrp="1"/>
          </p:cNvSpPr>
          <p:nvPr>
            <p:ph type="title"/>
          </p:nvPr>
        </p:nvSpPr>
        <p:spPr/>
        <p:txBody>
          <a:bodyPr/>
          <a:lstStyle/>
          <a:p>
            <a:r>
              <a:rPr lang="en-US" dirty="0" smtClean="0"/>
              <a:t>Stack and Queue</a:t>
            </a:r>
            <a:endParaRPr lang="en-US" dirty="0"/>
          </a:p>
        </p:txBody>
      </p:sp>
      <p:sp>
        <p:nvSpPr>
          <p:cNvPr id="8" name="Oval Callout 7"/>
          <p:cNvSpPr/>
          <p:nvPr/>
        </p:nvSpPr>
        <p:spPr>
          <a:xfrm>
            <a:off x="3435914" y="1530930"/>
            <a:ext cx="5022285" cy="1745670"/>
          </a:xfrm>
          <a:prstGeom prst="wedgeEllipseCallout">
            <a:avLst>
              <a:gd name="adj1" fmla="val -53321"/>
              <a:gd name="adj2" fmla="val 60557"/>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dirty="0"/>
              <a:t>I </a:t>
            </a:r>
            <a:r>
              <a:rPr lang="en-US" sz="1600" b="1" dirty="0"/>
              <a:t>h</a:t>
            </a:r>
            <a:r>
              <a:rPr lang="en-US" sz="1600" b="1" dirty="0" smtClean="0"/>
              <a:t>ope </a:t>
            </a:r>
            <a:r>
              <a:rPr lang="en-US" sz="1600" b="1" dirty="0"/>
              <a:t>you all </a:t>
            </a:r>
            <a:r>
              <a:rPr lang="en-US" sz="1600" b="1" dirty="0" smtClean="0"/>
              <a:t>understood what data </a:t>
            </a:r>
            <a:r>
              <a:rPr lang="en-US" sz="1600" b="1" dirty="0"/>
              <a:t>structure  and </a:t>
            </a:r>
            <a:r>
              <a:rPr lang="en-US" sz="1600" b="1" dirty="0" smtClean="0"/>
              <a:t>array concepts are.</a:t>
            </a:r>
            <a:endParaRPr lang="en-US" sz="1600" b="1" dirty="0"/>
          </a:p>
          <a:p>
            <a:pPr algn="ctr"/>
            <a:r>
              <a:rPr lang="en-US" sz="1600" b="1" dirty="0" smtClean="0"/>
              <a:t>Now</a:t>
            </a:r>
            <a:r>
              <a:rPr lang="en-US" sz="1600" b="1" dirty="0" smtClean="0">
                <a:solidFill>
                  <a:schemeClr val="bg1"/>
                </a:solidFill>
              </a:rPr>
              <a:t>,</a:t>
            </a:r>
            <a:r>
              <a:rPr lang="en-US" sz="1600" b="1" dirty="0" smtClean="0"/>
              <a:t> </a:t>
            </a:r>
            <a:r>
              <a:rPr lang="en-US" sz="1600" b="1" dirty="0"/>
              <a:t>we will  discuss the data structures </a:t>
            </a:r>
            <a:r>
              <a:rPr lang="en-US" sz="1600" b="1" dirty="0" smtClean="0"/>
              <a:t>like Stack and </a:t>
            </a:r>
            <a:r>
              <a:rPr lang="en-US" sz="1600" b="1" dirty="0"/>
              <a:t>Queue</a:t>
            </a:r>
            <a:r>
              <a:rPr lang="en-US" sz="1600" b="1" dirty="0" smtClean="0"/>
              <a:t>.</a:t>
            </a:r>
            <a:endParaRPr lang="en-US" sz="1600" b="1" dirty="0" smtClean="0">
              <a:solidFill>
                <a:schemeClr val="bg1"/>
              </a:solidFill>
            </a:endParaRPr>
          </a:p>
        </p:txBody>
      </p:sp>
      <p:pic>
        <p:nvPicPr>
          <p:cNvPr id="9" name="Picture 2" descr="D:\Pictures\Succes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987386"/>
            <a:ext cx="2257425" cy="201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6534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4"/>
          <p:cNvGraphicFramePr>
            <a:graphicFrameLocks noGrp="1"/>
          </p:cNvGraphicFramePr>
          <p:nvPr>
            <p:ph idx="1"/>
            <p:extLst>
              <p:ext uri="{D42A27DB-BD31-4B8C-83A1-F6EECF244321}">
                <p14:modId xmlns:p14="http://schemas.microsoft.com/office/powerpoint/2010/main" val="1534101841"/>
              </p:ext>
            </p:extLst>
          </p:nvPr>
        </p:nvGraphicFramePr>
        <p:xfrm>
          <a:off x="990600" y="2016780"/>
          <a:ext cx="7467601" cy="3906520"/>
        </p:xfrm>
        <a:graphic>
          <a:graphicData uri="http://schemas.openxmlformats.org/drawingml/2006/table">
            <a:tbl>
              <a:tblPr firstRow="1" firstCol="1" bandRow="1">
                <a:tableStyleId>{5C22544A-7EE6-4342-B048-85BDC9FD1C3A}</a:tableStyleId>
              </a:tblPr>
              <a:tblGrid>
                <a:gridCol w="1437680"/>
                <a:gridCol w="1305520"/>
                <a:gridCol w="1641770"/>
                <a:gridCol w="1604668"/>
                <a:gridCol w="1477963"/>
              </a:tblGrid>
              <a:tr h="609600">
                <a:tc>
                  <a:txBody>
                    <a:bodyPr/>
                    <a:lstStyle/>
                    <a:p>
                      <a:pPr marL="0" marR="0" algn="just">
                        <a:spcBef>
                          <a:spcPts val="0"/>
                        </a:spcBef>
                        <a:spcAft>
                          <a:spcPts val="0"/>
                        </a:spcAft>
                      </a:pPr>
                      <a:r>
                        <a:rPr lang="en-US" sz="1600" dirty="0">
                          <a:effectLst/>
                          <a:latin typeface="+mn-lt"/>
                        </a:rPr>
                        <a:t>Version Number</a:t>
                      </a:r>
                      <a:endParaRPr lang="en-US" sz="1600" dirty="0">
                        <a:effectLst/>
                        <a:latin typeface="+mn-lt"/>
                        <a:ea typeface="Calibri"/>
                      </a:endParaRPr>
                    </a:p>
                  </a:txBody>
                  <a:tcPr marL="68580" marR="68580" marT="0" marB="0"/>
                </a:tc>
                <a:tc gridSpan="4">
                  <a:txBody>
                    <a:bodyPr/>
                    <a:lstStyle/>
                    <a:p>
                      <a:pPr marL="0" marR="0" algn="just">
                        <a:spcBef>
                          <a:spcPts val="0"/>
                        </a:spcBef>
                        <a:spcAft>
                          <a:spcPts val="0"/>
                        </a:spcAft>
                      </a:pPr>
                      <a:r>
                        <a:rPr lang="en-US" sz="1600" dirty="0">
                          <a:effectLst/>
                          <a:latin typeface="+mn-lt"/>
                        </a:rPr>
                        <a:t>Changes made</a:t>
                      </a:r>
                      <a:endParaRPr lang="en-US" sz="1600" dirty="0">
                        <a:effectLst/>
                        <a:latin typeface="+mn-lt"/>
                        <a:ea typeface="Calibri"/>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686169">
                <a:tc>
                  <a:txBody>
                    <a:bodyPr/>
                    <a:lstStyle/>
                    <a:p>
                      <a:pPr marL="0" marR="0">
                        <a:spcBef>
                          <a:spcPts val="0"/>
                        </a:spcBef>
                        <a:spcAft>
                          <a:spcPts val="0"/>
                        </a:spcAft>
                      </a:pPr>
                      <a:endParaRPr lang="en-US" sz="1600" dirty="0">
                        <a:effectLst/>
                        <a:latin typeface="+mn-lt"/>
                        <a:ea typeface="Calibri"/>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lumMod val="65000"/>
                              <a:lumOff val="35000"/>
                            </a:schemeClr>
                          </a:solidFill>
                          <a:latin typeface="+mn-lt"/>
                          <a:ea typeface="+mn-ea"/>
                          <a:cs typeface="+mn-cs"/>
                        </a:rPr>
                        <a:t>Initial Version</a:t>
                      </a: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mn-lt"/>
                        </a:rPr>
                        <a:t> </a:t>
                      </a:r>
                      <a:r>
                        <a:rPr lang="en-US" sz="1600" b="1" kern="1200" dirty="0" smtClean="0">
                          <a:solidFill>
                            <a:schemeClr val="tx1">
                              <a:lumMod val="65000"/>
                              <a:lumOff val="35000"/>
                            </a:schemeClr>
                          </a:solidFill>
                          <a:latin typeface="+mn-lt"/>
                          <a:ea typeface="+mn-ea"/>
                          <a:cs typeface="+mn-cs"/>
                        </a:rPr>
                        <a:t>CATP Solutions Team</a:t>
                      </a:r>
                    </a:p>
                    <a:p>
                      <a:pPr marL="0" marR="0">
                        <a:spcBef>
                          <a:spcPts val="0"/>
                        </a:spcBef>
                        <a:spcAft>
                          <a:spcPts val="0"/>
                        </a:spcAft>
                      </a:pPr>
                      <a:endParaRPr lang="en-US" sz="1600" dirty="0">
                        <a:effectLst/>
                        <a:latin typeface="+mn-lt"/>
                        <a:ea typeface="Calibri"/>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mn-lt"/>
                        </a:rPr>
                        <a:t> </a:t>
                      </a:r>
                      <a:r>
                        <a:rPr lang="en-US" sz="1600" b="1" kern="1200" dirty="0" smtClean="0">
                          <a:solidFill>
                            <a:schemeClr val="tx1">
                              <a:lumMod val="65000"/>
                              <a:lumOff val="35000"/>
                            </a:schemeClr>
                          </a:solidFill>
                          <a:latin typeface="+mn-lt"/>
                          <a:ea typeface="+mn-ea"/>
                          <a:cs typeface="+mn-cs"/>
                        </a:rPr>
                        <a:t>01/31/2013</a:t>
                      </a:r>
                    </a:p>
                    <a:p>
                      <a:pPr marL="0" marR="0">
                        <a:spcBef>
                          <a:spcPts val="0"/>
                        </a:spcBef>
                        <a:spcAft>
                          <a:spcPts val="0"/>
                        </a:spcAft>
                      </a:pPr>
                      <a:endParaRPr lang="en-US" sz="1600" dirty="0">
                        <a:effectLst/>
                        <a:latin typeface="+mn-lt"/>
                        <a:ea typeface="Calibri"/>
                      </a:endParaRPr>
                    </a:p>
                  </a:txBody>
                  <a:tcPr marL="68580" marR="68580" marT="0" marB="0"/>
                </a:tc>
                <a:tc>
                  <a:txBody>
                    <a:bodyPr/>
                    <a:lstStyle/>
                    <a:p>
                      <a:pPr marL="0" marR="0">
                        <a:spcBef>
                          <a:spcPts val="0"/>
                        </a:spcBef>
                        <a:spcAft>
                          <a:spcPts val="0"/>
                        </a:spcAft>
                      </a:pPr>
                      <a:r>
                        <a:rPr lang="en-US" sz="1600">
                          <a:effectLst/>
                          <a:latin typeface="+mn-lt"/>
                        </a:rPr>
                        <a:t> </a:t>
                      </a:r>
                      <a:endParaRPr lang="en-US" sz="1600">
                        <a:effectLst/>
                        <a:latin typeface="+mn-lt"/>
                        <a:ea typeface="Calibri"/>
                      </a:endParaRPr>
                    </a:p>
                  </a:txBody>
                  <a:tcPr marL="68580" marR="68580" marT="0" marB="0"/>
                </a:tc>
              </a:tr>
              <a:tr h="3573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effectLst/>
                          <a:latin typeface="+mn-lt"/>
                        </a:rPr>
                        <a:t>V1.1</a:t>
                      </a:r>
                      <a:endParaRPr lang="en-US" sz="1600" dirty="0">
                        <a:effectLst/>
                        <a:latin typeface="+mn-lt"/>
                        <a:ea typeface="Calibri"/>
                      </a:endParaRPr>
                    </a:p>
                  </a:txBody>
                  <a:tcPr marL="68580" marR="68580" marT="0" marB="0"/>
                </a:tc>
                <a:tc>
                  <a:txBody>
                    <a:bodyPr/>
                    <a:lstStyle/>
                    <a:p>
                      <a:pPr marL="0" marR="0" algn="just" defTabSz="914400" rtl="0" eaLnBrk="1" latinLnBrk="0" hangingPunct="1">
                        <a:spcBef>
                          <a:spcPts val="0"/>
                        </a:spcBef>
                        <a:spcAft>
                          <a:spcPts val="0"/>
                        </a:spcAft>
                      </a:pPr>
                      <a:r>
                        <a:rPr lang="en-US" sz="1600" b="1" kern="1200" dirty="0" smtClean="0">
                          <a:solidFill>
                            <a:schemeClr val="tx1">
                              <a:lumMod val="65000"/>
                              <a:lumOff val="35000"/>
                            </a:schemeClr>
                          </a:solidFill>
                          <a:latin typeface="+mn-lt"/>
                          <a:ea typeface="+mn-ea"/>
                          <a:cs typeface="+mn-cs"/>
                        </a:rPr>
                        <a:t>Slide No.</a:t>
                      </a:r>
                      <a:endParaRPr lang="en-US" sz="1600" b="1" kern="1200" dirty="0">
                        <a:solidFill>
                          <a:schemeClr val="tx1">
                            <a:lumMod val="65000"/>
                            <a:lumOff val="35000"/>
                          </a:schemeClr>
                        </a:solidFill>
                        <a:latin typeface="+mn-lt"/>
                        <a:ea typeface="+mn-ea"/>
                        <a:cs typeface="+mn-cs"/>
                      </a:endParaRPr>
                    </a:p>
                  </a:txBody>
                  <a:tcPr marL="68580" marR="68580" marT="0" marB="0"/>
                </a:tc>
                <a:tc>
                  <a:txBody>
                    <a:bodyPr/>
                    <a:lstStyle/>
                    <a:p>
                      <a:pPr marL="0" marR="0" algn="just" defTabSz="914400" rtl="0" eaLnBrk="1" latinLnBrk="0" hangingPunct="1">
                        <a:lnSpc>
                          <a:spcPts val="1650"/>
                        </a:lnSpc>
                        <a:spcBef>
                          <a:spcPts val="0"/>
                        </a:spcBef>
                        <a:spcAft>
                          <a:spcPts val="0"/>
                        </a:spcAft>
                      </a:pPr>
                      <a:r>
                        <a:rPr lang="en-US" sz="1600" b="1" kern="1200" dirty="0" smtClean="0">
                          <a:solidFill>
                            <a:schemeClr val="tx1">
                              <a:lumMod val="65000"/>
                              <a:lumOff val="35000"/>
                            </a:schemeClr>
                          </a:solidFill>
                          <a:latin typeface="+mn-lt"/>
                          <a:ea typeface="+mn-ea"/>
                          <a:cs typeface="+mn-cs"/>
                        </a:rPr>
                        <a:t>Changed By</a:t>
                      </a:r>
                      <a:endParaRPr lang="en-US" sz="16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600" b="1" kern="1200" dirty="0" smtClean="0">
                          <a:solidFill>
                            <a:schemeClr val="tx1">
                              <a:lumMod val="65000"/>
                              <a:lumOff val="35000"/>
                            </a:schemeClr>
                          </a:solidFill>
                          <a:latin typeface="+mn-lt"/>
                          <a:ea typeface="+mn-ea"/>
                          <a:cs typeface="+mn-cs"/>
                        </a:rPr>
                        <a:t>Effective Date</a:t>
                      </a:r>
                      <a:endParaRPr lang="en-US" sz="16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600" b="1" kern="1200" dirty="0" smtClean="0">
                          <a:solidFill>
                            <a:schemeClr val="tx1">
                              <a:lumMod val="65000"/>
                              <a:lumOff val="35000"/>
                            </a:schemeClr>
                          </a:solidFill>
                          <a:latin typeface="+mn-lt"/>
                          <a:ea typeface="+mn-ea"/>
                          <a:cs typeface="+mn-cs"/>
                        </a:rPr>
                        <a:t>Changes Effected</a:t>
                      </a:r>
                      <a:endParaRPr lang="en-US" sz="1600" b="1" kern="1200" dirty="0">
                        <a:solidFill>
                          <a:schemeClr val="tx1">
                            <a:lumMod val="65000"/>
                            <a:lumOff val="35000"/>
                          </a:schemeClr>
                        </a:solidFill>
                        <a:latin typeface="+mn-lt"/>
                        <a:ea typeface="+mn-ea"/>
                        <a:cs typeface="+mn-cs"/>
                      </a:endParaRPr>
                    </a:p>
                  </a:txBody>
                  <a:tcPr marL="68580" marR="68580" marT="0" marB="0" anchor="ctr"/>
                </a:tc>
              </a:tr>
              <a:tr h="381000">
                <a:tc>
                  <a:txBody>
                    <a:bodyPr/>
                    <a:lstStyle/>
                    <a:p>
                      <a:pPr marL="0" marR="0">
                        <a:spcBef>
                          <a:spcPts val="0"/>
                        </a:spcBef>
                        <a:spcAft>
                          <a:spcPts val="0"/>
                        </a:spcAft>
                      </a:pPr>
                      <a:r>
                        <a:rPr lang="en-US" sz="1600">
                          <a:effectLst/>
                          <a:latin typeface="+mn-lt"/>
                        </a:rPr>
                        <a:t> </a:t>
                      </a:r>
                      <a:endParaRPr lang="en-US" sz="1600">
                        <a:effectLst/>
                        <a:latin typeface="+mn-lt"/>
                        <a:ea typeface="Calibri"/>
                      </a:endParaRPr>
                    </a:p>
                  </a:txBody>
                  <a:tcPr marL="68580" marR="68580" marT="0" marB="0"/>
                </a:tc>
                <a:tc>
                  <a:txBody>
                    <a:bodyPr/>
                    <a:lstStyle/>
                    <a:p>
                      <a:pPr marL="0" marR="0">
                        <a:spcBef>
                          <a:spcPts val="0"/>
                        </a:spcBef>
                        <a:spcAft>
                          <a:spcPts val="0"/>
                        </a:spcAft>
                      </a:pPr>
                      <a:r>
                        <a:rPr lang="en-US" sz="1600">
                          <a:effectLst/>
                          <a:latin typeface="+mn-lt"/>
                        </a:rPr>
                        <a:t> </a:t>
                      </a:r>
                      <a:r>
                        <a:rPr lang="en-US" sz="1600" smtClean="0">
                          <a:effectLst/>
                          <a:latin typeface="+mn-lt"/>
                        </a:rPr>
                        <a:t>1-30</a:t>
                      </a:r>
                      <a:endParaRPr lang="en-US" sz="1600" dirty="0">
                        <a:effectLst/>
                        <a:latin typeface="+mn-lt"/>
                        <a:ea typeface="Calibri"/>
                      </a:endParaRPr>
                    </a:p>
                  </a:txBody>
                  <a:tcPr marL="68580" marR="68580" marT="0" marB="0"/>
                </a:tc>
                <a:tc>
                  <a:txBody>
                    <a:bodyPr/>
                    <a:lstStyle/>
                    <a:p>
                      <a:pPr marL="342900" marR="0" indent="-342900">
                        <a:spcBef>
                          <a:spcPts val="0"/>
                        </a:spcBef>
                        <a:spcAft>
                          <a:spcPts val="0"/>
                        </a:spcAft>
                        <a:buFont typeface="Arial" pitchFamily="34" charset="0"/>
                        <a:buChar char="•"/>
                      </a:pPr>
                      <a:r>
                        <a:rPr lang="en-US" sz="2000" dirty="0" smtClean="0">
                          <a:effectLst/>
                        </a:rPr>
                        <a:t>Cognizant Interactive Team</a:t>
                      </a:r>
                    </a:p>
                    <a:p>
                      <a:pPr marL="342900" marR="0" indent="-342900">
                        <a:spcBef>
                          <a:spcPts val="0"/>
                        </a:spcBef>
                        <a:spcAft>
                          <a:spcPts val="0"/>
                        </a:spcAft>
                        <a:buFont typeface="Arial" pitchFamily="34" charset="0"/>
                        <a:buChar char="•"/>
                      </a:pPr>
                      <a:r>
                        <a:rPr lang="en-US" sz="2000" dirty="0" smtClean="0">
                          <a:effectLst/>
                          <a:latin typeface="Calibri"/>
                          <a:ea typeface="Calibri"/>
                        </a:rPr>
                        <a:t>CATP Technical Team</a:t>
                      </a:r>
                      <a:endParaRPr lang="en-US" sz="2000" dirty="0">
                        <a:effectLst/>
                        <a:latin typeface="Calibri"/>
                        <a:ea typeface="Calibri"/>
                      </a:endParaRPr>
                    </a:p>
                  </a:txBody>
                  <a:tcPr marL="68580" marR="68580" marT="0" marB="0"/>
                </a:tc>
                <a:tc>
                  <a:txBody>
                    <a:bodyPr/>
                    <a:lstStyle/>
                    <a:p>
                      <a:pPr marL="0" marR="0">
                        <a:spcBef>
                          <a:spcPts val="0"/>
                        </a:spcBef>
                        <a:spcAft>
                          <a:spcPts val="0"/>
                        </a:spcAft>
                      </a:pPr>
                      <a:r>
                        <a:rPr lang="en-US" sz="2000" dirty="0">
                          <a:effectLst/>
                        </a:rPr>
                        <a:t> </a:t>
                      </a:r>
                      <a:r>
                        <a:rPr lang="en-US" sz="2000" dirty="0" smtClean="0">
                          <a:effectLst/>
                        </a:rPr>
                        <a:t>17.05.2013</a:t>
                      </a:r>
                      <a:endParaRPr lang="en-US" sz="2000" dirty="0">
                        <a:effectLst/>
                        <a:latin typeface="Calibri"/>
                        <a:ea typeface="Calibri"/>
                      </a:endParaRPr>
                    </a:p>
                  </a:txBody>
                  <a:tcPr marL="68580" marR="68580" marT="0" marB="0"/>
                </a:tc>
                <a:tc>
                  <a:txBody>
                    <a:bodyPr/>
                    <a:lstStyle/>
                    <a:p>
                      <a:pPr marL="0" marR="0" indent="0">
                        <a:spcBef>
                          <a:spcPts val="0"/>
                        </a:spcBef>
                        <a:spcAft>
                          <a:spcPts val="0"/>
                        </a:spcAft>
                        <a:buFont typeface="Arial" pitchFamily="34" charset="0"/>
                        <a:buNone/>
                      </a:pPr>
                      <a:r>
                        <a:rPr lang="en-US" sz="1800" dirty="0" smtClean="0">
                          <a:effectLst/>
                        </a:rPr>
                        <a:t>Base-lining Content</a:t>
                      </a:r>
                      <a:endParaRPr lang="en-US" sz="2000" dirty="0">
                        <a:effectLst/>
                        <a:latin typeface="Calibri"/>
                        <a:ea typeface="Calibri"/>
                      </a:endParaRPr>
                    </a:p>
                  </a:txBody>
                  <a:tcPr marL="68580" marR="68580" marT="0" marB="0"/>
                </a:tc>
              </a:tr>
              <a:tr h="304800">
                <a:tc>
                  <a:txBody>
                    <a:bodyPr/>
                    <a:lstStyle/>
                    <a:p>
                      <a:pPr marL="0" marR="0">
                        <a:spcBef>
                          <a:spcPts val="0"/>
                        </a:spcBef>
                        <a:spcAft>
                          <a:spcPts val="0"/>
                        </a:spcAft>
                      </a:pPr>
                      <a:r>
                        <a:rPr lang="en-US" sz="1600" dirty="0">
                          <a:effectLst/>
                          <a:latin typeface="+mn-lt"/>
                        </a:rPr>
                        <a:t> </a:t>
                      </a:r>
                      <a:endParaRPr lang="en-US" sz="1600" dirty="0">
                        <a:effectLst/>
                        <a:latin typeface="+mn-lt"/>
                        <a:ea typeface="Calibri"/>
                      </a:endParaRPr>
                    </a:p>
                  </a:txBody>
                  <a:tcPr marL="68580" marR="68580" marT="0" marB="0"/>
                </a:tc>
                <a:tc>
                  <a:txBody>
                    <a:bodyPr/>
                    <a:lstStyle/>
                    <a:p>
                      <a:pPr marL="0" marR="0">
                        <a:spcBef>
                          <a:spcPts val="0"/>
                        </a:spcBef>
                        <a:spcAft>
                          <a:spcPts val="0"/>
                        </a:spcAft>
                      </a:pPr>
                      <a:r>
                        <a:rPr lang="en-US" sz="1600" dirty="0">
                          <a:effectLst/>
                          <a:latin typeface="+mn-lt"/>
                        </a:rPr>
                        <a:t> </a:t>
                      </a:r>
                      <a:endParaRPr lang="en-US" sz="1600" dirty="0">
                        <a:effectLst/>
                        <a:latin typeface="+mn-lt"/>
                        <a:ea typeface="Calibri"/>
                      </a:endParaRPr>
                    </a:p>
                  </a:txBody>
                  <a:tcPr marL="68580" marR="68580" marT="0" marB="0"/>
                </a:tc>
                <a:tc>
                  <a:txBody>
                    <a:bodyPr/>
                    <a:lstStyle/>
                    <a:p>
                      <a:pPr marL="0" marR="0">
                        <a:spcBef>
                          <a:spcPts val="0"/>
                        </a:spcBef>
                        <a:spcAft>
                          <a:spcPts val="0"/>
                        </a:spcAft>
                      </a:pPr>
                      <a:r>
                        <a:rPr lang="en-US" sz="1600">
                          <a:effectLst/>
                          <a:latin typeface="+mn-lt"/>
                        </a:rPr>
                        <a:t> </a:t>
                      </a:r>
                      <a:endParaRPr lang="en-US" sz="1600">
                        <a:effectLst/>
                        <a:latin typeface="+mn-lt"/>
                        <a:ea typeface="Calibri"/>
                      </a:endParaRPr>
                    </a:p>
                  </a:txBody>
                  <a:tcPr marL="68580" marR="68580" marT="0" marB="0"/>
                </a:tc>
                <a:tc>
                  <a:txBody>
                    <a:bodyPr/>
                    <a:lstStyle/>
                    <a:p>
                      <a:pPr marL="0" marR="0">
                        <a:spcBef>
                          <a:spcPts val="0"/>
                        </a:spcBef>
                        <a:spcAft>
                          <a:spcPts val="0"/>
                        </a:spcAft>
                      </a:pPr>
                      <a:r>
                        <a:rPr lang="en-US" sz="1600">
                          <a:effectLst/>
                          <a:latin typeface="+mn-lt"/>
                        </a:rPr>
                        <a:t> </a:t>
                      </a:r>
                      <a:endParaRPr lang="en-US" sz="1600">
                        <a:effectLst/>
                        <a:latin typeface="+mn-lt"/>
                        <a:ea typeface="Calibri"/>
                      </a:endParaRPr>
                    </a:p>
                  </a:txBody>
                  <a:tcPr marL="68580" marR="68580" marT="0" marB="0"/>
                </a:tc>
                <a:tc>
                  <a:txBody>
                    <a:bodyPr/>
                    <a:lstStyle/>
                    <a:p>
                      <a:pPr marL="0" marR="0">
                        <a:spcBef>
                          <a:spcPts val="0"/>
                        </a:spcBef>
                        <a:spcAft>
                          <a:spcPts val="0"/>
                        </a:spcAft>
                      </a:pPr>
                      <a:r>
                        <a:rPr lang="en-US" sz="1600" dirty="0">
                          <a:effectLst/>
                          <a:latin typeface="+mn-lt"/>
                        </a:rPr>
                        <a:t> </a:t>
                      </a:r>
                      <a:endParaRPr lang="en-US" sz="1600" dirty="0">
                        <a:effectLst/>
                        <a:latin typeface="+mn-lt"/>
                        <a:ea typeface="Calibri"/>
                      </a:endParaRPr>
                    </a:p>
                  </a:txBody>
                  <a:tcPr marL="68580" marR="68580" marT="0" marB="0"/>
                </a:tc>
              </a:tr>
            </a:tbl>
          </a:graphicData>
        </a:graphic>
      </p:graphicFrame>
      <p:sp>
        <p:nvSpPr>
          <p:cNvPr id="4" name="Slide Number Placeholder 3"/>
          <p:cNvSpPr>
            <a:spLocks noGrp="1"/>
          </p:cNvSpPr>
          <p:nvPr>
            <p:ph type="sldNum" sz="quarter" idx="10"/>
          </p:nvPr>
        </p:nvSpPr>
        <p:spPr/>
        <p:txBody>
          <a:bodyPr/>
          <a:lstStyle/>
          <a:p>
            <a:fld id="{47ED8886-DB3B-44F4-9A80-E6A224679F20}" type="slidenum">
              <a:rPr lang="en-US" smtClean="0"/>
              <a:pPr/>
              <a:t>30</a:t>
            </a:fld>
            <a:endParaRPr lang="en-US" dirty="0"/>
          </a:p>
        </p:txBody>
      </p:sp>
      <p:sp>
        <p:nvSpPr>
          <p:cNvPr id="3" name="Title 2"/>
          <p:cNvSpPr>
            <a:spLocks noGrp="1"/>
          </p:cNvSpPr>
          <p:nvPr>
            <p:ph type="title"/>
          </p:nvPr>
        </p:nvSpPr>
        <p:spPr/>
        <p:txBody>
          <a:bodyPr/>
          <a:lstStyle/>
          <a:p>
            <a:r>
              <a:rPr lang="en-US" dirty="0" smtClean="0"/>
              <a:t>Change Log</a:t>
            </a:r>
            <a:endParaRPr lang="en-US" dirty="0"/>
          </a:p>
        </p:txBody>
      </p:sp>
    </p:spTree>
    <p:extLst>
      <p:ext uri="{BB962C8B-B14F-4D97-AF65-F5344CB8AC3E}">
        <p14:creationId xmlns:p14="http://schemas.microsoft.com/office/powerpoint/2010/main" val="3386606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smtClean="0"/>
              <a:t>After completing this session, you will be able to:</a:t>
            </a:r>
          </a:p>
          <a:p>
            <a:pPr lvl="1"/>
            <a:r>
              <a:rPr lang="en-US" dirty="0" smtClean="0"/>
              <a:t>Define a stack.</a:t>
            </a:r>
          </a:p>
          <a:p>
            <a:pPr lvl="1"/>
            <a:r>
              <a:rPr lang="en-US" dirty="0" smtClean="0"/>
              <a:t>Recognize the need for stack.</a:t>
            </a:r>
          </a:p>
          <a:p>
            <a:pPr lvl="1"/>
            <a:r>
              <a:rPr lang="en-US" dirty="0" smtClean="0"/>
              <a:t>Define the operations of stack.</a:t>
            </a:r>
          </a:p>
          <a:p>
            <a:pPr lvl="1"/>
            <a:r>
              <a:rPr lang="en-US" dirty="0" smtClean="0"/>
              <a:t>Define a queue.</a:t>
            </a:r>
          </a:p>
          <a:p>
            <a:pPr lvl="1"/>
            <a:r>
              <a:rPr lang="en-US" dirty="0" smtClean="0"/>
              <a:t>Define the operations of queue.</a:t>
            </a:r>
          </a:p>
          <a:p>
            <a:endParaRPr lang="en-US" dirty="0"/>
          </a:p>
        </p:txBody>
      </p:sp>
      <p:pic>
        <p:nvPicPr>
          <p:cNvPr id="7" name="Content Placeholder 6"/>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b="29116"/>
          <a:stretch/>
        </p:blipFill>
        <p:spPr>
          <a:xfrm>
            <a:off x="5248275" y="2431821"/>
            <a:ext cx="2838450" cy="2862721"/>
          </a:xfrm>
        </p:spPr>
      </p:pic>
      <p:sp>
        <p:nvSpPr>
          <p:cNvPr id="3" name="Title 2"/>
          <p:cNvSpPr>
            <a:spLocks noGrp="1"/>
          </p:cNvSpPr>
          <p:nvPr>
            <p:ph type="title"/>
          </p:nvPr>
        </p:nvSpPr>
        <p:spPr/>
        <p:txBody>
          <a:bodyPr/>
          <a:lstStyle/>
          <a:p>
            <a:r>
              <a:rPr lang="en-US" smtClean="0"/>
              <a:t>Objectives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a:t>
            </a:fld>
            <a:endParaRPr lang="en-US" dirty="0"/>
          </a:p>
        </p:txBody>
      </p:sp>
      <p:sp>
        <p:nvSpPr>
          <p:cNvPr id="8" name="Rounded Rectangle 7"/>
          <p:cNvSpPr/>
          <p:nvPr/>
        </p:nvSpPr>
        <p:spPr>
          <a:xfrm>
            <a:off x="9144000" y="0"/>
            <a:ext cx="1676400" cy="2971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Note to SME: The Overview slide is missing. Please provide  the required  slide</a:t>
            </a:r>
            <a:endParaRPr lang="en-US" dirty="0"/>
          </a:p>
        </p:txBody>
      </p:sp>
    </p:spTree>
    <p:extLst>
      <p:ext uri="{BB962C8B-B14F-4D97-AF65-F5344CB8AC3E}">
        <p14:creationId xmlns:p14="http://schemas.microsoft.com/office/powerpoint/2010/main" val="4055690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2000" fill="hold"/>
                                        <p:tgtEl>
                                          <p:spTgt spid="7"/>
                                        </p:tgtEl>
                                        <p:attrNameLst>
                                          <p:attrName>r</p:attrName>
                                        </p:attrNameLst>
                                      </p:cBhvr>
                                    </p:animRot>
                                  </p:childTnLst>
                                </p:cTn>
                              </p:par>
                            </p:childTnLst>
                          </p:cTn>
                        </p:par>
                        <p:par>
                          <p:cTn id="7" fill="hold">
                            <p:stCondLst>
                              <p:cond delay="2000"/>
                            </p:stCondLst>
                            <p:childTnLst>
                              <p:par>
                                <p:cTn id="8" presetID="2" presetClass="entr" presetSubtype="8" fill="hold" nodeType="after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 calcmode="lin" valueType="num">
                                      <p:cBhvr additive="base">
                                        <p:cTn id="10" dur="20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11" dur="20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par>
                          <p:cTn id="12" fill="hold">
                            <p:stCondLst>
                              <p:cond delay="4000"/>
                            </p:stCondLst>
                            <p:childTnLst>
                              <p:par>
                                <p:cTn id="13" presetID="2" presetClass="entr" presetSubtype="8" fill="hold"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additive="base">
                                        <p:cTn id="15" dur="20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6" dur="20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par>
                          <p:cTn id="17" fill="hold">
                            <p:stCondLst>
                              <p:cond delay="6000"/>
                            </p:stCondLst>
                            <p:childTnLst>
                              <p:par>
                                <p:cTn id="18" presetID="2" presetClass="entr" presetSubtype="8" fill="hold" nodeType="after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 calcmode="lin" valueType="num">
                                      <p:cBhvr additive="base">
                                        <p:cTn id="20" dur="20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1" dur="20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par>
                          <p:cTn id="22" fill="hold">
                            <p:stCondLst>
                              <p:cond delay="8000"/>
                            </p:stCondLst>
                            <p:childTnLst>
                              <p:par>
                                <p:cTn id="23" presetID="2" presetClass="entr" presetSubtype="8" fill="hold"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20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20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par>
                          <p:cTn id="27" fill="hold">
                            <p:stCondLst>
                              <p:cond delay="10000"/>
                            </p:stCondLst>
                            <p:childTnLst>
                              <p:par>
                                <p:cTn id="28" presetID="2" presetClass="entr" presetSubtype="8" fill="hold" nodeType="after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 calcmode="lin" valueType="num">
                                      <p:cBhvr additive="base">
                                        <p:cTn id="30" dur="20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31" dur="20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par>
                          <p:cTn id="32" fill="hold">
                            <p:stCondLst>
                              <p:cond delay="12000"/>
                            </p:stCondLst>
                            <p:childTnLst>
                              <p:par>
                                <p:cTn id="33" presetID="2" presetClass="entr" presetSubtype="8" fill="hold" nodeType="after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 calcmode="lin" valueType="num">
                                      <p:cBhvr additive="base">
                                        <p:cTn id="35" dur="20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36" dur="20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D:\Pictures\teach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8064" y="3429000"/>
            <a:ext cx="2590800" cy="25908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half" idx="1"/>
          </p:nvPr>
        </p:nvSpPr>
        <p:spPr/>
        <p:txBody>
          <a:bodyPr/>
          <a:lstStyle/>
          <a:p>
            <a:pPr marL="0" indent="0">
              <a:buNone/>
            </a:pPr>
            <a:endParaRPr lang="en-US" b="1" i="1" u="sng" dirty="0" smtClean="0"/>
          </a:p>
          <a:p>
            <a:pPr marL="0" indent="0">
              <a:buNone/>
            </a:pPr>
            <a:r>
              <a:rPr lang="en-US" b="1" i="1" u="sng" dirty="0" smtClean="0"/>
              <a:t>                                                                            </a:t>
            </a:r>
            <a:endParaRPr lang="en-US" b="1" i="1" u="sng" dirty="0"/>
          </a:p>
          <a:p>
            <a:pPr marL="0" indent="0">
              <a:buNone/>
            </a:pPr>
            <a:endParaRPr lang="en-US" b="1" i="1" u="sng" dirty="0" smtClean="0"/>
          </a:p>
          <a:p>
            <a:pPr marL="0" indent="0">
              <a:buFont typeface="Wingdings" pitchFamily="2" charset="2"/>
              <a:buChar char="Ø"/>
            </a:pPr>
            <a:endParaRPr lang="en-US" dirty="0" smtClean="0"/>
          </a:p>
        </p:txBody>
      </p:sp>
      <p:sp>
        <p:nvSpPr>
          <p:cNvPr id="3" name="Title 2"/>
          <p:cNvSpPr>
            <a:spLocks noGrp="1"/>
          </p:cNvSpPr>
          <p:nvPr>
            <p:ph type="title"/>
          </p:nvPr>
        </p:nvSpPr>
        <p:spPr/>
        <p:txBody>
          <a:bodyPr/>
          <a:lstStyle/>
          <a:p>
            <a:r>
              <a:rPr lang="en-US" dirty="0" smtClean="0"/>
              <a:t>Stack </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5</a:t>
            </a:fld>
            <a:endParaRPr lang="en-US" dirty="0"/>
          </a:p>
        </p:txBody>
      </p:sp>
      <p:pic>
        <p:nvPicPr>
          <p:cNvPr id="10" name="Picture 9" descr="http://t2.gstatic.com/images?q=tbn:ANd9GcTL1mkdoyuwr_kQ_JSoRzK49ZhvsNdgTBkXnCBFnKi-LZ3XUlKd&amp;t=1"/>
          <p:cNvPicPr>
            <a:picLocks noChangeAspect="1" noChangeArrowheads="1"/>
          </p:cNvPicPr>
          <p:nvPr/>
        </p:nvPicPr>
        <p:blipFill>
          <a:blip r:embed="rId3" cstate="print"/>
          <a:srcRect/>
          <a:stretch>
            <a:fillRect/>
          </a:stretch>
        </p:blipFill>
        <p:spPr bwMode="auto">
          <a:xfrm>
            <a:off x="597823" y="3255655"/>
            <a:ext cx="1212273" cy="25784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Oval Callout 11"/>
          <p:cNvSpPr/>
          <p:nvPr/>
        </p:nvSpPr>
        <p:spPr>
          <a:xfrm>
            <a:off x="457201" y="1430488"/>
            <a:ext cx="4419600" cy="1222670"/>
          </a:xfrm>
          <a:prstGeom prst="wedgeEllipseCallout">
            <a:avLst>
              <a:gd name="adj1" fmla="val -31987"/>
              <a:gd name="adj2" fmla="val 99196"/>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b="1" dirty="0">
                <a:solidFill>
                  <a:schemeClr val="bg1"/>
                </a:solidFill>
                <a:latin typeface="Arial" pitchFamily="34" charset="0"/>
                <a:cs typeface="Arial" pitchFamily="34" charset="0"/>
              </a:rPr>
              <a:t>Do </a:t>
            </a:r>
            <a:r>
              <a:rPr lang="en-US" sz="1600" b="1" dirty="0" smtClean="0">
                <a:solidFill>
                  <a:schemeClr val="bg1"/>
                </a:solidFill>
                <a:latin typeface="Arial" pitchFamily="34" charset="0"/>
                <a:cs typeface="Arial" pitchFamily="34" charset="0"/>
              </a:rPr>
              <a:t>you </a:t>
            </a:r>
            <a:r>
              <a:rPr lang="en-US" sz="1600" b="1" dirty="0">
                <a:solidFill>
                  <a:schemeClr val="bg1"/>
                </a:solidFill>
                <a:latin typeface="Arial" pitchFamily="34" charset="0"/>
                <a:cs typeface="Arial" pitchFamily="34" charset="0"/>
              </a:rPr>
              <a:t>know </a:t>
            </a:r>
            <a:r>
              <a:rPr lang="en-US" sz="1600" b="1" dirty="0" smtClean="0">
                <a:solidFill>
                  <a:schemeClr val="bg1"/>
                </a:solidFill>
                <a:latin typeface="Arial" pitchFamily="34" charset="0"/>
                <a:cs typeface="Arial" pitchFamily="34" charset="0"/>
              </a:rPr>
              <a:t>what a Stack is?  </a:t>
            </a:r>
          </a:p>
          <a:p>
            <a:pPr algn="ctr"/>
            <a:r>
              <a:rPr lang="en-US" sz="1600" b="1" dirty="0" smtClean="0">
                <a:solidFill>
                  <a:schemeClr val="bg1"/>
                </a:solidFill>
                <a:latin typeface="Arial" pitchFamily="34" charset="0"/>
                <a:cs typeface="Arial" pitchFamily="34" charset="0"/>
              </a:rPr>
              <a:t>Is it </a:t>
            </a:r>
            <a:r>
              <a:rPr lang="en-US" sz="1600" b="1" dirty="0">
                <a:solidFill>
                  <a:schemeClr val="bg1"/>
                </a:solidFill>
                <a:latin typeface="Arial" pitchFamily="34" charset="0"/>
                <a:cs typeface="Arial" pitchFamily="34" charset="0"/>
              </a:rPr>
              <a:t>a Data </a:t>
            </a:r>
            <a:r>
              <a:rPr lang="en-US" sz="1600" b="1" dirty="0" smtClean="0">
                <a:solidFill>
                  <a:schemeClr val="bg1"/>
                </a:solidFill>
                <a:latin typeface="Arial" pitchFamily="34" charset="0"/>
                <a:cs typeface="Arial" pitchFamily="34" charset="0"/>
              </a:rPr>
              <a:t>structure?</a:t>
            </a:r>
            <a:endParaRPr lang="en-US" sz="1600" b="1" dirty="0">
              <a:solidFill>
                <a:schemeClr val="bg1"/>
              </a:solidFill>
              <a:latin typeface="Arial" pitchFamily="34" charset="0"/>
              <a:cs typeface="Arial" pitchFamily="34" charset="0"/>
            </a:endParaRPr>
          </a:p>
        </p:txBody>
      </p:sp>
      <p:sp>
        <p:nvSpPr>
          <p:cNvPr id="11" name="Oval Callout 10"/>
          <p:cNvSpPr/>
          <p:nvPr/>
        </p:nvSpPr>
        <p:spPr>
          <a:xfrm>
            <a:off x="4419600" y="2209800"/>
            <a:ext cx="2746664" cy="1076335"/>
          </a:xfrm>
          <a:prstGeom prst="wedgeEllipseCallout">
            <a:avLst>
              <a:gd name="adj1" fmla="val 34012"/>
              <a:gd name="adj2" fmla="val 112663"/>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b="1" dirty="0" smtClean="0">
                <a:solidFill>
                  <a:schemeClr val="bg1"/>
                </a:solidFill>
                <a:latin typeface="Arial" pitchFamily="34" charset="0"/>
                <a:cs typeface="Arial" pitchFamily="34" charset="0"/>
              </a:rPr>
              <a:t>That’s right! It </a:t>
            </a:r>
            <a:r>
              <a:rPr lang="en-US" sz="1600" b="1" dirty="0">
                <a:solidFill>
                  <a:schemeClr val="bg1"/>
                </a:solidFill>
                <a:latin typeface="Arial" pitchFamily="34" charset="0"/>
                <a:cs typeface="Arial" pitchFamily="34" charset="0"/>
              </a:rPr>
              <a:t>is a Data s</a:t>
            </a:r>
            <a:r>
              <a:rPr lang="en-US" sz="1600" b="1" dirty="0" smtClean="0">
                <a:solidFill>
                  <a:schemeClr val="bg1"/>
                </a:solidFill>
                <a:latin typeface="Arial" pitchFamily="34" charset="0"/>
                <a:cs typeface="Arial" pitchFamily="34" charset="0"/>
              </a:rPr>
              <a:t>tructure.</a:t>
            </a:r>
            <a:endParaRPr lang="en-US" sz="16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553090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2000"/>
                                        <p:tgtEl>
                                          <p:spTgt spid="12"/>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2000"/>
                                        <p:tgtEl>
                                          <p:spTgt spid="13"/>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4114800" y="1490103"/>
            <a:ext cx="4812796" cy="4038600"/>
            <a:chOff x="1596924" y="2177107"/>
            <a:chExt cx="2902149" cy="2027092"/>
          </a:xfrm>
        </p:grpSpPr>
        <p:sp>
          <p:nvSpPr>
            <p:cNvPr id="15" name="Rectangle 14"/>
            <p:cNvSpPr/>
            <p:nvPr/>
          </p:nvSpPr>
          <p:spPr>
            <a:xfrm>
              <a:off x="1596924" y="2177107"/>
              <a:ext cx="2902148" cy="2027092"/>
            </a:xfrm>
            <a:prstGeom prst="rect">
              <a:avLst/>
            </a:prstGeom>
          </p:spPr>
          <p:style>
            <a:lnRef idx="1">
              <a:schemeClr val="accent3"/>
            </a:lnRef>
            <a:fillRef idx="3">
              <a:schemeClr val="accent3"/>
            </a:fillRef>
            <a:effectRef idx="2">
              <a:schemeClr val="accent3"/>
            </a:effectRef>
            <a:fontRef idx="minor">
              <a:schemeClr val="lt1"/>
            </a:fontRef>
          </p:style>
        </p:sp>
        <p:sp>
          <p:nvSpPr>
            <p:cNvPr id="16" name="Rectangle 15"/>
            <p:cNvSpPr/>
            <p:nvPr/>
          </p:nvSpPr>
          <p:spPr>
            <a:xfrm>
              <a:off x="1596925" y="2177107"/>
              <a:ext cx="2902148" cy="17412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t" anchorCtr="0">
              <a:noAutofit/>
            </a:bodyPr>
            <a:lstStyle/>
            <a:p>
              <a:pPr marL="285750" lvl="0" indent="-285750" defTabSz="755650">
                <a:lnSpc>
                  <a:spcPct val="90000"/>
                </a:lnSpc>
                <a:spcBef>
                  <a:spcPct val="0"/>
                </a:spcBef>
                <a:spcAft>
                  <a:spcPct val="35000"/>
                </a:spcAft>
                <a:buFont typeface="Arial" pitchFamily="34" charset="0"/>
                <a:buChar char="•"/>
              </a:pPr>
              <a:r>
                <a:rPr lang="en-US" kern="1200" dirty="0" smtClean="0"/>
                <a:t>In the Stack, two operations can be done:</a:t>
              </a:r>
            </a:p>
            <a:p>
              <a:pPr marL="800100" lvl="1" indent="-342900" defTabSz="755650">
                <a:lnSpc>
                  <a:spcPct val="90000"/>
                </a:lnSpc>
                <a:spcBef>
                  <a:spcPct val="0"/>
                </a:spcBef>
                <a:spcAft>
                  <a:spcPct val="35000"/>
                </a:spcAft>
                <a:buFont typeface="Calibri" pitchFamily="34" charset="0"/>
                <a:buChar char="̶"/>
              </a:pPr>
              <a:r>
                <a:rPr lang="en-US" b="1" kern="1200" dirty="0" smtClean="0"/>
                <a:t>PUSH</a:t>
              </a:r>
              <a:r>
                <a:rPr lang="en-US" kern="1200" dirty="0" smtClean="0"/>
                <a:t>: Inserting the item in Stack.</a:t>
              </a:r>
            </a:p>
            <a:p>
              <a:pPr marL="800100" lvl="1" indent="-342900" defTabSz="755650">
                <a:lnSpc>
                  <a:spcPct val="90000"/>
                </a:lnSpc>
                <a:spcBef>
                  <a:spcPct val="0"/>
                </a:spcBef>
                <a:spcAft>
                  <a:spcPct val="35000"/>
                </a:spcAft>
                <a:buFont typeface="Calibri" pitchFamily="34" charset="0"/>
                <a:buChar char="̶"/>
              </a:pPr>
              <a:r>
                <a:rPr lang="en-US" b="1" kern="1200" dirty="0" smtClean="0"/>
                <a:t>POP</a:t>
              </a:r>
              <a:r>
                <a:rPr lang="en-US" kern="1200" dirty="0" smtClean="0"/>
                <a:t> : Fetching the item out of Stack.</a:t>
              </a:r>
              <a:endParaRPr lang="en-US" kern="1200" dirty="0"/>
            </a:p>
          </p:txBody>
        </p:sp>
      </p:grpSp>
      <p:sp>
        <p:nvSpPr>
          <p:cNvPr id="4" name="Slide Number Placeholder 3"/>
          <p:cNvSpPr>
            <a:spLocks noGrp="1"/>
          </p:cNvSpPr>
          <p:nvPr>
            <p:ph type="sldNum" sz="quarter" idx="10"/>
          </p:nvPr>
        </p:nvSpPr>
        <p:spPr/>
        <p:txBody>
          <a:bodyPr/>
          <a:lstStyle/>
          <a:p>
            <a:fld id="{47ED8886-DB3B-44F4-9A80-E6A224679F20}" type="slidenum">
              <a:rPr lang="en-US" smtClean="0"/>
              <a:pPr/>
              <a:t>6</a:t>
            </a:fld>
            <a:endParaRPr lang="en-US" dirty="0"/>
          </a:p>
        </p:txBody>
      </p:sp>
      <p:sp>
        <p:nvSpPr>
          <p:cNvPr id="3" name="Title 2"/>
          <p:cNvSpPr>
            <a:spLocks noGrp="1"/>
          </p:cNvSpPr>
          <p:nvPr>
            <p:ph type="title"/>
          </p:nvPr>
        </p:nvSpPr>
        <p:spPr>
          <a:xfrm>
            <a:off x="1303020" y="0"/>
            <a:ext cx="7840980" cy="838200"/>
          </a:xfrm>
        </p:spPr>
        <p:txBody>
          <a:bodyPr/>
          <a:lstStyle/>
          <a:p>
            <a:r>
              <a:rPr lang="en-US" dirty="0" smtClean="0"/>
              <a:t>Stack </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62562" y="3509403"/>
            <a:ext cx="2200275" cy="1581271"/>
          </a:xfrm>
          <a:prstGeom prst="rect">
            <a:avLst/>
          </a:prstGeom>
        </p:spPr>
      </p:pic>
      <p:grpSp>
        <p:nvGrpSpPr>
          <p:cNvPr id="8" name="Group 7"/>
          <p:cNvGrpSpPr/>
          <p:nvPr/>
        </p:nvGrpSpPr>
        <p:grpSpPr>
          <a:xfrm>
            <a:off x="533400" y="1447800"/>
            <a:ext cx="2902148" cy="1741289"/>
            <a:chOff x="744" y="145603"/>
            <a:chExt cx="2902148" cy="1741289"/>
          </a:xfrm>
        </p:grpSpPr>
        <p:sp>
          <p:nvSpPr>
            <p:cNvPr id="9" name="Rectangle 8"/>
            <p:cNvSpPr/>
            <p:nvPr/>
          </p:nvSpPr>
          <p:spPr>
            <a:xfrm>
              <a:off x="744" y="145603"/>
              <a:ext cx="2902148" cy="1741289"/>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ectangle 9"/>
            <p:cNvSpPr/>
            <p:nvPr/>
          </p:nvSpPr>
          <p:spPr>
            <a:xfrm>
              <a:off x="744" y="145603"/>
              <a:ext cx="2902148" cy="17412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285750" lvl="0" indent="-285750" defTabSz="755650">
                <a:lnSpc>
                  <a:spcPct val="90000"/>
                </a:lnSpc>
                <a:spcBef>
                  <a:spcPct val="0"/>
                </a:spcBef>
                <a:spcAft>
                  <a:spcPct val="35000"/>
                </a:spcAft>
                <a:buFont typeface="Arial" pitchFamily="34" charset="0"/>
                <a:buChar char="•"/>
              </a:pPr>
              <a:r>
                <a:rPr lang="en-US" kern="1200" dirty="0" smtClean="0"/>
                <a:t>A Stack is a container of objects that are inserted and removed according to the last-in first-out (LIFO) principle.</a:t>
              </a:r>
              <a:endParaRPr lang="en-US" kern="1200" dirty="0"/>
            </a:p>
          </p:txBody>
        </p:sp>
      </p:grpSp>
      <p:grpSp>
        <p:nvGrpSpPr>
          <p:cNvPr id="11" name="Group 10"/>
          <p:cNvGrpSpPr/>
          <p:nvPr/>
        </p:nvGrpSpPr>
        <p:grpSpPr>
          <a:xfrm>
            <a:off x="533400" y="3787414"/>
            <a:ext cx="2902148" cy="1741289"/>
            <a:chOff x="3193107" y="145603"/>
            <a:chExt cx="2902148" cy="1741289"/>
          </a:xfrm>
        </p:grpSpPr>
        <p:sp>
          <p:nvSpPr>
            <p:cNvPr id="12" name="Rectangle 11"/>
            <p:cNvSpPr/>
            <p:nvPr/>
          </p:nvSpPr>
          <p:spPr>
            <a:xfrm>
              <a:off x="3193107" y="145603"/>
              <a:ext cx="2902148" cy="1741289"/>
            </a:xfrm>
            <a:prstGeom prst="rect">
              <a:avLst/>
            </a:prstGeom>
          </p:spPr>
          <p:style>
            <a:lnRef idx="2">
              <a:schemeClr val="accent2">
                <a:shade val="50000"/>
              </a:schemeClr>
            </a:lnRef>
            <a:fillRef idx="1">
              <a:schemeClr val="accent2"/>
            </a:fillRef>
            <a:effectRef idx="0">
              <a:schemeClr val="accent2"/>
            </a:effectRef>
            <a:fontRef idx="minor">
              <a:schemeClr val="lt1"/>
            </a:fontRef>
          </p:style>
        </p:sp>
        <p:sp>
          <p:nvSpPr>
            <p:cNvPr id="13" name="Rectangle 12"/>
            <p:cNvSpPr/>
            <p:nvPr/>
          </p:nvSpPr>
          <p:spPr>
            <a:xfrm>
              <a:off x="3193107" y="145603"/>
              <a:ext cx="2902148" cy="17412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285750" lvl="0" indent="-285750" defTabSz="755650">
                <a:lnSpc>
                  <a:spcPct val="90000"/>
                </a:lnSpc>
                <a:spcBef>
                  <a:spcPct val="0"/>
                </a:spcBef>
                <a:spcAft>
                  <a:spcPct val="35000"/>
                </a:spcAft>
                <a:buFont typeface="Arial" pitchFamily="34" charset="0"/>
                <a:buChar char="•"/>
              </a:pPr>
              <a:r>
                <a:rPr lang="en-US" kern="1200" dirty="0" smtClean="0"/>
                <a:t>A Stack is an ordered list in which all insertions and deletions are made at one end.</a:t>
              </a:r>
              <a:endParaRPr lang="en-US" kern="1200" dirty="0"/>
            </a:p>
          </p:txBody>
        </p:sp>
      </p:grpSp>
    </p:spTree>
    <p:extLst>
      <p:ext uri="{BB962C8B-B14F-4D97-AF65-F5344CB8AC3E}">
        <p14:creationId xmlns:p14="http://schemas.microsoft.com/office/powerpoint/2010/main" val="3815026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000"/>
                                        <p:tgtEl>
                                          <p:spTgt spid="11"/>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2000"/>
                                        <p:tgtEl>
                                          <p:spTgt spid="14"/>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5181600" y="1676399"/>
            <a:ext cx="3352800" cy="4038601"/>
          </a:xfrm>
        </p:spPr>
      </p:pic>
      <p:sp>
        <p:nvSpPr>
          <p:cNvPr id="3" name="Title 2"/>
          <p:cNvSpPr>
            <a:spLocks noGrp="1"/>
          </p:cNvSpPr>
          <p:nvPr>
            <p:ph type="title"/>
          </p:nvPr>
        </p:nvSpPr>
        <p:spPr>
          <a:xfrm>
            <a:off x="1303020" y="0"/>
            <a:ext cx="7840980" cy="838200"/>
          </a:xfrm>
        </p:spPr>
        <p:txBody>
          <a:bodyPr/>
          <a:lstStyle/>
          <a:p>
            <a:r>
              <a:rPr lang="en-US" dirty="0" smtClean="0">
                <a:solidFill>
                  <a:schemeClr val="bg1"/>
                </a:solidFill>
              </a:rPr>
              <a:t>Why Do We Need Stack?</a:t>
            </a:r>
            <a:endParaRPr lang="en-US" dirty="0">
              <a:solidFill>
                <a:schemeClr val="bg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7</a:t>
            </a:fld>
            <a:endParaRPr lang="en-US" dirty="0"/>
          </a:p>
        </p:txBody>
      </p:sp>
      <p:grpSp>
        <p:nvGrpSpPr>
          <p:cNvPr id="9" name="Group 8"/>
          <p:cNvGrpSpPr/>
          <p:nvPr/>
        </p:nvGrpSpPr>
        <p:grpSpPr>
          <a:xfrm>
            <a:off x="457200" y="1553766"/>
            <a:ext cx="3125390" cy="2561034"/>
            <a:chOff x="1485304" y="496"/>
            <a:chExt cx="3125390" cy="1875234"/>
          </a:xfrm>
        </p:grpSpPr>
        <p:sp>
          <p:nvSpPr>
            <p:cNvPr id="10" name="Rectangle 9"/>
            <p:cNvSpPr/>
            <p:nvPr/>
          </p:nvSpPr>
          <p:spPr>
            <a:xfrm>
              <a:off x="1485304" y="496"/>
              <a:ext cx="3125390" cy="1875234"/>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Rectangle 10"/>
            <p:cNvSpPr/>
            <p:nvPr/>
          </p:nvSpPr>
          <p:spPr>
            <a:xfrm>
              <a:off x="1485304" y="496"/>
              <a:ext cx="3125390" cy="18752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285750" lvl="0" indent="-285750" defTabSz="889000">
                <a:lnSpc>
                  <a:spcPct val="90000"/>
                </a:lnSpc>
                <a:spcBef>
                  <a:spcPct val="0"/>
                </a:spcBef>
                <a:spcAft>
                  <a:spcPct val="35000"/>
                </a:spcAft>
                <a:buFont typeface="Arial" pitchFamily="34" charset="0"/>
                <a:buChar char="•"/>
              </a:pPr>
              <a:r>
                <a:rPr lang="en-US" kern="1200" dirty="0" smtClean="0"/>
                <a:t>Applications like warehouse Management will run in the concept of Stack. Where the last entered element is easy to take away from the system. </a:t>
              </a:r>
              <a:endParaRPr lang="en-US" kern="1200" dirty="0"/>
            </a:p>
          </p:txBody>
        </p:sp>
      </p:grpSp>
      <p:grpSp>
        <p:nvGrpSpPr>
          <p:cNvPr id="12" name="Group 11"/>
          <p:cNvGrpSpPr/>
          <p:nvPr/>
        </p:nvGrpSpPr>
        <p:grpSpPr>
          <a:xfrm>
            <a:off x="457200" y="4572000"/>
            <a:ext cx="3125390" cy="1418034"/>
            <a:chOff x="1485304" y="2188269"/>
            <a:chExt cx="3125390" cy="1875234"/>
          </a:xfrm>
          <a:solidFill>
            <a:schemeClr val="accent2">
              <a:lumMod val="75000"/>
            </a:schemeClr>
          </a:solidFill>
        </p:grpSpPr>
        <p:sp>
          <p:nvSpPr>
            <p:cNvPr id="13" name="Rectangle 12"/>
            <p:cNvSpPr/>
            <p:nvPr/>
          </p:nvSpPr>
          <p:spPr>
            <a:xfrm>
              <a:off x="1485304" y="2188269"/>
              <a:ext cx="3125390" cy="1875234"/>
            </a:xfrm>
            <a:prstGeom prst="rect">
              <a:avLst/>
            </a:prstGeom>
          </p:spPr>
          <p:style>
            <a:lnRef idx="2">
              <a:schemeClr val="accent2">
                <a:shade val="50000"/>
              </a:schemeClr>
            </a:lnRef>
            <a:fillRef idx="1">
              <a:schemeClr val="accent2"/>
            </a:fillRef>
            <a:effectRef idx="0">
              <a:schemeClr val="accent2"/>
            </a:effectRef>
            <a:fontRef idx="minor">
              <a:schemeClr val="lt1"/>
            </a:fontRef>
          </p:style>
        </p:sp>
        <p:sp>
          <p:nvSpPr>
            <p:cNvPr id="14" name="Rectangle 13"/>
            <p:cNvSpPr/>
            <p:nvPr/>
          </p:nvSpPr>
          <p:spPr>
            <a:xfrm>
              <a:off x="1485304" y="2188269"/>
              <a:ext cx="3125390" cy="18752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spcFirstLastPara="0" vert="horz" wrap="square" lIns="76200" tIns="76200" rIns="76200" bIns="76200" numCol="1" spcCol="1270" anchor="ctr" anchorCtr="0">
              <a:noAutofit/>
            </a:bodyPr>
            <a:lstStyle/>
            <a:p>
              <a:pPr marL="285750" lvl="0" indent="-285750" defTabSz="889000">
                <a:lnSpc>
                  <a:spcPct val="90000"/>
                </a:lnSpc>
                <a:spcBef>
                  <a:spcPct val="0"/>
                </a:spcBef>
                <a:spcAft>
                  <a:spcPct val="35000"/>
                </a:spcAft>
                <a:buFont typeface="Arial" pitchFamily="34" charset="0"/>
                <a:buChar char="•"/>
              </a:pPr>
              <a:r>
                <a:rPr lang="en-US" kern="1200" dirty="0" smtClean="0"/>
                <a:t>Runs in Last-In-First-Out principle.</a:t>
              </a:r>
              <a:endParaRPr lang="en-US" kern="1200" dirty="0"/>
            </a:p>
          </p:txBody>
        </p:sp>
      </p:grpSp>
    </p:spTree>
    <p:extLst>
      <p:ext uri="{BB962C8B-B14F-4D97-AF65-F5344CB8AC3E}">
        <p14:creationId xmlns:p14="http://schemas.microsoft.com/office/powerpoint/2010/main" val="1070367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2000"/>
                                        <p:tgtEl>
                                          <p:spTgt spid="9"/>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8</a:t>
            </a:fld>
            <a:endParaRPr lang="en-US" dirty="0"/>
          </a:p>
        </p:txBody>
      </p:sp>
      <p:sp>
        <p:nvSpPr>
          <p:cNvPr id="3" name="Title 2"/>
          <p:cNvSpPr>
            <a:spLocks noGrp="1"/>
          </p:cNvSpPr>
          <p:nvPr>
            <p:ph type="title"/>
          </p:nvPr>
        </p:nvSpPr>
        <p:spPr/>
        <p:txBody>
          <a:bodyPr/>
          <a:lstStyle/>
          <a:p>
            <a:r>
              <a:rPr lang="en-US" dirty="0" smtClean="0"/>
              <a:t>Stack Operations </a:t>
            </a:r>
            <a:endParaRPr lang="en-US" dirty="0"/>
          </a:p>
        </p:txBody>
      </p:sp>
      <p:grpSp>
        <p:nvGrpSpPr>
          <p:cNvPr id="7" name="Group 6"/>
          <p:cNvGrpSpPr/>
          <p:nvPr/>
        </p:nvGrpSpPr>
        <p:grpSpPr>
          <a:xfrm>
            <a:off x="1600200" y="1295400"/>
            <a:ext cx="5867400" cy="990600"/>
            <a:chOff x="1485304" y="496"/>
            <a:chExt cx="3125390" cy="1875234"/>
          </a:xfrm>
          <a:solidFill>
            <a:schemeClr val="accent2">
              <a:lumMod val="75000"/>
            </a:schemeClr>
          </a:solidFill>
        </p:grpSpPr>
        <p:sp>
          <p:nvSpPr>
            <p:cNvPr id="8" name="Rectangle 7"/>
            <p:cNvSpPr/>
            <p:nvPr/>
          </p:nvSpPr>
          <p:spPr>
            <a:xfrm>
              <a:off x="1485304" y="496"/>
              <a:ext cx="3125390" cy="1875234"/>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ectangle 8"/>
            <p:cNvSpPr/>
            <p:nvPr/>
          </p:nvSpPr>
          <p:spPr>
            <a:xfrm>
              <a:off x="1485304" y="496"/>
              <a:ext cx="3125390" cy="18752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spcFirstLastPara="0" vert="horz" wrap="square" lIns="38100" tIns="38100" rIns="38100" bIns="38100" numCol="1" spcCol="1270" anchor="ctr" anchorCtr="0">
              <a:noAutofit/>
            </a:bodyPr>
            <a:lstStyle/>
            <a:p>
              <a:pPr marL="285750" lvl="0" indent="-285750" defTabSz="444500">
                <a:lnSpc>
                  <a:spcPct val="90000"/>
                </a:lnSpc>
                <a:spcBef>
                  <a:spcPct val="0"/>
                </a:spcBef>
                <a:spcAft>
                  <a:spcPct val="35000"/>
                </a:spcAft>
                <a:buFont typeface="Arial" pitchFamily="34" charset="0"/>
                <a:buChar char="•"/>
              </a:pPr>
              <a:r>
                <a:rPr lang="en-US" kern="1200" dirty="0" smtClean="0"/>
                <a:t>The operations on the Stack can be done from the top .</a:t>
              </a:r>
              <a:endParaRPr lang="en-US" kern="1200" dirty="0"/>
            </a:p>
          </p:txBody>
        </p:sp>
      </p:grpSp>
      <p:grpSp>
        <p:nvGrpSpPr>
          <p:cNvPr id="10" name="Group 9"/>
          <p:cNvGrpSpPr/>
          <p:nvPr/>
        </p:nvGrpSpPr>
        <p:grpSpPr>
          <a:xfrm>
            <a:off x="1600200" y="2590800"/>
            <a:ext cx="5867400" cy="3429000"/>
            <a:chOff x="1485304" y="2188269"/>
            <a:chExt cx="3125390" cy="1875234"/>
          </a:xfrm>
        </p:grpSpPr>
        <p:sp>
          <p:nvSpPr>
            <p:cNvPr id="11" name="Rectangle 10"/>
            <p:cNvSpPr/>
            <p:nvPr/>
          </p:nvSpPr>
          <p:spPr>
            <a:xfrm>
              <a:off x="1485304" y="2188269"/>
              <a:ext cx="3125390" cy="1875234"/>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ectangle 11"/>
            <p:cNvSpPr/>
            <p:nvPr/>
          </p:nvSpPr>
          <p:spPr>
            <a:xfrm>
              <a:off x="1485304" y="2188269"/>
              <a:ext cx="3125390" cy="18752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spcFirstLastPara="0" vert="horz" wrap="square" lIns="38100" tIns="38100" rIns="38100" bIns="38100" numCol="1" spcCol="1270" anchor="t" anchorCtr="0">
              <a:noAutofit/>
            </a:bodyPr>
            <a:lstStyle/>
            <a:p>
              <a:pPr marL="285750" lvl="0" indent="-285750" defTabSz="444500">
                <a:spcBef>
                  <a:spcPct val="0"/>
                </a:spcBef>
                <a:spcAft>
                  <a:spcPct val="35000"/>
                </a:spcAft>
                <a:buFont typeface="Arial" pitchFamily="34" charset="0"/>
                <a:buChar char="•"/>
              </a:pPr>
              <a:r>
                <a:rPr lang="en-US" kern="1200" dirty="0" smtClean="0"/>
                <a:t>Adding of elements in the Stack or PUSH :</a:t>
              </a:r>
            </a:p>
            <a:p>
              <a:pPr lvl="2" defTabSz="444500">
                <a:lnSpc>
                  <a:spcPct val="90000"/>
                </a:lnSpc>
                <a:spcBef>
                  <a:spcPct val="0"/>
                </a:spcBef>
                <a:spcAft>
                  <a:spcPct val="35000"/>
                </a:spcAft>
              </a:pPr>
              <a:r>
                <a:rPr lang="en-US" kern="1200" dirty="0" smtClean="0">
                  <a:latin typeface="Courier" pitchFamily="49" charset="0"/>
                  <a:cs typeface="Miriam Fixed" pitchFamily="49" charset="-79"/>
                </a:rPr>
                <a:t>procedure add(item); </a:t>
              </a:r>
              <a:br>
                <a:rPr lang="en-US" kern="1200" dirty="0" smtClean="0">
                  <a:latin typeface="Courier" pitchFamily="49" charset="0"/>
                  <a:cs typeface="Miriam Fixed" pitchFamily="49" charset="-79"/>
                </a:rPr>
              </a:br>
              <a:r>
                <a:rPr lang="en-US" kern="1200" dirty="0" smtClean="0">
                  <a:latin typeface="Courier" pitchFamily="49" charset="0"/>
                  <a:cs typeface="Miriam Fixed" pitchFamily="49" charset="-79"/>
                </a:rPr>
                <a:t>{add item to the global </a:t>
              </a:r>
              <a:r>
                <a:rPr lang="en-US" dirty="0">
                  <a:latin typeface="Courier" pitchFamily="49" charset="0"/>
                  <a:cs typeface="Miriam Fixed" pitchFamily="49" charset="-79"/>
                </a:rPr>
                <a:t>s</a:t>
              </a:r>
              <a:r>
                <a:rPr lang="en-US" kern="1200" dirty="0" smtClean="0">
                  <a:latin typeface="Courier" pitchFamily="49" charset="0"/>
                  <a:cs typeface="Miriam Fixed" pitchFamily="49" charset="-79"/>
                </a:rPr>
                <a:t>tack ; </a:t>
              </a:r>
              <a:br>
                <a:rPr lang="en-US" kern="1200" dirty="0" smtClean="0">
                  <a:latin typeface="Courier" pitchFamily="49" charset="0"/>
                  <a:cs typeface="Miriam Fixed" pitchFamily="49" charset="-79"/>
                </a:rPr>
              </a:br>
              <a:r>
                <a:rPr lang="en-US" kern="1200" dirty="0" smtClean="0">
                  <a:latin typeface="Courier" pitchFamily="49" charset="0"/>
                  <a:cs typeface="Miriam Fixed" pitchFamily="49" charset="-79"/>
                </a:rPr>
                <a:t>top is the current top of stack </a:t>
              </a:r>
              <a:br>
                <a:rPr lang="en-US" kern="1200" dirty="0" smtClean="0">
                  <a:latin typeface="Courier" pitchFamily="49" charset="0"/>
                  <a:cs typeface="Miriam Fixed" pitchFamily="49" charset="-79"/>
                </a:rPr>
              </a:br>
              <a:r>
                <a:rPr lang="en-US" kern="1200" dirty="0" smtClean="0">
                  <a:latin typeface="Courier" pitchFamily="49" charset="0"/>
                  <a:cs typeface="Miriam Fixed" pitchFamily="49" charset="-79"/>
                </a:rPr>
                <a:t>and n is its maximum size} </a:t>
              </a:r>
              <a:br>
                <a:rPr lang="en-US" kern="1200" dirty="0" smtClean="0">
                  <a:latin typeface="Courier" pitchFamily="49" charset="0"/>
                  <a:cs typeface="Miriam Fixed" pitchFamily="49" charset="-79"/>
                </a:rPr>
              </a:br>
              <a:r>
                <a:rPr lang="en-US" kern="1200" dirty="0" smtClean="0">
                  <a:latin typeface="Courier" pitchFamily="49" charset="0"/>
                  <a:cs typeface="Miriam Fixed" pitchFamily="49" charset="-79"/>
                </a:rPr>
                <a:t>begin </a:t>
              </a:r>
              <a:br>
                <a:rPr lang="en-US" kern="1200" dirty="0" smtClean="0">
                  <a:latin typeface="Courier" pitchFamily="49" charset="0"/>
                  <a:cs typeface="Miriam Fixed" pitchFamily="49" charset="-79"/>
                </a:rPr>
              </a:br>
              <a:r>
                <a:rPr lang="en-US" kern="1200" dirty="0" smtClean="0">
                  <a:latin typeface="Courier" pitchFamily="49" charset="0"/>
                  <a:cs typeface="Miriam Fixed" pitchFamily="49" charset="-79"/>
                </a:rPr>
                <a:t>    if top equal to n then stack full; </a:t>
              </a:r>
              <a:br>
                <a:rPr lang="en-US" kern="1200" dirty="0" smtClean="0">
                  <a:latin typeface="Courier" pitchFamily="49" charset="0"/>
                  <a:cs typeface="Miriam Fixed" pitchFamily="49" charset="-79"/>
                </a:rPr>
              </a:br>
              <a:r>
                <a:rPr lang="en-US" kern="1200" dirty="0" smtClean="0">
                  <a:latin typeface="Courier" pitchFamily="49" charset="0"/>
                  <a:cs typeface="Miriam Fixed" pitchFamily="49" charset="-79"/>
                </a:rPr>
                <a:t>    Add one to top; </a:t>
              </a:r>
              <a:br>
                <a:rPr lang="en-US" kern="1200" dirty="0" smtClean="0">
                  <a:latin typeface="Courier" pitchFamily="49" charset="0"/>
                  <a:cs typeface="Miriam Fixed" pitchFamily="49" charset="-79"/>
                </a:rPr>
              </a:br>
              <a:r>
                <a:rPr lang="en-US" kern="1200" dirty="0" smtClean="0">
                  <a:latin typeface="Courier" pitchFamily="49" charset="0"/>
                  <a:cs typeface="Miriam Fixed" pitchFamily="49" charset="-79"/>
                </a:rPr>
                <a:t>    Place item to the top position of the stack</a:t>
              </a:r>
            </a:p>
            <a:p>
              <a:pPr lvl="2" defTabSz="444500">
                <a:lnSpc>
                  <a:spcPct val="90000"/>
                </a:lnSpc>
                <a:spcBef>
                  <a:spcPct val="0"/>
                </a:spcBef>
                <a:spcAft>
                  <a:spcPct val="35000"/>
                </a:spcAft>
              </a:pPr>
              <a:r>
                <a:rPr lang="en-US" kern="1200" dirty="0" smtClean="0">
                  <a:latin typeface="Courier" pitchFamily="49" charset="0"/>
                  <a:cs typeface="Miriam Fixed" pitchFamily="49" charset="-79"/>
                </a:rPr>
                <a:t>end: </a:t>
              </a:r>
              <a:endParaRPr lang="en-US" kern="1200" dirty="0"/>
            </a:p>
          </p:txBody>
        </p:sp>
      </p:grpSp>
    </p:spTree>
    <p:extLst>
      <p:ext uri="{BB962C8B-B14F-4D97-AF65-F5344CB8AC3E}">
        <p14:creationId xmlns:p14="http://schemas.microsoft.com/office/powerpoint/2010/main" val="91231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lvl="1" indent="0">
              <a:buNone/>
            </a:pPr>
            <a:r>
              <a:rPr lang="en-US" dirty="0" smtClean="0">
                <a:latin typeface="Courier New" pitchFamily="49" charset="0"/>
                <a:cs typeface="Courier New" pitchFamily="49" charset="0"/>
              </a:rPr>
              <a:t>procedure delete(item);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{remove top element from the stack and put it in the item}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begin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if top equal to 0 then stack empty;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Place Stack top to the item ;</a:t>
            </a:r>
          </a:p>
          <a:p>
            <a:pPr marL="457200" lvl="1" indent="0">
              <a:buNone/>
            </a:pPr>
            <a:r>
              <a:rPr lang="en-US" dirty="0" smtClean="0">
                <a:latin typeface="Courier New" pitchFamily="49" charset="0"/>
                <a:cs typeface="Courier New" pitchFamily="49" charset="0"/>
              </a:rPr>
              <a:t>Subtract one from the top;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end; </a:t>
            </a:r>
          </a:p>
          <a:p>
            <a:endParaRPr lang="en-US" dirty="0" smtClean="0"/>
          </a:p>
          <a:p>
            <a:r>
              <a:rPr lang="en-US" dirty="0" smtClean="0"/>
              <a:t>Procedure delete actually combines the functions TOP and DELETE, Stack </a:t>
            </a:r>
            <a:r>
              <a:rPr lang="en-US" dirty="0"/>
              <a:t>F</a:t>
            </a:r>
            <a:r>
              <a:rPr lang="en-US" dirty="0" smtClean="0"/>
              <a:t>ull and Stack Empty are procedures which are left unspecified since they depend upon the particular application.</a:t>
            </a:r>
          </a:p>
          <a:p>
            <a:pPr lvl="1"/>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9</a:t>
            </a:fld>
            <a:endParaRPr lang="en-US" dirty="0"/>
          </a:p>
        </p:txBody>
      </p:sp>
      <p:sp>
        <p:nvSpPr>
          <p:cNvPr id="3" name="Title 2"/>
          <p:cNvSpPr>
            <a:spLocks noGrp="1"/>
          </p:cNvSpPr>
          <p:nvPr>
            <p:ph type="title"/>
          </p:nvPr>
        </p:nvSpPr>
        <p:spPr/>
        <p:txBody>
          <a:bodyPr/>
          <a:lstStyle/>
          <a:p>
            <a:r>
              <a:rPr lang="en-US" dirty="0" smtClean="0"/>
              <a:t>Stack</a:t>
            </a:r>
            <a:endParaRPr lang="en-US" dirty="0"/>
          </a:p>
        </p:txBody>
      </p:sp>
      <p:sp>
        <p:nvSpPr>
          <p:cNvPr id="23" name="TextBox 22"/>
          <p:cNvSpPr txBox="1"/>
          <p:nvPr/>
        </p:nvSpPr>
        <p:spPr>
          <a:xfrm>
            <a:off x="228600" y="1143000"/>
            <a:ext cx="6019800" cy="36933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marL="285750" lvl="0" indent="-285750">
              <a:buFont typeface="Arial" pitchFamily="34" charset="0"/>
              <a:buChar char="•"/>
            </a:pPr>
            <a:r>
              <a:rPr lang="en-US" dirty="0"/>
              <a:t>Deleting element or elements from Stack</a:t>
            </a:r>
            <a:r>
              <a:rPr lang="en-US" dirty="0" smtClean="0"/>
              <a:t>:</a:t>
            </a:r>
            <a:endParaRPr lang="en-US" dirty="0"/>
          </a:p>
        </p:txBody>
      </p:sp>
    </p:spTree>
    <p:extLst>
      <p:ext uri="{BB962C8B-B14F-4D97-AF65-F5344CB8AC3E}">
        <p14:creationId xmlns:p14="http://schemas.microsoft.com/office/powerpoint/2010/main" val="3985369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2000"/>
                                        <p:tgtEl>
                                          <p:spTgt spid="23"/>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2000"/>
                                        <p:tgtEl>
                                          <p:spTgt spid="2">
                                            <p:txEl>
                                              <p:pRg st="0" end="0"/>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2000"/>
                                        <p:tgtEl>
                                          <p:spTgt spid="2">
                                            <p:txEl>
                                              <p:pRg st="1" end="1"/>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3" grpId="0" animBg="1"/>
    </p:bldLst>
  </p:timing>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2468EA0E7C88F4AB543054C56F0DDA3" ma:contentTypeVersion="0" ma:contentTypeDescription="Create a new document." ma:contentTypeScope="" ma:versionID="7153d620f0d03e700409ec1a694899ec">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5A3AD6D6-9714-47EC-A476-B8AE178DBA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587111D-7DFB-442C-9FE3-44380E208E2D}">
  <ds:schemaRefs>
    <ds:schemaRef ds:uri="http://schemas.microsoft.com/sharepoint/v3/contenttype/forms"/>
  </ds:schemaRefs>
</ds:datastoreItem>
</file>

<file path=customXml/itemProps3.xml><?xml version="1.0" encoding="utf-8"?>
<ds:datastoreItem xmlns:ds="http://schemas.openxmlformats.org/officeDocument/2006/customXml" ds:itemID="{A7C481EB-8F30-4DBE-97E4-C47F16554C60}">
  <ds:schemaRefs>
    <ds:schemaRef ds:uri="http://schemas.openxmlformats.org/package/2006/metadata/core-properties"/>
    <ds:schemaRef ds:uri="http://schemas.microsoft.com/office/2006/documentManagement/types"/>
    <ds:schemaRef ds:uri="http://purl.org/dc/elements/1.1/"/>
    <ds:schemaRef ds:uri="http://www.w3.org/XML/1998/namespace"/>
    <ds:schemaRef ds:uri="http://purl.org/dc/terms/"/>
    <ds:schemaRef ds:uri="http://schemas.microsoft.com/office/infopath/2007/PartnerControl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Theme_3</Template>
  <TotalTime>6921</TotalTime>
  <Words>1546</Words>
  <Application>Microsoft Office PowerPoint</Application>
  <PresentationFormat>On-screen Show (4:3)</PresentationFormat>
  <Paragraphs>235</Paragraphs>
  <Slides>30</Slides>
  <Notes>8</Notes>
  <HiddenSlides>0</HiddenSlides>
  <MMClips>0</MMClips>
  <ScaleCrop>false</ScaleCrop>
  <HeadingPairs>
    <vt:vector size="4" baseType="variant">
      <vt:variant>
        <vt:lpstr>Theme</vt:lpstr>
      </vt:variant>
      <vt:variant>
        <vt:i4>4</vt:i4>
      </vt:variant>
      <vt:variant>
        <vt:lpstr>Slide Titles</vt:lpstr>
      </vt:variant>
      <vt:variant>
        <vt:i4>30</vt:i4>
      </vt:variant>
    </vt:vector>
  </HeadingPairs>
  <TitlesOfParts>
    <vt:vector size="34" baseType="lpstr">
      <vt:lpstr>Theme_3</vt:lpstr>
      <vt:lpstr>Theme1</vt:lpstr>
      <vt:lpstr>Theme2</vt:lpstr>
      <vt:lpstr>1_Theme_3</vt:lpstr>
      <vt:lpstr>PowerPoint Presentation</vt:lpstr>
      <vt:lpstr>Icons Used</vt:lpstr>
      <vt:lpstr>Stack and Queue</vt:lpstr>
      <vt:lpstr>Objectives</vt:lpstr>
      <vt:lpstr>Stack </vt:lpstr>
      <vt:lpstr>Stack </vt:lpstr>
      <vt:lpstr>Why Do We Need Stack?</vt:lpstr>
      <vt:lpstr>Stack Operations </vt:lpstr>
      <vt:lpstr>Stack</vt:lpstr>
      <vt:lpstr>Stack PUSH or POP Operation</vt:lpstr>
      <vt:lpstr>Lend a Hand - Stack </vt:lpstr>
      <vt:lpstr>Lend a Hand - Stack </vt:lpstr>
      <vt:lpstr>Lend a Hand - Tower of Hanoi</vt:lpstr>
      <vt:lpstr>Solution-l </vt:lpstr>
      <vt:lpstr>Solution-ll</vt:lpstr>
      <vt:lpstr>Stack – Applications</vt:lpstr>
      <vt:lpstr>Queue</vt:lpstr>
      <vt:lpstr>Queue </vt:lpstr>
      <vt:lpstr>Why do we need a Queue?</vt:lpstr>
      <vt:lpstr>Dequeue-l </vt:lpstr>
      <vt:lpstr>Dequeue-ll</vt:lpstr>
      <vt:lpstr>Queue Operations </vt:lpstr>
      <vt:lpstr>Test Your Understanding</vt:lpstr>
      <vt:lpstr>Test Your Understanding</vt:lpstr>
      <vt:lpstr>Questions</vt:lpstr>
      <vt:lpstr>Summary</vt:lpstr>
      <vt:lpstr>Data Structures</vt:lpstr>
      <vt:lpstr>References</vt:lpstr>
      <vt:lpstr>PowerPoint Presentation</vt:lpstr>
      <vt:lpstr>Change Log</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Content_Development_Template_Learner</dc:title>
  <dc:creator>AssetDevelopmentTeam@cognizant.com</dc:creator>
  <cp:lastModifiedBy>306411</cp:lastModifiedBy>
  <cp:revision>574</cp:revision>
  <dcterms:created xsi:type="dcterms:W3CDTF">2011-06-15T11:24:59Z</dcterms:created>
  <dcterms:modified xsi:type="dcterms:W3CDTF">2013-05-17T07:07:50Z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0x010100E2468EA0E7C88F4AB543054C56F0DDA3</vt:lpwstr>
  </property>
</Properties>
</file>