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 id="2147483681" r:id="rId6"/>
  </p:sldMasterIdLst>
  <p:notesMasterIdLst>
    <p:notesMasterId r:id="rId44"/>
  </p:notesMasterIdLst>
  <p:sldIdLst>
    <p:sldId id="257" r:id="rId7"/>
    <p:sldId id="388" r:id="rId8"/>
    <p:sldId id="258" r:id="rId9"/>
    <p:sldId id="263" r:id="rId10"/>
    <p:sldId id="379" r:id="rId11"/>
    <p:sldId id="380" r:id="rId12"/>
    <p:sldId id="381" r:id="rId13"/>
    <p:sldId id="382" r:id="rId14"/>
    <p:sldId id="383" r:id="rId15"/>
    <p:sldId id="357" r:id="rId16"/>
    <p:sldId id="358" r:id="rId17"/>
    <p:sldId id="390" r:id="rId18"/>
    <p:sldId id="351" r:id="rId19"/>
    <p:sldId id="384" r:id="rId20"/>
    <p:sldId id="298" r:id="rId21"/>
    <p:sldId id="392" r:id="rId22"/>
    <p:sldId id="328" r:id="rId23"/>
    <p:sldId id="342" r:id="rId24"/>
    <p:sldId id="343" r:id="rId25"/>
    <p:sldId id="333" r:id="rId26"/>
    <p:sldId id="361" r:id="rId27"/>
    <p:sldId id="385" r:id="rId28"/>
    <p:sldId id="386" r:id="rId29"/>
    <p:sldId id="374" r:id="rId30"/>
    <p:sldId id="375" r:id="rId31"/>
    <p:sldId id="268" r:id="rId32"/>
    <p:sldId id="275" r:id="rId33"/>
    <p:sldId id="389" r:id="rId34"/>
    <p:sldId id="372" r:id="rId35"/>
    <p:sldId id="393" r:id="rId36"/>
    <p:sldId id="355" r:id="rId37"/>
    <p:sldId id="276" r:id="rId38"/>
    <p:sldId id="340" r:id="rId39"/>
    <p:sldId id="277" r:id="rId40"/>
    <p:sldId id="278" r:id="rId41"/>
    <p:sldId id="279" r:id="rId42"/>
    <p:sldId id="38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Ka+gfOKKfF1SnHwu71yPKg==" hashData="TA+03MNry/KKRhT6jOYlXhtM9sw="/>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B392"/>
    <a:srgbClr val="CE7674"/>
    <a:srgbClr val="BC4744"/>
    <a:srgbClr val="953735"/>
    <a:srgbClr val="008080"/>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134" autoAdjust="0"/>
  </p:normalViewPr>
  <p:slideViewPr>
    <p:cSldViewPr>
      <p:cViewPr>
        <p:scale>
          <a:sx n="75" d="100"/>
          <a:sy n="75" d="100"/>
        </p:scale>
        <p:origin x="-1152" y="72"/>
      </p:cViewPr>
      <p:guideLst>
        <p:guide orient="horz" pos="2160"/>
        <p:guide pos="2880"/>
      </p:guideLst>
    </p:cSldViewPr>
  </p:slideViewPr>
  <p:outlineViewPr>
    <p:cViewPr>
      <p:scale>
        <a:sx n="33" d="100"/>
        <a:sy n="33" d="100"/>
      </p:scale>
      <p:origin x="48" y="34146"/>
    </p:cViewPr>
  </p:outlineViewPr>
  <p:notesTextViewPr>
    <p:cViewPr>
      <p:scale>
        <a:sx n="100" d="100"/>
        <a:sy n="100" d="100"/>
      </p:scale>
      <p:origin x="0" y="0"/>
    </p:cViewPr>
  </p:notesTextViewPr>
  <p:sorterViewPr>
    <p:cViewPr>
      <p:scale>
        <a:sx n="66" d="100"/>
        <a:sy n="66" d="100"/>
      </p:scale>
      <p:origin x="0" y="2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23E78-7631-4163-9A18-3DD928726E4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C75EB66-94D2-40EF-B0C0-3AC5564DC2B7}">
      <dgm:prSet phldrT="[Text]" custT="1"/>
      <dgm:spPr/>
      <dgm:t>
        <a:bodyPr/>
        <a:lstStyle/>
        <a:p>
          <a:r>
            <a:rPr lang="en-US" sz="1800" dirty="0" smtClean="0"/>
            <a:t>What are the advantages of functions?</a:t>
          </a:r>
          <a:endParaRPr lang="en-US" sz="1800" dirty="0"/>
        </a:p>
      </dgm:t>
    </dgm:pt>
    <dgm:pt modelId="{7A3FFA89-CF08-467B-A28A-D6960A909B16}" type="parTrans" cxnId="{292E3E59-2EB6-4449-BA89-F4F1EF63A212}">
      <dgm:prSet/>
      <dgm:spPr/>
      <dgm:t>
        <a:bodyPr/>
        <a:lstStyle/>
        <a:p>
          <a:endParaRPr lang="en-US" sz="1800"/>
        </a:p>
      </dgm:t>
    </dgm:pt>
    <dgm:pt modelId="{59AD02DB-2B71-4DBE-A480-005CCE95D55E}" type="sibTrans" cxnId="{292E3E59-2EB6-4449-BA89-F4F1EF63A212}">
      <dgm:prSet/>
      <dgm:spPr/>
      <dgm:t>
        <a:bodyPr/>
        <a:lstStyle/>
        <a:p>
          <a:endParaRPr lang="en-US" sz="1800"/>
        </a:p>
      </dgm:t>
    </dgm:pt>
    <dgm:pt modelId="{C695A662-4143-47AA-B829-60B5A826B7BD}">
      <dgm:prSet phldrT="[Text]" custT="1"/>
      <dgm:spPr/>
      <dgm:t>
        <a:bodyPr/>
        <a:lstStyle/>
        <a:p>
          <a:r>
            <a:rPr lang="en-US" sz="1800" dirty="0" smtClean="0"/>
            <a:t>What are the different types of passing arguments?</a:t>
          </a:r>
          <a:endParaRPr lang="en-US" sz="1800" dirty="0"/>
        </a:p>
      </dgm:t>
    </dgm:pt>
    <dgm:pt modelId="{87482628-97F9-437A-81A6-8FBCF2D329E8}" type="parTrans" cxnId="{F0798EC7-389D-4B87-A8CB-6A03ABAA09E9}">
      <dgm:prSet/>
      <dgm:spPr/>
      <dgm:t>
        <a:bodyPr/>
        <a:lstStyle/>
        <a:p>
          <a:endParaRPr lang="en-US" sz="1800"/>
        </a:p>
      </dgm:t>
    </dgm:pt>
    <dgm:pt modelId="{4DB0063D-E4E1-4C61-ACF1-7DAD9950169B}" type="sibTrans" cxnId="{F0798EC7-389D-4B87-A8CB-6A03ABAA09E9}">
      <dgm:prSet/>
      <dgm:spPr/>
      <dgm:t>
        <a:bodyPr/>
        <a:lstStyle/>
        <a:p>
          <a:endParaRPr lang="en-US" sz="1800"/>
        </a:p>
      </dgm:t>
    </dgm:pt>
    <dgm:pt modelId="{88AC93F3-04AD-4143-870B-46834E10876A}" type="pres">
      <dgm:prSet presAssocID="{81B23E78-7631-4163-9A18-3DD928726E44}" presName="linear" presStyleCnt="0">
        <dgm:presLayoutVars>
          <dgm:animLvl val="lvl"/>
          <dgm:resizeHandles val="exact"/>
        </dgm:presLayoutVars>
      </dgm:prSet>
      <dgm:spPr/>
      <dgm:t>
        <a:bodyPr/>
        <a:lstStyle/>
        <a:p>
          <a:endParaRPr lang="en-US"/>
        </a:p>
      </dgm:t>
    </dgm:pt>
    <dgm:pt modelId="{91F456B6-DF24-4D9E-8158-23581EA7A6C9}" type="pres">
      <dgm:prSet presAssocID="{3C75EB66-94D2-40EF-B0C0-3AC5564DC2B7}" presName="parentText" presStyleLbl="node1" presStyleIdx="0" presStyleCnt="2" custLinFactY="-28166" custLinFactNeighborY="-100000">
        <dgm:presLayoutVars>
          <dgm:chMax val="0"/>
          <dgm:bulletEnabled val="1"/>
        </dgm:presLayoutVars>
      </dgm:prSet>
      <dgm:spPr/>
      <dgm:t>
        <a:bodyPr/>
        <a:lstStyle/>
        <a:p>
          <a:endParaRPr lang="en-US"/>
        </a:p>
      </dgm:t>
    </dgm:pt>
    <dgm:pt modelId="{6CE17884-1BC7-430C-9D21-E95CC5722B08}" type="pres">
      <dgm:prSet presAssocID="{59AD02DB-2B71-4DBE-A480-005CCE95D55E}" presName="spacer" presStyleCnt="0"/>
      <dgm:spPr/>
    </dgm:pt>
    <dgm:pt modelId="{8D032C31-585A-48FD-8B01-2DD65952595C}" type="pres">
      <dgm:prSet presAssocID="{C695A662-4143-47AA-B829-60B5A826B7BD}" presName="parentText" presStyleLbl="node1" presStyleIdx="1" presStyleCnt="2" custLinFactNeighborY="-25054">
        <dgm:presLayoutVars>
          <dgm:chMax val="0"/>
          <dgm:bulletEnabled val="1"/>
        </dgm:presLayoutVars>
      </dgm:prSet>
      <dgm:spPr/>
      <dgm:t>
        <a:bodyPr/>
        <a:lstStyle/>
        <a:p>
          <a:endParaRPr lang="en-US"/>
        </a:p>
      </dgm:t>
    </dgm:pt>
  </dgm:ptLst>
  <dgm:cxnLst>
    <dgm:cxn modelId="{57432710-AAC4-4CF7-832C-CFBEB5261D15}" type="presOf" srcId="{81B23E78-7631-4163-9A18-3DD928726E44}" destId="{88AC93F3-04AD-4143-870B-46834E10876A}" srcOrd="0" destOrd="0" presId="urn:microsoft.com/office/officeart/2005/8/layout/vList2"/>
    <dgm:cxn modelId="{292E3E59-2EB6-4449-BA89-F4F1EF63A212}" srcId="{81B23E78-7631-4163-9A18-3DD928726E44}" destId="{3C75EB66-94D2-40EF-B0C0-3AC5564DC2B7}" srcOrd="0" destOrd="0" parTransId="{7A3FFA89-CF08-467B-A28A-D6960A909B16}" sibTransId="{59AD02DB-2B71-4DBE-A480-005CCE95D55E}"/>
    <dgm:cxn modelId="{F0798EC7-389D-4B87-A8CB-6A03ABAA09E9}" srcId="{81B23E78-7631-4163-9A18-3DD928726E44}" destId="{C695A662-4143-47AA-B829-60B5A826B7BD}" srcOrd="1" destOrd="0" parTransId="{87482628-97F9-437A-81A6-8FBCF2D329E8}" sibTransId="{4DB0063D-E4E1-4C61-ACF1-7DAD9950169B}"/>
    <dgm:cxn modelId="{727A3F80-0F41-49A4-B664-A872D76C90EB}" type="presOf" srcId="{C695A662-4143-47AA-B829-60B5A826B7BD}" destId="{8D032C31-585A-48FD-8B01-2DD65952595C}" srcOrd="0" destOrd="0" presId="urn:microsoft.com/office/officeart/2005/8/layout/vList2"/>
    <dgm:cxn modelId="{EA8CD763-A986-4337-8AFB-66CC046A8AA7}" type="presOf" srcId="{3C75EB66-94D2-40EF-B0C0-3AC5564DC2B7}" destId="{91F456B6-DF24-4D9E-8158-23581EA7A6C9}" srcOrd="0" destOrd="0" presId="urn:microsoft.com/office/officeart/2005/8/layout/vList2"/>
    <dgm:cxn modelId="{773995CF-F7A0-4217-A8F0-5640BD038336}" type="presParOf" srcId="{88AC93F3-04AD-4143-870B-46834E10876A}" destId="{91F456B6-DF24-4D9E-8158-23581EA7A6C9}" srcOrd="0" destOrd="0" presId="urn:microsoft.com/office/officeart/2005/8/layout/vList2"/>
    <dgm:cxn modelId="{5AE2E94E-A058-4A55-BEAD-2B58128B759F}" type="presParOf" srcId="{88AC93F3-04AD-4143-870B-46834E10876A}" destId="{6CE17884-1BC7-430C-9D21-E95CC5722B08}" srcOrd="1" destOrd="0" presId="urn:microsoft.com/office/officeart/2005/8/layout/vList2"/>
    <dgm:cxn modelId="{65E8AF5F-ABD5-499C-A63F-92C3A82AF991}" type="presParOf" srcId="{88AC93F3-04AD-4143-870B-46834E10876A}" destId="{8D032C31-585A-48FD-8B01-2DD65952595C}"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B23E78-7631-4163-9A18-3DD928726E4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C75EB66-94D2-40EF-B0C0-3AC5564DC2B7}">
      <dgm:prSet phldrT="[Text]" custT="1"/>
      <dgm:spPr/>
      <dgm:t>
        <a:bodyPr/>
        <a:lstStyle/>
        <a:p>
          <a:r>
            <a:rPr lang="en-US" sz="1800" dirty="0" smtClean="0">
              <a:solidFill>
                <a:schemeClr val="bg1"/>
              </a:solidFill>
            </a:rPr>
            <a:t>Write a program to calculate the sum of Natural Numbers using functions, accepting N as input.</a:t>
          </a:r>
          <a:endParaRPr lang="en-US" sz="1800" dirty="0">
            <a:solidFill>
              <a:schemeClr val="bg1"/>
            </a:solidFill>
          </a:endParaRPr>
        </a:p>
      </dgm:t>
    </dgm:pt>
    <dgm:pt modelId="{7A3FFA89-CF08-467B-A28A-D6960A909B16}" type="parTrans" cxnId="{292E3E59-2EB6-4449-BA89-F4F1EF63A212}">
      <dgm:prSet/>
      <dgm:spPr/>
      <dgm:t>
        <a:bodyPr/>
        <a:lstStyle/>
        <a:p>
          <a:endParaRPr lang="en-US" sz="1800"/>
        </a:p>
      </dgm:t>
    </dgm:pt>
    <dgm:pt modelId="{59AD02DB-2B71-4DBE-A480-005CCE95D55E}" type="sibTrans" cxnId="{292E3E59-2EB6-4449-BA89-F4F1EF63A212}">
      <dgm:prSet/>
      <dgm:spPr/>
      <dgm:t>
        <a:bodyPr/>
        <a:lstStyle/>
        <a:p>
          <a:endParaRPr lang="en-US" sz="1800"/>
        </a:p>
      </dgm:t>
    </dgm:pt>
    <dgm:pt modelId="{C695A662-4143-47AA-B829-60B5A826B7BD}">
      <dgm:prSet phldrT="[Text]" custT="1"/>
      <dgm:spPr/>
      <dgm:t>
        <a:bodyPr/>
        <a:lstStyle/>
        <a:p>
          <a:r>
            <a:rPr lang="en-US" sz="1800" dirty="0" smtClean="0"/>
            <a:t>Write a program to check whether the number is Armstrong Number using function. (153 = 1*1*1 + 5*5*5 + 3*3*3).</a:t>
          </a:r>
          <a:endParaRPr lang="en-US" sz="1800" dirty="0"/>
        </a:p>
      </dgm:t>
    </dgm:pt>
    <dgm:pt modelId="{87482628-97F9-437A-81A6-8FBCF2D329E8}" type="parTrans" cxnId="{F0798EC7-389D-4B87-A8CB-6A03ABAA09E9}">
      <dgm:prSet/>
      <dgm:spPr/>
      <dgm:t>
        <a:bodyPr/>
        <a:lstStyle/>
        <a:p>
          <a:endParaRPr lang="en-US" sz="1800"/>
        </a:p>
      </dgm:t>
    </dgm:pt>
    <dgm:pt modelId="{4DB0063D-E4E1-4C61-ACF1-7DAD9950169B}" type="sibTrans" cxnId="{F0798EC7-389D-4B87-A8CB-6A03ABAA09E9}">
      <dgm:prSet/>
      <dgm:spPr/>
      <dgm:t>
        <a:bodyPr/>
        <a:lstStyle/>
        <a:p>
          <a:endParaRPr lang="en-US" sz="1800"/>
        </a:p>
      </dgm:t>
    </dgm:pt>
    <dgm:pt modelId="{E53B083D-4A67-471B-AE8A-F791DBCC9131}">
      <dgm:prSet custT="1"/>
      <dgm:spPr/>
      <dgm:t>
        <a:bodyPr/>
        <a:lstStyle/>
        <a:p>
          <a:r>
            <a:rPr lang="en-US" sz="1800" dirty="0" smtClean="0">
              <a:solidFill>
                <a:schemeClr val="bg1"/>
              </a:solidFill>
            </a:rPr>
            <a:t>Write a program to find the largest number among three float Numbers using function.</a:t>
          </a:r>
        </a:p>
      </dgm:t>
    </dgm:pt>
    <dgm:pt modelId="{7B477121-497C-451B-860A-CF83A900786A}" type="parTrans" cxnId="{B21A3C14-00D4-4C98-9C20-356B94AE4ACF}">
      <dgm:prSet/>
      <dgm:spPr/>
      <dgm:t>
        <a:bodyPr/>
        <a:lstStyle/>
        <a:p>
          <a:endParaRPr lang="en-US" sz="1800"/>
        </a:p>
      </dgm:t>
    </dgm:pt>
    <dgm:pt modelId="{81FFCF1E-FB0A-4A6E-A94F-386A89AB7E9C}" type="sibTrans" cxnId="{B21A3C14-00D4-4C98-9C20-356B94AE4ACF}">
      <dgm:prSet/>
      <dgm:spPr/>
      <dgm:t>
        <a:bodyPr/>
        <a:lstStyle/>
        <a:p>
          <a:endParaRPr lang="en-US" sz="1800"/>
        </a:p>
      </dgm:t>
    </dgm:pt>
    <dgm:pt modelId="{1028703F-F31E-498A-87BF-9C1B46D88A29}">
      <dgm:prSet custT="1"/>
      <dgm:spPr/>
      <dgm:t>
        <a:bodyPr/>
        <a:lstStyle/>
        <a:p>
          <a:r>
            <a:rPr lang="en-US" sz="1800" dirty="0" smtClean="0"/>
            <a:t>Write a program to check whether the passing character is alphabet or Not.</a:t>
          </a:r>
        </a:p>
      </dgm:t>
    </dgm:pt>
    <dgm:pt modelId="{80C4A145-C477-4AB1-AAB1-56016653CAFD}" type="sibTrans" cxnId="{BBB07123-3056-436C-B2A7-56DFBF255B67}">
      <dgm:prSet/>
      <dgm:spPr/>
      <dgm:t>
        <a:bodyPr/>
        <a:lstStyle/>
        <a:p>
          <a:endParaRPr lang="en-US"/>
        </a:p>
      </dgm:t>
    </dgm:pt>
    <dgm:pt modelId="{C6D6B486-5DB5-417C-AF61-F50485C5C4DA}" type="parTrans" cxnId="{BBB07123-3056-436C-B2A7-56DFBF255B67}">
      <dgm:prSet/>
      <dgm:spPr/>
      <dgm:t>
        <a:bodyPr/>
        <a:lstStyle/>
        <a:p>
          <a:endParaRPr lang="en-US"/>
        </a:p>
      </dgm:t>
    </dgm:pt>
    <dgm:pt modelId="{88AC93F3-04AD-4143-870B-46834E10876A}" type="pres">
      <dgm:prSet presAssocID="{81B23E78-7631-4163-9A18-3DD928726E44}" presName="linear" presStyleCnt="0">
        <dgm:presLayoutVars>
          <dgm:animLvl val="lvl"/>
          <dgm:resizeHandles val="exact"/>
        </dgm:presLayoutVars>
      </dgm:prSet>
      <dgm:spPr/>
      <dgm:t>
        <a:bodyPr/>
        <a:lstStyle/>
        <a:p>
          <a:endParaRPr lang="en-US"/>
        </a:p>
      </dgm:t>
    </dgm:pt>
    <dgm:pt modelId="{91F456B6-DF24-4D9E-8158-23581EA7A6C9}" type="pres">
      <dgm:prSet presAssocID="{3C75EB66-94D2-40EF-B0C0-3AC5564DC2B7}" presName="parentText" presStyleLbl="node1" presStyleIdx="0" presStyleCnt="4" custLinFactNeighborX="-1370">
        <dgm:presLayoutVars>
          <dgm:chMax val="0"/>
          <dgm:bulletEnabled val="1"/>
        </dgm:presLayoutVars>
      </dgm:prSet>
      <dgm:spPr/>
      <dgm:t>
        <a:bodyPr/>
        <a:lstStyle/>
        <a:p>
          <a:endParaRPr lang="en-US"/>
        </a:p>
      </dgm:t>
    </dgm:pt>
    <dgm:pt modelId="{6CE17884-1BC7-430C-9D21-E95CC5722B08}" type="pres">
      <dgm:prSet presAssocID="{59AD02DB-2B71-4DBE-A480-005CCE95D55E}" presName="spacer" presStyleCnt="0"/>
      <dgm:spPr/>
    </dgm:pt>
    <dgm:pt modelId="{8D032C31-585A-48FD-8B01-2DD65952595C}" type="pres">
      <dgm:prSet presAssocID="{C695A662-4143-47AA-B829-60B5A826B7BD}" presName="parentText" presStyleLbl="node1" presStyleIdx="1" presStyleCnt="4">
        <dgm:presLayoutVars>
          <dgm:chMax val="0"/>
          <dgm:bulletEnabled val="1"/>
        </dgm:presLayoutVars>
      </dgm:prSet>
      <dgm:spPr/>
      <dgm:t>
        <a:bodyPr/>
        <a:lstStyle/>
        <a:p>
          <a:endParaRPr lang="en-US"/>
        </a:p>
      </dgm:t>
    </dgm:pt>
    <dgm:pt modelId="{315BC46A-754C-4342-8CC7-4006C51BE36D}" type="pres">
      <dgm:prSet presAssocID="{4DB0063D-E4E1-4C61-ACF1-7DAD9950169B}" presName="spacer" presStyleCnt="0"/>
      <dgm:spPr/>
    </dgm:pt>
    <dgm:pt modelId="{BD636FDD-D426-494A-AD99-CCB4C49E3F52}" type="pres">
      <dgm:prSet presAssocID="{E53B083D-4A67-471B-AE8A-F791DBCC9131}" presName="parentText" presStyleLbl="node1" presStyleIdx="2" presStyleCnt="4">
        <dgm:presLayoutVars>
          <dgm:chMax val="0"/>
          <dgm:bulletEnabled val="1"/>
        </dgm:presLayoutVars>
      </dgm:prSet>
      <dgm:spPr/>
      <dgm:t>
        <a:bodyPr/>
        <a:lstStyle/>
        <a:p>
          <a:endParaRPr lang="en-US"/>
        </a:p>
      </dgm:t>
    </dgm:pt>
    <dgm:pt modelId="{BDC7AD0B-4CAC-43AD-9E0B-D73AE911E2A8}" type="pres">
      <dgm:prSet presAssocID="{81FFCF1E-FB0A-4A6E-A94F-386A89AB7E9C}" presName="spacer" presStyleCnt="0"/>
      <dgm:spPr/>
    </dgm:pt>
    <dgm:pt modelId="{6151EAA6-0297-46DD-B037-62E1C9AD7F40}" type="pres">
      <dgm:prSet presAssocID="{1028703F-F31E-498A-87BF-9C1B46D88A29}" presName="parentText" presStyleLbl="node1" presStyleIdx="3" presStyleCnt="4" custScaleY="96282">
        <dgm:presLayoutVars>
          <dgm:chMax val="0"/>
          <dgm:bulletEnabled val="1"/>
        </dgm:presLayoutVars>
      </dgm:prSet>
      <dgm:spPr/>
      <dgm:t>
        <a:bodyPr/>
        <a:lstStyle/>
        <a:p>
          <a:endParaRPr lang="en-US"/>
        </a:p>
      </dgm:t>
    </dgm:pt>
  </dgm:ptLst>
  <dgm:cxnLst>
    <dgm:cxn modelId="{BAF0C91B-C15E-40BC-BDD6-2EE36FBEED42}" type="presOf" srcId="{C695A662-4143-47AA-B829-60B5A826B7BD}" destId="{8D032C31-585A-48FD-8B01-2DD65952595C}" srcOrd="0" destOrd="0" presId="urn:microsoft.com/office/officeart/2005/8/layout/vList2"/>
    <dgm:cxn modelId="{BBB07123-3056-436C-B2A7-56DFBF255B67}" srcId="{81B23E78-7631-4163-9A18-3DD928726E44}" destId="{1028703F-F31E-498A-87BF-9C1B46D88A29}" srcOrd="3" destOrd="0" parTransId="{C6D6B486-5DB5-417C-AF61-F50485C5C4DA}" sibTransId="{80C4A145-C477-4AB1-AAB1-56016653CAFD}"/>
    <dgm:cxn modelId="{F5D06BBD-C79B-42E5-A404-0F707C98ED53}" type="presOf" srcId="{3C75EB66-94D2-40EF-B0C0-3AC5564DC2B7}" destId="{91F456B6-DF24-4D9E-8158-23581EA7A6C9}" srcOrd="0" destOrd="0" presId="urn:microsoft.com/office/officeart/2005/8/layout/vList2"/>
    <dgm:cxn modelId="{F0798EC7-389D-4B87-A8CB-6A03ABAA09E9}" srcId="{81B23E78-7631-4163-9A18-3DD928726E44}" destId="{C695A662-4143-47AA-B829-60B5A826B7BD}" srcOrd="1" destOrd="0" parTransId="{87482628-97F9-437A-81A6-8FBCF2D329E8}" sibTransId="{4DB0063D-E4E1-4C61-ACF1-7DAD9950169B}"/>
    <dgm:cxn modelId="{292E3E59-2EB6-4449-BA89-F4F1EF63A212}" srcId="{81B23E78-7631-4163-9A18-3DD928726E44}" destId="{3C75EB66-94D2-40EF-B0C0-3AC5564DC2B7}" srcOrd="0" destOrd="0" parTransId="{7A3FFA89-CF08-467B-A28A-D6960A909B16}" sibTransId="{59AD02DB-2B71-4DBE-A480-005CCE95D55E}"/>
    <dgm:cxn modelId="{2366EB79-45F5-4AF3-BA40-D9002511E632}" type="presOf" srcId="{1028703F-F31E-498A-87BF-9C1B46D88A29}" destId="{6151EAA6-0297-46DD-B037-62E1C9AD7F40}" srcOrd="0" destOrd="0" presId="urn:microsoft.com/office/officeart/2005/8/layout/vList2"/>
    <dgm:cxn modelId="{3CCA408B-C579-42F9-93B2-4EF646C25230}" type="presOf" srcId="{81B23E78-7631-4163-9A18-3DD928726E44}" destId="{88AC93F3-04AD-4143-870B-46834E10876A}" srcOrd="0" destOrd="0" presId="urn:microsoft.com/office/officeart/2005/8/layout/vList2"/>
    <dgm:cxn modelId="{3F67308F-EA22-446F-8B9D-AB4BE4A8F38C}" type="presOf" srcId="{E53B083D-4A67-471B-AE8A-F791DBCC9131}" destId="{BD636FDD-D426-494A-AD99-CCB4C49E3F52}" srcOrd="0" destOrd="0" presId="urn:microsoft.com/office/officeart/2005/8/layout/vList2"/>
    <dgm:cxn modelId="{B21A3C14-00D4-4C98-9C20-356B94AE4ACF}" srcId="{81B23E78-7631-4163-9A18-3DD928726E44}" destId="{E53B083D-4A67-471B-AE8A-F791DBCC9131}" srcOrd="2" destOrd="0" parTransId="{7B477121-497C-451B-860A-CF83A900786A}" sibTransId="{81FFCF1E-FB0A-4A6E-A94F-386A89AB7E9C}"/>
    <dgm:cxn modelId="{E60D2487-0321-4E72-83D8-2C0ADCD70188}" type="presParOf" srcId="{88AC93F3-04AD-4143-870B-46834E10876A}" destId="{91F456B6-DF24-4D9E-8158-23581EA7A6C9}" srcOrd="0" destOrd="0" presId="urn:microsoft.com/office/officeart/2005/8/layout/vList2"/>
    <dgm:cxn modelId="{8AD87CA0-BC7F-4CB1-807A-2A21E60DD296}" type="presParOf" srcId="{88AC93F3-04AD-4143-870B-46834E10876A}" destId="{6CE17884-1BC7-430C-9D21-E95CC5722B08}" srcOrd="1" destOrd="0" presId="urn:microsoft.com/office/officeart/2005/8/layout/vList2"/>
    <dgm:cxn modelId="{219C21C9-3C77-4575-A659-A4246DD89F56}" type="presParOf" srcId="{88AC93F3-04AD-4143-870B-46834E10876A}" destId="{8D032C31-585A-48FD-8B01-2DD65952595C}" srcOrd="2" destOrd="0" presId="urn:microsoft.com/office/officeart/2005/8/layout/vList2"/>
    <dgm:cxn modelId="{C914F60C-C592-43CA-9DBF-25915DEC4B0E}" type="presParOf" srcId="{88AC93F3-04AD-4143-870B-46834E10876A}" destId="{315BC46A-754C-4342-8CC7-4006C51BE36D}" srcOrd="3" destOrd="0" presId="urn:microsoft.com/office/officeart/2005/8/layout/vList2"/>
    <dgm:cxn modelId="{60144AB4-C5DC-4258-A991-D2A0A9A31784}" type="presParOf" srcId="{88AC93F3-04AD-4143-870B-46834E10876A}" destId="{BD636FDD-D426-494A-AD99-CCB4C49E3F52}" srcOrd="4" destOrd="0" presId="urn:microsoft.com/office/officeart/2005/8/layout/vList2"/>
    <dgm:cxn modelId="{3CCD458F-404A-4336-8A1E-536924E9D57A}" type="presParOf" srcId="{88AC93F3-04AD-4143-870B-46834E10876A}" destId="{BDC7AD0B-4CAC-43AD-9E0B-D73AE911E2A8}" srcOrd="5" destOrd="0" presId="urn:microsoft.com/office/officeart/2005/8/layout/vList2"/>
    <dgm:cxn modelId="{E0D00EF6-FC78-46BD-A683-610CFEC7B600}" type="presParOf" srcId="{88AC93F3-04AD-4143-870B-46834E10876A}" destId="{6151EAA6-0297-46DD-B037-62E1C9AD7F40}"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456B6-DF24-4D9E-8158-23581EA7A6C9}">
      <dsp:nvSpPr>
        <dsp:cNvPr id="0" name=""/>
        <dsp:cNvSpPr/>
      </dsp:nvSpPr>
      <dsp:spPr>
        <a:xfrm>
          <a:off x="0" y="0"/>
          <a:ext cx="5562600" cy="11606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are the advantages of functions?</a:t>
          </a:r>
          <a:endParaRPr lang="en-US" sz="1800" kern="1200" dirty="0"/>
        </a:p>
      </dsp:txBody>
      <dsp:txXfrm>
        <a:off x="56658" y="56658"/>
        <a:ext cx="5449284" cy="1047324"/>
      </dsp:txXfrm>
    </dsp:sp>
    <dsp:sp modelId="{8D032C31-585A-48FD-8B01-2DD65952595C}">
      <dsp:nvSpPr>
        <dsp:cNvPr id="0" name=""/>
        <dsp:cNvSpPr/>
      </dsp:nvSpPr>
      <dsp:spPr>
        <a:xfrm>
          <a:off x="0" y="1308287"/>
          <a:ext cx="5562600" cy="11606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are the different types of passing arguments?</a:t>
          </a:r>
          <a:endParaRPr lang="en-US" sz="1800" kern="1200" dirty="0"/>
        </a:p>
      </dsp:txBody>
      <dsp:txXfrm>
        <a:off x="56658" y="1364945"/>
        <a:ext cx="5449284" cy="1047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87616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179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7446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7446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154423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28600" indent="-228600">
              <a:buAutoNum type="arabicPeriod"/>
            </a:pPr>
            <a:r>
              <a:rPr lang="en-US" baseline="0" dirty="0" smtClean="0"/>
              <a:t>Issues Fixed in this Program.</a:t>
            </a:r>
          </a:p>
          <a:p>
            <a:pPr marL="228600" indent="-228600">
              <a:buAutoNum type="arabicPeriod"/>
            </a:pPr>
            <a:endParaRPr lang="en-US" baseline="0" dirty="0" smtClean="0"/>
          </a:p>
          <a:p>
            <a:pPr marL="0" indent="0">
              <a:buFontTx/>
              <a:buNone/>
            </a:pPr>
            <a:r>
              <a:rPr lang="en-US" dirty="0" smtClean="0"/>
              <a:t>#include &lt;</a:t>
            </a:r>
            <a:r>
              <a:rPr lang="en-US" dirty="0" err="1" smtClean="0"/>
              <a:t>stdio.h</a:t>
            </a:r>
            <a:r>
              <a:rPr lang="en-US" dirty="0" smtClean="0"/>
              <a:t>&gt;</a:t>
            </a:r>
          </a:p>
          <a:p>
            <a:pPr marL="0" indent="0">
              <a:buFontTx/>
              <a:buNone/>
            </a:pPr>
            <a:r>
              <a:rPr lang="en-US" dirty="0" smtClean="0"/>
              <a:t>float average(float a[],int n);</a:t>
            </a:r>
          </a:p>
          <a:p>
            <a:pPr marL="0" indent="0">
              <a:buFontTx/>
              <a:buNone/>
            </a:pPr>
            <a:r>
              <a:rPr lang="en-US" dirty="0" smtClean="0"/>
              <a:t>int main(){</a:t>
            </a:r>
          </a:p>
          <a:p>
            <a:pPr marL="0" indent="0">
              <a:buFontTx/>
              <a:buNone/>
            </a:pPr>
            <a:r>
              <a:rPr lang="en-US" smtClean="0"/>
              <a:t>     </a:t>
            </a:r>
            <a:r>
              <a:rPr lang="en-US" dirty="0" smtClean="0"/>
              <a:t>float </a:t>
            </a:r>
            <a:r>
              <a:rPr lang="en-US" dirty="0" err="1" smtClean="0"/>
              <a:t>avg</a:t>
            </a:r>
            <a:r>
              <a:rPr lang="en-US" dirty="0" smtClean="0"/>
              <a:t>, c[20];</a:t>
            </a:r>
          </a:p>
          <a:p>
            <a:pPr marL="0" indent="0">
              <a:buFontTx/>
              <a:buNone/>
            </a:pPr>
            <a:r>
              <a:rPr lang="en-US" dirty="0" smtClean="0"/>
              <a:t>int </a:t>
            </a:r>
            <a:r>
              <a:rPr lang="en-US" dirty="0" err="1" smtClean="0"/>
              <a:t>i,n</a:t>
            </a:r>
            <a:r>
              <a:rPr lang="en-US" dirty="0" smtClean="0"/>
              <a:t>;</a:t>
            </a:r>
          </a:p>
          <a:p>
            <a:pPr marL="0" indent="0">
              <a:buFontTx/>
              <a:buNone/>
            </a:pPr>
            <a:r>
              <a:rPr lang="en-US" dirty="0" err="1" smtClean="0"/>
              <a:t>printf</a:t>
            </a:r>
            <a:r>
              <a:rPr lang="en-US" dirty="0" smtClean="0"/>
              <a:t>("Enter total number of values");</a:t>
            </a:r>
          </a:p>
          <a:p>
            <a:pPr marL="0" indent="0">
              <a:buFontTx/>
              <a:buNone/>
            </a:pPr>
            <a:r>
              <a:rPr lang="en-US" dirty="0" err="1" smtClean="0"/>
              <a:t>scanf</a:t>
            </a:r>
            <a:r>
              <a:rPr lang="en-US" dirty="0" smtClean="0"/>
              <a:t>("%</a:t>
            </a:r>
            <a:r>
              <a:rPr lang="en-US" dirty="0" err="1" smtClean="0"/>
              <a:t>d",&amp;n</a:t>
            </a:r>
            <a:r>
              <a:rPr lang="en-US" dirty="0" smtClean="0"/>
              <a:t>);</a:t>
            </a:r>
          </a:p>
          <a:p>
            <a:pPr marL="0" indent="0">
              <a:buFontTx/>
              <a:buNone/>
            </a:pPr>
            <a:r>
              <a:rPr lang="en-US" dirty="0" smtClean="0"/>
              <a:t>for(i=1;i&lt;=</a:t>
            </a:r>
            <a:r>
              <a:rPr lang="en-US" dirty="0" err="1" smtClean="0"/>
              <a:t>n;i</a:t>
            </a:r>
            <a:r>
              <a:rPr lang="en-US" dirty="0" smtClean="0"/>
              <a:t>++)</a:t>
            </a:r>
          </a:p>
          <a:p>
            <a:pPr marL="0" indent="0">
              <a:buFontTx/>
              <a:buNone/>
            </a:pPr>
            <a:r>
              <a:rPr lang="en-US" dirty="0" err="1" smtClean="0"/>
              <a:t>scanf</a:t>
            </a:r>
            <a:r>
              <a:rPr lang="en-US" dirty="0" smtClean="0"/>
              <a:t>("%</a:t>
            </a:r>
            <a:r>
              <a:rPr lang="en-US" dirty="0" err="1" smtClean="0"/>
              <a:t>f",&amp;c</a:t>
            </a:r>
            <a:r>
              <a:rPr lang="en-US" dirty="0" smtClean="0"/>
              <a:t>[i]);</a:t>
            </a:r>
          </a:p>
          <a:p>
            <a:pPr marL="0" indent="0">
              <a:buFontTx/>
              <a:buNone/>
            </a:pPr>
            <a:endParaRPr lang="en-US" dirty="0" smtClean="0"/>
          </a:p>
          <a:p>
            <a:pPr marL="0" indent="0">
              <a:buFontTx/>
              <a:buNone/>
            </a:pPr>
            <a:r>
              <a:rPr lang="en-US" smtClean="0"/>
              <a:t>     </a:t>
            </a:r>
            <a:r>
              <a:rPr lang="en-US" err="1" smtClean="0"/>
              <a:t>avg</a:t>
            </a:r>
            <a:r>
              <a:rPr lang="en-US" smtClean="0"/>
              <a:t>=average(</a:t>
            </a:r>
            <a:r>
              <a:rPr lang="en-US" err="1" smtClean="0"/>
              <a:t>c,n</a:t>
            </a:r>
            <a:r>
              <a:rPr lang="en-US" smtClean="0"/>
              <a:t>);   </a:t>
            </a:r>
            <a:r>
              <a:rPr lang="en-US" dirty="0" smtClean="0"/>
              <a:t>/* Only name of array is passed as argument. */</a:t>
            </a:r>
          </a:p>
          <a:p>
            <a:pPr marL="0" indent="0">
              <a:buFontTx/>
              <a:buNone/>
            </a:pPr>
            <a:r>
              <a:rPr lang="en-US" smtClean="0"/>
              <a:t>     </a:t>
            </a:r>
            <a:r>
              <a:rPr lang="en-US" dirty="0" err="1" smtClean="0"/>
              <a:t>printf</a:t>
            </a:r>
            <a:r>
              <a:rPr lang="en-US" dirty="0" smtClean="0"/>
              <a:t>("Average age=%.2f",avg);</a:t>
            </a:r>
          </a:p>
          <a:p>
            <a:pPr marL="0" indent="0">
              <a:buFontTx/>
              <a:buNone/>
            </a:pPr>
            <a:r>
              <a:rPr lang="en-US" smtClean="0"/>
              <a:t>     </a:t>
            </a:r>
            <a:r>
              <a:rPr lang="en-US" dirty="0" err="1" smtClean="0"/>
              <a:t>getch</a:t>
            </a:r>
            <a:r>
              <a:rPr lang="en-US" dirty="0" smtClean="0"/>
              <a:t>();</a:t>
            </a:r>
          </a:p>
          <a:p>
            <a:pPr marL="0" indent="0">
              <a:buFontTx/>
              <a:buNone/>
            </a:pPr>
            <a:r>
              <a:rPr lang="en-US" smtClean="0"/>
              <a:t>     </a:t>
            </a:r>
            <a:r>
              <a:rPr lang="en-US" dirty="0" smtClean="0"/>
              <a:t>return 0;</a:t>
            </a:r>
          </a:p>
          <a:p>
            <a:pPr marL="0" indent="0">
              <a:buFontTx/>
              <a:buNone/>
            </a:pPr>
            <a:r>
              <a:rPr lang="en-US" smtClean="0"/>
              <a:t>   </a:t>
            </a:r>
            <a:r>
              <a:rPr lang="en-US" dirty="0" smtClean="0"/>
              <a:t>}</a:t>
            </a:r>
          </a:p>
          <a:p>
            <a:pPr marL="0" indent="0">
              <a:buFontTx/>
              <a:buNone/>
            </a:pPr>
            <a:r>
              <a:rPr lang="en-US" dirty="0" smtClean="0"/>
              <a:t>float average(float a[],int n)</a:t>
            </a:r>
          </a:p>
          <a:p>
            <a:pPr marL="0" indent="0">
              <a:buFontTx/>
              <a:buNone/>
            </a:pPr>
            <a:r>
              <a:rPr lang="en-US" dirty="0" smtClean="0"/>
              <a:t>{</a:t>
            </a:r>
          </a:p>
          <a:p>
            <a:pPr marL="0" indent="0">
              <a:buFontTx/>
              <a:buNone/>
            </a:pPr>
            <a:r>
              <a:rPr lang="en-US" smtClean="0"/>
              <a:t>     </a:t>
            </a:r>
            <a:r>
              <a:rPr lang="en-US" dirty="0" smtClean="0"/>
              <a:t>int i;</a:t>
            </a:r>
          </a:p>
          <a:p>
            <a:pPr marL="0" indent="0">
              <a:buFontTx/>
              <a:buNone/>
            </a:pPr>
            <a:r>
              <a:rPr lang="en-US" smtClean="0"/>
              <a:t>     </a:t>
            </a:r>
            <a:r>
              <a:rPr lang="en-US" dirty="0" smtClean="0"/>
              <a:t>float </a:t>
            </a:r>
            <a:r>
              <a:rPr lang="en-US" dirty="0" err="1" smtClean="0"/>
              <a:t>avg</a:t>
            </a:r>
            <a:r>
              <a:rPr lang="en-US" dirty="0" smtClean="0"/>
              <a:t>, sum=0.0;</a:t>
            </a:r>
          </a:p>
          <a:p>
            <a:pPr marL="0" indent="0">
              <a:buFontTx/>
              <a:buNone/>
            </a:pPr>
            <a:r>
              <a:rPr lang="en-US" smtClean="0"/>
              <a:t>     </a:t>
            </a:r>
            <a:r>
              <a:rPr lang="en-US" dirty="0" smtClean="0"/>
              <a:t>for(i=1;i&lt;=</a:t>
            </a:r>
            <a:r>
              <a:rPr lang="en-US" dirty="0" err="1" smtClean="0"/>
              <a:t>n;i</a:t>
            </a:r>
            <a:r>
              <a:rPr lang="en-US" dirty="0" smtClean="0"/>
              <a:t>++)</a:t>
            </a:r>
          </a:p>
          <a:p>
            <a:pPr marL="0" indent="0">
              <a:buFontTx/>
              <a:buNone/>
            </a:pPr>
            <a:r>
              <a:rPr lang="en-US" smtClean="0"/>
              <a:t>     </a:t>
            </a:r>
            <a:r>
              <a:rPr lang="en-US" dirty="0" smtClean="0"/>
              <a:t>{</a:t>
            </a:r>
          </a:p>
          <a:p>
            <a:pPr marL="0" indent="0">
              <a:buFontTx/>
              <a:buNone/>
            </a:pPr>
            <a:r>
              <a:rPr lang="en-US" smtClean="0"/>
              <a:t>       </a:t>
            </a:r>
            <a:r>
              <a:rPr lang="en-US" dirty="0" err="1" smtClean="0"/>
              <a:t>printf</a:t>
            </a:r>
            <a:r>
              <a:rPr lang="en-US" dirty="0" smtClean="0"/>
              <a:t>("%</a:t>
            </a:r>
            <a:r>
              <a:rPr lang="en-US" dirty="0" err="1" smtClean="0"/>
              <a:t>f",a</a:t>
            </a:r>
            <a:r>
              <a:rPr lang="en-US" dirty="0" smtClean="0"/>
              <a:t>[i]);</a:t>
            </a:r>
          </a:p>
          <a:p>
            <a:pPr marL="0" indent="0">
              <a:buFontTx/>
              <a:buNone/>
            </a:pPr>
            <a:r>
              <a:rPr lang="en-US" smtClean="0"/>
              <a:t>       </a:t>
            </a:r>
            <a:r>
              <a:rPr lang="en-US" dirty="0" smtClean="0"/>
              <a:t>sum+=a[i];</a:t>
            </a:r>
          </a:p>
          <a:p>
            <a:pPr marL="0" indent="0">
              <a:buFontTx/>
              <a:buNone/>
            </a:pPr>
            <a:r>
              <a:rPr lang="en-US" smtClean="0"/>
              <a:t>     </a:t>
            </a:r>
            <a:r>
              <a:rPr lang="en-US" dirty="0" smtClean="0"/>
              <a:t>}</a:t>
            </a:r>
          </a:p>
          <a:p>
            <a:pPr marL="0" indent="0">
              <a:buFontTx/>
              <a:buNone/>
            </a:pPr>
            <a:r>
              <a:rPr lang="en-US" smtClean="0"/>
              <a:t>     </a:t>
            </a:r>
            <a:r>
              <a:rPr lang="en-US" dirty="0" err="1" smtClean="0"/>
              <a:t>avg</a:t>
            </a:r>
            <a:r>
              <a:rPr lang="en-US" dirty="0" smtClean="0"/>
              <a:t> =(sum/n);</a:t>
            </a:r>
          </a:p>
          <a:p>
            <a:pPr marL="0" indent="0">
              <a:buFontTx/>
              <a:buNone/>
            </a:pPr>
            <a:r>
              <a:rPr lang="en-US" smtClean="0"/>
              <a:t>     </a:t>
            </a:r>
            <a:r>
              <a:rPr lang="en-US" dirty="0" err="1" smtClean="0"/>
              <a:t>printf</a:t>
            </a:r>
            <a:r>
              <a:rPr lang="en-US" dirty="0" smtClean="0"/>
              <a:t>("average= %f",</a:t>
            </a:r>
            <a:r>
              <a:rPr lang="en-US" dirty="0" err="1" smtClean="0"/>
              <a:t>avg</a:t>
            </a:r>
            <a:r>
              <a:rPr lang="en-US" dirty="0" smtClean="0"/>
              <a:t>);</a:t>
            </a:r>
          </a:p>
          <a:p>
            <a:pPr marL="0" indent="0">
              <a:buFontTx/>
              <a:buNone/>
            </a:pPr>
            <a:r>
              <a:rPr lang="en-US" smtClean="0"/>
              <a:t>     </a:t>
            </a:r>
            <a:r>
              <a:rPr lang="en-US" dirty="0" smtClean="0"/>
              <a:t>return </a:t>
            </a:r>
            <a:r>
              <a:rPr lang="en-US" dirty="0" err="1" smtClean="0"/>
              <a:t>avg</a:t>
            </a:r>
            <a:r>
              <a:rPr lang="en-US" dirty="0" smtClean="0"/>
              <a:t>;</a:t>
            </a:r>
          </a:p>
          <a:p>
            <a:pPr marL="0" indent="0">
              <a:buFontTx/>
              <a:buNone/>
            </a:pPr>
            <a:r>
              <a:rPr lang="en-US" dirty="0" smtClean="0"/>
              <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54423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54423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sz="1200" dirty="0" smtClean="0"/>
              <a:t> Modularity... </a:t>
            </a:r>
            <a:br>
              <a:rPr lang="en-US" sz="1200" dirty="0" smtClean="0"/>
            </a:br>
            <a:r>
              <a:rPr lang="en-US" sz="1200" dirty="0" smtClean="0"/>
              <a:t>Create and test a function once, use it multiple times throughout your code.</a:t>
            </a:r>
            <a:br>
              <a:rPr lang="en-US" sz="1200" dirty="0" smtClean="0"/>
            </a:br>
            <a:r>
              <a:rPr lang="en-US" sz="1200" dirty="0" smtClean="0"/>
              <a:t>Local variables are contained and valid only as needed.</a:t>
            </a:r>
            <a:br>
              <a:rPr lang="en-US" sz="1200" dirty="0" smtClean="0"/>
            </a:br>
            <a:r>
              <a:rPr lang="en-US" sz="1200" dirty="0" smtClean="0"/>
              <a:t>Activity inside the function does not impact code outside the function.</a:t>
            </a:r>
            <a:br>
              <a:rPr lang="en-US" sz="1200" dirty="0" smtClean="0"/>
            </a:br>
            <a:r>
              <a:rPr lang="en-US" sz="1200" dirty="0" smtClean="0"/>
              <a:t>Need to change the calculation? Change it in one place, recompile, and everything is updated.</a:t>
            </a:r>
          </a:p>
          <a:p>
            <a:pPr marL="0" indent="0">
              <a:buNone/>
            </a:pP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3020" y="0"/>
            <a:ext cx="7840980" cy="838200"/>
          </a:xfrm>
        </p:spPr>
        <p:txBody>
          <a:bodyPr/>
          <a:lstStyle>
            <a:lvl1pPr>
              <a:defRPr>
                <a:latin typeface="+mn-lt"/>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11.png"/><Relationship Id="rId10" Type="http://schemas.openxmlformats.org/officeDocument/2006/relationships/image" Target="../media/image15.jpeg"/><Relationship Id="rId4" Type="http://schemas.openxmlformats.org/officeDocument/2006/relationships/image" Target="../media/image10.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2.png"/><Relationship Id="rId9" Type="http://schemas.microsoft.com/office/2007/relationships/diagramDrawing" Target="../diagrams/drawing1.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2.png"/><Relationship Id="rId9" Type="http://schemas.microsoft.com/office/2007/relationships/diagramDrawing" Target="../diagrams/drawing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1.png"/><Relationship Id="rId7" Type="http://schemas.openxmlformats.org/officeDocument/2006/relationships/image" Target="../media/image25.png"/><Relationship Id="rId12"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png"/><Relationship Id="rId10" Type="http://schemas.microsoft.com/office/2007/relationships/hdphoto" Target="../media/hdphoto3.wdp"/><Relationship Id="rId4" Type="http://schemas.openxmlformats.org/officeDocument/2006/relationships/image" Target="../media/image22.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a:solidFill>
                  <a:schemeClr val="bg1"/>
                </a:solidFill>
                <a:latin typeface="Cambria" pitchFamily="18" charset="0"/>
                <a:ea typeface="+mj-ea"/>
                <a:cs typeface="+mj-cs"/>
              </a:rPr>
              <a:t>Functions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Need For Functions (Contd.)</a:t>
            </a:r>
            <a:endParaRPr lang="en-US"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5" name="Rectangle 4"/>
          <p:cNvSpPr/>
          <p:nvPr/>
        </p:nvSpPr>
        <p:spPr>
          <a:xfrm>
            <a:off x="756745" y="5691297"/>
            <a:ext cx="8001000" cy="369332"/>
          </a:xfrm>
          <a:prstGeom prst="rect">
            <a:avLst/>
          </a:prstGeom>
        </p:spPr>
        <p:txBody>
          <a:bodyPr wrap="square">
            <a:spAutoFit/>
          </a:bodyPr>
          <a:lstStyle/>
          <a:p>
            <a:pPr marL="285750" indent="-285750">
              <a:buFont typeface="Wingdings" pitchFamily="2" charset="2"/>
              <a:buChar char="Ø"/>
            </a:pPr>
            <a:endParaRPr lang="en-US" dirty="0"/>
          </a:p>
        </p:txBody>
      </p:sp>
      <p:sp>
        <p:nvSpPr>
          <p:cNvPr id="7" name="Rectangle 6"/>
          <p:cNvSpPr/>
          <p:nvPr/>
        </p:nvSpPr>
        <p:spPr>
          <a:xfrm>
            <a:off x="769444" y="1219200"/>
            <a:ext cx="7460155" cy="646331"/>
          </a:xfrm>
          <a:prstGeom prst="rect">
            <a:avLst/>
          </a:prstGeom>
        </p:spPr>
        <p:txBody>
          <a:bodyPr wrap="square">
            <a:spAutoFit/>
          </a:bodyPr>
          <a:lstStyle/>
          <a:p>
            <a:pPr marL="285750" indent="-285750">
              <a:buFont typeface="Arial" pitchFamily="34" charset="0"/>
              <a:buChar char="•"/>
            </a:pPr>
            <a:r>
              <a:rPr lang="en-US" dirty="0" smtClean="0"/>
              <a:t>Consider, there are web pages called “Display Items”, “Add Cart, “Billing and Payment,” and “Delivery” in our application. </a:t>
            </a:r>
            <a:endParaRPr lang="en-US" dirty="0"/>
          </a:p>
        </p:txBody>
      </p:sp>
      <p:grpSp>
        <p:nvGrpSpPr>
          <p:cNvPr id="8" name="Group 7"/>
          <p:cNvGrpSpPr/>
          <p:nvPr/>
        </p:nvGrpSpPr>
        <p:grpSpPr>
          <a:xfrm>
            <a:off x="527711" y="4943183"/>
            <a:ext cx="8255434" cy="839549"/>
            <a:chOff x="-224" y="4054594"/>
            <a:chExt cx="3044952" cy="1219813"/>
          </a:xfrm>
          <a:gradFill flip="none" rotWithShape="1">
            <a:gsLst>
              <a:gs pos="0">
                <a:srgbClr val="FFFFFF"/>
              </a:gs>
              <a:gs pos="50000">
                <a:srgbClr val="FFCC99">
                  <a:shade val="67500"/>
                  <a:satMod val="115000"/>
                </a:srgbClr>
              </a:gs>
              <a:gs pos="100000">
                <a:srgbClr val="FFCC99">
                  <a:shade val="100000"/>
                  <a:satMod val="115000"/>
                </a:srgbClr>
              </a:gs>
            </a:gsLst>
            <a:lin ang="5400000" scaled="0"/>
            <a:tileRect/>
          </a:gradFill>
          <a:scene3d>
            <a:camera prst="orthographicFront"/>
            <a:lightRig rig="flat" dir="t"/>
          </a:scene3d>
        </p:grpSpPr>
        <p:sp>
          <p:nvSpPr>
            <p:cNvPr id="9" name="Rounded Rectangle 8"/>
            <p:cNvSpPr/>
            <p:nvPr/>
          </p:nvSpPr>
          <p:spPr>
            <a:xfrm>
              <a:off x="-224" y="4054594"/>
              <a:ext cx="3044952" cy="1219813"/>
            </a:xfrm>
            <a:prstGeom prst="roundRect">
              <a:avLst/>
            </a:prstGeom>
            <a:grpFill/>
            <a:sp3d prstMaterial="dkEdge">
              <a:bevelT w="8200" h="38100"/>
            </a:sp3d>
          </p:spPr>
          <p:style>
            <a:lnRef idx="0">
              <a:schemeClr val="lt1">
                <a:hueOff val="0"/>
                <a:satOff val="0"/>
                <a:lumOff val="0"/>
                <a:alphaOff val="0"/>
              </a:schemeClr>
            </a:lnRef>
            <a:fillRef idx="2">
              <a:schemeClr val="accent5">
                <a:hueOff val="-9346198"/>
                <a:satOff val="13742"/>
                <a:lumOff val="11765"/>
                <a:alphaOff val="0"/>
              </a:schemeClr>
            </a:fillRef>
            <a:effectRef idx="1">
              <a:schemeClr val="accent5">
                <a:hueOff val="-9346198"/>
                <a:satOff val="13742"/>
                <a:lumOff val="11765"/>
                <a:alphaOff val="0"/>
              </a:schemeClr>
            </a:effectRef>
            <a:fontRef idx="minor">
              <a:schemeClr val="dk1"/>
            </a:fontRef>
          </p:style>
        </p:sp>
        <p:sp>
          <p:nvSpPr>
            <p:cNvPr id="10" name="Rounded Rectangle 14"/>
            <p:cNvSpPr/>
            <p:nvPr/>
          </p:nvSpPr>
          <p:spPr>
            <a:xfrm>
              <a:off x="59322" y="4114140"/>
              <a:ext cx="2925860" cy="1100721"/>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buFont typeface="Wingdings" pitchFamily="2" charset="2"/>
                <a:buChar char="Ø"/>
              </a:pPr>
              <a:endParaRPr lang="en-US" sz="1200" b="1" kern="1200" dirty="0" smtClean="0"/>
            </a:p>
            <a:p>
              <a:pPr marL="285750" indent="-285750">
                <a:buFont typeface="Arial" pitchFamily="34" charset="0"/>
                <a:buChar char="•"/>
              </a:pPr>
              <a:r>
                <a:rPr lang="en-US" sz="1400" b="1" dirty="0" smtClean="0"/>
                <a:t>Here, the user writes codes for each time the validation need</a:t>
              </a:r>
              <a:r>
                <a:rPr lang="en-US" sz="1400" b="1" dirty="0" smtClean="0">
                  <a:solidFill>
                    <a:srgbClr val="FF0000"/>
                  </a:solidFill>
                </a:rPr>
                <a:t>s</a:t>
              </a:r>
              <a:r>
                <a:rPr lang="en-US" sz="1400" b="1" dirty="0" smtClean="0"/>
                <a:t> to be executed and </a:t>
              </a:r>
              <a:r>
                <a:rPr lang="en-US" sz="1400" b="1" dirty="0" smtClean="0">
                  <a:solidFill>
                    <a:srgbClr val="FF0000"/>
                  </a:solidFill>
                </a:rPr>
                <a:t>the</a:t>
              </a:r>
              <a:r>
                <a:rPr lang="en-US" sz="1400" b="1" dirty="0" smtClean="0"/>
                <a:t> testing need</a:t>
              </a:r>
              <a:r>
                <a:rPr lang="en-US" sz="1400" b="1" dirty="0" smtClean="0">
                  <a:solidFill>
                    <a:srgbClr val="FF0000"/>
                  </a:solidFill>
                </a:rPr>
                <a:t>s</a:t>
              </a:r>
              <a:r>
                <a:rPr lang="en-US" sz="1400" b="1" dirty="0" smtClean="0"/>
                <a:t> to be done</a:t>
              </a:r>
              <a:r>
                <a:rPr lang="en-US" sz="1400" b="1" dirty="0" smtClean="0">
                  <a:solidFill>
                    <a:srgbClr val="FF0000"/>
                  </a:solidFill>
                </a:rPr>
                <a:t>,</a:t>
              </a:r>
              <a:r>
                <a:rPr lang="en-US" sz="1400" b="1" dirty="0" smtClean="0"/>
                <a:t> for all the modules.</a:t>
              </a:r>
              <a:endParaRPr lang="en-US" sz="1400" b="1" dirty="0"/>
            </a:p>
            <a:p>
              <a:pPr lvl="0" algn="ctr" defTabSz="800100">
                <a:lnSpc>
                  <a:spcPct val="90000"/>
                </a:lnSpc>
                <a:spcBef>
                  <a:spcPct val="0"/>
                </a:spcBef>
                <a:spcAft>
                  <a:spcPct val="35000"/>
                </a:spcAft>
              </a:pPr>
              <a:endParaRPr lang="en-US" sz="1200" b="1" kern="1200" dirty="0"/>
            </a:p>
          </p:txBody>
        </p:sp>
      </p:grpSp>
      <p:pic>
        <p:nvPicPr>
          <p:cNvPr id="23" name="Picture 3" descr="D:\Pictures\Without func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73250"/>
            <a:ext cx="6625652" cy="300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11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ictures\With Functi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056026" cy="2546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a:xfrm>
            <a:off x="1303020" y="0"/>
            <a:ext cx="7840980" cy="838200"/>
          </a:xfrm>
        </p:spPr>
        <p:txBody>
          <a:bodyPr/>
          <a:lstStyle/>
          <a:p>
            <a:r>
              <a:rPr lang="en-US" dirty="0">
                <a:latin typeface="+mn-lt"/>
              </a:rPr>
              <a:t>Need </a:t>
            </a:r>
            <a:r>
              <a:rPr lang="en-US" dirty="0" smtClean="0">
                <a:latin typeface="+mn-lt"/>
              </a:rPr>
              <a:t>For Functions </a:t>
            </a:r>
            <a:r>
              <a:rPr lang="en-US" dirty="0">
                <a:latin typeface="+mn-lt"/>
              </a:rPr>
              <a:t>(</a:t>
            </a:r>
            <a:r>
              <a:rPr lang="en-US" dirty="0" smtClean="0">
                <a:latin typeface="+mn-lt"/>
              </a:rPr>
              <a:t>Contd.)</a:t>
            </a:r>
            <a:endParaRPr lang="en-US" dirty="0">
              <a:latin typeface="+mn-lt"/>
            </a:endParaRPr>
          </a:p>
        </p:txBody>
      </p:sp>
      <p:grpSp>
        <p:nvGrpSpPr>
          <p:cNvPr id="2" name="Group 1"/>
          <p:cNvGrpSpPr/>
          <p:nvPr/>
        </p:nvGrpSpPr>
        <p:grpSpPr>
          <a:xfrm>
            <a:off x="152400" y="4646851"/>
            <a:ext cx="8572934" cy="915749"/>
            <a:chOff x="342466" y="4646851"/>
            <a:chExt cx="8255434" cy="915749"/>
          </a:xfrm>
        </p:grpSpPr>
        <p:sp>
          <p:nvSpPr>
            <p:cNvPr id="6" name="Rounded Rectangle 5"/>
            <p:cNvSpPr/>
            <p:nvPr/>
          </p:nvSpPr>
          <p:spPr>
            <a:xfrm>
              <a:off x="342466" y="4646851"/>
              <a:ext cx="8255434" cy="839549"/>
            </a:xfrm>
            <a:prstGeom prst="roundRect">
              <a:avLst/>
            </a:prstGeom>
            <a:gradFill flip="none" rotWithShape="1">
              <a:gsLst>
                <a:gs pos="0">
                  <a:srgbClr val="FFFFFF"/>
                </a:gs>
                <a:gs pos="50000">
                  <a:srgbClr val="FFCC99">
                    <a:shade val="67500"/>
                    <a:satMod val="115000"/>
                  </a:srgbClr>
                </a:gs>
                <a:gs pos="100000">
                  <a:srgbClr val="FFCC99">
                    <a:shade val="100000"/>
                    <a:satMod val="115000"/>
                  </a:srgbClr>
                </a:gs>
              </a:gsLst>
              <a:lin ang="5400000" scaled="0"/>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346198"/>
                <a:satOff val="13742"/>
                <a:lumOff val="11765"/>
                <a:alphaOff val="0"/>
              </a:schemeClr>
            </a:fillRef>
            <a:effectRef idx="1">
              <a:schemeClr val="accent5">
                <a:hueOff val="-9346198"/>
                <a:satOff val="13742"/>
                <a:lumOff val="11765"/>
                <a:alphaOff val="0"/>
              </a:schemeClr>
            </a:effectRef>
            <a:fontRef idx="minor">
              <a:schemeClr val="dk1"/>
            </a:fontRef>
          </p:style>
        </p:sp>
        <p:sp>
          <p:nvSpPr>
            <p:cNvPr id="7" name="Rounded Rectangle 14"/>
            <p:cNvSpPr/>
            <p:nvPr/>
          </p:nvSpPr>
          <p:spPr>
            <a:xfrm>
              <a:off x="516606" y="4805017"/>
              <a:ext cx="7932553" cy="757583"/>
            </a:xfrm>
            <a:prstGeom prst="rect">
              <a:avLst/>
            </a:prstGeom>
            <a:no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marL="285750" indent="-285750">
                <a:buFont typeface="Arial" pitchFamily="34" charset="0"/>
                <a:buChar char="•"/>
              </a:pPr>
              <a:r>
                <a:rPr lang="en-US" sz="1400" b="1" dirty="0" smtClean="0">
                  <a:solidFill>
                    <a:schemeClr val="tx1"/>
                  </a:solidFill>
                </a:rPr>
                <a:t>Here the user creates one function “User ID validation” and calls that function wherever required. </a:t>
              </a:r>
            </a:p>
            <a:p>
              <a:pPr marL="285750" indent="-285750">
                <a:buFont typeface="Arial" pitchFamily="34" charset="0"/>
                <a:buChar char="•"/>
              </a:pPr>
              <a:r>
                <a:rPr lang="en-US" sz="1400" b="1" dirty="0" smtClean="0">
                  <a:solidFill>
                    <a:schemeClr val="tx1"/>
                  </a:solidFill>
                </a:rPr>
                <a:t>If there is any change in the function, the user needs to test only that function and not the entire code.</a:t>
              </a:r>
            </a:p>
            <a:p>
              <a:pPr lvl="0" algn="ctr" defTabSz="800100">
                <a:lnSpc>
                  <a:spcPct val="90000"/>
                </a:lnSpc>
                <a:spcBef>
                  <a:spcPct val="0"/>
                </a:spcBef>
                <a:spcAft>
                  <a:spcPct val="35000"/>
                </a:spcAft>
              </a:pPr>
              <a:endParaRPr lang="en-US" sz="1200" b="1" kern="1200" dirty="0">
                <a:solidFill>
                  <a:schemeClr val="tx1"/>
                </a:solidFill>
              </a:endParaRPr>
            </a:p>
          </p:txBody>
        </p:sp>
      </p:grpSp>
    </p:spTree>
    <p:extLst>
      <p:ext uri="{BB962C8B-B14F-4D97-AF65-F5344CB8AC3E}">
        <p14:creationId xmlns:p14="http://schemas.microsoft.com/office/powerpoint/2010/main" val="39498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600075"/>
          </a:xfrm>
        </p:spPr>
        <p:style>
          <a:lnRef idx="3">
            <a:schemeClr val="lt1"/>
          </a:lnRef>
          <a:fillRef idx="1">
            <a:schemeClr val="accent6"/>
          </a:fillRef>
          <a:effectRef idx="1">
            <a:schemeClr val="accent6"/>
          </a:effectRef>
          <a:fontRef idx="minor">
            <a:schemeClr val="lt1"/>
          </a:fontRef>
        </p:style>
        <p:txBody>
          <a:bodyPr/>
          <a:lstStyle/>
          <a:p>
            <a:pPr marL="177800" indent="-177800"/>
            <a:r>
              <a:rPr lang="en-US" sz="1800" dirty="0" smtClean="0"/>
              <a:t>Instead of repeating the code across all pages, we can create one function and call it whenever required.</a:t>
            </a:r>
          </a:p>
          <a:p>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latin typeface="+mn-lt"/>
              </a:rPr>
              <a:t>Need For Functions </a:t>
            </a:r>
            <a:r>
              <a:rPr lang="en-US" dirty="0">
                <a:latin typeface="+mn-lt"/>
              </a:rPr>
              <a:t>(</a:t>
            </a:r>
            <a:r>
              <a:rPr lang="en-US" dirty="0" smtClean="0">
                <a:latin typeface="+mn-lt"/>
              </a:rPr>
              <a:t>Contd.)</a:t>
            </a:r>
            <a:endParaRPr lang="en-US" dirty="0">
              <a:latin typeface="+mn-lt"/>
            </a:endParaRPr>
          </a:p>
        </p:txBody>
      </p:sp>
      <p:sp>
        <p:nvSpPr>
          <p:cNvPr id="6" name="Rounded Rectangle 5"/>
          <p:cNvSpPr/>
          <p:nvPr/>
        </p:nvSpPr>
        <p:spPr>
          <a:xfrm>
            <a:off x="816987" y="2819400"/>
            <a:ext cx="7184013" cy="3200400"/>
          </a:xfrm>
          <a:prstGeom prst="roundRect">
            <a:avLst/>
          </a:prstGeom>
          <a:gradFill flip="none" rotWithShape="1">
            <a:gsLst>
              <a:gs pos="0">
                <a:schemeClr val="bg1"/>
              </a:gs>
              <a:gs pos="50000">
                <a:srgbClr val="CCFFCC">
                  <a:shade val="67500"/>
                  <a:satMod val="115000"/>
                </a:srgbClr>
              </a:gs>
              <a:gs pos="100000">
                <a:srgbClr val="CCFFCC">
                  <a:shade val="100000"/>
                  <a:satMod val="115000"/>
                </a:srgbClr>
              </a:gs>
            </a:gsLst>
            <a:lin ang="5400000" scaled="0"/>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346198"/>
              <a:satOff val="13742"/>
              <a:lumOff val="11765"/>
              <a:alphaOff val="0"/>
            </a:schemeClr>
          </a:fillRef>
          <a:effectRef idx="1">
            <a:schemeClr val="accent5">
              <a:hueOff val="-9346198"/>
              <a:satOff val="13742"/>
              <a:lumOff val="11765"/>
              <a:alphaOff val="0"/>
            </a:schemeClr>
          </a:effectRef>
          <a:fontRef idx="minor">
            <a:schemeClr val="dk1"/>
          </a:fontRef>
        </p:style>
        <p:txBody>
          <a:bodyPr/>
          <a:lstStyle/>
          <a:p>
            <a:r>
              <a:rPr lang="en-US" dirty="0" smtClean="0">
                <a:latin typeface="Courier" pitchFamily="49" charset="0"/>
              </a:rPr>
              <a:t> Function Validate_User(User_ID, Country)</a:t>
            </a:r>
          </a:p>
          <a:p>
            <a:pPr>
              <a:buNone/>
            </a:pPr>
            <a:r>
              <a:rPr lang="en-US" dirty="0" smtClean="0">
                <a:latin typeface="Courier" pitchFamily="49" charset="0"/>
              </a:rPr>
              <a:t>{</a:t>
            </a:r>
          </a:p>
          <a:p>
            <a:pPr lvl="2">
              <a:buNone/>
            </a:pPr>
            <a:r>
              <a:rPr lang="en-US" dirty="0" smtClean="0">
                <a:latin typeface="Courier" pitchFamily="49" charset="0"/>
              </a:rPr>
              <a:t>If (User_ID in Existing_User_ID and password is Existing_User_pwd and Country in (India, Korea, Mexico, England))</a:t>
            </a:r>
          </a:p>
          <a:p>
            <a:pPr lvl="2">
              <a:buNone/>
            </a:pPr>
            <a:r>
              <a:rPr lang="en-US" dirty="0" smtClean="0">
                <a:latin typeface="Courier" pitchFamily="49" charset="0"/>
              </a:rPr>
              <a:t>Say “Valid User”</a:t>
            </a:r>
          </a:p>
          <a:p>
            <a:pPr lvl="2">
              <a:buNone/>
            </a:pPr>
            <a:r>
              <a:rPr lang="en-US" dirty="0" smtClean="0">
                <a:latin typeface="Courier" pitchFamily="49" charset="0"/>
              </a:rPr>
              <a:t>Or Say “In-valid User or Session expired, please login again.”</a:t>
            </a:r>
          </a:p>
          <a:p>
            <a:pPr>
              <a:buNone/>
            </a:pPr>
            <a:r>
              <a:rPr lang="en-US" dirty="0" smtClean="0">
                <a:latin typeface="Courier" pitchFamily="49" charset="0"/>
              </a:rPr>
              <a:t>     }</a:t>
            </a:r>
            <a:endParaRPr lang="en-US" dirty="0">
              <a:latin typeface="Courier" pitchFamily="49" charset="0"/>
            </a:endParaRPr>
          </a:p>
        </p:txBody>
      </p:sp>
    </p:spTree>
    <p:extLst>
      <p:ext uri="{BB962C8B-B14F-4D97-AF65-F5344CB8AC3E}">
        <p14:creationId xmlns:p14="http://schemas.microsoft.com/office/powerpoint/2010/main" val="22336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call these functions in all the pages.</a:t>
            </a:r>
          </a:p>
          <a:p>
            <a:pPr lvl="1"/>
            <a:r>
              <a:rPr lang="en-US" dirty="0" err="1" smtClean="0"/>
              <a:t>DisplayItems</a:t>
            </a:r>
            <a:r>
              <a:rPr lang="en-US" dirty="0" smtClean="0"/>
              <a:t>               Call </a:t>
            </a:r>
            <a:r>
              <a:rPr lang="en-US" dirty="0" err="1" smtClean="0"/>
              <a:t>Validate_User</a:t>
            </a:r>
            <a:endParaRPr lang="en-US" dirty="0" smtClean="0"/>
          </a:p>
          <a:p>
            <a:pPr lvl="1"/>
            <a:r>
              <a:rPr lang="en-US" dirty="0" err="1" smtClean="0"/>
              <a:t>AddCart</a:t>
            </a:r>
            <a:r>
              <a:rPr lang="en-US" dirty="0" smtClean="0"/>
              <a:t>                Call </a:t>
            </a:r>
            <a:r>
              <a:rPr lang="en-US" dirty="0" err="1" smtClean="0"/>
              <a:t>Validate_User</a:t>
            </a:r>
            <a:endParaRPr lang="en-US" dirty="0" smtClean="0"/>
          </a:p>
          <a:p>
            <a:pPr lvl="1"/>
            <a:r>
              <a:rPr lang="en-US" dirty="0" err="1" smtClean="0"/>
              <a:t>BillingAndPayment</a:t>
            </a:r>
            <a:r>
              <a:rPr lang="en-US" dirty="0" smtClean="0"/>
              <a:t>              Call </a:t>
            </a:r>
            <a:r>
              <a:rPr lang="en-US" dirty="0" err="1" smtClean="0"/>
              <a:t>Validate_User</a:t>
            </a:r>
            <a:endParaRPr lang="en-US" dirty="0" smtClean="0"/>
          </a:p>
          <a:p>
            <a:pPr lvl="1"/>
            <a:r>
              <a:rPr lang="en-US" dirty="0" smtClean="0"/>
              <a:t>Delivery              Call </a:t>
            </a:r>
            <a:r>
              <a:rPr lang="en-US" dirty="0" err="1" smtClean="0"/>
              <a:t>Validate_User</a:t>
            </a:r>
            <a:endParaRPr lang="en-US" dirty="0" smtClean="0"/>
          </a:p>
          <a:p>
            <a:pPr lvl="1"/>
            <a:endParaRPr lang="en-US" dirty="0" smtClean="0"/>
          </a:p>
          <a:p>
            <a:r>
              <a:rPr lang="en-US" dirty="0" smtClean="0"/>
              <a:t>For e.g., when we need to include one more country, like “Ireland”, there is no need to modify the check in each page. </a:t>
            </a:r>
            <a:r>
              <a:rPr lang="en-US" dirty="0"/>
              <a:t>I</a:t>
            </a:r>
            <a:r>
              <a:rPr lang="en-US" dirty="0" smtClean="0"/>
              <a:t>nstead we can modify only the function “Validate User” so that only that particular function can be tested.</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smtClean="0"/>
              <a:t>Need For Functions (Contd.)</a:t>
            </a:r>
            <a:endParaRPr lang="en-US" dirty="0"/>
          </a:p>
        </p:txBody>
      </p:sp>
      <p:cxnSp>
        <p:nvCxnSpPr>
          <p:cNvPr id="7" name="Straight Arrow Connector 6"/>
          <p:cNvCxnSpPr/>
          <p:nvPr/>
        </p:nvCxnSpPr>
        <p:spPr>
          <a:xfrm>
            <a:off x="1981200" y="2436812"/>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62200" y="2132012"/>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817812"/>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05000" y="3122612"/>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6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2000"/>
                                        <p:tgtEl>
                                          <p:spTgt spid="8"/>
                                        </p:tgtEl>
                                      </p:cBhvr>
                                    </p:animEffect>
                                  </p:childTnLst>
                                </p:cTn>
                              </p:par>
                            </p:childTnLst>
                          </p:cTn>
                        </p:par>
                        <p:par>
                          <p:cTn id="15" fill="hold">
                            <p:stCondLst>
                              <p:cond delay="4000"/>
                            </p:stCondLst>
                            <p:childTnLst>
                              <p:par>
                                <p:cTn id="16" presetID="10" presetClass="entr" presetSubtype="0" fill="hold" nodeType="after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20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par>
                          <p:cTn id="22" fill="hold">
                            <p:stCondLst>
                              <p:cond delay="6000"/>
                            </p:stCondLst>
                            <p:childTnLst>
                              <p:par>
                                <p:cTn id="23" presetID="10"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2000"/>
                                        <p:tgtEl>
                                          <p:spTgt spid="2">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childTnLst>
                                </p:cTn>
                              </p:par>
                            </p:childTnLst>
                          </p:cTn>
                        </p:par>
                        <p:par>
                          <p:cTn id="29" fill="hold">
                            <p:stCondLst>
                              <p:cond delay="8000"/>
                            </p:stCondLst>
                            <p:childTnLst>
                              <p:par>
                                <p:cTn id="30" presetID="10" presetClass="entr" presetSubtype="0" fill="hold"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2000"/>
                                        <p:tgtEl>
                                          <p:spTgt spid="2">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000"/>
                                        <p:tgtEl>
                                          <p:spTgt spid="10"/>
                                        </p:tgtEl>
                                      </p:cBhvr>
                                    </p:animEffect>
                                  </p:childTnLst>
                                </p:cTn>
                              </p:par>
                            </p:childTnLst>
                          </p:cTn>
                        </p:par>
                        <p:par>
                          <p:cTn id="36" fill="hold">
                            <p:stCondLst>
                              <p:cond delay="10000"/>
                            </p:stCondLst>
                            <p:childTnLst>
                              <p:par>
                                <p:cTn id="37" presetID="10" presetClass="entr" presetSubtype="0" fill="hold" nodeType="after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dirty="0" smtClean="0"/>
              <a:t>Function Prototypes </a:t>
            </a:r>
            <a:endParaRPr lang="en-US" dirty="0"/>
          </a:p>
        </p:txBody>
      </p:sp>
      <p:sp>
        <p:nvSpPr>
          <p:cNvPr id="8" name="Rectangle 7"/>
          <p:cNvSpPr/>
          <p:nvPr/>
        </p:nvSpPr>
        <p:spPr>
          <a:xfrm>
            <a:off x="381000" y="1219200"/>
            <a:ext cx="8287408" cy="3416320"/>
          </a:xfrm>
          <a:prstGeom prst="rect">
            <a:avLst/>
          </a:prstGeom>
        </p:spPr>
        <p:txBody>
          <a:bodyPr wrap="square">
            <a:spAutoFit/>
          </a:bodyPr>
          <a:lstStyle/>
          <a:p>
            <a:pPr marL="731520" indent="-365760">
              <a:buFont typeface="Arial" pitchFamily="34" charset="0"/>
              <a:buChar char="•"/>
            </a:pPr>
            <a:r>
              <a:rPr lang="en-US" dirty="0" smtClean="0"/>
              <a:t>A </a:t>
            </a:r>
            <a:r>
              <a:rPr lang="en-US" dirty="0"/>
              <a:t>d</a:t>
            </a:r>
            <a:r>
              <a:rPr lang="en-US" dirty="0" smtClean="0"/>
              <a:t>eclaration of a function is called a function Prototype. </a:t>
            </a:r>
          </a:p>
          <a:p>
            <a:pPr marL="731520" indent="-365760">
              <a:buFont typeface="Arial" pitchFamily="34" charset="0"/>
              <a:buChar char="•"/>
            </a:pPr>
            <a:r>
              <a:rPr lang="en-US" dirty="0" smtClean="0"/>
              <a:t>A </a:t>
            </a:r>
            <a:r>
              <a:rPr lang="en-US" dirty="0"/>
              <a:t>p</a:t>
            </a:r>
            <a:r>
              <a:rPr lang="en-US" dirty="0" smtClean="0"/>
              <a:t>rototype specifies the signature of the function, the return type, and number and data types of the arguments. </a:t>
            </a:r>
          </a:p>
          <a:p>
            <a:pPr marL="731520" indent="-365760">
              <a:buFont typeface="Arial" pitchFamily="34" charset="0"/>
              <a:buChar char="•"/>
            </a:pPr>
            <a:r>
              <a:rPr lang="en-US" dirty="0" smtClean="0"/>
              <a:t>Functions must be declared before they are called. </a:t>
            </a:r>
          </a:p>
          <a:p>
            <a:pPr marL="731520" indent="-365760">
              <a:buFont typeface="Arial" pitchFamily="34" charset="0"/>
              <a:buChar char="•"/>
            </a:pPr>
            <a:r>
              <a:rPr lang="en-US" dirty="0" smtClean="0"/>
              <a:t>Let us consider the example, </a:t>
            </a:r>
            <a:r>
              <a:rPr lang="en-US" dirty="0" err="1" smtClean="0"/>
              <a:t>int</a:t>
            </a:r>
            <a:r>
              <a:rPr lang="en-US" dirty="0" smtClean="0"/>
              <a:t> </a:t>
            </a:r>
            <a:r>
              <a:rPr lang="en-US" dirty="0" err="1" smtClean="0"/>
              <a:t>find_big</a:t>
            </a:r>
            <a:r>
              <a:rPr lang="en-US" dirty="0" smtClean="0"/>
              <a:t>(</a:t>
            </a:r>
            <a:r>
              <a:rPr lang="en-US" dirty="0" err="1" smtClean="0"/>
              <a:t>int</a:t>
            </a:r>
            <a:r>
              <a:rPr lang="en-US" dirty="0" smtClean="0"/>
              <a:t> ,  </a:t>
            </a:r>
            <a:r>
              <a:rPr lang="en-US" dirty="0" err="1" smtClean="0"/>
              <a:t>int</a:t>
            </a:r>
            <a:r>
              <a:rPr lang="en-US" dirty="0" smtClean="0"/>
              <a:t>); </a:t>
            </a:r>
          </a:p>
          <a:p>
            <a:pPr marL="731520" indent="-365760">
              <a:buFont typeface="Arial" pitchFamily="34" charset="0"/>
              <a:buChar char="•"/>
            </a:pPr>
            <a:r>
              <a:rPr lang="en-US" dirty="0" smtClean="0"/>
              <a:t>Function </a:t>
            </a:r>
            <a:r>
              <a:rPr lang="en-US" dirty="0" err="1" smtClean="0"/>
              <a:t>find_big</a:t>
            </a:r>
            <a:r>
              <a:rPr lang="en-US" dirty="0" smtClean="0"/>
              <a:t> returns integer value, and takes 2 integer arguments.</a:t>
            </a:r>
          </a:p>
          <a:p>
            <a:pPr marL="731520" indent="-365760">
              <a:buFont typeface="Arial" pitchFamily="34" charset="0"/>
              <a:buChar char="•"/>
            </a:pPr>
            <a:r>
              <a:rPr lang="en-US" dirty="0" smtClean="0"/>
              <a:t>void swap(</a:t>
            </a:r>
            <a:r>
              <a:rPr lang="en-US" dirty="0" err="1" smtClean="0"/>
              <a:t>int</a:t>
            </a:r>
            <a:r>
              <a:rPr lang="en-US" dirty="0" smtClean="0"/>
              <a:t>  ,</a:t>
            </a:r>
            <a:r>
              <a:rPr lang="en-US" dirty="0" err="1" smtClean="0"/>
              <a:t>int</a:t>
            </a:r>
            <a:r>
              <a:rPr lang="en-US" dirty="0" smtClean="0"/>
              <a:t> ); Here the </a:t>
            </a:r>
            <a:r>
              <a:rPr lang="en-US" dirty="0"/>
              <a:t>f</a:t>
            </a:r>
            <a:r>
              <a:rPr lang="en-US" dirty="0" smtClean="0"/>
              <a:t>unction swap does not return any value, and takes 2 arguments. </a:t>
            </a:r>
          </a:p>
          <a:p>
            <a:pPr marL="731520" indent="-365760">
              <a:buFont typeface="Arial" pitchFamily="34" charset="0"/>
              <a:buChar char="•"/>
            </a:pPr>
            <a:r>
              <a:rPr lang="en-US" dirty="0" smtClean="0"/>
              <a:t>float </a:t>
            </a:r>
            <a:r>
              <a:rPr lang="en-US" dirty="0"/>
              <a:t>add(float, </a:t>
            </a:r>
            <a:r>
              <a:rPr lang="en-US" dirty="0" err="1"/>
              <a:t>int</a:t>
            </a:r>
            <a:r>
              <a:rPr lang="en-US" dirty="0" smtClean="0"/>
              <a:t>);  Here the function </a:t>
            </a:r>
            <a:r>
              <a:rPr lang="en-US" dirty="0"/>
              <a:t>add returns float value</a:t>
            </a:r>
            <a:r>
              <a:rPr lang="en-US" dirty="0" smtClean="0"/>
              <a:t>, </a:t>
            </a:r>
            <a:r>
              <a:rPr lang="en-US" dirty="0"/>
              <a:t>takes 1 float </a:t>
            </a:r>
            <a:r>
              <a:rPr lang="en-US" dirty="0" smtClean="0"/>
              <a:t>variable, </a:t>
            </a:r>
            <a:r>
              <a:rPr lang="en-US" dirty="0"/>
              <a:t>and 1 integer variable. </a:t>
            </a:r>
            <a:endParaRPr lang="en-US" dirty="0" smtClean="0"/>
          </a:p>
          <a:p>
            <a:pPr marL="365760"/>
            <a:endParaRPr lang="en-US" dirty="0" smtClean="0"/>
          </a:p>
          <a:p>
            <a:pPr marL="365760"/>
            <a:endParaRPr lang="en-US" dirty="0"/>
          </a:p>
        </p:txBody>
      </p:sp>
    </p:spTree>
    <p:extLst>
      <p:ext uri="{BB962C8B-B14F-4D97-AF65-F5344CB8AC3E}">
        <p14:creationId xmlns:p14="http://schemas.microsoft.com/office/powerpoint/2010/main" val="1598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6025"/>
            <a:ext cx="8686800" cy="5108575"/>
          </a:xfrm>
        </p:spPr>
        <p:txBody>
          <a:bodyPr/>
          <a:lstStyle/>
          <a:p>
            <a:pPr marL="731520" indent="-365760">
              <a:spcBef>
                <a:spcPts val="0"/>
              </a:spcBef>
            </a:pPr>
            <a:r>
              <a:rPr lang="en-US" dirty="0" smtClean="0"/>
              <a:t>A function </a:t>
            </a:r>
            <a:r>
              <a:rPr lang="en-US" dirty="0"/>
              <a:t>d</a:t>
            </a:r>
            <a:r>
              <a:rPr lang="en-US" dirty="0" smtClean="0"/>
              <a:t>efinition is </a:t>
            </a:r>
            <a:r>
              <a:rPr lang="en-US" dirty="0"/>
              <a:t>u</a:t>
            </a:r>
            <a:r>
              <a:rPr lang="en-US" dirty="0" smtClean="0"/>
              <a:t>sed </a:t>
            </a:r>
            <a:r>
              <a:rPr lang="en-US" dirty="0"/>
              <a:t>to define the function with appropriate name, parameters, and the task to be carried out by the </a:t>
            </a:r>
            <a:r>
              <a:rPr lang="en-US" dirty="0" smtClean="0"/>
              <a:t>function. It can </a:t>
            </a:r>
            <a:r>
              <a:rPr lang="en-US" dirty="0"/>
              <a:t>be </a:t>
            </a:r>
            <a:r>
              <a:rPr lang="en-US" dirty="0" smtClean="0"/>
              <a:t>defined in any </a:t>
            </a:r>
            <a:r>
              <a:rPr lang="en-US" dirty="0"/>
              <a:t>location in the program</a:t>
            </a:r>
            <a:r>
              <a:rPr lang="en-US" dirty="0" smtClean="0"/>
              <a:t>.</a:t>
            </a:r>
            <a:endParaRPr lang="en-US" dirty="0"/>
          </a:p>
          <a:p>
            <a:pPr marL="731520" indent="-365760">
              <a:spcBef>
                <a:spcPts val="0"/>
              </a:spcBef>
            </a:pPr>
            <a:r>
              <a:rPr lang="en-US" dirty="0"/>
              <a:t>A function definition has two </a:t>
            </a:r>
            <a:r>
              <a:rPr lang="en-US" dirty="0" smtClean="0"/>
              <a:t>principle components, which are the Function </a:t>
            </a:r>
            <a:r>
              <a:rPr lang="en-US" dirty="0"/>
              <a:t>header (first line) </a:t>
            </a:r>
            <a:r>
              <a:rPr lang="en-US" dirty="0" smtClean="0"/>
              <a:t>and the </a:t>
            </a:r>
            <a:r>
              <a:rPr lang="en-US" dirty="0"/>
              <a:t>Function body.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smtClean="0"/>
              <a:t>Function </a:t>
            </a:r>
            <a:r>
              <a:rPr lang="en-US" dirty="0"/>
              <a:t>Definition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16</a:t>
            </a:fld>
            <a:endParaRPr lang="en-US" dirty="0"/>
          </a:p>
        </p:txBody>
      </p:sp>
      <p:sp>
        <p:nvSpPr>
          <p:cNvPr id="4" name="Title 3"/>
          <p:cNvSpPr>
            <a:spLocks noGrp="1"/>
          </p:cNvSpPr>
          <p:nvPr>
            <p:ph type="title"/>
          </p:nvPr>
        </p:nvSpPr>
        <p:spPr/>
        <p:txBody>
          <a:bodyPr/>
          <a:lstStyle/>
          <a:p>
            <a:r>
              <a:rPr lang="en-US" dirty="0"/>
              <a:t>Function Definition (Contd.)</a:t>
            </a:r>
          </a:p>
        </p:txBody>
      </p:sp>
      <p:sp>
        <p:nvSpPr>
          <p:cNvPr id="5" name="TextBox 4"/>
          <p:cNvSpPr txBox="1"/>
          <p:nvPr/>
        </p:nvSpPr>
        <p:spPr>
          <a:xfrm>
            <a:off x="685800" y="1295400"/>
            <a:ext cx="1828800" cy="646331"/>
          </a:xfrm>
          <a:prstGeom prst="rect">
            <a:avLst/>
          </a:prstGeom>
          <a:noFill/>
        </p:spPr>
        <p:txBody>
          <a:bodyPr wrap="square" rtlCol="0">
            <a:spAutoFit/>
          </a:bodyPr>
          <a:lstStyle/>
          <a:p>
            <a:r>
              <a:rPr lang="en-US" b="1" dirty="0"/>
              <a:t>Syntax:</a:t>
            </a:r>
          </a:p>
          <a:p>
            <a:endParaRPr lang="en-US" dirty="0"/>
          </a:p>
        </p:txBody>
      </p:sp>
      <p:sp>
        <p:nvSpPr>
          <p:cNvPr id="6" name="TextBox 5"/>
          <p:cNvSpPr txBox="1"/>
          <p:nvPr/>
        </p:nvSpPr>
        <p:spPr>
          <a:xfrm>
            <a:off x="762000" y="1982738"/>
            <a:ext cx="5867400" cy="23083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r>
              <a:rPr lang="en-US" dirty="0">
                <a:solidFill>
                  <a:schemeClr val="tx1"/>
                </a:solidFill>
                <a:latin typeface="Courier New" pitchFamily="49" charset="0"/>
                <a:cs typeface="Courier New" pitchFamily="49" charset="0"/>
              </a:rPr>
              <a:t>return-type function </a:t>
            </a:r>
            <a:r>
              <a:rPr lang="en-US" dirty="0" err="1">
                <a:solidFill>
                  <a:schemeClr val="tx1"/>
                </a:solidFill>
                <a:latin typeface="Courier New" pitchFamily="49" charset="0"/>
                <a:cs typeface="Courier New" pitchFamily="49" charset="0"/>
              </a:rPr>
              <a:t>fn</a:t>
            </a:r>
            <a:r>
              <a:rPr lang="en-US" dirty="0">
                <a:solidFill>
                  <a:schemeClr val="tx1"/>
                </a:solidFill>
                <a:latin typeface="Courier New" pitchFamily="49" charset="0"/>
                <a:cs typeface="Courier New" pitchFamily="49" charset="0"/>
              </a:rPr>
              <a:t>-name(type arg1, type arg2, ……)</a:t>
            </a:r>
          </a:p>
          <a:p>
            <a:r>
              <a:rPr lang="en-US" dirty="0">
                <a:solidFill>
                  <a:schemeClr val="tx1"/>
                </a:solidFill>
                <a:latin typeface="Courier New" pitchFamily="49" charset="0"/>
                <a:cs typeface="Courier New" pitchFamily="49" charset="0"/>
              </a:rPr>
              <a:t>{</a:t>
            </a:r>
          </a:p>
          <a:p>
            <a:pPr marL="400050" lvl="1" indent="0">
              <a:buNone/>
            </a:pPr>
            <a:r>
              <a:rPr lang="en-US" dirty="0">
                <a:solidFill>
                  <a:schemeClr val="tx1"/>
                </a:solidFill>
                <a:latin typeface="Courier New" pitchFamily="49" charset="0"/>
                <a:cs typeface="Courier New" pitchFamily="49" charset="0"/>
              </a:rPr>
              <a:t>local variables declaration;</a:t>
            </a:r>
          </a:p>
          <a:p>
            <a:pPr marL="400050" lvl="1" indent="0">
              <a:buNone/>
            </a:pPr>
            <a:r>
              <a:rPr lang="en-US" dirty="0">
                <a:solidFill>
                  <a:schemeClr val="tx1"/>
                </a:solidFill>
                <a:latin typeface="Courier New" pitchFamily="49" charset="0"/>
                <a:cs typeface="Courier New" pitchFamily="49" charset="0"/>
              </a:rPr>
              <a:t>executable statement 1;</a:t>
            </a:r>
          </a:p>
          <a:p>
            <a:pPr marL="400050" lvl="1" indent="0">
              <a:buNone/>
            </a:pPr>
            <a:r>
              <a:rPr lang="en-US" dirty="0">
                <a:solidFill>
                  <a:schemeClr val="tx1"/>
                </a:solidFill>
                <a:latin typeface="Courier New" pitchFamily="49" charset="0"/>
                <a:cs typeface="Courier New" pitchFamily="49" charset="0"/>
              </a:rPr>
              <a:t>executable statement 2;</a:t>
            </a:r>
          </a:p>
          <a:p>
            <a:pPr marL="400050" lvl="1" indent="0">
              <a:buNone/>
            </a:pPr>
            <a:r>
              <a:rPr lang="en-US" dirty="0">
                <a:solidFill>
                  <a:schemeClr val="tx1"/>
                </a:solidFill>
                <a:latin typeface="Courier New" pitchFamily="49" charset="0"/>
                <a:cs typeface="Courier New" pitchFamily="49" charset="0"/>
              </a:rPr>
              <a:t>:</a:t>
            </a:r>
          </a:p>
          <a:p>
            <a:pPr marL="400050" lvl="1" indent="0">
              <a:buNone/>
            </a:pPr>
            <a:r>
              <a:rPr lang="en-US" dirty="0">
                <a:solidFill>
                  <a:schemeClr val="tx1"/>
                </a:solidFill>
                <a:latin typeface="Courier New" pitchFamily="49" charset="0"/>
                <a:cs typeface="Courier New" pitchFamily="49" charset="0"/>
              </a:rPr>
              <a:t>return expression</a:t>
            </a:r>
            <a:r>
              <a:rPr lang="en-US" dirty="0" smtClean="0">
                <a:solidFill>
                  <a:schemeClr val="tx1"/>
                </a:solidFill>
                <a:latin typeface="Courier New" pitchFamily="49" charset="0"/>
                <a:cs typeface="Courier New" pitchFamily="49" charset="0"/>
              </a:rPr>
              <a:t>;   </a:t>
            </a:r>
            <a:r>
              <a:rPr lang="en-US" dirty="0">
                <a:solidFill>
                  <a:schemeClr val="tx1"/>
                </a:solidFill>
                <a:latin typeface="Courier New" pitchFamily="49" charset="0"/>
                <a:cs typeface="Courier New" pitchFamily="49" charset="0"/>
              </a:rPr>
              <a:t>}</a:t>
            </a:r>
          </a:p>
        </p:txBody>
      </p:sp>
      <p:sp>
        <p:nvSpPr>
          <p:cNvPr id="7" name="Content Placeholder 1"/>
          <p:cNvSpPr>
            <a:spLocks noGrp="1"/>
          </p:cNvSpPr>
          <p:nvPr>
            <p:ph idx="1"/>
          </p:nvPr>
        </p:nvSpPr>
        <p:spPr>
          <a:xfrm>
            <a:off x="304800" y="4876800"/>
            <a:ext cx="6553200" cy="460375"/>
          </a:xfrm>
        </p:spPr>
        <p:txBody>
          <a:bodyPr>
            <a:normAutofit/>
          </a:bodyPr>
          <a:lstStyle/>
          <a:p>
            <a:pPr marL="400050" lvl="1" indent="0">
              <a:buNone/>
            </a:pPr>
            <a:r>
              <a:rPr lang="en-US" dirty="0" smtClean="0"/>
              <a:t>Here, “arg1</a:t>
            </a:r>
            <a:r>
              <a:rPr lang="en-US" dirty="0"/>
              <a:t>, arg2 </a:t>
            </a:r>
            <a:r>
              <a:rPr lang="en-US" dirty="0" smtClean="0"/>
              <a:t>…” </a:t>
            </a:r>
            <a:r>
              <a:rPr lang="en-US" dirty="0"/>
              <a:t>are called formal arguments.</a:t>
            </a:r>
          </a:p>
          <a:p>
            <a:pPr marL="400050" lvl="1" indent="0">
              <a:buNone/>
            </a:pPr>
            <a:endParaRPr lang="en-US" dirty="0"/>
          </a:p>
        </p:txBody>
      </p:sp>
    </p:spTree>
    <p:extLst>
      <p:ext uri="{BB962C8B-B14F-4D97-AF65-F5344CB8AC3E}">
        <p14:creationId xmlns:p14="http://schemas.microsoft.com/office/powerpoint/2010/main" val="27235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946650"/>
          </a:xfrm>
        </p:spPr>
        <p:txBody>
          <a:bodyPr/>
          <a:lstStyle/>
          <a:p>
            <a:r>
              <a:rPr lang="en-US" dirty="0" smtClean="0"/>
              <a:t>Here are the characteristics of a function body: </a:t>
            </a:r>
          </a:p>
          <a:p>
            <a:pPr lvl="1"/>
            <a:r>
              <a:rPr lang="en-US" dirty="0" smtClean="0"/>
              <a:t>A function can have declaration statements and any number of valid executable statements.</a:t>
            </a:r>
          </a:p>
          <a:p>
            <a:r>
              <a:rPr lang="en-US" dirty="0" smtClean="0"/>
              <a:t>The return statement is used to transfer the control back to the calling program.</a:t>
            </a:r>
          </a:p>
          <a:p>
            <a:r>
              <a:rPr lang="en-US" b="1" dirty="0" smtClean="0"/>
              <a:t>Syntax</a:t>
            </a:r>
            <a:r>
              <a:rPr lang="en-US" dirty="0" smtClean="0"/>
              <a:t>:</a:t>
            </a:r>
          </a:p>
          <a:p>
            <a:pPr marL="0" indent="0">
              <a:buNone/>
            </a:pPr>
            <a:r>
              <a:rPr lang="en-US" dirty="0" smtClean="0"/>
              <a:t>	</a:t>
            </a:r>
          </a:p>
          <a:p>
            <a:pPr marL="0" indent="0">
              <a:buNone/>
            </a:pPr>
            <a:endParaRPr lang="en-US" dirty="0" smtClean="0"/>
          </a:p>
          <a:p>
            <a:r>
              <a:rPr lang="en-US" dirty="0" err="1" smtClean="0"/>
              <a:t>expr</a:t>
            </a:r>
            <a:r>
              <a:rPr lang="en-US" dirty="0" smtClean="0"/>
              <a:t> can be a variable name, constant value, or any single valued expression.</a:t>
            </a:r>
          </a:p>
          <a:p>
            <a:r>
              <a:rPr lang="en-US" dirty="0" smtClean="0"/>
              <a:t>Functions can be invoked by specifying its name, followed by a list of parameters enclosed within the parentheses.</a:t>
            </a:r>
          </a:p>
          <a:p>
            <a:r>
              <a:rPr lang="en-US" b="1" dirty="0" smtClean="0"/>
              <a:t>Syntax: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smtClean="0"/>
              <a:t>Function Definition </a:t>
            </a:r>
            <a:endParaRPr lang="en-US" dirty="0"/>
          </a:p>
        </p:txBody>
      </p:sp>
      <p:sp>
        <p:nvSpPr>
          <p:cNvPr id="11" name="TextBox 10"/>
          <p:cNvSpPr txBox="1"/>
          <p:nvPr/>
        </p:nvSpPr>
        <p:spPr>
          <a:xfrm>
            <a:off x="1524000" y="2819400"/>
            <a:ext cx="2438400"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dirty="0">
                <a:solidFill>
                  <a:schemeClr val="tx1"/>
                </a:solidFill>
                <a:latin typeface="Courier New" pitchFamily="49" charset="0"/>
                <a:cs typeface="Courier New" pitchFamily="49" charset="0"/>
              </a:rPr>
              <a:t>return; or return(</a:t>
            </a:r>
            <a:r>
              <a:rPr lang="en-US" dirty="0" err="1">
                <a:solidFill>
                  <a:schemeClr val="tx1"/>
                </a:solidFill>
                <a:latin typeface="Courier New" pitchFamily="49" charset="0"/>
                <a:cs typeface="Courier New" pitchFamily="49" charset="0"/>
              </a:rPr>
              <a:t>expr</a:t>
            </a:r>
            <a:r>
              <a:rPr lang="en-US" dirty="0">
                <a:solidFill>
                  <a:schemeClr val="tx1"/>
                </a:solidFill>
                <a:latin typeface="Courier New" pitchFamily="49" charset="0"/>
                <a:cs typeface="Courier New" pitchFamily="49" charset="0"/>
              </a:rPr>
              <a:t>);</a:t>
            </a:r>
          </a:p>
        </p:txBody>
      </p:sp>
      <p:sp>
        <p:nvSpPr>
          <p:cNvPr id="12" name="TextBox 11"/>
          <p:cNvSpPr txBox="1"/>
          <p:nvPr/>
        </p:nvSpPr>
        <p:spPr>
          <a:xfrm>
            <a:off x="1524000" y="4715470"/>
            <a:ext cx="2438400"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vble</a:t>
            </a:r>
            <a:r>
              <a:rPr lang="en-US" dirty="0">
                <a:solidFill>
                  <a:schemeClr val="tx1"/>
                </a:solidFill>
                <a:latin typeface="Courier New" pitchFamily="49" charset="0"/>
                <a:cs typeface="Courier New" pitchFamily="49" charset="0"/>
              </a:rPr>
              <a:t> name] = </a:t>
            </a:r>
            <a:r>
              <a:rPr lang="en-US" dirty="0" err="1">
                <a:solidFill>
                  <a:schemeClr val="tx1"/>
                </a:solidFill>
                <a:latin typeface="Courier New" pitchFamily="49" charset="0"/>
                <a:cs typeface="Courier New" pitchFamily="49" charset="0"/>
              </a:rPr>
              <a:t>fn</a:t>
            </a:r>
            <a:r>
              <a:rPr lang="en-US" dirty="0">
                <a:solidFill>
                  <a:schemeClr val="tx1"/>
                </a:solidFill>
                <a:latin typeface="Courier New" pitchFamily="49" charset="0"/>
                <a:cs typeface="Courier New" pitchFamily="49" charset="0"/>
              </a:rPr>
              <a:t>-name(actual arguments);</a:t>
            </a:r>
          </a:p>
        </p:txBody>
      </p:sp>
    </p:spTree>
    <p:extLst>
      <p:ext uri="{BB962C8B-B14F-4D97-AF65-F5344CB8AC3E}">
        <p14:creationId xmlns:p14="http://schemas.microsoft.com/office/powerpoint/2010/main" val="15724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2000"/>
                                        <p:tgtEl>
                                          <p:spTgt spid="2">
                                            <p:txEl>
                                              <p:pRg st="7" end="7"/>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p:txBody>
          <a:bodyPr>
            <a:normAutofit/>
          </a:bodyPr>
          <a:lstStyle/>
          <a:p>
            <a:r>
              <a:rPr lang="en-US" dirty="0" smtClean="0"/>
              <a:t>Lend a Hand – Multiply Two Numbers  </a:t>
            </a:r>
            <a:endParaRPr lang="en-US" dirty="0"/>
          </a:p>
        </p:txBody>
      </p:sp>
      <p:sp>
        <p:nvSpPr>
          <p:cNvPr id="5" name="Rectangle 4"/>
          <p:cNvSpPr/>
          <p:nvPr/>
        </p:nvSpPr>
        <p:spPr>
          <a:xfrm>
            <a:off x="609600" y="1219200"/>
            <a:ext cx="3733800" cy="4495800"/>
          </a:xfrm>
          <a:prstGeom prst="rect">
            <a:avLst/>
          </a:prstGeom>
          <a:effectLst>
            <a:glow rad="101600">
              <a:schemeClr val="accent1">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r>
              <a:rPr lang="en-US" sz="1600" dirty="0">
                <a:solidFill>
                  <a:schemeClr val="tx1"/>
                </a:solidFill>
                <a:latin typeface="Courier" pitchFamily="49" charset="0"/>
                <a:cs typeface="Courier New" pitchFamily="49" charset="0"/>
              </a:rPr>
              <a:t>#include &lt;</a:t>
            </a:r>
            <a:r>
              <a:rPr lang="en-US" sz="1600" dirty="0" err="1">
                <a:solidFill>
                  <a:schemeClr val="tx1"/>
                </a:solidFill>
                <a:latin typeface="Courier" pitchFamily="49" charset="0"/>
                <a:cs typeface="Courier New" pitchFamily="49" charset="0"/>
              </a:rPr>
              <a:t>stdio.h</a:t>
            </a:r>
            <a:r>
              <a:rPr lang="en-US" sz="1600" dirty="0">
                <a:solidFill>
                  <a:schemeClr val="tx1"/>
                </a:solidFill>
                <a:latin typeface="Courier" pitchFamily="49" charset="0"/>
                <a:cs typeface="Courier New" pitchFamily="49" charset="0"/>
              </a:rPr>
              <a:t>&gt;</a:t>
            </a:r>
          </a:p>
          <a:p>
            <a:r>
              <a:rPr lang="en-US" sz="1600" dirty="0">
                <a:solidFill>
                  <a:schemeClr val="tx1"/>
                </a:solidFill>
                <a:latin typeface="Courier" pitchFamily="49" charset="0"/>
                <a:cs typeface="Courier New" pitchFamily="49" charset="0"/>
              </a:rPr>
              <a:t>#include &lt;</a:t>
            </a:r>
            <a:r>
              <a:rPr lang="en-US" sz="1600" dirty="0" err="1">
                <a:solidFill>
                  <a:schemeClr val="tx1"/>
                </a:solidFill>
                <a:latin typeface="Courier" pitchFamily="49" charset="0"/>
                <a:cs typeface="Courier New" pitchFamily="49" charset="0"/>
              </a:rPr>
              <a:t>stdlib.h</a:t>
            </a:r>
            <a:r>
              <a:rPr lang="en-US" sz="1600" dirty="0">
                <a:solidFill>
                  <a:schemeClr val="tx1"/>
                </a:solidFill>
                <a:latin typeface="Courier" pitchFamily="49" charset="0"/>
                <a:cs typeface="Courier New" pitchFamily="49" charset="0"/>
              </a:rPr>
              <a:t>&gt; </a:t>
            </a:r>
          </a:p>
          <a:p>
            <a:r>
              <a:rPr lang="en-US" sz="1600" dirty="0">
                <a:solidFill>
                  <a:schemeClr val="tx1"/>
                </a:solidFill>
                <a:latin typeface="Courier" pitchFamily="49" charset="0"/>
                <a:cs typeface="Courier New" pitchFamily="49" charset="0"/>
              </a:rPr>
              <a:t> </a:t>
            </a:r>
          </a:p>
          <a:p>
            <a:r>
              <a:rPr lang="en-US" sz="1600" dirty="0">
                <a:solidFill>
                  <a:schemeClr val="tx1"/>
                </a:solidFill>
                <a:latin typeface="Courier" pitchFamily="49" charset="0"/>
                <a:cs typeface="Courier New" pitchFamily="49" charset="0"/>
              </a:rPr>
              <a:t>float product(float x, float y) </a:t>
            </a:r>
          </a:p>
          <a:p>
            <a:r>
              <a:rPr lang="en-US" sz="1600" dirty="0">
                <a:solidFill>
                  <a:schemeClr val="tx1"/>
                </a:solidFill>
                <a:latin typeface="Courier" pitchFamily="49" charset="0"/>
                <a:cs typeface="Courier New" pitchFamily="49" charset="0"/>
              </a:rPr>
              <a:t>{</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float result</a:t>
            </a:r>
            <a:r>
              <a:rPr lang="en-US" sz="1600" dirty="0" smtClean="0">
                <a:solidFill>
                  <a:schemeClr val="tx1"/>
                </a:solidFill>
                <a:latin typeface="Courier" pitchFamily="49" charset="0"/>
                <a:cs typeface="Courier New" pitchFamily="49" charset="0"/>
              </a:rPr>
              <a:t>;                 </a:t>
            </a:r>
            <a:endParaRPr lang="en-US" sz="1600" dirty="0">
              <a:solidFill>
                <a:schemeClr val="tx1"/>
              </a:solidFill>
              <a:latin typeface="Courier" pitchFamily="49" charset="0"/>
              <a:cs typeface="Courier New" pitchFamily="49" charset="0"/>
            </a:endParaRP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result = x*y;</a:t>
            </a:r>
          </a:p>
          <a:p>
            <a:endParaRPr lang="en-US" sz="1600" dirty="0">
              <a:solidFill>
                <a:schemeClr val="tx1"/>
              </a:solidFill>
              <a:latin typeface="Courier" pitchFamily="49" charset="0"/>
              <a:cs typeface="Courier New" pitchFamily="49" charset="0"/>
            </a:endParaRP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return result</a:t>
            </a:r>
            <a:r>
              <a:rPr lang="en-US" sz="1600" dirty="0" smtClean="0">
                <a:solidFill>
                  <a:schemeClr val="tx1"/>
                </a:solidFill>
                <a:latin typeface="Courier" pitchFamily="49" charset="0"/>
                <a:cs typeface="Courier New" pitchFamily="49" charset="0"/>
              </a:rPr>
              <a:t>;              </a:t>
            </a:r>
            <a:endParaRPr lang="en-US" sz="1600" dirty="0">
              <a:solidFill>
                <a:schemeClr val="tx1"/>
              </a:solidFill>
              <a:latin typeface="Courier" pitchFamily="49" charset="0"/>
              <a:cs typeface="Courier New" pitchFamily="49" charset="0"/>
            </a:endParaRPr>
          </a:p>
          <a:p>
            <a:r>
              <a:rPr lang="en-US" sz="1600" dirty="0">
                <a:solidFill>
                  <a:schemeClr val="tx1"/>
                </a:solidFill>
                <a:latin typeface="Courier" pitchFamily="49" charset="0"/>
                <a:cs typeface="Courier New" pitchFamily="49" charset="0"/>
              </a:rPr>
              <a:t>}</a:t>
            </a:r>
          </a:p>
          <a:p>
            <a:endParaRPr lang="en-US" sz="1600" dirty="0">
              <a:solidFill>
                <a:schemeClr val="tx1"/>
              </a:solidFill>
              <a:latin typeface="Courier" pitchFamily="49" charset="0"/>
              <a:cs typeface="Courier New" pitchFamily="49" charset="0"/>
            </a:endParaRPr>
          </a:p>
          <a:p>
            <a:r>
              <a:rPr lang="en-US" sz="1600" dirty="0">
                <a:solidFill>
                  <a:schemeClr val="tx1"/>
                </a:solidFill>
                <a:latin typeface="Courier" pitchFamily="49" charset="0"/>
                <a:cs typeface="Courier New" pitchFamily="49" charset="0"/>
              </a:rPr>
              <a:t>int main(void)</a:t>
            </a:r>
          </a:p>
          <a:p>
            <a:r>
              <a:rPr lang="en-US" sz="1600" dirty="0">
                <a:solidFill>
                  <a:schemeClr val="tx1"/>
                </a:solidFill>
                <a:latin typeface="Courier" pitchFamily="49" charset="0"/>
                <a:cs typeface="Courier New" pitchFamily="49" charset="0"/>
              </a:rPr>
              <a:t>{</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float a;</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float b;</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float answer; </a:t>
            </a:r>
          </a:p>
        </p:txBody>
      </p:sp>
      <p:sp>
        <p:nvSpPr>
          <p:cNvPr id="6" name="Rectangle 5"/>
          <p:cNvSpPr/>
          <p:nvPr/>
        </p:nvSpPr>
        <p:spPr>
          <a:xfrm>
            <a:off x="4800600" y="1219200"/>
            <a:ext cx="3733800" cy="4495800"/>
          </a:xfrm>
          <a:prstGeom prst="rect">
            <a:avLst/>
          </a:prstGeom>
          <a:effectLst>
            <a:glow rad="101600">
              <a:schemeClr val="accent1">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r>
              <a:rPr lang="en-US" sz="1600" dirty="0">
                <a:solidFill>
                  <a:schemeClr val="tx1"/>
                </a:solidFill>
                <a:latin typeface="Courier" pitchFamily="49" charset="0"/>
                <a:cs typeface="Courier New" pitchFamily="49" charset="0"/>
              </a:rPr>
              <a:t>// Get Input values</a:t>
            </a:r>
          </a:p>
          <a:p>
            <a:r>
              <a:rPr lang="en-US" sz="1600" dirty="0" smtClean="0">
                <a:solidFill>
                  <a:schemeClr val="tx1"/>
                </a:solidFill>
                <a:latin typeface="Courier" pitchFamily="49" charset="0"/>
                <a:cs typeface="Courier New" pitchFamily="49" charset="0"/>
              </a:rPr>
              <a:t>     </a:t>
            </a:r>
            <a:r>
              <a:rPr lang="en-US" sz="1600" dirty="0" err="1">
                <a:solidFill>
                  <a:schemeClr val="tx1"/>
                </a:solidFill>
                <a:latin typeface="Courier" pitchFamily="49" charset="0"/>
                <a:cs typeface="Courier New" pitchFamily="49" charset="0"/>
              </a:rPr>
              <a:t>printf</a:t>
            </a:r>
            <a:r>
              <a:rPr lang="en-US" sz="1600" dirty="0">
                <a:solidFill>
                  <a:schemeClr val="tx1"/>
                </a:solidFill>
                <a:latin typeface="Courier" pitchFamily="49" charset="0"/>
                <a:cs typeface="Courier New" pitchFamily="49" charset="0"/>
              </a:rPr>
              <a:t>("Please input two values to be multiplied:");</a:t>
            </a:r>
          </a:p>
          <a:p>
            <a:r>
              <a:rPr lang="en-US" sz="1600" dirty="0" smtClean="0">
                <a:solidFill>
                  <a:schemeClr val="tx1"/>
                </a:solidFill>
                <a:latin typeface="Courier" pitchFamily="49" charset="0"/>
                <a:cs typeface="Courier New" pitchFamily="49" charset="0"/>
              </a:rPr>
              <a:t>     </a:t>
            </a:r>
            <a:r>
              <a:rPr lang="en-US" sz="1600" dirty="0" err="1">
                <a:solidFill>
                  <a:schemeClr val="tx1"/>
                </a:solidFill>
                <a:latin typeface="Courier" pitchFamily="49" charset="0"/>
                <a:cs typeface="Courier New" pitchFamily="49" charset="0"/>
              </a:rPr>
              <a:t>scanf</a:t>
            </a:r>
            <a:r>
              <a:rPr lang="en-US" sz="1600" dirty="0">
                <a:solidFill>
                  <a:schemeClr val="tx1"/>
                </a:solidFill>
                <a:latin typeface="Courier" pitchFamily="49" charset="0"/>
                <a:cs typeface="Courier New" pitchFamily="49" charset="0"/>
              </a:rPr>
              <a:t>("%f %</a:t>
            </a:r>
            <a:r>
              <a:rPr lang="en-US" sz="1600" dirty="0" err="1">
                <a:solidFill>
                  <a:schemeClr val="tx1"/>
                </a:solidFill>
                <a:latin typeface="Courier" pitchFamily="49" charset="0"/>
                <a:cs typeface="Courier New" pitchFamily="49" charset="0"/>
              </a:rPr>
              <a:t>f",&amp;a,&amp;b</a:t>
            </a:r>
            <a:r>
              <a:rPr lang="en-US" sz="1600" dirty="0">
                <a:solidFill>
                  <a:schemeClr val="tx1"/>
                </a:solidFill>
                <a:latin typeface="Courier" pitchFamily="49" charset="0"/>
                <a:cs typeface="Courier New" pitchFamily="49" charset="0"/>
              </a:rPr>
              <a:t>);</a:t>
            </a:r>
          </a:p>
          <a:p>
            <a:endParaRPr lang="en-US" sz="1600" dirty="0">
              <a:solidFill>
                <a:schemeClr val="tx1"/>
              </a:solidFill>
              <a:latin typeface="Courier" pitchFamily="49" charset="0"/>
              <a:cs typeface="Courier New" pitchFamily="49" charset="0"/>
            </a:endParaRPr>
          </a:p>
          <a:p>
            <a:r>
              <a:rPr lang="en-US" sz="1600" dirty="0">
                <a:solidFill>
                  <a:schemeClr val="tx1"/>
                </a:solidFill>
                <a:latin typeface="Courier" pitchFamily="49" charset="0"/>
                <a:cs typeface="Courier New" pitchFamily="49" charset="0"/>
              </a:rPr>
              <a:t>// call the function product</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answer=product(</a:t>
            </a:r>
            <a:r>
              <a:rPr lang="en-US" sz="1600" dirty="0" err="1">
                <a:solidFill>
                  <a:schemeClr val="tx1"/>
                </a:solidFill>
                <a:latin typeface="Courier" pitchFamily="49" charset="0"/>
                <a:cs typeface="Courier New" pitchFamily="49" charset="0"/>
              </a:rPr>
              <a:t>a,b</a:t>
            </a:r>
            <a:r>
              <a:rPr lang="en-US" sz="1600" dirty="0" smtClean="0">
                <a:solidFill>
                  <a:schemeClr val="tx1"/>
                </a:solidFill>
                <a:latin typeface="Courier" pitchFamily="49" charset="0"/>
                <a:cs typeface="Courier New" pitchFamily="49" charset="0"/>
              </a:rPr>
              <a:t>);        </a:t>
            </a:r>
            <a:endParaRPr lang="en-US" sz="1600" dirty="0">
              <a:solidFill>
                <a:schemeClr val="tx1"/>
              </a:solidFill>
              <a:latin typeface="Courier" pitchFamily="49" charset="0"/>
              <a:cs typeface="Courier New" pitchFamily="49" charset="0"/>
            </a:endParaRPr>
          </a:p>
          <a:p>
            <a:r>
              <a:rPr lang="en-US" sz="1600" dirty="0" smtClean="0">
                <a:solidFill>
                  <a:schemeClr val="tx1"/>
                </a:solidFill>
                <a:latin typeface="Courier" pitchFamily="49" charset="0"/>
                <a:cs typeface="Courier New" pitchFamily="49" charset="0"/>
              </a:rPr>
              <a:t>     </a:t>
            </a:r>
            <a:r>
              <a:rPr lang="en-US" sz="1600" dirty="0" err="1">
                <a:solidFill>
                  <a:schemeClr val="tx1"/>
                </a:solidFill>
                <a:latin typeface="Courier" pitchFamily="49" charset="0"/>
                <a:cs typeface="Courier New" pitchFamily="49" charset="0"/>
              </a:rPr>
              <a:t>printf</a:t>
            </a:r>
            <a:r>
              <a:rPr lang="en-US" sz="1600" dirty="0">
                <a:solidFill>
                  <a:schemeClr val="tx1"/>
                </a:solidFill>
                <a:latin typeface="Courier" pitchFamily="49" charset="0"/>
                <a:cs typeface="Courier New" pitchFamily="49" charset="0"/>
              </a:rPr>
              <a:t>("The product of %f and %f is %f\n",</a:t>
            </a:r>
            <a:r>
              <a:rPr lang="en-US" sz="1600" dirty="0" err="1">
                <a:solidFill>
                  <a:schemeClr val="tx1"/>
                </a:solidFill>
                <a:latin typeface="Courier" pitchFamily="49" charset="0"/>
                <a:cs typeface="Courier New" pitchFamily="49" charset="0"/>
              </a:rPr>
              <a:t>a,b,answer</a:t>
            </a:r>
            <a:r>
              <a:rPr lang="en-US" sz="1600" dirty="0">
                <a:solidFill>
                  <a:schemeClr val="tx1"/>
                </a:solidFill>
                <a:latin typeface="Courier" pitchFamily="49" charset="0"/>
                <a:cs typeface="Courier New" pitchFamily="49" charset="0"/>
              </a:rPr>
              <a:t>);</a:t>
            </a:r>
          </a:p>
          <a:p>
            <a:r>
              <a:rPr lang="en-US" sz="1600" dirty="0">
                <a:solidFill>
                  <a:schemeClr val="tx1"/>
                </a:solidFill>
                <a:latin typeface="Courier" pitchFamily="49" charset="0"/>
                <a:cs typeface="Courier New" pitchFamily="49" charset="0"/>
              </a:rPr>
              <a:t> </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system("pause");</a:t>
            </a:r>
          </a:p>
          <a:p>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return 0;</a:t>
            </a:r>
          </a:p>
          <a:p>
            <a:r>
              <a:rPr lang="en-US" sz="1600" dirty="0">
                <a:solidFill>
                  <a:schemeClr val="tx1"/>
                </a:solidFill>
                <a:latin typeface="Courier" pitchFamily="49" charset="0"/>
              </a:rPr>
              <a:t>}</a:t>
            </a:r>
          </a:p>
          <a:p>
            <a:endParaRPr lang="en-US" sz="1600" dirty="0">
              <a:solidFill>
                <a:schemeClr val="tx1"/>
              </a:solidFill>
              <a:latin typeface="Courier" pitchFamily="49" charset="0"/>
            </a:endParaRPr>
          </a:p>
        </p:txBody>
      </p:sp>
      <p:pic>
        <p:nvPicPr>
          <p:cNvPr id="7" name="Picture 32"/>
          <p:cNvPicPr>
            <a:picLocks noChangeAspect="1" noChangeArrowheads="1"/>
          </p:cNvPicPr>
          <p:nvPr/>
        </p:nvPicPr>
        <p:blipFill>
          <a:blip r:embed="rId3"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307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dirty="0" smtClean="0"/>
              <a:t>Lend a Hand – Factorial   </a:t>
            </a:r>
            <a:endParaRPr lang="en-US" dirty="0"/>
          </a:p>
        </p:txBody>
      </p:sp>
      <p:sp>
        <p:nvSpPr>
          <p:cNvPr id="5" name="Rectangle 4"/>
          <p:cNvSpPr/>
          <p:nvPr/>
        </p:nvSpPr>
        <p:spPr>
          <a:xfrm>
            <a:off x="609600" y="1219200"/>
            <a:ext cx="3733800" cy="4495800"/>
          </a:xfrm>
          <a:prstGeom prst="rect">
            <a:avLst/>
          </a:prstGeom>
          <a:effectLst>
            <a:glow rad="101600">
              <a:schemeClr val="accent1">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r>
              <a:rPr lang="en-US" sz="1600" dirty="0">
                <a:solidFill>
                  <a:schemeClr val="tx1"/>
                </a:solidFill>
                <a:latin typeface="Courier" pitchFamily="49" charset="0"/>
                <a:cs typeface="Courier New" pitchFamily="49" charset="0"/>
              </a:rPr>
              <a:t>#include &lt;</a:t>
            </a:r>
            <a:r>
              <a:rPr lang="en-US" sz="1600" dirty="0" err="1">
                <a:solidFill>
                  <a:schemeClr val="tx1"/>
                </a:solidFill>
                <a:latin typeface="Courier" pitchFamily="49" charset="0"/>
                <a:cs typeface="Courier New" pitchFamily="49" charset="0"/>
              </a:rPr>
              <a:t>stdio.h</a:t>
            </a:r>
            <a:r>
              <a:rPr lang="en-US" sz="1600" dirty="0">
                <a:solidFill>
                  <a:schemeClr val="tx1"/>
                </a:solidFill>
                <a:latin typeface="Courier" pitchFamily="49" charset="0"/>
                <a:cs typeface="Courier New" pitchFamily="49" charset="0"/>
              </a:rPr>
              <a:t>&gt;</a:t>
            </a:r>
          </a:p>
          <a:p>
            <a:endParaRPr lang="en-US" sz="1600" dirty="0">
              <a:solidFill>
                <a:schemeClr val="tx1"/>
              </a:solidFill>
              <a:latin typeface="Courier" pitchFamily="49" charset="0"/>
              <a:cs typeface="Courier New" pitchFamily="49" charset="0"/>
            </a:endParaRPr>
          </a:p>
          <a:p>
            <a:r>
              <a:rPr lang="en-US" sz="1600" dirty="0">
                <a:solidFill>
                  <a:schemeClr val="tx1"/>
                </a:solidFill>
                <a:latin typeface="Courier" pitchFamily="49" charset="0"/>
                <a:cs typeface="Courier New" pitchFamily="49" charset="0"/>
              </a:rPr>
              <a:t>main()</a:t>
            </a:r>
          </a:p>
          <a:p>
            <a:r>
              <a:rPr lang="en-US" sz="1600" dirty="0">
                <a:solidFill>
                  <a:schemeClr val="tx1"/>
                </a:solidFill>
                <a:latin typeface="Courier" pitchFamily="49" charset="0"/>
                <a:cs typeface="Courier New" pitchFamily="49" charset="0"/>
              </a:rPr>
              <a:t>{</a:t>
            </a:r>
          </a:p>
          <a:p>
            <a:r>
              <a:rPr lang="en-US" sz="1600" dirty="0" smtClean="0">
                <a:solidFill>
                  <a:schemeClr val="tx1"/>
                </a:solidFill>
                <a:latin typeface="Courier" pitchFamily="49" charset="0"/>
                <a:cs typeface="Courier New" pitchFamily="49" charset="0"/>
              </a:rPr>
              <a:t>    </a:t>
            </a:r>
            <a:r>
              <a:rPr lang="en-US" sz="1600" dirty="0" err="1" smtClean="0">
                <a:solidFill>
                  <a:schemeClr val="tx1"/>
                </a:solidFill>
                <a:latin typeface="Courier" pitchFamily="49" charset="0"/>
                <a:cs typeface="Courier New" pitchFamily="49" charset="0"/>
              </a:rPr>
              <a:t>int</a:t>
            </a:r>
            <a:r>
              <a:rPr lang="en-US" sz="1600" dirty="0" smtClean="0">
                <a:solidFill>
                  <a:schemeClr val="tx1"/>
                </a:solidFill>
                <a:latin typeface="Courier" pitchFamily="49" charset="0"/>
                <a:cs typeface="Courier New" pitchFamily="49" charset="0"/>
              </a:rPr>
              <a:t> </a:t>
            </a:r>
            <a:r>
              <a:rPr lang="en-US" sz="1600" dirty="0">
                <a:solidFill>
                  <a:schemeClr val="tx1"/>
                </a:solidFill>
                <a:latin typeface="Courier" pitchFamily="49" charset="0"/>
                <a:cs typeface="Courier New" pitchFamily="49" charset="0"/>
              </a:rPr>
              <a:t>number;</a:t>
            </a:r>
          </a:p>
          <a:p>
            <a:endParaRPr lang="en-US" sz="1600" dirty="0">
              <a:solidFill>
                <a:schemeClr val="tx1"/>
              </a:solidFill>
              <a:latin typeface="Courier" pitchFamily="49" charset="0"/>
              <a:cs typeface="Courier New" pitchFamily="49" charset="0"/>
            </a:endParaRPr>
          </a:p>
          <a:p>
            <a:r>
              <a:rPr lang="en-US" sz="1600" dirty="0" smtClean="0">
                <a:solidFill>
                  <a:schemeClr val="tx1"/>
                </a:solidFill>
                <a:latin typeface="Courier" pitchFamily="49" charset="0"/>
                <a:cs typeface="Courier New" pitchFamily="49" charset="0"/>
              </a:rPr>
              <a:t>    prompt();  /*</a:t>
            </a:r>
            <a:r>
              <a:rPr lang="en-US" sz="1600" dirty="0">
                <a:solidFill>
                  <a:schemeClr val="tx1"/>
                </a:solidFill>
                <a:latin typeface="Courier" pitchFamily="49" charset="0"/>
                <a:cs typeface="Courier New" pitchFamily="49" charset="0"/>
              </a:rPr>
              <a:t>function call no parameters */</a:t>
            </a:r>
          </a:p>
          <a:p>
            <a:r>
              <a:rPr lang="en-US" sz="1600" dirty="0" smtClean="0">
                <a:solidFill>
                  <a:schemeClr val="tx1"/>
                </a:solidFill>
                <a:latin typeface="Courier" pitchFamily="49" charset="0"/>
                <a:cs typeface="Courier New" pitchFamily="49" charset="0"/>
              </a:rPr>
              <a:t>    </a:t>
            </a:r>
            <a:r>
              <a:rPr lang="en-US" sz="1600" dirty="0" err="1" smtClean="0">
                <a:solidFill>
                  <a:schemeClr val="tx1"/>
                </a:solidFill>
                <a:latin typeface="Courier" pitchFamily="49" charset="0"/>
                <a:cs typeface="Courier New" pitchFamily="49" charset="0"/>
              </a:rPr>
              <a:t>scanf</a:t>
            </a:r>
            <a:r>
              <a:rPr lang="en-US" sz="1600" dirty="0">
                <a:solidFill>
                  <a:schemeClr val="tx1"/>
                </a:solidFill>
                <a:latin typeface="Courier" pitchFamily="49" charset="0"/>
                <a:cs typeface="Courier New" pitchFamily="49" charset="0"/>
              </a:rPr>
              <a:t>( "%d" , &amp;number );</a:t>
            </a:r>
          </a:p>
          <a:p>
            <a:endParaRPr lang="en-US" sz="1600" dirty="0">
              <a:solidFill>
                <a:schemeClr val="tx1"/>
              </a:solidFill>
              <a:latin typeface="Courier" pitchFamily="49" charset="0"/>
              <a:cs typeface="Courier New" pitchFamily="49" charset="0"/>
            </a:endParaRPr>
          </a:p>
          <a:p>
            <a:r>
              <a:rPr lang="en-US" sz="1600" dirty="0" smtClean="0">
                <a:solidFill>
                  <a:schemeClr val="tx1"/>
                </a:solidFill>
                <a:latin typeface="Courier" pitchFamily="49" charset="0"/>
                <a:cs typeface="Courier New" pitchFamily="49" charset="0"/>
              </a:rPr>
              <a:t>    factor(number);  /* </a:t>
            </a:r>
            <a:r>
              <a:rPr lang="en-US" sz="1600" dirty="0">
                <a:solidFill>
                  <a:schemeClr val="tx1"/>
                </a:solidFill>
                <a:latin typeface="Courier" pitchFamily="49" charset="0"/>
                <a:cs typeface="Courier New" pitchFamily="49" charset="0"/>
              </a:rPr>
              <a:t>function call with parameters */</a:t>
            </a:r>
          </a:p>
          <a:p>
            <a:r>
              <a:rPr lang="en-US" sz="1600" dirty="0" smtClean="0">
                <a:solidFill>
                  <a:schemeClr val="tx1"/>
                </a:solidFill>
                <a:latin typeface="Courier" pitchFamily="49" charset="0"/>
                <a:cs typeface="Courier New" pitchFamily="49" charset="0"/>
              </a:rPr>
              <a:t>    </a:t>
            </a:r>
            <a:r>
              <a:rPr lang="en-US" sz="1600" dirty="0" err="1" smtClean="0">
                <a:solidFill>
                  <a:schemeClr val="tx1"/>
                </a:solidFill>
                <a:latin typeface="Courier" pitchFamily="49" charset="0"/>
                <a:cs typeface="Courier New" pitchFamily="49" charset="0"/>
              </a:rPr>
              <a:t>getchar</a:t>
            </a:r>
            <a:r>
              <a:rPr lang="en-US" sz="1600" dirty="0">
                <a:solidFill>
                  <a:schemeClr val="tx1"/>
                </a:solidFill>
                <a:latin typeface="Courier" pitchFamily="49" charset="0"/>
                <a:cs typeface="Courier New" pitchFamily="49" charset="0"/>
              </a:rPr>
              <a:t>();</a:t>
            </a:r>
          </a:p>
          <a:p>
            <a:r>
              <a:rPr lang="en-US" sz="1600" dirty="0" smtClean="0">
                <a:solidFill>
                  <a:schemeClr val="tx1"/>
                </a:solidFill>
                <a:latin typeface="Courier" pitchFamily="49" charset="0"/>
                <a:cs typeface="Courier New" pitchFamily="49" charset="0"/>
              </a:rPr>
              <a:t>    </a:t>
            </a:r>
            <a:r>
              <a:rPr lang="en-US" sz="1600" dirty="0" err="1" smtClean="0">
                <a:solidFill>
                  <a:schemeClr val="tx1"/>
                </a:solidFill>
                <a:latin typeface="Courier" pitchFamily="49" charset="0"/>
                <a:cs typeface="Courier New" pitchFamily="49" charset="0"/>
              </a:rPr>
              <a:t>getchar</a:t>
            </a:r>
            <a:r>
              <a:rPr lang="en-US" sz="1600" dirty="0">
                <a:solidFill>
                  <a:schemeClr val="tx1"/>
                </a:solidFill>
                <a:latin typeface="Courier" pitchFamily="49" charset="0"/>
                <a:cs typeface="Courier New" pitchFamily="49" charset="0"/>
              </a:rPr>
              <a:t>();</a:t>
            </a:r>
          </a:p>
          <a:p>
            <a:r>
              <a:rPr lang="en-US" sz="1600" dirty="0">
                <a:solidFill>
                  <a:schemeClr val="tx1"/>
                </a:solidFill>
                <a:latin typeface="Courier" pitchFamily="49" charset="0"/>
                <a:cs typeface="Courier New" pitchFamily="49" charset="0"/>
              </a:rPr>
              <a:t>}</a:t>
            </a:r>
          </a:p>
          <a:p>
            <a:endParaRPr lang="en-US" sz="1600" dirty="0">
              <a:solidFill>
                <a:schemeClr val="tx1"/>
              </a:solidFill>
              <a:latin typeface="Courier" pitchFamily="49" charset="0"/>
              <a:cs typeface="Courier New" pitchFamily="49" charset="0"/>
            </a:endParaRPr>
          </a:p>
        </p:txBody>
      </p:sp>
      <p:sp>
        <p:nvSpPr>
          <p:cNvPr id="6" name="Rectangle 5"/>
          <p:cNvSpPr/>
          <p:nvPr/>
        </p:nvSpPr>
        <p:spPr>
          <a:xfrm>
            <a:off x="4800600" y="1219200"/>
            <a:ext cx="3733800" cy="4495800"/>
          </a:xfrm>
          <a:prstGeom prst="rect">
            <a:avLst/>
          </a:prstGeom>
          <a:effectLst>
            <a:glow rad="101600">
              <a:schemeClr val="accent1">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r>
              <a:rPr lang="en-US" sz="1600" dirty="0">
                <a:solidFill>
                  <a:schemeClr val="tx1"/>
                </a:solidFill>
                <a:latin typeface="Courier New" pitchFamily="49" charset="0"/>
                <a:cs typeface="Courier New" pitchFamily="49" charset="0"/>
              </a:rPr>
              <a:t>prompt</a:t>
            </a:r>
            <a:r>
              <a:rPr lang="en-US" sz="1600" dirty="0" smtClean="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 function */</a:t>
            </a:r>
          </a:p>
          <a:p>
            <a:r>
              <a:rPr lang="en-US" sz="1600" dirty="0">
                <a:solidFill>
                  <a:schemeClr val="tx1"/>
                </a:solidFill>
                <a:latin typeface="Courier New" pitchFamily="49" charset="0"/>
                <a:cs typeface="Courier New" pitchFamily="49" charset="0"/>
              </a:rPr>
              <a:t>{</a:t>
            </a:r>
          </a:p>
          <a:p>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("Input a number... ");</a:t>
            </a:r>
          </a:p>
          <a:p>
            <a:r>
              <a:rPr lang="en-US" sz="1600" dirty="0">
                <a:solidFill>
                  <a:schemeClr val="tx1"/>
                </a:solidFill>
                <a:latin typeface="Courier New" pitchFamily="49" charset="0"/>
                <a:cs typeface="Courier New" pitchFamily="49" charset="0"/>
              </a:rPr>
              <a:t>}</a:t>
            </a:r>
          </a:p>
          <a:p>
            <a:endParaRPr lang="en-US" sz="1600" dirty="0">
              <a:solidFill>
                <a:schemeClr val="tx1"/>
              </a:solidFill>
              <a:latin typeface="Courier New" pitchFamily="49" charset="0"/>
              <a:cs typeface="Courier New" pitchFamily="49" charset="0"/>
            </a:endParaRPr>
          </a:p>
          <a:p>
            <a:r>
              <a:rPr lang="en-US" sz="1600" dirty="0">
                <a:solidFill>
                  <a:schemeClr val="tx1"/>
                </a:solidFill>
                <a:latin typeface="Courier New" pitchFamily="49" charset="0"/>
                <a:cs typeface="Courier New" pitchFamily="49" charset="0"/>
              </a:rPr>
              <a:t>factor(</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t</a:t>
            </a:r>
            <a:r>
              <a:rPr lang="en-US" sz="1600" dirty="0" smtClean="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 function */</a:t>
            </a:r>
          </a:p>
          <a:p>
            <a:r>
              <a:rPr lang="en-US" sz="1600" dirty="0">
                <a:solidFill>
                  <a:schemeClr val="tx1"/>
                </a:solidFill>
                <a:latin typeface="Courier New" pitchFamily="49" charset="0"/>
                <a:cs typeface="Courier New" pitchFamily="49" charset="0"/>
              </a:rPr>
              <a:t>{</a:t>
            </a:r>
          </a:p>
          <a:p>
            <a:r>
              <a:rPr lang="en-US" sz="1600" dirty="0" smtClean="0">
                <a:solidFill>
                  <a:schemeClr val="tx1"/>
                </a:solidFill>
                <a:latin typeface="Courier New" pitchFamily="49" charset="0"/>
                <a:cs typeface="Courier New" pitchFamily="49" charset="0"/>
              </a:rPr>
              <a:t>    long </a:t>
            </a:r>
            <a:r>
              <a:rPr lang="en-US" sz="1600" dirty="0">
                <a:solidFill>
                  <a:schemeClr val="tx1"/>
                </a:solidFill>
                <a:latin typeface="Courier New" pitchFamily="49" charset="0"/>
                <a:cs typeface="Courier New" pitchFamily="49" charset="0"/>
              </a:rPr>
              <a:t>sum = 1;</a:t>
            </a:r>
          </a:p>
          <a:p>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int</a:t>
            </a:r>
            <a:r>
              <a:rPr lang="en-US" sz="1600" dirty="0" smtClean="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i ;</a:t>
            </a:r>
          </a:p>
          <a:p>
            <a:endParaRPr lang="en-US" sz="1600" dirty="0">
              <a:solidFill>
                <a:schemeClr val="tx1"/>
              </a:solidFill>
              <a:latin typeface="Courier New" pitchFamily="49" charset="0"/>
              <a:cs typeface="Courier New" pitchFamily="49" charset="0"/>
            </a:endParaRPr>
          </a:p>
          <a:p>
            <a:r>
              <a:rPr lang="nn-NO" sz="1600" dirty="0" smtClean="0">
                <a:solidFill>
                  <a:schemeClr val="tx1"/>
                </a:solidFill>
                <a:latin typeface="Courier New" pitchFamily="49" charset="0"/>
                <a:cs typeface="Courier New" pitchFamily="49" charset="0"/>
              </a:rPr>
              <a:t>    for </a:t>
            </a:r>
            <a:r>
              <a:rPr lang="nn-NO" sz="1600" dirty="0">
                <a:solidFill>
                  <a:schemeClr val="tx1"/>
                </a:solidFill>
                <a:latin typeface="Courier New" pitchFamily="49" charset="0"/>
                <a:cs typeface="Courier New" pitchFamily="49" charset="0"/>
              </a:rPr>
              <a:t>(i = 1 ; i &lt;= t ; i++)</a:t>
            </a:r>
          </a:p>
          <a:p>
            <a:r>
              <a:rPr lang="en-US" sz="1600" dirty="0" smtClean="0">
                <a:solidFill>
                  <a:schemeClr val="tx1"/>
                </a:solidFill>
                <a:latin typeface="Courier New" pitchFamily="49" charset="0"/>
                <a:cs typeface="Courier New" pitchFamily="49" charset="0"/>
              </a:rPr>
              <a:t>      sum </a:t>
            </a:r>
            <a:r>
              <a:rPr lang="en-US" sz="1600" dirty="0">
                <a:solidFill>
                  <a:schemeClr val="tx1"/>
                </a:solidFill>
                <a:latin typeface="Courier New" pitchFamily="49" charset="0"/>
                <a:cs typeface="Courier New" pitchFamily="49" charset="0"/>
              </a:rPr>
              <a:t>= sum*i;</a:t>
            </a:r>
          </a:p>
          <a:p>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("Factorial %d is %</a:t>
            </a:r>
            <a:r>
              <a:rPr lang="en-US" sz="1600" dirty="0" err="1">
                <a:solidFill>
                  <a:schemeClr val="tx1"/>
                </a:solidFill>
                <a:latin typeface="Courier New" pitchFamily="49" charset="0"/>
                <a:cs typeface="Courier New" pitchFamily="49" charset="0"/>
              </a:rPr>
              <a:t>ld</a:t>
            </a:r>
            <a:r>
              <a:rPr lang="en-US" sz="1600" dirty="0">
                <a:solidFill>
                  <a:schemeClr val="tx1"/>
                </a:solidFill>
                <a:latin typeface="Courier New" pitchFamily="49" charset="0"/>
                <a:cs typeface="Courier New" pitchFamily="49" charset="0"/>
              </a:rPr>
              <a:t>\n" , t , sum);</a:t>
            </a:r>
          </a:p>
          <a:p>
            <a:r>
              <a:rPr lang="en-US" sz="1600" dirty="0">
                <a:solidFill>
                  <a:schemeClr val="tx1"/>
                </a:solidFill>
                <a:latin typeface="Courier New" pitchFamily="49" charset="0"/>
                <a:cs typeface="Courier New" pitchFamily="49" charset="0"/>
              </a:rPr>
              <a:t>}</a:t>
            </a:r>
          </a:p>
        </p:txBody>
      </p:sp>
      <p:pic>
        <p:nvPicPr>
          <p:cNvPr id="8" name="Picture 32"/>
          <p:cNvPicPr>
            <a:picLocks noChangeAspect="1" noChangeArrowheads="1"/>
          </p:cNvPicPr>
          <p:nvPr/>
        </p:nvPicPr>
        <p:blipFill>
          <a:blip r:embed="rId3"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106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smtClean="0"/>
              <a:t>Icons Used</a:t>
            </a:r>
            <a:endParaRPr lang="en-US" sz="2800" dirty="0"/>
          </a:p>
        </p:txBody>
      </p:sp>
      <p:sp>
        <p:nvSpPr>
          <p:cNvPr id="26" name="Slide Number Placeholder 25"/>
          <p:cNvSpPr>
            <a:spLocks noGrp="1"/>
          </p:cNvSpPr>
          <p:nvPr>
            <p:ph type="sldNum" sz="quarter" idx="10"/>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18" name="Rectangle 17"/>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19" name="Text Box 7"/>
          <p:cNvSpPr txBox="1">
            <a:spLocks noChangeArrowheads="1"/>
          </p:cNvSpPr>
          <p:nvPr/>
        </p:nvSpPr>
        <p:spPr bwMode="auto">
          <a:xfrm>
            <a:off x="5099051" y="3125202"/>
            <a:ext cx="1138675" cy="336550"/>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a:latin typeface="+mn-lt"/>
              </a:rPr>
              <a:t>Questions</a:t>
            </a:r>
          </a:p>
        </p:txBody>
      </p:sp>
      <p:sp>
        <p:nvSpPr>
          <p:cNvPr id="20" name="Text Box 16"/>
          <p:cNvSpPr txBox="1">
            <a:spLocks noChangeArrowheads="1"/>
          </p:cNvSpPr>
          <p:nvPr/>
        </p:nvSpPr>
        <p:spPr bwMode="auto">
          <a:xfrm>
            <a:off x="591234" y="5431423"/>
            <a:ext cx="1754188" cy="338554"/>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a:latin typeface="+mn-lt"/>
              </a:rPr>
              <a:t>Coding Standards</a:t>
            </a:r>
          </a:p>
        </p:txBody>
      </p:sp>
      <p:pic>
        <p:nvPicPr>
          <p:cNvPr id="21" name="Picture 17"/>
          <p:cNvPicPr>
            <a:picLocks noChangeAspect="1" noChangeArrowheads="1"/>
          </p:cNvPicPr>
          <p:nvPr/>
        </p:nvPicPr>
        <p:blipFill>
          <a:blip r:embed="rId2" cstate="print"/>
          <a:srcRect/>
          <a:stretch>
            <a:fillRect/>
          </a:stretch>
        </p:blipFill>
        <p:spPr bwMode="auto">
          <a:xfrm>
            <a:off x="1048884" y="4318045"/>
            <a:ext cx="838889" cy="1015955"/>
          </a:xfrm>
          <a:prstGeom prst="rect">
            <a:avLst/>
          </a:prstGeom>
          <a:noFill/>
          <a:ln w="9525" algn="ctr">
            <a:noFill/>
            <a:miter lim="800000"/>
            <a:headEnd/>
            <a:tailEnd/>
          </a:ln>
        </p:spPr>
      </p:pic>
      <p:pic>
        <p:nvPicPr>
          <p:cNvPr id="22" name="Picture 29"/>
          <p:cNvPicPr>
            <a:picLocks noChangeAspect="1" noChangeArrowheads="1"/>
          </p:cNvPicPr>
          <p:nvPr/>
        </p:nvPicPr>
        <p:blipFill>
          <a:blip r:embed="rId3" cstate="print"/>
          <a:srcRect/>
          <a:stretch>
            <a:fillRect/>
          </a:stretch>
        </p:blipFill>
        <p:spPr bwMode="auto">
          <a:xfrm>
            <a:off x="7126015" y="4122060"/>
            <a:ext cx="1081088" cy="1135740"/>
          </a:xfrm>
          <a:prstGeom prst="rect">
            <a:avLst/>
          </a:prstGeom>
          <a:noFill/>
          <a:ln w="9525" algn="ctr">
            <a:noFill/>
            <a:miter lim="800000"/>
            <a:headEnd/>
            <a:tailEnd/>
          </a:ln>
        </p:spPr>
      </p:pic>
      <p:sp>
        <p:nvSpPr>
          <p:cNvPr id="23" name="Text Box 14"/>
          <p:cNvSpPr txBox="1">
            <a:spLocks noChangeArrowheads="1"/>
          </p:cNvSpPr>
          <p:nvPr/>
        </p:nvSpPr>
        <p:spPr bwMode="auto">
          <a:xfrm>
            <a:off x="2984906" y="3124200"/>
            <a:ext cx="1145630" cy="338554"/>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Reference</a:t>
            </a:r>
            <a:endParaRPr lang="en-US" sz="1600" dirty="0">
              <a:latin typeface="+mn-lt"/>
            </a:endParaRPr>
          </a:p>
        </p:txBody>
      </p:sp>
      <p:sp>
        <p:nvSpPr>
          <p:cNvPr id="24" name="Text Box 18"/>
          <p:cNvSpPr txBox="1">
            <a:spLocks noChangeArrowheads="1"/>
          </p:cNvSpPr>
          <p:nvPr/>
        </p:nvSpPr>
        <p:spPr bwMode="auto">
          <a:xfrm>
            <a:off x="6570118" y="5431423"/>
            <a:ext cx="2192882" cy="338554"/>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a:latin typeface="+mn-lt"/>
              </a:rPr>
              <a:t>Test Your Understanding</a:t>
            </a:r>
          </a:p>
        </p:txBody>
      </p:sp>
      <p:pic>
        <p:nvPicPr>
          <p:cNvPr id="28" name="Picture 9"/>
          <p:cNvPicPr>
            <a:picLocks noChangeAspect="1" noChangeArrowheads="1"/>
          </p:cNvPicPr>
          <p:nvPr/>
        </p:nvPicPr>
        <p:blipFill>
          <a:blip r:embed="rId4" cstate="print"/>
          <a:srcRect/>
          <a:stretch>
            <a:fillRect/>
          </a:stretch>
        </p:blipFill>
        <p:spPr bwMode="auto">
          <a:xfrm>
            <a:off x="2986221" y="1828800"/>
            <a:ext cx="1143000" cy="1143000"/>
          </a:xfrm>
          <a:prstGeom prst="rect">
            <a:avLst/>
          </a:prstGeom>
          <a:noFill/>
          <a:ln w="9525" algn="ctr">
            <a:noFill/>
            <a:miter lim="800000"/>
            <a:headEnd/>
            <a:tailEnd/>
          </a:ln>
        </p:spPr>
      </p:pic>
      <p:pic>
        <p:nvPicPr>
          <p:cNvPr id="29" name="Picture 28"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95842"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4"/>
          <p:cNvSpPr txBox="1">
            <a:spLocks noChangeArrowheads="1"/>
          </p:cNvSpPr>
          <p:nvPr/>
        </p:nvSpPr>
        <p:spPr bwMode="auto">
          <a:xfrm>
            <a:off x="2910021" y="5431423"/>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defRPr/>
            </a:pPr>
            <a:r>
              <a:rPr lang="en-US" sz="1600" dirty="0" smtClean="0">
                <a:latin typeface="+mn-lt"/>
              </a:rPr>
              <a:t>Lend A Hand</a:t>
            </a:r>
            <a:endParaRPr lang="en-US" sz="1600" dirty="0">
              <a:latin typeface="+mn-lt"/>
            </a:endParaRPr>
          </a:p>
        </p:txBody>
      </p:sp>
      <p:sp>
        <p:nvSpPr>
          <p:cNvPr id="32"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786291" y="1752600"/>
            <a:ext cx="1364074" cy="1264730"/>
          </a:xfrm>
          <a:prstGeom prst="rect">
            <a:avLst/>
          </a:prstGeom>
          <a:noFill/>
          <a:ln w="9525" algn="ctr">
            <a:noFill/>
            <a:miter lim="800000"/>
            <a:headEnd/>
            <a:tailEnd/>
          </a:ln>
        </p:spPr>
      </p:pic>
      <p:sp>
        <p:nvSpPr>
          <p:cNvPr id="34" name="Text Box 14"/>
          <p:cNvSpPr txBox="1">
            <a:spLocks noChangeArrowheads="1"/>
          </p:cNvSpPr>
          <p:nvPr/>
        </p:nvSpPr>
        <p:spPr bwMode="auto">
          <a:xfrm>
            <a:off x="6828359"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defRPr/>
            </a:pPr>
            <a:r>
              <a:rPr lang="en-US" sz="1600" dirty="0" smtClean="0">
                <a:latin typeface="+mn-lt"/>
              </a:rPr>
              <a:t>Points To Ponder</a:t>
            </a:r>
            <a:endParaRPr lang="en-US" sz="1600" dirty="0">
              <a:latin typeface="+mn-lt"/>
            </a:endParaRPr>
          </a:p>
        </p:txBody>
      </p:sp>
      <p:pic>
        <p:nvPicPr>
          <p:cNvPr id="35" name="Picture 34"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18872"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54641"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24"/>
          <p:cNvSpPr txBox="1"/>
          <p:nvPr/>
        </p:nvSpPr>
        <p:spPr>
          <a:xfrm>
            <a:off x="5104551" y="5431423"/>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t>Summary</a:t>
            </a:r>
            <a:endParaRPr lang="en-US" dirty="0" smtClean="0"/>
          </a:p>
        </p:txBody>
      </p:sp>
      <p:pic>
        <p:nvPicPr>
          <p:cNvPr id="38" name="Picture 37"/>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029200" y="1676400"/>
            <a:ext cx="1278376" cy="13089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function is referenced by using its name and providing appropriate values for the arguments.</a:t>
            </a:r>
          </a:p>
          <a:p>
            <a:r>
              <a:rPr lang="en-US" dirty="0" smtClean="0"/>
              <a:t>Functions may be classified as: </a:t>
            </a:r>
          </a:p>
          <a:p>
            <a:pPr lvl="1"/>
            <a:r>
              <a:rPr lang="en-US" dirty="0" smtClean="0"/>
              <a:t>Functions with no arguments and no return value</a:t>
            </a:r>
          </a:p>
          <a:p>
            <a:pPr lvl="1"/>
            <a:r>
              <a:rPr lang="en-US" dirty="0" smtClean="0"/>
              <a:t>Functions with no arguments but with return value</a:t>
            </a:r>
          </a:p>
          <a:p>
            <a:pPr lvl="1"/>
            <a:r>
              <a:rPr lang="en-US" dirty="0" smtClean="0"/>
              <a:t>Functions with arguments but with no return value</a:t>
            </a:r>
          </a:p>
          <a:p>
            <a:pPr lvl="1"/>
            <a:r>
              <a:rPr lang="en-US" dirty="0" smtClean="0"/>
              <a:t>Functions with arguments and return value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dirty="0" smtClean="0"/>
              <a:t>Passing Arguments</a:t>
            </a:r>
            <a:endParaRPr lang="en-US" dirty="0"/>
          </a:p>
        </p:txBody>
      </p:sp>
    </p:spTree>
    <p:extLst>
      <p:ext uri="{BB962C8B-B14F-4D97-AF65-F5344CB8AC3E}">
        <p14:creationId xmlns:p14="http://schemas.microsoft.com/office/powerpoint/2010/main" val="145984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is a feature of Passing Arguments to a Function.</a:t>
            </a:r>
          </a:p>
          <a:p>
            <a:r>
              <a:rPr lang="en-US" dirty="0" smtClean="0"/>
              <a:t>There are two approaches to pass the information to a function via arguments. They are:</a:t>
            </a:r>
          </a:p>
          <a:p>
            <a:pPr lvl="1"/>
            <a:r>
              <a:rPr lang="en-US" dirty="0" smtClean="0"/>
              <a:t>Call by Value</a:t>
            </a:r>
          </a:p>
          <a:p>
            <a:pPr lvl="1"/>
            <a:r>
              <a:rPr lang="en-US" dirty="0" smtClean="0"/>
              <a:t>Call by Reference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dirty="0" smtClean="0"/>
              <a:t>Passing </a:t>
            </a:r>
            <a:r>
              <a:rPr lang="en-US" dirty="0"/>
              <a:t>Arguments (Contd.)</a:t>
            </a:r>
          </a:p>
        </p:txBody>
      </p:sp>
    </p:spTree>
    <p:extLst>
      <p:ext uri="{BB962C8B-B14F-4D97-AF65-F5344CB8AC3E}">
        <p14:creationId xmlns:p14="http://schemas.microsoft.com/office/powerpoint/2010/main" val="283602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18"/>
          <p:cNvPicPr>
            <a:picLocks noGrp="1" noChangeAspect="1" noChangeArrowheads="1"/>
          </p:cNvPicPr>
          <p:nvPr>
            <p:ph idx="1"/>
          </p:nvPr>
        </p:nvPicPr>
        <p:blipFill>
          <a:blip r:embed="rId2"/>
          <a:srcRect/>
          <a:stretch>
            <a:fillRect/>
          </a:stretch>
        </p:blipFill>
        <p:spPr bwMode="auto">
          <a:xfrm>
            <a:off x="376860" y="1346816"/>
            <a:ext cx="3924459" cy="80010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p:txBody>
          <a:bodyPr/>
          <a:lstStyle/>
          <a:p>
            <a:r>
              <a:rPr lang="en-US" dirty="0" smtClean="0"/>
              <a:t>Passing </a:t>
            </a:r>
            <a:r>
              <a:rPr lang="en-US" dirty="0"/>
              <a:t>Arguments (Contd.) </a:t>
            </a:r>
          </a:p>
        </p:txBody>
      </p:sp>
      <p:pic>
        <p:nvPicPr>
          <p:cNvPr id="6" name="Picture 3" descr="18"/>
          <p:cNvPicPr>
            <a:picLocks noChangeAspect="1" noChangeArrowheads="1"/>
          </p:cNvPicPr>
          <p:nvPr/>
        </p:nvPicPr>
        <p:blipFill>
          <a:blip r:embed="rId2"/>
          <a:srcRect/>
          <a:stretch>
            <a:fillRect/>
          </a:stretch>
        </p:blipFill>
        <p:spPr bwMode="auto">
          <a:xfrm>
            <a:off x="376861" y="2108816"/>
            <a:ext cx="3924459" cy="3799855"/>
          </a:xfrm>
          <a:prstGeom prst="rect">
            <a:avLst/>
          </a:prstGeom>
          <a:noFill/>
          <a:ln w="9525">
            <a:noFill/>
            <a:miter lim="800000"/>
            <a:headEnd/>
            <a:tailEnd/>
          </a:ln>
        </p:spPr>
      </p:pic>
      <p:pic>
        <p:nvPicPr>
          <p:cNvPr id="7" name="Picture 2" descr="18"/>
          <p:cNvPicPr>
            <a:picLocks noChangeAspect="1" noChangeArrowheads="1"/>
          </p:cNvPicPr>
          <p:nvPr/>
        </p:nvPicPr>
        <p:blipFill>
          <a:blip r:embed="rId2"/>
          <a:srcRect/>
          <a:stretch>
            <a:fillRect/>
          </a:stretch>
        </p:blipFill>
        <p:spPr bwMode="auto">
          <a:xfrm>
            <a:off x="4758518" y="1336671"/>
            <a:ext cx="4156881" cy="789011"/>
          </a:xfrm>
          <a:prstGeom prst="rect">
            <a:avLst/>
          </a:prstGeom>
          <a:noFill/>
          <a:ln w="9525">
            <a:noFill/>
            <a:miter lim="800000"/>
            <a:headEnd/>
            <a:tailEnd/>
          </a:ln>
        </p:spPr>
      </p:pic>
      <p:pic>
        <p:nvPicPr>
          <p:cNvPr id="8" name="Picture 3" descr="18"/>
          <p:cNvPicPr>
            <a:picLocks noChangeAspect="1" noChangeArrowheads="1"/>
          </p:cNvPicPr>
          <p:nvPr/>
        </p:nvPicPr>
        <p:blipFill>
          <a:blip r:embed="rId2"/>
          <a:srcRect/>
          <a:stretch>
            <a:fillRect/>
          </a:stretch>
        </p:blipFill>
        <p:spPr bwMode="auto">
          <a:xfrm>
            <a:off x="4758519" y="2108816"/>
            <a:ext cx="4156880" cy="3799855"/>
          </a:xfrm>
          <a:prstGeom prst="rect">
            <a:avLst/>
          </a:prstGeom>
          <a:noFill/>
          <a:ln w="9525">
            <a:noFill/>
            <a:miter lim="800000"/>
            <a:headEnd/>
            <a:tailEnd/>
          </a:ln>
        </p:spPr>
      </p:pic>
      <p:sp>
        <p:nvSpPr>
          <p:cNvPr id="9" name="Rectangle 8"/>
          <p:cNvSpPr/>
          <p:nvPr/>
        </p:nvSpPr>
        <p:spPr>
          <a:xfrm>
            <a:off x="491320" y="1546510"/>
            <a:ext cx="2895600" cy="369332"/>
          </a:xfrm>
          <a:prstGeom prst="rect">
            <a:avLst/>
          </a:prstGeom>
        </p:spPr>
        <p:txBody>
          <a:bodyPr wrap="square">
            <a:spAutoFit/>
          </a:bodyPr>
          <a:lstStyle/>
          <a:p>
            <a:r>
              <a:rPr lang="en-US" b="1" dirty="0"/>
              <a:t>Call by Value</a:t>
            </a:r>
          </a:p>
        </p:txBody>
      </p:sp>
      <p:sp>
        <p:nvSpPr>
          <p:cNvPr id="10" name="Rectangle 9"/>
          <p:cNvSpPr/>
          <p:nvPr/>
        </p:nvSpPr>
        <p:spPr>
          <a:xfrm>
            <a:off x="4758519" y="1558913"/>
            <a:ext cx="2667001" cy="369332"/>
          </a:xfrm>
          <a:prstGeom prst="rect">
            <a:avLst/>
          </a:prstGeom>
        </p:spPr>
        <p:txBody>
          <a:bodyPr wrap="square">
            <a:spAutoFit/>
          </a:bodyPr>
          <a:lstStyle/>
          <a:p>
            <a:r>
              <a:rPr lang="en-US" b="1" dirty="0"/>
              <a:t>Call by Reference</a:t>
            </a:r>
          </a:p>
        </p:txBody>
      </p:sp>
      <p:sp>
        <p:nvSpPr>
          <p:cNvPr id="11" name="Rectangle 10"/>
          <p:cNvSpPr/>
          <p:nvPr/>
        </p:nvSpPr>
        <p:spPr>
          <a:xfrm>
            <a:off x="376861" y="2125682"/>
            <a:ext cx="3924459" cy="3970318"/>
          </a:xfrm>
          <a:prstGeom prst="rect">
            <a:avLst/>
          </a:prstGeom>
        </p:spPr>
        <p:txBody>
          <a:bodyPr wrap="square">
            <a:spAutoFit/>
          </a:bodyPr>
          <a:lstStyle/>
          <a:p>
            <a:pPr marL="285750" indent="-285750">
              <a:buFont typeface="Arial" pitchFamily="34" charset="0"/>
              <a:buChar char="•"/>
            </a:pPr>
            <a:r>
              <a:rPr lang="en-US" dirty="0"/>
              <a:t>The values of the actual arguments are copied </a:t>
            </a:r>
            <a:r>
              <a:rPr lang="en-US" dirty="0" smtClean="0"/>
              <a:t>into </a:t>
            </a:r>
            <a:r>
              <a:rPr lang="en-US" dirty="0"/>
              <a:t>the respective formal arguments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Actual </a:t>
            </a:r>
            <a:r>
              <a:rPr lang="en-US" dirty="0"/>
              <a:t>and Formal </a:t>
            </a:r>
            <a:r>
              <a:rPr lang="en-US" dirty="0" smtClean="0"/>
              <a:t>parameters refer </a:t>
            </a:r>
            <a:r>
              <a:rPr lang="en-US" dirty="0"/>
              <a:t>to the different memory locations and only the value </a:t>
            </a:r>
            <a:r>
              <a:rPr lang="en-US" dirty="0" smtClean="0"/>
              <a:t>of the </a:t>
            </a:r>
            <a:r>
              <a:rPr lang="en-US" dirty="0"/>
              <a:t>actual argument is copied into the formal argument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The value of the actual argument will remain same.</a:t>
            </a:r>
          </a:p>
          <a:p>
            <a:pPr marL="742950" lvl="1" indent="-285750">
              <a:buFont typeface="Arial" pitchFamily="34" charset="0"/>
              <a:buChar char="•"/>
            </a:pPr>
            <a:endParaRPr lang="en-US" b="1" dirty="0"/>
          </a:p>
          <a:p>
            <a:pPr marL="285750" indent="-285750">
              <a:buFont typeface="Arial" pitchFamily="34" charset="0"/>
              <a:buChar char="•"/>
            </a:pPr>
            <a:endParaRPr lang="en-US" b="1" dirty="0"/>
          </a:p>
        </p:txBody>
      </p:sp>
      <p:sp>
        <p:nvSpPr>
          <p:cNvPr id="12" name="Rectangle 11"/>
          <p:cNvSpPr/>
          <p:nvPr/>
        </p:nvSpPr>
        <p:spPr>
          <a:xfrm>
            <a:off x="4758519" y="2237368"/>
            <a:ext cx="4156880" cy="2862322"/>
          </a:xfrm>
          <a:prstGeom prst="rect">
            <a:avLst/>
          </a:prstGeom>
        </p:spPr>
        <p:txBody>
          <a:bodyPr wrap="square">
            <a:spAutoFit/>
          </a:bodyPr>
          <a:lstStyle/>
          <a:p>
            <a:pPr marL="342900" indent="-342900">
              <a:buFont typeface="Arial" pitchFamily="34" charset="0"/>
              <a:buChar char="•"/>
            </a:pPr>
            <a:r>
              <a:rPr lang="en-US" dirty="0"/>
              <a:t>The addresses </a:t>
            </a:r>
            <a:r>
              <a:rPr lang="en-US" dirty="0" smtClean="0"/>
              <a:t>of the </a:t>
            </a:r>
            <a:r>
              <a:rPr lang="en-US" dirty="0"/>
              <a:t>actual arguments are passed to the formal arguments</a:t>
            </a:r>
            <a:r>
              <a:rPr lang="en-US" dirty="0" smtClean="0"/>
              <a:t>.</a:t>
            </a:r>
          </a:p>
          <a:p>
            <a:pPr marL="342900" indent="-342900"/>
            <a:endParaRPr lang="en-US" dirty="0"/>
          </a:p>
          <a:p>
            <a:pPr marL="342900" indent="-342900">
              <a:buFont typeface="Arial" pitchFamily="34" charset="0"/>
              <a:buChar char="•"/>
            </a:pPr>
            <a:r>
              <a:rPr lang="en-US" dirty="0"/>
              <a:t>Formal arguments refer to the same memory location </a:t>
            </a:r>
            <a:r>
              <a:rPr lang="en-US" dirty="0" smtClean="0"/>
              <a:t>of the </a:t>
            </a:r>
            <a:r>
              <a:rPr lang="en-US" dirty="0"/>
              <a:t>actual arguments</a:t>
            </a:r>
            <a:r>
              <a:rPr lang="en-US" dirty="0" smtClean="0"/>
              <a:t>.</a:t>
            </a:r>
          </a:p>
          <a:p>
            <a:pPr marL="342900" indent="-342900">
              <a:buFont typeface="Arial" pitchFamily="34" charset="0"/>
              <a:buChar char="•"/>
            </a:pPr>
            <a:endParaRPr lang="en-US" dirty="0"/>
          </a:p>
          <a:p>
            <a:pPr marL="342900" indent="-342900">
              <a:buFont typeface="Arial" pitchFamily="34" charset="0"/>
              <a:buChar char="•"/>
            </a:pPr>
            <a:r>
              <a:rPr lang="en-US" dirty="0"/>
              <a:t>Formal arguments should be a pointer variable </a:t>
            </a:r>
            <a:r>
              <a:rPr lang="en-US" dirty="0" smtClean="0"/>
              <a:t>or </a:t>
            </a:r>
            <a:r>
              <a:rPr lang="en-US" dirty="0"/>
              <a:t>array.</a:t>
            </a:r>
          </a:p>
          <a:p>
            <a:pPr marL="342900" indent="-342900">
              <a:buFont typeface="Arial" pitchFamily="34" charset="0"/>
              <a:buChar char="•"/>
            </a:pPr>
            <a:endParaRPr lang="en-US" b="1" dirty="0"/>
          </a:p>
        </p:txBody>
      </p:sp>
    </p:spTree>
    <p:extLst>
      <p:ext uri="{BB962C8B-B14F-4D97-AF65-F5344CB8AC3E}">
        <p14:creationId xmlns:p14="http://schemas.microsoft.com/office/powerpoint/2010/main" val="282407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1"/>
          </p:nvPr>
        </p:nvSpPr>
        <p:spPr/>
        <p:txBody>
          <a:bodyPr/>
          <a:lstStyle/>
          <a:p>
            <a:pPr lvl="0"/>
            <a:r>
              <a:rPr lang="en-US" dirty="0"/>
              <a:t>If a function </a:t>
            </a:r>
            <a:r>
              <a:rPr lang="en-US" dirty="0" smtClean="0"/>
              <a:t>has a </a:t>
            </a:r>
            <a:r>
              <a:rPr lang="en-US" dirty="0"/>
              <a:t>self-reference, it is called recursion. It is a process by which a function calls </a:t>
            </a:r>
            <a:r>
              <a:rPr lang="en-US" dirty="0" smtClean="0"/>
              <a:t>itself.</a:t>
            </a:r>
            <a:endParaRPr lang="en-US" dirty="0"/>
          </a:p>
          <a:p>
            <a:pPr lvl="0"/>
            <a:r>
              <a:rPr lang="en-US" dirty="0"/>
              <a:t>A recursive function must have the following properties:</a:t>
            </a:r>
          </a:p>
          <a:p>
            <a:pPr lvl="1"/>
            <a:r>
              <a:rPr lang="en-US" dirty="0"/>
              <a:t>The problem must be written in a recursive </a:t>
            </a:r>
            <a:r>
              <a:rPr lang="en-US" dirty="0" smtClean="0"/>
              <a:t>form.</a:t>
            </a:r>
            <a:endParaRPr lang="en-US" dirty="0"/>
          </a:p>
          <a:p>
            <a:pPr lvl="1"/>
            <a:r>
              <a:rPr lang="en-US" dirty="0"/>
              <a:t>There must be a base </a:t>
            </a:r>
            <a:r>
              <a:rPr lang="en-US" dirty="0" smtClean="0"/>
              <a:t>criterion or a terminating condition, </a:t>
            </a:r>
            <a:r>
              <a:rPr lang="en-US" dirty="0"/>
              <a:t>for which the function doesn’t call itself.</a:t>
            </a:r>
          </a:p>
          <a:p>
            <a:endParaRPr lang="en-US" dirty="0"/>
          </a:p>
        </p:txBody>
      </p:sp>
      <p:pic>
        <p:nvPicPr>
          <p:cNvPr id="19" name="Content Placeholder 1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6875" y="2010569"/>
            <a:ext cx="2381250" cy="3705225"/>
          </a:xfrm>
        </p:spPr>
      </p:pic>
      <p:sp>
        <p:nvSpPr>
          <p:cNvPr id="3" name="Title 2"/>
          <p:cNvSpPr>
            <a:spLocks noGrp="1"/>
          </p:cNvSpPr>
          <p:nvPr>
            <p:ph type="title"/>
          </p:nvPr>
        </p:nvSpPr>
        <p:spPr/>
        <p:txBody>
          <a:bodyPr/>
          <a:lstStyle/>
          <a:p>
            <a:r>
              <a:rPr lang="en-US" smtClean="0"/>
              <a:t>Recursion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180582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2000"/>
                                        <p:tgtEl>
                                          <p:spTgt spid="17">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fade">
                                      <p:cBhvr>
                                        <p:cTn id="15" dur="2000"/>
                                        <p:tgtEl>
                                          <p:spTgt spid="17">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Effect transition="in" filter="fade">
                                      <p:cBhvr>
                                        <p:cTn id="19" dur="2000"/>
                                        <p:tgtEl>
                                          <p:spTgt spid="17">
                                            <p:txEl>
                                              <p:pRg st="2" end="2"/>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Effect transition="in" filter="fade">
                                      <p:cBhvr>
                                        <p:cTn id="23" dur="20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943475"/>
          </a:xfrm>
        </p:spPr>
        <p:txBody>
          <a:bodyPr/>
          <a:lstStyle/>
          <a:p>
            <a:r>
              <a:rPr lang="en-US" dirty="0" smtClean="0"/>
              <a:t>This program should pass an array containing the age of a person, to a function. </a:t>
            </a:r>
            <a:r>
              <a:rPr lang="en-US" dirty="0"/>
              <a:t>T</a:t>
            </a:r>
            <a:r>
              <a:rPr lang="en-US" dirty="0" smtClean="0"/>
              <a:t>his function should find the average age and display the average age in the main function. Run this program and fix the compile time as well as run time issues.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p:txBody>
          <a:bodyPr/>
          <a:lstStyle/>
          <a:p>
            <a:r>
              <a:rPr lang="en-US" dirty="0" smtClean="0"/>
              <a:t>Lend a Hand – Fix the Issues</a:t>
            </a:r>
            <a:endParaRPr lang="en-US" dirty="0"/>
          </a:p>
        </p:txBody>
      </p:sp>
      <p:pic>
        <p:nvPicPr>
          <p:cNvPr id="6" name="Picture 32"/>
          <p:cNvPicPr>
            <a:picLocks noChangeAspect="1" noChangeArrowheads="1"/>
          </p:cNvPicPr>
          <p:nvPr/>
        </p:nvPicPr>
        <p:blipFill>
          <a:blip r:embed="rId3"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507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dirty="0" smtClean="0"/>
              <a:t>Fix the Issues- Solution</a:t>
            </a:r>
            <a:endParaRPr lang="en-US" dirty="0"/>
          </a:p>
        </p:txBody>
      </p:sp>
      <p:sp>
        <p:nvSpPr>
          <p:cNvPr id="6" name="Rectangle 5"/>
          <p:cNvSpPr/>
          <p:nvPr/>
        </p:nvSpPr>
        <p:spPr>
          <a:xfrm>
            <a:off x="574621" y="1371600"/>
            <a:ext cx="4038600"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itchFamily="49" charset="0"/>
                <a:cs typeface="Courier New" pitchFamily="49" charset="0"/>
              </a:rPr>
              <a:t>#include &lt;</a:t>
            </a:r>
            <a:r>
              <a:rPr lang="en-US" sz="1600" dirty="0" err="1">
                <a:latin typeface="Courier New" pitchFamily="49" charset="0"/>
                <a:cs typeface="Courier New" pitchFamily="49" charset="0"/>
              </a:rPr>
              <a:t>stdio.h</a:t>
            </a:r>
            <a:r>
              <a:rPr lang="en-US" sz="1600" dirty="0">
                <a:latin typeface="Courier New" pitchFamily="49" charset="0"/>
                <a:cs typeface="Courier New" pitchFamily="49" charset="0"/>
              </a:rPr>
              <a:t>&gt;</a:t>
            </a:r>
          </a:p>
          <a:p>
            <a:r>
              <a:rPr lang="en-US" sz="1600" dirty="0">
                <a:latin typeface="Courier New" pitchFamily="49" charset="0"/>
                <a:cs typeface="Courier New" pitchFamily="49" charset="0"/>
              </a:rPr>
              <a:t>float average(float a[],int n);</a:t>
            </a:r>
          </a:p>
          <a:p>
            <a:r>
              <a:rPr lang="en-US" sz="1600" dirty="0">
                <a:latin typeface="Courier New" pitchFamily="49" charset="0"/>
                <a:cs typeface="Courier New" pitchFamily="49" charset="0"/>
              </a:rPr>
              <a:t>int main(){</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float </a:t>
            </a:r>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c[20];</a:t>
            </a:r>
          </a:p>
          <a:p>
            <a:r>
              <a:rPr lang="en-US" sz="1600" dirty="0">
                <a:latin typeface="Courier New" pitchFamily="49" charset="0"/>
                <a:cs typeface="Courier New" pitchFamily="49" charset="0"/>
              </a:rPr>
              <a:t>int n;</a:t>
            </a:r>
          </a:p>
          <a:p>
            <a:r>
              <a:rPr lang="en-US" sz="1600" dirty="0" err="1">
                <a:latin typeface="Courier New" pitchFamily="49" charset="0"/>
                <a:cs typeface="Courier New" pitchFamily="49" charset="0"/>
              </a:rPr>
              <a:t>printf</a:t>
            </a:r>
            <a:r>
              <a:rPr lang="en-US" sz="1600" dirty="0">
                <a:latin typeface="Courier New" pitchFamily="49" charset="0"/>
                <a:cs typeface="Courier New" pitchFamily="49" charset="0"/>
              </a:rPr>
              <a:t>("Enter total number of values");</a:t>
            </a:r>
          </a:p>
          <a:p>
            <a:r>
              <a:rPr lang="en-US" sz="1600" dirty="0" err="1">
                <a:latin typeface="Courier New" pitchFamily="49" charset="0"/>
                <a:cs typeface="Courier New" pitchFamily="49" charset="0"/>
              </a:rPr>
              <a:t>scanf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d",&amp;n</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for(i=1;i&lt;=</a:t>
            </a:r>
            <a:r>
              <a:rPr lang="en-US" sz="1600" dirty="0" err="1">
                <a:latin typeface="Courier New" pitchFamily="49" charset="0"/>
                <a:cs typeface="Courier New" pitchFamily="49" charset="0"/>
              </a:rPr>
              <a:t>n;i</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scanf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d",&amp;c</a:t>
            </a:r>
            <a:r>
              <a:rPr lang="en-US" sz="1600" dirty="0">
                <a:latin typeface="Courier New" pitchFamily="49" charset="0"/>
                <a:cs typeface="Courier New" pitchFamily="49" charset="0"/>
              </a:rPr>
              <a:t>[i]);</a:t>
            </a: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=average(</a:t>
            </a:r>
            <a:r>
              <a:rPr lang="en-US" sz="1600" dirty="0" err="1">
                <a:latin typeface="Courier New" pitchFamily="49" charset="0"/>
                <a:cs typeface="Courier New" pitchFamily="49" charset="0"/>
              </a:rPr>
              <a:t>c,n</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Only name of array is passed as argument. */</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printf</a:t>
            </a:r>
            <a:r>
              <a:rPr lang="en-US" sz="1600" dirty="0">
                <a:latin typeface="Courier New" pitchFamily="49" charset="0"/>
                <a:cs typeface="Courier New" pitchFamily="49" charset="0"/>
              </a:rPr>
              <a:t>("Average age=%.2f",avg);</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getch</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return 0;</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p:txBody>
      </p:sp>
      <p:sp>
        <p:nvSpPr>
          <p:cNvPr id="7" name="Rectangle 6"/>
          <p:cNvSpPr/>
          <p:nvPr/>
        </p:nvSpPr>
        <p:spPr>
          <a:xfrm>
            <a:off x="4833938" y="1371600"/>
            <a:ext cx="3776662"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urier New" pitchFamily="49" charset="0"/>
                <a:cs typeface="Courier New" pitchFamily="49" charset="0"/>
              </a:rPr>
              <a:t>float average(float a[],n)</a:t>
            </a:r>
          </a:p>
          <a:p>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int i;</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float </a:t>
            </a:r>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sum=0.0;</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for(i=1;i&lt;=</a:t>
            </a:r>
            <a:r>
              <a:rPr lang="en-US" sz="1600" dirty="0" err="1">
                <a:latin typeface="Courier New" pitchFamily="49" charset="0"/>
                <a:cs typeface="Courier New" pitchFamily="49" charset="0"/>
              </a:rPr>
              <a:t>n;i</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printf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f",a</a:t>
            </a:r>
            <a:r>
              <a:rPr lang="en-US" sz="1600" dirty="0">
                <a:latin typeface="Courier New" pitchFamily="49" charset="0"/>
                <a:cs typeface="Courier New" pitchFamily="49" charset="0"/>
              </a:rPr>
              <a:t>[i]);</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sum+=a[i];</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=(sum/n);</a:t>
            </a:r>
          </a:p>
          <a:p>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printf</a:t>
            </a:r>
            <a:r>
              <a:rPr lang="en-US" sz="1600" dirty="0">
                <a:latin typeface="Courier New" pitchFamily="49" charset="0"/>
                <a:cs typeface="Courier New" pitchFamily="49" charset="0"/>
              </a:rPr>
              <a:t>("average= %f",</a:t>
            </a:r>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return </a:t>
            </a:r>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a:t>
            </a:r>
          </a:p>
        </p:txBody>
      </p:sp>
      <p:pic>
        <p:nvPicPr>
          <p:cNvPr id="8" name="Picture 32"/>
          <p:cNvPicPr>
            <a:picLocks noChangeAspect="1" noChangeArrowheads="1"/>
          </p:cNvPicPr>
          <p:nvPr/>
        </p:nvPicPr>
        <p:blipFill>
          <a:blip r:embed="rId3"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7260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28950" y="2133600"/>
            <a:ext cx="3086100" cy="31598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686800" cy="679450"/>
          </a:xfrm>
        </p:spPr>
        <p:txBody>
          <a:bodyPr/>
          <a:lstStyle/>
          <a:p>
            <a:pPr marL="731520" indent="-365760">
              <a:spcBef>
                <a:spcPts val="0"/>
              </a:spcBef>
              <a:defRPr/>
            </a:pPr>
            <a:r>
              <a:rPr dirty="0" smtClean="0"/>
              <a:t>Here are the instructions:</a:t>
            </a:r>
          </a:p>
          <a:p>
            <a:pPr marL="1131570" lvl="1" indent="-365760">
              <a:spcBef>
                <a:spcPts val="0"/>
              </a:spcBef>
            </a:pPr>
            <a:r>
              <a:rPr lang="en-US" dirty="0" smtClean="0"/>
              <a:t>Write a </a:t>
            </a:r>
            <a:r>
              <a:rPr lang="en-US" dirty="0"/>
              <a:t>program to find </a:t>
            </a:r>
            <a:r>
              <a:rPr lang="en-US" dirty="0" smtClean="0"/>
              <a:t>the area of a rectangle by passing value to a function.</a:t>
            </a:r>
          </a:p>
          <a:p>
            <a:pPr marL="1131570" lvl="1" indent="-365760">
              <a:lnSpc>
                <a:spcPct val="120000"/>
              </a:lnSpc>
              <a:spcBef>
                <a:spcPts val="0"/>
              </a:spcBef>
            </a:pPr>
            <a:endParaRPr lang="en-US" sz="2200" dirty="0" smtClean="0"/>
          </a:p>
          <a:p>
            <a:pPr marL="731520" lvl="1" indent="-365760">
              <a:lnSpc>
                <a:spcPct val="120000"/>
              </a:lnSpc>
              <a:spcBef>
                <a:spcPts val="0"/>
              </a:spcBef>
              <a:buNone/>
            </a:pPr>
            <a:endParaRPr lang="en-US" sz="2200" dirty="0" smtClean="0"/>
          </a:p>
          <a:p>
            <a:pPr marL="731520" indent="-365760">
              <a:lnSpc>
                <a:spcPct val="120000"/>
              </a:lnSpc>
              <a:spcBef>
                <a:spcPts val="0"/>
              </a:spcBef>
            </a:pP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3" name="Title 2"/>
          <p:cNvSpPr>
            <a:spLocks noGrp="1"/>
          </p:cNvSpPr>
          <p:nvPr>
            <p:ph type="title"/>
          </p:nvPr>
        </p:nvSpPr>
        <p:spPr/>
        <p:txBody>
          <a:bodyPr/>
          <a:lstStyle/>
          <a:p>
            <a:r>
              <a:rPr lang="en-US" dirty="0" smtClean="0"/>
              <a:t>Lend a Hand</a:t>
            </a:r>
            <a:endParaRPr lang="en-US" dirty="0"/>
          </a:p>
        </p:txBody>
      </p:sp>
      <p:pic>
        <p:nvPicPr>
          <p:cNvPr id="5" name="Picture 4"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772400" y="0"/>
            <a:ext cx="1524000"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400" dirty="0" smtClean="0"/>
              <a:t> </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p:txBody>
          <a:bodyPr/>
          <a:lstStyle/>
          <a:p>
            <a:r>
              <a:rPr lang="en-US" dirty="0"/>
              <a:t>Lend a Hand (Contd.)</a:t>
            </a:r>
          </a:p>
        </p:txBody>
      </p:sp>
      <p:sp>
        <p:nvSpPr>
          <p:cNvPr id="5" name="Rectangle 4"/>
          <p:cNvSpPr/>
          <p:nvPr/>
        </p:nvSpPr>
        <p:spPr>
          <a:xfrm>
            <a:off x="381000" y="1219200"/>
            <a:ext cx="6096000" cy="4953000"/>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endParaRPr lang="en-US" sz="1600" dirty="0" smtClean="0">
              <a:solidFill>
                <a:schemeClr val="tx1"/>
              </a:solidFill>
              <a:latin typeface="Courier New" pitchFamily="49" charset="0"/>
              <a:cs typeface="Courier New" pitchFamily="49" charset="0"/>
            </a:endParaRPr>
          </a:p>
          <a:p>
            <a:r>
              <a:rPr lang="en-US" sz="1600" dirty="0" smtClean="0">
                <a:solidFill>
                  <a:schemeClr val="tx1"/>
                </a:solidFill>
                <a:latin typeface="Courier New" pitchFamily="49" charset="0"/>
                <a:cs typeface="Courier New" pitchFamily="49" charset="0"/>
              </a:rPr>
              <a:t>#</a:t>
            </a:r>
            <a:r>
              <a:rPr lang="en-US" sz="1600" dirty="0">
                <a:solidFill>
                  <a:schemeClr val="tx1"/>
                </a:solidFill>
                <a:latin typeface="Courier New" pitchFamily="49" charset="0"/>
                <a:cs typeface="Courier New" pitchFamily="49" charset="0"/>
              </a:rPr>
              <a:t>include &lt;</a:t>
            </a:r>
            <a:r>
              <a:rPr lang="en-US" sz="1600" dirty="0" err="1">
                <a:solidFill>
                  <a:schemeClr val="tx1"/>
                </a:solidFill>
                <a:latin typeface="Courier New" pitchFamily="49" charset="0"/>
                <a:cs typeface="Courier New" pitchFamily="49" charset="0"/>
              </a:rPr>
              <a:t>stdio.h</a:t>
            </a:r>
            <a:r>
              <a:rPr lang="en-US" sz="1600" dirty="0">
                <a:solidFill>
                  <a:schemeClr val="tx1"/>
                </a:solidFill>
                <a:latin typeface="Courier New" pitchFamily="49" charset="0"/>
                <a:cs typeface="Courier New" pitchFamily="49" charset="0"/>
              </a:rPr>
              <a:t>&gt;</a:t>
            </a:r>
          </a:p>
          <a:p>
            <a:r>
              <a:rPr lang="en-US" sz="1600" dirty="0">
                <a:solidFill>
                  <a:schemeClr val="tx1"/>
                </a:solidFill>
                <a:latin typeface="Courier New" pitchFamily="49" charset="0"/>
                <a:cs typeface="Courier New" pitchFamily="49" charset="0"/>
              </a:rPr>
              <a:t>main()</a:t>
            </a:r>
          </a:p>
          <a:p>
            <a:r>
              <a:rPr lang="en-US" sz="1600" dirty="0">
                <a:solidFill>
                  <a:schemeClr val="tx1"/>
                </a:solidFill>
                <a:latin typeface="Courier New" pitchFamily="49" charset="0"/>
                <a:cs typeface="Courier New" pitchFamily="49" charset="0"/>
              </a:rPr>
              <a:t>{</a:t>
            </a:r>
          </a:p>
          <a:p>
            <a:r>
              <a:rPr lang="en-US" sz="1600" dirty="0" err="1">
                <a:solidFill>
                  <a:schemeClr val="tx1"/>
                </a:solidFill>
                <a:latin typeface="Courier New" pitchFamily="49" charset="0"/>
                <a:cs typeface="Courier New" pitchFamily="49" charset="0"/>
              </a:rPr>
              <a:t>intl,b</a:t>
            </a:r>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int area(int);</a:t>
            </a:r>
          </a:p>
          <a:p>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("Enter Length of Rectangle\n");</a:t>
            </a:r>
          </a:p>
          <a:p>
            <a:r>
              <a:rPr lang="en-US" sz="1600" dirty="0" err="1">
                <a:solidFill>
                  <a:schemeClr val="tx1"/>
                </a:solidFill>
                <a:latin typeface="Courier New" pitchFamily="49" charset="0"/>
                <a:cs typeface="Courier New" pitchFamily="49" charset="0"/>
              </a:rPr>
              <a:t>scanf</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d",&amp;l</a:t>
            </a:r>
            <a:r>
              <a:rPr lang="en-US" sz="1600" dirty="0">
                <a:solidFill>
                  <a:schemeClr val="tx1"/>
                </a:solidFill>
                <a:latin typeface="Courier New" pitchFamily="49" charset="0"/>
                <a:cs typeface="Courier New" pitchFamily="49" charset="0"/>
              </a:rPr>
              <a:t>);</a:t>
            </a:r>
          </a:p>
          <a:p>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("Enter Breadth of Rectangle\n");</a:t>
            </a:r>
          </a:p>
          <a:p>
            <a:r>
              <a:rPr lang="en-US" sz="1600" dirty="0" err="1">
                <a:solidFill>
                  <a:schemeClr val="tx1"/>
                </a:solidFill>
                <a:latin typeface="Courier New" pitchFamily="49" charset="0"/>
                <a:cs typeface="Courier New" pitchFamily="49" charset="0"/>
              </a:rPr>
              <a:t>scanf</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d",&amp;b</a:t>
            </a:r>
            <a:r>
              <a:rPr lang="en-US" sz="1600" dirty="0">
                <a:solidFill>
                  <a:schemeClr val="tx1"/>
                </a:solidFill>
                <a:latin typeface="Courier New" pitchFamily="49" charset="0"/>
                <a:cs typeface="Courier New" pitchFamily="49" charset="0"/>
              </a:rPr>
              <a:t>);</a:t>
            </a:r>
          </a:p>
          <a:p>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("Area of Rectangle = %</a:t>
            </a:r>
            <a:r>
              <a:rPr lang="en-US" sz="1600" dirty="0" err="1">
                <a:solidFill>
                  <a:schemeClr val="tx1"/>
                </a:solidFill>
                <a:latin typeface="Courier New" pitchFamily="49" charset="0"/>
                <a:cs typeface="Courier New" pitchFamily="49" charset="0"/>
              </a:rPr>
              <a:t>d",Area</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l,b</a:t>
            </a:r>
            <a:r>
              <a:rPr lang="en-US" sz="1600" dirty="0">
                <a:solidFill>
                  <a:schemeClr val="tx1"/>
                </a:solidFill>
                <a:latin typeface="Courier New" pitchFamily="49" charset="0"/>
                <a:cs typeface="Courier New" pitchFamily="49" charset="0"/>
              </a:rPr>
              <a:t>));</a:t>
            </a:r>
          </a:p>
          <a:p>
            <a:r>
              <a:rPr lang="en-US" sz="1600" dirty="0" err="1">
                <a:solidFill>
                  <a:schemeClr val="tx1"/>
                </a:solidFill>
                <a:latin typeface="Courier New" pitchFamily="49" charset="0"/>
                <a:cs typeface="Courier New" pitchFamily="49" charset="0"/>
              </a:rPr>
              <a:t>getch</a:t>
            </a:r>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return 1;</a:t>
            </a:r>
          </a:p>
          <a:p>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int Area(</a:t>
            </a:r>
            <a:r>
              <a:rPr lang="en-US" sz="1600" dirty="0" err="1">
                <a:solidFill>
                  <a:schemeClr val="tx1"/>
                </a:solidFill>
                <a:latin typeface="Courier New" pitchFamily="49" charset="0"/>
                <a:cs typeface="Courier New" pitchFamily="49" charset="0"/>
              </a:rPr>
              <a:t>intlength,int</a:t>
            </a:r>
            <a:r>
              <a:rPr lang="en-US" sz="1600" dirty="0">
                <a:solidFill>
                  <a:schemeClr val="tx1"/>
                </a:solidFill>
                <a:latin typeface="Courier New" pitchFamily="49" charset="0"/>
                <a:cs typeface="Courier New" pitchFamily="49" charset="0"/>
              </a:rPr>
              <a:t> breadth)</a:t>
            </a:r>
          </a:p>
          <a:p>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int area=0;</a:t>
            </a:r>
          </a:p>
          <a:p>
            <a:r>
              <a:rPr lang="en-US" sz="1600" dirty="0">
                <a:solidFill>
                  <a:schemeClr val="tx1"/>
                </a:solidFill>
                <a:latin typeface="Courier New" pitchFamily="49" charset="0"/>
                <a:cs typeface="Courier New" pitchFamily="49" charset="0"/>
              </a:rPr>
              <a:t>area =length * breadth;</a:t>
            </a:r>
          </a:p>
          <a:p>
            <a:r>
              <a:rPr lang="en-US" sz="1600" dirty="0">
                <a:solidFill>
                  <a:schemeClr val="tx1"/>
                </a:solidFill>
                <a:latin typeface="Courier New" pitchFamily="49" charset="0"/>
                <a:cs typeface="Courier New" pitchFamily="49" charset="0"/>
              </a:rPr>
              <a:t>return(area);</a:t>
            </a:r>
          </a:p>
          <a:p>
            <a:r>
              <a:rPr lang="en-US" sz="1600" dirty="0" smtClean="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p:txBody>
      </p:sp>
      <p:pic>
        <p:nvPicPr>
          <p:cNvPr id="7" name="Picture 32"/>
          <p:cNvPicPr>
            <a:picLocks noChangeAspect="1" noChangeArrowheads="1"/>
          </p:cNvPicPr>
          <p:nvPr/>
        </p:nvPicPr>
        <p:blipFill>
          <a:blip r:embed="rId2"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0297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7543800" cy="450850"/>
          </a:xfrm>
          <a:ln>
            <a:noFill/>
          </a:ln>
        </p:spPr>
        <p:style>
          <a:lnRef idx="2">
            <a:schemeClr val="dk1"/>
          </a:lnRef>
          <a:fillRef idx="1">
            <a:schemeClr val="lt1"/>
          </a:fillRef>
          <a:effectRef idx="0">
            <a:schemeClr val="dk1"/>
          </a:effectRef>
          <a:fontRef idx="minor">
            <a:schemeClr val="dk1"/>
          </a:fontRef>
        </p:style>
        <p:txBody>
          <a:bodyPr/>
          <a:lstStyle/>
          <a:p>
            <a:r>
              <a:rPr lang="en-US" sz="1800" dirty="0" smtClean="0"/>
              <a:t>Find a max </a:t>
            </a:r>
            <a:r>
              <a:rPr lang="en-US" sz="1800" dirty="0"/>
              <a:t>number from a given set of 5 numbers</a:t>
            </a:r>
            <a:r>
              <a:rPr lang="en-US" sz="1800" dirty="0" smtClean="0"/>
              <a:t>.</a:t>
            </a:r>
          </a:p>
          <a:p>
            <a:pPr>
              <a:buNone/>
            </a:pPr>
            <a:r>
              <a:rPr sz="1800" dirty="0" smtClean="0"/>
              <a:t>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3" name="Title 2"/>
          <p:cNvSpPr>
            <a:spLocks noGrp="1"/>
          </p:cNvSpPr>
          <p:nvPr>
            <p:ph type="title"/>
          </p:nvPr>
        </p:nvSpPr>
        <p:spPr/>
        <p:txBody>
          <a:bodyPr/>
          <a:lstStyle/>
          <a:p>
            <a:r>
              <a:rPr lang="en-US" dirty="0"/>
              <a:t>Lend a Hand (Contd.)</a:t>
            </a:r>
          </a:p>
        </p:txBody>
      </p:sp>
      <p:pic>
        <p:nvPicPr>
          <p:cNvPr id="6" name="Picture 32"/>
          <p:cNvPicPr>
            <a:picLocks noChangeAspect="1" noChangeArrowheads="1"/>
          </p:cNvPicPr>
          <p:nvPr/>
        </p:nvPicPr>
        <p:blipFill>
          <a:blip r:embed="rId2"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6109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Pictures\Succes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373380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latin typeface="+mn-lt"/>
              </a:rPr>
              <a:t>Overview</a:t>
            </a:r>
            <a:endParaRPr lang="en-US" dirty="0">
              <a:latin typeface="+mn-lt"/>
            </a:endParaRPr>
          </a:p>
        </p:txBody>
      </p:sp>
      <p:sp>
        <p:nvSpPr>
          <p:cNvPr id="6" name="Oval Callout 5"/>
          <p:cNvSpPr/>
          <p:nvPr/>
        </p:nvSpPr>
        <p:spPr>
          <a:xfrm>
            <a:off x="3435914" y="1143000"/>
            <a:ext cx="5403286" cy="2590800"/>
          </a:xfrm>
          <a:prstGeom prst="wedgeEllipseCallout">
            <a:avLst>
              <a:gd name="adj1" fmla="val -53321"/>
              <a:gd name="adj2" fmla="val 6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rPr>
              <a:t>Now that you have learnt all about Data Structures and Control Structures, we will start with our next  topic,  “ Functions”.</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ppt_x</p:attrName>
                                        </p:attrNameLst>
                                      </p:cBhvr>
                                      <p:tavLst>
                                        <p:tav tm="0">
                                          <p:val>
                                            <p:strVal val="#ppt_x"/>
                                          </p:val>
                                        </p:tav>
                                        <p:tav tm="100000">
                                          <p:val>
                                            <p:strVal val="#ppt_x"/>
                                          </p:val>
                                        </p:tav>
                                      </p:tavLst>
                                    </p:anim>
                                    <p:anim calcmode="lin" valueType="num">
                                      <p:cBhvr>
                                        <p:cTn id="13"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30</a:t>
            </a:fld>
            <a:endParaRPr lang="en-US" dirty="0"/>
          </a:p>
        </p:txBody>
      </p:sp>
      <p:sp>
        <p:nvSpPr>
          <p:cNvPr id="4" name="Title 3"/>
          <p:cNvSpPr>
            <a:spLocks noGrp="1"/>
          </p:cNvSpPr>
          <p:nvPr>
            <p:ph type="title"/>
          </p:nvPr>
        </p:nvSpPr>
        <p:spPr/>
        <p:txBody>
          <a:bodyPr/>
          <a:lstStyle/>
          <a:p>
            <a:r>
              <a:rPr lang="en-US" dirty="0"/>
              <a:t>Lend a Hand (Contd.)</a:t>
            </a:r>
          </a:p>
        </p:txBody>
      </p:sp>
      <p:sp>
        <p:nvSpPr>
          <p:cNvPr id="5" name="Rectangle 4"/>
          <p:cNvSpPr/>
          <p:nvPr/>
        </p:nvSpPr>
        <p:spPr>
          <a:xfrm>
            <a:off x="381000" y="1447800"/>
            <a:ext cx="3886200" cy="4648200"/>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buNone/>
            </a:pPr>
            <a:r>
              <a:rPr lang="en-US" sz="1600" dirty="0">
                <a:solidFill>
                  <a:schemeClr val="tx1"/>
                </a:solidFill>
                <a:latin typeface="Courier New" pitchFamily="49" charset="0"/>
                <a:cs typeface="Courier New" pitchFamily="49" charset="0"/>
              </a:rPr>
              <a:t>#include &lt;</a:t>
            </a:r>
            <a:r>
              <a:rPr lang="en-US" sz="1600" dirty="0" err="1">
                <a:solidFill>
                  <a:schemeClr val="tx1"/>
                </a:solidFill>
                <a:latin typeface="Courier New" pitchFamily="49" charset="0"/>
                <a:cs typeface="Courier New" pitchFamily="49" charset="0"/>
              </a:rPr>
              <a:t>stdio.h</a:t>
            </a:r>
            <a:r>
              <a:rPr lang="en-US" sz="1600" dirty="0">
                <a:solidFill>
                  <a:schemeClr val="tx1"/>
                </a:solidFill>
                <a:latin typeface="Courier New" pitchFamily="49" charset="0"/>
                <a:cs typeface="Courier New" pitchFamily="49" charset="0"/>
              </a:rPr>
              <a:t>&gt;</a:t>
            </a:r>
          </a:p>
          <a:p>
            <a:pPr>
              <a:buNone/>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maximum(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 </a:t>
            </a:r>
            <a:r>
              <a:rPr lang="en-US" sz="1600" dirty="0" smtClean="0">
                <a:solidFill>
                  <a:schemeClr val="tx1"/>
                </a:solidFill>
                <a:latin typeface="Courier New" pitchFamily="49" charset="0"/>
                <a:cs typeface="Courier New" pitchFamily="49" charset="0"/>
              </a:rPr>
              <a:t>);          </a:t>
            </a:r>
            <a:endParaRPr lang="en-US" sz="1600" dirty="0">
              <a:solidFill>
                <a:schemeClr val="tx1"/>
              </a:solidFill>
              <a:latin typeface="Courier New" pitchFamily="49" charset="0"/>
              <a:cs typeface="Courier New" pitchFamily="49" charset="0"/>
            </a:endParaRPr>
          </a:p>
          <a:p>
            <a:pPr>
              <a:buNone/>
            </a:pPr>
            <a:r>
              <a:rPr lang="en-US" sz="1600" dirty="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int</a:t>
            </a:r>
            <a:r>
              <a:rPr lang="en-US" sz="1600" dirty="0" smtClean="0">
                <a:solidFill>
                  <a:schemeClr val="tx1"/>
                </a:solidFill>
                <a:latin typeface="Courier New" pitchFamily="49" charset="0"/>
                <a:cs typeface="Courier New" pitchFamily="49" charset="0"/>
              </a:rPr>
              <a:t>  maximum</a:t>
            </a: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values[5] )</a:t>
            </a:r>
          </a:p>
          <a:p>
            <a:pPr>
              <a:buNone/>
            </a:pPr>
            <a:r>
              <a:rPr lang="en-US" sz="1600" dirty="0">
                <a:solidFill>
                  <a:schemeClr val="tx1"/>
                </a:solidFill>
                <a:latin typeface="Courier New" pitchFamily="49" charset="0"/>
                <a:cs typeface="Courier New" pitchFamily="49" charset="0"/>
              </a:rPr>
              <a:t>	{</a:t>
            </a:r>
          </a:p>
          <a:p>
            <a:pPr>
              <a:buNone/>
            </a:pPr>
            <a:r>
              <a:rPr lang="en-US" sz="1600" dirty="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int</a:t>
            </a:r>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max_value</a:t>
            </a:r>
            <a:r>
              <a:rPr lang="en-US" sz="1600" dirty="0">
                <a:solidFill>
                  <a:schemeClr val="tx1"/>
                </a:solidFill>
                <a:latin typeface="Courier New" pitchFamily="49" charset="0"/>
                <a:cs typeface="Courier New" pitchFamily="49" charset="0"/>
              </a:rPr>
              <a:t>, i;</a:t>
            </a:r>
          </a:p>
          <a:p>
            <a:pPr>
              <a:buNone/>
            </a:pPr>
            <a:r>
              <a:rPr lang="en-US" sz="1600" dirty="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    </a:t>
            </a:r>
            <a:r>
              <a:rPr lang="en-US" sz="1600" dirty="0" err="1" smtClean="0">
                <a:solidFill>
                  <a:schemeClr val="tx1"/>
                </a:solidFill>
                <a:latin typeface="Courier New" pitchFamily="49" charset="0"/>
                <a:cs typeface="Courier New" pitchFamily="49" charset="0"/>
              </a:rPr>
              <a:t>max_value</a:t>
            </a:r>
            <a:r>
              <a:rPr lang="en-US" sz="1600" dirty="0" smtClean="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 values[0];</a:t>
            </a:r>
          </a:p>
          <a:p>
            <a:pPr>
              <a:buNone/>
            </a:pPr>
            <a:r>
              <a:rPr lang="en-US" sz="1600" dirty="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    for</a:t>
            </a:r>
            <a:r>
              <a:rPr lang="en-US" sz="1600" dirty="0">
                <a:solidFill>
                  <a:schemeClr val="tx1"/>
                </a:solidFill>
                <a:latin typeface="Courier New" pitchFamily="49" charset="0"/>
                <a:cs typeface="Courier New" pitchFamily="49" charset="0"/>
              </a:rPr>
              <a:t>( i = 0; i &lt; 5; ++i )</a:t>
            </a:r>
          </a:p>
          <a:p>
            <a:pPr>
              <a:buNone/>
            </a:pPr>
            <a:r>
              <a:rPr lang="en-US" sz="1600" dirty="0">
                <a:solidFill>
                  <a:schemeClr val="tx1"/>
                </a:solidFill>
                <a:latin typeface="Courier New" pitchFamily="49" charset="0"/>
                <a:cs typeface="Courier New" pitchFamily="49" charset="0"/>
              </a:rPr>
              <a:t>	if( values[i] &gt; </a:t>
            </a:r>
            <a:r>
              <a:rPr lang="en-US" sz="1600" dirty="0" err="1">
                <a:solidFill>
                  <a:schemeClr val="tx1"/>
                </a:solidFill>
                <a:latin typeface="Courier New" pitchFamily="49" charset="0"/>
                <a:cs typeface="Courier New" pitchFamily="49" charset="0"/>
              </a:rPr>
              <a:t>max_value</a:t>
            </a:r>
            <a:r>
              <a:rPr lang="en-US" sz="1600" dirty="0">
                <a:solidFill>
                  <a:schemeClr val="tx1"/>
                </a:solidFill>
                <a:latin typeface="Courier New" pitchFamily="49" charset="0"/>
                <a:cs typeface="Courier New" pitchFamily="49" charset="0"/>
              </a:rPr>
              <a:t> )</a:t>
            </a:r>
          </a:p>
          <a:p>
            <a:pPr>
              <a:buNone/>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max_value</a:t>
            </a:r>
            <a:r>
              <a:rPr lang="en-US" sz="1600" dirty="0">
                <a:solidFill>
                  <a:schemeClr val="tx1"/>
                </a:solidFill>
                <a:latin typeface="Courier New" pitchFamily="49" charset="0"/>
                <a:cs typeface="Courier New" pitchFamily="49" charset="0"/>
              </a:rPr>
              <a:t> = values[i];</a:t>
            </a:r>
          </a:p>
          <a:p>
            <a:pPr>
              <a:buNone/>
            </a:pPr>
            <a:r>
              <a:rPr lang="en-US" sz="1600" dirty="0">
                <a:solidFill>
                  <a:schemeClr val="tx1"/>
                </a:solidFill>
                <a:latin typeface="Courier New" pitchFamily="49" charset="0"/>
                <a:cs typeface="Courier New" pitchFamily="49" charset="0"/>
              </a:rPr>
              <a:t>	</a:t>
            </a:r>
          </a:p>
          <a:p>
            <a:pPr>
              <a:buNone/>
            </a:pPr>
            <a:r>
              <a:rPr lang="en-US" sz="1600" dirty="0">
                <a:solidFill>
                  <a:schemeClr val="tx1"/>
                </a:solidFill>
                <a:latin typeface="Courier New" pitchFamily="49" charset="0"/>
                <a:cs typeface="Courier New" pitchFamily="49" charset="0"/>
              </a:rPr>
              <a:t>	return </a:t>
            </a:r>
            <a:r>
              <a:rPr lang="en-US" sz="1600" dirty="0" err="1">
                <a:solidFill>
                  <a:schemeClr val="tx1"/>
                </a:solidFill>
                <a:latin typeface="Courier New" pitchFamily="49" charset="0"/>
                <a:cs typeface="Courier New" pitchFamily="49" charset="0"/>
              </a:rPr>
              <a:t>max_value</a:t>
            </a:r>
            <a:r>
              <a:rPr lang="en-US" sz="1600" dirty="0">
                <a:solidFill>
                  <a:schemeClr val="tx1"/>
                </a:solidFill>
                <a:latin typeface="Courier New" pitchFamily="49" charset="0"/>
                <a:cs typeface="Courier New" pitchFamily="49" charset="0"/>
              </a:rPr>
              <a:t>;</a:t>
            </a:r>
          </a:p>
          <a:p>
            <a:pPr>
              <a:buNone/>
            </a:pPr>
            <a:r>
              <a:rPr lang="en-US" sz="1600" dirty="0">
                <a:solidFill>
                  <a:schemeClr val="tx1"/>
                </a:solidFill>
                <a:latin typeface="Courier New" pitchFamily="49" charset="0"/>
                <a:cs typeface="Courier New" pitchFamily="49" charset="0"/>
              </a:rPr>
              <a:t>	}</a:t>
            </a:r>
          </a:p>
        </p:txBody>
      </p:sp>
      <p:sp>
        <p:nvSpPr>
          <p:cNvPr id="6" name="Rectangle 5"/>
          <p:cNvSpPr/>
          <p:nvPr/>
        </p:nvSpPr>
        <p:spPr>
          <a:xfrm>
            <a:off x="4724400" y="1447800"/>
            <a:ext cx="3886200" cy="4648200"/>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pPr>
              <a:buNone/>
            </a:pPr>
            <a:r>
              <a:rPr lang="en-US" sz="1600" dirty="0">
                <a:solidFill>
                  <a:schemeClr val="tx1"/>
                </a:solidFill>
                <a:latin typeface="Courier New" pitchFamily="49" charset="0"/>
                <a:cs typeface="Courier New" pitchFamily="49" charset="0"/>
              </a:rPr>
              <a:t>main()</a:t>
            </a:r>
          </a:p>
          <a:p>
            <a:pPr>
              <a:buNone/>
            </a:pPr>
            <a:r>
              <a:rPr lang="en-US" sz="1600" dirty="0">
                <a:solidFill>
                  <a:schemeClr val="tx1"/>
                </a:solidFill>
                <a:latin typeface="Courier New" pitchFamily="49" charset="0"/>
                <a:cs typeface="Courier New" pitchFamily="49" charset="0"/>
              </a:rPr>
              <a:t>{</a:t>
            </a:r>
          </a:p>
          <a:p>
            <a:pPr>
              <a:buNone/>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values[5], i, max;</a:t>
            </a:r>
          </a:p>
          <a:p>
            <a:pPr>
              <a:buNone/>
            </a:pPr>
            <a:r>
              <a:rPr lang="en-US" sz="1600" dirty="0">
                <a:solidFill>
                  <a:schemeClr val="tx1"/>
                </a:solidFill>
                <a:latin typeface="Courier New" pitchFamily="49" charset="0"/>
                <a:cs typeface="Courier New" pitchFamily="49" charset="0"/>
              </a:rPr>
              <a:t>		</a:t>
            </a:r>
          </a:p>
          <a:p>
            <a:pPr>
              <a:buNone/>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("Enter 5 numbers\n");</a:t>
            </a:r>
          </a:p>
          <a:p>
            <a:pPr>
              <a:buNone/>
            </a:pPr>
            <a:r>
              <a:rPr lang="en-US" sz="1600" dirty="0">
                <a:solidFill>
                  <a:schemeClr val="tx1"/>
                </a:solidFill>
                <a:latin typeface="Courier New" pitchFamily="49" charset="0"/>
                <a:cs typeface="Courier New" pitchFamily="49" charset="0"/>
              </a:rPr>
              <a:t>	for( i = 0; i &lt; 5; ++i )</a:t>
            </a:r>
          </a:p>
          <a:p>
            <a:pPr>
              <a:buNone/>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scanf</a:t>
            </a:r>
            <a:r>
              <a:rPr lang="en-US" sz="1600" dirty="0">
                <a:solidFill>
                  <a:schemeClr val="tx1"/>
                </a:solidFill>
                <a:latin typeface="Courier New" pitchFamily="49" charset="0"/>
                <a:cs typeface="Courier New" pitchFamily="49" charset="0"/>
              </a:rPr>
              <a:t>("%d", &amp;values[i] );</a:t>
            </a:r>
          </a:p>
          <a:p>
            <a:pPr>
              <a:buNone/>
            </a:pPr>
            <a:r>
              <a:rPr lang="en-US" sz="1600" dirty="0">
                <a:solidFill>
                  <a:schemeClr val="tx1"/>
                </a:solidFill>
                <a:latin typeface="Courier New" pitchFamily="49" charset="0"/>
                <a:cs typeface="Courier New" pitchFamily="49" charset="0"/>
              </a:rPr>
              <a:t>		</a:t>
            </a:r>
          </a:p>
          <a:p>
            <a:pPr>
              <a:buNone/>
            </a:pPr>
            <a:r>
              <a:rPr lang="en-US" sz="1600" dirty="0">
                <a:solidFill>
                  <a:schemeClr val="tx1"/>
                </a:solidFill>
                <a:latin typeface="Courier New" pitchFamily="49" charset="0"/>
                <a:cs typeface="Courier New" pitchFamily="49" charset="0"/>
              </a:rPr>
              <a:t>	max = maximum( values );</a:t>
            </a:r>
          </a:p>
          <a:p>
            <a:pPr>
              <a:buNone/>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nMaximum</a:t>
            </a:r>
            <a:r>
              <a:rPr lang="en-US" sz="1600" dirty="0">
                <a:solidFill>
                  <a:schemeClr val="tx1"/>
                </a:solidFill>
                <a:latin typeface="Courier New" pitchFamily="49" charset="0"/>
                <a:cs typeface="Courier New" pitchFamily="49" charset="0"/>
              </a:rPr>
              <a:t> value is %d\n", max );</a:t>
            </a:r>
          </a:p>
          <a:p>
            <a:pPr>
              <a:buNone/>
            </a:pPr>
            <a:r>
              <a:rPr lang="en-US" sz="1600" dirty="0">
                <a:solidFill>
                  <a:schemeClr val="tx1"/>
                </a:solidFill>
                <a:latin typeface="Courier New" pitchFamily="49" charset="0"/>
                <a:cs typeface="Courier New" pitchFamily="49" charset="0"/>
              </a:rPr>
              <a:t>}</a:t>
            </a:r>
          </a:p>
          <a:p>
            <a:pPr>
              <a:buNone/>
            </a:pPr>
            <a:endParaRPr lang="en-US"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83650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43000"/>
            <a:ext cx="8686800" cy="457200"/>
          </a:xfrm>
          <a:ln>
            <a:noFill/>
          </a:ln>
        </p:spPr>
        <p:style>
          <a:lnRef idx="2">
            <a:schemeClr val="dk1"/>
          </a:lnRef>
          <a:fillRef idx="1">
            <a:schemeClr val="lt1"/>
          </a:fillRef>
          <a:effectRef idx="0">
            <a:schemeClr val="dk1"/>
          </a:effectRef>
          <a:fontRef idx="minor">
            <a:schemeClr val="dk1"/>
          </a:fontRef>
        </p:style>
        <p:txBody>
          <a:bodyPr/>
          <a:lstStyle/>
          <a:p>
            <a:pPr marL="731520" indent="-365760">
              <a:lnSpc>
                <a:spcPct val="120000"/>
              </a:lnSpc>
              <a:spcBef>
                <a:spcPts val="0"/>
              </a:spcBef>
            </a:pPr>
            <a:r>
              <a:rPr lang="en-US" sz="1800" dirty="0"/>
              <a:t>Write a program to generate the Fibonacci series.</a:t>
            </a:r>
          </a:p>
          <a:p>
            <a:pPr marL="731520" indent="-365760">
              <a:lnSpc>
                <a:spcPct val="120000"/>
              </a:lnSpc>
              <a:spcBef>
                <a:spcPts val="0"/>
              </a:spcBef>
              <a:buNone/>
            </a:pPr>
            <a:endParaRPr lang="en-US" sz="1800" dirty="0" smtClean="0"/>
          </a:p>
          <a:p>
            <a:pPr marL="731520" indent="-365760">
              <a:lnSpc>
                <a:spcPct val="120000"/>
              </a:lnSpc>
              <a:spcBef>
                <a:spcPts val="0"/>
              </a:spcBef>
              <a:buNone/>
            </a:pPr>
            <a:r>
              <a:rPr lang="en-US" sz="1800" dirty="0" smtClean="0"/>
              <a:t> </a:t>
            </a:r>
            <a:endParaRPr lang="en-US" sz="1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3" name="Title 2"/>
          <p:cNvSpPr>
            <a:spLocks noGrp="1"/>
          </p:cNvSpPr>
          <p:nvPr>
            <p:ph type="title"/>
          </p:nvPr>
        </p:nvSpPr>
        <p:spPr>
          <a:xfrm>
            <a:off x="1303020" y="0"/>
            <a:ext cx="7840980" cy="813574"/>
          </a:xfrm>
        </p:spPr>
        <p:txBody>
          <a:bodyPr/>
          <a:lstStyle/>
          <a:p>
            <a:r>
              <a:rPr lang="en-US" dirty="0">
                <a:latin typeface="+mn-lt"/>
              </a:rPr>
              <a:t>Lend a </a:t>
            </a:r>
            <a:r>
              <a:rPr lang="en-US" dirty="0" smtClean="0">
                <a:latin typeface="+mn-lt"/>
              </a:rPr>
              <a:t>Hand </a:t>
            </a:r>
            <a:r>
              <a:rPr lang="en-US" dirty="0"/>
              <a:t>(Contd.)</a:t>
            </a:r>
            <a:endParaRPr lang="en-US" dirty="0">
              <a:latin typeface="+mn-lt"/>
            </a:endParaRPr>
          </a:p>
        </p:txBody>
      </p:sp>
      <p:sp>
        <p:nvSpPr>
          <p:cNvPr id="5" name="Rectangle 4"/>
          <p:cNvSpPr/>
          <p:nvPr/>
        </p:nvSpPr>
        <p:spPr>
          <a:xfrm>
            <a:off x="609600" y="1796142"/>
            <a:ext cx="3810000" cy="4528458"/>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r>
              <a:rPr lang="en-US" sz="1600" b="1" dirty="0" smtClean="0">
                <a:solidFill>
                  <a:schemeClr val="tx1"/>
                </a:solidFill>
                <a:latin typeface="Courier New" pitchFamily="49" charset="0"/>
                <a:cs typeface="Courier New" pitchFamily="49" charset="0"/>
              </a:rPr>
              <a:t>#</a:t>
            </a:r>
            <a:r>
              <a:rPr lang="en-US" sz="1600" b="1" dirty="0">
                <a:solidFill>
                  <a:schemeClr val="tx1"/>
                </a:solidFill>
                <a:latin typeface="Courier New" pitchFamily="49" charset="0"/>
                <a:cs typeface="Courier New" pitchFamily="49" charset="0"/>
              </a:rPr>
              <a:t>include&lt;</a:t>
            </a:r>
            <a:r>
              <a:rPr lang="en-US" sz="1600" b="1" dirty="0" err="1">
                <a:solidFill>
                  <a:schemeClr val="tx1"/>
                </a:solidFill>
                <a:latin typeface="Courier New" pitchFamily="49" charset="0"/>
                <a:cs typeface="Courier New" pitchFamily="49" charset="0"/>
              </a:rPr>
              <a:t>stdio.h</a:t>
            </a:r>
            <a:r>
              <a:rPr lang="en-US" sz="1600" b="1" dirty="0">
                <a:solidFill>
                  <a:schemeClr val="tx1"/>
                </a:solidFill>
                <a:latin typeface="Courier New" pitchFamily="49" charset="0"/>
                <a:cs typeface="Courier New" pitchFamily="49" charset="0"/>
              </a:rPr>
              <a:t>&gt;</a:t>
            </a:r>
          </a:p>
          <a:p>
            <a:endParaRPr lang="en-US" sz="1600" b="1" dirty="0">
              <a:solidFill>
                <a:schemeClr val="tx1"/>
              </a:solidFill>
              <a:latin typeface="Courier New" pitchFamily="49" charset="0"/>
              <a:cs typeface="Courier New" pitchFamily="49" charset="0"/>
            </a:endParaRPr>
          </a:p>
          <a:p>
            <a:r>
              <a:rPr lang="en-US" sz="1600" b="1" dirty="0">
                <a:solidFill>
                  <a:schemeClr val="tx1"/>
                </a:solidFill>
                <a:latin typeface="Courier New" pitchFamily="49" charset="0"/>
                <a:cs typeface="Courier New" pitchFamily="49" charset="0"/>
              </a:rPr>
              <a:t>void </a:t>
            </a:r>
            <a:r>
              <a:rPr lang="en-US" sz="1600" b="1" dirty="0" err="1">
                <a:solidFill>
                  <a:schemeClr val="tx1"/>
                </a:solidFill>
                <a:latin typeface="Courier New" pitchFamily="49" charset="0"/>
                <a:cs typeface="Courier New" pitchFamily="49" charset="0"/>
              </a:rPr>
              <a:t>printFibonacci</a:t>
            </a:r>
            <a:r>
              <a:rPr lang="en-US" sz="1600" b="1" dirty="0">
                <a:solidFill>
                  <a:schemeClr val="tx1"/>
                </a:solidFill>
                <a:latin typeface="Courier New" pitchFamily="49" charset="0"/>
                <a:cs typeface="Courier New" pitchFamily="49" charset="0"/>
              </a:rPr>
              <a:t>(</a:t>
            </a:r>
            <a:r>
              <a:rPr lang="en-US" sz="1600" b="1" dirty="0" err="1">
                <a:solidFill>
                  <a:schemeClr val="tx1"/>
                </a:solidFill>
                <a:latin typeface="Courier New" pitchFamily="49" charset="0"/>
                <a:cs typeface="Courier New" pitchFamily="49" charset="0"/>
              </a:rPr>
              <a:t>int</a:t>
            </a:r>
            <a:r>
              <a:rPr lang="en-US" sz="1600" b="1" dirty="0">
                <a:solidFill>
                  <a:schemeClr val="tx1"/>
                </a:solidFill>
                <a:latin typeface="Courier New" pitchFamily="49" charset="0"/>
                <a:cs typeface="Courier New" pitchFamily="49" charset="0"/>
              </a:rPr>
              <a:t>);</a:t>
            </a:r>
          </a:p>
          <a:p>
            <a:endParaRPr lang="en-US" sz="1600" b="1" dirty="0">
              <a:solidFill>
                <a:schemeClr val="tx1"/>
              </a:solidFill>
              <a:latin typeface="Courier New" pitchFamily="49" charset="0"/>
              <a:cs typeface="Courier New" pitchFamily="49" charset="0"/>
            </a:endParaRP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int</a:t>
            </a:r>
            <a:r>
              <a:rPr lang="en-US" sz="1600" b="1"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main(){</a:t>
            </a: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int</a:t>
            </a:r>
            <a:r>
              <a:rPr lang="en-US" sz="1600" b="1" dirty="0" smtClean="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k,n</a:t>
            </a:r>
            <a:r>
              <a:rPr lang="en-US" sz="1600" b="1" dirty="0">
                <a:solidFill>
                  <a:schemeClr val="tx1"/>
                </a:solidFill>
                <a:latin typeface="Courier New" pitchFamily="49" charset="0"/>
                <a:cs typeface="Courier New" pitchFamily="49" charset="0"/>
              </a:rPr>
              <a:t>;</a:t>
            </a:r>
          </a:p>
          <a:p>
            <a:r>
              <a:rPr lang="en-US" sz="1600" b="1" dirty="0" smtClean="0">
                <a:solidFill>
                  <a:schemeClr val="tx1"/>
                </a:solidFill>
                <a:latin typeface="Courier New" pitchFamily="49" charset="0"/>
                <a:cs typeface="Courier New" pitchFamily="49" charset="0"/>
              </a:rPr>
              <a:t>    long </a:t>
            </a:r>
            <a:r>
              <a:rPr lang="en-US" sz="1600" b="1" dirty="0">
                <a:solidFill>
                  <a:schemeClr val="tx1"/>
                </a:solidFill>
                <a:latin typeface="Courier New" pitchFamily="49" charset="0"/>
                <a:cs typeface="Courier New" pitchFamily="49" charset="0"/>
              </a:rPr>
              <a:t>int i=0,j=1,f;</a:t>
            </a: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("Enter the range of the Fibonacci series: ");</a:t>
            </a: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scanf</a:t>
            </a:r>
            <a:r>
              <a:rPr lang="en-US" sz="1600" b="1" dirty="0">
                <a:solidFill>
                  <a:schemeClr val="tx1"/>
                </a:solidFill>
                <a:latin typeface="Courier New" pitchFamily="49" charset="0"/>
                <a:cs typeface="Courier New" pitchFamily="49" charset="0"/>
              </a:rPr>
              <a:t>("%</a:t>
            </a:r>
            <a:r>
              <a:rPr lang="en-US" sz="1600" b="1" dirty="0" err="1">
                <a:solidFill>
                  <a:schemeClr val="tx1"/>
                </a:solidFill>
                <a:latin typeface="Courier New" pitchFamily="49" charset="0"/>
                <a:cs typeface="Courier New" pitchFamily="49" charset="0"/>
              </a:rPr>
              <a:t>d",&amp;n</a:t>
            </a:r>
            <a:r>
              <a:rPr lang="en-US" sz="1600" b="1" dirty="0">
                <a:solidFill>
                  <a:schemeClr val="tx1"/>
                </a:solidFill>
                <a:latin typeface="Courier New" pitchFamily="49" charset="0"/>
                <a:cs typeface="Courier New" pitchFamily="49" charset="0"/>
              </a:rPr>
              <a:t>);</a:t>
            </a:r>
          </a:p>
          <a:p>
            <a:endParaRPr lang="en-US" sz="1600" b="1" dirty="0">
              <a:solidFill>
                <a:schemeClr val="tx1"/>
              </a:solidFill>
              <a:latin typeface="Courier New" pitchFamily="49" charset="0"/>
              <a:cs typeface="Courier New" pitchFamily="49" charset="0"/>
            </a:endParaRP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("Fibonacci Series: ");</a:t>
            </a: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("%d %d ",0,1);</a:t>
            </a:r>
          </a:p>
          <a:p>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printFibonacci</a:t>
            </a:r>
            <a:r>
              <a:rPr lang="en-US" sz="1600" b="1" dirty="0" smtClean="0">
                <a:solidFill>
                  <a:schemeClr val="tx1"/>
                </a:solidFill>
                <a:latin typeface="Courier New" pitchFamily="49" charset="0"/>
                <a:cs typeface="Courier New" pitchFamily="49" charset="0"/>
              </a:rPr>
              <a:t>(n</a:t>
            </a:r>
            <a:r>
              <a:rPr lang="en-US" sz="1600" b="1" dirty="0">
                <a:solidFill>
                  <a:schemeClr val="tx1"/>
                </a:solidFill>
                <a:latin typeface="Courier New" pitchFamily="49" charset="0"/>
                <a:cs typeface="Courier New" pitchFamily="49" charset="0"/>
              </a:rPr>
              <a:t>);</a:t>
            </a:r>
          </a:p>
          <a:p>
            <a:endParaRPr lang="en-US" sz="1600" b="1" dirty="0">
              <a:solidFill>
                <a:schemeClr val="tx1"/>
              </a:solidFill>
              <a:latin typeface="Courier New" pitchFamily="49" charset="0"/>
              <a:cs typeface="Courier New" pitchFamily="49" charset="0"/>
            </a:endParaRPr>
          </a:p>
          <a:p>
            <a:r>
              <a:rPr lang="en-US" sz="1600" b="1" dirty="0" smtClean="0">
                <a:solidFill>
                  <a:schemeClr val="tx1"/>
                </a:solidFill>
                <a:latin typeface="Courier New" pitchFamily="49" charset="0"/>
                <a:cs typeface="Courier New" pitchFamily="49" charset="0"/>
              </a:rPr>
              <a:t>    return </a:t>
            </a:r>
            <a:r>
              <a:rPr lang="en-US" sz="1600" b="1" dirty="0">
                <a:solidFill>
                  <a:schemeClr val="tx1"/>
                </a:solidFill>
                <a:latin typeface="Courier New" pitchFamily="49" charset="0"/>
                <a:cs typeface="Courier New" pitchFamily="49" charset="0"/>
              </a:rPr>
              <a:t>0;</a:t>
            </a:r>
          </a:p>
          <a:p>
            <a:r>
              <a:rPr lang="en-US" sz="1600" b="1" dirty="0">
                <a:solidFill>
                  <a:schemeClr val="tx1"/>
                </a:solidFill>
                <a:latin typeface="Courier New" pitchFamily="49" charset="0"/>
                <a:cs typeface="Courier New" pitchFamily="49" charset="0"/>
              </a:rPr>
              <a:t>}</a:t>
            </a:r>
          </a:p>
        </p:txBody>
      </p:sp>
      <p:sp>
        <p:nvSpPr>
          <p:cNvPr id="6" name="Rectangle 5"/>
          <p:cNvSpPr/>
          <p:nvPr/>
        </p:nvSpPr>
        <p:spPr>
          <a:xfrm>
            <a:off x="4800600" y="1796142"/>
            <a:ext cx="3867807" cy="4528458"/>
          </a:xfrm>
          <a:prstGeom prst="rect">
            <a:avLst/>
          </a:prstGeom>
          <a:scene3d>
            <a:camera prst="orthographicFront"/>
            <a:lightRig rig="threePt" dir="t"/>
          </a:scene3d>
          <a:sp3d>
            <a:bevelT/>
          </a:sp3d>
        </p:spPr>
        <p:style>
          <a:lnRef idx="1">
            <a:schemeClr val="accent5"/>
          </a:lnRef>
          <a:fillRef idx="3">
            <a:schemeClr val="accent5"/>
          </a:fillRef>
          <a:effectRef idx="2">
            <a:schemeClr val="accent5"/>
          </a:effectRef>
          <a:fontRef idx="minor">
            <a:schemeClr val="lt1"/>
          </a:fontRef>
        </p:style>
        <p:txBody>
          <a:bodyPr rtlCol="0" anchor="ctr"/>
          <a:lstStyle/>
          <a:p>
            <a:endParaRPr lang="en-US" sz="1400" b="1" dirty="0">
              <a:solidFill>
                <a:schemeClr val="tx1"/>
              </a:solidFill>
              <a:latin typeface="Courier New" pitchFamily="49" charset="0"/>
              <a:cs typeface="Courier New" pitchFamily="49" charset="0"/>
            </a:endParaRPr>
          </a:p>
          <a:p>
            <a:r>
              <a:rPr lang="en-US" sz="1600" b="1" dirty="0">
                <a:solidFill>
                  <a:schemeClr val="tx1"/>
                </a:solidFill>
                <a:latin typeface="Courier New" pitchFamily="49" charset="0"/>
                <a:cs typeface="Courier New" pitchFamily="49" charset="0"/>
              </a:rPr>
              <a:t>void </a:t>
            </a:r>
            <a:r>
              <a:rPr lang="en-US" sz="1600" b="1" dirty="0" err="1">
                <a:solidFill>
                  <a:schemeClr val="tx1"/>
                </a:solidFill>
                <a:latin typeface="Courier New" pitchFamily="49" charset="0"/>
                <a:cs typeface="Courier New" pitchFamily="49" charset="0"/>
              </a:rPr>
              <a:t>printFibonacci</a:t>
            </a:r>
            <a:r>
              <a:rPr lang="en-US" sz="1600" b="1" dirty="0">
                <a:solidFill>
                  <a:schemeClr val="tx1"/>
                </a:solidFill>
                <a:latin typeface="Courier New" pitchFamily="49" charset="0"/>
                <a:cs typeface="Courier New" pitchFamily="49" charset="0"/>
              </a:rPr>
              <a:t>(</a:t>
            </a:r>
            <a:r>
              <a:rPr lang="en-US" sz="1600" b="1" dirty="0" err="1">
                <a:solidFill>
                  <a:schemeClr val="tx1"/>
                </a:solidFill>
                <a:latin typeface="Courier New" pitchFamily="49" charset="0"/>
                <a:cs typeface="Courier New" pitchFamily="49" charset="0"/>
              </a:rPr>
              <a:t>int</a:t>
            </a:r>
            <a:r>
              <a:rPr lang="en-US" sz="1600" b="1" dirty="0">
                <a:solidFill>
                  <a:schemeClr val="tx1"/>
                </a:solidFill>
                <a:latin typeface="Courier New" pitchFamily="49" charset="0"/>
                <a:cs typeface="Courier New" pitchFamily="49" charset="0"/>
              </a:rPr>
              <a:t> n){</a:t>
            </a:r>
          </a:p>
          <a:p>
            <a:r>
              <a:rPr lang="en-US" sz="1600" b="1" dirty="0" smtClean="0">
                <a:solidFill>
                  <a:schemeClr val="tx1"/>
                </a:solidFill>
                <a:latin typeface="Courier New" pitchFamily="49" charset="0"/>
                <a:cs typeface="Courier New" pitchFamily="49" charset="0"/>
              </a:rPr>
              <a:t>    static </a:t>
            </a:r>
            <a:r>
              <a:rPr lang="en-US" sz="1600" b="1" dirty="0">
                <a:solidFill>
                  <a:schemeClr val="tx1"/>
                </a:solidFill>
                <a:latin typeface="Courier New" pitchFamily="49" charset="0"/>
                <a:cs typeface="Courier New" pitchFamily="49" charset="0"/>
              </a:rPr>
              <a:t>long int first=0,second=1,sum;</a:t>
            </a:r>
          </a:p>
          <a:p>
            <a:r>
              <a:rPr lang="en-US" sz="1600" b="1" dirty="0" smtClean="0">
                <a:solidFill>
                  <a:schemeClr val="tx1"/>
                </a:solidFill>
                <a:latin typeface="Courier New" pitchFamily="49" charset="0"/>
                <a:cs typeface="Courier New" pitchFamily="49" charset="0"/>
              </a:rPr>
              <a:t>    if(n&gt;0</a:t>
            </a:r>
            <a:r>
              <a:rPr lang="en-US" sz="1600" b="1" dirty="0">
                <a:solidFill>
                  <a:schemeClr val="tx1"/>
                </a:solidFill>
                <a:latin typeface="Courier New" pitchFamily="49" charset="0"/>
                <a:cs typeface="Courier New" pitchFamily="49" charset="0"/>
              </a:rPr>
              <a:t>){</a:t>
            </a:r>
          </a:p>
          <a:p>
            <a:r>
              <a:rPr lang="en-US" sz="1600" b="1"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sum = first + second;</a:t>
            </a:r>
          </a:p>
          <a:p>
            <a:r>
              <a:rPr lang="en-US" sz="1600" b="1"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first = second;</a:t>
            </a:r>
          </a:p>
          <a:p>
            <a:r>
              <a:rPr lang="en-US" sz="1600" b="1"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second = sum;</a:t>
            </a:r>
          </a:p>
          <a:p>
            <a:r>
              <a:rPr lang="en-US" sz="1600" b="1" dirty="0" smtClean="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a:t>
            </a:r>
            <a:r>
              <a:rPr lang="en-US" sz="1600" b="1" dirty="0" err="1">
                <a:solidFill>
                  <a:schemeClr val="tx1"/>
                </a:solidFill>
                <a:latin typeface="Courier New" pitchFamily="49" charset="0"/>
                <a:cs typeface="Courier New" pitchFamily="49" charset="0"/>
              </a:rPr>
              <a:t>ld</a:t>
            </a:r>
            <a:r>
              <a:rPr lang="en-US" sz="1600" b="1" dirty="0">
                <a:solidFill>
                  <a:schemeClr val="tx1"/>
                </a:solidFill>
                <a:latin typeface="Courier New" pitchFamily="49" charset="0"/>
                <a:cs typeface="Courier New" pitchFamily="49" charset="0"/>
              </a:rPr>
              <a:t> ",sum);</a:t>
            </a:r>
          </a:p>
          <a:p>
            <a:r>
              <a:rPr lang="en-US" sz="1600" b="1" dirty="0" smtClean="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printFibonacci</a:t>
            </a:r>
            <a:r>
              <a:rPr lang="en-US" sz="1600" b="1" dirty="0">
                <a:solidFill>
                  <a:schemeClr val="tx1"/>
                </a:solidFill>
                <a:latin typeface="Courier New" pitchFamily="49" charset="0"/>
                <a:cs typeface="Courier New" pitchFamily="49" charset="0"/>
              </a:rPr>
              <a:t>(n-1);</a:t>
            </a:r>
          </a:p>
          <a:p>
            <a:r>
              <a:rPr lang="en-US" sz="1600" b="1" dirty="0" smtClean="0">
                <a:solidFill>
                  <a:schemeClr val="tx1"/>
                </a:solidFill>
                <a:latin typeface="Courier New" pitchFamily="49" charset="0"/>
                <a:cs typeface="Courier New" pitchFamily="49" charset="0"/>
              </a:rPr>
              <a:t>    }</a:t>
            </a:r>
            <a:endParaRPr lang="en-US" sz="1600" b="1" dirty="0">
              <a:solidFill>
                <a:schemeClr val="tx1"/>
              </a:solidFill>
              <a:latin typeface="Courier New" pitchFamily="49" charset="0"/>
              <a:cs typeface="Courier New" pitchFamily="49" charset="0"/>
            </a:endParaRPr>
          </a:p>
          <a:p>
            <a:r>
              <a:rPr lang="en-US" sz="1600" b="1" dirty="0" smtClean="0">
                <a:solidFill>
                  <a:schemeClr val="tx1"/>
                </a:solidFill>
                <a:latin typeface="Courier New" pitchFamily="49" charset="0"/>
                <a:cs typeface="Courier New" pitchFamily="49" charset="0"/>
              </a:rPr>
              <a:t>}</a:t>
            </a:r>
          </a:p>
          <a:p>
            <a:endParaRPr lang="en-US" sz="1600" dirty="0">
              <a:solidFill>
                <a:schemeClr val="tx1"/>
              </a:solidFill>
              <a:latin typeface="Courier New" pitchFamily="49" charset="0"/>
              <a:cs typeface="Courier New" pitchFamily="49" charset="0"/>
            </a:endParaRPr>
          </a:p>
          <a:p>
            <a:endParaRPr lang="en-US" sz="1600" dirty="0" smtClean="0">
              <a:solidFill>
                <a:schemeClr val="tx1"/>
              </a:solidFill>
              <a:latin typeface="Courier New" pitchFamily="49" charset="0"/>
              <a:cs typeface="Courier New" pitchFamily="49" charset="0"/>
            </a:endParaRPr>
          </a:p>
          <a:p>
            <a:endParaRPr lang="en-US" sz="1600" dirty="0">
              <a:solidFill>
                <a:schemeClr val="tx1"/>
              </a:solidFill>
              <a:latin typeface="Courier New" pitchFamily="49" charset="0"/>
              <a:cs typeface="Courier New" pitchFamily="49" charset="0"/>
            </a:endParaRPr>
          </a:p>
          <a:p>
            <a:endParaRPr lang="en-US" sz="1600" dirty="0" smtClean="0">
              <a:solidFill>
                <a:schemeClr val="tx1"/>
              </a:solidFill>
              <a:latin typeface="Courier New" pitchFamily="49" charset="0"/>
              <a:cs typeface="Courier New" pitchFamily="49" charset="0"/>
            </a:endParaRPr>
          </a:p>
          <a:p>
            <a:endParaRPr lang="en-US" sz="1600" dirty="0">
              <a:solidFill>
                <a:schemeClr val="tx1"/>
              </a:solidFill>
              <a:latin typeface="Courier New" pitchFamily="49" charset="0"/>
              <a:cs typeface="Courier New" pitchFamily="49" charset="0"/>
            </a:endParaRPr>
          </a:p>
          <a:p>
            <a:endParaRPr lang="en-US" sz="1600" dirty="0" smtClean="0">
              <a:solidFill>
                <a:schemeClr val="tx1"/>
              </a:solidFill>
              <a:latin typeface="Courier New" pitchFamily="49" charset="0"/>
              <a:cs typeface="Courier New" pitchFamily="49" charset="0"/>
            </a:endParaRPr>
          </a:p>
          <a:p>
            <a:endParaRPr lang="en-US" dirty="0">
              <a:solidFill>
                <a:schemeClr val="tx1"/>
              </a:solidFill>
              <a:latin typeface="Courier New" pitchFamily="49" charset="0"/>
              <a:cs typeface="Courier New" pitchFamily="49" charset="0"/>
            </a:endParaRPr>
          </a:p>
        </p:txBody>
      </p:sp>
      <p:pic>
        <p:nvPicPr>
          <p:cNvPr id="8" name="Picture 32"/>
          <p:cNvPicPr>
            <a:picLocks noChangeAspect="1" noChangeArrowheads="1"/>
          </p:cNvPicPr>
          <p:nvPr/>
        </p:nvPicPr>
        <p:blipFill>
          <a:blip r:embed="rId2" cstate="print"/>
          <a:srcRect/>
          <a:stretch>
            <a:fillRect/>
          </a:stretch>
        </p:blipFill>
        <p:spPr bwMode="auto">
          <a:xfrm>
            <a:off x="8180387" y="73216"/>
            <a:ext cx="798513" cy="740358"/>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0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3" name="Title 2"/>
          <p:cNvSpPr>
            <a:spLocks noGrp="1"/>
          </p:cNvSpPr>
          <p:nvPr>
            <p:ph type="title"/>
          </p:nvPr>
        </p:nvSpPr>
        <p:spPr>
          <a:xfrm>
            <a:off x="1303020" y="0"/>
            <a:ext cx="7840980" cy="830541"/>
          </a:xfrm>
        </p:spPr>
        <p:txBody>
          <a:bodyPr/>
          <a:lstStyle/>
          <a:p>
            <a:r>
              <a:rPr lang="en-US" dirty="0" smtClean="0">
                <a:solidFill>
                  <a:schemeClr val="bg1"/>
                </a:solidFill>
                <a:latin typeface="+mn-lt"/>
              </a:rPr>
              <a:t>Test Your Understanding</a:t>
            </a:r>
            <a:endParaRPr lang="en-US" dirty="0">
              <a:solidFill>
                <a:schemeClr val="bg1"/>
              </a:solidFill>
              <a:latin typeface="+mn-lt"/>
            </a:endParaRPr>
          </a:p>
        </p:txBody>
      </p:sp>
      <p:pic>
        <p:nvPicPr>
          <p:cNvPr id="6" name="Picture 29"/>
          <p:cNvPicPr>
            <a:picLocks noChangeAspect="1" noChangeArrowheads="1"/>
          </p:cNvPicPr>
          <p:nvPr/>
        </p:nvPicPr>
        <p:blipFill>
          <a:blip r:embed="rId3" cstate="print"/>
          <a:srcRect/>
          <a:stretch>
            <a:fillRect/>
          </a:stretch>
        </p:blipFill>
        <p:spPr bwMode="auto">
          <a:xfrm>
            <a:off x="8236268" y="37025"/>
            <a:ext cx="755332" cy="793516"/>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828800"/>
            <a:ext cx="2587943" cy="3268980"/>
          </a:xfrm>
          <a:prstGeom prst="rect">
            <a:avLst/>
          </a:prstGeom>
        </p:spPr>
      </p:pic>
      <p:graphicFrame>
        <p:nvGraphicFramePr>
          <p:cNvPr id="14" name="Diagram 13"/>
          <p:cNvGraphicFramePr/>
          <p:nvPr>
            <p:extLst>
              <p:ext uri="{D42A27DB-BD31-4B8C-83A1-F6EECF244321}">
                <p14:modId xmlns:p14="http://schemas.microsoft.com/office/powerpoint/2010/main" val="542248272"/>
              </p:ext>
            </p:extLst>
          </p:nvPr>
        </p:nvGraphicFramePr>
        <p:xfrm>
          <a:off x="304800" y="1511113"/>
          <a:ext cx="5562600" cy="25274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graphicEl>
                                              <a:dgm id="{91F456B6-DF24-4D9E-8158-23581EA7A6C9}"/>
                                            </p:graphicEl>
                                          </p:spTgt>
                                        </p:tgtEl>
                                        <p:attrNameLst>
                                          <p:attrName>style.visibility</p:attrName>
                                        </p:attrNameLst>
                                      </p:cBhvr>
                                      <p:to>
                                        <p:strVal val="visible"/>
                                      </p:to>
                                    </p:set>
                                    <p:animEffect transition="in" filter="fade">
                                      <p:cBhvr>
                                        <p:cTn id="12" dur="2000"/>
                                        <p:tgtEl>
                                          <p:spTgt spid="14">
                                            <p:graphicEl>
                                              <a:dgm id="{91F456B6-DF24-4D9E-8158-23581EA7A6C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graphicEl>
                                              <a:dgm id="{8D032C31-585A-48FD-8B01-2DD65952595C}"/>
                                            </p:graphicEl>
                                          </p:spTgt>
                                        </p:tgtEl>
                                        <p:attrNameLst>
                                          <p:attrName>style.visibility</p:attrName>
                                        </p:attrNameLst>
                                      </p:cBhvr>
                                      <p:to>
                                        <p:strVal val="visible"/>
                                      </p:to>
                                    </p:set>
                                    <p:animEffect transition="in" filter="fade">
                                      <p:cBhvr>
                                        <p:cTn id="17" dur="2000"/>
                                        <p:tgtEl>
                                          <p:spTgt spid="14">
                                            <p:graphicEl>
                                              <a:dgm id="{8D032C31-585A-48FD-8B01-2DD659525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
        <p:nvSpPr>
          <p:cNvPr id="3" name="Title 2"/>
          <p:cNvSpPr>
            <a:spLocks noGrp="1"/>
          </p:cNvSpPr>
          <p:nvPr>
            <p:ph type="title"/>
          </p:nvPr>
        </p:nvSpPr>
        <p:spPr>
          <a:xfrm>
            <a:off x="1303020" y="0"/>
            <a:ext cx="7840980" cy="830541"/>
          </a:xfrm>
        </p:spPr>
        <p:txBody>
          <a:bodyPr/>
          <a:lstStyle/>
          <a:p>
            <a:r>
              <a:rPr lang="en-US" dirty="0" smtClean="0">
                <a:solidFill>
                  <a:schemeClr val="bg1"/>
                </a:solidFill>
                <a:latin typeface="+mn-lt"/>
              </a:rPr>
              <a:t>Test Your Understanding</a:t>
            </a:r>
            <a:endParaRPr lang="en-US" dirty="0">
              <a:solidFill>
                <a:schemeClr val="bg1"/>
              </a:solidFill>
              <a:latin typeface="+mn-lt"/>
            </a:endParaRPr>
          </a:p>
        </p:txBody>
      </p:sp>
      <p:pic>
        <p:nvPicPr>
          <p:cNvPr id="8" name="Picture 29"/>
          <p:cNvPicPr>
            <a:picLocks noChangeAspect="1" noChangeArrowheads="1"/>
          </p:cNvPicPr>
          <p:nvPr/>
        </p:nvPicPr>
        <p:blipFill>
          <a:blip r:embed="rId3" cstate="print"/>
          <a:srcRect/>
          <a:stretch>
            <a:fillRect/>
          </a:stretch>
        </p:blipFill>
        <p:spPr bwMode="auto">
          <a:xfrm>
            <a:off x="8236268" y="37025"/>
            <a:ext cx="755332" cy="793516"/>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828800"/>
            <a:ext cx="2587943" cy="3268980"/>
          </a:xfrm>
          <a:prstGeom prst="rect">
            <a:avLst/>
          </a:prstGeom>
        </p:spPr>
      </p:pic>
      <p:graphicFrame>
        <p:nvGraphicFramePr>
          <p:cNvPr id="7" name="Diagram 6"/>
          <p:cNvGraphicFramePr/>
          <p:nvPr>
            <p:extLst>
              <p:ext uri="{D42A27DB-BD31-4B8C-83A1-F6EECF244321}">
                <p14:modId xmlns:p14="http://schemas.microsoft.com/office/powerpoint/2010/main" val="370212992"/>
              </p:ext>
            </p:extLst>
          </p:nvPr>
        </p:nvGraphicFramePr>
        <p:xfrm>
          <a:off x="152400" y="1371600"/>
          <a:ext cx="5562600" cy="44845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9238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91F456B6-DF24-4D9E-8158-23581EA7A6C9}"/>
                                            </p:graphicEl>
                                          </p:spTgt>
                                        </p:tgtEl>
                                        <p:attrNameLst>
                                          <p:attrName>style.visibility</p:attrName>
                                        </p:attrNameLst>
                                      </p:cBhvr>
                                      <p:to>
                                        <p:strVal val="visible"/>
                                      </p:to>
                                    </p:set>
                                    <p:animEffect transition="in" filter="fade">
                                      <p:cBhvr>
                                        <p:cTn id="12" dur="2000"/>
                                        <p:tgtEl>
                                          <p:spTgt spid="7">
                                            <p:graphicEl>
                                              <a:dgm id="{91F456B6-DF24-4D9E-8158-23581EA7A6C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8D032C31-585A-48FD-8B01-2DD65952595C}"/>
                                            </p:graphicEl>
                                          </p:spTgt>
                                        </p:tgtEl>
                                        <p:attrNameLst>
                                          <p:attrName>style.visibility</p:attrName>
                                        </p:attrNameLst>
                                      </p:cBhvr>
                                      <p:to>
                                        <p:strVal val="visible"/>
                                      </p:to>
                                    </p:set>
                                    <p:animEffect transition="in" filter="fade">
                                      <p:cBhvr>
                                        <p:cTn id="17" dur="2000"/>
                                        <p:tgtEl>
                                          <p:spTgt spid="7">
                                            <p:graphicEl>
                                              <a:dgm id="{8D032C31-585A-48FD-8B01-2DD65952595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BD636FDD-D426-494A-AD99-CCB4C49E3F52}"/>
                                            </p:graphicEl>
                                          </p:spTgt>
                                        </p:tgtEl>
                                        <p:attrNameLst>
                                          <p:attrName>style.visibility</p:attrName>
                                        </p:attrNameLst>
                                      </p:cBhvr>
                                      <p:to>
                                        <p:strVal val="visible"/>
                                      </p:to>
                                    </p:set>
                                    <p:animEffect transition="in" filter="fade">
                                      <p:cBhvr>
                                        <p:cTn id="22" dur="2000"/>
                                        <p:tgtEl>
                                          <p:spTgt spid="7">
                                            <p:graphicEl>
                                              <a:dgm id="{BD636FDD-D426-494A-AD99-CCB4C49E3F5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6151EAA6-0297-46DD-B037-62E1C9AD7F40}"/>
                                            </p:graphicEl>
                                          </p:spTgt>
                                        </p:tgtEl>
                                        <p:attrNameLst>
                                          <p:attrName>style.visibility</p:attrName>
                                        </p:attrNameLst>
                                      </p:cBhvr>
                                      <p:to>
                                        <p:strVal val="visible"/>
                                      </p:to>
                                    </p:set>
                                    <p:animEffect transition="in" filter="fade">
                                      <p:cBhvr>
                                        <p:cTn id="27" dur="2000"/>
                                        <p:tgtEl>
                                          <p:spTgt spid="7">
                                            <p:graphicEl>
                                              <a:dgm id="{6151EAA6-0297-46DD-B037-62E1C9AD7F4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19600" cy="4525963"/>
          </a:xfrm>
        </p:spPr>
        <p:txBody>
          <a:bodyPr/>
          <a:lstStyle/>
          <a:p>
            <a:r>
              <a:rPr lang="en-US" dirty="0" smtClean="0"/>
              <a:t>The key points covered in this session are:</a:t>
            </a:r>
          </a:p>
          <a:p>
            <a:pPr lvl="1"/>
            <a:r>
              <a:rPr lang="en-US" dirty="0" smtClean="0"/>
              <a:t>Functions are smaller self-contained components that carry out some specific and well defined tasks.</a:t>
            </a:r>
          </a:p>
          <a:p>
            <a:pPr lvl="1"/>
            <a:r>
              <a:rPr lang="en-US" dirty="0" smtClean="0"/>
              <a:t>Functions facilitate reusability and bring logical clarity to our programs.</a:t>
            </a:r>
          </a:p>
          <a:p>
            <a:pPr lvl="1"/>
            <a:r>
              <a:rPr lang="en-US" dirty="0" smtClean="0"/>
              <a:t>C functions should be considered with three aspects:</a:t>
            </a:r>
          </a:p>
          <a:p>
            <a:pPr lvl="2"/>
            <a:r>
              <a:rPr lang="en-US" dirty="0" smtClean="0"/>
              <a:t>Function definition</a:t>
            </a:r>
          </a:p>
          <a:p>
            <a:pPr lvl="2"/>
            <a:r>
              <a:rPr lang="en-US" dirty="0" smtClean="0"/>
              <a:t>Function call</a:t>
            </a:r>
          </a:p>
          <a:p>
            <a:pPr lvl="2"/>
            <a:r>
              <a:rPr lang="en-US" dirty="0" smtClean="0"/>
              <a:t>Function prototyping</a:t>
            </a:r>
          </a:p>
          <a:p>
            <a:pPr lvl="1"/>
            <a:r>
              <a:rPr lang="en-US" dirty="0" smtClean="0"/>
              <a:t>Arguments can be passed to a function via call by reference method or by call by value method.</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07607"/>
            <a:ext cx="4038600" cy="4111149"/>
          </a:xfrm>
        </p:spPr>
      </p:pic>
      <p:sp>
        <p:nvSpPr>
          <p:cNvPr id="3" name="Title 2"/>
          <p:cNvSpPr>
            <a:spLocks noGrp="1"/>
          </p:cNvSpPr>
          <p:nvPr>
            <p:ph type="title"/>
          </p:nvPr>
        </p:nvSpPr>
        <p:spPr/>
        <p:txBody>
          <a:bodyPr/>
          <a:lstStyle/>
          <a:p>
            <a:r>
              <a:rPr lang="en-US"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3171" y="76200"/>
            <a:ext cx="698500" cy="698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12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14000"/>
                            </p:stCondLst>
                            <p:childTnLst>
                              <p:par>
                                <p:cTn id="38" presetID="2" presetClass="entr" presetSubtype="8" fill="hold" grpId="0"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16000"/>
                            </p:stCondLst>
                            <p:childTnLst>
                              <p:par>
                                <p:cTn id="43" presetID="2" presetClass="entr" presetSubtype="8" fill="hold" grpId="0"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2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2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25550"/>
            <a:ext cx="8267700" cy="4946650"/>
          </a:xfrm>
        </p:spPr>
        <p:txBody>
          <a:bodyPr/>
          <a:lstStyle/>
          <a:p>
            <a:pPr marL="731520" indent="-365760">
              <a:lnSpc>
                <a:spcPct val="120000"/>
              </a:lnSpc>
              <a:spcBef>
                <a:spcPts val="0"/>
              </a:spcBef>
              <a:defRPr/>
            </a:pPr>
            <a:r>
              <a:rPr lang="en-US" dirty="0"/>
              <a:t>http://</a:t>
            </a:r>
            <a:r>
              <a:rPr lang="en-US" dirty="0" smtClean="0"/>
              <a:t>www.programiz.com</a:t>
            </a:r>
          </a:p>
          <a:p>
            <a:pPr marL="731520" indent="-365760">
              <a:lnSpc>
                <a:spcPct val="120000"/>
              </a:lnSpc>
              <a:spcBef>
                <a:spcPts val="0"/>
              </a:spcBef>
              <a:defRPr/>
            </a:pPr>
            <a:r>
              <a:rPr lang="en-US" dirty="0"/>
              <a:t>http://www.cs.utah.edu/~</a:t>
            </a:r>
            <a:r>
              <a:rPr lang="en-US" dirty="0" smtClean="0"/>
              <a:t>germain/PPS/Topics/C_Language/c_functions.html</a:t>
            </a:r>
          </a:p>
          <a:p>
            <a:pPr marL="731520" indent="-365760">
              <a:lnSpc>
                <a:spcPct val="120000"/>
              </a:lnSpc>
              <a:spcBef>
                <a:spcPts val="0"/>
              </a:spcBef>
              <a:defRPr/>
            </a:pPr>
            <a:endParaRPr lang="en-US" dirty="0" smtClean="0"/>
          </a:p>
          <a:p>
            <a:pPr marL="731520" indent="-365760">
              <a:lnSpc>
                <a:spcPct val="120000"/>
              </a:lnSpc>
              <a:spcBef>
                <a:spcPts val="0"/>
              </a:spcBef>
              <a:defRPr/>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9750" y="0"/>
            <a:ext cx="825500" cy="825500"/>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smtClean="0">
                <a:solidFill>
                  <a:schemeClr val="tx1"/>
                </a:solidFill>
                <a:latin typeface="Myriad Pro" pitchFamily="34" charset="0"/>
                <a:cs typeface="Arial" pitchFamily="34" charset="0"/>
              </a:rPr>
              <a:t>Programming </a:t>
            </a:r>
            <a:r>
              <a:rPr lang="en-US" sz="2200" b="1">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Functions</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1082291003"/>
              </p:ext>
            </p:extLst>
          </p:nvPr>
        </p:nvGraphicFramePr>
        <p:xfrm>
          <a:off x="990600" y="2016780"/>
          <a:ext cx="7467601" cy="3997960"/>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1800" dirty="0">
                          <a:effectLst/>
                          <a:latin typeface="+mn-lt"/>
                        </a:rPr>
                        <a:t>Version Number</a:t>
                      </a:r>
                      <a:endParaRPr lang="en-US" sz="1800" dirty="0">
                        <a:effectLst/>
                        <a:latin typeface="+mn-lt"/>
                        <a:ea typeface="Calibri"/>
                      </a:endParaRPr>
                    </a:p>
                  </a:txBody>
                  <a:tcPr marL="68580" marR="68580" marT="0" marB="0"/>
                </a:tc>
                <a:tc gridSpan="4">
                  <a:txBody>
                    <a:bodyPr/>
                    <a:lstStyle/>
                    <a:p>
                      <a:pPr marL="0" marR="0" algn="just">
                        <a:spcBef>
                          <a:spcPts val="0"/>
                        </a:spcBef>
                        <a:spcAft>
                          <a:spcPts val="0"/>
                        </a:spcAft>
                      </a:pPr>
                      <a:r>
                        <a:rPr lang="en-US" sz="1800" dirty="0">
                          <a:effectLst/>
                          <a:latin typeface="+mn-lt"/>
                        </a:rPr>
                        <a:t>Changes made</a:t>
                      </a:r>
                      <a:endParaRPr lang="en-US" sz="1800" dirty="0">
                        <a:effectLst/>
                        <a:latin typeface="+mn-lt"/>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8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 </a:t>
                      </a:r>
                      <a:r>
                        <a:rPr lang="en-US" sz="18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18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rPr>
                        <a:t> </a:t>
                      </a:r>
                      <a:r>
                        <a:rPr lang="en-US" sz="18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800" dirty="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V1.1</a:t>
                      </a:r>
                      <a:endParaRPr lang="en-US" sz="1800" dirty="0">
                        <a:effectLst/>
                        <a:latin typeface="+mn-lt"/>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c>
                  <a:txBody>
                    <a:bodyPr/>
                    <a:lstStyle/>
                    <a:p>
                      <a:pPr marL="0" marR="0">
                        <a:spcBef>
                          <a:spcPts val="0"/>
                        </a:spcBef>
                        <a:spcAft>
                          <a:spcPts val="0"/>
                        </a:spcAft>
                      </a:pPr>
                      <a:r>
                        <a:rPr lang="en-US" sz="1800" dirty="0">
                          <a:effectLst/>
                          <a:latin typeface="+mn-lt"/>
                        </a:rPr>
                        <a:t> </a:t>
                      </a:r>
                      <a:r>
                        <a:rPr lang="en-US" sz="1800" dirty="0" smtClean="0">
                          <a:effectLst/>
                          <a:latin typeface="+mn-lt"/>
                        </a:rPr>
                        <a:t>1-37</a:t>
                      </a:r>
                      <a:endParaRPr lang="en-US" sz="1800" dirty="0">
                        <a:effectLst/>
                        <a:latin typeface="+mn-lt"/>
                        <a:ea typeface="Calibri"/>
                      </a:endParaRPr>
                    </a:p>
                  </a:txBody>
                  <a:tcPr marL="68580" marR="68580" marT="0" marB="0"/>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2000" kern="1200" dirty="0" smtClean="0">
                          <a:solidFill>
                            <a:schemeClr val="dk1"/>
                          </a:solidFill>
                          <a:effectLst/>
                          <a:latin typeface="Calibri"/>
                          <a:ea typeface="Calibri"/>
                          <a:cs typeface="+mn-cs"/>
                        </a:rPr>
                        <a:t>Base-lining Content</a:t>
                      </a:r>
                      <a:endParaRPr lang="en-US" sz="2000" kern="1200" dirty="0">
                        <a:solidFill>
                          <a:schemeClr val="dk1"/>
                        </a:solidFill>
                        <a:effectLst/>
                        <a:latin typeface="Calibri"/>
                        <a:ea typeface="Calibri"/>
                        <a:cs typeface="+mn-cs"/>
                      </a:endParaRPr>
                    </a:p>
                  </a:txBody>
                  <a:tcPr marL="68580" marR="68580" marT="0" marB="0"/>
                </a:tc>
              </a:tr>
              <a:tr h="304800">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tc>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c>
                  <a:txBody>
                    <a:bodyPr/>
                    <a:lstStyle/>
                    <a:p>
                      <a:pPr marL="0" marR="0">
                        <a:spcBef>
                          <a:spcPts val="0"/>
                        </a:spcBef>
                        <a:spcAft>
                          <a:spcPts val="0"/>
                        </a:spcAft>
                      </a:pPr>
                      <a:r>
                        <a:rPr lang="en-US" sz="1800">
                          <a:effectLst/>
                          <a:latin typeface="+mn-lt"/>
                        </a:rPr>
                        <a:t> </a:t>
                      </a:r>
                      <a:endParaRPr lang="en-US" sz="1800">
                        <a:effectLst/>
                        <a:latin typeface="+mn-lt"/>
                        <a:ea typeface="Calibri"/>
                      </a:endParaRPr>
                    </a:p>
                  </a:txBody>
                  <a:tcPr marL="68580" marR="68580" marT="0" marB="0"/>
                </a:tc>
                <a:tc>
                  <a:txBody>
                    <a:bodyPr/>
                    <a:lstStyle/>
                    <a:p>
                      <a:pPr marL="0" marR="0">
                        <a:spcBef>
                          <a:spcPts val="0"/>
                        </a:spcBef>
                        <a:spcAft>
                          <a:spcPts val="0"/>
                        </a:spcAft>
                      </a:pPr>
                      <a:r>
                        <a:rPr lang="en-US" sz="1800" dirty="0">
                          <a:effectLst/>
                          <a:latin typeface="+mn-lt"/>
                        </a:rPr>
                        <a:t> </a:t>
                      </a:r>
                      <a:endParaRPr lang="en-US" sz="1800" dirty="0">
                        <a:effectLst/>
                        <a:latin typeface="+mn-lt"/>
                        <a:ea typeface="Calibri"/>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1133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defRPr/>
            </a:pPr>
            <a:r>
              <a:rPr lang="en-US" dirty="0"/>
              <a:t>After completing this session, you will be able to: </a:t>
            </a:r>
            <a:endParaRPr lang="en-US" dirty="0" smtClean="0"/>
          </a:p>
          <a:p>
            <a:pPr lvl="1">
              <a:defRPr/>
            </a:pPr>
            <a:r>
              <a:rPr lang="en-US" dirty="0" smtClean="0"/>
              <a:t>Define functions.</a:t>
            </a:r>
          </a:p>
          <a:p>
            <a:pPr lvl="1">
              <a:defRPr/>
            </a:pPr>
            <a:r>
              <a:rPr lang="en-US" dirty="0" smtClean="0"/>
              <a:t>Identify the need of functions.</a:t>
            </a:r>
          </a:p>
          <a:p>
            <a:pPr lvl="1">
              <a:defRPr/>
            </a:pPr>
            <a:r>
              <a:rPr lang="en-US" dirty="0" smtClean="0"/>
              <a:t>Apply the method of passing arguments to functions.</a:t>
            </a:r>
          </a:p>
          <a:p>
            <a:pPr lvl="1">
              <a:defRPr/>
            </a:pPr>
            <a:r>
              <a:rPr lang="en-US" dirty="0" smtClean="0"/>
              <a:t>Write programs using functions.</a:t>
            </a:r>
          </a:p>
          <a:p>
            <a:pPr marL="0" indent="-365760">
              <a:lnSpc>
                <a:spcPct val="120000"/>
              </a:lnSpc>
              <a:spcBef>
                <a:spcPts val="0"/>
              </a:spcBef>
              <a:buFont typeface="Wingdings" pitchFamily="2" charset="2"/>
              <a:buChar char="Ø"/>
            </a:pPr>
            <a:endParaRPr lang="en-US" sz="2400" dirty="0" smtClean="0"/>
          </a:p>
          <a:p>
            <a:pPr marL="0" indent="-365760">
              <a:lnSpc>
                <a:spcPct val="120000"/>
              </a:lnSpc>
              <a:spcBef>
                <a:spcPts val="0"/>
              </a:spcBef>
              <a:buNone/>
            </a:pPr>
            <a:endParaRPr lang="en-US" sz="2400" dirty="0" smtClean="0"/>
          </a:p>
          <a:p>
            <a:pPr marL="0" lvl="1" indent="-365760">
              <a:lnSpc>
                <a:spcPct val="120000"/>
              </a:lnSpc>
              <a:spcBef>
                <a:spcPts val="0"/>
              </a:spcBef>
            </a:pPr>
            <a:endParaRPr lang="en-US" dirty="0" smtClean="0"/>
          </a:p>
          <a:p>
            <a:pPr marL="0" lvl="1" indent="-365760">
              <a:lnSpc>
                <a:spcPct val="120000"/>
              </a:lnSpc>
              <a:spcBef>
                <a:spcPts val="0"/>
              </a:spcBef>
              <a:buNone/>
            </a:pPr>
            <a:endParaRPr lang="en-US" dirty="0" smtClean="0"/>
          </a:p>
          <a:p>
            <a:pPr marL="0" indent="-365760">
              <a:lnSpc>
                <a:spcPct val="120000"/>
              </a:lnSpc>
              <a:spcBef>
                <a:spcPts val="0"/>
              </a:spcBef>
            </a:pPr>
            <a:endParaRPr lang="en-US" sz="2400"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pic>
        <p:nvPicPr>
          <p:cNvPr id="8" name="Picture Placeholder 8"/>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807607"/>
            <a:ext cx="4038600" cy="411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ttp://t2.gstatic.com/images?q=tbn:ANd9GcTL1mkdoyuwr_kQ_JSoRzK49ZhvsNdgTBkXnCBFnKi-LZ3XUlKd&amp;t=1"/>
          <p:cNvPicPr>
            <a:picLocks noGrp="1" noChangeAspect="1" noChangeArrowheads="1"/>
          </p:cNvPicPr>
          <p:nvPr>
            <p:ph idx="1"/>
          </p:nvPr>
        </p:nvPicPr>
        <p:blipFill>
          <a:blip r:embed="rId2" cstate="print"/>
          <a:srcRect/>
          <a:stretch>
            <a:fillRect/>
          </a:stretch>
        </p:blipFill>
        <p:spPr bwMode="auto">
          <a:xfrm>
            <a:off x="2133600" y="3327400"/>
            <a:ext cx="1143000" cy="2431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p:txBody>
          <a:bodyPr/>
          <a:lstStyle/>
          <a:p>
            <a:r>
              <a:rPr lang="en-US" dirty="0" smtClean="0"/>
              <a:t>Function</a:t>
            </a:r>
            <a:endParaRPr lang="en-US" dirty="0"/>
          </a:p>
        </p:txBody>
      </p:sp>
      <p:sp>
        <p:nvSpPr>
          <p:cNvPr id="6" name="Oval Callout 5"/>
          <p:cNvSpPr/>
          <p:nvPr/>
        </p:nvSpPr>
        <p:spPr>
          <a:xfrm>
            <a:off x="381000" y="990600"/>
            <a:ext cx="3657600" cy="1222670"/>
          </a:xfrm>
          <a:prstGeom prst="wedgeEllipseCallout">
            <a:avLst>
              <a:gd name="adj1" fmla="val 8832"/>
              <a:gd name="adj2" fmla="val 160273"/>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solidFill>
                  <a:schemeClr val="bg1"/>
                </a:solidFill>
                <a:latin typeface="+mj-lt"/>
              </a:rPr>
              <a:t>Can any one tell me what a function in programming means? </a:t>
            </a:r>
          </a:p>
        </p:txBody>
      </p:sp>
      <p:pic>
        <p:nvPicPr>
          <p:cNvPr id="7" name="Picture 2" descr="D:\Pictures\teach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352800"/>
            <a:ext cx="2146300" cy="2514599"/>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4343400" y="912665"/>
            <a:ext cx="4419600" cy="2135335"/>
          </a:xfrm>
          <a:prstGeom prst="wedgeEllipseCallout">
            <a:avLst>
              <a:gd name="adj1" fmla="val 19097"/>
              <a:gd name="adj2" fmla="val 72451"/>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bg1"/>
                </a:solidFill>
                <a:latin typeface="+mj-lt"/>
              </a:rPr>
              <a:t>A function is a block of code that has a name and </a:t>
            </a:r>
            <a:r>
              <a:rPr lang="en-US" dirty="0" smtClean="0">
                <a:solidFill>
                  <a:schemeClr val="bg1"/>
                </a:solidFill>
                <a:latin typeface="+mj-lt"/>
              </a:rPr>
              <a:t>a </a:t>
            </a:r>
            <a:r>
              <a:rPr lang="en-US" dirty="0">
                <a:solidFill>
                  <a:schemeClr val="bg1"/>
                </a:solidFill>
                <a:latin typeface="+mj-lt"/>
              </a:rPr>
              <a:t>property </a:t>
            </a:r>
            <a:r>
              <a:rPr lang="en-US" dirty="0" smtClean="0">
                <a:solidFill>
                  <a:schemeClr val="bg1"/>
                </a:solidFill>
                <a:latin typeface="+mj-lt"/>
              </a:rPr>
              <a:t>that </a:t>
            </a:r>
            <a:r>
              <a:rPr lang="en-US" dirty="0">
                <a:solidFill>
                  <a:schemeClr val="bg1"/>
                </a:solidFill>
                <a:latin typeface="+mj-lt"/>
              </a:rPr>
              <a:t>is </a:t>
            </a:r>
            <a:r>
              <a:rPr lang="en-US" dirty="0" smtClean="0">
                <a:solidFill>
                  <a:schemeClr val="bg1"/>
                </a:solidFill>
                <a:latin typeface="+mj-lt"/>
              </a:rPr>
              <a:t>reusable. This means that it </a:t>
            </a:r>
            <a:r>
              <a:rPr lang="en-US" dirty="0">
                <a:solidFill>
                  <a:schemeClr val="bg1"/>
                </a:solidFill>
                <a:latin typeface="+mj-lt"/>
              </a:rPr>
              <a:t>can be executed from as many different points in a p</a:t>
            </a:r>
            <a:r>
              <a:rPr lang="en-US" dirty="0" smtClean="0">
                <a:solidFill>
                  <a:schemeClr val="bg1"/>
                </a:solidFill>
                <a:latin typeface="+mj-lt"/>
              </a:rPr>
              <a:t>rogram </a:t>
            </a:r>
            <a:r>
              <a:rPr lang="en-US" dirty="0">
                <a:solidFill>
                  <a:schemeClr val="bg1"/>
                </a:solidFill>
                <a:latin typeface="+mj-lt"/>
              </a:rPr>
              <a:t>as </a:t>
            </a:r>
            <a:r>
              <a:rPr lang="en-US" dirty="0" smtClean="0">
                <a:solidFill>
                  <a:schemeClr val="bg1"/>
                </a:solidFill>
                <a:latin typeface="+mj-lt"/>
              </a:rPr>
              <a:t>required.</a:t>
            </a:r>
            <a:endParaRPr lang="en-US" dirty="0">
              <a:solidFill>
                <a:schemeClr val="bg1"/>
              </a:solidFill>
              <a:latin typeface="+mj-lt"/>
            </a:endParaRPr>
          </a:p>
        </p:txBody>
      </p:sp>
    </p:spTree>
    <p:extLst>
      <p:ext uri="{BB962C8B-B14F-4D97-AF65-F5344CB8AC3E}">
        <p14:creationId xmlns:p14="http://schemas.microsoft.com/office/powerpoint/2010/main" val="225933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ppt_x</p:attrName>
                                        </p:attrNameLst>
                                      </p:cBhvr>
                                      <p:tavLst>
                                        <p:tav tm="0">
                                          <p:val>
                                            <p:strVal val="#ppt_x"/>
                                          </p:val>
                                        </p:tav>
                                        <p:tav tm="100000">
                                          <p:val>
                                            <p:strVal val="#ppt_x"/>
                                          </p:val>
                                        </p:tav>
                                      </p:tavLst>
                                    </p:anim>
                                    <p:anim calcmode="lin" valueType="num">
                                      <p:cBhvr>
                                        <p:cTn id="13" dur="2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4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par>
                          <p:cTn id="18" fill="hold">
                            <p:stCondLst>
                              <p:cond delay="60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000"/>
                                        <p:tgtEl>
                                          <p:spTgt spid="8"/>
                                        </p:tgtEl>
                                      </p:cBhvr>
                                    </p:animEffect>
                                    <p:anim calcmode="lin" valueType="num">
                                      <p:cBhvr>
                                        <p:cTn id="22" dur="2000" fill="hold"/>
                                        <p:tgtEl>
                                          <p:spTgt spid="8"/>
                                        </p:tgtEl>
                                        <p:attrNameLst>
                                          <p:attrName>ppt_x</p:attrName>
                                        </p:attrNameLst>
                                      </p:cBhvr>
                                      <p:tavLst>
                                        <p:tav tm="0">
                                          <p:val>
                                            <p:strVal val="#ppt_x"/>
                                          </p:val>
                                        </p:tav>
                                        <p:tav tm="100000">
                                          <p:val>
                                            <p:strVal val="#ppt_x"/>
                                          </p:val>
                                        </p:tav>
                                      </p:tavLst>
                                    </p:anim>
                                    <p:anim calcmode="lin" valueType="num">
                                      <p:cBhvr>
                                        <p:cTn id="23" dur="2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bc"/>
          <p:cNvPicPr>
            <a:picLocks noGrp="1" noChangeAspect="1" noChangeArrowheads="1"/>
          </p:cNvPicPr>
          <p:nvPr>
            <p:ph idx="1"/>
          </p:nvPr>
        </p:nvPicPr>
        <p:blipFill>
          <a:blip r:embed="rId2"/>
          <a:srcRect/>
          <a:stretch>
            <a:fillRect/>
          </a:stretch>
        </p:blipFill>
        <p:spPr bwMode="auto">
          <a:xfrm rot="21403770">
            <a:off x="3863725" y="3149662"/>
            <a:ext cx="988656" cy="1009288"/>
          </a:xfrm>
          <a:prstGeom prst="rect">
            <a:avLst/>
          </a:prstGeom>
          <a:noFill/>
          <a:effectLst>
            <a:outerShdw dist="35921" dir="2700000" algn="ctr" rotWithShape="0">
              <a:srgbClr val="C0C0C0"/>
            </a:outerShdw>
          </a:effectLst>
        </p:spPr>
      </p:pic>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normAutofit/>
          </a:bodyPr>
          <a:lstStyle/>
          <a:p>
            <a:r>
              <a:rPr lang="en-US" dirty="0" smtClean="0">
                <a:latin typeface="+mn-lt"/>
              </a:rPr>
              <a:t>Why Do </a:t>
            </a:r>
            <a:r>
              <a:rPr lang="en-US" dirty="0"/>
              <a:t>W</a:t>
            </a:r>
            <a:r>
              <a:rPr lang="en-US" dirty="0" smtClean="0">
                <a:latin typeface="+mn-lt"/>
              </a:rPr>
              <a:t>e Use Functions ?</a:t>
            </a:r>
            <a:endParaRPr lang="en-US" dirty="0">
              <a:latin typeface="+mn-lt"/>
            </a:endParaRPr>
          </a:p>
        </p:txBody>
      </p:sp>
      <p:pic>
        <p:nvPicPr>
          <p:cNvPr id="6" name="Picture 11" descr="gre"/>
          <p:cNvPicPr>
            <a:picLocks noChangeAspect="1" noChangeArrowheads="1"/>
          </p:cNvPicPr>
          <p:nvPr/>
        </p:nvPicPr>
        <p:blipFill>
          <a:blip r:embed="rId3"/>
          <a:srcRect/>
          <a:stretch>
            <a:fillRect/>
          </a:stretch>
        </p:blipFill>
        <p:spPr bwMode="auto">
          <a:xfrm rot="21403770">
            <a:off x="4013942" y="2380746"/>
            <a:ext cx="359484" cy="577273"/>
          </a:xfrm>
          <a:prstGeom prst="rect">
            <a:avLst/>
          </a:prstGeom>
          <a:noFill/>
          <a:effectLst>
            <a:outerShdw dist="35921" dir="2700000" algn="ctr" rotWithShape="0">
              <a:srgbClr val="C0C0C0"/>
            </a:outerShdw>
          </a:effectLst>
        </p:spPr>
      </p:pic>
      <p:pic>
        <p:nvPicPr>
          <p:cNvPr id="7" name="Picture 15" descr="gre"/>
          <p:cNvPicPr>
            <a:picLocks noChangeAspect="1" noChangeArrowheads="1"/>
          </p:cNvPicPr>
          <p:nvPr/>
        </p:nvPicPr>
        <p:blipFill>
          <a:blip r:embed="rId4"/>
          <a:srcRect/>
          <a:stretch>
            <a:fillRect/>
          </a:stretch>
        </p:blipFill>
        <p:spPr bwMode="auto">
          <a:xfrm rot="630293">
            <a:off x="3031115" y="3376067"/>
            <a:ext cx="606136" cy="343740"/>
          </a:xfrm>
          <a:prstGeom prst="rect">
            <a:avLst/>
          </a:prstGeom>
          <a:noFill/>
          <a:effectLst>
            <a:outerShdw dist="35921" dir="2700000" algn="ctr" rotWithShape="0">
              <a:srgbClr val="C0C0C0"/>
            </a:outerShdw>
          </a:effectLst>
        </p:spPr>
      </p:pic>
      <p:pic>
        <p:nvPicPr>
          <p:cNvPr id="8" name="Picture 12" descr="gre"/>
          <p:cNvPicPr>
            <a:picLocks noChangeAspect="1" noChangeArrowheads="1"/>
          </p:cNvPicPr>
          <p:nvPr/>
        </p:nvPicPr>
        <p:blipFill>
          <a:blip r:embed="rId4"/>
          <a:srcRect/>
          <a:stretch>
            <a:fillRect/>
          </a:stretch>
        </p:blipFill>
        <p:spPr bwMode="auto">
          <a:xfrm rot="20422169" flipH="1">
            <a:off x="5005977" y="3328329"/>
            <a:ext cx="606136" cy="343740"/>
          </a:xfrm>
          <a:prstGeom prst="rect">
            <a:avLst/>
          </a:prstGeom>
          <a:noFill/>
          <a:effectLst>
            <a:outerShdw dist="35921" dir="2700000" algn="ctr" rotWithShape="0">
              <a:srgbClr val="C0C0C0"/>
            </a:outerShdw>
          </a:effectLst>
        </p:spPr>
      </p:pic>
      <p:pic>
        <p:nvPicPr>
          <p:cNvPr id="11" name="Picture 13" descr="gre"/>
          <p:cNvPicPr>
            <a:picLocks noChangeAspect="1" noChangeArrowheads="1"/>
          </p:cNvPicPr>
          <p:nvPr/>
        </p:nvPicPr>
        <p:blipFill>
          <a:blip r:embed="rId4"/>
          <a:srcRect/>
          <a:stretch>
            <a:fillRect/>
          </a:stretch>
        </p:blipFill>
        <p:spPr bwMode="auto">
          <a:xfrm rot="18736117" flipV="1">
            <a:off x="3429597" y="4387272"/>
            <a:ext cx="606136" cy="343740"/>
          </a:xfrm>
          <a:prstGeom prst="rect">
            <a:avLst/>
          </a:prstGeom>
          <a:noFill/>
          <a:effectLst>
            <a:outerShdw dist="35921" dir="2700000" algn="ctr" rotWithShape="0">
              <a:srgbClr val="C0C0C0"/>
            </a:outerShdw>
          </a:effectLst>
        </p:spPr>
      </p:pic>
      <p:grpSp>
        <p:nvGrpSpPr>
          <p:cNvPr id="10" name="Group 9"/>
          <p:cNvGrpSpPr/>
          <p:nvPr/>
        </p:nvGrpSpPr>
        <p:grpSpPr>
          <a:xfrm>
            <a:off x="457200" y="4959877"/>
            <a:ext cx="3337182" cy="1333500"/>
            <a:chOff x="19022" y="5188477"/>
            <a:chExt cx="4037990" cy="1333500"/>
          </a:xfrm>
        </p:grpSpPr>
        <p:pic>
          <p:nvPicPr>
            <p:cNvPr id="14" name="Picture 13" descr="8"/>
            <p:cNvPicPr>
              <a:picLocks noChangeAspect="1" noChangeArrowheads="1"/>
            </p:cNvPicPr>
            <p:nvPr/>
          </p:nvPicPr>
          <p:blipFill>
            <a:blip r:embed="rId5"/>
            <a:srcRect/>
            <a:stretch>
              <a:fillRect/>
            </a:stretch>
          </p:blipFill>
          <p:spPr bwMode="auto">
            <a:xfrm>
              <a:off x="192759" y="5188477"/>
              <a:ext cx="3864253" cy="1333500"/>
            </a:xfrm>
            <a:prstGeom prst="rect">
              <a:avLst/>
            </a:prstGeom>
            <a:noFill/>
            <a:ln w="9525">
              <a:solidFill>
                <a:schemeClr val="bg2">
                  <a:lumMod val="50000"/>
                </a:schemeClr>
              </a:solidFill>
              <a:miter lim="800000"/>
              <a:headEnd/>
              <a:tailEnd/>
            </a:ln>
          </p:spPr>
        </p:pic>
        <p:sp>
          <p:nvSpPr>
            <p:cNvPr id="19" name="Rectangle 18"/>
            <p:cNvSpPr/>
            <p:nvPr/>
          </p:nvSpPr>
          <p:spPr>
            <a:xfrm>
              <a:off x="19022" y="5410200"/>
              <a:ext cx="3581400" cy="646331"/>
            </a:xfrm>
            <a:prstGeom prst="rect">
              <a:avLst/>
            </a:prstGeom>
          </p:spPr>
          <p:txBody>
            <a:bodyPr wrap="square">
              <a:spAutoFit/>
            </a:bodyPr>
            <a:lstStyle/>
            <a:p>
              <a:pPr lvl="1" algn="ctr"/>
              <a:r>
                <a:rPr lang="en-US" dirty="0">
                  <a:ea typeface="ＭＳ Ｐゴシック"/>
                  <a:cs typeface="ＭＳ Ｐゴシック"/>
                </a:rPr>
                <a:t>It facilitates top-down modular </a:t>
              </a:r>
              <a:r>
                <a:rPr lang="en-US" dirty="0" smtClean="0">
                  <a:ea typeface="ＭＳ Ｐゴシック"/>
                  <a:cs typeface="ＭＳ Ｐゴシック"/>
                </a:rPr>
                <a:t>programming.</a:t>
              </a:r>
              <a:endParaRPr lang="en-US" dirty="0">
                <a:ea typeface="ＭＳ Ｐゴシック"/>
                <a:cs typeface="ＭＳ Ｐゴシック"/>
              </a:endParaRPr>
            </a:p>
          </p:txBody>
        </p:sp>
      </p:grpSp>
      <p:grpSp>
        <p:nvGrpSpPr>
          <p:cNvPr id="2" name="Group 1"/>
          <p:cNvGrpSpPr/>
          <p:nvPr/>
        </p:nvGrpSpPr>
        <p:grpSpPr>
          <a:xfrm>
            <a:off x="5840609" y="2669382"/>
            <a:ext cx="2929636" cy="1214437"/>
            <a:chOff x="5446742" y="2897982"/>
            <a:chExt cx="3544858" cy="1214437"/>
          </a:xfrm>
        </p:grpSpPr>
        <p:pic>
          <p:nvPicPr>
            <p:cNvPr id="12" name="Picture 11" descr="3"/>
            <p:cNvPicPr>
              <a:picLocks noChangeAspect="1" noChangeArrowheads="1"/>
            </p:cNvPicPr>
            <p:nvPr/>
          </p:nvPicPr>
          <p:blipFill>
            <a:blip r:embed="rId6"/>
            <a:srcRect/>
            <a:stretch>
              <a:fillRect/>
            </a:stretch>
          </p:blipFill>
          <p:spPr bwMode="auto">
            <a:xfrm>
              <a:off x="5562600" y="2897982"/>
              <a:ext cx="3429000" cy="1214437"/>
            </a:xfrm>
            <a:prstGeom prst="rect">
              <a:avLst/>
            </a:prstGeom>
            <a:noFill/>
            <a:ln w="9525">
              <a:solidFill>
                <a:schemeClr val="bg2">
                  <a:lumMod val="75000"/>
                </a:schemeClr>
              </a:solidFill>
              <a:miter lim="800000"/>
              <a:headEnd/>
              <a:tailEnd/>
            </a:ln>
          </p:spPr>
        </p:pic>
        <p:sp>
          <p:nvSpPr>
            <p:cNvPr id="20" name="Rectangle 19"/>
            <p:cNvSpPr/>
            <p:nvPr/>
          </p:nvSpPr>
          <p:spPr>
            <a:xfrm>
              <a:off x="5446742" y="3200400"/>
              <a:ext cx="3263317" cy="646331"/>
            </a:xfrm>
            <a:prstGeom prst="rect">
              <a:avLst/>
            </a:prstGeom>
          </p:spPr>
          <p:txBody>
            <a:bodyPr wrap="none">
              <a:spAutoFit/>
            </a:bodyPr>
            <a:lstStyle/>
            <a:p>
              <a:pPr lvl="1" algn="ctr"/>
              <a:r>
                <a:rPr lang="en-US" dirty="0">
                  <a:ea typeface="ＭＳ Ｐゴシック"/>
                  <a:cs typeface="ＭＳ Ｐゴシック"/>
                </a:rPr>
                <a:t>It avoids the need for </a:t>
              </a:r>
              <a:endParaRPr lang="en-US" dirty="0" smtClean="0">
                <a:ea typeface="ＭＳ Ｐゴシック"/>
                <a:cs typeface="ＭＳ Ｐゴシック"/>
              </a:endParaRPr>
            </a:p>
            <a:p>
              <a:pPr lvl="1" algn="ctr"/>
              <a:r>
                <a:rPr lang="en-US" dirty="0" smtClean="0">
                  <a:ea typeface="ＭＳ Ｐゴシック"/>
                  <a:cs typeface="ＭＳ Ｐゴシック"/>
                </a:rPr>
                <a:t>redundant </a:t>
              </a:r>
              <a:r>
                <a:rPr lang="en-US" dirty="0">
                  <a:ea typeface="ＭＳ Ｐゴシック"/>
                  <a:cs typeface="ＭＳ Ｐゴシック"/>
                </a:rPr>
                <a:t>code </a:t>
              </a:r>
              <a:r>
                <a:rPr lang="en-US" dirty="0" smtClean="0">
                  <a:ea typeface="ＭＳ Ｐゴシック"/>
                  <a:cs typeface="ＭＳ Ｐゴシック"/>
                </a:rPr>
                <a:t>.</a:t>
              </a:r>
              <a:endParaRPr lang="en-US" dirty="0">
                <a:ea typeface="ＭＳ Ｐゴシック"/>
                <a:cs typeface="ＭＳ Ｐゴシック"/>
              </a:endParaRPr>
            </a:p>
          </p:txBody>
        </p:sp>
      </p:grpSp>
      <p:grpSp>
        <p:nvGrpSpPr>
          <p:cNvPr id="13" name="Group 12"/>
          <p:cNvGrpSpPr/>
          <p:nvPr/>
        </p:nvGrpSpPr>
        <p:grpSpPr>
          <a:xfrm>
            <a:off x="324338" y="2852499"/>
            <a:ext cx="2363224" cy="1295400"/>
            <a:chOff x="0" y="3081099"/>
            <a:chExt cx="2859501" cy="1295400"/>
          </a:xfrm>
        </p:grpSpPr>
        <p:pic>
          <p:nvPicPr>
            <p:cNvPr id="17" name="Picture 16" descr="6"/>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Lst>
            </a:blip>
            <a:srcRect/>
            <a:stretch>
              <a:fillRect/>
            </a:stretch>
          </p:blipFill>
          <p:spPr bwMode="auto">
            <a:xfrm>
              <a:off x="0" y="3081099"/>
              <a:ext cx="2859501" cy="1295400"/>
            </a:xfrm>
            <a:prstGeom prst="rect">
              <a:avLst/>
            </a:prstGeom>
            <a:noFill/>
            <a:ln w="9525">
              <a:solidFill>
                <a:schemeClr val="accent6">
                  <a:lumMod val="75000"/>
                </a:schemeClr>
              </a:solidFill>
              <a:miter lim="800000"/>
              <a:headEnd/>
              <a:tailEnd/>
            </a:ln>
          </p:spPr>
        </p:pic>
        <p:sp>
          <p:nvSpPr>
            <p:cNvPr id="21" name="Rectangle 20"/>
            <p:cNvSpPr/>
            <p:nvPr/>
          </p:nvSpPr>
          <p:spPr>
            <a:xfrm>
              <a:off x="0" y="3410634"/>
              <a:ext cx="2470910" cy="646331"/>
            </a:xfrm>
            <a:prstGeom prst="rect">
              <a:avLst/>
            </a:prstGeom>
          </p:spPr>
          <p:txBody>
            <a:bodyPr wrap="square">
              <a:spAutoFit/>
            </a:bodyPr>
            <a:lstStyle/>
            <a:p>
              <a:pPr lvl="1"/>
              <a:r>
                <a:rPr lang="en-US" dirty="0">
                  <a:ea typeface="ＭＳ Ｐゴシック"/>
                  <a:cs typeface="ＭＳ Ｐゴシック"/>
                </a:rPr>
                <a:t>It facilitates </a:t>
              </a:r>
              <a:r>
                <a:rPr lang="en-US" dirty="0" smtClean="0">
                  <a:ea typeface="ＭＳ Ｐゴシック"/>
                  <a:cs typeface="ＭＳ Ｐゴシック"/>
                </a:rPr>
                <a:t>reusability.</a:t>
              </a:r>
              <a:endParaRPr lang="en-US" dirty="0">
                <a:ea typeface="ＭＳ Ｐゴシック"/>
                <a:cs typeface="ＭＳ Ｐゴシック"/>
              </a:endParaRPr>
            </a:p>
          </p:txBody>
        </p:sp>
      </p:grpSp>
      <p:grpSp>
        <p:nvGrpSpPr>
          <p:cNvPr id="16" name="Group 15"/>
          <p:cNvGrpSpPr/>
          <p:nvPr/>
        </p:nvGrpSpPr>
        <p:grpSpPr>
          <a:xfrm>
            <a:off x="2678295" y="1066800"/>
            <a:ext cx="3010431" cy="1144271"/>
            <a:chOff x="2286000" y="1295400"/>
            <a:chExt cx="3642621" cy="1144271"/>
          </a:xfrm>
        </p:grpSpPr>
        <p:pic>
          <p:nvPicPr>
            <p:cNvPr id="15" name="Picture 14" descr="7"/>
            <p:cNvPicPr>
              <a:picLocks noChangeAspect="1" noChangeArrowheads="1"/>
            </p:cNvPicPr>
            <p:nvPr/>
          </p:nvPicPr>
          <p:blipFill>
            <a:blip r:embed="rId9">
              <a:duotone>
                <a:prstClr val="black"/>
                <a:schemeClr val="accent6">
                  <a:tint val="45000"/>
                  <a:satMod val="400000"/>
                </a:schemeClr>
              </a:duotone>
              <a:extLst>
                <a:ext uri="{BEBA8EAE-BF5A-486C-A8C5-ECC9F3942E4B}">
                  <a14:imgProps xmlns:a14="http://schemas.microsoft.com/office/drawing/2010/main">
                    <a14:imgLayer r:embed="rId10">
                      <a14:imgEffect>
                        <a14:colorTemperature colorTemp="5300"/>
                      </a14:imgEffect>
                      <a14:imgEffect>
                        <a14:saturation sat="0"/>
                      </a14:imgEffect>
                    </a14:imgLayer>
                  </a14:imgProps>
                </a:ext>
              </a:extLst>
            </a:blip>
            <a:srcRect/>
            <a:stretch>
              <a:fillRect/>
            </a:stretch>
          </p:blipFill>
          <p:spPr bwMode="auto">
            <a:xfrm>
              <a:off x="2286000" y="1295400"/>
              <a:ext cx="3642621" cy="1144271"/>
            </a:xfrm>
            <a:prstGeom prst="rect">
              <a:avLst/>
            </a:prstGeom>
            <a:noFill/>
            <a:ln w="9525">
              <a:solidFill>
                <a:schemeClr val="accent3">
                  <a:lumMod val="75000"/>
                </a:schemeClr>
              </a:solidFill>
              <a:miter lim="800000"/>
              <a:headEnd/>
              <a:tailEnd/>
            </a:ln>
          </p:spPr>
        </p:pic>
        <p:sp>
          <p:nvSpPr>
            <p:cNvPr id="22" name="Rectangle 21"/>
            <p:cNvSpPr/>
            <p:nvPr/>
          </p:nvSpPr>
          <p:spPr>
            <a:xfrm>
              <a:off x="2362200" y="1438870"/>
              <a:ext cx="3490221" cy="923330"/>
            </a:xfrm>
            <a:prstGeom prst="rect">
              <a:avLst/>
            </a:prstGeom>
          </p:spPr>
          <p:txBody>
            <a:bodyPr wrap="square">
              <a:spAutoFit/>
            </a:bodyPr>
            <a:lstStyle/>
            <a:p>
              <a:pPr marL="0" lvl="1" algn="ctr" fontAlgn="base">
                <a:spcBef>
                  <a:spcPct val="0"/>
                </a:spcBef>
                <a:spcAft>
                  <a:spcPct val="0"/>
                </a:spcAft>
              </a:pPr>
              <a:r>
                <a:rPr lang="en-US" dirty="0">
                  <a:ea typeface="ＭＳ Ｐゴシック"/>
                  <a:cs typeface="ＭＳ Ｐゴシック"/>
                </a:rPr>
                <a:t>It can be used to build a customized library of frequently used </a:t>
              </a:r>
              <a:r>
                <a:rPr lang="en-US" dirty="0" smtClean="0">
                  <a:ea typeface="ＭＳ Ｐゴシック"/>
                  <a:cs typeface="ＭＳ Ｐゴシック"/>
                </a:rPr>
                <a:t>routines.</a:t>
              </a:r>
              <a:endParaRPr lang="en-US" dirty="0">
                <a:ea typeface="ＭＳ Ｐゴシック"/>
                <a:cs typeface="ＭＳ Ｐゴシック"/>
              </a:endParaRPr>
            </a:p>
          </p:txBody>
        </p:sp>
      </p:grpSp>
      <p:pic>
        <p:nvPicPr>
          <p:cNvPr id="23" name="Picture 14" descr="gre"/>
          <p:cNvPicPr>
            <a:picLocks noChangeAspect="1" noChangeArrowheads="1"/>
          </p:cNvPicPr>
          <p:nvPr/>
        </p:nvPicPr>
        <p:blipFill>
          <a:blip r:embed="rId4"/>
          <a:srcRect/>
          <a:stretch>
            <a:fillRect/>
          </a:stretch>
        </p:blipFill>
        <p:spPr bwMode="auto">
          <a:xfrm rot="2471424" flipH="1" flipV="1">
            <a:off x="4784949" y="4135429"/>
            <a:ext cx="604824" cy="343740"/>
          </a:xfrm>
          <a:prstGeom prst="rect">
            <a:avLst/>
          </a:prstGeom>
          <a:noFill/>
          <a:effectLst>
            <a:outerShdw dist="35921" dir="2700000" algn="ctr" rotWithShape="0">
              <a:srgbClr val="C0C0C0"/>
            </a:outerShdw>
          </a:effectLst>
        </p:spPr>
      </p:pic>
      <p:grpSp>
        <p:nvGrpSpPr>
          <p:cNvPr id="9" name="Group 8"/>
          <p:cNvGrpSpPr/>
          <p:nvPr/>
        </p:nvGrpSpPr>
        <p:grpSpPr>
          <a:xfrm>
            <a:off x="4753369" y="4704778"/>
            <a:ext cx="3904463" cy="1214437"/>
            <a:chOff x="4267200" y="4933378"/>
            <a:chExt cx="4724400" cy="1214437"/>
          </a:xfrm>
        </p:grpSpPr>
        <p:pic>
          <p:nvPicPr>
            <p:cNvPr id="24" name="Picture 23" descr="3"/>
            <p:cNvPicPr>
              <a:picLocks noChangeAspect="1" noChangeArrowheads="1"/>
            </p:cNvPicPr>
            <p:nvPr/>
          </p:nvPicPr>
          <p:blipFill>
            <a:blip r:embed="rId11">
              <a:extLst>
                <a:ext uri="{BEBA8EAE-BF5A-486C-A8C5-ECC9F3942E4B}">
                  <a14:imgProps xmlns:a14="http://schemas.microsoft.com/office/drawing/2010/main">
                    <a14:imgLayer r:embed="rId12">
                      <a14:imgEffect>
                        <a14:saturation sat="33000"/>
                      </a14:imgEffect>
                    </a14:imgLayer>
                  </a14:imgProps>
                </a:ext>
              </a:extLst>
            </a:blip>
            <a:srcRect/>
            <a:stretch>
              <a:fillRect/>
            </a:stretch>
          </p:blipFill>
          <p:spPr bwMode="auto">
            <a:xfrm>
              <a:off x="4598842" y="4933378"/>
              <a:ext cx="4392758" cy="1214437"/>
            </a:xfrm>
            <a:prstGeom prst="rect">
              <a:avLst/>
            </a:prstGeom>
            <a:noFill/>
            <a:ln w="9525">
              <a:solidFill>
                <a:schemeClr val="accent2">
                  <a:lumMod val="60000"/>
                  <a:lumOff val="40000"/>
                </a:schemeClr>
              </a:solidFill>
              <a:miter lim="800000"/>
              <a:headEnd/>
              <a:tailEnd/>
            </a:ln>
          </p:spPr>
        </p:pic>
        <p:sp>
          <p:nvSpPr>
            <p:cNvPr id="25" name="Rectangle 24"/>
            <p:cNvSpPr/>
            <p:nvPr/>
          </p:nvSpPr>
          <p:spPr>
            <a:xfrm>
              <a:off x="4267200" y="4978400"/>
              <a:ext cx="4572001" cy="1077218"/>
            </a:xfrm>
            <a:prstGeom prst="rect">
              <a:avLst/>
            </a:prstGeom>
          </p:spPr>
          <p:txBody>
            <a:bodyPr wrap="square">
              <a:spAutoFit/>
            </a:bodyPr>
            <a:lstStyle/>
            <a:p>
              <a:pPr lvl="1" algn="ctr">
                <a:buNone/>
              </a:pPr>
              <a:r>
                <a:rPr lang="en-US" sz="1600" b="1" dirty="0">
                  <a:ea typeface="ＭＳ Ｐゴシック"/>
                  <a:cs typeface="ＭＳ Ｐゴシック"/>
                </a:rPr>
                <a:t>Maintenance </a:t>
              </a:r>
              <a:r>
                <a:rPr lang="en-US" sz="1600" b="1" dirty="0" smtClean="0">
                  <a:ea typeface="ＭＳ Ｐゴシック"/>
                  <a:cs typeface="ＭＳ Ｐゴシック"/>
                </a:rPr>
                <a:t>Effects </a:t>
              </a:r>
            </a:p>
            <a:p>
              <a:pPr lvl="1" algn="ctr">
                <a:buNone/>
              </a:pPr>
              <a:r>
                <a:rPr lang="en-US" sz="1600" dirty="0" smtClean="0">
                  <a:ea typeface="ＭＳ Ｐゴシック"/>
                  <a:cs typeface="ＭＳ Ｐゴシック"/>
                </a:rPr>
                <a:t>No </a:t>
              </a:r>
              <a:r>
                <a:rPr lang="en-US" sz="1600" dirty="0">
                  <a:ea typeface="ＭＳ Ｐゴシック"/>
                  <a:cs typeface="ＭＳ Ｐゴシック"/>
                </a:rPr>
                <a:t>specific </a:t>
              </a:r>
              <a:r>
                <a:rPr lang="en-US" sz="1600" dirty="0" smtClean="0">
                  <a:ea typeface="ＭＳ Ｐゴシック"/>
                  <a:cs typeface="ＭＳ Ｐゴシック"/>
                </a:rPr>
                <a:t>testing is </a:t>
              </a:r>
              <a:r>
                <a:rPr lang="en-US" sz="1600" dirty="0">
                  <a:ea typeface="ＭＳ Ｐゴシック"/>
                  <a:cs typeface="ＭＳ Ｐゴシック"/>
                </a:rPr>
                <a:t>required on logic when the function is </a:t>
              </a:r>
              <a:r>
                <a:rPr lang="en-US" sz="1600" dirty="0" smtClean="0">
                  <a:ea typeface="ＭＳ Ｐゴシック"/>
                  <a:cs typeface="ＭＳ Ｐゴシック"/>
                </a:rPr>
                <a:t>invoked </a:t>
              </a:r>
              <a:r>
                <a:rPr lang="en-US" sz="1600" dirty="0">
                  <a:ea typeface="ＭＳ Ｐゴシック"/>
                  <a:cs typeface="ＭＳ Ｐゴシック"/>
                </a:rPr>
                <a:t>from new </a:t>
              </a:r>
              <a:r>
                <a:rPr lang="en-US" sz="1600" dirty="0" smtClean="0">
                  <a:ea typeface="ＭＳ Ｐゴシック"/>
                  <a:cs typeface="ＭＳ Ｐゴシック"/>
                </a:rPr>
                <a:t>place.</a:t>
              </a:r>
              <a:endParaRPr lang="en-US" sz="1600" dirty="0">
                <a:ea typeface="ＭＳ Ｐゴシック"/>
                <a:cs typeface="ＭＳ Ｐゴシック"/>
              </a:endParaRPr>
            </a:p>
          </p:txBody>
        </p:sp>
      </p:grpSp>
      <p:sp>
        <p:nvSpPr>
          <p:cNvPr id="26" name="TextBox 21"/>
          <p:cNvSpPr txBox="1"/>
          <p:nvPr/>
        </p:nvSpPr>
        <p:spPr>
          <a:xfrm>
            <a:off x="3724600" y="3505200"/>
            <a:ext cx="1260158" cy="30777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Benefits</a:t>
            </a:r>
            <a:endParaRPr lang="en-US" sz="1400" dirty="0"/>
          </a:p>
        </p:txBody>
      </p:sp>
    </p:spTree>
    <p:extLst>
      <p:ext uri="{BB962C8B-B14F-4D97-AF65-F5344CB8AC3E}">
        <p14:creationId xmlns:p14="http://schemas.microsoft.com/office/powerpoint/2010/main" val="379784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2000" fill="hold"/>
                                        <p:tgtEl>
                                          <p:spTgt spid="5"/>
                                        </p:tgtEl>
                                        <p:attrNameLst>
                                          <p:attrName>ppt_w</p:attrName>
                                        </p:attrNameLst>
                                      </p:cBhvr>
                                      <p:tavLst>
                                        <p:tav tm="0">
                                          <p:val>
                                            <p:fltVal val="0"/>
                                          </p:val>
                                        </p:tav>
                                        <p:tav tm="100000">
                                          <p:val>
                                            <p:strVal val="#ppt_w"/>
                                          </p:val>
                                        </p:tav>
                                      </p:tavLst>
                                    </p:anim>
                                    <p:anim calcmode="lin" valueType="num">
                                      <p:cBhvr>
                                        <p:cTn id="11" dur="2000" fill="hold"/>
                                        <p:tgtEl>
                                          <p:spTgt spid="5"/>
                                        </p:tgtEl>
                                        <p:attrNameLst>
                                          <p:attrName>ppt_h</p:attrName>
                                        </p:attrNameLst>
                                      </p:cBhvr>
                                      <p:tavLst>
                                        <p:tav tm="0">
                                          <p:val>
                                            <p:fltVal val="0"/>
                                          </p:val>
                                        </p:tav>
                                        <p:tav tm="100000">
                                          <p:val>
                                            <p:strVal val="#ppt_h"/>
                                          </p:val>
                                        </p:tav>
                                      </p:tavLst>
                                    </p:anim>
                                    <p:animEffect transition="in" filter="fade">
                                      <p:cBhvr>
                                        <p:cTn id="12" dur="2000"/>
                                        <p:tgtEl>
                                          <p:spTgt spid="5"/>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2000"/>
                                        <p:tgtEl>
                                          <p:spTgt spid="8"/>
                                        </p:tgtEl>
                                      </p:cBhvr>
                                    </p:animEffect>
                                  </p:childTnLst>
                                </p:cTn>
                              </p:par>
                            </p:childTnLst>
                          </p:cTn>
                        </p:par>
                        <p:par>
                          <p:cTn id="17" fill="hold">
                            <p:stCondLst>
                              <p:cond delay="4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2000"/>
                                        <p:tgtEl>
                                          <p:spTgt spid="2"/>
                                        </p:tgtEl>
                                      </p:cBhvr>
                                    </p:animEffect>
                                  </p:childTnLst>
                                </p:cTn>
                              </p:par>
                            </p:childTnLst>
                          </p:cTn>
                        </p:par>
                        <p:par>
                          <p:cTn id="21" fill="hold">
                            <p:stCondLst>
                              <p:cond delay="6000"/>
                            </p:stCondLst>
                            <p:childTnLst>
                              <p:par>
                                <p:cTn id="22" presetID="22" presetClass="entr" presetSubtype="1"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2000"/>
                                        <p:tgtEl>
                                          <p:spTgt spid="23"/>
                                        </p:tgtEl>
                                      </p:cBhvr>
                                    </p:animEffect>
                                  </p:childTnLst>
                                </p:cTn>
                              </p:par>
                            </p:childTnLst>
                          </p:cTn>
                        </p:par>
                        <p:par>
                          <p:cTn id="25" fill="hold">
                            <p:stCondLst>
                              <p:cond delay="80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2000"/>
                                        <p:tgtEl>
                                          <p:spTgt spid="9"/>
                                        </p:tgtEl>
                                      </p:cBhvr>
                                    </p:animEffect>
                                  </p:childTnLst>
                                </p:cTn>
                              </p:par>
                            </p:childTnLst>
                          </p:cTn>
                        </p:par>
                        <p:par>
                          <p:cTn id="29" fill="hold">
                            <p:stCondLst>
                              <p:cond delay="10000"/>
                            </p:stCondLst>
                            <p:childTnLst>
                              <p:par>
                                <p:cTn id="30" presetID="22" presetClass="entr" presetSubtype="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2000"/>
                                        <p:tgtEl>
                                          <p:spTgt spid="11"/>
                                        </p:tgtEl>
                                      </p:cBhvr>
                                    </p:animEffect>
                                  </p:childTnLst>
                                </p:cTn>
                              </p:par>
                            </p:childTnLst>
                          </p:cTn>
                        </p:par>
                        <p:par>
                          <p:cTn id="33" fill="hold">
                            <p:stCondLst>
                              <p:cond delay="12000"/>
                            </p:stCondLst>
                            <p:childTnLst>
                              <p:par>
                                <p:cTn id="34" presetID="22" presetClass="entr" presetSubtype="1"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2000"/>
                                        <p:tgtEl>
                                          <p:spTgt spid="10"/>
                                        </p:tgtEl>
                                      </p:cBhvr>
                                    </p:animEffect>
                                  </p:childTnLst>
                                </p:cTn>
                              </p:par>
                            </p:childTnLst>
                          </p:cTn>
                        </p:par>
                        <p:par>
                          <p:cTn id="37" fill="hold">
                            <p:stCondLst>
                              <p:cond delay="14000"/>
                            </p:stCondLst>
                            <p:childTnLst>
                              <p:par>
                                <p:cTn id="38" presetID="22" presetClass="entr" presetSubtype="2"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2000"/>
                                        <p:tgtEl>
                                          <p:spTgt spid="7"/>
                                        </p:tgtEl>
                                      </p:cBhvr>
                                    </p:animEffect>
                                  </p:childTnLst>
                                </p:cTn>
                              </p:par>
                            </p:childTnLst>
                          </p:cTn>
                        </p:par>
                        <p:par>
                          <p:cTn id="41" fill="hold">
                            <p:stCondLst>
                              <p:cond delay="16000"/>
                            </p:stCondLst>
                            <p:childTnLst>
                              <p:par>
                                <p:cTn id="42" presetID="22" presetClass="entr" presetSubtype="2"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right)">
                                      <p:cBhvr>
                                        <p:cTn id="44" dur="2000"/>
                                        <p:tgtEl>
                                          <p:spTgt spid="13"/>
                                        </p:tgtEl>
                                      </p:cBhvr>
                                    </p:animEffect>
                                  </p:childTnLst>
                                </p:cTn>
                              </p:par>
                            </p:childTnLst>
                          </p:cTn>
                        </p:par>
                        <p:par>
                          <p:cTn id="45" fill="hold">
                            <p:stCondLst>
                              <p:cond delay="18000"/>
                            </p:stCondLst>
                            <p:childTnLst>
                              <p:par>
                                <p:cTn id="46" presetID="22" presetClass="entr" presetSubtype="4"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2000"/>
                                        <p:tgtEl>
                                          <p:spTgt spid="6"/>
                                        </p:tgtEl>
                                      </p:cBhvr>
                                    </p:animEffect>
                                  </p:childTnLst>
                                </p:cTn>
                              </p:par>
                            </p:childTnLst>
                          </p:cTn>
                        </p:par>
                        <p:par>
                          <p:cTn id="49" fill="hold">
                            <p:stCondLst>
                              <p:cond delay="20000"/>
                            </p:stCondLst>
                            <p:childTnLst>
                              <p:par>
                                <p:cTn id="50" presetID="22" presetClass="entr" presetSubtype="4"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latin typeface="+mn-lt"/>
              </a:rPr>
              <a:t>Function</a:t>
            </a:r>
            <a:endParaRPr lang="en-US" dirty="0">
              <a:latin typeface="+mn-lt"/>
            </a:endParaRPr>
          </a:p>
        </p:txBody>
      </p:sp>
      <p:sp>
        <p:nvSpPr>
          <p:cNvPr id="8" name="Rectangle 7"/>
          <p:cNvSpPr/>
          <p:nvPr/>
        </p:nvSpPr>
        <p:spPr>
          <a:xfrm>
            <a:off x="399392" y="1230154"/>
            <a:ext cx="8287408" cy="2308324"/>
          </a:xfrm>
          <a:prstGeom prst="rect">
            <a:avLst/>
          </a:prstGeom>
        </p:spPr>
        <p:txBody>
          <a:bodyPr wrap="square">
            <a:spAutoFit/>
          </a:bodyPr>
          <a:lstStyle/>
          <a:p>
            <a:pPr marL="731520" lvl="1" indent="-365760">
              <a:buFont typeface="Arial" pitchFamily="34" charset="0"/>
              <a:buChar char="•"/>
            </a:pPr>
            <a:r>
              <a:rPr lang="en-US" dirty="0" smtClean="0"/>
              <a:t>Main() is the first function that will be executed by the Operating System.</a:t>
            </a:r>
          </a:p>
          <a:p>
            <a:pPr marL="731520" lvl="1" indent="-365760">
              <a:buFont typeface="Arial" pitchFamily="34" charset="0"/>
              <a:buChar char="•"/>
            </a:pPr>
            <a:r>
              <a:rPr lang="en-US" dirty="0" smtClean="0"/>
              <a:t>OS </a:t>
            </a:r>
            <a:r>
              <a:rPr lang="en-US" dirty="0"/>
              <a:t>will execute all the </a:t>
            </a:r>
            <a:r>
              <a:rPr lang="en-US" dirty="0" smtClean="0"/>
              <a:t>codes </a:t>
            </a:r>
            <a:r>
              <a:rPr lang="en-US" dirty="0"/>
              <a:t>written inside the main program one by one</a:t>
            </a:r>
            <a:r>
              <a:rPr lang="en-US" dirty="0" smtClean="0"/>
              <a:t>.</a:t>
            </a:r>
          </a:p>
          <a:p>
            <a:pPr marL="731520" lvl="1" indent="-365760">
              <a:buFont typeface="Arial" pitchFamily="34" charset="0"/>
              <a:buChar char="•"/>
            </a:pPr>
            <a:r>
              <a:rPr lang="en-US" dirty="0" smtClean="0"/>
              <a:t>If any of the function call occurs, the control execution will be moved to the sub-function and it will execute all the code from the sub-function and return the value to the main function. </a:t>
            </a:r>
          </a:p>
          <a:p>
            <a:pPr marL="731520" lvl="1" indent="-365760">
              <a:buFont typeface="Arial" pitchFamily="34" charset="0"/>
              <a:buChar char="•"/>
            </a:pPr>
            <a:r>
              <a:rPr lang="en-US" dirty="0" smtClean="0"/>
              <a:t>Then, the next step in our main function will be executed.</a:t>
            </a:r>
          </a:p>
          <a:p>
            <a:pPr marL="731520" lvl="1" indent="-365760">
              <a:buFont typeface="Arial" pitchFamily="34" charset="0"/>
              <a:buChar char="•"/>
            </a:pPr>
            <a:r>
              <a:rPr lang="en-US" dirty="0" smtClean="0"/>
              <a:t>Thus, the structure of the program itself needs one function to control the statements.</a:t>
            </a:r>
            <a:endParaRPr lang="en-US" dirty="0"/>
          </a:p>
        </p:txBody>
      </p:sp>
    </p:spTree>
    <p:extLst>
      <p:ext uri="{BB962C8B-B14F-4D97-AF65-F5344CB8AC3E}">
        <p14:creationId xmlns:p14="http://schemas.microsoft.com/office/powerpoint/2010/main" val="16093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000"/>
                                        <p:tgtEl>
                                          <p:spTgt spid="8">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3020" y="0"/>
            <a:ext cx="7840980" cy="838200"/>
          </a:xfrm>
        </p:spPr>
        <p:txBody>
          <a:bodyPr/>
          <a:lstStyle/>
          <a:p>
            <a:r>
              <a:rPr lang="en-US" dirty="0" smtClean="0">
                <a:latin typeface="+mn-lt"/>
              </a:rPr>
              <a:t>Need For Functions</a:t>
            </a:r>
            <a:endParaRPr lang="en-US" dirty="0">
              <a:latin typeface="+mn-lt"/>
            </a:endParaRPr>
          </a:p>
        </p:txBody>
      </p:sp>
      <p:grpSp>
        <p:nvGrpSpPr>
          <p:cNvPr id="6" name="Group 5"/>
          <p:cNvGrpSpPr/>
          <p:nvPr/>
        </p:nvGrpSpPr>
        <p:grpSpPr>
          <a:xfrm>
            <a:off x="1937812" y="1443666"/>
            <a:ext cx="5268377" cy="944559"/>
            <a:chOff x="0" y="2536"/>
            <a:chExt cx="3044952" cy="1219813"/>
          </a:xfrm>
          <a:gradFill flip="none" rotWithShape="1">
            <a:gsLst>
              <a:gs pos="0">
                <a:schemeClr val="bg1"/>
              </a:gs>
              <a:gs pos="50000">
                <a:srgbClr val="FFFF99">
                  <a:shade val="67500"/>
                  <a:satMod val="115000"/>
                </a:srgbClr>
              </a:gs>
              <a:gs pos="100000">
                <a:srgbClr val="FFFF99">
                  <a:shade val="100000"/>
                  <a:satMod val="115000"/>
                </a:srgbClr>
              </a:gs>
            </a:gsLst>
            <a:lin ang="5400000" scaled="0"/>
            <a:tileRect/>
          </a:gradFill>
        </p:grpSpPr>
        <p:sp>
          <p:nvSpPr>
            <p:cNvPr id="7" name="Rounded Rectangle 6"/>
            <p:cNvSpPr/>
            <p:nvPr/>
          </p:nvSpPr>
          <p:spPr>
            <a:xfrm>
              <a:off x="0" y="2536"/>
              <a:ext cx="3044952" cy="1219813"/>
            </a:xfrm>
            <a:prstGeom prst="roundRect">
              <a:avLst/>
            </a:prstGeom>
            <a:grpFill/>
            <a:ln>
              <a:solidFill>
                <a:schemeClr val="bg1">
                  <a:lumMod val="85000"/>
                </a:schemeClr>
              </a:solidFill>
            </a:ln>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8" name="Rounded Rectangle 6"/>
            <p:cNvSpPr/>
            <p:nvPr/>
          </p:nvSpPr>
          <p:spPr>
            <a:xfrm>
              <a:off x="1" y="266800"/>
              <a:ext cx="3044950" cy="693946"/>
            </a:xfrm>
            <a:prstGeom prst="rect">
              <a:avLst/>
            </a:prstGeom>
            <a:grpFill/>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indent="-365760" algn="ctr">
                <a:lnSpc>
                  <a:spcPct val="120000"/>
                </a:lnSpc>
              </a:pPr>
              <a:r>
                <a:rPr lang="en-US" dirty="0"/>
                <a:t>As real world applications become more complex and large, several problems arise. </a:t>
              </a:r>
            </a:p>
          </p:txBody>
        </p:sp>
      </p:grpSp>
      <p:grpSp>
        <p:nvGrpSpPr>
          <p:cNvPr id="9" name="Group 8"/>
          <p:cNvGrpSpPr/>
          <p:nvPr/>
        </p:nvGrpSpPr>
        <p:grpSpPr>
          <a:xfrm>
            <a:off x="1937812" y="2662866"/>
            <a:ext cx="5268377" cy="905702"/>
            <a:chOff x="0" y="1283340"/>
            <a:chExt cx="3044952" cy="1219813"/>
          </a:xfrm>
          <a:gradFill flip="none" rotWithShape="1">
            <a:gsLst>
              <a:gs pos="0">
                <a:srgbClr val="FFFFFF"/>
              </a:gs>
              <a:gs pos="50000">
                <a:srgbClr val="CCCCFF">
                  <a:shade val="67500"/>
                  <a:satMod val="115000"/>
                </a:srgbClr>
              </a:gs>
              <a:gs pos="100000">
                <a:srgbClr val="CCCCFF">
                  <a:shade val="100000"/>
                  <a:satMod val="115000"/>
                </a:srgbClr>
              </a:gs>
            </a:gsLst>
            <a:lin ang="5400000" scaled="0"/>
            <a:tileRect/>
          </a:gradFill>
          <a:scene3d>
            <a:camera prst="orthographicFront"/>
            <a:lightRig rig="flat" dir="t"/>
          </a:scene3d>
        </p:grpSpPr>
        <p:sp>
          <p:nvSpPr>
            <p:cNvPr id="10" name="Rounded Rectangle 9"/>
            <p:cNvSpPr/>
            <p:nvPr/>
          </p:nvSpPr>
          <p:spPr>
            <a:xfrm>
              <a:off x="0" y="1283340"/>
              <a:ext cx="3044952" cy="1219813"/>
            </a:xfrm>
            <a:prstGeom prst="roundRect">
              <a:avLst/>
            </a:prstGeom>
            <a:grpFill/>
            <a:sp3d prstMaterial="dkEdge">
              <a:bevelT w="8200" h="38100"/>
            </a:sp3d>
          </p:spPr>
          <p:style>
            <a:lnRef idx="0">
              <a:schemeClr val="lt1">
                <a:hueOff val="0"/>
                <a:satOff val="0"/>
                <a:lumOff val="0"/>
                <a:alphaOff val="0"/>
              </a:schemeClr>
            </a:lnRef>
            <a:fillRef idx="2">
              <a:schemeClr val="accent5">
                <a:hueOff val="-4673099"/>
                <a:satOff val="6871"/>
                <a:lumOff val="5882"/>
                <a:alphaOff val="0"/>
              </a:schemeClr>
            </a:fillRef>
            <a:effectRef idx="1">
              <a:schemeClr val="accent5">
                <a:hueOff val="-4673099"/>
                <a:satOff val="6871"/>
                <a:lumOff val="5882"/>
                <a:alphaOff val="0"/>
              </a:schemeClr>
            </a:effectRef>
            <a:fontRef idx="minor">
              <a:schemeClr val="dk1"/>
            </a:fontRef>
          </p:style>
        </p:sp>
        <p:sp>
          <p:nvSpPr>
            <p:cNvPr id="11" name="Rounded Rectangle 10"/>
            <p:cNvSpPr/>
            <p:nvPr/>
          </p:nvSpPr>
          <p:spPr>
            <a:xfrm>
              <a:off x="59546" y="1342886"/>
              <a:ext cx="2925860" cy="1100721"/>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indent="-365760" algn="ctr">
                <a:lnSpc>
                  <a:spcPct val="120000"/>
                </a:lnSpc>
              </a:pPr>
              <a:r>
                <a:rPr lang="en-US" dirty="0"/>
                <a:t>Algorithm’s implementation becomes more difficult because of the size of the program.</a:t>
              </a:r>
            </a:p>
          </p:txBody>
        </p:sp>
      </p:grpSp>
      <p:grpSp>
        <p:nvGrpSpPr>
          <p:cNvPr id="12" name="Group 11"/>
          <p:cNvGrpSpPr/>
          <p:nvPr/>
        </p:nvGrpSpPr>
        <p:grpSpPr>
          <a:xfrm>
            <a:off x="1963187" y="3886200"/>
            <a:ext cx="5217627" cy="839549"/>
            <a:chOff x="0" y="2564145"/>
            <a:chExt cx="3044952" cy="1219813"/>
          </a:xfrm>
          <a:gradFill flip="none" rotWithShape="1">
            <a:gsLst>
              <a:gs pos="0">
                <a:srgbClr val="FFFFFF"/>
              </a:gs>
              <a:gs pos="50000">
                <a:srgbClr val="FFCC99">
                  <a:shade val="67500"/>
                  <a:satMod val="115000"/>
                </a:srgbClr>
              </a:gs>
              <a:gs pos="100000">
                <a:srgbClr val="FFCC99">
                  <a:shade val="100000"/>
                  <a:satMod val="115000"/>
                </a:srgbClr>
              </a:gs>
            </a:gsLst>
            <a:lin ang="5400000" scaled="0"/>
            <a:tileRect/>
          </a:gradFill>
          <a:scene3d>
            <a:camera prst="orthographicFront"/>
            <a:lightRig rig="flat" dir="t"/>
          </a:scene3d>
        </p:grpSpPr>
        <p:sp>
          <p:nvSpPr>
            <p:cNvPr id="13" name="Rounded Rectangle 12"/>
            <p:cNvSpPr/>
            <p:nvPr/>
          </p:nvSpPr>
          <p:spPr>
            <a:xfrm>
              <a:off x="0" y="2564145"/>
              <a:ext cx="3044952" cy="1219813"/>
            </a:xfrm>
            <a:prstGeom prst="roundRect">
              <a:avLst/>
            </a:prstGeom>
            <a:grpFill/>
            <a:sp3d prstMaterial="dkEdge">
              <a:bevelT w="8200" h="38100"/>
            </a:sp3d>
          </p:spPr>
          <p:style>
            <a:lnRef idx="0">
              <a:schemeClr val="lt1">
                <a:hueOff val="0"/>
                <a:satOff val="0"/>
                <a:lumOff val="0"/>
                <a:alphaOff val="0"/>
              </a:schemeClr>
            </a:lnRef>
            <a:fillRef idx="2">
              <a:schemeClr val="accent5">
                <a:hueOff val="-9346198"/>
                <a:satOff val="13742"/>
                <a:lumOff val="11765"/>
                <a:alphaOff val="0"/>
              </a:schemeClr>
            </a:fillRef>
            <a:effectRef idx="1">
              <a:schemeClr val="accent5">
                <a:hueOff val="-9346198"/>
                <a:satOff val="13742"/>
                <a:lumOff val="11765"/>
                <a:alphaOff val="0"/>
              </a:schemeClr>
            </a:effectRef>
            <a:fontRef idx="minor">
              <a:schemeClr val="dk1"/>
            </a:fontRef>
          </p:style>
        </p:sp>
        <p:sp>
          <p:nvSpPr>
            <p:cNvPr id="14" name="Rounded Rectangle 14"/>
            <p:cNvSpPr/>
            <p:nvPr/>
          </p:nvSpPr>
          <p:spPr>
            <a:xfrm>
              <a:off x="59546" y="2623691"/>
              <a:ext cx="2985406" cy="1100721"/>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lvl="0" indent="-365760" algn="ctr" defTabSz="800100">
                <a:lnSpc>
                  <a:spcPct val="120000"/>
                </a:lnSpc>
              </a:pPr>
              <a:endParaRPr lang="en-US" b="1" kern="1200" dirty="0" smtClean="0">
                <a:solidFill>
                  <a:schemeClr val="tx1"/>
                </a:solidFill>
              </a:endParaRPr>
            </a:p>
            <a:p>
              <a:pPr indent="-365760" algn="ctr">
                <a:lnSpc>
                  <a:spcPct val="120000"/>
                </a:lnSpc>
              </a:pPr>
              <a:r>
                <a:rPr lang="en-US" dirty="0">
                  <a:solidFill>
                    <a:schemeClr val="tx1"/>
                  </a:solidFill>
                </a:rPr>
                <a:t>As programs become </a:t>
              </a:r>
              <a:r>
                <a:rPr lang="en-US" dirty="0" smtClean="0">
                  <a:solidFill>
                    <a:schemeClr val="tx1"/>
                  </a:solidFill>
                </a:rPr>
                <a:t>larger, </a:t>
              </a:r>
              <a:r>
                <a:rPr lang="en-US" dirty="0">
                  <a:solidFill>
                    <a:schemeClr val="tx1"/>
                  </a:solidFill>
                </a:rPr>
                <a:t>testing, </a:t>
              </a:r>
              <a:r>
                <a:rPr lang="en-US" dirty="0" smtClean="0">
                  <a:solidFill>
                    <a:schemeClr val="tx1"/>
                  </a:solidFill>
                </a:rPr>
                <a:t>debugging, and maintenance </a:t>
              </a:r>
              <a:r>
                <a:rPr lang="en-US" dirty="0">
                  <a:solidFill>
                    <a:schemeClr val="tx1"/>
                  </a:solidFill>
                </a:rPr>
                <a:t>will be a difficult task.</a:t>
              </a:r>
            </a:p>
            <a:p>
              <a:pPr lvl="0" indent="-365760" algn="ctr" defTabSz="800100">
                <a:lnSpc>
                  <a:spcPct val="120000"/>
                </a:lnSpc>
              </a:pPr>
              <a:endParaRPr lang="en-US" b="1" kern="1200" dirty="0">
                <a:solidFill>
                  <a:schemeClr val="tx1"/>
                </a:solidFill>
              </a:endParaRPr>
            </a:p>
          </p:txBody>
        </p:sp>
      </p:grpSp>
      <p:grpSp>
        <p:nvGrpSpPr>
          <p:cNvPr id="15" name="Group 14"/>
          <p:cNvGrpSpPr/>
          <p:nvPr/>
        </p:nvGrpSpPr>
        <p:grpSpPr>
          <a:xfrm>
            <a:off x="1965306" y="5079658"/>
            <a:ext cx="5213389" cy="823626"/>
            <a:chOff x="0" y="2564145"/>
            <a:chExt cx="3044952" cy="1219813"/>
          </a:xfrm>
          <a:gradFill flip="none" rotWithShape="1">
            <a:gsLst>
              <a:gs pos="0">
                <a:schemeClr val="bg1"/>
              </a:gs>
              <a:gs pos="50000">
                <a:srgbClr val="CCFFCC">
                  <a:shade val="67500"/>
                  <a:satMod val="115000"/>
                </a:srgbClr>
              </a:gs>
              <a:gs pos="100000">
                <a:srgbClr val="CCFFCC">
                  <a:shade val="100000"/>
                  <a:satMod val="115000"/>
                </a:srgbClr>
              </a:gs>
            </a:gsLst>
            <a:lin ang="5400000" scaled="0"/>
            <a:tileRect/>
          </a:gradFill>
          <a:scene3d>
            <a:camera prst="orthographicFront"/>
            <a:lightRig rig="flat" dir="t"/>
          </a:scene3d>
        </p:grpSpPr>
        <p:sp>
          <p:nvSpPr>
            <p:cNvPr id="16" name="Rounded Rectangle 15"/>
            <p:cNvSpPr/>
            <p:nvPr/>
          </p:nvSpPr>
          <p:spPr>
            <a:xfrm>
              <a:off x="0" y="2564145"/>
              <a:ext cx="3044952" cy="1219813"/>
            </a:xfrm>
            <a:prstGeom prst="roundRect">
              <a:avLst/>
            </a:prstGeom>
            <a:grpFill/>
            <a:sp3d prstMaterial="dkEdge">
              <a:bevelT w="8200" h="38100"/>
            </a:sp3d>
          </p:spPr>
          <p:style>
            <a:lnRef idx="0">
              <a:schemeClr val="lt1">
                <a:hueOff val="0"/>
                <a:satOff val="0"/>
                <a:lumOff val="0"/>
                <a:alphaOff val="0"/>
              </a:schemeClr>
            </a:lnRef>
            <a:fillRef idx="2">
              <a:schemeClr val="accent5">
                <a:hueOff val="-9346198"/>
                <a:satOff val="13742"/>
                <a:lumOff val="11765"/>
                <a:alphaOff val="0"/>
              </a:schemeClr>
            </a:fillRef>
            <a:effectRef idx="1">
              <a:schemeClr val="accent5">
                <a:hueOff val="-9346198"/>
                <a:satOff val="13742"/>
                <a:lumOff val="11765"/>
                <a:alphaOff val="0"/>
              </a:schemeClr>
            </a:effectRef>
            <a:fontRef idx="minor">
              <a:schemeClr val="dk1"/>
            </a:fontRef>
          </p:style>
        </p:sp>
        <p:sp>
          <p:nvSpPr>
            <p:cNvPr id="17" name="Rounded Rectangle 14"/>
            <p:cNvSpPr/>
            <p:nvPr/>
          </p:nvSpPr>
          <p:spPr>
            <a:xfrm>
              <a:off x="59546" y="2623691"/>
              <a:ext cx="2925860" cy="1100721"/>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indent="-365760" algn="ctr">
                <a:lnSpc>
                  <a:spcPct val="120000"/>
                </a:lnSpc>
              </a:pPr>
              <a:r>
                <a:rPr lang="en-US" dirty="0" smtClean="0"/>
                <a:t>So, </a:t>
              </a:r>
              <a:r>
                <a:rPr lang="en-US" dirty="0"/>
                <a:t>complex problems can be modularized and can be implemented by using user defined </a:t>
              </a:r>
              <a:r>
                <a:rPr lang="en-US" dirty="0" smtClean="0"/>
                <a:t>functions.</a:t>
              </a:r>
              <a:endParaRPr lang="en-US" dirty="0"/>
            </a:p>
          </p:txBody>
        </p:sp>
      </p:grpSp>
      <p:sp>
        <p:nvSpPr>
          <p:cNvPr id="18" name="Slide Number Placeholder 3"/>
          <p:cNvSpPr>
            <a:spLocks noGrp="1"/>
          </p:cNvSpPr>
          <p:nvPr>
            <p:ph type="sldNum" sz="quarter" idx="10"/>
          </p:nvPr>
        </p:nvSpPr>
        <p:spPr>
          <a:xfrm>
            <a:off x="138752" y="6414139"/>
            <a:ext cx="457200" cy="277813"/>
          </a:xfrm>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94556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a:xfrm>
            <a:off x="1303020" y="0"/>
            <a:ext cx="7840980" cy="838200"/>
          </a:xfrm>
        </p:spPr>
        <p:txBody>
          <a:bodyPr/>
          <a:lstStyle/>
          <a:p>
            <a:r>
              <a:rPr lang="en-US" dirty="0" smtClean="0">
                <a:latin typeface="+mn-lt"/>
              </a:rPr>
              <a:t>Need For </a:t>
            </a:r>
            <a:r>
              <a:rPr lang="en-US" dirty="0">
                <a:latin typeface="+mn-lt"/>
              </a:rPr>
              <a:t>F</a:t>
            </a:r>
            <a:r>
              <a:rPr lang="en-US" dirty="0" smtClean="0">
                <a:latin typeface="+mn-lt"/>
              </a:rPr>
              <a:t>unctions (Contd.)</a:t>
            </a:r>
            <a:endParaRPr lang="en-US" dirty="0">
              <a:latin typeface="+mn-lt"/>
            </a:endParaRPr>
          </a:p>
        </p:txBody>
      </p:sp>
      <p:grpSp>
        <p:nvGrpSpPr>
          <p:cNvPr id="6" name="Group 5"/>
          <p:cNvGrpSpPr/>
          <p:nvPr/>
        </p:nvGrpSpPr>
        <p:grpSpPr>
          <a:xfrm>
            <a:off x="457202" y="1917700"/>
            <a:ext cx="8305797" cy="1600200"/>
            <a:chOff x="0" y="2536"/>
            <a:chExt cx="3044952" cy="1219813"/>
          </a:xfrm>
          <a:solidFill>
            <a:srgbClr val="DEB392"/>
          </a:solidFill>
        </p:grpSpPr>
        <p:sp>
          <p:nvSpPr>
            <p:cNvPr id="7" name="Rounded Rectangle 6"/>
            <p:cNvSpPr/>
            <p:nvPr/>
          </p:nvSpPr>
          <p:spPr>
            <a:xfrm>
              <a:off x="0" y="2536"/>
              <a:ext cx="3044952" cy="1219813"/>
            </a:xfrm>
            <a:prstGeom prst="roundRect">
              <a:avLst/>
            </a:prstGeom>
            <a:grpFill/>
            <a:ln>
              <a:solidFill>
                <a:schemeClr val="bg1">
                  <a:lumMod val="85000"/>
                </a:schemeClr>
              </a:solidFill>
            </a:ln>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sp>
        <p:sp>
          <p:nvSpPr>
            <p:cNvPr id="8" name="Rounded Rectangle 6"/>
            <p:cNvSpPr/>
            <p:nvPr/>
          </p:nvSpPr>
          <p:spPr>
            <a:xfrm>
              <a:off x="1" y="2536"/>
              <a:ext cx="3044950" cy="1219813"/>
            </a:xfrm>
            <a:prstGeom prst="rect">
              <a:avLst/>
            </a:prstGeom>
            <a:grpFill/>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indent="-365760" algn="ctr">
                <a:lnSpc>
                  <a:spcPct val="120000"/>
                </a:lnSpc>
              </a:pPr>
              <a:r>
                <a:rPr lang="en-US" dirty="0" smtClean="0">
                  <a:solidFill>
                    <a:schemeClr val="tx1"/>
                  </a:solidFill>
                </a:rPr>
                <a:t>Suppose, we </a:t>
              </a:r>
              <a:r>
                <a:rPr lang="en-US" dirty="0">
                  <a:solidFill>
                    <a:schemeClr val="tx1"/>
                  </a:solidFill>
                </a:rPr>
                <a:t>are checking the User authentication for each page in one shopping site with the following </a:t>
              </a:r>
              <a:r>
                <a:rPr lang="en-US" dirty="0" smtClean="0">
                  <a:solidFill>
                    <a:schemeClr val="tx1"/>
                  </a:solidFill>
                </a:rPr>
                <a:t>conditions: </a:t>
              </a:r>
            </a:p>
            <a:p>
              <a:pPr indent="-365760" algn="ctr">
                <a:lnSpc>
                  <a:spcPct val="120000"/>
                </a:lnSpc>
              </a:pPr>
              <a:r>
                <a:rPr lang="en-US" i="1" dirty="0" err="1" smtClean="0">
                  <a:solidFill>
                    <a:schemeClr val="tx1"/>
                  </a:solidFill>
                </a:rPr>
                <a:t>User_ID</a:t>
              </a:r>
              <a:r>
                <a:rPr lang="en-US" i="1" dirty="0" smtClean="0">
                  <a:solidFill>
                    <a:schemeClr val="tx1"/>
                  </a:solidFill>
                </a:rPr>
                <a:t> </a:t>
              </a:r>
              <a:r>
                <a:rPr lang="en-US" i="1" dirty="0">
                  <a:solidFill>
                    <a:schemeClr val="tx1"/>
                  </a:solidFill>
                </a:rPr>
                <a:t>in Existing_User_ID and password is Existing_User_pwd and Country in (India, Korea, Mexico, </a:t>
              </a:r>
              <a:r>
                <a:rPr lang="en-US" i="1" dirty="0" smtClean="0">
                  <a:solidFill>
                    <a:schemeClr val="tx1"/>
                  </a:solidFill>
                </a:rPr>
                <a:t>England)</a:t>
              </a:r>
              <a:endParaRPr lang="en-US" dirty="0">
                <a:solidFill>
                  <a:schemeClr val="tx1"/>
                </a:solidFill>
              </a:endParaRPr>
            </a:p>
          </p:txBody>
        </p:sp>
      </p:grpSp>
      <p:grpSp>
        <p:nvGrpSpPr>
          <p:cNvPr id="9" name="Group 8"/>
          <p:cNvGrpSpPr/>
          <p:nvPr/>
        </p:nvGrpSpPr>
        <p:grpSpPr>
          <a:xfrm>
            <a:off x="457202" y="3810000"/>
            <a:ext cx="8305797" cy="1210502"/>
            <a:chOff x="0" y="1283340"/>
            <a:chExt cx="3044953" cy="1219813"/>
          </a:xfrm>
          <a:solidFill>
            <a:schemeClr val="accent3">
              <a:lumMod val="40000"/>
              <a:lumOff val="60000"/>
            </a:schemeClr>
          </a:solidFill>
          <a:scene3d>
            <a:camera prst="orthographicFront"/>
            <a:lightRig rig="flat" dir="t"/>
          </a:scene3d>
        </p:grpSpPr>
        <p:sp>
          <p:nvSpPr>
            <p:cNvPr id="10" name="Rounded Rectangle 9"/>
            <p:cNvSpPr/>
            <p:nvPr/>
          </p:nvSpPr>
          <p:spPr>
            <a:xfrm>
              <a:off x="0" y="1283340"/>
              <a:ext cx="3044952" cy="1219813"/>
            </a:xfrm>
            <a:prstGeom prst="roundRect">
              <a:avLst/>
            </a:prstGeom>
            <a:grpFill/>
            <a:sp3d prstMaterial="dkEdge">
              <a:bevelT w="8200" h="38100"/>
            </a:sp3d>
          </p:spPr>
          <p:style>
            <a:lnRef idx="0">
              <a:schemeClr val="lt1">
                <a:hueOff val="0"/>
                <a:satOff val="0"/>
                <a:lumOff val="0"/>
                <a:alphaOff val="0"/>
              </a:schemeClr>
            </a:lnRef>
            <a:fillRef idx="2">
              <a:schemeClr val="accent5">
                <a:hueOff val="-4673099"/>
                <a:satOff val="6871"/>
                <a:lumOff val="5882"/>
                <a:alphaOff val="0"/>
              </a:schemeClr>
            </a:fillRef>
            <a:effectRef idx="1">
              <a:schemeClr val="accent5">
                <a:hueOff val="-4673099"/>
                <a:satOff val="6871"/>
                <a:lumOff val="5882"/>
                <a:alphaOff val="0"/>
              </a:schemeClr>
            </a:effectRef>
            <a:fontRef idx="minor">
              <a:schemeClr val="dk1"/>
            </a:fontRef>
          </p:style>
        </p:sp>
        <p:sp>
          <p:nvSpPr>
            <p:cNvPr id="11" name="Rounded Rectangle 10"/>
            <p:cNvSpPr/>
            <p:nvPr/>
          </p:nvSpPr>
          <p:spPr>
            <a:xfrm>
              <a:off x="0" y="1283340"/>
              <a:ext cx="3044953" cy="1219813"/>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68580" tIns="34290" rIns="68580" bIns="34290" numCol="1" spcCol="1270" anchor="ctr" anchorCtr="0">
              <a:noAutofit/>
            </a:bodyPr>
            <a:lstStyle/>
            <a:p>
              <a:pPr indent="-365760" algn="ctr">
                <a:lnSpc>
                  <a:spcPct val="120000"/>
                </a:lnSpc>
              </a:pPr>
              <a:r>
                <a:rPr lang="en-US" dirty="0"/>
                <a:t>Instead of checking each time in each </a:t>
              </a:r>
              <a:r>
                <a:rPr lang="en-US" dirty="0" smtClean="0"/>
                <a:t>page, </a:t>
              </a:r>
              <a:r>
                <a:rPr lang="en-US" dirty="0"/>
                <a:t>user authentication code can be moved to a separate function and can be called at any time wherever </a:t>
              </a:r>
              <a:r>
                <a:rPr lang="en-US" dirty="0" smtClean="0"/>
                <a:t>necessary.</a:t>
              </a:r>
              <a:endParaRPr lang="en-US" dirty="0"/>
            </a:p>
          </p:txBody>
        </p:sp>
      </p:grpSp>
    </p:spTree>
    <p:extLst>
      <p:ext uri="{BB962C8B-B14F-4D97-AF65-F5344CB8AC3E}">
        <p14:creationId xmlns:p14="http://schemas.microsoft.com/office/powerpoint/2010/main" val="4125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4E726E-3059-41BF-9C03-9A065A2EA3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8979</TotalTime>
  <Words>2279</Words>
  <Application>Microsoft Office PowerPoint</Application>
  <PresentationFormat>On-screen Show (4:3)</PresentationFormat>
  <Paragraphs>438</Paragraphs>
  <Slides>37</Slides>
  <Notes>8</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Theme_3</vt:lpstr>
      <vt:lpstr>Theme2</vt:lpstr>
      <vt:lpstr>1_Theme_3</vt:lpstr>
      <vt:lpstr>PowerPoint Presentation</vt:lpstr>
      <vt:lpstr>PowerPoint Presentation</vt:lpstr>
      <vt:lpstr>Overview</vt:lpstr>
      <vt:lpstr>Objectives</vt:lpstr>
      <vt:lpstr>Function</vt:lpstr>
      <vt:lpstr>Why Do We Use Functions ?</vt:lpstr>
      <vt:lpstr>Function</vt:lpstr>
      <vt:lpstr>Need For Functions</vt:lpstr>
      <vt:lpstr>Need For Functions (Contd.)</vt:lpstr>
      <vt:lpstr>Need For Functions (Contd.)</vt:lpstr>
      <vt:lpstr>Need For Functions (Contd.)</vt:lpstr>
      <vt:lpstr>Need For Functions (Contd.)</vt:lpstr>
      <vt:lpstr>Need For Functions (Contd.)</vt:lpstr>
      <vt:lpstr>Function Prototypes </vt:lpstr>
      <vt:lpstr>Function Definition </vt:lpstr>
      <vt:lpstr>Function Definition (Contd.)</vt:lpstr>
      <vt:lpstr>Function Definition </vt:lpstr>
      <vt:lpstr>Lend a Hand – Multiply Two Numbers  </vt:lpstr>
      <vt:lpstr>Lend a Hand – Factorial   </vt:lpstr>
      <vt:lpstr>Passing Arguments</vt:lpstr>
      <vt:lpstr>Passing Arguments (Contd.)</vt:lpstr>
      <vt:lpstr>Passing Arguments (Contd.) </vt:lpstr>
      <vt:lpstr>Recursion </vt:lpstr>
      <vt:lpstr>Lend a Hand – Fix the Issues</vt:lpstr>
      <vt:lpstr>Fix the Issues- Solution</vt:lpstr>
      <vt:lpstr>Questions</vt:lpstr>
      <vt:lpstr>Lend a Hand</vt:lpstr>
      <vt:lpstr>Lend a Hand (Contd.)</vt:lpstr>
      <vt:lpstr>Lend a Hand (Contd.)</vt:lpstr>
      <vt:lpstr>Lend a Hand (Contd.)</vt:lpstr>
      <vt:lpstr>Lend a Hand (Contd.)</vt:lpstr>
      <vt:lpstr>Test Your Understanding</vt:lpstr>
      <vt:lpstr>Test Your Understanding</vt:lpstr>
      <vt:lpstr>Summary</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358</cp:revision>
  <dcterms:created xsi:type="dcterms:W3CDTF">2011-06-15T11:24:59Z</dcterms:created>
  <dcterms:modified xsi:type="dcterms:W3CDTF">2013-05-17T07:09:41Z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