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4"/>
  </p:sldMasterIdLst>
  <p:notesMasterIdLst>
    <p:notesMasterId r:id="rId45"/>
  </p:notesMasterIdLst>
  <p:handoutMasterIdLst>
    <p:handoutMasterId r:id="rId46"/>
  </p:handoutMasterIdLst>
  <p:sldIdLst>
    <p:sldId id="359" r:id="rId5"/>
    <p:sldId id="267" r:id="rId6"/>
    <p:sldId id="360" r:id="rId7"/>
    <p:sldId id="270" r:id="rId8"/>
    <p:sldId id="365" r:id="rId9"/>
    <p:sldId id="393" r:id="rId10"/>
    <p:sldId id="392" r:id="rId11"/>
    <p:sldId id="384" r:id="rId12"/>
    <p:sldId id="395" r:id="rId13"/>
    <p:sldId id="396" r:id="rId14"/>
    <p:sldId id="336" r:id="rId15"/>
    <p:sldId id="362" r:id="rId16"/>
    <p:sldId id="364" r:id="rId17"/>
    <p:sldId id="391" r:id="rId18"/>
    <p:sldId id="366" r:id="rId19"/>
    <p:sldId id="367" r:id="rId20"/>
    <p:sldId id="368" r:id="rId21"/>
    <p:sldId id="371" r:id="rId22"/>
    <p:sldId id="369" r:id="rId23"/>
    <p:sldId id="394" r:id="rId24"/>
    <p:sldId id="370" r:id="rId25"/>
    <p:sldId id="372" r:id="rId26"/>
    <p:sldId id="373" r:id="rId27"/>
    <p:sldId id="374" r:id="rId28"/>
    <p:sldId id="376" r:id="rId29"/>
    <p:sldId id="375" r:id="rId30"/>
    <p:sldId id="378" r:id="rId31"/>
    <p:sldId id="377" r:id="rId32"/>
    <p:sldId id="379" r:id="rId33"/>
    <p:sldId id="380" r:id="rId34"/>
    <p:sldId id="381" r:id="rId35"/>
    <p:sldId id="382" r:id="rId36"/>
    <p:sldId id="383" r:id="rId37"/>
    <p:sldId id="385" r:id="rId38"/>
    <p:sldId id="386" r:id="rId39"/>
    <p:sldId id="387" r:id="rId40"/>
    <p:sldId id="388" r:id="rId41"/>
    <p:sldId id="389" r:id="rId42"/>
    <p:sldId id="390" r:id="rId43"/>
    <p:sldId id="361" r:id="rId44"/>
  </p:sldIdLst>
  <p:sldSz cx="9144000" cy="6858000" type="screen4x3"/>
  <p:notesSz cx="7315200" cy="9601200"/>
  <p:defaultTextStyle>
    <a:defPPr>
      <a:defRPr lang="en-US"/>
    </a:defPPr>
    <a:lvl1pPr algn="l" rtl="0" fontAlgn="base">
      <a:spcBef>
        <a:spcPct val="0"/>
      </a:spcBef>
      <a:spcAft>
        <a:spcPct val="0"/>
      </a:spcAft>
      <a:defRPr b="1" kern="1200">
        <a:solidFill>
          <a:schemeClr val="tx1"/>
        </a:solidFill>
        <a:latin typeface="Arial" pitchFamily="34" charset="0"/>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p:defaultTextStyle>
  <p:modifyVerifier cryptProviderType="rsaFull" cryptAlgorithmClass="hash" cryptAlgorithmType="typeAny" cryptAlgorithmSid="4" spinCount="50000" saltData="3Cpz4JqA29h8c4iOEcy0iw==" hashData="LcgkFYbvbwEloeNr5tOGPoEkMqU="/>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105110" initials="1" lastIdx="8" clrIdx="0"/>
  <p:cmAuthor id="1" name="Shanmu" initials="P" lastIdx="16" clrIdx="1"/>
  <p:cmAuthor id="2" name="training" initials="t" lastIdx="7"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3800"/>
    <a:srgbClr val="FFCCCC"/>
    <a:srgbClr val="A3E0FF"/>
    <a:srgbClr val="CC3300"/>
    <a:srgbClr val="FFFF99"/>
    <a:srgbClr val="FDFDE3"/>
    <a:srgbClr val="66CCFF"/>
    <a:srgbClr val="CCCC00"/>
    <a:srgbClr val="800000"/>
    <a:srgbClr val="6135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81541" autoAdjust="0"/>
  </p:normalViewPr>
  <p:slideViewPr>
    <p:cSldViewPr>
      <p:cViewPr>
        <p:scale>
          <a:sx n="60" d="100"/>
          <a:sy n="60" d="100"/>
        </p:scale>
        <p:origin x="-1656" y="-3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8" d="100"/>
          <a:sy n="48" d="100"/>
        </p:scale>
        <p:origin x="-2910"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AD7583-448C-4842-8550-16F783BE340D}" type="doc">
      <dgm:prSet loTypeId="urn:microsoft.com/office/officeart/2005/8/layout/hierarchy2" loCatId="hierarchy" qsTypeId="urn:microsoft.com/office/officeart/2005/8/quickstyle/simple3" qsCatId="simple" csTypeId="urn:microsoft.com/office/officeart/2005/8/colors/colorful1#1" csCatId="colorful" phldr="1"/>
      <dgm:spPr/>
      <dgm:t>
        <a:bodyPr/>
        <a:lstStyle/>
        <a:p>
          <a:endParaRPr lang="en-US"/>
        </a:p>
      </dgm:t>
    </dgm:pt>
    <dgm:pt modelId="{0B07CF0E-D6FA-4301-8DB3-BB2A18FA5BB9}">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smtClean="0"/>
            <a:t>Servlet Chaining</a:t>
          </a:r>
          <a:endParaRPr lang="en-US" dirty="0"/>
        </a:p>
      </dgm:t>
    </dgm:pt>
    <dgm:pt modelId="{DE5DF861-AE04-4DAC-9AF5-0FF3B59315D6}" type="parTrans" cxnId="{2253D60A-198F-4C4C-B537-A9481389D4B7}">
      <dgm:prSet/>
      <dgm:spPr/>
      <dgm:t>
        <a:bodyPr/>
        <a:lstStyle/>
        <a:p>
          <a:endParaRPr lang="en-US"/>
        </a:p>
      </dgm:t>
    </dgm:pt>
    <dgm:pt modelId="{6D0D15D9-10FE-4E43-A48F-9BF6351B8157}" type="sibTrans" cxnId="{2253D60A-198F-4C4C-B537-A9481389D4B7}">
      <dgm:prSet/>
      <dgm:spPr/>
      <dgm:t>
        <a:bodyPr/>
        <a:lstStyle/>
        <a:p>
          <a:endParaRPr lang="en-US"/>
        </a:p>
      </dgm:t>
    </dgm:pt>
    <dgm:pt modelId="{84945AED-147F-4BC1-9349-780B6C0947AC}">
      <dgm:prSet phldrT="[Text]">
        <dgm:style>
          <a:lnRef idx="1">
            <a:schemeClr val="accent6"/>
          </a:lnRef>
          <a:fillRef idx="2">
            <a:schemeClr val="accent6"/>
          </a:fillRef>
          <a:effectRef idx="1">
            <a:schemeClr val="accent6"/>
          </a:effectRef>
          <a:fontRef idx="minor">
            <a:schemeClr val="dk1"/>
          </a:fontRef>
        </dgm:style>
      </dgm:prSet>
      <dgm:spPr/>
      <dgm:t>
        <a:bodyPr/>
        <a:lstStyle/>
        <a:p>
          <a:r>
            <a:rPr lang="en-US" dirty="0" smtClean="0"/>
            <a:t>Include</a:t>
          </a:r>
          <a:endParaRPr lang="en-US" dirty="0"/>
        </a:p>
      </dgm:t>
    </dgm:pt>
    <dgm:pt modelId="{A86CDB3C-D38F-426A-8CEA-F3A1CC53B938}" type="parTrans" cxnId="{2A0ED40F-21CE-4A6F-A010-EF0EA3CD04FD}">
      <dgm:prSet/>
      <dgm:spPr/>
      <dgm:t>
        <a:bodyPr/>
        <a:lstStyle/>
        <a:p>
          <a:endParaRPr lang="en-US"/>
        </a:p>
      </dgm:t>
    </dgm:pt>
    <dgm:pt modelId="{77B35BA4-34B7-41FE-8000-5160B6B1C180}" type="sibTrans" cxnId="{2A0ED40F-21CE-4A6F-A010-EF0EA3CD04FD}">
      <dgm:prSet/>
      <dgm:spPr/>
      <dgm:t>
        <a:bodyPr/>
        <a:lstStyle/>
        <a:p>
          <a:endParaRPr lang="en-US"/>
        </a:p>
      </dgm:t>
    </dgm:pt>
    <dgm:pt modelId="{44D8D566-5F75-43F5-B51F-63AF0B9DAB7B}">
      <dgm:prSet phldrT="[Text]">
        <dgm:style>
          <a:lnRef idx="1">
            <a:schemeClr val="accent3"/>
          </a:lnRef>
          <a:fillRef idx="2">
            <a:schemeClr val="accent3"/>
          </a:fillRef>
          <a:effectRef idx="1">
            <a:schemeClr val="accent3"/>
          </a:effectRef>
          <a:fontRef idx="minor">
            <a:schemeClr val="dk1"/>
          </a:fontRef>
        </dgm:style>
      </dgm:prSet>
      <dgm:spPr>
        <a:gradFill rotWithShape="0">
          <a:gsLst>
            <a:gs pos="0">
              <a:srgbClr val="92D050"/>
            </a:gs>
            <a:gs pos="35000">
              <a:schemeClr val="accent3">
                <a:tint val="37000"/>
                <a:satMod val="300000"/>
              </a:schemeClr>
            </a:gs>
            <a:gs pos="100000">
              <a:schemeClr val="accent3">
                <a:tint val="15000"/>
                <a:satMod val="350000"/>
              </a:schemeClr>
            </a:gs>
          </a:gsLst>
        </a:gradFill>
      </dgm:spPr>
      <dgm:t>
        <a:bodyPr/>
        <a:lstStyle/>
        <a:p>
          <a:r>
            <a:rPr lang="en-US" dirty="0" smtClean="0"/>
            <a:t>Forward</a:t>
          </a:r>
          <a:endParaRPr lang="en-US" dirty="0"/>
        </a:p>
      </dgm:t>
    </dgm:pt>
    <dgm:pt modelId="{7DD13A2C-6F0A-424A-9663-002C5F5997E2}" type="parTrans" cxnId="{7D0FC383-46B1-4B57-8E07-6B55C1F58CA4}">
      <dgm:prSet/>
      <dgm:spPr/>
      <dgm:t>
        <a:bodyPr/>
        <a:lstStyle/>
        <a:p>
          <a:endParaRPr lang="en-US"/>
        </a:p>
      </dgm:t>
    </dgm:pt>
    <dgm:pt modelId="{FF0EC53A-5966-4655-99D6-76D006648DF7}" type="sibTrans" cxnId="{7D0FC383-46B1-4B57-8E07-6B55C1F58CA4}">
      <dgm:prSet/>
      <dgm:spPr/>
      <dgm:t>
        <a:bodyPr/>
        <a:lstStyle/>
        <a:p>
          <a:endParaRPr lang="en-US"/>
        </a:p>
      </dgm:t>
    </dgm:pt>
    <dgm:pt modelId="{C3F827AF-C3B3-47F8-8A8F-44E15EFA43B8}" type="pres">
      <dgm:prSet presAssocID="{93AD7583-448C-4842-8550-16F783BE340D}" presName="diagram" presStyleCnt="0">
        <dgm:presLayoutVars>
          <dgm:chPref val="1"/>
          <dgm:dir/>
          <dgm:animOne val="branch"/>
          <dgm:animLvl val="lvl"/>
          <dgm:resizeHandles val="exact"/>
        </dgm:presLayoutVars>
      </dgm:prSet>
      <dgm:spPr/>
      <dgm:t>
        <a:bodyPr/>
        <a:lstStyle/>
        <a:p>
          <a:endParaRPr lang="en-US"/>
        </a:p>
      </dgm:t>
    </dgm:pt>
    <dgm:pt modelId="{C24F4EF6-0A47-4EB5-9582-BA835474B58E}" type="pres">
      <dgm:prSet presAssocID="{0B07CF0E-D6FA-4301-8DB3-BB2A18FA5BB9}" presName="root1" presStyleCnt="0"/>
      <dgm:spPr/>
    </dgm:pt>
    <dgm:pt modelId="{AB716C58-D329-4708-A4FE-C387FC580379}" type="pres">
      <dgm:prSet presAssocID="{0B07CF0E-D6FA-4301-8DB3-BB2A18FA5BB9}" presName="LevelOneTextNode" presStyleLbl="node0" presStyleIdx="0" presStyleCnt="1">
        <dgm:presLayoutVars>
          <dgm:chPref val="3"/>
        </dgm:presLayoutVars>
      </dgm:prSet>
      <dgm:spPr/>
      <dgm:t>
        <a:bodyPr/>
        <a:lstStyle/>
        <a:p>
          <a:endParaRPr lang="en-US"/>
        </a:p>
      </dgm:t>
    </dgm:pt>
    <dgm:pt modelId="{BB2E323F-FCCF-4B58-944C-4811DC20A08D}" type="pres">
      <dgm:prSet presAssocID="{0B07CF0E-D6FA-4301-8DB3-BB2A18FA5BB9}" presName="level2hierChild" presStyleCnt="0"/>
      <dgm:spPr/>
    </dgm:pt>
    <dgm:pt modelId="{C37084A3-83E9-4C93-B9EC-A3E0E41D7A39}" type="pres">
      <dgm:prSet presAssocID="{A86CDB3C-D38F-426A-8CEA-F3A1CC53B938}" presName="conn2-1" presStyleLbl="parChTrans1D2" presStyleIdx="0" presStyleCnt="2"/>
      <dgm:spPr/>
      <dgm:t>
        <a:bodyPr/>
        <a:lstStyle/>
        <a:p>
          <a:endParaRPr lang="en-US"/>
        </a:p>
      </dgm:t>
    </dgm:pt>
    <dgm:pt modelId="{E9553E2E-0A54-42E7-8A84-193E267DFF95}" type="pres">
      <dgm:prSet presAssocID="{A86CDB3C-D38F-426A-8CEA-F3A1CC53B938}" presName="connTx" presStyleLbl="parChTrans1D2" presStyleIdx="0" presStyleCnt="2"/>
      <dgm:spPr/>
      <dgm:t>
        <a:bodyPr/>
        <a:lstStyle/>
        <a:p>
          <a:endParaRPr lang="en-US"/>
        </a:p>
      </dgm:t>
    </dgm:pt>
    <dgm:pt modelId="{93A9A956-C8E2-4BAD-A2F6-3E60C5D88EF6}" type="pres">
      <dgm:prSet presAssocID="{84945AED-147F-4BC1-9349-780B6C0947AC}" presName="root2" presStyleCnt="0"/>
      <dgm:spPr/>
    </dgm:pt>
    <dgm:pt modelId="{EC072FD8-1870-47B1-B7A9-11584AB4C389}" type="pres">
      <dgm:prSet presAssocID="{84945AED-147F-4BC1-9349-780B6C0947AC}" presName="LevelTwoTextNode" presStyleLbl="node2" presStyleIdx="0" presStyleCnt="2" custLinFactNeighborX="-1685" custLinFactNeighborY="-55298">
        <dgm:presLayoutVars>
          <dgm:chPref val="3"/>
        </dgm:presLayoutVars>
      </dgm:prSet>
      <dgm:spPr/>
      <dgm:t>
        <a:bodyPr/>
        <a:lstStyle/>
        <a:p>
          <a:endParaRPr lang="en-US"/>
        </a:p>
      </dgm:t>
    </dgm:pt>
    <dgm:pt modelId="{06C96F68-8E87-44AD-B843-56ACB7065AE4}" type="pres">
      <dgm:prSet presAssocID="{84945AED-147F-4BC1-9349-780B6C0947AC}" presName="level3hierChild" presStyleCnt="0"/>
      <dgm:spPr/>
    </dgm:pt>
    <dgm:pt modelId="{99DCDF89-16ED-4F4D-ADCE-6C9A10117497}" type="pres">
      <dgm:prSet presAssocID="{7DD13A2C-6F0A-424A-9663-002C5F5997E2}" presName="conn2-1" presStyleLbl="parChTrans1D2" presStyleIdx="1" presStyleCnt="2"/>
      <dgm:spPr/>
      <dgm:t>
        <a:bodyPr/>
        <a:lstStyle/>
        <a:p>
          <a:endParaRPr lang="en-US"/>
        </a:p>
      </dgm:t>
    </dgm:pt>
    <dgm:pt modelId="{6E2665DA-7761-40D0-87EA-CFCC6A42E45E}" type="pres">
      <dgm:prSet presAssocID="{7DD13A2C-6F0A-424A-9663-002C5F5997E2}" presName="connTx" presStyleLbl="parChTrans1D2" presStyleIdx="1" presStyleCnt="2"/>
      <dgm:spPr/>
      <dgm:t>
        <a:bodyPr/>
        <a:lstStyle/>
        <a:p>
          <a:endParaRPr lang="en-US"/>
        </a:p>
      </dgm:t>
    </dgm:pt>
    <dgm:pt modelId="{85B26991-257E-4045-994F-77E01F907256}" type="pres">
      <dgm:prSet presAssocID="{44D8D566-5F75-43F5-B51F-63AF0B9DAB7B}" presName="root2" presStyleCnt="0"/>
      <dgm:spPr/>
    </dgm:pt>
    <dgm:pt modelId="{2E7F8416-BCF1-4BFB-93DB-24F17AE0AE1D}" type="pres">
      <dgm:prSet presAssocID="{44D8D566-5F75-43F5-B51F-63AF0B9DAB7B}" presName="LevelTwoTextNode" presStyleLbl="node2" presStyleIdx="1" presStyleCnt="2" custLinFactNeighborX="64" custLinFactNeighborY="63438">
        <dgm:presLayoutVars>
          <dgm:chPref val="3"/>
        </dgm:presLayoutVars>
      </dgm:prSet>
      <dgm:spPr/>
      <dgm:t>
        <a:bodyPr/>
        <a:lstStyle/>
        <a:p>
          <a:endParaRPr lang="en-US"/>
        </a:p>
      </dgm:t>
    </dgm:pt>
    <dgm:pt modelId="{6C51BC51-32E7-46B1-AA98-E9F45B5AEC80}" type="pres">
      <dgm:prSet presAssocID="{44D8D566-5F75-43F5-B51F-63AF0B9DAB7B}" presName="level3hierChild" presStyleCnt="0"/>
      <dgm:spPr/>
    </dgm:pt>
  </dgm:ptLst>
  <dgm:cxnLst>
    <dgm:cxn modelId="{6EC953F3-06E7-4220-A8DC-059CF493AAF2}" type="presOf" srcId="{A86CDB3C-D38F-426A-8CEA-F3A1CC53B938}" destId="{E9553E2E-0A54-42E7-8A84-193E267DFF95}" srcOrd="1" destOrd="0" presId="urn:microsoft.com/office/officeart/2005/8/layout/hierarchy2"/>
    <dgm:cxn modelId="{B731D66C-EF80-4CD0-8E50-ED755C101951}" type="presOf" srcId="{A86CDB3C-D38F-426A-8CEA-F3A1CC53B938}" destId="{C37084A3-83E9-4C93-B9EC-A3E0E41D7A39}" srcOrd="0" destOrd="0" presId="urn:microsoft.com/office/officeart/2005/8/layout/hierarchy2"/>
    <dgm:cxn modelId="{7D0FC383-46B1-4B57-8E07-6B55C1F58CA4}" srcId="{0B07CF0E-D6FA-4301-8DB3-BB2A18FA5BB9}" destId="{44D8D566-5F75-43F5-B51F-63AF0B9DAB7B}" srcOrd="1" destOrd="0" parTransId="{7DD13A2C-6F0A-424A-9663-002C5F5997E2}" sibTransId="{FF0EC53A-5966-4655-99D6-76D006648DF7}"/>
    <dgm:cxn modelId="{6BE5B737-B314-4664-B22C-E2B0FE77B7FE}" type="presOf" srcId="{44D8D566-5F75-43F5-B51F-63AF0B9DAB7B}" destId="{2E7F8416-BCF1-4BFB-93DB-24F17AE0AE1D}" srcOrd="0" destOrd="0" presId="urn:microsoft.com/office/officeart/2005/8/layout/hierarchy2"/>
    <dgm:cxn modelId="{AE2B5B2A-D23C-4E37-8F97-34E40BE079E1}" type="presOf" srcId="{7DD13A2C-6F0A-424A-9663-002C5F5997E2}" destId="{6E2665DA-7761-40D0-87EA-CFCC6A42E45E}" srcOrd="1" destOrd="0" presId="urn:microsoft.com/office/officeart/2005/8/layout/hierarchy2"/>
    <dgm:cxn modelId="{BE99A28B-8112-4DEF-8962-A285DA5099A1}" type="presOf" srcId="{93AD7583-448C-4842-8550-16F783BE340D}" destId="{C3F827AF-C3B3-47F8-8A8F-44E15EFA43B8}" srcOrd="0" destOrd="0" presId="urn:microsoft.com/office/officeart/2005/8/layout/hierarchy2"/>
    <dgm:cxn modelId="{2253D60A-198F-4C4C-B537-A9481389D4B7}" srcId="{93AD7583-448C-4842-8550-16F783BE340D}" destId="{0B07CF0E-D6FA-4301-8DB3-BB2A18FA5BB9}" srcOrd="0" destOrd="0" parTransId="{DE5DF861-AE04-4DAC-9AF5-0FF3B59315D6}" sibTransId="{6D0D15D9-10FE-4E43-A48F-9BF6351B8157}"/>
    <dgm:cxn modelId="{2DE68E93-3AB1-4907-83AB-65F870CB3C64}" type="presOf" srcId="{7DD13A2C-6F0A-424A-9663-002C5F5997E2}" destId="{99DCDF89-16ED-4F4D-ADCE-6C9A10117497}" srcOrd="0" destOrd="0" presId="urn:microsoft.com/office/officeart/2005/8/layout/hierarchy2"/>
    <dgm:cxn modelId="{0C339A40-C5D7-4E2B-B92B-027F8649DF4B}" type="presOf" srcId="{84945AED-147F-4BC1-9349-780B6C0947AC}" destId="{EC072FD8-1870-47B1-B7A9-11584AB4C389}" srcOrd="0" destOrd="0" presId="urn:microsoft.com/office/officeart/2005/8/layout/hierarchy2"/>
    <dgm:cxn modelId="{6498A150-1424-4F40-914C-E51B64EBD5F0}" type="presOf" srcId="{0B07CF0E-D6FA-4301-8DB3-BB2A18FA5BB9}" destId="{AB716C58-D329-4708-A4FE-C387FC580379}" srcOrd="0" destOrd="0" presId="urn:microsoft.com/office/officeart/2005/8/layout/hierarchy2"/>
    <dgm:cxn modelId="{2A0ED40F-21CE-4A6F-A010-EF0EA3CD04FD}" srcId="{0B07CF0E-D6FA-4301-8DB3-BB2A18FA5BB9}" destId="{84945AED-147F-4BC1-9349-780B6C0947AC}" srcOrd="0" destOrd="0" parTransId="{A86CDB3C-D38F-426A-8CEA-F3A1CC53B938}" sibTransId="{77B35BA4-34B7-41FE-8000-5160B6B1C180}"/>
    <dgm:cxn modelId="{3B1FD94C-6059-4603-A048-05FD934BEA3B}" type="presParOf" srcId="{C3F827AF-C3B3-47F8-8A8F-44E15EFA43B8}" destId="{C24F4EF6-0A47-4EB5-9582-BA835474B58E}" srcOrd="0" destOrd="0" presId="urn:microsoft.com/office/officeart/2005/8/layout/hierarchy2"/>
    <dgm:cxn modelId="{6DA08666-3806-4280-ABC3-E5103BB00498}" type="presParOf" srcId="{C24F4EF6-0A47-4EB5-9582-BA835474B58E}" destId="{AB716C58-D329-4708-A4FE-C387FC580379}" srcOrd="0" destOrd="0" presId="urn:microsoft.com/office/officeart/2005/8/layout/hierarchy2"/>
    <dgm:cxn modelId="{4D628909-416B-4E4C-ADF4-3A2ADF54551F}" type="presParOf" srcId="{C24F4EF6-0A47-4EB5-9582-BA835474B58E}" destId="{BB2E323F-FCCF-4B58-944C-4811DC20A08D}" srcOrd="1" destOrd="0" presId="urn:microsoft.com/office/officeart/2005/8/layout/hierarchy2"/>
    <dgm:cxn modelId="{63802B08-D37D-445E-A75E-4D0FB608DB03}" type="presParOf" srcId="{BB2E323F-FCCF-4B58-944C-4811DC20A08D}" destId="{C37084A3-83E9-4C93-B9EC-A3E0E41D7A39}" srcOrd="0" destOrd="0" presId="urn:microsoft.com/office/officeart/2005/8/layout/hierarchy2"/>
    <dgm:cxn modelId="{B6E99630-A1BA-46A2-9A32-0AAAA8CD45F9}" type="presParOf" srcId="{C37084A3-83E9-4C93-B9EC-A3E0E41D7A39}" destId="{E9553E2E-0A54-42E7-8A84-193E267DFF95}" srcOrd="0" destOrd="0" presId="urn:microsoft.com/office/officeart/2005/8/layout/hierarchy2"/>
    <dgm:cxn modelId="{40B684B8-91DF-40F5-9F6B-F472B0893E95}" type="presParOf" srcId="{BB2E323F-FCCF-4B58-944C-4811DC20A08D}" destId="{93A9A956-C8E2-4BAD-A2F6-3E60C5D88EF6}" srcOrd="1" destOrd="0" presId="urn:microsoft.com/office/officeart/2005/8/layout/hierarchy2"/>
    <dgm:cxn modelId="{BF0E58CC-5875-41F7-87F0-226A04A75E62}" type="presParOf" srcId="{93A9A956-C8E2-4BAD-A2F6-3E60C5D88EF6}" destId="{EC072FD8-1870-47B1-B7A9-11584AB4C389}" srcOrd="0" destOrd="0" presId="urn:microsoft.com/office/officeart/2005/8/layout/hierarchy2"/>
    <dgm:cxn modelId="{B617F362-40CB-4DDB-8E5A-FE390BEFC1F4}" type="presParOf" srcId="{93A9A956-C8E2-4BAD-A2F6-3E60C5D88EF6}" destId="{06C96F68-8E87-44AD-B843-56ACB7065AE4}" srcOrd="1" destOrd="0" presId="urn:microsoft.com/office/officeart/2005/8/layout/hierarchy2"/>
    <dgm:cxn modelId="{8AA66A5D-D395-4507-B832-49EFFD78F7DB}" type="presParOf" srcId="{BB2E323F-FCCF-4B58-944C-4811DC20A08D}" destId="{99DCDF89-16ED-4F4D-ADCE-6C9A10117497}" srcOrd="2" destOrd="0" presId="urn:microsoft.com/office/officeart/2005/8/layout/hierarchy2"/>
    <dgm:cxn modelId="{FCDCA93F-BDAE-40FC-B848-60B085BC2CAB}" type="presParOf" srcId="{99DCDF89-16ED-4F4D-ADCE-6C9A10117497}" destId="{6E2665DA-7761-40D0-87EA-CFCC6A42E45E}" srcOrd="0" destOrd="0" presId="urn:microsoft.com/office/officeart/2005/8/layout/hierarchy2"/>
    <dgm:cxn modelId="{FFD50E8B-2923-4B9B-BDA7-1BE35A86465A}" type="presParOf" srcId="{BB2E323F-FCCF-4B58-944C-4811DC20A08D}" destId="{85B26991-257E-4045-994F-77E01F907256}" srcOrd="3" destOrd="0" presId="urn:microsoft.com/office/officeart/2005/8/layout/hierarchy2"/>
    <dgm:cxn modelId="{EBD84B9B-24E8-41D4-872B-15AA0141FE42}" type="presParOf" srcId="{85B26991-257E-4045-994F-77E01F907256}" destId="{2E7F8416-BCF1-4BFB-93DB-24F17AE0AE1D}" srcOrd="0" destOrd="0" presId="urn:microsoft.com/office/officeart/2005/8/layout/hierarchy2"/>
    <dgm:cxn modelId="{F70E1BA9-2543-43E2-8B81-4D778FB88674}" type="presParOf" srcId="{85B26991-257E-4045-994F-77E01F907256}" destId="{6C51BC51-32E7-46B1-AA98-E9F45B5AEC8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716C58-D329-4708-A4FE-C387FC580379}">
      <dsp:nvSpPr>
        <dsp:cNvPr id="0" name=""/>
        <dsp:cNvSpPr/>
      </dsp:nvSpPr>
      <dsp:spPr>
        <a:xfrm>
          <a:off x="1190" y="1055935"/>
          <a:ext cx="1872257" cy="936128"/>
        </a:xfrm>
        <a:prstGeom prst="roundRect">
          <a:avLst>
            <a:gd name="adj" fmla="val 10000"/>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Servlet Chaining</a:t>
          </a:r>
          <a:endParaRPr lang="en-US" sz="3000" kern="1200" dirty="0"/>
        </a:p>
      </dsp:txBody>
      <dsp:txXfrm>
        <a:off x="28608" y="1083353"/>
        <a:ext cx="1817421" cy="881292"/>
      </dsp:txXfrm>
    </dsp:sp>
    <dsp:sp modelId="{C37084A3-83E9-4C93-B9EC-A3E0E41D7A39}">
      <dsp:nvSpPr>
        <dsp:cNvPr id="0" name=""/>
        <dsp:cNvSpPr/>
      </dsp:nvSpPr>
      <dsp:spPr>
        <a:xfrm rot="18251428">
          <a:off x="1593847" y="968391"/>
          <a:ext cx="1276556" cy="55283"/>
        </a:xfrm>
        <a:custGeom>
          <a:avLst/>
          <a:gdLst/>
          <a:ahLst/>
          <a:cxnLst/>
          <a:rect l="0" t="0" r="0" b="0"/>
          <a:pathLst>
            <a:path>
              <a:moveTo>
                <a:pt x="0" y="27641"/>
              </a:moveTo>
              <a:lnTo>
                <a:pt x="1276556" y="2764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00212" y="964118"/>
        <a:ext cx="63827" cy="63827"/>
      </dsp:txXfrm>
    </dsp:sp>
    <dsp:sp modelId="{EC072FD8-1870-47B1-B7A9-11584AB4C389}">
      <dsp:nvSpPr>
        <dsp:cNvPr id="0" name=""/>
        <dsp:cNvSpPr/>
      </dsp:nvSpPr>
      <dsp:spPr>
        <a:xfrm>
          <a:off x="2590804" y="0"/>
          <a:ext cx="1872257" cy="936128"/>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6"/>
        </a:lnRef>
        <a:fillRef idx="2">
          <a:schemeClr val="accent6"/>
        </a:fillRef>
        <a:effectRef idx="1">
          <a:schemeClr val="accent6"/>
        </a:effectRef>
        <a:fontRef idx="minor">
          <a:schemeClr val="dk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Include</a:t>
          </a:r>
          <a:endParaRPr lang="en-US" sz="3000" kern="1200" dirty="0"/>
        </a:p>
      </dsp:txBody>
      <dsp:txXfrm>
        <a:off x="2618222" y="27418"/>
        <a:ext cx="1817421" cy="881292"/>
      </dsp:txXfrm>
    </dsp:sp>
    <dsp:sp modelId="{99DCDF89-16ED-4F4D-ADCE-6C9A10117497}">
      <dsp:nvSpPr>
        <dsp:cNvPr id="0" name=""/>
        <dsp:cNvSpPr/>
      </dsp:nvSpPr>
      <dsp:spPr>
        <a:xfrm rot="3276694">
          <a:off x="1600876" y="2024326"/>
          <a:ext cx="1295237" cy="55283"/>
        </a:xfrm>
        <a:custGeom>
          <a:avLst/>
          <a:gdLst/>
          <a:ahLst/>
          <a:cxnLst/>
          <a:rect l="0" t="0" r="0" b="0"/>
          <a:pathLst>
            <a:path>
              <a:moveTo>
                <a:pt x="0" y="27641"/>
              </a:moveTo>
              <a:lnTo>
                <a:pt x="1295237" y="2764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16114" y="2019586"/>
        <a:ext cx="64761" cy="64761"/>
      </dsp:txXfrm>
    </dsp:sp>
    <dsp:sp modelId="{2E7F8416-BCF1-4BFB-93DB-24F17AE0AE1D}">
      <dsp:nvSpPr>
        <dsp:cNvPr id="0" name=""/>
        <dsp:cNvSpPr/>
      </dsp:nvSpPr>
      <dsp:spPr>
        <a:xfrm>
          <a:off x="2623542" y="2111871"/>
          <a:ext cx="1872257" cy="936128"/>
        </a:xfrm>
        <a:prstGeom prst="roundRect">
          <a:avLst>
            <a:gd name="adj" fmla="val 10000"/>
          </a:avLst>
        </a:prstGeom>
        <a:gradFill rotWithShape="0">
          <a:gsLst>
            <a:gs pos="0">
              <a:srgbClr val="92D050"/>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3"/>
        </a:lnRef>
        <a:fillRef idx="2">
          <a:schemeClr val="accent3"/>
        </a:fillRef>
        <a:effectRef idx="1">
          <a:schemeClr val="accent3"/>
        </a:effectRef>
        <a:fontRef idx="minor">
          <a:schemeClr val="dk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Forward</a:t>
          </a:r>
          <a:endParaRPr lang="en-US" sz="3000" kern="1200" dirty="0"/>
        </a:p>
      </dsp:txBody>
      <dsp:txXfrm>
        <a:off x="2650960" y="2139289"/>
        <a:ext cx="1817421" cy="88129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168A0744-26F4-47D4-9F4C-E131DA98514C}" type="datetimeFigureOut">
              <a:rPr lang="en-US" smtClean="0"/>
              <a:pPr/>
              <a:t>10/11/2012</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AC38B2E-AD37-4376-B7AF-CE9A9A7F6538}" type="slidenum">
              <a:rPr lang="en-US" smtClean="0"/>
              <a:pPr/>
              <a:t>‹#›</a:t>
            </a:fld>
            <a:endParaRPr lang="en-US"/>
          </a:p>
        </p:txBody>
      </p:sp>
    </p:spTree>
    <p:extLst>
      <p:ext uri="{BB962C8B-B14F-4D97-AF65-F5344CB8AC3E}">
        <p14:creationId xmlns:p14="http://schemas.microsoft.com/office/powerpoint/2010/main" val="3914915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atin typeface="Arial" charset="0"/>
                <a:cs typeface="+mn-cs"/>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atin typeface="Arial" charset="0"/>
                <a:cs typeface="+mn-cs"/>
              </a:defRPr>
            </a:lvl1pPr>
          </a:lstStyle>
          <a:p>
            <a:pPr>
              <a:defRPr/>
            </a:pPr>
            <a:endParaRPr lang="en-US"/>
          </a:p>
        </p:txBody>
      </p:sp>
      <p:sp>
        <p:nvSpPr>
          <p:cNvPr id="93188"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atin typeface="Arial" charset="0"/>
                <a:cs typeface="+mn-cs"/>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atin typeface="Arial" charset="0"/>
                <a:cs typeface="+mn-cs"/>
              </a:defRPr>
            </a:lvl1pPr>
          </a:lstStyle>
          <a:p>
            <a:pPr>
              <a:defRPr/>
            </a:pPr>
            <a:fld id="{06F38FD0-AEA7-4C2D-8163-8F11CB2D675A}" type="slidenum">
              <a:rPr lang="en-US"/>
              <a:pPr>
                <a:defRPr/>
              </a:pPr>
              <a:t>‹#›</a:t>
            </a:fld>
            <a:endParaRPr lang="en-US"/>
          </a:p>
        </p:txBody>
      </p:sp>
    </p:spTree>
    <p:extLst>
      <p:ext uri="{BB962C8B-B14F-4D97-AF65-F5344CB8AC3E}">
        <p14:creationId xmlns:p14="http://schemas.microsoft.com/office/powerpoint/2010/main" val="9775532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u="sng" dirty="0" smtClean="0"/>
              <a:t>For </a:t>
            </a:r>
            <a:r>
              <a:rPr lang="en-US" b="1" u="sng" dirty="0" err="1" smtClean="0"/>
              <a:t>tde</a:t>
            </a:r>
            <a:r>
              <a:rPr lang="en-US" b="1" u="sng" dirty="0" smtClean="0"/>
              <a:t> animators:</a:t>
            </a:r>
          </a:p>
          <a:p>
            <a:r>
              <a:rPr lang="en-US" dirty="0" err="1" smtClean="0"/>
              <a:t>tdis</a:t>
            </a:r>
            <a:r>
              <a:rPr lang="en-US" dirty="0" smtClean="0"/>
              <a:t> screen content</a:t>
            </a:r>
            <a:r>
              <a:rPr lang="en-US" baseline="0" dirty="0" smtClean="0"/>
              <a:t> needs to be rendered in </a:t>
            </a:r>
            <a:r>
              <a:rPr lang="en-US" baseline="0" dirty="0" err="1" smtClean="0"/>
              <a:t>tde</a:t>
            </a:r>
            <a:r>
              <a:rPr lang="en-US" baseline="0" dirty="0" smtClean="0"/>
              <a:t> flash, no animations needed.</a:t>
            </a:r>
            <a:endParaRPr lang="en-US"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To the Trainer</a:t>
            </a:r>
          </a:p>
          <a:p>
            <a:endParaRPr lang="en-US" b="1" dirty="0" smtClean="0"/>
          </a:p>
          <a:p>
            <a:r>
              <a:rPr lang="en-US" b="0" dirty="0" smtClean="0"/>
              <a:t> In the case of sendRedirect the server is sending a status</a:t>
            </a:r>
            <a:r>
              <a:rPr lang="en-US" b="0" baseline="0" dirty="0" smtClean="0"/>
              <a:t> to the browser to go to a new URL. So it is similar to the client accessing the URL directly. In this case the browser and hence the client is notified about the change in the URL. Here when the response is redirected to a new URL, the original request parameter values are lost.</a:t>
            </a:r>
            <a:endParaRPr lang="en-US" b="0"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32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To The Trainer</a:t>
            </a:r>
          </a:p>
          <a:p>
            <a:endParaRPr lang="en-US" b="0" dirty="0" smtClean="0"/>
          </a:p>
          <a:p>
            <a:r>
              <a:rPr lang="en-US" b="0" dirty="0" smtClean="0"/>
              <a:t>This is an</a:t>
            </a:r>
            <a:r>
              <a:rPr lang="en-US" b="0" baseline="0" dirty="0" smtClean="0"/>
              <a:t> internal process of the server. It is like the server seeking the help of an internal </a:t>
            </a:r>
            <a:r>
              <a:rPr lang="en-US" b="0" baseline="0" dirty="0" err="1" smtClean="0"/>
              <a:t>servlet</a:t>
            </a:r>
            <a:r>
              <a:rPr lang="en-US" b="0" baseline="0" dirty="0" smtClean="0"/>
              <a:t>. The user/browser is unaware about this deal happening inside the server. The URL in the browser address bar remains unchanged.</a:t>
            </a:r>
            <a:endParaRPr lang="en-US" b="0"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33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_Slide">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p:nvPicPr>
        <p:blipFill>
          <a:blip r:embed="rId2"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pPr>
              <a:defRPr/>
            </a:pPr>
            <a:fld id="{2BACDECA-566A-40FA-96BA-6236C2BA997D}" type="slidenum">
              <a:rPr lang="en-US" smtClean="0"/>
              <a:pPr>
                <a:defRPr/>
              </a:pPr>
              <a:t>‹#›</a:t>
            </a:fld>
            <a:endParaRPr lang="en-US"/>
          </a:p>
        </p:txBody>
      </p:sp>
    </p:spTree>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urse_Completion_Page">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2"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DE48D0DE-62E3-4F52-80CA-71CE3987A84D}"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A3C9CECE-BED5-43EB-8526-CB671DF72371}"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xfrm>
            <a:off x="8647113" y="6456363"/>
            <a:ext cx="444500" cy="320675"/>
          </a:xfrm>
          <a:prstGeom prst="rect">
            <a:avLst/>
          </a:prstGeom>
          <a:ln/>
        </p:spPr>
        <p:txBody>
          <a:bodyPr/>
          <a:lstStyle>
            <a:lvl1pPr>
              <a:defRPr/>
            </a:lvl1pPr>
          </a:lstStyle>
          <a:p>
            <a:pPr>
              <a:defRPr/>
            </a:pPr>
            <a:fld id="{50EC62AF-8A58-47DB-8277-FFD1CE2A98DE}"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9"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200" dirty="0" smtClean="0">
                <a:solidFill>
                  <a:schemeClr val="tx1"/>
                </a:solidFill>
                <a:latin typeface="Myriad Pro" pitchFamily="34" charset="0"/>
                <a:cs typeface="Arial" pitchFamily="34" charset="0"/>
              </a:rPr>
              <a:t>Advance Java</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3200" dirty="0" err="1" smtClean="0">
                <a:solidFill>
                  <a:schemeClr val="bg1"/>
                </a:solidFill>
                <a:latin typeface="Cambria" pitchFamily="18" charset="0"/>
                <a:ea typeface="+mj-ea"/>
                <a:cs typeface="+mj-cs"/>
              </a:rPr>
              <a:t>Servlet</a:t>
            </a:r>
            <a:r>
              <a:rPr lang="en-US" sz="3200" dirty="0" smtClean="0">
                <a:solidFill>
                  <a:schemeClr val="bg1"/>
                </a:solidFill>
                <a:latin typeface="Cambria" pitchFamily="18" charset="0"/>
                <a:ea typeface="+mj-ea"/>
                <a:cs typeface="+mj-cs"/>
              </a:rPr>
              <a:t> Chaining</a:t>
            </a:r>
            <a:endParaRPr lang="en-US" sz="32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Screen</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10</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762000" y="1668780"/>
            <a:ext cx="7315200" cy="3589020"/>
          </a:xfrm>
          <a:prstGeom prst="rect">
            <a:avLst/>
          </a:prstGeom>
          <a:noFill/>
          <a:ln w="9525">
            <a:noFill/>
            <a:miter lim="800000"/>
            <a:headEnd/>
            <a:tailEnd/>
          </a:ln>
          <a:effectLst/>
        </p:spPr>
      </p:pic>
      <p:sp>
        <p:nvSpPr>
          <p:cNvPr id="6" name="TextBox 5"/>
          <p:cNvSpPr txBox="1"/>
          <p:nvPr/>
        </p:nvSpPr>
        <p:spPr>
          <a:xfrm>
            <a:off x="228600" y="5334000"/>
            <a:ext cx="8458200" cy="70788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b="0" dirty="0" smtClean="0">
                <a:latin typeface="Arial" pitchFamily="34" charset="0"/>
                <a:cs typeface="Arial" pitchFamily="34" charset="0"/>
              </a:rPr>
              <a:t>We can see that all the contents printed before the reset method invocation is cleared because they were not committed to the user.</a:t>
            </a:r>
            <a:endParaRPr lang="en-US" sz="2000"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Servlet Chaining ?</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b="0" smtClean="0"/>
              <a:pPr>
                <a:defRPr/>
              </a:pPr>
              <a:t>11</a:t>
            </a:fld>
            <a:endParaRPr lang="en-US" b="0" dirty="0"/>
          </a:p>
        </p:txBody>
      </p:sp>
      <p:sp>
        <p:nvSpPr>
          <p:cNvPr id="6" name="TextBox 5"/>
          <p:cNvSpPr txBox="1"/>
          <p:nvPr/>
        </p:nvSpPr>
        <p:spPr>
          <a:xfrm>
            <a:off x="76200" y="1447800"/>
            <a:ext cx="8839200" cy="1981200"/>
          </a:xfrm>
          <a:prstGeom prst="rect">
            <a:avLst/>
          </a:prstGeom>
          <a:noFill/>
        </p:spPr>
        <p:txBody>
          <a:bodyPr wrap="square" rtlCol="0">
            <a:noAutofit/>
          </a:bodyPr>
          <a:lstStyle/>
          <a:p>
            <a:pPr marL="63500">
              <a:lnSpc>
                <a:spcPct val="150000"/>
              </a:lnSpc>
              <a:spcBef>
                <a:spcPts val="600"/>
              </a:spcBef>
            </a:pPr>
            <a:r>
              <a:rPr lang="en-US" sz="1900" i="1" dirty="0" smtClean="0"/>
              <a:t>Servlet chaining </a:t>
            </a:r>
            <a:r>
              <a:rPr lang="en-US" sz="1900" b="0" dirty="0" smtClean="0"/>
              <a:t>is a technique in which two or more servlets orchestrate in servicing a single request. In servlet chaining, one </a:t>
            </a:r>
            <a:r>
              <a:rPr lang="en-US" sz="1900" b="0" dirty="0" err="1" smtClean="0"/>
              <a:t>servlet’s</a:t>
            </a:r>
            <a:r>
              <a:rPr lang="en-US" sz="1900" b="0" dirty="0" smtClean="0"/>
              <a:t> response is piped to the next </a:t>
            </a:r>
            <a:r>
              <a:rPr lang="en-US" sz="1900" b="0" dirty="0" err="1" smtClean="0"/>
              <a:t>servlet’s</a:t>
            </a:r>
            <a:r>
              <a:rPr lang="en-US" sz="1900" b="0" dirty="0" smtClean="0"/>
              <a:t> input. This process continues until the last </a:t>
            </a:r>
            <a:r>
              <a:rPr lang="en-US" sz="1900" b="0" dirty="0" err="1" smtClean="0"/>
              <a:t>servlet</a:t>
            </a:r>
            <a:r>
              <a:rPr lang="en-US" sz="1900" b="0" dirty="0" smtClean="0"/>
              <a:t> is reached. Its output is then sent back to the client. The same request and response object are available across all the servlets in the process.</a:t>
            </a:r>
            <a:endParaRPr lang="en-US" sz="1900" b="0" dirty="0"/>
          </a:p>
        </p:txBody>
      </p:sp>
      <p:grpSp>
        <p:nvGrpSpPr>
          <p:cNvPr id="23" name="Group 22"/>
          <p:cNvGrpSpPr/>
          <p:nvPr/>
        </p:nvGrpSpPr>
        <p:grpSpPr>
          <a:xfrm>
            <a:off x="1066800" y="3733800"/>
            <a:ext cx="4267200" cy="2743200"/>
            <a:chOff x="1752600" y="3733800"/>
            <a:chExt cx="4267200" cy="2743200"/>
          </a:xfrm>
        </p:grpSpPr>
        <p:sp>
          <p:nvSpPr>
            <p:cNvPr id="5" name="Rectangle 4"/>
            <p:cNvSpPr/>
            <p:nvPr/>
          </p:nvSpPr>
          <p:spPr>
            <a:xfrm>
              <a:off x="3810000" y="3733800"/>
              <a:ext cx="2209800" cy="2743200"/>
            </a:xfrm>
            <a:prstGeom prst="rect">
              <a:avLst/>
            </a:prstGeom>
            <a:solidFill>
              <a:schemeClr val="bg2">
                <a:lumMod val="25000"/>
                <a:alpha val="21000"/>
              </a:schemeClr>
            </a:solidFill>
            <a:effectLst>
              <a:innerShdw blurRad="114300">
                <a:prstClr val="black"/>
              </a:innerShdw>
            </a:effectLst>
            <a:scene3d>
              <a:camera prst="obliqueTopRigh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002060"/>
                  </a:solidFill>
                  <a:latin typeface="Arial" pitchFamily="34" charset="0"/>
                  <a:cs typeface="Arial" pitchFamily="34" charset="0"/>
                </a:rPr>
                <a:t>Servlet</a:t>
              </a:r>
              <a:r>
                <a:rPr lang="en-US" dirty="0" smtClean="0">
                  <a:solidFill>
                    <a:srgbClr val="002060"/>
                  </a:solidFill>
                  <a:latin typeface="Arial" pitchFamily="34" charset="0"/>
                  <a:cs typeface="Arial" pitchFamily="34" charset="0"/>
                </a:rPr>
                <a:t> Container</a:t>
              </a:r>
            </a:p>
            <a:p>
              <a:pPr algn="ctr"/>
              <a:endParaRPr lang="en-US" b="0" dirty="0" smtClean="0">
                <a:latin typeface="Arial" pitchFamily="34" charset="0"/>
                <a:cs typeface="Arial" pitchFamily="34" charset="0"/>
              </a:endParaRPr>
            </a:p>
            <a:p>
              <a:pPr algn="ctr"/>
              <a:endParaRPr lang="en-US" b="0" dirty="0" smtClean="0">
                <a:latin typeface="Arial" pitchFamily="34" charset="0"/>
                <a:cs typeface="Arial" pitchFamily="34" charset="0"/>
              </a:endParaRPr>
            </a:p>
            <a:p>
              <a:pPr algn="ctr"/>
              <a:endParaRPr lang="en-US" b="0" dirty="0" smtClean="0">
                <a:latin typeface="Arial" pitchFamily="34" charset="0"/>
                <a:cs typeface="Arial" pitchFamily="34" charset="0"/>
              </a:endParaRPr>
            </a:p>
            <a:p>
              <a:pPr algn="ctr"/>
              <a:endParaRPr lang="en-US" b="0" dirty="0" smtClean="0">
                <a:latin typeface="Arial" pitchFamily="34" charset="0"/>
                <a:cs typeface="Arial" pitchFamily="34" charset="0"/>
              </a:endParaRPr>
            </a:p>
            <a:p>
              <a:pPr algn="ctr"/>
              <a:endParaRPr lang="en-US" b="0" dirty="0" smtClean="0">
                <a:latin typeface="Arial" pitchFamily="34" charset="0"/>
                <a:cs typeface="Arial" pitchFamily="34" charset="0"/>
              </a:endParaRPr>
            </a:p>
            <a:p>
              <a:pPr algn="ctr"/>
              <a:endParaRPr lang="en-US" b="0" dirty="0" smtClean="0">
                <a:latin typeface="Arial" pitchFamily="34" charset="0"/>
                <a:cs typeface="Arial" pitchFamily="34" charset="0"/>
              </a:endParaRPr>
            </a:p>
            <a:p>
              <a:pPr algn="ctr"/>
              <a:endParaRPr lang="en-US" b="0" dirty="0">
                <a:latin typeface="Arial" pitchFamily="34" charset="0"/>
                <a:cs typeface="Arial" pitchFamily="34" charset="0"/>
              </a:endParaRPr>
            </a:p>
          </p:txBody>
        </p:sp>
        <p:sp>
          <p:nvSpPr>
            <p:cNvPr id="7" name="TextBox 6"/>
            <p:cNvSpPr txBox="1"/>
            <p:nvPr/>
          </p:nvSpPr>
          <p:spPr>
            <a:xfrm>
              <a:off x="3886200" y="4419600"/>
              <a:ext cx="1219200" cy="369332"/>
            </a:xfrm>
            <a:prstGeom prst="rect">
              <a:avLst/>
            </a:prstGeom>
            <a:solidFill>
              <a:schemeClr val="accent4">
                <a:lumMod val="60000"/>
                <a:lumOff val="40000"/>
              </a:schemeClr>
            </a:solidFill>
            <a:ln>
              <a:solidFill>
                <a:srgbClr val="002060"/>
              </a:solidFill>
            </a:ln>
          </p:spPr>
          <p:txBody>
            <a:bodyPr wrap="square" rtlCol="0">
              <a:spAutoFit/>
            </a:bodyPr>
            <a:lstStyle/>
            <a:p>
              <a:r>
                <a:rPr lang="en-US" b="0" dirty="0" err="1" smtClean="0"/>
                <a:t>ServletA</a:t>
              </a:r>
              <a:endParaRPr lang="en-US" b="0" dirty="0"/>
            </a:p>
          </p:txBody>
        </p:sp>
        <p:sp>
          <p:nvSpPr>
            <p:cNvPr id="8" name="TextBox 7"/>
            <p:cNvSpPr txBox="1"/>
            <p:nvPr/>
          </p:nvSpPr>
          <p:spPr>
            <a:xfrm>
              <a:off x="3886200" y="5117068"/>
              <a:ext cx="1219200" cy="369332"/>
            </a:xfrm>
            <a:prstGeom prst="rect">
              <a:avLst/>
            </a:prstGeom>
            <a:solidFill>
              <a:schemeClr val="accent4">
                <a:lumMod val="60000"/>
                <a:lumOff val="40000"/>
              </a:schemeClr>
            </a:solidFill>
            <a:ln>
              <a:solidFill>
                <a:srgbClr val="002060"/>
              </a:solidFill>
            </a:ln>
          </p:spPr>
          <p:txBody>
            <a:bodyPr wrap="square" rtlCol="0">
              <a:spAutoFit/>
            </a:bodyPr>
            <a:lstStyle/>
            <a:p>
              <a:r>
                <a:rPr lang="en-US" b="0" dirty="0" err="1" smtClean="0"/>
                <a:t>ServletB</a:t>
              </a:r>
              <a:endParaRPr lang="en-US" b="0" dirty="0"/>
            </a:p>
          </p:txBody>
        </p:sp>
        <p:sp>
          <p:nvSpPr>
            <p:cNvPr id="9" name="TextBox 8"/>
            <p:cNvSpPr txBox="1"/>
            <p:nvPr/>
          </p:nvSpPr>
          <p:spPr>
            <a:xfrm>
              <a:off x="3886200" y="5726668"/>
              <a:ext cx="1219200" cy="369332"/>
            </a:xfrm>
            <a:prstGeom prst="rect">
              <a:avLst/>
            </a:prstGeom>
            <a:solidFill>
              <a:schemeClr val="accent4">
                <a:lumMod val="60000"/>
                <a:lumOff val="40000"/>
              </a:schemeClr>
            </a:solidFill>
            <a:ln>
              <a:solidFill>
                <a:srgbClr val="002060"/>
              </a:solidFill>
            </a:ln>
          </p:spPr>
          <p:txBody>
            <a:bodyPr wrap="square" rtlCol="0">
              <a:spAutoFit/>
            </a:bodyPr>
            <a:lstStyle/>
            <a:p>
              <a:r>
                <a:rPr lang="en-US" b="0" dirty="0" err="1" smtClean="0"/>
                <a:t>ServletC</a:t>
              </a:r>
              <a:endParaRPr lang="en-US" b="0" dirty="0"/>
            </a:p>
          </p:txBody>
        </p:sp>
        <p:cxnSp>
          <p:nvCxnSpPr>
            <p:cNvPr id="11" name="Straight Arrow Connector 10"/>
            <p:cNvCxnSpPr>
              <a:endCxn id="7" idx="1"/>
            </p:cNvCxnSpPr>
            <p:nvPr/>
          </p:nvCxnSpPr>
          <p:spPr>
            <a:xfrm flipV="1">
              <a:off x="1860331" y="4604266"/>
              <a:ext cx="2025869" cy="15031"/>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2"/>
              <a:endCxn id="8" idx="0"/>
            </p:cNvCxnSpPr>
            <p:nvPr/>
          </p:nvCxnSpPr>
          <p:spPr>
            <a:xfrm rot="5400000">
              <a:off x="4331732" y="4953000"/>
              <a:ext cx="328136"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4332526" y="5550138"/>
              <a:ext cx="328136"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a:off x="1752600" y="5943600"/>
              <a:ext cx="2165132" cy="1588"/>
            </a:xfrm>
            <a:prstGeom prst="straightConnector1">
              <a:avLst/>
            </a:prstGeom>
            <a:ln w="2540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905000" y="4191000"/>
              <a:ext cx="1371600" cy="369332"/>
            </a:xfrm>
            <a:prstGeom prst="rect">
              <a:avLst/>
            </a:prstGeom>
            <a:noFill/>
          </p:spPr>
          <p:txBody>
            <a:bodyPr wrap="square" rtlCol="0">
              <a:spAutoFit/>
            </a:bodyPr>
            <a:lstStyle/>
            <a:p>
              <a:r>
                <a:rPr lang="en-US" b="0" dirty="0" smtClean="0"/>
                <a:t>Request</a:t>
              </a:r>
              <a:endParaRPr lang="en-US" b="0" dirty="0"/>
            </a:p>
          </p:txBody>
        </p:sp>
        <p:sp>
          <p:nvSpPr>
            <p:cNvPr id="22" name="TextBox 21"/>
            <p:cNvSpPr txBox="1"/>
            <p:nvPr/>
          </p:nvSpPr>
          <p:spPr>
            <a:xfrm>
              <a:off x="1905000" y="5486400"/>
              <a:ext cx="1371600" cy="369332"/>
            </a:xfrm>
            <a:prstGeom prst="rect">
              <a:avLst/>
            </a:prstGeom>
            <a:noFill/>
          </p:spPr>
          <p:txBody>
            <a:bodyPr wrap="square" rtlCol="0">
              <a:spAutoFit/>
            </a:bodyPr>
            <a:lstStyle/>
            <a:p>
              <a:r>
                <a:rPr lang="en-US" b="0" dirty="0" smtClean="0"/>
                <a:t>Response</a:t>
              </a:r>
              <a:endParaRPr lang="en-US" b="0" dirty="0"/>
            </a:p>
          </p:txBody>
        </p:sp>
      </p:grpSp>
      <p:sp>
        <p:nvSpPr>
          <p:cNvPr id="24" name="Right Brace 23"/>
          <p:cNvSpPr/>
          <p:nvPr/>
        </p:nvSpPr>
        <p:spPr>
          <a:xfrm>
            <a:off x="4572000" y="4419600"/>
            <a:ext cx="304800" cy="1676400"/>
          </a:xfrm>
          <a:prstGeom prst="rightBrac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Line Callout 1 24"/>
          <p:cNvSpPr/>
          <p:nvPr/>
        </p:nvSpPr>
        <p:spPr>
          <a:xfrm>
            <a:off x="5638800" y="4038600"/>
            <a:ext cx="3352800" cy="990600"/>
          </a:xfrm>
          <a:prstGeom prst="borderCallout1">
            <a:avLst>
              <a:gd name="adj1" fmla="val 58118"/>
              <a:gd name="adj2" fmla="val -142"/>
              <a:gd name="adj3" fmla="val 122756"/>
              <a:gd name="adj4" fmla="val -23770"/>
            </a:avLst>
          </a:prstGeom>
          <a:solidFill>
            <a:srgbClr val="FFCCCC">
              <a:alpha val="6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smtClean="0">
                <a:solidFill>
                  <a:srgbClr val="002060"/>
                </a:solidFill>
                <a:latin typeface="Arial" pitchFamily="34" charset="0"/>
                <a:cs typeface="Arial" pitchFamily="34" charset="0"/>
              </a:rPr>
              <a:t>The request is processed by three </a:t>
            </a:r>
            <a:r>
              <a:rPr lang="en-US" b="0" dirty="0" err="1" smtClean="0">
                <a:solidFill>
                  <a:srgbClr val="002060"/>
                </a:solidFill>
                <a:latin typeface="Arial" pitchFamily="34" charset="0"/>
                <a:cs typeface="Arial" pitchFamily="34" charset="0"/>
              </a:rPr>
              <a:t>servlets</a:t>
            </a:r>
            <a:r>
              <a:rPr lang="en-US" b="0" dirty="0" smtClean="0">
                <a:solidFill>
                  <a:srgbClr val="002060"/>
                </a:solidFill>
                <a:latin typeface="Arial" pitchFamily="34" charset="0"/>
                <a:cs typeface="Arial" pitchFamily="34" charset="0"/>
              </a:rPr>
              <a:t> before giving back the response to the client</a:t>
            </a:r>
            <a:endParaRPr lang="en-US" b="0" dirty="0">
              <a:solidFill>
                <a:srgbClr val="00206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ways of Servlet Chaining</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12</a:t>
            </a:fld>
            <a:endParaRPr lang="en-US"/>
          </a:p>
        </p:txBody>
      </p:sp>
      <p:graphicFrame>
        <p:nvGraphicFramePr>
          <p:cNvPr id="6" name="Diagram 5"/>
          <p:cNvGraphicFramePr/>
          <p:nvPr/>
        </p:nvGraphicFramePr>
        <p:xfrm>
          <a:off x="304800" y="2209800"/>
          <a:ext cx="44958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Line Callout 1 6"/>
          <p:cNvSpPr/>
          <p:nvPr/>
        </p:nvSpPr>
        <p:spPr>
          <a:xfrm>
            <a:off x="5029200" y="1600200"/>
            <a:ext cx="4038600" cy="1676400"/>
          </a:xfrm>
          <a:prstGeom prst="borderCallout1">
            <a:avLst>
              <a:gd name="adj1" fmla="val 51665"/>
              <a:gd name="adj2" fmla="val -2087"/>
              <a:gd name="adj3" fmla="val 57015"/>
              <a:gd name="adj4" fmla="val -125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smtClean="0">
                <a:latin typeface="Arial" pitchFamily="34" charset="0"/>
                <a:cs typeface="Arial" pitchFamily="34" charset="0"/>
              </a:rPr>
              <a:t>This refers to the process of including the response of one or more servlets with the response of the servlet being requested  and the collated response sent to the client by the servlet being requested.</a:t>
            </a:r>
            <a:endParaRPr lang="en-US" dirty="0">
              <a:latin typeface="Arial" pitchFamily="34" charset="0"/>
              <a:cs typeface="Arial" pitchFamily="34" charset="0"/>
            </a:endParaRPr>
          </a:p>
        </p:txBody>
      </p:sp>
      <p:sp>
        <p:nvSpPr>
          <p:cNvPr id="8" name="Line Callout 1 7"/>
          <p:cNvSpPr/>
          <p:nvPr/>
        </p:nvSpPr>
        <p:spPr>
          <a:xfrm>
            <a:off x="5029200" y="3810000"/>
            <a:ext cx="4038600" cy="1676400"/>
          </a:xfrm>
          <a:prstGeom prst="borderCallout1">
            <a:avLst>
              <a:gd name="adj1" fmla="val 51665"/>
              <a:gd name="adj2" fmla="val -2087"/>
              <a:gd name="adj3" fmla="val 48551"/>
              <a:gd name="adj4" fmla="val -102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smtClean="0">
                <a:latin typeface="Arial" pitchFamily="34" charset="0"/>
                <a:cs typeface="Arial" pitchFamily="34" charset="0"/>
              </a:rPr>
              <a:t>The servlet being requested by the client forwards the request to one or more servlet and finally the response is sent to the client by last servlet invoked in the chain.</a:t>
            </a:r>
            <a:endParaRPr lang="en-US"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Forward Request - How it works?</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13</a:t>
            </a:fld>
            <a:endParaRPr lang="en-US"/>
          </a:p>
        </p:txBody>
      </p:sp>
      <p:grpSp>
        <p:nvGrpSpPr>
          <p:cNvPr id="18" name="Group 17"/>
          <p:cNvGrpSpPr/>
          <p:nvPr/>
        </p:nvGrpSpPr>
        <p:grpSpPr>
          <a:xfrm>
            <a:off x="381001" y="2971800"/>
            <a:ext cx="8610599" cy="2514600"/>
            <a:chOff x="904709" y="1600200"/>
            <a:chExt cx="8010691" cy="3200400"/>
          </a:xfrm>
        </p:grpSpPr>
        <p:sp>
          <p:nvSpPr>
            <p:cNvPr id="20" name="Rectangle 19"/>
            <p:cNvSpPr/>
            <p:nvPr/>
          </p:nvSpPr>
          <p:spPr>
            <a:xfrm>
              <a:off x="4136570" y="1600200"/>
              <a:ext cx="4624387" cy="32004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600" dirty="0" smtClean="0">
                  <a:latin typeface="Arial" pitchFamily="34" charset="0"/>
                  <a:cs typeface="Arial" pitchFamily="34" charset="0"/>
                </a:rPr>
                <a:t>Web container</a:t>
              </a:r>
              <a:endParaRPr lang="en-US" sz="1600" dirty="0">
                <a:latin typeface="Arial" pitchFamily="34" charset="0"/>
                <a:cs typeface="Arial" pitchFamily="34" charset="0"/>
              </a:endParaRPr>
            </a:p>
          </p:txBody>
        </p:sp>
        <p:sp>
          <p:nvSpPr>
            <p:cNvPr id="22" name="Rounded Rectangle 21"/>
            <p:cNvSpPr/>
            <p:nvPr/>
          </p:nvSpPr>
          <p:spPr>
            <a:xfrm>
              <a:off x="6453187" y="3352800"/>
              <a:ext cx="1166813"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ial" pitchFamily="34" charset="0"/>
                  <a:cs typeface="Arial" pitchFamily="34" charset="0"/>
                </a:rPr>
                <a:t>Payroll Servlet</a:t>
              </a:r>
              <a:endParaRPr lang="en-US" sz="1400" dirty="0">
                <a:latin typeface="Arial" pitchFamily="34" charset="0"/>
                <a:cs typeface="Arial" pitchFamily="34" charset="0"/>
              </a:endParaRPr>
            </a:p>
          </p:txBody>
        </p:sp>
        <p:sp>
          <p:nvSpPr>
            <p:cNvPr id="23" name="Rounded Rectangle 22"/>
            <p:cNvSpPr/>
            <p:nvPr/>
          </p:nvSpPr>
          <p:spPr>
            <a:xfrm>
              <a:off x="4648200" y="2438400"/>
              <a:ext cx="1119187"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ial" pitchFamily="34" charset="0"/>
                  <a:cs typeface="Arial" pitchFamily="34" charset="0"/>
                </a:rPr>
                <a:t>Employee</a:t>
              </a:r>
            </a:p>
            <a:p>
              <a:pPr algn="ctr"/>
              <a:r>
                <a:rPr lang="en-US" sz="1400" dirty="0" err="1" smtClean="0">
                  <a:latin typeface="Arial" pitchFamily="34" charset="0"/>
                  <a:cs typeface="Arial" pitchFamily="34" charset="0"/>
                </a:rPr>
                <a:t>Servlet</a:t>
              </a:r>
              <a:endParaRPr lang="en-US" sz="1400" dirty="0">
                <a:latin typeface="Arial" pitchFamily="34" charset="0"/>
                <a:cs typeface="Arial" pitchFamily="34" charset="0"/>
              </a:endParaRPr>
            </a:p>
          </p:txBody>
        </p:sp>
        <p:sp>
          <p:nvSpPr>
            <p:cNvPr id="25" name="TextBox 24"/>
            <p:cNvSpPr txBox="1"/>
            <p:nvPr/>
          </p:nvSpPr>
          <p:spPr>
            <a:xfrm>
              <a:off x="2002970" y="2133600"/>
              <a:ext cx="2264230" cy="523220"/>
            </a:xfrm>
            <a:prstGeom prst="rect">
              <a:avLst/>
            </a:prstGeom>
            <a:noFill/>
          </p:spPr>
          <p:txBody>
            <a:bodyPr wrap="square" rtlCol="0">
              <a:spAutoFit/>
            </a:bodyPr>
            <a:lstStyle/>
            <a:p>
              <a:r>
                <a:rPr lang="en-US" sz="1400" dirty="0" smtClean="0"/>
                <a:t>Employee requests payroll information (</a:t>
              </a:r>
              <a:r>
                <a:rPr lang="en-US" sz="1400" dirty="0" smtClean="0">
                  <a:solidFill>
                    <a:srgbClr val="FF0000"/>
                  </a:solidFill>
                </a:rPr>
                <a:t>R1</a:t>
              </a:r>
              <a:r>
                <a:rPr lang="en-US" sz="1400" dirty="0" smtClean="0"/>
                <a:t>)</a:t>
              </a:r>
              <a:endParaRPr lang="en-US" sz="1400" dirty="0"/>
            </a:p>
          </p:txBody>
        </p:sp>
        <p:grpSp>
          <p:nvGrpSpPr>
            <p:cNvPr id="30" name="Group 56"/>
            <p:cNvGrpSpPr/>
            <p:nvPr/>
          </p:nvGrpSpPr>
          <p:grpSpPr>
            <a:xfrm>
              <a:off x="904709" y="2829580"/>
              <a:ext cx="1152691" cy="1742420"/>
              <a:chOff x="393080" y="3200400"/>
              <a:chExt cx="1152691" cy="1742420"/>
            </a:xfrm>
          </p:grpSpPr>
          <p:pic>
            <p:nvPicPr>
              <p:cNvPr id="41" name="Picture 2"/>
              <p:cNvPicPr>
                <a:picLocks noChangeAspect="1" noChangeArrowheads="1"/>
              </p:cNvPicPr>
              <p:nvPr/>
            </p:nvPicPr>
            <p:blipFill>
              <a:blip r:embed="rId2" cstate="print"/>
              <a:srcRect/>
              <a:stretch>
                <a:fillRect/>
              </a:stretch>
            </p:blipFill>
            <p:spPr bwMode="auto">
              <a:xfrm>
                <a:off x="457200" y="3200400"/>
                <a:ext cx="1088571" cy="1143000"/>
              </a:xfrm>
              <a:prstGeom prst="rect">
                <a:avLst/>
              </a:prstGeom>
              <a:noFill/>
              <a:ln w="9525">
                <a:noFill/>
                <a:miter lim="800000"/>
                <a:headEnd/>
                <a:tailEnd/>
              </a:ln>
              <a:effectLst/>
            </p:spPr>
          </p:pic>
          <p:sp>
            <p:nvSpPr>
              <p:cNvPr id="42" name="TextBox 41"/>
              <p:cNvSpPr txBox="1"/>
              <p:nvPr/>
            </p:nvSpPr>
            <p:spPr>
              <a:xfrm>
                <a:off x="393080" y="4419600"/>
                <a:ext cx="1031051" cy="523220"/>
              </a:xfrm>
              <a:prstGeom prst="rect">
                <a:avLst/>
              </a:prstGeom>
              <a:noFill/>
            </p:spPr>
            <p:txBody>
              <a:bodyPr wrap="none" rtlCol="0">
                <a:spAutoFit/>
              </a:bodyPr>
              <a:lstStyle/>
              <a:p>
                <a:pPr algn="ctr"/>
                <a:r>
                  <a:rPr lang="en-US" sz="1400" dirty="0" smtClean="0"/>
                  <a:t>Employee</a:t>
                </a:r>
              </a:p>
              <a:p>
                <a:pPr algn="ctr"/>
                <a:r>
                  <a:rPr lang="en-US" sz="1400" dirty="0" smtClean="0"/>
                  <a:t>Browser</a:t>
                </a:r>
                <a:endParaRPr lang="en-US" sz="1400" dirty="0"/>
              </a:p>
            </p:txBody>
          </p:sp>
        </p:grpSp>
        <p:cxnSp>
          <p:nvCxnSpPr>
            <p:cNvPr id="31" name="Straight Arrow Connector 30"/>
            <p:cNvCxnSpPr/>
            <p:nvPr/>
          </p:nvCxnSpPr>
          <p:spPr>
            <a:xfrm>
              <a:off x="1828800" y="2743200"/>
              <a:ext cx="2743200" cy="0"/>
            </a:xfrm>
            <a:prstGeom prst="straightConnector1">
              <a:avLst/>
            </a:prstGeom>
            <a:ln w="38100">
              <a:solidFill>
                <a:srgbClr val="EA38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286000" y="3733800"/>
              <a:ext cx="3886200" cy="0"/>
            </a:xfrm>
            <a:prstGeom prst="straightConnector1">
              <a:avLst/>
            </a:prstGeom>
            <a:ln w="38100">
              <a:solidFill>
                <a:srgbClr val="EA38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191000" y="3985736"/>
              <a:ext cx="3657600" cy="738664"/>
            </a:xfrm>
            <a:prstGeom prst="rect">
              <a:avLst/>
            </a:prstGeom>
            <a:noFill/>
          </p:spPr>
          <p:txBody>
            <a:bodyPr wrap="square" rtlCol="0">
              <a:spAutoFit/>
            </a:bodyPr>
            <a:lstStyle/>
            <a:p>
              <a:r>
                <a:rPr lang="en-US" sz="1400" dirty="0" smtClean="0"/>
                <a:t>Payroll servlet process the original request (</a:t>
              </a:r>
              <a:r>
                <a:rPr lang="en-US" sz="1400" dirty="0" smtClean="0">
                  <a:solidFill>
                    <a:srgbClr val="FF0000"/>
                  </a:solidFill>
                </a:rPr>
                <a:t>R1</a:t>
              </a:r>
              <a:r>
                <a:rPr lang="en-US" sz="1400" dirty="0" smtClean="0"/>
                <a:t>) and sends the pay roll information response to the employee.</a:t>
              </a:r>
              <a:endParaRPr lang="en-US" sz="1400" dirty="0"/>
            </a:p>
          </p:txBody>
        </p:sp>
        <p:sp>
          <p:nvSpPr>
            <p:cNvPr id="45" name="TextBox 44"/>
            <p:cNvSpPr txBox="1"/>
            <p:nvPr/>
          </p:nvSpPr>
          <p:spPr>
            <a:xfrm>
              <a:off x="5867400" y="1928336"/>
              <a:ext cx="3048000" cy="738664"/>
            </a:xfrm>
            <a:prstGeom prst="rect">
              <a:avLst/>
            </a:prstGeom>
            <a:noFill/>
          </p:spPr>
          <p:txBody>
            <a:bodyPr wrap="square" rtlCol="0">
              <a:spAutoFit/>
            </a:bodyPr>
            <a:lstStyle/>
            <a:p>
              <a:r>
                <a:rPr lang="en-US" sz="1400" dirty="0" smtClean="0"/>
                <a:t>Employee Servlet validates the employee details and  forwards the request to Pay roll servlet.</a:t>
              </a:r>
              <a:endParaRPr lang="en-US" sz="1400" dirty="0"/>
            </a:p>
          </p:txBody>
        </p:sp>
        <p:cxnSp>
          <p:nvCxnSpPr>
            <p:cNvPr id="47" name="Shape 46"/>
            <p:cNvCxnSpPr>
              <a:stCxn id="23" idx="3"/>
              <a:endCxn id="22" idx="0"/>
            </p:cNvCxnSpPr>
            <p:nvPr/>
          </p:nvCxnSpPr>
          <p:spPr>
            <a:xfrm>
              <a:off x="5767387" y="2781300"/>
              <a:ext cx="1269207" cy="571500"/>
            </a:xfrm>
            <a:prstGeom prst="bentConnector2">
              <a:avLst/>
            </a:prstGeom>
            <a:ln w="38100">
              <a:solidFill>
                <a:srgbClr val="EA3800"/>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032171" y="2743200"/>
              <a:ext cx="435429" cy="307777"/>
            </a:xfrm>
            <a:prstGeom prst="rect">
              <a:avLst/>
            </a:prstGeom>
            <a:noFill/>
          </p:spPr>
          <p:txBody>
            <a:bodyPr wrap="square" rtlCol="0">
              <a:spAutoFit/>
            </a:bodyPr>
            <a:lstStyle/>
            <a:p>
              <a:r>
                <a:rPr lang="en-US" sz="1400" dirty="0" smtClean="0">
                  <a:solidFill>
                    <a:srgbClr val="FF0000"/>
                  </a:solidFill>
                </a:rPr>
                <a:t>R1</a:t>
              </a:r>
              <a:endParaRPr lang="en-US" sz="1400" dirty="0">
                <a:solidFill>
                  <a:srgbClr val="FF0000"/>
                </a:solidFill>
              </a:endParaRPr>
            </a:p>
          </p:txBody>
        </p:sp>
      </p:grpSp>
      <p:sp>
        <p:nvSpPr>
          <p:cNvPr id="53" name="TextBox 52"/>
          <p:cNvSpPr txBox="1"/>
          <p:nvPr/>
        </p:nvSpPr>
        <p:spPr>
          <a:xfrm>
            <a:off x="228600" y="5562600"/>
            <a:ext cx="8610600" cy="60960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noAutofit/>
          </a:bodyPr>
          <a:lstStyle/>
          <a:p>
            <a:r>
              <a:rPr lang="en-US" b="0" dirty="0" smtClean="0">
                <a:solidFill>
                  <a:srgbClr val="C00000"/>
                </a:solidFill>
                <a:latin typeface="Arial" pitchFamily="34" charset="0"/>
                <a:cs typeface="Arial" pitchFamily="34" charset="0"/>
              </a:rPr>
              <a:t>NOTE: </a:t>
            </a:r>
            <a:r>
              <a:rPr lang="en-US" b="0" dirty="0" smtClean="0">
                <a:latin typeface="Arial" pitchFamily="34" charset="0"/>
                <a:cs typeface="Arial" pitchFamily="34" charset="0"/>
              </a:rPr>
              <a:t>In the above original request (R1)  is forwarded to all the servlet in chain. As illustrated in the example the developers can chain as many servlets as they want.</a:t>
            </a:r>
          </a:p>
        </p:txBody>
      </p:sp>
      <p:sp>
        <p:nvSpPr>
          <p:cNvPr id="19" name="TextBox 18"/>
          <p:cNvSpPr txBox="1"/>
          <p:nvPr/>
        </p:nvSpPr>
        <p:spPr>
          <a:xfrm>
            <a:off x="152400" y="1600200"/>
            <a:ext cx="8839200" cy="1200329"/>
          </a:xfrm>
          <a:prstGeom prst="rect">
            <a:avLst/>
          </a:prstGeom>
          <a:noFill/>
        </p:spPr>
        <p:txBody>
          <a:bodyPr wrap="square" rtlCol="0">
            <a:spAutoFit/>
          </a:bodyPr>
          <a:lstStyle/>
          <a:p>
            <a:r>
              <a:rPr lang="en-US" b="0" dirty="0" smtClean="0"/>
              <a:t>Consider the Scenario in which the employee requests their company’s web portal to retrieve their payroll information . The developers have developed a </a:t>
            </a:r>
            <a:r>
              <a:rPr lang="en-US" i="1" dirty="0" err="1" smtClean="0"/>
              <a:t>EmployeeServlet</a:t>
            </a:r>
            <a:r>
              <a:rPr lang="en-US" i="1" dirty="0" smtClean="0"/>
              <a:t> </a:t>
            </a:r>
            <a:r>
              <a:rPr lang="en-US" b="0" i="1" dirty="0" smtClean="0"/>
              <a:t> for validating the employee details and </a:t>
            </a:r>
            <a:r>
              <a:rPr lang="en-US" i="1" dirty="0" err="1" smtClean="0"/>
              <a:t>PayrollServlet</a:t>
            </a:r>
            <a:r>
              <a:rPr lang="en-US" i="1" dirty="0" smtClean="0"/>
              <a:t> </a:t>
            </a:r>
            <a:r>
              <a:rPr lang="en-US" b="0" i="1" dirty="0" smtClean="0"/>
              <a:t> </a:t>
            </a:r>
            <a:r>
              <a:rPr lang="en-US" b="0" dirty="0" smtClean="0"/>
              <a:t>to implement the logic of retrieving the pay roll information.</a:t>
            </a: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heckerboard(across)">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box(in)">
                                      <p:cBhvr>
                                        <p:cTn id="1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Include Request - How it works?</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14</a:t>
            </a:fld>
            <a:endParaRPr lang="en-US"/>
          </a:p>
        </p:txBody>
      </p:sp>
      <p:sp>
        <p:nvSpPr>
          <p:cNvPr id="53" name="TextBox 52"/>
          <p:cNvSpPr txBox="1"/>
          <p:nvPr/>
        </p:nvSpPr>
        <p:spPr>
          <a:xfrm>
            <a:off x="76200" y="5715000"/>
            <a:ext cx="8839200" cy="53340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noAutofit/>
          </a:bodyPr>
          <a:lstStyle/>
          <a:p>
            <a:r>
              <a:rPr lang="en-US" sz="1600" b="0" dirty="0" smtClean="0">
                <a:solidFill>
                  <a:srgbClr val="C00000"/>
                </a:solidFill>
                <a:latin typeface="Arial" pitchFamily="34" charset="0"/>
                <a:cs typeface="Arial" pitchFamily="34" charset="0"/>
              </a:rPr>
              <a:t>NOTE: </a:t>
            </a:r>
            <a:r>
              <a:rPr lang="en-US" sz="1600" b="0" dirty="0" smtClean="0">
                <a:latin typeface="Arial" pitchFamily="34" charset="0"/>
                <a:cs typeface="Arial" pitchFamily="34" charset="0"/>
              </a:rPr>
              <a:t>In the above original request (R1)  is visible to all the servlet in chain. As illustrated in the example the developers can include as many servlets as they want.</a:t>
            </a:r>
          </a:p>
        </p:txBody>
      </p:sp>
      <p:grpSp>
        <p:nvGrpSpPr>
          <p:cNvPr id="24" name="Group 23"/>
          <p:cNvGrpSpPr/>
          <p:nvPr/>
        </p:nvGrpSpPr>
        <p:grpSpPr>
          <a:xfrm>
            <a:off x="228600" y="2667000"/>
            <a:ext cx="8762999" cy="3063740"/>
            <a:chOff x="152400" y="1600200"/>
            <a:chExt cx="8457529" cy="3820723"/>
          </a:xfrm>
        </p:grpSpPr>
        <p:sp>
          <p:nvSpPr>
            <p:cNvPr id="20" name="Rectangle 19"/>
            <p:cNvSpPr/>
            <p:nvPr/>
          </p:nvSpPr>
          <p:spPr>
            <a:xfrm>
              <a:off x="3657600" y="1600200"/>
              <a:ext cx="4952329" cy="360260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600" dirty="0" smtClean="0">
                  <a:latin typeface="Arial" pitchFamily="34" charset="0"/>
                  <a:cs typeface="Arial" pitchFamily="34" charset="0"/>
                </a:rPr>
                <a:t>Web container</a:t>
              </a:r>
              <a:endParaRPr lang="en-US" sz="1600" dirty="0">
                <a:latin typeface="Arial" pitchFamily="34" charset="0"/>
                <a:cs typeface="Arial" pitchFamily="34" charset="0"/>
              </a:endParaRPr>
            </a:p>
          </p:txBody>
        </p:sp>
        <p:sp>
          <p:nvSpPr>
            <p:cNvPr id="22" name="Rounded Rectangle 21"/>
            <p:cNvSpPr/>
            <p:nvPr/>
          </p:nvSpPr>
          <p:spPr>
            <a:xfrm>
              <a:off x="7139055" y="2550473"/>
              <a:ext cx="1394743" cy="76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ial" pitchFamily="34" charset="0"/>
                  <a:cs typeface="Arial" pitchFamily="34" charset="0"/>
                </a:rPr>
                <a:t>Account</a:t>
              </a:r>
            </a:p>
            <a:p>
              <a:pPr algn="ctr"/>
              <a:r>
                <a:rPr lang="en-US" sz="1400" dirty="0" smtClean="0">
                  <a:latin typeface="Arial" pitchFamily="34" charset="0"/>
                  <a:cs typeface="Arial" pitchFamily="34" charset="0"/>
                </a:rPr>
                <a:t>DetailsServlet</a:t>
              </a:r>
              <a:endParaRPr lang="en-US" sz="1400" dirty="0">
                <a:latin typeface="Arial" pitchFamily="34" charset="0"/>
                <a:cs typeface="Arial" pitchFamily="34" charset="0"/>
              </a:endParaRPr>
            </a:p>
          </p:txBody>
        </p:sp>
        <p:sp>
          <p:nvSpPr>
            <p:cNvPr id="23" name="Rounded Rectangle 22"/>
            <p:cNvSpPr/>
            <p:nvPr/>
          </p:nvSpPr>
          <p:spPr>
            <a:xfrm>
              <a:off x="4038600" y="3083627"/>
              <a:ext cx="1261862" cy="14883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ial" pitchFamily="34" charset="0"/>
                  <a:cs typeface="Arial" pitchFamily="34" charset="0"/>
                </a:rPr>
                <a:t>Customer</a:t>
              </a:r>
            </a:p>
            <a:p>
              <a:pPr algn="ctr"/>
              <a:r>
                <a:rPr lang="en-US" sz="1400" dirty="0" err="1" smtClean="0">
                  <a:latin typeface="Arial" pitchFamily="34" charset="0"/>
                  <a:cs typeface="Arial" pitchFamily="34" charset="0"/>
                </a:rPr>
                <a:t>Servlet</a:t>
              </a:r>
              <a:endParaRPr lang="en-US" sz="1400" dirty="0">
                <a:latin typeface="Arial" pitchFamily="34" charset="0"/>
                <a:cs typeface="Arial" pitchFamily="34" charset="0"/>
              </a:endParaRPr>
            </a:p>
          </p:txBody>
        </p:sp>
        <p:sp>
          <p:nvSpPr>
            <p:cNvPr id="25" name="TextBox 24"/>
            <p:cNvSpPr txBox="1"/>
            <p:nvPr/>
          </p:nvSpPr>
          <p:spPr>
            <a:xfrm>
              <a:off x="1285105" y="2806164"/>
              <a:ext cx="2264230" cy="591474"/>
            </a:xfrm>
            <a:prstGeom prst="rect">
              <a:avLst/>
            </a:prstGeom>
            <a:noFill/>
          </p:spPr>
          <p:txBody>
            <a:bodyPr wrap="square" rtlCol="0">
              <a:spAutoFit/>
            </a:bodyPr>
            <a:lstStyle/>
            <a:p>
              <a:r>
                <a:rPr lang="en-US" sz="1400" dirty="0" smtClean="0"/>
                <a:t>Customer requests account information (</a:t>
              </a:r>
              <a:r>
                <a:rPr lang="en-US" sz="1400" dirty="0" smtClean="0">
                  <a:solidFill>
                    <a:srgbClr val="FF0000"/>
                  </a:solidFill>
                </a:rPr>
                <a:t>R1</a:t>
              </a:r>
              <a:r>
                <a:rPr lang="en-US" sz="1400" dirty="0" smtClean="0"/>
                <a:t>)</a:t>
              </a:r>
              <a:endParaRPr lang="en-US" sz="1400" dirty="0"/>
            </a:p>
          </p:txBody>
        </p:sp>
        <p:grpSp>
          <p:nvGrpSpPr>
            <p:cNvPr id="3" name="Group 56"/>
            <p:cNvGrpSpPr/>
            <p:nvPr/>
          </p:nvGrpSpPr>
          <p:grpSpPr>
            <a:xfrm>
              <a:off x="152400" y="2829580"/>
              <a:ext cx="1152691" cy="1742420"/>
              <a:chOff x="393080" y="3200400"/>
              <a:chExt cx="1152691" cy="1742420"/>
            </a:xfrm>
          </p:grpSpPr>
          <p:pic>
            <p:nvPicPr>
              <p:cNvPr id="41" name="Picture 2"/>
              <p:cNvPicPr>
                <a:picLocks noChangeAspect="1" noChangeArrowheads="1"/>
              </p:cNvPicPr>
              <p:nvPr/>
            </p:nvPicPr>
            <p:blipFill>
              <a:blip r:embed="rId2" cstate="print"/>
              <a:srcRect/>
              <a:stretch>
                <a:fillRect/>
              </a:stretch>
            </p:blipFill>
            <p:spPr bwMode="auto">
              <a:xfrm>
                <a:off x="457200" y="3200400"/>
                <a:ext cx="1088571" cy="1143000"/>
              </a:xfrm>
              <a:prstGeom prst="rect">
                <a:avLst/>
              </a:prstGeom>
              <a:noFill/>
              <a:ln w="9525">
                <a:noFill/>
                <a:miter lim="800000"/>
                <a:headEnd/>
                <a:tailEnd/>
              </a:ln>
              <a:effectLst/>
            </p:spPr>
          </p:pic>
          <p:sp>
            <p:nvSpPr>
              <p:cNvPr id="42" name="TextBox 41"/>
              <p:cNvSpPr txBox="1"/>
              <p:nvPr/>
            </p:nvSpPr>
            <p:spPr>
              <a:xfrm>
                <a:off x="393080" y="4419600"/>
                <a:ext cx="1031051" cy="523220"/>
              </a:xfrm>
              <a:prstGeom prst="rect">
                <a:avLst/>
              </a:prstGeom>
              <a:noFill/>
            </p:spPr>
            <p:txBody>
              <a:bodyPr wrap="none" rtlCol="0">
                <a:spAutoFit/>
              </a:bodyPr>
              <a:lstStyle/>
              <a:p>
                <a:pPr algn="ctr"/>
                <a:r>
                  <a:rPr lang="en-US" sz="1400" dirty="0" smtClean="0"/>
                  <a:t>Employee</a:t>
                </a:r>
              </a:p>
              <a:p>
                <a:pPr algn="ctr"/>
                <a:r>
                  <a:rPr lang="en-US" sz="1400" dirty="0" smtClean="0"/>
                  <a:t>Browser</a:t>
                </a:r>
                <a:endParaRPr lang="en-US" sz="1400" dirty="0"/>
              </a:p>
            </p:txBody>
          </p:sp>
        </p:grpSp>
        <p:sp>
          <p:nvSpPr>
            <p:cNvPr id="39" name="TextBox 38"/>
            <p:cNvSpPr txBox="1"/>
            <p:nvPr/>
          </p:nvSpPr>
          <p:spPr>
            <a:xfrm>
              <a:off x="1447800" y="3962402"/>
              <a:ext cx="2286000" cy="1458521"/>
            </a:xfrm>
            <a:prstGeom prst="rect">
              <a:avLst/>
            </a:prstGeom>
            <a:noFill/>
          </p:spPr>
          <p:txBody>
            <a:bodyPr wrap="square" rtlCol="0">
              <a:spAutoFit/>
            </a:bodyPr>
            <a:lstStyle/>
            <a:p>
              <a:r>
                <a:rPr lang="en-US" sz="1400" dirty="0" smtClean="0"/>
                <a:t>Customer servlet collates the account details and transaction details and sends the response to customer.</a:t>
              </a:r>
              <a:endParaRPr lang="en-US" sz="1400" dirty="0"/>
            </a:p>
          </p:txBody>
        </p:sp>
        <p:sp>
          <p:nvSpPr>
            <p:cNvPr id="45" name="TextBox 44"/>
            <p:cNvSpPr txBox="1"/>
            <p:nvPr/>
          </p:nvSpPr>
          <p:spPr>
            <a:xfrm>
              <a:off x="4458774" y="2124558"/>
              <a:ext cx="3048000" cy="806025"/>
            </a:xfrm>
            <a:prstGeom prst="rect">
              <a:avLst/>
            </a:prstGeom>
            <a:noFill/>
          </p:spPr>
          <p:txBody>
            <a:bodyPr wrap="square" rtlCol="0">
              <a:spAutoFit/>
            </a:bodyPr>
            <a:lstStyle/>
            <a:p>
              <a:r>
                <a:rPr lang="en-US" sz="1200" dirty="0" smtClean="0"/>
                <a:t>Customer Servlet validates the customer details and requests AccountDetails</a:t>
              </a:r>
            </a:p>
            <a:p>
              <a:r>
                <a:rPr lang="en-US" sz="1200" dirty="0" smtClean="0"/>
                <a:t>Servlet for the account details.</a:t>
              </a:r>
              <a:endParaRPr lang="en-US" sz="1200" dirty="0"/>
            </a:p>
          </p:txBody>
        </p:sp>
        <p:sp>
          <p:nvSpPr>
            <p:cNvPr id="18" name="Rounded Rectangle 17"/>
            <p:cNvSpPr/>
            <p:nvPr/>
          </p:nvSpPr>
          <p:spPr>
            <a:xfrm>
              <a:off x="7139055" y="3880856"/>
              <a:ext cx="1318543" cy="7868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ial" pitchFamily="34" charset="0"/>
                  <a:cs typeface="Arial" pitchFamily="34" charset="0"/>
                </a:rPr>
                <a:t>TransactionDetailServlet</a:t>
              </a:r>
              <a:endParaRPr lang="en-US" sz="1400" dirty="0">
                <a:latin typeface="Arial" pitchFamily="34" charset="0"/>
                <a:cs typeface="Arial" pitchFamily="34" charset="0"/>
              </a:endParaRPr>
            </a:p>
          </p:txBody>
        </p:sp>
        <p:cxnSp>
          <p:nvCxnSpPr>
            <p:cNvPr id="30" name="Straight Arrow Connector 29"/>
            <p:cNvCxnSpPr/>
            <p:nvPr/>
          </p:nvCxnSpPr>
          <p:spPr>
            <a:xfrm>
              <a:off x="5374005" y="3025610"/>
              <a:ext cx="1600200" cy="0"/>
            </a:xfrm>
            <a:prstGeom prst="straightConnector1">
              <a:avLst/>
            </a:prstGeom>
            <a:ln w="38100">
              <a:solidFill>
                <a:srgbClr val="EA38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300461" y="3215665"/>
              <a:ext cx="1600200" cy="0"/>
            </a:xfrm>
            <a:prstGeom prst="straightConnector1">
              <a:avLst/>
            </a:prstGeom>
            <a:ln w="38100">
              <a:solidFill>
                <a:srgbClr val="00B05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00462" y="3250335"/>
              <a:ext cx="2574031" cy="345439"/>
            </a:xfrm>
            <a:prstGeom prst="rect">
              <a:avLst/>
            </a:prstGeom>
            <a:noFill/>
          </p:spPr>
          <p:txBody>
            <a:bodyPr wrap="square" rtlCol="0">
              <a:spAutoFit/>
            </a:bodyPr>
            <a:lstStyle/>
            <a:p>
              <a:r>
                <a:rPr lang="en-US" sz="1200" dirty="0" smtClean="0"/>
                <a:t>Account Details response</a:t>
              </a:r>
              <a:endParaRPr lang="en-US" sz="1200" dirty="0"/>
            </a:p>
          </p:txBody>
        </p:sp>
        <p:cxnSp>
          <p:nvCxnSpPr>
            <p:cNvPr id="34" name="Straight Arrow Connector 33"/>
            <p:cNvCxnSpPr/>
            <p:nvPr/>
          </p:nvCxnSpPr>
          <p:spPr>
            <a:xfrm>
              <a:off x="5459005" y="4260966"/>
              <a:ext cx="1600200" cy="0"/>
            </a:xfrm>
            <a:prstGeom prst="straightConnector1">
              <a:avLst/>
            </a:prstGeom>
            <a:ln w="38100">
              <a:solidFill>
                <a:srgbClr val="EA38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447549" y="4546048"/>
              <a:ext cx="1600200" cy="0"/>
            </a:xfrm>
            <a:prstGeom prst="straightConnector1">
              <a:avLst/>
            </a:prstGeom>
            <a:ln w="38100">
              <a:solidFill>
                <a:srgbClr val="00B05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346611" y="3690802"/>
              <a:ext cx="2895600" cy="575732"/>
            </a:xfrm>
            <a:prstGeom prst="rect">
              <a:avLst/>
            </a:prstGeom>
            <a:noFill/>
          </p:spPr>
          <p:txBody>
            <a:bodyPr wrap="square" rtlCol="0">
              <a:spAutoFit/>
            </a:bodyPr>
            <a:lstStyle/>
            <a:p>
              <a:r>
                <a:rPr lang="en-US" sz="1200" dirty="0" smtClean="0"/>
                <a:t>Requests Transaction</a:t>
              </a:r>
            </a:p>
            <a:p>
              <a:r>
                <a:rPr lang="en-US" sz="1200" dirty="0" smtClean="0"/>
                <a:t> details</a:t>
              </a:r>
              <a:endParaRPr lang="en-US" sz="1200" dirty="0"/>
            </a:p>
          </p:txBody>
        </p:sp>
        <p:sp>
          <p:nvSpPr>
            <p:cNvPr id="37" name="TextBox 36"/>
            <p:cNvSpPr txBox="1"/>
            <p:nvPr/>
          </p:nvSpPr>
          <p:spPr>
            <a:xfrm>
              <a:off x="5382142" y="4558743"/>
              <a:ext cx="2271720" cy="652496"/>
            </a:xfrm>
            <a:prstGeom prst="rect">
              <a:avLst/>
            </a:prstGeom>
            <a:noFill/>
          </p:spPr>
          <p:txBody>
            <a:bodyPr wrap="square" rtlCol="0">
              <a:spAutoFit/>
            </a:bodyPr>
            <a:lstStyle/>
            <a:p>
              <a:r>
                <a:rPr lang="en-US" sz="1400" dirty="0" smtClean="0"/>
                <a:t>Transaction detail response</a:t>
              </a:r>
              <a:endParaRPr lang="en-US" sz="1400" dirty="0"/>
            </a:p>
          </p:txBody>
        </p:sp>
        <p:cxnSp>
          <p:nvCxnSpPr>
            <p:cNvPr id="40" name="Straight Arrow Connector 39"/>
            <p:cNvCxnSpPr/>
            <p:nvPr/>
          </p:nvCxnSpPr>
          <p:spPr>
            <a:xfrm>
              <a:off x="1371600" y="3886200"/>
              <a:ext cx="2438400" cy="0"/>
            </a:xfrm>
            <a:prstGeom prst="straightConnector1">
              <a:avLst/>
            </a:prstGeom>
            <a:ln w="38100">
              <a:solidFill>
                <a:srgbClr val="00B05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1371600" y="3581400"/>
              <a:ext cx="2438400" cy="0"/>
            </a:xfrm>
            <a:prstGeom prst="straightConnector1">
              <a:avLst/>
            </a:prstGeom>
            <a:ln w="3810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0" y="1625025"/>
            <a:ext cx="9144000" cy="923330"/>
          </a:xfrm>
          <a:prstGeom prst="rect">
            <a:avLst/>
          </a:prstGeom>
          <a:noFill/>
        </p:spPr>
        <p:txBody>
          <a:bodyPr wrap="square" rtlCol="0">
            <a:spAutoFit/>
          </a:bodyPr>
          <a:lstStyle/>
          <a:p>
            <a:r>
              <a:rPr lang="en-US" b="0" dirty="0" smtClean="0"/>
              <a:t>Consider the scenario in which a bank customer logins to his netbanking application to </a:t>
            </a:r>
            <a:r>
              <a:rPr lang="en-US" b="0" dirty="0" smtClean="0"/>
              <a:t>retrieve </a:t>
            </a:r>
            <a:r>
              <a:rPr lang="en-US" b="0" dirty="0" smtClean="0"/>
              <a:t>the account details and his one month transaction details in his account. The implementation is done using include as follows,</a:t>
            </a:r>
            <a:endParaRPr lang="en-US"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heckerboard(across)">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box(in)">
                                      <p:cBhvr>
                                        <p:cTn id="1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Chain Servlets?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15</a:t>
            </a:fld>
            <a:endParaRPr lang="en-US"/>
          </a:p>
        </p:txBody>
      </p:sp>
      <p:sp>
        <p:nvSpPr>
          <p:cNvPr id="5" name="TextBox 4"/>
          <p:cNvSpPr txBox="1"/>
          <p:nvPr/>
        </p:nvSpPr>
        <p:spPr>
          <a:xfrm>
            <a:off x="304800" y="1676400"/>
            <a:ext cx="8305800" cy="2246769"/>
          </a:xfrm>
          <a:prstGeom prst="rect">
            <a:avLst/>
          </a:prstGeom>
          <a:noFill/>
        </p:spPr>
        <p:txBody>
          <a:bodyPr wrap="square" rtlCol="0">
            <a:spAutoFit/>
          </a:bodyPr>
          <a:lstStyle/>
          <a:p>
            <a:pPr>
              <a:lnSpc>
                <a:spcPct val="150000"/>
              </a:lnSpc>
              <a:spcBef>
                <a:spcPts val="1200"/>
              </a:spcBef>
            </a:pPr>
            <a:r>
              <a:rPr lang="en-US" sz="2000" dirty="0" smtClean="0"/>
              <a:t>Step 1 :</a:t>
            </a:r>
            <a:r>
              <a:rPr lang="en-US" sz="2000" b="0" dirty="0" smtClean="0"/>
              <a:t> Create the RequestDispatcher for the resources to be chained.</a:t>
            </a:r>
          </a:p>
          <a:p>
            <a:pPr>
              <a:lnSpc>
                <a:spcPct val="150000"/>
              </a:lnSpc>
              <a:spcBef>
                <a:spcPts val="1200"/>
              </a:spcBef>
            </a:pPr>
            <a:r>
              <a:rPr lang="en-US" sz="2000" dirty="0" smtClean="0"/>
              <a:t>Step 2</a:t>
            </a:r>
            <a:r>
              <a:rPr lang="en-US" sz="2000" b="0" dirty="0" smtClean="0"/>
              <a:t> : Set attributes to request if needed.</a:t>
            </a:r>
          </a:p>
          <a:p>
            <a:pPr marL="1025525" indent="-1025525">
              <a:lnSpc>
                <a:spcPct val="150000"/>
              </a:lnSpc>
              <a:spcBef>
                <a:spcPts val="1200"/>
              </a:spcBef>
            </a:pPr>
            <a:r>
              <a:rPr lang="en-US" sz="2000" dirty="0" smtClean="0"/>
              <a:t>Step 2 :</a:t>
            </a:r>
            <a:r>
              <a:rPr lang="en-US" sz="2000" b="0" dirty="0" smtClean="0"/>
              <a:t> Call the include or forward method on the RequestDispatcher object</a:t>
            </a:r>
            <a:endParaRPr lang="en-US" sz="2000" b="0" dirty="0"/>
          </a:p>
        </p:txBody>
      </p:sp>
      <p:sp>
        <p:nvSpPr>
          <p:cNvPr id="6" name="TextBox 5"/>
          <p:cNvSpPr txBox="1"/>
          <p:nvPr/>
        </p:nvSpPr>
        <p:spPr>
          <a:xfrm>
            <a:off x="304800" y="4114800"/>
            <a:ext cx="8610600" cy="216982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nSpc>
                <a:spcPct val="150000"/>
              </a:lnSpc>
            </a:pPr>
            <a:r>
              <a:rPr lang="en-US" dirty="0" smtClean="0">
                <a:solidFill>
                  <a:srgbClr val="C00000"/>
                </a:solidFill>
                <a:latin typeface="Arial" pitchFamily="34" charset="0"/>
                <a:cs typeface="Arial" pitchFamily="34" charset="0"/>
              </a:rPr>
              <a:t>Note :  </a:t>
            </a:r>
            <a:r>
              <a:rPr lang="en-US" b="0" dirty="0" smtClean="0">
                <a:latin typeface="Arial" pitchFamily="34" charset="0"/>
                <a:cs typeface="Arial" pitchFamily="34" charset="0"/>
              </a:rPr>
              <a:t>The include/forward can be performed only in the service methods (get/post) of a servlet and in turn can be handled in the service method of the included/forwarded servlet. </a:t>
            </a:r>
          </a:p>
          <a:p>
            <a:pPr>
              <a:lnSpc>
                <a:spcPct val="150000"/>
              </a:lnSpc>
            </a:pPr>
            <a:r>
              <a:rPr lang="en-US" dirty="0" smtClean="0">
                <a:solidFill>
                  <a:srgbClr val="C00000"/>
                </a:solidFill>
                <a:latin typeface="Arial" pitchFamily="34" charset="0"/>
                <a:cs typeface="Arial" pitchFamily="34" charset="0"/>
              </a:rPr>
              <a:t>Example: </a:t>
            </a:r>
            <a:r>
              <a:rPr lang="en-US" b="0" dirty="0" smtClean="0">
                <a:solidFill>
                  <a:schemeClr val="tx1"/>
                </a:solidFill>
                <a:latin typeface="Arial" pitchFamily="34" charset="0"/>
                <a:cs typeface="Arial" pitchFamily="34" charset="0"/>
              </a:rPr>
              <a:t>I</a:t>
            </a:r>
            <a:r>
              <a:rPr lang="en-US" b="0" dirty="0" smtClean="0">
                <a:latin typeface="Arial" pitchFamily="34" charset="0"/>
                <a:cs typeface="Arial" pitchFamily="34" charset="0"/>
              </a:rPr>
              <a:t>nclude from a get method in first servlet can be handled only by get method in the included servlet. Same applies to post method also.</a:t>
            </a:r>
            <a:endParaRPr lang="en-US"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RequestDispatcher Interface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16</a:t>
            </a:fld>
            <a:endParaRPr lang="en-US"/>
          </a:p>
        </p:txBody>
      </p:sp>
      <p:sp>
        <p:nvSpPr>
          <p:cNvPr id="5" name="TextBox 4"/>
          <p:cNvSpPr txBox="1"/>
          <p:nvPr/>
        </p:nvSpPr>
        <p:spPr>
          <a:xfrm>
            <a:off x="152400" y="1489278"/>
            <a:ext cx="8991600" cy="4970591"/>
          </a:xfrm>
          <a:prstGeom prst="rect">
            <a:avLst/>
          </a:prstGeom>
          <a:noFill/>
        </p:spPr>
        <p:txBody>
          <a:bodyPr wrap="square" rtlCol="0">
            <a:spAutoFit/>
          </a:bodyPr>
          <a:lstStyle/>
          <a:p>
            <a:pPr>
              <a:lnSpc>
                <a:spcPct val="150000"/>
              </a:lnSpc>
              <a:spcBef>
                <a:spcPts val="1200"/>
              </a:spcBef>
            </a:pPr>
            <a:r>
              <a:rPr lang="en-US" sz="2000" i="1" dirty="0" smtClean="0"/>
              <a:t>Request Dispatcher  </a:t>
            </a:r>
            <a:r>
              <a:rPr lang="en-US" sz="2000" b="0" dirty="0" smtClean="0"/>
              <a:t>is an object which accepts the request from the client and redirects them to any resource(Servlets, jsp, html etc).</a:t>
            </a:r>
          </a:p>
          <a:p>
            <a:pPr>
              <a:lnSpc>
                <a:spcPct val="150000"/>
              </a:lnSpc>
              <a:spcBef>
                <a:spcPts val="1200"/>
              </a:spcBef>
            </a:pPr>
            <a:r>
              <a:rPr lang="en-US" sz="2000" b="0" dirty="0" smtClean="0"/>
              <a:t>The servlet container creates the RequestDispatcher object, which is used as a wrapper around a server resource located at a particular path or </a:t>
            </a:r>
            <a:r>
              <a:rPr lang="en-US" sz="2000" b="0" dirty="0" smtClean="0"/>
              <a:t>identified </a:t>
            </a:r>
            <a:r>
              <a:rPr lang="en-US" sz="2000" b="0" dirty="0" smtClean="0"/>
              <a:t>by a particular name. </a:t>
            </a:r>
          </a:p>
          <a:p>
            <a:pPr>
              <a:lnSpc>
                <a:spcPct val="150000"/>
              </a:lnSpc>
              <a:spcBef>
                <a:spcPts val="1200"/>
              </a:spcBef>
            </a:pPr>
            <a:r>
              <a:rPr lang="en-US" sz="2000" b="0" dirty="0" smtClean="0"/>
              <a:t> </a:t>
            </a:r>
            <a:r>
              <a:rPr lang="en-US" sz="2000" dirty="0" smtClean="0"/>
              <a:t>How to create Dispatcher object ?</a:t>
            </a:r>
            <a:endParaRPr lang="en-US" sz="2000" b="0" dirty="0" smtClean="0"/>
          </a:p>
          <a:p>
            <a:pPr>
              <a:lnSpc>
                <a:spcPct val="150000"/>
              </a:lnSpc>
              <a:spcBef>
                <a:spcPts val="1200"/>
              </a:spcBef>
            </a:pPr>
            <a:r>
              <a:rPr lang="en-US" sz="1900" b="0" dirty="0" smtClean="0">
                <a:solidFill>
                  <a:srgbClr val="7030A0"/>
                </a:solidFill>
              </a:rPr>
              <a:t>RequestDispatcher dispatcher= </a:t>
            </a:r>
            <a:r>
              <a:rPr lang="en-US" sz="1900" b="0" dirty="0" err="1" smtClean="0">
                <a:solidFill>
                  <a:srgbClr val="7030A0"/>
                </a:solidFill>
              </a:rPr>
              <a:t>request.getRequestDispatcher</a:t>
            </a:r>
            <a:r>
              <a:rPr lang="en-US" sz="1900" b="0" dirty="0" smtClean="0">
                <a:solidFill>
                  <a:srgbClr val="7030A0"/>
                </a:solidFill>
              </a:rPr>
              <a:t>(“</a:t>
            </a:r>
            <a:r>
              <a:rPr lang="en-US" sz="1900" b="0" dirty="0" smtClean="0">
                <a:solidFill>
                  <a:srgbClr val="CC3300"/>
                </a:solidFill>
              </a:rPr>
              <a:t>FooterServlet</a:t>
            </a:r>
            <a:r>
              <a:rPr lang="en-US" sz="1900" b="0" dirty="0" smtClean="0">
                <a:solidFill>
                  <a:srgbClr val="7030A0"/>
                </a:solidFill>
              </a:rPr>
              <a:t>”);</a:t>
            </a:r>
          </a:p>
          <a:p>
            <a:pPr>
              <a:lnSpc>
                <a:spcPct val="150000"/>
              </a:lnSpc>
              <a:spcBef>
                <a:spcPts val="1200"/>
              </a:spcBef>
            </a:pPr>
            <a:r>
              <a:rPr lang="en-US" sz="1900" dirty="0" smtClean="0"/>
              <a:t>Where,</a:t>
            </a:r>
            <a:r>
              <a:rPr lang="en-US" sz="1900" b="0" dirty="0" smtClean="0"/>
              <a:t> FooterServlet is the servlet to which the request needs to be dispatched.</a:t>
            </a:r>
          </a:p>
          <a:p>
            <a:pPr>
              <a:lnSpc>
                <a:spcPct val="150000"/>
              </a:lnSpc>
              <a:spcBef>
                <a:spcPts val="1200"/>
              </a:spcBef>
            </a:pPr>
            <a:endParaRPr lang="en-US" sz="2000" b="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ox(in)">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p:cTn id="15" dur="500" fill="hold"/>
                                        <p:tgtEl>
                                          <p:spTgt spid="5">
                                            <p:txEl>
                                              <p:pRg st="2" end="2"/>
                                            </p:txEl>
                                          </p:spTgt>
                                        </p:tgtEl>
                                        <p:attrNameLst>
                                          <p:attrName>ppt_w</p:attrName>
                                        </p:attrNameLst>
                                      </p:cBhvr>
                                      <p:tavLst>
                                        <p:tav tm="0">
                                          <p:val>
                                            <p:strVal val="#ppt_w*0.70"/>
                                          </p:val>
                                        </p:tav>
                                        <p:tav tm="100000">
                                          <p:val>
                                            <p:strVal val="#ppt_w"/>
                                          </p:val>
                                        </p:tav>
                                      </p:tavLst>
                                    </p:anim>
                                    <p:anim calcmode="lin" valueType="num">
                                      <p:cBhvr>
                                        <p:cTn id="16" dur="500" fill="hold"/>
                                        <p:tgtEl>
                                          <p:spTgt spid="5">
                                            <p:txEl>
                                              <p:pRg st="2" end="2"/>
                                            </p:txEl>
                                          </p:spTgt>
                                        </p:tgtEl>
                                        <p:attrNameLst>
                                          <p:attrName>ppt_h</p:attrName>
                                        </p:attrNameLst>
                                      </p:cBhvr>
                                      <p:tavLst>
                                        <p:tav tm="0">
                                          <p:val>
                                            <p:strVal val="#ppt_h"/>
                                          </p:val>
                                        </p:tav>
                                        <p:tav tm="100000">
                                          <p:val>
                                            <p:strVal val="#ppt_h"/>
                                          </p:val>
                                        </p:tav>
                                      </p:tavLst>
                                    </p:anim>
                                    <p:animEffect transition="in" filter="fade">
                                      <p:cBhvr>
                                        <p:cTn id="17" dur="500"/>
                                        <p:tgtEl>
                                          <p:spTgt spid="5">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in RequestDispatcher</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17</a:t>
            </a:fld>
            <a:endParaRPr lang="en-US"/>
          </a:p>
        </p:txBody>
      </p:sp>
      <p:sp>
        <p:nvSpPr>
          <p:cNvPr id="5" name="TextBox 4"/>
          <p:cNvSpPr txBox="1"/>
          <p:nvPr/>
        </p:nvSpPr>
        <p:spPr>
          <a:xfrm>
            <a:off x="228600" y="1752600"/>
            <a:ext cx="8229600" cy="4093428"/>
          </a:xfrm>
          <a:prstGeom prst="rect">
            <a:avLst/>
          </a:prstGeom>
          <a:noFill/>
        </p:spPr>
        <p:txBody>
          <a:bodyPr wrap="square" rtlCol="0">
            <a:spAutoFit/>
          </a:bodyPr>
          <a:lstStyle/>
          <a:p>
            <a:pPr>
              <a:lnSpc>
                <a:spcPct val="150000"/>
              </a:lnSpc>
              <a:spcBef>
                <a:spcPts val="1200"/>
              </a:spcBef>
            </a:pPr>
            <a:r>
              <a:rPr lang="en-US" sz="2000" dirty="0" smtClean="0"/>
              <a:t>forward() :</a:t>
            </a:r>
            <a:r>
              <a:rPr lang="en-US" sz="2000" b="0" dirty="0" smtClean="0"/>
              <a:t> Used to forward request to another resource.</a:t>
            </a:r>
          </a:p>
          <a:p>
            <a:pPr lvl="1">
              <a:lnSpc>
                <a:spcPct val="150000"/>
              </a:lnSpc>
              <a:spcBef>
                <a:spcPts val="1200"/>
              </a:spcBef>
            </a:pPr>
            <a:r>
              <a:rPr lang="en-US" sz="2000" dirty="0" smtClean="0"/>
              <a:t>Syntax:</a:t>
            </a:r>
            <a:r>
              <a:rPr lang="en-US" sz="2000" b="0" dirty="0" smtClean="0">
                <a:solidFill>
                  <a:srgbClr val="00B050"/>
                </a:solidFill>
              </a:rPr>
              <a:t>  </a:t>
            </a:r>
          </a:p>
          <a:p>
            <a:pPr lvl="1" indent="914400">
              <a:lnSpc>
                <a:spcPct val="150000"/>
              </a:lnSpc>
              <a:spcBef>
                <a:spcPts val="1200"/>
              </a:spcBef>
            </a:pPr>
            <a:r>
              <a:rPr lang="en-US" sz="2000" b="0" dirty="0" err="1" smtClean="0">
                <a:solidFill>
                  <a:srgbClr val="7030A0"/>
                </a:solidFill>
              </a:rPr>
              <a:t>dispatcher.forward</a:t>
            </a:r>
            <a:r>
              <a:rPr lang="en-US" sz="2000" b="0" dirty="0" smtClean="0">
                <a:solidFill>
                  <a:srgbClr val="7030A0"/>
                </a:solidFill>
              </a:rPr>
              <a:t>(</a:t>
            </a:r>
            <a:r>
              <a:rPr lang="en-US" sz="2000" b="0" dirty="0" smtClean="0">
                <a:solidFill>
                  <a:srgbClr val="C00000"/>
                </a:solidFill>
              </a:rPr>
              <a:t>request</a:t>
            </a:r>
            <a:r>
              <a:rPr lang="en-US" sz="2000" b="0" dirty="0" smtClean="0">
                <a:solidFill>
                  <a:srgbClr val="00B050"/>
                </a:solidFill>
              </a:rPr>
              <a:t>, </a:t>
            </a:r>
            <a:r>
              <a:rPr lang="en-US" sz="2000" b="0" dirty="0" smtClean="0">
                <a:solidFill>
                  <a:srgbClr val="0070C0"/>
                </a:solidFill>
              </a:rPr>
              <a:t>response</a:t>
            </a:r>
            <a:r>
              <a:rPr lang="en-US" sz="2000" b="0" dirty="0" smtClean="0">
                <a:solidFill>
                  <a:srgbClr val="7030A0"/>
                </a:solidFill>
              </a:rPr>
              <a:t>);</a:t>
            </a:r>
            <a:endParaRPr lang="en-US" sz="2000" b="0" dirty="0" smtClean="0"/>
          </a:p>
          <a:p>
            <a:pPr>
              <a:lnSpc>
                <a:spcPct val="150000"/>
              </a:lnSpc>
              <a:spcBef>
                <a:spcPts val="1200"/>
              </a:spcBef>
            </a:pPr>
            <a:r>
              <a:rPr lang="en-US" sz="2000" dirty="0" smtClean="0"/>
              <a:t>include() : </a:t>
            </a:r>
            <a:r>
              <a:rPr lang="en-US" sz="2000" b="0" dirty="0" smtClean="0"/>
              <a:t>Includes the content of a resource (servlet, JSP page, HTML file) in the response. </a:t>
            </a:r>
          </a:p>
          <a:p>
            <a:pPr lvl="1">
              <a:lnSpc>
                <a:spcPct val="150000"/>
              </a:lnSpc>
              <a:spcBef>
                <a:spcPts val="1200"/>
              </a:spcBef>
            </a:pPr>
            <a:r>
              <a:rPr lang="en-US" sz="2000" dirty="0" smtClean="0"/>
              <a:t>Syntax:</a:t>
            </a:r>
          </a:p>
          <a:p>
            <a:pPr lvl="1" indent="914400">
              <a:lnSpc>
                <a:spcPct val="150000"/>
              </a:lnSpc>
              <a:spcBef>
                <a:spcPts val="1200"/>
              </a:spcBef>
            </a:pPr>
            <a:r>
              <a:rPr lang="en-US" sz="2000" b="0" dirty="0" err="1" smtClean="0">
                <a:solidFill>
                  <a:srgbClr val="7030A0"/>
                </a:solidFill>
              </a:rPr>
              <a:t>dispatcher.include</a:t>
            </a:r>
            <a:r>
              <a:rPr lang="en-US" sz="2000" b="0" dirty="0" smtClean="0">
                <a:solidFill>
                  <a:srgbClr val="7030A0"/>
                </a:solidFill>
              </a:rPr>
              <a:t>(</a:t>
            </a:r>
            <a:r>
              <a:rPr lang="en-US" sz="2000" b="0" dirty="0" err="1" smtClean="0">
                <a:solidFill>
                  <a:srgbClr val="C00000"/>
                </a:solidFill>
              </a:rPr>
              <a:t>request</a:t>
            </a:r>
            <a:r>
              <a:rPr lang="en-US" sz="2000" b="0" dirty="0" err="1" smtClean="0">
                <a:solidFill>
                  <a:srgbClr val="00B050"/>
                </a:solidFill>
              </a:rPr>
              <a:t>,</a:t>
            </a:r>
            <a:r>
              <a:rPr lang="en-US" sz="2000" b="0" dirty="0" err="1" smtClean="0">
                <a:solidFill>
                  <a:srgbClr val="0070C0"/>
                </a:solidFill>
              </a:rPr>
              <a:t>response</a:t>
            </a:r>
            <a:r>
              <a:rPr lang="en-US" sz="2000" b="0" dirty="0" smtClean="0">
                <a:solidFill>
                  <a:srgbClr val="7030A0"/>
                </a:solidFill>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How to share value in servlet chain?</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18</a:t>
            </a:fld>
            <a:endParaRPr lang="en-US"/>
          </a:p>
        </p:txBody>
      </p:sp>
      <p:sp>
        <p:nvSpPr>
          <p:cNvPr id="5" name="TextBox 4"/>
          <p:cNvSpPr txBox="1"/>
          <p:nvPr/>
        </p:nvSpPr>
        <p:spPr>
          <a:xfrm>
            <a:off x="76200" y="1460242"/>
            <a:ext cx="9067800" cy="5016758"/>
          </a:xfrm>
          <a:prstGeom prst="rect">
            <a:avLst/>
          </a:prstGeom>
          <a:noFill/>
        </p:spPr>
        <p:txBody>
          <a:bodyPr wrap="square" rtlCol="0">
            <a:spAutoFit/>
          </a:bodyPr>
          <a:lstStyle/>
          <a:p>
            <a:pPr marL="346075" indent="-346075">
              <a:lnSpc>
                <a:spcPct val="150000"/>
              </a:lnSpc>
              <a:spcBef>
                <a:spcPts val="1200"/>
              </a:spcBef>
              <a:buFont typeface="Wingdings" pitchFamily="2" charset="2"/>
              <a:buChar char="§"/>
            </a:pPr>
            <a:r>
              <a:rPr lang="en-US" sz="2000" b="0" dirty="0" smtClean="0"/>
              <a:t>Values can be shared among the included/forwarded servlets by setting attributes, we can set values as attributes in the request object and share between the servlets.</a:t>
            </a:r>
          </a:p>
          <a:p>
            <a:pPr marL="346075" indent="-346075">
              <a:lnSpc>
                <a:spcPct val="150000"/>
              </a:lnSpc>
              <a:spcBef>
                <a:spcPts val="1200"/>
              </a:spcBef>
              <a:buFont typeface="Wingdings" pitchFamily="2" charset="2"/>
              <a:buChar char="§"/>
            </a:pPr>
            <a:r>
              <a:rPr lang="en-US" sz="2000" b="0" dirty="0" smtClean="0"/>
              <a:t>Request attribute is available only in the request scope which means the attribute is lost once the response is send to the user.</a:t>
            </a:r>
          </a:p>
          <a:p>
            <a:pPr marL="346075" indent="-346075">
              <a:lnSpc>
                <a:spcPct val="150000"/>
              </a:lnSpc>
              <a:spcBef>
                <a:spcPts val="1200"/>
              </a:spcBef>
            </a:pPr>
            <a:r>
              <a:rPr lang="en-US" sz="2000" b="0" dirty="0" smtClean="0"/>
              <a:t> </a:t>
            </a:r>
            <a:r>
              <a:rPr lang="en-US" sz="2000" dirty="0" smtClean="0"/>
              <a:t>Syntax</a:t>
            </a:r>
          </a:p>
          <a:p>
            <a:pPr marL="346075" indent="568325">
              <a:lnSpc>
                <a:spcPct val="150000"/>
              </a:lnSpc>
              <a:spcBef>
                <a:spcPts val="1200"/>
              </a:spcBef>
            </a:pPr>
            <a:r>
              <a:rPr lang="en-US" sz="2000" b="0" dirty="0" smtClean="0">
                <a:solidFill>
                  <a:srgbClr val="7030A0"/>
                </a:solidFill>
              </a:rPr>
              <a:t> </a:t>
            </a:r>
            <a:r>
              <a:rPr lang="en-US" sz="2000" b="0" dirty="0" err="1" smtClean="0">
                <a:solidFill>
                  <a:srgbClr val="7030A0"/>
                </a:solidFill>
              </a:rPr>
              <a:t>request.setAttribute</a:t>
            </a:r>
            <a:r>
              <a:rPr lang="en-US" sz="2000" b="0" dirty="0" smtClean="0">
                <a:solidFill>
                  <a:srgbClr val="7030A0"/>
                </a:solidFill>
              </a:rPr>
              <a:t>(</a:t>
            </a:r>
            <a:r>
              <a:rPr lang="en-US" sz="2000" b="0" dirty="0" err="1" smtClean="0">
                <a:solidFill>
                  <a:srgbClr val="C00000"/>
                </a:solidFill>
              </a:rPr>
              <a:t>attributeName</a:t>
            </a:r>
            <a:r>
              <a:rPr lang="en-US" sz="2000" b="0" dirty="0" err="1" smtClean="0">
                <a:solidFill>
                  <a:srgbClr val="7030A0"/>
                </a:solidFill>
              </a:rPr>
              <a:t>,</a:t>
            </a:r>
            <a:r>
              <a:rPr lang="en-US" sz="2000" b="0" dirty="0" err="1" smtClean="0">
                <a:solidFill>
                  <a:srgbClr val="0070C0"/>
                </a:solidFill>
              </a:rPr>
              <a:t>value</a:t>
            </a:r>
            <a:r>
              <a:rPr lang="en-US" sz="2000" b="0" dirty="0" smtClean="0">
                <a:solidFill>
                  <a:srgbClr val="7030A0"/>
                </a:solidFill>
              </a:rPr>
              <a:t>);</a:t>
            </a:r>
            <a:endParaRPr lang="en-US" sz="2000" dirty="0" smtClean="0"/>
          </a:p>
          <a:p>
            <a:pPr marL="346075" indent="-346075">
              <a:lnSpc>
                <a:spcPct val="150000"/>
              </a:lnSpc>
              <a:spcBef>
                <a:spcPts val="1200"/>
              </a:spcBef>
            </a:pPr>
            <a:r>
              <a:rPr lang="en-US" sz="2000" dirty="0" smtClean="0"/>
              <a:t> Example :</a:t>
            </a:r>
          </a:p>
          <a:p>
            <a:pPr marL="346075" indent="631825">
              <a:lnSpc>
                <a:spcPct val="150000"/>
              </a:lnSpc>
              <a:spcBef>
                <a:spcPts val="1200"/>
              </a:spcBef>
            </a:pPr>
            <a:r>
              <a:rPr lang="en-US" sz="2000" b="0" dirty="0" smtClean="0">
                <a:solidFill>
                  <a:srgbClr val="7030A0"/>
                </a:solidFill>
              </a:rPr>
              <a:t> </a:t>
            </a:r>
            <a:r>
              <a:rPr lang="en-US" sz="2000" b="0" dirty="0" err="1" smtClean="0">
                <a:solidFill>
                  <a:srgbClr val="7030A0"/>
                </a:solidFill>
              </a:rPr>
              <a:t>request.setAttribute</a:t>
            </a:r>
            <a:r>
              <a:rPr lang="en-US" sz="2000" b="0" dirty="0" smtClean="0">
                <a:solidFill>
                  <a:srgbClr val="7030A0"/>
                </a:solidFill>
              </a:rPr>
              <a:t>(</a:t>
            </a:r>
            <a:r>
              <a:rPr lang="en-US" sz="2000" b="0" dirty="0" smtClean="0">
                <a:solidFill>
                  <a:srgbClr val="C00000"/>
                </a:solidFill>
              </a:rPr>
              <a:t>“</a:t>
            </a:r>
            <a:r>
              <a:rPr lang="en-US" sz="2000" b="0" dirty="0" err="1" smtClean="0">
                <a:solidFill>
                  <a:srgbClr val="C00000"/>
                </a:solidFill>
              </a:rPr>
              <a:t>userName”</a:t>
            </a:r>
            <a:r>
              <a:rPr lang="en-US" sz="2000" b="0" dirty="0" err="1" smtClean="0">
                <a:solidFill>
                  <a:srgbClr val="7030A0"/>
                </a:solidFill>
              </a:rPr>
              <a:t>,</a:t>
            </a:r>
            <a:r>
              <a:rPr lang="en-US" sz="2000" b="0" dirty="0" err="1" smtClean="0">
                <a:solidFill>
                  <a:srgbClr val="0070C0"/>
                </a:solidFill>
              </a:rPr>
              <a:t>”arun</a:t>
            </a:r>
            <a:r>
              <a:rPr lang="en-US" sz="2000" b="0" dirty="0" smtClean="0">
                <a:solidFill>
                  <a:srgbClr val="0070C0"/>
                </a:solidFill>
              </a:rPr>
              <a:t>”</a:t>
            </a:r>
            <a:r>
              <a:rPr lang="en-US" sz="2000" b="0" dirty="0" smtClean="0">
                <a:solidFill>
                  <a:srgbClr val="7030A0"/>
                </a:solidFill>
              </a:rPr>
              <a:t>);</a:t>
            </a:r>
            <a:endParaRPr lang="en-US"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dirty="0" smtClean="0"/>
              <a:t>How to include a Servlet?</a:t>
            </a:r>
            <a:endParaRPr lang="en-US" sz="35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19</a:t>
            </a:fld>
            <a:endParaRPr lang="en-US"/>
          </a:p>
        </p:txBody>
      </p:sp>
      <p:sp>
        <p:nvSpPr>
          <p:cNvPr id="5" name="TextBox 4"/>
          <p:cNvSpPr txBox="1"/>
          <p:nvPr/>
        </p:nvSpPr>
        <p:spPr>
          <a:xfrm>
            <a:off x="0" y="1676400"/>
            <a:ext cx="9144000" cy="4093428"/>
          </a:xfrm>
          <a:prstGeom prst="rect">
            <a:avLst/>
          </a:prstGeom>
          <a:noFill/>
        </p:spPr>
        <p:txBody>
          <a:bodyPr wrap="square" rtlCol="0">
            <a:spAutoFit/>
          </a:bodyPr>
          <a:lstStyle/>
          <a:p>
            <a:pPr marL="914400" indent="-284163">
              <a:lnSpc>
                <a:spcPct val="150000"/>
              </a:lnSpc>
              <a:spcBef>
                <a:spcPts val="1200"/>
              </a:spcBef>
              <a:spcAft>
                <a:spcPts val="1200"/>
              </a:spcAft>
            </a:pPr>
            <a:r>
              <a:rPr lang="en-US" sz="2000" dirty="0" smtClean="0"/>
              <a:t>Step 1 : </a:t>
            </a:r>
            <a:r>
              <a:rPr lang="en-US" sz="2000" b="0" dirty="0" smtClean="0"/>
              <a:t> Create the RequestDispatcher object</a:t>
            </a:r>
          </a:p>
          <a:p>
            <a:pPr marL="1308100" indent="-330200">
              <a:lnSpc>
                <a:spcPct val="150000"/>
              </a:lnSpc>
              <a:spcBef>
                <a:spcPts val="1200"/>
              </a:spcBef>
              <a:spcAft>
                <a:spcPts val="1200"/>
              </a:spcAft>
            </a:pPr>
            <a:r>
              <a:rPr lang="en-US" sz="2000" b="0" dirty="0" smtClean="0">
                <a:solidFill>
                  <a:srgbClr val="7030A0"/>
                </a:solidFill>
              </a:rPr>
              <a:t>RequestDispatcher dispatcher= </a:t>
            </a:r>
            <a:r>
              <a:rPr lang="en-US" sz="2000" b="0" dirty="0" err="1" smtClean="0">
                <a:solidFill>
                  <a:srgbClr val="7030A0"/>
                </a:solidFill>
              </a:rPr>
              <a:t>request.getRequestDispatcher</a:t>
            </a:r>
            <a:r>
              <a:rPr lang="en-US" sz="2000" b="0" dirty="0" smtClean="0">
                <a:solidFill>
                  <a:srgbClr val="7030A0"/>
                </a:solidFill>
              </a:rPr>
              <a:t>(“</a:t>
            </a:r>
            <a:r>
              <a:rPr lang="en-US" sz="2000" b="0" dirty="0" err="1" smtClean="0">
                <a:solidFill>
                  <a:srgbClr val="CC3300"/>
                </a:solidFill>
              </a:rPr>
              <a:t>SecondServlet</a:t>
            </a:r>
            <a:r>
              <a:rPr lang="en-US" sz="2000" b="0" dirty="0" smtClean="0">
                <a:solidFill>
                  <a:srgbClr val="7030A0"/>
                </a:solidFill>
              </a:rPr>
              <a:t>”);</a:t>
            </a:r>
          </a:p>
          <a:p>
            <a:pPr marL="914400" indent="-284163">
              <a:lnSpc>
                <a:spcPct val="150000"/>
              </a:lnSpc>
              <a:spcBef>
                <a:spcPts val="1200"/>
              </a:spcBef>
              <a:spcAft>
                <a:spcPts val="1200"/>
              </a:spcAft>
            </a:pPr>
            <a:r>
              <a:rPr lang="en-US" sz="2000" dirty="0" smtClean="0"/>
              <a:t>Step 2</a:t>
            </a:r>
            <a:r>
              <a:rPr lang="en-US" sz="2000" dirty="0" smtClean="0">
                <a:solidFill>
                  <a:srgbClr val="7030A0"/>
                </a:solidFill>
              </a:rPr>
              <a:t> : </a:t>
            </a:r>
            <a:r>
              <a:rPr lang="en-US" sz="2000" b="0" dirty="0" smtClean="0"/>
              <a:t>Set request attributes it needed.</a:t>
            </a:r>
            <a:endParaRPr lang="en-US" sz="2000" dirty="0" smtClean="0">
              <a:solidFill>
                <a:srgbClr val="7030A0"/>
              </a:solidFill>
            </a:endParaRPr>
          </a:p>
          <a:p>
            <a:pPr marL="914400" indent="-284163">
              <a:lnSpc>
                <a:spcPct val="150000"/>
              </a:lnSpc>
              <a:spcBef>
                <a:spcPts val="1200"/>
              </a:spcBef>
              <a:spcAft>
                <a:spcPts val="1200"/>
              </a:spcAft>
            </a:pPr>
            <a:r>
              <a:rPr lang="en-US" sz="2000" dirty="0" smtClean="0"/>
              <a:t>Step 3 :  </a:t>
            </a:r>
            <a:r>
              <a:rPr lang="en-US" sz="2000" b="0" dirty="0" smtClean="0"/>
              <a:t>Call the include method to include the servlet</a:t>
            </a:r>
          </a:p>
          <a:p>
            <a:pPr marL="914400" indent="63500">
              <a:lnSpc>
                <a:spcPct val="150000"/>
              </a:lnSpc>
              <a:spcBef>
                <a:spcPts val="1200"/>
              </a:spcBef>
              <a:spcAft>
                <a:spcPts val="1200"/>
              </a:spcAft>
            </a:pPr>
            <a:r>
              <a:rPr lang="en-US" sz="2000" b="0" dirty="0" err="1" smtClean="0">
                <a:solidFill>
                  <a:srgbClr val="7030A0"/>
                </a:solidFill>
              </a:rPr>
              <a:t>dispatcher.include</a:t>
            </a:r>
            <a:r>
              <a:rPr lang="en-US" sz="2000" b="0" dirty="0" smtClean="0">
                <a:solidFill>
                  <a:srgbClr val="7030A0"/>
                </a:solidFill>
              </a:rPr>
              <a:t>(</a:t>
            </a:r>
            <a:r>
              <a:rPr lang="en-US" sz="2000" b="0" dirty="0" err="1" smtClean="0">
                <a:solidFill>
                  <a:srgbClr val="C00000"/>
                </a:solidFill>
              </a:rPr>
              <a:t>request</a:t>
            </a:r>
            <a:r>
              <a:rPr lang="en-US" sz="2000" b="0" dirty="0" err="1" smtClean="0">
                <a:solidFill>
                  <a:srgbClr val="7030A0"/>
                </a:solidFill>
              </a:rPr>
              <a:t>,</a:t>
            </a:r>
            <a:r>
              <a:rPr lang="en-US" sz="2000" b="0" dirty="0" err="1" smtClean="0">
                <a:solidFill>
                  <a:srgbClr val="0070C0"/>
                </a:solidFill>
              </a:rPr>
              <a:t>response</a:t>
            </a:r>
            <a:r>
              <a:rPr lang="en-US" sz="2000" b="0" dirty="0" smtClean="0">
                <a:solidFill>
                  <a:srgbClr val="7030A0"/>
                </a:solidFill>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dirty="0" smtClean="0"/>
              <a:t>About the Author</a:t>
            </a:r>
          </a:p>
        </p:txBody>
      </p:sp>
      <p:sp>
        <p:nvSpPr>
          <p:cNvPr id="4098" name="Slide Number Placeholder 3"/>
          <p:cNvSpPr>
            <a:spLocks noGrp="1"/>
          </p:cNvSpPr>
          <p:nvPr>
            <p:ph type="sldNum" sz="quarter" idx="10"/>
          </p:nvPr>
        </p:nvSpPr>
        <p:spPr/>
        <p:txBody>
          <a:bodyPr/>
          <a:lstStyle/>
          <a:p>
            <a:pPr>
              <a:defRPr/>
            </a:pPr>
            <a:fld id="{5BD313E9-3302-4974-8563-6539F17C1C97}" type="slidenum">
              <a:rPr lang="en-US" smtClean="0"/>
              <a:pPr>
                <a:defRPr/>
              </a:pPr>
              <a:t>2</a:t>
            </a:fld>
            <a:endParaRPr lang="en-US" dirty="0" smtClean="0"/>
          </a:p>
        </p:txBody>
      </p:sp>
      <p:graphicFrame>
        <p:nvGraphicFramePr>
          <p:cNvPr id="33870" name="Group 78"/>
          <p:cNvGraphicFramePr>
            <a:graphicFrameLocks noGrp="1"/>
          </p:cNvGraphicFramePr>
          <p:nvPr/>
        </p:nvGraphicFramePr>
        <p:xfrm>
          <a:off x="533400" y="1778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Renjith(t-</a:t>
                      </a:r>
                      <a:r>
                        <a:rPr kumimoji="0" lang="en-US" sz="1600" b="0" i="0" u="none" strike="noStrike" cap="none" normalizeH="0" baseline="0" dirty="0" err="1" smtClean="0">
                          <a:ln>
                            <a:noFill/>
                          </a:ln>
                          <a:solidFill>
                            <a:schemeClr val="tx1"/>
                          </a:solidFill>
                          <a:effectLst/>
                          <a:latin typeface="Cambria" pitchFamily="18" charset="0"/>
                        </a:rPr>
                        <a:t>renjith</a:t>
                      </a:r>
                      <a:r>
                        <a:rPr kumimoji="0" lang="en-US" sz="1600" b="0" i="0" u="none" strike="noStrike" cap="none" normalizeH="0" baseline="0" dirty="0" smtClean="0">
                          <a:ln>
                            <a:noFill/>
                          </a:ln>
                          <a:solidFill>
                            <a:schemeClr val="tx1"/>
                          </a:solidFill>
                          <a:effectLst/>
                          <a:latin typeface="Cambria" pitchFamily="18" charset="0"/>
                        </a:rPr>
                        <a:t>) / Shanmu (105110)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Trainer/</a:t>
                      </a:r>
                      <a:r>
                        <a:rPr kumimoji="0" lang="en-US" sz="1600" b="0" i="0" u="none" strike="noStrike" cap="none" normalizeH="0" baseline="0" dirty="0" err="1" smtClean="0">
                          <a:ln>
                            <a:noFill/>
                          </a:ln>
                          <a:solidFill>
                            <a:schemeClr val="tx1"/>
                          </a:solidFill>
                          <a:effectLst/>
                          <a:latin typeface="Cambria" pitchFamily="18" charset="0"/>
                        </a:rPr>
                        <a:t>Sr</a:t>
                      </a:r>
                      <a:r>
                        <a:rPr kumimoji="0" lang="en-US" sz="1600" b="0" i="0" u="none" strike="noStrike" cap="none" normalizeH="0" baseline="0" dirty="0" smtClean="0">
                          <a:ln>
                            <a:noFill/>
                          </a:ln>
                          <a:solidFill>
                            <a:schemeClr val="tx1"/>
                          </a:solidFill>
                          <a:effectLst/>
                          <a:latin typeface="Cambria" pitchFamily="18" charset="0"/>
                        </a:rPr>
                        <a:t> Architect</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1.0, April 15’td 2011</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3924300"/>
            <a:ext cx="7620000" cy="495300"/>
          </a:xfrm>
          <a:prstGeom prst="rect">
            <a:avLst/>
          </a:prstGeom>
        </p:spPr>
        <p:txBody>
          <a:bodyPr wrap="none" fromWordArt="1">
            <a:prstTxWarp prst="textPlain">
              <a:avLst>
                <a:gd name="adj" fmla="val 50000"/>
              </a:avLst>
            </a:prstTxWarp>
          </a:bodyPr>
          <a:lstStyle/>
          <a:p>
            <a:pPr algn="ctr"/>
            <a:r>
              <a:rPr lang="en-US" sz="3600" kern="10" dirty="0">
                <a:ln w="9525">
                  <a:solidFill>
                    <a:srgbClr val="3366FF"/>
                  </a:solidFill>
                  <a:round/>
                  <a:headEnd/>
                  <a:tailEnd/>
                </a:ln>
                <a:solidFill>
                  <a:srgbClr val="3188B4"/>
                </a:solidFill>
                <a:latin typeface="Tw Cen MT Condensed"/>
              </a:rPr>
              <a:t>Cognizant Certified Official Curriculum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Include Vs Forward</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20</a:t>
            </a:fld>
            <a:endParaRPr lang="en-US"/>
          </a:p>
        </p:txBody>
      </p:sp>
      <p:sp>
        <p:nvSpPr>
          <p:cNvPr id="5" name="TextBox 4"/>
          <p:cNvSpPr txBox="1"/>
          <p:nvPr/>
        </p:nvSpPr>
        <p:spPr>
          <a:xfrm>
            <a:off x="0" y="1474887"/>
            <a:ext cx="9144000" cy="5078313"/>
          </a:xfrm>
          <a:prstGeom prst="rect">
            <a:avLst/>
          </a:prstGeom>
          <a:noFill/>
        </p:spPr>
        <p:txBody>
          <a:bodyPr wrap="square" rtlCol="0">
            <a:spAutoFit/>
          </a:bodyPr>
          <a:lstStyle/>
          <a:p>
            <a:pPr marL="284163" indent="-220663">
              <a:lnSpc>
                <a:spcPct val="150000"/>
              </a:lnSpc>
              <a:spcBef>
                <a:spcPts val="0"/>
              </a:spcBef>
            </a:pPr>
            <a:r>
              <a:rPr lang="en-US" dirty="0" smtClean="0"/>
              <a:t>Where to use include ?</a:t>
            </a:r>
          </a:p>
          <a:p>
            <a:pPr marL="284163" indent="-220663">
              <a:lnSpc>
                <a:spcPct val="150000"/>
              </a:lnSpc>
              <a:spcBef>
                <a:spcPts val="0"/>
              </a:spcBef>
              <a:buFont typeface="Wingdings" pitchFamily="2" charset="2"/>
              <a:buChar char="§"/>
            </a:pPr>
            <a:r>
              <a:rPr lang="en-US" b="0" dirty="0" smtClean="0"/>
              <a:t>Include is used for reusing common code. Like a servlet to print the user login information in all pages, the common servlet can be included in all the pages.</a:t>
            </a:r>
          </a:p>
          <a:p>
            <a:pPr marL="284163" indent="-220663">
              <a:lnSpc>
                <a:spcPct val="150000"/>
              </a:lnSpc>
              <a:spcBef>
                <a:spcPts val="0"/>
              </a:spcBef>
              <a:buFont typeface="Wingdings" pitchFamily="2" charset="2"/>
              <a:buChar char="§"/>
            </a:pPr>
            <a:r>
              <a:rPr lang="en-US" b="0" dirty="0" smtClean="0"/>
              <a:t>Use include if you want to present a collated response from a set of </a:t>
            </a:r>
            <a:r>
              <a:rPr lang="en-US" b="0" dirty="0" smtClean="0"/>
              <a:t>components(Servlets, jsp </a:t>
            </a:r>
            <a:r>
              <a:rPr lang="en-US" b="0" dirty="0" smtClean="0"/>
              <a:t>etc).</a:t>
            </a:r>
          </a:p>
          <a:p>
            <a:pPr marL="284163" indent="-220663">
              <a:lnSpc>
                <a:spcPct val="150000"/>
              </a:lnSpc>
              <a:spcBef>
                <a:spcPts val="0"/>
              </a:spcBef>
              <a:buFont typeface="Wingdings" pitchFamily="2" charset="2"/>
              <a:buChar char="§"/>
            </a:pPr>
            <a:r>
              <a:rPr lang="en-US" b="0" dirty="0" smtClean="0"/>
              <a:t>Include can also  be used for including static content to a page such as the page footer can be reused across all the pages in the application.</a:t>
            </a:r>
            <a:endParaRPr lang="en-US" dirty="0" smtClean="0"/>
          </a:p>
          <a:p>
            <a:pPr marL="284163" indent="-220663">
              <a:lnSpc>
                <a:spcPct val="150000"/>
              </a:lnSpc>
              <a:spcBef>
                <a:spcPts val="0"/>
              </a:spcBef>
            </a:pPr>
            <a:r>
              <a:rPr lang="en-US" dirty="0" smtClean="0"/>
              <a:t>Where to use Forward ?</a:t>
            </a:r>
          </a:p>
          <a:p>
            <a:pPr marL="284163" indent="-220663">
              <a:lnSpc>
                <a:spcPct val="150000"/>
              </a:lnSpc>
              <a:spcBef>
                <a:spcPts val="0"/>
              </a:spcBef>
              <a:buFont typeface="Wingdings" pitchFamily="2" charset="2"/>
              <a:buChar char="§"/>
            </a:pPr>
            <a:r>
              <a:rPr lang="en-US" b="0" dirty="0" smtClean="0"/>
              <a:t>Forward is also used again for code reusability.</a:t>
            </a:r>
          </a:p>
          <a:p>
            <a:pPr marL="284163" indent="-220663">
              <a:lnSpc>
                <a:spcPct val="150000"/>
              </a:lnSpc>
              <a:spcBef>
                <a:spcPts val="0"/>
              </a:spcBef>
              <a:buFont typeface="Wingdings" pitchFamily="2" charset="2"/>
              <a:buChar char="§"/>
            </a:pPr>
            <a:r>
              <a:rPr lang="en-US" b="0" dirty="0" smtClean="0"/>
              <a:t>Forward are typically used to forward a request to a success or error page after some processing. </a:t>
            </a:r>
            <a:r>
              <a:rPr lang="en-US" dirty="0" smtClean="0"/>
              <a:t>Example: </a:t>
            </a:r>
            <a:r>
              <a:rPr lang="en-US" b="0" dirty="0" smtClean="0"/>
              <a:t> After login credentials validated if success the control will be forwarded to home page else sent to error page.</a:t>
            </a: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 Including a </a:t>
            </a:r>
            <a:r>
              <a:rPr lang="en-US" sz="3200" dirty="0" err="1" smtClean="0"/>
              <a:t>Servlet</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21</a:t>
            </a:fld>
            <a:endParaRPr lang="en-US"/>
          </a:p>
        </p:txBody>
      </p:sp>
      <p:sp>
        <p:nvSpPr>
          <p:cNvPr id="5" name="TextBox 4"/>
          <p:cNvSpPr txBox="1"/>
          <p:nvPr/>
        </p:nvSpPr>
        <p:spPr>
          <a:xfrm>
            <a:off x="152400" y="1447800"/>
            <a:ext cx="8915400" cy="4293483"/>
          </a:xfrm>
          <a:prstGeom prst="rect">
            <a:avLst/>
          </a:prstGeom>
          <a:noFill/>
        </p:spPr>
        <p:txBody>
          <a:bodyPr wrap="square" rtlCol="0">
            <a:spAutoFit/>
          </a:bodyPr>
          <a:lstStyle/>
          <a:p>
            <a:pPr>
              <a:lnSpc>
                <a:spcPct val="150000"/>
              </a:lnSpc>
              <a:spcBef>
                <a:spcPts val="1200"/>
              </a:spcBef>
            </a:pPr>
            <a:r>
              <a:rPr lang="en-US" b="0" dirty="0" smtClean="0"/>
              <a:t>This is a demo to showcase the associates how to include other resources to a Servlet. We will develop a Servlet which includes a footer and a message servlet.</a:t>
            </a:r>
          </a:p>
          <a:p>
            <a:pPr>
              <a:lnSpc>
                <a:spcPct val="150000"/>
              </a:lnSpc>
              <a:spcBef>
                <a:spcPts val="1200"/>
              </a:spcBef>
            </a:pPr>
            <a:r>
              <a:rPr lang="en-US" dirty="0" smtClean="0"/>
              <a:t>Step 1 </a:t>
            </a:r>
            <a:r>
              <a:rPr lang="en-US" b="0" dirty="0" smtClean="0"/>
              <a:t>: Create a servlet </a:t>
            </a:r>
            <a:r>
              <a:rPr lang="en-US" i="1" dirty="0" err="1" smtClean="0"/>
              <a:t>UserHome</a:t>
            </a:r>
            <a:r>
              <a:rPr lang="en-US" b="0" dirty="0" smtClean="0"/>
              <a:t>. This is the home page for the user</a:t>
            </a:r>
          </a:p>
          <a:p>
            <a:pPr>
              <a:lnSpc>
                <a:spcPct val="150000"/>
              </a:lnSpc>
              <a:spcBef>
                <a:spcPts val="1200"/>
              </a:spcBef>
            </a:pPr>
            <a:r>
              <a:rPr lang="en-US" dirty="0" smtClean="0"/>
              <a:t>Step 2 </a:t>
            </a:r>
            <a:r>
              <a:rPr lang="en-US" b="0" dirty="0" smtClean="0"/>
              <a:t>: Create another </a:t>
            </a:r>
            <a:r>
              <a:rPr lang="en-US" b="0" dirty="0" err="1" smtClean="0"/>
              <a:t>servlet</a:t>
            </a:r>
            <a:r>
              <a:rPr lang="en-US" b="0" dirty="0" smtClean="0"/>
              <a:t> named </a:t>
            </a:r>
            <a:r>
              <a:rPr lang="en-US" i="1" dirty="0" smtClean="0"/>
              <a:t>Footer</a:t>
            </a:r>
            <a:r>
              <a:rPr lang="en-US" b="0" dirty="0" smtClean="0"/>
              <a:t> which contains the footer. Since footer is common area for all the page we write it as a separate component and include it wherever required.</a:t>
            </a:r>
          </a:p>
          <a:p>
            <a:pPr>
              <a:lnSpc>
                <a:spcPct val="150000"/>
              </a:lnSpc>
              <a:spcBef>
                <a:spcPts val="1200"/>
              </a:spcBef>
            </a:pPr>
            <a:r>
              <a:rPr lang="en-US" dirty="0" smtClean="0"/>
              <a:t>Step 3 </a:t>
            </a:r>
            <a:r>
              <a:rPr lang="en-US" b="0" dirty="0" smtClean="0"/>
              <a:t>: Create a </a:t>
            </a:r>
            <a:r>
              <a:rPr lang="en-US" b="0" dirty="0" err="1" smtClean="0"/>
              <a:t>Servlet</a:t>
            </a:r>
            <a:r>
              <a:rPr lang="en-US" b="0" dirty="0" smtClean="0"/>
              <a:t> named </a:t>
            </a:r>
            <a:r>
              <a:rPr lang="en-US" i="1" dirty="0" err="1" smtClean="0"/>
              <a:t>WelcomeMessage</a:t>
            </a:r>
            <a:r>
              <a:rPr lang="en-US" b="0" dirty="0" smtClean="0"/>
              <a:t> which returns a welcome message for the user. </a:t>
            </a:r>
            <a:r>
              <a:rPr lang="en-US" i="1" dirty="0" err="1" smtClean="0"/>
              <a:t>WelcomeMessage</a:t>
            </a:r>
            <a:r>
              <a:rPr lang="en-US" b="0" dirty="0" smtClean="0"/>
              <a:t> accepts the user name which is passed as and attribute from </a:t>
            </a:r>
            <a:r>
              <a:rPr lang="en-US" b="0" dirty="0" err="1" smtClean="0"/>
              <a:t>HomeServlet</a:t>
            </a:r>
            <a:r>
              <a:rPr lang="en-US" b="0" dirty="0" smtClean="0"/>
              <a:t> and dynamically generates the welcome message.</a:t>
            </a:r>
            <a:endParaRPr lang="en-US" b="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a:t>
            </a:r>
            <a:r>
              <a:rPr lang="en-US" dirty="0" err="1" smtClean="0"/>
              <a:t>UserHome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22</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76200" y="2057400"/>
            <a:ext cx="8382000" cy="4191000"/>
          </a:xfrm>
          <a:prstGeom prst="rect">
            <a:avLst/>
          </a:prstGeom>
          <a:noFill/>
          <a:ln w="9525">
            <a:noFill/>
            <a:miter lim="800000"/>
            <a:headEnd/>
            <a:tailEnd/>
          </a:ln>
          <a:effectLst/>
        </p:spPr>
      </p:pic>
      <p:sp>
        <p:nvSpPr>
          <p:cNvPr id="6" name="Line Callout 1 5"/>
          <p:cNvSpPr/>
          <p:nvPr/>
        </p:nvSpPr>
        <p:spPr>
          <a:xfrm>
            <a:off x="6629400" y="3048000"/>
            <a:ext cx="2438400" cy="685800"/>
          </a:xfrm>
          <a:prstGeom prst="borderCallout1">
            <a:avLst>
              <a:gd name="adj1" fmla="val 48807"/>
              <a:gd name="adj2" fmla="val -902"/>
              <a:gd name="adj3" fmla="val 186475"/>
              <a:gd name="adj4" fmla="val -5492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b="0" dirty="0" smtClean="0">
                <a:latin typeface="Arial" pitchFamily="34" charset="0"/>
                <a:cs typeface="Arial" pitchFamily="34" charset="0"/>
              </a:rPr>
              <a:t>Creates RequestDispatcher object</a:t>
            </a:r>
            <a:endParaRPr lang="en-US" sz="1500" b="0" dirty="0">
              <a:latin typeface="Arial" pitchFamily="34" charset="0"/>
              <a:cs typeface="Arial" pitchFamily="34" charset="0"/>
            </a:endParaRPr>
          </a:p>
        </p:txBody>
      </p:sp>
      <p:sp>
        <p:nvSpPr>
          <p:cNvPr id="7" name="Line Callout 1 6"/>
          <p:cNvSpPr/>
          <p:nvPr/>
        </p:nvSpPr>
        <p:spPr>
          <a:xfrm>
            <a:off x="6705600" y="3962400"/>
            <a:ext cx="2438400" cy="381000"/>
          </a:xfrm>
          <a:prstGeom prst="borderCallout1">
            <a:avLst>
              <a:gd name="adj1" fmla="val 108576"/>
              <a:gd name="adj2" fmla="val 391"/>
              <a:gd name="adj3" fmla="val 169464"/>
              <a:gd name="adj4" fmla="val -12280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b="0" dirty="0" smtClean="0">
                <a:latin typeface="Arial" pitchFamily="34" charset="0"/>
                <a:cs typeface="Arial" pitchFamily="34" charset="0"/>
              </a:rPr>
              <a:t>Sets a request attribute</a:t>
            </a:r>
            <a:endParaRPr lang="en-US" sz="1500" b="0" dirty="0">
              <a:latin typeface="Arial" pitchFamily="34" charset="0"/>
              <a:cs typeface="Arial" pitchFamily="34" charset="0"/>
            </a:endParaRPr>
          </a:p>
        </p:txBody>
      </p:sp>
      <p:sp>
        <p:nvSpPr>
          <p:cNvPr id="9" name="Line Callout 1 8"/>
          <p:cNvSpPr/>
          <p:nvPr/>
        </p:nvSpPr>
        <p:spPr>
          <a:xfrm>
            <a:off x="6705600" y="4495800"/>
            <a:ext cx="2438400" cy="381000"/>
          </a:xfrm>
          <a:prstGeom prst="borderCallout1">
            <a:avLst>
              <a:gd name="adj1" fmla="val 63059"/>
              <a:gd name="adj2" fmla="val 391"/>
              <a:gd name="adj3" fmla="val 82567"/>
              <a:gd name="adj4" fmla="val -12151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b="0" dirty="0" smtClean="0">
                <a:latin typeface="Arial" pitchFamily="34" charset="0"/>
                <a:cs typeface="Arial" pitchFamily="34" charset="0"/>
              </a:rPr>
              <a:t>Includes welcome </a:t>
            </a:r>
            <a:r>
              <a:rPr lang="en-US" sz="1500" b="0" dirty="0" err="1" smtClean="0">
                <a:latin typeface="Arial" pitchFamily="34" charset="0"/>
                <a:cs typeface="Arial" pitchFamily="34" charset="0"/>
              </a:rPr>
              <a:t>servlet</a:t>
            </a:r>
            <a:endParaRPr lang="en-US" sz="1500" b="0" dirty="0">
              <a:latin typeface="Arial" pitchFamily="34" charset="0"/>
              <a:cs typeface="Arial" pitchFamily="34" charset="0"/>
            </a:endParaRPr>
          </a:p>
        </p:txBody>
      </p:sp>
      <p:sp>
        <p:nvSpPr>
          <p:cNvPr id="10" name="Line Callout 1 9"/>
          <p:cNvSpPr/>
          <p:nvPr/>
        </p:nvSpPr>
        <p:spPr>
          <a:xfrm>
            <a:off x="6705600" y="5257800"/>
            <a:ext cx="2438400" cy="381000"/>
          </a:xfrm>
          <a:prstGeom prst="borderCallout1">
            <a:avLst>
              <a:gd name="adj1" fmla="val 63059"/>
              <a:gd name="adj2" fmla="val 391"/>
              <a:gd name="adj3" fmla="val 57739"/>
              <a:gd name="adj4" fmla="val -12022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b="0" dirty="0" smtClean="0">
                <a:latin typeface="Arial" pitchFamily="34" charset="0"/>
                <a:cs typeface="Arial" pitchFamily="34" charset="0"/>
              </a:rPr>
              <a:t>Includes Footer </a:t>
            </a:r>
            <a:r>
              <a:rPr lang="en-US" sz="1500" b="0" dirty="0" err="1" smtClean="0">
                <a:latin typeface="Arial" pitchFamily="34" charset="0"/>
                <a:cs typeface="Arial" pitchFamily="34" charset="0"/>
              </a:rPr>
              <a:t>servlet</a:t>
            </a:r>
            <a:endParaRPr lang="en-US" sz="1500" b="0" dirty="0">
              <a:latin typeface="Arial" pitchFamily="34" charset="0"/>
              <a:cs typeface="Arial" pitchFamily="34" charset="0"/>
            </a:endParaRPr>
          </a:p>
        </p:txBody>
      </p:sp>
      <p:sp>
        <p:nvSpPr>
          <p:cNvPr id="11" name="TextBox 10"/>
          <p:cNvSpPr txBox="1"/>
          <p:nvPr/>
        </p:nvSpPr>
        <p:spPr>
          <a:xfrm>
            <a:off x="152400" y="1600200"/>
            <a:ext cx="9144000" cy="369332"/>
          </a:xfrm>
          <a:prstGeom prst="rect">
            <a:avLst/>
          </a:prstGeom>
          <a:noFill/>
        </p:spPr>
        <p:txBody>
          <a:bodyPr wrap="square" rtlCol="0">
            <a:spAutoFit/>
          </a:bodyPr>
          <a:lstStyle/>
          <a:p>
            <a:r>
              <a:rPr lang="en-US" b="0" dirty="0" smtClean="0"/>
              <a:t>The following servlet needs to be created by the developers.</a:t>
            </a:r>
            <a:endParaRPr lang="en-US" b="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 Welcome Servlet</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23</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228600" y="2057400"/>
            <a:ext cx="8782050" cy="3581400"/>
          </a:xfrm>
          <a:prstGeom prst="rect">
            <a:avLst/>
          </a:prstGeom>
          <a:noFill/>
          <a:ln w="9525">
            <a:noFill/>
            <a:miter lim="800000"/>
            <a:headEnd/>
            <a:tailEnd/>
          </a:ln>
          <a:effectLst/>
        </p:spPr>
      </p:pic>
      <p:sp>
        <p:nvSpPr>
          <p:cNvPr id="7" name="Line Callout 1 6"/>
          <p:cNvSpPr/>
          <p:nvPr/>
        </p:nvSpPr>
        <p:spPr>
          <a:xfrm>
            <a:off x="6705600" y="3048000"/>
            <a:ext cx="1981200" cy="612648"/>
          </a:xfrm>
          <a:prstGeom prst="borderCallout1">
            <a:avLst>
              <a:gd name="adj1" fmla="val 106244"/>
              <a:gd name="adj2" fmla="val 50288"/>
              <a:gd name="adj3" fmla="val 290060"/>
              <a:gd name="adj4" fmla="val 2751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b="0" dirty="0" smtClean="0">
                <a:latin typeface="Arial" pitchFamily="34" charset="0"/>
                <a:cs typeface="Arial" pitchFamily="34" charset="0"/>
              </a:rPr>
              <a:t>Reads the request parameter</a:t>
            </a:r>
            <a:endParaRPr lang="en-US" sz="1500" b="0" dirty="0">
              <a:latin typeface="Arial" pitchFamily="34" charset="0"/>
              <a:cs typeface="Arial" pitchFamily="34" charset="0"/>
            </a:endParaRPr>
          </a:p>
        </p:txBody>
      </p:sp>
      <p:sp>
        <p:nvSpPr>
          <p:cNvPr id="6" name="TextBox 5"/>
          <p:cNvSpPr txBox="1"/>
          <p:nvPr/>
        </p:nvSpPr>
        <p:spPr>
          <a:xfrm>
            <a:off x="152400" y="1600200"/>
            <a:ext cx="9144000" cy="369332"/>
          </a:xfrm>
          <a:prstGeom prst="rect">
            <a:avLst/>
          </a:prstGeom>
          <a:noFill/>
        </p:spPr>
        <p:txBody>
          <a:bodyPr wrap="square" rtlCol="0">
            <a:spAutoFit/>
          </a:bodyPr>
          <a:lstStyle/>
          <a:p>
            <a:r>
              <a:rPr lang="en-US" b="0" dirty="0" smtClean="0"/>
              <a:t>The following servlet needs to be created by the developers.</a:t>
            </a:r>
            <a:endParaRPr lang="en-US" b="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Footer Servlet</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24</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304800" y="2209800"/>
            <a:ext cx="8610600" cy="2667000"/>
          </a:xfrm>
          <a:prstGeom prst="rect">
            <a:avLst/>
          </a:prstGeom>
          <a:noFill/>
          <a:ln w="9525">
            <a:noFill/>
            <a:miter lim="800000"/>
            <a:headEnd/>
            <a:tailEnd/>
          </a:ln>
          <a:effectLst/>
        </p:spPr>
      </p:pic>
      <p:sp>
        <p:nvSpPr>
          <p:cNvPr id="5" name="TextBox 4"/>
          <p:cNvSpPr txBox="1"/>
          <p:nvPr/>
        </p:nvSpPr>
        <p:spPr>
          <a:xfrm>
            <a:off x="152400" y="1688068"/>
            <a:ext cx="9144000" cy="369332"/>
          </a:xfrm>
          <a:prstGeom prst="rect">
            <a:avLst/>
          </a:prstGeom>
          <a:noFill/>
        </p:spPr>
        <p:txBody>
          <a:bodyPr wrap="square" rtlCol="0">
            <a:spAutoFit/>
          </a:bodyPr>
          <a:lstStyle/>
          <a:p>
            <a:r>
              <a:rPr lang="en-US" b="0" dirty="0" smtClean="0"/>
              <a:t>The following servlet needs to be created by the developers.</a:t>
            </a:r>
            <a:endParaRPr lang="en-US" b="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Deploy and Run</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25</a:t>
            </a:fld>
            <a:endParaRPr lang="en-US"/>
          </a:p>
        </p:txBody>
      </p:sp>
      <p:sp>
        <p:nvSpPr>
          <p:cNvPr id="5" name="TextBox 4"/>
          <p:cNvSpPr txBox="1"/>
          <p:nvPr/>
        </p:nvSpPr>
        <p:spPr>
          <a:xfrm>
            <a:off x="228600" y="1524000"/>
            <a:ext cx="8077200" cy="400110"/>
          </a:xfrm>
          <a:prstGeom prst="rect">
            <a:avLst/>
          </a:prstGeom>
          <a:noFill/>
        </p:spPr>
        <p:txBody>
          <a:bodyPr wrap="square" rtlCol="0">
            <a:spAutoFit/>
          </a:bodyPr>
          <a:lstStyle/>
          <a:p>
            <a:r>
              <a:rPr lang="en-US" sz="2000" b="0" dirty="0" smtClean="0"/>
              <a:t>Deploy the application and call </a:t>
            </a:r>
            <a:r>
              <a:rPr lang="en-US" sz="2000" b="0" dirty="0" err="1" smtClean="0"/>
              <a:t>UserHome</a:t>
            </a:r>
            <a:r>
              <a:rPr lang="en-US" sz="2000" b="0" dirty="0" smtClean="0"/>
              <a:t> from The browser.</a:t>
            </a:r>
            <a:endParaRPr lang="en-US" sz="2000" b="0" dirty="0"/>
          </a:p>
        </p:txBody>
      </p:sp>
      <p:pic>
        <p:nvPicPr>
          <p:cNvPr id="4099" name="Picture 3"/>
          <p:cNvPicPr>
            <a:picLocks noChangeAspect="1" noChangeArrowheads="1"/>
          </p:cNvPicPr>
          <p:nvPr/>
        </p:nvPicPr>
        <p:blipFill>
          <a:blip r:embed="rId2" cstate="print"/>
          <a:srcRect/>
          <a:stretch>
            <a:fillRect/>
          </a:stretch>
        </p:blipFill>
        <p:spPr bwMode="auto">
          <a:xfrm>
            <a:off x="228600" y="2133600"/>
            <a:ext cx="6400800" cy="4114800"/>
          </a:xfrm>
          <a:prstGeom prst="rect">
            <a:avLst/>
          </a:prstGeom>
          <a:noFill/>
          <a:ln w="9525">
            <a:noFill/>
            <a:miter lim="800000"/>
            <a:headEnd/>
            <a:tailEnd/>
          </a:ln>
          <a:effectLst/>
        </p:spPr>
      </p:pic>
      <p:sp>
        <p:nvSpPr>
          <p:cNvPr id="8" name="Line Callout 1 7"/>
          <p:cNvSpPr/>
          <p:nvPr/>
        </p:nvSpPr>
        <p:spPr>
          <a:xfrm>
            <a:off x="6934200" y="3048000"/>
            <a:ext cx="1905000" cy="457200"/>
          </a:xfrm>
          <a:prstGeom prst="borderCallout1">
            <a:avLst>
              <a:gd name="adj1" fmla="val 39440"/>
              <a:gd name="adj2" fmla="val -1137"/>
              <a:gd name="adj3" fmla="val 50431"/>
              <a:gd name="adj4" fmla="val -14084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Text by the Welcome </a:t>
            </a:r>
            <a:r>
              <a:rPr lang="en-US" dirty="0" err="1" smtClean="0"/>
              <a:t>servlet</a:t>
            </a:r>
            <a:endParaRPr lang="en-US" dirty="0"/>
          </a:p>
        </p:txBody>
      </p:sp>
      <p:sp>
        <p:nvSpPr>
          <p:cNvPr id="9" name="Line Callout 1 8"/>
          <p:cNvSpPr/>
          <p:nvPr/>
        </p:nvSpPr>
        <p:spPr>
          <a:xfrm>
            <a:off x="6934200" y="4267200"/>
            <a:ext cx="1905000" cy="457200"/>
          </a:xfrm>
          <a:prstGeom prst="borderCallout1">
            <a:avLst>
              <a:gd name="adj1" fmla="val 39440"/>
              <a:gd name="adj2" fmla="val -1137"/>
              <a:gd name="adj3" fmla="val 57328"/>
              <a:gd name="adj4" fmla="val -16070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Text by the </a:t>
            </a:r>
            <a:r>
              <a:rPr lang="en-US" dirty="0" err="1" smtClean="0"/>
              <a:t>UserHome</a:t>
            </a:r>
            <a:r>
              <a:rPr lang="en-US" dirty="0" smtClean="0"/>
              <a:t> </a:t>
            </a:r>
            <a:r>
              <a:rPr lang="en-US" dirty="0" err="1" smtClean="0"/>
              <a:t>Servlet</a:t>
            </a:r>
            <a:endParaRPr lang="en-US" dirty="0"/>
          </a:p>
        </p:txBody>
      </p:sp>
      <p:sp>
        <p:nvSpPr>
          <p:cNvPr id="10" name="Line Callout 1 9"/>
          <p:cNvSpPr/>
          <p:nvPr/>
        </p:nvSpPr>
        <p:spPr>
          <a:xfrm>
            <a:off x="7010400" y="5257800"/>
            <a:ext cx="1905000" cy="457200"/>
          </a:xfrm>
          <a:prstGeom prst="borderCallout1">
            <a:avLst>
              <a:gd name="adj1" fmla="val 39440"/>
              <a:gd name="adj2" fmla="val -1137"/>
              <a:gd name="adj3" fmla="val 119397"/>
              <a:gd name="adj4" fmla="val -12263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Text by the Footer </a:t>
            </a:r>
            <a:r>
              <a:rPr lang="en-US" dirty="0" err="1" smtClean="0"/>
              <a:t>servlet</a:t>
            </a:r>
            <a:endParaRPr lang="en-US" dirty="0"/>
          </a:p>
        </p:txBody>
      </p:sp>
      <p:sp>
        <p:nvSpPr>
          <p:cNvPr id="11" name="Line Callout 1 10"/>
          <p:cNvSpPr/>
          <p:nvPr/>
        </p:nvSpPr>
        <p:spPr>
          <a:xfrm>
            <a:off x="6934200" y="1905000"/>
            <a:ext cx="2057400" cy="762000"/>
          </a:xfrm>
          <a:prstGeom prst="borderCallout1">
            <a:avLst>
              <a:gd name="adj1" fmla="val 39440"/>
              <a:gd name="adj2" fmla="val -1137"/>
              <a:gd name="adj3" fmla="val 71810"/>
              <a:gd name="adj4" fmla="val -20153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Note the URL . It will be “</a:t>
            </a:r>
            <a:r>
              <a:rPr lang="en-US" dirty="0" err="1" smtClean="0"/>
              <a:t>UserHome</a:t>
            </a:r>
            <a:r>
              <a:rPr lang="en-US" dirty="0" smtClean="0"/>
              <a: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forward request ? </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26</a:t>
            </a:fld>
            <a:endParaRPr lang="en-US"/>
          </a:p>
        </p:txBody>
      </p:sp>
      <p:sp>
        <p:nvSpPr>
          <p:cNvPr id="5" name="TextBox 4"/>
          <p:cNvSpPr txBox="1"/>
          <p:nvPr/>
        </p:nvSpPr>
        <p:spPr>
          <a:xfrm>
            <a:off x="152400" y="1676400"/>
            <a:ext cx="9144000" cy="4708981"/>
          </a:xfrm>
          <a:prstGeom prst="rect">
            <a:avLst/>
          </a:prstGeom>
          <a:noFill/>
        </p:spPr>
        <p:txBody>
          <a:bodyPr wrap="square" rtlCol="0">
            <a:spAutoFit/>
          </a:bodyPr>
          <a:lstStyle/>
          <a:p>
            <a:pPr>
              <a:lnSpc>
                <a:spcPct val="150000"/>
              </a:lnSpc>
              <a:spcBef>
                <a:spcPts val="1200"/>
              </a:spcBef>
            </a:pPr>
            <a:r>
              <a:rPr lang="en-US" sz="2000" dirty="0" smtClean="0"/>
              <a:t>Step 1 : </a:t>
            </a:r>
            <a:r>
              <a:rPr lang="en-US" sz="2000" b="0" dirty="0" smtClean="0"/>
              <a:t> Create the RequestDispatcher object</a:t>
            </a:r>
          </a:p>
          <a:p>
            <a:pPr marL="3089275" indent="-2063750">
              <a:lnSpc>
                <a:spcPct val="150000"/>
              </a:lnSpc>
              <a:spcBef>
                <a:spcPts val="1200"/>
              </a:spcBef>
            </a:pPr>
            <a:r>
              <a:rPr lang="en-US" sz="2000" b="0" dirty="0" smtClean="0">
                <a:solidFill>
                  <a:srgbClr val="7030A0"/>
                </a:solidFill>
              </a:rPr>
              <a:t>RequestDispatcher dispatcher= </a:t>
            </a:r>
            <a:r>
              <a:rPr lang="en-US" sz="2000" b="0" dirty="0" err="1" smtClean="0">
                <a:solidFill>
                  <a:srgbClr val="7030A0"/>
                </a:solidFill>
              </a:rPr>
              <a:t>request.getRequestDispatcher</a:t>
            </a:r>
            <a:r>
              <a:rPr lang="en-US" sz="2000" b="0" dirty="0" smtClean="0">
                <a:solidFill>
                  <a:srgbClr val="7030A0"/>
                </a:solidFill>
              </a:rPr>
              <a:t>(“</a:t>
            </a:r>
            <a:r>
              <a:rPr lang="en-US" sz="2000" b="0" dirty="0" err="1" smtClean="0">
                <a:solidFill>
                  <a:srgbClr val="CC3300"/>
                </a:solidFill>
              </a:rPr>
              <a:t>SecondServlet</a:t>
            </a:r>
            <a:r>
              <a:rPr lang="en-US" sz="2000" b="0" dirty="0" smtClean="0">
                <a:solidFill>
                  <a:srgbClr val="7030A0"/>
                </a:solidFill>
              </a:rPr>
              <a:t>”);</a:t>
            </a:r>
          </a:p>
          <a:p>
            <a:pPr marL="3089275" indent="-3025775">
              <a:lnSpc>
                <a:spcPct val="150000"/>
              </a:lnSpc>
              <a:spcBef>
                <a:spcPts val="1200"/>
              </a:spcBef>
            </a:pPr>
            <a:r>
              <a:rPr lang="en-US" sz="2000" dirty="0" smtClean="0"/>
              <a:t>Step 2</a:t>
            </a:r>
            <a:r>
              <a:rPr lang="en-US" sz="2000" dirty="0" smtClean="0">
                <a:solidFill>
                  <a:srgbClr val="7030A0"/>
                </a:solidFill>
              </a:rPr>
              <a:t> : </a:t>
            </a:r>
            <a:r>
              <a:rPr lang="en-US" sz="2000" b="0" dirty="0" smtClean="0"/>
              <a:t>Set request attributes if needed.</a:t>
            </a:r>
            <a:endParaRPr lang="en-US" sz="2000" dirty="0" smtClean="0">
              <a:solidFill>
                <a:srgbClr val="7030A0"/>
              </a:solidFill>
            </a:endParaRPr>
          </a:p>
          <a:p>
            <a:pPr marL="3089275" indent="-3025775">
              <a:lnSpc>
                <a:spcPct val="150000"/>
              </a:lnSpc>
              <a:spcBef>
                <a:spcPts val="1200"/>
              </a:spcBef>
            </a:pPr>
            <a:r>
              <a:rPr lang="en-US" sz="2000" dirty="0" smtClean="0"/>
              <a:t>Step 3 :  </a:t>
            </a:r>
            <a:r>
              <a:rPr lang="en-US" sz="2000" b="0" dirty="0" smtClean="0"/>
              <a:t>Call the include method to include the page </a:t>
            </a:r>
          </a:p>
          <a:p>
            <a:pPr marL="914400" indent="173038">
              <a:lnSpc>
                <a:spcPct val="150000"/>
              </a:lnSpc>
              <a:spcBef>
                <a:spcPts val="1200"/>
              </a:spcBef>
            </a:pPr>
            <a:r>
              <a:rPr lang="en-US" sz="2000" b="0" dirty="0" err="1" smtClean="0">
                <a:solidFill>
                  <a:srgbClr val="7030A0"/>
                </a:solidFill>
              </a:rPr>
              <a:t>dispatcher.forward</a:t>
            </a:r>
            <a:r>
              <a:rPr lang="en-US" sz="2000" b="0" dirty="0" smtClean="0">
                <a:solidFill>
                  <a:srgbClr val="7030A0"/>
                </a:solidFill>
              </a:rPr>
              <a:t>(</a:t>
            </a:r>
            <a:r>
              <a:rPr lang="en-US" sz="2000" b="0" dirty="0" err="1" smtClean="0">
                <a:solidFill>
                  <a:srgbClr val="C00000"/>
                </a:solidFill>
              </a:rPr>
              <a:t>request</a:t>
            </a:r>
            <a:r>
              <a:rPr lang="en-US" sz="2000" b="0" dirty="0" err="1" smtClean="0">
                <a:solidFill>
                  <a:srgbClr val="7030A0"/>
                </a:solidFill>
              </a:rPr>
              <a:t>,</a:t>
            </a:r>
            <a:r>
              <a:rPr lang="en-US" sz="2000" b="0" dirty="0" err="1" smtClean="0">
                <a:solidFill>
                  <a:srgbClr val="0070C0"/>
                </a:solidFill>
              </a:rPr>
              <a:t>response</a:t>
            </a:r>
            <a:r>
              <a:rPr lang="en-US" sz="2000" b="0" dirty="0" smtClean="0">
                <a:solidFill>
                  <a:srgbClr val="7030A0"/>
                </a:solidFill>
              </a:rPr>
              <a:t>);</a:t>
            </a:r>
          </a:p>
          <a:p>
            <a:pPr marL="3089275" indent="-3025775"/>
            <a:endParaRPr lang="en-US" sz="2000" b="0" dirty="0" smtClean="0">
              <a:solidFill>
                <a:srgbClr val="7030A0"/>
              </a:solidFill>
            </a:endParaRPr>
          </a:p>
          <a:p>
            <a:endParaRPr lang="en-US" sz="2000" dirty="0" smtClean="0"/>
          </a:p>
          <a:p>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Guide Lines </a:t>
            </a:r>
            <a:r>
              <a:rPr lang="en-US" sz="3200" smtClean="0"/>
              <a:t>in Forwarding </a:t>
            </a:r>
            <a:r>
              <a:rPr lang="en-US" sz="3200" dirty="0" smtClean="0"/>
              <a:t>Request</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27</a:t>
            </a:fld>
            <a:endParaRPr lang="en-US"/>
          </a:p>
        </p:txBody>
      </p:sp>
      <p:sp>
        <p:nvSpPr>
          <p:cNvPr id="5" name="TextBox 4"/>
          <p:cNvSpPr txBox="1"/>
          <p:nvPr/>
        </p:nvSpPr>
        <p:spPr>
          <a:xfrm>
            <a:off x="304800" y="1676400"/>
            <a:ext cx="8534400" cy="3170099"/>
          </a:xfrm>
          <a:prstGeom prst="rect">
            <a:avLst/>
          </a:prstGeom>
          <a:noFill/>
        </p:spPr>
        <p:txBody>
          <a:bodyPr wrap="square" rtlCol="0">
            <a:spAutoFit/>
          </a:bodyPr>
          <a:lstStyle/>
          <a:p>
            <a:pPr marL="346075" indent="-346075">
              <a:lnSpc>
                <a:spcPct val="150000"/>
              </a:lnSpc>
              <a:spcBef>
                <a:spcPts val="1200"/>
              </a:spcBef>
              <a:buFont typeface="Wingdings" pitchFamily="2" charset="2"/>
              <a:buChar char="§"/>
            </a:pPr>
            <a:r>
              <a:rPr lang="en-US" sz="2000" b="0" dirty="0" smtClean="0"/>
              <a:t>Forward should be called before the response has been committed to the client </a:t>
            </a:r>
          </a:p>
          <a:p>
            <a:pPr marL="346075" indent="-346075">
              <a:lnSpc>
                <a:spcPct val="150000"/>
              </a:lnSpc>
              <a:spcBef>
                <a:spcPts val="1200"/>
              </a:spcBef>
              <a:buFont typeface="Wingdings" pitchFamily="2" charset="2"/>
              <a:buChar char="§"/>
            </a:pPr>
            <a:r>
              <a:rPr lang="en-US" sz="2000" b="0" dirty="0" smtClean="0"/>
              <a:t>If the response already has been committed, this method throws an I</a:t>
            </a:r>
            <a:r>
              <a:rPr lang="en-US" sz="2000" b="0" dirty="0" smtClean="0"/>
              <a:t>llegalStateException</a:t>
            </a:r>
            <a:r>
              <a:rPr lang="en-US" sz="2000" b="0" dirty="0" smtClean="0"/>
              <a:t>.</a:t>
            </a:r>
          </a:p>
          <a:p>
            <a:pPr marL="346075" indent="-346075">
              <a:lnSpc>
                <a:spcPct val="150000"/>
              </a:lnSpc>
              <a:spcBef>
                <a:spcPts val="1200"/>
              </a:spcBef>
              <a:buFont typeface="Wingdings" pitchFamily="2" charset="2"/>
              <a:buChar char="§"/>
            </a:pPr>
            <a:r>
              <a:rPr lang="en-US" sz="2000" b="0" dirty="0" smtClean="0"/>
              <a:t>Uncommitted output in the response buffer is automatically cleared before the forward. </a:t>
            </a:r>
            <a:endParaRPr lang="en-US" sz="2000" b="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 Forwarding Request </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28</a:t>
            </a:fld>
            <a:endParaRPr lang="en-US"/>
          </a:p>
        </p:txBody>
      </p:sp>
      <p:sp>
        <p:nvSpPr>
          <p:cNvPr id="6" name="TextBox 5"/>
          <p:cNvSpPr txBox="1"/>
          <p:nvPr/>
        </p:nvSpPr>
        <p:spPr>
          <a:xfrm>
            <a:off x="228600" y="1600200"/>
            <a:ext cx="8763000" cy="3323987"/>
          </a:xfrm>
          <a:prstGeom prst="rect">
            <a:avLst/>
          </a:prstGeom>
          <a:noFill/>
        </p:spPr>
        <p:txBody>
          <a:bodyPr wrap="square" rtlCol="0">
            <a:spAutoFit/>
          </a:bodyPr>
          <a:lstStyle/>
          <a:p>
            <a:pPr>
              <a:lnSpc>
                <a:spcPct val="150000"/>
              </a:lnSpc>
              <a:spcBef>
                <a:spcPts val="1200"/>
              </a:spcBef>
            </a:pPr>
            <a:r>
              <a:rPr lang="en-US" sz="2000" b="0" dirty="0" smtClean="0"/>
              <a:t>This is a demo to showcase the associates how to forward a request to another servlet. The demo will illustrate how to print the current system date.</a:t>
            </a:r>
          </a:p>
          <a:p>
            <a:pPr>
              <a:lnSpc>
                <a:spcPct val="150000"/>
              </a:lnSpc>
              <a:spcBef>
                <a:spcPts val="1200"/>
              </a:spcBef>
            </a:pPr>
            <a:r>
              <a:rPr lang="en-US" sz="2000" dirty="0" smtClean="0"/>
              <a:t>Step 1 :</a:t>
            </a:r>
            <a:r>
              <a:rPr lang="en-US" sz="2000" b="0" dirty="0" smtClean="0"/>
              <a:t> Create a CurrentDate Servlet which calculates the current date. </a:t>
            </a:r>
          </a:p>
          <a:p>
            <a:pPr>
              <a:lnSpc>
                <a:spcPct val="150000"/>
              </a:lnSpc>
              <a:spcBef>
                <a:spcPts val="1200"/>
              </a:spcBef>
            </a:pPr>
            <a:r>
              <a:rPr lang="en-US" sz="2000" dirty="0" smtClean="0"/>
              <a:t>Step 2 : </a:t>
            </a:r>
            <a:r>
              <a:rPr lang="en-US" sz="2000" b="0" dirty="0" smtClean="0"/>
              <a:t>Set the date as a message and forward to DisplayServlet whose responsibility is to display the response to the user.</a:t>
            </a:r>
          </a:p>
          <a:p>
            <a:pPr>
              <a:lnSpc>
                <a:spcPct val="150000"/>
              </a:lnSpc>
              <a:spcBef>
                <a:spcPts val="1200"/>
              </a:spcBef>
            </a:pPr>
            <a:r>
              <a:rPr lang="en-US" sz="2000" dirty="0" smtClean="0"/>
              <a:t>Step 3 : </a:t>
            </a:r>
            <a:r>
              <a:rPr lang="en-US" sz="2000" b="0" dirty="0" smtClean="0"/>
              <a:t>Create DisplayServlet for printing the date. </a:t>
            </a:r>
            <a:endParaRPr lang="en-US" sz="2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 CurrentDate Servlet</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29</a:t>
            </a:fld>
            <a:endParaRPr lang="en-US"/>
          </a:p>
        </p:txBody>
      </p:sp>
      <p:pic>
        <p:nvPicPr>
          <p:cNvPr id="5122" name="Picture 2"/>
          <p:cNvPicPr>
            <a:picLocks noChangeAspect="1" noChangeArrowheads="1"/>
          </p:cNvPicPr>
          <p:nvPr/>
        </p:nvPicPr>
        <p:blipFill>
          <a:blip r:embed="rId2" cstate="print"/>
          <a:srcRect/>
          <a:stretch>
            <a:fillRect/>
          </a:stretch>
        </p:blipFill>
        <p:spPr bwMode="auto">
          <a:xfrm>
            <a:off x="228600" y="1905000"/>
            <a:ext cx="7085979" cy="3886200"/>
          </a:xfrm>
          <a:prstGeom prst="rect">
            <a:avLst/>
          </a:prstGeom>
          <a:noFill/>
          <a:ln w="9525">
            <a:noFill/>
            <a:miter lim="800000"/>
            <a:headEnd/>
            <a:tailEnd/>
          </a:ln>
          <a:effectLst/>
        </p:spPr>
      </p:pic>
      <p:sp>
        <p:nvSpPr>
          <p:cNvPr id="7" name="Line Callout 1 6"/>
          <p:cNvSpPr/>
          <p:nvPr/>
        </p:nvSpPr>
        <p:spPr>
          <a:xfrm>
            <a:off x="6629400" y="2209800"/>
            <a:ext cx="2209800" cy="685800"/>
          </a:xfrm>
          <a:prstGeom prst="borderCallout1">
            <a:avLst>
              <a:gd name="adj1" fmla="val 52203"/>
              <a:gd name="adj2" fmla="val -2036"/>
              <a:gd name="adj3" fmla="val 328284"/>
              <a:gd name="adj4" fmla="val -11963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b="0" dirty="0" smtClean="0">
                <a:latin typeface="Arial" pitchFamily="34" charset="0"/>
                <a:cs typeface="Arial" pitchFamily="34" charset="0"/>
              </a:rPr>
              <a:t>Sets the date message as a request attribute</a:t>
            </a:r>
            <a:endParaRPr lang="en-US" sz="1500" b="0" dirty="0">
              <a:latin typeface="Arial" pitchFamily="34" charset="0"/>
              <a:cs typeface="Arial" pitchFamily="34" charset="0"/>
            </a:endParaRPr>
          </a:p>
        </p:txBody>
      </p:sp>
      <p:sp>
        <p:nvSpPr>
          <p:cNvPr id="8" name="Line Callout 1 7"/>
          <p:cNvSpPr/>
          <p:nvPr/>
        </p:nvSpPr>
        <p:spPr>
          <a:xfrm>
            <a:off x="6705600" y="3581400"/>
            <a:ext cx="2209800" cy="685800"/>
          </a:xfrm>
          <a:prstGeom prst="borderCallout1">
            <a:avLst>
              <a:gd name="adj1" fmla="val 52203"/>
              <a:gd name="adj2" fmla="val -2036"/>
              <a:gd name="adj3" fmla="val 165066"/>
              <a:gd name="adj4" fmla="val -6113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b="0" dirty="0" smtClean="0">
                <a:latin typeface="Arial" pitchFamily="34" charset="0"/>
                <a:cs typeface="Arial" pitchFamily="34" charset="0"/>
              </a:rPr>
              <a:t>Creates RequestDispatcher object</a:t>
            </a:r>
            <a:endParaRPr lang="en-US" sz="1500" b="0" dirty="0">
              <a:latin typeface="Arial" pitchFamily="34" charset="0"/>
              <a:cs typeface="Arial" pitchFamily="34" charset="0"/>
            </a:endParaRPr>
          </a:p>
        </p:txBody>
      </p:sp>
      <p:sp>
        <p:nvSpPr>
          <p:cNvPr id="9" name="Line Callout 1 8"/>
          <p:cNvSpPr/>
          <p:nvPr/>
        </p:nvSpPr>
        <p:spPr>
          <a:xfrm>
            <a:off x="6553200" y="4876800"/>
            <a:ext cx="2209800" cy="685800"/>
          </a:xfrm>
          <a:prstGeom prst="borderCallout1">
            <a:avLst>
              <a:gd name="adj1" fmla="val 52203"/>
              <a:gd name="adj2" fmla="val -2036"/>
              <a:gd name="adj3" fmla="val 24836"/>
              <a:gd name="adj4" fmla="val -12177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b="0" dirty="0" smtClean="0">
                <a:latin typeface="Arial" pitchFamily="34" charset="0"/>
                <a:cs typeface="Arial" pitchFamily="34" charset="0"/>
              </a:rPr>
              <a:t>Forwards the request</a:t>
            </a:r>
            <a:endParaRPr lang="en-US" sz="1500" b="0" dirty="0">
              <a:latin typeface="Arial" pitchFamily="34" charset="0"/>
              <a:cs typeface="Arial" pitchFamily="34" charset="0"/>
            </a:endParaRPr>
          </a:p>
        </p:txBody>
      </p:sp>
      <p:sp>
        <p:nvSpPr>
          <p:cNvPr id="10" name="TextBox 9"/>
          <p:cNvSpPr txBox="1"/>
          <p:nvPr/>
        </p:nvSpPr>
        <p:spPr>
          <a:xfrm>
            <a:off x="152400" y="1611868"/>
            <a:ext cx="9144000" cy="369332"/>
          </a:xfrm>
          <a:prstGeom prst="rect">
            <a:avLst/>
          </a:prstGeom>
          <a:noFill/>
        </p:spPr>
        <p:txBody>
          <a:bodyPr wrap="square" rtlCol="0">
            <a:spAutoFit/>
          </a:bodyPr>
          <a:lstStyle/>
          <a:p>
            <a:r>
              <a:rPr lang="en-US" b="0" dirty="0" smtClean="0"/>
              <a:t>The following servlet needs to be created by the developers.</a:t>
            </a:r>
            <a:endParaRPr lang="en-US" b="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072"/>
            <a:ext cx="1447800" cy="830997"/>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Best Practices &amp; Industry Standards</a:t>
            </a:r>
            <a:endParaRPr lang="en-US" sz="1600" dirty="0">
              <a:latin typeface="+mn-lt"/>
            </a:endParaRP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3</a:t>
            </a:fld>
            <a:endParaRPr lang="en-US" sz="1400" dirty="0"/>
          </a:p>
        </p:txBody>
      </p:sp>
      <p:pic>
        <p:nvPicPr>
          <p:cNvPr id="2050" name="Picture 2" descr="C:\Users\120891\Desktop\Case Study.png"/>
          <p:cNvPicPr>
            <a:picLocks noChangeAspect="1" noChangeArrowheads="1"/>
          </p:cNvPicPr>
          <p:nvPr/>
        </p:nvPicPr>
        <p:blipFill>
          <a:blip r:embed="rId8" cstate="print"/>
          <a:srcRect/>
          <a:stretch>
            <a:fillRect/>
          </a:stretch>
        </p:blipFill>
        <p:spPr bwMode="auto">
          <a:xfrm>
            <a:off x="6324600" y="3401187"/>
            <a:ext cx="1112711" cy="1018413"/>
          </a:xfrm>
          <a:prstGeom prst="rect">
            <a:avLst/>
          </a:prstGeom>
          <a:noFill/>
        </p:spPr>
      </p:pic>
      <p:sp>
        <p:nvSpPr>
          <p:cNvPr id="31" name="Text Box 14"/>
          <p:cNvSpPr txBox="1">
            <a:spLocks noChangeArrowheads="1"/>
          </p:cNvSpPr>
          <p:nvPr/>
        </p:nvSpPr>
        <p:spPr bwMode="auto">
          <a:xfrm>
            <a:off x="7312570" y="3733800"/>
            <a:ext cx="1447800" cy="338554"/>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  Case Study</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3581400" y="5226268"/>
            <a:ext cx="1066800" cy="1066800"/>
          </a:xfrm>
          <a:prstGeom prst="rect">
            <a:avLst/>
          </a:prstGeom>
          <a:noFill/>
        </p:spPr>
      </p:pic>
      <p:sp>
        <p:nvSpPr>
          <p:cNvPr id="27" name="Text Box 18"/>
          <p:cNvSpPr txBox="1">
            <a:spLocks noChangeArrowheads="1"/>
          </p:cNvSpPr>
          <p:nvPr/>
        </p:nvSpPr>
        <p:spPr bwMode="auto">
          <a:xfrm>
            <a:off x="4569370" y="3657600"/>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8" name="Picture 2" descr="C:\Users\120891\Desktop\Workshop.png"/>
          <p:cNvPicPr>
            <a:picLocks noChangeAspect="1" noChangeArrowheads="1"/>
          </p:cNvPicPr>
          <p:nvPr/>
        </p:nvPicPr>
        <p:blipFill>
          <a:blip r:embed="rId10" cstate="print"/>
          <a:srcRect/>
          <a:stretch>
            <a:fillRect/>
          </a:stretch>
        </p:blipFill>
        <p:spPr bwMode="auto">
          <a:xfrm>
            <a:off x="6389656" y="5333998"/>
            <a:ext cx="925544" cy="831818"/>
          </a:xfrm>
          <a:prstGeom prst="rect">
            <a:avLst/>
          </a:prstGeom>
          <a:noFill/>
        </p:spPr>
      </p:pic>
      <p:sp>
        <p:nvSpPr>
          <p:cNvPr id="30" name="TextBox 29"/>
          <p:cNvSpPr txBox="1"/>
          <p:nvPr/>
        </p:nvSpPr>
        <p:spPr>
          <a:xfrm>
            <a:off x="7391400" y="5638800"/>
            <a:ext cx="1219200" cy="338554"/>
          </a:xfrm>
          <a:prstGeom prst="rect">
            <a:avLst/>
          </a:prstGeom>
          <a:noFill/>
        </p:spPr>
        <p:txBody>
          <a:bodyPr wrap="square" rtlCol="0">
            <a:spAutoFit/>
          </a:bodyPr>
          <a:lstStyle/>
          <a:p>
            <a:r>
              <a:rPr lang="en-US" sz="1600" dirty="0" smtClean="0">
                <a:latin typeface="+mn-lt"/>
              </a:rPr>
              <a:t>Workshop</a:t>
            </a:r>
            <a:endParaRPr lang="en-US" sz="1600" dirty="0">
              <a:latin typeface="+mn-lt"/>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 </a:t>
            </a:r>
            <a:r>
              <a:rPr lang="en-US" sz="3200" dirty="0" err="1" smtClean="0"/>
              <a:t>DisplayDate</a:t>
            </a:r>
            <a:r>
              <a:rPr lang="en-US" sz="3200" dirty="0" smtClean="0"/>
              <a:t> Servlet</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30</a:t>
            </a:fld>
            <a:endParaRPr lang="en-US"/>
          </a:p>
        </p:txBody>
      </p:sp>
      <p:pic>
        <p:nvPicPr>
          <p:cNvPr id="6146" name="Picture 2"/>
          <p:cNvPicPr>
            <a:picLocks noChangeAspect="1" noChangeArrowheads="1"/>
          </p:cNvPicPr>
          <p:nvPr/>
        </p:nvPicPr>
        <p:blipFill>
          <a:blip r:embed="rId2" cstate="print"/>
          <a:srcRect/>
          <a:stretch>
            <a:fillRect/>
          </a:stretch>
        </p:blipFill>
        <p:spPr bwMode="auto">
          <a:xfrm>
            <a:off x="304800" y="2057400"/>
            <a:ext cx="6381750" cy="3429000"/>
          </a:xfrm>
          <a:prstGeom prst="rect">
            <a:avLst/>
          </a:prstGeom>
          <a:noFill/>
          <a:ln w="9525">
            <a:noFill/>
            <a:miter lim="800000"/>
            <a:headEnd/>
            <a:tailEnd/>
          </a:ln>
          <a:effectLst/>
        </p:spPr>
      </p:pic>
      <p:sp>
        <p:nvSpPr>
          <p:cNvPr id="7" name="Line Callout 1 6"/>
          <p:cNvSpPr/>
          <p:nvPr/>
        </p:nvSpPr>
        <p:spPr>
          <a:xfrm>
            <a:off x="6400800" y="3657600"/>
            <a:ext cx="2209800" cy="685800"/>
          </a:xfrm>
          <a:prstGeom prst="borderCallout1">
            <a:avLst>
              <a:gd name="adj1" fmla="val 52203"/>
              <a:gd name="adj2" fmla="val 2245"/>
              <a:gd name="adj3" fmla="val 121388"/>
              <a:gd name="adj4" fmla="val -8681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b="0" dirty="0" smtClean="0">
                <a:latin typeface="Arial" pitchFamily="34" charset="0"/>
                <a:cs typeface="Arial" pitchFamily="34" charset="0"/>
              </a:rPr>
              <a:t>Reads the date message from request and print it</a:t>
            </a:r>
            <a:endParaRPr lang="en-US" sz="1500" b="0" dirty="0">
              <a:latin typeface="Arial" pitchFamily="34" charset="0"/>
              <a:cs typeface="Arial" pitchFamily="34" charset="0"/>
            </a:endParaRPr>
          </a:p>
        </p:txBody>
      </p:sp>
      <p:sp>
        <p:nvSpPr>
          <p:cNvPr id="6" name="TextBox 5"/>
          <p:cNvSpPr txBox="1"/>
          <p:nvPr/>
        </p:nvSpPr>
        <p:spPr>
          <a:xfrm>
            <a:off x="228600" y="1688068"/>
            <a:ext cx="9144000" cy="369332"/>
          </a:xfrm>
          <a:prstGeom prst="rect">
            <a:avLst/>
          </a:prstGeom>
          <a:noFill/>
        </p:spPr>
        <p:txBody>
          <a:bodyPr wrap="square" rtlCol="0">
            <a:spAutoFit/>
          </a:bodyPr>
          <a:lstStyle/>
          <a:p>
            <a:r>
              <a:rPr lang="en-US" b="0" dirty="0" smtClean="0"/>
              <a:t>The following servlet needs to be created by the developers.</a:t>
            </a:r>
            <a:endParaRPr lang="en-US" b="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543800" cy="1143000"/>
          </a:xfrm>
        </p:spPr>
        <p:txBody>
          <a:bodyPr/>
          <a:lstStyle/>
          <a:p>
            <a:r>
              <a:rPr lang="en-US" dirty="0" smtClean="0"/>
              <a:t>Lend a Hand - Deploy and Run</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31</a:t>
            </a:fld>
            <a:endParaRPr lang="en-US"/>
          </a:p>
        </p:txBody>
      </p:sp>
      <p:sp>
        <p:nvSpPr>
          <p:cNvPr id="5" name="TextBox 4"/>
          <p:cNvSpPr txBox="1"/>
          <p:nvPr/>
        </p:nvSpPr>
        <p:spPr>
          <a:xfrm>
            <a:off x="228600" y="1657290"/>
            <a:ext cx="7543800" cy="400110"/>
          </a:xfrm>
          <a:prstGeom prst="rect">
            <a:avLst/>
          </a:prstGeom>
          <a:noFill/>
        </p:spPr>
        <p:txBody>
          <a:bodyPr wrap="square" rtlCol="0">
            <a:spAutoFit/>
          </a:bodyPr>
          <a:lstStyle/>
          <a:p>
            <a:r>
              <a:rPr lang="en-US" sz="2000" b="0" dirty="0" smtClean="0"/>
              <a:t>Deploy the application and call CurrentDate from the browser</a:t>
            </a:r>
            <a:endParaRPr lang="en-US" sz="2000" b="0" dirty="0"/>
          </a:p>
        </p:txBody>
      </p:sp>
      <p:pic>
        <p:nvPicPr>
          <p:cNvPr id="7170" name="Picture 2"/>
          <p:cNvPicPr>
            <a:picLocks noChangeAspect="1" noChangeArrowheads="1"/>
          </p:cNvPicPr>
          <p:nvPr/>
        </p:nvPicPr>
        <p:blipFill>
          <a:blip r:embed="rId2" cstate="print"/>
          <a:srcRect/>
          <a:stretch>
            <a:fillRect/>
          </a:stretch>
        </p:blipFill>
        <p:spPr bwMode="auto">
          <a:xfrm>
            <a:off x="152400" y="2362200"/>
            <a:ext cx="5410199" cy="3505200"/>
          </a:xfrm>
          <a:prstGeom prst="rect">
            <a:avLst/>
          </a:prstGeom>
          <a:noFill/>
          <a:ln w="9525">
            <a:noFill/>
            <a:miter lim="800000"/>
            <a:headEnd/>
            <a:tailEnd/>
          </a:ln>
          <a:effectLst/>
        </p:spPr>
      </p:pic>
      <p:sp>
        <p:nvSpPr>
          <p:cNvPr id="7" name="Line Callout 1 6"/>
          <p:cNvSpPr/>
          <p:nvPr/>
        </p:nvSpPr>
        <p:spPr>
          <a:xfrm>
            <a:off x="5715000" y="2438400"/>
            <a:ext cx="3200400" cy="1295400"/>
          </a:xfrm>
          <a:prstGeom prst="borderCallout1">
            <a:avLst>
              <a:gd name="adj1" fmla="val 34190"/>
              <a:gd name="adj2" fmla="val 2012"/>
              <a:gd name="adj3" fmla="val 34676"/>
              <a:gd name="adj4" fmla="val -9210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b="0" dirty="0" smtClean="0">
                <a:latin typeface="Arial" pitchFamily="34" charset="0"/>
                <a:cs typeface="Arial" pitchFamily="34" charset="0"/>
              </a:rPr>
              <a:t>Note that the URL is still CurrentDate which means forwarding is an internal process of the server which is invisible to the client.</a:t>
            </a:r>
            <a:endParaRPr lang="en-US" sz="1500"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Redirect Vs Forward</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32</a:t>
            </a:fld>
            <a:endParaRPr lang="en-US"/>
          </a:p>
        </p:txBody>
      </p:sp>
      <p:pic>
        <p:nvPicPr>
          <p:cNvPr id="6" name="Picture 4"/>
          <p:cNvPicPr>
            <a:picLocks noChangeAspect="1" noChangeArrowheads="1"/>
          </p:cNvPicPr>
          <p:nvPr/>
        </p:nvPicPr>
        <p:blipFill>
          <a:blip r:embed="rId3" cstate="print"/>
          <a:srcRect/>
          <a:stretch>
            <a:fillRect/>
          </a:stretch>
        </p:blipFill>
        <p:spPr bwMode="auto">
          <a:xfrm>
            <a:off x="304800" y="2057400"/>
            <a:ext cx="8229600" cy="2133599"/>
          </a:xfrm>
          <a:prstGeom prst="rect">
            <a:avLst/>
          </a:prstGeom>
          <a:noFill/>
        </p:spPr>
      </p:pic>
      <p:sp>
        <p:nvSpPr>
          <p:cNvPr id="8" name="TextBox 7"/>
          <p:cNvSpPr txBox="1"/>
          <p:nvPr/>
        </p:nvSpPr>
        <p:spPr>
          <a:xfrm>
            <a:off x="152400" y="4267200"/>
            <a:ext cx="8458200" cy="2031325"/>
          </a:xfrm>
          <a:prstGeom prst="rect">
            <a:avLst/>
          </a:prstGeom>
          <a:noFill/>
        </p:spPr>
        <p:txBody>
          <a:bodyPr wrap="square" rtlCol="0">
            <a:spAutoFit/>
          </a:bodyPr>
          <a:lstStyle/>
          <a:p>
            <a:pPr marL="107950" indent="-107950">
              <a:buFont typeface="Arial" pitchFamily="34" charset="0"/>
              <a:buChar char="•"/>
            </a:pPr>
            <a:r>
              <a:rPr lang="en-US" b="0" dirty="0" smtClean="0"/>
              <a:t>User requests a URL to the server</a:t>
            </a:r>
          </a:p>
          <a:p>
            <a:pPr marL="107950" indent="-107950">
              <a:buFont typeface="Arial" pitchFamily="34" charset="0"/>
              <a:buChar char="•"/>
            </a:pPr>
            <a:r>
              <a:rPr lang="en-US" b="0" dirty="0" smtClean="0"/>
              <a:t>Server sends the browser a status to redirect to a new URL</a:t>
            </a:r>
          </a:p>
          <a:p>
            <a:pPr marL="107950" indent="-107950">
              <a:buFont typeface="Arial" pitchFamily="34" charset="0"/>
              <a:buChar char="•"/>
            </a:pPr>
            <a:r>
              <a:rPr lang="en-US" b="0" dirty="0" smtClean="0"/>
              <a:t> Browser locates the new URL and sends a new request.</a:t>
            </a:r>
          </a:p>
          <a:p>
            <a:pPr marL="107950" indent="-107950"/>
            <a:r>
              <a:rPr lang="en-US" b="0" dirty="0" smtClean="0"/>
              <a:t> </a:t>
            </a:r>
          </a:p>
          <a:p>
            <a:r>
              <a:rPr lang="en-US" dirty="0" smtClean="0"/>
              <a:t>Disadvantages:</a:t>
            </a:r>
          </a:p>
          <a:p>
            <a:pPr marL="179388" indent="-179388">
              <a:buFont typeface="Arial" pitchFamily="34" charset="0"/>
              <a:buChar char="•"/>
            </a:pPr>
            <a:r>
              <a:rPr lang="en-US" b="0" dirty="0" smtClean="0"/>
              <a:t>Requires a round trip process</a:t>
            </a:r>
          </a:p>
          <a:p>
            <a:pPr marL="179388" indent="-179388">
              <a:buFont typeface="Arial" pitchFamily="34" charset="0"/>
              <a:buChar char="•"/>
            </a:pPr>
            <a:r>
              <a:rPr lang="en-US" b="0" dirty="0" smtClean="0"/>
              <a:t>The original request parameters are not included in the new HTTP request.</a:t>
            </a:r>
            <a:endParaRPr lang="en-US" b="0" dirty="0"/>
          </a:p>
        </p:txBody>
      </p:sp>
      <p:sp>
        <p:nvSpPr>
          <p:cNvPr id="9" name="TextBox 8"/>
          <p:cNvSpPr txBox="1"/>
          <p:nvPr/>
        </p:nvSpPr>
        <p:spPr>
          <a:xfrm>
            <a:off x="1219200" y="1600200"/>
            <a:ext cx="6019800" cy="40011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000" dirty="0" smtClean="0">
                <a:solidFill>
                  <a:srgbClr val="EA3800"/>
                </a:solidFill>
                <a:latin typeface="Arial" pitchFamily="34" charset="0"/>
                <a:cs typeface="Arial" pitchFamily="34" charset="0"/>
              </a:rPr>
              <a:t>How Send Redirect works  ?</a:t>
            </a:r>
            <a:endParaRPr lang="en-US" sz="2000" dirty="0">
              <a:solidFill>
                <a:srgbClr val="EA38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3" cstate="print"/>
          <a:srcRect/>
          <a:stretch>
            <a:fillRect/>
          </a:stretch>
        </p:blipFill>
        <p:spPr bwMode="auto">
          <a:xfrm>
            <a:off x="762000" y="2057400"/>
            <a:ext cx="7239000" cy="1912189"/>
          </a:xfrm>
          <a:prstGeom prst="rect">
            <a:avLst/>
          </a:prstGeom>
          <a:noFill/>
        </p:spPr>
      </p:pic>
      <p:sp>
        <p:nvSpPr>
          <p:cNvPr id="2" name="Title 1"/>
          <p:cNvSpPr>
            <a:spLocks noGrp="1"/>
          </p:cNvSpPr>
          <p:nvPr>
            <p:ph type="title"/>
          </p:nvPr>
        </p:nvSpPr>
        <p:spPr/>
        <p:txBody>
          <a:bodyPr/>
          <a:lstStyle/>
          <a:p>
            <a:r>
              <a:rPr lang="en-US" dirty="0" smtClean="0"/>
              <a:t>Send Redirect Vs Forward</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33</a:t>
            </a:fld>
            <a:endParaRPr lang="en-US"/>
          </a:p>
        </p:txBody>
      </p:sp>
      <p:sp>
        <p:nvSpPr>
          <p:cNvPr id="8" name="TextBox 7"/>
          <p:cNvSpPr txBox="1"/>
          <p:nvPr/>
        </p:nvSpPr>
        <p:spPr>
          <a:xfrm>
            <a:off x="304800" y="3797856"/>
            <a:ext cx="7772400" cy="2831544"/>
          </a:xfrm>
          <a:prstGeom prst="rect">
            <a:avLst/>
          </a:prstGeom>
          <a:noFill/>
        </p:spPr>
        <p:txBody>
          <a:bodyPr wrap="square" rtlCol="0">
            <a:spAutoFit/>
          </a:bodyPr>
          <a:lstStyle/>
          <a:p>
            <a:pPr marL="179388" indent="161925">
              <a:spcBef>
                <a:spcPts val="600"/>
              </a:spcBef>
              <a:spcAft>
                <a:spcPts val="600"/>
              </a:spcAft>
              <a:buFont typeface="Arial" pitchFamily="34" charset="0"/>
              <a:buChar char="•"/>
            </a:pPr>
            <a:r>
              <a:rPr lang="en-US" sz="1600" b="0" dirty="0" smtClean="0"/>
              <a:t> User request for a resource in server.</a:t>
            </a:r>
          </a:p>
          <a:p>
            <a:pPr marL="179388" indent="161925">
              <a:spcBef>
                <a:spcPts val="600"/>
              </a:spcBef>
              <a:spcAft>
                <a:spcPts val="600"/>
              </a:spcAft>
              <a:buFont typeface="Arial" pitchFamily="34" charset="0"/>
              <a:buChar char="•"/>
            </a:pPr>
            <a:r>
              <a:rPr lang="en-US" sz="1600" b="0" dirty="0" smtClean="0"/>
              <a:t> Server redirects the request to a new resource.</a:t>
            </a:r>
          </a:p>
          <a:p>
            <a:pPr marL="179388" indent="161925">
              <a:spcBef>
                <a:spcPts val="600"/>
              </a:spcBef>
              <a:spcAft>
                <a:spcPts val="600"/>
              </a:spcAft>
              <a:buFont typeface="Arial" pitchFamily="34" charset="0"/>
              <a:buChar char="•"/>
            </a:pPr>
            <a:r>
              <a:rPr lang="en-US" sz="1600" b="0" dirty="0" smtClean="0"/>
              <a:t>New resource sends the response to the client.</a:t>
            </a:r>
          </a:p>
          <a:p>
            <a:pPr marL="179388" indent="161925">
              <a:spcBef>
                <a:spcPts val="600"/>
              </a:spcBef>
              <a:spcAft>
                <a:spcPts val="600"/>
              </a:spcAft>
            </a:pPr>
            <a:r>
              <a:rPr lang="en-US" sz="1600" dirty="0" smtClean="0"/>
              <a:t>Advantages:</a:t>
            </a:r>
          </a:p>
          <a:p>
            <a:pPr marL="179388" indent="161925">
              <a:spcBef>
                <a:spcPts val="600"/>
              </a:spcBef>
              <a:spcAft>
                <a:spcPts val="600"/>
              </a:spcAft>
              <a:buFont typeface="Arial" pitchFamily="34" charset="0"/>
              <a:buChar char="•"/>
            </a:pPr>
            <a:r>
              <a:rPr lang="en-US" sz="1600" b="0" dirty="0" smtClean="0"/>
              <a:t>Internal to the servlet engine hence it is faster</a:t>
            </a:r>
          </a:p>
          <a:p>
            <a:pPr marL="179388" indent="161925">
              <a:spcBef>
                <a:spcPts val="600"/>
              </a:spcBef>
              <a:spcAft>
                <a:spcPts val="600"/>
              </a:spcAft>
              <a:buFont typeface="Arial" pitchFamily="34" charset="0"/>
              <a:buChar char="•"/>
            </a:pPr>
            <a:r>
              <a:rPr lang="en-US" sz="1600" b="0" dirty="0" smtClean="0"/>
              <a:t>Forward is invisible to browser </a:t>
            </a:r>
          </a:p>
          <a:p>
            <a:pPr marL="179388" indent="161925">
              <a:spcBef>
                <a:spcPts val="600"/>
              </a:spcBef>
              <a:spcAft>
                <a:spcPts val="600"/>
              </a:spcAft>
              <a:buFont typeface="Arial" pitchFamily="34" charset="0"/>
              <a:buChar char="•"/>
            </a:pPr>
            <a:r>
              <a:rPr lang="en-US" sz="1600" b="0" dirty="0" smtClean="0"/>
              <a:t>The original request received is preserved in the redirected resource.</a:t>
            </a:r>
            <a:endParaRPr lang="en-US" sz="1600" b="0" dirty="0"/>
          </a:p>
        </p:txBody>
      </p:sp>
      <p:sp>
        <p:nvSpPr>
          <p:cNvPr id="9" name="TextBox 8"/>
          <p:cNvSpPr txBox="1"/>
          <p:nvPr/>
        </p:nvSpPr>
        <p:spPr>
          <a:xfrm>
            <a:off x="1295400" y="1600200"/>
            <a:ext cx="5867400" cy="40011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000" dirty="0" smtClean="0">
                <a:solidFill>
                  <a:srgbClr val="EA3800"/>
                </a:solidFill>
                <a:latin typeface="Arial" pitchFamily="34" charset="0"/>
                <a:cs typeface="Arial" pitchFamily="34" charset="0"/>
              </a:rPr>
              <a:t>How Forward works ?</a:t>
            </a:r>
            <a:endParaRPr lang="en-US" sz="2000" dirty="0">
              <a:solidFill>
                <a:srgbClr val="EA38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Lend a Hand -  SendRedirect Vs Forward</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34</a:t>
            </a:fld>
            <a:endParaRPr lang="en-US"/>
          </a:p>
        </p:txBody>
      </p:sp>
      <p:sp>
        <p:nvSpPr>
          <p:cNvPr id="5" name="TextBox 4"/>
          <p:cNvSpPr txBox="1"/>
          <p:nvPr/>
        </p:nvSpPr>
        <p:spPr>
          <a:xfrm>
            <a:off x="152400" y="1600200"/>
            <a:ext cx="8763000" cy="3477875"/>
          </a:xfrm>
          <a:prstGeom prst="rect">
            <a:avLst/>
          </a:prstGeom>
          <a:noFill/>
        </p:spPr>
        <p:txBody>
          <a:bodyPr wrap="square" rtlCol="0">
            <a:spAutoFit/>
          </a:bodyPr>
          <a:lstStyle/>
          <a:p>
            <a:pPr>
              <a:lnSpc>
                <a:spcPct val="150000"/>
              </a:lnSpc>
              <a:spcBef>
                <a:spcPts val="1200"/>
              </a:spcBef>
            </a:pPr>
            <a:r>
              <a:rPr lang="en-US" sz="2000" b="0" dirty="0" smtClean="0"/>
              <a:t>Using this small demo associates can get familiarized with difference between sendRedirect and forward.</a:t>
            </a:r>
          </a:p>
          <a:p>
            <a:pPr>
              <a:lnSpc>
                <a:spcPct val="150000"/>
              </a:lnSpc>
              <a:spcBef>
                <a:spcPts val="1200"/>
              </a:spcBef>
            </a:pPr>
            <a:r>
              <a:rPr lang="en-US" sz="2000" b="0" dirty="0" smtClean="0"/>
              <a:t>Create the following components :</a:t>
            </a:r>
          </a:p>
          <a:p>
            <a:pPr marL="111125" indent="-63500">
              <a:lnSpc>
                <a:spcPct val="150000"/>
              </a:lnSpc>
              <a:spcBef>
                <a:spcPts val="1200"/>
              </a:spcBef>
              <a:buFont typeface="Wingdings" pitchFamily="2" charset="2"/>
              <a:buChar char="§"/>
            </a:pPr>
            <a:r>
              <a:rPr lang="en-US" sz="2000" dirty="0" smtClean="0"/>
              <a:t> Servlet1 </a:t>
            </a:r>
            <a:r>
              <a:rPr lang="en-US" sz="2000" b="0" dirty="0" smtClean="0"/>
              <a:t>: Which can either forward/redirect the user .</a:t>
            </a:r>
          </a:p>
          <a:p>
            <a:pPr marL="111125" indent="-63500">
              <a:lnSpc>
                <a:spcPct val="150000"/>
              </a:lnSpc>
              <a:spcBef>
                <a:spcPts val="1200"/>
              </a:spcBef>
              <a:buFont typeface="Wingdings" pitchFamily="2" charset="2"/>
              <a:buChar char="§"/>
            </a:pPr>
            <a:r>
              <a:rPr lang="en-US" sz="2000" b="0" dirty="0" smtClean="0"/>
              <a:t> </a:t>
            </a:r>
            <a:r>
              <a:rPr lang="en-US" sz="2000" dirty="0" smtClean="0"/>
              <a:t>Servlet2</a:t>
            </a:r>
            <a:r>
              <a:rPr lang="en-US" sz="2000" b="0" dirty="0" smtClean="0"/>
              <a:t> : The servlet to which the user will be forwarded or redirected to.</a:t>
            </a:r>
          </a:p>
          <a:p>
            <a:pPr>
              <a:lnSpc>
                <a:spcPct val="150000"/>
              </a:lnSpc>
              <a:spcBef>
                <a:spcPts val="1200"/>
              </a:spcBef>
            </a:pPr>
            <a:r>
              <a:rPr lang="en-US" sz="2000" dirty="0" smtClean="0"/>
              <a:t> </a:t>
            </a:r>
            <a:endParaRPr lang="en-US" sz="2000" b="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 Step 1 : Create Servlet1</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35</a:t>
            </a:fld>
            <a:endParaRPr lang="en-US"/>
          </a:p>
        </p:txBody>
      </p:sp>
      <p:sp>
        <p:nvSpPr>
          <p:cNvPr id="5" name="TextBox 4"/>
          <p:cNvSpPr txBox="1"/>
          <p:nvPr/>
        </p:nvSpPr>
        <p:spPr>
          <a:xfrm>
            <a:off x="228600" y="1600200"/>
            <a:ext cx="8915400" cy="707886"/>
          </a:xfrm>
          <a:prstGeom prst="rect">
            <a:avLst/>
          </a:prstGeom>
          <a:noFill/>
        </p:spPr>
        <p:txBody>
          <a:bodyPr wrap="square" rtlCol="0">
            <a:spAutoFit/>
          </a:bodyPr>
          <a:lstStyle/>
          <a:p>
            <a:r>
              <a:rPr lang="en-US" sz="2000" b="0" dirty="0" smtClean="0"/>
              <a:t>Create Servlet1 as shown below which sets a message as attribute and forwards the user to Servlet2 using </a:t>
            </a:r>
            <a:r>
              <a:rPr lang="en-US" sz="2000" i="1" dirty="0" smtClean="0"/>
              <a:t>Forward</a:t>
            </a:r>
            <a:endParaRPr lang="en-US" sz="2000" i="1" dirty="0"/>
          </a:p>
        </p:txBody>
      </p:sp>
      <p:pic>
        <p:nvPicPr>
          <p:cNvPr id="8194" name="Picture 2"/>
          <p:cNvPicPr>
            <a:picLocks noChangeAspect="1" noChangeArrowheads="1"/>
          </p:cNvPicPr>
          <p:nvPr/>
        </p:nvPicPr>
        <p:blipFill>
          <a:blip r:embed="rId2" cstate="print"/>
          <a:srcRect/>
          <a:stretch>
            <a:fillRect/>
          </a:stretch>
        </p:blipFill>
        <p:spPr bwMode="auto">
          <a:xfrm>
            <a:off x="228600" y="2514600"/>
            <a:ext cx="6257925" cy="2990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 Step 2 : Create Servlet2</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36</a:t>
            </a:fld>
            <a:endParaRPr lang="en-US"/>
          </a:p>
        </p:txBody>
      </p:sp>
      <p:pic>
        <p:nvPicPr>
          <p:cNvPr id="9218" name="Picture 2"/>
          <p:cNvPicPr>
            <a:picLocks noChangeAspect="1" noChangeArrowheads="1"/>
          </p:cNvPicPr>
          <p:nvPr/>
        </p:nvPicPr>
        <p:blipFill>
          <a:blip r:embed="rId2" cstate="print"/>
          <a:srcRect/>
          <a:stretch>
            <a:fillRect/>
          </a:stretch>
        </p:blipFill>
        <p:spPr bwMode="auto">
          <a:xfrm>
            <a:off x="381000" y="2057400"/>
            <a:ext cx="6372225" cy="3048000"/>
          </a:xfrm>
          <a:prstGeom prst="rect">
            <a:avLst/>
          </a:prstGeom>
          <a:noFill/>
          <a:ln w="9525">
            <a:noFill/>
            <a:miter lim="800000"/>
            <a:headEnd/>
            <a:tailEnd/>
          </a:ln>
          <a:effectLst/>
        </p:spPr>
      </p:pic>
      <p:sp>
        <p:nvSpPr>
          <p:cNvPr id="6" name="Line Callout 1 5"/>
          <p:cNvSpPr/>
          <p:nvPr/>
        </p:nvSpPr>
        <p:spPr>
          <a:xfrm>
            <a:off x="6019800" y="3733800"/>
            <a:ext cx="2743200" cy="612648"/>
          </a:xfrm>
          <a:prstGeom prst="borderCallout1">
            <a:avLst>
              <a:gd name="adj1" fmla="val 54777"/>
              <a:gd name="adj2" fmla="val -1436"/>
              <a:gd name="adj3" fmla="val 117646"/>
              <a:gd name="adj4" fmla="val -6204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b="0" dirty="0" smtClean="0">
                <a:latin typeface="Arial" pitchFamily="34" charset="0"/>
                <a:cs typeface="Arial" pitchFamily="34" charset="0"/>
              </a:rPr>
              <a:t>Reads the attribute value and prints it.</a:t>
            </a:r>
            <a:endParaRPr lang="en-US" sz="1500" b="0" dirty="0">
              <a:latin typeface="Arial" pitchFamily="34" charset="0"/>
              <a:cs typeface="Arial" pitchFamily="34" charset="0"/>
            </a:endParaRPr>
          </a:p>
        </p:txBody>
      </p:sp>
      <p:sp>
        <p:nvSpPr>
          <p:cNvPr id="7" name="TextBox 6"/>
          <p:cNvSpPr txBox="1"/>
          <p:nvPr/>
        </p:nvSpPr>
        <p:spPr>
          <a:xfrm>
            <a:off x="228600" y="1581090"/>
            <a:ext cx="8915400" cy="400110"/>
          </a:xfrm>
          <a:prstGeom prst="rect">
            <a:avLst/>
          </a:prstGeom>
          <a:noFill/>
        </p:spPr>
        <p:txBody>
          <a:bodyPr wrap="square" rtlCol="0">
            <a:spAutoFit/>
          </a:bodyPr>
          <a:lstStyle/>
          <a:p>
            <a:r>
              <a:rPr lang="en-US" sz="2000" b="0" dirty="0" smtClean="0"/>
              <a:t>Create Servlet2 and display the message set in Servlet1</a:t>
            </a:r>
            <a:endParaRPr lang="en-US" sz="2000" i="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 Step 3 : Deploy and Run</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37</a:t>
            </a:fld>
            <a:endParaRPr lang="en-US"/>
          </a:p>
        </p:txBody>
      </p:sp>
      <p:sp>
        <p:nvSpPr>
          <p:cNvPr id="5" name="TextBox 4"/>
          <p:cNvSpPr txBox="1"/>
          <p:nvPr/>
        </p:nvSpPr>
        <p:spPr>
          <a:xfrm>
            <a:off x="304800" y="1676400"/>
            <a:ext cx="7772400" cy="400110"/>
          </a:xfrm>
          <a:prstGeom prst="rect">
            <a:avLst/>
          </a:prstGeom>
          <a:noFill/>
        </p:spPr>
        <p:txBody>
          <a:bodyPr wrap="square" rtlCol="0">
            <a:spAutoFit/>
          </a:bodyPr>
          <a:lstStyle/>
          <a:p>
            <a:r>
              <a:rPr lang="en-US" sz="2000" b="0" dirty="0" smtClean="0"/>
              <a:t>Deploy the application and call Servlet1 from browser.</a:t>
            </a:r>
            <a:endParaRPr lang="en-US" sz="2000" b="0" dirty="0"/>
          </a:p>
        </p:txBody>
      </p:sp>
      <p:pic>
        <p:nvPicPr>
          <p:cNvPr id="10242" name="Picture 2"/>
          <p:cNvPicPr>
            <a:picLocks noChangeAspect="1" noChangeArrowheads="1"/>
          </p:cNvPicPr>
          <p:nvPr/>
        </p:nvPicPr>
        <p:blipFill>
          <a:blip r:embed="rId2" cstate="print"/>
          <a:srcRect/>
          <a:stretch>
            <a:fillRect/>
          </a:stretch>
        </p:blipFill>
        <p:spPr bwMode="auto">
          <a:xfrm>
            <a:off x="609600" y="2362200"/>
            <a:ext cx="4495800" cy="2857500"/>
          </a:xfrm>
          <a:prstGeom prst="rect">
            <a:avLst/>
          </a:prstGeom>
          <a:noFill/>
          <a:ln w="9525">
            <a:noFill/>
            <a:miter lim="800000"/>
            <a:headEnd/>
            <a:tailEnd/>
          </a:ln>
          <a:effectLst/>
        </p:spPr>
      </p:pic>
      <p:sp>
        <p:nvSpPr>
          <p:cNvPr id="7" name="Line Callout 1 6"/>
          <p:cNvSpPr/>
          <p:nvPr/>
        </p:nvSpPr>
        <p:spPr>
          <a:xfrm>
            <a:off x="5715000" y="2133600"/>
            <a:ext cx="3200400" cy="612648"/>
          </a:xfrm>
          <a:prstGeom prst="borderCallout1">
            <a:avLst>
              <a:gd name="adj1" fmla="val 47057"/>
              <a:gd name="adj2" fmla="val -3161"/>
              <a:gd name="adj3" fmla="val 107353"/>
              <a:gd name="adj4" fmla="val -9325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b="0" dirty="0" smtClean="0">
                <a:latin typeface="Arial" pitchFamily="34" charset="0"/>
                <a:cs typeface="Arial" pitchFamily="34" charset="0"/>
              </a:rPr>
              <a:t>Note the URL it will be still Servlet1 even though the request is forwarded to Servlet2 </a:t>
            </a:r>
            <a:endParaRPr lang="en-US" sz="1500" b="0" dirty="0">
              <a:latin typeface="Arial" pitchFamily="34" charset="0"/>
              <a:cs typeface="Arial" pitchFamily="34" charset="0"/>
            </a:endParaRPr>
          </a:p>
        </p:txBody>
      </p:sp>
      <p:sp>
        <p:nvSpPr>
          <p:cNvPr id="9" name="Line Callout 1 8"/>
          <p:cNvSpPr/>
          <p:nvPr/>
        </p:nvSpPr>
        <p:spPr>
          <a:xfrm>
            <a:off x="5181600" y="3276600"/>
            <a:ext cx="3200400" cy="612648"/>
          </a:xfrm>
          <a:prstGeom prst="borderCallout1">
            <a:avLst>
              <a:gd name="adj1" fmla="val 47057"/>
              <a:gd name="adj2" fmla="val -3161"/>
              <a:gd name="adj3" fmla="val 71326"/>
              <a:gd name="adj4" fmla="val -10656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b="0" dirty="0" smtClean="0">
                <a:latin typeface="Arial" pitchFamily="34" charset="0"/>
                <a:cs typeface="Arial" pitchFamily="34" charset="0"/>
              </a:rPr>
              <a:t>Request attribute value printed.</a:t>
            </a:r>
            <a:endParaRPr lang="en-US" sz="1500"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Lend a Hand - Step 4 : Using send redirect</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38</a:t>
            </a:fld>
            <a:endParaRPr lang="en-US"/>
          </a:p>
        </p:txBody>
      </p:sp>
      <p:pic>
        <p:nvPicPr>
          <p:cNvPr id="11266" name="Picture 2"/>
          <p:cNvPicPr>
            <a:picLocks noChangeAspect="1" noChangeArrowheads="1"/>
          </p:cNvPicPr>
          <p:nvPr/>
        </p:nvPicPr>
        <p:blipFill>
          <a:blip r:embed="rId2" cstate="print"/>
          <a:srcRect/>
          <a:stretch>
            <a:fillRect/>
          </a:stretch>
        </p:blipFill>
        <p:spPr bwMode="auto">
          <a:xfrm>
            <a:off x="609600" y="2133600"/>
            <a:ext cx="6162675" cy="3505200"/>
          </a:xfrm>
          <a:prstGeom prst="rect">
            <a:avLst/>
          </a:prstGeom>
          <a:noFill/>
          <a:ln w="9525">
            <a:noFill/>
            <a:miter lim="800000"/>
            <a:headEnd/>
            <a:tailEnd/>
          </a:ln>
          <a:effectLst/>
        </p:spPr>
      </p:pic>
      <p:sp>
        <p:nvSpPr>
          <p:cNvPr id="6" name="Line Callout 1 5"/>
          <p:cNvSpPr/>
          <p:nvPr/>
        </p:nvSpPr>
        <p:spPr>
          <a:xfrm>
            <a:off x="5486400" y="4800600"/>
            <a:ext cx="2895600" cy="609600"/>
          </a:xfrm>
          <a:prstGeom prst="borderCallout1">
            <a:avLst>
              <a:gd name="adj1" fmla="val 52204"/>
              <a:gd name="adj2" fmla="val -1436"/>
              <a:gd name="adj3" fmla="val 54805"/>
              <a:gd name="adj4" fmla="val -6092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b="0" dirty="0" smtClean="0">
                <a:latin typeface="Arial" pitchFamily="34" charset="0"/>
                <a:cs typeface="Arial" pitchFamily="34" charset="0"/>
              </a:rPr>
              <a:t>Here the forward is changed to sendRedirect</a:t>
            </a:r>
            <a:endParaRPr lang="en-US" sz="1500" b="0" dirty="0">
              <a:latin typeface="Arial" pitchFamily="34" charset="0"/>
              <a:cs typeface="Arial" pitchFamily="34" charset="0"/>
            </a:endParaRPr>
          </a:p>
        </p:txBody>
      </p:sp>
      <p:sp>
        <p:nvSpPr>
          <p:cNvPr id="7" name="TextBox 6"/>
          <p:cNvSpPr txBox="1"/>
          <p:nvPr/>
        </p:nvSpPr>
        <p:spPr>
          <a:xfrm>
            <a:off x="152400" y="1501914"/>
            <a:ext cx="8915400" cy="707886"/>
          </a:xfrm>
          <a:prstGeom prst="rect">
            <a:avLst/>
          </a:prstGeom>
          <a:noFill/>
        </p:spPr>
        <p:txBody>
          <a:bodyPr wrap="square" rtlCol="0">
            <a:spAutoFit/>
          </a:bodyPr>
          <a:lstStyle/>
          <a:p>
            <a:r>
              <a:rPr lang="en-US" sz="2000" b="0" dirty="0" smtClean="0"/>
              <a:t>Repeat the same example using  send redirect. Change the forward method as sendRedirect.</a:t>
            </a:r>
            <a:endParaRPr lang="en-US" sz="2000" i="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 Step 5 : Deploy and Run</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39</a:t>
            </a:fld>
            <a:endParaRPr lang="en-US"/>
          </a:p>
        </p:txBody>
      </p:sp>
      <p:sp>
        <p:nvSpPr>
          <p:cNvPr id="5" name="TextBox 4"/>
          <p:cNvSpPr txBox="1"/>
          <p:nvPr/>
        </p:nvSpPr>
        <p:spPr>
          <a:xfrm>
            <a:off x="228600" y="1676400"/>
            <a:ext cx="8382000" cy="400110"/>
          </a:xfrm>
          <a:prstGeom prst="rect">
            <a:avLst/>
          </a:prstGeom>
          <a:noFill/>
        </p:spPr>
        <p:txBody>
          <a:bodyPr wrap="square" rtlCol="0">
            <a:spAutoFit/>
          </a:bodyPr>
          <a:lstStyle/>
          <a:p>
            <a:r>
              <a:rPr lang="en-US" sz="2000" b="0" dirty="0" smtClean="0"/>
              <a:t>Deploy the application and call Servlet1 from the browser</a:t>
            </a:r>
            <a:endParaRPr lang="en-US" sz="2000" b="0" dirty="0"/>
          </a:p>
        </p:txBody>
      </p:sp>
      <p:pic>
        <p:nvPicPr>
          <p:cNvPr id="12290" name="Picture 2"/>
          <p:cNvPicPr>
            <a:picLocks noChangeAspect="1" noChangeArrowheads="1"/>
          </p:cNvPicPr>
          <p:nvPr/>
        </p:nvPicPr>
        <p:blipFill>
          <a:blip r:embed="rId2" cstate="print"/>
          <a:srcRect/>
          <a:stretch>
            <a:fillRect/>
          </a:stretch>
        </p:blipFill>
        <p:spPr bwMode="auto">
          <a:xfrm>
            <a:off x="304800" y="2438400"/>
            <a:ext cx="4419600" cy="2857500"/>
          </a:xfrm>
          <a:prstGeom prst="rect">
            <a:avLst/>
          </a:prstGeom>
          <a:noFill/>
          <a:ln w="9525">
            <a:noFill/>
            <a:miter lim="800000"/>
            <a:headEnd/>
            <a:tailEnd/>
          </a:ln>
          <a:effectLst/>
        </p:spPr>
      </p:pic>
      <p:sp>
        <p:nvSpPr>
          <p:cNvPr id="7" name="Line Callout 1 6"/>
          <p:cNvSpPr/>
          <p:nvPr/>
        </p:nvSpPr>
        <p:spPr>
          <a:xfrm>
            <a:off x="5334000" y="2209800"/>
            <a:ext cx="3200400" cy="914400"/>
          </a:xfrm>
          <a:prstGeom prst="borderCallout1">
            <a:avLst>
              <a:gd name="adj1" fmla="val 47057"/>
              <a:gd name="adj2" fmla="val -698"/>
              <a:gd name="adj3" fmla="val 71146"/>
              <a:gd name="adj4" fmla="val -92274"/>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b="0" dirty="0" smtClean="0">
                <a:latin typeface="Arial" pitchFamily="34" charset="0"/>
                <a:cs typeface="Arial" pitchFamily="34" charset="0"/>
              </a:rPr>
              <a:t>Note the URL is changed to Servlet2 since the browser requested the new URL based on the redirect status from the server</a:t>
            </a:r>
            <a:endParaRPr lang="en-US" sz="1500" b="0" dirty="0">
              <a:latin typeface="Arial" pitchFamily="34" charset="0"/>
              <a:cs typeface="Arial" pitchFamily="34" charset="0"/>
            </a:endParaRPr>
          </a:p>
        </p:txBody>
      </p:sp>
      <p:sp>
        <p:nvSpPr>
          <p:cNvPr id="8" name="Line Callout 1 7"/>
          <p:cNvSpPr/>
          <p:nvPr/>
        </p:nvSpPr>
        <p:spPr>
          <a:xfrm>
            <a:off x="5334000" y="3276600"/>
            <a:ext cx="3200400" cy="1524000"/>
          </a:xfrm>
          <a:prstGeom prst="borderCallout1">
            <a:avLst>
              <a:gd name="adj1" fmla="val 44484"/>
              <a:gd name="adj2" fmla="val -1683"/>
              <a:gd name="adj3" fmla="val 34563"/>
              <a:gd name="adj4" fmla="val -14941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b="0" dirty="0" smtClean="0">
                <a:latin typeface="Arial" pitchFamily="34" charset="0"/>
                <a:cs typeface="Arial" pitchFamily="34" charset="0"/>
              </a:rPr>
              <a:t>Note even though request attribute was set in Servlet1 we get the value null printed in Servlet2 . This is because the initial request object is lost on redirecting to a new URL</a:t>
            </a:r>
            <a:endParaRPr lang="en-US" sz="1500"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600" dirty="0" smtClean="0"/>
              <a:t>Objectives</a:t>
            </a:r>
          </a:p>
        </p:txBody>
      </p:sp>
      <p:sp>
        <p:nvSpPr>
          <p:cNvPr id="6148" name="Rectangle 3"/>
          <p:cNvSpPr>
            <a:spLocks noGrp="1" noChangeArrowheads="1"/>
          </p:cNvSpPr>
          <p:nvPr>
            <p:ph idx="1"/>
          </p:nvPr>
        </p:nvSpPr>
        <p:spPr>
          <a:xfrm>
            <a:off x="152400" y="1143000"/>
            <a:ext cx="8686800" cy="3952875"/>
          </a:xfrm>
        </p:spPr>
        <p:txBody>
          <a:bodyPr/>
          <a:lstStyle/>
          <a:p>
            <a:pPr lvl="1" eaLnBrk="1" hangingPunct="1">
              <a:spcBef>
                <a:spcPts val="1200"/>
              </a:spcBef>
              <a:buNone/>
            </a:pPr>
            <a:endParaRPr lang="en-US" sz="2800" dirty="0" smtClean="0">
              <a:latin typeface="Arial" pitchFamily="34" charset="0"/>
              <a:cs typeface="Arial" pitchFamily="34" charset="0"/>
            </a:endParaRPr>
          </a:p>
          <a:p>
            <a:pPr>
              <a:buNone/>
            </a:pPr>
            <a:r>
              <a:rPr lang="en-US" dirty="0" smtClean="0"/>
              <a:t>After completing this chapter you will be able to understand:</a:t>
            </a:r>
          </a:p>
          <a:p>
            <a:pPr marL="1025525" lvl="1" indent="-284163" eaLnBrk="1" hangingPunct="1">
              <a:spcBef>
                <a:spcPts val="1200"/>
              </a:spcBef>
              <a:buFont typeface="Wingdings" pitchFamily="2" charset="2"/>
              <a:buChar char="§"/>
            </a:pPr>
            <a:r>
              <a:rPr dirty="0" smtClean="0">
                <a:cs typeface="Arial" pitchFamily="34" charset="0"/>
              </a:rPr>
              <a:t>What is Response Buffering?</a:t>
            </a:r>
            <a:r>
              <a:rPr lang="en-US" dirty="0" smtClean="0">
                <a:cs typeface="Arial" pitchFamily="34" charset="0"/>
              </a:rPr>
              <a:t> </a:t>
            </a:r>
          </a:p>
          <a:p>
            <a:pPr marL="1025525" lvl="1" indent="-284163" eaLnBrk="1" hangingPunct="1">
              <a:spcBef>
                <a:spcPts val="1200"/>
              </a:spcBef>
              <a:buFont typeface="Wingdings" pitchFamily="2" charset="2"/>
              <a:buChar char="§"/>
            </a:pPr>
            <a:r>
              <a:rPr lang="en-US" dirty="0" smtClean="0">
                <a:cs typeface="Arial" pitchFamily="34" charset="0"/>
              </a:rPr>
              <a:t>What is </a:t>
            </a:r>
            <a:r>
              <a:rPr lang="en-US" dirty="0" err="1" smtClean="0">
                <a:cs typeface="Arial" pitchFamily="34" charset="0"/>
              </a:rPr>
              <a:t>Servlet</a:t>
            </a:r>
            <a:r>
              <a:rPr lang="en-US" dirty="0" smtClean="0">
                <a:cs typeface="Arial" pitchFamily="34" charset="0"/>
              </a:rPr>
              <a:t> Chaining?</a:t>
            </a:r>
          </a:p>
          <a:p>
            <a:pPr marL="1025525" lvl="1" indent="-284163" eaLnBrk="1" hangingPunct="1">
              <a:spcBef>
                <a:spcPts val="1200"/>
              </a:spcBef>
              <a:buFont typeface="Wingdings" pitchFamily="2" charset="2"/>
              <a:buChar char="§"/>
            </a:pPr>
            <a:r>
              <a:rPr lang="en-US" dirty="0" smtClean="0">
                <a:cs typeface="Arial" pitchFamily="34" charset="0"/>
              </a:rPr>
              <a:t> </a:t>
            </a:r>
            <a:r>
              <a:rPr dirty="0" smtClean="0">
                <a:cs typeface="Arial" pitchFamily="34" charset="0"/>
              </a:rPr>
              <a:t>What is request forwarding?</a:t>
            </a:r>
            <a:endParaRPr lang="en-US" dirty="0" smtClean="0">
              <a:cs typeface="Arial" pitchFamily="34" charset="0"/>
            </a:endParaRPr>
          </a:p>
          <a:p>
            <a:pPr marL="1025525" lvl="1" indent="-284163">
              <a:spcBef>
                <a:spcPts val="1200"/>
              </a:spcBef>
              <a:buFont typeface="Wingdings" pitchFamily="2" charset="2"/>
              <a:buChar char="§"/>
            </a:pPr>
            <a:r>
              <a:rPr lang="en-US" dirty="0" smtClean="0">
                <a:cs typeface="Arial" pitchFamily="34" charset="0"/>
              </a:rPr>
              <a:t> </a:t>
            </a:r>
            <a:r>
              <a:rPr dirty="0" smtClean="0">
                <a:cs typeface="Arial" pitchFamily="34" charset="0"/>
              </a:rPr>
              <a:t>How to include files in servlet response?</a:t>
            </a:r>
            <a:endParaRPr lang="en-US" dirty="0" smtClean="0">
              <a:cs typeface="Arial" pitchFamily="34" charset="0"/>
            </a:endParaRPr>
          </a:p>
          <a:p>
            <a:pPr marL="1025525" lvl="1" indent="-284163" eaLnBrk="1" hangingPunct="1">
              <a:spcBef>
                <a:spcPts val="1200"/>
              </a:spcBef>
              <a:buFont typeface="Wingdings" pitchFamily="2" charset="2"/>
              <a:buChar char="§"/>
            </a:pPr>
            <a:r>
              <a:rPr dirty="0" smtClean="0">
                <a:cs typeface="Arial" pitchFamily="34" charset="0"/>
              </a:rPr>
              <a:t>Difference between forward and send redirect</a:t>
            </a:r>
            <a:r>
              <a:rPr lang="en-US" dirty="0" smtClean="0">
                <a:cs typeface="Arial" pitchFamily="34" charset="0"/>
              </a:rPr>
              <a:t>.</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4</a:t>
            </a:fld>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200" dirty="0" smtClean="0">
                <a:solidFill>
                  <a:srgbClr val="682252"/>
                </a:solidFill>
                <a:latin typeface="Myriad Pro" pitchFamily="34" charset="0"/>
                <a:cs typeface="Arial" pitchFamily="34" charset="0"/>
              </a:rPr>
              <a:t>SERVLETS</a:t>
            </a:r>
            <a:endParaRPr lang="en-US" sz="2200" b="1" dirty="0">
              <a:solidFill>
                <a:srgbClr val="682252"/>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400" dirty="0" smtClean="0">
                <a:solidFill>
                  <a:schemeClr val="bg1"/>
                </a:solidFill>
                <a:latin typeface="Cambria" pitchFamily="18" charset="0"/>
                <a:ea typeface="+mj-ea"/>
                <a:cs typeface="+mj-cs"/>
              </a:rPr>
              <a:t>  	Servlet Config and Context</a:t>
            </a:r>
            <a:endParaRPr lang="en-US" sz="2400" dirty="0">
              <a:solidFill>
                <a:schemeClr val="bg1"/>
              </a:solidFill>
              <a:latin typeface="Cambria" pitchFamily="18" charset="0"/>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Response Buffering ?</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a:t>
            </a:fld>
            <a:endParaRPr lang="en-US"/>
          </a:p>
        </p:txBody>
      </p:sp>
      <p:sp>
        <p:nvSpPr>
          <p:cNvPr id="5" name="TextBox 4"/>
          <p:cNvSpPr txBox="1"/>
          <p:nvPr/>
        </p:nvSpPr>
        <p:spPr>
          <a:xfrm>
            <a:off x="76200" y="1600200"/>
            <a:ext cx="8991600" cy="3631763"/>
          </a:xfrm>
          <a:prstGeom prst="rect">
            <a:avLst/>
          </a:prstGeom>
          <a:noFill/>
        </p:spPr>
        <p:txBody>
          <a:bodyPr wrap="square" rtlCol="0">
            <a:spAutoFit/>
          </a:bodyPr>
          <a:lstStyle/>
          <a:p>
            <a:pPr marL="173038">
              <a:lnSpc>
                <a:spcPct val="150000"/>
              </a:lnSpc>
              <a:spcBef>
                <a:spcPts val="1200"/>
              </a:spcBef>
            </a:pPr>
            <a:r>
              <a:rPr lang="en-US" sz="2000" b="0" dirty="0" smtClean="0"/>
              <a:t>By default, any content written to the output stream is immediately sent to the client as HTTP response.</a:t>
            </a:r>
          </a:p>
          <a:p>
            <a:pPr marL="173038">
              <a:lnSpc>
                <a:spcPct val="150000"/>
              </a:lnSpc>
              <a:spcBef>
                <a:spcPts val="1200"/>
              </a:spcBef>
            </a:pPr>
            <a:r>
              <a:rPr lang="en-US" sz="2000" b="0" dirty="0" smtClean="0"/>
              <a:t> </a:t>
            </a:r>
            <a:r>
              <a:rPr lang="en-US" sz="2000" i="1" dirty="0" smtClean="0"/>
              <a:t>Buffering</a:t>
            </a:r>
            <a:r>
              <a:rPr lang="en-US" sz="2000" b="0" dirty="0" smtClean="0"/>
              <a:t> is the process by which the content are written into a buffer  (temporary storage in server) before being sent to the client, thus providing the servlet a better control on the response being sent. </a:t>
            </a:r>
          </a:p>
          <a:p>
            <a:pPr marL="173038">
              <a:lnSpc>
                <a:spcPct val="150000"/>
              </a:lnSpc>
              <a:spcBef>
                <a:spcPts val="1200"/>
              </a:spcBef>
            </a:pPr>
            <a:r>
              <a:rPr lang="en-US" sz="2000" b="0" dirty="0" smtClean="0"/>
              <a:t>Buffering also makes effective use of network bandwidth since response is send to the client after a specified buffer size is reached.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ox(in)">
                                      <p:cBhvr>
                                        <p:cTn id="7" dur="500"/>
                                        <p:tgtEl>
                                          <p:spTgt spid="5">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ox(in)">
                                      <p:cBhvr>
                                        <p:cTn id="10"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4802643" y="2895600"/>
            <a:ext cx="3884157" cy="2667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600" dirty="0" smtClean="0">
                <a:latin typeface="Arial" pitchFamily="34" charset="0"/>
                <a:cs typeface="Arial" pitchFamily="34" charset="0"/>
              </a:rPr>
              <a:t>Web container</a:t>
            </a:r>
            <a:endParaRPr lang="en-US" sz="1600" dirty="0">
              <a:latin typeface="Arial" pitchFamily="34" charset="0"/>
              <a:cs typeface="Arial" pitchFamily="34" charset="0"/>
            </a:endParaRPr>
          </a:p>
        </p:txBody>
      </p:sp>
      <p:sp>
        <p:nvSpPr>
          <p:cNvPr id="23" name="Rounded Rectangle 22"/>
          <p:cNvSpPr/>
          <p:nvPr/>
        </p:nvSpPr>
        <p:spPr>
          <a:xfrm>
            <a:off x="5336042" y="3581400"/>
            <a:ext cx="2283957"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ial" pitchFamily="34" charset="0"/>
                <a:cs typeface="Arial" pitchFamily="34" charset="0"/>
              </a:rPr>
              <a:t>Payroll Servlet</a:t>
            </a:r>
            <a:endParaRPr lang="en-US" sz="1400" dirty="0">
              <a:latin typeface="Arial" pitchFamily="34" charset="0"/>
              <a:cs typeface="Arial" pitchFamily="34" charset="0"/>
            </a:endParaRPr>
          </a:p>
        </p:txBody>
      </p:sp>
      <p:sp>
        <p:nvSpPr>
          <p:cNvPr id="25" name="TextBox 24"/>
          <p:cNvSpPr txBox="1"/>
          <p:nvPr/>
        </p:nvSpPr>
        <p:spPr>
          <a:xfrm>
            <a:off x="2690813" y="3124200"/>
            <a:ext cx="2264230" cy="523220"/>
          </a:xfrm>
          <a:prstGeom prst="rect">
            <a:avLst/>
          </a:prstGeom>
          <a:noFill/>
        </p:spPr>
        <p:txBody>
          <a:bodyPr wrap="square" rtlCol="0">
            <a:spAutoFit/>
          </a:bodyPr>
          <a:lstStyle/>
          <a:p>
            <a:r>
              <a:rPr lang="en-US" sz="1400" dirty="0" smtClean="0"/>
              <a:t>Client requests payroll information .</a:t>
            </a:r>
            <a:endParaRPr lang="en-US" sz="1400" dirty="0"/>
          </a:p>
        </p:txBody>
      </p:sp>
      <p:grpSp>
        <p:nvGrpSpPr>
          <p:cNvPr id="3" name="Group 56"/>
          <p:cNvGrpSpPr/>
          <p:nvPr/>
        </p:nvGrpSpPr>
        <p:grpSpPr>
          <a:xfrm>
            <a:off x="1104592" y="3733800"/>
            <a:ext cx="1129022" cy="1818620"/>
            <a:chOff x="1352920" y="2809220"/>
            <a:chExt cx="1129022" cy="1818620"/>
          </a:xfrm>
        </p:grpSpPr>
        <p:pic>
          <p:nvPicPr>
            <p:cNvPr id="41" name="Picture 2"/>
            <p:cNvPicPr>
              <a:picLocks noChangeAspect="1" noChangeArrowheads="1"/>
            </p:cNvPicPr>
            <p:nvPr/>
          </p:nvPicPr>
          <p:blipFill>
            <a:blip r:embed="rId2" cstate="print"/>
            <a:srcRect/>
            <a:stretch>
              <a:fillRect/>
            </a:stretch>
          </p:blipFill>
          <p:spPr bwMode="auto">
            <a:xfrm>
              <a:off x="1393371" y="2809220"/>
              <a:ext cx="1088571" cy="1143000"/>
            </a:xfrm>
            <a:prstGeom prst="rect">
              <a:avLst/>
            </a:prstGeom>
            <a:noFill/>
            <a:ln w="9525">
              <a:noFill/>
              <a:miter lim="800000"/>
              <a:headEnd/>
              <a:tailEnd/>
            </a:ln>
            <a:effectLst/>
          </p:spPr>
        </p:pic>
        <p:sp>
          <p:nvSpPr>
            <p:cNvPr id="42" name="TextBox 41"/>
            <p:cNvSpPr txBox="1"/>
            <p:nvPr/>
          </p:nvSpPr>
          <p:spPr>
            <a:xfrm>
              <a:off x="1352920" y="4104620"/>
              <a:ext cx="1031051" cy="523220"/>
            </a:xfrm>
            <a:prstGeom prst="rect">
              <a:avLst/>
            </a:prstGeom>
            <a:noFill/>
          </p:spPr>
          <p:txBody>
            <a:bodyPr wrap="none" rtlCol="0">
              <a:spAutoFit/>
            </a:bodyPr>
            <a:lstStyle/>
            <a:p>
              <a:pPr algn="ctr"/>
              <a:r>
                <a:rPr lang="en-US" sz="1400" dirty="0" smtClean="0"/>
                <a:t>Employee</a:t>
              </a:r>
            </a:p>
            <a:p>
              <a:pPr algn="ctr"/>
              <a:r>
                <a:rPr lang="en-US" sz="1400" dirty="0" smtClean="0"/>
                <a:t>Browser</a:t>
              </a:r>
              <a:endParaRPr lang="en-US" sz="1400" dirty="0"/>
            </a:p>
          </p:txBody>
        </p:sp>
      </p:grpSp>
      <p:cxnSp>
        <p:nvCxnSpPr>
          <p:cNvPr id="31" name="Straight Arrow Connector 30"/>
          <p:cNvCxnSpPr/>
          <p:nvPr/>
        </p:nvCxnSpPr>
        <p:spPr>
          <a:xfrm>
            <a:off x="2516643" y="3733800"/>
            <a:ext cx="2743200" cy="0"/>
          </a:xfrm>
          <a:prstGeom prst="straightConnector1">
            <a:avLst/>
          </a:prstGeom>
          <a:ln w="38100">
            <a:solidFill>
              <a:srgbClr val="EA380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447800" y="5486400"/>
            <a:ext cx="6019800" cy="1077218"/>
          </a:xfrm>
          <a:prstGeom prst="rect">
            <a:avLst/>
          </a:prstGeom>
          <a:noFill/>
        </p:spPr>
        <p:txBody>
          <a:bodyPr wrap="square" rtlCol="0">
            <a:spAutoFit/>
          </a:bodyPr>
          <a:lstStyle/>
          <a:p>
            <a:r>
              <a:rPr lang="en-US" sz="1600" dirty="0" smtClean="0">
                <a:solidFill>
                  <a:srgbClr val="EA3800"/>
                </a:solidFill>
              </a:rPr>
              <a:t>As soon  as the  first Kb data response is written (out.println) in the output stream it is pushed to the client. So before the  servlets is able to process the entire request the client starts receiving the response.</a:t>
            </a:r>
            <a:endParaRPr lang="en-US" sz="1600" dirty="0">
              <a:solidFill>
                <a:srgbClr val="EA3800"/>
              </a:solidFill>
            </a:endParaRPr>
          </a:p>
        </p:txBody>
      </p:sp>
      <p:cxnSp>
        <p:nvCxnSpPr>
          <p:cNvPr id="29" name="Straight Arrow Connector 28"/>
          <p:cNvCxnSpPr/>
          <p:nvPr/>
        </p:nvCxnSpPr>
        <p:spPr>
          <a:xfrm>
            <a:off x="2286000" y="5105400"/>
            <a:ext cx="2743200" cy="0"/>
          </a:xfrm>
          <a:prstGeom prst="straightConnector1">
            <a:avLst/>
          </a:prstGeom>
          <a:ln w="38100">
            <a:solidFill>
              <a:srgbClr val="EA38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z="3000" dirty="0" smtClean="0"/>
              <a:t>How Servlet works without buffering?</a:t>
            </a:r>
            <a:endParaRPr lang="en-US" sz="30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6</a:t>
            </a:fld>
            <a:endParaRPr lang="en-US"/>
          </a:p>
        </p:txBody>
      </p:sp>
      <p:sp>
        <p:nvSpPr>
          <p:cNvPr id="53" name="TextBox 52"/>
          <p:cNvSpPr txBox="1"/>
          <p:nvPr/>
        </p:nvSpPr>
        <p:spPr>
          <a:xfrm>
            <a:off x="533400" y="1676400"/>
            <a:ext cx="7924800" cy="68580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noAutofit/>
          </a:bodyPr>
          <a:lstStyle/>
          <a:p>
            <a:r>
              <a:rPr lang="en-US" b="0" dirty="0" smtClean="0">
                <a:solidFill>
                  <a:srgbClr val="C00000"/>
                </a:solidFill>
                <a:latin typeface="Arial" pitchFamily="34" charset="0"/>
                <a:cs typeface="Arial" pitchFamily="34" charset="0"/>
              </a:rPr>
              <a:t>Assume that a client request for payroll details and payroll servlet responds back with </a:t>
            </a:r>
            <a:r>
              <a:rPr lang="en-US" dirty="0" smtClean="0">
                <a:solidFill>
                  <a:srgbClr val="C00000"/>
                </a:solidFill>
                <a:latin typeface="Arial" pitchFamily="34" charset="0"/>
                <a:cs typeface="Arial" pitchFamily="34" charset="0"/>
              </a:rPr>
              <a:t>200 bytes</a:t>
            </a:r>
            <a:r>
              <a:rPr lang="en-US" b="0" dirty="0" smtClean="0">
                <a:solidFill>
                  <a:srgbClr val="C00000"/>
                </a:solidFill>
                <a:latin typeface="Arial" pitchFamily="34" charset="0"/>
                <a:cs typeface="Arial" pitchFamily="34" charset="0"/>
              </a:rPr>
              <a:t> of data.</a:t>
            </a:r>
            <a:endParaRPr lang="en-US" b="0" dirty="0" smtClean="0">
              <a:latin typeface="Arial" pitchFamily="34" charset="0"/>
              <a:cs typeface="Arial" pitchFamily="34" charset="0"/>
            </a:endParaRPr>
          </a:p>
        </p:txBody>
      </p:sp>
      <p:sp>
        <p:nvSpPr>
          <p:cNvPr id="19" name="Flowchart: Direct Access Storage 18"/>
          <p:cNvSpPr/>
          <p:nvPr/>
        </p:nvSpPr>
        <p:spPr>
          <a:xfrm>
            <a:off x="5029200" y="4800600"/>
            <a:ext cx="1524000" cy="60960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Arial" pitchFamily="34" charset="0"/>
                <a:cs typeface="Arial" pitchFamily="34" charset="0"/>
              </a:rPr>
              <a:t>Output Stream</a:t>
            </a:r>
            <a:endParaRPr lang="en-US" sz="1100" dirty="0">
              <a:latin typeface="Arial" pitchFamily="34" charset="0"/>
              <a:cs typeface="Arial" pitchFamily="34" charset="0"/>
            </a:endParaRPr>
          </a:p>
        </p:txBody>
      </p:sp>
      <p:cxnSp>
        <p:nvCxnSpPr>
          <p:cNvPr id="24" name="Elbow Connector 23"/>
          <p:cNvCxnSpPr>
            <a:endCxn id="19" idx="4"/>
          </p:cNvCxnSpPr>
          <p:nvPr/>
        </p:nvCxnSpPr>
        <p:spPr>
          <a:xfrm rot="10800000" flipV="1">
            <a:off x="6553200" y="4114800"/>
            <a:ext cx="1066800" cy="990600"/>
          </a:xfrm>
          <a:prstGeom prst="bentConnector3">
            <a:avLst>
              <a:gd name="adj1" fmla="val -28325"/>
            </a:avLst>
          </a:prstGeom>
          <a:ln w="38100">
            <a:solidFill>
              <a:srgbClr val="EA38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486400" y="3609201"/>
            <a:ext cx="1981200" cy="276999"/>
          </a:xfrm>
          <a:prstGeom prst="rect">
            <a:avLst/>
          </a:prstGeom>
          <a:noFill/>
        </p:spPr>
        <p:txBody>
          <a:bodyPr wrap="square" rtlCol="0">
            <a:spAutoFit/>
          </a:bodyPr>
          <a:lstStyle/>
          <a:p>
            <a:r>
              <a:rPr lang="en-US" sz="1200" dirty="0" smtClean="0"/>
              <a:t>01011010101</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ox(in)">
                                      <p:cBhvr>
                                        <p:cTn id="7" dur="500"/>
                                        <p:tgtEl>
                                          <p:spTgt spid="25"/>
                                        </p:tgtEl>
                                      </p:cBhvr>
                                    </p:animEffect>
                                  </p:childTnLst>
                                </p:cTn>
                              </p:par>
                              <p:par>
                                <p:cTn id="8" presetID="4" presetClass="entr" presetSubtype="16"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box(in)">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box(in)">
                                      <p:cBhvr>
                                        <p:cTn id="15" dur="500"/>
                                        <p:tgtEl>
                                          <p:spTgt spid="24"/>
                                        </p:tgtEl>
                                      </p:cBhvr>
                                    </p:animEffect>
                                  </p:childTnLst>
                                </p:cTn>
                              </p:par>
                              <p:par>
                                <p:cTn id="16" presetID="4" presetClass="entr" presetSubtype="16" fill="hold"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box(in)">
                                      <p:cBhvr>
                                        <p:cTn id="18" dur="500"/>
                                        <p:tgtEl>
                                          <p:spTgt spid="29"/>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box(in)">
                                      <p:cBhvr>
                                        <p:cTn id="21" dur="500"/>
                                        <p:tgtEl>
                                          <p:spTgt spid="39"/>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iterate type="lt">
                                    <p:tmPct val="0"/>
                                  </p:iterate>
                                  <p:childTnLst>
                                    <p:set>
                                      <p:cBhvr>
                                        <p:cTn id="25" dur="1" fill="hold">
                                          <p:stCondLst>
                                            <p:cond delay="0"/>
                                          </p:stCondLst>
                                        </p:cTn>
                                        <p:tgtEl>
                                          <p:spTgt spid="27">
                                            <p:txEl>
                                              <p:pRg st="0" end="0"/>
                                            </p:txEl>
                                          </p:spTgt>
                                        </p:tgtEl>
                                        <p:attrNameLst>
                                          <p:attrName>style.visibility</p:attrName>
                                        </p:attrNameLst>
                                      </p:cBhvr>
                                      <p:to>
                                        <p:strVal val="visible"/>
                                      </p:to>
                                    </p:set>
                                    <p:animEffect transition="in" filter="checkerboard(across)">
                                      <p:cBhvr>
                                        <p:cTn id="26" dur="500"/>
                                        <p:tgtEl>
                                          <p:spTgt spid="27">
                                            <p:txEl>
                                              <p:pRg st="0" end="0"/>
                                            </p:txEl>
                                          </p:spTgt>
                                        </p:tgtEl>
                                      </p:cBhvr>
                                    </p:animEffect>
                                  </p:childTnLst>
                                </p:cTn>
                              </p:par>
                              <p:par>
                                <p:cTn id="27" presetID="0" presetClass="path" presetSubtype="0" repeatCount="indefinite" accel="50000" decel="50000" fill="hold" grpId="1" nodeType="withEffect">
                                  <p:stCondLst>
                                    <p:cond delay="0"/>
                                  </p:stCondLst>
                                  <p:iterate type="lt">
                                    <p:tmPct val="10000"/>
                                  </p:iterate>
                                  <p:childTnLst>
                                    <p:animMotion origin="layout" path="M 0.01944 -0.00024 C 0.04305 -0.00394 0.0651 0.00231 0.08767 0.01088 C 0.09757 0.02129 0.08593 0.00717 0.09479 0.0287 C 0.09861 0.03773 0.10086 0.04676 0.10468 0.05555 C 0.10659 0.07129 0.10538 0.06296 0.10885 0.07986 C 0.10937 0.08217 0.11041 0.08657 0.11041 0.0868 C 0.10885 0.10046 0.1085 0.10463 0.10312 0.11551 C 0.10277 0.11782 0.10243 0.12037 0.10173 0.12222 C 0.1 0.12708 0.096 0.13541 0.096 0.13564 C 0.09392 0.14676 0.09618 0.13935 0.08906 0.14907 C 0.075 0.16782 0.06319 0.16875 0.04496 0.17106 C 0.02274 0.18495 0.00625 0.18101 -0.02032 0.1824 C -0.03455 0.1868 -0.04861 0.18773 -0.06302 0.18912 C -0.0882 0.19814 -0.07136 0.19259 -0.12986 0.18912 C -0.13802 0.18865 -0.14566 0.18032 -0.15382 0.18009 C -0.20035 0.1787 -0.2467 0.17847 -0.29306 0.17777 C -0.30573 0.17106 -0.29861 0.17291 -0.31441 0.17569 C -0.31962 0.175 -0.32483 0.175 -0.33004 0.17338 C -0.33368 0.17222 -0.34775 0.16018 -0.34983 0.15995 C -0.36702 0.15787 -0.38403 0.15833 -0.40105 0.15764 C -0.4198 0.14351 -0.4007 0.15578 -0.43664 0.14907 C -0.43959 0.14861 -0.44202 0.14514 -0.44497 0.14444 C -0.47014 0.13958 -0.46025 0.14004 -0.47483 0.14004 " pathEditMode="relative" rAng="0" ptsTypes="ffffffffffffffffffffffA">
                                      <p:cBhvr>
                                        <p:cTn id="28" dur="3000" fill="hold"/>
                                        <p:tgtEl>
                                          <p:spTgt spid="27">
                                            <p:txEl>
                                              <p:pRg st="0" end="0"/>
                                            </p:txEl>
                                          </p:spTgt>
                                        </p:tgtEl>
                                        <p:attrNameLst>
                                          <p:attrName>ppt_x</p:attrName>
                                          <p:attrName>ppt_y</p:attrName>
                                        </p:attrNameLst>
                                      </p:cBhvr>
                                      <p:rCtr x="-20200" y="97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9" grpId="0"/>
      <p:bldP spid="27" grpId="0" build="allAtOnce"/>
      <p:bldP spid="27" grpId="1"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4612451" y="1905000"/>
            <a:ext cx="3884157" cy="2667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600" dirty="0" smtClean="0">
                <a:latin typeface="Arial" pitchFamily="34" charset="0"/>
                <a:cs typeface="Arial" pitchFamily="34" charset="0"/>
              </a:rPr>
              <a:t>Web container</a:t>
            </a:r>
            <a:endParaRPr lang="en-US" sz="1600" dirty="0">
              <a:latin typeface="Arial" pitchFamily="34" charset="0"/>
              <a:cs typeface="Arial" pitchFamily="34" charset="0"/>
            </a:endParaRPr>
          </a:p>
        </p:txBody>
      </p:sp>
      <p:sp>
        <p:nvSpPr>
          <p:cNvPr id="23" name="Rounded Rectangle 22"/>
          <p:cNvSpPr/>
          <p:nvPr/>
        </p:nvSpPr>
        <p:spPr>
          <a:xfrm>
            <a:off x="5145850" y="2590800"/>
            <a:ext cx="2283957"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ial" pitchFamily="34" charset="0"/>
                <a:cs typeface="Arial" pitchFamily="34" charset="0"/>
              </a:rPr>
              <a:t>Payroll Servlet</a:t>
            </a:r>
            <a:endParaRPr lang="en-US" sz="1400" dirty="0">
              <a:latin typeface="Arial" pitchFamily="34" charset="0"/>
              <a:cs typeface="Arial" pitchFamily="34" charset="0"/>
            </a:endParaRPr>
          </a:p>
        </p:txBody>
      </p:sp>
      <p:sp>
        <p:nvSpPr>
          <p:cNvPr id="25" name="TextBox 24"/>
          <p:cNvSpPr txBox="1"/>
          <p:nvPr/>
        </p:nvSpPr>
        <p:spPr>
          <a:xfrm>
            <a:off x="2500621" y="2133600"/>
            <a:ext cx="2264230" cy="523220"/>
          </a:xfrm>
          <a:prstGeom prst="rect">
            <a:avLst/>
          </a:prstGeom>
          <a:noFill/>
        </p:spPr>
        <p:txBody>
          <a:bodyPr wrap="square" rtlCol="0">
            <a:spAutoFit/>
          </a:bodyPr>
          <a:lstStyle/>
          <a:p>
            <a:r>
              <a:rPr lang="en-US" sz="1400" dirty="0" smtClean="0"/>
              <a:t>Client requests payroll information .</a:t>
            </a:r>
            <a:endParaRPr lang="en-US" sz="1400" dirty="0"/>
          </a:p>
        </p:txBody>
      </p:sp>
      <p:grpSp>
        <p:nvGrpSpPr>
          <p:cNvPr id="3" name="Group 56"/>
          <p:cNvGrpSpPr/>
          <p:nvPr/>
        </p:nvGrpSpPr>
        <p:grpSpPr>
          <a:xfrm>
            <a:off x="914400" y="2743200"/>
            <a:ext cx="1129022" cy="1818620"/>
            <a:chOff x="1352920" y="2809220"/>
            <a:chExt cx="1129022" cy="1818620"/>
          </a:xfrm>
        </p:grpSpPr>
        <p:pic>
          <p:nvPicPr>
            <p:cNvPr id="41" name="Picture 2"/>
            <p:cNvPicPr>
              <a:picLocks noChangeAspect="1" noChangeArrowheads="1"/>
            </p:cNvPicPr>
            <p:nvPr/>
          </p:nvPicPr>
          <p:blipFill>
            <a:blip r:embed="rId2" cstate="print"/>
            <a:srcRect/>
            <a:stretch>
              <a:fillRect/>
            </a:stretch>
          </p:blipFill>
          <p:spPr bwMode="auto">
            <a:xfrm>
              <a:off x="1393371" y="2809220"/>
              <a:ext cx="1088571" cy="1143000"/>
            </a:xfrm>
            <a:prstGeom prst="rect">
              <a:avLst/>
            </a:prstGeom>
            <a:noFill/>
            <a:ln w="9525">
              <a:noFill/>
              <a:miter lim="800000"/>
              <a:headEnd/>
              <a:tailEnd/>
            </a:ln>
            <a:effectLst/>
          </p:spPr>
        </p:pic>
        <p:sp>
          <p:nvSpPr>
            <p:cNvPr id="42" name="TextBox 41"/>
            <p:cNvSpPr txBox="1"/>
            <p:nvPr/>
          </p:nvSpPr>
          <p:spPr>
            <a:xfrm>
              <a:off x="1352920" y="4104620"/>
              <a:ext cx="1031051" cy="523220"/>
            </a:xfrm>
            <a:prstGeom prst="rect">
              <a:avLst/>
            </a:prstGeom>
            <a:noFill/>
          </p:spPr>
          <p:txBody>
            <a:bodyPr wrap="none" rtlCol="0">
              <a:spAutoFit/>
            </a:bodyPr>
            <a:lstStyle/>
            <a:p>
              <a:pPr algn="ctr"/>
              <a:r>
                <a:rPr lang="en-US" sz="1400" dirty="0" smtClean="0"/>
                <a:t>Employee</a:t>
              </a:r>
            </a:p>
            <a:p>
              <a:pPr algn="ctr"/>
              <a:r>
                <a:rPr lang="en-US" sz="1400" dirty="0" smtClean="0"/>
                <a:t>Browser</a:t>
              </a:r>
              <a:endParaRPr lang="en-US" sz="1400" dirty="0"/>
            </a:p>
          </p:txBody>
        </p:sp>
      </p:grpSp>
      <p:cxnSp>
        <p:nvCxnSpPr>
          <p:cNvPr id="31" name="Straight Arrow Connector 30"/>
          <p:cNvCxnSpPr/>
          <p:nvPr/>
        </p:nvCxnSpPr>
        <p:spPr>
          <a:xfrm>
            <a:off x="2326451" y="2743200"/>
            <a:ext cx="2743200" cy="0"/>
          </a:xfrm>
          <a:prstGeom prst="straightConnector1">
            <a:avLst/>
          </a:prstGeom>
          <a:ln w="38100">
            <a:solidFill>
              <a:srgbClr val="EA380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04800" y="5181600"/>
            <a:ext cx="8686800" cy="1077218"/>
          </a:xfrm>
          <a:prstGeom prst="rect">
            <a:avLst/>
          </a:prstGeom>
          <a:noFill/>
        </p:spPr>
        <p:txBody>
          <a:bodyPr wrap="square" rtlCol="0">
            <a:spAutoFit/>
          </a:bodyPr>
          <a:lstStyle/>
          <a:p>
            <a:r>
              <a:rPr lang="en-US" sz="1600" dirty="0" smtClean="0">
                <a:solidFill>
                  <a:srgbClr val="EA3800"/>
                </a:solidFill>
              </a:rPr>
              <a:t>Assuming buffer size is set to 150 Kb only if the buffer is filled with 150 bytes of data the response will be sent to client.</a:t>
            </a:r>
          </a:p>
          <a:p>
            <a:endParaRPr lang="en-US" sz="1600" dirty="0" smtClean="0">
              <a:solidFill>
                <a:srgbClr val="EA3800"/>
              </a:solidFill>
            </a:endParaRPr>
          </a:p>
          <a:p>
            <a:r>
              <a:rPr lang="en-US" sz="1600" dirty="0" smtClean="0">
                <a:solidFill>
                  <a:srgbClr val="EA3800"/>
                </a:solidFill>
              </a:rPr>
              <a:t>So buffering allows the  servlet to control the response till the buffer gets filled up.</a:t>
            </a:r>
          </a:p>
        </p:txBody>
      </p:sp>
      <p:cxnSp>
        <p:nvCxnSpPr>
          <p:cNvPr id="29" name="Straight Arrow Connector 28"/>
          <p:cNvCxnSpPr/>
          <p:nvPr/>
        </p:nvCxnSpPr>
        <p:spPr>
          <a:xfrm>
            <a:off x="2095808" y="4114800"/>
            <a:ext cx="2743200" cy="0"/>
          </a:xfrm>
          <a:prstGeom prst="straightConnector1">
            <a:avLst/>
          </a:prstGeom>
          <a:ln w="38100">
            <a:solidFill>
              <a:srgbClr val="EA38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z="3000" dirty="0" smtClean="0"/>
              <a:t>How Servlet works with buffering?</a:t>
            </a:r>
            <a:endParaRPr lang="en-US" sz="30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7</a:t>
            </a:fld>
            <a:endParaRPr lang="en-US"/>
          </a:p>
        </p:txBody>
      </p:sp>
      <p:sp>
        <p:nvSpPr>
          <p:cNvPr id="19" name="Flowchart: Direct Access Storage 18"/>
          <p:cNvSpPr/>
          <p:nvPr/>
        </p:nvSpPr>
        <p:spPr>
          <a:xfrm>
            <a:off x="4839008" y="3810000"/>
            <a:ext cx="1524000" cy="60960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Arial" pitchFamily="34" charset="0"/>
                <a:cs typeface="Arial" pitchFamily="34" charset="0"/>
              </a:rPr>
              <a:t>Buffer</a:t>
            </a:r>
            <a:endParaRPr lang="en-US" sz="1100" dirty="0">
              <a:latin typeface="Arial" pitchFamily="34" charset="0"/>
              <a:cs typeface="Arial" pitchFamily="34" charset="0"/>
            </a:endParaRPr>
          </a:p>
        </p:txBody>
      </p:sp>
      <p:cxnSp>
        <p:nvCxnSpPr>
          <p:cNvPr id="24" name="Elbow Connector 23"/>
          <p:cNvCxnSpPr>
            <a:endCxn id="19" idx="4"/>
          </p:cNvCxnSpPr>
          <p:nvPr/>
        </p:nvCxnSpPr>
        <p:spPr>
          <a:xfrm rot="10800000" flipV="1">
            <a:off x="6363008" y="3124200"/>
            <a:ext cx="1066800" cy="990600"/>
          </a:xfrm>
          <a:prstGeom prst="bentConnector3">
            <a:avLst>
              <a:gd name="adj1" fmla="val -28325"/>
            </a:avLst>
          </a:prstGeom>
          <a:ln w="38100">
            <a:solidFill>
              <a:srgbClr val="EA38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296208" y="2618601"/>
            <a:ext cx="1981200" cy="276999"/>
          </a:xfrm>
          <a:prstGeom prst="rect">
            <a:avLst/>
          </a:prstGeom>
          <a:noFill/>
        </p:spPr>
        <p:txBody>
          <a:bodyPr wrap="square" rtlCol="0">
            <a:spAutoFit/>
          </a:bodyPr>
          <a:lstStyle/>
          <a:p>
            <a:r>
              <a:rPr lang="en-US" sz="1200" dirty="0" smtClean="0"/>
              <a:t>01011010101</a:t>
            </a:r>
            <a:endParaRPr lang="en-US" sz="1200" dirty="0"/>
          </a:p>
        </p:txBody>
      </p:sp>
      <p:sp>
        <p:nvSpPr>
          <p:cNvPr id="30" name="TextBox 29"/>
          <p:cNvSpPr txBox="1"/>
          <p:nvPr/>
        </p:nvSpPr>
        <p:spPr>
          <a:xfrm>
            <a:off x="4669970" y="4582180"/>
            <a:ext cx="2264230" cy="523220"/>
          </a:xfrm>
          <a:prstGeom prst="rect">
            <a:avLst/>
          </a:prstGeom>
          <a:noFill/>
        </p:spPr>
        <p:txBody>
          <a:bodyPr wrap="square" rtlCol="0">
            <a:spAutoFit/>
          </a:bodyPr>
          <a:lstStyle/>
          <a:p>
            <a:r>
              <a:rPr lang="en-US" sz="1400" dirty="0" smtClean="0"/>
              <a:t>Buffer  data reached 150 bytes</a:t>
            </a:r>
            <a:endParaRPr lang="en-US" sz="1400" dirty="0"/>
          </a:p>
        </p:txBody>
      </p:sp>
      <p:sp>
        <p:nvSpPr>
          <p:cNvPr id="32" name="Rectangle 31"/>
          <p:cNvSpPr/>
          <p:nvPr/>
        </p:nvSpPr>
        <p:spPr>
          <a:xfrm>
            <a:off x="2133600" y="4138136"/>
            <a:ext cx="2514600" cy="738664"/>
          </a:xfrm>
          <a:prstGeom prst="rect">
            <a:avLst/>
          </a:prstGeom>
        </p:spPr>
        <p:txBody>
          <a:bodyPr wrap="square">
            <a:spAutoFit/>
          </a:bodyPr>
          <a:lstStyle/>
          <a:p>
            <a:r>
              <a:rPr lang="en-US" sz="1400" dirty="0" smtClean="0">
                <a:solidFill>
                  <a:srgbClr val="EA3800"/>
                </a:solidFill>
              </a:rPr>
              <a:t>Data pushed to client after </a:t>
            </a:r>
          </a:p>
          <a:p>
            <a:r>
              <a:rPr lang="en-US" sz="1400" dirty="0" smtClean="0">
                <a:solidFill>
                  <a:srgbClr val="EA3800"/>
                </a:solidFill>
              </a:rPr>
              <a:t>buffer size reaches 150 bytes.</a:t>
            </a:r>
            <a:endParaRPr lang="en-US" sz="1400" dirty="0">
              <a:solidFill>
                <a:srgbClr val="EA3800"/>
              </a:solidFill>
            </a:endParaRPr>
          </a:p>
        </p:txBody>
      </p:sp>
      <p:sp>
        <p:nvSpPr>
          <p:cNvPr id="33" name="TextBox 32"/>
          <p:cNvSpPr txBox="1"/>
          <p:nvPr/>
        </p:nvSpPr>
        <p:spPr>
          <a:xfrm>
            <a:off x="4876800" y="4114800"/>
            <a:ext cx="1981200" cy="276999"/>
          </a:xfrm>
          <a:prstGeom prst="rect">
            <a:avLst/>
          </a:prstGeom>
          <a:noFill/>
        </p:spPr>
        <p:txBody>
          <a:bodyPr wrap="square" rtlCol="0">
            <a:spAutoFit/>
          </a:bodyPr>
          <a:lstStyle/>
          <a:p>
            <a:r>
              <a:rPr lang="en-US" sz="1200" dirty="0" smtClean="0"/>
              <a:t>01011010101</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ox(in)">
                                      <p:cBhvr>
                                        <p:cTn id="7" dur="500"/>
                                        <p:tgtEl>
                                          <p:spTgt spid="25"/>
                                        </p:tgtEl>
                                      </p:cBhvr>
                                    </p:animEffect>
                                  </p:childTnLst>
                                </p:cTn>
                              </p:par>
                              <p:par>
                                <p:cTn id="8" presetID="4" presetClass="entr" presetSubtype="16"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box(in)">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box(in)">
                                      <p:cBhvr>
                                        <p:cTn id="15" dur="500"/>
                                        <p:tgtEl>
                                          <p:spTgt spid="24"/>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9">
                                            <p:txEl>
                                              <p:pRg st="0" end="0"/>
                                            </p:txEl>
                                          </p:spTgt>
                                        </p:tgtEl>
                                        <p:attrNameLst>
                                          <p:attrName>style.visibility</p:attrName>
                                        </p:attrNameLst>
                                      </p:cBhvr>
                                      <p:to>
                                        <p:strVal val="visible"/>
                                      </p:to>
                                    </p:set>
                                    <p:animEffect transition="in" filter="box(in)">
                                      <p:cBhvr>
                                        <p:cTn id="18" dur="500"/>
                                        <p:tgtEl>
                                          <p:spTgt spid="39">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1" nodeType="clickEffect">
                                  <p:stCondLst>
                                    <p:cond delay="0"/>
                                  </p:stCondLst>
                                  <p:iterate type="lt">
                                    <p:tmPct val="0"/>
                                  </p:iterate>
                                  <p:childTnLst>
                                    <p:set>
                                      <p:cBhvr>
                                        <p:cTn id="22" dur="1" fill="hold">
                                          <p:stCondLst>
                                            <p:cond delay="0"/>
                                          </p:stCondLst>
                                        </p:cTn>
                                        <p:tgtEl>
                                          <p:spTgt spid="27">
                                            <p:txEl>
                                              <p:pRg st="0" end="0"/>
                                            </p:txEl>
                                          </p:spTgt>
                                        </p:tgtEl>
                                        <p:attrNameLst>
                                          <p:attrName>style.visibility</p:attrName>
                                        </p:attrNameLst>
                                      </p:cBhvr>
                                      <p:to>
                                        <p:strVal val="visible"/>
                                      </p:to>
                                    </p:set>
                                    <p:animEffect transition="in" filter="checkerboard(across)">
                                      <p:cBhvr>
                                        <p:cTn id="23" dur="1000"/>
                                        <p:tgtEl>
                                          <p:spTgt spid="27">
                                            <p:txEl>
                                              <p:pRg st="0" end="0"/>
                                            </p:txEl>
                                          </p:spTgt>
                                        </p:tgtEl>
                                      </p:cBhvr>
                                    </p:animEffect>
                                  </p:childTnLst>
                                </p:cTn>
                              </p:par>
                              <p:par>
                                <p:cTn id="24" presetID="0" presetClass="path" presetSubtype="0" repeatCount="indefinite" accel="50000" decel="50000" fill="hold" grpId="2" nodeType="withEffect">
                                  <p:stCondLst>
                                    <p:cond delay="0"/>
                                  </p:stCondLst>
                                  <p:iterate type="lt">
                                    <p:tmPct val="10000"/>
                                  </p:iterate>
                                  <p:childTnLst>
                                    <p:animMotion origin="layout" path="M 0.08402 0.00023 C 0.09097 -0.00393 0.09722 0.00347 0.10382 0.01435 C 0.10659 0.02755 0.1033 0.00972 0.1059 0.03727 C 0.10694 0.04861 0.10764 0.05996 0.10868 0.07153 C 0.1092 0.09144 0.10885 0.08079 0.10989 0.10232 C 0.11007 0.10533 0.11041 0.11088 0.11041 0.11111 C 0.10989 0.12871 0.10972 0.13403 0.10816 0.14792 C 0.10816 0.1507 0.10798 0.15394 0.10781 0.15625 C 0.10729 0.16273 0.10625 0.17338 0.10625 0.17361 C 0.10555 0.18773 0.10625 0.17801 0.10416 0.19074 C 0.10017 0.21459 0.0967 0.21551 0.09149 0.21875 C 0.08507 0.23634 0.08021 0.23125 0.07257 0.23334 C 0.06857 0.23889 0.06441 0.23982 0.06024 0.24167 C 0.05312 0.25371 0.05798 0.24607 0.04097 0.24167 C 0.03871 0.24097 0.03646 0.23056 0.0342 0.23009 C 0.02066 0.22847 0.00729 0.22824 -0.00608 0.22732 C -0.00973 0.21875 -0.00764 0.22084 -0.01216 0.22454 C -0.01372 0.22361 -0.01511 0.22361 -0.01667 0.22176 C -0.01771 0.22014 -0.0217 0.20463 -0.0224 0.2044 C -0.02726 0.20185 -0.03229 0.20232 -0.03716 0.20162 C -0.04254 0.18334 -0.03698 0.19908 -0.0474 0.19074 C -0.04827 0.19005 -0.04896 0.18565 -0.04983 0.18472 C -0.05712 0.17871 -0.05417 0.17917 -0.05834 0.17917 " pathEditMode="relative" rAng="0" ptsTypes="ffffffffffffffffffffffA">
                                      <p:cBhvr>
                                        <p:cTn id="25" dur="1000" fill="hold"/>
                                        <p:tgtEl>
                                          <p:spTgt spid="27">
                                            <p:txEl>
                                              <p:pRg st="0" end="0"/>
                                            </p:txEl>
                                          </p:spTgt>
                                        </p:tgtEl>
                                        <p:attrNameLst>
                                          <p:attrName>ppt_x</p:attrName>
                                          <p:attrName>ppt_y</p:attrName>
                                        </p:attrNameLst>
                                      </p:cBhvr>
                                      <p:rCtr x="-5800" y="12500"/>
                                    </p:animMotion>
                                  </p:childTnLst>
                                </p:cTn>
                              </p:par>
                            </p:childTnLst>
                          </p:cTn>
                        </p:par>
                        <p:par>
                          <p:cTn id="26" fill="hold">
                            <p:stCondLst>
                              <p:cond delay="2000"/>
                            </p:stCondLst>
                            <p:childTnLst>
                              <p:par>
                                <p:cTn id="27" presetID="4" presetClass="entr" presetSubtype="16"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box(in)">
                                      <p:cBhvr>
                                        <p:cTn id="29" dur="500"/>
                                        <p:tgtEl>
                                          <p:spTgt spid="30"/>
                                        </p:tgtEl>
                                      </p:cBhvr>
                                    </p:animEffect>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p:cTn id="34" dur="500" fill="hold"/>
                                        <p:tgtEl>
                                          <p:spTgt spid="29"/>
                                        </p:tgtEl>
                                        <p:attrNameLst>
                                          <p:attrName>ppt_w</p:attrName>
                                        </p:attrNameLst>
                                      </p:cBhvr>
                                      <p:tavLst>
                                        <p:tav tm="0">
                                          <p:val>
                                            <p:fltVal val="0"/>
                                          </p:val>
                                        </p:tav>
                                        <p:tav tm="100000">
                                          <p:val>
                                            <p:strVal val="#ppt_w"/>
                                          </p:val>
                                        </p:tav>
                                      </p:tavLst>
                                    </p:anim>
                                    <p:anim calcmode="lin" valueType="num">
                                      <p:cBhvr>
                                        <p:cTn id="35" dur="500" fill="hold"/>
                                        <p:tgtEl>
                                          <p:spTgt spid="29"/>
                                        </p:tgtEl>
                                        <p:attrNameLst>
                                          <p:attrName>ppt_h</p:attrName>
                                        </p:attrNameLst>
                                      </p:cBhvr>
                                      <p:tavLst>
                                        <p:tav tm="0">
                                          <p:val>
                                            <p:fltVal val="0"/>
                                          </p:val>
                                        </p:tav>
                                        <p:tav tm="100000">
                                          <p:val>
                                            <p:strVal val="#ppt_h"/>
                                          </p:val>
                                        </p:tav>
                                      </p:tavLst>
                                    </p:anim>
                                  </p:childTnLst>
                                </p:cTn>
                              </p:par>
                              <p:par>
                                <p:cTn id="36" presetID="23" presetClass="entr" presetSubtype="16" fill="hold" grpId="0" nodeType="with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p:cTn id="38" dur="500" fill="hold"/>
                                        <p:tgtEl>
                                          <p:spTgt spid="32"/>
                                        </p:tgtEl>
                                        <p:attrNameLst>
                                          <p:attrName>ppt_w</p:attrName>
                                        </p:attrNameLst>
                                      </p:cBhvr>
                                      <p:tavLst>
                                        <p:tav tm="0">
                                          <p:val>
                                            <p:fltVal val="0"/>
                                          </p:val>
                                        </p:tav>
                                        <p:tav tm="100000">
                                          <p:val>
                                            <p:strVal val="#ppt_w"/>
                                          </p:val>
                                        </p:tav>
                                      </p:tavLst>
                                    </p:anim>
                                    <p:anim calcmode="lin" valueType="num">
                                      <p:cBhvr>
                                        <p:cTn id="39" dur="500" fill="hold"/>
                                        <p:tgtEl>
                                          <p:spTgt spid="32"/>
                                        </p:tgtEl>
                                        <p:attrNameLst>
                                          <p:attrName>ppt_h</p:attrName>
                                        </p:attrNameLst>
                                      </p:cBhvr>
                                      <p:tavLst>
                                        <p:tav tm="0">
                                          <p:val>
                                            <p:fltVal val="0"/>
                                          </p:val>
                                        </p:tav>
                                        <p:tav tm="100000">
                                          <p:val>
                                            <p:strVal val="#ppt_h"/>
                                          </p:val>
                                        </p:tav>
                                      </p:tavLst>
                                    </p:anim>
                                  </p:childTnLst>
                                </p:cTn>
                              </p:par>
                              <p:par>
                                <p:cTn id="40" presetID="23" presetClass="entr" presetSubtype="16" fill="hold" grpId="1" nodeType="withEffect">
                                  <p:stCondLst>
                                    <p:cond delay="0"/>
                                  </p:stCondLst>
                                  <p:iterate type="lt">
                                    <p:tmPct val="0"/>
                                  </p:iterate>
                                  <p:childTnLst>
                                    <p:set>
                                      <p:cBhvr>
                                        <p:cTn id="41" dur="1" fill="hold">
                                          <p:stCondLst>
                                            <p:cond delay="0"/>
                                          </p:stCondLst>
                                        </p:cTn>
                                        <p:tgtEl>
                                          <p:spTgt spid="33"/>
                                        </p:tgtEl>
                                        <p:attrNameLst>
                                          <p:attrName>style.visibility</p:attrName>
                                        </p:attrNameLst>
                                      </p:cBhvr>
                                      <p:to>
                                        <p:strVal val="visible"/>
                                      </p:to>
                                    </p:set>
                                    <p:anim calcmode="lin" valueType="num">
                                      <p:cBhvr>
                                        <p:cTn id="42" dur="500" fill="hold"/>
                                        <p:tgtEl>
                                          <p:spTgt spid="33"/>
                                        </p:tgtEl>
                                        <p:attrNameLst>
                                          <p:attrName>ppt_w</p:attrName>
                                        </p:attrNameLst>
                                      </p:cBhvr>
                                      <p:tavLst>
                                        <p:tav tm="0">
                                          <p:val>
                                            <p:fltVal val="0"/>
                                          </p:val>
                                        </p:tav>
                                        <p:tav tm="100000">
                                          <p:val>
                                            <p:strVal val="#ppt_w"/>
                                          </p:val>
                                        </p:tav>
                                      </p:tavLst>
                                    </p:anim>
                                    <p:anim calcmode="lin" valueType="num">
                                      <p:cBhvr>
                                        <p:cTn id="43" dur="500" fill="hold"/>
                                        <p:tgtEl>
                                          <p:spTgt spid="33"/>
                                        </p:tgtEl>
                                        <p:attrNameLst>
                                          <p:attrName>ppt_h</p:attrName>
                                        </p:attrNameLst>
                                      </p:cBhvr>
                                      <p:tavLst>
                                        <p:tav tm="0">
                                          <p:val>
                                            <p:fltVal val="0"/>
                                          </p:val>
                                        </p:tav>
                                        <p:tav tm="100000">
                                          <p:val>
                                            <p:strVal val="#ppt_h"/>
                                          </p:val>
                                        </p:tav>
                                      </p:tavLst>
                                    </p:anim>
                                  </p:childTnLst>
                                </p:cTn>
                              </p:par>
                            </p:childTnLst>
                          </p:cTn>
                        </p:par>
                        <p:par>
                          <p:cTn id="44" fill="hold">
                            <p:stCondLst>
                              <p:cond delay="500"/>
                            </p:stCondLst>
                            <p:childTnLst>
                              <p:par>
                                <p:cTn id="45" presetID="0" presetClass="path" presetSubtype="0" repeatCount="indefinite" accel="50000" decel="50000" fill="hold" grpId="0" nodeType="afterEffect">
                                  <p:stCondLst>
                                    <p:cond delay="0"/>
                                  </p:stCondLst>
                                  <p:iterate type="lt">
                                    <p:tmPct val="10000"/>
                                  </p:iterate>
                                  <p:childTnLst>
                                    <p:animMotion origin="layout" path="M 3.33333E-6 -0.00046 C -0.03316 -0.00625 -0.06337 -0.00972 -0.09757 -0.01134 C -0.14636 -0.01042 -0.17969 -0.01134 -0.22344 -0.00695 C -0.26979 -0.00232 -0.3132 0.00949 -0.35938 0.01319 C -0.38091 0.0125 -0.40243 0.01273 -0.42361 0.01088 C -0.43837 0.00949 -0.45799 0.00046 -0.4724 -0.00278 C -0.50556 -0.00995 -0.54098 -0.00278 -0.575 -0.00278 " pathEditMode="relative" rAng="0" ptsTypes="ffffffA">
                                      <p:cBhvr>
                                        <p:cTn id="46" dur="2000" fill="hold"/>
                                        <p:tgtEl>
                                          <p:spTgt spid="33"/>
                                        </p:tgtEl>
                                        <p:attrNameLst>
                                          <p:attrName>ppt_x</p:attrName>
                                          <p:attrName>ppt_y</p:attrName>
                                        </p:attrNameLst>
                                      </p:cBhvr>
                                      <p:rCtr x="-28700" y="100"/>
                                    </p:animMotion>
                                  </p:childTnLst>
                                  <p:subTnLst>
                                    <p:set>
                                      <p:cBhvr override="childStyle">
                                        <p:cTn dur="1" fill="hold" display="0" masterRel="sameClick" afterEffect="1">
                                          <p:stCondLst>
                                            <p:cond evt="end" delay="0">
                                              <p:tn val="45"/>
                                            </p:cond>
                                          </p:stCondLst>
                                        </p:cTn>
                                        <p:tgtEl>
                                          <p:spTgt spid="33"/>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23" presetClass="entr" presetSubtype="16" fill="hold" nodeType="clickEffect">
                                  <p:stCondLst>
                                    <p:cond delay="0"/>
                                  </p:stCondLst>
                                  <p:childTnLst>
                                    <p:set>
                                      <p:cBhvr>
                                        <p:cTn id="50" dur="1" fill="hold">
                                          <p:stCondLst>
                                            <p:cond delay="0"/>
                                          </p:stCondLst>
                                        </p:cTn>
                                        <p:tgtEl>
                                          <p:spTgt spid="39">
                                            <p:txEl>
                                              <p:pRg st="2" end="2"/>
                                            </p:txEl>
                                          </p:spTgt>
                                        </p:tgtEl>
                                        <p:attrNameLst>
                                          <p:attrName>style.visibility</p:attrName>
                                        </p:attrNameLst>
                                      </p:cBhvr>
                                      <p:to>
                                        <p:strVal val="visible"/>
                                      </p:to>
                                    </p:set>
                                    <p:anim calcmode="lin" valueType="num">
                                      <p:cBhvr>
                                        <p:cTn id="51" dur="500" fill="hold"/>
                                        <p:tgtEl>
                                          <p:spTgt spid="39">
                                            <p:txEl>
                                              <p:pRg st="2" end="2"/>
                                            </p:txEl>
                                          </p:spTgt>
                                        </p:tgtEl>
                                        <p:attrNameLst>
                                          <p:attrName>ppt_w</p:attrName>
                                        </p:attrNameLst>
                                      </p:cBhvr>
                                      <p:tavLst>
                                        <p:tav tm="0">
                                          <p:val>
                                            <p:fltVal val="0"/>
                                          </p:val>
                                        </p:tav>
                                        <p:tav tm="100000">
                                          <p:val>
                                            <p:strVal val="#ppt_w"/>
                                          </p:val>
                                        </p:tav>
                                      </p:tavLst>
                                    </p:anim>
                                    <p:anim calcmode="lin" valueType="num">
                                      <p:cBhvr>
                                        <p:cTn id="52" dur="500" fill="hold"/>
                                        <p:tgtEl>
                                          <p:spTgt spid="39">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9" grpId="0" uiExpand="1" build="allAtOnce"/>
      <p:bldP spid="27" grpId="1" build="allAtOnce"/>
      <p:bldP spid="27" grpId="2" build="allAtOnce"/>
      <p:bldP spid="30" grpId="0"/>
      <p:bldP spid="32" grpId="0"/>
      <p:bldP spid="33" grpId="0"/>
      <p:bldP spid="33"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Response Buffering API</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8</a:t>
            </a:fld>
            <a:endParaRPr lang="en-US"/>
          </a:p>
        </p:txBody>
      </p:sp>
      <p:sp>
        <p:nvSpPr>
          <p:cNvPr id="5" name="TextBox 4"/>
          <p:cNvSpPr txBox="1"/>
          <p:nvPr/>
        </p:nvSpPr>
        <p:spPr>
          <a:xfrm>
            <a:off x="76200" y="1524000"/>
            <a:ext cx="8991600" cy="4862870"/>
          </a:xfrm>
          <a:prstGeom prst="rect">
            <a:avLst/>
          </a:prstGeom>
          <a:noFill/>
        </p:spPr>
        <p:txBody>
          <a:bodyPr wrap="square" rtlCol="0">
            <a:spAutoFit/>
          </a:bodyPr>
          <a:lstStyle/>
          <a:p>
            <a:pPr>
              <a:spcBef>
                <a:spcPts val="1200"/>
              </a:spcBef>
            </a:pPr>
            <a:r>
              <a:rPr lang="en-US" sz="2000" b="0" dirty="0" smtClean="0"/>
              <a:t>The following methods of HTTPResponse interface helps in the buffering the response</a:t>
            </a:r>
          </a:p>
          <a:p>
            <a:pPr marL="568325" indent="-331788">
              <a:spcBef>
                <a:spcPts val="1200"/>
              </a:spcBef>
              <a:buFont typeface="Wingdings" pitchFamily="2" charset="2"/>
              <a:buChar char="§"/>
            </a:pPr>
            <a:r>
              <a:rPr lang="en-US" sz="2000" b="0" dirty="0" err="1" smtClean="0">
                <a:solidFill>
                  <a:srgbClr val="7030A0"/>
                </a:solidFill>
              </a:rPr>
              <a:t>setBufferSize</a:t>
            </a:r>
            <a:r>
              <a:rPr lang="en-US" sz="2000" b="0" dirty="0" smtClean="0">
                <a:solidFill>
                  <a:srgbClr val="7030A0"/>
                </a:solidFill>
              </a:rPr>
              <a:t>(int size) </a:t>
            </a:r>
            <a:r>
              <a:rPr lang="en-US" sz="2000" b="0" dirty="0" smtClean="0"/>
              <a:t>: informs the web container the buffer size to be set for the servlet response, the values represents the number of bytes of data.</a:t>
            </a:r>
          </a:p>
          <a:p>
            <a:pPr marL="568325" indent="-331788">
              <a:spcBef>
                <a:spcPts val="1200"/>
              </a:spcBef>
              <a:buFont typeface="Wingdings" pitchFamily="2" charset="2"/>
              <a:buChar char="§"/>
            </a:pPr>
            <a:r>
              <a:rPr lang="en-US" sz="2000" b="0" dirty="0" err="1" smtClean="0">
                <a:solidFill>
                  <a:srgbClr val="7030A0"/>
                </a:solidFill>
              </a:rPr>
              <a:t>getBufferSize</a:t>
            </a:r>
            <a:r>
              <a:rPr lang="en-US" sz="2000" b="0" dirty="0" smtClean="0">
                <a:solidFill>
                  <a:srgbClr val="7030A0"/>
                </a:solidFill>
              </a:rPr>
              <a:t>() </a:t>
            </a:r>
            <a:r>
              <a:rPr lang="en-US" sz="2000" b="0" dirty="0" smtClean="0"/>
              <a:t>: returns an int indicating the current buffer size.</a:t>
            </a:r>
          </a:p>
          <a:p>
            <a:pPr marL="568325" indent="-331788">
              <a:spcBef>
                <a:spcPts val="1200"/>
              </a:spcBef>
              <a:buFont typeface="Wingdings" pitchFamily="2" charset="2"/>
              <a:buChar char="§"/>
            </a:pPr>
            <a:r>
              <a:rPr lang="en-US" sz="2000" b="0" dirty="0" err="1" smtClean="0">
                <a:solidFill>
                  <a:srgbClr val="7030A0"/>
                </a:solidFill>
              </a:rPr>
              <a:t>isCommitted</a:t>
            </a:r>
            <a:r>
              <a:rPr lang="en-US" sz="2000" b="0" dirty="0" smtClean="0">
                <a:solidFill>
                  <a:srgbClr val="7030A0"/>
                </a:solidFill>
              </a:rPr>
              <a:t>() </a:t>
            </a:r>
            <a:r>
              <a:rPr lang="en-US" sz="2000" b="0" dirty="0" smtClean="0"/>
              <a:t>: returns a </a:t>
            </a:r>
            <a:r>
              <a:rPr lang="en-US" sz="2000" b="0" dirty="0" err="1" smtClean="0"/>
              <a:t>boolean</a:t>
            </a:r>
            <a:r>
              <a:rPr lang="en-US" sz="2000" b="0" dirty="0" smtClean="0"/>
              <a:t> indicating whether any part of the response has actually been sent. If this method returns true, the status code and headers cannot be changed. </a:t>
            </a:r>
          </a:p>
          <a:p>
            <a:pPr marL="568325" indent="-331788">
              <a:spcBef>
                <a:spcPts val="1200"/>
              </a:spcBef>
              <a:buFont typeface="Wingdings" pitchFamily="2" charset="2"/>
              <a:buChar char="§"/>
            </a:pPr>
            <a:r>
              <a:rPr lang="en-US" sz="2000" b="0" dirty="0" smtClean="0">
                <a:solidFill>
                  <a:srgbClr val="7030A0"/>
                </a:solidFill>
              </a:rPr>
              <a:t>reset() </a:t>
            </a:r>
            <a:r>
              <a:rPr lang="en-US" sz="2000" b="0" dirty="0" smtClean="0"/>
              <a:t>: method can be used any time before commit to empty the buffer and unset the headers.</a:t>
            </a:r>
          </a:p>
          <a:p>
            <a:pPr marL="568325" indent="-331788">
              <a:spcBef>
                <a:spcPts val="1200"/>
              </a:spcBef>
              <a:buFont typeface="Wingdings" pitchFamily="2" charset="2"/>
              <a:buChar char="§"/>
            </a:pPr>
            <a:r>
              <a:rPr lang="en-US" sz="2000" b="0" dirty="0" err="1" smtClean="0">
                <a:solidFill>
                  <a:srgbClr val="7030A0"/>
                </a:solidFill>
              </a:rPr>
              <a:t>flushBuffer</a:t>
            </a:r>
            <a:r>
              <a:rPr lang="en-US" sz="2000" b="0" dirty="0" smtClean="0">
                <a:solidFill>
                  <a:srgbClr val="7030A0"/>
                </a:solidFill>
              </a:rPr>
              <a:t>() </a:t>
            </a:r>
            <a:r>
              <a:rPr lang="en-US" sz="2000" b="0" dirty="0" smtClean="0"/>
              <a:t>: sends content in the buffer to the client and commits the response. </a:t>
            </a:r>
            <a:endParaRPr lang="en-US" sz="2000" b="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code for </a:t>
            </a:r>
            <a:r>
              <a:rPr lang="en-US" smtClean="0"/>
              <a:t>response buffering ?</a:t>
            </a:r>
            <a:endParaRPr lang="en-US"/>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9</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0" y="1524000"/>
            <a:ext cx="5791201" cy="4114800"/>
          </a:xfrm>
          <a:prstGeom prst="rect">
            <a:avLst/>
          </a:prstGeom>
          <a:noFill/>
          <a:ln w="9525">
            <a:noFill/>
            <a:miter lim="800000"/>
            <a:headEnd/>
            <a:tailEnd/>
          </a:ln>
          <a:effectLst/>
        </p:spPr>
      </p:pic>
      <p:sp>
        <p:nvSpPr>
          <p:cNvPr id="6" name="Line Callout 1 5"/>
          <p:cNvSpPr/>
          <p:nvPr/>
        </p:nvSpPr>
        <p:spPr>
          <a:xfrm>
            <a:off x="5029200" y="1905000"/>
            <a:ext cx="3581400" cy="304800"/>
          </a:xfrm>
          <a:prstGeom prst="borderCallout1">
            <a:avLst>
              <a:gd name="adj1" fmla="val 59975"/>
              <a:gd name="adj2" fmla="val -520"/>
              <a:gd name="adj3" fmla="val 187384"/>
              <a:gd name="adj4" fmla="val -6815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b="0" dirty="0" smtClean="0">
                <a:latin typeface="Arial" pitchFamily="34" charset="0"/>
                <a:cs typeface="Arial" pitchFamily="34" charset="0"/>
              </a:rPr>
              <a:t>Setting the buffer size as 32 Kb</a:t>
            </a:r>
            <a:endParaRPr lang="en-US" sz="1500" b="0" dirty="0">
              <a:latin typeface="Arial" pitchFamily="34" charset="0"/>
              <a:cs typeface="Arial" pitchFamily="34" charset="0"/>
            </a:endParaRPr>
          </a:p>
        </p:txBody>
      </p:sp>
      <p:sp>
        <p:nvSpPr>
          <p:cNvPr id="8" name="Line Callout 1 7"/>
          <p:cNvSpPr/>
          <p:nvPr/>
        </p:nvSpPr>
        <p:spPr>
          <a:xfrm>
            <a:off x="4724400" y="2743200"/>
            <a:ext cx="3733800" cy="457200"/>
          </a:xfrm>
          <a:prstGeom prst="borderCallout1">
            <a:avLst>
              <a:gd name="adj1" fmla="val 59975"/>
              <a:gd name="adj2" fmla="val -520"/>
              <a:gd name="adj3" fmla="val 96005"/>
              <a:gd name="adj4" fmla="val -7609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b="0" dirty="0" smtClean="0">
                <a:latin typeface="Arial" pitchFamily="34" charset="0"/>
                <a:cs typeface="Arial" pitchFamily="34" charset="0"/>
              </a:rPr>
              <a:t>Checks the whether the response is committed . </a:t>
            </a:r>
            <a:endParaRPr lang="en-US" sz="1500" b="0" dirty="0">
              <a:latin typeface="Arial" pitchFamily="34" charset="0"/>
              <a:cs typeface="Arial" pitchFamily="34" charset="0"/>
            </a:endParaRPr>
          </a:p>
        </p:txBody>
      </p:sp>
      <p:sp>
        <p:nvSpPr>
          <p:cNvPr id="9" name="Line Callout 1 8"/>
          <p:cNvSpPr/>
          <p:nvPr/>
        </p:nvSpPr>
        <p:spPr>
          <a:xfrm>
            <a:off x="4343400" y="3352800"/>
            <a:ext cx="4038600" cy="457200"/>
          </a:xfrm>
          <a:prstGeom prst="borderCallout1">
            <a:avLst>
              <a:gd name="adj1" fmla="val 59975"/>
              <a:gd name="adj2" fmla="val -520"/>
              <a:gd name="adj3" fmla="val 99453"/>
              <a:gd name="adj4" fmla="val -6191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b="0" dirty="0" smtClean="0">
                <a:latin typeface="Arial" pitchFamily="34" charset="0"/>
                <a:cs typeface="Arial" pitchFamily="34" charset="0"/>
              </a:rPr>
              <a:t>Clears the buffer</a:t>
            </a:r>
          </a:p>
        </p:txBody>
      </p:sp>
      <p:sp>
        <p:nvSpPr>
          <p:cNvPr id="10" name="Line Callout 1 9"/>
          <p:cNvSpPr/>
          <p:nvPr/>
        </p:nvSpPr>
        <p:spPr>
          <a:xfrm>
            <a:off x="4343400" y="3886200"/>
            <a:ext cx="4495800" cy="381000"/>
          </a:xfrm>
          <a:prstGeom prst="borderCallout1">
            <a:avLst>
              <a:gd name="adj1" fmla="val 59975"/>
              <a:gd name="adj2" fmla="val -520"/>
              <a:gd name="adj3" fmla="val 68418"/>
              <a:gd name="adj4" fmla="val -6566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b="0" dirty="0" smtClean="0">
                <a:latin typeface="Arial" pitchFamily="34" charset="0"/>
                <a:cs typeface="Arial" pitchFamily="34" charset="0"/>
              </a:rPr>
              <a:t>clears buffer, status codes and headers</a:t>
            </a:r>
          </a:p>
        </p:txBody>
      </p:sp>
      <p:sp>
        <p:nvSpPr>
          <p:cNvPr id="11" name="Line Callout 1 10"/>
          <p:cNvSpPr/>
          <p:nvPr/>
        </p:nvSpPr>
        <p:spPr>
          <a:xfrm>
            <a:off x="4572000" y="4419600"/>
            <a:ext cx="3581400" cy="304800"/>
          </a:xfrm>
          <a:prstGeom prst="borderCallout1">
            <a:avLst>
              <a:gd name="adj1" fmla="val 59975"/>
              <a:gd name="adj2" fmla="val -520"/>
              <a:gd name="adj3" fmla="val 125315"/>
              <a:gd name="adj4" fmla="val -7828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b="0" dirty="0" smtClean="0">
                <a:latin typeface="Arial" pitchFamily="34" charset="0"/>
                <a:cs typeface="Arial" pitchFamily="34" charset="0"/>
              </a:rPr>
              <a:t>Commits the response</a:t>
            </a:r>
            <a:endParaRPr lang="en-US" sz="1500" b="0" dirty="0">
              <a:latin typeface="Arial" pitchFamily="34" charset="0"/>
              <a:cs typeface="Arial" pitchFamily="34" charset="0"/>
            </a:endParaRPr>
          </a:p>
        </p:txBody>
      </p:sp>
      <p:sp>
        <p:nvSpPr>
          <p:cNvPr id="12" name="Heptagon 11"/>
          <p:cNvSpPr/>
          <p:nvPr/>
        </p:nvSpPr>
        <p:spPr>
          <a:xfrm>
            <a:off x="152400" y="4038600"/>
            <a:ext cx="304800" cy="228600"/>
          </a:xfrm>
          <a:prstGeom prst="hept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1</a:t>
            </a:r>
            <a:endParaRPr lang="en-US" dirty="0"/>
          </a:p>
        </p:txBody>
      </p:sp>
      <p:sp>
        <p:nvSpPr>
          <p:cNvPr id="13" name="TextBox 12"/>
          <p:cNvSpPr txBox="1"/>
          <p:nvPr/>
        </p:nvSpPr>
        <p:spPr>
          <a:xfrm>
            <a:off x="228600" y="5410200"/>
            <a:ext cx="8382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b="0" dirty="0" smtClean="0">
                <a:solidFill>
                  <a:srgbClr val="C00000"/>
                </a:solidFill>
                <a:latin typeface="Arial" pitchFamily="34" charset="0"/>
                <a:cs typeface="Arial" pitchFamily="34" charset="0"/>
              </a:rPr>
              <a:t>Since the buffer is reset before the committing the response  the contents above the mark  “1”  will not be printed .</a:t>
            </a:r>
            <a:endParaRPr lang="en-US" b="0" dirty="0">
              <a:solidFill>
                <a:srgbClr val="C0000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heckerboard(across)">
                                      <p:cBhvr>
                                        <p:cTn id="11" dur="500"/>
                                        <p:tgtEl>
                                          <p:spTgt spid="8"/>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heckerboard(across)">
                                      <p:cBhvr>
                                        <p:cTn id="15" dur="500"/>
                                        <p:tgtEl>
                                          <p:spTgt spid="9"/>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checkerboard(across)">
                                      <p:cBhvr>
                                        <p:cTn id="19" dur="500"/>
                                        <p:tgtEl>
                                          <p:spTgt spid="10"/>
                                        </p:tgtEl>
                                      </p:cBhvr>
                                    </p:animEffect>
                                  </p:childTnLst>
                                </p:cTn>
                              </p:par>
                            </p:childTnLst>
                          </p:cTn>
                        </p:par>
                        <p:par>
                          <p:cTn id="20" fill="hold">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checkerboard(across)">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Lst>
  </p:timing>
</p:sld>
</file>

<file path=ppt/theme/theme1.xml><?xml version="1.0" encoding="utf-8"?>
<a:theme xmlns:a="http://schemas.openxmlformats.org/drawingml/2006/main" name="CATP_2.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51B6D4D3094E747B8B545B5FF6CDFA5" ma:contentTypeVersion="0" ma:contentTypeDescription="Create a new document." ma:contentTypeScope="" ma:versionID="fd8225ad450e0e719d9276b01a567063">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BA5CF74A-52C5-48ED-905F-E1CADAB10CB5}"/>
</file>

<file path=customXml/itemProps2.xml><?xml version="1.0" encoding="utf-8"?>
<ds:datastoreItem xmlns:ds="http://schemas.openxmlformats.org/officeDocument/2006/customXml" ds:itemID="{6D2042C2-A9C3-41C8-A778-0CB8ECA6EC09}"/>
</file>

<file path=customXml/itemProps3.xml><?xml version="1.0" encoding="utf-8"?>
<ds:datastoreItem xmlns:ds="http://schemas.openxmlformats.org/officeDocument/2006/customXml" ds:itemID="{D6CE3420-51B5-45D0-AA94-470C87CA3DB9}"/>
</file>

<file path=docProps/app.xml><?xml version="1.0" encoding="utf-8"?>
<Properties xmlns="http://schemas.openxmlformats.org/officeDocument/2006/extended-properties" xmlns:vt="http://schemas.openxmlformats.org/officeDocument/2006/docPropsVTypes">
  <Template>CATP_2.1</Template>
  <TotalTime>42207</TotalTime>
  <Words>2564</Words>
  <Application>Microsoft Office PowerPoint</Application>
  <PresentationFormat>On-screen Show (4:3)</PresentationFormat>
  <Paragraphs>310</Paragraphs>
  <Slides>40</Slides>
  <Notes>4</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CATP_2.1</vt:lpstr>
      <vt:lpstr>PowerPoint Presentation</vt:lpstr>
      <vt:lpstr>About the Author</vt:lpstr>
      <vt:lpstr>PowerPoint Presentation</vt:lpstr>
      <vt:lpstr>Objectives</vt:lpstr>
      <vt:lpstr>What is Response Buffering ?</vt:lpstr>
      <vt:lpstr>How Servlet works without buffering?</vt:lpstr>
      <vt:lpstr>How Servlet works with buffering?</vt:lpstr>
      <vt:lpstr>Response Buffering API</vt:lpstr>
      <vt:lpstr>Sample code for response buffering ?</vt:lpstr>
      <vt:lpstr>Output Screen</vt:lpstr>
      <vt:lpstr>What is Servlet Chaining ?</vt:lpstr>
      <vt:lpstr>Two ways of Servlet Chaining</vt:lpstr>
      <vt:lpstr>Forward Request - How it works?</vt:lpstr>
      <vt:lpstr>Include Request - How it works?</vt:lpstr>
      <vt:lpstr>How to Chain Servlets?</vt:lpstr>
      <vt:lpstr>RequestDispatcher Interface</vt:lpstr>
      <vt:lpstr>Methods in RequestDispatcher</vt:lpstr>
      <vt:lpstr>How to share value in servlet chain?</vt:lpstr>
      <vt:lpstr>How to include a Servlet?</vt:lpstr>
      <vt:lpstr>Include Vs Forward</vt:lpstr>
      <vt:lpstr>Lend a Hand – Including a Servlet</vt:lpstr>
      <vt:lpstr>Lend a Hand - UserHome</vt:lpstr>
      <vt:lpstr>Lend a Hand – Welcome Servlet</vt:lpstr>
      <vt:lpstr>Lend a Hand – Footer Servlet</vt:lpstr>
      <vt:lpstr>Lend a Hand – Deploy and Run</vt:lpstr>
      <vt:lpstr>How to forward request ? </vt:lpstr>
      <vt:lpstr>Guide Lines in Forwarding Request</vt:lpstr>
      <vt:lpstr>Lend a Hand – Forwarding Request </vt:lpstr>
      <vt:lpstr>Lend a Hand – CurrentDate Servlet</vt:lpstr>
      <vt:lpstr>Lend a Hand – DisplayDate Servlet</vt:lpstr>
      <vt:lpstr>Lend a Hand - Deploy and Run</vt:lpstr>
      <vt:lpstr>Send Redirect Vs Forward</vt:lpstr>
      <vt:lpstr>Send Redirect Vs Forward</vt:lpstr>
      <vt:lpstr>Lend a Hand -  SendRedirect Vs Forward</vt:lpstr>
      <vt:lpstr>Lend a Hand - Step 1 : Create Servlet1</vt:lpstr>
      <vt:lpstr>Lend a Hand - Step 2 : Create Servlet2</vt:lpstr>
      <vt:lpstr>Lend a Hand - Step 3 : Deploy and Run</vt:lpstr>
      <vt:lpstr>Lend a Hand - Step 4 : Using send redirect</vt:lpstr>
      <vt:lpstr>Lend a Hand - Step 5 : Deploy and Run</vt:lpstr>
      <vt:lpstr>PowerPoint Presentation</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tables and frames</dc:title>
  <dc:creator>121246</dc:creator>
  <cp:lastModifiedBy>124294</cp:lastModifiedBy>
  <cp:revision>2106</cp:revision>
  <dcterms:created xsi:type="dcterms:W3CDTF">2006-08-07T10:58:16Z</dcterms:created>
  <dcterms:modified xsi:type="dcterms:W3CDTF">2012-10-11T06:04:07Z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Id">
    <vt:lpwstr>0x010100851B6D4D3094E747B8B545B5FF6CDFA5</vt:lpwstr>
  </property>
</Properties>
</file>