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7"/>
  </p:notesMasterIdLst>
  <p:handoutMasterIdLst>
    <p:handoutMasterId r:id="rId58"/>
  </p:handoutMasterIdLst>
  <p:sldIdLst>
    <p:sldId id="257" r:id="rId5"/>
    <p:sldId id="418" r:id="rId6"/>
    <p:sldId id="451" r:id="rId7"/>
    <p:sldId id="452" r:id="rId8"/>
    <p:sldId id="453" r:id="rId9"/>
    <p:sldId id="454" r:id="rId10"/>
    <p:sldId id="455" r:id="rId11"/>
    <p:sldId id="456" r:id="rId12"/>
    <p:sldId id="457" r:id="rId13"/>
    <p:sldId id="458" r:id="rId14"/>
    <p:sldId id="459" r:id="rId15"/>
    <p:sldId id="460" r:id="rId16"/>
    <p:sldId id="461" r:id="rId17"/>
    <p:sldId id="462" r:id="rId18"/>
    <p:sldId id="463" r:id="rId19"/>
    <p:sldId id="464" r:id="rId20"/>
    <p:sldId id="465" r:id="rId21"/>
    <p:sldId id="466" r:id="rId22"/>
    <p:sldId id="467" r:id="rId23"/>
    <p:sldId id="468" r:id="rId24"/>
    <p:sldId id="469" r:id="rId25"/>
    <p:sldId id="470" r:id="rId26"/>
    <p:sldId id="471" r:id="rId27"/>
    <p:sldId id="473" r:id="rId28"/>
    <p:sldId id="474" r:id="rId29"/>
    <p:sldId id="475" r:id="rId30"/>
    <p:sldId id="476" r:id="rId31"/>
    <p:sldId id="477" r:id="rId32"/>
    <p:sldId id="478" r:id="rId33"/>
    <p:sldId id="479" r:id="rId34"/>
    <p:sldId id="480" r:id="rId35"/>
    <p:sldId id="481" r:id="rId36"/>
    <p:sldId id="482" r:id="rId37"/>
    <p:sldId id="483" r:id="rId38"/>
    <p:sldId id="484" r:id="rId39"/>
    <p:sldId id="485" r:id="rId40"/>
    <p:sldId id="486" r:id="rId41"/>
    <p:sldId id="487" r:id="rId42"/>
    <p:sldId id="498" r:id="rId43"/>
    <p:sldId id="488" r:id="rId44"/>
    <p:sldId id="489" r:id="rId45"/>
    <p:sldId id="490" r:id="rId46"/>
    <p:sldId id="491" r:id="rId47"/>
    <p:sldId id="492" r:id="rId48"/>
    <p:sldId id="493" r:id="rId49"/>
    <p:sldId id="494" r:id="rId50"/>
    <p:sldId id="496" r:id="rId51"/>
    <p:sldId id="497" r:id="rId52"/>
    <p:sldId id="277" r:id="rId53"/>
    <p:sldId id="411" r:id="rId54"/>
    <p:sldId id="412" r:id="rId55"/>
    <p:sldId id="45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T7e56DHBI6xsRJYfqGvy3A==" hashData="XkwG2svmqSkr2KD9c1XZ5b64vGQ="/>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8" autoAdjust="0"/>
    <p:restoredTop sz="97544" autoAdjust="0"/>
  </p:normalViewPr>
  <p:slideViewPr>
    <p:cSldViewPr>
      <p:cViewPr>
        <p:scale>
          <a:sx n="70" d="100"/>
          <a:sy n="70" d="100"/>
        </p:scale>
        <p:origin x="-1368" y="-72"/>
      </p:cViewPr>
      <p:guideLst>
        <p:guide orient="horz" pos="2208"/>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777B3C-393F-42E1-9573-E7EB94F4F9CC}" type="datetimeFigureOut">
              <a:rPr lang="en-US" smtClean="0"/>
              <a:t>9/2/2013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9181E7-5B9F-4BBC-8B3B-9F2762FA40CA}" type="slidenum">
              <a:rPr lang="en-US" smtClean="0"/>
              <a:t>‹#›</a:t>
            </a:fld>
            <a:endParaRPr lang="en-US"/>
          </a:p>
        </p:txBody>
      </p:sp>
    </p:spTree>
    <p:extLst>
      <p:ext uri="{BB962C8B-B14F-4D97-AF65-F5344CB8AC3E}">
        <p14:creationId xmlns:p14="http://schemas.microsoft.com/office/powerpoint/2010/main" val="42246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9/2/2013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 </a:t>
            </a:r>
            <a:r>
              <a:rPr lang="en-US" b="1" dirty="0" smtClean="0">
                <a:effectLst/>
              </a:rPr>
              <a:t>computer</a:t>
            </a:r>
            <a:r>
              <a:rPr lang="en-US" dirty="0" smtClean="0">
                <a:effectLst/>
              </a:rPr>
              <a:t> is any device that can to carry out a finite set of arithmetic or logical operations in a programmed sequence.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Since a sequence of operations can be readily changed, the computer can solve more than one kind of problem.</a:t>
            </a:r>
          </a:p>
          <a:p>
            <a:endParaRPr lang="en-US" dirty="0" smtClean="0"/>
          </a:p>
          <a:p>
            <a:endParaRPr lang="en-US" dirty="0" smtClean="0"/>
          </a:p>
          <a:p>
            <a:r>
              <a:rPr lang="en-US" sz="1200" b="1" i="0" u="none" strike="noStrike" kern="1200" baseline="0" dirty="0" smtClean="0">
                <a:solidFill>
                  <a:schemeClr val="tx1"/>
                </a:solidFill>
                <a:latin typeface="+mn-lt"/>
                <a:ea typeface="+mn-ea"/>
                <a:cs typeface="+mn-cs"/>
              </a:rPr>
              <a:t>Cell phones: </a:t>
            </a:r>
          </a:p>
          <a:p>
            <a:r>
              <a:rPr lang="en-US" sz="1200" b="0" i="0" u="none" strike="noStrike" kern="1200" baseline="0" dirty="0" smtClean="0">
                <a:solidFill>
                  <a:schemeClr val="tx1"/>
                </a:solidFill>
                <a:latin typeface="+mn-lt"/>
                <a:ea typeface="+mn-ea"/>
                <a:cs typeface="+mn-cs"/>
              </a:rPr>
              <a:t>most cell phones on the market today offer some kind of data</a:t>
            </a:r>
          </a:p>
          <a:p>
            <a:r>
              <a:rPr lang="en-US" sz="1200" b="0" i="0" u="none" strike="noStrike" kern="1200" baseline="0" dirty="0" smtClean="0">
                <a:solidFill>
                  <a:schemeClr val="tx1"/>
                </a:solidFill>
                <a:latin typeface="+mn-lt"/>
                <a:ea typeface="+mn-ea"/>
                <a:cs typeface="+mn-cs"/>
              </a:rPr>
              <a:t>service. Most offer a short messaging service (SMS) and many also offer wireless</a:t>
            </a:r>
          </a:p>
          <a:p>
            <a:r>
              <a:rPr lang="en-US" sz="1200" b="0" i="0" u="none" strike="noStrike" kern="1200" baseline="0" dirty="0" smtClean="0">
                <a:solidFill>
                  <a:schemeClr val="tx1"/>
                </a:solidFill>
                <a:latin typeface="+mn-lt"/>
                <a:ea typeface="+mn-ea"/>
                <a:cs typeface="+mn-cs"/>
              </a:rPr>
              <a:t>access protocol (WAP) services that allow a minimal form of Web access.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Personal digital assistants (PDAs):</a:t>
            </a:r>
          </a:p>
          <a:p>
            <a:r>
              <a:rPr lang="en-US" sz="1200" b="0" i="0" u="none" strike="noStrike" kern="1200" baseline="0" dirty="0" smtClean="0">
                <a:solidFill>
                  <a:schemeClr val="tx1"/>
                </a:solidFill>
                <a:latin typeface="+mn-lt"/>
                <a:ea typeface="+mn-ea"/>
                <a:cs typeface="+mn-cs"/>
              </a:rPr>
              <a:t>we are now seeing a tremendous amount of advancement and market uptake in PDAs. Due to the small size</a:t>
            </a:r>
          </a:p>
          <a:p>
            <a:r>
              <a:rPr lang="en-US" sz="1200" b="0" i="0" u="none" strike="noStrike" kern="1200" baseline="0" dirty="0" smtClean="0">
                <a:solidFill>
                  <a:schemeClr val="tx1"/>
                </a:solidFill>
                <a:latin typeface="+mn-lt"/>
                <a:ea typeface="+mn-ea"/>
                <a:cs typeface="+mn-cs"/>
              </a:rPr>
              <a:t>and relatively high computing power of these devices, they are fast becoming a favorite among mobile professionals.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Smart Phones:</a:t>
            </a:r>
          </a:p>
          <a:p>
            <a:r>
              <a:rPr lang="en-US" sz="1200" b="0" i="0" u="none" strike="noStrike" kern="1200" baseline="0" dirty="0" smtClean="0">
                <a:solidFill>
                  <a:schemeClr val="tx1"/>
                </a:solidFill>
                <a:latin typeface="+mn-lt"/>
                <a:ea typeface="+mn-ea"/>
                <a:cs typeface="+mn-cs"/>
              </a:rPr>
              <a:t>we are just now starting to see viable products that offer both the capabilities of cell phones and PDAs. This is a powerful combination</a:t>
            </a:r>
          </a:p>
          <a:p>
            <a:r>
              <a:rPr lang="en-US" sz="1200" b="0" i="0" u="none" strike="noStrike" kern="1200" baseline="0" dirty="0" smtClean="0">
                <a:solidFill>
                  <a:schemeClr val="tx1"/>
                </a:solidFill>
                <a:latin typeface="+mn-lt"/>
                <a:ea typeface="+mn-ea"/>
                <a:cs typeface="+mn-cs"/>
              </a:rPr>
              <a:t>whose proponents view it as the device to end all devices.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Tablet computers:</a:t>
            </a:r>
          </a:p>
          <a:p>
            <a:r>
              <a:rPr lang="en-US" sz="1200" b="0" i="0" u="none" strike="noStrike" kern="1200" baseline="0" dirty="0" smtClean="0">
                <a:solidFill>
                  <a:schemeClr val="tx1"/>
                </a:solidFill>
                <a:latin typeface="+mn-lt"/>
                <a:ea typeface="+mn-ea"/>
                <a:cs typeface="+mn-cs"/>
              </a:rPr>
              <a:t>these are computers with a large screen and no </a:t>
            </a:r>
            <a:r>
              <a:rPr lang="en-US" sz="1200" b="0" i="0" u="none" strike="noStrike" kern="1200" baseline="0" dirty="0" err="1" smtClean="0">
                <a:solidFill>
                  <a:schemeClr val="tx1"/>
                </a:solidFill>
                <a:latin typeface="+mn-lt"/>
                <a:ea typeface="+mn-ea"/>
                <a:cs typeface="+mn-cs"/>
              </a:rPr>
              <a:t>builtin</a:t>
            </a:r>
            <a:r>
              <a:rPr lang="en-US" sz="1200" b="0" i="0" u="none" strike="noStrike" kern="1200" baseline="0" dirty="0" smtClean="0">
                <a:solidFill>
                  <a:schemeClr val="tx1"/>
                </a:solidFill>
                <a:latin typeface="+mn-lt"/>
                <a:ea typeface="+mn-ea"/>
                <a:cs typeface="+mn-cs"/>
              </a:rPr>
              <a:t> keyboard. Input is through a stylus. The idea is that using these computers</a:t>
            </a:r>
          </a:p>
          <a:p>
            <a:r>
              <a:rPr lang="en-US" sz="1200" b="0" i="0" u="none" strike="noStrike" kern="1200" baseline="0" dirty="0" smtClean="0">
                <a:solidFill>
                  <a:schemeClr val="tx1"/>
                </a:solidFill>
                <a:latin typeface="+mn-lt"/>
                <a:ea typeface="+mn-ea"/>
                <a:cs typeface="+mn-cs"/>
              </a:rPr>
              <a:t>is like using a tablet of paper.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Notebook computers:</a:t>
            </a:r>
          </a:p>
          <a:p>
            <a:r>
              <a:rPr lang="en-US" sz="1200" b="0" i="0" u="none" strike="noStrike" kern="1200" baseline="0" dirty="0" smtClean="0">
                <a:solidFill>
                  <a:schemeClr val="tx1"/>
                </a:solidFill>
                <a:latin typeface="+mn-lt"/>
                <a:ea typeface="+mn-ea"/>
                <a:cs typeface="+mn-cs"/>
              </a:rPr>
              <a:t>so far these have been the portable computing device of choice. Many people have gotten rid of their desktop computer</a:t>
            </a:r>
          </a:p>
          <a:p>
            <a:r>
              <a:rPr lang="en-US" sz="1200" b="0" i="0" u="none" strike="noStrike" kern="1200" baseline="0" dirty="0" smtClean="0">
                <a:solidFill>
                  <a:schemeClr val="tx1"/>
                </a:solidFill>
                <a:latin typeface="+mn-lt"/>
                <a:ea typeface="+mn-ea"/>
                <a:cs typeface="+mn-cs"/>
              </a:rPr>
              <a:t>and now just use a notebook, which they can carry around outside of the office. At the same time, many notebooks are powerful enough to use in the</a:t>
            </a:r>
          </a:p>
          <a:p>
            <a:r>
              <a:rPr lang="en-US" sz="1200" b="0" i="0" u="none" strike="noStrike" kern="1200" baseline="0" dirty="0" smtClean="0">
                <a:solidFill>
                  <a:schemeClr val="tx1"/>
                </a:solidFill>
                <a:latin typeface="+mn-lt"/>
                <a:ea typeface="+mn-ea"/>
                <a:cs typeface="+mn-cs"/>
              </a:rPr>
              <a:t>office just like a desktop computer.</a:t>
            </a:r>
            <a:endParaRPr lang="en-US" dirty="0"/>
          </a:p>
        </p:txBody>
      </p:sp>
      <p:sp>
        <p:nvSpPr>
          <p:cNvPr id="7" name="Slide Number Placeholder 6"/>
          <p:cNvSpPr>
            <a:spLocks noGrp="1"/>
          </p:cNvSpPr>
          <p:nvPr>
            <p:ph type="sldNum" sz="quarter" idx="10"/>
          </p:nvPr>
        </p:nvSpPr>
        <p:spPr/>
        <p:txBody>
          <a:bodyPr/>
          <a:lstStyle/>
          <a:p>
            <a:fld id="{6A8B6E77-EC63-4CD7-8F8A-914122582C5F}"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CURRENT_DATE, CURRENT_TIME, and CURRENT_TIMESTAMP functions listed in Table are built-in functions that fall into the date-and-time category of functions. Although the five platforms provide many additional functions beyond these SQL built-ins, the SQL standard defines only those listed in Table.</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1216435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1264767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1264767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pPr>
              <a:buFont typeface="Arial" pitchFamily="34" charset="0"/>
            </a:pPr>
            <a:r>
              <a:rPr lang="en-US" dirty="0" smtClean="0"/>
              <a:t>You can use a computer to type documents, send email, and browse the internet.</a:t>
            </a:r>
          </a:p>
          <a:p>
            <a:pPr>
              <a:buFont typeface="Arial" pitchFamily="34" charset="0"/>
            </a:pPr>
            <a:r>
              <a:rPr lang="en-US" dirty="0" smtClean="0"/>
              <a:t> You can also use it to handle spreadsheets, accounting, database management, presentations, games, and more. </a:t>
            </a:r>
          </a:p>
          <a:p>
            <a:pPr marL="0" indent="0">
              <a:buNone/>
            </a:pPr>
            <a:r>
              <a:rPr lang="en-US" sz="2000" dirty="0" smtClean="0"/>
              <a:t>Software </a:t>
            </a:r>
          </a:p>
          <a:p>
            <a:pPr lvl="2"/>
            <a:r>
              <a:rPr lang="en-US" sz="1600" dirty="0" smtClean="0"/>
              <a:t>Set of instructions  for the hardware to accomplish a task.</a:t>
            </a:r>
          </a:p>
          <a:p>
            <a:pPr marL="285750" indent="-285750">
              <a:buFont typeface="Wingdings" pitchFamily="2" charset="2"/>
              <a:buChar char="Ø"/>
            </a:pPr>
            <a:r>
              <a:rPr lang="en-US" dirty="0" smtClean="0">
                <a:solidFill>
                  <a:srgbClr val="002060"/>
                </a:solidFill>
                <a:latin typeface="Arial Rounded MT Bold" pitchFamily="34" charset="0"/>
              </a:rPr>
              <a:t>List down any ten hardware parts of computer.</a:t>
            </a:r>
          </a:p>
          <a:p>
            <a:pPr marL="285750" indent="-285750">
              <a:buFont typeface="Wingdings" pitchFamily="2" charset="2"/>
              <a:buChar char="Ø"/>
            </a:pPr>
            <a:r>
              <a:rPr lang="en-US" dirty="0" smtClean="0">
                <a:solidFill>
                  <a:srgbClr val="002060"/>
                </a:solidFill>
                <a:latin typeface="Arial Rounded MT Bold" pitchFamily="34" charset="0"/>
              </a:rPr>
              <a:t>List down any five storage devices.</a:t>
            </a:r>
          </a:p>
          <a:p>
            <a:pPr marL="285750" indent="-285750">
              <a:buFont typeface="Wingdings" pitchFamily="2" charset="2"/>
              <a:buChar char="Ø"/>
            </a:pPr>
            <a:r>
              <a:rPr lang="en-US" dirty="0" smtClean="0">
                <a:solidFill>
                  <a:srgbClr val="002060"/>
                </a:solidFill>
                <a:latin typeface="Arial Rounded MT Bold" pitchFamily="34" charset="0"/>
              </a:rPr>
              <a:t>List down any five input devices.</a:t>
            </a:r>
          </a:p>
          <a:p>
            <a:pPr marL="285750" indent="-285750">
              <a:buFont typeface="Wingdings" pitchFamily="2" charset="2"/>
              <a:buChar char="Ø"/>
            </a:pPr>
            <a:r>
              <a:rPr lang="en-US" dirty="0" smtClean="0">
                <a:solidFill>
                  <a:srgbClr val="002060"/>
                </a:solidFill>
                <a:latin typeface="Arial Rounded MT Bold" pitchFamily="34" charset="0"/>
              </a:rPr>
              <a:t>What is the device which converts picture on a paper to an electronic image in computer ?</a:t>
            </a:r>
          </a:p>
          <a:p>
            <a:endParaRPr lang="en-US" dirty="0"/>
          </a:p>
        </p:txBody>
      </p:sp>
      <p:sp>
        <p:nvSpPr>
          <p:cNvPr id="7" name="Slide Number Placeholder 6"/>
          <p:cNvSpPr>
            <a:spLocks noGrp="1"/>
          </p:cNvSpPr>
          <p:nvPr>
            <p:ph type="sldNum" sz="quarter" idx="10"/>
          </p:nvPr>
        </p:nvSpPr>
        <p:spPr/>
        <p:txBody>
          <a:bodyPr/>
          <a:lstStyle/>
          <a:p>
            <a:fld id="{6A8B6E77-EC63-4CD7-8F8A-914122582C5F}"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r>
              <a:rPr lang="en-US" sz="1200" b="1" kern="1200" dirty="0" smtClean="0">
                <a:solidFill>
                  <a:schemeClr val="tx1"/>
                </a:solidFill>
                <a:effectLst/>
                <a:latin typeface="+mn-lt"/>
                <a:ea typeface="+mn-ea"/>
                <a:cs typeface="+mn-cs"/>
              </a:rPr>
              <a:t>NULLIF</a:t>
            </a:r>
            <a:endParaRPr lang="en-US" sz="1200" b="1" dirty="0" smtClean="0">
              <a:effectLst/>
            </a:endParaRPr>
          </a:p>
          <a:p>
            <a:r>
              <a:rPr lang="en-US" sz="1200" kern="1200" dirty="0" smtClean="0">
                <a:solidFill>
                  <a:schemeClr val="tx1"/>
                </a:solidFill>
                <a:effectLst/>
                <a:latin typeface="+mn-lt"/>
                <a:ea typeface="+mn-ea"/>
                <a:cs typeface="+mn-cs"/>
              </a:rPr>
              <a:t>Compatibility: ANSI</a:t>
            </a:r>
            <a:endParaRPr lang="en-US" sz="1200" dirty="0" smtClean="0">
              <a:effectLst/>
            </a:endParaRPr>
          </a:p>
          <a:p>
            <a:r>
              <a:rPr lang="en-US" sz="1200" kern="1200" dirty="0" smtClean="0">
                <a:solidFill>
                  <a:schemeClr val="tx1"/>
                </a:solidFill>
                <a:effectLst/>
                <a:latin typeface="+mn-lt"/>
                <a:ea typeface="+mn-ea"/>
                <a:cs typeface="+mn-cs"/>
              </a:rPr>
              <a:t>As handy as NULLIFZERO is, it only converts a zero to a NULL. Like its predecessor, the newer ANSI standard NULLIF function also can convert a zero to a NULL. However, it can convert anything to a NULL. To use the NULLIF, the SQL must pass the name of the column to compare and the value to compare for equal.</a:t>
            </a:r>
            <a:endParaRPr lang="en-US" sz="1200" dirty="0" smtClean="0">
              <a:effectLst/>
            </a:endParaRPr>
          </a:p>
          <a:p>
            <a:r>
              <a:rPr lang="en-US" sz="1200" kern="1200" dirty="0" smtClean="0">
                <a:solidFill>
                  <a:schemeClr val="tx1"/>
                </a:solidFill>
                <a:effectLst/>
                <a:latin typeface="+mn-lt"/>
                <a:ea typeface="+mn-ea"/>
                <a:cs typeface="+mn-cs"/>
              </a:rPr>
              <a:t>The following is the syntax for using the NULLIF function.</a:t>
            </a:r>
            <a:endParaRPr lang="en-US" sz="1200" dirty="0" smtClean="0">
              <a:effectLst/>
            </a:endParaRPr>
          </a:p>
          <a:p>
            <a:r>
              <a:rPr lang="en-US" sz="1200" kern="1200" dirty="0" smtClean="0">
                <a:solidFill>
                  <a:schemeClr val="tx1"/>
                </a:solidFill>
                <a:effectLst/>
                <a:latin typeface="+mn-lt"/>
                <a:ea typeface="+mn-ea"/>
                <a:cs typeface="+mn-cs"/>
              </a:rPr>
              <a:t>To show the operation of the NULLIF, literal values are shown in the next example:</a:t>
            </a:r>
            <a:endParaRPr lang="en-US" sz="1200" dirty="0" smtClean="0">
              <a:effectLst/>
            </a:endParaRP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1">
              <a:buFont typeface="Arial" pitchFamily="34" charset="0"/>
              <a:buChar char="•"/>
            </a:pPr>
            <a:r>
              <a:rPr lang="en-US" sz="1200" b="0" i="0" u="none" strike="noStrike" kern="1200" baseline="0" dirty="0" smtClean="0">
                <a:solidFill>
                  <a:schemeClr val="tx1"/>
                </a:solidFill>
                <a:latin typeface="+mn-lt"/>
                <a:ea typeface="+mn-ea"/>
                <a:cs typeface="+mn-cs"/>
              </a:rPr>
              <a:t> </a:t>
            </a:r>
            <a:r>
              <a:rPr lang="en-US" sz="1600" dirty="0" smtClean="0"/>
              <a:t>The first version returns the </a:t>
            </a:r>
            <a:r>
              <a:rPr lang="en-US" sz="1600" b="1" i="1" dirty="0" smtClean="0"/>
              <a:t>result</a:t>
            </a:r>
            <a:r>
              <a:rPr lang="en-US" sz="1600" dirty="0" smtClean="0"/>
              <a:t> where </a:t>
            </a:r>
            <a:r>
              <a:rPr lang="en-US" sz="1600" b="1" i="1" dirty="0" smtClean="0"/>
              <a:t>value</a:t>
            </a:r>
            <a:r>
              <a:rPr lang="en-US" sz="1600" dirty="0" smtClean="0"/>
              <a:t>=</a:t>
            </a:r>
            <a:r>
              <a:rPr lang="en-US" sz="1600" b="1" i="1" dirty="0" err="1" smtClean="0"/>
              <a:t>compare_value</a:t>
            </a:r>
            <a:r>
              <a:rPr lang="en-US" sz="1600" dirty="0" smtClean="0"/>
              <a:t>. </a:t>
            </a:r>
          </a:p>
          <a:p>
            <a:pPr marL="285750" lvl="1">
              <a:buFont typeface="Arial" pitchFamily="34" charset="0"/>
              <a:buChar char="•"/>
            </a:pPr>
            <a:r>
              <a:rPr lang="en-US" sz="1600" dirty="0" smtClean="0"/>
              <a:t>The second version returns the result for the first condition that is true. </a:t>
            </a:r>
          </a:p>
          <a:p>
            <a:pPr marL="285750" lvl="1">
              <a:buFont typeface="Arial" pitchFamily="34" charset="0"/>
              <a:buChar char="•"/>
            </a:pPr>
            <a:r>
              <a:rPr lang="en-US" sz="1600" dirty="0" smtClean="0"/>
              <a:t>If there was no matching result value, the result after ELSE is returned, or NULL if there is no ELSE part.</a:t>
            </a:r>
            <a:endParaRPr lang="en-US" sz="1600" b="1" dirty="0" smtClean="0"/>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28</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Aggregate functions cannot be nested in MYSQL</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1264767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spcBef>
                <a:spcPts val="1200"/>
              </a:spcBef>
              <a:buNone/>
            </a:pPr>
            <a:endParaRPr lang="en-US" sz="1400" dirty="0" smtClean="0">
              <a:latin typeface="Arial" pitchFamily="34" charset="0"/>
              <a:cs typeface="Arial" pitchFamily="34" charset="0"/>
            </a:endParaRPr>
          </a:p>
        </p:txBody>
      </p:sp>
      <p:sp>
        <p:nvSpPr>
          <p:cNvPr id="6" name="Slide Number Placeholder 5"/>
          <p:cNvSpPr>
            <a:spLocks noGrp="1"/>
          </p:cNvSpPr>
          <p:nvPr>
            <p:ph type="sldNum" sz="quarter" idx="10"/>
          </p:nvPr>
        </p:nvSpPr>
        <p:spPr/>
        <p:txBody>
          <a:bodyPr/>
          <a:lstStyle/>
          <a:p>
            <a:fld id="{6A8B6E77-EC63-4CD7-8F8A-914122582C5F}" type="slidenum">
              <a:rPr lang="en-US" smtClean="0"/>
              <a:pPr/>
              <a:t>43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indent="0">
              <a:buNone/>
            </a:pPr>
            <a:r>
              <a:rPr lang="en-IN" sz="1400" b="1" dirty="0" smtClean="0"/>
              <a:t>Function</a:t>
            </a:r>
          </a:p>
          <a:p>
            <a:pPr marL="0" indent="0">
              <a:buNone/>
            </a:pPr>
            <a:endParaRPr lang="en-IN" sz="1400" b="1" dirty="0" smtClean="0"/>
          </a:p>
          <a:p>
            <a:r>
              <a:rPr lang="en-US" sz="1100" dirty="0" smtClean="0"/>
              <a:t>The name function comes from math. It is used to calculate a value based on input.</a:t>
            </a:r>
          </a:p>
          <a:p>
            <a:r>
              <a:rPr lang="en-US" sz="1100" dirty="0" smtClean="0"/>
              <a:t>A function is something that takes a bunch of inputs and returns at least one values. </a:t>
            </a:r>
          </a:p>
          <a:p>
            <a:r>
              <a:rPr lang="en-US" sz="1100" dirty="0" smtClean="0"/>
              <a:t>If the returned values are entirely determined by the inputs, and the function doesn't have any side effects (logging, perhaps, or causing state changes outside itself), then it's called a pure function.</a:t>
            </a:r>
          </a:p>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0"/>
              </a:spcAft>
            </a:pPr>
            <a:r>
              <a:rPr lang="en-US" sz="1200" dirty="0" smtClean="0">
                <a:effectLst/>
                <a:latin typeface="FranklinGothic-Book"/>
                <a:ea typeface="Calibri"/>
                <a:cs typeface="FranklinGothic-Book"/>
              </a:rPr>
              <a:t> </a:t>
            </a:r>
            <a:endParaRPr lang="en-US" sz="1050" dirty="0" smtClean="0">
              <a:effectLst/>
              <a:latin typeface="+mn-lt"/>
              <a:ea typeface="Calibri"/>
              <a:cs typeface="Mangal"/>
            </a:endParaRPr>
          </a:p>
          <a:p>
            <a:pPr marL="0" marR="0">
              <a:lnSpc>
                <a:spcPct val="115000"/>
              </a:lnSpc>
              <a:spcBef>
                <a:spcPts val="0"/>
              </a:spcBef>
              <a:spcAft>
                <a:spcPts val="1000"/>
              </a:spcAft>
            </a:pPr>
            <a:r>
              <a:rPr lang="en-US" sz="1050" dirty="0" smtClean="0">
                <a:effectLst/>
                <a:latin typeface="+mn-lt"/>
                <a:ea typeface="Calibri"/>
                <a:cs typeface="Mangal"/>
              </a:rPr>
              <a:t> </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Aggregate Functions</a:t>
            </a:r>
          </a:p>
          <a:p>
            <a:r>
              <a:rPr lang="en-US" sz="1200" b="0" i="0" u="none" strike="noStrike" kern="1200" baseline="0" dirty="0" smtClean="0">
                <a:solidFill>
                  <a:schemeClr val="tx1"/>
                </a:solidFill>
                <a:latin typeface="+mn-lt"/>
                <a:ea typeface="+mn-ea"/>
                <a:cs typeface="+mn-cs"/>
              </a:rPr>
              <a:t> </a:t>
            </a:r>
            <a:r>
              <a:rPr lang="en-US" sz="1200" dirty="0" smtClean="0"/>
              <a:t>Are those that operate against a collection of values to return a single, summarizing value.</a:t>
            </a:r>
          </a:p>
          <a:p>
            <a:r>
              <a:rPr lang="en-US" sz="1200" dirty="0" smtClean="0"/>
              <a:t>The number of values that are processed by the function is wholly dependent on the number of queried rows. </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1264767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ppfinder.lisisoft.com/app/sql-functions.html"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Cambria" pitchFamily="18" charset="0"/>
              </a:rPr>
              <a:t>SQL Functions</a:t>
            </a:r>
            <a:endParaRPr lang="en-US" sz="2300" dirty="0">
              <a:solidFill>
                <a:schemeClr val="bg1"/>
              </a:solidFill>
              <a:latin typeface="Cambria" pitchFamily="18"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
        <p:nvSpPr>
          <p:cNvPr id="5" name="Slide Number Placeholder 21"/>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pPr/>
              <a:t>1</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eaLnBrk="1" hangingPunct="1"/>
            <a:r>
              <a:rPr lang="en-US" sz="3200" dirty="0" smtClean="0">
                <a:latin typeface="Verdana" pitchFamily="34" charset="0"/>
              </a:rPr>
              <a:t>What are Functions?</a:t>
            </a:r>
          </a:p>
        </p:txBody>
      </p:sp>
      <p:sp>
        <p:nvSpPr>
          <p:cNvPr id="6" name="TextBox 5"/>
          <p:cNvSpPr txBox="1"/>
          <p:nvPr/>
        </p:nvSpPr>
        <p:spPr>
          <a:xfrm>
            <a:off x="381000" y="1219200"/>
            <a:ext cx="8686800" cy="3637919"/>
          </a:xfrm>
          <a:prstGeom prst="rect">
            <a:avLst/>
          </a:prstGeom>
          <a:noFill/>
        </p:spPr>
        <p:txBody>
          <a:bodyPr wrap="square" rtlCol="0">
            <a:spAutoFit/>
          </a:bodyPr>
          <a:lstStyle/>
          <a:p>
            <a:pPr marL="115888" indent="-365760">
              <a:lnSpc>
                <a:spcPct val="120000"/>
              </a:lnSpc>
            </a:pPr>
            <a:r>
              <a:rPr lang="en-US" sz="2400" b="1" dirty="0" smtClean="0"/>
              <a:t>What are SQL Functions :</a:t>
            </a:r>
          </a:p>
          <a:p>
            <a:pPr indent="-365760">
              <a:lnSpc>
                <a:spcPct val="120000"/>
              </a:lnSpc>
            </a:pPr>
            <a:r>
              <a:rPr lang="en-US" sz="2400" b="0" dirty="0" smtClean="0"/>
              <a:t>SQL functions are built in API’s which SQL provides for developers which can be used in SQL statements to perform specific logic/functionality. </a:t>
            </a:r>
          </a:p>
          <a:p>
            <a:pPr marL="115888" indent="-365760">
              <a:lnSpc>
                <a:spcPct val="120000"/>
              </a:lnSpc>
            </a:pPr>
            <a:endParaRPr lang="en-US" sz="2400" b="0" dirty="0" smtClean="0"/>
          </a:p>
          <a:p>
            <a:pPr marL="115888" indent="-365760">
              <a:lnSpc>
                <a:spcPct val="120000"/>
              </a:lnSpc>
            </a:pPr>
            <a:r>
              <a:rPr lang="en-US" sz="2400" b="1" dirty="0" smtClean="0"/>
              <a:t>Example: </a:t>
            </a:r>
          </a:p>
          <a:p>
            <a:pPr marL="731520" indent="-365760">
              <a:lnSpc>
                <a:spcPct val="120000"/>
              </a:lnSpc>
              <a:buFont typeface="Arial" pitchFamily="34" charset="0"/>
              <a:buChar char="•"/>
            </a:pPr>
            <a:r>
              <a:rPr lang="en-US" sz="2200" b="0" dirty="0" smtClean="0"/>
              <a:t>Round the numbers.</a:t>
            </a:r>
          </a:p>
          <a:p>
            <a:pPr marL="731520" indent="-365760">
              <a:lnSpc>
                <a:spcPct val="120000"/>
              </a:lnSpc>
              <a:buFont typeface="Arial" pitchFamily="34" charset="0"/>
              <a:buChar char="•"/>
            </a:pPr>
            <a:r>
              <a:rPr lang="en-US" sz="2200" b="0" dirty="0" smtClean="0"/>
              <a:t>Change the string to upper case.</a:t>
            </a:r>
            <a:endParaRPr lang="en-US" sz="2200" dirty="0" smtClean="0"/>
          </a:p>
        </p:txBody>
      </p:sp>
      <p:sp>
        <p:nvSpPr>
          <p:cNvPr id="7" name="Slide Number Placeholder 6"/>
          <p:cNvSpPr>
            <a:spLocks noGrp="1"/>
          </p:cNvSpPr>
          <p:nvPr>
            <p:ph type="sldNum" sz="quarter" idx="10"/>
          </p:nvPr>
        </p:nvSpPr>
        <p:spPr/>
        <p:txBody>
          <a:bodyPr/>
          <a:lstStyle/>
          <a:p>
            <a:fld id="{47ED8886-DB3B-44F4-9A80-E6A224679F20}" type="slidenum">
              <a:rPr lang="en-US" smtClean="0"/>
              <a:pPr/>
              <a:t>10</a:t>
            </a:fld>
            <a:endParaRPr lang="en-US" dirty="0"/>
          </a:p>
        </p:txBody>
      </p:sp>
      <p:pic>
        <p:nvPicPr>
          <p:cNvPr id="1027" name="Picture 3" descr="SQL FUNCTIONS graphing linear function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055219"/>
            <a:ext cx="1943100" cy="2914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Classifying SQL </a:t>
            </a:r>
            <a:r>
              <a:rPr lang="en-US" dirty="0" smtClean="0"/>
              <a:t>Functions</a:t>
            </a:r>
            <a:endParaRPr lang="en-US" dirty="0"/>
          </a:p>
        </p:txBody>
      </p:sp>
      <p:sp>
        <p:nvSpPr>
          <p:cNvPr id="3" name="Content Placeholder 2"/>
          <p:cNvSpPr>
            <a:spLocks noGrp="1"/>
          </p:cNvSpPr>
          <p:nvPr>
            <p:ph idx="1"/>
          </p:nvPr>
        </p:nvSpPr>
        <p:spPr>
          <a:xfrm>
            <a:off x="381000" y="1066800"/>
            <a:ext cx="8686800" cy="4946650"/>
          </a:xfrm>
        </p:spPr>
        <p:txBody>
          <a:bodyPr/>
          <a:lstStyle/>
          <a:p>
            <a:pPr marL="0" indent="-365760">
              <a:lnSpc>
                <a:spcPct val="120000"/>
              </a:lnSpc>
              <a:spcBef>
                <a:spcPts val="0"/>
              </a:spcBef>
              <a:buNone/>
            </a:pPr>
            <a:r>
              <a:rPr lang="en-US" sz="2200" b="1" dirty="0" smtClean="0"/>
              <a:t>ANSI SQL Functions Classification </a:t>
            </a:r>
          </a:p>
          <a:p>
            <a:pPr marL="731520" indent="-365760">
              <a:lnSpc>
                <a:spcPct val="120000"/>
              </a:lnSpc>
              <a:spcBef>
                <a:spcPts val="0"/>
              </a:spcBef>
            </a:pPr>
            <a:r>
              <a:rPr lang="en-US" sz="2000" dirty="0"/>
              <a:t>The first level of classification hierarchy is </a:t>
            </a:r>
            <a:endParaRPr lang="en-US" sz="2000" dirty="0" smtClean="0"/>
          </a:p>
          <a:p>
            <a:pPr marL="1188720" lvl="1" indent="-365760">
              <a:lnSpc>
                <a:spcPct val="120000"/>
              </a:lnSpc>
              <a:spcBef>
                <a:spcPts val="0"/>
              </a:spcBef>
              <a:buFont typeface="Arial" pitchFamily="34" charset="0"/>
              <a:buChar char="•"/>
            </a:pPr>
            <a:r>
              <a:rPr lang="en-US" sz="1800" b="1" dirty="0" smtClean="0"/>
              <a:t>Deterministic</a:t>
            </a:r>
            <a:r>
              <a:rPr lang="en-US" sz="1800" dirty="0" smtClean="0"/>
              <a:t> </a:t>
            </a:r>
            <a:r>
              <a:rPr lang="en-US" sz="1800" b="1" dirty="0" smtClean="0"/>
              <a:t>functions</a:t>
            </a:r>
          </a:p>
          <a:p>
            <a:pPr marL="1188720" lvl="1" indent="-365760">
              <a:lnSpc>
                <a:spcPct val="120000"/>
              </a:lnSpc>
              <a:spcBef>
                <a:spcPts val="0"/>
              </a:spcBef>
              <a:buFont typeface="Arial" pitchFamily="34" charset="0"/>
              <a:buChar char="•"/>
            </a:pPr>
            <a:r>
              <a:rPr lang="en-US" sz="1800" b="1" dirty="0" smtClean="0"/>
              <a:t>Non-Deterministic functions</a:t>
            </a:r>
          </a:p>
          <a:p>
            <a:pPr marL="731520" indent="-365760">
              <a:lnSpc>
                <a:spcPct val="120000"/>
              </a:lnSpc>
              <a:spcBef>
                <a:spcPts val="0"/>
              </a:spcBef>
            </a:pPr>
            <a:r>
              <a:rPr lang="en-US" sz="2000" dirty="0" smtClean="0"/>
              <a:t>There </a:t>
            </a:r>
            <a:r>
              <a:rPr lang="en-US" sz="2000" dirty="0"/>
              <a:t>are no ironclad rules for recognizing a SQL routine as either </a:t>
            </a:r>
            <a:r>
              <a:rPr lang="en-US" sz="2000" dirty="0" smtClean="0"/>
              <a:t>deterministic or </a:t>
            </a:r>
            <a:r>
              <a:rPr lang="en-US" sz="2000" dirty="0"/>
              <a:t>non-deterministic. </a:t>
            </a:r>
            <a:endParaRPr lang="en-US" sz="2000" dirty="0" smtClean="0"/>
          </a:p>
          <a:p>
            <a:pPr marL="731520" indent="-365760">
              <a:lnSpc>
                <a:spcPct val="120000"/>
              </a:lnSpc>
              <a:spcBef>
                <a:spcPts val="0"/>
              </a:spcBef>
            </a:pPr>
            <a:r>
              <a:rPr lang="en-US" sz="2000" dirty="0"/>
              <a:t>A </a:t>
            </a:r>
            <a:r>
              <a:rPr lang="en-US" sz="2000" dirty="0" smtClean="0"/>
              <a:t>Deterministic </a:t>
            </a:r>
            <a:r>
              <a:rPr lang="en-US" sz="2000" dirty="0"/>
              <a:t>function</a:t>
            </a:r>
          </a:p>
          <a:p>
            <a:pPr marL="1188720" lvl="1" indent="-365760">
              <a:lnSpc>
                <a:spcPct val="120000"/>
              </a:lnSpc>
              <a:spcBef>
                <a:spcPts val="0"/>
              </a:spcBef>
              <a:buFont typeface="Arial" pitchFamily="34" charset="0"/>
              <a:buChar char="•"/>
            </a:pPr>
            <a:r>
              <a:rPr lang="en-US" sz="1800" dirty="0"/>
              <a:t>always returns the same results if given the same input values. </a:t>
            </a:r>
          </a:p>
          <a:p>
            <a:pPr marL="731520" indent="-365760">
              <a:lnSpc>
                <a:spcPct val="120000"/>
              </a:lnSpc>
              <a:spcBef>
                <a:spcPts val="0"/>
              </a:spcBef>
            </a:pPr>
            <a:r>
              <a:rPr lang="en-US" sz="2000" dirty="0" smtClean="0"/>
              <a:t>A Nondeterministic function </a:t>
            </a:r>
          </a:p>
          <a:p>
            <a:pPr marL="1188720" lvl="1" indent="-365760">
              <a:lnSpc>
                <a:spcPct val="120000"/>
              </a:lnSpc>
              <a:spcBef>
                <a:spcPts val="0"/>
              </a:spcBef>
              <a:buFont typeface="Arial" pitchFamily="34" charset="0"/>
              <a:buChar char="•"/>
            </a:pPr>
            <a:r>
              <a:rPr lang="en-US" sz="1800" dirty="0" smtClean="0"/>
              <a:t>returns </a:t>
            </a:r>
            <a:r>
              <a:rPr lang="en-US" sz="1800" dirty="0"/>
              <a:t>different results every time it is called, even when the same </a:t>
            </a:r>
            <a:r>
              <a:rPr lang="en-US" sz="1800" dirty="0" smtClean="0"/>
              <a:t>input values </a:t>
            </a:r>
            <a:r>
              <a:rPr lang="en-US" sz="1800" dirty="0"/>
              <a:t>are provided</a:t>
            </a:r>
            <a:r>
              <a:rPr lang="en-US" sz="1800" dirty="0" smtClean="0"/>
              <a:t>.</a:t>
            </a:r>
          </a:p>
          <a:p>
            <a:pPr marL="731520" indent="-365760">
              <a:lnSpc>
                <a:spcPct val="120000"/>
              </a:lnSpc>
              <a:spcBef>
                <a:spcPts val="0"/>
              </a:spcBef>
            </a:pPr>
            <a:r>
              <a:rPr lang="en-US" sz="2000" dirty="0"/>
              <a:t>An </a:t>
            </a:r>
            <a:r>
              <a:rPr lang="en-US" sz="2000" dirty="0" smtClean="0"/>
              <a:t>example of </a:t>
            </a:r>
            <a:r>
              <a:rPr lang="en-US" sz="2000" dirty="0"/>
              <a:t>a deterministic function is the function LENGTH. When passed an argument of a string data type, </a:t>
            </a:r>
            <a:r>
              <a:rPr lang="en-US" sz="2000" dirty="0" smtClean="0"/>
              <a:t>it returns </a:t>
            </a:r>
            <a:r>
              <a:rPr lang="en-US" sz="2000" dirty="0"/>
              <a:t>the length of the argument passed. Calling it with the same argument over and over again </a:t>
            </a:r>
            <a:r>
              <a:rPr lang="en-US" sz="2000" dirty="0" smtClean="0"/>
              <a:t>will yield </a:t>
            </a:r>
            <a:r>
              <a:rPr lang="en-US" sz="2000" dirty="0"/>
              <a:t>exactly the same result.</a:t>
            </a:r>
          </a:p>
          <a:p>
            <a:pPr marL="457200" lvl="1" indent="-365760">
              <a:lnSpc>
                <a:spcPct val="120000"/>
              </a:lnSpc>
              <a:spcBef>
                <a:spcPts val="0"/>
              </a:spcBef>
              <a:buNone/>
            </a:pPr>
            <a:endParaRPr lang="en-IN" sz="2000" dirty="0"/>
          </a:p>
        </p:txBody>
      </p:sp>
      <p:sp>
        <p:nvSpPr>
          <p:cNvPr id="5" name="Rectangle 5"/>
          <p:cNvSpPr>
            <a:spLocks noChangeArrowheads="1"/>
          </p:cNvSpPr>
          <p:nvPr/>
        </p:nvSpPr>
        <p:spPr bwMode="auto">
          <a:xfrm>
            <a:off x="6911414" y="1295400"/>
            <a:ext cx="1851586" cy="838200"/>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pPr algn="ctr" fontAlgn="base">
              <a:lnSpc>
                <a:spcPct val="86000"/>
              </a:lnSpc>
              <a:spcBef>
                <a:spcPct val="0"/>
              </a:spcBef>
              <a:spcAft>
                <a:spcPct val="0"/>
              </a:spcAft>
              <a:buClr>
                <a:srgbClr val="000000"/>
              </a:buClr>
              <a:buSzPct val="100000"/>
            </a:pPr>
            <a:endParaRPr lang="en-US" sz="1600" dirty="0" smtClean="0">
              <a:solidFill>
                <a:schemeClr val="tx1">
                  <a:lumMod val="75000"/>
                  <a:lumOff val="25000"/>
                </a:schemeClr>
              </a:solidFill>
            </a:endParaRPr>
          </a:p>
          <a:p>
            <a:pPr algn="ctr" fontAlgn="base">
              <a:lnSpc>
                <a:spcPct val="86000"/>
              </a:lnSpc>
              <a:spcBef>
                <a:spcPct val="0"/>
              </a:spcBef>
              <a:spcAft>
                <a:spcPct val="0"/>
              </a:spcAft>
              <a:buClr>
                <a:srgbClr val="000000"/>
              </a:buClr>
              <a:buSzPct val="100000"/>
            </a:pPr>
            <a:endParaRPr lang="en-US" sz="1600" b="1" dirty="0" smtClean="0">
              <a:solidFill>
                <a:schemeClr val="tx1">
                  <a:lumMod val="75000"/>
                  <a:lumOff val="25000"/>
                </a:schemeClr>
              </a:solidFill>
            </a:endParaRPr>
          </a:p>
          <a:p>
            <a:pPr algn="ctr" fontAlgn="base">
              <a:lnSpc>
                <a:spcPct val="86000"/>
              </a:lnSpc>
              <a:spcBef>
                <a:spcPct val="0"/>
              </a:spcBef>
              <a:spcAft>
                <a:spcPct val="0"/>
              </a:spcAft>
              <a:buClr>
                <a:srgbClr val="000000"/>
              </a:buClr>
              <a:buSzPct val="100000"/>
            </a:pPr>
            <a:endParaRPr lang="en-US" sz="1600" b="1" dirty="0" smtClean="0">
              <a:solidFill>
                <a:schemeClr val="tx1">
                  <a:lumMod val="75000"/>
                  <a:lumOff val="25000"/>
                </a:schemeClr>
              </a:solidFill>
            </a:endParaRPr>
          </a:p>
          <a:p>
            <a:pPr marL="0" lvl="1" algn="ctr" fontAlgn="base">
              <a:lnSpc>
                <a:spcPct val="86000"/>
              </a:lnSpc>
              <a:spcBef>
                <a:spcPct val="0"/>
              </a:spcBef>
              <a:spcAft>
                <a:spcPct val="0"/>
              </a:spcAft>
              <a:buClr>
                <a:srgbClr val="000000"/>
              </a:buClr>
              <a:buSzPct val="100000"/>
            </a:pPr>
            <a:r>
              <a:rPr lang="en-US" sz="1600" dirty="0" smtClean="0"/>
              <a:t>   A function that</a:t>
            </a:r>
          </a:p>
          <a:p>
            <a:pPr marL="0" lvl="1" algn="ctr" fontAlgn="base">
              <a:lnSpc>
                <a:spcPct val="86000"/>
              </a:lnSpc>
              <a:spcBef>
                <a:spcPct val="0"/>
              </a:spcBef>
              <a:spcAft>
                <a:spcPct val="0"/>
              </a:spcAft>
              <a:buClr>
                <a:srgbClr val="000000"/>
              </a:buClr>
              <a:buSzPct val="100000"/>
            </a:pPr>
            <a:r>
              <a:rPr lang="en-US" sz="1600" dirty="0" smtClean="0"/>
              <a:t>takes </a:t>
            </a:r>
            <a:r>
              <a:rPr lang="en-US" sz="1600" dirty="0"/>
              <a:t>no </a:t>
            </a:r>
            <a:r>
              <a:rPr lang="en-US" sz="1600" dirty="0" smtClean="0"/>
              <a:t>arguments</a:t>
            </a:r>
          </a:p>
          <a:p>
            <a:pPr marL="0" lvl="1" algn="ctr" fontAlgn="base">
              <a:lnSpc>
                <a:spcPct val="86000"/>
              </a:lnSpc>
              <a:spcBef>
                <a:spcPct val="0"/>
              </a:spcBef>
              <a:spcAft>
                <a:spcPct val="0"/>
              </a:spcAft>
              <a:buClr>
                <a:srgbClr val="000000"/>
              </a:buClr>
              <a:buSzPct val="100000"/>
            </a:pPr>
            <a:r>
              <a:rPr lang="en-US" sz="1600" dirty="0" smtClean="0"/>
              <a:t>is </a:t>
            </a:r>
            <a:r>
              <a:rPr lang="en-US" sz="1600" dirty="0"/>
              <a:t>called </a:t>
            </a:r>
            <a:r>
              <a:rPr lang="en-US" sz="1600" b="1" dirty="0" err="1" smtClean="0"/>
              <a:t>Niladic</a:t>
            </a:r>
            <a:r>
              <a:rPr lang="en-US" sz="1600" b="1" dirty="0" smtClean="0"/>
              <a:t>.</a:t>
            </a:r>
            <a:endParaRPr lang="en-US" sz="1600" b="1" dirty="0" smtClean="0">
              <a:solidFill>
                <a:schemeClr val="tx1">
                  <a:lumMod val="75000"/>
                  <a:lumOff val="25000"/>
                </a:schemeClr>
              </a:solidFill>
            </a:endParaRPr>
          </a:p>
          <a:p>
            <a:pPr algn="ct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a:p>
            <a:pPr algn="ct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a:p>
            <a:pPr algn="ct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p:txBody>
      </p:sp>
      <p:pic>
        <p:nvPicPr>
          <p:cNvPr id="7" name="Picture 6" descr="http://t2.gstatic.com/images?q=tbn:ANd9GcTfD2kqrLbbP4SCEky63amKn0MHHD2pb6asclslqC_5LJNYRepLw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1143000"/>
            <a:ext cx="958770"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10"/>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384132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dirty="0" smtClean="0"/>
              <a:t>Aggregate Functions and Scalar Functions</a:t>
            </a:r>
            <a:endParaRPr lang="en-US" sz="2400" dirty="0"/>
          </a:p>
        </p:txBody>
      </p:sp>
      <p:sp>
        <p:nvSpPr>
          <p:cNvPr id="3" name="Content Placeholder 2"/>
          <p:cNvSpPr>
            <a:spLocks noGrp="1"/>
          </p:cNvSpPr>
          <p:nvPr>
            <p:ph idx="1"/>
          </p:nvPr>
        </p:nvSpPr>
        <p:spPr>
          <a:xfrm>
            <a:off x="381000" y="1216025"/>
            <a:ext cx="8686800" cy="4956175"/>
          </a:xfrm>
        </p:spPr>
        <p:txBody>
          <a:bodyPr/>
          <a:lstStyle/>
          <a:p>
            <a:pPr marL="0" indent="-365760">
              <a:lnSpc>
                <a:spcPct val="120000"/>
              </a:lnSpc>
              <a:spcBef>
                <a:spcPts val="0"/>
              </a:spcBef>
              <a:buNone/>
            </a:pPr>
            <a:r>
              <a:rPr lang="en-US" sz="2400" b="1" dirty="0" smtClean="0"/>
              <a:t>ANSI SQL Functions Classification Cont..</a:t>
            </a:r>
          </a:p>
          <a:p>
            <a:pPr marL="0" indent="-365760">
              <a:lnSpc>
                <a:spcPct val="120000"/>
              </a:lnSpc>
              <a:spcBef>
                <a:spcPts val="0"/>
              </a:spcBef>
              <a:buNone/>
            </a:pPr>
            <a:r>
              <a:rPr lang="en-US" sz="2400" dirty="0"/>
              <a:t>The SQL </a:t>
            </a:r>
            <a:r>
              <a:rPr lang="en-US" sz="2400" dirty="0" smtClean="0"/>
              <a:t>has </a:t>
            </a:r>
            <a:r>
              <a:rPr lang="en-US" sz="2400" dirty="0"/>
              <a:t>two basic types of functions: </a:t>
            </a:r>
            <a:endParaRPr lang="en-US" sz="2400" dirty="0" smtClean="0"/>
          </a:p>
          <a:p>
            <a:pPr marL="731520" lvl="3" indent="-365760">
              <a:lnSpc>
                <a:spcPct val="120000"/>
              </a:lnSpc>
              <a:spcBef>
                <a:spcPts val="0"/>
              </a:spcBef>
              <a:buFont typeface="Arial" pitchFamily="34" charset="0"/>
              <a:buChar char="•"/>
            </a:pPr>
            <a:r>
              <a:rPr lang="en-US" sz="2000" dirty="0" smtClean="0"/>
              <a:t>Aggregate Functions </a:t>
            </a:r>
          </a:p>
          <a:p>
            <a:pPr marL="731520" lvl="3" indent="-365760">
              <a:lnSpc>
                <a:spcPct val="120000"/>
              </a:lnSpc>
              <a:spcBef>
                <a:spcPts val="0"/>
              </a:spcBef>
              <a:buFont typeface="Arial" pitchFamily="34" charset="0"/>
              <a:buChar char="•"/>
            </a:pPr>
            <a:r>
              <a:rPr lang="en-US" sz="2000" dirty="0" smtClean="0"/>
              <a:t>Scalar Functions.</a:t>
            </a:r>
            <a:endParaRPr lang="en-US" sz="2000" b="1" dirty="0" smtClean="0"/>
          </a:p>
          <a:p>
            <a:pPr marL="114300" indent="-365760">
              <a:lnSpc>
                <a:spcPct val="120000"/>
              </a:lnSpc>
              <a:spcBef>
                <a:spcPts val="0"/>
              </a:spcBef>
              <a:buNone/>
            </a:pPr>
            <a:r>
              <a:rPr lang="en-US" sz="2400" b="1" dirty="0"/>
              <a:t>Aggregate functions</a:t>
            </a:r>
            <a:r>
              <a:rPr lang="en-US" sz="2400" dirty="0"/>
              <a:t> operate on sets of rows and returns one value per group.</a:t>
            </a:r>
          </a:p>
          <a:p>
            <a:pPr marL="1371600" lvl="3" indent="-365760">
              <a:lnSpc>
                <a:spcPct val="120000"/>
              </a:lnSpc>
              <a:spcBef>
                <a:spcPts val="0"/>
              </a:spcBef>
              <a:buNone/>
            </a:pPr>
            <a:endParaRPr lang="en-US" sz="2400" dirty="0" smtClean="0"/>
          </a:p>
        </p:txBody>
      </p:sp>
      <p:sp>
        <p:nvSpPr>
          <p:cNvPr id="9" name="Rectangle 5"/>
          <p:cNvSpPr>
            <a:spLocks noChangeArrowheads="1"/>
          </p:cNvSpPr>
          <p:nvPr/>
        </p:nvSpPr>
        <p:spPr bwMode="auto">
          <a:xfrm>
            <a:off x="1981199" y="3429000"/>
            <a:ext cx="4962525" cy="457200"/>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pPr fontAlgn="base">
              <a:lnSpc>
                <a:spcPct val="86000"/>
              </a:lnSpc>
              <a:spcBef>
                <a:spcPct val="0"/>
              </a:spcBef>
              <a:spcAft>
                <a:spcPct val="0"/>
              </a:spcAft>
              <a:buClr>
                <a:srgbClr val="000000"/>
              </a:buClr>
              <a:buSzPct val="100000"/>
            </a:pPr>
            <a:endParaRPr lang="en-US" sz="1600"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b="1" dirty="0" smtClean="0">
              <a:solidFill>
                <a:schemeClr val="tx1">
                  <a:lumMod val="75000"/>
                  <a:lumOff val="25000"/>
                </a:schemeClr>
              </a:solidFill>
            </a:endParaRPr>
          </a:p>
          <a:p>
            <a:pPr marL="0" lvl="1" fontAlgn="base">
              <a:lnSpc>
                <a:spcPct val="86000"/>
              </a:lnSpc>
              <a:spcBef>
                <a:spcPct val="0"/>
              </a:spcBef>
              <a:spcAft>
                <a:spcPct val="0"/>
              </a:spcAft>
              <a:buClr>
                <a:srgbClr val="000000"/>
              </a:buClr>
              <a:buSzPct val="100000"/>
            </a:pPr>
            <a:r>
              <a:rPr lang="en-US" sz="1600" dirty="0" smtClean="0"/>
              <a:t> </a:t>
            </a:r>
            <a:r>
              <a:rPr lang="en-US" sz="1600" b="1" dirty="0" err="1"/>
              <a:t>aggregate_function_name</a:t>
            </a:r>
            <a:r>
              <a:rPr lang="en-US" sz="1600" b="1" dirty="0"/>
              <a:t> ([</a:t>
            </a:r>
            <a:r>
              <a:rPr lang="en-US" sz="1600" b="1" dirty="0">
                <a:solidFill>
                  <a:srgbClr val="0070C0"/>
                </a:solidFill>
              </a:rPr>
              <a:t>ALL</a:t>
            </a:r>
            <a:r>
              <a:rPr lang="en-US" sz="1600" b="1" dirty="0"/>
              <a:t> | </a:t>
            </a:r>
            <a:r>
              <a:rPr lang="en-US" sz="1600" b="1" dirty="0">
                <a:solidFill>
                  <a:srgbClr val="0070C0"/>
                </a:solidFill>
              </a:rPr>
              <a:t>DISTINCT</a:t>
            </a:r>
            <a:r>
              <a:rPr lang="en-US" sz="1600" b="1" dirty="0"/>
              <a:t>] expression)</a:t>
            </a:r>
            <a:endParaRPr lang="en-US" sz="1600" dirty="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62572555"/>
              </p:ext>
            </p:extLst>
          </p:nvPr>
        </p:nvGraphicFramePr>
        <p:xfrm>
          <a:off x="1371600" y="3886200"/>
          <a:ext cx="6096000" cy="2595880"/>
        </p:xfrm>
        <a:graphic>
          <a:graphicData uri="http://schemas.openxmlformats.org/drawingml/2006/table">
            <a:tbl>
              <a:tblPr firstRow="1" bandRow="1">
                <a:tableStyleId>{5C22544A-7EE6-4342-B048-85BDC9FD1C3A}</a:tableStyleId>
              </a:tblPr>
              <a:tblGrid>
                <a:gridCol w="1676400"/>
                <a:gridCol w="4419600"/>
              </a:tblGrid>
              <a:tr h="370840">
                <a:tc>
                  <a:txBody>
                    <a:bodyPr/>
                    <a:lstStyle/>
                    <a:p>
                      <a:pPr algn="l" fontAlgn="ctr"/>
                      <a:r>
                        <a:rPr lang="en-US" sz="1400" u="none" strike="noStrike" dirty="0">
                          <a:effectLst/>
                        </a:rPr>
                        <a:t>Function </a:t>
                      </a:r>
                      <a:endParaRPr lang="en-US" sz="1400" b="1" i="0" u="none" strike="noStrike" dirty="0">
                        <a:solidFill>
                          <a:schemeClr val="bg1"/>
                        </a:solidFill>
                        <a:effectLst/>
                        <a:latin typeface="Calibri"/>
                      </a:endParaRPr>
                    </a:p>
                  </a:txBody>
                  <a:tcPr marL="9525" marR="9525" marT="9525" marB="0" anchor="ctr"/>
                </a:tc>
                <a:tc>
                  <a:txBody>
                    <a:bodyPr/>
                    <a:lstStyle/>
                    <a:p>
                      <a:pPr algn="l" fontAlgn="ctr"/>
                      <a:r>
                        <a:rPr lang="en-US" sz="1400" u="none" strike="noStrike" dirty="0">
                          <a:effectLst/>
                        </a:rPr>
                        <a:t>Usage</a:t>
                      </a:r>
                      <a:endParaRPr lang="en-US" sz="1400" b="1" i="0" u="none" strike="noStrike" dirty="0">
                        <a:solidFill>
                          <a:schemeClr val="bg1"/>
                        </a:solidFill>
                        <a:effectLst/>
                        <a:latin typeface="Calibri"/>
                      </a:endParaRPr>
                    </a:p>
                  </a:txBody>
                  <a:tcPr marL="9525" marR="9525" marT="9525" marB="0" anchor="ctr"/>
                </a:tc>
              </a:tr>
              <a:tr h="370840">
                <a:tc>
                  <a:txBody>
                    <a:bodyPr/>
                    <a:lstStyle/>
                    <a:p>
                      <a:pPr algn="l" fontAlgn="ctr"/>
                      <a:r>
                        <a:rPr lang="en-US" sz="1400" u="none" strike="noStrike" dirty="0">
                          <a:effectLst/>
                        </a:rPr>
                        <a:t>AVG(expression) </a:t>
                      </a:r>
                      <a:endParaRPr lang="en-US"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a:effectLst/>
                        </a:rPr>
                        <a:t>Computes the average value of a column by the expression</a:t>
                      </a:r>
                      <a:endParaRPr lang="en-US" sz="14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400" u="none" strike="noStrike" dirty="0">
                          <a:effectLst/>
                        </a:rPr>
                        <a:t>COUNT(expression)</a:t>
                      </a:r>
                      <a:endParaRPr lang="en-US"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a:effectLst/>
                        </a:rPr>
                        <a:t>Counts the rows defined by the expression</a:t>
                      </a:r>
                      <a:endParaRPr lang="en-US" sz="14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400" u="none" strike="noStrike" dirty="0">
                          <a:effectLst/>
                        </a:rPr>
                        <a:t>COUNT(*) </a:t>
                      </a:r>
                      <a:endParaRPr lang="en-US"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a:effectLst/>
                        </a:rPr>
                        <a:t>Counts all rows in the specified table or view</a:t>
                      </a:r>
                      <a:endParaRPr lang="en-US" sz="14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400" u="none" strike="noStrike" dirty="0">
                          <a:effectLst/>
                        </a:rPr>
                        <a:t>MIN(expression) </a:t>
                      </a:r>
                      <a:endParaRPr lang="en-US"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a:effectLst/>
                        </a:rPr>
                        <a:t>Finds the minimum value in a column by the expression</a:t>
                      </a:r>
                      <a:endParaRPr lang="en-US" sz="14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400" u="none" strike="noStrike" dirty="0">
                          <a:effectLst/>
                        </a:rPr>
                        <a:t>MAX(expression) </a:t>
                      </a:r>
                      <a:endParaRPr lang="en-US"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a:effectLst/>
                        </a:rPr>
                        <a:t>Finds the maximum value in a column by the expression</a:t>
                      </a:r>
                      <a:endParaRPr lang="en-US" sz="14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400" u="none" strike="noStrike" dirty="0">
                          <a:effectLst/>
                        </a:rPr>
                        <a:t>SUM(expression) </a:t>
                      </a:r>
                      <a:endParaRPr lang="en-US"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smtClean="0">
                          <a:effectLst/>
                        </a:rPr>
                        <a:t>Computes the sum of column values by the expression</a:t>
                      </a:r>
                      <a:endParaRPr lang="en-US" sz="1400" b="0" i="0" u="none" strike="noStrike" dirty="0">
                        <a:solidFill>
                          <a:srgbClr val="000000"/>
                        </a:solidFill>
                        <a:effectLst/>
                        <a:latin typeface="Calibri"/>
                      </a:endParaRPr>
                    </a:p>
                  </a:txBody>
                  <a:tcPr marL="9525" marR="9525" marT="9525" marB="0" anchor="ctr"/>
                </a:tc>
              </a:tr>
            </a:tbl>
          </a:graphicData>
        </a:graphic>
      </p:graphicFrame>
      <p:sp>
        <p:nvSpPr>
          <p:cNvPr id="8" name="Slide Number Placeholder 7"/>
          <p:cNvSpPr>
            <a:spLocks noGrp="1"/>
          </p:cNvSpPr>
          <p:nvPr>
            <p:ph type="sldNum" sz="quarter" idx="10"/>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120302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eaLnBrk="1" hangingPunct="1"/>
            <a:r>
              <a:rPr lang="en-US" sz="3200" dirty="0" smtClean="0">
                <a:latin typeface="Verdana" pitchFamily="34" charset="0"/>
              </a:rPr>
              <a:t>Aggregate Function Examples</a:t>
            </a:r>
          </a:p>
        </p:txBody>
      </p:sp>
      <p:sp>
        <p:nvSpPr>
          <p:cNvPr id="5" name="TextBox 4"/>
          <p:cNvSpPr txBox="1"/>
          <p:nvPr/>
        </p:nvSpPr>
        <p:spPr>
          <a:xfrm>
            <a:off x="381000" y="1198431"/>
            <a:ext cx="8915400" cy="1392369"/>
          </a:xfrm>
          <a:prstGeom prst="rect">
            <a:avLst/>
          </a:prstGeom>
          <a:noFill/>
        </p:spPr>
        <p:txBody>
          <a:bodyPr wrap="square" rtlCol="0">
            <a:spAutoFit/>
          </a:bodyPr>
          <a:lstStyle/>
          <a:p>
            <a:pPr indent="-365760">
              <a:lnSpc>
                <a:spcPct val="120000"/>
              </a:lnSpc>
            </a:pPr>
            <a:r>
              <a:rPr lang="en-US" sz="2400" dirty="0"/>
              <a:t>They are commonly used with the GROUP BY clause in a SELECT statement, and accepts single column as input .</a:t>
            </a:r>
          </a:p>
          <a:p>
            <a:pPr indent="-365760">
              <a:lnSpc>
                <a:spcPct val="120000"/>
              </a:lnSpc>
            </a:pPr>
            <a:r>
              <a:rPr lang="en-US" sz="2400" b="0" dirty="0" smtClean="0"/>
              <a:t>The following are some of the Aggregate Functions,</a:t>
            </a:r>
            <a:endParaRPr lang="en-US" sz="2400" b="0" dirty="0"/>
          </a:p>
        </p:txBody>
      </p:sp>
      <p:graphicFrame>
        <p:nvGraphicFramePr>
          <p:cNvPr id="6" name="Table 5"/>
          <p:cNvGraphicFramePr>
            <a:graphicFrameLocks noGrp="1"/>
          </p:cNvGraphicFramePr>
          <p:nvPr>
            <p:extLst>
              <p:ext uri="{D42A27DB-BD31-4B8C-83A1-F6EECF244321}">
                <p14:modId xmlns:p14="http://schemas.microsoft.com/office/powerpoint/2010/main" val="424591105"/>
              </p:ext>
            </p:extLst>
          </p:nvPr>
        </p:nvGraphicFramePr>
        <p:xfrm>
          <a:off x="266700" y="2590800"/>
          <a:ext cx="8534399" cy="3474720"/>
        </p:xfrm>
        <a:graphic>
          <a:graphicData uri="http://schemas.openxmlformats.org/drawingml/2006/table">
            <a:tbl>
              <a:tblPr firstRow="1" bandRow="1">
                <a:tableStyleId>{5C22544A-7EE6-4342-B048-85BDC9FD1C3A}</a:tableStyleId>
              </a:tblPr>
              <a:tblGrid>
                <a:gridCol w="1098487"/>
                <a:gridCol w="2711513"/>
                <a:gridCol w="4724399"/>
              </a:tblGrid>
              <a:tr h="269182">
                <a:tc>
                  <a:txBody>
                    <a:bodyPr/>
                    <a:lstStyle/>
                    <a:p>
                      <a:r>
                        <a:rPr lang="en-US" sz="1600" dirty="0" smtClean="0"/>
                        <a:t>Function</a:t>
                      </a:r>
                      <a:endParaRPr lang="en-US" sz="1600" dirty="0">
                        <a:latin typeface="Arial" pitchFamily="34" charset="0"/>
                        <a:cs typeface="Arial" pitchFamily="34" charset="0"/>
                      </a:endParaRPr>
                    </a:p>
                  </a:txBody>
                  <a:tcPr/>
                </a:tc>
                <a:tc>
                  <a:txBody>
                    <a:bodyPr/>
                    <a:lstStyle/>
                    <a:p>
                      <a:r>
                        <a:rPr lang="en-US" sz="1600" dirty="0" smtClean="0"/>
                        <a:t>Example</a:t>
                      </a:r>
                      <a:endParaRPr lang="en-US" sz="1600" dirty="0">
                        <a:latin typeface="Arial" pitchFamily="34" charset="0"/>
                        <a:cs typeface="Arial" pitchFamily="34" charset="0"/>
                      </a:endParaRPr>
                    </a:p>
                  </a:txBody>
                  <a:tcPr/>
                </a:tc>
                <a:tc>
                  <a:txBody>
                    <a:bodyPr/>
                    <a:lstStyle/>
                    <a:p>
                      <a:r>
                        <a:rPr lang="en-US" sz="1600" dirty="0" smtClean="0"/>
                        <a:t>Description</a:t>
                      </a:r>
                      <a:endParaRPr lang="en-US" sz="1600" dirty="0">
                        <a:latin typeface="Arial" pitchFamily="34" charset="0"/>
                        <a:cs typeface="Arial" pitchFamily="34" charset="0"/>
                      </a:endParaRPr>
                    </a:p>
                  </a:txBody>
                  <a:tcPr/>
                </a:tc>
              </a:tr>
              <a:tr h="403772">
                <a:tc>
                  <a:txBody>
                    <a:bodyPr/>
                    <a:lstStyle/>
                    <a:p>
                      <a:r>
                        <a:rPr lang="en-US" sz="1600" dirty="0" smtClean="0"/>
                        <a:t>COUNT</a:t>
                      </a:r>
                      <a:endParaRPr lang="en-US" sz="1600" dirty="0">
                        <a:latin typeface="Arial" pitchFamily="34" charset="0"/>
                        <a:cs typeface="Arial" pitchFamily="34" charset="0"/>
                      </a:endParaRPr>
                    </a:p>
                  </a:txBody>
                  <a:tcPr/>
                </a:tc>
                <a:tc>
                  <a:txBody>
                    <a:bodyPr/>
                    <a:lstStyle/>
                    <a:p>
                      <a:r>
                        <a:rPr lang="en-US" sz="1600" b="1" dirty="0" smtClean="0">
                          <a:solidFill>
                            <a:srgbClr val="0070C0"/>
                          </a:solidFill>
                        </a:rPr>
                        <a:t>SELECT COUNT(</a:t>
                      </a:r>
                      <a:r>
                        <a:rPr lang="en-US" sz="1600" b="1" kern="1200" dirty="0" err="1" smtClean="0">
                          <a:solidFill>
                            <a:srgbClr val="BC8F00"/>
                          </a:solidFill>
                          <a:latin typeface="+mn-lt"/>
                          <a:ea typeface="+mn-ea"/>
                          <a:cs typeface="+mn-cs"/>
                        </a:rPr>
                        <a:t>CustomerNumber</a:t>
                      </a:r>
                      <a:r>
                        <a:rPr lang="en-US" sz="1600" b="1" dirty="0" smtClean="0">
                          <a:solidFill>
                            <a:srgbClr val="0070C0"/>
                          </a:solidFill>
                        </a:rPr>
                        <a:t>) FROM </a:t>
                      </a:r>
                      <a:r>
                        <a:rPr lang="en-US" sz="1600" b="1" kern="1200" dirty="0" smtClean="0">
                          <a:solidFill>
                            <a:srgbClr val="BC8F00"/>
                          </a:solidFill>
                          <a:latin typeface="+mn-lt"/>
                          <a:ea typeface="+mn-ea"/>
                          <a:cs typeface="+mn-cs"/>
                        </a:rPr>
                        <a:t>Customers</a:t>
                      </a:r>
                      <a:r>
                        <a:rPr lang="en-US" sz="1600" b="1" dirty="0" smtClean="0">
                          <a:solidFill>
                            <a:srgbClr val="00B050"/>
                          </a:solidFill>
                        </a:rPr>
                        <a:t> ;</a:t>
                      </a:r>
                      <a:endParaRPr lang="en-US" sz="1600" b="1" dirty="0">
                        <a:solidFill>
                          <a:srgbClr val="00B050"/>
                        </a:solidFill>
                        <a:latin typeface="Arial" pitchFamily="34" charset="0"/>
                        <a:cs typeface="Arial" pitchFamily="34" charset="0"/>
                      </a:endParaRPr>
                    </a:p>
                  </a:txBody>
                  <a:tcPr/>
                </a:tc>
                <a:tc>
                  <a:txBody>
                    <a:bodyPr/>
                    <a:lstStyle/>
                    <a:p>
                      <a:r>
                        <a:rPr lang="en-US" sz="1600" dirty="0" smtClean="0"/>
                        <a:t>Displays</a:t>
                      </a:r>
                      <a:r>
                        <a:rPr lang="en-US" sz="1600" baseline="0" dirty="0" smtClean="0"/>
                        <a:t>  the total number of rows in the Customers table.</a:t>
                      </a:r>
                      <a:endParaRPr lang="en-US" sz="1600" dirty="0">
                        <a:latin typeface="Arial" pitchFamily="34" charset="0"/>
                        <a:cs typeface="Arial" pitchFamily="34" charset="0"/>
                      </a:endParaRPr>
                    </a:p>
                  </a:txBody>
                  <a:tcPr/>
                </a:tc>
              </a:tr>
              <a:tr h="343336">
                <a:tc>
                  <a:txBody>
                    <a:bodyPr/>
                    <a:lstStyle/>
                    <a:p>
                      <a:r>
                        <a:rPr lang="en-US" sz="1600" dirty="0" smtClean="0"/>
                        <a:t>SUM</a:t>
                      </a:r>
                      <a:endParaRPr lang="en-US" sz="1600" dirty="0">
                        <a:latin typeface="Arial" pitchFamily="34" charset="0"/>
                        <a:cs typeface="Arial" pitchFamily="34" charset="0"/>
                      </a:endParaRPr>
                    </a:p>
                  </a:txBody>
                  <a:tcPr/>
                </a:tc>
                <a:tc>
                  <a:txBody>
                    <a:bodyPr/>
                    <a:lstStyle/>
                    <a:p>
                      <a:r>
                        <a:rPr lang="en-US" sz="1600" b="1" dirty="0" smtClean="0">
                          <a:solidFill>
                            <a:srgbClr val="0070C0"/>
                          </a:solidFill>
                        </a:rPr>
                        <a:t>SELECT SUM(</a:t>
                      </a:r>
                      <a:r>
                        <a:rPr lang="en-US" sz="1600" b="1" kern="1200" dirty="0" smtClean="0">
                          <a:solidFill>
                            <a:srgbClr val="BC8F00"/>
                          </a:solidFill>
                          <a:latin typeface="+mn-lt"/>
                          <a:ea typeface="+mn-ea"/>
                          <a:cs typeface="+mn-cs"/>
                        </a:rPr>
                        <a:t>amount</a:t>
                      </a:r>
                      <a:r>
                        <a:rPr lang="en-US" sz="1600" b="1" dirty="0" smtClean="0">
                          <a:solidFill>
                            <a:srgbClr val="0070C0"/>
                          </a:solidFill>
                        </a:rPr>
                        <a:t>) </a:t>
                      </a:r>
                    </a:p>
                    <a:p>
                      <a:r>
                        <a:rPr lang="en-US" sz="1600" b="1" dirty="0" smtClean="0">
                          <a:solidFill>
                            <a:srgbClr val="0070C0"/>
                          </a:solidFill>
                        </a:rPr>
                        <a:t>FROM </a:t>
                      </a:r>
                      <a:r>
                        <a:rPr lang="en-US" sz="1600" b="1" kern="1200" dirty="0" smtClean="0">
                          <a:solidFill>
                            <a:srgbClr val="BC8F00"/>
                          </a:solidFill>
                          <a:latin typeface="+mn-lt"/>
                          <a:ea typeface="+mn-ea"/>
                          <a:cs typeface="+mn-cs"/>
                        </a:rPr>
                        <a:t>Payments;</a:t>
                      </a:r>
                      <a:endParaRPr lang="en-US" sz="1600" b="1" dirty="0">
                        <a:solidFill>
                          <a:srgbClr val="00B050"/>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Displays</a:t>
                      </a:r>
                      <a:r>
                        <a:rPr lang="en-US" sz="1600" baseline="0" dirty="0" smtClean="0"/>
                        <a:t>  the sum of all the payments in the payments table.</a:t>
                      </a:r>
                      <a:endParaRPr lang="en-US" sz="1600" dirty="0">
                        <a:latin typeface="Arial" pitchFamily="34" charset="0"/>
                        <a:cs typeface="Arial" pitchFamily="34" charset="0"/>
                      </a:endParaRPr>
                    </a:p>
                  </a:txBody>
                  <a:tcPr/>
                </a:tc>
              </a:tr>
              <a:tr h="448637">
                <a:tc>
                  <a:txBody>
                    <a:bodyPr/>
                    <a:lstStyle/>
                    <a:p>
                      <a:r>
                        <a:rPr lang="en-US" sz="1600" dirty="0" smtClean="0"/>
                        <a:t>MIN</a:t>
                      </a:r>
                      <a:endParaRPr lang="en-US" sz="1600" dirty="0">
                        <a:latin typeface="Arial" pitchFamily="34" charset="0"/>
                        <a:cs typeface="Arial" pitchFamily="34" charset="0"/>
                      </a:endParaRPr>
                    </a:p>
                  </a:txBody>
                  <a:tcPr/>
                </a:tc>
                <a:tc>
                  <a:txBody>
                    <a:bodyPr/>
                    <a:lstStyle/>
                    <a:p>
                      <a:r>
                        <a:rPr lang="en-US" sz="1600" b="1" dirty="0" smtClean="0">
                          <a:solidFill>
                            <a:srgbClr val="0070C0"/>
                          </a:solidFill>
                        </a:rPr>
                        <a:t>SELECT MIN(</a:t>
                      </a:r>
                      <a:r>
                        <a:rPr lang="en-US" sz="1600" b="1" kern="1200" dirty="0" smtClean="0">
                          <a:solidFill>
                            <a:srgbClr val="BC8F00"/>
                          </a:solidFill>
                          <a:latin typeface="+mn-lt"/>
                          <a:ea typeface="+mn-ea"/>
                          <a:cs typeface="+mn-cs"/>
                        </a:rPr>
                        <a:t>amount</a:t>
                      </a:r>
                      <a:r>
                        <a:rPr lang="en-US" sz="1600" b="1" dirty="0" smtClean="0">
                          <a:solidFill>
                            <a:srgbClr val="0070C0"/>
                          </a:solidFill>
                        </a:rPr>
                        <a:t>) </a:t>
                      </a:r>
                    </a:p>
                    <a:p>
                      <a:r>
                        <a:rPr lang="en-US" sz="1600" b="1" dirty="0" smtClean="0">
                          <a:solidFill>
                            <a:srgbClr val="0070C0"/>
                          </a:solidFill>
                        </a:rPr>
                        <a:t>FROM </a:t>
                      </a:r>
                      <a:r>
                        <a:rPr lang="en-US" sz="1600" b="1" kern="1200" dirty="0" smtClean="0">
                          <a:solidFill>
                            <a:srgbClr val="BC8F00"/>
                          </a:solidFill>
                          <a:latin typeface="+mn-lt"/>
                          <a:ea typeface="+mn-ea"/>
                          <a:cs typeface="+mn-cs"/>
                        </a:rPr>
                        <a:t>PAYMENTS;</a:t>
                      </a:r>
                      <a:endParaRPr lang="en-US" sz="1600" b="1" dirty="0" smtClean="0">
                        <a:solidFill>
                          <a:srgbClr val="00B050"/>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Displays</a:t>
                      </a:r>
                      <a:r>
                        <a:rPr lang="en-US" sz="1600" baseline="0" dirty="0" smtClean="0"/>
                        <a:t>  the  minimum amount paid in the Payments table.</a:t>
                      </a:r>
                      <a:endParaRPr lang="en-US" sz="1600" dirty="0">
                        <a:latin typeface="Arial" pitchFamily="34" charset="0"/>
                        <a:cs typeface="Arial" pitchFamily="34" charset="0"/>
                      </a:endParaRPr>
                    </a:p>
                  </a:txBody>
                  <a:tcPr/>
                </a:tc>
              </a:tr>
              <a:tr h="448637">
                <a:tc>
                  <a:txBody>
                    <a:bodyPr/>
                    <a:lstStyle/>
                    <a:p>
                      <a:r>
                        <a:rPr lang="en-US" sz="1600" dirty="0" smtClean="0"/>
                        <a:t>MAX</a:t>
                      </a:r>
                      <a:endParaRPr lang="en-US" sz="1600" dirty="0">
                        <a:latin typeface="Arial" pitchFamily="34" charset="0"/>
                        <a:cs typeface="Arial" pitchFamily="34" charset="0"/>
                      </a:endParaRPr>
                    </a:p>
                  </a:txBody>
                  <a:tcPr/>
                </a:tc>
                <a:tc>
                  <a:txBody>
                    <a:bodyPr/>
                    <a:lstStyle/>
                    <a:p>
                      <a:r>
                        <a:rPr lang="en-US" sz="1600" b="1" dirty="0" smtClean="0">
                          <a:solidFill>
                            <a:srgbClr val="0070C0"/>
                          </a:solidFill>
                        </a:rPr>
                        <a:t>SELECT MAX(</a:t>
                      </a:r>
                      <a:r>
                        <a:rPr lang="en-US" sz="1600" b="1" kern="1200" dirty="0" smtClean="0">
                          <a:solidFill>
                            <a:srgbClr val="BC8F00"/>
                          </a:solidFill>
                          <a:latin typeface="+mn-lt"/>
                          <a:ea typeface="+mn-ea"/>
                          <a:cs typeface="+mn-cs"/>
                        </a:rPr>
                        <a:t>amount</a:t>
                      </a:r>
                      <a:r>
                        <a:rPr lang="en-US" sz="1600" b="1" dirty="0" smtClean="0">
                          <a:solidFill>
                            <a:srgbClr val="0070C0"/>
                          </a:solidFill>
                        </a:rPr>
                        <a:t>) </a:t>
                      </a:r>
                    </a:p>
                    <a:p>
                      <a:r>
                        <a:rPr lang="en-US" sz="1600" b="1" dirty="0" smtClean="0">
                          <a:solidFill>
                            <a:srgbClr val="0070C0"/>
                          </a:solidFill>
                        </a:rPr>
                        <a:t>FROM </a:t>
                      </a:r>
                      <a:r>
                        <a:rPr lang="en-US" sz="1600" b="1" kern="1200" dirty="0" smtClean="0">
                          <a:solidFill>
                            <a:srgbClr val="BC8F00"/>
                          </a:solidFill>
                          <a:latin typeface="+mn-lt"/>
                          <a:ea typeface="+mn-ea"/>
                          <a:cs typeface="+mn-cs"/>
                        </a:rPr>
                        <a:t>PAYMENTS</a:t>
                      </a:r>
                      <a:r>
                        <a:rPr lang="en-US" sz="1600" b="1" dirty="0" smtClean="0">
                          <a:solidFill>
                            <a:srgbClr val="00B050"/>
                          </a:solidFill>
                        </a:rPr>
                        <a:t> ;</a:t>
                      </a:r>
                      <a:endParaRPr lang="en-US" sz="1600" b="1" dirty="0" smtClean="0">
                        <a:solidFill>
                          <a:srgbClr val="00B050"/>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Displays</a:t>
                      </a:r>
                      <a:r>
                        <a:rPr lang="en-US" sz="1600" baseline="0" dirty="0" smtClean="0"/>
                        <a:t>  the  maximum amount paid in the Payments table.</a:t>
                      </a:r>
                      <a:endParaRPr lang="en-US" sz="1600" dirty="0">
                        <a:latin typeface="Arial" pitchFamily="34" charset="0"/>
                        <a:cs typeface="Arial" pitchFamily="34" charset="0"/>
                      </a:endParaRPr>
                    </a:p>
                  </a:txBody>
                  <a:tcPr/>
                </a:tc>
              </a:tr>
              <a:tr h="448637">
                <a:tc>
                  <a:txBody>
                    <a:bodyPr/>
                    <a:lstStyle/>
                    <a:p>
                      <a:r>
                        <a:rPr lang="en-US" sz="1600" dirty="0" smtClean="0"/>
                        <a:t>AVG</a:t>
                      </a:r>
                      <a:endParaRPr lang="en-US" sz="1600" dirty="0">
                        <a:latin typeface="Arial" pitchFamily="34" charset="0"/>
                        <a:cs typeface="Arial" pitchFamily="34" charset="0"/>
                      </a:endParaRPr>
                    </a:p>
                  </a:txBody>
                  <a:tcPr/>
                </a:tc>
                <a:tc>
                  <a:txBody>
                    <a:bodyPr/>
                    <a:lstStyle/>
                    <a:p>
                      <a:r>
                        <a:rPr lang="en-US" sz="1600" b="1" dirty="0" smtClean="0">
                          <a:solidFill>
                            <a:srgbClr val="0070C0"/>
                          </a:solidFill>
                        </a:rPr>
                        <a:t>SELECT AVG(</a:t>
                      </a:r>
                      <a:r>
                        <a:rPr lang="en-US" sz="1600" b="1" kern="1200" dirty="0" smtClean="0">
                          <a:solidFill>
                            <a:srgbClr val="BC8F00"/>
                          </a:solidFill>
                          <a:latin typeface="+mn-lt"/>
                          <a:ea typeface="+mn-ea"/>
                          <a:cs typeface="+mn-cs"/>
                        </a:rPr>
                        <a:t>amount</a:t>
                      </a:r>
                      <a:r>
                        <a:rPr lang="en-US" sz="1600" b="1" dirty="0" smtClean="0">
                          <a:solidFill>
                            <a:srgbClr val="0070C0"/>
                          </a:solidFill>
                        </a:rPr>
                        <a:t>) </a:t>
                      </a:r>
                    </a:p>
                    <a:p>
                      <a:r>
                        <a:rPr lang="en-US" sz="1600" b="1" dirty="0" smtClean="0">
                          <a:solidFill>
                            <a:srgbClr val="0070C0"/>
                          </a:solidFill>
                        </a:rPr>
                        <a:t>FROM </a:t>
                      </a:r>
                      <a:r>
                        <a:rPr lang="en-US" sz="1600" b="1" kern="1200" dirty="0" smtClean="0">
                          <a:solidFill>
                            <a:srgbClr val="BC8F00"/>
                          </a:solidFill>
                          <a:latin typeface="+mn-lt"/>
                          <a:ea typeface="+mn-ea"/>
                          <a:cs typeface="+mn-cs"/>
                        </a:rPr>
                        <a:t>PAYMENTS;</a:t>
                      </a:r>
                      <a:endParaRPr lang="en-US" sz="1600" b="1" dirty="0">
                        <a:solidFill>
                          <a:srgbClr val="0070C0"/>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Displays</a:t>
                      </a:r>
                      <a:r>
                        <a:rPr lang="en-US" sz="1600" baseline="0" dirty="0" smtClean="0"/>
                        <a:t>  the average of all the amounts paid in payments table.</a:t>
                      </a:r>
                      <a:endParaRPr lang="en-US" sz="1600" dirty="0">
                        <a:latin typeface="Arial" pitchFamily="34" charset="0"/>
                        <a:cs typeface="Arial" pitchFamily="34" charset="0"/>
                      </a:endParaRPr>
                    </a:p>
                  </a:txBody>
                  <a:tcPr/>
                </a:tc>
              </a:tr>
            </a:tbl>
          </a:graphicData>
        </a:graphic>
      </p:graphicFrame>
      <p:sp>
        <p:nvSpPr>
          <p:cNvPr id="8" name="Slide Number Placeholder 7"/>
          <p:cNvSpPr>
            <a:spLocks noGrp="1"/>
          </p:cNvSpPr>
          <p:nvPr>
            <p:ph type="sldNum" sz="quarter" idx="10"/>
          </p:nvPr>
        </p:nvSpPr>
        <p:spPr/>
        <p:txBody>
          <a:bodyPr/>
          <a:lstStyle/>
          <a:p>
            <a:fld id="{47ED8886-DB3B-44F4-9A80-E6A224679F20}" type="slidenum">
              <a:rPr lang="en-US" smtClean="0"/>
              <a:pPr/>
              <a:t>13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Classifying </a:t>
            </a:r>
            <a:r>
              <a:rPr lang="en-US" dirty="0" smtClean="0"/>
              <a:t>Aggregate Function </a:t>
            </a:r>
            <a:endParaRPr lang="en-US" dirty="0"/>
          </a:p>
        </p:txBody>
      </p:sp>
      <p:sp>
        <p:nvSpPr>
          <p:cNvPr id="3" name="Content Placeholder 2"/>
          <p:cNvSpPr>
            <a:spLocks noGrp="1"/>
          </p:cNvSpPr>
          <p:nvPr>
            <p:ph idx="1"/>
          </p:nvPr>
        </p:nvSpPr>
        <p:spPr>
          <a:xfrm>
            <a:off x="381000" y="1225550"/>
            <a:ext cx="8686800" cy="4946650"/>
          </a:xfrm>
        </p:spPr>
        <p:txBody>
          <a:bodyPr/>
          <a:lstStyle/>
          <a:p>
            <a:pPr marL="0" indent="0">
              <a:buNone/>
            </a:pPr>
            <a:r>
              <a:rPr lang="en-US" sz="2800" b="1" dirty="0" smtClean="0"/>
              <a:t>Sub classing of the aggregate functions given below: </a:t>
            </a:r>
            <a:endParaRPr lang="en-US" sz="2400" dirty="0" smtClean="0"/>
          </a:p>
          <a:p>
            <a:pPr marL="0" indent="0">
              <a:buNone/>
            </a:pPr>
            <a:endParaRPr lang="en-US" sz="2800" b="1" dirty="0" smtClean="0"/>
          </a:p>
          <a:p>
            <a:pPr marL="457200" lvl="1" indent="0">
              <a:buNone/>
            </a:pPr>
            <a:endParaRPr lang="en-IN" sz="2000" dirty="0"/>
          </a:p>
        </p:txBody>
      </p:sp>
      <p:graphicFrame>
        <p:nvGraphicFramePr>
          <p:cNvPr id="5" name="Table 4"/>
          <p:cNvGraphicFramePr>
            <a:graphicFrameLocks noGrp="1"/>
          </p:cNvGraphicFramePr>
          <p:nvPr>
            <p:extLst>
              <p:ext uri="{D42A27DB-BD31-4B8C-83A1-F6EECF244321}">
                <p14:modId xmlns:p14="http://schemas.microsoft.com/office/powerpoint/2010/main" val="1380055358"/>
              </p:ext>
            </p:extLst>
          </p:nvPr>
        </p:nvGraphicFramePr>
        <p:xfrm>
          <a:off x="990600" y="1981200"/>
          <a:ext cx="7162800" cy="3977124"/>
        </p:xfrm>
        <a:graphic>
          <a:graphicData uri="http://schemas.openxmlformats.org/drawingml/2006/table">
            <a:tbl>
              <a:tblPr firstRow="1" bandRow="1">
                <a:tableStyleId>{5C22544A-7EE6-4342-B048-85BDC9FD1C3A}</a:tableStyleId>
              </a:tblPr>
              <a:tblGrid>
                <a:gridCol w="1637506"/>
                <a:gridCol w="5525294"/>
              </a:tblGrid>
              <a:tr h="265279">
                <a:tc>
                  <a:txBody>
                    <a:bodyPr/>
                    <a:lstStyle/>
                    <a:p>
                      <a:pPr marL="0" marR="0">
                        <a:lnSpc>
                          <a:spcPct val="115000"/>
                        </a:lnSpc>
                        <a:spcBef>
                          <a:spcPts val="0"/>
                        </a:spcBef>
                        <a:spcAft>
                          <a:spcPts val="1000"/>
                        </a:spcAft>
                      </a:pPr>
                      <a:r>
                        <a:rPr lang="en-US" sz="1400" dirty="0">
                          <a:effectLst/>
                        </a:rPr>
                        <a:t>Category</a:t>
                      </a:r>
                      <a:endParaRPr lang="en-US" sz="1400" dirty="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400" dirty="0">
                          <a:effectLst/>
                        </a:rPr>
                        <a:t>Usage</a:t>
                      </a:r>
                      <a:endParaRPr lang="en-US" sz="1400" dirty="0">
                        <a:solidFill>
                          <a:srgbClr val="000000"/>
                        </a:solidFill>
                        <a:effectLst/>
                        <a:latin typeface="Calibri"/>
                        <a:ea typeface="Calibri"/>
                        <a:cs typeface="Times New Roman"/>
                      </a:endParaRPr>
                    </a:p>
                  </a:txBody>
                  <a:tcPr marL="68580" marR="68580" marT="0" marB="0"/>
                </a:tc>
              </a:tr>
              <a:tr h="503001">
                <a:tc>
                  <a:txBody>
                    <a:bodyPr/>
                    <a:lstStyle/>
                    <a:p>
                      <a:pPr marL="0" marR="0">
                        <a:lnSpc>
                          <a:spcPct val="115000"/>
                        </a:lnSpc>
                        <a:spcBef>
                          <a:spcPts val="0"/>
                        </a:spcBef>
                        <a:spcAft>
                          <a:spcPts val="1000"/>
                        </a:spcAft>
                      </a:pPr>
                      <a:r>
                        <a:rPr lang="en-US" sz="1400">
                          <a:effectLst/>
                        </a:rPr>
                        <a:t>Group</a:t>
                      </a:r>
                      <a:endParaRPr lang="en-US" sz="1400" b="1">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400" dirty="0">
                          <a:effectLst/>
                        </a:rPr>
                        <a:t>These functions deal with the grouping operation or the group aggregate function. </a:t>
                      </a:r>
                      <a:endParaRPr lang="en-US" sz="1400" dirty="0">
                        <a:solidFill>
                          <a:srgbClr val="000000"/>
                        </a:solidFill>
                        <a:effectLst/>
                        <a:latin typeface="Calibri"/>
                        <a:ea typeface="Calibri"/>
                        <a:cs typeface="Times New Roman"/>
                      </a:endParaRPr>
                    </a:p>
                  </a:txBody>
                  <a:tcPr marL="68580" marR="68580" marT="0" marB="0"/>
                </a:tc>
              </a:tr>
              <a:tr h="754501">
                <a:tc>
                  <a:txBody>
                    <a:bodyPr/>
                    <a:lstStyle/>
                    <a:p>
                      <a:pPr marL="0" marR="0">
                        <a:lnSpc>
                          <a:spcPct val="115000"/>
                        </a:lnSpc>
                        <a:spcBef>
                          <a:spcPts val="0"/>
                        </a:spcBef>
                        <a:spcAft>
                          <a:spcPts val="1000"/>
                        </a:spcAft>
                      </a:pPr>
                      <a:r>
                        <a:rPr lang="en-US" sz="1400">
                          <a:effectLst/>
                        </a:rPr>
                        <a:t>Window</a:t>
                      </a:r>
                      <a:endParaRPr lang="en-US" sz="1400" b="1">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400" dirty="0">
                          <a:effectLst/>
                        </a:rPr>
                        <a:t>These functions compute their aggregate values the same as a group function, except that they aggregate over the window frame of a row and not over a group of grouped table.</a:t>
                      </a:r>
                      <a:endParaRPr lang="en-US" sz="1400" dirty="0">
                        <a:solidFill>
                          <a:srgbClr val="000000"/>
                        </a:solidFill>
                        <a:effectLst/>
                        <a:latin typeface="Calibri"/>
                        <a:ea typeface="Calibri"/>
                        <a:cs typeface="Times New Roman"/>
                      </a:endParaRPr>
                    </a:p>
                  </a:txBody>
                  <a:tcPr marL="68580" marR="68580" marT="0" marB="0"/>
                </a:tc>
              </a:tr>
              <a:tr h="442340">
                <a:tc>
                  <a:txBody>
                    <a:bodyPr/>
                    <a:lstStyle/>
                    <a:p>
                      <a:pPr marL="0" marR="0">
                        <a:lnSpc>
                          <a:spcPct val="115000"/>
                        </a:lnSpc>
                        <a:spcBef>
                          <a:spcPts val="0"/>
                        </a:spcBef>
                        <a:spcAft>
                          <a:spcPts val="1000"/>
                        </a:spcAft>
                      </a:pPr>
                      <a:r>
                        <a:rPr lang="en-US" sz="1400">
                          <a:effectLst/>
                        </a:rPr>
                        <a:t>Unary Group</a:t>
                      </a:r>
                      <a:endParaRPr lang="en-US" sz="1400" b="1">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400">
                          <a:effectLst/>
                        </a:rPr>
                        <a:t>These functions take an arbitrary &lt;value expresssion&gt; as an argument.</a:t>
                      </a:r>
                      <a:endParaRPr lang="en-US" sz="1400">
                        <a:solidFill>
                          <a:srgbClr val="000000"/>
                        </a:solidFill>
                        <a:effectLst/>
                        <a:latin typeface="Calibri"/>
                        <a:ea typeface="Calibri"/>
                        <a:cs typeface="Times New Roman"/>
                      </a:endParaRPr>
                    </a:p>
                  </a:txBody>
                  <a:tcPr marL="68580" marR="68580" marT="0" marB="0"/>
                </a:tc>
              </a:tr>
              <a:tr h="1006001">
                <a:tc>
                  <a:txBody>
                    <a:bodyPr/>
                    <a:lstStyle/>
                    <a:p>
                      <a:pPr marL="0" marR="0">
                        <a:lnSpc>
                          <a:spcPct val="115000"/>
                        </a:lnSpc>
                        <a:spcBef>
                          <a:spcPts val="0"/>
                        </a:spcBef>
                        <a:spcAft>
                          <a:spcPts val="1000"/>
                        </a:spcAft>
                      </a:pPr>
                      <a:r>
                        <a:rPr lang="en-US" sz="1400">
                          <a:effectLst/>
                        </a:rPr>
                        <a:t>Binary Group</a:t>
                      </a:r>
                      <a:endParaRPr lang="en-US" sz="1400" b="1">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400" dirty="0">
                          <a:effectLst/>
                        </a:rPr>
                        <a:t>These functions take a pair of arguments, a dependent one and an independent one, both of which are numeric expressions. They remove NULL values from the group and if there are no remaining rows, they evaluate to 0. </a:t>
                      </a:r>
                      <a:endParaRPr lang="en-US" sz="1400" dirty="0">
                        <a:solidFill>
                          <a:srgbClr val="000000"/>
                        </a:solidFill>
                        <a:effectLst/>
                        <a:latin typeface="Calibri"/>
                        <a:ea typeface="Calibri"/>
                        <a:cs typeface="Times New Roman"/>
                      </a:endParaRPr>
                    </a:p>
                  </a:txBody>
                  <a:tcPr marL="68580" marR="68580" marT="0" marB="0"/>
                </a:tc>
              </a:tr>
              <a:tr h="503001">
                <a:tc>
                  <a:txBody>
                    <a:bodyPr/>
                    <a:lstStyle/>
                    <a:p>
                      <a:pPr marL="0" marR="0">
                        <a:lnSpc>
                          <a:spcPct val="115000"/>
                        </a:lnSpc>
                        <a:spcBef>
                          <a:spcPts val="0"/>
                        </a:spcBef>
                        <a:spcAft>
                          <a:spcPts val="1000"/>
                        </a:spcAft>
                      </a:pPr>
                      <a:r>
                        <a:rPr lang="en-US" sz="1400">
                          <a:effectLst/>
                        </a:rPr>
                        <a:t>Inverse Distribution</a:t>
                      </a:r>
                      <a:endParaRPr lang="en-US" sz="1400" b="1">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400" dirty="0">
                          <a:effectLst/>
                        </a:rPr>
                        <a:t>There are only two inverse functions: PERCENTILE_CONT and PERCENTILE_DISC. Both functions take an argument between 0 and 1.</a:t>
                      </a:r>
                      <a:endParaRPr lang="en-US" sz="1400" dirty="0">
                        <a:solidFill>
                          <a:srgbClr val="000000"/>
                        </a:solidFill>
                        <a:effectLst/>
                        <a:latin typeface="Calibri"/>
                        <a:ea typeface="Calibri"/>
                        <a:cs typeface="Times New Roman"/>
                      </a:endParaRPr>
                    </a:p>
                  </a:txBody>
                  <a:tcPr marL="68580" marR="68580" marT="0" marB="0"/>
                </a:tc>
              </a:tr>
              <a:tr h="503001">
                <a:tc>
                  <a:txBody>
                    <a:bodyPr/>
                    <a:lstStyle/>
                    <a:p>
                      <a:pPr marL="0" marR="0">
                        <a:lnSpc>
                          <a:spcPct val="115000"/>
                        </a:lnSpc>
                        <a:spcBef>
                          <a:spcPts val="0"/>
                        </a:spcBef>
                        <a:spcAft>
                          <a:spcPts val="0"/>
                        </a:spcAft>
                      </a:pPr>
                      <a:r>
                        <a:rPr lang="en-US" sz="1400" dirty="0">
                          <a:effectLst/>
                        </a:rPr>
                        <a:t>Hypothetical Set</a:t>
                      </a:r>
                      <a:endParaRPr lang="en-US" sz="1400" b="1" dirty="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These functions are related to the window functions RANK, DENSE_RANK, PERCENT_RANK and CUME_DIST.</a:t>
                      </a:r>
                      <a:endParaRPr lang="en-US" sz="1400" dirty="0">
                        <a:solidFill>
                          <a:srgbClr val="000000"/>
                        </a:solidFill>
                        <a:effectLst/>
                        <a:latin typeface="Calibri"/>
                        <a:ea typeface="Calibri"/>
                        <a:cs typeface="Times New Roman"/>
                      </a:endParaRPr>
                    </a:p>
                  </a:txBody>
                  <a:tcPr marL="68580" marR="68580" marT="0" marB="0"/>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14</a:t>
            </a:fld>
            <a:endParaRPr lang="en-US" dirty="0"/>
          </a:p>
        </p:txBody>
      </p:sp>
    </p:spTree>
    <p:extLst>
      <p:ext uri="{BB962C8B-B14F-4D97-AF65-F5344CB8AC3E}">
        <p14:creationId xmlns:p14="http://schemas.microsoft.com/office/powerpoint/2010/main" val="209149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457200" y="5486400"/>
            <a:ext cx="7924800" cy="52050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string functions which </a:t>
            </a:r>
            <a:r>
              <a:rPr lang="en-US" dirty="0"/>
              <a:t>will help us meet TIM’s requirements..</a:t>
            </a:r>
          </a:p>
        </p:txBody>
      </p:sp>
      <p:sp>
        <p:nvSpPr>
          <p:cNvPr id="2" name="Title 1"/>
          <p:cNvSpPr>
            <a:spLocks noGrp="1"/>
          </p:cNvSpPr>
          <p:nvPr>
            <p:ph type="title"/>
          </p:nvPr>
        </p:nvSpPr>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2133600" y="3429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3200400" y="2209800"/>
            <a:ext cx="4038600" cy="16764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 </a:t>
            </a:r>
          </a:p>
          <a:p>
            <a:pPr algn="ctr"/>
            <a:r>
              <a:rPr lang="en-US" sz="1600" dirty="0" smtClean="0">
                <a:solidFill>
                  <a:schemeClr val="bg2">
                    <a:lumMod val="25000"/>
                  </a:schemeClr>
                </a:solidFill>
              </a:rPr>
              <a:t>Write a query to display the customer and employee names in the capital letters.</a:t>
            </a:r>
            <a:endParaRPr lang="en-US" sz="1600" dirty="0">
              <a:solidFill>
                <a:schemeClr val="bg2">
                  <a:lumMod val="25000"/>
                </a:schemeClr>
              </a:solidFill>
            </a:endParaRPr>
          </a:p>
        </p:txBody>
      </p:sp>
      <p:sp>
        <p:nvSpPr>
          <p:cNvPr id="10" name="Slide Number Placeholder 9"/>
          <p:cNvSpPr>
            <a:spLocks noGrp="1"/>
          </p:cNvSpPr>
          <p:nvPr>
            <p:ph type="sldNum" sz="quarter" idx="10"/>
          </p:nvPr>
        </p:nvSpPr>
        <p:spPr/>
        <p:txBody>
          <a:bodyPr/>
          <a:lstStyle/>
          <a:p>
            <a:fld id="{47ED8886-DB3B-44F4-9A80-E6A224679F20}" type="slidenum">
              <a:rPr lang="en-US" smtClean="0"/>
              <a:pPr/>
              <a:t>15</a:t>
            </a:fld>
            <a:endParaRPr lang="en-US" dirty="0"/>
          </a:p>
        </p:txBody>
      </p:sp>
    </p:spTree>
    <p:extLst>
      <p:ext uri="{BB962C8B-B14F-4D97-AF65-F5344CB8AC3E}">
        <p14:creationId xmlns:p14="http://schemas.microsoft.com/office/powerpoint/2010/main" val="328667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Scalar Functions </a:t>
            </a:r>
          </a:p>
        </p:txBody>
      </p:sp>
      <p:sp>
        <p:nvSpPr>
          <p:cNvPr id="3" name="Content Placeholder 2"/>
          <p:cNvSpPr>
            <a:spLocks noGrp="1"/>
          </p:cNvSpPr>
          <p:nvPr>
            <p:ph idx="1"/>
          </p:nvPr>
        </p:nvSpPr>
        <p:spPr>
          <a:xfrm>
            <a:off x="381000" y="990600"/>
            <a:ext cx="8686800" cy="4946650"/>
          </a:xfrm>
        </p:spPr>
        <p:txBody>
          <a:bodyPr/>
          <a:lstStyle/>
          <a:p>
            <a:pPr marL="0" indent="-365760">
              <a:lnSpc>
                <a:spcPct val="120000"/>
              </a:lnSpc>
              <a:spcBef>
                <a:spcPts val="0"/>
              </a:spcBef>
              <a:buNone/>
            </a:pPr>
            <a:r>
              <a:rPr lang="en-US" sz="2400" b="1" dirty="0" smtClean="0"/>
              <a:t>Scalar Functions </a:t>
            </a:r>
          </a:p>
          <a:p>
            <a:pPr marL="731520" indent="-365760">
              <a:lnSpc>
                <a:spcPct val="120000"/>
              </a:lnSpc>
              <a:spcBef>
                <a:spcPts val="0"/>
              </a:spcBef>
            </a:pPr>
            <a:r>
              <a:rPr lang="en-US" sz="2200" dirty="0" smtClean="0"/>
              <a:t>Require </a:t>
            </a:r>
            <a:r>
              <a:rPr lang="en-US" sz="2200" dirty="0"/>
              <a:t>no arguments, or at most one argument, to be passed </a:t>
            </a:r>
            <a:r>
              <a:rPr lang="en-US" sz="2200" dirty="0" smtClean="0"/>
              <a:t>to them</a:t>
            </a:r>
            <a:r>
              <a:rPr lang="en-US" sz="2200" dirty="0"/>
              <a:t>; they return a single value that is based on the input value. </a:t>
            </a:r>
            <a:endParaRPr lang="en-US" sz="2200" dirty="0" smtClean="0"/>
          </a:p>
          <a:p>
            <a:pPr marL="731520" indent="-365760">
              <a:lnSpc>
                <a:spcPct val="120000"/>
              </a:lnSpc>
              <a:spcBef>
                <a:spcPts val="0"/>
              </a:spcBef>
            </a:pPr>
            <a:r>
              <a:rPr lang="en-US" sz="2200" dirty="0" smtClean="0"/>
              <a:t>Scalar </a:t>
            </a:r>
            <a:r>
              <a:rPr lang="en-US" sz="2200" dirty="0"/>
              <a:t>functions can </a:t>
            </a:r>
            <a:r>
              <a:rPr lang="en-US" sz="2200" dirty="0" smtClean="0"/>
              <a:t>be broken </a:t>
            </a:r>
            <a:r>
              <a:rPr lang="en-US" sz="2200" dirty="0"/>
              <a:t>down into the subcategories shown in the following table, based upon their intended use:</a:t>
            </a:r>
            <a:endParaRPr lang="en-US" sz="2200" b="1" dirty="0" smtClean="0"/>
          </a:p>
        </p:txBody>
      </p:sp>
      <p:graphicFrame>
        <p:nvGraphicFramePr>
          <p:cNvPr id="5" name="Table 4"/>
          <p:cNvGraphicFramePr>
            <a:graphicFrameLocks noGrp="1"/>
          </p:cNvGraphicFramePr>
          <p:nvPr>
            <p:extLst>
              <p:ext uri="{D42A27DB-BD31-4B8C-83A1-F6EECF244321}">
                <p14:modId xmlns:p14="http://schemas.microsoft.com/office/powerpoint/2010/main" val="462120599"/>
              </p:ext>
            </p:extLst>
          </p:nvPr>
        </p:nvGraphicFramePr>
        <p:xfrm>
          <a:off x="457201" y="3124200"/>
          <a:ext cx="8153400" cy="2834640"/>
        </p:xfrm>
        <a:graphic>
          <a:graphicData uri="http://schemas.openxmlformats.org/drawingml/2006/table">
            <a:tbl>
              <a:tblPr firstRow="1" bandRow="1">
                <a:tableStyleId>{5C22544A-7EE6-4342-B048-85BDC9FD1C3A}</a:tableStyleId>
              </a:tblPr>
              <a:tblGrid>
                <a:gridCol w="2057400"/>
                <a:gridCol w="6096000"/>
              </a:tblGrid>
              <a:tr h="370840">
                <a:tc>
                  <a:txBody>
                    <a:bodyPr/>
                    <a:lstStyle/>
                    <a:p>
                      <a:r>
                        <a:rPr lang="en-US" sz="1600" dirty="0" smtClean="0"/>
                        <a:t>Category</a:t>
                      </a:r>
                      <a:endParaRPr lang="en-US" sz="1600" dirty="0"/>
                    </a:p>
                  </a:txBody>
                  <a:tcPr/>
                </a:tc>
                <a:tc>
                  <a:txBody>
                    <a:bodyPr/>
                    <a:lstStyle/>
                    <a:p>
                      <a:r>
                        <a:rPr lang="en-US" sz="1600" dirty="0" smtClean="0"/>
                        <a:t>Usage</a:t>
                      </a:r>
                      <a:endParaRPr lang="en-US" sz="1600" dirty="0"/>
                    </a:p>
                  </a:txBody>
                  <a:tcPr/>
                </a:tc>
              </a:tr>
              <a:tr h="370840">
                <a:tc>
                  <a:txBody>
                    <a:bodyPr/>
                    <a:lstStyle/>
                    <a:p>
                      <a:r>
                        <a:rPr lang="en-US" sz="1600" dirty="0" smtClean="0"/>
                        <a:t>Built-in</a:t>
                      </a:r>
                      <a:endParaRPr lang="en-US" sz="1600" dirty="0"/>
                    </a:p>
                  </a:txBody>
                  <a:tcPr/>
                </a:tc>
                <a:tc>
                  <a:txBody>
                    <a:bodyPr/>
                    <a:lstStyle/>
                    <a:p>
                      <a:r>
                        <a:rPr lang="en-US" sz="1600" dirty="0" smtClean="0"/>
                        <a:t>These functions perform operations on values and settings that</a:t>
                      </a:r>
                      <a:r>
                        <a:rPr lang="en-US" sz="1600" baseline="0" dirty="0" smtClean="0"/>
                        <a:t> are built into the database (such as specifics dealing with the user session)</a:t>
                      </a:r>
                      <a:endParaRPr lang="en-US" sz="1600" dirty="0"/>
                    </a:p>
                  </a:txBody>
                  <a:tcPr/>
                </a:tc>
              </a:tr>
              <a:tr h="370840">
                <a:tc>
                  <a:txBody>
                    <a:bodyPr/>
                    <a:lstStyle/>
                    <a:p>
                      <a:r>
                        <a:rPr lang="en-US" sz="1600" dirty="0" smtClean="0"/>
                        <a:t>String</a:t>
                      </a:r>
                      <a:endParaRPr lang="en-US" sz="1600" dirty="0"/>
                    </a:p>
                  </a:txBody>
                  <a:tcPr/>
                </a:tc>
                <a:tc>
                  <a:txBody>
                    <a:bodyPr/>
                    <a:lstStyle/>
                    <a:p>
                      <a:r>
                        <a:rPr lang="en-US" sz="1600" dirty="0" smtClean="0"/>
                        <a:t>These functions perform</a:t>
                      </a:r>
                      <a:r>
                        <a:rPr lang="en-US" sz="1600" baseline="0" dirty="0" smtClean="0"/>
                        <a:t> operations on character values such as CHAR and VARCHAR and they can return either numeric or string values.</a:t>
                      </a:r>
                      <a:endParaRPr lang="en-US" sz="1600" dirty="0"/>
                    </a:p>
                  </a:txBody>
                  <a:tcPr/>
                </a:tc>
              </a:tr>
              <a:tr h="370840">
                <a:tc>
                  <a:txBody>
                    <a:bodyPr/>
                    <a:lstStyle/>
                    <a:p>
                      <a:r>
                        <a:rPr lang="en-US" sz="1600" dirty="0" smtClean="0"/>
                        <a:t>Numeric/Mathematic</a:t>
                      </a:r>
                    </a:p>
                  </a:txBody>
                  <a:tcPr/>
                </a:tc>
                <a:tc>
                  <a:txBody>
                    <a:bodyPr/>
                    <a:lstStyle/>
                    <a:p>
                      <a:r>
                        <a:rPr lang="en-US" sz="1600" dirty="0" smtClean="0"/>
                        <a:t>These functions perform operations on numeric values.</a:t>
                      </a:r>
                      <a:endParaRPr lang="en-US" sz="1600" dirty="0"/>
                    </a:p>
                  </a:txBody>
                  <a:tcPr/>
                </a:tc>
              </a:tr>
              <a:tr h="370840">
                <a:tc>
                  <a:txBody>
                    <a:bodyPr/>
                    <a:lstStyle/>
                    <a:p>
                      <a:r>
                        <a:rPr lang="en-US" sz="1600" dirty="0" smtClean="0"/>
                        <a:t>Date and Time</a:t>
                      </a:r>
                      <a:endParaRPr lang="en-US" sz="1600" dirty="0"/>
                    </a:p>
                  </a:txBody>
                  <a:tcPr/>
                </a:tc>
                <a:tc>
                  <a:txBody>
                    <a:bodyPr/>
                    <a:lstStyle/>
                    <a:p>
                      <a:r>
                        <a:rPr lang="en-US" sz="1600" dirty="0" smtClean="0"/>
                        <a:t>These</a:t>
                      </a:r>
                      <a:r>
                        <a:rPr lang="en-US" sz="1600" baseline="0" dirty="0" smtClean="0"/>
                        <a:t> functions perform operations on date/time fields.</a:t>
                      </a:r>
                      <a:endParaRPr lang="en-US" sz="1600" dirty="0"/>
                    </a:p>
                  </a:txBody>
                  <a:tcPr/>
                </a:tc>
              </a:tr>
              <a:tr h="370840">
                <a:tc>
                  <a:txBody>
                    <a:bodyPr/>
                    <a:lstStyle/>
                    <a:p>
                      <a:r>
                        <a:rPr lang="en-US" sz="1600" kern="1200" baseline="0" dirty="0"/>
                        <a:t>CASE and CAST</a:t>
                      </a:r>
                      <a:endParaRPr lang="en-US" sz="1600" kern="1200" baseline="0" dirty="0">
                        <a:solidFill>
                          <a:schemeClr val="dk1"/>
                        </a:solidFill>
                        <a:latin typeface="+mn-lt"/>
                        <a:ea typeface="+mn-ea"/>
                        <a:cs typeface="+mn-cs"/>
                      </a:endParaRPr>
                    </a:p>
                  </a:txBody>
                  <a:tcPr marL="38100" marR="38100" marT="38100" marB="38100" anchor="ctr"/>
                </a:tc>
                <a:tc>
                  <a:txBody>
                    <a:bodyPr/>
                    <a:lstStyle/>
                    <a:p>
                      <a:r>
                        <a:rPr lang="en-US" sz="1600" kern="1200" baseline="0" dirty="0" smtClean="0"/>
                        <a:t>CASE </a:t>
                      </a:r>
                      <a:r>
                        <a:rPr lang="en-US" sz="1600" kern="1200" baseline="0" dirty="0"/>
                        <a:t>supplies IF-THEN logic to SQL statements and CAST can convert values from one </a:t>
                      </a:r>
                      <a:r>
                        <a:rPr lang="en-US" sz="1600" kern="1200" baseline="0" dirty="0" smtClean="0"/>
                        <a:t>data type </a:t>
                      </a:r>
                      <a:r>
                        <a:rPr lang="en-US" sz="1600" kern="1200" baseline="0" dirty="0"/>
                        <a:t>to another.</a:t>
                      </a:r>
                      <a:endParaRPr lang="en-US" sz="1600" kern="1200" baseline="0" dirty="0">
                        <a:solidFill>
                          <a:schemeClr val="dk1"/>
                        </a:solidFill>
                        <a:latin typeface="+mn-lt"/>
                        <a:ea typeface="+mn-ea"/>
                        <a:cs typeface="+mn-cs"/>
                      </a:endParaRPr>
                    </a:p>
                  </a:txBody>
                  <a:tcPr marL="38100" marR="38100" marT="38100" marB="38100" anchor="ctr"/>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16</a:t>
            </a:fld>
            <a:endParaRPr lang="en-US" dirty="0"/>
          </a:p>
        </p:txBody>
      </p:sp>
    </p:spTree>
    <p:extLst>
      <p:ext uri="{BB962C8B-B14F-4D97-AF65-F5344CB8AC3E}">
        <p14:creationId xmlns:p14="http://schemas.microsoft.com/office/powerpoint/2010/main" val="209149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8686800" cy="4946650"/>
          </a:xfrm>
        </p:spPr>
        <p:txBody>
          <a:bodyPr/>
          <a:lstStyle/>
          <a:p>
            <a:pPr marL="731520" indent="-365760">
              <a:lnSpc>
                <a:spcPct val="120000"/>
              </a:lnSpc>
              <a:spcBef>
                <a:spcPts val="0"/>
              </a:spcBef>
            </a:pPr>
            <a:r>
              <a:rPr lang="en-US" sz="2200" b="1" dirty="0" smtClean="0"/>
              <a:t>Built-in </a:t>
            </a:r>
            <a:r>
              <a:rPr lang="en-US" sz="2200" b="1" dirty="0"/>
              <a:t>scalar functions </a:t>
            </a:r>
            <a:r>
              <a:rPr lang="en-US" sz="2200" dirty="0"/>
              <a:t>identify both the current user session and the characteristics of the current user session, such as the current session privileges. </a:t>
            </a:r>
            <a:endParaRPr lang="en-US" sz="2200" dirty="0" smtClean="0"/>
          </a:p>
          <a:p>
            <a:pPr marL="731520" indent="-365760">
              <a:lnSpc>
                <a:spcPct val="120000"/>
              </a:lnSpc>
              <a:spcBef>
                <a:spcPts val="0"/>
              </a:spcBef>
            </a:pPr>
            <a:r>
              <a:rPr lang="en-US" sz="2200" dirty="0" smtClean="0"/>
              <a:t>Built-in </a:t>
            </a:r>
            <a:r>
              <a:rPr lang="en-US" sz="2200" dirty="0"/>
              <a:t>scalar functions are always nondeterministic. </a:t>
            </a:r>
            <a:endParaRPr lang="en-US" sz="2200" dirty="0" smtClean="0"/>
          </a:p>
          <a:p>
            <a:pPr marL="731520" indent="-365760">
              <a:lnSpc>
                <a:spcPct val="120000"/>
              </a:lnSpc>
              <a:spcBef>
                <a:spcPts val="0"/>
              </a:spcBef>
              <a:buNone/>
            </a:pPr>
            <a:endParaRPr lang="en-US" sz="2200" dirty="0"/>
          </a:p>
        </p:txBody>
      </p:sp>
      <p:sp>
        <p:nvSpPr>
          <p:cNvPr id="3" name="Title 2"/>
          <p:cNvSpPr>
            <a:spLocks noGrp="1"/>
          </p:cNvSpPr>
          <p:nvPr>
            <p:ph type="title"/>
          </p:nvPr>
        </p:nvSpPr>
        <p:spPr/>
        <p:txBody>
          <a:bodyPr/>
          <a:lstStyle/>
          <a:p>
            <a:r>
              <a:rPr lang="en-US" dirty="0"/>
              <a:t>Built-in Scalar </a:t>
            </a:r>
            <a:r>
              <a:rPr lang="en-US" dirty="0" smtClean="0"/>
              <a:t>Functions</a:t>
            </a:r>
            <a:endParaRPr lang="en-US" dirty="0"/>
          </a:p>
        </p:txBody>
      </p:sp>
      <p:sp>
        <p:nvSpPr>
          <p:cNvPr id="8" name="Rectangle 2"/>
          <p:cNvSpPr>
            <a:spLocks noChangeArrowheads="1"/>
          </p:cNvSpPr>
          <p:nvPr/>
        </p:nvSpPr>
        <p:spPr bwMode="auto">
          <a:xfrm>
            <a:off x="228600" y="2262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47063955"/>
              </p:ext>
            </p:extLst>
          </p:nvPr>
        </p:nvGraphicFramePr>
        <p:xfrm>
          <a:off x="1143000" y="3094990"/>
          <a:ext cx="7543800" cy="2848610"/>
        </p:xfrm>
        <a:graphic>
          <a:graphicData uri="http://schemas.openxmlformats.org/drawingml/2006/table">
            <a:tbl>
              <a:tblPr firstRow="1" bandRow="1">
                <a:tableStyleId>{5C22544A-7EE6-4342-B048-85BDC9FD1C3A}</a:tableStyleId>
              </a:tblPr>
              <a:tblGrid>
                <a:gridCol w="1905000"/>
                <a:gridCol w="5638800"/>
              </a:tblGrid>
              <a:tr h="370840">
                <a:tc>
                  <a:txBody>
                    <a:bodyPr/>
                    <a:lstStyle/>
                    <a:p>
                      <a:pPr algn="ctr" fontAlgn="ctr"/>
                      <a:r>
                        <a:rPr lang="en-US" sz="1800" u="none" strike="noStrike" dirty="0">
                          <a:effectLst/>
                        </a:rPr>
                        <a:t>Function </a:t>
                      </a:r>
                      <a:endParaRPr lang="en-US" sz="1800" b="1" i="0" u="none" strike="noStrike" dirty="0">
                        <a:solidFill>
                          <a:schemeClr val="bg1"/>
                        </a:solidFill>
                        <a:effectLst/>
                        <a:latin typeface="Calibri"/>
                      </a:endParaRPr>
                    </a:p>
                  </a:txBody>
                  <a:tcPr marL="9525" marR="9525" marT="9525" marB="0" anchor="ctr"/>
                </a:tc>
                <a:tc>
                  <a:txBody>
                    <a:bodyPr/>
                    <a:lstStyle/>
                    <a:p>
                      <a:pPr algn="ctr" fontAlgn="ctr"/>
                      <a:r>
                        <a:rPr lang="en-US" sz="1800" u="none" strike="noStrike" dirty="0">
                          <a:effectLst/>
                        </a:rPr>
                        <a:t>Usage</a:t>
                      </a:r>
                      <a:endParaRPr lang="en-US" sz="1800" b="1" i="0" u="none" strike="noStrike" dirty="0">
                        <a:solidFill>
                          <a:schemeClr val="bg1"/>
                        </a:solidFill>
                        <a:effectLst/>
                        <a:latin typeface="Calibri"/>
                      </a:endParaRPr>
                    </a:p>
                  </a:txBody>
                  <a:tcPr marL="9525" marR="9525" marT="9525" marB="0" anchor="ctr"/>
                </a:tc>
              </a:tr>
              <a:tr h="370840">
                <a:tc>
                  <a:txBody>
                    <a:bodyPr/>
                    <a:lstStyle/>
                    <a:p>
                      <a:pPr algn="l" fontAlgn="ctr"/>
                      <a:r>
                        <a:rPr lang="en-US" sz="1600" u="none" strike="noStrike" dirty="0">
                          <a:effectLst/>
                        </a:rPr>
                        <a:t>CURRENT_DATE </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Identifies the current date.</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CURRENT_TIME </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Identifies the current time.</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CURRENT_TIMESTAMP </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Identifies the current date and time.</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CURRENT_USER </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Identifies the currently active user within the database server.</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SESSION_USER </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Identifies the currently active Authorization ID, if it differs from the user.</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SYSTEM_USER </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Identifies the currently active user within the host operating system.</a:t>
                      </a:r>
                      <a:endParaRPr lang="en-US" sz="1600" b="0" i="0" u="none" strike="noStrike" dirty="0">
                        <a:solidFill>
                          <a:srgbClr val="000000"/>
                        </a:solidFill>
                        <a:effectLst/>
                        <a:latin typeface="Calibri"/>
                      </a:endParaRPr>
                    </a:p>
                  </a:txBody>
                  <a:tcPr marL="9525" marR="9525" marT="9525" marB="0" anchor="ctr"/>
                </a:tc>
              </a:tr>
            </a:tbl>
          </a:graphicData>
        </a:graphic>
      </p:graphicFrame>
      <p:sp>
        <p:nvSpPr>
          <p:cNvPr id="9" name="Slide Number Placeholder 8"/>
          <p:cNvSpPr>
            <a:spLocks noGrp="1"/>
          </p:cNvSpPr>
          <p:nvPr>
            <p:ph type="sldNum" sz="quarter" idx="10"/>
          </p:nvPr>
        </p:nvSpPr>
        <p:spPr/>
        <p:txBody>
          <a:bodyPr/>
          <a:lstStyle/>
          <a:p>
            <a:fld id="{47ED8886-DB3B-44F4-9A80-E6A224679F20}" type="slidenum">
              <a:rPr lang="en-US" smtClean="0"/>
              <a:pPr/>
              <a:t>17</a:t>
            </a:fld>
            <a:endParaRPr lang="en-US" dirty="0"/>
          </a:p>
        </p:txBody>
      </p:sp>
    </p:spTree>
    <p:extLst>
      <p:ext uri="{BB962C8B-B14F-4D97-AF65-F5344CB8AC3E}">
        <p14:creationId xmlns:p14="http://schemas.microsoft.com/office/powerpoint/2010/main" val="247018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String Functions</a:t>
            </a:r>
          </a:p>
        </p:txBody>
      </p:sp>
      <p:sp>
        <p:nvSpPr>
          <p:cNvPr id="11" name="TextBox 10"/>
          <p:cNvSpPr txBox="1"/>
          <p:nvPr/>
        </p:nvSpPr>
        <p:spPr>
          <a:xfrm>
            <a:off x="381000" y="1210878"/>
            <a:ext cx="8305800" cy="2751522"/>
          </a:xfrm>
          <a:prstGeom prst="rect">
            <a:avLst/>
          </a:prstGeom>
          <a:noFill/>
        </p:spPr>
        <p:txBody>
          <a:bodyPr wrap="square" rtlCol="0">
            <a:spAutoFit/>
          </a:bodyPr>
          <a:lstStyle/>
          <a:p>
            <a:pPr indent="-365760">
              <a:lnSpc>
                <a:spcPct val="120000"/>
              </a:lnSpc>
            </a:pPr>
            <a:r>
              <a:rPr lang="en-US" sz="2400" b="1" dirty="0" smtClean="0"/>
              <a:t>String Functions</a:t>
            </a:r>
          </a:p>
          <a:p>
            <a:pPr indent="-365760">
              <a:lnSpc>
                <a:spcPct val="120000"/>
              </a:lnSpc>
            </a:pPr>
            <a:r>
              <a:rPr lang="en-US" sz="2400" dirty="0" smtClean="0"/>
              <a:t>String </a:t>
            </a:r>
            <a:r>
              <a:rPr lang="en-US" sz="2400" dirty="0"/>
              <a:t>function accept character value as input and can return both character and numeric value.</a:t>
            </a:r>
          </a:p>
          <a:p>
            <a:pPr indent="-365760">
              <a:lnSpc>
                <a:spcPct val="120000"/>
              </a:lnSpc>
            </a:pPr>
            <a:endParaRPr lang="en-US" sz="2400" b="1" dirty="0"/>
          </a:p>
          <a:p>
            <a:pPr indent="-365760">
              <a:lnSpc>
                <a:spcPct val="120000"/>
              </a:lnSpc>
            </a:pPr>
            <a:endParaRPr lang="en-IN" sz="2400" dirty="0"/>
          </a:p>
          <a:p>
            <a:pPr indent="-365760">
              <a:lnSpc>
                <a:spcPct val="120000"/>
              </a:lnSpc>
            </a:pPr>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2413814876"/>
              </p:ext>
            </p:extLst>
          </p:nvPr>
        </p:nvGraphicFramePr>
        <p:xfrm>
          <a:off x="533399" y="2590800"/>
          <a:ext cx="8077200" cy="3345815"/>
        </p:xfrm>
        <a:graphic>
          <a:graphicData uri="http://schemas.openxmlformats.org/drawingml/2006/table">
            <a:tbl>
              <a:tblPr firstRow="1" bandRow="1">
                <a:tableStyleId>{5C22544A-7EE6-4342-B048-85BDC9FD1C3A}</a:tableStyleId>
              </a:tblPr>
              <a:tblGrid>
                <a:gridCol w="1981200"/>
                <a:gridCol w="6096000"/>
              </a:tblGrid>
              <a:tr h="370840">
                <a:tc>
                  <a:txBody>
                    <a:bodyPr/>
                    <a:lstStyle/>
                    <a:p>
                      <a:pPr algn="ctr" fontAlgn="ctr"/>
                      <a:r>
                        <a:rPr lang="en-US" sz="1600" u="none" strike="noStrike" dirty="0">
                          <a:effectLst/>
                        </a:rPr>
                        <a:t>Function </a:t>
                      </a:r>
                      <a:endParaRPr lang="en-US" sz="1600" b="1" i="0" u="none" strike="noStrike" dirty="0">
                        <a:solidFill>
                          <a:schemeClr val="bg1"/>
                        </a:solidFill>
                        <a:effectLst/>
                        <a:latin typeface="Calibri"/>
                      </a:endParaRPr>
                    </a:p>
                  </a:txBody>
                  <a:tcPr marL="9525" marR="9525" marT="9525" marB="0" anchor="ctr"/>
                </a:tc>
                <a:tc>
                  <a:txBody>
                    <a:bodyPr/>
                    <a:lstStyle/>
                    <a:p>
                      <a:pPr algn="ctr" fontAlgn="ctr"/>
                      <a:r>
                        <a:rPr lang="en-US" sz="1600" u="none" strike="noStrike" dirty="0">
                          <a:effectLst/>
                        </a:rPr>
                        <a:t>Usage</a:t>
                      </a:r>
                      <a:endParaRPr lang="en-US" sz="1600" b="1" i="0" u="none" strike="noStrike" dirty="0">
                        <a:solidFill>
                          <a:schemeClr val="bg1"/>
                        </a:solidFill>
                        <a:effectLst/>
                        <a:latin typeface="Calibri"/>
                      </a:endParaRPr>
                    </a:p>
                  </a:txBody>
                  <a:tcPr marL="9525" marR="9525" marT="9525" marB="0" anchor="ctr"/>
                </a:tc>
              </a:tr>
              <a:tr h="370840">
                <a:tc>
                  <a:txBody>
                    <a:bodyPr/>
                    <a:lstStyle/>
                    <a:p>
                      <a:pPr algn="l" fontAlgn="ctr"/>
                      <a:r>
                        <a:rPr lang="en-US" sz="1600" u="none" strike="noStrike" dirty="0">
                          <a:effectLst/>
                        </a:rPr>
                        <a:t>CONCATENATE</a:t>
                      </a:r>
                      <a:br>
                        <a:rPr lang="en-US" sz="1600" u="none" strike="noStrike" dirty="0">
                          <a:effectLst/>
                        </a:rPr>
                      </a:b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Appends two or more literal expressions, column values, or</a:t>
                      </a:r>
                      <a:br>
                        <a:rPr lang="en-US" sz="1600" u="none" strike="noStrike" dirty="0">
                          <a:effectLst/>
                        </a:rPr>
                      </a:br>
                      <a:r>
                        <a:rPr lang="en-US" sz="1600" u="none" strike="noStrike" dirty="0">
                          <a:effectLst/>
                        </a:rPr>
                        <a:t>variables together into one string.</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CONVERT</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Converts a string to a different representation within the same</a:t>
                      </a:r>
                      <a:br>
                        <a:rPr lang="en-US" sz="1600" u="none" strike="noStrike" dirty="0">
                          <a:effectLst/>
                        </a:rPr>
                      </a:br>
                      <a:r>
                        <a:rPr lang="en-US" sz="1600" u="none" strike="noStrike" dirty="0">
                          <a:effectLst/>
                        </a:rPr>
                        <a:t>character set.</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LOWER</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Converts a string to all lowercase characters.</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SUBSTRING</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Extracts a portion of a string.</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TRANSLATE</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Converts a string from one character set to another.</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TRIM</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Removes leading characters, trailing characters, or both from a character string.</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UPPER</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Converts a string to all uppercase characters.</a:t>
                      </a:r>
                      <a:endParaRPr lang="en-US" sz="1600" b="0" i="0" u="none" strike="noStrike" dirty="0">
                        <a:solidFill>
                          <a:srgbClr val="000000"/>
                        </a:solidFill>
                        <a:effectLst/>
                        <a:latin typeface="Calibri"/>
                      </a:endParaRPr>
                    </a:p>
                  </a:txBody>
                  <a:tcPr marL="9525" marR="9525" marT="9525" marB="0" anchor="ctr"/>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18</a:t>
            </a:fld>
            <a:endParaRPr lang="en-US" dirty="0"/>
          </a:p>
        </p:txBody>
      </p:sp>
    </p:spTree>
    <p:extLst>
      <p:ext uri="{BB962C8B-B14F-4D97-AF65-F5344CB8AC3E}">
        <p14:creationId xmlns:p14="http://schemas.microsoft.com/office/powerpoint/2010/main" val="173561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eaLnBrk="1" hangingPunct="1"/>
            <a:r>
              <a:rPr lang="en-US" sz="3200" dirty="0" smtClean="0">
                <a:latin typeface="Verdana" pitchFamily="34" charset="0"/>
              </a:rPr>
              <a:t>String Function Examples</a:t>
            </a:r>
          </a:p>
        </p:txBody>
      </p:sp>
      <p:graphicFrame>
        <p:nvGraphicFramePr>
          <p:cNvPr id="60" name="Table 59"/>
          <p:cNvGraphicFramePr>
            <a:graphicFrameLocks noGrp="1"/>
          </p:cNvGraphicFramePr>
          <p:nvPr>
            <p:extLst>
              <p:ext uri="{D42A27DB-BD31-4B8C-83A1-F6EECF244321}">
                <p14:modId xmlns:p14="http://schemas.microsoft.com/office/powerpoint/2010/main" val="3360103075"/>
              </p:ext>
            </p:extLst>
          </p:nvPr>
        </p:nvGraphicFramePr>
        <p:xfrm>
          <a:off x="233916" y="1920240"/>
          <a:ext cx="8686800" cy="3718560"/>
        </p:xfrm>
        <a:graphic>
          <a:graphicData uri="http://schemas.openxmlformats.org/drawingml/2006/table">
            <a:tbl>
              <a:tblPr firstRow="1" bandRow="1">
                <a:tableStyleId>{5C22544A-7EE6-4342-B048-85BDC9FD1C3A}</a:tableStyleId>
              </a:tblPr>
              <a:tblGrid>
                <a:gridCol w="985284"/>
                <a:gridCol w="3124200"/>
                <a:gridCol w="3200400"/>
                <a:gridCol w="1376916"/>
              </a:tblGrid>
              <a:tr h="286175">
                <a:tc>
                  <a:txBody>
                    <a:bodyPr/>
                    <a:lstStyle/>
                    <a:p>
                      <a:r>
                        <a:rPr lang="en-US" sz="1300" dirty="0" smtClean="0"/>
                        <a:t>Function</a:t>
                      </a:r>
                      <a:endParaRPr lang="en-US" sz="1300" dirty="0">
                        <a:latin typeface="Arial" pitchFamily="34" charset="0"/>
                        <a:cs typeface="Arial" pitchFamily="34" charset="0"/>
                      </a:endParaRPr>
                    </a:p>
                  </a:txBody>
                  <a:tcPr/>
                </a:tc>
                <a:tc>
                  <a:txBody>
                    <a:bodyPr/>
                    <a:lstStyle/>
                    <a:p>
                      <a:r>
                        <a:rPr lang="en-US" sz="1300" dirty="0" smtClean="0"/>
                        <a:t>Description</a:t>
                      </a:r>
                      <a:endParaRPr lang="en-US" sz="1300" dirty="0">
                        <a:latin typeface="Arial" pitchFamily="34" charset="0"/>
                        <a:cs typeface="Arial" pitchFamily="34" charset="0"/>
                      </a:endParaRPr>
                    </a:p>
                  </a:txBody>
                  <a:tcPr/>
                </a:tc>
                <a:tc>
                  <a:txBody>
                    <a:bodyPr/>
                    <a:lstStyle/>
                    <a:p>
                      <a:r>
                        <a:rPr lang="en-US" sz="1300" dirty="0" smtClean="0"/>
                        <a:t>Example </a:t>
                      </a:r>
                      <a:endParaRPr lang="en-US" sz="1300" dirty="0">
                        <a:latin typeface="Arial" pitchFamily="34" charset="0"/>
                        <a:cs typeface="Arial" pitchFamily="34" charset="0"/>
                      </a:endParaRPr>
                    </a:p>
                  </a:txBody>
                  <a:tcPr/>
                </a:tc>
                <a:tc>
                  <a:txBody>
                    <a:bodyPr/>
                    <a:lstStyle/>
                    <a:p>
                      <a:r>
                        <a:rPr lang="en-US" sz="1300" dirty="0" smtClean="0"/>
                        <a:t>Result</a:t>
                      </a:r>
                      <a:endParaRPr lang="en-US" sz="1300" dirty="0">
                        <a:latin typeface="Arial" pitchFamily="34" charset="0"/>
                        <a:cs typeface="Arial" pitchFamily="34" charset="0"/>
                      </a:endParaRPr>
                    </a:p>
                  </a:txBody>
                  <a:tcPr/>
                </a:tc>
              </a:tr>
              <a:tr h="481979">
                <a:tc>
                  <a:txBody>
                    <a:bodyPr/>
                    <a:lstStyle/>
                    <a:p>
                      <a:r>
                        <a:rPr lang="en-US" sz="1300" dirty="0" smtClean="0"/>
                        <a:t>UPPER</a:t>
                      </a:r>
                      <a:endParaRPr lang="en-US" sz="1300" b="0" dirty="0">
                        <a:latin typeface="Arial" pitchFamily="34" charset="0"/>
                        <a:cs typeface="Arial" pitchFamily="34" charset="0"/>
                      </a:endParaRPr>
                    </a:p>
                  </a:txBody>
                  <a:tcPr/>
                </a:tc>
                <a:tc>
                  <a:txBody>
                    <a:bodyPr/>
                    <a:lstStyle/>
                    <a:p>
                      <a:r>
                        <a:rPr lang="en-US" sz="1300" kern="1200" baseline="0" dirty="0" smtClean="0"/>
                        <a:t>Converts Alpha Character values to  Upper  Case</a:t>
                      </a:r>
                      <a:endParaRPr lang="en-US" sz="1300" b="0" dirty="0">
                        <a:latin typeface="Arial" pitchFamily="34" charset="0"/>
                        <a:cs typeface="Arial" pitchFamily="34" charset="0"/>
                      </a:endParaRPr>
                    </a:p>
                  </a:txBody>
                  <a:tcPr/>
                </a:tc>
                <a:tc>
                  <a:txBody>
                    <a:bodyPr/>
                    <a:lstStyle/>
                    <a:p>
                      <a:r>
                        <a:rPr lang="en-US" sz="1300" b="0" dirty="0" smtClean="0">
                          <a:solidFill>
                            <a:srgbClr val="0070C0"/>
                          </a:solidFill>
                        </a:rPr>
                        <a:t>SELECT UPPER (</a:t>
                      </a:r>
                      <a:r>
                        <a:rPr lang="en-US" sz="1300" b="1" kern="1200" dirty="0" smtClean="0">
                          <a:solidFill>
                            <a:srgbClr val="BC8F00"/>
                          </a:solidFill>
                          <a:latin typeface="+mn-lt"/>
                          <a:ea typeface="+mn-ea"/>
                          <a:cs typeface="+mn-cs"/>
                        </a:rPr>
                        <a:t>CUSTOMENAME</a:t>
                      </a:r>
                      <a:r>
                        <a:rPr lang="en-US" sz="1300" b="0" dirty="0" smtClean="0">
                          <a:solidFill>
                            <a:srgbClr val="0070C0"/>
                          </a:solidFill>
                        </a:rPr>
                        <a:t>) </a:t>
                      </a:r>
                    </a:p>
                    <a:p>
                      <a:r>
                        <a:rPr lang="en-US" sz="1300" b="0" dirty="0" smtClean="0">
                          <a:solidFill>
                            <a:srgbClr val="0070C0"/>
                          </a:solidFill>
                        </a:rPr>
                        <a:t>FROM </a:t>
                      </a:r>
                      <a:r>
                        <a:rPr lang="en-US" sz="1300" b="1" kern="1200" dirty="0" smtClean="0">
                          <a:solidFill>
                            <a:srgbClr val="BC8F00"/>
                          </a:solidFill>
                          <a:latin typeface="+mn-lt"/>
                          <a:ea typeface="+mn-ea"/>
                          <a:cs typeface="+mn-cs"/>
                        </a:rPr>
                        <a:t>CUSTOMERS;</a:t>
                      </a:r>
                      <a:endParaRPr lang="en-US" sz="1300" b="1" kern="1200" dirty="0">
                        <a:solidFill>
                          <a:srgbClr val="BC8F00"/>
                        </a:solidFill>
                        <a:latin typeface="+mn-lt"/>
                        <a:ea typeface="+mn-ea"/>
                        <a:cs typeface="+mn-cs"/>
                      </a:endParaRPr>
                    </a:p>
                  </a:txBody>
                  <a:tcPr/>
                </a:tc>
                <a:tc>
                  <a:txBody>
                    <a:bodyPr/>
                    <a:lstStyle/>
                    <a:p>
                      <a:r>
                        <a:rPr lang="en-US" sz="1300" kern="1200" dirty="0" smtClean="0"/>
                        <a:t>ATELIER GRAPHIQUE</a:t>
                      </a:r>
                      <a:endParaRPr lang="en-US" sz="1300" kern="1200" dirty="0">
                        <a:solidFill>
                          <a:schemeClr val="dk1"/>
                        </a:solidFill>
                        <a:latin typeface="+mn-lt"/>
                        <a:ea typeface="+mn-ea"/>
                        <a:cs typeface="+mn-cs"/>
                      </a:endParaRPr>
                    </a:p>
                  </a:txBody>
                  <a:tcPr anchor="ctr"/>
                </a:tc>
              </a:tr>
              <a:tr h="481979">
                <a:tc>
                  <a:txBody>
                    <a:bodyPr/>
                    <a:lstStyle/>
                    <a:p>
                      <a:r>
                        <a:rPr lang="en-US" sz="1300" dirty="0" smtClean="0"/>
                        <a:t>LOWER</a:t>
                      </a:r>
                      <a:endParaRPr lang="en-US" sz="1300" b="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baseline="0" dirty="0" smtClean="0"/>
                        <a:t>Converts Alpha Character values to  Lower  Case</a:t>
                      </a:r>
                      <a:endParaRPr lang="en-US" sz="1300" b="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rPr>
                        <a:t>SELECT LOWER(</a:t>
                      </a:r>
                      <a:r>
                        <a:rPr lang="en-US" sz="1300" b="1" kern="1200" dirty="0" smtClean="0">
                          <a:solidFill>
                            <a:srgbClr val="BC8F00"/>
                          </a:solidFill>
                          <a:latin typeface="+mn-lt"/>
                          <a:ea typeface="+mn-ea"/>
                          <a:cs typeface="+mn-cs"/>
                        </a:rPr>
                        <a:t>CUSTOMENAME</a:t>
                      </a:r>
                      <a:r>
                        <a:rPr lang="en-US" sz="1300" b="0"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rPr>
                        <a:t>FROM </a:t>
                      </a:r>
                      <a:r>
                        <a:rPr lang="en-US" sz="1300" b="1" kern="1200" dirty="0" smtClean="0">
                          <a:solidFill>
                            <a:srgbClr val="BC8F00"/>
                          </a:solidFill>
                          <a:latin typeface="+mn-lt"/>
                          <a:ea typeface="+mn-ea"/>
                          <a:cs typeface="+mn-cs"/>
                        </a:rPr>
                        <a:t>CUSTOMERS;</a:t>
                      </a:r>
                    </a:p>
                  </a:txBody>
                  <a:tcPr/>
                </a:tc>
                <a:tc>
                  <a:txBody>
                    <a:bodyPr/>
                    <a:lstStyle/>
                    <a:p>
                      <a:r>
                        <a:rPr lang="en-US" sz="1300" dirty="0" smtClean="0"/>
                        <a:t>atelier </a:t>
                      </a:r>
                      <a:r>
                        <a:rPr lang="en-US" sz="1300" dirty="0" err="1" smtClean="0"/>
                        <a:t>graphique</a:t>
                      </a:r>
                      <a:endParaRPr lang="en-US" sz="1300" dirty="0"/>
                    </a:p>
                  </a:txBody>
                  <a:tcPr anchor="ctr"/>
                </a:tc>
              </a:tr>
              <a:tr h="481979">
                <a:tc>
                  <a:txBody>
                    <a:bodyPr/>
                    <a:lstStyle/>
                    <a:p>
                      <a:r>
                        <a:rPr lang="en-US" sz="1300" dirty="0" smtClean="0"/>
                        <a:t>CONCAT</a:t>
                      </a:r>
                      <a:endParaRPr lang="en-US" sz="1300" b="0" dirty="0">
                        <a:latin typeface="Arial" pitchFamily="34" charset="0"/>
                        <a:cs typeface="Arial" pitchFamily="34" charset="0"/>
                      </a:endParaRPr>
                    </a:p>
                  </a:txBody>
                  <a:tcPr/>
                </a:tc>
                <a:tc>
                  <a:txBody>
                    <a:bodyPr/>
                    <a:lstStyle/>
                    <a:p>
                      <a:r>
                        <a:rPr lang="en-US" sz="1300" kern="1200" baseline="0" dirty="0" smtClean="0"/>
                        <a:t>Concatenates the first character value to the second character value.	</a:t>
                      </a:r>
                      <a:endParaRPr lang="en-US" sz="1300" kern="1200" baseline="0" dirty="0" smtClean="0">
                        <a:solidFill>
                          <a:schemeClr val="dk1"/>
                        </a:solidFill>
                        <a:latin typeface="Arial" pitchFamily="34" charset="0"/>
                        <a:ea typeface="+mn-ea"/>
                        <a:cs typeface="Arial" pitchFamily="34" charset="0"/>
                      </a:endParaRPr>
                    </a:p>
                  </a:txBody>
                  <a:tcPr/>
                </a:tc>
                <a:tc>
                  <a:txBody>
                    <a:bodyPr/>
                    <a:lstStyle/>
                    <a:p>
                      <a:r>
                        <a:rPr lang="en-US" sz="1300" b="0" dirty="0" smtClean="0">
                          <a:solidFill>
                            <a:srgbClr val="0070C0"/>
                          </a:solidFill>
                        </a:rPr>
                        <a:t>SELECT CONCAT (</a:t>
                      </a:r>
                      <a:r>
                        <a:rPr lang="en-US" sz="1300" b="1" kern="1200" dirty="0" smtClean="0">
                          <a:solidFill>
                            <a:srgbClr val="BC8F00"/>
                          </a:solidFill>
                          <a:latin typeface="+mn-lt"/>
                          <a:ea typeface="+mn-ea"/>
                          <a:cs typeface="+mn-cs"/>
                        </a:rPr>
                        <a:t>CUSTOMERNUMBER</a:t>
                      </a:r>
                      <a:r>
                        <a:rPr lang="en-US" sz="1300" b="0" dirty="0" smtClean="0">
                          <a:solidFill>
                            <a:srgbClr val="0070C0"/>
                          </a:solidFill>
                        </a:rPr>
                        <a:t>, </a:t>
                      </a:r>
                      <a:r>
                        <a:rPr lang="en-US" sz="1300" b="1" kern="1200" dirty="0" smtClean="0">
                          <a:solidFill>
                            <a:srgbClr val="BC8F00"/>
                          </a:solidFill>
                          <a:latin typeface="+mn-lt"/>
                          <a:ea typeface="+mn-ea"/>
                          <a:cs typeface="+mn-cs"/>
                        </a:rPr>
                        <a:t>CUSTOMENAME</a:t>
                      </a:r>
                      <a:r>
                        <a:rPr lang="en-US" sz="1300" b="0" dirty="0" smtClean="0">
                          <a:solidFill>
                            <a:srgbClr val="0070C0"/>
                          </a:solidFill>
                        </a:rPr>
                        <a:t>) </a:t>
                      </a:r>
                    </a:p>
                    <a:p>
                      <a:r>
                        <a:rPr lang="en-US" sz="1300" b="0" dirty="0" smtClean="0">
                          <a:solidFill>
                            <a:srgbClr val="0070C0"/>
                          </a:solidFill>
                        </a:rPr>
                        <a:t>FROM </a:t>
                      </a:r>
                      <a:r>
                        <a:rPr lang="en-US" sz="1300" b="1" kern="1200" dirty="0" smtClean="0">
                          <a:solidFill>
                            <a:srgbClr val="BC8F00"/>
                          </a:solidFill>
                          <a:latin typeface="+mn-lt"/>
                          <a:ea typeface="+mn-ea"/>
                          <a:cs typeface="+mn-cs"/>
                        </a:rPr>
                        <a:t>CUSTOMERS;</a:t>
                      </a:r>
                      <a:endParaRPr lang="en-US" sz="1300" b="0" dirty="0">
                        <a:solidFill>
                          <a:srgbClr val="0070C0"/>
                        </a:solidFill>
                        <a:latin typeface="Arial" pitchFamily="34" charset="0"/>
                        <a:cs typeface="Arial" pitchFamily="34" charset="0"/>
                      </a:endParaRPr>
                    </a:p>
                  </a:txBody>
                  <a:tcPr/>
                </a:tc>
                <a:tc>
                  <a:txBody>
                    <a:bodyPr/>
                    <a:lstStyle/>
                    <a:p>
                      <a:r>
                        <a:rPr lang="en-US" sz="1300" kern="1200" dirty="0" smtClean="0"/>
                        <a:t>103Atelier </a:t>
                      </a:r>
                      <a:r>
                        <a:rPr lang="en-US" sz="1300" kern="1200" dirty="0" err="1" smtClean="0"/>
                        <a:t>graphique</a:t>
                      </a:r>
                      <a:endParaRPr lang="en-US" sz="1300" kern="1200" dirty="0">
                        <a:solidFill>
                          <a:schemeClr val="dk1"/>
                        </a:solidFill>
                        <a:latin typeface="+mn-lt"/>
                        <a:ea typeface="+mn-ea"/>
                        <a:cs typeface="+mn-cs"/>
                      </a:endParaRPr>
                    </a:p>
                  </a:txBody>
                  <a:tcPr anchor="ctr"/>
                </a:tc>
              </a:tr>
              <a:tr h="677783">
                <a:tc>
                  <a:txBody>
                    <a:bodyPr/>
                    <a:lstStyle/>
                    <a:p>
                      <a:r>
                        <a:rPr lang="en-US" sz="1300" dirty="0" smtClean="0"/>
                        <a:t>SUBSTRING</a:t>
                      </a:r>
                      <a:endParaRPr lang="en-US" sz="1300" b="0" dirty="0">
                        <a:latin typeface="Arial" pitchFamily="34" charset="0"/>
                        <a:cs typeface="Arial" pitchFamily="34" charset="0"/>
                      </a:endParaRPr>
                    </a:p>
                  </a:txBody>
                  <a:tcPr/>
                </a:tc>
                <a:tc>
                  <a:txBody>
                    <a:bodyPr/>
                    <a:lstStyle/>
                    <a:p>
                      <a:r>
                        <a:rPr lang="en-US" sz="1300" kern="1200" baseline="0" dirty="0" smtClean="0"/>
                        <a:t>Returns the specified characters from the character starting position and retrieve the next n characters. </a:t>
                      </a:r>
                      <a:endParaRPr lang="en-US" sz="1300" b="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rPr>
                        <a:t>SELECT SUBSTRING(</a:t>
                      </a:r>
                      <a:r>
                        <a:rPr lang="en-US" sz="1300" b="1" kern="1200" dirty="0" smtClean="0">
                          <a:solidFill>
                            <a:srgbClr val="BC8F00"/>
                          </a:solidFill>
                          <a:latin typeface="+mn-lt"/>
                          <a:ea typeface="+mn-ea"/>
                          <a:cs typeface="+mn-cs"/>
                        </a:rPr>
                        <a:t>CUSTOMENAME</a:t>
                      </a:r>
                      <a:r>
                        <a:rPr lang="en-US" sz="1300" b="0" kern="1200" dirty="0" smtClean="0">
                          <a:solidFill>
                            <a:srgbClr val="0070C0"/>
                          </a:solidFill>
                          <a:latin typeface="+mn-lt"/>
                          <a:ea typeface="+mn-ea"/>
                          <a:cs typeface="+mn-cs"/>
                        </a:rPr>
                        <a:t>,</a:t>
                      </a:r>
                      <a:r>
                        <a:rPr lang="en-US" sz="1300" b="0" dirty="0" smtClean="0">
                          <a:solidFill>
                            <a:srgbClr val="0070C0"/>
                          </a:solidFill>
                        </a:rPr>
                        <a:t>1,3)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rPr>
                        <a:t>FROM </a:t>
                      </a:r>
                      <a:r>
                        <a:rPr lang="en-US" sz="1300" b="1" kern="1200" dirty="0" smtClean="0">
                          <a:solidFill>
                            <a:srgbClr val="BC8F00"/>
                          </a:solidFill>
                          <a:latin typeface="+mn-lt"/>
                          <a:ea typeface="+mn-ea"/>
                          <a:cs typeface="+mn-cs"/>
                        </a:rPr>
                        <a:t>CUSTOMERS;</a:t>
                      </a:r>
                      <a:endParaRPr lang="en-US" sz="1300" b="0" dirty="0" smtClean="0">
                        <a:solidFill>
                          <a:srgbClr val="0070C0"/>
                        </a:solidFill>
                        <a:latin typeface="Arial" pitchFamily="34" charset="0"/>
                        <a:cs typeface="Arial" pitchFamily="34" charset="0"/>
                      </a:endParaRPr>
                    </a:p>
                  </a:txBody>
                  <a:tcPr/>
                </a:tc>
                <a:tc>
                  <a:txBody>
                    <a:bodyPr/>
                    <a:lstStyle/>
                    <a:p>
                      <a:r>
                        <a:rPr lang="en-US" sz="1300" kern="1200" dirty="0" smtClean="0"/>
                        <a:t>Ate</a:t>
                      </a:r>
                      <a:endParaRPr lang="en-US" sz="1300" kern="1200" dirty="0">
                        <a:solidFill>
                          <a:schemeClr val="dk1"/>
                        </a:solidFill>
                        <a:latin typeface="+mn-lt"/>
                        <a:ea typeface="+mn-ea"/>
                        <a:cs typeface="+mn-cs"/>
                      </a:endParaRPr>
                    </a:p>
                  </a:txBody>
                  <a:tcPr anchor="ctr"/>
                </a:tc>
              </a:tr>
              <a:tr h="677783">
                <a:tc>
                  <a:txBody>
                    <a:bodyPr/>
                    <a:lstStyle/>
                    <a:p>
                      <a:r>
                        <a:rPr lang="en-US" sz="1300" dirty="0" smtClean="0"/>
                        <a:t>TRIM</a:t>
                      </a:r>
                      <a:endParaRPr lang="en-US" sz="1300" b="0" dirty="0">
                        <a:latin typeface="Arial" pitchFamily="34" charset="0"/>
                        <a:cs typeface="Arial" pitchFamily="34" charset="0"/>
                      </a:endParaRPr>
                    </a:p>
                  </a:txBody>
                  <a:tcPr/>
                </a:tc>
                <a:tc>
                  <a:txBody>
                    <a:bodyPr/>
                    <a:lstStyle/>
                    <a:p>
                      <a:r>
                        <a:rPr lang="en-US" sz="1300" kern="1200" baseline="0" dirty="0" smtClean="0"/>
                        <a:t>Enable you to trim leading or trailing (or both) from a character string	</a:t>
                      </a:r>
                    </a:p>
                    <a:p>
                      <a:r>
                        <a:rPr lang="en-US" sz="1300" kern="1200" baseline="0" dirty="0" smtClean="0"/>
                        <a:t>	</a:t>
                      </a:r>
                      <a:endParaRPr lang="en-US" sz="1300" kern="1200" baseline="0" dirty="0" smtClean="0">
                        <a:solidFill>
                          <a:schemeClr val="dk1"/>
                        </a:solidFill>
                        <a:latin typeface="Arial"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rPr>
                        <a:t>SELECT TRIM(LEADING '</a:t>
                      </a:r>
                      <a:r>
                        <a:rPr lang="en-US" sz="1300" b="0" dirty="0" smtClean="0">
                          <a:solidFill>
                            <a:srgbClr val="00B050"/>
                          </a:solidFill>
                        </a:rPr>
                        <a:t>A</a:t>
                      </a:r>
                      <a:r>
                        <a:rPr lang="en-US" sz="1300" b="0"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rPr>
                        <a:t>FROM </a:t>
                      </a:r>
                      <a:r>
                        <a:rPr lang="en-US" sz="1300" b="1" kern="1200" dirty="0" smtClean="0">
                          <a:solidFill>
                            <a:srgbClr val="BC8F00"/>
                          </a:solidFill>
                          <a:latin typeface="+mn-lt"/>
                          <a:ea typeface="+mn-ea"/>
                          <a:cs typeface="+mn-cs"/>
                        </a:rPr>
                        <a:t>CUSTOMENAME</a:t>
                      </a:r>
                      <a:r>
                        <a:rPr lang="en-US" sz="1300" b="0" dirty="0" smtClean="0">
                          <a:solidFill>
                            <a:srgbClr val="0070C0"/>
                          </a:solidFill>
                        </a:rPr>
                        <a:t>) FROM </a:t>
                      </a:r>
                      <a:r>
                        <a:rPr lang="en-US" sz="1300" b="1" kern="1200" dirty="0" smtClean="0">
                          <a:solidFill>
                            <a:srgbClr val="BC8F00"/>
                          </a:solidFill>
                          <a:latin typeface="+mn-lt"/>
                          <a:ea typeface="+mn-ea"/>
                          <a:cs typeface="+mn-cs"/>
                        </a:rPr>
                        <a:t>CUSTOMERS</a:t>
                      </a:r>
                      <a:endParaRPr lang="en-US" sz="1300" b="0" dirty="0" smtClean="0">
                        <a:solidFill>
                          <a:srgbClr val="0070C0"/>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latin typeface="+mn-lt"/>
                          <a:cs typeface="Arial" pitchFamily="34" charset="0"/>
                        </a:rPr>
                        <a:t>SELECT TRIM(TRAILING ‘</a:t>
                      </a:r>
                      <a:r>
                        <a:rPr lang="en-US" sz="1300" b="0" dirty="0" smtClean="0">
                          <a:solidFill>
                            <a:srgbClr val="00B050"/>
                          </a:solidFill>
                          <a:latin typeface="+mn-lt"/>
                          <a:cs typeface="Arial" pitchFamily="34" charset="0"/>
                        </a:rPr>
                        <a:t>e</a:t>
                      </a:r>
                      <a:r>
                        <a:rPr lang="en-US" sz="1300" b="0" dirty="0" smtClean="0">
                          <a:solidFill>
                            <a:srgbClr val="0070C0"/>
                          </a:solidFill>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latin typeface="+mn-lt"/>
                          <a:cs typeface="Arial" pitchFamily="34" charset="0"/>
                        </a:rPr>
                        <a:t>FROM </a:t>
                      </a:r>
                      <a:r>
                        <a:rPr lang="en-US" sz="1300" b="1" kern="1200" dirty="0" smtClean="0">
                          <a:solidFill>
                            <a:srgbClr val="BC8F00"/>
                          </a:solidFill>
                          <a:latin typeface="+mn-lt"/>
                          <a:ea typeface="+mn-ea"/>
                          <a:cs typeface="+mn-cs"/>
                        </a:rPr>
                        <a:t>CUSTOMENAME</a:t>
                      </a:r>
                      <a:r>
                        <a:rPr lang="en-US" sz="1300" b="0" dirty="0" smtClean="0">
                          <a:solidFill>
                            <a:srgbClr val="0070C0"/>
                          </a:solidFill>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latin typeface="+mn-lt"/>
                          <a:cs typeface="Arial" pitchFamily="34" charset="0"/>
                        </a:rPr>
                        <a:t>FROM </a:t>
                      </a:r>
                      <a:r>
                        <a:rPr lang="en-US" sz="1300" b="1" kern="1200" dirty="0" smtClean="0">
                          <a:solidFill>
                            <a:srgbClr val="BC8F00"/>
                          </a:solidFill>
                          <a:latin typeface="+mn-lt"/>
                          <a:ea typeface="+mn-ea"/>
                          <a:cs typeface="+mn-cs"/>
                        </a:rPr>
                        <a:t>CUSTOMERS;</a:t>
                      </a:r>
                      <a:endParaRPr lang="en-US" sz="1300" b="0" dirty="0" smtClean="0">
                        <a:solidFill>
                          <a:srgbClr val="0070C0"/>
                        </a:solidFill>
                        <a:latin typeface="Arial" pitchFamily="34" charset="0"/>
                        <a:cs typeface="Arial" pitchFamily="34" charset="0"/>
                      </a:endParaRPr>
                    </a:p>
                  </a:txBody>
                  <a:tcPr/>
                </a:tc>
                <a:tc>
                  <a:txBody>
                    <a:bodyPr/>
                    <a:lstStyle/>
                    <a:p>
                      <a:r>
                        <a:rPr lang="en-US" sz="1300" kern="1200" dirty="0" err="1" smtClean="0"/>
                        <a:t>telier</a:t>
                      </a:r>
                      <a:r>
                        <a:rPr lang="en-US" sz="1300" kern="1200" dirty="0" smtClean="0"/>
                        <a:t> </a:t>
                      </a:r>
                      <a:r>
                        <a:rPr lang="en-US" sz="1300" kern="1200" dirty="0" err="1" smtClean="0"/>
                        <a:t>graphique</a:t>
                      </a:r>
                      <a:endParaRPr lang="en-US" sz="1300" kern="1200" dirty="0" smtClean="0"/>
                    </a:p>
                    <a:p>
                      <a:endParaRPr lang="en-US" sz="1300" dirty="0" smtClean="0"/>
                    </a:p>
                    <a:p>
                      <a:r>
                        <a:rPr lang="en-US" sz="1300" kern="1200" dirty="0" err="1" smtClean="0"/>
                        <a:t>telier</a:t>
                      </a:r>
                      <a:r>
                        <a:rPr lang="en-US" sz="1300" kern="1200" dirty="0" smtClean="0"/>
                        <a:t> </a:t>
                      </a:r>
                      <a:r>
                        <a:rPr lang="en-US" sz="1300" kern="1200" dirty="0" err="1" smtClean="0"/>
                        <a:t>graphiqu</a:t>
                      </a:r>
                      <a:endParaRPr lang="en-US" sz="1300" kern="1200" dirty="0" smtClean="0">
                        <a:solidFill>
                          <a:schemeClr val="dk1"/>
                        </a:solidFill>
                        <a:latin typeface="+mn-lt"/>
                        <a:ea typeface="+mn-ea"/>
                        <a:cs typeface="+mn-cs"/>
                      </a:endParaRPr>
                    </a:p>
                  </a:txBody>
                  <a:tcPr anchor="ctr"/>
                </a:tc>
              </a:tr>
            </a:tbl>
          </a:graphicData>
        </a:graphic>
      </p:graphicFrame>
      <p:sp>
        <p:nvSpPr>
          <p:cNvPr id="2" name="Rectangle 1"/>
          <p:cNvSpPr/>
          <p:nvPr/>
        </p:nvSpPr>
        <p:spPr>
          <a:xfrm>
            <a:off x="381000" y="1214735"/>
            <a:ext cx="7696200" cy="461665"/>
          </a:xfrm>
          <a:prstGeom prst="rect">
            <a:avLst/>
          </a:prstGeom>
        </p:spPr>
        <p:txBody>
          <a:bodyPr wrap="square">
            <a:spAutoFit/>
          </a:bodyPr>
          <a:lstStyle/>
          <a:p>
            <a:pPr>
              <a:spcBef>
                <a:spcPts val="1200"/>
              </a:spcBef>
            </a:pPr>
            <a:r>
              <a:rPr lang="en-US" sz="2400" dirty="0"/>
              <a:t>The following are some of the </a:t>
            </a:r>
            <a:r>
              <a:rPr lang="en-US" sz="2400" dirty="0" smtClean="0"/>
              <a:t>String functions</a:t>
            </a:r>
            <a:r>
              <a:rPr lang="en-US" sz="2400" dirty="0"/>
              <a:t>,</a:t>
            </a:r>
          </a:p>
        </p:txBody>
      </p:sp>
      <p:sp>
        <p:nvSpPr>
          <p:cNvPr id="7" name="Slide Number Placeholder 6"/>
          <p:cNvSpPr>
            <a:spLocks noGrp="1"/>
          </p:cNvSpPr>
          <p:nvPr>
            <p:ph type="sldNum" sz="quarter" idx="10"/>
          </p:nvPr>
        </p:nvSpPr>
        <p:spPr/>
        <p:txBody>
          <a:bodyPr/>
          <a:lstStyle/>
          <a:p>
            <a:fld id="{47ED8886-DB3B-44F4-9A80-E6A224679F20}" type="slidenum">
              <a:rPr lang="en-US" smtClean="0"/>
              <a:pPr/>
              <a:t>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dirty="0" smtClean="0"/>
              <a:t>Icons Used</a:t>
            </a:r>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Hands on 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2" name="Slide Number Placeholder 21"/>
          <p:cNvSpPr>
            <a:spLocks noGrp="1"/>
          </p:cNvSpPr>
          <p:nvPr>
            <p:ph type="sldNum" sz="quarter" idx="10"/>
          </p:nvPr>
        </p:nvSpPr>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293317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423095"/>
            <a:ext cx="8229600" cy="52050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numeric functions which </a:t>
            </a:r>
            <a:r>
              <a:rPr lang="en-US" dirty="0"/>
              <a:t>will help us meet TIM’s requirements..</a:t>
            </a:r>
          </a:p>
        </p:txBody>
      </p:sp>
      <p:sp>
        <p:nvSpPr>
          <p:cNvPr id="2" name="Title 1"/>
          <p:cNvSpPr>
            <a:spLocks noGrp="1"/>
          </p:cNvSpPr>
          <p:nvPr>
            <p:ph type="title"/>
          </p:nvPr>
        </p:nvSpPr>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2133600" y="3429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3200400" y="2209800"/>
            <a:ext cx="4038600" cy="16764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 </a:t>
            </a:r>
          </a:p>
          <a:p>
            <a:pPr algn="ctr"/>
            <a:r>
              <a:rPr lang="en-US" sz="1600" dirty="0" smtClean="0">
                <a:solidFill>
                  <a:schemeClr val="bg2">
                    <a:lumMod val="25000"/>
                  </a:schemeClr>
                </a:solidFill>
              </a:rPr>
              <a:t>Now that you have converted the names to upper case, now round </a:t>
            </a:r>
            <a:r>
              <a:rPr lang="en-US" sz="1600" dirty="0">
                <a:solidFill>
                  <a:schemeClr val="bg2">
                    <a:lumMod val="25000"/>
                  </a:schemeClr>
                </a:solidFill>
              </a:rPr>
              <a:t>the number to 2 decimal points. </a:t>
            </a:r>
          </a:p>
          <a:p>
            <a:pPr algn="ctr"/>
            <a:endParaRPr lang="en-US" sz="1600" dirty="0">
              <a:solidFill>
                <a:schemeClr val="bg2">
                  <a:lumMod val="25000"/>
                </a:schemeClr>
              </a:solidFill>
            </a:endParaRPr>
          </a:p>
        </p:txBody>
      </p:sp>
      <p:sp>
        <p:nvSpPr>
          <p:cNvPr id="10" name="Slide Number Placeholder 9"/>
          <p:cNvSpPr>
            <a:spLocks noGrp="1"/>
          </p:cNvSpPr>
          <p:nvPr>
            <p:ph type="sldNum" sz="quarter" idx="10"/>
          </p:nvPr>
        </p:nvSpPr>
        <p:spPr/>
        <p:txBody>
          <a:bodyPr/>
          <a:lstStyle/>
          <a:p>
            <a:fld id="{47ED8886-DB3B-44F4-9A80-E6A224679F20}" type="slidenum">
              <a:rPr lang="en-US" smtClean="0"/>
              <a:pPr/>
              <a:t>20</a:t>
            </a:fld>
            <a:endParaRPr lang="en-US" dirty="0"/>
          </a:p>
        </p:txBody>
      </p:sp>
    </p:spTree>
    <p:extLst>
      <p:ext uri="{BB962C8B-B14F-4D97-AF65-F5344CB8AC3E}">
        <p14:creationId xmlns:p14="http://schemas.microsoft.com/office/powerpoint/2010/main" val="214310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dirty="0" smtClean="0"/>
              <a:t>Numeric/Mathematical Functions</a:t>
            </a:r>
          </a:p>
        </p:txBody>
      </p:sp>
      <p:sp>
        <p:nvSpPr>
          <p:cNvPr id="11" name="TextBox 10"/>
          <p:cNvSpPr txBox="1"/>
          <p:nvPr/>
        </p:nvSpPr>
        <p:spPr>
          <a:xfrm>
            <a:off x="381000" y="1157609"/>
            <a:ext cx="9144000" cy="2271391"/>
          </a:xfrm>
          <a:prstGeom prst="rect">
            <a:avLst/>
          </a:prstGeom>
          <a:noFill/>
        </p:spPr>
        <p:txBody>
          <a:bodyPr wrap="square" rtlCol="0">
            <a:spAutoFit/>
          </a:bodyPr>
          <a:lstStyle/>
          <a:p>
            <a:pPr indent="-365760">
              <a:lnSpc>
                <a:spcPct val="120000"/>
              </a:lnSpc>
            </a:pPr>
            <a:r>
              <a:rPr lang="en-US" sz="2400" b="1" dirty="0" smtClean="0"/>
              <a:t>Numeric/Mathematical Functions</a:t>
            </a:r>
          </a:p>
          <a:p>
            <a:pPr indent="-365760">
              <a:lnSpc>
                <a:spcPct val="120000"/>
              </a:lnSpc>
            </a:pPr>
            <a:r>
              <a:rPr lang="en-US" sz="2200" dirty="0" smtClean="0"/>
              <a:t>Mathematic </a:t>
            </a:r>
            <a:r>
              <a:rPr lang="en-US" sz="2200" dirty="0"/>
              <a:t>functions accept numbers, process it </a:t>
            </a:r>
            <a:r>
              <a:rPr lang="en-US" sz="2200" dirty="0" smtClean="0"/>
              <a:t>&amp; return </a:t>
            </a:r>
            <a:r>
              <a:rPr lang="en-US" sz="2200" dirty="0"/>
              <a:t>numeric values.</a:t>
            </a:r>
          </a:p>
          <a:p>
            <a:pPr indent="-365760">
              <a:lnSpc>
                <a:spcPct val="120000"/>
              </a:lnSpc>
            </a:pPr>
            <a:endParaRPr lang="en-US" sz="2400" b="1" dirty="0"/>
          </a:p>
          <a:p>
            <a:pPr indent="-365760">
              <a:lnSpc>
                <a:spcPct val="120000"/>
              </a:lnSpc>
            </a:pPr>
            <a:endParaRPr lang="en-IN" sz="2400" dirty="0"/>
          </a:p>
          <a:p>
            <a:pPr indent="-365760">
              <a:lnSpc>
                <a:spcPct val="120000"/>
              </a:lnSpc>
            </a:pPr>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1909869798"/>
              </p:ext>
            </p:extLst>
          </p:nvPr>
        </p:nvGraphicFramePr>
        <p:xfrm>
          <a:off x="543636" y="1977390"/>
          <a:ext cx="7076364" cy="4423410"/>
        </p:xfrm>
        <a:graphic>
          <a:graphicData uri="http://schemas.openxmlformats.org/drawingml/2006/table">
            <a:tbl>
              <a:tblPr firstRow="1" bandRow="1">
                <a:tableStyleId>{5C22544A-7EE6-4342-B048-85BDC9FD1C3A}</a:tableStyleId>
              </a:tblPr>
              <a:tblGrid>
                <a:gridCol w="1371600"/>
                <a:gridCol w="5704764"/>
              </a:tblGrid>
              <a:tr h="370840">
                <a:tc>
                  <a:txBody>
                    <a:bodyPr/>
                    <a:lstStyle/>
                    <a:p>
                      <a:pPr algn="ctr" fontAlgn="b"/>
                      <a:r>
                        <a:rPr lang="en-US" sz="1600" u="none" strike="noStrike" dirty="0">
                          <a:effectLst/>
                        </a:rPr>
                        <a:t>Function </a:t>
                      </a:r>
                      <a:endParaRPr lang="en-US" sz="1600" b="1" i="0" u="none" strike="noStrike" dirty="0">
                        <a:solidFill>
                          <a:schemeClr val="bg1"/>
                        </a:solidFill>
                        <a:effectLst/>
                        <a:latin typeface="Calibri"/>
                      </a:endParaRPr>
                    </a:p>
                  </a:txBody>
                  <a:tcPr marL="9525" marR="9525" marT="9525" marB="0" anchor="b"/>
                </a:tc>
                <a:tc>
                  <a:txBody>
                    <a:bodyPr/>
                    <a:lstStyle/>
                    <a:p>
                      <a:pPr algn="ctr" fontAlgn="b"/>
                      <a:r>
                        <a:rPr lang="en-US" sz="1600" u="none" strike="noStrike" dirty="0">
                          <a:effectLst/>
                        </a:rPr>
                        <a:t>Usage</a:t>
                      </a:r>
                      <a:endParaRPr lang="en-US" sz="1600" b="1" i="0" u="none" strike="noStrike" dirty="0">
                        <a:solidFill>
                          <a:schemeClr val="bg1"/>
                        </a:solidFill>
                        <a:effectLst/>
                        <a:latin typeface="Calibri"/>
                      </a:endParaRPr>
                    </a:p>
                  </a:txBody>
                  <a:tcPr marL="9525" marR="9525" marT="9525" marB="0" anchor="b"/>
                </a:tc>
              </a:tr>
              <a:tr h="370840">
                <a:tc>
                  <a:txBody>
                    <a:bodyPr/>
                    <a:lstStyle/>
                    <a:p>
                      <a:pPr algn="ctr" fontAlgn="b"/>
                      <a:r>
                        <a:rPr lang="en-US" sz="1400" u="none" strike="noStrike" dirty="0">
                          <a:effectLst/>
                        </a:rPr>
                        <a:t>ABS</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Returns the and absolute value of n.</a:t>
                      </a:r>
                      <a:endParaRPr lang="en-US" sz="1400" b="0" i="0" u="none" strike="noStrike">
                        <a:solidFill>
                          <a:srgbClr val="000000"/>
                        </a:solidFill>
                        <a:effectLst/>
                        <a:latin typeface="Calibri"/>
                      </a:endParaRPr>
                    </a:p>
                  </a:txBody>
                  <a:tcPr marL="9525" marR="9525" marT="9525" marB="0" anchor="b"/>
                </a:tc>
              </a:tr>
              <a:tr h="370840">
                <a:tc>
                  <a:txBody>
                    <a:bodyPr/>
                    <a:lstStyle/>
                    <a:p>
                      <a:pPr algn="ctr" fontAlgn="b"/>
                      <a:r>
                        <a:rPr lang="en-US" sz="1400" u="none" strike="noStrike" dirty="0">
                          <a:effectLst/>
                        </a:rPr>
                        <a:t>CEIL</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Returns the smallest integer greater than or equal to n.</a:t>
                      </a:r>
                      <a:endParaRPr lang="en-US" sz="1400" b="0" i="0" u="none" strike="noStrike" dirty="0">
                        <a:solidFill>
                          <a:srgbClr val="000000"/>
                        </a:solidFill>
                        <a:effectLst/>
                        <a:latin typeface="Calibri"/>
                      </a:endParaRPr>
                    </a:p>
                  </a:txBody>
                  <a:tcPr marL="9525" marR="9525" marT="9525" marB="0" anchor="b"/>
                </a:tc>
              </a:tr>
              <a:tr h="370840">
                <a:tc>
                  <a:txBody>
                    <a:bodyPr/>
                    <a:lstStyle/>
                    <a:p>
                      <a:pPr algn="ctr" fontAlgn="b"/>
                      <a:r>
                        <a:rPr lang="en-US" sz="1400" u="none" strike="noStrike" dirty="0">
                          <a:effectLst/>
                        </a:rPr>
                        <a:t>FLOOR </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Returns the largest integer equal to or less than n.</a:t>
                      </a:r>
                      <a:endParaRPr lang="en-US" sz="1400" b="0" i="0" u="none" strike="noStrike" dirty="0">
                        <a:solidFill>
                          <a:srgbClr val="000000"/>
                        </a:solidFill>
                        <a:effectLst/>
                        <a:latin typeface="Calibri"/>
                      </a:endParaRPr>
                    </a:p>
                  </a:txBody>
                  <a:tcPr marL="9525" marR="9525" marT="9525" marB="0" anchor="b"/>
                </a:tc>
              </a:tr>
              <a:tr h="370840">
                <a:tc>
                  <a:txBody>
                    <a:bodyPr/>
                    <a:lstStyle/>
                    <a:p>
                      <a:pPr algn="ctr" fontAlgn="b"/>
                      <a:r>
                        <a:rPr lang="en-US" sz="1400" u="none" strike="noStrike" dirty="0">
                          <a:effectLst/>
                        </a:rPr>
                        <a:t>MOD</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Returns the operator </a:t>
                      </a:r>
                      <a:r>
                        <a:rPr lang="en-US" sz="1400" u="none" strike="noStrike" dirty="0" err="1">
                          <a:effectLst/>
                        </a:rPr>
                        <a:t>operator</a:t>
                      </a:r>
                      <a:r>
                        <a:rPr lang="en-US" sz="1400" u="none" strike="noStrike" dirty="0">
                          <a:effectLst/>
                        </a:rPr>
                        <a:t> remainder of m divided by n; returns m if n is 0.</a:t>
                      </a:r>
                      <a:endParaRPr lang="en-US" sz="1400" b="0" i="0" u="none" strike="noStrike" dirty="0">
                        <a:solidFill>
                          <a:srgbClr val="000000"/>
                        </a:solidFill>
                        <a:effectLst/>
                        <a:latin typeface="Calibri"/>
                      </a:endParaRPr>
                    </a:p>
                  </a:txBody>
                  <a:tcPr marL="9525" marR="9525" marT="9525" marB="0" anchor="b"/>
                </a:tc>
              </a:tr>
              <a:tr h="370840">
                <a:tc>
                  <a:txBody>
                    <a:bodyPr/>
                    <a:lstStyle/>
                    <a:p>
                      <a:pPr algn="ctr" fontAlgn="b"/>
                      <a:r>
                        <a:rPr lang="en-US" sz="1400" u="none" strike="noStrike" dirty="0">
                          <a:effectLst/>
                        </a:rPr>
                        <a:t>PI</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Returns pi (approx. 3.1415926...).</a:t>
                      </a:r>
                      <a:endParaRPr lang="en-US" sz="1400" b="0" i="0" u="none" strike="noStrike" dirty="0">
                        <a:solidFill>
                          <a:srgbClr val="000000"/>
                        </a:solidFill>
                        <a:effectLst/>
                        <a:latin typeface="Calibri"/>
                      </a:endParaRPr>
                    </a:p>
                  </a:txBody>
                  <a:tcPr marL="9525" marR="9525" marT="9525" marB="0" anchor="b"/>
                </a:tc>
              </a:tr>
              <a:tr h="370840">
                <a:tc>
                  <a:txBody>
                    <a:bodyPr/>
                    <a:lstStyle/>
                    <a:p>
                      <a:pPr algn="ctr" fontAlgn="b"/>
                      <a:r>
                        <a:rPr lang="en-US" sz="1400" u="none" strike="noStrike" dirty="0" smtClean="0">
                          <a:effectLst/>
                        </a:rPr>
                        <a:t>POWER</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smtClean="0">
                          <a:effectLst/>
                        </a:rPr>
                        <a:t>Returns m raised to the nth power.</a:t>
                      </a:r>
                      <a:endParaRPr lang="en-US" sz="1400" b="0" i="0" u="none" strike="noStrike" dirty="0">
                        <a:solidFill>
                          <a:srgbClr val="000000"/>
                        </a:solidFill>
                        <a:effectLst/>
                        <a:latin typeface="Calibri"/>
                      </a:endParaRPr>
                    </a:p>
                  </a:txBody>
                  <a:tcPr marL="9525" marR="9525" marT="9525" marB="0" anchor="b"/>
                </a:tc>
              </a:tr>
              <a:tr h="370840">
                <a:tc>
                  <a:txBody>
                    <a:bodyPr/>
                    <a:lstStyle/>
                    <a:p>
                      <a:pPr algn="ctr" fontAlgn="b"/>
                      <a:r>
                        <a:rPr lang="en-US" sz="1400" u="none" strike="noStrike" dirty="0">
                          <a:effectLst/>
                        </a:rPr>
                        <a:t>ROUND</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Returns a numeric expression rounded to the specified length or precision.</a:t>
                      </a:r>
                      <a:endParaRPr lang="en-US" sz="1400" b="0" i="0" u="none" strike="noStrike" dirty="0">
                        <a:solidFill>
                          <a:srgbClr val="000000"/>
                        </a:solidFill>
                        <a:effectLst/>
                        <a:latin typeface="Calibri"/>
                      </a:endParaRPr>
                    </a:p>
                  </a:txBody>
                  <a:tcPr marL="9525" marR="9525" marT="9525" marB="0" anchor="b"/>
                </a:tc>
              </a:tr>
              <a:tr h="370840">
                <a:tc>
                  <a:txBody>
                    <a:bodyPr/>
                    <a:lstStyle/>
                    <a:p>
                      <a:pPr algn="ctr" fontAlgn="b"/>
                      <a:r>
                        <a:rPr lang="en-US" sz="1400" u="none" strike="noStrike" dirty="0">
                          <a:effectLst/>
                        </a:rPr>
                        <a:t>SQRT</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Returns the square root of n.</a:t>
                      </a:r>
                      <a:endParaRPr lang="en-US" sz="1400" b="0" i="0" u="none" strike="noStrike">
                        <a:solidFill>
                          <a:srgbClr val="000000"/>
                        </a:solidFill>
                        <a:effectLst/>
                        <a:latin typeface="Calibri"/>
                      </a:endParaRPr>
                    </a:p>
                  </a:txBody>
                  <a:tcPr marL="9525" marR="9525" marT="9525" marB="0" anchor="b"/>
                </a:tc>
              </a:tr>
              <a:tr h="370840">
                <a:tc>
                  <a:txBody>
                    <a:bodyPr/>
                    <a:lstStyle/>
                    <a:p>
                      <a:pPr algn="ctr" fontAlgn="b"/>
                      <a:r>
                        <a:rPr lang="en-US" sz="1400" u="none" strike="noStrike" dirty="0">
                          <a:effectLst/>
                        </a:rPr>
                        <a:t>SQUARE</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Returns the expression raised to the power of 2; equivalent to POWER</a:t>
                      </a:r>
                      <a:br>
                        <a:rPr lang="en-US" sz="1400" u="none" strike="noStrike" dirty="0">
                          <a:effectLst/>
                        </a:rPr>
                      </a:br>
                      <a:r>
                        <a:rPr lang="en-US" sz="1400" u="none" strike="noStrike" dirty="0">
                          <a:effectLst/>
                        </a:rPr>
                        <a:t>(number,2).</a:t>
                      </a:r>
                      <a:endParaRPr lang="en-US" sz="1400" b="0" i="0" u="none" strike="noStrike" dirty="0">
                        <a:solidFill>
                          <a:srgbClr val="000000"/>
                        </a:solidFill>
                        <a:effectLst/>
                        <a:latin typeface="Calibri"/>
                      </a:endParaRPr>
                    </a:p>
                  </a:txBody>
                  <a:tcPr marL="9525" marR="9525" marT="9525" marB="0" anchor="b"/>
                </a:tc>
              </a:tr>
              <a:tr h="370840">
                <a:tc>
                  <a:txBody>
                    <a:bodyPr/>
                    <a:lstStyle/>
                    <a:p>
                      <a:pPr algn="ctr" fontAlgn="b"/>
                      <a:r>
                        <a:rPr lang="en-US" sz="1400" u="none" strike="noStrike" dirty="0">
                          <a:effectLst/>
                        </a:rPr>
                        <a:t>TRUNC </a:t>
                      </a:r>
                      <a:endParaRPr lang="en-US" sz="1400" u="none" strike="noStrike" dirty="0" smtClean="0">
                        <a:effectLst/>
                      </a:endParaRPr>
                    </a:p>
                    <a:p>
                      <a:pPr algn="ctr" fontAlgn="b"/>
                      <a:r>
                        <a:rPr lang="en-US" sz="1400" u="none" strike="noStrike" dirty="0" smtClean="0">
                          <a:effectLst/>
                        </a:rPr>
                        <a:t>or </a:t>
                      </a:r>
                    </a:p>
                    <a:p>
                      <a:pPr algn="ctr" fontAlgn="b"/>
                      <a:r>
                        <a:rPr lang="en-US" sz="1400" u="none" strike="noStrike" dirty="0" smtClean="0">
                          <a:effectLst/>
                        </a:rPr>
                        <a:t>TRUNCATE </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Returns the </a:t>
                      </a:r>
                      <a:r>
                        <a:rPr lang="en-US" sz="1400" u="none" strike="noStrike" dirty="0" err="1">
                          <a:effectLst/>
                        </a:rPr>
                        <a:t>num</a:t>
                      </a:r>
                      <a:r>
                        <a:rPr lang="en-US" sz="1400" u="none" strike="noStrike" dirty="0">
                          <a:effectLst/>
                        </a:rPr>
                        <a:t>- </a:t>
                      </a:r>
                      <a:r>
                        <a:rPr lang="en-US" sz="1400" u="none" strike="noStrike" dirty="0" err="1">
                          <a:effectLst/>
                        </a:rPr>
                        <a:t>ber</a:t>
                      </a:r>
                      <a:r>
                        <a:rPr lang="en-US" sz="1400" u="none" strike="noStrike" dirty="0">
                          <a:effectLst/>
                        </a:rPr>
                        <a:t> x, truncated to D decimals. If D is 0, the result will have no decimal point or fractional part. If D is negative, the integer part of the  number is zeroed out.</a:t>
                      </a:r>
                      <a:endParaRPr lang="en-US" sz="1400" b="0" i="0" u="none" strike="noStrike" dirty="0">
                        <a:solidFill>
                          <a:srgbClr val="000000"/>
                        </a:solidFill>
                        <a:effectLst/>
                        <a:latin typeface="Calibri"/>
                      </a:endParaRPr>
                    </a:p>
                  </a:txBody>
                  <a:tcPr marL="9525" marR="9525" marT="9525" marB="0" anchor="b"/>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21</a:t>
            </a:fld>
            <a:endParaRPr lang="en-US" dirty="0"/>
          </a:p>
        </p:txBody>
      </p:sp>
    </p:spTree>
    <p:extLst>
      <p:ext uri="{BB962C8B-B14F-4D97-AF65-F5344CB8AC3E}">
        <p14:creationId xmlns:p14="http://schemas.microsoft.com/office/powerpoint/2010/main" val="176224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3200" dirty="0">
                <a:latin typeface="Verdana" pitchFamily="34" charset="0"/>
              </a:rPr>
              <a:t>Numeric/Mathematical Functions</a:t>
            </a:r>
            <a:endParaRPr lang="en-US" sz="3200" dirty="0" smtClean="0">
              <a:latin typeface="Verdana" pitchFamily="34" charset="0"/>
            </a:endParaRPr>
          </a:p>
        </p:txBody>
      </p:sp>
      <p:sp>
        <p:nvSpPr>
          <p:cNvPr id="6" name="TextBox 5"/>
          <p:cNvSpPr txBox="1"/>
          <p:nvPr/>
        </p:nvSpPr>
        <p:spPr>
          <a:xfrm>
            <a:off x="381000" y="1214735"/>
            <a:ext cx="8839200" cy="461665"/>
          </a:xfrm>
          <a:prstGeom prst="rect">
            <a:avLst/>
          </a:prstGeom>
          <a:noFill/>
        </p:spPr>
        <p:txBody>
          <a:bodyPr wrap="square" rtlCol="0">
            <a:spAutoFit/>
          </a:bodyPr>
          <a:lstStyle/>
          <a:p>
            <a:pPr marL="342900" indent="-342900">
              <a:spcBef>
                <a:spcPts val="1200"/>
              </a:spcBef>
            </a:pPr>
            <a:r>
              <a:rPr lang="en-US" sz="2400" dirty="0" smtClean="0"/>
              <a:t>Few mathematic functions examples are shown below:</a:t>
            </a:r>
          </a:p>
        </p:txBody>
      </p:sp>
      <p:graphicFrame>
        <p:nvGraphicFramePr>
          <p:cNvPr id="7" name="Table 6"/>
          <p:cNvGraphicFramePr>
            <a:graphicFrameLocks noGrp="1"/>
          </p:cNvGraphicFramePr>
          <p:nvPr>
            <p:extLst>
              <p:ext uri="{D42A27DB-BD31-4B8C-83A1-F6EECF244321}">
                <p14:modId xmlns:p14="http://schemas.microsoft.com/office/powerpoint/2010/main" val="296245711"/>
              </p:ext>
            </p:extLst>
          </p:nvPr>
        </p:nvGraphicFramePr>
        <p:xfrm>
          <a:off x="457199" y="1920240"/>
          <a:ext cx="8229600" cy="3779520"/>
        </p:xfrm>
        <a:graphic>
          <a:graphicData uri="http://schemas.openxmlformats.org/drawingml/2006/table">
            <a:tbl>
              <a:tblPr firstRow="1" bandRow="1">
                <a:tableStyleId>{5C22544A-7EE6-4342-B048-85BDC9FD1C3A}</a:tableStyleId>
              </a:tblPr>
              <a:tblGrid>
                <a:gridCol w="1295400"/>
                <a:gridCol w="2362200"/>
                <a:gridCol w="3276600"/>
                <a:gridCol w="1295400"/>
              </a:tblGrid>
              <a:tr h="264160">
                <a:tc>
                  <a:txBody>
                    <a:bodyPr/>
                    <a:lstStyle/>
                    <a:p>
                      <a:r>
                        <a:rPr lang="en-US" sz="1600" dirty="0" smtClean="0"/>
                        <a:t>Function Name</a:t>
                      </a:r>
                      <a:endParaRPr lang="en-US" sz="1600" dirty="0">
                        <a:latin typeface="Arial" pitchFamily="34" charset="0"/>
                        <a:cs typeface="Arial" pitchFamily="34" charset="0"/>
                      </a:endParaRPr>
                    </a:p>
                  </a:txBody>
                  <a:tcPr/>
                </a:tc>
                <a:tc>
                  <a:txBody>
                    <a:bodyPr/>
                    <a:lstStyle/>
                    <a:p>
                      <a:r>
                        <a:rPr lang="en-US" sz="1600" dirty="0" smtClean="0"/>
                        <a:t>Description</a:t>
                      </a:r>
                      <a:endParaRPr lang="en-US" sz="1600" dirty="0">
                        <a:latin typeface="Arial" pitchFamily="34" charset="0"/>
                        <a:cs typeface="Arial" pitchFamily="34" charset="0"/>
                      </a:endParaRPr>
                    </a:p>
                  </a:txBody>
                  <a:tcPr/>
                </a:tc>
                <a:tc>
                  <a:txBody>
                    <a:bodyPr/>
                    <a:lstStyle/>
                    <a:p>
                      <a:r>
                        <a:rPr lang="en-US" sz="1600" dirty="0" smtClean="0"/>
                        <a:t>Example </a:t>
                      </a:r>
                      <a:endParaRPr lang="en-US" sz="1600" dirty="0">
                        <a:latin typeface="Arial" pitchFamily="34" charset="0"/>
                        <a:cs typeface="Arial" pitchFamily="34" charset="0"/>
                      </a:endParaRPr>
                    </a:p>
                  </a:txBody>
                  <a:tcPr/>
                </a:tc>
                <a:tc>
                  <a:txBody>
                    <a:bodyPr/>
                    <a:lstStyle/>
                    <a:p>
                      <a:r>
                        <a:rPr lang="en-US" sz="1600" dirty="0" smtClean="0"/>
                        <a:t>Output</a:t>
                      </a:r>
                      <a:endParaRPr lang="en-US" sz="1600" dirty="0">
                        <a:latin typeface="Arial" pitchFamily="34" charset="0"/>
                        <a:cs typeface="Arial" pitchFamily="34" charset="0"/>
                      </a:endParaRPr>
                    </a:p>
                  </a:txBody>
                  <a:tcPr/>
                </a:tc>
              </a:tr>
              <a:tr h="853440">
                <a:tc>
                  <a:txBody>
                    <a:bodyPr/>
                    <a:lstStyle/>
                    <a:p>
                      <a:r>
                        <a:rPr lang="en-US" sz="1600" dirty="0" smtClean="0"/>
                        <a:t>Round</a:t>
                      </a:r>
                      <a:endParaRPr lang="en-US" sz="1600" b="0" dirty="0">
                        <a:latin typeface="Arial" pitchFamily="34" charset="0"/>
                        <a:cs typeface="Arial" pitchFamily="34" charset="0"/>
                      </a:endParaRPr>
                    </a:p>
                  </a:txBody>
                  <a:tcPr/>
                </a:tc>
                <a:tc>
                  <a:txBody>
                    <a:bodyPr/>
                    <a:lstStyle/>
                    <a:p>
                      <a:r>
                        <a:rPr lang="en-US" sz="1600" kern="1200" baseline="0" dirty="0" smtClean="0"/>
                        <a:t>Rounds value to specified decimal. </a:t>
                      </a:r>
                      <a:endParaRPr lang="en-US" sz="1600" b="0" dirty="0">
                        <a:latin typeface="Arial" pitchFamily="34" charset="0"/>
                        <a:cs typeface="Arial" pitchFamily="34" charset="0"/>
                      </a:endParaRPr>
                    </a:p>
                  </a:txBody>
                  <a:tcPr/>
                </a:tc>
                <a:tc>
                  <a:txBody>
                    <a:bodyPr/>
                    <a:lstStyle/>
                    <a:p>
                      <a:r>
                        <a:rPr lang="en-US" sz="1600" b="1" dirty="0" smtClean="0">
                          <a:solidFill>
                            <a:srgbClr val="0070C0"/>
                          </a:solidFill>
                        </a:rPr>
                        <a:t>SELECT </a:t>
                      </a:r>
                      <a:r>
                        <a:rPr lang="en-US" sz="1600" b="1" kern="1200" dirty="0" smtClean="0">
                          <a:solidFill>
                            <a:srgbClr val="BC8F00"/>
                          </a:solidFill>
                          <a:latin typeface="+mn-lt"/>
                          <a:ea typeface="+mn-ea"/>
                          <a:cs typeface="+mn-cs"/>
                        </a:rPr>
                        <a:t>CUSTOMERNAME</a:t>
                      </a:r>
                      <a:r>
                        <a:rPr lang="en-US" sz="1600" b="1" dirty="0" smtClean="0">
                          <a:solidFill>
                            <a:srgbClr val="0070C0"/>
                          </a:solidFill>
                        </a:rPr>
                        <a:t>, </a:t>
                      </a:r>
                    </a:p>
                    <a:p>
                      <a:r>
                        <a:rPr lang="en-US" sz="1600" b="1" dirty="0" smtClean="0">
                          <a:solidFill>
                            <a:srgbClr val="0070C0"/>
                          </a:solidFill>
                        </a:rPr>
                        <a:t>ROUND (</a:t>
                      </a:r>
                      <a:r>
                        <a:rPr lang="en-US" sz="1600" b="1" kern="1200" dirty="0" smtClean="0">
                          <a:solidFill>
                            <a:srgbClr val="BC8F00"/>
                          </a:solidFill>
                          <a:latin typeface="+mn-lt"/>
                          <a:ea typeface="+mn-ea"/>
                          <a:cs typeface="+mn-cs"/>
                        </a:rPr>
                        <a:t>CREDITLIMIT</a:t>
                      </a:r>
                      <a:r>
                        <a:rPr lang="en-US" sz="1600" b="1" dirty="0" smtClean="0">
                          <a:solidFill>
                            <a:srgbClr val="0070C0"/>
                          </a:solidFill>
                        </a:rPr>
                        <a:t>, </a:t>
                      </a:r>
                      <a:r>
                        <a:rPr lang="en-US" sz="1600" b="1" dirty="0" smtClean="0">
                          <a:solidFill>
                            <a:srgbClr val="FFC000"/>
                          </a:solidFill>
                        </a:rPr>
                        <a:t>2</a:t>
                      </a:r>
                      <a:r>
                        <a:rPr lang="en-US" sz="1600" b="1" dirty="0" smtClean="0">
                          <a:solidFill>
                            <a:srgbClr val="0070C0"/>
                          </a:solidFill>
                        </a:rPr>
                        <a:t>) </a:t>
                      </a:r>
                    </a:p>
                    <a:p>
                      <a:r>
                        <a:rPr lang="en-US" sz="1600" b="1" dirty="0" smtClean="0">
                          <a:solidFill>
                            <a:srgbClr val="0070C0"/>
                          </a:solidFill>
                        </a:rPr>
                        <a:t>FROM </a:t>
                      </a:r>
                      <a:r>
                        <a:rPr lang="en-US" sz="1600" b="1" kern="1200" dirty="0" smtClean="0">
                          <a:solidFill>
                            <a:srgbClr val="BC8F00"/>
                          </a:solidFill>
                          <a:latin typeface="+mn-lt"/>
                          <a:ea typeface="+mn-ea"/>
                          <a:cs typeface="+mn-cs"/>
                        </a:rPr>
                        <a:t>CUSTOMERS</a:t>
                      </a:r>
                      <a:r>
                        <a:rPr lang="en-US" sz="1600" b="1" dirty="0" smtClean="0">
                          <a:solidFill>
                            <a:srgbClr val="0070C0"/>
                          </a:solidFill>
                        </a:rPr>
                        <a:t> </a:t>
                      </a:r>
                    </a:p>
                    <a:p>
                      <a:r>
                        <a:rPr lang="en-US" sz="1600" dirty="0" smtClean="0"/>
                        <a:t>//When</a:t>
                      </a:r>
                      <a:r>
                        <a:rPr lang="en-US" sz="1600" baseline="0" dirty="0" smtClean="0"/>
                        <a:t> Creditlimit=4500.926</a:t>
                      </a:r>
                      <a:endParaRPr lang="en-US" sz="1600" b="0" dirty="0">
                        <a:solidFill>
                          <a:srgbClr val="0070C0"/>
                        </a:solidFill>
                        <a:latin typeface="Arial" pitchFamily="34" charset="0"/>
                        <a:cs typeface="Arial" pitchFamily="34" charset="0"/>
                      </a:endParaRPr>
                    </a:p>
                  </a:txBody>
                  <a:tcPr/>
                </a:tc>
                <a:tc>
                  <a:txBody>
                    <a:bodyPr/>
                    <a:lstStyle/>
                    <a:p>
                      <a:r>
                        <a:rPr lang="en-US" sz="1600" dirty="0" smtClean="0"/>
                        <a:t>4500.93</a:t>
                      </a:r>
                      <a:endParaRPr lang="en-US" sz="1600" b="0" dirty="0">
                        <a:latin typeface="Arial" pitchFamily="34" charset="0"/>
                        <a:cs typeface="Arial" pitchFamily="34" charset="0"/>
                      </a:endParaRPr>
                    </a:p>
                  </a:txBody>
                  <a:tcPr/>
                </a:tc>
              </a:tr>
              <a:tr h="1066800">
                <a:tc>
                  <a:txBody>
                    <a:bodyPr/>
                    <a:lstStyle/>
                    <a:p>
                      <a:r>
                        <a:rPr lang="en-US" sz="1600" dirty="0" smtClean="0"/>
                        <a:t>Truncate</a:t>
                      </a:r>
                      <a:endParaRPr lang="en-US" sz="1600" b="0" dirty="0">
                        <a:latin typeface="Arial" pitchFamily="34" charset="0"/>
                        <a:cs typeface="Arial" pitchFamily="34" charset="0"/>
                      </a:endParaRPr>
                    </a:p>
                  </a:txBody>
                  <a:tcPr/>
                </a:tc>
                <a:tc>
                  <a:txBody>
                    <a:bodyPr/>
                    <a:lstStyle/>
                    <a:p>
                      <a:r>
                        <a:rPr lang="en-US" sz="1600" kern="1200" baseline="0" dirty="0" smtClean="0"/>
                        <a:t>Truncates value to specified decimal</a:t>
                      </a:r>
                      <a:endParaRPr lang="en-US" sz="1600" b="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SELECT </a:t>
                      </a:r>
                      <a:r>
                        <a:rPr lang="en-US" sz="1600" b="1" kern="1200" dirty="0" smtClean="0">
                          <a:solidFill>
                            <a:srgbClr val="BC8F00"/>
                          </a:solidFill>
                          <a:latin typeface="+mn-lt"/>
                          <a:ea typeface="+mn-ea"/>
                          <a:cs typeface="+mn-cs"/>
                        </a:rPr>
                        <a:t>CUSTOMERNAME</a:t>
                      </a:r>
                      <a:r>
                        <a:rPr lang="en-US" sz="1600" b="1" dirty="0" smtClean="0">
                          <a:solidFill>
                            <a:srgbClr val="0070C0"/>
                          </a:solidFill>
                        </a:rPr>
                        <a:t>, TRUNCATE(</a:t>
                      </a:r>
                      <a:r>
                        <a:rPr lang="en-US" sz="1600" b="1" kern="1200" dirty="0" smtClean="0">
                          <a:solidFill>
                            <a:srgbClr val="BC8F00"/>
                          </a:solidFill>
                          <a:latin typeface="+mn-lt"/>
                          <a:ea typeface="+mn-ea"/>
                          <a:cs typeface="+mn-cs"/>
                        </a:rPr>
                        <a:t>CREDITLIMIT</a:t>
                      </a:r>
                      <a:r>
                        <a:rPr lang="en-US" sz="1600" b="1" dirty="0" smtClean="0">
                          <a:solidFill>
                            <a:srgbClr val="0070C0"/>
                          </a:solidFill>
                        </a:rPr>
                        <a:t>, </a:t>
                      </a:r>
                      <a:r>
                        <a:rPr lang="en-US" sz="1600" b="1" dirty="0" smtClean="0">
                          <a:solidFill>
                            <a:srgbClr val="FFC000"/>
                          </a:solidFill>
                        </a:rPr>
                        <a:t>2</a:t>
                      </a:r>
                      <a:r>
                        <a:rPr lang="en-US" sz="1600" b="1"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FROM </a:t>
                      </a:r>
                      <a:r>
                        <a:rPr lang="en-US" sz="1600" b="1" kern="1200" dirty="0" smtClean="0">
                          <a:solidFill>
                            <a:srgbClr val="BC8F00"/>
                          </a:solidFill>
                          <a:latin typeface="+mn-lt"/>
                          <a:ea typeface="+mn-ea"/>
                          <a:cs typeface="+mn-cs"/>
                        </a:rPr>
                        <a:t>CUSTOMERS</a:t>
                      </a:r>
                    </a:p>
                    <a:p>
                      <a:r>
                        <a:rPr lang="en-US" sz="1600" dirty="0" smtClean="0"/>
                        <a:t>//When</a:t>
                      </a:r>
                      <a:r>
                        <a:rPr lang="en-US" sz="1600" baseline="0" dirty="0" smtClean="0"/>
                        <a:t> Creditlimit=4500.926</a:t>
                      </a:r>
                      <a:endParaRPr lang="en-US" sz="1600" b="0" dirty="0">
                        <a:solidFill>
                          <a:srgbClr val="0070C0"/>
                        </a:solidFill>
                        <a:latin typeface="Arial" pitchFamily="34" charset="0"/>
                        <a:cs typeface="Arial" pitchFamily="34" charset="0"/>
                      </a:endParaRPr>
                    </a:p>
                  </a:txBody>
                  <a:tcPr/>
                </a:tc>
                <a:tc>
                  <a:txBody>
                    <a:bodyPr/>
                    <a:lstStyle/>
                    <a:p>
                      <a:r>
                        <a:rPr lang="en-US" sz="1600" dirty="0" smtClean="0"/>
                        <a:t>4500.92</a:t>
                      </a:r>
                      <a:endParaRPr lang="en-US" sz="1600" b="0" dirty="0">
                        <a:latin typeface="Arial" pitchFamily="34" charset="0"/>
                        <a:cs typeface="Arial" pitchFamily="34" charset="0"/>
                      </a:endParaRPr>
                    </a:p>
                  </a:txBody>
                  <a:tcPr/>
                </a:tc>
              </a:tr>
              <a:tr h="633984">
                <a:tc>
                  <a:txBody>
                    <a:bodyPr/>
                    <a:lstStyle/>
                    <a:p>
                      <a:r>
                        <a:rPr lang="en-US" sz="1600" dirty="0" smtClean="0"/>
                        <a:t>Mod</a:t>
                      </a:r>
                      <a:endParaRPr lang="en-US" sz="1600" b="0" dirty="0">
                        <a:latin typeface="Arial" pitchFamily="34" charset="0"/>
                        <a:cs typeface="Arial" pitchFamily="34" charset="0"/>
                      </a:endParaRPr>
                    </a:p>
                  </a:txBody>
                  <a:tcPr/>
                </a:tc>
                <a:tc>
                  <a:txBody>
                    <a:bodyPr/>
                    <a:lstStyle/>
                    <a:p>
                      <a:r>
                        <a:rPr lang="en-US" sz="1600" kern="1200" baseline="0" dirty="0" smtClean="0"/>
                        <a:t>Returns remainder of division</a:t>
                      </a:r>
                      <a:endParaRPr lang="en-US" sz="1600" b="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SELECT </a:t>
                      </a:r>
                      <a:r>
                        <a:rPr lang="en-US" sz="1600" b="1" kern="1200" dirty="0" smtClean="0">
                          <a:solidFill>
                            <a:srgbClr val="BC8F00"/>
                          </a:solidFill>
                          <a:latin typeface="+mn-lt"/>
                          <a:ea typeface="+mn-ea"/>
                          <a:cs typeface="+mn-cs"/>
                        </a:rPr>
                        <a:t>CUSTOMERNAME</a:t>
                      </a:r>
                      <a:r>
                        <a:rPr lang="en-US" sz="1600" b="1"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MOD(</a:t>
                      </a:r>
                      <a:r>
                        <a:rPr lang="en-US" sz="1600" b="1" kern="1200" dirty="0" smtClean="0">
                          <a:solidFill>
                            <a:srgbClr val="BC8F00"/>
                          </a:solidFill>
                          <a:latin typeface="+mn-lt"/>
                          <a:ea typeface="+mn-ea"/>
                          <a:cs typeface="+mn-cs"/>
                        </a:rPr>
                        <a:t>CREDITLIMIT</a:t>
                      </a:r>
                      <a:r>
                        <a:rPr lang="en-US" sz="1600" b="1" dirty="0" smtClean="0">
                          <a:solidFill>
                            <a:srgbClr val="0070C0"/>
                          </a:solidFill>
                        </a:rPr>
                        <a:t>,</a:t>
                      </a:r>
                      <a:r>
                        <a:rPr lang="en-US" sz="1600" b="1" kern="1200" dirty="0" smtClean="0">
                          <a:solidFill>
                            <a:srgbClr val="FFC000"/>
                          </a:solidFill>
                          <a:latin typeface="+mn-lt"/>
                          <a:ea typeface="+mn-ea"/>
                          <a:cs typeface="+mn-cs"/>
                        </a:rPr>
                        <a:t> 300</a:t>
                      </a:r>
                      <a:r>
                        <a:rPr lang="en-US" sz="1600" b="1"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FROM </a:t>
                      </a:r>
                      <a:r>
                        <a:rPr lang="en-US" sz="1600" b="1" kern="1200" dirty="0" smtClean="0">
                          <a:solidFill>
                            <a:srgbClr val="BC8F00"/>
                          </a:solidFill>
                          <a:latin typeface="+mn-lt"/>
                          <a:ea typeface="+mn-ea"/>
                          <a:cs typeface="+mn-cs"/>
                        </a:rPr>
                        <a:t>CUSTOMERS</a:t>
                      </a:r>
                      <a:endParaRPr lang="en-US" sz="1600" b="1" dirty="0" smtClean="0">
                        <a:solidFill>
                          <a:srgbClr val="0070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//When</a:t>
                      </a:r>
                      <a:r>
                        <a:rPr lang="en-US" sz="1600" baseline="0" dirty="0" smtClean="0"/>
                        <a:t> </a:t>
                      </a:r>
                      <a:r>
                        <a:rPr lang="en-US" sz="1600" baseline="0" dirty="0" err="1" smtClean="0"/>
                        <a:t>CreditLimit</a:t>
                      </a:r>
                      <a:r>
                        <a:rPr lang="en-US" sz="1600" baseline="0" dirty="0" smtClean="0"/>
                        <a:t>=1600</a:t>
                      </a:r>
                      <a:endParaRPr lang="en-US" sz="1600" dirty="0" smtClean="0"/>
                    </a:p>
                  </a:txBody>
                  <a:tcPr/>
                </a:tc>
                <a:tc>
                  <a:txBody>
                    <a:bodyPr/>
                    <a:lstStyle/>
                    <a:p>
                      <a:r>
                        <a:rPr lang="en-US" sz="1600" dirty="0" smtClean="0"/>
                        <a:t>100</a:t>
                      </a:r>
                      <a:endParaRPr lang="en-US" sz="1600" b="0" dirty="0">
                        <a:latin typeface="Arial" pitchFamily="34" charset="0"/>
                        <a:cs typeface="Arial" pitchFamily="34" charset="0"/>
                      </a:endParaRPr>
                    </a:p>
                  </a:txBody>
                  <a:tcPr/>
                </a:tc>
              </a:tr>
            </a:tbl>
          </a:graphicData>
        </a:graphic>
      </p:graphicFrame>
      <p:sp>
        <p:nvSpPr>
          <p:cNvPr id="9" name="Slide Number Placeholder 8"/>
          <p:cNvSpPr>
            <a:spLocks noGrp="1"/>
          </p:cNvSpPr>
          <p:nvPr>
            <p:ph type="sldNum" sz="quarter" idx="10"/>
          </p:nvPr>
        </p:nvSpPr>
        <p:spPr/>
        <p:txBody>
          <a:bodyPr/>
          <a:lstStyle/>
          <a:p>
            <a:fld id="{47ED8886-DB3B-44F4-9A80-E6A224679F20}" type="slidenum">
              <a:rPr lang="en-US" smtClean="0"/>
              <a:pPr/>
              <a:t>22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81000" y="5410200"/>
            <a:ext cx="8229600" cy="52050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date time functions which </a:t>
            </a:r>
            <a:r>
              <a:rPr lang="en-US" dirty="0"/>
              <a:t>will help us meet TIM’s requirements..</a:t>
            </a:r>
          </a:p>
        </p:txBody>
      </p:sp>
      <p:sp>
        <p:nvSpPr>
          <p:cNvPr id="2" name="Title 1"/>
          <p:cNvSpPr>
            <a:spLocks noGrp="1"/>
          </p:cNvSpPr>
          <p:nvPr>
            <p:ph type="title"/>
          </p:nvPr>
        </p:nvSpPr>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2133600" y="3429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3200400" y="2209800"/>
            <a:ext cx="4038600" cy="16764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 </a:t>
            </a:r>
          </a:p>
          <a:p>
            <a:pPr algn="ctr"/>
            <a:r>
              <a:rPr lang="en-US" sz="1600" dirty="0" smtClean="0">
                <a:solidFill>
                  <a:schemeClr val="bg2">
                    <a:lumMod val="25000"/>
                  </a:schemeClr>
                </a:solidFill>
              </a:rPr>
              <a:t>Please tell me the command to find the current date.</a:t>
            </a:r>
            <a:endParaRPr lang="en-US" sz="1600" dirty="0">
              <a:solidFill>
                <a:schemeClr val="bg2">
                  <a:lumMod val="25000"/>
                </a:schemeClr>
              </a:solidFill>
            </a:endParaRPr>
          </a:p>
          <a:p>
            <a:pPr algn="ctr"/>
            <a:endParaRPr lang="en-US" sz="1600" dirty="0">
              <a:solidFill>
                <a:schemeClr val="bg2">
                  <a:lumMod val="25000"/>
                </a:schemeClr>
              </a:solidFill>
            </a:endParaRPr>
          </a:p>
        </p:txBody>
      </p:sp>
      <p:sp>
        <p:nvSpPr>
          <p:cNvPr id="10" name="Slide Number Placeholder 9"/>
          <p:cNvSpPr>
            <a:spLocks noGrp="1"/>
          </p:cNvSpPr>
          <p:nvPr>
            <p:ph type="sldNum" sz="quarter" idx="10"/>
          </p:nvPr>
        </p:nvSpPr>
        <p:spPr/>
        <p:txBody>
          <a:bodyPr/>
          <a:lstStyle/>
          <a:p>
            <a:fld id="{47ED8886-DB3B-44F4-9A80-E6A224679F20}" type="slidenum">
              <a:rPr lang="en-US" smtClean="0"/>
              <a:pPr/>
              <a:t>23</a:t>
            </a:fld>
            <a:endParaRPr lang="en-US" dirty="0"/>
          </a:p>
        </p:txBody>
      </p:sp>
    </p:spTree>
    <p:extLst>
      <p:ext uri="{BB962C8B-B14F-4D97-AF65-F5344CB8AC3E}">
        <p14:creationId xmlns:p14="http://schemas.microsoft.com/office/powerpoint/2010/main" val="131890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eaLnBrk="1" hangingPunct="1"/>
            <a:r>
              <a:rPr lang="en-US" sz="3200" dirty="0" smtClean="0">
                <a:latin typeface="Verdana" pitchFamily="34" charset="0"/>
              </a:rPr>
              <a:t>Date Time Function</a:t>
            </a:r>
          </a:p>
        </p:txBody>
      </p:sp>
      <p:graphicFrame>
        <p:nvGraphicFramePr>
          <p:cNvPr id="7" name="Table 6"/>
          <p:cNvGraphicFramePr>
            <a:graphicFrameLocks noGrp="1"/>
          </p:cNvGraphicFramePr>
          <p:nvPr>
            <p:extLst>
              <p:ext uri="{D42A27DB-BD31-4B8C-83A1-F6EECF244321}">
                <p14:modId xmlns:p14="http://schemas.microsoft.com/office/powerpoint/2010/main" val="765297378"/>
              </p:ext>
            </p:extLst>
          </p:nvPr>
        </p:nvGraphicFramePr>
        <p:xfrm>
          <a:off x="457200" y="2144120"/>
          <a:ext cx="8382000" cy="3799480"/>
        </p:xfrm>
        <a:graphic>
          <a:graphicData uri="http://schemas.openxmlformats.org/drawingml/2006/table">
            <a:tbl>
              <a:tblPr firstRow="1" bandRow="1">
                <a:tableStyleId>{5C22544A-7EE6-4342-B048-85BDC9FD1C3A}</a:tableStyleId>
              </a:tblPr>
              <a:tblGrid>
                <a:gridCol w="905540"/>
                <a:gridCol w="3742660"/>
                <a:gridCol w="2743200"/>
                <a:gridCol w="990600"/>
              </a:tblGrid>
              <a:tr h="222531">
                <a:tc>
                  <a:txBody>
                    <a:bodyPr/>
                    <a:lstStyle/>
                    <a:p>
                      <a:r>
                        <a:rPr lang="en-US" sz="1400" dirty="0" smtClean="0"/>
                        <a:t>Function Name</a:t>
                      </a:r>
                      <a:endParaRPr lang="en-US" sz="1400" dirty="0">
                        <a:latin typeface="+mn-lt"/>
                        <a:cs typeface="Arial" pitchFamily="34" charset="0"/>
                      </a:endParaRPr>
                    </a:p>
                  </a:txBody>
                  <a:tcPr/>
                </a:tc>
                <a:tc>
                  <a:txBody>
                    <a:bodyPr/>
                    <a:lstStyle/>
                    <a:p>
                      <a:r>
                        <a:rPr lang="en-US" sz="1400" dirty="0" smtClean="0"/>
                        <a:t>Description</a:t>
                      </a:r>
                      <a:endParaRPr lang="en-US" sz="1400" dirty="0">
                        <a:latin typeface="+mn-lt"/>
                        <a:cs typeface="Arial" pitchFamily="34" charset="0"/>
                      </a:endParaRPr>
                    </a:p>
                  </a:txBody>
                  <a:tcPr/>
                </a:tc>
                <a:tc>
                  <a:txBody>
                    <a:bodyPr/>
                    <a:lstStyle/>
                    <a:p>
                      <a:r>
                        <a:rPr lang="en-US" sz="1400" dirty="0" smtClean="0"/>
                        <a:t>Example </a:t>
                      </a:r>
                      <a:endParaRPr lang="en-US" sz="1400" dirty="0">
                        <a:latin typeface="+mn-lt"/>
                        <a:cs typeface="Arial" pitchFamily="34" charset="0"/>
                      </a:endParaRPr>
                    </a:p>
                  </a:txBody>
                  <a:tcPr/>
                </a:tc>
                <a:tc>
                  <a:txBody>
                    <a:bodyPr/>
                    <a:lstStyle/>
                    <a:p>
                      <a:r>
                        <a:rPr lang="en-US" sz="1400" dirty="0" smtClean="0"/>
                        <a:t>Result</a:t>
                      </a:r>
                      <a:endParaRPr lang="en-US" sz="1400" dirty="0">
                        <a:latin typeface="+mn-lt"/>
                        <a:cs typeface="Arial" pitchFamily="34" charset="0"/>
                      </a:endParaRPr>
                    </a:p>
                  </a:txBody>
                  <a:tcPr/>
                </a:tc>
              </a:tr>
              <a:tr h="689846">
                <a:tc>
                  <a:txBody>
                    <a:bodyPr/>
                    <a:lstStyle/>
                    <a:p>
                      <a:r>
                        <a:rPr lang="en-US" sz="1300" dirty="0" smtClean="0"/>
                        <a:t>DATE</a:t>
                      </a:r>
                      <a:endParaRPr lang="en-US" sz="1300" b="1" dirty="0">
                        <a:latin typeface="+mn-lt"/>
                        <a:cs typeface="Arial" pitchFamily="34" charset="0"/>
                      </a:endParaRPr>
                    </a:p>
                  </a:txBody>
                  <a:tcPr/>
                </a:tc>
                <a:tc>
                  <a:txBody>
                    <a:bodyPr/>
                    <a:lstStyle/>
                    <a:p>
                      <a:r>
                        <a:rPr lang="en-US" sz="1300" dirty="0" smtClean="0"/>
                        <a:t>Converts TIMESTAMP or character string to DATE. </a:t>
                      </a:r>
                      <a:endParaRPr lang="en-US" sz="1300" b="0"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select</a:t>
                      </a:r>
                      <a:r>
                        <a:rPr lang="en-US" sz="1300" dirty="0" smtClean="0">
                          <a:latin typeface="+mn-lt"/>
                        </a:rPr>
                        <a:t> </a:t>
                      </a:r>
                      <a:r>
                        <a:rPr lang="en-US" sz="1300" b="1" kern="1200" dirty="0" smtClean="0">
                          <a:solidFill>
                            <a:schemeClr val="tx2">
                              <a:lumMod val="60000"/>
                              <a:lumOff val="40000"/>
                            </a:schemeClr>
                          </a:solidFill>
                          <a:latin typeface="+mn-lt"/>
                          <a:ea typeface="+mn-ea"/>
                          <a:cs typeface="+mn-cs"/>
                        </a:rPr>
                        <a:t>date</a:t>
                      </a:r>
                      <a:r>
                        <a:rPr lang="en-US" sz="1300" kern="1200" dirty="0" smtClean="0">
                          <a:latin typeface="+mn-lt"/>
                        </a:rPr>
                        <a:t>(</a:t>
                      </a:r>
                      <a:r>
                        <a:rPr lang="en-US" sz="1300" b="1" kern="1200" dirty="0" smtClean="0">
                          <a:solidFill>
                            <a:srgbClr val="BC8F00"/>
                          </a:solidFill>
                          <a:latin typeface="+mn-lt"/>
                          <a:ea typeface="+mn-ea"/>
                          <a:cs typeface="+mn-cs"/>
                        </a:rPr>
                        <a:t>200802</a:t>
                      </a:r>
                      <a:r>
                        <a:rPr lang="en-US" sz="1300" kern="1200" dirty="0" smtClean="0">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from</a:t>
                      </a:r>
                      <a:r>
                        <a:rPr lang="en-US" sz="1300" dirty="0" smtClean="0">
                          <a:latin typeface="+mn-lt"/>
                        </a:rPr>
                        <a:t> </a:t>
                      </a:r>
                      <a:r>
                        <a:rPr lang="en-US" sz="1300" b="1" kern="1200" dirty="0" smtClean="0">
                          <a:solidFill>
                            <a:srgbClr val="BC8F00"/>
                          </a:solidFill>
                          <a:latin typeface="+mn-lt"/>
                          <a:ea typeface="+mn-ea"/>
                          <a:cs typeface="+mn-cs"/>
                        </a:rPr>
                        <a:t>customers</a:t>
                      </a:r>
                      <a:r>
                        <a:rPr lang="en-US" sz="1300" dirty="0" smtClean="0">
                          <a:latin typeface="+mn-lt"/>
                        </a:rPr>
                        <a:t>;</a:t>
                      </a:r>
                      <a:endParaRPr lang="en-US" sz="1300" b="0" dirty="0">
                        <a:latin typeface="+mn-lt"/>
                        <a:cs typeface="Arial" pitchFamily="34" charset="0"/>
                      </a:endParaRPr>
                    </a:p>
                  </a:txBody>
                  <a:tcPr/>
                </a:tc>
                <a:tc>
                  <a:txBody>
                    <a:bodyPr/>
                    <a:lstStyle/>
                    <a:p>
                      <a:r>
                        <a:rPr lang="en-US" sz="1300" dirty="0"/>
                        <a:t>2020-08-02</a:t>
                      </a:r>
                    </a:p>
                  </a:txBody>
                  <a:tcPr anchor="ctr"/>
                </a:tc>
              </a:tr>
              <a:tr h="534074">
                <a:tc>
                  <a:txBody>
                    <a:bodyPr/>
                    <a:lstStyle/>
                    <a:p>
                      <a:r>
                        <a:rPr lang="en-US" sz="1300" dirty="0" smtClean="0"/>
                        <a:t>ADDDATE</a:t>
                      </a:r>
                      <a:endParaRPr lang="en-US" sz="13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Adds interval to date time value. </a:t>
                      </a:r>
                      <a:endParaRPr lang="en-US" sz="1300" b="0"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SELECT</a:t>
                      </a:r>
                      <a:r>
                        <a:rPr lang="en-US" sz="1300" kern="1200" dirty="0" smtClean="0">
                          <a:latin typeface="+mn-lt"/>
                        </a:rPr>
                        <a:t> </a:t>
                      </a:r>
                      <a:r>
                        <a:rPr lang="en-US" sz="1300" b="1" kern="1200" dirty="0" smtClean="0">
                          <a:solidFill>
                            <a:schemeClr val="tx2">
                              <a:lumMod val="60000"/>
                              <a:lumOff val="40000"/>
                            </a:schemeClr>
                          </a:solidFill>
                          <a:latin typeface="+mn-lt"/>
                          <a:ea typeface="+mn-ea"/>
                          <a:cs typeface="+mn-cs"/>
                        </a:rPr>
                        <a:t>ADDDATE</a:t>
                      </a:r>
                      <a:r>
                        <a:rPr lang="en-US" sz="1300" kern="1200" dirty="0" smtClean="0">
                          <a:latin typeface="+mn-lt"/>
                        </a:rPr>
                        <a:t>(</a:t>
                      </a:r>
                      <a:r>
                        <a:rPr lang="en-US" sz="1300" b="1" kern="1200" dirty="0" smtClean="0">
                          <a:solidFill>
                            <a:srgbClr val="BC8F00"/>
                          </a:solidFill>
                          <a:latin typeface="+mn-lt"/>
                          <a:ea typeface="+mn-ea"/>
                          <a:cs typeface="+mn-cs"/>
                        </a:rPr>
                        <a:t>'2008-01-02</a:t>
                      </a:r>
                      <a:r>
                        <a:rPr lang="en-US" sz="1300" kern="1200" dirty="0" smtClean="0">
                          <a:latin typeface="+mn-lt"/>
                        </a:rPr>
                        <a:t>', </a:t>
                      </a:r>
                      <a:r>
                        <a:rPr lang="en-US" sz="1300" b="1" kern="1200" dirty="0" smtClean="0">
                          <a:solidFill>
                            <a:schemeClr val="tx2">
                              <a:lumMod val="60000"/>
                              <a:lumOff val="40000"/>
                            </a:schemeClr>
                          </a:solidFill>
                          <a:latin typeface="+mn-lt"/>
                          <a:ea typeface="+mn-ea"/>
                          <a:cs typeface="+mn-cs"/>
                        </a:rPr>
                        <a:t>INTERVAL</a:t>
                      </a:r>
                      <a:r>
                        <a:rPr lang="en-US" sz="1300" kern="1200" dirty="0" smtClean="0">
                          <a:latin typeface="+mn-lt"/>
                        </a:rPr>
                        <a:t> 31 </a:t>
                      </a:r>
                      <a:r>
                        <a:rPr lang="en-US" sz="1300" b="1" kern="1200" dirty="0" smtClean="0">
                          <a:solidFill>
                            <a:schemeClr val="tx2">
                              <a:lumMod val="60000"/>
                              <a:lumOff val="40000"/>
                            </a:schemeClr>
                          </a:solidFill>
                          <a:latin typeface="+mn-lt"/>
                          <a:ea typeface="+mn-ea"/>
                          <a:cs typeface="+mn-cs"/>
                        </a:rPr>
                        <a:t>DAY</a:t>
                      </a:r>
                      <a:r>
                        <a:rPr lang="en-US" sz="1300" kern="1200" dirty="0" smtClean="0">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FROM</a:t>
                      </a:r>
                      <a:r>
                        <a:rPr lang="en-US" sz="1300" kern="1200" dirty="0" smtClean="0">
                          <a:latin typeface="+mn-lt"/>
                        </a:rPr>
                        <a:t> </a:t>
                      </a:r>
                      <a:r>
                        <a:rPr lang="en-US" sz="1300" b="1" kern="1200" dirty="0" smtClean="0">
                          <a:solidFill>
                            <a:srgbClr val="BC8F00"/>
                          </a:solidFill>
                          <a:latin typeface="+mn-lt"/>
                          <a:ea typeface="+mn-ea"/>
                          <a:cs typeface="+mn-cs"/>
                        </a:rPr>
                        <a:t>customers</a:t>
                      </a:r>
                      <a:r>
                        <a:rPr lang="en-US" sz="1300" kern="1200" dirty="0" smtClean="0">
                          <a:latin typeface="+mn-lt"/>
                        </a:rPr>
                        <a:t>;</a:t>
                      </a:r>
                      <a:endParaRPr lang="en-US" sz="1300" b="0" dirty="0">
                        <a:latin typeface="+mn-lt"/>
                        <a:cs typeface="Arial" pitchFamily="34" charset="0"/>
                      </a:endParaRPr>
                    </a:p>
                  </a:txBody>
                  <a:tcPr/>
                </a:tc>
                <a:tc>
                  <a:txBody>
                    <a:bodyPr/>
                    <a:lstStyle/>
                    <a:p>
                      <a:r>
                        <a:rPr lang="en-US" sz="1300" dirty="0" smtClean="0"/>
                        <a:t>2008-02-02</a:t>
                      </a:r>
                      <a:endParaRPr lang="en-US" sz="1300" b="0" dirty="0">
                        <a:latin typeface="+mn-lt"/>
                        <a:cs typeface="Arial" pitchFamily="34" charset="0"/>
                      </a:endParaRPr>
                    </a:p>
                  </a:txBody>
                  <a:tcPr/>
                </a:tc>
              </a:tr>
              <a:tr h="534074">
                <a:tc>
                  <a:txBody>
                    <a:bodyPr/>
                    <a:lstStyle/>
                    <a:p>
                      <a:r>
                        <a:rPr lang="en-US" sz="1300" dirty="0" smtClean="0"/>
                        <a:t>DATEDIFF</a:t>
                      </a:r>
                      <a:endParaRPr lang="en-US" sz="13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baseline="0" dirty="0" smtClean="0"/>
                        <a:t>Subtract two dates (</a:t>
                      </a:r>
                      <a:r>
                        <a:rPr lang="en-US" sz="1300" dirty="0" smtClean="0"/>
                        <a:t>Computes difference between two date time values. )</a:t>
                      </a:r>
                      <a:r>
                        <a:rPr lang="en-US" sz="1300" kern="1200" baseline="0"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SELECT</a:t>
                      </a:r>
                      <a:r>
                        <a:rPr lang="en-US" sz="1300" kern="1200" dirty="0" smtClean="0">
                          <a:latin typeface="+mn-lt"/>
                        </a:rPr>
                        <a:t> </a:t>
                      </a:r>
                      <a:r>
                        <a:rPr lang="en-US" sz="1300" b="1" kern="1200" dirty="0" smtClean="0">
                          <a:solidFill>
                            <a:schemeClr val="tx2">
                              <a:lumMod val="60000"/>
                              <a:lumOff val="40000"/>
                            </a:schemeClr>
                          </a:solidFill>
                          <a:latin typeface="+mn-lt"/>
                          <a:ea typeface="+mn-ea"/>
                          <a:cs typeface="+mn-cs"/>
                        </a:rPr>
                        <a:t>DATEDIFF</a:t>
                      </a:r>
                      <a:r>
                        <a:rPr lang="en-US" sz="1300" kern="1200" dirty="0" smtClean="0">
                          <a:latin typeface="+mn-lt"/>
                        </a:rPr>
                        <a:t>(</a:t>
                      </a:r>
                      <a:r>
                        <a:rPr lang="en-US" sz="1300" b="1" kern="1200" dirty="0" smtClean="0">
                          <a:solidFill>
                            <a:srgbClr val="BC8F00"/>
                          </a:solidFill>
                          <a:latin typeface="+mn-lt"/>
                          <a:ea typeface="+mn-ea"/>
                          <a:cs typeface="+mn-cs"/>
                        </a:rPr>
                        <a:t>'2007-12-31</a:t>
                      </a:r>
                      <a:r>
                        <a:rPr lang="en-US" sz="1300" kern="1200" dirty="0" smtClean="0">
                          <a:latin typeface="+mn-lt"/>
                        </a:rPr>
                        <a:t> </a:t>
                      </a:r>
                      <a:r>
                        <a:rPr lang="en-US" sz="1300" b="1" kern="1200" dirty="0" smtClean="0">
                          <a:solidFill>
                            <a:srgbClr val="BC8F00"/>
                          </a:solidFill>
                          <a:latin typeface="+mn-lt"/>
                          <a:ea typeface="+mn-ea"/>
                          <a:cs typeface="+mn-cs"/>
                        </a:rPr>
                        <a:t>23:59:59</a:t>
                      </a:r>
                      <a:r>
                        <a:rPr lang="en-US" sz="1300" kern="1200" dirty="0" smtClean="0">
                          <a:latin typeface="+mn-lt"/>
                        </a:rPr>
                        <a:t>',</a:t>
                      </a:r>
                      <a:r>
                        <a:rPr lang="en-US" sz="1300" b="1" kern="1200" dirty="0" smtClean="0">
                          <a:solidFill>
                            <a:srgbClr val="BC8F00"/>
                          </a:solidFill>
                          <a:latin typeface="+mn-lt"/>
                          <a:ea typeface="+mn-ea"/>
                          <a:cs typeface="+mn-cs"/>
                        </a:rPr>
                        <a:t>'2007-12-30</a:t>
                      </a:r>
                      <a:r>
                        <a:rPr lang="en-US" sz="1300" kern="1200" dirty="0" smtClean="0">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from</a:t>
                      </a:r>
                      <a:r>
                        <a:rPr lang="en-US" sz="1300" kern="1200" dirty="0" smtClean="0">
                          <a:latin typeface="+mn-lt"/>
                        </a:rPr>
                        <a:t> </a:t>
                      </a:r>
                      <a:r>
                        <a:rPr lang="en-US" sz="1300" b="1" kern="1200" dirty="0" smtClean="0">
                          <a:solidFill>
                            <a:srgbClr val="BC8F00"/>
                          </a:solidFill>
                          <a:latin typeface="+mn-lt"/>
                          <a:ea typeface="+mn-ea"/>
                          <a:cs typeface="+mn-cs"/>
                        </a:rPr>
                        <a:t>customers;</a:t>
                      </a:r>
                    </a:p>
                  </a:txBody>
                  <a:tcPr/>
                </a:tc>
                <a:tc>
                  <a:txBody>
                    <a:bodyPr/>
                    <a:lstStyle/>
                    <a:p>
                      <a:r>
                        <a:rPr lang="en-US" sz="1300" dirty="0" smtClean="0"/>
                        <a:t>1</a:t>
                      </a:r>
                      <a:endParaRPr lang="en-US" sz="1300" b="0" dirty="0">
                        <a:latin typeface="+mn-lt"/>
                        <a:cs typeface="Arial" pitchFamily="34" charset="0"/>
                      </a:endParaRPr>
                    </a:p>
                  </a:txBody>
                  <a:tcPr/>
                </a:tc>
              </a:tr>
              <a:tr h="534074">
                <a:tc>
                  <a:txBody>
                    <a:bodyPr/>
                    <a:lstStyle/>
                    <a:p>
                      <a:r>
                        <a:rPr lang="en-US" sz="1300" dirty="0" smtClean="0"/>
                        <a:t>TIME</a:t>
                      </a:r>
                      <a:endParaRPr lang="en-US" sz="1300" b="1" dirty="0">
                        <a:latin typeface="+mn-lt"/>
                        <a:cs typeface="Arial" pitchFamily="34" charset="0"/>
                      </a:endParaRPr>
                    </a:p>
                  </a:txBody>
                  <a:tcPr/>
                </a:tc>
                <a:tc>
                  <a:txBody>
                    <a:bodyPr/>
                    <a:lstStyle/>
                    <a:p>
                      <a:r>
                        <a:rPr lang="en-US" sz="1300" dirty="0" smtClean="0"/>
                        <a:t>Converts TIMESTAMP or character string to TIME. </a:t>
                      </a:r>
                      <a:endParaRPr lang="en-US" sz="1300" b="0" kern="1200" baseline="0" dirty="0" smtClean="0">
                        <a:solidFill>
                          <a:schemeClr val="dk1"/>
                        </a:solidFill>
                        <a:latin typeface="+mn-lt"/>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SELECT</a:t>
                      </a:r>
                      <a:r>
                        <a:rPr lang="en-US" sz="1300" b="0" dirty="0" smtClean="0">
                          <a:latin typeface="+mn-lt"/>
                          <a:cs typeface="Arial" pitchFamily="34" charset="0"/>
                        </a:rPr>
                        <a:t> </a:t>
                      </a:r>
                      <a:r>
                        <a:rPr lang="en-US" sz="1300" b="1" kern="1200" dirty="0" smtClean="0">
                          <a:solidFill>
                            <a:schemeClr val="tx2">
                              <a:lumMod val="60000"/>
                              <a:lumOff val="40000"/>
                            </a:schemeClr>
                          </a:solidFill>
                          <a:latin typeface="+mn-lt"/>
                          <a:ea typeface="+mn-ea"/>
                          <a:cs typeface="+mn-cs"/>
                        </a:rPr>
                        <a:t>time</a:t>
                      </a:r>
                      <a:r>
                        <a:rPr lang="en-US" sz="1300" b="0" dirty="0" smtClean="0">
                          <a:latin typeface="+mn-lt"/>
                          <a:cs typeface="Arial" pitchFamily="34" charset="0"/>
                        </a:rPr>
                        <a:t>(</a:t>
                      </a:r>
                      <a:r>
                        <a:rPr lang="en-US" sz="1300" b="1" kern="1200" dirty="0" smtClean="0">
                          <a:solidFill>
                            <a:srgbClr val="BC8F00"/>
                          </a:solidFill>
                          <a:latin typeface="+mn-lt"/>
                          <a:ea typeface="+mn-ea"/>
                          <a:cs typeface="+mn-cs"/>
                        </a:rPr>
                        <a:t>'2008-02-03</a:t>
                      </a:r>
                      <a:r>
                        <a:rPr lang="en-US" sz="1300" b="0" dirty="0" smtClean="0">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FROM</a:t>
                      </a:r>
                      <a:r>
                        <a:rPr lang="en-US" sz="1300" b="0" dirty="0" smtClean="0">
                          <a:latin typeface="+mn-lt"/>
                          <a:cs typeface="Arial" pitchFamily="34" charset="0"/>
                        </a:rPr>
                        <a:t> </a:t>
                      </a:r>
                      <a:r>
                        <a:rPr lang="en-US" sz="1300" b="1" kern="1200" dirty="0" smtClean="0">
                          <a:solidFill>
                            <a:srgbClr val="BC8F00"/>
                          </a:solidFill>
                          <a:latin typeface="+mn-lt"/>
                          <a:ea typeface="+mn-ea"/>
                          <a:cs typeface="+mn-cs"/>
                        </a:rPr>
                        <a:t>customers</a:t>
                      </a:r>
                      <a:r>
                        <a:rPr lang="en-US" sz="1300" b="0" dirty="0" smtClean="0">
                          <a:latin typeface="+mn-lt"/>
                          <a:cs typeface="Arial" pitchFamily="34" charset="0"/>
                        </a:rPr>
                        <a:t>;</a:t>
                      </a:r>
                      <a:endParaRPr lang="en-US" sz="1300" b="0" dirty="0">
                        <a:latin typeface="+mn-lt"/>
                        <a:cs typeface="Arial" pitchFamily="34" charset="0"/>
                      </a:endParaRPr>
                    </a:p>
                  </a:txBody>
                  <a:tcPr/>
                </a:tc>
                <a:tc>
                  <a:txBody>
                    <a:bodyPr/>
                    <a:lstStyle/>
                    <a:p>
                      <a:r>
                        <a:rPr lang="en-US" sz="1300" dirty="0"/>
                        <a:t>00:20:08</a:t>
                      </a:r>
                    </a:p>
                  </a:txBody>
                  <a:tcPr anchor="ctr"/>
                </a:tc>
              </a:tr>
              <a:tr h="534074">
                <a:tc>
                  <a:txBody>
                    <a:bodyPr/>
                    <a:lstStyle/>
                    <a:p>
                      <a:r>
                        <a:rPr lang="en-US" sz="1300" dirty="0" smtClean="0"/>
                        <a:t>EXTRACT </a:t>
                      </a:r>
                      <a:endParaRPr lang="en-US" sz="1300" b="1" dirty="0">
                        <a:latin typeface="+mn-lt"/>
                        <a:cs typeface="Arial" pitchFamily="34" charset="0"/>
                      </a:endParaRPr>
                    </a:p>
                  </a:txBody>
                  <a:tcPr/>
                </a:tc>
                <a:tc>
                  <a:txBody>
                    <a:bodyPr/>
                    <a:lstStyle/>
                    <a:p>
                      <a:r>
                        <a:rPr lang="en-US" sz="1300" kern="1200" baseline="0" dirty="0" smtClean="0"/>
                        <a:t>Allows the date part to be extracted (YEAR, MONTH, DAY, HOUR, MINUTE, SECOND, TIMEZONE_HOUR, or TIMEZONE_MINUTE) from a temporal expression.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SELECT</a:t>
                      </a:r>
                      <a:r>
                        <a:rPr lang="en-US" sz="1300" b="0" dirty="0" smtClean="0">
                          <a:latin typeface="+mn-lt"/>
                          <a:cs typeface="Arial" pitchFamily="34" charset="0"/>
                        </a:rPr>
                        <a:t> </a:t>
                      </a:r>
                      <a:r>
                        <a:rPr lang="en-US" sz="1300" b="1" kern="1200" dirty="0" smtClean="0">
                          <a:solidFill>
                            <a:schemeClr val="tx2">
                              <a:lumMod val="60000"/>
                              <a:lumOff val="40000"/>
                            </a:schemeClr>
                          </a:solidFill>
                          <a:latin typeface="+mn-lt"/>
                          <a:ea typeface="+mn-ea"/>
                          <a:cs typeface="+mn-cs"/>
                        </a:rPr>
                        <a:t>EXTRACT(DAY</a:t>
                      </a:r>
                      <a:r>
                        <a:rPr lang="en-US" sz="1300" b="0" dirty="0" smtClean="0">
                          <a:latin typeface="+mn-lt"/>
                          <a:cs typeface="Arial" pitchFamily="34" charset="0"/>
                        </a:rPr>
                        <a:t> </a:t>
                      </a:r>
                      <a:r>
                        <a:rPr lang="en-US" sz="1300" b="1" kern="1200" dirty="0" smtClean="0">
                          <a:solidFill>
                            <a:schemeClr val="tx2">
                              <a:lumMod val="60000"/>
                              <a:lumOff val="40000"/>
                            </a:schemeClr>
                          </a:solidFill>
                          <a:latin typeface="+mn-lt"/>
                          <a:ea typeface="+mn-ea"/>
                          <a:cs typeface="+mn-cs"/>
                        </a:rPr>
                        <a:t>FROM</a:t>
                      </a:r>
                      <a:r>
                        <a:rPr lang="en-US" sz="1300" b="0" dirty="0" smtClean="0">
                          <a:latin typeface="+mn-lt"/>
                          <a:cs typeface="Arial" pitchFamily="34" charset="0"/>
                        </a:rPr>
                        <a:t> </a:t>
                      </a:r>
                      <a:r>
                        <a:rPr lang="en-US" sz="1300" b="1" kern="1200" dirty="0" smtClean="0">
                          <a:solidFill>
                            <a:schemeClr val="tx2">
                              <a:lumMod val="60000"/>
                              <a:lumOff val="40000"/>
                            </a:schemeClr>
                          </a:solidFill>
                          <a:latin typeface="+mn-lt"/>
                          <a:ea typeface="+mn-ea"/>
                          <a:cs typeface="+mn-cs"/>
                        </a:rPr>
                        <a:t>DATE</a:t>
                      </a:r>
                      <a:r>
                        <a:rPr lang="en-US" sz="1300" b="0" dirty="0" smtClean="0">
                          <a:latin typeface="+mn-lt"/>
                          <a:cs typeface="Arial" pitchFamily="34" charset="0"/>
                        </a:rPr>
                        <a:t>(</a:t>
                      </a:r>
                      <a:r>
                        <a:rPr lang="en-US" sz="1300" b="1" kern="1200" dirty="0" smtClean="0">
                          <a:solidFill>
                            <a:srgbClr val="BC8F00"/>
                          </a:solidFill>
                          <a:latin typeface="+mn-lt"/>
                          <a:ea typeface="+mn-ea"/>
                          <a:cs typeface="+mn-cs"/>
                        </a:rPr>
                        <a:t>'2009-01-01</a:t>
                      </a:r>
                      <a:r>
                        <a:rPr lang="en-US" sz="1300" b="0" dirty="0" smtClean="0">
                          <a:latin typeface="+mn-lt"/>
                          <a:cs typeface="Arial" pitchFamily="34"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FROM</a:t>
                      </a:r>
                      <a:r>
                        <a:rPr lang="en-US" sz="1300" b="0" dirty="0" smtClean="0">
                          <a:latin typeface="+mn-lt"/>
                          <a:cs typeface="Arial" pitchFamily="34" charset="0"/>
                        </a:rPr>
                        <a:t> </a:t>
                      </a:r>
                      <a:r>
                        <a:rPr lang="en-US" sz="1300" b="1" kern="1200" dirty="0" smtClean="0">
                          <a:solidFill>
                            <a:srgbClr val="BC8F00"/>
                          </a:solidFill>
                          <a:latin typeface="+mn-lt"/>
                          <a:ea typeface="+mn-ea"/>
                          <a:cs typeface="+mn-cs"/>
                        </a:rPr>
                        <a:t>customers;</a:t>
                      </a:r>
                      <a:endParaRPr lang="en-US" sz="1300" b="1" kern="1200" dirty="0">
                        <a:solidFill>
                          <a:srgbClr val="BC8F00"/>
                        </a:solidFill>
                        <a:latin typeface="+mn-lt"/>
                        <a:ea typeface="+mn-ea"/>
                        <a:cs typeface="+mn-cs"/>
                      </a:endParaRPr>
                    </a:p>
                  </a:txBody>
                  <a:tcPr/>
                </a:tc>
                <a:tc>
                  <a:txBody>
                    <a:bodyPr/>
                    <a:lstStyle/>
                    <a:p>
                      <a:r>
                        <a:rPr lang="en-US" sz="1300" dirty="0" smtClean="0"/>
                        <a:t>1</a:t>
                      </a:r>
                      <a:endParaRPr lang="en-US" sz="1300" b="0" dirty="0">
                        <a:latin typeface="+mn-lt"/>
                        <a:cs typeface="Arial" pitchFamily="34" charset="0"/>
                      </a:endParaRPr>
                    </a:p>
                  </a:txBody>
                  <a:tcPr/>
                </a:tc>
              </a:tr>
            </a:tbl>
          </a:graphicData>
        </a:graphic>
      </p:graphicFrame>
      <p:sp>
        <p:nvSpPr>
          <p:cNvPr id="5" name="TextBox 4"/>
          <p:cNvSpPr txBox="1"/>
          <p:nvPr/>
        </p:nvSpPr>
        <p:spPr>
          <a:xfrm>
            <a:off x="381000" y="1226403"/>
            <a:ext cx="8305800" cy="830997"/>
          </a:xfrm>
          <a:prstGeom prst="rect">
            <a:avLst/>
          </a:prstGeom>
          <a:noFill/>
        </p:spPr>
        <p:txBody>
          <a:bodyPr wrap="square" rtlCol="0">
            <a:spAutoFit/>
          </a:bodyPr>
          <a:lstStyle/>
          <a:p>
            <a:r>
              <a:rPr lang="en-US" sz="2400" b="1" dirty="0" smtClean="0"/>
              <a:t>Definition</a:t>
            </a:r>
            <a:r>
              <a:rPr lang="en-US" sz="2400" dirty="0" smtClean="0"/>
              <a:t>: </a:t>
            </a:r>
            <a:r>
              <a:rPr lang="en-US" sz="2400" b="0" dirty="0" smtClean="0"/>
              <a:t>Date/Time functions operates on date, timestamp data type.</a:t>
            </a:r>
            <a:endParaRPr lang="en-US" sz="2400" dirty="0"/>
          </a:p>
        </p:txBody>
      </p:sp>
      <p:sp>
        <p:nvSpPr>
          <p:cNvPr id="8" name="Slide Number Placeholder 7"/>
          <p:cNvSpPr>
            <a:spLocks noGrp="1"/>
          </p:cNvSpPr>
          <p:nvPr>
            <p:ph type="sldNum" sz="quarter" idx="10"/>
          </p:nvPr>
        </p:nvSpPr>
        <p:spPr/>
        <p:txBody>
          <a:bodyPr/>
          <a:lstStyle/>
          <a:p>
            <a:fld id="{47ED8886-DB3B-44F4-9A80-E6A224679F20}" type="slidenum">
              <a:rPr lang="en-US" smtClean="0"/>
              <a:pPr/>
              <a:t>24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eaLnBrk="1" hangingPunct="1"/>
            <a:r>
              <a:rPr lang="en-US" sz="3200" dirty="0" smtClean="0">
                <a:latin typeface="Verdana" pitchFamily="34" charset="0"/>
              </a:rPr>
              <a:t>Date Time Function</a:t>
            </a:r>
          </a:p>
        </p:txBody>
      </p:sp>
      <p:graphicFrame>
        <p:nvGraphicFramePr>
          <p:cNvPr id="7" name="Table 6"/>
          <p:cNvGraphicFramePr>
            <a:graphicFrameLocks noGrp="1"/>
          </p:cNvGraphicFramePr>
          <p:nvPr>
            <p:extLst>
              <p:ext uri="{D42A27DB-BD31-4B8C-83A1-F6EECF244321}">
                <p14:modId xmlns:p14="http://schemas.microsoft.com/office/powerpoint/2010/main" val="99715711"/>
              </p:ext>
            </p:extLst>
          </p:nvPr>
        </p:nvGraphicFramePr>
        <p:xfrm>
          <a:off x="533400" y="1752600"/>
          <a:ext cx="8305800" cy="4050650"/>
        </p:xfrm>
        <a:graphic>
          <a:graphicData uri="http://schemas.openxmlformats.org/drawingml/2006/table">
            <a:tbl>
              <a:tblPr firstRow="1" bandRow="1">
                <a:tableStyleId>{5C22544A-7EE6-4342-B048-85BDC9FD1C3A}</a:tableStyleId>
              </a:tblPr>
              <a:tblGrid>
                <a:gridCol w="1134140"/>
                <a:gridCol w="3276600"/>
                <a:gridCol w="2743200"/>
                <a:gridCol w="1151860"/>
              </a:tblGrid>
              <a:tr h="222531">
                <a:tc>
                  <a:txBody>
                    <a:bodyPr/>
                    <a:lstStyle/>
                    <a:p>
                      <a:r>
                        <a:rPr lang="en-US" sz="1400" dirty="0" smtClean="0"/>
                        <a:t>Function Name</a:t>
                      </a:r>
                      <a:endParaRPr lang="en-US" sz="1400" dirty="0">
                        <a:latin typeface="+mn-lt"/>
                        <a:cs typeface="Arial" pitchFamily="34" charset="0"/>
                      </a:endParaRPr>
                    </a:p>
                  </a:txBody>
                  <a:tcPr/>
                </a:tc>
                <a:tc>
                  <a:txBody>
                    <a:bodyPr/>
                    <a:lstStyle/>
                    <a:p>
                      <a:r>
                        <a:rPr lang="en-US" sz="1400" dirty="0" smtClean="0"/>
                        <a:t>Description</a:t>
                      </a:r>
                      <a:endParaRPr lang="en-US" sz="1400" dirty="0">
                        <a:latin typeface="+mn-lt"/>
                        <a:cs typeface="Arial" pitchFamily="34" charset="0"/>
                      </a:endParaRPr>
                    </a:p>
                  </a:txBody>
                  <a:tcPr/>
                </a:tc>
                <a:tc>
                  <a:txBody>
                    <a:bodyPr/>
                    <a:lstStyle/>
                    <a:p>
                      <a:r>
                        <a:rPr lang="en-US" sz="1400" dirty="0" smtClean="0"/>
                        <a:t>Example </a:t>
                      </a:r>
                      <a:endParaRPr lang="en-US" sz="1400" dirty="0">
                        <a:latin typeface="+mn-lt"/>
                        <a:cs typeface="Arial" pitchFamily="34" charset="0"/>
                      </a:endParaRPr>
                    </a:p>
                  </a:txBody>
                  <a:tcPr/>
                </a:tc>
                <a:tc>
                  <a:txBody>
                    <a:bodyPr/>
                    <a:lstStyle/>
                    <a:p>
                      <a:r>
                        <a:rPr lang="en-US" sz="1400" dirty="0" smtClean="0"/>
                        <a:t>Result</a:t>
                      </a:r>
                      <a:endParaRPr lang="en-US" sz="1400" dirty="0">
                        <a:latin typeface="+mn-lt"/>
                        <a:cs typeface="Arial" pitchFamily="34" charset="0"/>
                      </a:endParaRPr>
                    </a:p>
                  </a:txBody>
                  <a:tcPr/>
                </a:tc>
              </a:tr>
              <a:tr h="689846">
                <a:tc>
                  <a:txBody>
                    <a:bodyPr/>
                    <a:lstStyle/>
                    <a:p>
                      <a:pPr marL="0" marR="0" algn="l" defTabSz="914400" rtl="0" eaLnBrk="1" latinLnBrk="0" hangingPunct="1">
                        <a:spcBef>
                          <a:spcPts val="0"/>
                        </a:spcBef>
                        <a:spcAft>
                          <a:spcPts val="0"/>
                        </a:spcAft>
                      </a:pPr>
                      <a:r>
                        <a:rPr lang="en-US" sz="1300" kern="1200" dirty="0"/>
                        <a:t>CURRENT_DATE</a:t>
                      </a:r>
                      <a:endParaRPr lang="en-US" sz="1300" b="1" kern="1200" dirty="0">
                        <a:solidFill>
                          <a:schemeClr val="dk1"/>
                        </a:solidFill>
                        <a:latin typeface="+mn-lt"/>
                        <a:ea typeface="+mn-ea"/>
                        <a:cs typeface="+mn-cs"/>
                      </a:endParaRPr>
                    </a:p>
                  </a:txBody>
                  <a:tcPr marL="0" marR="0" marT="0" marB="0" anchor="ctr"/>
                </a:tc>
                <a:tc>
                  <a:txBody>
                    <a:bodyPr/>
                    <a:lstStyle/>
                    <a:p>
                      <a:pPr marL="0" marR="0" algn="l" defTabSz="914400" rtl="0" eaLnBrk="1" latinLnBrk="0" hangingPunct="1">
                        <a:spcBef>
                          <a:spcPts val="0"/>
                        </a:spcBef>
                        <a:spcAft>
                          <a:spcPts val="0"/>
                        </a:spcAft>
                      </a:pPr>
                      <a:r>
                        <a:rPr lang="en-US" sz="1300" kern="1200" dirty="0"/>
                        <a:t>Returns current date</a:t>
                      </a:r>
                      <a:endParaRPr lang="en-US" sz="1300" kern="1200" dirty="0">
                        <a:solidFill>
                          <a:schemeClr val="dk1"/>
                        </a:solidFill>
                        <a:latin typeface="+mn-lt"/>
                        <a:ea typeface="+mn-ea"/>
                        <a:cs typeface="+mn-cs"/>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tx2">
                              <a:lumMod val="60000"/>
                              <a:lumOff val="40000"/>
                            </a:schemeClr>
                          </a:solidFill>
                          <a:latin typeface="+mn-lt"/>
                          <a:ea typeface="+mn-ea"/>
                          <a:cs typeface="+mn-cs"/>
                        </a:rPr>
                        <a:t>SELECT CURRENT_DATE;</a:t>
                      </a:r>
                    </a:p>
                  </a:txBody>
                  <a:tcPr marL="0" marR="0" marT="0" marB="0" anchor="ctr"/>
                </a:tc>
                <a:tc>
                  <a:txBody>
                    <a:bodyPr/>
                    <a:lstStyle/>
                    <a:p>
                      <a:pPr marL="0" marR="0" algn="l" defTabSz="914400" rtl="0" eaLnBrk="1" latinLnBrk="0" hangingPunct="1">
                        <a:spcBef>
                          <a:spcPts val="0"/>
                        </a:spcBef>
                        <a:spcAft>
                          <a:spcPts val="0"/>
                        </a:spcAft>
                      </a:pPr>
                      <a:r>
                        <a:rPr lang="en-US" sz="1300" kern="1200" dirty="0"/>
                        <a:t>2013-02-15</a:t>
                      </a:r>
                      <a:endParaRPr lang="en-US" sz="1300" kern="1200" dirty="0">
                        <a:solidFill>
                          <a:schemeClr val="dk1"/>
                        </a:solidFill>
                        <a:latin typeface="+mn-lt"/>
                        <a:ea typeface="+mn-ea"/>
                        <a:cs typeface="+mn-cs"/>
                      </a:endParaRPr>
                    </a:p>
                  </a:txBody>
                  <a:tcPr marL="0" marR="0" marT="0" marB="0" anchor="ctr"/>
                </a:tc>
              </a:tr>
              <a:tr h="534074">
                <a:tc>
                  <a:txBody>
                    <a:bodyPr/>
                    <a:lstStyle/>
                    <a:p>
                      <a:pPr marL="0" marR="0" algn="l" defTabSz="914400" rtl="0" eaLnBrk="1" latinLnBrk="0" hangingPunct="1">
                        <a:spcBef>
                          <a:spcPts val="0"/>
                        </a:spcBef>
                        <a:spcAft>
                          <a:spcPts val="0"/>
                        </a:spcAft>
                      </a:pPr>
                      <a:r>
                        <a:rPr lang="en-US" sz="1300" kern="1200" dirty="0"/>
                        <a:t>CURRENT_TIME </a:t>
                      </a:r>
                      <a:endParaRPr lang="en-US" sz="1300" b="1" kern="1200" dirty="0">
                        <a:solidFill>
                          <a:schemeClr val="dk1"/>
                        </a:solidFill>
                        <a:latin typeface="+mn-lt"/>
                        <a:ea typeface="+mn-ea"/>
                        <a:cs typeface="+mn-cs"/>
                      </a:endParaRPr>
                    </a:p>
                  </a:txBody>
                  <a:tcPr marL="0" marR="0" marT="0" marB="0" anchor="ctr"/>
                </a:tc>
                <a:tc>
                  <a:txBody>
                    <a:bodyPr/>
                    <a:lstStyle/>
                    <a:p>
                      <a:pPr marL="0" marR="0" algn="l" defTabSz="914400" rtl="0" eaLnBrk="1" latinLnBrk="0" hangingPunct="1">
                        <a:spcBef>
                          <a:spcPts val="0"/>
                        </a:spcBef>
                        <a:spcAft>
                          <a:spcPts val="0"/>
                        </a:spcAft>
                      </a:pPr>
                      <a:r>
                        <a:rPr lang="en-US" sz="1300" kern="1200" dirty="0"/>
                        <a:t>Returns current time</a:t>
                      </a:r>
                      <a:endParaRPr lang="en-US" sz="1300" kern="1200" dirty="0">
                        <a:solidFill>
                          <a:schemeClr val="dk1"/>
                        </a:solidFill>
                        <a:latin typeface="+mn-lt"/>
                        <a:ea typeface="+mn-ea"/>
                        <a:cs typeface="+mn-cs"/>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tx2">
                              <a:lumMod val="60000"/>
                              <a:lumOff val="40000"/>
                            </a:schemeClr>
                          </a:solidFill>
                          <a:latin typeface="+mn-lt"/>
                          <a:ea typeface="+mn-ea"/>
                          <a:cs typeface="+mn-cs"/>
                        </a:rPr>
                        <a:t>SELECT CURRENT_TIME;</a:t>
                      </a:r>
                    </a:p>
                  </a:txBody>
                  <a:tcPr marL="0" marR="0" marT="0" marB="0" anchor="ctr"/>
                </a:tc>
                <a:tc>
                  <a:txBody>
                    <a:bodyPr/>
                    <a:lstStyle/>
                    <a:p>
                      <a:pPr marL="0" marR="0" algn="l" defTabSz="914400" rtl="0" eaLnBrk="1" latinLnBrk="0" hangingPunct="1">
                        <a:spcBef>
                          <a:spcPts val="0"/>
                        </a:spcBef>
                        <a:spcAft>
                          <a:spcPts val="0"/>
                        </a:spcAft>
                      </a:pPr>
                      <a:r>
                        <a:rPr lang="en-US" sz="1300" kern="1200" dirty="0"/>
                        <a:t>09:40:51</a:t>
                      </a:r>
                      <a:endParaRPr lang="en-US" sz="1300" kern="1200" dirty="0">
                        <a:solidFill>
                          <a:schemeClr val="dk1"/>
                        </a:solidFill>
                        <a:latin typeface="+mn-lt"/>
                        <a:ea typeface="+mn-ea"/>
                        <a:cs typeface="+mn-cs"/>
                      </a:endParaRPr>
                    </a:p>
                  </a:txBody>
                  <a:tcPr marL="0" marR="0" marT="0" marB="0" anchor="ctr"/>
                </a:tc>
              </a:tr>
              <a:tr h="5340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t>CURRENT_TIMESTAMP</a:t>
                      </a:r>
                    </a:p>
                    <a:p>
                      <a:pPr marL="0" marR="0" algn="l" defTabSz="914400" rtl="0" eaLnBrk="1" latinLnBrk="0" hangingPunct="1">
                        <a:spcBef>
                          <a:spcPts val="0"/>
                        </a:spcBef>
                        <a:spcAft>
                          <a:spcPts val="0"/>
                        </a:spcAft>
                      </a:pPr>
                      <a:endParaRPr lang="en-US" sz="1300" b="1" kern="1200" dirty="0">
                        <a:solidFill>
                          <a:schemeClr val="dk1"/>
                        </a:solidFill>
                        <a:latin typeface="+mn-lt"/>
                        <a:ea typeface="+mn-ea"/>
                        <a:cs typeface="+mn-cs"/>
                      </a:endParaRPr>
                    </a:p>
                  </a:txBody>
                  <a:tcPr marL="0" marR="0" marT="0" marB="0" anchor="ctr"/>
                </a:tc>
                <a:tc>
                  <a:txBody>
                    <a:bodyPr/>
                    <a:lstStyle/>
                    <a:p>
                      <a:pPr marL="0" marR="0" algn="l" defTabSz="914400" rtl="0" eaLnBrk="1" latinLnBrk="0" hangingPunct="1">
                        <a:spcBef>
                          <a:spcPts val="0"/>
                        </a:spcBef>
                        <a:spcAft>
                          <a:spcPts val="0"/>
                        </a:spcAft>
                      </a:pPr>
                      <a:r>
                        <a:rPr lang="en-US" sz="1300" kern="1200" dirty="0"/>
                        <a:t>Returns current date and time</a:t>
                      </a:r>
                      <a:endParaRPr lang="en-US" sz="1300" kern="1200" dirty="0">
                        <a:solidFill>
                          <a:schemeClr val="dk1"/>
                        </a:solidFill>
                        <a:latin typeface="+mn-lt"/>
                        <a:ea typeface="+mn-ea"/>
                        <a:cs typeface="+mn-cs"/>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tx2">
                              <a:lumMod val="60000"/>
                              <a:lumOff val="40000"/>
                            </a:schemeClr>
                          </a:solidFill>
                          <a:latin typeface="+mn-lt"/>
                          <a:ea typeface="+mn-ea"/>
                          <a:cs typeface="+mn-cs"/>
                        </a:rPr>
                        <a:t>SELECT CURRENT_TIMESTAMP; </a:t>
                      </a:r>
                    </a:p>
                  </a:txBody>
                  <a:tcPr marL="0" marR="0" marT="0" marB="0" anchor="ctr"/>
                </a:tc>
                <a:tc>
                  <a:txBody>
                    <a:bodyPr/>
                    <a:lstStyle/>
                    <a:p>
                      <a:pPr marL="0" marR="0" algn="l" defTabSz="914400" rtl="0" eaLnBrk="1" latinLnBrk="0" hangingPunct="1">
                        <a:spcBef>
                          <a:spcPts val="0"/>
                        </a:spcBef>
                        <a:spcAft>
                          <a:spcPts val="0"/>
                        </a:spcAft>
                      </a:pPr>
                      <a:r>
                        <a:rPr lang="en-US" sz="1300" kern="1200"/>
                        <a:t>2013-02-15 09:42:40</a:t>
                      </a:r>
                      <a:endParaRPr lang="en-US" sz="1300" kern="1200">
                        <a:solidFill>
                          <a:schemeClr val="dk1"/>
                        </a:solidFill>
                        <a:latin typeface="+mn-lt"/>
                        <a:ea typeface="+mn-ea"/>
                        <a:cs typeface="+mn-cs"/>
                      </a:endParaRPr>
                    </a:p>
                  </a:txBody>
                  <a:tcPr marL="0" marR="0" marT="0" marB="0" anchor="ctr"/>
                </a:tc>
              </a:tr>
              <a:tr h="534074">
                <a:tc>
                  <a:txBody>
                    <a:bodyPr/>
                    <a:lstStyle/>
                    <a:p>
                      <a:pPr marL="0" marR="0" algn="l" defTabSz="914400" rtl="0" eaLnBrk="1" latinLnBrk="0" hangingPunct="1">
                        <a:spcBef>
                          <a:spcPts val="0"/>
                        </a:spcBef>
                        <a:spcAft>
                          <a:spcPts val="0"/>
                        </a:spcAft>
                      </a:pPr>
                      <a:r>
                        <a:rPr lang="en-US" sz="1300" kern="1200" dirty="0"/>
                        <a:t>Date Addition</a:t>
                      </a:r>
                      <a:endParaRPr lang="en-US" sz="1300" b="1" kern="1200" dirty="0">
                        <a:solidFill>
                          <a:schemeClr val="dk1"/>
                        </a:solidFill>
                        <a:latin typeface="+mn-lt"/>
                        <a:ea typeface="+mn-ea"/>
                        <a:cs typeface="+mn-cs"/>
                      </a:endParaRPr>
                    </a:p>
                  </a:txBody>
                  <a:tcPr marL="0" marR="0" marT="0" marB="0" anchor="ctr"/>
                </a:tc>
                <a:tc>
                  <a:txBody>
                    <a:bodyPr/>
                    <a:lstStyle/>
                    <a:p>
                      <a:pPr marL="0" marR="0" algn="l" defTabSz="914400" rtl="0" eaLnBrk="1" latinLnBrk="0" hangingPunct="1">
                        <a:spcBef>
                          <a:spcPts val="0"/>
                        </a:spcBef>
                        <a:spcAft>
                          <a:spcPts val="0"/>
                        </a:spcAft>
                      </a:pPr>
                      <a:r>
                        <a:rPr lang="en-US" sz="1300" kern="1200" dirty="0"/>
                        <a:t>Adding days to a date</a:t>
                      </a:r>
                      <a:endParaRPr lang="en-US" sz="1300" kern="1200" dirty="0">
                        <a:solidFill>
                          <a:schemeClr val="dk1"/>
                        </a:solidFill>
                        <a:latin typeface="+mn-lt"/>
                        <a:ea typeface="+mn-ea"/>
                        <a:cs typeface="+mn-cs"/>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tx2">
                              <a:lumMod val="60000"/>
                              <a:lumOff val="40000"/>
                            </a:schemeClr>
                          </a:solidFill>
                          <a:latin typeface="+mn-lt"/>
                          <a:ea typeface="+mn-ea"/>
                          <a:cs typeface="+mn-cs"/>
                        </a:rPr>
                        <a:t>SELECT CURRENT_DATE+10;</a:t>
                      </a:r>
                    </a:p>
                  </a:txBody>
                  <a:tcPr marL="0" marR="0" marT="0" marB="0" anchor="ctr"/>
                </a:tc>
                <a:tc>
                  <a:txBody>
                    <a:bodyPr/>
                    <a:lstStyle/>
                    <a:p>
                      <a:pPr marL="0" marR="0" algn="l" defTabSz="914400" rtl="0" eaLnBrk="1" latinLnBrk="0" hangingPunct="1">
                        <a:spcBef>
                          <a:spcPts val="0"/>
                        </a:spcBef>
                        <a:spcAft>
                          <a:spcPts val="0"/>
                        </a:spcAft>
                      </a:pPr>
                      <a:r>
                        <a:rPr lang="en-US" sz="1300" kern="1200"/>
                        <a:t>20130225</a:t>
                      </a:r>
                      <a:endParaRPr lang="en-US" sz="1300" kern="1200">
                        <a:solidFill>
                          <a:schemeClr val="dk1"/>
                        </a:solidFill>
                        <a:latin typeface="+mn-lt"/>
                        <a:ea typeface="+mn-ea"/>
                        <a:cs typeface="+mn-cs"/>
                      </a:endParaRPr>
                    </a:p>
                  </a:txBody>
                  <a:tcPr marL="0" marR="0" marT="0" marB="0" anchor="ctr"/>
                </a:tc>
              </a:tr>
              <a:tr h="585776">
                <a:tc>
                  <a:txBody>
                    <a:bodyPr/>
                    <a:lstStyle/>
                    <a:p>
                      <a:pPr marL="0" marR="0" algn="l" defTabSz="914400" rtl="0" eaLnBrk="1" latinLnBrk="0" hangingPunct="1">
                        <a:spcBef>
                          <a:spcPts val="0"/>
                        </a:spcBef>
                        <a:spcAft>
                          <a:spcPts val="0"/>
                        </a:spcAft>
                      </a:pPr>
                      <a:r>
                        <a:rPr lang="en-US" sz="1300" kern="1200" dirty="0"/>
                        <a:t>Date Subtraction</a:t>
                      </a:r>
                      <a:endParaRPr lang="en-US" sz="1300" b="1" kern="1200" dirty="0">
                        <a:solidFill>
                          <a:schemeClr val="dk1"/>
                        </a:solidFill>
                        <a:latin typeface="+mn-lt"/>
                        <a:ea typeface="+mn-ea"/>
                        <a:cs typeface="+mn-cs"/>
                      </a:endParaRPr>
                    </a:p>
                  </a:txBody>
                  <a:tcPr marL="0" marR="0" marT="0" marB="0" anchor="ctr"/>
                </a:tc>
                <a:tc>
                  <a:txBody>
                    <a:bodyPr/>
                    <a:lstStyle/>
                    <a:p>
                      <a:pPr marL="0" marR="0" algn="l" defTabSz="914400" rtl="0" eaLnBrk="1" latinLnBrk="0" hangingPunct="1">
                        <a:spcBef>
                          <a:spcPts val="0"/>
                        </a:spcBef>
                        <a:spcAft>
                          <a:spcPts val="0"/>
                        </a:spcAft>
                      </a:pPr>
                      <a:r>
                        <a:rPr lang="en-US" sz="1300" kern="1200" dirty="0"/>
                        <a:t>Subtracting days from a date</a:t>
                      </a:r>
                      <a:endParaRPr lang="en-US" sz="1300" kern="1200" dirty="0">
                        <a:solidFill>
                          <a:schemeClr val="dk1"/>
                        </a:solidFill>
                        <a:latin typeface="+mn-lt"/>
                        <a:ea typeface="+mn-ea"/>
                        <a:cs typeface="+mn-cs"/>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tx2">
                              <a:lumMod val="60000"/>
                              <a:lumOff val="40000"/>
                            </a:schemeClr>
                          </a:solidFill>
                          <a:latin typeface="+mn-lt"/>
                          <a:ea typeface="+mn-ea"/>
                          <a:cs typeface="+mn-cs"/>
                        </a:rPr>
                        <a:t>SELECT CURRENT_DATE-10;</a:t>
                      </a:r>
                    </a:p>
                  </a:txBody>
                  <a:tcPr marL="0" marR="0" marT="0" marB="0" anchor="ctr"/>
                </a:tc>
                <a:tc>
                  <a:txBody>
                    <a:bodyPr/>
                    <a:lstStyle/>
                    <a:p>
                      <a:pPr marL="0" marR="0" algn="l" defTabSz="914400" rtl="0" eaLnBrk="1" latinLnBrk="0" hangingPunct="1">
                        <a:spcBef>
                          <a:spcPts val="0"/>
                        </a:spcBef>
                        <a:spcAft>
                          <a:spcPts val="0"/>
                        </a:spcAft>
                      </a:pPr>
                      <a:r>
                        <a:rPr lang="en-US" sz="1300" kern="1200"/>
                        <a:t>20130205</a:t>
                      </a:r>
                      <a:endParaRPr lang="en-US" sz="1300" kern="1200">
                        <a:solidFill>
                          <a:schemeClr val="dk1"/>
                        </a:solidFill>
                        <a:latin typeface="+mn-lt"/>
                        <a:ea typeface="+mn-ea"/>
                        <a:cs typeface="+mn-cs"/>
                      </a:endParaRPr>
                    </a:p>
                  </a:txBody>
                  <a:tcPr marL="0" marR="0" marT="0" marB="0" anchor="ctr"/>
                </a:tc>
              </a:tr>
              <a:tr h="534074">
                <a:tc>
                  <a:txBody>
                    <a:bodyPr/>
                    <a:lstStyle/>
                    <a:p>
                      <a:pPr marL="0" marR="0" algn="l" defTabSz="914400" rtl="0" eaLnBrk="1" latinLnBrk="0" hangingPunct="1">
                        <a:spcBef>
                          <a:spcPts val="0"/>
                        </a:spcBef>
                        <a:spcAft>
                          <a:spcPts val="0"/>
                        </a:spcAft>
                      </a:pPr>
                      <a:r>
                        <a:rPr lang="en-US" sz="1300" kern="1200" dirty="0"/>
                        <a:t>Date Difference</a:t>
                      </a:r>
                      <a:endParaRPr lang="en-US" sz="1300" b="1" kern="1200" dirty="0">
                        <a:solidFill>
                          <a:schemeClr val="dk1"/>
                        </a:solidFill>
                        <a:latin typeface="+mn-lt"/>
                        <a:ea typeface="+mn-ea"/>
                        <a:cs typeface="+mn-cs"/>
                      </a:endParaRPr>
                    </a:p>
                  </a:txBody>
                  <a:tcPr marL="0" marR="0" marT="0" marB="0" anchor="ctr"/>
                </a:tc>
                <a:tc>
                  <a:txBody>
                    <a:bodyPr/>
                    <a:lstStyle/>
                    <a:p>
                      <a:pPr marL="0" marR="0" algn="l" defTabSz="914400" rtl="0" eaLnBrk="1" latinLnBrk="0" hangingPunct="1">
                        <a:spcBef>
                          <a:spcPts val="0"/>
                        </a:spcBef>
                        <a:spcAft>
                          <a:spcPts val="0"/>
                        </a:spcAft>
                      </a:pPr>
                      <a:r>
                        <a:rPr lang="en-US" sz="1300" kern="1200"/>
                        <a:t>Provides no of days between two dates</a:t>
                      </a:r>
                      <a:endParaRPr lang="en-US" sz="1300" kern="1200">
                        <a:solidFill>
                          <a:schemeClr val="dk1"/>
                        </a:solidFill>
                        <a:latin typeface="+mn-lt"/>
                        <a:ea typeface="+mn-ea"/>
                        <a:cs typeface="+mn-cs"/>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SELECT CURRENT_DATE-</a:t>
                      </a:r>
                      <a:r>
                        <a:rPr lang="en-US" sz="1300" b="1" kern="1200" baseline="0" dirty="0" smtClean="0">
                          <a:solidFill>
                            <a:schemeClr val="tx2">
                              <a:lumMod val="60000"/>
                              <a:lumOff val="40000"/>
                            </a:schemeClr>
                          </a:solidFill>
                          <a:latin typeface="+mn-lt"/>
                          <a:ea typeface="+mn-ea"/>
                          <a:cs typeface="+mn-cs"/>
                        </a:rPr>
                        <a:t> </a:t>
                      </a:r>
                      <a:r>
                        <a:rPr lang="en-US" sz="1300" b="1" kern="1200" dirty="0" err="1" smtClean="0">
                          <a:solidFill>
                            <a:srgbClr val="BC8F00"/>
                          </a:solidFill>
                          <a:latin typeface="+mn-lt"/>
                          <a:ea typeface="+mn-ea"/>
                          <a:cs typeface="+mn-cs"/>
                        </a:rPr>
                        <a:t>orderdate</a:t>
                      </a:r>
                      <a:r>
                        <a:rPr lang="en-US" sz="1300" b="1" kern="1200" baseline="0" dirty="0" smtClean="0">
                          <a:solidFill>
                            <a:schemeClr val="tx2">
                              <a:lumMod val="60000"/>
                              <a:lumOff val="40000"/>
                            </a:schemeClr>
                          </a:solidFill>
                          <a:latin typeface="+mn-lt"/>
                          <a:ea typeface="+mn-ea"/>
                          <a:cs typeface="+mn-cs"/>
                        </a:rPr>
                        <a:t> </a:t>
                      </a:r>
                      <a:r>
                        <a:rPr lang="en-US" sz="1300" b="1" kern="1200" dirty="0" smtClean="0">
                          <a:solidFill>
                            <a:schemeClr val="tx2">
                              <a:lumMod val="60000"/>
                              <a:lumOff val="40000"/>
                            </a:schemeClr>
                          </a:solidFill>
                          <a:latin typeface="+mn-lt"/>
                          <a:ea typeface="+mn-ea"/>
                          <a:cs typeface="+mn-cs"/>
                        </a:rPr>
                        <a:t>FROM </a:t>
                      </a:r>
                      <a:r>
                        <a:rPr lang="en-US" sz="1300" b="1" kern="1200" dirty="0" smtClean="0">
                          <a:solidFill>
                            <a:srgbClr val="BC8F00"/>
                          </a:solidFill>
                          <a:latin typeface="+mn-lt"/>
                          <a:ea typeface="+mn-ea"/>
                          <a:cs typeface="+mn-cs"/>
                        </a:rPr>
                        <a:t>orders</a:t>
                      </a:r>
                      <a:r>
                        <a:rPr lang="en-US" sz="1300" b="1" kern="1200" dirty="0" smtClean="0">
                          <a:solidFill>
                            <a:schemeClr val="tx2">
                              <a:lumMod val="60000"/>
                              <a:lumOff val="40000"/>
                            </a:schemeClr>
                          </a:solidFill>
                          <a:latin typeface="+mn-lt"/>
                          <a:ea typeface="+mn-ea"/>
                          <a:cs typeface="+mn-cs"/>
                        </a:rPr>
                        <a:t>; (Current date is </a:t>
                      </a:r>
                      <a:r>
                        <a:rPr lang="en-US" sz="1300" b="1" kern="1200" dirty="0" smtClean="0">
                          <a:solidFill>
                            <a:srgbClr val="BC8F00"/>
                          </a:solidFill>
                          <a:latin typeface="+mn-lt"/>
                          <a:ea typeface="+mn-ea"/>
                          <a:cs typeface="+mn-cs"/>
                        </a:rPr>
                        <a:t>2013-02-15</a:t>
                      </a:r>
                      <a:r>
                        <a:rPr lang="en-US" sz="1300" b="1" kern="1200" dirty="0" smtClean="0">
                          <a:solidFill>
                            <a:schemeClr val="tx2">
                              <a:lumMod val="60000"/>
                              <a:lumOff val="40000"/>
                            </a:schemeClr>
                          </a:solidFill>
                          <a:latin typeface="+mn-lt"/>
                          <a:ea typeface="+mn-ea"/>
                          <a:cs typeface="+mn-cs"/>
                        </a:rPr>
                        <a:t> and </a:t>
                      </a:r>
                      <a:r>
                        <a:rPr lang="en-US" sz="1300" b="1" kern="1200" dirty="0" err="1" smtClean="0">
                          <a:solidFill>
                            <a:schemeClr val="tx2">
                              <a:lumMod val="60000"/>
                              <a:lumOff val="40000"/>
                            </a:schemeClr>
                          </a:solidFill>
                          <a:latin typeface="+mn-lt"/>
                          <a:ea typeface="+mn-ea"/>
                          <a:cs typeface="+mn-cs"/>
                        </a:rPr>
                        <a:t>orderdate</a:t>
                      </a:r>
                      <a:r>
                        <a:rPr lang="en-US" sz="1300" b="1" kern="1200" dirty="0" smtClean="0">
                          <a:solidFill>
                            <a:schemeClr val="tx2">
                              <a:lumMod val="60000"/>
                              <a:lumOff val="40000"/>
                            </a:schemeClr>
                          </a:solidFill>
                          <a:latin typeface="+mn-lt"/>
                          <a:ea typeface="+mn-ea"/>
                          <a:cs typeface="+mn-cs"/>
                        </a:rPr>
                        <a:t> is </a:t>
                      </a:r>
                      <a:r>
                        <a:rPr lang="en-US" sz="1300" b="1" kern="1200" dirty="0" smtClean="0">
                          <a:solidFill>
                            <a:srgbClr val="BC8F00"/>
                          </a:solidFill>
                          <a:latin typeface="+mn-lt"/>
                          <a:ea typeface="+mn-ea"/>
                          <a:cs typeface="+mn-cs"/>
                        </a:rPr>
                        <a:t>2013-02-05</a:t>
                      </a:r>
                      <a:r>
                        <a:rPr lang="en-US" sz="1300" b="1" kern="1200" dirty="0" smtClean="0">
                          <a:solidFill>
                            <a:schemeClr val="tx2">
                              <a:lumMod val="60000"/>
                              <a:lumOff val="40000"/>
                            </a:schemeClr>
                          </a:solidFill>
                          <a:latin typeface="+mn-lt"/>
                          <a:ea typeface="+mn-ea"/>
                          <a:cs typeface="+mn-cs"/>
                        </a:rPr>
                        <a:t>);</a:t>
                      </a:r>
                      <a:endParaRPr lang="en-US" sz="1300" b="1" kern="1200" dirty="0">
                        <a:solidFill>
                          <a:schemeClr val="tx2">
                            <a:lumMod val="60000"/>
                            <a:lumOff val="40000"/>
                          </a:schemeClr>
                        </a:solidFill>
                        <a:latin typeface="+mn-lt"/>
                        <a:ea typeface="+mn-ea"/>
                        <a:cs typeface="+mn-cs"/>
                      </a:endParaRPr>
                    </a:p>
                  </a:txBody>
                  <a:tcPr marL="0" marR="0" marT="0" marB="0" anchor="ctr"/>
                </a:tc>
                <a:tc>
                  <a:txBody>
                    <a:bodyPr/>
                    <a:lstStyle/>
                    <a:p>
                      <a:pPr marL="0" marR="0" algn="l" defTabSz="914400" rtl="0" eaLnBrk="1" latinLnBrk="0" hangingPunct="1">
                        <a:spcBef>
                          <a:spcPts val="0"/>
                        </a:spcBef>
                        <a:spcAft>
                          <a:spcPts val="0"/>
                        </a:spcAft>
                      </a:pPr>
                      <a:r>
                        <a:rPr lang="en-US" sz="1300" kern="1200" dirty="0"/>
                        <a:t>10</a:t>
                      </a:r>
                      <a:endParaRPr lang="en-US" sz="1300" kern="1200" dirty="0">
                        <a:solidFill>
                          <a:schemeClr val="dk1"/>
                        </a:solidFill>
                        <a:latin typeface="+mn-lt"/>
                        <a:ea typeface="+mn-ea"/>
                        <a:cs typeface="+mn-cs"/>
                      </a:endParaRPr>
                    </a:p>
                  </a:txBody>
                  <a:tcPr marL="0" marR="0" marT="0" marB="0" anchor="ctr"/>
                </a:tc>
              </a:tr>
            </a:tbl>
          </a:graphicData>
        </a:graphic>
      </p:graphicFrame>
      <p:sp>
        <p:nvSpPr>
          <p:cNvPr id="5" name="TextBox 4"/>
          <p:cNvSpPr txBox="1"/>
          <p:nvPr/>
        </p:nvSpPr>
        <p:spPr>
          <a:xfrm>
            <a:off x="381000" y="1214735"/>
            <a:ext cx="8305800" cy="461665"/>
          </a:xfrm>
          <a:prstGeom prst="rect">
            <a:avLst/>
          </a:prstGeom>
          <a:noFill/>
        </p:spPr>
        <p:txBody>
          <a:bodyPr wrap="square" rtlCol="0">
            <a:spAutoFit/>
          </a:bodyPr>
          <a:lstStyle/>
          <a:p>
            <a:r>
              <a:rPr lang="en-US" sz="2400" b="1" dirty="0" smtClean="0"/>
              <a:t>Few more examples</a:t>
            </a:r>
            <a:endParaRPr lang="en-US" sz="2400" dirty="0"/>
          </a:p>
        </p:txBody>
      </p:sp>
      <p:sp>
        <p:nvSpPr>
          <p:cNvPr id="8" name="Slide Number Placeholder 7"/>
          <p:cNvSpPr>
            <a:spLocks noGrp="1"/>
          </p:cNvSpPr>
          <p:nvPr>
            <p:ph type="sldNum" sz="quarter" idx="10"/>
          </p:nvPr>
        </p:nvSpPr>
        <p:spPr/>
        <p:txBody>
          <a:bodyPr/>
          <a:lstStyle/>
          <a:p>
            <a:fld id="{47ED8886-DB3B-44F4-9A80-E6A224679F20}" type="slidenum">
              <a:rPr lang="en-US" smtClean="0"/>
              <a:pPr/>
              <a:t>25</a:t>
            </a:fld>
            <a:endParaRPr lang="en-US" dirty="0"/>
          </a:p>
        </p:txBody>
      </p:sp>
    </p:spTree>
    <p:extLst>
      <p:ext uri="{BB962C8B-B14F-4D97-AF65-F5344CB8AC3E}">
        <p14:creationId xmlns:p14="http://schemas.microsoft.com/office/powerpoint/2010/main" val="131690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Miscellaneous Functions</a:t>
            </a:r>
          </a:p>
        </p:txBody>
      </p:sp>
      <p:sp>
        <p:nvSpPr>
          <p:cNvPr id="11" name="TextBox 10"/>
          <p:cNvSpPr txBox="1"/>
          <p:nvPr/>
        </p:nvSpPr>
        <p:spPr>
          <a:xfrm>
            <a:off x="394648" y="1179826"/>
            <a:ext cx="8749352" cy="6149376"/>
          </a:xfrm>
          <a:prstGeom prst="rect">
            <a:avLst/>
          </a:prstGeom>
          <a:noFill/>
        </p:spPr>
        <p:txBody>
          <a:bodyPr wrap="square" rtlCol="0">
            <a:spAutoFit/>
          </a:bodyPr>
          <a:lstStyle/>
          <a:p>
            <a:pPr indent="-365760">
              <a:lnSpc>
                <a:spcPct val="120000"/>
              </a:lnSpc>
            </a:pPr>
            <a:r>
              <a:rPr lang="en-US" sz="2400" b="1" dirty="0" smtClean="0"/>
              <a:t>Miscellaneous Functions</a:t>
            </a:r>
          </a:p>
          <a:p>
            <a:pPr indent="-365760">
              <a:lnSpc>
                <a:spcPct val="120000"/>
              </a:lnSpc>
            </a:pPr>
            <a:endParaRPr lang="en-US" sz="2800" b="1" dirty="0"/>
          </a:p>
          <a:p>
            <a:pPr indent="-365760">
              <a:lnSpc>
                <a:spcPct val="120000"/>
              </a:lnSpc>
            </a:pPr>
            <a:endParaRPr lang="en-US" sz="2800" b="1" dirty="0" smtClean="0"/>
          </a:p>
          <a:p>
            <a:pPr indent="-365760">
              <a:lnSpc>
                <a:spcPct val="120000"/>
              </a:lnSpc>
            </a:pPr>
            <a:r>
              <a:rPr lang="en-US" sz="2400" dirty="0" smtClean="0"/>
              <a:t>COALESCE():</a:t>
            </a:r>
          </a:p>
          <a:p>
            <a:pPr indent="-365760">
              <a:lnSpc>
                <a:spcPct val="120000"/>
              </a:lnSpc>
            </a:pPr>
            <a:r>
              <a:rPr lang="en-US" sz="2400" b="1" dirty="0" smtClean="0"/>
              <a:t>Syntax</a:t>
            </a:r>
            <a:r>
              <a:rPr lang="en-US" sz="2400" dirty="0" smtClean="0"/>
              <a:t> :</a:t>
            </a:r>
          </a:p>
          <a:p>
            <a:pPr indent="-365760">
              <a:lnSpc>
                <a:spcPct val="120000"/>
              </a:lnSpc>
            </a:pPr>
            <a:endParaRPr lang="en-US" sz="2200" dirty="0" smtClean="0"/>
          </a:p>
          <a:p>
            <a:pPr marL="731520" indent="-365760">
              <a:lnSpc>
                <a:spcPct val="120000"/>
              </a:lnSpc>
              <a:buFont typeface="Arial" pitchFamily="34" charset="0"/>
              <a:buChar char="•"/>
            </a:pPr>
            <a:r>
              <a:rPr lang="en-US" sz="2200" dirty="0" smtClean="0"/>
              <a:t>The </a:t>
            </a:r>
            <a:r>
              <a:rPr lang="en-US" sz="2200" dirty="0"/>
              <a:t>COALESCE() function returns the first non-null expression in the expression list. At least one </a:t>
            </a:r>
            <a:r>
              <a:rPr lang="en-US" sz="2200" dirty="0" smtClean="0"/>
              <a:t>expression must </a:t>
            </a:r>
            <a:r>
              <a:rPr lang="en-US" sz="2200" dirty="0"/>
              <a:t>not be the literal NULL. If all expressions evaluate to NULL, then the function returns NULL.</a:t>
            </a:r>
          </a:p>
          <a:p>
            <a:pPr marL="731520" indent="-365760">
              <a:lnSpc>
                <a:spcPct val="120000"/>
              </a:lnSpc>
              <a:buFont typeface="Arial" pitchFamily="34" charset="0"/>
              <a:buChar char="•"/>
            </a:pPr>
            <a:r>
              <a:rPr lang="en-US" sz="2200" dirty="0"/>
              <a:t>Consider the following example</a:t>
            </a:r>
            <a:r>
              <a:rPr lang="en-US" sz="2200" dirty="0" smtClean="0"/>
              <a:t>:</a:t>
            </a:r>
          </a:p>
          <a:p>
            <a:pPr marL="731520" indent="-365760">
              <a:lnSpc>
                <a:spcPct val="120000"/>
              </a:lnSpc>
            </a:pPr>
            <a:r>
              <a:rPr lang="en-US" sz="2200" b="1" dirty="0" smtClean="0"/>
              <a:t>	</a:t>
            </a:r>
            <a:r>
              <a:rPr lang="en-US" sz="2000" b="1" dirty="0" smtClean="0">
                <a:solidFill>
                  <a:srgbClr val="0070C0"/>
                </a:solidFill>
              </a:rPr>
              <a:t>SELECT </a:t>
            </a:r>
            <a:r>
              <a:rPr lang="en-US" sz="2000" b="1" dirty="0" smtClean="0">
                <a:solidFill>
                  <a:srgbClr val="BC8F00"/>
                </a:solidFill>
              </a:rPr>
              <a:t>coalesce(State</a:t>
            </a:r>
            <a:r>
              <a:rPr lang="en-US" sz="2000" b="1" dirty="0" smtClean="0">
                <a:solidFill>
                  <a:srgbClr val="00B050"/>
                </a:solidFill>
              </a:rPr>
              <a:t>, </a:t>
            </a:r>
            <a:r>
              <a:rPr lang="en-US" sz="2000" b="1" dirty="0">
                <a:solidFill>
                  <a:srgbClr val="BC8F00"/>
                </a:solidFill>
              </a:rPr>
              <a:t>'Not assigned</a:t>
            </a:r>
            <a:r>
              <a:rPr lang="en-US" sz="2000" b="1" dirty="0">
                <a:solidFill>
                  <a:srgbClr val="00B050"/>
                </a:solidFill>
              </a:rPr>
              <a:t>'</a:t>
            </a:r>
            <a:r>
              <a:rPr lang="en-US" sz="2000" b="1" dirty="0">
                <a:solidFill>
                  <a:srgbClr val="0070C0"/>
                </a:solidFill>
              </a:rPr>
              <a:t>) </a:t>
            </a:r>
            <a:endParaRPr lang="en-US" sz="2000" b="1" dirty="0" smtClean="0">
              <a:solidFill>
                <a:srgbClr val="0070C0"/>
              </a:solidFill>
            </a:endParaRPr>
          </a:p>
          <a:p>
            <a:pPr marL="731520" indent="-365760">
              <a:lnSpc>
                <a:spcPct val="120000"/>
              </a:lnSpc>
            </a:pPr>
            <a:r>
              <a:rPr lang="en-US" sz="2000" b="1" dirty="0">
                <a:solidFill>
                  <a:srgbClr val="0070C0"/>
                </a:solidFill>
              </a:rPr>
              <a:t>	</a:t>
            </a:r>
            <a:r>
              <a:rPr lang="en-US" sz="2000" b="1" dirty="0" smtClean="0">
                <a:solidFill>
                  <a:srgbClr val="0070C0"/>
                </a:solidFill>
              </a:rPr>
              <a:t>FROM </a:t>
            </a:r>
            <a:r>
              <a:rPr lang="en-US" sz="2000" b="1" dirty="0" smtClean="0">
                <a:solidFill>
                  <a:srgbClr val="BC8F00"/>
                </a:solidFill>
              </a:rPr>
              <a:t>Customers</a:t>
            </a:r>
            <a:r>
              <a:rPr lang="en-US" sz="2000" b="1" dirty="0" smtClean="0">
                <a:solidFill>
                  <a:srgbClr val="00B050"/>
                </a:solidFill>
              </a:rPr>
              <a:t> ;</a:t>
            </a:r>
            <a:endParaRPr lang="en-US" sz="2000" b="1" dirty="0">
              <a:solidFill>
                <a:srgbClr val="00B050"/>
              </a:solidFill>
            </a:endParaRPr>
          </a:p>
          <a:p>
            <a:pPr indent="-365760">
              <a:lnSpc>
                <a:spcPct val="120000"/>
              </a:lnSpc>
            </a:pPr>
            <a:endParaRPr lang="en-US" sz="2400" b="1" dirty="0" smtClean="0"/>
          </a:p>
          <a:p>
            <a:pPr indent="-365760">
              <a:lnSpc>
                <a:spcPct val="120000"/>
              </a:lnSpc>
            </a:pPr>
            <a:endParaRPr lang="en-US" sz="2400" b="1" dirty="0"/>
          </a:p>
        </p:txBody>
      </p:sp>
      <p:sp>
        <p:nvSpPr>
          <p:cNvPr id="8" name="Rectangle 5"/>
          <p:cNvSpPr>
            <a:spLocks noChangeArrowheads="1"/>
          </p:cNvSpPr>
          <p:nvPr/>
        </p:nvSpPr>
        <p:spPr bwMode="auto">
          <a:xfrm>
            <a:off x="1676400" y="3200400"/>
            <a:ext cx="3886200" cy="762000"/>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pPr>
              <a:spcBef>
                <a:spcPts val="1200"/>
              </a:spcBef>
            </a:pPr>
            <a:r>
              <a:rPr lang="en-US" dirty="0" smtClean="0">
                <a:solidFill>
                  <a:srgbClr val="0070C0"/>
                </a:solidFill>
              </a:rPr>
              <a:t>SELECT COALESCE( </a:t>
            </a:r>
            <a:r>
              <a:rPr lang="en-US" sz="1600" b="1" dirty="0">
                <a:solidFill>
                  <a:srgbClr val="BC8F00"/>
                </a:solidFill>
              </a:rPr>
              <a:t>column1,column2</a:t>
            </a:r>
            <a:r>
              <a:rPr lang="en-US" dirty="0">
                <a:solidFill>
                  <a:srgbClr val="0070C0"/>
                </a:solidFill>
              </a:rPr>
              <a:t>) </a:t>
            </a:r>
            <a:endParaRPr lang="en-US" dirty="0" smtClean="0">
              <a:solidFill>
                <a:srgbClr val="0070C0"/>
              </a:solidFill>
            </a:endParaRPr>
          </a:p>
          <a:p>
            <a:pPr>
              <a:spcBef>
                <a:spcPts val="1200"/>
              </a:spcBef>
            </a:pPr>
            <a:r>
              <a:rPr lang="en-US" dirty="0" smtClean="0">
                <a:solidFill>
                  <a:srgbClr val="0070C0"/>
                </a:solidFill>
              </a:rPr>
              <a:t>FROM </a:t>
            </a:r>
            <a:r>
              <a:rPr lang="en-US" dirty="0">
                <a:solidFill>
                  <a:srgbClr val="0070C0"/>
                </a:solidFill>
              </a:rPr>
              <a:t>&lt;TABLE-NAME</a:t>
            </a:r>
            <a:r>
              <a:rPr lang="en-US" dirty="0" smtClean="0">
                <a:solidFill>
                  <a:srgbClr val="0070C0"/>
                </a:solidFill>
              </a:rPr>
              <a:t>&gt;;</a:t>
            </a:r>
            <a:endParaRPr lang="en-US" dirty="0">
              <a:solidFill>
                <a:srgbClr val="0070C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799623433"/>
              </p:ext>
            </p:extLst>
          </p:nvPr>
        </p:nvGraphicFramePr>
        <p:xfrm>
          <a:off x="1613848" y="1577448"/>
          <a:ext cx="6096000" cy="1177925"/>
        </p:xfrm>
        <a:graphic>
          <a:graphicData uri="http://schemas.openxmlformats.org/drawingml/2006/table">
            <a:tbl>
              <a:tblPr firstRow="1" bandRow="1">
                <a:tableStyleId>{5C22544A-7EE6-4342-B048-85BDC9FD1C3A}</a:tableStyleId>
              </a:tblPr>
              <a:tblGrid>
                <a:gridCol w="1371600"/>
                <a:gridCol w="4724400"/>
              </a:tblGrid>
              <a:tr h="370840">
                <a:tc>
                  <a:txBody>
                    <a:bodyPr/>
                    <a:lstStyle/>
                    <a:p>
                      <a:pPr algn="ctr" fontAlgn="ctr"/>
                      <a:r>
                        <a:rPr lang="en-US" sz="1400" u="none" strike="noStrike" dirty="0">
                          <a:effectLst/>
                        </a:rPr>
                        <a:t>Function </a:t>
                      </a:r>
                      <a:endParaRPr lang="en-US" sz="1400" b="1" i="0" u="none" strike="noStrike" dirty="0">
                        <a:solidFill>
                          <a:srgbClr val="FFFFFF"/>
                        </a:solidFill>
                        <a:effectLst/>
                        <a:latin typeface="Calibri"/>
                      </a:endParaRPr>
                    </a:p>
                  </a:txBody>
                  <a:tcPr marL="9525" marR="9525" marT="9525" marB="0" anchor="ctr"/>
                </a:tc>
                <a:tc>
                  <a:txBody>
                    <a:bodyPr/>
                    <a:lstStyle/>
                    <a:p>
                      <a:pPr algn="ctr" fontAlgn="ctr"/>
                      <a:r>
                        <a:rPr lang="en-US" sz="1400" u="none" strike="noStrike" dirty="0">
                          <a:effectLst/>
                        </a:rPr>
                        <a:t>Usage</a:t>
                      </a:r>
                      <a:endParaRPr lang="en-US" sz="1400" b="1" i="0" u="none" strike="noStrike" dirty="0">
                        <a:solidFill>
                          <a:srgbClr val="FFFFFF"/>
                        </a:solidFill>
                        <a:effectLst/>
                        <a:latin typeface="Calibri"/>
                      </a:endParaRPr>
                    </a:p>
                  </a:txBody>
                  <a:tcPr marL="9525" marR="9525" marT="9525" marB="0" anchor="ctr"/>
                </a:tc>
              </a:tr>
              <a:tr h="370840">
                <a:tc>
                  <a:txBody>
                    <a:bodyPr/>
                    <a:lstStyle/>
                    <a:p>
                      <a:pPr algn="ctr" fontAlgn="ctr"/>
                      <a:r>
                        <a:rPr lang="en-US" sz="1400" u="none" strike="noStrike" dirty="0">
                          <a:effectLst/>
                        </a:rPr>
                        <a:t>COALESCE</a:t>
                      </a:r>
                      <a:endParaRPr lang="en-US" sz="1400" b="1"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a:effectLst/>
                        </a:rPr>
                        <a:t>Returns first non- NULL expression in the list.</a:t>
                      </a:r>
                      <a:endParaRPr lang="en-US" sz="1400" b="0" i="0" u="none" strike="noStrike" dirty="0">
                        <a:solidFill>
                          <a:srgbClr val="000000"/>
                        </a:solidFill>
                        <a:effectLst/>
                        <a:latin typeface="Calibri"/>
                      </a:endParaRPr>
                    </a:p>
                  </a:txBody>
                  <a:tcPr marL="9525" marR="9525" marT="9525" marB="0" anchor="ctr"/>
                </a:tc>
              </a:tr>
              <a:tr h="370840">
                <a:tc>
                  <a:txBody>
                    <a:bodyPr/>
                    <a:lstStyle/>
                    <a:p>
                      <a:pPr algn="ctr" fontAlgn="ctr"/>
                      <a:r>
                        <a:rPr lang="en-US" sz="1400" u="none" strike="noStrike" dirty="0">
                          <a:effectLst/>
                        </a:rPr>
                        <a:t>NULLIF</a:t>
                      </a:r>
                      <a:endParaRPr lang="en-US" sz="1400" b="1"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a:effectLst/>
                        </a:rPr>
                        <a:t>Compares two expressions; if they are equal, returns NULL; otherwise returns the first expression.</a:t>
                      </a:r>
                      <a:endParaRPr lang="en-US" sz="1400" b="0" i="0" u="none" strike="noStrike" dirty="0">
                        <a:solidFill>
                          <a:srgbClr val="000000"/>
                        </a:solidFill>
                        <a:effectLst/>
                        <a:latin typeface="Calibri"/>
                      </a:endParaRPr>
                    </a:p>
                  </a:txBody>
                  <a:tcPr marL="9525" marR="9525" marT="9525" marB="0" anchor="ctr"/>
                </a:tc>
              </a:tr>
            </a:tbl>
          </a:graphicData>
        </a:graphic>
      </p:graphicFrame>
      <p:sp>
        <p:nvSpPr>
          <p:cNvPr id="9" name="Slide Number Placeholder 8"/>
          <p:cNvSpPr>
            <a:spLocks noGrp="1"/>
          </p:cNvSpPr>
          <p:nvPr>
            <p:ph type="sldNum" sz="quarter" idx="10"/>
          </p:nvPr>
        </p:nvSpPr>
        <p:spPr/>
        <p:txBody>
          <a:bodyPr/>
          <a:lstStyle/>
          <a:p>
            <a:fld id="{47ED8886-DB3B-44F4-9A80-E6A224679F20}" type="slidenum">
              <a:rPr lang="en-US" smtClean="0"/>
              <a:pPr/>
              <a:t>26</a:t>
            </a:fld>
            <a:endParaRPr lang="en-US" dirty="0"/>
          </a:p>
        </p:txBody>
      </p:sp>
    </p:spTree>
    <p:extLst>
      <p:ext uri="{BB962C8B-B14F-4D97-AF65-F5344CB8AC3E}">
        <p14:creationId xmlns:p14="http://schemas.microsoft.com/office/powerpoint/2010/main" val="16530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3200" dirty="0" smtClean="0">
                <a:latin typeface="Verdana" pitchFamily="34" charset="0"/>
              </a:rPr>
              <a:t>NULLIF Function</a:t>
            </a:r>
          </a:p>
        </p:txBody>
      </p:sp>
      <p:sp>
        <p:nvSpPr>
          <p:cNvPr id="5" name="TextBox 4"/>
          <p:cNvSpPr txBox="1"/>
          <p:nvPr/>
        </p:nvSpPr>
        <p:spPr>
          <a:xfrm>
            <a:off x="381000" y="1190923"/>
            <a:ext cx="8305800" cy="2721964"/>
          </a:xfrm>
          <a:prstGeom prst="rect">
            <a:avLst/>
          </a:prstGeom>
          <a:noFill/>
        </p:spPr>
        <p:txBody>
          <a:bodyPr wrap="square" rtlCol="0">
            <a:spAutoFit/>
          </a:bodyPr>
          <a:lstStyle/>
          <a:p>
            <a:pPr indent="-365760">
              <a:lnSpc>
                <a:spcPct val="120000"/>
              </a:lnSpc>
            </a:pPr>
            <a:r>
              <a:rPr lang="en-US" sz="2400" b="0" dirty="0" smtClean="0"/>
              <a:t>The NULLIF function </a:t>
            </a:r>
            <a:r>
              <a:rPr lang="en-US" sz="2400" dirty="0" smtClean="0"/>
              <a:t>compares</a:t>
            </a:r>
            <a:r>
              <a:rPr lang="en-US" sz="2400" b="0" dirty="0" smtClean="0"/>
              <a:t>  </a:t>
            </a:r>
            <a:r>
              <a:rPr lang="en-US" sz="2400" dirty="0" smtClean="0"/>
              <a:t>two</a:t>
            </a:r>
            <a:r>
              <a:rPr lang="en-US" sz="2400" b="0" dirty="0" smtClean="0"/>
              <a:t> columns.</a:t>
            </a:r>
          </a:p>
          <a:p>
            <a:pPr indent="-365760">
              <a:lnSpc>
                <a:spcPct val="120000"/>
              </a:lnSpc>
            </a:pPr>
            <a:r>
              <a:rPr lang="en-US" sz="2400" b="0" dirty="0" smtClean="0"/>
              <a:t> If both the columns are equal, the NULLIF function returns NULL. Otherwise, it returns the value of the first column.</a:t>
            </a:r>
          </a:p>
          <a:p>
            <a:pPr indent="-365760">
              <a:lnSpc>
                <a:spcPct val="120000"/>
              </a:lnSpc>
            </a:pPr>
            <a:r>
              <a:rPr lang="en-US" sz="2400" dirty="0" smtClean="0"/>
              <a:t>Syntax:</a:t>
            </a:r>
            <a:r>
              <a:rPr lang="en-US" sz="2400" dirty="0" smtClean="0">
                <a:solidFill>
                  <a:srgbClr val="0070C0"/>
                </a:solidFill>
              </a:rPr>
              <a:t>	</a:t>
            </a:r>
          </a:p>
          <a:p>
            <a:pPr indent="-365760">
              <a:lnSpc>
                <a:spcPct val="120000"/>
              </a:lnSpc>
            </a:pPr>
            <a:endParaRPr lang="en-US" sz="2400" b="0" dirty="0" smtClean="0">
              <a:solidFill>
                <a:srgbClr val="0070C0"/>
              </a:solidFill>
            </a:endParaRPr>
          </a:p>
          <a:p>
            <a:pPr indent="-365760">
              <a:lnSpc>
                <a:spcPct val="120000"/>
              </a:lnSpc>
            </a:pPr>
            <a:r>
              <a:rPr lang="en-US" sz="2400" b="0" dirty="0" smtClean="0"/>
              <a:t>Column1 and Column 2 must be of the same data type.</a:t>
            </a:r>
          </a:p>
        </p:txBody>
      </p:sp>
      <p:sp>
        <p:nvSpPr>
          <p:cNvPr id="6" name="TextBox 5"/>
          <p:cNvSpPr txBox="1"/>
          <p:nvPr/>
        </p:nvSpPr>
        <p:spPr>
          <a:xfrm>
            <a:off x="2057400" y="3962400"/>
            <a:ext cx="4267200" cy="26468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spcBef>
                <a:spcPts val="600"/>
              </a:spcBef>
            </a:pPr>
            <a:r>
              <a:rPr lang="en-US" sz="1400" b="1" dirty="0" smtClean="0"/>
              <a:t>Examples:</a:t>
            </a:r>
          </a:p>
          <a:p>
            <a:pPr lvl="1">
              <a:spcBef>
                <a:spcPts val="600"/>
              </a:spcBef>
            </a:pPr>
            <a:r>
              <a:rPr lang="en-US" sz="1400" b="1" dirty="0" smtClean="0">
                <a:solidFill>
                  <a:srgbClr val="0070C0"/>
                </a:solidFill>
              </a:rPr>
              <a:t>SELECT</a:t>
            </a:r>
            <a:r>
              <a:rPr lang="en-US" sz="1400" b="1" dirty="0" smtClean="0"/>
              <a:t>  </a:t>
            </a:r>
            <a:r>
              <a:rPr lang="en-US" sz="1400" b="1" dirty="0" smtClean="0">
                <a:solidFill>
                  <a:srgbClr val="0070C0"/>
                </a:solidFill>
              </a:rPr>
              <a:t>NULLIF(</a:t>
            </a:r>
            <a:r>
              <a:rPr lang="en-US" sz="1400" b="1" dirty="0" smtClean="0">
                <a:solidFill>
                  <a:srgbClr val="BC8F00"/>
                </a:solidFill>
              </a:rPr>
              <a:t>12, 12</a:t>
            </a:r>
            <a:r>
              <a:rPr lang="en-US" sz="1400" b="1" dirty="0" smtClean="0"/>
              <a:t>) </a:t>
            </a:r>
          </a:p>
          <a:p>
            <a:pPr lvl="1">
              <a:spcBef>
                <a:spcPts val="600"/>
              </a:spcBef>
            </a:pPr>
            <a:r>
              <a:rPr lang="en-US" sz="1400" b="1" dirty="0" smtClean="0">
                <a:solidFill>
                  <a:srgbClr val="0070C0"/>
                </a:solidFill>
              </a:rPr>
              <a:t>FROM</a:t>
            </a:r>
            <a:r>
              <a:rPr lang="en-US" sz="1400" b="1" dirty="0" smtClean="0"/>
              <a:t> </a:t>
            </a:r>
            <a:r>
              <a:rPr lang="en-US" sz="1400" b="1" dirty="0" smtClean="0">
                <a:solidFill>
                  <a:srgbClr val="BC8F00"/>
                </a:solidFill>
              </a:rPr>
              <a:t>Customers</a:t>
            </a:r>
            <a:r>
              <a:rPr lang="en-US" sz="1400" b="1" dirty="0" smtClean="0"/>
              <a:t>;    would return NULL </a:t>
            </a:r>
          </a:p>
          <a:p>
            <a:pPr lvl="1">
              <a:spcBef>
                <a:spcPts val="600"/>
              </a:spcBef>
            </a:pPr>
            <a:r>
              <a:rPr lang="en-US" sz="1400" b="1" dirty="0" smtClean="0">
                <a:solidFill>
                  <a:srgbClr val="0070C0"/>
                </a:solidFill>
              </a:rPr>
              <a:t>SELECT</a:t>
            </a:r>
            <a:r>
              <a:rPr lang="en-US" sz="1400" b="1" dirty="0" smtClean="0"/>
              <a:t> </a:t>
            </a:r>
            <a:r>
              <a:rPr lang="en-US" sz="1400" b="1" dirty="0" smtClean="0">
                <a:solidFill>
                  <a:srgbClr val="0070C0"/>
                </a:solidFill>
              </a:rPr>
              <a:t>NULLIF(</a:t>
            </a:r>
            <a:r>
              <a:rPr lang="en-US" sz="1400" b="1" dirty="0">
                <a:solidFill>
                  <a:srgbClr val="BC8F00"/>
                </a:solidFill>
              </a:rPr>
              <a:t>12, 13</a:t>
            </a:r>
            <a:r>
              <a:rPr lang="en-US" sz="1400" b="1" dirty="0" smtClean="0"/>
              <a:t>) </a:t>
            </a:r>
          </a:p>
          <a:p>
            <a:pPr lvl="1">
              <a:spcBef>
                <a:spcPts val="600"/>
              </a:spcBef>
            </a:pPr>
            <a:r>
              <a:rPr lang="en-US" sz="1400" b="1" dirty="0" smtClean="0">
                <a:solidFill>
                  <a:srgbClr val="0070C0"/>
                </a:solidFill>
              </a:rPr>
              <a:t>FROM</a:t>
            </a:r>
            <a:r>
              <a:rPr lang="en-US" sz="1400" b="1" dirty="0" smtClean="0"/>
              <a:t> </a:t>
            </a:r>
            <a:r>
              <a:rPr lang="en-US" sz="1400" b="1" dirty="0" smtClean="0">
                <a:solidFill>
                  <a:srgbClr val="BC8F00"/>
                </a:solidFill>
              </a:rPr>
              <a:t>Customers</a:t>
            </a:r>
            <a:r>
              <a:rPr lang="en-US" sz="1400" b="1" dirty="0" smtClean="0"/>
              <a:t>;  would return 12</a:t>
            </a:r>
          </a:p>
          <a:p>
            <a:pPr lvl="1">
              <a:spcBef>
                <a:spcPts val="600"/>
              </a:spcBef>
            </a:pPr>
            <a:r>
              <a:rPr lang="en-US" sz="1400" b="1" dirty="0" smtClean="0">
                <a:solidFill>
                  <a:srgbClr val="0070C0"/>
                </a:solidFill>
              </a:rPr>
              <a:t>SELECT</a:t>
            </a:r>
            <a:r>
              <a:rPr lang="en-US" sz="1400" b="1" dirty="0" smtClean="0"/>
              <a:t> </a:t>
            </a:r>
            <a:r>
              <a:rPr lang="en-US" sz="1400" b="1" dirty="0" smtClean="0">
                <a:solidFill>
                  <a:srgbClr val="0070C0"/>
                </a:solidFill>
              </a:rPr>
              <a:t>NULLIF</a:t>
            </a:r>
            <a:r>
              <a:rPr lang="en-US" sz="1400" b="1" dirty="0" smtClean="0"/>
              <a:t>(</a:t>
            </a:r>
            <a:r>
              <a:rPr lang="en-US" sz="1400" b="1" dirty="0">
                <a:solidFill>
                  <a:srgbClr val="BC8F00"/>
                </a:solidFill>
              </a:rPr>
              <a:t>'apples', 'apples') </a:t>
            </a:r>
            <a:endParaRPr lang="en-US" sz="1400" b="1" dirty="0" smtClean="0">
              <a:solidFill>
                <a:srgbClr val="BC8F00"/>
              </a:solidFill>
            </a:endParaRPr>
          </a:p>
          <a:p>
            <a:pPr lvl="1">
              <a:spcBef>
                <a:spcPts val="600"/>
              </a:spcBef>
            </a:pPr>
            <a:r>
              <a:rPr lang="en-US" sz="1400" b="1" dirty="0" smtClean="0">
                <a:solidFill>
                  <a:srgbClr val="0070C0"/>
                </a:solidFill>
              </a:rPr>
              <a:t>FROM</a:t>
            </a:r>
            <a:r>
              <a:rPr lang="en-US" sz="1400" b="1" dirty="0" smtClean="0"/>
              <a:t> </a:t>
            </a:r>
            <a:r>
              <a:rPr lang="en-US" sz="1400" b="1" dirty="0" smtClean="0">
                <a:solidFill>
                  <a:srgbClr val="BC8F00"/>
                </a:solidFill>
              </a:rPr>
              <a:t>Customers</a:t>
            </a:r>
            <a:r>
              <a:rPr lang="en-US" sz="1400" b="1" dirty="0" smtClean="0"/>
              <a:t>;    would return NULL </a:t>
            </a:r>
          </a:p>
          <a:p>
            <a:pPr lvl="1">
              <a:spcBef>
                <a:spcPts val="600"/>
              </a:spcBef>
            </a:pPr>
            <a:r>
              <a:rPr lang="en-US" sz="1400" b="1" dirty="0" smtClean="0">
                <a:solidFill>
                  <a:srgbClr val="0070C0"/>
                </a:solidFill>
              </a:rPr>
              <a:t>SELECT</a:t>
            </a:r>
            <a:r>
              <a:rPr lang="en-US" sz="1400" b="1" dirty="0" smtClean="0"/>
              <a:t> </a:t>
            </a:r>
            <a:r>
              <a:rPr lang="en-US" sz="1400" b="1" dirty="0" smtClean="0">
                <a:solidFill>
                  <a:srgbClr val="0070C0"/>
                </a:solidFill>
              </a:rPr>
              <a:t>NULLIF</a:t>
            </a:r>
            <a:r>
              <a:rPr lang="en-US" sz="1400" b="1" dirty="0" smtClean="0"/>
              <a:t>(</a:t>
            </a:r>
            <a:r>
              <a:rPr lang="en-US" sz="1400" b="1" dirty="0">
                <a:solidFill>
                  <a:srgbClr val="BC8F00"/>
                </a:solidFill>
              </a:rPr>
              <a:t>'apples', 'oranges') </a:t>
            </a:r>
            <a:endParaRPr lang="en-US" sz="1400" b="1" dirty="0" smtClean="0">
              <a:solidFill>
                <a:srgbClr val="BC8F00"/>
              </a:solidFill>
            </a:endParaRPr>
          </a:p>
          <a:p>
            <a:pPr lvl="1">
              <a:spcBef>
                <a:spcPts val="600"/>
              </a:spcBef>
            </a:pPr>
            <a:r>
              <a:rPr lang="en-US" sz="1400" b="1" dirty="0" smtClean="0">
                <a:solidFill>
                  <a:srgbClr val="0070C0"/>
                </a:solidFill>
              </a:rPr>
              <a:t>FROM</a:t>
            </a:r>
            <a:r>
              <a:rPr lang="en-US" sz="1400" b="1" dirty="0" smtClean="0"/>
              <a:t> </a:t>
            </a:r>
            <a:r>
              <a:rPr lang="en-US" sz="1400" b="1" dirty="0" smtClean="0">
                <a:solidFill>
                  <a:srgbClr val="BC8F00"/>
                </a:solidFill>
              </a:rPr>
              <a:t>Customers</a:t>
            </a:r>
            <a:r>
              <a:rPr lang="en-US" sz="1400" b="1" dirty="0" smtClean="0"/>
              <a:t>; would return 'apples‘</a:t>
            </a:r>
          </a:p>
        </p:txBody>
      </p:sp>
      <p:sp>
        <p:nvSpPr>
          <p:cNvPr id="8" name="Rectangle 7"/>
          <p:cNvSpPr/>
          <p:nvPr/>
        </p:nvSpPr>
        <p:spPr>
          <a:xfrm>
            <a:off x="1524000" y="2628781"/>
            <a:ext cx="4572000" cy="80021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spcBef>
                <a:spcPts val="1200"/>
              </a:spcBef>
            </a:pPr>
            <a:r>
              <a:rPr lang="en-US" dirty="0" smtClean="0">
                <a:solidFill>
                  <a:srgbClr val="0070C0"/>
                </a:solidFill>
              </a:rPr>
              <a:t>SELECT NULLIF( </a:t>
            </a:r>
            <a:r>
              <a:rPr lang="en-US" dirty="0" smtClean="0">
                <a:solidFill>
                  <a:srgbClr val="BC8F00"/>
                </a:solidFill>
              </a:rPr>
              <a:t>column1,column2) </a:t>
            </a:r>
          </a:p>
          <a:p>
            <a:pPr>
              <a:spcBef>
                <a:spcPts val="1200"/>
              </a:spcBef>
            </a:pPr>
            <a:r>
              <a:rPr lang="en-US" dirty="0" smtClean="0">
                <a:solidFill>
                  <a:srgbClr val="0070C0"/>
                </a:solidFill>
              </a:rPr>
              <a:t>FROM </a:t>
            </a:r>
            <a:r>
              <a:rPr lang="en-US" dirty="0" smtClean="0">
                <a:solidFill>
                  <a:srgbClr val="BC8F00"/>
                </a:solidFill>
              </a:rPr>
              <a:t>&lt;TABLE-NAME&gt;; </a:t>
            </a:r>
            <a:endParaRPr lang="en-US" dirty="0" smtClean="0">
              <a:solidFill>
                <a:srgbClr val="0070C0"/>
              </a:solidFill>
            </a:endParaRPr>
          </a:p>
        </p:txBody>
      </p:sp>
      <p:sp>
        <p:nvSpPr>
          <p:cNvPr id="9" name="Slide Number Placeholder 8"/>
          <p:cNvSpPr>
            <a:spLocks noGrp="1"/>
          </p:cNvSpPr>
          <p:nvPr>
            <p:ph type="sldNum" sz="quarter" idx="10"/>
          </p:nvPr>
        </p:nvSpPr>
        <p:spPr/>
        <p:txBody>
          <a:bodyPr/>
          <a:lstStyle/>
          <a:p>
            <a:fld id="{47ED8886-DB3B-44F4-9A80-E6A224679F20}" type="slidenum">
              <a:rPr lang="en-US" smtClean="0"/>
              <a:pPr/>
              <a:t>27</a:t>
            </a:fld>
            <a:endParaRPr lang="en-US" dirty="0"/>
          </a:p>
        </p:txBody>
      </p:sp>
    </p:spTree>
    <p:extLst>
      <p:ext uri="{BB962C8B-B14F-4D97-AF65-F5344CB8AC3E}">
        <p14:creationId xmlns:p14="http://schemas.microsoft.com/office/powerpoint/2010/main" val="43815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25550"/>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lvl="1" indent="-365760">
              <a:lnSpc>
                <a:spcPct val="120000"/>
              </a:lnSpc>
              <a:buNone/>
            </a:pPr>
            <a:r>
              <a:rPr lang="en-US" b="1" dirty="0" smtClean="0"/>
              <a:t>Control </a:t>
            </a:r>
            <a:r>
              <a:rPr lang="en-US" b="1" dirty="0"/>
              <a:t>Flow </a:t>
            </a:r>
            <a:r>
              <a:rPr lang="en-US" b="1" dirty="0" smtClean="0"/>
              <a:t>Functions</a:t>
            </a:r>
          </a:p>
          <a:p>
            <a:pPr marL="0" lvl="1" indent="-365760">
              <a:lnSpc>
                <a:spcPct val="120000"/>
              </a:lnSpc>
              <a:buNone/>
            </a:pPr>
            <a:r>
              <a:rPr lang="en-US" dirty="0" smtClean="0">
                <a:latin typeface="Arial" pitchFamily="34" charset="0"/>
                <a:cs typeface="Arial" pitchFamily="34" charset="0"/>
              </a:rPr>
              <a:t>It </a:t>
            </a:r>
            <a:r>
              <a:rPr lang="en-US" dirty="0">
                <a:latin typeface="Arial" pitchFamily="34" charset="0"/>
                <a:cs typeface="Arial" pitchFamily="34" charset="0"/>
              </a:rPr>
              <a:t>is similar to the IF-THEN-ELSE logic where a value is substituted based on the return value of the </a:t>
            </a:r>
            <a:r>
              <a:rPr lang="en-US" dirty="0" smtClean="0">
                <a:latin typeface="Arial" pitchFamily="34" charset="0"/>
                <a:cs typeface="Arial" pitchFamily="34" charset="0"/>
              </a:rPr>
              <a:t>column</a:t>
            </a:r>
            <a:endParaRPr lang="en-US" b="1" dirty="0" smtClean="0"/>
          </a:p>
          <a:p>
            <a:pPr marL="0" indent="-365760">
              <a:lnSpc>
                <a:spcPct val="120000"/>
              </a:lnSpc>
              <a:spcBef>
                <a:spcPts val="1200"/>
              </a:spcBef>
              <a:buNone/>
            </a:pPr>
            <a:r>
              <a:rPr lang="en-US" sz="2400" b="1" dirty="0"/>
              <a:t>Syntax:</a:t>
            </a:r>
          </a:p>
          <a:p>
            <a:pPr marL="0" indent="-365760">
              <a:lnSpc>
                <a:spcPct val="120000"/>
              </a:lnSpc>
              <a:spcBef>
                <a:spcPts val="1200"/>
              </a:spcBef>
              <a:buNone/>
            </a:pPr>
            <a:r>
              <a:rPr lang="en-US" b="1" dirty="0" smtClean="0"/>
              <a:t>Example:</a:t>
            </a:r>
          </a:p>
          <a:p>
            <a:pPr marL="857250" lvl="3" indent="-365760">
              <a:lnSpc>
                <a:spcPct val="120000"/>
              </a:lnSpc>
              <a:buNone/>
            </a:pPr>
            <a:r>
              <a:rPr lang="en-US" sz="2000" b="1" dirty="0">
                <a:solidFill>
                  <a:srgbClr val="0070C0"/>
                </a:solidFill>
              </a:rPr>
              <a:t>Select </a:t>
            </a:r>
            <a:r>
              <a:rPr lang="en-US" sz="2000" b="1" dirty="0" err="1" smtClean="0">
                <a:solidFill>
                  <a:srgbClr val="BC8F00"/>
                </a:solidFill>
              </a:rPr>
              <a:t>CustomerName</a:t>
            </a:r>
            <a:r>
              <a:rPr lang="en-US" sz="2000" b="1" dirty="0" smtClean="0">
                <a:solidFill>
                  <a:srgbClr val="0070C0"/>
                </a:solidFill>
              </a:rPr>
              <a:t>, </a:t>
            </a:r>
            <a:r>
              <a:rPr lang="en-US" sz="2000" b="1" dirty="0" smtClean="0">
                <a:solidFill>
                  <a:srgbClr val="BC8F00"/>
                </a:solidFill>
              </a:rPr>
              <a:t>Country</a:t>
            </a:r>
            <a:r>
              <a:rPr lang="en-US" sz="2000" b="1" dirty="0" smtClean="0">
                <a:solidFill>
                  <a:srgbClr val="0070C0"/>
                </a:solidFill>
              </a:rPr>
              <a:t>, </a:t>
            </a:r>
          </a:p>
          <a:p>
            <a:pPr marL="857250" lvl="3" indent="-365760">
              <a:lnSpc>
                <a:spcPct val="120000"/>
              </a:lnSpc>
              <a:buNone/>
            </a:pPr>
            <a:r>
              <a:rPr lang="en-US" sz="2000" b="1" dirty="0" smtClean="0">
                <a:solidFill>
                  <a:srgbClr val="0070C0"/>
                </a:solidFill>
              </a:rPr>
              <a:t>CASE </a:t>
            </a:r>
            <a:r>
              <a:rPr lang="en-US" sz="2000" b="1" dirty="0" smtClean="0">
                <a:solidFill>
                  <a:srgbClr val="BC8F00"/>
                </a:solidFill>
              </a:rPr>
              <a:t>Country</a:t>
            </a:r>
            <a:endParaRPr lang="en-US" sz="2000" b="1" dirty="0">
              <a:solidFill>
                <a:srgbClr val="BC8F00"/>
              </a:solidFill>
            </a:endParaRPr>
          </a:p>
          <a:p>
            <a:pPr marL="857250" lvl="3" indent="-365760">
              <a:lnSpc>
                <a:spcPct val="120000"/>
              </a:lnSpc>
              <a:buNone/>
            </a:pPr>
            <a:r>
              <a:rPr lang="en-US" sz="2000" b="1" dirty="0" smtClean="0">
                <a:solidFill>
                  <a:srgbClr val="0070C0"/>
                </a:solidFill>
              </a:rPr>
              <a:t>WHEN </a:t>
            </a:r>
            <a:r>
              <a:rPr lang="en-US" sz="2000" b="1" dirty="0" smtClean="0">
                <a:solidFill>
                  <a:srgbClr val="BC8F00"/>
                </a:solidFill>
              </a:rPr>
              <a:t>‘USA</a:t>
            </a:r>
            <a:r>
              <a:rPr lang="en-US" sz="2000" b="1" dirty="0" smtClean="0">
                <a:solidFill>
                  <a:srgbClr val="0070C0"/>
                </a:solidFill>
              </a:rPr>
              <a:t>' </a:t>
            </a:r>
            <a:r>
              <a:rPr lang="en-US" sz="2000" b="1" dirty="0">
                <a:solidFill>
                  <a:srgbClr val="0070C0"/>
                </a:solidFill>
              </a:rPr>
              <a:t>THEN </a:t>
            </a:r>
            <a:r>
              <a:rPr lang="en-US" sz="2000" b="1" dirty="0" smtClean="0">
                <a:solidFill>
                  <a:srgbClr val="BC8F00"/>
                </a:solidFill>
              </a:rPr>
              <a:t>‘United State of America’</a:t>
            </a:r>
            <a:endParaRPr lang="en-US" sz="2000" b="1" dirty="0">
              <a:solidFill>
                <a:srgbClr val="BC8F00"/>
              </a:solidFill>
            </a:endParaRPr>
          </a:p>
          <a:p>
            <a:pPr marL="857250" lvl="3" indent="-365760">
              <a:lnSpc>
                <a:spcPct val="120000"/>
              </a:lnSpc>
              <a:buNone/>
            </a:pPr>
            <a:r>
              <a:rPr lang="en-US" sz="2000" b="1" dirty="0" smtClean="0">
                <a:solidFill>
                  <a:srgbClr val="0070C0"/>
                </a:solidFill>
              </a:rPr>
              <a:t>WHEN </a:t>
            </a:r>
            <a:r>
              <a:rPr lang="en-US" sz="2000" b="1" dirty="0" smtClean="0">
                <a:solidFill>
                  <a:srgbClr val="BC8F00"/>
                </a:solidFill>
              </a:rPr>
              <a:t>‘UK</a:t>
            </a:r>
            <a:r>
              <a:rPr lang="en-US" sz="2000" b="1" dirty="0" smtClean="0">
                <a:solidFill>
                  <a:srgbClr val="0070C0"/>
                </a:solidFill>
              </a:rPr>
              <a:t>' </a:t>
            </a:r>
            <a:r>
              <a:rPr lang="en-US" sz="2000" b="1" dirty="0">
                <a:solidFill>
                  <a:srgbClr val="0070C0"/>
                </a:solidFill>
              </a:rPr>
              <a:t>THEN </a:t>
            </a:r>
            <a:r>
              <a:rPr lang="en-US" sz="2000" b="1" dirty="0" smtClean="0">
                <a:solidFill>
                  <a:srgbClr val="BC8F00"/>
                </a:solidFill>
              </a:rPr>
              <a:t>‘United Kingdom’</a:t>
            </a:r>
            <a:endParaRPr lang="en-US" sz="2000" b="1" dirty="0">
              <a:solidFill>
                <a:srgbClr val="BC8F00"/>
              </a:solidFill>
            </a:endParaRPr>
          </a:p>
          <a:p>
            <a:pPr marL="857250" lvl="3" indent="-365760">
              <a:lnSpc>
                <a:spcPct val="120000"/>
              </a:lnSpc>
              <a:buNone/>
            </a:pPr>
            <a:r>
              <a:rPr lang="en-US" sz="2000" b="1" dirty="0" smtClean="0">
                <a:solidFill>
                  <a:srgbClr val="0070C0"/>
                </a:solidFill>
              </a:rPr>
              <a:t>ELSE </a:t>
            </a:r>
            <a:r>
              <a:rPr lang="en-US" sz="2000" b="1" dirty="0" smtClean="0">
                <a:solidFill>
                  <a:srgbClr val="BC8F00"/>
                </a:solidFill>
              </a:rPr>
              <a:t>‘N/A’ </a:t>
            </a:r>
            <a:r>
              <a:rPr lang="en-US" sz="2000" b="1" dirty="0" smtClean="0">
                <a:solidFill>
                  <a:srgbClr val="0070C0"/>
                </a:solidFill>
              </a:rPr>
              <a:t>END</a:t>
            </a:r>
          </a:p>
          <a:p>
            <a:pPr marL="857250" lvl="3" indent="-365760">
              <a:lnSpc>
                <a:spcPct val="120000"/>
              </a:lnSpc>
              <a:buNone/>
            </a:pPr>
            <a:r>
              <a:rPr lang="en-US" sz="2000" b="1" dirty="0" smtClean="0">
                <a:solidFill>
                  <a:srgbClr val="0070C0"/>
                </a:solidFill>
              </a:rPr>
              <a:t>FROM </a:t>
            </a:r>
            <a:r>
              <a:rPr lang="en-US" sz="2000" b="1" dirty="0" smtClean="0">
                <a:solidFill>
                  <a:srgbClr val="BC8F00"/>
                </a:solidFill>
              </a:rPr>
              <a:t>Customers</a:t>
            </a:r>
            <a:endParaRPr lang="en-US" sz="2000" b="1" dirty="0">
              <a:solidFill>
                <a:srgbClr val="BC8F00"/>
              </a:solidFill>
            </a:endParaRPr>
          </a:p>
          <a:p>
            <a:pPr marL="0" lvl="1" indent="-365760">
              <a:lnSpc>
                <a:spcPct val="120000"/>
              </a:lnSpc>
              <a:buNone/>
            </a:pPr>
            <a:endParaRPr lang="en-US" b="1" dirty="0" smtClean="0"/>
          </a:p>
        </p:txBody>
      </p:sp>
      <p:sp>
        <p:nvSpPr>
          <p:cNvPr id="2" name="Title 1"/>
          <p:cNvSpPr>
            <a:spLocks noGrp="1"/>
          </p:cNvSpPr>
          <p:nvPr>
            <p:ph type="title"/>
          </p:nvPr>
        </p:nvSpPr>
        <p:spPr/>
        <p:txBody>
          <a:bodyPr/>
          <a:lstStyle/>
          <a:p>
            <a:pPr marL="0" indent="0"/>
            <a:r>
              <a:rPr lang="en-US" dirty="0" smtClean="0"/>
              <a:t>Control Flow Functions</a:t>
            </a:r>
          </a:p>
        </p:txBody>
      </p:sp>
      <p:sp>
        <p:nvSpPr>
          <p:cNvPr id="6" name="Rectangle 5"/>
          <p:cNvSpPr/>
          <p:nvPr/>
        </p:nvSpPr>
        <p:spPr>
          <a:xfrm>
            <a:off x="1600200" y="2743200"/>
            <a:ext cx="72390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solidFill>
                  <a:srgbClr val="0070C0"/>
                </a:solidFill>
              </a:rPr>
              <a:t>CASE value WHEN [</a:t>
            </a:r>
            <a:r>
              <a:rPr lang="en-US" sz="1600" b="1" dirty="0" err="1" smtClean="0">
                <a:solidFill>
                  <a:srgbClr val="BC8F00"/>
                </a:solidFill>
              </a:rPr>
              <a:t>compare_value</a:t>
            </a:r>
            <a:r>
              <a:rPr lang="en-US" dirty="0" smtClean="0">
                <a:solidFill>
                  <a:srgbClr val="0070C0"/>
                </a:solidFill>
              </a:rPr>
              <a:t>] THEN result [WHEN [</a:t>
            </a:r>
            <a:r>
              <a:rPr lang="en-US" sz="1600" b="1" dirty="0" err="1" smtClean="0">
                <a:solidFill>
                  <a:srgbClr val="BC8F00"/>
                </a:solidFill>
              </a:rPr>
              <a:t>compare_value</a:t>
            </a:r>
            <a:r>
              <a:rPr lang="en-US" dirty="0" smtClean="0">
                <a:solidFill>
                  <a:srgbClr val="0070C0"/>
                </a:solidFill>
              </a:rPr>
              <a:t>] THEN 	result ...] [ELSE </a:t>
            </a:r>
            <a:r>
              <a:rPr lang="en-US" sz="1600" b="1" dirty="0" smtClean="0">
                <a:solidFill>
                  <a:srgbClr val="BC8F00"/>
                </a:solidFill>
              </a:rPr>
              <a:t>result</a:t>
            </a:r>
            <a:r>
              <a:rPr lang="en-US" dirty="0" smtClean="0">
                <a:solidFill>
                  <a:srgbClr val="0070C0"/>
                </a:solidFill>
              </a:rPr>
              <a:t>] END </a:t>
            </a:r>
            <a:endParaRPr lang="en-US" dirty="0"/>
          </a:p>
        </p:txBody>
      </p:sp>
      <p:sp>
        <p:nvSpPr>
          <p:cNvPr id="7" name="Slide Number Placeholder 6"/>
          <p:cNvSpPr>
            <a:spLocks noGrp="1"/>
          </p:cNvSpPr>
          <p:nvPr>
            <p:ph type="sldNum" sz="quarter" idx="10"/>
          </p:nvPr>
        </p:nvSpPr>
        <p:spPr/>
        <p:txBody>
          <a:bodyPr/>
          <a:lstStyle/>
          <a:p>
            <a:fld id="{47ED8886-DB3B-44F4-9A80-E6A224679F20}" type="slidenum">
              <a:rPr lang="en-US" smtClean="0"/>
              <a:pPr/>
              <a:t>28</a:t>
            </a:fld>
            <a:endParaRPr lang="en-US" dirty="0"/>
          </a:p>
        </p:txBody>
      </p:sp>
    </p:spTree>
    <p:extLst>
      <p:ext uri="{BB962C8B-B14F-4D97-AF65-F5344CB8AC3E}">
        <p14:creationId xmlns:p14="http://schemas.microsoft.com/office/powerpoint/2010/main" val="160153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3200" dirty="0" smtClean="0">
                <a:latin typeface="Verdana" pitchFamily="34" charset="0"/>
              </a:rPr>
              <a:t>CASE Operator examples</a:t>
            </a:r>
          </a:p>
        </p:txBody>
      </p:sp>
      <p:sp>
        <p:nvSpPr>
          <p:cNvPr id="5" name="TextBox 4"/>
          <p:cNvSpPr txBox="1"/>
          <p:nvPr/>
        </p:nvSpPr>
        <p:spPr>
          <a:xfrm>
            <a:off x="381000" y="1143000"/>
            <a:ext cx="8305800" cy="5125121"/>
          </a:xfrm>
          <a:prstGeom prst="rect">
            <a:avLst/>
          </a:prstGeom>
          <a:noFill/>
        </p:spPr>
        <p:txBody>
          <a:bodyPr wrap="square" rtlCol="0">
            <a:spAutoFit/>
          </a:bodyPr>
          <a:lstStyle/>
          <a:p>
            <a:pPr indent="-365760">
              <a:lnSpc>
                <a:spcPct val="120000"/>
              </a:lnSpc>
            </a:pPr>
            <a:r>
              <a:rPr lang="en-US" sz="2400" b="1" dirty="0" smtClean="0"/>
              <a:t>Example 1:</a:t>
            </a:r>
          </a:p>
          <a:p>
            <a:pPr marL="731520" lvl="1" indent="-365760">
              <a:lnSpc>
                <a:spcPct val="120000"/>
              </a:lnSpc>
            </a:pPr>
            <a:r>
              <a:rPr lang="en-US" sz="2200" b="1" dirty="0" smtClean="0">
                <a:solidFill>
                  <a:srgbClr val="0070C0"/>
                </a:solidFill>
              </a:rPr>
              <a:t>	SELECT CASE 1 WHEN 1 THEN </a:t>
            </a:r>
            <a:r>
              <a:rPr lang="en-US" sz="2200" b="1" dirty="0">
                <a:solidFill>
                  <a:srgbClr val="BC8F00"/>
                </a:solidFill>
              </a:rPr>
              <a:t>'this is case one'</a:t>
            </a:r>
            <a:r>
              <a:rPr lang="en-US" sz="2200" b="1" dirty="0" smtClean="0">
                <a:solidFill>
                  <a:srgbClr val="0070C0"/>
                </a:solidFill>
              </a:rPr>
              <a:t/>
            </a:r>
            <a:br>
              <a:rPr lang="en-US" sz="2200" b="1" dirty="0" smtClean="0">
                <a:solidFill>
                  <a:srgbClr val="0070C0"/>
                </a:solidFill>
              </a:rPr>
            </a:br>
            <a:r>
              <a:rPr lang="en-US" sz="2200" b="1" dirty="0" smtClean="0">
                <a:solidFill>
                  <a:srgbClr val="0070C0"/>
                </a:solidFill>
              </a:rPr>
              <a:t>WHEN 2 THEN </a:t>
            </a:r>
            <a:r>
              <a:rPr lang="en-US" sz="2200" b="1" dirty="0">
                <a:solidFill>
                  <a:srgbClr val="BC8F00"/>
                </a:solidFill>
              </a:rPr>
              <a:t>'this is case two' </a:t>
            </a:r>
            <a:r>
              <a:rPr lang="en-US" sz="2200" b="1" dirty="0" smtClean="0">
                <a:solidFill>
                  <a:srgbClr val="0070C0"/>
                </a:solidFill>
              </a:rPr>
              <a:t/>
            </a:r>
            <a:br>
              <a:rPr lang="en-US" sz="2200" b="1" dirty="0" smtClean="0">
                <a:solidFill>
                  <a:srgbClr val="0070C0"/>
                </a:solidFill>
              </a:rPr>
            </a:br>
            <a:r>
              <a:rPr lang="en-US" sz="2200" b="1" dirty="0" smtClean="0">
                <a:solidFill>
                  <a:srgbClr val="0070C0"/>
                </a:solidFill>
              </a:rPr>
              <a:t>ELSE </a:t>
            </a:r>
            <a:r>
              <a:rPr lang="en-US" sz="2200" b="1" dirty="0">
                <a:solidFill>
                  <a:srgbClr val="BC8F00"/>
                </a:solidFill>
              </a:rPr>
              <a:t>'this is not in the case'</a:t>
            </a:r>
            <a:r>
              <a:rPr lang="en-US" sz="2200" b="1" dirty="0" smtClean="0">
                <a:solidFill>
                  <a:srgbClr val="0070C0"/>
                </a:solidFill>
              </a:rPr>
              <a:t/>
            </a:r>
            <a:br>
              <a:rPr lang="en-US" sz="2200" b="1" dirty="0" smtClean="0">
                <a:solidFill>
                  <a:srgbClr val="0070C0"/>
                </a:solidFill>
              </a:rPr>
            </a:br>
            <a:r>
              <a:rPr lang="en-US" sz="2200" b="1" dirty="0" smtClean="0">
                <a:solidFill>
                  <a:srgbClr val="0070C0"/>
                </a:solidFill>
              </a:rPr>
              <a:t>END as </a:t>
            </a:r>
            <a:r>
              <a:rPr lang="en-US" sz="2200" b="1" dirty="0">
                <a:solidFill>
                  <a:srgbClr val="BC8F00"/>
                </a:solidFill>
              </a:rPr>
              <a:t>'how to execute case statement'</a:t>
            </a:r>
          </a:p>
          <a:p>
            <a:pPr indent="-365760">
              <a:lnSpc>
                <a:spcPct val="120000"/>
              </a:lnSpc>
            </a:pPr>
            <a:r>
              <a:rPr lang="en-US" sz="2400" b="1" dirty="0" smtClean="0"/>
              <a:t>Explanation</a:t>
            </a:r>
          </a:p>
          <a:p>
            <a:pPr indent="-365760">
              <a:lnSpc>
                <a:spcPct val="120000"/>
              </a:lnSpc>
            </a:pPr>
            <a:r>
              <a:rPr lang="en-US" sz="2200" dirty="0" smtClean="0"/>
              <a:t>Since CASE is 1, so "this is case one" is returned. </a:t>
            </a:r>
          </a:p>
          <a:p>
            <a:pPr indent="-365760">
              <a:lnSpc>
                <a:spcPct val="120000"/>
              </a:lnSpc>
            </a:pPr>
            <a:r>
              <a:rPr lang="en-US" sz="2400" b="1" dirty="0" smtClean="0"/>
              <a:t>Example 2:</a:t>
            </a:r>
          </a:p>
          <a:p>
            <a:pPr marL="731520" lvl="2" indent="-365760">
              <a:lnSpc>
                <a:spcPct val="120000"/>
              </a:lnSpc>
            </a:pPr>
            <a:r>
              <a:rPr lang="en-US" sz="2200" b="1" dirty="0" smtClean="0">
                <a:solidFill>
                  <a:srgbClr val="0070C0"/>
                </a:solidFill>
              </a:rPr>
              <a:t>SELECT CASE </a:t>
            </a:r>
            <a:r>
              <a:rPr lang="en-US" sz="2200" b="1" dirty="0">
                <a:solidFill>
                  <a:srgbClr val="BC8F00"/>
                </a:solidFill>
              </a:rPr>
              <a:t>'A</a:t>
            </a:r>
            <a:r>
              <a:rPr lang="en-US" sz="2200" b="1" dirty="0" smtClean="0">
                <a:solidFill>
                  <a:srgbClr val="0070C0"/>
                </a:solidFill>
              </a:rPr>
              <a:t>' WHEN </a:t>
            </a:r>
            <a:r>
              <a:rPr lang="en-US" sz="2200" b="1" dirty="0">
                <a:solidFill>
                  <a:srgbClr val="BC8F00"/>
                </a:solidFill>
              </a:rPr>
              <a:t>'a' </a:t>
            </a:r>
            <a:r>
              <a:rPr lang="en-US" sz="2200" b="1" dirty="0" smtClean="0">
                <a:solidFill>
                  <a:srgbClr val="0070C0"/>
                </a:solidFill>
              </a:rPr>
              <a:t>THEN </a:t>
            </a:r>
            <a:r>
              <a:rPr lang="en-US" sz="2200" b="1" dirty="0">
                <a:solidFill>
                  <a:srgbClr val="BC8F00"/>
                </a:solidFill>
              </a:rPr>
              <a:t>1 </a:t>
            </a:r>
            <a:endParaRPr lang="en-US" sz="2200" b="1" dirty="0">
              <a:solidFill>
                <a:srgbClr val="0070C0"/>
              </a:solidFill>
            </a:endParaRPr>
          </a:p>
          <a:p>
            <a:pPr marL="731520" lvl="2" indent="-365760">
              <a:lnSpc>
                <a:spcPct val="120000"/>
              </a:lnSpc>
            </a:pPr>
            <a:r>
              <a:rPr lang="en-US" sz="2200" b="1" dirty="0" smtClean="0">
                <a:solidFill>
                  <a:srgbClr val="0070C0"/>
                </a:solidFill>
              </a:rPr>
              <a:t>WHEN '</a:t>
            </a:r>
            <a:r>
              <a:rPr lang="en-US" sz="2200" b="1" dirty="0">
                <a:solidFill>
                  <a:srgbClr val="BC8F00"/>
                </a:solidFill>
              </a:rPr>
              <a:t>b' </a:t>
            </a:r>
            <a:r>
              <a:rPr lang="en-US" sz="2200" b="1" dirty="0" smtClean="0">
                <a:solidFill>
                  <a:srgbClr val="0070C0"/>
                </a:solidFill>
              </a:rPr>
              <a:t>THEN </a:t>
            </a:r>
            <a:r>
              <a:rPr lang="en-US" sz="2200" b="1" dirty="0">
                <a:solidFill>
                  <a:srgbClr val="BC8F00"/>
                </a:solidFill>
              </a:rPr>
              <a:t>2</a:t>
            </a:r>
            <a:r>
              <a:rPr lang="en-US" sz="2200" b="1" dirty="0" smtClean="0">
                <a:solidFill>
                  <a:srgbClr val="0070C0"/>
                </a:solidFill>
              </a:rPr>
              <a:t> END; </a:t>
            </a:r>
          </a:p>
          <a:p>
            <a:pPr indent="-365760">
              <a:lnSpc>
                <a:spcPct val="120000"/>
              </a:lnSpc>
            </a:pPr>
            <a:r>
              <a:rPr lang="en-US" sz="2400" b="1" dirty="0" smtClean="0"/>
              <a:t>Explanation</a:t>
            </a:r>
          </a:p>
          <a:p>
            <a:pPr indent="-365760">
              <a:lnSpc>
                <a:spcPct val="120000"/>
              </a:lnSpc>
            </a:pPr>
            <a:r>
              <a:rPr lang="en-US" sz="2200" dirty="0" smtClean="0"/>
              <a:t>Since CASE is not satisfied by neither of the WHEN, it returns NULL. </a:t>
            </a:r>
            <a:endParaRPr lang="en-US" sz="2200" dirty="0"/>
          </a:p>
        </p:txBody>
      </p:sp>
      <p:sp>
        <p:nvSpPr>
          <p:cNvPr id="7" name="Slide Number Placeholder 6"/>
          <p:cNvSpPr>
            <a:spLocks noGrp="1"/>
          </p:cNvSpPr>
          <p:nvPr>
            <p:ph type="sldNum" sz="quarter" idx="10"/>
          </p:nvPr>
        </p:nvSpPr>
        <p:spPr/>
        <p:txBody>
          <a:bodyPr/>
          <a:lstStyle/>
          <a:p>
            <a:fld id="{47ED8886-DB3B-44F4-9A80-E6A224679F20}" type="slidenum">
              <a:rPr lang="en-US" smtClean="0"/>
              <a:pPr/>
              <a:t>29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895600" y="2057400"/>
            <a:ext cx="5728993" cy="3352800"/>
          </a:xfrm>
        </p:spPr>
        <p:txBody>
          <a:bodyPr/>
          <a:lstStyle/>
          <a:p>
            <a:pPr marL="0" indent="-365760" algn="just">
              <a:lnSpc>
                <a:spcPct val="120000"/>
              </a:lnSpc>
              <a:spcBef>
                <a:spcPts val="0"/>
              </a:spcBef>
              <a:buNone/>
            </a:pPr>
            <a:r>
              <a:rPr lang="en-US" sz="2400" dirty="0" smtClean="0"/>
              <a:t>SQL Functions </a:t>
            </a:r>
            <a:r>
              <a:rPr lang="en-US" sz="2400" dirty="0"/>
              <a:t>session provides knowledge and </a:t>
            </a:r>
            <a:r>
              <a:rPr lang="en-US" sz="2400" dirty="0" smtClean="0"/>
              <a:t>understanding of the </a:t>
            </a:r>
            <a:r>
              <a:rPr lang="en-US" sz="2400" dirty="0"/>
              <a:t>use </a:t>
            </a:r>
            <a:r>
              <a:rPr lang="en-US" sz="2400" dirty="0" smtClean="0"/>
              <a:t>of functions available in ANSI and finally apply the syntax learned as part of this session in a case study provided. </a:t>
            </a:r>
            <a:endParaRPr lang="en-US"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752600"/>
            <a:ext cx="2680994" cy="4747592"/>
          </a:xfrm>
          <a:prstGeom prst="rect">
            <a:avLst/>
          </a:prstGeom>
        </p:spPr>
      </p:pic>
      <p:sp>
        <p:nvSpPr>
          <p:cNvPr id="9" name="Slide Number Placeholder 8"/>
          <p:cNvSpPr>
            <a:spLocks noGrp="1"/>
          </p:cNvSpPr>
          <p:nvPr>
            <p:ph type="sldNum" sz="quarter" idx="10"/>
          </p:nvPr>
        </p:nvSpPr>
        <p:spPr/>
        <p:txBody>
          <a:bodyPr/>
          <a:lstStyle/>
          <a:p>
            <a:fld id="{47ED8886-DB3B-44F4-9A80-E6A224679F20}" type="slidenum">
              <a:rPr lang="en-US" smtClean="0"/>
              <a:pPr/>
              <a:t>3</a:t>
            </a:fld>
            <a:endParaRPr lang="en-US" dirty="0"/>
          </a:p>
        </p:txBody>
      </p:sp>
    </p:spTree>
    <p:extLst>
      <p:ext uri="{BB962C8B-B14F-4D97-AF65-F5344CB8AC3E}">
        <p14:creationId xmlns:p14="http://schemas.microsoft.com/office/powerpoint/2010/main" val="421945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31520" lvl="1" indent="-365760">
              <a:lnSpc>
                <a:spcPct val="120000"/>
              </a:lnSpc>
              <a:spcBef>
                <a:spcPts val="0"/>
              </a:spcBef>
              <a:buFont typeface="Arial" pitchFamily="34" charset="0"/>
              <a:buChar char="•"/>
            </a:pPr>
            <a:r>
              <a:rPr lang="en-US" sz="2200" dirty="0" smtClean="0"/>
              <a:t>If </a:t>
            </a:r>
            <a:r>
              <a:rPr lang="en-US" sz="2200" dirty="0"/>
              <a:t>expr1 is TRUE (expr1 &lt;&gt; 0 and expr1 &lt;&gt; NULL) then IF() returns expr2; </a:t>
            </a:r>
            <a:r>
              <a:rPr lang="en-US" sz="2200" dirty="0" smtClean="0"/>
              <a:t>otherwise </a:t>
            </a:r>
            <a:r>
              <a:rPr lang="en-US" sz="2200" dirty="0"/>
              <a:t>it returns expr3</a:t>
            </a:r>
            <a:r>
              <a:rPr lang="en-US" sz="2200" dirty="0" smtClean="0"/>
              <a:t>.</a:t>
            </a:r>
          </a:p>
          <a:p>
            <a:pPr marL="731520" lvl="1" indent="-365760">
              <a:lnSpc>
                <a:spcPct val="120000"/>
              </a:lnSpc>
              <a:spcBef>
                <a:spcPts val="0"/>
              </a:spcBef>
              <a:buFont typeface="Arial" pitchFamily="34" charset="0"/>
              <a:buChar char="•"/>
            </a:pPr>
            <a:r>
              <a:rPr lang="en-US" sz="2200" dirty="0" smtClean="0"/>
              <a:t>IF</a:t>
            </a:r>
            <a:r>
              <a:rPr lang="en-US" sz="2200" dirty="0"/>
              <a:t>() returns a numeric or string value, depending on the context in which it is used</a:t>
            </a:r>
            <a:r>
              <a:rPr lang="en-US" sz="2200" dirty="0" smtClean="0"/>
              <a:t>..</a:t>
            </a:r>
            <a:endParaRPr lang="en-US" sz="2200" b="1" dirty="0"/>
          </a:p>
          <a:p>
            <a:pPr marL="731520" lvl="1" indent="-365760">
              <a:lnSpc>
                <a:spcPct val="120000"/>
              </a:lnSpc>
              <a:spcBef>
                <a:spcPts val="0"/>
              </a:spcBef>
              <a:buFont typeface="Arial" pitchFamily="34" charset="0"/>
              <a:buChar char="•"/>
            </a:pPr>
            <a:endParaRPr lang="en-US" sz="2200" dirty="0" smtClean="0"/>
          </a:p>
          <a:p>
            <a:pPr marL="731520" lvl="1" indent="-365760">
              <a:lnSpc>
                <a:spcPct val="120000"/>
              </a:lnSpc>
              <a:spcBef>
                <a:spcPts val="0"/>
              </a:spcBef>
              <a:buFont typeface="Arial" pitchFamily="34" charset="0"/>
              <a:buChar char="•"/>
            </a:pPr>
            <a:r>
              <a:rPr lang="en-US" sz="2200" dirty="0" smtClean="0"/>
              <a:t>If </a:t>
            </a:r>
            <a:r>
              <a:rPr lang="en-US" sz="2200" dirty="0"/>
              <a:t>expr1 is not NULL, IFNULL() returns expr1; otherwise it returns expr2. </a:t>
            </a:r>
            <a:endParaRPr lang="en-US" sz="2200" dirty="0" smtClean="0"/>
          </a:p>
          <a:p>
            <a:pPr marL="731520" lvl="1" indent="-365760">
              <a:lnSpc>
                <a:spcPct val="120000"/>
              </a:lnSpc>
              <a:spcBef>
                <a:spcPts val="0"/>
              </a:spcBef>
              <a:buFont typeface="Arial" pitchFamily="34" charset="0"/>
              <a:buChar char="•"/>
            </a:pPr>
            <a:r>
              <a:rPr lang="en-US" sz="2200" dirty="0" smtClean="0"/>
              <a:t>IFNULL</a:t>
            </a:r>
            <a:r>
              <a:rPr lang="en-US" sz="2200" dirty="0"/>
              <a:t>() returns a numeric or string value, depending on the context in which it is used.</a:t>
            </a:r>
          </a:p>
          <a:p>
            <a:pPr marL="731520" lvl="1" indent="-365760">
              <a:lnSpc>
                <a:spcPct val="120000"/>
              </a:lnSpc>
              <a:spcBef>
                <a:spcPts val="0"/>
              </a:spcBef>
              <a:buFont typeface="Arial" pitchFamily="34" charset="0"/>
              <a:buChar char="•"/>
            </a:pPr>
            <a:endParaRPr lang="en-US" sz="2200" dirty="0" smtClean="0"/>
          </a:p>
          <a:p>
            <a:pPr marL="731520" lvl="1" indent="-365760">
              <a:lnSpc>
                <a:spcPct val="120000"/>
              </a:lnSpc>
              <a:spcBef>
                <a:spcPts val="0"/>
              </a:spcBef>
              <a:buNone/>
            </a:pPr>
            <a:endParaRPr lang="en-US" sz="2200" b="1" dirty="0" smtClean="0"/>
          </a:p>
        </p:txBody>
      </p:sp>
      <p:sp>
        <p:nvSpPr>
          <p:cNvPr id="2" name="Title 1"/>
          <p:cNvSpPr>
            <a:spLocks noGrp="1"/>
          </p:cNvSpPr>
          <p:nvPr>
            <p:ph type="title"/>
          </p:nvPr>
        </p:nvSpPr>
        <p:spPr/>
        <p:txBody>
          <a:bodyPr/>
          <a:lstStyle/>
          <a:p>
            <a:pPr marL="0" indent="0"/>
            <a:r>
              <a:rPr lang="en-US" dirty="0" smtClean="0"/>
              <a:t>Control Flow Functions</a:t>
            </a:r>
          </a:p>
        </p:txBody>
      </p:sp>
      <p:sp>
        <p:nvSpPr>
          <p:cNvPr id="9" name="Rectangle 5"/>
          <p:cNvSpPr>
            <a:spLocks noChangeArrowheads="1"/>
          </p:cNvSpPr>
          <p:nvPr/>
        </p:nvSpPr>
        <p:spPr bwMode="auto">
          <a:xfrm>
            <a:off x="3213100" y="2432050"/>
            <a:ext cx="2387600" cy="457200"/>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pPr algn="ctr" fontAlgn="base">
              <a:lnSpc>
                <a:spcPct val="86000"/>
              </a:lnSpc>
              <a:spcBef>
                <a:spcPct val="0"/>
              </a:spcBef>
              <a:spcAft>
                <a:spcPct val="0"/>
              </a:spcAft>
              <a:buClr>
                <a:srgbClr val="000000"/>
              </a:buClr>
              <a:buSzPct val="100000"/>
            </a:pPr>
            <a:endParaRPr lang="en-US" sz="1600" dirty="0" smtClean="0">
              <a:solidFill>
                <a:schemeClr val="tx1">
                  <a:lumMod val="75000"/>
                  <a:lumOff val="25000"/>
                </a:schemeClr>
              </a:solidFill>
            </a:endParaRPr>
          </a:p>
          <a:p>
            <a:pPr algn="ctr">
              <a:spcBef>
                <a:spcPts val="1200"/>
              </a:spcBef>
            </a:pPr>
            <a:r>
              <a:rPr lang="en-US" sz="1600" dirty="0" smtClean="0"/>
              <a:t> </a:t>
            </a:r>
            <a:r>
              <a:rPr lang="en-US" dirty="0" smtClean="0">
                <a:solidFill>
                  <a:srgbClr val="0070C0"/>
                </a:solidFill>
              </a:rPr>
              <a:t>IF(</a:t>
            </a:r>
            <a:r>
              <a:rPr lang="en-US" dirty="0" smtClean="0">
                <a:solidFill>
                  <a:srgbClr val="00B050"/>
                </a:solidFill>
              </a:rPr>
              <a:t>expr1, expr2, expr3</a:t>
            </a:r>
            <a:r>
              <a:rPr lang="en-US" dirty="0" smtClean="0">
                <a:solidFill>
                  <a:srgbClr val="0070C0"/>
                </a:solidFill>
              </a:rPr>
              <a:t>)</a:t>
            </a:r>
            <a:endParaRPr lang="en-US" dirty="0">
              <a:solidFill>
                <a:srgbClr val="0070C0"/>
              </a:solidFill>
            </a:endParaRPr>
          </a:p>
          <a:p>
            <a:pPr algn="ct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a:p>
            <a:pPr algn="ct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p:txBody>
      </p:sp>
      <p:sp>
        <p:nvSpPr>
          <p:cNvPr id="10" name="Rectangle 5"/>
          <p:cNvSpPr>
            <a:spLocks noChangeArrowheads="1"/>
          </p:cNvSpPr>
          <p:nvPr/>
        </p:nvSpPr>
        <p:spPr bwMode="auto">
          <a:xfrm>
            <a:off x="2921000" y="3575050"/>
            <a:ext cx="2971800" cy="512135"/>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pPr fontAlgn="base">
              <a:lnSpc>
                <a:spcPct val="86000"/>
              </a:lnSpc>
              <a:spcBef>
                <a:spcPct val="0"/>
              </a:spcBef>
              <a:spcAft>
                <a:spcPct val="0"/>
              </a:spcAft>
              <a:buClr>
                <a:srgbClr val="000000"/>
              </a:buClr>
              <a:buSzPct val="100000"/>
            </a:pPr>
            <a:endParaRPr lang="en-US" sz="1600" dirty="0" smtClean="0">
              <a:solidFill>
                <a:schemeClr val="tx1">
                  <a:lumMod val="75000"/>
                  <a:lumOff val="25000"/>
                </a:schemeClr>
              </a:solidFill>
            </a:endParaRPr>
          </a:p>
          <a:p>
            <a:pPr algn="ctr">
              <a:spcBef>
                <a:spcPts val="1200"/>
              </a:spcBef>
            </a:pPr>
            <a:r>
              <a:rPr lang="en-US" sz="1600" dirty="0" smtClean="0"/>
              <a:t> </a:t>
            </a:r>
            <a:r>
              <a:rPr lang="en-US" dirty="0" smtClean="0">
                <a:solidFill>
                  <a:srgbClr val="0070C0"/>
                </a:solidFill>
              </a:rPr>
              <a:t>IFNULL(</a:t>
            </a:r>
            <a:r>
              <a:rPr lang="en-US" dirty="0" smtClean="0">
                <a:solidFill>
                  <a:srgbClr val="00B050"/>
                </a:solidFill>
              </a:rPr>
              <a:t>expr1, expr2</a:t>
            </a:r>
            <a:r>
              <a:rPr lang="en-US" dirty="0">
                <a:solidFill>
                  <a:srgbClr val="00B050"/>
                </a:solidFill>
              </a:rPr>
              <a:t>, expr3</a:t>
            </a:r>
            <a:r>
              <a:rPr lang="en-US" dirty="0">
                <a:solidFill>
                  <a:srgbClr val="0070C0"/>
                </a:solidFill>
              </a:rPr>
              <a:t>)</a:t>
            </a: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p:txBody>
      </p:sp>
      <p:sp>
        <p:nvSpPr>
          <p:cNvPr id="16" name="TextBox 15"/>
          <p:cNvSpPr txBox="1"/>
          <p:nvPr/>
        </p:nvSpPr>
        <p:spPr>
          <a:xfrm>
            <a:off x="2688988" y="4800600"/>
            <a:ext cx="3429000" cy="206210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spcBef>
                <a:spcPts val="600"/>
              </a:spcBef>
            </a:pPr>
            <a:r>
              <a:rPr lang="en-US" sz="1400" b="1" dirty="0" smtClean="0"/>
              <a:t>Examples:</a:t>
            </a:r>
          </a:p>
          <a:p>
            <a:pPr lvl="1">
              <a:spcBef>
                <a:spcPts val="600"/>
              </a:spcBef>
            </a:pPr>
            <a:r>
              <a:rPr lang="en-US" sz="1400" b="1" dirty="0">
                <a:solidFill>
                  <a:srgbClr val="0070C0"/>
                </a:solidFill>
              </a:rPr>
              <a:t>Select IF</a:t>
            </a:r>
            <a:r>
              <a:rPr lang="en-US" sz="1400" b="1" dirty="0">
                <a:solidFill>
                  <a:srgbClr val="BC8F00"/>
                </a:solidFill>
              </a:rPr>
              <a:t>(1&gt;2,2,3); </a:t>
            </a:r>
            <a:r>
              <a:rPr lang="en-US" sz="1400" b="1" dirty="0" smtClean="0">
                <a:solidFill>
                  <a:srgbClr val="BC8F00"/>
                </a:solidFill>
              </a:rPr>
              <a:t>// 3</a:t>
            </a:r>
            <a:endParaRPr lang="en-US" sz="1400" b="1" dirty="0" smtClean="0"/>
          </a:p>
          <a:p>
            <a:pPr lvl="1">
              <a:spcBef>
                <a:spcPts val="600"/>
              </a:spcBef>
            </a:pPr>
            <a:r>
              <a:rPr lang="en-US" sz="1400" b="1" dirty="0">
                <a:solidFill>
                  <a:srgbClr val="0070C0"/>
                </a:solidFill>
              </a:rPr>
              <a:t>Select IF</a:t>
            </a:r>
            <a:r>
              <a:rPr lang="en-US" sz="1400" b="1" dirty="0">
                <a:solidFill>
                  <a:srgbClr val="BC8F00"/>
                </a:solidFill>
              </a:rPr>
              <a:t>(1&lt;2,’Yes’,’no’); </a:t>
            </a:r>
            <a:r>
              <a:rPr lang="en-US" sz="1400" b="1" dirty="0" smtClean="0">
                <a:solidFill>
                  <a:srgbClr val="BC8F00"/>
                </a:solidFill>
              </a:rPr>
              <a:t>// Yes</a:t>
            </a:r>
            <a:endParaRPr lang="en-US" sz="1400" b="1" dirty="0" smtClean="0"/>
          </a:p>
          <a:p>
            <a:pPr lvl="1">
              <a:spcBef>
                <a:spcPts val="600"/>
              </a:spcBef>
            </a:pPr>
            <a:r>
              <a:rPr lang="en-US" sz="1400" b="1" dirty="0">
                <a:solidFill>
                  <a:srgbClr val="0070C0"/>
                </a:solidFill>
              </a:rPr>
              <a:t>Select</a:t>
            </a:r>
            <a:r>
              <a:rPr lang="en-US" sz="1400" b="1" dirty="0">
                <a:solidFill>
                  <a:srgbClr val="BC8F00"/>
                </a:solidFill>
              </a:rPr>
              <a:t> </a:t>
            </a:r>
            <a:r>
              <a:rPr lang="en-US" sz="1400" b="1" dirty="0">
                <a:solidFill>
                  <a:srgbClr val="0070C0"/>
                </a:solidFill>
              </a:rPr>
              <a:t>IF(STRCMP</a:t>
            </a:r>
            <a:r>
              <a:rPr lang="en-US" sz="1400" b="1" dirty="0">
                <a:solidFill>
                  <a:srgbClr val="BC8F00"/>
                </a:solidFill>
              </a:rPr>
              <a:t>(‘hi’,’h1’),’</a:t>
            </a:r>
            <a:r>
              <a:rPr lang="en-US" sz="1400" b="1" dirty="0" err="1">
                <a:solidFill>
                  <a:srgbClr val="BC8F00"/>
                </a:solidFill>
              </a:rPr>
              <a:t>no’,’yes</a:t>
            </a:r>
            <a:r>
              <a:rPr lang="en-US" sz="1400" b="1" dirty="0">
                <a:solidFill>
                  <a:srgbClr val="BC8F00"/>
                </a:solidFill>
              </a:rPr>
              <a:t>’); </a:t>
            </a:r>
          </a:p>
          <a:p>
            <a:pPr lvl="1">
              <a:spcBef>
                <a:spcPts val="600"/>
              </a:spcBef>
            </a:pPr>
            <a:r>
              <a:rPr lang="en-US" sz="1400" b="1" dirty="0">
                <a:solidFill>
                  <a:srgbClr val="BC8F00"/>
                </a:solidFill>
              </a:rPr>
              <a:t>-&gt; no</a:t>
            </a:r>
          </a:p>
          <a:p>
            <a:pPr lvl="1">
              <a:spcBef>
                <a:spcPts val="600"/>
              </a:spcBef>
            </a:pPr>
            <a:r>
              <a:rPr lang="en-US" sz="1400" b="1" dirty="0">
                <a:solidFill>
                  <a:srgbClr val="0070C0"/>
                </a:solidFill>
              </a:rPr>
              <a:t>Select</a:t>
            </a:r>
            <a:r>
              <a:rPr lang="en-US" sz="1400" b="1" dirty="0">
                <a:solidFill>
                  <a:srgbClr val="BC8F00"/>
                </a:solidFill>
              </a:rPr>
              <a:t> </a:t>
            </a:r>
            <a:r>
              <a:rPr lang="en-US" sz="1400" b="1" dirty="0">
                <a:solidFill>
                  <a:srgbClr val="0070C0"/>
                </a:solidFill>
              </a:rPr>
              <a:t>IFNULL</a:t>
            </a:r>
            <a:r>
              <a:rPr lang="en-US" sz="1400" b="1" dirty="0">
                <a:solidFill>
                  <a:srgbClr val="BC8F00"/>
                </a:solidFill>
              </a:rPr>
              <a:t>(1,0); </a:t>
            </a:r>
            <a:r>
              <a:rPr lang="en-US" sz="1400" b="1" dirty="0" smtClean="0">
                <a:solidFill>
                  <a:srgbClr val="0070C0"/>
                </a:solidFill>
              </a:rPr>
              <a:t>// 1</a:t>
            </a:r>
            <a:r>
              <a:rPr lang="en-US" sz="1400" b="1" dirty="0" smtClean="0"/>
              <a:t> </a:t>
            </a:r>
          </a:p>
          <a:p>
            <a:pPr lvl="1">
              <a:spcBef>
                <a:spcPts val="600"/>
              </a:spcBef>
            </a:pPr>
            <a:r>
              <a:rPr lang="en-US" sz="1400" b="1" dirty="0" smtClean="0">
                <a:solidFill>
                  <a:srgbClr val="0070C0"/>
                </a:solidFill>
              </a:rPr>
              <a:t>Select </a:t>
            </a:r>
            <a:r>
              <a:rPr lang="en-US" sz="1400" b="1" dirty="0">
                <a:solidFill>
                  <a:srgbClr val="0070C0"/>
                </a:solidFill>
              </a:rPr>
              <a:t>IFNULL(NULL</a:t>
            </a:r>
            <a:r>
              <a:rPr lang="en-US" sz="1400" b="1" dirty="0">
                <a:solidFill>
                  <a:srgbClr val="BC8F00"/>
                </a:solidFill>
              </a:rPr>
              <a:t>,10</a:t>
            </a:r>
            <a:r>
              <a:rPr lang="en-US" sz="1400" b="1" dirty="0" smtClean="0">
                <a:solidFill>
                  <a:srgbClr val="BC8F00"/>
                </a:solidFill>
              </a:rPr>
              <a:t>); // 10</a:t>
            </a:r>
            <a:endParaRPr lang="en-US" sz="1400" b="1" dirty="0">
              <a:solidFill>
                <a:srgbClr val="BC8F00"/>
              </a:solidFill>
            </a:endParaRPr>
          </a:p>
        </p:txBody>
      </p:sp>
      <p:sp>
        <p:nvSpPr>
          <p:cNvPr id="11" name="Slide Number Placeholder 10"/>
          <p:cNvSpPr>
            <a:spLocks noGrp="1"/>
          </p:cNvSpPr>
          <p:nvPr>
            <p:ph type="sldNum" sz="quarter" idx="10"/>
          </p:nvPr>
        </p:nvSpPr>
        <p:spPr/>
        <p:txBody>
          <a:bodyPr/>
          <a:lstStyle/>
          <a:p>
            <a:fld id="{47ED8886-DB3B-44F4-9A80-E6A224679F20}" type="slidenum">
              <a:rPr lang="en-US" smtClean="0"/>
              <a:pPr/>
              <a:t>30</a:t>
            </a:fld>
            <a:endParaRPr lang="en-US" dirty="0"/>
          </a:p>
        </p:txBody>
      </p:sp>
    </p:spTree>
    <p:extLst>
      <p:ext uri="{BB962C8B-B14F-4D97-AF65-F5344CB8AC3E}">
        <p14:creationId xmlns:p14="http://schemas.microsoft.com/office/powerpoint/2010/main" val="251319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25550"/>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365760">
              <a:lnSpc>
                <a:spcPct val="120000"/>
              </a:lnSpc>
              <a:spcBef>
                <a:spcPts val="0"/>
              </a:spcBef>
              <a:buNone/>
            </a:pPr>
            <a:r>
              <a:rPr lang="en-US" sz="2400" b="1" dirty="0"/>
              <a:t>Nesting </a:t>
            </a:r>
            <a:r>
              <a:rPr lang="en-US" sz="2400" b="1" dirty="0" smtClean="0"/>
              <a:t>of </a:t>
            </a:r>
            <a:r>
              <a:rPr lang="en-US" sz="2400" b="1" dirty="0"/>
              <a:t>Functions</a:t>
            </a:r>
          </a:p>
          <a:p>
            <a:pPr marL="731520" indent="-365760">
              <a:lnSpc>
                <a:spcPct val="120000"/>
              </a:lnSpc>
              <a:spcBef>
                <a:spcPts val="0"/>
              </a:spcBef>
            </a:pPr>
            <a:r>
              <a:rPr lang="en-US" sz="2200" dirty="0" smtClean="0"/>
              <a:t>In </a:t>
            </a:r>
            <a:r>
              <a:rPr lang="en-US" sz="2200" dirty="0"/>
              <a:t>case of nesting of functions  the inner most functions is evaluated first &amp; the out put of that function serves as input to outer function. </a:t>
            </a:r>
            <a:endParaRPr lang="en-US" sz="2200" dirty="0" smtClean="0"/>
          </a:p>
          <a:p>
            <a:pPr marL="731520" indent="-365760">
              <a:lnSpc>
                <a:spcPct val="120000"/>
              </a:lnSpc>
              <a:spcBef>
                <a:spcPts val="0"/>
              </a:spcBef>
            </a:pPr>
            <a:r>
              <a:rPr lang="en-US" sz="2200" dirty="0" smtClean="0"/>
              <a:t>The </a:t>
            </a:r>
            <a:r>
              <a:rPr lang="en-US" sz="2200" dirty="0"/>
              <a:t>process goes till outer most function return the value.</a:t>
            </a:r>
          </a:p>
          <a:p>
            <a:pPr marL="731520" indent="-365760">
              <a:lnSpc>
                <a:spcPct val="120000"/>
              </a:lnSpc>
              <a:spcBef>
                <a:spcPts val="0"/>
              </a:spcBef>
            </a:pPr>
            <a:r>
              <a:rPr lang="en-US" sz="2200" dirty="0"/>
              <a:t>Scalar functions can be nested to any level. Though Some database vendors have their own restrictions. </a:t>
            </a:r>
            <a:endParaRPr lang="en-US" sz="2200" dirty="0" smtClean="0"/>
          </a:p>
          <a:p>
            <a:pPr marL="0" indent="-365760">
              <a:lnSpc>
                <a:spcPct val="120000"/>
              </a:lnSpc>
              <a:spcBef>
                <a:spcPts val="0"/>
              </a:spcBef>
              <a:buNone/>
            </a:pPr>
            <a:r>
              <a:rPr lang="en-US" sz="2400" dirty="0" smtClean="0"/>
              <a:t>   </a:t>
            </a:r>
            <a:r>
              <a:rPr lang="en-US" sz="2400" b="1" dirty="0" smtClean="0"/>
              <a:t>Example</a:t>
            </a:r>
            <a:r>
              <a:rPr lang="en-US" sz="2400" dirty="0"/>
              <a:t>: </a:t>
            </a:r>
          </a:p>
          <a:p>
            <a:pPr indent="-365760">
              <a:lnSpc>
                <a:spcPct val="120000"/>
              </a:lnSpc>
              <a:spcBef>
                <a:spcPts val="0"/>
              </a:spcBef>
            </a:pPr>
            <a:endParaRPr lang="en-US" sz="2400" dirty="0" smtClean="0"/>
          </a:p>
          <a:p>
            <a:pPr indent="-365760">
              <a:lnSpc>
                <a:spcPct val="120000"/>
              </a:lnSpc>
              <a:spcBef>
                <a:spcPts val="0"/>
              </a:spcBef>
            </a:pPr>
            <a:endParaRPr lang="en-US" sz="2400" dirty="0"/>
          </a:p>
          <a:p>
            <a:pPr marL="0" indent="-365760">
              <a:lnSpc>
                <a:spcPct val="120000"/>
              </a:lnSpc>
              <a:spcBef>
                <a:spcPts val="0"/>
              </a:spcBef>
              <a:buNone/>
            </a:pPr>
            <a:endParaRPr lang="en-US" sz="2400" b="1" dirty="0" smtClean="0">
              <a:latin typeface="Verdana" pitchFamily="34" charset="0"/>
            </a:endParaRPr>
          </a:p>
          <a:p>
            <a:pPr marL="285750" lvl="1" indent="-365760">
              <a:lnSpc>
                <a:spcPct val="120000"/>
              </a:lnSpc>
              <a:spcBef>
                <a:spcPts val="0"/>
              </a:spcBef>
              <a:buFont typeface="Arial" pitchFamily="34" charset="0"/>
              <a:buChar char="•"/>
            </a:pPr>
            <a:endParaRPr lang="en-US" dirty="0" smtClean="0"/>
          </a:p>
          <a:p>
            <a:pPr marL="285750" lvl="1" indent="-365760">
              <a:lnSpc>
                <a:spcPct val="120000"/>
              </a:lnSpc>
              <a:spcBef>
                <a:spcPts val="0"/>
              </a:spcBef>
              <a:buFont typeface="Arial" pitchFamily="34" charset="0"/>
              <a:buChar char="•"/>
            </a:pPr>
            <a:endParaRPr lang="en-US" dirty="0"/>
          </a:p>
          <a:p>
            <a:pPr marL="285750" lvl="1" indent="-365760">
              <a:lnSpc>
                <a:spcPct val="120000"/>
              </a:lnSpc>
              <a:spcBef>
                <a:spcPts val="0"/>
              </a:spcBef>
              <a:buFont typeface="Arial" pitchFamily="34" charset="0"/>
              <a:buChar char="•"/>
            </a:pPr>
            <a:endParaRPr lang="en-US" dirty="0" smtClean="0"/>
          </a:p>
          <a:p>
            <a:pPr marL="285750" lvl="1" indent="-365760">
              <a:lnSpc>
                <a:spcPct val="120000"/>
              </a:lnSpc>
              <a:spcBef>
                <a:spcPts val="0"/>
              </a:spcBef>
              <a:buFont typeface="Arial" pitchFamily="34" charset="0"/>
              <a:buChar char="•"/>
            </a:pPr>
            <a:endParaRPr lang="en-US" dirty="0" smtClean="0"/>
          </a:p>
          <a:p>
            <a:pPr marL="285750" lvl="1" indent="-365760">
              <a:lnSpc>
                <a:spcPct val="120000"/>
              </a:lnSpc>
              <a:spcBef>
                <a:spcPts val="0"/>
              </a:spcBef>
              <a:buFont typeface="Arial" pitchFamily="34" charset="0"/>
              <a:buChar char="•"/>
            </a:pPr>
            <a:endParaRPr lang="en-US" dirty="0" smtClean="0"/>
          </a:p>
        </p:txBody>
      </p:sp>
      <p:sp>
        <p:nvSpPr>
          <p:cNvPr id="2" name="Title 1"/>
          <p:cNvSpPr>
            <a:spLocks noGrp="1"/>
          </p:cNvSpPr>
          <p:nvPr>
            <p:ph type="title"/>
          </p:nvPr>
        </p:nvSpPr>
        <p:spPr/>
        <p:txBody>
          <a:bodyPr/>
          <a:lstStyle/>
          <a:p>
            <a:pPr marL="0" indent="0"/>
            <a:r>
              <a:rPr lang="en-US" dirty="0"/>
              <a:t>Nesting Of Functions</a:t>
            </a:r>
          </a:p>
        </p:txBody>
      </p:sp>
      <p:sp>
        <p:nvSpPr>
          <p:cNvPr id="10" name="TextBox 9"/>
          <p:cNvSpPr txBox="1"/>
          <p:nvPr/>
        </p:nvSpPr>
        <p:spPr>
          <a:xfrm>
            <a:off x="972343" y="4114800"/>
            <a:ext cx="6495257" cy="218521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smtClean="0">
                <a:solidFill>
                  <a:srgbClr val="0070C0"/>
                </a:solidFill>
                <a:latin typeface="Arial" pitchFamily="34" charset="0"/>
                <a:cs typeface="Arial" pitchFamily="34" charset="0"/>
              </a:rPr>
              <a:t>SELECT  AVG(IFNULL(</a:t>
            </a:r>
            <a:r>
              <a:rPr lang="en-US" sz="1600" b="1" dirty="0" smtClean="0">
                <a:solidFill>
                  <a:srgbClr val="BC8F00"/>
                </a:solidFill>
              </a:rPr>
              <a:t>CREDITLIMIT, </a:t>
            </a:r>
            <a:r>
              <a:rPr lang="en-US" sz="1600" b="1" dirty="0">
                <a:solidFill>
                  <a:srgbClr val="BC8F00"/>
                </a:solidFill>
              </a:rPr>
              <a:t>0</a:t>
            </a:r>
            <a:r>
              <a:rPr lang="en-US" sz="1600" dirty="0" smtClean="0">
                <a:solidFill>
                  <a:srgbClr val="00B050"/>
                </a:solidFill>
                <a:latin typeface="Arial" pitchFamily="34" charset="0"/>
                <a:cs typeface="Arial" pitchFamily="34" charset="0"/>
              </a:rPr>
              <a:t>)</a:t>
            </a:r>
            <a:r>
              <a:rPr lang="en-US" sz="1600" dirty="0" smtClean="0">
                <a:solidFill>
                  <a:srgbClr val="0070C0"/>
                </a:solidFill>
                <a:latin typeface="Arial" pitchFamily="34" charset="0"/>
                <a:cs typeface="Arial" pitchFamily="34" charset="0"/>
              </a:rPr>
              <a:t>)  </a:t>
            </a:r>
          </a:p>
          <a:p>
            <a:r>
              <a:rPr lang="en-US" sz="1600" dirty="0" smtClean="0">
                <a:solidFill>
                  <a:srgbClr val="0070C0"/>
                </a:solidFill>
                <a:latin typeface="Arial" pitchFamily="34" charset="0"/>
                <a:cs typeface="Arial" pitchFamily="34" charset="0"/>
              </a:rPr>
              <a:t>FROM  </a:t>
            </a:r>
            <a:r>
              <a:rPr lang="en-US" sz="1600" b="1" dirty="0" smtClean="0">
                <a:solidFill>
                  <a:srgbClr val="BC8F00"/>
                </a:solidFill>
              </a:rPr>
              <a:t>CUSTOMERS</a:t>
            </a:r>
            <a:r>
              <a:rPr lang="en-US" sz="1600" dirty="0" smtClean="0">
                <a:solidFill>
                  <a:srgbClr val="0070C0"/>
                </a:solidFill>
                <a:latin typeface="Arial" pitchFamily="34" charset="0"/>
                <a:cs typeface="Arial" pitchFamily="34" charset="0"/>
              </a:rPr>
              <a:t>;</a:t>
            </a:r>
            <a:endParaRPr lang="en-US" sz="1600" dirty="0" smtClean="0">
              <a:latin typeface="Arial" pitchFamily="34" charset="0"/>
              <a:cs typeface="Arial" pitchFamily="34" charset="0"/>
            </a:endParaRPr>
          </a:p>
          <a:p>
            <a:pPr>
              <a:spcBef>
                <a:spcPts val="1200"/>
              </a:spcBef>
            </a:pPr>
            <a:r>
              <a:rPr lang="en-US" sz="1400" b="1" dirty="0" smtClean="0">
                <a:solidFill>
                  <a:schemeClr val="tx1">
                    <a:lumMod val="95000"/>
                    <a:lumOff val="5000"/>
                  </a:schemeClr>
                </a:solidFill>
                <a:latin typeface="Arial" pitchFamily="34" charset="0"/>
                <a:cs typeface="Arial" pitchFamily="34" charset="0"/>
              </a:rPr>
              <a:t>Step 1: </a:t>
            </a:r>
          </a:p>
          <a:p>
            <a:pPr marL="742950" lvl="1" indent="-285750">
              <a:buFont typeface="Arial" pitchFamily="34" charset="0"/>
              <a:buChar char="•"/>
            </a:pPr>
            <a:r>
              <a:rPr lang="en-US" sz="1400" dirty="0" smtClean="0">
                <a:solidFill>
                  <a:schemeClr val="tx1">
                    <a:lumMod val="95000"/>
                    <a:lumOff val="5000"/>
                  </a:schemeClr>
                </a:solidFill>
                <a:latin typeface="Arial" pitchFamily="34" charset="0"/>
                <a:cs typeface="Arial" pitchFamily="34" charset="0"/>
              </a:rPr>
              <a:t>IFNULL function is applied:</a:t>
            </a:r>
          </a:p>
          <a:p>
            <a:pPr marL="742950" lvl="1" indent="-285750">
              <a:buFont typeface="Arial" pitchFamily="34" charset="0"/>
              <a:buChar char="•"/>
            </a:pPr>
            <a:r>
              <a:rPr lang="en-US" sz="1400" dirty="0" smtClean="0">
                <a:solidFill>
                  <a:schemeClr val="tx1">
                    <a:lumMod val="95000"/>
                    <a:lumOff val="5000"/>
                  </a:schemeClr>
                </a:solidFill>
                <a:latin typeface="Arial" pitchFamily="34" charset="0"/>
                <a:cs typeface="Arial" pitchFamily="34" charset="0"/>
              </a:rPr>
              <a:t>If the SAL column in NULL, it is replaced as 0</a:t>
            </a:r>
          </a:p>
          <a:p>
            <a:pPr>
              <a:spcBef>
                <a:spcPts val="1200"/>
              </a:spcBef>
            </a:pPr>
            <a:r>
              <a:rPr lang="en-US" sz="1400" b="1" dirty="0" smtClean="0">
                <a:solidFill>
                  <a:schemeClr val="tx1">
                    <a:lumMod val="95000"/>
                    <a:lumOff val="5000"/>
                  </a:schemeClr>
                </a:solidFill>
                <a:latin typeface="Arial" pitchFamily="34" charset="0"/>
                <a:cs typeface="Arial" pitchFamily="34" charset="0"/>
              </a:rPr>
              <a:t>Step 2: </a:t>
            </a:r>
          </a:p>
          <a:p>
            <a:pPr marL="742950" lvl="1" indent="-285750">
              <a:buFont typeface="Arial" pitchFamily="34" charset="0"/>
              <a:buChar char="•"/>
            </a:pPr>
            <a:r>
              <a:rPr lang="en-US" sz="1400" dirty="0">
                <a:solidFill>
                  <a:schemeClr val="tx1">
                    <a:lumMod val="95000"/>
                    <a:lumOff val="5000"/>
                  </a:schemeClr>
                </a:solidFill>
                <a:latin typeface="Arial" pitchFamily="34" charset="0"/>
                <a:cs typeface="Arial" pitchFamily="34" charset="0"/>
              </a:rPr>
              <a:t>AVG function is applied:</a:t>
            </a:r>
          </a:p>
          <a:p>
            <a:pPr marL="742950" lvl="1" indent="-285750">
              <a:buFont typeface="Arial" pitchFamily="34" charset="0"/>
              <a:buChar char="•"/>
            </a:pPr>
            <a:r>
              <a:rPr lang="en-US" sz="1400" dirty="0">
                <a:solidFill>
                  <a:schemeClr val="tx1">
                    <a:lumMod val="95000"/>
                    <a:lumOff val="5000"/>
                  </a:schemeClr>
                </a:solidFill>
                <a:latin typeface="Arial" pitchFamily="34" charset="0"/>
                <a:cs typeface="Arial" pitchFamily="34" charset="0"/>
              </a:rPr>
              <a:t>Average is taken after the IFNULL function is applied</a:t>
            </a:r>
          </a:p>
        </p:txBody>
      </p:sp>
      <p:sp>
        <p:nvSpPr>
          <p:cNvPr id="9" name="Slide Number Placeholder 8"/>
          <p:cNvSpPr>
            <a:spLocks noGrp="1"/>
          </p:cNvSpPr>
          <p:nvPr>
            <p:ph type="sldNum" sz="quarter" idx="10"/>
          </p:nvPr>
        </p:nvSpPr>
        <p:spPr/>
        <p:txBody>
          <a:bodyPr/>
          <a:lstStyle/>
          <a:p>
            <a:fld id="{47ED8886-DB3B-44F4-9A80-E6A224679F20}" type="slidenum">
              <a:rPr lang="en-US" smtClean="0"/>
              <a:pPr/>
              <a:t>31</a:t>
            </a:fld>
            <a:endParaRPr lang="en-US" dirty="0"/>
          </a:p>
        </p:txBody>
      </p:sp>
    </p:spTree>
    <p:extLst>
      <p:ext uri="{BB962C8B-B14F-4D97-AF65-F5344CB8AC3E}">
        <p14:creationId xmlns:p14="http://schemas.microsoft.com/office/powerpoint/2010/main" val="411554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25550"/>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365760">
              <a:lnSpc>
                <a:spcPct val="120000"/>
              </a:lnSpc>
              <a:spcBef>
                <a:spcPts val="0"/>
              </a:spcBef>
              <a:buNone/>
            </a:pPr>
            <a:r>
              <a:rPr lang="en-US" sz="2400" b="1" dirty="0" smtClean="0">
                <a:latin typeface="+mj-lt"/>
              </a:rPr>
              <a:t>What </a:t>
            </a:r>
            <a:r>
              <a:rPr lang="en-US" sz="2400" b="1" dirty="0">
                <a:latin typeface="+mj-lt"/>
              </a:rPr>
              <a:t>is </a:t>
            </a:r>
            <a:r>
              <a:rPr lang="en-US" sz="2400" b="1" dirty="0" smtClean="0">
                <a:latin typeface="+mj-lt"/>
              </a:rPr>
              <a:t>Expression?</a:t>
            </a:r>
          </a:p>
          <a:p>
            <a:pPr marL="731520" indent="-365760">
              <a:lnSpc>
                <a:spcPct val="120000"/>
              </a:lnSpc>
              <a:spcBef>
                <a:spcPts val="0"/>
              </a:spcBef>
            </a:pPr>
            <a:r>
              <a:rPr lang="en-US" sz="2200" dirty="0">
                <a:latin typeface="+mj-lt"/>
              </a:rPr>
              <a:t>An expression is a combination of one or more of conditions, values, operators, and SQL functions that evaluates to a value. </a:t>
            </a:r>
          </a:p>
          <a:p>
            <a:pPr marL="0" indent="-365760">
              <a:lnSpc>
                <a:spcPct val="120000"/>
              </a:lnSpc>
              <a:spcBef>
                <a:spcPts val="0"/>
              </a:spcBef>
              <a:buNone/>
            </a:pPr>
            <a:endParaRPr lang="en-US" sz="2400" b="1" dirty="0" smtClean="0">
              <a:latin typeface="+mj-lt"/>
            </a:endParaRPr>
          </a:p>
          <a:p>
            <a:pPr marL="0" indent="-365760">
              <a:lnSpc>
                <a:spcPct val="120000"/>
              </a:lnSpc>
              <a:spcBef>
                <a:spcPts val="0"/>
              </a:spcBef>
              <a:buNone/>
            </a:pPr>
            <a:r>
              <a:rPr lang="en-US" sz="2400" b="1" dirty="0" smtClean="0">
                <a:latin typeface="+mj-lt"/>
              </a:rPr>
              <a:t>Where they can be used?</a:t>
            </a:r>
          </a:p>
          <a:p>
            <a:pPr marL="731520" indent="-365760">
              <a:lnSpc>
                <a:spcPct val="120000"/>
              </a:lnSpc>
              <a:spcBef>
                <a:spcPts val="0"/>
              </a:spcBef>
            </a:pPr>
            <a:r>
              <a:rPr lang="en-US" sz="2200" dirty="0">
                <a:latin typeface="+mj-lt"/>
              </a:rPr>
              <a:t>Expressions can be used in,</a:t>
            </a:r>
          </a:p>
          <a:p>
            <a:pPr marL="1188720" lvl="4" indent="-365760">
              <a:lnSpc>
                <a:spcPct val="120000"/>
              </a:lnSpc>
              <a:spcBef>
                <a:spcPts val="0"/>
              </a:spcBef>
              <a:buFont typeface="Arial" pitchFamily="34" charset="0"/>
              <a:buChar char="•"/>
            </a:pPr>
            <a:r>
              <a:rPr lang="en-US" sz="2000" dirty="0">
                <a:latin typeface="+mj-lt"/>
              </a:rPr>
              <a:t>The SELECT statement. </a:t>
            </a:r>
          </a:p>
          <a:p>
            <a:pPr marL="1188720" lvl="4" indent="-365760">
              <a:lnSpc>
                <a:spcPct val="120000"/>
              </a:lnSpc>
              <a:spcBef>
                <a:spcPts val="0"/>
              </a:spcBef>
              <a:buFont typeface="Arial" pitchFamily="34" charset="0"/>
              <a:buChar char="•"/>
            </a:pPr>
            <a:r>
              <a:rPr lang="en-US" sz="2000" dirty="0">
                <a:latin typeface="+mj-lt"/>
              </a:rPr>
              <a:t>A condition of the WHERE,HAVING and ORDER BY clause.</a:t>
            </a:r>
          </a:p>
          <a:p>
            <a:pPr marL="1188720" lvl="4" indent="-365760">
              <a:lnSpc>
                <a:spcPct val="120000"/>
              </a:lnSpc>
              <a:spcBef>
                <a:spcPts val="0"/>
              </a:spcBef>
              <a:buFont typeface="Arial" pitchFamily="34" charset="0"/>
              <a:buChar char="•"/>
            </a:pPr>
            <a:r>
              <a:rPr lang="en-US" sz="2000" dirty="0">
                <a:latin typeface="+mj-lt"/>
              </a:rPr>
              <a:t>The VALUES clause of the INSERT statement. </a:t>
            </a:r>
          </a:p>
          <a:p>
            <a:pPr marL="1188720" lvl="4" indent="-365760">
              <a:lnSpc>
                <a:spcPct val="120000"/>
              </a:lnSpc>
              <a:spcBef>
                <a:spcPts val="0"/>
              </a:spcBef>
              <a:buFont typeface="Arial" pitchFamily="34" charset="0"/>
              <a:buChar char="•"/>
            </a:pPr>
            <a:r>
              <a:rPr lang="en-US" sz="2000" dirty="0">
                <a:latin typeface="+mj-lt"/>
              </a:rPr>
              <a:t>The SET clause of the UPDATE statement. </a:t>
            </a:r>
          </a:p>
          <a:p>
            <a:pPr lvl="1" indent="-365760">
              <a:lnSpc>
                <a:spcPct val="120000"/>
              </a:lnSpc>
              <a:spcBef>
                <a:spcPts val="0"/>
              </a:spcBef>
              <a:buFont typeface="Wingdings" pitchFamily="2" charset="2"/>
              <a:buChar char="q"/>
            </a:pPr>
            <a:endParaRPr lang="en-US" dirty="0">
              <a:latin typeface="+mj-lt"/>
            </a:endParaRPr>
          </a:p>
          <a:p>
            <a:pPr indent="-365760">
              <a:lnSpc>
                <a:spcPct val="120000"/>
              </a:lnSpc>
              <a:spcBef>
                <a:spcPts val="0"/>
              </a:spcBef>
            </a:pPr>
            <a:endParaRPr lang="en-US" sz="2400" dirty="0" smtClean="0">
              <a:latin typeface="+mj-lt"/>
            </a:endParaRPr>
          </a:p>
          <a:p>
            <a:pPr indent="-365760">
              <a:lnSpc>
                <a:spcPct val="120000"/>
              </a:lnSpc>
              <a:spcBef>
                <a:spcPts val="0"/>
              </a:spcBef>
            </a:pPr>
            <a:endParaRPr lang="en-US" sz="2400" dirty="0">
              <a:latin typeface="+mj-lt"/>
            </a:endParaRPr>
          </a:p>
          <a:p>
            <a:pPr marL="0" indent="-365760">
              <a:lnSpc>
                <a:spcPct val="120000"/>
              </a:lnSpc>
              <a:spcBef>
                <a:spcPts val="0"/>
              </a:spcBef>
              <a:buNone/>
            </a:pPr>
            <a:endParaRPr lang="en-US" sz="2400" b="1" dirty="0" smtClean="0">
              <a:latin typeface="+mj-lt"/>
            </a:endParaRPr>
          </a:p>
          <a:p>
            <a:pPr marL="285750" lvl="1" indent="-365760">
              <a:lnSpc>
                <a:spcPct val="120000"/>
              </a:lnSpc>
              <a:spcBef>
                <a:spcPts val="0"/>
              </a:spcBef>
              <a:buFont typeface="Arial" pitchFamily="34" charset="0"/>
              <a:buChar char="•"/>
            </a:pPr>
            <a:endParaRPr lang="en-US" dirty="0" smtClean="0">
              <a:latin typeface="+mj-lt"/>
            </a:endParaRPr>
          </a:p>
          <a:p>
            <a:pPr marL="285750" lvl="1" indent="-365760">
              <a:lnSpc>
                <a:spcPct val="120000"/>
              </a:lnSpc>
              <a:spcBef>
                <a:spcPts val="0"/>
              </a:spcBef>
              <a:buFont typeface="Arial" pitchFamily="34" charset="0"/>
              <a:buChar char="•"/>
            </a:pPr>
            <a:endParaRPr lang="en-US" dirty="0">
              <a:latin typeface="+mj-lt"/>
            </a:endParaRPr>
          </a:p>
          <a:p>
            <a:pPr marL="285750" lvl="1" indent="-365760">
              <a:lnSpc>
                <a:spcPct val="120000"/>
              </a:lnSpc>
              <a:spcBef>
                <a:spcPts val="0"/>
              </a:spcBef>
              <a:buFont typeface="Arial" pitchFamily="34" charset="0"/>
              <a:buChar char="•"/>
            </a:pPr>
            <a:endParaRPr lang="en-US" dirty="0" smtClean="0">
              <a:latin typeface="+mj-lt"/>
            </a:endParaRPr>
          </a:p>
          <a:p>
            <a:pPr marL="285750" lvl="1" indent="-365760">
              <a:lnSpc>
                <a:spcPct val="120000"/>
              </a:lnSpc>
              <a:spcBef>
                <a:spcPts val="0"/>
              </a:spcBef>
              <a:buFont typeface="Arial" pitchFamily="34" charset="0"/>
              <a:buChar char="•"/>
            </a:pPr>
            <a:endParaRPr lang="en-US" dirty="0" smtClean="0">
              <a:latin typeface="+mj-lt"/>
            </a:endParaRPr>
          </a:p>
          <a:p>
            <a:pPr marL="285750" lvl="1" indent="-365760">
              <a:lnSpc>
                <a:spcPct val="120000"/>
              </a:lnSpc>
              <a:spcBef>
                <a:spcPts val="0"/>
              </a:spcBef>
              <a:buFont typeface="Arial" pitchFamily="34" charset="0"/>
              <a:buChar char="•"/>
            </a:pPr>
            <a:endParaRPr lang="en-US" dirty="0" smtClean="0">
              <a:latin typeface="+mj-lt"/>
            </a:endParaRPr>
          </a:p>
        </p:txBody>
      </p:sp>
      <p:sp>
        <p:nvSpPr>
          <p:cNvPr id="2" name="Title 1"/>
          <p:cNvSpPr>
            <a:spLocks noGrp="1"/>
          </p:cNvSpPr>
          <p:nvPr>
            <p:ph type="title"/>
          </p:nvPr>
        </p:nvSpPr>
        <p:spPr/>
        <p:txBody>
          <a:bodyPr/>
          <a:lstStyle/>
          <a:p>
            <a:pPr marL="0" indent="0"/>
            <a:r>
              <a:rPr lang="en-US" dirty="0"/>
              <a:t>SQL Expression</a:t>
            </a:r>
          </a:p>
        </p:txBody>
      </p:sp>
      <p:sp>
        <p:nvSpPr>
          <p:cNvPr id="7" name="Slide Number Placeholder 6"/>
          <p:cNvSpPr>
            <a:spLocks noGrp="1"/>
          </p:cNvSpPr>
          <p:nvPr>
            <p:ph type="sldNum" sz="quarter" idx="10"/>
          </p:nvPr>
        </p:nvSpPr>
        <p:spPr/>
        <p:txBody>
          <a:bodyPr/>
          <a:lstStyle/>
          <a:p>
            <a:fld id="{47ED8886-DB3B-44F4-9A80-E6A224679F20}" type="slidenum">
              <a:rPr lang="en-US" smtClean="0"/>
              <a:pPr/>
              <a:t>32</a:t>
            </a:fld>
            <a:endParaRPr lang="en-US" dirty="0"/>
          </a:p>
        </p:txBody>
      </p:sp>
    </p:spTree>
    <p:extLst>
      <p:ext uri="{BB962C8B-B14F-4D97-AF65-F5344CB8AC3E}">
        <p14:creationId xmlns:p14="http://schemas.microsoft.com/office/powerpoint/2010/main" val="16128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25550"/>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buNone/>
            </a:pPr>
            <a:r>
              <a:rPr lang="en-US" sz="2400" b="1" dirty="0" smtClean="0">
                <a:latin typeface="+mj-lt"/>
              </a:rPr>
              <a:t>Example of Expression</a:t>
            </a:r>
          </a:p>
          <a:p>
            <a:pPr lvl="1">
              <a:spcBef>
                <a:spcPts val="600"/>
              </a:spcBef>
              <a:buFont typeface="Wingdings" pitchFamily="2" charset="2"/>
              <a:buChar char="q"/>
            </a:pPr>
            <a:endParaRPr lang="en-US" dirty="0">
              <a:latin typeface="+mj-lt"/>
            </a:endParaRPr>
          </a:p>
          <a:p>
            <a:endParaRPr lang="en-US" sz="2400" dirty="0" smtClean="0">
              <a:latin typeface="+mj-lt"/>
            </a:endParaRPr>
          </a:p>
          <a:p>
            <a:endParaRPr lang="en-US" sz="2400" dirty="0">
              <a:latin typeface="+mj-lt"/>
            </a:endParaRPr>
          </a:p>
          <a:p>
            <a:pPr marL="0" indent="0">
              <a:buNone/>
            </a:pPr>
            <a:endParaRPr lang="en-US" sz="2400" b="1" dirty="0" smtClean="0">
              <a:latin typeface="+mj-lt"/>
            </a:endParaRPr>
          </a:p>
          <a:p>
            <a:pPr marL="285750" lvl="1">
              <a:buFont typeface="Arial" pitchFamily="34" charset="0"/>
              <a:buChar char="•"/>
            </a:pPr>
            <a:endParaRPr lang="en-US" dirty="0" smtClean="0">
              <a:latin typeface="+mj-lt"/>
            </a:endParaRPr>
          </a:p>
          <a:p>
            <a:pPr marL="285750" lvl="1">
              <a:buFont typeface="Arial" pitchFamily="34" charset="0"/>
              <a:buChar char="•"/>
            </a:pPr>
            <a:endParaRPr lang="en-US" dirty="0">
              <a:latin typeface="+mj-lt"/>
            </a:endParaRPr>
          </a:p>
          <a:p>
            <a:pPr marL="285750" lvl="1">
              <a:buFont typeface="Arial" pitchFamily="34" charset="0"/>
              <a:buChar char="•"/>
            </a:pPr>
            <a:endParaRPr lang="en-US" dirty="0" smtClean="0">
              <a:latin typeface="+mj-lt"/>
            </a:endParaRPr>
          </a:p>
          <a:p>
            <a:pPr marL="285750" lvl="1">
              <a:buFont typeface="Arial" pitchFamily="34" charset="0"/>
              <a:buChar char="•"/>
            </a:pPr>
            <a:endParaRPr lang="en-US" dirty="0" smtClean="0">
              <a:latin typeface="+mj-lt"/>
            </a:endParaRPr>
          </a:p>
          <a:p>
            <a:pPr marL="285750" lvl="1">
              <a:buFont typeface="Arial" pitchFamily="34" charset="0"/>
              <a:buChar char="•"/>
            </a:pPr>
            <a:endParaRPr lang="en-US" dirty="0" smtClean="0">
              <a:latin typeface="+mj-lt"/>
            </a:endParaRPr>
          </a:p>
        </p:txBody>
      </p:sp>
      <p:sp>
        <p:nvSpPr>
          <p:cNvPr id="2" name="Title 1"/>
          <p:cNvSpPr>
            <a:spLocks noGrp="1"/>
          </p:cNvSpPr>
          <p:nvPr>
            <p:ph type="title"/>
          </p:nvPr>
        </p:nvSpPr>
        <p:spPr/>
        <p:txBody>
          <a:bodyPr/>
          <a:lstStyle/>
          <a:p>
            <a:pPr marL="0" indent="0"/>
            <a:r>
              <a:rPr lang="en-US" dirty="0"/>
              <a:t>SQL Expression</a:t>
            </a:r>
          </a:p>
        </p:txBody>
      </p:sp>
      <p:graphicFrame>
        <p:nvGraphicFramePr>
          <p:cNvPr id="5" name="Table 4"/>
          <p:cNvGraphicFramePr>
            <a:graphicFrameLocks noGrp="1"/>
          </p:cNvGraphicFramePr>
          <p:nvPr>
            <p:extLst>
              <p:ext uri="{D42A27DB-BD31-4B8C-83A1-F6EECF244321}">
                <p14:modId xmlns:p14="http://schemas.microsoft.com/office/powerpoint/2010/main" val="163364265"/>
              </p:ext>
            </p:extLst>
          </p:nvPr>
        </p:nvGraphicFramePr>
        <p:xfrm>
          <a:off x="457200" y="1752600"/>
          <a:ext cx="8382000" cy="4076065"/>
        </p:xfrm>
        <a:graphic>
          <a:graphicData uri="http://schemas.openxmlformats.org/drawingml/2006/table">
            <a:tbl>
              <a:tblPr firstRow="1" bandRow="1">
                <a:tableStyleId>{5C22544A-7EE6-4342-B048-85BDC9FD1C3A}</a:tableStyleId>
              </a:tblPr>
              <a:tblGrid>
                <a:gridCol w="1600200"/>
                <a:gridCol w="3987800"/>
                <a:gridCol w="2794000"/>
              </a:tblGrid>
              <a:tr h="370840">
                <a:tc>
                  <a:txBody>
                    <a:bodyPr/>
                    <a:lstStyle/>
                    <a:p>
                      <a:pPr algn="ctr" fontAlgn="ctr"/>
                      <a:r>
                        <a:rPr lang="en-US" sz="1600" u="none" strike="noStrike" dirty="0">
                          <a:effectLst/>
                        </a:rPr>
                        <a:t>Expression Name</a:t>
                      </a:r>
                      <a:endParaRPr lang="en-US" sz="1600" b="1" i="0" u="none" strike="noStrike" dirty="0">
                        <a:solidFill>
                          <a:srgbClr val="FFFFFF"/>
                        </a:solidFill>
                        <a:effectLst/>
                        <a:latin typeface="Calibri"/>
                      </a:endParaRPr>
                    </a:p>
                  </a:txBody>
                  <a:tcPr marL="9525" marR="9525" marT="9525" marB="0" anchor="ctr"/>
                </a:tc>
                <a:tc>
                  <a:txBody>
                    <a:bodyPr/>
                    <a:lstStyle/>
                    <a:p>
                      <a:pPr algn="ctr" fontAlgn="ctr"/>
                      <a:r>
                        <a:rPr lang="en-US" sz="1600" u="none" strike="noStrike" dirty="0">
                          <a:effectLst/>
                        </a:rPr>
                        <a:t>Description</a:t>
                      </a:r>
                      <a:endParaRPr lang="en-US" sz="1600" b="1" i="0" u="none" strike="noStrike" dirty="0">
                        <a:solidFill>
                          <a:srgbClr val="FFFFFF"/>
                        </a:solidFill>
                        <a:effectLst/>
                        <a:latin typeface="Calibri"/>
                      </a:endParaRPr>
                    </a:p>
                  </a:txBody>
                  <a:tcPr marL="9525" marR="9525" marT="9525" marB="0" anchor="ctr"/>
                </a:tc>
                <a:tc>
                  <a:txBody>
                    <a:bodyPr/>
                    <a:lstStyle/>
                    <a:p>
                      <a:pPr algn="ctr" fontAlgn="ctr"/>
                      <a:r>
                        <a:rPr lang="en-US" sz="1600" u="none" strike="noStrike">
                          <a:effectLst/>
                        </a:rPr>
                        <a:t>Examples</a:t>
                      </a:r>
                      <a:endParaRPr lang="en-US" sz="1600" b="1" i="0" u="none" strike="noStrike">
                        <a:solidFill>
                          <a:srgbClr val="FFFFFF"/>
                        </a:solidFill>
                        <a:effectLst/>
                        <a:latin typeface="Calibri"/>
                      </a:endParaRPr>
                    </a:p>
                  </a:txBody>
                  <a:tcPr marL="9525" marR="9525" marT="9525" marB="0" anchor="ctr"/>
                </a:tc>
              </a:tr>
              <a:tr h="370840">
                <a:tc>
                  <a:txBody>
                    <a:bodyPr/>
                    <a:lstStyle/>
                    <a:p>
                      <a:pPr algn="ctr" fontAlgn="t"/>
                      <a:r>
                        <a:rPr lang="en-US" sz="1600" u="none" strike="noStrike" dirty="0">
                          <a:effectLst/>
                        </a:rPr>
                        <a:t>Simple Expression</a:t>
                      </a:r>
                      <a:endParaRPr lang="en-US" sz="1600" b="0" i="0" u="none" strike="noStrike" dirty="0">
                        <a:solidFill>
                          <a:srgbClr val="000000"/>
                        </a:solidFill>
                        <a:effectLst/>
                        <a:latin typeface="Calibri"/>
                      </a:endParaRPr>
                    </a:p>
                  </a:txBody>
                  <a:tcPr marL="9525" marR="9525" marT="9525" marB="0"/>
                </a:tc>
                <a:tc>
                  <a:txBody>
                    <a:bodyPr/>
                    <a:lstStyle/>
                    <a:p>
                      <a:pPr algn="l" fontAlgn="ctr"/>
                      <a:r>
                        <a:rPr lang="en-US" sz="1600" u="none" strike="noStrike" dirty="0">
                          <a:effectLst/>
                        </a:rPr>
                        <a:t>A simple expression specifies a column, pseudo column, constant, sequence number, or null. </a:t>
                      </a:r>
                      <a:endParaRPr lang="en-US" sz="1600" b="0" i="0" u="none" strike="noStrike" dirty="0">
                        <a:solidFill>
                          <a:srgbClr val="000000"/>
                        </a:solidFill>
                        <a:effectLst/>
                        <a:latin typeface="Calibri"/>
                      </a:endParaRPr>
                    </a:p>
                  </a:txBody>
                  <a:tcPr marL="9525" marR="9525" marT="9525" marB="0" anchor="ctr"/>
                </a:tc>
                <a:tc>
                  <a:txBody>
                    <a:bodyPr/>
                    <a:lstStyle/>
                    <a:p>
                      <a:pPr algn="l" fontAlgn="t"/>
                      <a:r>
                        <a:rPr lang="en-US" sz="1600" u="none" strike="noStrike" dirty="0" smtClean="0">
                          <a:effectLst/>
                        </a:rPr>
                        <a:t>Buyprice + MSRP</a:t>
                      </a:r>
                      <a:endParaRPr lang="en-US" sz="1600" b="0" i="0" u="none" strike="noStrike" dirty="0">
                        <a:solidFill>
                          <a:srgbClr val="000000"/>
                        </a:solidFill>
                        <a:effectLst/>
                        <a:latin typeface="Calibri"/>
                      </a:endParaRPr>
                    </a:p>
                  </a:txBody>
                  <a:tcPr marL="9525" marR="9525" marT="9525" marB="0"/>
                </a:tc>
              </a:tr>
              <a:tr h="370840">
                <a:tc>
                  <a:txBody>
                    <a:bodyPr/>
                    <a:lstStyle/>
                    <a:p>
                      <a:pPr algn="ctr" fontAlgn="t"/>
                      <a:r>
                        <a:rPr lang="en-US" sz="1600" u="none" strike="noStrike" dirty="0">
                          <a:effectLst/>
                        </a:rPr>
                        <a:t>Compound Expression</a:t>
                      </a:r>
                      <a:endParaRPr lang="en-US" sz="1600" b="0" i="0" u="none" strike="noStrike" dirty="0">
                        <a:solidFill>
                          <a:srgbClr val="000000"/>
                        </a:solidFill>
                        <a:effectLst/>
                        <a:latin typeface="Calibri"/>
                      </a:endParaRPr>
                    </a:p>
                  </a:txBody>
                  <a:tcPr marL="9525" marR="9525" marT="9525" marB="0"/>
                </a:tc>
                <a:tc>
                  <a:txBody>
                    <a:bodyPr/>
                    <a:lstStyle/>
                    <a:p>
                      <a:pPr algn="l" fontAlgn="ctr"/>
                      <a:r>
                        <a:rPr lang="en-US" sz="1600" u="none" strike="noStrike" dirty="0">
                          <a:effectLst/>
                        </a:rPr>
                        <a:t>A compound expression specifies a combination of a function and one or multiple expressions</a:t>
                      </a:r>
                      <a:endParaRPr lang="en-US" sz="1600" b="0" i="0" u="none" strike="noStrike" dirty="0">
                        <a:solidFill>
                          <a:srgbClr val="000000"/>
                        </a:solidFill>
                        <a:effectLst/>
                        <a:latin typeface="Calibri"/>
                      </a:endParaRPr>
                    </a:p>
                  </a:txBody>
                  <a:tcPr marL="9525" marR="9525" marT="9525" marB="0" anchor="ctr"/>
                </a:tc>
                <a:tc>
                  <a:txBody>
                    <a:bodyPr/>
                    <a:lstStyle/>
                    <a:p>
                      <a:pPr algn="l" fontAlgn="t"/>
                      <a:r>
                        <a:rPr lang="en-US" sz="1600" u="none" strike="noStrike" dirty="0" smtClean="0">
                          <a:effectLst/>
                        </a:rPr>
                        <a:t>creditlimit </a:t>
                      </a:r>
                      <a:r>
                        <a:rPr lang="en-US" sz="1600" u="none" strike="noStrike" dirty="0">
                          <a:effectLst/>
                        </a:rPr>
                        <a:t>* </a:t>
                      </a:r>
                      <a:r>
                        <a:rPr lang="en-US" sz="1600" u="none" strike="noStrike" dirty="0" smtClean="0">
                          <a:effectLst/>
                        </a:rPr>
                        <a:t>AVG(amount)</a:t>
                      </a:r>
                      <a:endParaRPr lang="en-US" sz="1600" b="0" i="0" u="none" strike="noStrike" dirty="0">
                        <a:solidFill>
                          <a:srgbClr val="000000"/>
                        </a:solidFill>
                        <a:effectLst/>
                        <a:latin typeface="Calibri"/>
                      </a:endParaRPr>
                    </a:p>
                  </a:txBody>
                  <a:tcPr marL="9525" marR="9525" marT="9525" marB="0"/>
                </a:tc>
              </a:tr>
              <a:tr h="370840">
                <a:tc>
                  <a:txBody>
                    <a:bodyPr/>
                    <a:lstStyle/>
                    <a:p>
                      <a:pPr algn="ctr" fontAlgn="t"/>
                      <a:r>
                        <a:rPr lang="en-US" sz="1600" u="none" strike="noStrike">
                          <a:effectLst/>
                        </a:rPr>
                        <a:t>Date Time Expression</a:t>
                      </a:r>
                      <a:endParaRPr lang="en-US" sz="1600" b="0" i="0" u="none" strike="noStrike">
                        <a:solidFill>
                          <a:srgbClr val="000000"/>
                        </a:solidFill>
                        <a:effectLst/>
                        <a:latin typeface="Calibri"/>
                      </a:endParaRPr>
                    </a:p>
                  </a:txBody>
                  <a:tcPr marL="9525" marR="9525" marT="9525" marB="0"/>
                </a:tc>
                <a:tc>
                  <a:txBody>
                    <a:bodyPr/>
                    <a:lstStyle/>
                    <a:p>
                      <a:pPr algn="l" fontAlgn="ctr"/>
                      <a:r>
                        <a:rPr lang="en-US" sz="1600" u="none" strike="noStrike" dirty="0">
                          <a:effectLst/>
                        </a:rPr>
                        <a:t>A  Date Time Expression can be a date time column or a compound expression that yields a date time value. </a:t>
                      </a:r>
                      <a:endParaRPr lang="en-US" sz="1600" b="0" i="0" u="none" strike="noStrike" dirty="0">
                        <a:solidFill>
                          <a:srgbClr val="000000"/>
                        </a:solidFill>
                        <a:effectLst/>
                        <a:latin typeface="Calibri"/>
                      </a:endParaRPr>
                    </a:p>
                  </a:txBody>
                  <a:tcPr marL="9525" marR="9525" marT="9525" marB="0" anchor="ctr"/>
                </a:tc>
                <a:tc>
                  <a:txBody>
                    <a:bodyPr/>
                    <a:lstStyle/>
                    <a:p>
                      <a:pPr algn="l" fontAlgn="t"/>
                      <a:r>
                        <a:rPr lang="en-US" sz="1600" u="none" strike="noStrike" dirty="0" smtClean="0">
                          <a:effectLst/>
                        </a:rPr>
                        <a:t>(</a:t>
                      </a:r>
                      <a:r>
                        <a:rPr lang="en-US" sz="1600" u="none" strike="noStrike" dirty="0" err="1" smtClean="0">
                          <a:effectLst/>
                        </a:rPr>
                        <a:t>requiredDate</a:t>
                      </a:r>
                      <a:r>
                        <a:rPr lang="en-US" sz="1600" u="none" strike="noStrike" baseline="0" dirty="0" smtClean="0">
                          <a:effectLst/>
                        </a:rPr>
                        <a:t> </a:t>
                      </a:r>
                      <a:r>
                        <a:rPr lang="en-US" sz="1600" u="none" strike="noStrike" dirty="0" smtClean="0">
                          <a:effectLst/>
                        </a:rPr>
                        <a:t>–</a:t>
                      </a:r>
                      <a:r>
                        <a:rPr lang="en-US" sz="1600" u="none" strike="noStrike" baseline="0" dirty="0" smtClean="0">
                          <a:effectLst/>
                        </a:rPr>
                        <a:t> </a:t>
                      </a:r>
                      <a:r>
                        <a:rPr lang="en-US" sz="1600" u="none" strike="noStrike" baseline="0" dirty="0" err="1" smtClean="0">
                          <a:effectLst/>
                        </a:rPr>
                        <a:t>shippeddate</a:t>
                      </a:r>
                      <a:r>
                        <a:rPr lang="en-US" sz="1600" u="none" strike="noStrike" dirty="0" smtClean="0">
                          <a:effectLst/>
                        </a:rPr>
                        <a:t>)/</a:t>
                      </a:r>
                      <a:r>
                        <a:rPr lang="en-US" sz="1600" u="none" strike="noStrike" dirty="0">
                          <a:effectLst/>
                        </a:rPr>
                        <a:t>7 </a:t>
                      </a:r>
                      <a:endParaRPr lang="en-US" sz="1600" b="0" i="0" u="none" strike="noStrike" dirty="0">
                        <a:solidFill>
                          <a:srgbClr val="000000"/>
                        </a:solidFill>
                        <a:effectLst/>
                        <a:latin typeface="Calibri"/>
                      </a:endParaRPr>
                    </a:p>
                  </a:txBody>
                  <a:tcPr marL="9525" marR="9525" marT="9525" marB="0"/>
                </a:tc>
              </a:tr>
              <a:tr h="370840">
                <a:tc>
                  <a:txBody>
                    <a:bodyPr/>
                    <a:lstStyle/>
                    <a:p>
                      <a:pPr algn="ctr" fontAlgn="t"/>
                      <a:r>
                        <a:rPr lang="en-US" sz="1600" u="none" strike="noStrike">
                          <a:effectLst/>
                        </a:rPr>
                        <a:t>Function Expression</a:t>
                      </a:r>
                      <a:endParaRPr lang="en-US" sz="1600" b="0" i="0" u="none" strike="noStrike">
                        <a:solidFill>
                          <a:srgbClr val="000000"/>
                        </a:solidFill>
                        <a:effectLst/>
                        <a:latin typeface="Calibri"/>
                      </a:endParaRPr>
                    </a:p>
                  </a:txBody>
                  <a:tcPr marL="9525" marR="9525" marT="9525" marB="0"/>
                </a:tc>
                <a:tc>
                  <a:txBody>
                    <a:bodyPr/>
                    <a:lstStyle/>
                    <a:p>
                      <a:pPr algn="l" fontAlgn="ctr"/>
                      <a:r>
                        <a:rPr lang="en-US" sz="1600" u="none" strike="noStrike" dirty="0">
                          <a:effectLst/>
                        </a:rPr>
                        <a:t>A  Function Expression can be combination of one or more  Functions</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smtClean="0">
                          <a:effectLst/>
                        </a:rPr>
                        <a:t>SUM(amount) </a:t>
                      </a:r>
                      <a:r>
                        <a:rPr lang="en-US" sz="1600" u="none" strike="noStrike" dirty="0">
                          <a:effectLst/>
                        </a:rPr>
                        <a:t>* </a:t>
                      </a:r>
                      <a:r>
                        <a:rPr lang="en-US" sz="1600" u="none" strike="noStrike" dirty="0" smtClean="0">
                          <a:effectLst/>
                        </a:rPr>
                        <a:t>AVG(</a:t>
                      </a:r>
                      <a:r>
                        <a:rPr lang="en-US" sz="1600" u="none" strike="noStrike" dirty="0" err="1" smtClean="0">
                          <a:effectLst/>
                        </a:rPr>
                        <a:t>creditlimt</a:t>
                      </a:r>
                      <a:r>
                        <a:rPr lang="en-US" sz="1600" u="none" strike="noStrike" dirty="0" smtClean="0">
                          <a:effectLst/>
                        </a:rPr>
                        <a:t>)</a:t>
                      </a:r>
                      <a:r>
                        <a:rPr lang="en-US" sz="1600" u="none" strike="noStrike" dirty="0">
                          <a:effectLst/>
                        </a:rPr>
                        <a:t/>
                      </a:r>
                      <a:br>
                        <a:rPr lang="en-US" sz="1600" u="none" strike="noStrike" dirty="0">
                          <a:effectLst/>
                        </a:rPr>
                      </a:br>
                      <a:r>
                        <a:rPr lang="en-US" sz="1600" u="none" strike="noStrike" dirty="0" smtClean="0">
                          <a:effectLst/>
                        </a:rPr>
                        <a:t>COUNT(</a:t>
                      </a:r>
                      <a:r>
                        <a:rPr lang="en-US" sz="1600" u="none" strike="noStrike" dirty="0" err="1" smtClean="0">
                          <a:effectLst/>
                        </a:rPr>
                        <a:t>customername</a:t>
                      </a:r>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ctr"/>
                </a:tc>
              </a:tr>
              <a:tr h="370840">
                <a:tc>
                  <a:txBody>
                    <a:bodyPr/>
                    <a:lstStyle/>
                    <a:p>
                      <a:pPr algn="ctr" fontAlgn="t"/>
                      <a:r>
                        <a:rPr lang="en-US" sz="1600" u="none" strike="noStrike">
                          <a:effectLst/>
                        </a:rPr>
                        <a:t>CASE Expression</a:t>
                      </a:r>
                      <a:endParaRPr lang="en-US" sz="1600" b="0" i="0" u="none" strike="noStrike">
                        <a:solidFill>
                          <a:srgbClr val="000000"/>
                        </a:solidFill>
                        <a:effectLst/>
                        <a:latin typeface="Calibri"/>
                      </a:endParaRPr>
                    </a:p>
                  </a:txBody>
                  <a:tcPr marL="9525" marR="9525" marT="9525" marB="0"/>
                </a:tc>
                <a:tc>
                  <a:txBody>
                    <a:bodyPr/>
                    <a:lstStyle/>
                    <a:p>
                      <a:pPr algn="l" fontAlgn="t"/>
                      <a:r>
                        <a:rPr lang="en-US" sz="1600" u="none" strike="noStrike" dirty="0">
                          <a:effectLst/>
                        </a:rPr>
                        <a:t>It is similar to the IF-THEN-ELSE logic where a value is substituted based on the return value of the column</a:t>
                      </a:r>
                      <a:endParaRPr lang="en-US" sz="1600" b="0" i="0" u="none" strike="noStrike" dirty="0">
                        <a:solidFill>
                          <a:srgbClr val="000000"/>
                        </a:solidFill>
                        <a:effectLst/>
                        <a:latin typeface="Calibri"/>
                      </a:endParaRPr>
                    </a:p>
                  </a:txBody>
                  <a:tcPr marL="9525" marR="9525" marT="9525" marB="0"/>
                </a:tc>
                <a:tc>
                  <a:txBody>
                    <a:bodyPr/>
                    <a:lstStyle/>
                    <a:p>
                      <a:pPr marL="0" lvl="3" indent="0" algn="l" defTabSz="914400" rtl="0" eaLnBrk="1" fontAlgn="ctr" latinLnBrk="0" hangingPunct="1">
                        <a:buNone/>
                      </a:pPr>
                      <a:r>
                        <a:rPr lang="en-US" sz="1600" u="none" strike="noStrike" kern="1200" dirty="0" smtClean="0">
                          <a:effectLst/>
                        </a:rPr>
                        <a:t>Select </a:t>
                      </a:r>
                      <a:r>
                        <a:rPr lang="en-US" sz="1600" u="none" strike="noStrike" kern="1200" dirty="0" err="1" smtClean="0">
                          <a:effectLst/>
                        </a:rPr>
                        <a:t>customerNumber</a:t>
                      </a:r>
                      <a:r>
                        <a:rPr lang="en-US" sz="1600" u="none" strike="noStrike" kern="1200" dirty="0" smtClean="0">
                          <a:effectLst/>
                        </a:rPr>
                        <a:t>, country, </a:t>
                      </a:r>
                    </a:p>
                    <a:p>
                      <a:pPr marL="0" lvl="3" indent="0" algn="l" defTabSz="914400" rtl="0" eaLnBrk="1" fontAlgn="ctr" latinLnBrk="0" hangingPunct="1">
                        <a:buNone/>
                      </a:pPr>
                      <a:r>
                        <a:rPr lang="en-US" sz="1600" u="none" strike="noStrike" kern="1200" dirty="0" smtClean="0">
                          <a:effectLst/>
                        </a:rPr>
                        <a:t>CASE country</a:t>
                      </a:r>
                    </a:p>
                    <a:p>
                      <a:pPr marL="0" lvl="3" indent="0" algn="l" defTabSz="914400" rtl="0" eaLnBrk="1" fontAlgn="ctr" latinLnBrk="0" hangingPunct="1">
                        <a:buNone/>
                      </a:pPr>
                      <a:r>
                        <a:rPr lang="en-US" sz="1600" u="none" strike="noStrike" kern="1200" dirty="0" smtClean="0">
                          <a:effectLst/>
                        </a:rPr>
                        <a:t>WHEN ‘USA' THEN ‘America’</a:t>
                      </a:r>
                    </a:p>
                    <a:p>
                      <a:pPr marL="0" lvl="3" indent="0" algn="l" defTabSz="914400" rtl="0" eaLnBrk="1" fontAlgn="ctr" latinLnBrk="0" hangingPunct="1">
                        <a:buNone/>
                      </a:pPr>
                      <a:r>
                        <a:rPr lang="en-US" sz="1600" u="none" strike="noStrike" kern="1200" dirty="0" smtClean="0">
                          <a:effectLst/>
                        </a:rPr>
                        <a:t>WHEN ‘UK' THEN ‘</a:t>
                      </a:r>
                      <a:r>
                        <a:rPr lang="en-US" sz="1600" u="none" strike="noStrike" kern="1200" dirty="0" err="1" smtClean="0">
                          <a:effectLst/>
                        </a:rPr>
                        <a:t>Briten</a:t>
                      </a:r>
                      <a:r>
                        <a:rPr lang="en-US" sz="1600" u="none" strike="noStrike" kern="1200" dirty="0" smtClean="0">
                          <a:effectLst/>
                        </a:rPr>
                        <a:t>’</a:t>
                      </a:r>
                    </a:p>
                    <a:p>
                      <a:pPr marL="0" lvl="3" indent="0" algn="l" defTabSz="914400" rtl="0" eaLnBrk="1" fontAlgn="ctr" latinLnBrk="0" hangingPunct="1">
                        <a:buNone/>
                      </a:pPr>
                      <a:r>
                        <a:rPr lang="en-US" sz="1600" u="none" strike="noStrike" kern="1200" dirty="0" smtClean="0">
                          <a:effectLst/>
                        </a:rPr>
                        <a:t>ELSE ‘NA’ END</a:t>
                      </a:r>
                    </a:p>
                    <a:p>
                      <a:pPr marL="0" lvl="3" indent="0" algn="l" defTabSz="914400" rtl="0" eaLnBrk="1" fontAlgn="ctr" latinLnBrk="0" hangingPunct="1">
                        <a:buNone/>
                      </a:pPr>
                      <a:r>
                        <a:rPr lang="en-US" sz="1600" u="none" strike="noStrike" kern="1200" dirty="0" smtClean="0">
                          <a:effectLst/>
                        </a:rPr>
                        <a:t>FROM customers</a:t>
                      </a:r>
                      <a:endParaRPr lang="en-US" sz="1600" u="none" strike="noStrike" kern="1200" dirty="0">
                        <a:solidFill>
                          <a:schemeClr val="dk1"/>
                        </a:solidFill>
                        <a:effectLst/>
                        <a:latin typeface="+mn-lt"/>
                        <a:ea typeface="+mn-ea"/>
                        <a:cs typeface="+mn-cs"/>
                      </a:endParaRPr>
                    </a:p>
                  </a:txBody>
                  <a:tcPr marL="9525" marR="9525" marT="9525" marB="0" anchor="ctr"/>
                </a:tc>
              </a:tr>
            </a:tbl>
          </a:graphicData>
        </a:graphic>
      </p:graphicFrame>
      <p:sp>
        <p:nvSpPr>
          <p:cNvPr id="9" name="Slide Number Placeholder 8"/>
          <p:cNvSpPr>
            <a:spLocks noGrp="1"/>
          </p:cNvSpPr>
          <p:nvPr>
            <p:ph type="sldNum" sz="quarter" idx="10"/>
          </p:nvPr>
        </p:nvSpPr>
        <p:spPr/>
        <p:txBody>
          <a:bodyPr/>
          <a:lstStyle/>
          <a:p>
            <a:fld id="{47ED8886-DB3B-44F4-9A80-E6A224679F20}" type="slidenum">
              <a:rPr lang="en-US" smtClean="0"/>
              <a:pPr/>
              <a:t>33</a:t>
            </a:fld>
            <a:endParaRPr lang="en-US" dirty="0"/>
          </a:p>
        </p:txBody>
      </p:sp>
    </p:spTree>
    <p:extLst>
      <p:ext uri="{BB962C8B-B14F-4D97-AF65-F5344CB8AC3E}">
        <p14:creationId xmlns:p14="http://schemas.microsoft.com/office/powerpoint/2010/main" val="175785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228600" y="1609725"/>
            <a:ext cx="8686800" cy="4946650"/>
          </a:xfrm>
        </p:spPr>
        <p:txBody>
          <a:bodyPr/>
          <a:lstStyle/>
          <a:p>
            <a:pPr marL="0" indent="0" algn="ctr">
              <a:buNone/>
            </a:pPr>
            <a:r>
              <a:rPr lang="en-US" sz="2400" dirty="0">
                <a:solidFill>
                  <a:srgbClr val="92D050"/>
                </a:solidFill>
              </a:rPr>
              <a:t>	</a:t>
            </a:r>
            <a:endParaRPr lang="en-US" sz="2400" dirty="0" smtClean="0">
              <a:solidFill>
                <a:srgbClr val="92D050"/>
              </a:solidFill>
            </a:endParaRPr>
          </a:p>
          <a:p>
            <a:pPr marL="0" indent="0" algn="ctr">
              <a:buNone/>
            </a:pPr>
            <a:endParaRPr lang="en-US" sz="2400" dirty="0">
              <a:solidFill>
                <a:srgbClr val="92D050"/>
              </a:solidFill>
            </a:endParaRPr>
          </a:p>
          <a:p>
            <a:pPr marL="0" indent="0" algn="ctr">
              <a:buNone/>
            </a:pPr>
            <a:endParaRPr lang="en-US" sz="2400" dirty="0" smtClean="0">
              <a:solidFill>
                <a:srgbClr val="92D050"/>
              </a:solidFill>
            </a:endParaRPr>
          </a:p>
          <a:p>
            <a:pPr marL="0" indent="0" algn="ctr">
              <a:buNone/>
            </a:pPr>
            <a:endParaRPr lang="en-US" sz="2400" dirty="0" smtClean="0"/>
          </a:p>
          <a:p>
            <a:pPr marL="0" indent="0" algn="ctr">
              <a:buNone/>
            </a:pPr>
            <a:endParaRPr lang="en-US" sz="2400" dirty="0" smtClean="0"/>
          </a:p>
          <a:p>
            <a:pPr marL="0" indent="0" algn="ctr">
              <a:buNone/>
            </a:pPr>
            <a:r>
              <a:rPr lang="en-US" sz="2400" dirty="0" smtClean="0"/>
              <a:t>Now we have implemented few of the TIM’s requirement  successfully using  functions.</a:t>
            </a:r>
            <a:endParaRPr lang="en-US" sz="2400" dirty="0"/>
          </a:p>
        </p:txBody>
      </p:sp>
      <p:sp>
        <p:nvSpPr>
          <p:cNvPr id="3" name="Title 2"/>
          <p:cNvSpPr>
            <a:spLocks noGrp="1"/>
          </p:cNvSpPr>
          <p:nvPr>
            <p:ph type="title"/>
          </p:nvPr>
        </p:nvSpPr>
        <p:spPr/>
        <p:txBody>
          <a:bodyPr/>
          <a:lstStyle/>
          <a:p>
            <a:r>
              <a:rPr lang="en-US" dirty="0" smtClean="0"/>
              <a:t>Scenario</a:t>
            </a:r>
            <a:endParaRPr lang="en-US" dirty="0"/>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3533" y="2286000"/>
            <a:ext cx="790575" cy="1323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val Callout 11"/>
          <p:cNvSpPr/>
          <p:nvPr/>
        </p:nvSpPr>
        <p:spPr>
          <a:xfrm>
            <a:off x="4374108" y="1600200"/>
            <a:ext cx="1721892" cy="105896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00B0F0"/>
                </a:solidFill>
              </a:rPr>
              <a:t>Yeah!</a:t>
            </a:r>
            <a:endParaRPr lang="en-US" sz="1400" dirty="0">
              <a:solidFill>
                <a:schemeClr val="bg2">
                  <a:lumMod val="25000"/>
                </a:schemeClr>
              </a:solidFill>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34</a:t>
            </a:fld>
            <a:endParaRPr lang="en-US" dirty="0"/>
          </a:p>
        </p:txBody>
      </p:sp>
    </p:spTree>
    <p:extLst>
      <p:ext uri="{BB962C8B-B14F-4D97-AF65-F5344CB8AC3E}">
        <p14:creationId xmlns:p14="http://schemas.microsoft.com/office/powerpoint/2010/main" val="158870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Recap of the Case Study</a:t>
            </a:r>
          </a:p>
        </p:txBody>
      </p:sp>
      <p:sp>
        <p:nvSpPr>
          <p:cNvPr id="6" name="TextBox 5"/>
          <p:cNvSpPr txBox="1"/>
          <p:nvPr/>
        </p:nvSpPr>
        <p:spPr>
          <a:xfrm>
            <a:off x="381000" y="1828800"/>
            <a:ext cx="8839200" cy="474591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indent="-365760">
              <a:lnSpc>
                <a:spcPct val="120000"/>
              </a:lnSpc>
            </a:pPr>
            <a:r>
              <a:rPr lang="en-US" sz="2400" b="1" dirty="0" smtClean="0">
                <a:latin typeface="+mj-lt"/>
                <a:cs typeface="Arial" pitchFamily="34" charset="0"/>
              </a:rPr>
              <a:t>Case Study Scenario: </a:t>
            </a:r>
          </a:p>
          <a:p>
            <a:pPr indent="-365760">
              <a:lnSpc>
                <a:spcPct val="120000"/>
              </a:lnSpc>
            </a:pPr>
            <a:r>
              <a:rPr lang="en-US" sz="2400" b="0" dirty="0" smtClean="0">
                <a:latin typeface="+mj-lt"/>
                <a:cs typeface="Arial" pitchFamily="34" charset="0"/>
              </a:rPr>
              <a:t>This case study is to develop a </a:t>
            </a:r>
            <a:r>
              <a:rPr lang="en-US" sz="2400" i="1" dirty="0" smtClean="0">
                <a:latin typeface="+mj-lt"/>
                <a:cs typeface="Arial" pitchFamily="34" charset="0"/>
              </a:rPr>
              <a:t>Course Management System </a:t>
            </a:r>
            <a:r>
              <a:rPr lang="en-US" sz="2400" b="0" dirty="0" smtClean="0">
                <a:latin typeface="+mj-lt"/>
                <a:cs typeface="Arial" pitchFamily="34" charset="0"/>
              </a:rPr>
              <a:t>(</a:t>
            </a:r>
            <a:r>
              <a:rPr lang="en-US" sz="2400" dirty="0" smtClean="0">
                <a:latin typeface="+mj-lt"/>
                <a:cs typeface="Arial" pitchFamily="34" charset="0"/>
              </a:rPr>
              <a:t>CMS</a:t>
            </a:r>
            <a:r>
              <a:rPr lang="en-US" sz="2400" b="0" dirty="0" smtClean="0">
                <a:latin typeface="+mj-lt"/>
                <a:cs typeface="Arial" pitchFamily="34" charset="0"/>
              </a:rPr>
              <a:t>) for ABC University. The following are the two uses case for which the database needs to be designed.</a:t>
            </a:r>
          </a:p>
          <a:p>
            <a:pPr marL="731520" indent="-365760">
              <a:lnSpc>
                <a:spcPct val="120000"/>
              </a:lnSpc>
              <a:buFont typeface="Arial" pitchFamily="34" charset="0"/>
              <a:buChar char="•"/>
            </a:pPr>
            <a:r>
              <a:rPr lang="en-US" sz="2200" b="1" i="1" dirty="0" smtClean="0">
                <a:latin typeface="+mj-lt"/>
                <a:cs typeface="Arial" pitchFamily="34" charset="0"/>
              </a:rPr>
              <a:t>Add Course </a:t>
            </a:r>
          </a:p>
          <a:p>
            <a:pPr marL="1188720" indent="-365760">
              <a:lnSpc>
                <a:spcPct val="120000"/>
              </a:lnSpc>
              <a:buFont typeface="Arial" pitchFamily="34" charset="0"/>
              <a:buChar char="•"/>
            </a:pPr>
            <a:r>
              <a:rPr lang="en-US" sz="2000" b="0" dirty="0" smtClean="0">
                <a:latin typeface="+mj-lt"/>
                <a:cs typeface="Arial" pitchFamily="34" charset="0"/>
              </a:rPr>
              <a:t>To add the course details into the course management system.</a:t>
            </a:r>
          </a:p>
          <a:p>
            <a:pPr marL="731520" indent="-365760">
              <a:lnSpc>
                <a:spcPct val="120000"/>
              </a:lnSpc>
              <a:buFont typeface="Arial" pitchFamily="34" charset="0"/>
              <a:buChar char="•"/>
            </a:pPr>
            <a:r>
              <a:rPr lang="en-US" sz="2200" b="1" i="1" dirty="0" smtClean="0">
                <a:latin typeface="+mj-lt"/>
                <a:cs typeface="Arial" pitchFamily="34" charset="0"/>
              </a:rPr>
              <a:t>Retrieve Course </a:t>
            </a:r>
          </a:p>
          <a:p>
            <a:pPr marL="1188720" indent="-365760">
              <a:lnSpc>
                <a:spcPct val="120000"/>
              </a:lnSpc>
              <a:buFont typeface="Arial" pitchFamily="34" charset="0"/>
              <a:buChar char="•"/>
            </a:pPr>
            <a:r>
              <a:rPr lang="en-US" sz="2000" b="0" dirty="0" smtClean="0">
                <a:latin typeface="+mj-lt"/>
                <a:cs typeface="Arial" pitchFamily="34" charset="0"/>
              </a:rPr>
              <a:t>Retrieve the courses stored in the system and display it.</a:t>
            </a:r>
          </a:p>
          <a:p>
            <a:pPr marL="58738" indent="-365760">
              <a:lnSpc>
                <a:spcPct val="120000"/>
              </a:lnSpc>
            </a:pPr>
            <a:r>
              <a:rPr lang="en-US" sz="2400" b="0" dirty="0" smtClean="0">
                <a:latin typeface="+mj-lt"/>
                <a:cs typeface="Arial" pitchFamily="34" charset="0"/>
              </a:rPr>
              <a:t>The courses to be added will have the following attributes Course Code, Course Name, Number of participants, Course Description, Course Duration, Course start date and Course Type.</a:t>
            </a:r>
            <a:endParaRPr lang="en-US" sz="2400" b="0" dirty="0">
              <a:latin typeface="+mj-lt"/>
              <a:cs typeface="Arial" pitchFamily="34" charset="0"/>
            </a:endParaRPr>
          </a:p>
        </p:txBody>
      </p:sp>
      <p:sp>
        <p:nvSpPr>
          <p:cNvPr id="7" name="TextBox 6"/>
          <p:cNvSpPr txBox="1"/>
          <p:nvPr/>
        </p:nvSpPr>
        <p:spPr>
          <a:xfrm>
            <a:off x="381000" y="1197114"/>
            <a:ext cx="8382000"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000" dirty="0" smtClean="0">
                <a:solidFill>
                  <a:schemeClr val="tx1"/>
                </a:solidFill>
                <a:latin typeface="+mj-lt"/>
                <a:cs typeface="Arial" pitchFamily="34" charset="0"/>
              </a:rPr>
              <a:t>We will use the same CMS case study for learning how to use operators in DQL and DML statements</a:t>
            </a:r>
          </a:p>
        </p:txBody>
      </p:sp>
      <p:sp>
        <p:nvSpPr>
          <p:cNvPr id="9" name="Slide Number Placeholder 8"/>
          <p:cNvSpPr>
            <a:spLocks noGrp="1"/>
          </p:cNvSpPr>
          <p:nvPr>
            <p:ph type="sldNum" sz="quarter" idx="10"/>
          </p:nvPr>
        </p:nvSpPr>
        <p:spPr/>
        <p:txBody>
          <a:bodyPr/>
          <a:lstStyle/>
          <a:p>
            <a:fld id="{47ED8886-DB3B-44F4-9A80-E6A224679F20}" type="slidenum">
              <a:rPr lang="en-US" smtClean="0"/>
              <a:pPr/>
              <a:t>35</a:t>
            </a:fld>
            <a:endParaRPr lang="en-US" dirty="0"/>
          </a:p>
        </p:txBody>
      </p:sp>
    </p:spTree>
    <p:extLst>
      <p:ext uri="{BB962C8B-B14F-4D97-AF65-F5344CB8AC3E}">
        <p14:creationId xmlns:p14="http://schemas.microsoft.com/office/powerpoint/2010/main" val="252261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28725"/>
            <a:ext cx="8686800" cy="4791075"/>
          </a:xfrm>
        </p:spPr>
        <p:txBody>
          <a:bodyPr/>
          <a:lstStyle/>
          <a:p>
            <a:pPr indent="-365760">
              <a:lnSpc>
                <a:spcPct val="120000"/>
              </a:lnSpc>
              <a:spcBef>
                <a:spcPts val="0"/>
              </a:spcBef>
              <a:buNone/>
            </a:pPr>
            <a:r>
              <a:rPr sz="2400" b="1" dirty="0" smtClean="0">
                <a:latin typeface="+mj-lt"/>
                <a:cs typeface="Arial" pitchFamily="34" charset="0"/>
              </a:rPr>
              <a:t>Pre-requisite : </a:t>
            </a:r>
            <a:r>
              <a:rPr sz="2400" dirty="0" smtClean="0">
                <a:latin typeface="+mj-lt"/>
                <a:cs typeface="Arial" pitchFamily="34" charset="0"/>
              </a:rPr>
              <a:t>Use the  </a:t>
            </a:r>
            <a:r>
              <a:rPr sz="2400" dirty="0" err="1" smtClean="0">
                <a:latin typeface="+mj-lt"/>
                <a:cs typeface="Arial" pitchFamily="34" charset="0"/>
              </a:rPr>
              <a:t>Course_Info</a:t>
            </a:r>
            <a:r>
              <a:rPr sz="2400" dirty="0" smtClean="0">
                <a:solidFill>
                  <a:srgbClr val="00B050"/>
                </a:solidFill>
                <a:latin typeface="+mj-lt"/>
                <a:cs typeface="Arial" pitchFamily="34" charset="0"/>
              </a:rPr>
              <a:t> </a:t>
            </a:r>
            <a:r>
              <a:rPr sz="2400" dirty="0" smtClean="0">
                <a:latin typeface="+mj-lt"/>
                <a:cs typeface="Arial" pitchFamily="34" charset="0"/>
              </a:rPr>
              <a:t> and </a:t>
            </a:r>
            <a:r>
              <a:rPr sz="2400" dirty="0" err="1" smtClean="0">
                <a:latin typeface="+mj-lt"/>
                <a:cs typeface="Arial" pitchFamily="34" charset="0"/>
              </a:rPr>
              <a:t>Course_Fees</a:t>
            </a:r>
            <a:r>
              <a:rPr sz="2400" dirty="0" smtClean="0">
                <a:latin typeface="+mj-lt"/>
                <a:cs typeface="Arial" pitchFamily="34" charset="0"/>
              </a:rPr>
              <a:t>  table.</a:t>
            </a:r>
          </a:p>
          <a:p>
            <a:pPr marL="731520" lvl="1" indent="-365760">
              <a:lnSpc>
                <a:spcPct val="120000"/>
              </a:lnSpc>
              <a:spcBef>
                <a:spcPts val="0"/>
              </a:spcBef>
              <a:buFont typeface="Arial" pitchFamily="34" charset="0"/>
              <a:buChar char="•"/>
            </a:pPr>
            <a:r>
              <a:rPr lang="en-US" sz="2200" dirty="0" smtClean="0">
                <a:latin typeface="+mj-lt"/>
                <a:cs typeface="Arial" pitchFamily="34" charset="0"/>
              </a:rPr>
              <a:t>Insert 2 records in </a:t>
            </a:r>
            <a:r>
              <a:rPr sz="2200" dirty="0" err="1" smtClean="0">
                <a:latin typeface="+mj-lt"/>
                <a:cs typeface="Arial" pitchFamily="34" charset="0"/>
              </a:rPr>
              <a:t>course_fees</a:t>
            </a:r>
            <a:r>
              <a:rPr sz="2200" dirty="0" smtClean="0">
                <a:latin typeface="+mj-lt"/>
                <a:cs typeface="Arial" pitchFamily="34" charset="0"/>
              </a:rPr>
              <a:t>   </a:t>
            </a:r>
            <a:r>
              <a:rPr lang="en-US" sz="2200" dirty="0" smtClean="0">
                <a:latin typeface="+mj-lt"/>
                <a:cs typeface="Arial" pitchFamily="34" charset="0"/>
              </a:rPr>
              <a:t>table with base fees as null.</a:t>
            </a:r>
          </a:p>
          <a:p>
            <a:pPr marL="731520" lvl="1" indent="-365760">
              <a:lnSpc>
                <a:spcPct val="120000"/>
              </a:lnSpc>
              <a:spcBef>
                <a:spcPts val="0"/>
              </a:spcBef>
              <a:buFont typeface="Arial" pitchFamily="34" charset="0"/>
              <a:buChar char="•"/>
            </a:pPr>
            <a:r>
              <a:rPr lang="en-US" sz="2200" dirty="0" smtClean="0">
                <a:latin typeface="+mj-lt"/>
                <a:cs typeface="Arial" pitchFamily="34" charset="0"/>
              </a:rPr>
              <a:t>Insert 2 records in </a:t>
            </a:r>
            <a:r>
              <a:rPr lang="en-US" sz="2200" dirty="0" err="1" smtClean="0">
                <a:latin typeface="+mj-lt"/>
                <a:cs typeface="Arial" pitchFamily="34" charset="0"/>
              </a:rPr>
              <a:t>course_fees</a:t>
            </a:r>
            <a:r>
              <a:rPr lang="en-US" sz="2200" dirty="0" smtClean="0">
                <a:latin typeface="+mj-lt"/>
                <a:cs typeface="Arial" pitchFamily="34" charset="0"/>
              </a:rPr>
              <a:t> </a:t>
            </a:r>
            <a:r>
              <a:rPr sz="2200" dirty="0" smtClean="0">
                <a:latin typeface="+mj-lt"/>
                <a:cs typeface="Arial" pitchFamily="34" charset="0"/>
              </a:rPr>
              <a:t>  table </a:t>
            </a:r>
            <a:r>
              <a:rPr lang="en-US" sz="2200" dirty="0" smtClean="0">
                <a:latin typeface="+mj-lt"/>
                <a:cs typeface="Arial" pitchFamily="34" charset="0"/>
              </a:rPr>
              <a:t>with base fees as 300 and 175.</a:t>
            </a:r>
          </a:p>
          <a:p>
            <a:pPr indent="-365760">
              <a:lnSpc>
                <a:spcPct val="120000"/>
              </a:lnSpc>
              <a:spcBef>
                <a:spcPts val="0"/>
              </a:spcBef>
              <a:buNone/>
            </a:pPr>
            <a:r>
              <a:rPr sz="2400" b="1" dirty="0" smtClean="0">
                <a:latin typeface="+mj-lt"/>
                <a:cs typeface="Arial" pitchFamily="34" charset="0"/>
              </a:rPr>
              <a:t>Problem 1: </a:t>
            </a:r>
            <a:r>
              <a:rPr sz="2400" dirty="0" smtClean="0">
                <a:latin typeface="+mj-lt"/>
                <a:cs typeface="Arial" pitchFamily="34" charset="0"/>
              </a:rPr>
              <a:t>Write a query which will  display the total number of records  in </a:t>
            </a:r>
            <a:r>
              <a:rPr sz="2400" dirty="0" err="1" smtClean="0">
                <a:latin typeface="+mj-lt"/>
                <a:cs typeface="Arial" pitchFamily="34" charset="0"/>
              </a:rPr>
              <a:t>Course_Info</a:t>
            </a:r>
            <a:r>
              <a:rPr sz="2400" dirty="0" smtClean="0">
                <a:latin typeface="+mj-lt"/>
                <a:cs typeface="Arial" pitchFamily="34" charset="0"/>
              </a:rPr>
              <a:t> table.</a:t>
            </a:r>
          </a:p>
          <a:p>
            <a:pPr indent="-365760">
              <a:lnSpc>
                <a:spcPct val="120000"/>
              </a:lnSpc>
              <a:spcBef>
                <a:spcPts val="0"/>
              </a:spcBef>
              <a:buNone/>
            </a:pPr>
            <a:r>
              <a:rPr lang="en-US" sz="2400" b="1" dirty="0" smtClean="0">
                <a:latin typeface="+mj-lt"/>
                <a:cs typeface="Arial" pitchFamily="34" charset="0"/>
              </a:rPr>
              <a:t>Problem 2</a:t>
            </a:r>
            <a:r>
              <a:rPr lang="en-US" sz="2400" dirty="0" smtClean="0">
                <a:latin typeface="+mj-lt"/>
                <a:cs typeface="Arial" pitchFamily="34" charset="0"/>
              </a:rPr>
              <a:t>: </a:t>
            </a:r>
            <a:r>
              <a:rPr lang="en-US" sz="2400" dirty="0">
                <a:latin typeface="+mj-lt"/>
                <a:cs typeface="Arial" pitchFamily="34" charset="0"/>
              </a:rPr>
              <a:t>Develop a query which will  gives  the sum of all base fees  of all courses in the </a:t>
            </a:r>
          </a:p>
          <a:p>
            <a:pPr indent="-365760">
              <a:lnSpc>
                <a:spcPct val="120000"/>
              </a:lnSpc>
              <a:spcBef>
                <a:spcPts val="0"/>
              </a:spcBef>
              <a:buNone/>
            </a:pPr>
            <a:r>
              <a:rPr lang="en-US" sz="2400" dirty="0" err="1">
                <a:latin typeface="+mj-lt"/>
                <a:cs typeface="Arial" pitchFamily="34" charset="0"/>
              </a:rPr>
              <a:t>Course_Fees</a:t>
            </a:r>
            <a:r>
              <a:rPr lang="en-US" sz="2400" dirty="0">
                <a:latin typeface="+mj-lt"/>
                <a:cs typeface="Arial" pitchFamily="34" charset="0"/>
              </a:rPr>
              <a:t>   table.</a:t>
            </a:r>
          </a:p>
          <a:p>
            <a:pPr indent="-365760">
              <a:lnSpc>
                <a:spcPct val="120000"/>
              </a:lnSpc>
              <a:spcBef>
                <a:spcPts val="0"/>
              </a:spcBef>
              <a:buNone/>
            </a:pPr>
            <a:r>
              <a:rPr lang="en-US" sz="2400" b="1" dirty="0" smtClean="0">
                <a:latin typeface="+mj-lt"/>
                <a:cs typeface="Arial" pitchFamily="34" charset="0"/>
              </a:rPr>
              <a:t>Problem </a:t>
            </a:r>
            <a:r>
              <a:rPr lang="en-US" sz="2400" b="1" dirty="0">
                <a:latin typeface="+mj-lt"/>
                <a:cs typeface="Arial" pitchFamily="34" charset="0"/>
              </a:rPr>
              <a:t>3</a:t>
            </a:r>
            <a:r>
              <a:rPr lang="en-US" sz="2400" b="1" dirty="0" smtClean="0">
                <a:latin typeface="+mj-lt"/>
                <a:cs typeface="Arial" pitchFamily="34" charset="0"/>
              </a:rPr>
              <a:t>: </a:t>
            </a:r>
            <a:r>
              <a:rPr lang="en-US" sz="2400" dirty="0" smtClean="0">
                <a:latin typeface="+mj-lt"/>
                <a:cs typeface="Arial" pitchFamily="34" charset="0"/>
              </a:rPr>
              <a:t> </a:t>
            </a:r>
            <a:r>
              <a:rPr lang="en-US" sz="2400" dirty="0">
                <a:latin typeface="+mj-lt"/>
                <a:cs typeface="Arial" pitchFamily="34" charset="0"/>
              </a:rPr>
              <a:t>Display the minimum and maximum base fees of the courses. </a:t>
            </a:r>
          </a:p>
          <a:p>
            <a:pPr indent="-365760">
              <a:lnSpc>
                <a:spcPct val="120000"/>
              </a:lnSpc>
              <a:spcBef>
                <a:spcPts val="0"/>
              </a:spcBef>
              <a:buNone/>
            </a:pPr>
            <a:r>
              <a:rPr lang="en-US" sz="2400" b="1" dirty="0">
                <a:latin typeface="+mj-lt"/>
                <a:cs typeface="Arial" pitchFamily="34" charset="0"/>
              </a:rPr>
              <a:t>Problem </a:t>
            </a:r>
            <a:r>
              <a:rPr lang="en-US" sz="2400" b="1" dirty="0" smtClean="0">
                <a:latin typeface="+mj-lt"/>
                <a:cs typeface="Arial" pitchFamily="34" charset="0"/>
              </a:rPr>
              <a:t>4: </a:t>
            </a:r>
            <a:r>
              <a:rPr lang="en-US" sz="2400" dirty="0" smtClean="0">
                <a:latin typeface="+mj-lt"/>
                <a:cs typeface="Arial" pitchFamily="34" charset="0"/>
              </a:rPr>
              <a:t> </a:t>
            </a:r>
            <a:r>
              <a:rPr lang="en-US" sz="2400" dirty="0">
                <a:latin typeface="+mj-lt"/>
                <a:cs typeface="Arial" pitchFamily="34" charset="0"/>
              </a:rPr>
              <a:t>Display the </a:t>
            </a:r>
            <a:r>
              <a:rPr lang="en-US" sz="2400" dirty="0" smtClean="0">
                <a:latin typeface="+mj-lt"/>
                <a:cs typeface="Arial" pitchFamily="34" charset="0"/>
              </a:rPr>
              <a:t>average infra fees </a:t>
            </a:r>
            <a:r>
              <a:rPr lang="en-US" sz="2400" dirty="0">
                <a:latin typeface="+mj-lt"/>
                <a:cs typeface="Arial" pitchFamily="34" charset="0"/>
              </a:rPr>
              <a:t>of the courses. </a:t>
            </a:r>
          </a:p>
          <a:p>
            <a:pPr indent="-365760">
              <a:lnSpc>
                <a:spcPct val="120000"/>
              </a:lnSpc>
              <a:spcBef>
                <a:spcPts val="0"/>
              </a:spcBef>
              <a:buNone/>
            </a:pPr>
            <a:endParaRPr sz="2400" dirty="0" smtClean="0">
              <a:latin typeface="+mj-lt"/>
              <a:cs typeface="Arial" pitchFamily="34" charset="0"/>
            </a:endParaRPr>
          </a:p>
          <a:p>
            <a:pPr indent="-365760">
              <a:lnSpc>
                <a:spcPct val="120000"/>
              </a:lnSpc>
              <a:spcBef>
                <a:spcPts val="0"/>
              </a:spcBef>
              <a:buNone/>
            </a:pPr>
            <a:endParaRPr sz="2400" dirty="0" smtClean="0">
              <a:latin typeface="+mj-lt"/>
              <a:cs typeface="Arial" pitchFamily="34" charset="0"/>
            </a:endParaRPr>
          </a:p>
          <a:p>
            <a:pPr indent="-365760">
              <a:lnSpc>
                <a:spcPct val="120000"/>
              </a:lnSpc>
              <a:spcBef>
                <a:spcPts val="0"/>
              </a:spcBef>
              <a:buNone/>
            </a:pPr>
            <a:endParaRPr lang="en-US" sz="2400" dirty="0" smtClean="0">
              <a:latin typeface="+mj-lt"/>
              <a:cs typeface="Arial" pitchFamily="34" charset="0"/>
            </a:endParaRPr>
          </a:p>
          <a:p>
            <a:pPr marL="6350" indent="-365760">
              <a:lnSpc>
                <a:spcPct val="120000"/>
              </a:lnSpc>
              <a:spcBef>
                <a:spcPts val="0"/>
              </a:spcBef>
              <a:buNone/>
            </a:pPr>
            <a:endParaRPr sz="2400" b="1" dirty="0" smtClean="0">
              <a:latin typeface="+mj-lt"/>
              <a:cs typeface="Arial" pitchFamily="34" charset="0"/>
            </a:endParaRPr>
          </a:p>
        </p:txBody>
      </p:sp>
      <p:sp>
        <p:nvSpPr>
          <p:cNvPr id="6" name="Title 5"/>
          <p:cNvSpPr>
            <a:spLocks noGrp="1"/>
          </p:cNvSpPr>
          <p:nvPr>
            <p:ph type="title"/>
          </p:nvPr>
        </p:nvSpPr>
        <p:spPr/>
        <p:txBody>
          <a:bodyPr/>
          <a:lstStyle/>
          <a:p>
            <a:r>
              <a:rPr lang="en-US" dirty="0"/>
              <a:t>Lend a Hand</a:t>
            </a:r>
          </a:p>
        </p:txBody>
      </p:sp>
      <p:sp>
        <p:nvSpPr>
          <p:cNvPr id="7" name="Slide Number Placeholder 6"/>
          <p:cNvSpPr>
            <a:spLocks noGrp="1"/>
          </p:cNvSpPr>
          <p:nvPr>
            <p:ph type="sldNum" sz="quarter" idx="10"/>
          </p:nvPr>
        </p:nvSpPr>
        <p:spPr/>
        <p:txBody>
          <a:bodyPr/>
          <a:lstStyle/>
          <a:p>
            <a:fld id="{47ED8886-DB3B-44F4-9A80-E6A224679F20}" type="slidenum">
              <a:rPr lang="en-US" smtClean="0"/>
              <a:pPr/>
              <a:t>36</a:t>
            </a:fld>
            <a:endParaRPr lang="en-US" dirty="0"/>
          </a:p>
        </p:txBody>
      </p:sp>
      <p:pic>
        <p:nvPicPr>
          <p:cNvPr id="5" name="Picture 4" descr="http://t2.gstatic.com/images?q=tbn:ANd9GcTq6Gw3TUbGqr1NfzAlLJNRtI_NL4uDHS0wJZ6Pn9ByRZwZ7-wEO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7620000" y="-76200"/>
            <a:ext cx="1723758" cy="10142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39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8686800" cy="4946650"/>
          </a:xfrm>
        </p:spPr>
        <p:txBody>
          <a:bodyPr/>
          <a:lstStyle/>
          <a:p>
            <a:pPr indent="-365760">
              <a:lnSpc>
                <a:spcPct val="120000"/>
              </a:lnSpc>
              <a:spcBef>
                <a:spcPts val="0"/>
              </a:spcBef>
              <a:buNone/>
            </a:pPr>
            <a:r>
              <a:rPr lang="en-US" sz="2400" b="1" dirty="0" smtClean="0">
                <a:latin typeface="+mj-lt"/>
                <a:cs typeface="Arial" pitchFamily="34" charset="0"/>
              </a:rPr>
              <a:t>Solution </a:t>
            </a:r>
            <a:r>
              <a:rPr lang="en-US" sz="2400" b="1" dirty="0">
                <a:latin typeface="+mj-lt"/>
                <a:cs typeface="Arial" pitchFamily="34" charset="0"/>
              </a:rPr>
              <a:t>1:</a:t>
            </a:r>
          </a:p>
          <a:p>
            <a:pPr lvl="1" indent="-365760">
              <a:lnSpc>
                <a:spcPct val="120000"/>
              </a:lnSpc>
              <a:spcBef>
                <a:spcPts val="0"/>
              </a:spcBef>
              <a:buNone/>
            </a:pPr>
            <a:r>
              <a:rPr lang="en-US" sz="2200" b="1" dirty="0">
                <a:solidFill>
                  <a:srgbClr val="0070C0"/>
                </a:solidFill>
                <a:latin typeface="+mj-lt"/>
                <a:cs typeface="Arial" pitchFamily="34" charset="0"/>
              </a:rPr>
              <a:t>SELECT COUNT</a:t>
            </a:r>
            <a:r>
              <a:rPr lang="en-US" sz="2200" b="1" dirty="0">
                <a:solidFill>
                  <a:srgbClr val="BC8F00"/>
                </a:solidFill>
                <a:latin typeface="+mj-lt"/>
              </a:rPr>
              <a:t>(*) </a:t>
            </a:r>
          </a:p>
          <a:p>
            <a:pPr lvl="1" indent="-365760">
              <a:lnSpc>
                <a:spcPct val="120000"/>
              </a:lnSpc>
              <a:spcBef>
                <a:spcPts val="0"/>
              </a:spcBef>
              <a:buNone/>
            </a:pPr>
            <a:r>
              <a:rPr lang="en-US" sz="2200" b="1" dirty="0">
                <a:solidFill>
                  <a:srgbClr val="0070C0"/>
                </a:solidFill>
                <a:latin typeface="+mj-lt"/>
                <a:cs typeface="Arial" pitchFamily="34" charset="0"/>
              </a:rPr>
              <a:t>FROM</a:t>
            </a:r>
            <a:r>
              <a:rPr lang="en-US" sz="2200" b="1" dirty="0">
                <a:solidFill>
                  <a:srgbClr val="00B050"/>
                </a:solidFill>
                <a:latin typeface="+mj-lt"/>
                <a:cs typeface="Arial" pitchFamily="34" charset="0"/>
              </a:rPr>
              <a:t> </a:t>
            </a:r>
            <a:r>
              <a:rPr lang="en-US" sz="2200" b="1" dirty="0">
                <a:solidFill>
                  <a:srgbClr val="BC8F00"/>
                </a:solidFill>
                <a:latin typeface="+mj-lt"/>
              </a:rPr>
              <a:t>COURSE_INFO</a:t>
            </a:r>
          </a:p>
          <a:p>
            <a:pPr indent="-365760">
              <a:lnSpc>
                <a:spcPct val="120000"/>
              </a:lnSpc>
              <a:spcBef>
                <a:spcPts val="0"/>
              </a:spcBef>
              <a:buNone/>
              <a:defRPr/>
            </a:pPr>
            <a:r>
              <a:rPr lang="en-US" sz="2400" b="1" dirty="0">
                <a:latin typeface="+mj-lt"/>
                <a:cs typeface="Arial" pitchFamily="34" charset="0"/>
              </a:rPr>
              <a:t>Solution </a:t>
            </a:r>
            <a:r>
              <a:rPr lang="en-US" sz="2400" b="1" dirty="0" smtClean="0">
                <a:latin typeface="+mj-lt"/>
                <a:cs typeface="Arial" pitchFamily="34" charset="0"/>
              </a:rPr>
              <a:t>2:</a:t>
            </a:r>
          </a:p>
          <a:p>
            <a:pPr indent="-365760">
              <a:lnSpc>
                <a:spcPct val="120000"/>
              </a:lnSpc>
              <a:spcBef>
                <a:spcPts val="0"/>
              </a:spcBef>
              <a:buNone/>
              <a:defRPr/>
            </a:pPr>
            <a:r>
              <a:rPr lang="en-US" sz="2400" b="1" dirty="0">
                <a:solidFill>
                  <a:srgbClr val="0070C0"/>
                </a:solidFill>
                <a:latin typeface="+mj-lt"/>
                <a:cs typeface="Arial" pitchFamily="34" charset="0"/>
              </a:rPr>
              <a:t>	</a:t>
            </a:r>
            <a:r>
              <a:rPr lang="en-US" sz="2200" b="1" dirty="0" smtClean="0">
                <a:solidFill>
                  <a:srgbClr val="0070C0"/>
                </a:solidFill>
                <a:latin typeface="+mj-lt"/>
                <a:cs typeface="Arial" pitchFamily="34" charset="0"/>
              </a:rPr>
              <a:t>SELECT</a:t>
            </a:r>
            <a:r>
              <a:rPr lang="en-US" sz="2200" b="1" dirty="0" smtClean="0">
                <a:solidFill>
                  <a:srgbClr val="00B050"/>
                </a:solidFill>
                <a:latin typeface="+mj-lt"/>
                <a:cs typeface="Arial" pitchFamily="34" charset="0"/>
              </a:rPr>
              <a:t> </a:t>
            </a:r>
            <a:r>
              <a:rPr lang="en-US" sz="2200" b="1" dirty="0" smtClean="0">
                <a:solidFill>
                  <a:srgbClr val="0070C0"/>
                </a:solidFill>
                <a:latin typeface="+mj-lt"/>
                <a:cs typeface="Arial" pitchFamily="34" charset="0"/>
              </a:rPr>
              <a:t>SUM</a:t>
            </a:r>
            <a:r>
              <a:rPr lang="en-US" sz="2200" b="1" dirty="0" smtClean="0">
                <a:solidFill>
                  <a:srgbClr val="BC8F00"/>
                </a:solidFill>
                <a:latin typeface="+mj-lt"/>
              </a:rPr>
              <a:t>(BASE_FEES</a:t>
            </a:r>
            <a:r>
              <a:rPr lang="en-US" sz="2200" b="1" dirty="0">
                <a:solidFill>
                  <a:srgbClr val="BC8F00"/>
                </a:solidFill>
                <a:latin typeface="+mj-lt"/>
              </a:rPr>
              <a:t>) </a:t>
            </a:r>
            <a:endParaRPr lang="en-US" sz="2200" b="1" dirty="0" smtClean="0">
              <a:solidFill>
                <a:srgbClr val="BC8F00"/>
              </a:solidFill>
              <a:latin typeface="+mj-lt"/>
            </a:endParaRPr>
          </a:p>
          <a:p>
            <a:pPr indent="-365760">
              <a:lnSpc>
                <a:spcPct val="120000"/>
              </a:lnSpc>
              <a:spcBef>
                <a:spcPts val="0"/>
              </a:spcBef>
              <a:buNone/>
            </a:pPr>
            <a:r>
              <a:rPr lang="en-US" sz="2200" b="1" dirty="0" smtClean="0">
                <a:solidFill>
                  <a:srgbClr val="0070C0"/>
                </a:solidFill>
                <a:latin typeface="+mj-lt"/>
                <a:cs typeface="Arial" pitchFamily="34" charset="0"/>
              </a:rPr>
              <a:t>	FROM</a:t>
            </a:r>
            <a:r>
              <a:rPr lang="en-US" sz="2200" dirty="0" smtClean="0">
                <a:solidFill>
                  <a:srgbClr val="00B050"/>
                </a:solidFill>
                <a:latin typeface="+mj-lt"/>
                <a:cs typeface="Arial" pitchFamily="34" charset="0"/>
              </a:rPr>
              <a:t> </a:t>
            </a:r>
            <a:r>
              <a:rPr lang="en-US" sz="2200" b="1" dirty="0" err="1" smtClean="0">
                <a:solidFill>
                  <a:srgbClr val="BC8F00"/>
                </a:solidFill>
                <a:latin typeface="+mj-lt"/>
              </a:rPr>
              <a:t>course_fees</a:t>
            </a:r>
            <a:endParaRPr lang="en-US" sz="2200" b="1" dirty="0" smtClean="0">
              <a:solidFill>
                <a:srgbClr val="BC8F00"/>
              </a:solidFill>
              <a:latin typeface="+mj-lt"/>
            </a:endParaRPr>
          </a:p>
          <a:p>
            <a:pPr indent="-365760">
              <a:lnSpc>
                <a:spcPct val="120000"/>
              </a:lnSpc>
              <a:spcBef>
                <a:spcPts val="0"/>
              </a:spcBef>
              <a:buNone/>
              <a:defRPr/>
            </a:pPr>
            <a:r>
              <a:rPr lang="en-US" sz="2400" b="1" dirty="0" smtClean="0">
                <a:latin typeface="+mj-lt"/>
                <a:cs typeface="Arial" pitchFamily="34" charset="0"/>
              </a:rPr>
              <a:t>Solution </a:t>
            </a:r>
            <a:r>
              <a:rPr lang="en-US" sz="2400" b="1" dirty="0">
                <a:latin typeface="+mj-lt"/>
                <a:cs typeface="Arial" pitchFamily="34" charset="0"/>
              </a:rPr>
              <a:t>3:</a:t>
            </a:r>
          </a:p>
          <a:p>
            <a:pPr lvl="1" indent="-365760">
              <a:lnSpc>
                <a:spcPct val="120000"/>
              </a:lnSpc>
              <a:spcBef>
                <a:spcPts val="0"/>
              </a:spcBef>
              <a:buNone/>
            </a:pPr>
            <a:r>
              <a:rPr lang="en-US" sz="2200" b="1" dirty="0" smtClean="0">
                <a:solidFill>
                  <a:srgbClr val="0070C0"/>
                </a:solidFill>
                <a:latin typeface="+mj-lt"/>
                <a:cs typeface="Arial" pitchFamily="34" charset="0"/>
              </a:rPr>
              <a:t>SELECT</a:t>
            </a:r>
            <a:r>
              <a:rPr lang="en-US" sz="2200" b="1" dirty="0" smtClean="0">
                <a:solidFill>
                  <a:srgbClr val="00B050"/>
                </a:solidFill>
                <a:latin typeface="+mj-lt"/>
                <a:cs typeface="Arial" pitchFamily="34" charset="0"/>
              </a:rPr>
              <a:t> </a:t>
            </a:r>
            <a:r>
              <a:rPr lang="en-US" sz="2200" b="1" dirty="0">
                <a:solidFill>
                  <a:srgbClr val="0070C0"/>
                </a:solidFill>
                <a:latin typeface="+mj-lt"/>
                <a:cs typeface="Arial" pitchFamily="34" charset="0"/>
              </a:rPr>
              <a:t>MIN</a:t>
            </a:r>
            <a:r>
              <a:rPr lang="en-US" sz="2200" b="1" dirty="0">
                <a:solidFill>
                  <a:srgbClr val="BC8F00"/>
                </a:solidFill>
                <a:latin typeface="+mj-lt"/>
              </a:rPr>
              <a:t>(BASE_FEES),MAX(BASE_FEES) </a:t>
            </a:r>
          </a:p>
          <a:p>
            <a:pPr indent="-365760">
              <a:lnSpc>
                <a:spcPct val="120000"/>
              </a:lnSpc>
              <a:spcBef>
                <a:spcPts val="0"/>
              </a:spcBef>
              <a:buNone/>
            </a:pPr>
            <a:r>
              <a:rPr lang="en-US" sz="2200" b="1" dirty="0">
                <a:solidFill>
                  <a:srgbClr val="00B050"/>
                </a:solidFill>
                <a:latin typeface="+mj-lt"/>
                <a:cs typeface="Arial" pitchFamily="34" charset="0"/>
              </a:rPr>
              <a:t>	   </a:t>
            </a:r>
            <a:r>
              <a:rPr lang="en-US" sz="2200" b="1" dirty="0">
                <a:solidFill>
                  <a:srgbClr val="0070C0"/>
                </a:solidFill>
                <a:latin typeface="+mj-lt"/>
                <a:cs typeface="Arial" pitchFamily="34" charset="0"/>
              </a:rPr>
              <a:t>FROM</a:t>
            </a:r>
            <a:r>
              <a:rPr lang="en-US" sz="2200" dirty="0">
                <a:solidFill>
                  <a:srgbClr val="00B050"/>
                </a:solidFill>
                <a:latin typeface="+mj-lt"/>
                <a:cs typeface="Arial" pitchFamily="34" charset="0"/>
              </a:rPr>
              <a:t> </a:t>
            </a:r>
            <a:r>
              <a:rPr lang="en-US" sz="2200" b="1" dirty="0">
                <a:solidFill>
                  <a:srgbClr val="BC8F00"/>
                </a:solidFill>
                <a:latin typeface="+mj-lt"/>
              </a:rPr>
              <a:t>COURSE_FEES</a:t>
            </a:r>
          </a:p>
          <a:p>
            <a:pPr indent="-365760">
              <a:lnSpc>
                <a:spcPct val="120000"/>
              </a:lnSpc>
              <a:spcBef>
                <a:spcPts val="0"/>
              </a:spcBef>
              <a:buNone/>
              <a:defRPr/>
            </a:pPr>
            <a:r>
              <a:rPr lang="en-US" sz="2400" b="1" dirty="0">
                <a:latin typeface="+mj-lt"/>
                <a:cs typeface="Arial" pitchFamily="34" charset="0"/>
              </a:rPr>
              <a:t>Solution </a:t>
            </a:r>
            <a:r>
              <a:rPr lang="en-US" sz="2400" b="1" dirty="0" smtClean="0">
                <a:latin typeface="+mj-lt"/>
                <a:cs typeface="Arial" pitchFamily="34" charset="0"/>
              </a:rPr>
              <a:t>4:</a:t>
            </a:r>
          </a:p>
          <a:p>
            <a:pPr lvl="1" indent="-365760">
              <a:lnSpc>
                <a:spcPct val="120000"/>
              </a:lnSpc>
              <a:spcBef>
                <a:spcPts val="0"/>
              </a:spcBef>
              <a:buNone/>
            </a:pPr>
            <a:r>
              <a:rPr lang="en-US" sz="2200" b="1" dirty="0" smtClean="0">
                <a:solidFill>
                  <a:srgbClr val="0070C0"/>
                </a:solidFill>
                <a:latin typeface="+mj-lt"/>
                <a:cs typeface="Arial" pitchFamily="34" charset="0"/>
              </a:rPr>
              <a:t>SELECT</a:t>
            </a:r>
            <a:r>
              <a:rPr lang="en-US" sz="2200" b="1" dirty="0" smtClean="0">
                <a:solidFill>
                  <a:srgbClr val="00B050"/>
                </a:solidFill>
                <a:latin typeface="+mj-lt"/>
                <a:cs typeface="Arial" pitchFamily="34" charset="0"/>
              </a:rPr>
              <a:t> </a:t>
            </a:r>
            <a:r>
              <a:rPr lang="en-US" sz="2200" b="1" dirty="0" smtClean="0">
                <a:solidFill>
                  <a:srgbClr val="0070C0"/>
                </a:solidFill>
                <a:latin typeface="+mj-lt"/>
                <a:cs typeface="Arial" pitchFamily="34" charset="0"/>
              </a:rPr>
              <a:t>AVG</a:t>
            </a:r>
            <a:r>
              <a:rPr lang="en-US" sz="2200" b="1" dirty="0" smtClean="0">
                <a:solidFill>
                  <a:srgbClr val="BC8F00"/>
                </a:solidFill>
                <a:latin typeface="+mj-lt"/>
              </a:rPr>
              <a:t>(INFRA_FEES) </a:t>
            </a:r>
          </a:p>
          <a:p>
            <a:pPr indent="-365760">
              <a:lnSpc>
                <a:spcPct val="120000"/>
              </a:lnSpc>
              <a:spcBef>
                <a:spcPts val="0"/>
              </a:spcBef>
              <a:buNone/>
            </a:pPr>
            <a:r>
              <a:rPr lang="en-US" sz="2200" b="1" dirty="0" smtClean="0">
                <a:solidFill>
                  <a:srgbClr val="00B050"/>
                </a:solidFill>
                <a:latin typeface="+mj-lt"/>
                <a:cs typeface="Arial" pitchFamily="34" charset="0"/>
              </a:rPr>
              <a:t> 	  </a:t>
            </a:r>
            <a:r>
              <a:rPr lang="en-US" sz="2200" b="1" dirty="0" smtClean="0">
                <a:solidFill>
                  <a:srgbClr val="0070C0"/>
                </a:solidFill>
                <a:latin typeface="+mj-lt"/>
                <a:cs typeface="Arial" pitchFamily="34" charset="0"/>
              </a:rPr>
              <a:t>FROM</a:t>
            </a:r>
            <a:r>
              <a:rPr lang="en-US" sz="2200" dirty="0" smtClean="0">
                <a:solidFill>
                  <a:srgbClr val="00B050"/>
                </a:solidFill>
                <a:latin typeface="+mj-lt"/>
                <a:cs typeface="Arial" pitchFamily="34" charset="0"/>
              </a:rPr>
              <a:t> </a:t>
            </a:r>
            <a:r>
              <a:rPr lang="en-US" sz="2200" b="1" dirty="0" err="1">
                <a:solidFill>
                  <a:srgbClr val="BC8F00"/>
                </a:solidFill>
                <a:latin typeface="+mj-lt"/>
              </a:rPr>
              <a:t>course_fees</a:t>
            </a:r>
            <a:endParaRPr lang="en-US" sz="2200" b="1" dirty="0">
              <a:solidFill>
                <a:srgbClr val="BC8F00"/>
              </a:solidFill>
              <a:latin typeface="+mj-lt"/>
            </a:endParaRPr>
          </a:p>
          <a:p>
            <a:pPr indent="-365760">
              <a:lnSpc>
                <a:spcPct val="120000"/>
              </a:lnSpc>
              <a:spcBef>
                <a:spcPts val="0"/>
              </a:spcBef>
              <a:buNone/>
            </a:pPr>
            <a:endParaRPr lang="en-US" sz="2400" dirty="0">
              <a:solidFill>
                <a:srgbClr val="00B050"/>
              </a:solidFill>
              <a:latin typeface="+mj-lt"/>
              <a:cs typeface="Arial" pitchFamily="34" charset="0"/>
            </a:endParaRPr>
          </a:p>
        </p:txBody>
      </p:sp>
      <p:sp>
        <p:nvSpPr>
          <p:cNvPr id="3" name="Title 2"/>
          <p:cNvSpPr>
            <a:spLocks noGrp="1"/>
          </p:cNvSpPr>
          <p:nvPr>
            <p:ph type="title"/>
          </p:nvPr>
        </p:nvSpPr>
        <p:spPr/>
        <p:txBody>
          <a:bodyPr/>
          <a:lstStyle/>
          <a:p>
            <a:r>
              <a:rPr lang="en-US" dirty="0" smtClean="0"/>
              <a:t>Solutions</a:t>
            </a:r>
            <a:endParaRPr lang="en-US" dirty="0"/>
          </a:p>
        </p:txBody>
      </p:sp>
      <p:sp>
        <p:nvSpPr>
          <p:cNvPr id="6" name="Slide Number Placeholder 5"/>
          <p:cNvSpPr>
            <a:spLocks noGrp="1"/>
          </p:cNvSpPr>
          <p:nvPr>
            <p:ph type="sldNum" sz="quarter" idx="10"/>
          </p:nvPr>
        </p:nvSpPr>
        <p:spPr/>
        <p:txBody>
          <a:bodyPr/>
          <a:lstStyle/>
          <a:p>
            <a:fld id="{47ED8886-DB3B-44F4-9A80-E6A224679F20}" type="slidenum">
              <a:rPr lang="en-US" smtClean="0"/>
              <a:pPr/>
              <a:t>37</a:t>
            </a:fld>
            <a:endParaRPr lang="en-US" dirty="0"/>
          </a:p>
        </p:txBody>
      </p:sp>
    </p:spTree>
    <p:extLst>
      <p:ext uri="{BB962C8B-B14F-4D97-AF65-F5344CB8AC3E}">
        <p14:creationId xmlns:p14="http://schemas.microsoft.com/office/powerpoint/2010/main" val="72398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28725"/>
            <a:ext cx="8686800" cy="4105275"/>
          </a:xfrm>
        </p:spPr>
        <p:txBody>
          <a:bodyPr/>
          <a:lstStyle/>
          <a:p>
            <a:pPr marL="0" indent="-365760">
              <a:lnSpc>
                <a:spcPct val="120000"/>
              </a:lnSpc>
              <a:spcBef>
                <a:spcPts val="0"/>
              </a:spcBef>
              <a:buNone/>
            </a:pPr>
            <a:r>
              <a:rPr sz="2400" b="1" dirty="0" smtClean="0">
                <a:latin typeface="+mj-lt"/>
                <a:cs typeface="Arial" pitchFamily="34" charset="0"/>
              </a:rPr>
              <a:t>Pre-requisite: </a:t>
            </a:r>
            <a:r>
              <a:rPr sz="2400" dirty="0" smtClean="0">
                <a:latin typeface="+mj-lt"/>
                <a:cs typeface="Arial" pitchFamily="34" charset="0"/>
              </a:rPr>
              <a:t>We will use the </a:t>
            </a:r>
            <a:r>
              <a:rPr sz="2400" dirty="0" err="1" smtClean="0">
                <a:latin typeface="+mj-lt"/>
                <a:cs typeface="Arial" pitchFamily="34" charset="0"/>
              </a:rPr>
              <a:t>Course_Info</a:t>
            </a:r>
            <a:r>
              <a:rPr sz="2400" dirty="0" smtClean="0">
                <a:latin typeface="+mj-lt"/>
                <a:cs typeface="Arial" pitchFamily="34" charset="0"/>
              </a:rPr>
              <a:t> and </a:t>
            </a:r>
            <a:r>
              <a:rPr sz="2400" dirty="0" err="1" smtClean="0">
                <a:latin typeface="+mj-lt"/>
                <a:cs typeface="Arial" pitchFamily="34" charset="0"/>
              </a:rPr>
              <a:t>Course_Fees</a:t>
            </a:r>
            <a:r>
              <a:rPr sz="2400" dirty="0" smtClean="0">
                <a:latin typeface="+mj-lt"/>
                <a:cs typeface="Arial" pitchFamily="34" charset="0"/>
              </a:rPr>
              <a:t>   tables for doing this lend a hand. Add a new column </a:t>
            </a:r>
            <a:r>
              <a:rPr sz="2400" dirty="0" err="1" smtClean="0">
                <a:latin typeface="+mj-lt"/>
                <a:cs typeface="Arial" pitchFamily="34" charset="0"/>
              </a:rPr>
              <a:t>Infra_Fees</a:t>
            </a:r>
            <a:r>
              <a:rPr sz="2400" dirty="0" smtClean="0">
                <a:latin typeface="+mj-lt"/>
                <a:cs typeface="Arial" pitchFamily="34" charset="0"/>
              </a:rPr>
              <a:t> in </a:t>
            </a:r>
            <a:r>
              <a:rPr sz="2400" dirty="0" err="1" smtClean="0">
                <a:latin typeface="+mj-lt"/>
                <a:cs typeface="Arial" pitchFamily="34" charset="0"/>
              </a:rPr>
              <a:t>course_fees</a:t>
            </a:r>
            <a:r>
              <a:rPr sz="2400" dirty="0" smtClean="0">
                <a:latin typeface="+mj-lt"/>
                <a:cs typeface="Arial" pitchFamily="34" charset="0"/>
              </a:rPr>
              <a:t>  with type number(5,3). For all the records in update the </a:t>
            </a:r>
            <a:r>
              <a:rPr sz="2400" dirty="0" err="1" smtClean="0">
                <a:latin typeface="+mj-lt"/>
                <a:cs typeface="Arial" pitchFamily="34" charset="0"/>
              </a:rPr>
              <a:t>Infra_Fees</a:t>
            </a:r>
            <a:r>
              <a:rPr sz="2400" dirty="0" smtClean="0">
                <a:latin typeface="+mj-lt"/>
                <a:cs typeface="Arial" pitchFamily="34" charset="0"/>
              </a:rPr>
              <a:t>  with  some values say 45.751, 43.453 etc.</a:t>
            </a:r>
          </a:p>
          <a:p>
            <a:pPr marL="0" indent="-365760">
              <a:lnSpc>
                <a:spcPct val="120000"/>
              </a:lnSpc>
              <a:spcBef>
                <a:spcPts val="0"/>
              </a:spcBef>
              <a:buNone/>
            </a:pPr>
            <a:r>
              <a:rPr lang="en-US" sz="2400" b="1" dirty="0" smtClean="0">
                <a:latin typeface="+mj-lt"/>
                <a:cs typeface="Arial" pitchFamily="34" charset="0"/>
              </a:rPr>
              <a:t>Hints: </a:t>
            </a:r>
          </a:p>
          <a:p>
            <a:pPr marL="0" indent="-365760">
              <a:lnSpc>
                <a:spcPct val="120000"/>
              </a:lnSpc>
              <a:spcBef>
                <a:spcPts val="0"/>
              </a:spcBef>
            </a:pPr>
            <a:r>
              <a:rPr lang="en-US" sz="2400" dirty="0" smtClean="0">
                <a:latin typeface="+mj-lt"/>
                <a:cs typeface="Arial" pitchFamily="34" charset="0"/>
              </a:rPr>
              <a:t> Use joins wherever needed</a:t>
            </a:r>
          </a:p>
          <a:p>
            <a:pPr marL="0" indent="-365760">
              <a:lnSpc>
                <a:spcPct val="120000"/>
              </a:lnSpc>
              <a:spcBef>
                <a:spcPts val="0"/>
              </a:spcBef>
              <a:buNone/>
            </a:pPr>
            <a:endParaRPr sz="2400" b="1" dirty="0" smtClean="0">
              <a:latin typeface="+mj-lt"/>
              <a:cs typeface="Arial" pitchFamily="34" charset="0"/>
            </a:endParaRPr>
          </a:p>
          <a:p>
            <a:pPr marL="0" indent="-365760">
              <a:lnSpc>
                <a:spcPct val="120000"/>
              </a:lnSpc>
              <a:spcBef>
                <a:spcPts val="0"/>
              </a:spcBef>
              <a:buNone/>
            </a:pPr>
            <a:r>
              <a:rPr sz="2400" b="1" dirty="0" smtClean="0">
                <a:latin typeface="+mj-lt"/>
                <a:cs typeface="Arial" pitchFamily="34" charset="0"/>
              </a:rPr>
              <a:t>Problem 5 : </a:t>
            </a:r>
            <a:r>
              <a:rPr sz="2400" dirty="0" smtClean="0">
                <a:latin typeface="+mj-lt"/>
                <a:cs typeface="Arial" pitchFamily="34" charset="0"/>
              </a:rPr>
              <a:t>Develop a query which will display the course name and course Infra fees of all the course. The infra fee shou</a:t>
            </a:r>
            <a:r>
              <a:rPr lang="en-US" sz="2400" dirty="0" smtClean="0">
                <a:latin typeface="+mj-lt"/>
                <a:cs typeface="Arial" pitchFamily="34" charset="0"/>
              </a:rPr>
              <a:t>ld</a:t>
            </a:r>
            <a:r>
              <a:rPr sz="2400" dirty="0" smtClean="0">
                <a:latin typeface="+mj-lt"/>
                <a:cs typeface="Arial" pitchFamily="34" charset="0"/>
              </a:rPr>
              <a:t> be rounded to one decimal point.</a:t>
            </a:r>
          </a:p>
          <a:p>
            <a:pPr marL="0" indent="-365760">
              <a:lnSpc>
                <a:spcPct val="120000"/>
              </a:lnSpc>
              <a:spcBef>
                <a:spcPts val="0"/>
              </a:spcBef>
              <a:buNone/>
            </a:pPr>
            <a:endParaRPr sz="2400" b="1" dirty="0" smtClean="0">
              <a:latin typeface="+mj-lt"/>
              <a:cs typeface="Arial" pitchFamily="34" charset="0"/>
            </a:endParaRPr>
          </a:p>
        </p:txBody>
      </p:sp>
      <p:sp>
        <p:nvSpPr>
          <p:cNvPr id="6" name="Title 1"/>
          <p:cNvSpPr>
            <a:spLocks noGrp="1"/>
          </p:cNvSpPr>
          <p:nvPr>
            <p:ph type="title"/>
          </p:nvPr>
        </p:nvSpPr>
        <p:spPr/>
        <p:txBody>
          <a:bodyPr/>
          <a:lstStyle/>
          <a:p>
            <a:r>
              <a:rPr lang="en-US" dirty="0" smtClean="0"/>
              <a:t>Lend a Hand</a:t>
            </a:r>
            <a:endParaRPr lang="en-US" dirty="0"/>
          </a:p>
        </p:txBody>
      </p:sp>
      <p:sp>
        <p:nvSpPr>
          <p:cNvPr id="7" name="Slide Number Placeholder 6"/>
          <p:cNvSpPr>
            <a:spLocks noGrp="1"/>
          </p:cNvSpPr>
          <p:nvPr>
            <p:ph type="sldNum" sz="quarter" idx="10"/>
          </p:nvPr>
        </p:nvSpPr>
        <p:spPr/>
        <p:txBody>
          <a:bodyPr/>
          <a:lstStyle/>
          <a:p>
            <a:fld id="{47ED8886-DB3B-44F4-9A80-E6A224679F20}" type="slidenum">
              <a:rPr lang="en-US" smtClean="0"/>
              <a:pPr/>
              <a:t>38</a:t>
            </a:fld>
            <a:endParaRPr lang="en-US" dirty="0"/>
          </a:p>
        </p:txBody>
      </p:sp>
      <p:pic>
        <p:nvPicPr>
          <p:cNvPr id="5" name="Picture 4" descr="http://t2.gstatic.com/images?q=tbn:ANd9GcTq6Gw3TUbGqr1NfzAlLJNRtI_NL4uDHS0wJZ6Pn9ByRZwZ7-wEO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7620000" y="-76200"/>
            <a:ext cx="1723758" cy="10142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85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28725"/>
            <a:ext cx="8686800" cy="4105275"/>
          </a:xfrm>
        </p:spPr>
        <p:txBody>
          <a:bodyPr/>
          <a:lstStyle/>
          <a:p>
            <a:pPr marL="0" indent="-365760">
              <a:lnSpc>
                <a:spcPct val="120000"/>
              </a:lnSpc>
              <a:spcBef>
                <a:spcPts val="0"/>
              </a:spcBef>
              <a:buNone/>
            </a:pPr>
            <a:r>
              <a:rPr lang="en-US" sz="2400" b="1" dirty="0" smtClean="0">
                <a:cs typeface="Arial" pitchFamily="34" charset="0"/>
              </a:rPr>
              <a:t>Problem </a:t>
            </a:r>
            <a:r>
              <a:rPr lang="en-US" sz="2400" b="1" dirty="0">
                <a:cs typeface="Arial" pitchFamily="34" charset="0"/>
              </a:rPr>
              <a:t>6 : </a:t>
            </a:r>
            <a:r>
              <a:rPr lang="en-US" sz="2400" dirty="0">
                <a:cs typeface="Arial" pitchFamily="34" charset="0"/>
              </a:rPr>
              <a:t>Develop a query which will list all the course code and course names in </a:t>
            </a:r>
            <a:r>
              <a:rPr lang="en-US" sz="2400" dirty="0" err="1">
                <a:cs typeface="Arial" pitchFamily="34" charset="0"/>
              </a:rPr>
              <a:t>Course_Info</a:t>
            </a:r>
            <a:r>
              <a:rPr lang="en-US" sz="2400" dirty="0">
                <a:cs typeface="Arial" pitchFamily="34" charset="0"/>
              </a:rPr>
              <a:t>   table where in the first letter should be capital letter.</a:t>
            </a:r>
          </a:p>
          <a:p>
            <a:pPr marL="0" indent="-365760">
              <a:lnSpc>
                <a:spcPct val="120000"/>
              </a:lnSpc>
              <a:spcBef>
                <a:spcPts val="0"/>
              </a:spcBef>
              <a:buNone/>
            </a:pPr>
            <a:endParaRPr lang="en-US" sz="2400" dirty="0">
              <a:cs typeface="Arial" pitchFamily="34" charset="0"/>
            </a:endParaRPr>
          </a:p>
          <a:p>
            <a:pPr marL="0" indent="-365760">
              <a:lnSpc>
                <a:spcPct val="120000"/>
              </a:lnSpc>
              <a:spcBef>
                <a:spcPts val="0"/>
              </a:spcBef>
              <a:buNone/>
            </a:pPr>
            <a:r>
              <a:rPr lang="en-US" sz="2400" b="1" dirty="0">
                <a:cs typeface="Arial" pitchFamily="34" charset="0"/>
              </a:rPr>
              <a:t>Problem 7 :</a:t>
            </a:r>
            <a:r>
              <a:rPr lang="en-US" sz="2400" dirty="0">
                <a:cs typeface="Arial" pitchFamily="34" charset="0"/>
              </a:rPr>
              <a:t>Develop a query which will display the course name and the number of days between the current date and course start date in </a:t>
            </a:r>
            <a:r>
              <a:rPr lang="en-US" sz="2400" dirty="0" err="1">
                <a:cs typeface="Arial" pitchFamily="34" charset="0"/>
              </a:rPr>
              <a:t>Course_Info</a:t>
            </a:r>
            <a:r>
              <a:rPr lang="en-US" sz="2400" dirty="0">
                <a:cs typeface="Arial" pitchFamily="34" charset="0"/>
              </a:rPr>
              <a:t>   </a:t>
            </a:r>
            <a:r>
              <a:rPr lang="en-US" sz="2400" dirty="0" smtClean="0">
                <a:cs typeface="Arial" pitchFamily="34" charset="0"/>
              </a:rPr>
              <a:t>table</a:t>
            </a:r>
          </a:p>
          <a:p>
            <a:pPr marL="0" indent="-365760">
              <a:lnSpc>
                <a:spcPct val="120000"/>
              </a:lnSpc>
              <a:spcBef>
                <a:spcPts val="0"/>
              </a:spcBef>
              <a:buNone/>
            </a:pPr>
            <a:endParaRPr lang="en-US" sz="2400" dirty="0" smtClean="0">
              <a:cs typeface="Arial" pitchFamily="34" charset="0"/>
            </a:endParaRPr>
          </a:p>
          <a:p>
            <a:pPr marL="0" indent="-365760">
              <a:lnSpc>
                <a:spcPct val="120000"/>
              </a:lnSpc>
              <a:spcBef>
                <a:spcPts val="0"/>
              </a:spcBef>
              <a:buNone/>
            </a:pPr>
            <a:r>
              <a:rPr lang="en-US" sz="2400" b="1" dirty="0" smtClean="0">
                <a:latin typeface="Arial" pitchFamily="34" charset="0"/>
                <a:cs typeface="Arial" pitchFamily="34" charset="0"/>
              </a:rPr>
              <a:t>Problem </a:t>
            </a:r>
            <a:r>
              <a:rPr lang="en-US" sz="2400" b="1" dirty="0">
                <a:latin typeface="Arial" pitchFamily="34" charset="0"/>
                <a:cs typeface="Arial" pitchFamily="34" charset="0"/>
              </a:rPr>
              <a:t>8 :</a:t>
            </a:r>
            <a:r>
              <a:rPr lang="en-US" sz="2400" dirty="0">
                <a:latin typeface="Arial" pitchFamily="34" charset="0"/>
                <a:cs typeface="Arial" pitchFamily="34" charset="0"/>
              </a:rPr>
              <a:t>Develop a query which will concatenate the Course Name and Course Code in the following format and display all the courses in the </a:t>
            </a:r>
            <a:r>
              <a:rPr lang="en-US" sz="2400" dirty="0" err="1">
                <a:latin typeface="Arial" pitchFamily="34" charset="0"/>
                <a:cs typeface="Arial" pitchFamily="34" charset="0"/>
              </a:rPr>
              <a:t>course_info</a:t>
            </a:r>
            <a:r>
              <a:rPr lang="en-US" sz="2400" dirty="0">
                <a:latin typeface="Arial" pitchFamily="34" charset="0"/>
                <a:cs typeface="Arial" pitchFamily="34" charset="0"/>
              </a:rPr>
              <a:t>  table. </a:t>
            </a:r>
          </a:p>
          <a:p>
            <a:pPr marL="0" indent="-365760">
              <a:lnSpc>
                <a:spcPct val="120000"/>
              </a:lnSpc>
              <a:spcBef>
                <a:spcPts val="0"/>
              </a:spcBef>
              <a:buNone/>
            </a:pPr>
            <a:r>
              <a:rPr lang="en-US" sz="2400" dirty="0">
                <a:latin typeface="Arial" pitchFamily="34" charset="0"/>
                <a:cs typeface="Arial" pitchFamily="34" charset="0"/>
              </a:rPr>
              <a:t>	“&lt; Course Name&gt;&lt;Course Code&gt;”</a:t>
            </a:r>
          </a:p>
          <a:p>
            <a:pPr marL="0" indent="-365760">
              <a:lnSpc>
                <a:spcPct val="120000"/>
              </a:lnSpc>
              <a:spcBef>
                <a:spcPts val="0"/>
              </a:spcBef>
              <a:buNone/>
            </a:pPr>
            <a:endParaRPr lang="en-US" sz="2400" dirty="0">
              <a:cs typeface="Arial" pitchFamily="34" charset="0"/>
            </a:endParaRPr>
          </a:p>
          <a:p>
            <a:pPr marL="0" indent="-365760">
              <a:lnSpc>
                <a:spcPct val="120000"/>
              </a:lnSpc>
              <a:spcBef>
                <a:spcPts val="0"/>
              </a:spcBef>
              <a:buNone/>
            </a:pPr>
            <a:endParaRPr lang="en-US" sz="2400" dirty="0">
              <a:cs typeface="Arial" pitchFamily="34" charset="0"/>
            </a:endParaRPr>
          </a:p>
        </p:txBody>
      </p:sp>
      <p:sp>
        <p:nvSpPr>
          <p:cNvPr id="6" name="Title 1"/>
          <p:cNvSpPr>
            <a:spLocks noGrp="1"/>
          </p:cNvSpPr>
          <p:nvPr>
            <p:ph type="title"/>
          </p:nvPr>
        </p:nvSpPr>
        <p:spPr/>
        <p:txBody>
          <a:bodyPr/>
          <a:lstStyle/>
          <a:p>
            <a:r>
              <a:rPr lang="en-US" dirty="0" smtClean="0"/>
              <a:t>Lend a Hand</a:t>
            </a:r>
            <a:endParaRPr lang="en-US" dirty="0"/>
          </a:p>
        </p:txBody>
      </p:sp>
      <p:sp>
        <p:nvSpPr>
          <p:cNvPr id="7" name="Slide Number Placeholder 6"/>
          <p:cNvSpPr>
            <a:spLocks noGrp="1"/>
          </p:cNvSpPr>
          <p:nvPr>
            <p:ph type="sldNum" sz="quarter" idx="10"/>
          </p:nvPr>
        </p:nvSpPr>
        <p:spPr/>
        <p:txBody>
          <a:bodyPr/>
          <a:lstStyle/>
          <a:p>
            <a:fld id="{47ED8886-DB3B-44F4-9A80-E6A224679F20}" type="slidenum">
              <a:rPr lang="en-US" smtClean="0"/>
              <a:pPr/>
              <a:t>39</a:t>
            </a:fld>
            <a:endParaRPr lang="en-US" dirty="0"/>
          </a:p>
        </p:txBody>
      </p:sp>
      <p:pic>
        <p:nvPicPr>
          <p:cNvPr id="5" name="Picture 4" descr="http://t2.gstatic.com/images?q=tbn:ANd9GcTq6Gw3TUbGqr1NfzAlLJNRtI_NL4uDHS0wJZ6Pn9ByRZwZ7-wEO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7620000" y="-76200"/>
            <a:ext cx="1723758" cy="10142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0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458200" cy="4114800"/>
          </a:xfrm>
        </p:spPr>
        <p:txBody>
          <a:bodyPr/>
          <a:lstStyle/>
          <a:p>
            <a:pPr marL="57150" indent="-365760">
              <a:lnSpc>
                <a:spcPct val="120000"/>
              </a:lnSpc>
              <a:spcBef>
                <a:spcPts val="0"/>
              </a:spcBef>
              <a:buNone/>
            </a:pPr>
            <a:r>
              <a:rPr lang="en-US" sz="2400" dirty="0" smtClean="0"/>
              <a:t>To understand the SQL functions concepts  that a developer needs to know to work with it.</a:t>
            </a:r>
          </a:p>
          <a:p>
            <a:pPr marL="57150" indent="-365760">
              <a:lnSpc>
                <a:spcPct val="120000"/>
              </a:lnSpc>
              <a:spcBef>
                <a:spcPts val="0"/>
              </a:spcBef>
              <a:buNone/>
            </a:pPr>
            <a:endParaRPr lang="en-US" sz="2400" dirty="0" smtClean="0"/>
          </a:p>
          <a:p>
            <a:pPr marL="731520" lvl="1" indent="-365760">
              <a:lnSpc>
                <a:spcPct val="120000"/>
              </a:lnSpc>
              <a:spcBef>
                <a:spcPts val="0"/>
              </a:spcBef>
              <a:buFont typeface="Arial" pitchFamily="34" charset="0"/>
              <a:buChar char="•"/>
            </a:pPr>
            <a:r>
              <a:rPr lang="en-US" sz="2200" dirty="0"/>
              <a:t>Types of SQL Function</a:t>
            </a:r>
          </a:p>
          <a:p>
            <a:pPr marL="731520" lvl="1" indent="-365760">
              <a:lnSpc>
                <a:spcPct val="120000"/>
              </a:lnSpc>
              <a:spcBef>
                <a:spcPts val="0"/>
              </a:spcBef>
              <a:buFont typeface="Arial" pitchFamily="34" charset="0"/>
              <a:buChar char="•"/>
            </a:pPr>
            <a:r>
              <a:rPr lang="en-US" sz="2200" dirty="0"/>
              <a:t>Numeric, character &amp; Date </a:t>
            </a:r>
            <a:endParaRPr lang="en-US" sz="2200" dirty="0" smtClean="0"/>
          </a:p>
          <a:p>
            <a:pPr marL="365760" lvl="1" indent="0">
              <a:lnSpc>
                <a:spcPct val="120000"/>
              </a:lnSpc>
              <a:spcBef>
                <a:spcPts val="0"/>
              </a:spcBef>
              <a:buNone/>
            </a:pPr>
            <a:r>
              <a:rPr lang="en-US" sz="2200" dirty="0"/>
              <a:t> </a:t>
            </a:r>
            <a:r>
              <a:rPr lang="en-US" sz="2200" dirty="0" smtClean="0"/>
              <a:t>     Time </a:t>
            </a:r>
            <a:r>
              <a:rPr lang="en-US" sz="2200" dirty="0"/>
              <a:t>functions</a:t>
            </a:r>
          </a:p>
          <a:p>
            <a:pPr marL="731520" lvl="1" indent="-365760">
              <a:lnSpc>
                <a:spcPct val="120000"/>
              </a:lnSpc>
              <a:spcBef>
                <a:spcPts val="0"/>
              </a:spcBef>
              <a:buFont typeface="Arial" pitchFamily="34" charset="0"/>
              <a:buChar char="•"/>
            </a:pPr>
            <a:r>
              <a:rPr lang="en-US" sz="2200" dirty="0"/>
              <a:t>Aggregate Function </a:t>
            </a:r>
          </a:p>
          <a:p>
            <a:pPr marL="731520" lvl="1" indent="-365760">
              <a:lnSpc>
                <a:spcPct val="120000"/>
              </a:lnSpc>
              <a:spcBef>
                <a:spcPts val="0"/>
              </a:spcBef>
              <a:buFont typeface="Arial" pitchFamily="34" charset="0"/>
              <a:buChar char="•"/>
            </a:pPr>
            <a:r>
              <a:rPr lang="en-US" sz="2200" dirty="0"/>
              <a:t>Mathematical Function </a:t>
            </a:r>
          </a:p>
          <a:p>
            <a:pPr marL="731520" lvl="1" indent="-365760">
              <a:lnSpc>
                <a:spcPct val="120000"/>
              </a:lnSpc>
              <a:spcBef>
                <a:spcPts val="0"/>
              </a:spcBef>
              <a:buFont typeface="Arial" pitchFamily="34" charset="0"/>
              <a:buChar char="•"/>
            </a:pPr>
            <a:r>
              <a:rPr lang="en-US" sz="2200" dirty="0"/>
              <a:t>Nesting of Functions</a:t>
            </a:r>
          </a:p>
          <a:p>
            <a:pPr marL="57150" indent="-365760">
              <a:lnSpc>
                <a:spcPct val="120000"/>
              </a:lnSpc>
              <a:spcBef>
                <a:spcPts val="0"/>
              </a:spcBef>
              <a:buNone/>
            </a:pPr>
            <a:endParaRPr lang="en-US" sz="2200" dirty="0" smtClean="0"/>
          </a:p>
        </p:txBody>
      </p:sp>
      <p:sp>
        <p:nvSpPr>
          <p:cNvPr id="6" name="Title 1"/>
          <p:cNvSpPr>
            <a:spLocks noGrp="1"/>
          </p:cNvSpPr>
          <p:nvPr>
            <p:ph type="title"/>
          </p:nvPr>
        </p:nvSpPr>
        <p:spPr>
          <a:xfrm>
            <a:off x="1303020" y="-152400"/>
            <a:ext cx="8298180" cy="1143000"/>
          </a:xfrm>
        </p:spPr>
        <p:txBody>
          <a:bodyPr/>
          <a:lstStyle/>
          <a:p>
            <a:r>
              <a:rPr lang="en-US" dirty="0" smtClean="0"/>
              <a:t>Objective</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29116"/>
          <a:stretch/>
        </p:blipFill>
        <p:spPr>
          <a:xfrm>
            <a:off x="5562600" y="2438400"/>
            <a:ext cx="2856186" cy="2880567"/>
          </a:xfrm>
          <a:prstGeom prst="rect">
            <a:avLst/>
          </a:prstGeom>
          <a:effectLst/>
        </p:spPr>
      </p:pic>
      <p:sp>
        <p:nvSpPr>
          <p:cNvPr id="10" name="Slide Number Placeholder 9"/>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28725"/>
            <a:ext cx="8382000" cy="4791075"/>
          </a:xfrm>
        </p:spPr>
        <p:txBody>
          <a:bodyPr/>
          <a:lstStyle/>
          <a:p>
            <a:pPr marL="0" indent="-365760">
              <a:lnSpc>
                <a:spcPct val="120000"/>
              </a:lnSpc>
              <a:spcBef>
                <a:spcPts val="0"/>
              </a:spcBef>
              <a:buNone/>
            </a:pPr>
            <a:r>
              <a:rPr lang="en-US" sz="2400" b="1" dirty="0" smtClean="0">
                <a:latin typeface="Arial" pitchFamily="34" charset="0"/>
                <a:cs typeface="Arial" pitchFamily="34" charset="0"/>
              </a:rPr>
              <a:t>Problem </a:t>
            </a:r>
            <a:r>
              <a:rPr lang="en-US" sz="2400" b="1" dirty="0">
                <a:latin typeface="Arial" pitchFamily="34" charset="0"/>
                <a:cs typeface="Arial" pitchFamily="34" charset="0"/>
              </a:rPr>
              <a:t>9 :</a:t>
            </a:r>
            <a:r>
              <a:rPr lang="en-US" sz="2400" dirty="0">
                <a:latin typeface="Arial" pitchFamily="34" charset="0"/>
                <a:cs typeface="Arial" pitchFamily="34" charset="0"/>
              </a:rPr>
              <a:t>Develop a query which will  display all the Course Name in upper case.</a:t>
            </a:r>
          </a:p>
          <a:p>
            <a:pPr marL="0" indent="-365760">
              <a:lnSpc>
                <a:spcPct val="120000"/>
              </a:lnSpc>
              <a:spcBef>
                <a:spcPts val="0"/>
              </a:spcBef>
              <a:buNone/>
            </a:pPr>
            <a:endParaRPr sz="2400" dirty="0" smtClean="0">
              <a:latin typeface="Arial" pitchFamily="34" charset="0"/>
              <a:cs typeface="Arial" pitchFamily="34" charset="0"/>
            </a:endParaRPr>
          </a:p>
          <a:p>
            <a:pPr marL="0" indent="-365760">
              <a:lnSpc>
                <a:spcPct val="120000"/>
              </a:lnSpc>
              <a:spcBef>
                <a:spcPts val="0"/>
              </a:spcBef>
              <a:buNone/>
            </a:pPr>
            <a:r>
              <a:rPr sz="2400" b="1" dirty="0" smtClean="0">
                <a:latin typeface="Arial" pitchFamily="34" charset="0"/>
                <a:cs typeface="Arial" pitchFamily="34" charset="0"/>
              </a:rPr>
              <a:t>Problem 10 :</a:t>
            </a:r>
            <a:r>
              <a:rPr sz="2400" dirty="0" smtClean="0">
                <a:latin typeface="Arial" pitchFamily="34" charset="0"/>
                <a:cs typeface="Arial" pitchFamily="34" charset="0"/>
              </a:rPr>
              <a:t>Develop a query which will  display all the characters between 1 and 3 of the Course Description  column for all the courses in the </a:t>
            </a:r>
            <a:r>
              <a:rPr sz="2400" dirty="0" err="1" smtClean="0">
                <a:latin typeface="Arial" pitchFamily="34" charset="0"/>
                <a:cs typeface="Arial" pitchFamily="34" charset="0"/>
              </a:rPr>
              <a:t>Course_Info</a:t>
            </a:r>
            <a:r>
              <a:rPr sz="2400" dirty="0" smtClean="0">
                <a:latin typeface="Arial" pitchFamily="34" charset="0"/>
                <a:cs typeface="Arial" pitchFamily="34" charset="0"/>
              </a:rPr>
              <a:t> table. </a:t>
            </a:r>
          </a:p>
          <a:p>
            <a:pPr marL="0" indent="-365760">
              <a:lnSpc>
                <a:spcPct val="120000"/>
              </a:lnSpc>
              <a:spcBef>
                <a:spcPts val="0"/>
              </a:spcBef>
              <a:buNone/>
            </a:pPr>
            <a:endParaRPr sz="2400" dirty="0" smtClean="0">
              <a:latin typeface="Arial" pitchFamily="34" charset="0"/>
              <a:cs typeface="Arial" pitchFamily="34" charset="0"/>
            </a:endParaRPr>
          </a:p>
          <a:p>
            <a:pPr marL="0" indent="-365760">
              <a:lnSpc>
                <a:spcPct val="120000"/>
              </a:lnSpc>
              <a:spcBef>
                <a:spcPts val="0"/>
              </a:spcBef>
              <a:buNone/>
            </a:pPr>
            <a:r>
              <a:rPr sz="2400" b="1" dirty="0" smtClean="0">
                <a:latin typeface="Arial" pitchFamily="34" charset="0"/>
                <a:cs typeface="Arial" pitchFamily="34" charset="0"/>
              </a:rPr>
              <a:t>Problem 11</a:t>
            </a:r>
            <a:r>
              <a:rPr sz="2400" dirty="0" smtClean="0">
                <a:latin typeface="Arial" pitchFamily="34" charset="0"/>
                <a:cs typeface="Arial" pitchFamily="34" charset="0"/>
              </a:rPr>
              <a:t>:Develop a query calculate average of all the base fees, any records whose base fee is null needs to be considered as zero.</a:t>
            </a:r>
          </a:p>
          <a:p>
            <a:pPr marL="0" indent="-365760">
              <a:lnSpc>
                <a:spcPct val="120000"/>
              </a:lnSpc>
              <a:spcBef>
                <a:spcPts val="0"/>
              </a:spcBef>
              <a:buNone/>
            </a:pPr>
            <a:endParaRPr sz="2400" dirty="0" smtClean="0">
              <a:latin typeface="Arial" pitchFamily="34" charset="0"/>
              <a:cs typeface="Arial" pitchFamily="34" charset="0"/>
            </a:endParaRPr>
          </a:p>
          <a:p>
            <a:pPr marL="0" indent="-365760">
              <a:lnSpc>
                <a:spcPct val="120000"/>
              </a:lnSpc>
              <a:spcBef>
                <a:spcPts val="0"/>
              </a:spcBef>
              <a:buNone/>
            </a:pPr>
            <a:endParaRPr sz="2400" dirty="0" smtClean="0">
              <a:latin typeface="Arial" pitchFamily="34" charset="0"/>
              <a:cs typeface="Arial" pitchFamily="34" charset="0"/>
            </a:endParaRPr>
          </a:p>
          <a:p>
            <a:pPr marL="0" indent="-365760">
              <a:lnSpc>
                <a:spcPct val="120000"/>
              </a:lnSpc>
              <a:spcBef>
                <a:spcPts val="0"/>
              </a:spcBef>
              <a:buNone/>
            </a:pPr>
            <a:endParaRPr sz="2400" dirty="0" smtClean="0">
              <a:latin typeface="Arial" pitchFamily="34" charset="0"/>
              <a:cs typeface="Arial" pitchFamily="34" charset="0"/>
            </a:endParaRPr>
          </a:p>
          <a:p>
            <a:pPr marL="0" indent="-365760">
              <a:lnSpc>
                <a:spcPct val="120000"/>
              </a:lnSpc>
              <a:spcBef>
                <a:spcPts val="0"/>
              </a:spcBef>
              <a:buNone/>
            </a:pPr>
            <a:endParaRPr sz="2400" dirty="0" smtClean="0">
              <a:latin typeface="Arial" pitchFamily="34" charset="0"/>
              <a:cs typeface="Arial" pitchFamily="34" charset="0"/>
            </a:endParaRPr>
          </a:p>
          <a:p>
            <a:pPr marL="0" indent="-365760">
              <a:lnSpc>
                <a:spcPct val="120000"/>
              </a:lnSpc>
              <a:spcBef>
                <a:spcPts val="0"/>
              </a:spcBef>
              <a:buNone/>
            </a:pPr>
            <a:endParaRPr sz="2400" dirty="0" smtClean="0">
              <a:latin typeface="Arial" pitchFamily="34" charset="0"/>
              <a:cs typeface="Arial" pitchFamily="34" charset="0"/>
            </a:endParaRPr>
          </a:p>
          <a:p>
            <a:pPr marL="0" indent="-365760">
              <a:lnSpc>
                <a:spcPct val="120000"/>
              </a:lnSpc>
              <a:spcBef>
                <a:spcPts val="0"/>
              </a:spcBef>
              <a:buNone/>
            </a:pPr>
            <a:endParaRPr sz="2400" dirty="0" smtClean="0">
              <a:latin typeface="Arial" pitchFamily="34" charset="0"/>
              <a:cs typeface="Arial" pitchFamily="34" charset="0"/>
            </a:endParaRPr>
          </a:p>
          <a:p>
            <a:pPr marL="0" indent="-365760">
              <a:lnSpc>
                <a:spcPct val="120000"/>
              </a:lnSpc>
              <a:spcBef>
                <a:spcPts val="0"/>
              </a:spcBef>
              <a:buNone/>
            </a:pPr>
            <a:endParaRPr sz="2400" dirty="0" smtClean="0">
              <a:latin typeface="Arial" pitchFamily="34" charset="0"/>
              <a:cs typeface="Arial" pitchFamily="34" charset="0"/>
            </a:endParaRPr>
          </a:p>
          <a:p>
            <a:pPr marL="0" indent="-365760">
              <a:lnSpc>
                <a:spcPct val="120000"/>
              </a:lnSpc>
              <a:spcBef>
                <a:spcPts val="0"/>
              </a:spcBef>
              <a:buNone/>
            </a:pPr>
            <a:endParaRPr sz="2400" b="1" dirty="0" smtClean="0">
              <a:latin typeface="Arial" pitchFamily="34" charset="0"/>
              <a:cs typeface="Arial" pitchFamily="34" charset="0"/>
            </a:endParaRPr>
          </a:p>
        </p:txBody>
      </p:sp>
      <p:sp>
        <p:nvSpPr>
          <p:cNvPr id="6" name="Title 1"/>
          <p:cNvSpPr>
            <a:spLocks noGrp="1"/>
          </p:cNvSpPr>
          <p:nvPr>
            <p:ph type="title"/>
          </p:nvPr>
        </p:nvSpPr>
        <p:spPr/>
        <p:txBody>
          <a:bodyPr/>
          <a:lstStyle/>
          <a:p>
            <a:r>
              <a:rPr lang="en-US" dirty="0" smtClean="0"/>
              <a:t>Lend a Hand</a:t>
            </a:r>
            <a:endParaRPr lang="en-US" dirty="0"/>
          </a:p>
        </p:txBody>
      </p:sp>
      <p:sp>
        <p:nvSpPr>
          <p:cNvPr id="7" name="Slide Number Placeholder 6"/>
          <p:cNvSpPr>
            <a:spLocks noGrp="1"/>
          </p:cNvSpPr>
          <p:nvPr>
            <p:ph type="sldNum" sz="quarter" idx="10"/>
          </p:nvPr>
        </p:nvSpPr>
        <p:spPr/>
        <p:txBody>
          <a:bodyPr/>
          <a:lstStyle/>
          <a:p>
            <a:fld id="{47ED8886-DB3B-44F4-9A80-E6A224679F20}" type="slidenum">
              <a:rPr lang="en-US" smtClean="0"/>
              <a:pPr/>
              <a:t>40</a:t>
            </a:fld>
            <a:endParaRPr lang="en-US" dirty="0"/>
          </a:p>
        </p:txBody>
      </p:sp>
      <p:pic>
        <p:nvPicPr>
          <p:cNvPr id="5" name="Picture 4" descr="http://t2.gstatic.com/images?q=tbn:ANd9GcTq6Gw3TUbGqr1NfzAlLJNRtI_NL4uDHS0wJZ6Pn9ByRZwZ7-wEO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7620000" y="-76200"/>
            <a:ext cx="1723758" cy="10142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62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686800" cy="4946650"/>
          </a:xfrm>
        </p:spPr>
        <p:txBody>
          <a:bodyPr/>
          <a:lstStyle/>
          <a:p>
            <a:pPr marL="0" indent="-365760">
              <a:lnSpc>
                <a:spcPct val="120000"/>
              </a:lnSpc>
              <a:spcBef>
                <a:spcPts val="0"/>
              </a:spcBef>
              <a:spcAft>
                <a:spcPts val="0"/>
              </a:spcAft>
              <a:buNone/>
            </a:pPr>
            <a:r>
              <a:rPr lang="en-US" sz="2400" b="1" dirty="0">
                <a:cs typeface="Arial" pitchFamily="34" charset="0"/>
              </a:rPr>
              <a:t>Solution </a:t>
            </a:r>
            <a:r>
              <a:rPr lang="en-US" sz="2400" b="1" dirty="0" smtClean="0">
                <a:cs typeface="Arial" pitchFamily="34" charset="0"/>
              </a:rPr>
              <a:t>5 </a:t>
            </a:r>
            <a:r>
              <a:rPr lang="en-US" sz="2400" b="1" dirty="0">
                <a:cs typeface="Arial" pitchFamily="34" charset="0"/>
              </a:rPr>
              <a:t>:</a:t>
            </a:r>
          </a:p>
          <a:p>
            <a:pPr marL="731520" indent="-365760">
              <a:lnSpc>
                <a:spcPct val="120000"/>
              </a:lnSpc>
              <a:spcBef>
                <a:spcPts val="0"/>
              </a:spcBef>
              <a:spcAft>
                <a:spcPts val="0"/>
              </a:spcAft>
              <a:buNone/>
            </a:pPr>
            <a:r>
              <a:rPr lang="en-US" sz="2000" b="1" dirty="0" smtClean="0">
                <a:solidFill>
                  <a:srgbClr val="0070C0"/>
                </a:solidFill>
                <a:cs typeface="Arial" pitchFamily="34" charset="0"/>
              </a:rPr>
              <a:t>SELECT</a:t>
            </a:r>
            <a:r>
              <a:rPr lang="en-US" sz="2000" b="1" dirty="0" smtClean="0">
                <a:solidFill>
                  <a:srgbClr val="00B050"/>
                </a:solidFill>
                <a:cs typeface="Arial" pitchFamily="34" charset="0"/>
              </a:rPr>
              <a:t> </a:t>
            </a:r>
            <a:r>
              <a:rPr lang="en-US" sz="2000" b="1" dirty="0">
                <a:solidFill>
                  <a:srgbClr val="BC8F00"/>
                </a:solidFill>
              </a:rPr>
              <a:t>COURSE_INFO.COURSE_NAME</a:t>
            </a:r>
            <a:r>
              <a:rPr lang="en-US" sz="2000" dirty="0" smtClean="0">
                <a:solidFill>
                  <a:srgbClr val="00B050"/>
                </a:solidFill>
                <a:cs typeface="Arial" pitchFamily="34" charset="0"/>
              </a:rPr>
              <a:t>,</a:t>
            </a:r>
          </a:p>
          <a:p>
            <a:pPr marL="731520" indent="-365760">
              <a:lnSpc>
                <a:spcPct val="120000"/>
              </a:lnSpc>
              <a:spcBef>
                <a:spcPts val="0"/>
              </a:spcBef>
              <a:spcAft>
                <a:spcPts val="0"/>
              </a:spcAft>
              <a:buNone/>
            </a:pPr>
            <a:r>
              <a:rPr lang="en-US" sz="2000" b="1" dirty="0" smtClean="0">
                <a:solidFill>
                  <a:srgbClr val="0070C0"/>
                </a:solidFill>
                <a:cs typeface="Arial" pitchFamily="34" charset="0"/>
              </a:rPr>
              <a:t>ROUND</a:t>
            </a:r>
            <a:r>
              <a:rPr lang="en-US" sz="2000" b="1" dirty="0" smtClean="0">
                <a:solidFill>
                  <a:srgbClr val="BC8F00"/>
                </a:solidFill>
              </a:rPr>
              <a:t>(COURSE_FEES.INFRA_FEES,2</a:t>
            </a:r>
            <a:r>
              <a:rPr lang="en-US" sz="2000" dirty="0">
                <a:solidFill>
                  <a:srgbClr val="00B050"/>
                </a:solidFill>
                <a:cs typeface="Arial" pitchFamily="34" charset="0"/>
              </a:rPr>
              <a:t>) </a:t>
            </a:r>
            <a:endParaRPr lang="en-US" sz="2000" dirty="0" smtClean="0">
              <a:solidFill>
                <a:srgbClr val="00B050"/>
              </a:solidFill>
              <a:cs typeface="Arial" pitchFamily="34" charset="0"/>
            </a:endParaRPr>
          </a:p>
          <a:p>
            <a:pPr marL="731520" indent="-365760">
              <a:lnSpc>
                <a:spcPct val="120000"/>
              </a:lnSpc>
              <a:spcBef>
                <a:spcPts val="0"/>
              </a:spcBef>
              <a:spcAft>
                <a:spcPts val="0"/>
              </a:spcAft>
              <a:buNone/>
            </a:pPr>
            <a:r>
              <a:rPr lang="en-US" sz="2000" b="1" dirty="0" smtClean="0">
                <a:solidFill>
                  <a:srgbClr val="0070C0"/>
                </a:solidFill>
                <a:cs typeface="Arial" pitchFamily="34" charset="0"/>
              </a:rPr>
              <a:t>FROM</a:t>
            </a:r>
            <a:r>
              <a:rPr lang="en-US" sz="2000" dirty="0" smtClean="0">
                <a:solidFill>
                  <a:srgbClr val="00B050"/>
                </a:solidFill>
                <a:cs typeface="Arial" pitchFamily="34" charset="0"/>
              </a:rPr>
              <a:t> </a:t>
            </a:r>
            <a:r>
              <a:rPr lang="en-US" sz="2000" b="1" dirty="0">
                <a:solidFill>
                  <a:srgbClr val="BC8F00"/>
                </a:solidFill>
              </a:rPr>
              <a:t>COURSE_INFO,COURSE_FEES</a:t>
            </a:r>
            <a:r>
              <a:rPr lang="en-US" sz="2000" dirty="0">
                <a:solidFill>
                  <a:srgbClr val="00B050"/>
                </a:solidFill>
                <a:cs typeface="Arial" pitchFamily="34" charset="0"/>
              </a:rPr>
              <a:t> </a:t>
            </a:r>
          </a:p>
          <a:p>
            <a:pPr marL="731520" indent="-365760">
              <a:lnSpc>
                <a:spcPct val="120000"/>
              </a:lnSpc>
              <a:spcBef>
                <a:spcPts val="0"/>
              </a:spcBef>
              <a:spcAft>
                <a:spcPts val="0"/>
              </a:spcAft>
              <a:buNone/>
            </a:pPr>
            <a:r>
              <a:rPr lang="en-US" sz="2000" b="1" dirty="0" smtClean="0">
                <a:solidFill>
                  <a:srgbClr val="0070C0"/>
                </a:solidFill>
                <a:cs typeface="Arial" pitchFamily="34" charset="0"/>
              </a:rPr>
              <a:t>WHERE</a:t>
            </a:r>
            <a:r>
              <a:rPr lang="en-US" sz="2000" b="1" dirty="0" smtClean="0">
                <a:solidFill>
                  <a:srgbClr val="00B050"/>
                </a:solidFill>
                <a:cs typeface="Arial" pitchFamily="34" charset="0"/>
              </a:rPr>
              <a:t> </a:t>
            </a:r>
            <a:r>
              <a:rPr lang="en-US" sz="2000" b="1" dirty="0">
                <a:solidFill>
                  <a:srgbClr val="BC8F00"/>
                </a:solidFill>
              </a:rPr>
              <a:t>COURSE_INFO.COURSE_CODE=COURSE_FEES.COURSE_CODE</a:t>
            </a:r>
          </a:p>
          <a:p>
            <a:pPr marL="0" indent="-365760">
              <a:lnSpc>
                <a:spcPct val="120000"/>
              </a:lnSpc>
              <a:spcBef>
                <a:spcPts val="0"/>
              </a:spcBef>
              <a:spcAft>
                <a:spcPts val="0"/>
              </a:spcAft>
              <a:buNone/>
            </a:pPr>
            <a:r>
              <a:rPr lang="en-US" sz="2400" b="1" dirty="0">
                <a:cs typeface="Arial" pitchFamily="34" charset="0"/>
              </a:rPr>
              <a:t>Solution </a:t>
            </a:r>
            <a:r>
              <a:rPr lang="en-US" sz="2400" b="1" dirty="0" smtClean="0">
                <a:cs typeface="Arial" pitchFamily="34" charset="0"/>
              </a:rPr>
              <a:t>6 </a:t>
            </a:r>
            <a:r>
              <a:rPr lang="en-US" sz="2400" b="1" dirty="0">
                <a:cs typeface="Arial" pitchFamily="34" charset="0"/>
              </a:rPr>
              <a:t>: </a:t>
            </a:r>
          </a:p>
          <a:p>
            <a:pPr marL="731520" indent="-365760">
              <a:lnSpc>
                <a:spcPct val="120000"/>
              </a:lnSpc>
              <a:spcBef>
                <a:spcPts val="0"/>
              </a:spcBef>
              <a:spcAft>
                <a:spcPts val="0"/>
              </a:spcAft>
              <a:buNone/>
            </a:pPr>
            <a:r>
              <a:rPr lang="en-US" sz="2000" b="1" dirty="0" smtClean="0">
                <a:solidFill>
                  <a:srgbClr val="0070C0"/>
                </a:solidFill>
                <a:cs typeface="Arial" pitchFamily="34" charset="0"/>
              </a:rPr>
              <a:t>SELECT</a:t>
            </a:r>
            <a:r>
              <a:rPr lang="en-US" sz="2000" b="1" dirty="0" smtClean="0">
                <a:solidFill>
                  <a:srgbClr val="00B050"/>
                </a:solidFill>
                <a:cs typeface="Arial" pitchFamily="34" charset="0"/>
              </a:rPr>
              <a:t> </a:t>
            </a:r>
            <a:r>
              <a:rPr lang="en-US" sz="2000" b="1" dirty="0">
                <a:solidFill>
                  <a:srgbClr val="0070C0"/>
                </a:solidFill>
                <a:cs typeface="Arial" pitchFamily="34" charset="0"/>
              </a:rPr>
              <a:t>CONCAT(UPPER(LEFT</a:t>
            </a:r>
            <a:r>
              <a:rPr lang="en-US" sz="2000" b="1" dirty="0">
                <a:solidFill>
                  <a:srgbClr val="BC8F00"/>
                </a:solidFill>
              </a:rPr>
              <a:t>(COURSE_NAME, 1</a:t>
            </a:r>
            <a:r>
              <a:rPr lang="en-US" sz="2000" b="1" dirty="0" smtClean="0">
                <a:solidFill>
                  <a:srgbClr val="BC8F00"/>
                </a:solidFill>
              </a:rPr>
              <a:t>)),</a:t>
            </a:r>
          </a:p>
          <a:p>
            <a:pPr marL="731520" indent="-365760">
              <a:lnSpc>
                <a:spcPct val="120000"/>
              </a:lnSpc>
              <a:spcBef>
                <a:spcPts val="0"/>
              </a:spcBef>
              <a:spcAft>
                <a:spcPts val="0"/>
              </a:spcAft>
              <a:buNone/>
            </a:pPr>
            <a:r>
              <a:rPr lang="en-US" sz="2000" b="1" dirty="0" smtClean="0">
                <a:solidFill>
                  <a:srgbClr val="0070C0"/>
                </a:solidFill>
                <a:cs typeface="Arial" pitchFamily="34" charset="0"/>
              </a:rPr>
              <a:t>LOWER</a:t>
            </a:r>
            <a:r>
              <a:rPr lang="en-US" sz="2000" b="1" dirty="0" smtClean="0">
                <a:solidFill>
                  <a:srgbClr val="BC8F00"/>
                </a:solidFill>
              </a:rPr>
              <a:t>(</a:t>
            </a:r>
            <a:r>
              <a:rPr lang="en-US" sz="2000" b="1" dirty="0" smtClean="0">
                <a:solidFill>
                  <a:srgbClr val="0070C0"/>
                </a:solidFill>
                <a:cs typeface="Arial" pitchFamily="34" charset="0"/>
              </a:rPr>
              <a:t>SUBSTRING</a:t>
            </a:r>
            <a:r>
              <a:rPr lang="en-US" sz="2000" b="1" dirty="0" smtClean="0">
                <a:solidFill>
                  <a:srgbClr val="BC8F00"/>
                </a:solidFill>
              </a:rPr>
              <a:t>(COURSE_NAME</a:t>
            </a:r>
            <a:r>
              <a:rPr lang="en-US" sz="2000" b="1" dirty="0">
                <a:solidFill>
                  <a:srgbClr val="BC8F00"/>
                </a:solidFill>
              </a:rPr>
              <a:t>, 2))) </a:t>
            </a:r>
          </a:p>
          <a:p>
            <a:pPr marL="731520" indent="-365760">
              <a:lnSpc>
                <a:spcPct val="120000"/>
              </a:lnSpc>
              <a:spcBef>
                <a:spcPts val="0"/>
              </a:spcBef>
              <a:spcAft>
                <a:spcPts val="0"/>
              </a:spcAft>
              <a:buNone/>
            </a:pPr>
            <a:r>
              <a:rPr lang="en-US" sz="2000" b="1" dirty="0" smtClean="0">
                <a:solidFill>
                  <a:srgbClr val="0070C0"/>
                </a:solidFill>
                <a:cs typeface="Arial" pitchFamily="34" charset="0"/>
              </a:rPr>
              <a:t>FROM</a:t>
            </a:r>
            <a:r>
              <a:rPr lang="en-US" sz="2000" b="1" dirty="0" smtClean="0">
                <a:solidFill>
                  <a:srgbClr val="BC8F00"/>
                </a:solidFill>
              </a:rPr>
              <a:t> </a:t>
            </a:r>
            <a:r>
              <a:rPr lang="en-US" sz="2000" b="1" dirty="0">
                <a:solidFill>
                  <a:srgbClr val="BC8F00"/>
                </a:solidFill>
              </a:rPr>
              <a:t>COURSE_INFO </a:t>
            </a:r>
          </a:p>
          <a:p>
            <a:pPr marL="0" indent="-365760">
              <a:lnSpc>
                <a:spcPct val="120000"/>
              </a:lnSpc>
              <a:spcBef>
                <a:spcPts val="0"/>
              </a:spcBef>
              <a:spcAft>
                <a:spcPts val="0"/>
              </a:spcAft>
              <a:buNone/>
            </a:pPr>
            <a:r>
              <a:rPr lang="en-US" sz="2400" b="1" dirty="0">
                <a:cs typeface="Arial" pitchFamily="34" charset="0"/>
              </a:rPr>
              <a:t>Solution </a:t>
            </a:r>
            <a:r>
              <a:rPr lang="en-US" sz="2400" b="1" dirty="0" smtClean="0">
                <a:cs typeface="Arial" pitchFamily="34" charset="0"/>
              </a:rPr>
              <a:t>7 </a:t>
            </a:r>
            <a:r>
              <a:rPr lang="en-US" sz="2400" b="1" dirty="0">
                <a:cs typeface="Arial" pitchFamily="34" charset="0"/>
              </a:rPr>
              <a:t>:</a:t>
            </a:r>
          </a:p>
          <a:p>
            <a:pPr marL="731520" indent="-365760">
              <a:lnSpc>
                <a:spcPct val="120000"/>
              </a:lnSpc>
              <a:spcBef>
                <a:spcPts val="0"/>
              </a:spcBef>
              <a:spcAft>
                <a:spcPts val="0"/>
              </a:spcAft>
              <a:buNone/>
            </a:pPr>
            <a:r>
              <a:rPr lang="en-US" sz="2000" b="1" dirty="0" smtClean="0">
                <a:solidFill>
                  <a:srgbClr val="0070C0"/>
                </a:solidFill>
                <a:cs typeface="Arial" pitchFamily="34" charset="0"/>
              </a:rPr>
              <a:t>SELECT</a:t>
            </a:r>
            <a:r>
              <a:rPr lang="en-US" sz="2000" dirty="0" smtClean="0">
                <a:solidFill>
                  <a:srgbClr val="00B050"/>
                </a:solidFill>
                <a:cs typeface="Arial" pitchFamily="34" charset="0"/>
              </a:rPr>
              <a:t> </a:t>
            </a:r>
            <a:r>
              <a:rPr lang="en-US" sz="2000" b="1" dirty="0">
                <a:solidFill>
                  <a:srgbClr val="BC8F00"/>
                </a:solidFill>
              </a:rPr>
              <a:t>COURSE_NAME</a:t>
            </a:r>
            <a:r>
              <a:rPr lang="en-US" sz="2000" b="1" dirty="0" smtClean="0">
                <a:solidFill>
                  <a:srgbClr val="BC8F00"/>
                </a:solidFill>
              </a:rPr>
              <a:t>,</a:t>
            </a:r>
          </a:p>
          <a:p>
            <a:pPr marL="731520" indent="-365760">
              <a:lnSpc>
                <a:spcPct val="120000"/>
              </a:lnSpc>
              <a:spcBef>
                <a:spcPts val="0"/>
              </a:spcBef>
              <a:spcAft>
                <a:spcPts val="0"/>
              </a:spcAft>
              <a:buNone/>
            </a:pPr>
            <a:r>
              <a:rPr lang="en-US" sz="2000" b="1" dirty="0" smtClean="0">
                <a:solidFill>
                  <a:srgbClr val="0070C0"/>
                </a:solidFill>
                <a:cs typeface="Arial" pitchFamily="34" charset="0"/>
              </a:rPr>
              <a:t>TO_DAYS</a:t>
            </a:r>
            <a:r>
              <a:rPr lang="en-US" sz="2000" b="1" dirty="0" smtClean="0">
                <a:solidFill>
                  <a:srgbClr val="BC8F00"/>
                </a:solidFill>
              </a:rPr>
              <a:t>(</a:t>
            </a:r>
            <a:r>
              <a:rPr lang="en-US" sz="2000" b="1" dirty="0" err="1" smtClean="0">
                <a:solidFill>
                  <a:srgbClr val="BC8F00"/>
                </a:solidFill>
              </a:rPr>
              <a:t>current_date</a:t>
            </a:r>
            <a:r>
              <a:rPr lang="en-US" sz="2000" dirty="0">
                <a:solidFill>
                  <a:srgbClr val="00B050"/>
                </a:solidFill>
                <a:cs typeface="Arial" pitchFamily="34" charset="0"/>
              </a:rPr>
              <a:t>) </a:t>
            </a:r>
            <a:r>
              <a:rPr lang="en-US" sz="2000" dirty="0" smtClean="0">
                <a:solidFill>
                  <a:srgbClr val="00B050"/>
                </a:solidFill>
                <a:cs typeface="Arial" pitchFamily="34" charset="0"/>
              </a:rPr>
              <a:t>– </a:t>
            </a:r>
          </a:p>
          <a:p>
            <a:pPr marL="731520" indent="-365760">
              <a:lnSpc>
                <a:spcPct val="120000"/>
              </a:lnSpc>
              <a:spcBef>
                <a:spcPts val="0"/>
              </a:spcBef>
              <a:spcAft>
                <a:spcPts val="0"/>
              </a:spcAft>
              <a:buNone/>
            </a:pPr>
            <a:r>
              <a:rPr lang="en-US" sz="2000" b="1" dirty="0" smtClean="0">
                <a:solidFill>
                  <a:srgbClr val="0070C0"/>
                </a:solidFill>
                <a:cs typeface="Arial" pitchFamily="34" charset="0"/>
              </a:rPr>
              <a:t>TO_DAYS</a:t>
            </a:r>
            <a:r>
              <a:rPr lang="en-US" sz="2000" b="1" dirty="0" smtClean="0">
                <a:solidFill>
                  <a:srgbClr val="BC8F00"/>
                </a:solidFill>
              </a:rPr>
              <a:t>(</a:t>
            </a:r>
            <a:r>
              <a:rPr lang="en-US" sz="2000" b="1" dirty="0" err="1" smtClean="0">
                <a:solidFill>
                  <a:srgbClr val="BC8F00"/>
                </a:solidFill>
              </a:rPr>
              <a:t>course_start_date</a:t>
            </a:r>
            <a:r>
              <a:rPr lang="en-US" sz="2000" dirty="0">
                <a:solidFill>
                  <a:srgbClr val="00B050"/>
                </a:solidFill>
                <a:cs typeface="Arial" pitchFamily="34" charset="0"/>
              </a:rPr>
              <a:t>) </a:t>
            </a:r>
          </a:p>
          <a:p>
            <a:pPr marL="731520" indent="-365760">
              <a:lnSpc>
                <a:spcPct val="120000"/>
              </a:lnSpc>
              <a:spcBef>
                <a:spcPts val="0"/>
              </a:spcBef>
              <a:spcAft>
                <a:spcPts val="0"/>
              </a:spcAft>
              <a:buNone/>
            </a:pPr>
            <a:r>
              <a:rPr lang="en-US" sz="2000" b="1" dirty="0" smtClean="0">
                <a:solidFill>
                  <a:srgbClr val="0070C0"/>
                </a:solidFill>
                <a:cs typeface="Arial" pitchFamily="34" charset="0"/>
              </a:rPr>
              <a:t>FROM</a:t>
            </a:r>
            <a:r>
              <a:rPr lang="en-US" sz="2000" b="1" dirty="0" smtClean="0">
                <a:solidFill>
                  <a:srgbClr val="00B050"/>
                </a:solidFill>
                <a:cs typeface="Arial" pitchFamily="34" charset="0"/>
              </a:rPr>
              <a:t> </a:t>
            </a:r>
            <a:r>
              <a:rPr lang="en-US" sz="2000" b="1" dirty="0">
                <a:solidFill>
                  <a:srgbClr val="BC8F00"/>
                </a:solidFill>
              </a:rPr>
              <a:t>COURSE_INFO</a:t>
            </a:r>
            <a:r>
              <a:rPr lang="en-US" sz="2000" dirty="0">
                <a:solidFill>
                  <a:srgbClr val="00B050"/>
                </a:solidFill>
                <a:cs typeface="Arial" pitchFamily="34" charset="0"/>
              </a:rPr>
              <a:t> </a:t>
            </a:r>
          </a:p>
          <a:p>
            <a:pPr marL="0" indent="-365760">
              <a:lnSpc>
                <a:spcPct val="120000"/>
              </a:lnSpc>
              <a:spcBef>
                <a:spcPts val="0"/>
              </a:spcBef>
              <a:spcAft>
                <a:spcPts val="0"/>
              </a:spcAft>
            </a:pPr>
            <a:endParaRPr lang="en-US" sz="2400" dirty="0"/>
          </a:p>
          <a:p>
            <a:pPr marL="0" indent="-365760">
              <a:lnSpc>
                <a:spcPct val="120000"/>
              </a:lnSpc>
              <a:spcBef>
                <a:spcPts val="0"/>
              </a:spcBef>
              <a:spcAft>
                <a:spcPts val="0"/>
              </a:spcAft>
            </a:pPr>
            <a:endParaRPr lang="en-US" sz="2400" dirty="0"/>
          </a:p>
        </p:txBody>
      </p:sp>
      <p:sp>
        <p:nvSpPr>
          <p:cNvPr id="3" name="Title 2"/>
          <p:cNvSpPr>
            <a:spLocks noGrp="1"/>
          </p:cNvSpPr>
          <p:nvPr>
            <p:ph type="title"/>
          </p:nvPr>
        </p:nvSpPr>
        <p:spPr/>
        <p:txBody>
          <a:bodyPr/>
          <a:lstStyle/>
          <a:p>
            <a:r>
              <a:rPr lang="en-US" dirty="0" smtClean="0"/>
              <a:t>Solutions </a:t>
            </a:r>
            <a:endParaRPr lang="en-US" dirty="0"/>
          </a:p>
        </p:txBody>
      </p:sp>
      <p:sp>
        <p:nvSpPr>
          <p:cNvPr id="6" name="Slide Number Placeholder 5"/>
          <p:cNvSpPr>
            <a:spLocks noGrp="1"/>
          </p:cNvSpPr>
          <p:nvPr>
            <p:ph type="sldNum" sz="quarter" idx="10"/>
          </p:nvPr>
        </p:nvSpPr>
        <p:spPr/>
        <p:txBody>
          <a:bodyPr/>
          <a:lstStyle/>
          <a:p>
            <a:fld id="{47ED8886-DB3B-44F4-9A80-E6A224679F20}" type="slidenum">
              <a:rPr lang="en-US" smtClean="0"/>
              <a:pPr/>
              <a:t>41</a:t>
            </a:fld>
            <a:endParaRPr lang="en-US" dirty="0"/>
          </a:p>
        </p:txBody>
      </p:sp>
    </p:spTree>
    <p:extLst>
      <p:ext uri="{BB962C8B-B14F-4D97-AF65-F5344CB8AC3E}">
        <p14:creationId xmlns:p14="http://schemas.microsoft.com/office/powerpoint/2010/main" val="360447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8686800" cy="4946650"/>
          </a:xfrm>
        </p:spPr>
        <p:txBody>
          <a:bodyPr/>
          <a:lstStyle/>
          <a:p>
            <a:pPr marL="0" indent="-365760">
              <a:lnSpc>
                <a:spcPct val="120000"/>
              </a:lnSpc>
              <a:spcBef>
                <a:spcPts val="0"/>
              </a:spcBef>
              <a:buNone/>
            </a:pPr>
            <a:r>
              <a:rPr lang="en-US" sz="2400" b="1" dirty="0">
                <a:cs typeface="Arial" pitchFamily="34" charset="0"/>
              </a:rPr>
              <a:t>Solution </a:t>
            </a:r>
            <a:r>
              <a:rPr lang="en-US" sz="2400" b="1" dirty="0" smtClean="0">
                <a:cs typeface="Arial" pitchFamily="34" charset="0"/>
              </a:rPr>
              <a:t>8 </a:t>
            </a:r>
            <a:r>
              <a:rPr lang="en-US" sz="2400" b="1" dirty="0">
                <a:cs typeface="Arial" pitchFamily="34" charset="0"/>
              </a:rPr>
              <a:t>:</a:t>
            </a:r>
          </a:p>
          <a:p>
            <a:pPr marL="731520" indent="-365760">
              <a:lnSpc>
                <a:spcPct val="120000"/>
              </a:lnSpc>
              <a:spcBef>
                <a:spcPts val="0"/>
              </a:spcBef>
              <a:buNone/>
            </a:pPr>
            <a:r>
              <a:rPr lang="en-US" sz="2000" b="1" dirty="0" smtClean="0">
                <a:solidFill>
                  <a:srgbClr val="0070C0"/>
                </a:solidFill>
                <a:cs typeface="Arial" pitchFamily="34" charset="0"/>
              </a:rPr>
              <a:t>SELECT</a:t>
            </a:r>
            <a:r>
              <a:rPr lang="en-US" sz="2000" dirty="0" smtClean="0">
                <a:solidFill>
                  <a:srgbClr val="0070C0"/>
                </a:solidFill>
                <a:cs typeface="Arial" pitchFamily="34" charset="0"/>
              </a:rPr>
              <a:t> </a:t>
            </a:r>
            <a:r>
              <a:rPr lang="en-US" sz="2000" b="1" dirty="0">
                <a:solidFill>
                  <a:srgbClr val="0070C0"/>
                </a:solidFill>
                <a:cs typeface="Arial" pitchFamily="34" charset="0"/>
              </a:rPr>
              <a:t>CONCAT(</a:t>
            </a:r>
            <a:r>
              <a:rPr lang="en-US" sz="2000" b="1" dirty="0">
                <a:solidFill>
                  <a:srgbClr val="BC8F00"/>
                </a:solidFill>
              </a:rPr>
              <a:t>COURSE_NAME,COURSE_CODE</a:t>
            </a:r>
            <a:r>
              <a:rPr lang="en-US" sz="2000" b="1" dirty="0">
                <a:solidFill>
                  <a:srgbClr val="0070C0"/>
                </a:solidFill>
                <a:cs typeface="Arial" pitchFamily="34" charset="0"/>
              </a:rPr>
              <a:t>)</a:t>
            </a:r>
          </a:p>
          <a:p>
            <a:pPr marL="731520" indent="-365760">
              <a:lnSpc>
                <a:spcPct val="120000"/>
              </a:lnSpc>
              <a:spcBef>
                <a:spcPts val="0"/>
              </a:spcBef>
              <a:buNone/>
            </a:pPr>
            <a:r>
              <a:rPr lang="en-US" sz="2000" b="1" dirty="0" smtClean="0">
                <a:solidFill>
                  <a:srgbClr val="0070C0"/>
                </a:solidFill>
                <a:cs typeface="Arial" pitchFamily="34" charset="0"/>
              </a:rPr>
              <a:t>FROM </a:t>
            </a:r>
            <a:r>
              <a:rPr lang="en-US" sz="2000" b="1" dirty="0">
                <a:solidFill>
                  <a:srgbClr val="BC8F00"/>
                </a:solidFill>
              </a:rPr>
              <a:t>COURSE_INFO</a:t>
            </a:r>
          </a:p>
          <a:p>
            <a:pPr marL="0" indent="-365760">
              <a:lnSpc>
                <a:spcPct val="120000"/>
              </a:lnSpc>
              <a:spcBef>
                <a:spcPts val="0"/>
              </a:spcBef>
              <a:buNone/>
            </a:pPr>
            <a:r>
              <a:rPr lang="en-US" sz="2400" b="1" dirty="0">
                <a:cs typeface="Arial" pitchFamily="34" charset="0"/>
              </a:rPr>
              <a:t>Solution </a:t>
            </a:r>
            <a:r>
              <a:rPr lang="en-US" sz="2400" b="1" dirty="0" smtClean="0">
                <a:cs typeface="Arial" pitchFamily="34" charset="0"/>
              </a:rPr>
              <a:t>9 </a:t>
            </a:r>
            <a:r>
              <a:rPr lang="en-US" sz="2400" b="1" dirty="0">
                <a:cs typeface="Arial" pitchFamily="34" charset="0"/>
              </a:rPr>
              <a:t>: </a:t>
            </a:r>
          </a:p>
          <a:p>
            <a:pPr marL="731520" indent="-365760">
              <a:lnSpc>
                <a:spcPct val="120000"/>
              </a:lnSpc>
              <a:spcBef>
                <a:spcPts val="0"/>
              </a:spcBef>
              <a:buNone/>
            </a:pPr>
            <a:r>
              <a:rPr lang="en-US" sz="2000" b="1" dirty="0" smtClean="0">
                <a:solidFill>
                  <a:srgbClr val="0070C0"/>
                </a:solidFill>
                <a:cs typeface="Arial" pitchFamily="34" charset="0"/>
              </a:rPr>
              <a:t>SELECT </a:t>
            </a:r>
            <a:r>
              <a:rPr lang="en-US" sz="2000" b="1" dirty="0">
                <a:solidFill>
                  <a:srgbClr val="0070C0"/>
                </a:solidFill>
                <a:cs typeface="Arial" pitchFamily="34" charset="0"/>
              </a:rPr>
              <a:t>UPPER(</a:t>
            </a:r>
            <a:r>
              <a:rPr lang="en-US" sz="2000" b="1" dirty="0">
                <a:solidFill>
                  <a:srgbClr val="BC8F00"/>
                </a:solidFill>
              </a:rPr>
              <a:t>COURSE_NAME</a:t>
            </a:r>
            <a:r>
              <a:rPr lang="en-US" sz="2000" b="1" dirty="0">
                <a:solidFill>
                  <a:srgbClr val="0070C0"/>
                </a:solidFill>
                <a:cs typeface="Arial" pitchFamily="34" charset="0"/>
              </a:rPr>
              <a:t>)</a:t>
            </a:r>
          </a:p>
          <a:p>
            <a:pPr marL="731520" indent="-365760">
              <a:lnSpc>
                <a:spcPct val="120000"/>
              </a:lnSpc>
              <a:spcBef>
                <a:spcPts val="0"/>
              </a:spcBef>
              <a:buNone/>
            </a:pPr>
            <a:r>
              <a:rPr lang="en-US" sz="2000" b="1" dirty="0" smtClean="0">
                <a:solidFill>
                  <a:srgbClr val="0070C0"/>
                </a:solidFill>
                <a:cs typeface="Arial" pitchFamily="34" charset="0"/>
              </a:rPr>
              <a:t>FROM</a:t>
            </a:r>
            <a:r>
              <a:rPr lang="en-US" sz="2000" dirty="0" smtClean="0">
                <a:solidFill>
                  <a:srgbClr val="0070C0"/>
                </a:solidFill>
                <a:cs typeface="Arial" pitchFamily="34" charset="0"/>
              </a:rPr>
              <a:t> </a:t>
            </a:r>
            <a:r>
              <a:rPr lang="en-US" sz="2000" b="1" dirty="0">
                <a:solidFill>
                  <a:srgbClr val="BC8F00"/>
                </a:solidFill>
              </a:rPr>
              <a:t>COURSE_INFO</a:t>
            </a:r>
          </a:p>
          <a:p>
            <a:pPr marL="0" indent="-365760">
              <a:lnSpc>
                <a:spcPct val="120000"/>
              </a:lnSpc>
              <a:spcBef>
                <a:spcPts val="0"/>
              </a:spcBef>
              <a:buNone/>
            </a:pPr>
            <a:r>
              <a:rPr lang="en-US" sz="2400" b="1" dirty="0">
                <a:cs typeface="Arial" pitchFamily="34" charset="0"/>
              </a:rPr>
              <a:t>Solution </a:t>
            </a:r>
            <a:r>
              <a:rPr lang="en-US" sz="2400" b="1" dirty="0" smtClean="0">
                <a:cs typeface="Arial" pitchFamily="34" charset="0"/>
              </a:rPr>
              <a:t>10:</a:t>
            </a:r>
            <a:endParaRPr lang="en-US" sz="2400" b="1" dirty="0">
              <a:cs typeface="Arial" pitchFamily="34" charset="0"/>
            </a:endParaRPr>
          </a:p>
          <a:p>
            <a:pPr marL="731520" indent="-365760">
              <a:lnSpc>
                <a:spcPct val="120000"/>
              </a:lnSpc>
              <a:spcBef>
                <a:spcPts val="0"/>
              </a:spcBef>
              <a:buNone/>
            </a:pPr>
            <a:r>
              <a:rPr lang="en-US" sz="2000" b="1" dirty="0" smtClean="0">
                <a:solidFill>
                  <a:srgbClr val="0070C0"/>
                </a:solidFill>
                <a:cs typeface="Arial" pitchFamily="34" charset="0"/>
              </a:rPr>
              <a:t>SELECT </a:t>
            </a:r>
            <a:r>
              <a:rPr lang="en-US" sz="2000" b="1" dirty="0">
                <a:solidFill>
                  <a:srgbClr val="0070C0"/>
                </a:solidFill>
                <a:cs typeface="Arial" pitchFamily="34" charset="0"/>
              </a:rPr>
              <a:t>SUBSTR</a:t>
            </a:r>
            <a:r>
              <a:rPr lang="en-US" sz="2000" b="1" dirty="0">
                <a:solidFill>
                  <a:srgbClr val="BC8F00"/>
                </a:solidFill>
              </a:rPr>
              <a:t>(COURSE_DESCRIPTION,1,3</a:t>
            </a:r>
            <a:r>
              <a:rPr lang="en-US" sz="2000" b="1" dirty="0">
                <a:solidFill>
                  <a:srgbClr val="0070C0"/>
                </a:solidFill>
                <a:cs typeface="Arial" pitchFamily="34" charset="0"/>
              </a:rPr>
              <a:t>) </a:t>
            </a:r>
          </a:p>
          <a:p>
            <a:pPr marL="731520" indent="-365760">
              <a:lnSpc>
                <a:spcPct val="120000"/>
              </a:lnSpc>
              <a:spcBef>
                <a:spcPts val="0"/>
              </a:spcBef>
              <a:buNone/>
            </a:pPr>
            <a:r>
              <a:rPr lang="en-US" sz="2000" b="1" dirty="0" smtClean="0">
                <a:solidFill>
                  <a:srgbClr val="0070C0"/>
                </a:solidFill>
                <a:cs typeface="Arial" pitchFamily="34" charset="0"/>
              </a:rPr>
              <a:t>FROM</a:t>
            </a:r>
            <a:r>
              <a:rPr lang="en-US" sz="2000" dirty="0" smtClean="0">
                <a:solidFill>
                  <a:srgbClr val="0070C0"/>
                </a:solidFill>
                <a:cs typeface="Arial" pitchFamily="34" charset="0"/>
              </a:rPr>
              <a:t> </a:t>
            </a:r>
            <a:r>
              <a:rPr lang="en-US" sz="2000" b="1" dirty="0">
                <a:solidFill>
                  <a:srgbClr val="BC8F00"/>
                </a:solidFill>
              </a:rPr>
              <a:t>COURSE_INFO</a:t>
            </a:r>
          </a:p>
          <a:p>
            <a:pPr marL="0" indent="-365760">
              <a:lnSpc>
                <a:spcPct val="120000"/>
              </a:lnSpc>
              <a:spcBef>
                <a:spcPts val="0"/>
              </a:spcBef>
              <a:buNone/>
            </a:pPr>
            <a:r>
              <a:rPr lang="en-US" sz="2400" b="1" dirty="0">
                <a:cs typeface="Arial" pitchFamily="34" charset="0"/>
              </a:rPr>
              <a:t>Solution </a:t>
            </a:r>
            <a:r>
              <a:rPr lang="en-US" sz="2400" b="1" dirty="0" smtClean="0">
                <a:cs typeface="Arial" pitchFamily="34" charset="0"/>
              </a:rPr>
              <a:t>11: </a:t>
            </a:r>
            <a:endParaRPr lang="en-US" sz="2400" b="1" dirty="0">
              <a:cs typeface="Arial" pitchFamily="34" charset="0"/>
            </a:endParaRPr>
          </a:p>
          <a:p>
            <a:pPr marL="731520" indent="-365760">
              <a:lnSpc>
                <a:spcPct val="120000"/>
              </a:lnSpc>
              <a:spcBef>
                <a:spcPts val="0"/>
              </a:spcBef>
              <a:buNone/>
            </a:pPr>
            <a:r>
              <a:rPr lang="en-US" sz="2000" b="1" dirty="0" smtClean="0">
                <a:solidFill>
                  <a:srgbClr val="0070C0"/>
                </a:solidFill>
                <a:cs typeface="Arial" pitchFamily="34" charset="0"/>
              </a:rPr>
              <a:t>SELECT </a:t>
            </a:r>
            <a:r>
              <a:rPr lang="en-US" sz="2000" b="1" dirty="0">
                <a:solidFill>
                  <a:srgbClr val="0070C0"/>
                </a:solidFill>
                <a:cs typeface="Arial" pitchFamily="34" charset="0"/>
              </a:rPr>
              <a:t>AVG(IFNULL(</a:t>
            </a:r>
            <a:r>
              <a:rPr lang="en-US" sz="2000" b="1" dirty="0">
                <a:solidFill>
                  <a:srgbClr val="BC8F00"/>
                </a:solidFill>
              </a:rPr>
              <a:t>BASE_FEES</a:t>
            </a:r>
            <a:r>
              <a:rPr lang="en-US" sz="2000" dirty="0">
                <a:solidFill>
                  <a:srgbClr val="0070C0"/>
                </a:solidFill>
                <a:cs typeface="Arial" pitchFamily="34" charset="0"/>
              </a:rPr>
              <a:t>,0)) </a:t>
            </a:r>
          </a:p>
          <a:p>
            <a:pPr marL="731520" indent="-365760">
              <a:lnSpc>
                <a:spcPct val="120000"/>
              </a:lnSpc>
              <a:spcBef>
                <a:spcPts val="0"/>
              </a:spcBef>
              <a:buNone/>
            </a:pPr>
            <a:r>
              <a:rPr lang="en-US" sz="2000" b="1" dirty="0" smtClean="0">
                <a:solidFill>
                  <a:srgbClr val="0070C0"/>
                </a:solidFill>
                <a:cs typeface="Arial" pitchFamily="34" charset="0"/>
              </a:rPr>
              <a:t>FROM </a:t>
            </a:r>
            <a:r>
              <a:rPr lang="en-US" sz="2000" b="1" dirty="0">
                <a:solidFill>
                  <a:srgbClr val="BC8F00"/>
                </a:solidFill>
              </a:rPr>
              <a:t>COURSE_FEES</a:t>
            </a:r>
          </a:p>
          <a:p>
            <a:pPr marL="0" indent="-365760">
              <a:lnSpc>
                <a:spcPct val="120000"/>
              </a:lnSpc>
              <a:spcBef>
                <a:spcPts val="0"/>
              </a:spcBef>
            </a:pPr>
            <a:endParaRPr lang="en-US" sz="2400" dirty="0">
              <a:solidFill>
                <a:srgbClr val="0070C0"/>
              </a:solidFill>
            </a:endParaRPr>
          </a:p>
          <a:p>
            <a:pPr marL="0" indent="-365760">
              <a:lnSpc>
                <a:spcPct val="120000"/>
              </a:lnSpc>
              <a:spcBef>
                <a:spcPts val="0"/>
              </a:spcBef>
            </a:pPr>
            <a:endParaRPr lang="en-US" sz="2400" dirty="0">
              <a:solidFill>
                <a:srgbClr val="0070C0"/>
              </a:solidFill>
            </a:endParaRPr>
          </a:p>
        </p:txBody>
      </p:sp>
      <p:sp>
        <p:nvSpPr>
          <p:cNvPr id="3" name="Title 2"/>
          <p:cNvSpPr>
            <a:spLocks noGrp="1"/>
          </p:cNvSpPr>
          <p:nvPr>
            <p:ph type="title"/>
          </p:nvPr>
        </p:nvSpPr>
        <p:spPr/>
        <p:txBody>
          <a:bodyPr/>
          <a:lstStyle/>
          <a:p>
            <a:r>
              <a:rPr lang="en-US" dirty="0"/>
              <a:t>Solutions</a:t>
            </a:r>
          </a:p>
        </p:txBody>
      </p:sp>
      <p:sp>
        <p:nvSpPr>
          <p:cNvPr id="6" name="Slide Number Placeholder 5"/>
          <p:cNvSpPr>
            <a:spLocks noGrp="1"/>
          </p:cNvSpPr>
          <p:nvPr>
            <p:ph type="sldNum" sz="quarter" idx="10"/>
          </p:nvPr>
        </p:nvSpPr>
        <p:spPr/>
        <p:txBody>
          <a:bodyPr/>
          <a:lstStyle/>
          <a:p>
            <a:fld id="{47ED8886-DB3B-44F4-9A80-E6A224679F20}" type="slidenum">
              <a:rPr lang="en-US" smtClean="0"/>
              <a:pPr/>
              <a:t>42</a:t>
            </a:fld>
            <a:endParaRPr lang="en-US" dirty="0"/>
          </a:p>
        </p:txBody>
      </p:sp>
    </p:spTree>
    <p:extLst>
      <p:ext uri="{BB962C8B-B14F-4D97-AF65-F5344CB8AC3E}">
        <p14:creationId xmlns:p14="http://schemas.microsoft.com/office/powerpoint/2010/main" val="136405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28725"/>
            <a:ext cx="8686800" cy="4791075"/>
          </a:xfrm>
        </p:spPr>
        <p:txBody>
          <a:bodyPr/>
          <a:lstStyle/>
          <a:p>
            <a:pPr marL="0" indent="-365760">
              <a:lnSpc>
                <a:spcPct val="120000"/>
              </a:lnSpc>
              <a:spcBef>
                <a:spcPts val="0"/>
              </a:spcBef>
              <a:buNone/>
            </a:pPr>
            <a:r>
              <a:rPr sz="2400" b="1" dirty="0" smtClean="0">
                <a:latin typeface="+mj-lt"/>
                <a:cs typeface="Arial" pitchFamily="34" charset="0"/>
              </a:rPr>
              <a:t>Pre-requisite : </a:t>
            </a:r>
            <a:r>
              <a:rPr sz="2400" dirty="0" smtClean="0">
                <a:latin typeface="+mj-lt"/>
                <a:cs typeface="Arial" pitchFamily="34" charset="0"/>
              </a:rPr>
              <a:t>Use the  </a:t>
            </a:r>
            <a:r>
              <a:rPr sz="2400" dirty="0" err="1" smtClean="0">
                <a:latin typeface="+mj-lt"/>
                <a:cs typeface="Arial" pitchFamily="34" charset="0"/>
              </a:rPr>
              <a:t>Course_Info</a:t>
            </a:r>
            <a:r>
              <a:rPr sz="2400" dirty="0" smtClean="0">
                <a:solidFill>
                  <a:srgbClr val="00B050"/>
                </a:solidFill>
                <a:latin typeface="+mj-lt"/>
                <a:cs typeface="Arial" pitchFamily="34" charset="0"/>
              </a:rPr>
              <a:t> </a:t>
            </a:r>
            <a:r>
              <a:rPr sz="2400" dirty="0" smtClean="0">
                <a:latin typeface="+mj-lt"/>
                <a:cs typeface="Arial" pitchFamily="34" charset="0"/>
              </a:rPr>
              <a:t> and </a:t>
            </a:r>
            <a:r>
              <a:rPr sz="2400" dirty="0" err="1" smtClean="0">
                <a:latin typeface="+mj-lt"/>
                <a:cs typeface="Arial" pitchFamily="34" charset="0"/>
              </a:rPr>
              <a:t>Course_Fees</a:t>
            </a:r>
            <a:r>
              <a:rPr sz="2400" dirty="0" smtClean="0">
                <a:latin typeface="+mj-lt"/>
                <a:cs typeface="Arial" pitchFamily="34" charset="0"/>
              </a:rPr>
              <a:t>  table.</a:t>
            </a:r>
          </a:p>
          <a:p>
            <a:pPr marL="731520" lvl="1" indent="-365760">
              <a:lnSpc>
                <a:spcPct val="120000"/>
              </a:lnSpc>
              <a:spcBef>
                <a:spcPts val="0"/>
              </a:spcBef>
              <a:buFont typeface="Arial" pitchFamily="34" charset="0"/>
              <a:buChar char="•"/>
            </a:pPr>
            <a:r>
              <a:rPr lang="en-US" sz="2200" dirty="0" smtClean="0">
                <a:latin typeface="+mj-lt"/>
                <a:cs typeface="Arial" pitchFamily="34" charset="0"/>
              </a:rPr>
              <a:t>Insert 2 records in </a:t>
            </a:r>
            <a:r>
              <a:rPr sz="2200" dirty="0" err="1" smtClean="0">
                <a:latin typeface="+mj-lt"/>
                <a:cs typeface="Arial" pitchFamily="34" charset="0"/>
              </a:rPr>
              <a:t>course_fees</a:t>
            </a:r>
            <a:r>
              <a:rPr sz="2200" dirty="0" smtClean="0">
                <a:latin typeface="+mj-lt"/>
                <a:cs typeface="Arial" pitchFamily="34" charset="0"/>
              </a:rPr>
              <a:t>   </a:t>
            </a:r>
            <a:r>
              <a:rPr lang="en-US" sz="2200" dirty="0" smtClean="0">
                <a:latin typeface="+mj-lt"/>
                <a:cs typeface="Arial" pitchFamily="34" charset="0"/>
              </a:rPr>
              <a:t>table with base fees as null.</a:t>
            </a:r>
          </a:p>
          <a:p>
            <a:pPr marL="731520" lvl="1" indent="-365760">
              <a:lnSpc>
                <a:spcPct val="120000"/>
              </a:lnSpc>
              <a:spcBef>
                <a:spcPts val="0"/>
              </a:spcBef>
              <a:buFont typeface="Arial" pitchFamily="34" charset="0"/>
              <a:buChar char="•"/>
            </a:pPr>
            <a:r>
              <a:rPr lang="en-US" sz="2200" dirty="0" smtClean="0">
                <a:latin typeface="+mj-lt"/>
                <a:cs typeface="Arial" pitchFamily="34" charset="0"/>
              </a:rPr>
              <a:t>Insert 2 records in </a:t>
            </a:r>
            <a:r>
              <a:rPr lang="en-US" sz="2200" dirty="0" err="1" smtClean="0">
                <a:latin typeface="+mj-lt"/>
                <a:cs typeface="Arial" pitchFamily="34" charset="0"/>
              </a:rPr>
              <a:t>course_fees</a:t>
            </a:r>
            <a:r>
              <a:rPr lang="en-US" sz="2200" dirty="0" smtClean="0">
                <a:latin typeface="+mj-lt"/>
                <a:cs typeface="Arial" pitchFamily="34" charset="0"/>
              </a:rPr>
              <a:t> </a:t>
            </a:r>
            <a:r>
              <a:rPr sz="2200" dirty="0" smtClean="0">
                <a:latin typeface="+mj-lt"/>
                <a:cs typeface="Arial" pitchFamily="34" charset="0"/>
              </a:rPr>
              <a:t>  table </a:t>
            </a:r>
            <a:r>
              <a:rPr lang="en-US" sz="2200" dirty="0" smtClean="0">
                <a:latin typeface="+mj-lt"/>
                <a:cs typeface="Arial" pitchFamily="34" charset="0"/>
              </a:rPr>
              <a:t>with base fees as 300 and 175.</a:t>
            </a:r>
          </a:p>
          <a:p>
            <a:pPr marL="731520" lvl="1" indent="-365760">
              <a:lnSpc>
                <a:spcPct val="120000"/>
              </a:lnSpc>
              <a:spcBef>
                <a:spcPts val="0"/>
              </a:spcBef>
              <a:buFont typeface="Arial" pitchFamily="34" charset="0"/>
              <a:buChar char="•"/>
            </a:pPr>
            <a:r>
              <a:rPr lang="en-US" sz="2200" dirty="0" smtClean="0">
                <a:latin typeface="+mj-lt"/>
                <a:cs typeface="Arial" pitchFamily="34" charset="0"/>
              </a:rPr>
              <a:t>Insert 3 records in </a:t>
            </a:r>
            <a:r>
              <a:rPr sz="2200" dirty="0" err="1" smtClean="0">
                <a:latin typeface="+mj-lt"/>
                <a:cs typeface="Arial" pitchFamily="34" charset="0"/>
              </a:rPr>
              <a:t>course_info</a:t>
            </a:r>
            <a:r>
              <a:rPr sz="2200" dirty="0" smtClean="0">
                <a:latin typeface="+mj-lt"/>
                <a:cs typeface="Arial" pitchFamily="34" charset="0"/>
              </a:rPr>
              <a:t>  </a:t>
            </a:r>
            <a:r>
              <a:rPr lang="en-US" sz="2200" dirty="0" smtClean="0">
                <a:latin typeface="+mj-lt"/>
                <a:cs typeface="Arial" pitchFamily="34" charset="0"/>
              </a:rPr>
              <a:t>table each course with course type CLR,EL, OF</a:t>
            </a:r>
          </a:p>
          <a:p>
            <a:pPr marL="0" indent="-365760">
              <a:lnSpc>
                <a:spcPct val="120000"/>
              </a:lnSpc>
              <a:spcBef>
                <a:spcPts val="0"/>
              </a:spcBef>
              <a:buNone/>
            </a:pPr>
            <a:r>
              <a:rPr sz="2400" b="1" dirty="0" smtClean="0">
                <a:latin typeface="+mj-lt"/>
                <a:cs typeface="Arial" pitchFamily="34" charset="0"/>
              </a:rPr>
              <a:t>Problem 12: </a:t>
            </a:r>
            <a:r>
              <a:rPr sz="2400" dirty="0" smtClean="0">
                <a:latin typeface="+mj-lt"/>
                <a:cs typeface="Arial" pitchFamily="34" charset="0"/>
              </a:rPr>
              <a:t>Write a query which will display the course type and the appropriate message as mentioned below.</a:t>
            </a:r>
          </a:p>
          <a:p>
            <a:pPr marL="0" indent="-365760">
              <a:lnSpc>
                <a:spcPct val="120000"/>
              </a:lnSpc>
              <a:spcBef>
                <a:spcPts val="0"/>
              </a:spcBef>
              <a:buNone/>
            </a:pPr>
            <a:endParaRPr lang="en-US" sz="2400" dirty="0" smtClean="0">
              <a:latin typeface="+mj-lt"/>
              <a:cs typeface="Arial" pitchFamily="34" charset="0"/>
            </a:endParaRPr>
          </a:p>
          <a:p>
            <a:pPr marL="0" indent="-365760">
              <a:lnSpc>
                <a:spcPct val="120000"/>
              </a:lnSpc>
              <a:spcBef>
                <a:spcPts val="0"/>
              </a:spcBef>
              <a:buNone/>
            </a:pPr>
            <a:endParaRPr lang="en-US" sz="2400" dirty="0" smtClean="0">
              <a:latin typeface="+mj-lt"/>
              <a:cs typeface="Arial" pitchFamily="34" charset="0"/>
            </a:endParaRPr>
          </a:p>
          <a:p>
            <a:pPr marL="0" indent="-365760">
              <a:lnSpc>
                <a:spcPct val="120000"/>
              </a:lnSpc>
              <a:spcBef>
                <a:spcPts val="0"/>
              </a:spcBef>
              <a:buNone/>
            </a:pPr>
            <a:endParaRPr sz="2400" dirty="0" smtClean="0">
              <a:latin typeface="+mj-lt"/>
              <a:cs typeface="Arial" pitchFamily="34" charset="0"/>
            </a:endParaRPr>
          </a:p>
          <a:p>
            <a:pPr marL="0" indent="-365760">
              <a:lnSpc>
                <a:spcPct val="120000"/>
              </a:lnSpc>
              <a:spcBef>
                <a:spcPts val="0"/>
              </a:spcBef>
              <a:buNone/>
            </a:pPr>
            <a:endParaRPr sz="2400" dirty="0" smtClean="0">
              <a:latin typeface="+mj-lt"/>
              <a:cs typeface="Arial" pitchFamily="34" charset="0"/>
            </a:endParaRPr>
          </a:p>
          <a:p>
            <a:pPr marL="0" indent="-365760">
              <a:lnSpc>
                <a:spcPct val="120000"/>
              </a:lnSpc>
              <a:spcBef>
                <a:spcPts val="0"/>
              </a:spcBef>
              <a:buNone/>
            </a:pPr>
            <a:endParaRPr lang="en-US" sz="2400" dirty="0" smtClean="0">
              <a:latin typeface="+mj-lt"/>
              <a:cs typeface="Arial" pitchFamily="34" charset="0"/>
            </a:endParaRPr>
          </a:p>
          <a:p>
            <a:pPr marL="0" indent="-365760">
              <a:lnSpc>
                <a:spcPct val="120000"/>
              </a:lnSpc>
              <a:spcBef>
                <a:spcPts val="0"/>
              </a:spcBef>
              <a:buNone/>
            </a:pPr>
            <a:endParaRPr sz="2400" b="1" dirty="0" smtClean="0">
              <a:latin typeface="+mj-lt"/>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86193892"/>
              </p:ext>
            </p:extLst>
          </p:nvPr>
        </p:nvGraphicFramePr>
        <p:xfrm>
          <a:off x="2667000" y="4419600"/>
          <a:ext cx="2819400" cy="1584960"/>
        </p:xfrm>
        <a:graphic>
          <a:graphicData uri="http://schemas.openxmlformats.org/drawingml/2006/table">
            <a:tbl>
              <a:tblPr firstRow="1" bandRow="1">
                <a:tableStyleId>{5C22544A-7EE6-4342-B048-85BDC9FD1C3A}</a:tableStyleId>
              </a:tblPr>
              <a:tblGrid>
                <a:gridCol w="976630"/>
                <a:gridCol w="1842770"/>
              </a:tblGrid>
              <a:tr h="0">
                <a:tc>
                  <a:txBody>
                    <a:bodyPr/>
                    <a:lstStyle/>
                    <a:p>
                      <a:r>
                        <a:rPr lang="en-US" sz="1600" b="0" dirty="0" smtClean="0">
                          <a:latin typeface="Arial" pitchFamily="34" charset="0"/>
                          <a:cs typeface="Arial" pitchFamily="34" charset="0"/>
                        </a:rPr>
                        <a:t>Course_Type</a:t>
                      </a:r>
                      <a:endParaRPr lang="en-US" sz="1600" b="0" dirty="0">
                        <a:latin typeface="Arial" pitchFamily="34" charset="0"/>
                        <a:cs typeface="Arial" pitchFamily="34" charset="0"/>
                      </a:endParaRPr>
                    </a:p>
                  </a:txBody>
                  <a:tcPr/>
                </a:tc>
                <a:tc>
                  <a:txBody>
                    <a:bodyPr/>
                    <a:lstStyle/>
                    <a:p>
                      <a:r>
                        <a:rPr lang="en-US" sz="1600" b="0" dirty="0" smtClean="0">
                          <a:latin typeface="Arial" pitchFamily="34" charset="0"/>
                          <a:cs typeface="Arial" pitchFamily="34" charset="0"/>
                        </a:rPr>
                        <a:t>Message</a:t>
                      </a:r>
                      <a:endParaRPr lang="en-US" sz="1600" b="0" dirty="0">
                        <a:latin typeface="Arial" pitchFamily="34" charset="0"/>
                        <a:cs typeface="Arial" pitchFamily="34" charset="0"/>
                      </a:endParaRPr>
                    </a:p>
                  </a:txBody>
                  <a:tcPr/>
                </a:tc>
              </a:tr>
              <a:tr h="259208">
                <a:tc>
                  <a:txBody>
                    <a:bodyPr/>
                    <a:lstStyle/>
                    <a:p>
                      <a:r>
                        <a:rPr lang="en-US" sz="1600" b="0" dirty="0" smtClean="0">
                          <a:latin typeface="Arial" pitchFamily="34" charset="0"/>
                          <a:cs typeface="Arial" pitchFamily="34" charset="0"/>
                        </a:rPr>
                        <a:t>CLR</a:t>
                      </a:r>
                      <a:endParaRPr lang="en-US" sz="1600" b="0" dirty="0">
                        <a:latin typeface="Arial" pitchFamily="34" charset="0"/>
                        <a:cs typeface="Arial" pitchFamily="34" charset="0"/>
                      </a:endParaRPr>
                    </a:p>
                  </a:txBody>
                  <a:tcPr/>
                </a:tc>
                <a:tc>
                  <a:txBody>
                    <a:bodyPr/>
                    <a:lstStyle/>
                    <a:p>
                      <a:r>
                        <a:rPr lang="en-US" sz="1600" b="0" dirty="0" smtClean="0">
                          <a:latin typeface="Arial" pitchFamily="34" charset="0"/>
                          <a:cs typeface="Arial" pitchFamily="34" charset="0"/>
                        </a:rPr>
                        <a:t>‘Class Room’</a:t>
                      </a:r>
                      <a:endParaRPr lang="en-US" sz="1600" b="0" dirty="0">
                        <a:latin typeface="Arial" pitchFamily="34" charset="0"/>
                        <a:cs typeface="Arial" pitchFamily="34" charset="0"/>
                      </a:endParaRPr>
                    </a:p>
                  </a:txBody>
                  <a:tcPr/>
                </a:tc>
              </a:tr>
              <a:tr h="258952">
                <a:tc>
                  <a:txBody>
                    <a:bodyPr/>
                    <a:lstStyle/>
                    <a:p>
                      <a:r>
                        <a:rPr lang="en-US" sz="1600" b="0" dirty="0" smtClean="0">
                          <a:latin typeface="Arial" pitchFamily="34" charset="0"/>
                          <a:cs typeface="Arial" pitchFamily="34" charset="0"/>
                        </a:rPr>
                        <a:t>EL</a:t>
                      </a:r>
                      <a:endParaRPr lang="en-US" sz="1600" b="0" dirty="0">
                        <a:latin typeface="Arial" pitchFamily="34" charset="0"/>
                        <a:cs typeface="Arial" pitchFamily="34" charset="0"/>
                      </a:endParaRPr>
                    </a:p>
                  </a:txBody>
                  <a:tcPr/>
                </a:tc>
                <a:tc>
                  <a:txBody>
                    <a:bodyPr/>
                    <a:lstStyle/>
                    <a:p>
                      <a:r>
                        <a:rPr lang="en-US" sz="1600" b="0" dirty="0" smtClean="0">
                          <a:latin typeface="Arial" pitchFamily="34" charset="0"/>
                          <a:cs typeface="Arial" pitchFamily="34" charset="0"/>
                        </a:rPr>
                        <a:t>‘ELearning’</a:t>
                      </a:r>
                      <a:endParaRPr lang="en-US" sz="1600" b="0" dirty="0">
                        <a:latin typeface="Arial" pitchFamily="34" charset="0"/>
                        <a:cs typeface="Arial" pitchFamily="34" charset="0"/>
                      </a:endParaRPr>
                    </a:p>
                  </a:txBody>
                  <a:tcPr/>
                </a:tc>
              </a:tr>
              <a:tr h="322874">
                <a:tc>
                  <a:txBody>
                    <a:bodyPr/>
                    <a:lstStyle/>
                    <a:p>
                      <a:r>
                        <a:rPr lang="en-US" sz="1600" b="0" dirty="0" smtClean="0">
                          <a:latin typeface="Arial" pitchFamily="34" charset="0"/>
                          <a:cs typeface="Arial" pitchFamily="34" charset="0"/>
                        </a:rPr>
                        <a:t>OF</a:t>
                      </a:r>
                      <a:endParaRPr lang="en-US" sz="1600" b="0" dirty="0">
                        <a:latin typeface="Arial" pitchFamily="34" charset="0"/>
                        <a:cs typeface="Arial" pitchFamily="34" charset="0"/>
                      </a:endParaRPr>
                    </a:p>
                  </a:txBody>
                  <a:tcPr/>
                </a:tc>
                <a:tc>
                  <a:txBody>
                    <a:bodyPr/>
                    <a:lstStyle/>
                    <a:p>
                      <a:r>
                        <a:rPr lang="en-US" sz="1600" b="0" dirty="0" smtClean="0">
                          <a:latin typeface="Arial" pitchFamily="34" charset="0"/>
                          <a:cs typeface="Arial" pitchFamily="34" charset="0"/>
                        </a:rPr>
                        <a:t>‘Offline Reading’</a:t>
                      </a:r>
                      <a:endParaRPr lang="en-US" sz="1600" b="0" dirty="0">
                        <a:latin typeface="Arial" pitchFamily="34" charset="0"/>
                        <a:cs typeface="Arial" pitchFamily="34" charset="0"/>
                      </a:endParaRPr>
                    </a:p>
                  </a:txBody>
                  <a:tcPr/>
                </a:tc>
              </a:tr>
            </a:tbl>
          </a:graphicData>
        </a:graphic>
      </p:graphicFrame>
      <p:sp>
        <p:nvSpPr>
          <p:cNvPr id="6" name="Title 5"/>
          <p:cNvSpPr>
            <a:spLocks noGrp="1"/>
          </p:cNvSpPr>
          <p:nvPr>
            <p:ph type="title"/>
          </p:nvPr>
        </p:nvSpPr>
        <p:spPr/>
        <p:txBody>
          <a:bodyPr/>
          <a:lstStyle/>
          <a:p>
            <a:r>
              <a:rPr lang="en-US" dirty="0"/>
              <a:t>Lend a Hand</a:t>
            </a:r>
          </a:p>
        </p:txBody>
      </p:sp>
      <p:sp>
        <p:nvSpPr>
          <p:cNvPr id="8" name="Slide Number Placeholder 7"/>
          <p:cNvSpPr>
            <a:spLocks noGrp="1"/>
          </p:cNvSpPr>
          <p:nvPr>
            <p:ph type="sldNum" sz="quarter" idx="10"/>
          </p:nvPr>
        </p:nvSpPr>
        <p:spPr/>
        <p:txBody>
          <a:bodyPr/>
          <a:lstStyle/>
          <a:p>
            <a:fld id="{47ED8886-DB3B-44F4-9A80-E6A224679F20}" type="slidenum">
              <a:rPr lang="en-US" smtClean="0"/>
              <a:pPr/>
              <a:t>43</a:t>
            </a:fld>
            <a:endParaRPr lang="en-US" dirty="0"/>
          </a:p>
        </p:txBody>
      </p:sp>
      <p:pic>
        <p:nvPicPr>
          <p:cNvPr id="7" name="Picture 6" descr="http://t2.gstatic.com/images?q=tbn:ANd9GcTq6Gw3TUbGqr1NfzAlLJNRtI_NL4uDHS0wJZ6Pn9ByRZwZ7-wEO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7620000" y="-76200"/>
            <a:ext cx="1723758" cy="10142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07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8686800" cy="4946650"/>
          </a:xfrm>
        </p:spPr>
        <p:txBody>
          <a:bodyPr/>
          <a:lstStyle/>
          <a:p>
            <a:pPr indent="-279400">
              <a:spcBef>
                <a:spcPts val="1200"/>
              </a:spcBef>
              <a:buNone/>
            </a:pPr>
            <a:r>
              <a:rPr lang="en-US" sz="2400" b="1" dirty="0" smtClean="0">
                <a:cs typeface="Arial" pitchFamily="34" charset="0"/>
              </a:rPr>
              <a:t>Solution 12: </a:t>
            </a:r>
          </a:p>
          <a:p>
            <a:pPr indent="-279400">
              <a:spcBef>
                <a:spcPts val="1200"/>
              </a:spcBef>
              <a:buNone/>
            </a:pPr>
            <a:endParaRPr lang="en-US" sz="2400" b="1" dirty="0">
              <a:cs typeface="Arial" pitchFamily="34" charset="0"/>
            </a:endParaRPr>
          </a:p>
          <a:p>
            <a:pPr marL="731520" lvl="1" indent="-365760">
              <a:lnSpc>
                <a:spcPct val="120000"/>
              </a:lnSpc>
              <a:spcBef>
                <a:spcPts val="0"/>
              </a:spcBef>
              <a:buNone/>
            </a:pPr>
            <a:r>
              <a:rPr lang="en-US" b="1" dirty="0" smtClean="0">
                <a:solidFill>
                  <a:srgbClr val="0070C0"/>
                </a:solidFill>
                <a:cs typeface="Arial" pitchFamily="34" charset="0"/>
              </a:rPr>
              <a:t>SELECT </a:t>
            </a:r>
            <a:r>
              <a:rPr lang="en-US" b="1" dirty="0" smtClean="0">
                <a:solidFill>
                  <a:srgbClr val="BC8F00"/>
                </a:solidFill>
              </a:rPr>
              <a:t>COURSE_TYPE, </a:t>
            </a:r>
            <a:r>
              <a:rPr lang="en-US" b="1" dirty="0">
                <a:solidFill>
                  <a:srgbClr val="BC8F00"/>
                </a:solidFill>
              </a:rPr>
              <a:t>CASE COURSE_TYPE </a:t>
            </a:r>
            <a:r>
              <a:rPr lang="en-US" b="1" dirty="0">
                <a:solidFill>
                  <a:srgbClr val="0070C0"/>
                </a:solidFill>
                <a:cs typeface="Arial" pitchFamily="34" charset="0"/>
              </a:rPr>
              <a:t>WHEN </a:t>
            </a:r>
            <a:r>
              <a:rPr lang="en-US" b="1" dirty="0">
                <a:solidFill>
                  <a:srgbClr val="BC8F00"/>
                </a:solidFill>
              </a:rPr>
              <a:t>'CLR</a:t>
            </a:r>
            <a:r>
              <a:rPr lang="en-US" b="1" dirty="0">
                <a:solidFill>
                  <a:srgbClr val="0070C0"/>
                </a:solidFill>
                <a:cs typeface="Arial" pitchFamily="34" charset="0"/>
              </a:rPr>
              <a:t>' THEN  </a:t>
            </a:r>
            <a:r>
              <a:rPr lang="en-US" b="1" dirty="0">
                <a:solidFill>
                  <a:srgbClr val="BC8F00"/>
                </a:solidFill>
              </a:rPr>
              <a:t>'</a:t>
            </a:r>
            <a:r>
              <a:rPr lang="en-US" b="1" dirty="0" err="1">
                <a:solidFill>
                  <a:srgbClr val="BC8F00"/>
                </a:solidFill>
              </a:rPr>
              <a:t>lCLASS</a:t>
            </a:r>
            <a:r>
              <a:rPr lang="en-US" b="1" dirty="0">
                <a:solidFill>
                  <a:srgbClr val="BC8F00"/>
                </a:solidFill>
              </a:rPr>
              <a:t> ROOM</a:t>
            </a:r>
            <a:r>
              <a:rPr lang="en-US" b="1" dirty="0">
                <a:solidFill>
                  <a:srgbClr val="0070C0"/>
                </a:solidFill>
                <a:cs typeface="Arial" pitchFamily="34" charset="0"/>
              </a:rPr>
              <a:t>‘</a:t>
            </a:r>
          </a:p>
          <a:p>
            <a:pPr marL="731520" lvl="1" indent="-365760">
              <a:lnSpc>
                <a:spcPct val="120000"/>
              </a:lnSpc>
              <a:spcBef>
                <a:spcPts val="0"/>
              </a:spcBef>
              <a:buNone/>
            </a:pPr>
            <a:r>
              <a:rPr lang="en-US" b="1" dirty="0">
                <a:solidFill>
                  <a:srgbClr val="0070C0"/>
                </a:solidFill>
                <a:cs typeface="Arial" pitchFamily="34" charset="0"/>
              </a:rPr>
              <a:t>WHEN </a:t>
            </a:r>
            <a:r>
              <a:rPr lang="en-US" b="1" dirty="0">
                <a:solidFill>
                  <a:srgbClr val="BC8F00"/>
                </a:solidFill>
              </a:rPr>
              <a:t>'EL</a:t>
            </a:r>
            <a:r>
              <a:rPr lang="en-US" b="1" dirty="0">
                <a:solidFill>
                  <a:srgbClr val="0070C0"/>
                </a:solidFill>
                <a:cs typeface="Arial" pitchFamily="34" charset="0"/>
              </a:rPr>
              <a:t>' THEN </a:t>
            </a:r>
            <a:r>
              <a:rPr lang="en-US" b="1" dirty="0">
                <a:solidFill>
                  <a:srgbClr val="BC8F00"/>
                </a:solidFill>
              </a:rPr>
              <a:t>'ELEARNING</a:t>
            </a:r>
            <a:r>
              <a:rPr lang="en-US" b="1" dirty="0">
                <a:solidFill>
                  <a:srgbClr val="0070C0"/>
                </a:solidFill>
                <a:cs typeface="Arial" pitchFamily="34" charset="0"/>
              </a:rPr>
              <a:t>‘</a:t>
            </a:r>
          </a:p>
          <a:p>
            <a:pPr marL="731520" lvl="1" indent="-365760">
              <a:lnSpc>
                <a:spcPct val="120000"/>
              </a:lnSpc>
              <a:spcBef>
                <a:spcPts val="0"/>
              </a:spcBef>
              <a:buNone/>
            </a:pPr>
            <a:r>
              <a:rPr lang="en-US" b="1" dirty="0">
                <a:solidFill>
                  <a:srgbClr val="0070C0"/>
                </a:solidFill>
                <a:cs typeface="Arial" pitchFamily="34" charset="0"/>
              </a:rPr>
              <a:t>WHEN </a:t>
            </a:r>
            <a:r>
              <a:rPr lang="en-US" b="1" dirty="0">
                <a:solidFill>
                  <a:srgbClr val="BC8F00"/>
                </a:solidFill>
              </a:rPr>
              <a:t>'OF</a:t>
            </a:r>
            <a:r>
              <a:rPr lang="en-US" b="1" dirty="0">
                <a:solidFill>
                  <a:srgbClr val="0070C0"/>
                </a:solidFill>
                <a:cs typeface="Arial" pitchFamily="34" charset="0"/>
              </a:rPr>
              <a:t>' THEN </a:t>
            </a:r>
            <a:r>
              <a:rPr lang="en-US" b="1" dirty="0">
                <a:solidFill>
                  <a:srgbClr val="BC8F00"/>
                </a:solidFill>
              </a:rPr>
              <a:t>'OFFLINE READING</a:t>
            </a:r>
            <a:r>
              <a:rPr lang="en-US" b="1" dirty="0">
                <a:solidFill>
                  <a:srgbClr val="0070C0"/>
                </a:solidFill>
                <a:cs typeface="Arial" pitchFamily="34" charset="0"/>
              </a:rPr>
              <a:t>' </a:t>
            </a:r>
          </a:p>
          <a:p>
            <a:pPr marL="731520" lvl="1" indent="-365760">
              <a:lnSpc>
                <a:spcPct val="120000"/>
              </a:lnSpc>
              <a:spcBef>
                <a:spcPts val="0"/>
              </a:spcBef>
              <a:buNone/>
            </a:pPr>
            <a:r>
              <a:rPr lang="en-US" b="1" dirty="0">
                <a:solidFill>
                  <a:srgbClr val="0070C0"/>
                </a:solidFill>
                <a:cs typeface="Arial" pitchFamily="34" charset="0"/>
              </a:rPr>
              <a:t>END </a:t>
            </a:r>
            <a:r>
              <a:rPr lang="en-US" b="1" dirty="0">
                <a:solidFill>
                  <a:srgbClr val="BC8F00"/>
                </a:solidFill>
              </a:rPr>
              <a:t>RESULT</a:t>
            </a:r>
            <a:r>
              <a:rPr lang="en-US" b="1" dirty="0">
                <a:solidFill>
                  <a:srgbClr val="0070C0"/>
                </a:solidFill>
                <a:cs typeface="Arial" pitchFamily="34" charset="0"/>
              </a:rPr>
              <a:t> </a:t>
            </a:r>
          </a:p>
          <a:p>
            <a:pPr marL="731520" lvl="1" indent="-365760">
              <a:lnSpc>
                <a:spcPct val="120000"/>
              </a:lnSpc>
              <a:spcBef>
                <a:spcPts val="0"/>
              </a:spcBef>
              <a:buNone/>
            </a:pPr>
            <a:r>
              <a:rPr lang="en-US" b="1" dirty="0">
                <a:solidFill>
                  <a:srgbClr val="0070C0"/>
                </a:solidFill>
                <a:cs typeface="Arial" pitchFamily="34" charset="0"/>
              </a:rPr>
              <a:t>FROM </a:t>
            </a:r>
            <a:r>
              <a:rPr lang="en-US" b="1" dirty="0">
                <a:solidFill>
                  <a:srgbClr val="BC8F00"/>
                </a:solidFill>
              </a:rPr>
              <a:t>COURSE_INFO</a:t>
            </a:r>
          </a:p>
          <a:p>
            <a:endParaRPr lang="en-US" sz="2400" dirty="0">
              <a:solidFill>
                <a:srgbClr val="0070C0"/>
              </a:solidFill>
            </a:endParaRPr>
          </a:p>
          <a:p>
            <a:endParaRPr lang="en-US" sz="2400" dirty="0">
              <a:solidFill>
                <a:srgbClr val="0070C0"/>
              </a:solidFill>
            </a:endParaRPr>
          </a:p>
        </p:txBody>
      </p:sp>
      <p:sp>
        <p:nvSpPr>
          <p:cNvPr id="3" name="Title 2"/>
          <p:cNvSpPr>
            <a:spLocks noGrp="1"/>
          </p:cNvSpPr>
          <p:nvPr>
            <p:ph type="title"/>
          </p:nvPr>
        </p:nvSpPr>
        <p:spPr/>
        <p:txBody>
          <a:bodyPr/>
          <a:lstStyle/>
          <a:p>
            <a:r>
              <a:rPr lang="en-US" dirty="0"/>
              <a:t>Solutions</a:t>
            </a:r>
          </a:p>
        </p:txBody>
      </p:sp>
      <p:sp>
        <p:nvSpPr>
          <p:cNvPr id="6" name="Slide Number Placeholder 5"/>
          <p:cNvSpPr>
            <a:spLocks noGrp="1"/>
          </p:cNvSpPr>
          <p:nvPr>
            <p:ph type="sldNum" sz="quarter" idx="10"/>
          </p:nvPr>
        </p:nvSpPr>
        <p:spPr/>
        <p:txBody>
          <a:bodyPr/>
          <a:lstStyle/>
          <a:p>
            <a:fld id="{47ED8886-DB3B-44F4-9A80-E6A224679F20}" type="slidenum">
              <a:rPr lang="en-US" smtClean="0"/>
              <a:pPr/>
              <a:t>44</a:t>
            </a:fld>
            <a:endParaRPr lang="en-US" dirty="0"/>
          </a:p>
        </p:txBody>
      </p:sp>
    </p:spTree>
    <p:extLst>
      <p:ext uri="{BB962C8B-B14F-4D97-AF65-F5344CB8AC3E}">
        <p14:creationId xmlns:p14="http://schemas.microsoft.com/office/powerpoint/2010/main" val="287821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686800" cy="4572000"/>
          </a:xfrm>
        </p:spPr>
        <p:txBody>
          <a:bodyPr/>
          <a:lstStyle/>
          <a:p>
            <a:pPr marL="0" indent="-365760">
              <a:lnSpc>
                <a:spcPct val="120000"/>
              </a:lnSpc>
              <a:spcBef>
                <a:spcPts val="0"/>
              </a:spcBef>
              <a:buNone/>
            </a:pPr>
            <a:r>
              <a:rPr sz="2400" b="1" dirty="0" smtClean="0">
                <a:latin typeface="+mj-lt"/>
                <a:cs typeface="Arial" pitchFamily="34" charset="0"/>
              </a:rPr>
              <a:t>Pre-requisite: </a:t>
            </a:r>
            <a:r>
              <a:rPr sz="2400" dirty="0" smtClean="0">
                <a:latin typeface="+mj-lt"/>
                <a:cs typeface="Arial" pitchFamily="34" charset="0"/>
              </a:rPr>
              <a:t>Let us use the </a:t>
            </a:r>
            <a:r>
              <a:rPr sz="2400" b="1" i="1" dirty="0" err="1" smtClean="0">
                <a:latin typeface="+mj-lt"/>
                <a:cs typeface="Arial" pitchFamily="34" charset="0"/>
              </a:rPr>
              <a:t>Student_Info</a:t>
            </a:r>
            <a:r>
              <a:rPr sz="2400" dirty="0" smtClean="0">
                <a:latin typeface="+mj-lt"/>
                <a:cs typeface="Arial" pitchFamily="34" charset="0"/>
              </a:rPr>
              <a:t> and </a:t>
            </a:r>
            <a:r>
              <a:rPr sz="2400" b="1" i="1" dirty="0" err="1" smtClean="0">
                <a:latin typeface="+mj-lt"/>
                <a:cs typeface="Arial" pitchFamily="34" charset="0"/>
              </a:rPr>
              <a:t>Course_Fees</a:t>
            </a:r>
            <a:r>
              <a:rPr sz="2400" dirty="0" smtClean="0">
                <a:latin typeface="+mj-lt"/>
                <a:cs typeface="Arial" pitchFamily="34" charset="0"/>
              </a:rPr>
              <a:t> table.</a:t>
            </a:r>
          </a:p>
          <a:p>
            <a:pPr marL="0" indent="-365760">
              <a:lnSpc>
                <a:spcPct val="120000"/>
              </a:lnSpc>
              <a:spcBef>
                <a:spcPts val="0"/>
              </a:spcBef>
              <a:buNone/>
            </a:pPr>
            <a:endParaRPr sz="2400" b="1" dirty="0" smtClean="0">
              <a:latin typeface="+mj-lt"/>
              <a:cs typeface="Arial" pitchFamily="34" charset="0"/>
            </a:endParaRPr>
          </a:p>
          <a:p>
            <a:pPr marL="0" indent="-365760">
              <a:lnSpc>
                <a:spcPct val="120000"/>
              </a:lnSpc>
              <a:spcBef>
                <a:spcPts val="0"/>
              </a:spcBef>
              <a:buNone/>
            </a:pPr>
            <a:r>
              <a:rPr sz="2400" b="1" dirty="0" smtClean="0">
                <a:latin typeface="+mj-lt"/>
                <a:cs typeface="Arial" pitchFamily="34" charset="0"/>
              </a:rPr>
              <a:t>Problem 13: </a:t>
            </a:r>
          </a:p>
          <a:p>
            <a:pPr marL="0" indent="-365760">
              <a:lnSpc>
                <a:spcPct val="120000"/>
              </a:lnSpc>
              <a:spcBef>
                <a:spcPts val="0"/>
              </a:spcBef>
              <a:buNone/>
            </a:pPr>
            <a:r>
              <a:rPr sz="2400" dirty="0" smtClean="0">
                <a:latin typeface="+mj-lt"/>
                <a:cs typeface="Arial" pitchFamily="34" charset="0"/>
              </a:rPr>
              <a:t>Write a query which will convert </a:t>
            </a:r>
            <a:r>
              <a:rPr sz="2400" dirty="0" err="1" smtClean="0">
                <a:latin typeface="+mj-lt"/>
                <a:cs typeface="Arial" pitchFamily="34" charset="0"/>
              </a:rPr>
              <a:t>Student_Info</a:t>
            </a:r>
            <a:r>
              <a:rPr sz="2400" dirty="0" smtClean="0">
                <a:latin typeface="+mj-lt"/>
                <a:cs typeface="Arial" pitchFamily="34" charset="0"/>
              </a:rPr>
              <a:t>  's  </a:t>
            </a:r>
            <a:r>
              <a:rPr sz="2400" dirty="0" err="1" smtClean="0">
                <a:latin typeface="+mj-lt"/>
                <a:cs typeface="Arial" pitchFamily="34" charset="0"/>
              </a:rPr>
              <a:t>Student_Id</a:t>
            </a:r>
            <a:r>
              <a:rPr sz="2400" dirty="0" smtClean="0">
                <a:latin typeface="+mj-lt"/>
                <a:cs typeface="Arial" pitchFamily="34" charset="0"/>
              </a:rPr>
              <a:t>  to Number  and add 100000</a:t>
            </a:r>
          </a:p>
          <a:p>
            <a:pPr marL="0" indent="-365760">
              <a:lnSpc>
                <a:spcPct val="120000"/>
              </a:lnSpc>
              <a:spcBef>
                <a:spcPts val="0"/>
              </a:spcBef>
              <a:buNone/>
            </a:pPr>
            <a:r>
              <a:rPr sz="2400" dirty="0" smtClean="0">
                <a:latin typeface="+mj-lt"/>
                <a:cs typeface="Arial" pitchFamily="34" charset="0"/>
              </a:rPr>
              <a:t>and display it for all the students in the </a:t>
            </a:r>
            <a:r>
              <a:rPr sz="2400" dirty="0" err="1" smtClean="0">
                <a:latin typeface="+mj-lt"/>
                <a:cs typeface="Arial" pitchFamily="34" charset="0"/>
              </a:rPr>
              <a:t>Student_Info</a:t>
            </a:r>
            <a:r>
              <a:rPr sz="2400" dirty="0" smtClean="0">
                <a:latin typeface="+mj-lt"/>
                <a:cs typeface="Arial" pitchFamily="34" charset="0"/>
              </a:rPr>
              <a:t>  table. </a:t>
            </a:r>
          </a:p>
          <a:p>
            <a:pPr marL="0" indent="-365760">
              <a:lnSpc>
                <a:spcPct val="120000"/>
              </a:lnSpc>
              <a:spcBef>
                <a:spcPts val="0"/>
              </a:spcBef>
              <a:buNone/>
            </a:pPr>
            <a:r>
              <a:rPr sz="2400" b="1" dirty="0" smtClean="0">
                <a:latin typeface="+mj-lt"/>
                <a:cs typeface="Arial" pitchFamily="34" charset="0"/>
              </a:rPr>
              <a:t>Problem 14 : </a:t>
            </a:r>
          </a:p>
          <a:p>
            <a:pPr marL="0" indent="-365760">
              <a:lnSpc>
                <a:spcPct val="120000"/>
              </a:lnSpc>
              <a:spcBef>
                <a:spcPts val="0"/>
              </a:spcBef>
              <a:buNone/>
            </a:pPr>
            <a:r>
              <a:rPr sz="2400" dirty="0" smtClean="0">
                <a:latin typeface="+mj-lt"/>
                <a:cs typeface="Arial" pitchFamily="34" charset="0"/>
              </a:rPr>
              <a:t>Write a query which will  convert </a:t>
            </a:r>
            <a:r>
              <a:rPr sz="2400" dirty="0" err="1" smtClean="0">
                <a:latin typeface="+mj-lt"/>
                <a:cs typeface="Arial" pitchFamily="34" charset="0"/>
              </a:rPr>
              <a:t>Base_Fees</a:t>
            </a:r>
            <a:r>
              <a:rPr sz="2400" dirty="0" smtClean="0">
                <a:latin typeface="+mj-lt"/>
                <a:cs typeface="Arial" pitchFamily="34" charset="0"/>
              </a:rPr>
              <a:t>  into </a:t>
            </a:r>
            <a:r>
              <a:rPr sz="2400" dirty="0" err="1" smtClean="0">
                <a:latin typeface="+mj-lt"/>
                <a:cs typeface="Arial" pitchFamily="34" charset="0"/>
              </a:rPr>
              <a:t>Varchar</a:t>
            </a:r>
            <a:r>
              <a:rPr sz="2400" dirty="0" smtClean="0">
                <a:latin typeface="+mj-lt"/>
                <a:cs typeface="Arial" pitchFamily="34" charset="0"/>
              </a:rPr>
              <a:t> from  the  </a:t>
            </a:r>
            <a:r>
              <a:rPr sz="2400" dirty="0" err="1" smtClean="0">
                <a:latin typeface="+mj-lt"/>
                <a:cs typeface="Arial" pitchFamily="34" charset="0"/>
              </a:rPr>
              <a:t>Course_Fees</a:t>
            </a:r>
            <a:r>
              <a:rPr sz="2400" dirty="0" smtClean="0">
                <a:latin typeface="+mj-lt"/>
                <a:cs typeface="Arial" pitchFamily="34" charset="0"/>
              </a:rPr>
              <a:t>  table. </a:t>
            </a:r>
          </a:p>
          <a:p>
            <a:pPr marL="0" indent="-365760">
              <a:lnSpc>
                <a:spcPct val="120000"/>
              </a:lnSpc>
              <a:spcBef>
                <a:spcPts val="0"/>
              </a:spcBef>
              <a:buNone/>
            </a:pPr>
            <a:r>
              <a:rPr lang="en-US" sz="2400" dirty="0" smtClean="0">
                <a:latin typeface="+mj-lt"/>
                <a:cs typeface="Arial" pitchFamily="34" charset="0"/>
              </a:rPr>
              <a:t>A</a:t>
            </a:r>
            <a:r>
              <a:rPr sz="2400" dirty="0" smtClean="0">
                <a:latin typeface="+mj-lt"/>
                <a:cs typeface="Arial" pitchFamily="34" charset="0"/>
              </a:rPr>
              <a:t>nd display in the following format</a:t>
            </a:r>
          </a:p>
          <a:p>
            <a:pPr marL="0" indent="-365760">
              <a:lnSpc>
                <a:spcPct val="120000"/>
              </a:lnSpc>
              <a:spcBef>
                <a:spcPts val="0"/>
              </a:spcBef>
              <a:buNone/>
            </a:pPr>
            <a:r>
              <a:rPr lang="en-US" sz="2400" b="1" dirty="0" smtClean="0">
                <a:solidFill>
                  <a:srgbClr val="00B050"/>
                </a:solidFill>
                <a:latin typeface="+mj-lt"/>
                <a:cs typeface="Arial" pitchFamily="34" charset="0"/>
              </a:rPr>
              <a:t>'</a:t>
            </a:r>
            <a:r>
              <a:rPr lang="en-US" sz="2400" dirty="0" smtClean="0">
                <a:solidFill>
                  <a:srgbClr val="00B050"/>
                </a:solidFill>
                <a:latin typeface="+mj-lt"/>
                <a:cs typeface="Arial" pitchFamily="34" charset="0"/>
              </a:rPr>
              <a:t>The  Base Fees Amount for the course name’ </a:t>
            </a:r>
            <a:r>
              <a:rPr lang="en-US" sz="2400" dirty="0" smtClean="0">
                <a:solidFill>
                  <a:srgbClr val="002060"/>
                </a:solidFill>
                <a:latin typeface="+mj-lt"/>
                <a:cs typeface="Arial" pitchFamily="34" charset="0"/>
              </a:rPr>
              <a:t>&lt;Course Name&gt;</a:t>
            </a:r>
            <a:r>
              <a:rPr lang="en-US" sz="2400" dirty="0" smtClean="0">
                <a:solidFill>
                  <a:srgbClr val="00B050"/>
                </a:solidFill>
                <a:latin typeface="+mj-lt"/>
                <a:cs typeface="Arial" pitchFamily="34" charset="0"/>
              </a:rPr>
              <a:t>’ is ’</a:t>
            </a:r>
            <a:r>
              <a:rPr lang="en-US" sz="2400" dirty="0" smtClean="0">
                <a:solidFill>
                  <a:srgbClr val="002060"/>
                </a:solidFill>
                <a:latin typeface="+mj-lt"/>
                <a:cs typeface="Arial" pitchFamily="34" charset="0"/>
              </a:rPr>
              <a:t>&lt;Base Fees&gt;</a:t>
            </a:r>
          </a:p>
          <a:p>
            <a:pPr marL="0" indent="-365760">
              <a:lnSpc>
                <a:spcPct val="120000"/>
              </a:lnSpc>
              <a:spcBef>
                <a:spcPts val="0"/>
              </a:spcBef>
              <a:buNone/>
            </a:pPr>
            <a:endParaRPr lang="en-US" sz="2400" b="1" dirty="0" smtClean="0">
              <a:latin typeface="+mj-lt"/>
              <a:cs typeface="Arial" pitchFamily="34" charset="0"/>
            </a:endParaRPr>
          </a:p>
          <a:p>
            <a:pPr marL="0" indent="-365760">
              <a:lnSpc>
                <a:spcPct val="120000"/>
              </a:lnSpc>
              <a:spcBef>
                <a:spcPts val="0"/>
              </a:spcBef>
              <a:buNone/>
            </a:pPr>
            <a:endParaRPr sz="2400" b="1" dirty="0" smtClean="0">
              <a:latin typeface="+mj-lt"/>
              <a:cs typeface="Arial" pitchFamily="34" charset="0"/>
            </a:endParaRPr>
          </a:p>
        </p:txBody>
      </p:sp>
      <p:sp>
        <p:nvSpPr>
          <p:cNvPr id="6" name="Slide Number Placeholder 5"/>
          <p:cNvSpPr>
            <a:spLocks noGrp="1"/>
          </p:cNvSpPr>
          <p:nvPr>
            <p:ph type="sldNum" sz="quarter" idx="10"/>
          </p:nvPr>
        </p:nvSpPr>
        <p:spPr/>
        <p:txBody>
          <a:bodyPr/>
          <a:lstStyle/>
          <a:p>
            <a:fld id="{47ED8886-DB3B-44F4-9A80-E6A224679F20}" type="slidenum">
              <a:rPr lang="en-US" smtClean="0"/>
              <a:pPr/>
              <a:t>45</a:t>
            </a:fld>
            <a:endParaRPr lang="en-US" dirty="0"/>
          </a:p>
        </p:txBody>
      </p:sp>
      <p:pic>
        <p:nvPicPr>
          <p:cNvPr id="5" name="Picture 4" descr="http://t2.gstatic.com/images?q=tbn:ANd9GcTq6Gw3TUbGqr1NfzAlLJNRtI_NL4uDHS0wJZ6Pn9ByRZwZ7-wEO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7620000" y="-76200"/>
            <a:ext cx="1723758" cy="10142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itle 5"/>
          <p:cNvSpPr>
            <a:spLocks noGrp="1"/>
          </p:cNvSpPr>
          <p:nvPr>
            <p:ph type="title"/>
          </p:nvPr>
        </p:nvSpPr>
        <p:spPr>
          <a:xfrm>
            <a:off x="1303020" y="-152400"/>
            <a:ext cx="8298180" cy="1143000"/>
          </a:xfrm>
        </p:spPr>
        <p:txBody>
          <a:bodyPr/>
          <a:lstStyle/>
          <a:p>
            <a:r>
              <a:rPr lang="en-US" dirty="0"/>
              <a:t>Lend a Hand</a:t>
            </a:r>
          </a:p>
        </p:txBody>
      </p:sp>
    </p:spTree>
    <p:extLst>
      <p:ext uri="{BB962C8B-B14F-4D97-AF65-F5344CB8AC3E}">
        <p14:creationId xmlns:p14="http://schemas.microsoft.com/office/powerpoint/2010/main" val="278118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8686800" cy="4946650"/>
          </a:xfrm>
        </p:spPr>
        <p:txBody>
          <a:bodyPr/>
          <a:lstStyle/>
          <a:p>
            <a:pPr marL="0" indent="-365760">
              <a:lnSpc>
                <a:spcPct val="120000"/>
              </a:lnSpc>
              <a:spcBef>
                <a:spcPts val="0"/>
              </a:spcBef>
              <a:buNone/>
            </a:pPr>
            <a:r>
              <a:rPr lang="en-US" sz="2400" b="1" dirty="0" smtClean="0">
                <a:cs typeface="Arial" pitchFamily="34" charset="0"/>
              </a:rPr>
              <a:t>Solution 13: </a:t>
            </a:r>
            <a:endParaRPr lang="en-US" sz="2400" b="1" dirty="0">
              <a:cs typeface="Arial" pitchFamily="34" charset="0"/>
            </a:endParaRPr>
          </a:p>
          <a:p>
            <a:pPr marL="0" indent="-365760">
              <a:lnSpc>
                <a:spcPct val="120000"/>
              </a:lnSpc>
              <a:spcBef>
                <a:spcPts val="0"/>
              </a:spcBef>
              <a:buNone/>
            </a:pPr>
            <a:endParaRPr lang="en-US" sz="2400" b="1" dirty="0" smtClean="0">
              <a:solidFill>
                <a:srgbClr val="0070C0"/>
              </a:solidFill>
              <a:cs typeface="Arial" pitchFamily="34" charset="0"/>
            </a:endParaRPr>
          </a:p>
          <a:p>
            <a:pPr marL="731520" indent="-365760">
              <a:lnSpc>
                <a:spcPct val="120000"/>
              </a:lnSpc>
              <a:spcBef>
                <a:spcPts val="0"/>
              </a:spcBef>
              <a:buNone/>
            </a:pPr>
            <a:r>
              <a:rPr lang="en-US" sz="2000" b="1" dirty="0" smtClean="0">
                <a:solidFill>
                  <a:srgbClr val="0070C0"/>
                </a:solidFill>
                <a:cs typeface="Arial" pitchFamily="34" charset="0"/>
              </a:rPr>
              <a:t>SELECT </a:t>
            </a:r>
            <a:r>
              <a:rPr lang="en-US" sz="2000" b="1" dirty="0">
                <a:solidFill>
                  <a:srgbClr val="0070C0"/>
                </a:solidFill>
                <a:cs typeface="Arial" pitchFamily="34" charset="0"/>
              </a:rPr>
              <a:t>100000 + CAST</a:t>
            </a:r>
            <a:r>
              <a:rPr lang="en-US" sz="2000" b="1" dirty="0">
                <a:solidFill>
                  <a:srgbClr val="BC8F00"/>
                </a:solidFill>
              </a:rPr>
              <a:t>(STUDENT_ID</a:t>
            </a:r>
            <a:r>
              <a:rPr lang="en-US" sz="2000" b="1" dirty="0">
                <a:solidFill>
                  <a:srgbClr val="0070C0"/>
                </a:solidFill>
                <a:cs typeface="Arial" pitchFamily="34" charset="0"/>
              </a:rPr>
              <a:t> as decimal) </a:t>
            </a:r>
          </a:p>
          <a:p>
            <a:pPr marL="731520" indent="-365760">
              <a:lnSpc>
                <a:spcPct val="120000"/>
              </a:lnSpc>
              <a:spcBef>
                <a:spcPts val="0"/>
              </a:spcBef>
              <a:buNone/>
            </a:pPr>
            <a:r>
              <a:rPr lang="en-US" sz="2000" b="1" dirty="0">
                <a:solidFill>
                  <a:srgbClr val="0070C0"/>
                </a:solidFill>
                <a:cs typeface="Arial" pitchFamily="34" charset="0"/>
              </a:rPr>
              <a:t>FROM </a:t>
            </a:r>
            <a:r>
              <a:rPr lang="en-US" sz="2000" b="1" dirty="0">
                <a:solidFill>
                  <a:srgbClr val="BC8F00"/>
                </a:solidFill>
              </a:rPr>
              <a:t>STUDENT_INFO</a:t>
            </a:r>
          </a:p>
          <a:p>
            <a:pPr marL="0" indent="-365760">
              <a:lnSpc>
                <a:spcPct val="120000"/>
              </a:lnSpc>
              <a:spcBef>
                <a:spcPts val="0"/>
              </a:spcBef>
              <a:buNone/>
            </a:pPr>
            <a:endParaRPr lang="en-US" sz="2400" b="1" dirty="0" smtClean="0">
              <a:solidFill>
                <a:srgbClr val="BC8F00"/>
              </a:solidFill>
            </a:endParaRPr>
          </a:p>
          <a:p>
            <a:pPr marL="0" indent="-365760">
              <a:lnSpc>
                <a:spcPct val="120000"/>
              </a:lnSpc>
              <a:spcBef>
                <a:spcPts val="0"/>
              </a:spcBef>
              <a:buNone/>
            </a:pPr>
            <a:r>
              <a:rPr lang="en-US" sz="2400" b="1" dirty="0" smtClean="0">
                <a:cs typeface="Arial" pitchFamily="34" charset="0"/>
              </a:rPr>
              <a:t>Solution 14: </a:t>
            </a:r>
          </a:p>
          <a:p>
            <a:pPr marL="0" indent="-365760">
              <a:lnSpc>
                <a:spcPct val="120000"/>
              </a:lnSpc>
              <a:spcBef>
                <a:spcPts val="0"/>
              </a:spcBef>
              <a:buNone/>
            </a:pPr>
            <a:endParaRPr lang="en-US" sz="2400" b="1" dirty="0">
              <a:cs typeface="Arial" pitchFamily="34" charset="0"/>
            </a:endParaRPr>
          </a:p>
          <a:p>
            <a:pPr marL="731520" indent="-365760">
              <a:lnSpc>
                <a:spcPct val="120000"/>
              </a:lnSpc>
              <a:spcBef>
                <a:spcPts val="0"/>
              </a:spcBef>
              <a:buNone/>
            </a:pPr>
            <a:r>
              <a:rPr lang="en-US" sz="2000" b="1" dirty="0" smtClean="0">
                <a:solidFill>
                  <a:srgbClr val="0070C0"/>
                </a:solidFill>
                <a:cs typeface="Arial" pitchFamily="34" charset="0"/>
              </a:rPr>
              <a:t>SELECT  </a:t>
            </a:r>
            <a:r>
              <a:rPr lang="en-US" sz="2000" b="1" dirty="0">
                <a:solidFill>
                  <a:srgbClr val="0070C0"/>
                </a:solidFill>
                <a:cs typeface="Arial" pitchFamily="34" charset="0"/>
              </a:rPr>
              <a:t>CONCAT(</a:t>
            </a:r>
            <a:r>
              <a:rPr lang="en-US" sz="2000" b="1" dirty="0">
                <a:solidFill>
                  <a:srgbClr val="BC8F00"/>
                </a:solidFill>
              </a:rPr>
              <a:t>'THE BASE FEES AMOUNT FOR THE COURSE_NAME IS',</a:t>
            </a:r>
          </a:p>
          <a:p>
            <a:pPr marL="731520" indent="-365760">
              <a:lnSpc>
                <a:spcPct val="120000"/>
              </a:lnSpc>
              <a:spcBef>
                <a:spcPts val="0"/>
              </a:spcBef>
              <a:buNone/>
            </a:pPr>
            <a:r>
              <a:rPr lang="en-US" sz="2000" b="1" dirty="0" smtClean="0">
                <a:solidFill>
                  <a:srgbClr val="0070C0"/>
                </a:solidFill>
                <a:cs typeface="Arial" pitchFamily="34" charset="0"/>
              </a:rPr>
              <a:t>CINFO.COURSE_NAME</a:t>
            </a:r>
            <a:r>
              <a:rPr lang="en-US" sz="2000" b="1" dirty="0">
                <a:solidFill>
                  <a:srgbClr val="0070C0"/>
                </a:solidFill>
                <a:cs typeface="Arial" pitchFamily="34" charset="0"/>
              </a:rPr>
              <a:t>, CAST(</a:t>
            </a:r>
            <a:r>
              <a:rPr lang="en-US" sz="2000" b="1" dirty="0">
                <a:solidFill>
                  <a:srgbClr val="BC8F00"/>
                </a:solidFill>
              </a:rPr>
              <a:t>FEESINFO.BASE_FEES </a:t>
            </a:r>
            <a:r>
              <a:rPr lang="en-US" sz="2000" b="1" dirty="0">
                <a:solidFill>
                  <a:srgbClr val="0070C0"/>
                </a:solidFill>
                <a:cs typeface="Arial" pitchFamily="34" charset="0"/>
              </a:rPr>
              <a:t>as decimal))</a:t>
            </a:r>
          </a:p>
          <a:p>
            <a:pPr marL="731520" indent="-365760">
              <a:lnSpc>
                <a:spcPct val="120000"/>
              </a:lnSpc>
              <a:spcBef>
                <a:spcPts val="0"/>
              </a:spcBef>
              <a:buNone/>
            </a:pPr>
            <a:r>
              <a:rPr lang="en-US" sz="2000" b="1" dirty="0">
                <a:solidFill>
                  <a:srgbClr val="0070C0"/>
                </a:solidFill>
                <a:cs typeface="Arial" pitchFamily="34" charset="0"/>
              </a:rPr>
              <a:t>FROM </a:t>
            </a:r>
            <a:r>
              <a:rPr lang="en-US" sz="2000" b="1" dirty="0">
                <a:solidFill>
                  <a:srgbClr val="BC8F00"/>
                </a:solidFill>
              </a:rPr>
              <a:t>COURSE_INFO CINFO,COURSE_FEES FEESINFO </a:t>
            </a:r>
          </a:p>
          <a:p>
            <a:pPr marL="731520" indent="-365760">
              <a:lnSpc>
                <a:spcPct val="120000"/>
              </a:lnSpc>
              <a:spcBef>
                <a:spcPts val="0"/>
              </a:spcBef>
              <a:buNone/>
            </a:pPr>
            <a:r>
              <a:rPr lang="en-US" sz="2000" b="1" dirty="0">
                <a:solidFill>
                  <a:srgbClr val="0070C0"/>
                </a:solidFill>
                <a:cs typeface="Arial" pitchFamily="34" charset="0"/>
              </a:rPr>
              <a:t>WHERE </a:t>
            </a:r>
            <a:r>
              <a:rPr lang="en-US" sz="2000" b="1" dirty="0">
                <a:solidFill>
                  <a:srgbClr val="BC8F00"/>
                </a:solidFill>
              </a:rPr>
              <a:t>CINFO.COURSE_CODE=FEESINFO.COURSE_CODE</a:t>
            </a:r>
          </a:p>
          <a:p>
            <a:pPr marL="0" indent="-365760">
              <a:lnSpc>
                <a:spcPct val="120000"/>
              </a:lnSpc>
              <a:spcBef>
                <a:spcPts val="0"/>
              </a:spcBef>
            </a:pPr>
            <a:endParaRPr lang="en-US" sz="2400" dirty="0"/>
          </a:p>
          <a:p>
            <a:pPr marL="0" indent="-365760">
              <a:lnSpc>
                <a:spcPct val="120000"/>
              </a:lnSpc>
              <a:spcBef>
                <a:spcPts val="0"/>
              </a:spcBef>
            </a:pPr>
            <a:endParaRPr lang="en-US" sz="2400" dirty="0">
              <a:solidFill>
                <a:srgbClr val="0070C0"/>
              </a:solidFill>
            </a:endParaRPr>
          </a:p>
          <a:p>
            <a:pPr marL="0" indent="-365760">
              <a:lnSpc>
                <a:spcPct val="120000"/>
              </a:lnSpc>
              <a:spcBef>
                <a:spcPts val="0"/>
              </a:spcBef>
            </a:pPr>
            <a:endParaRPr lang="en-US" sz="2400" dirty="0">
              <a:solidFill>
                <a:srgbClr val="0070C0"/>
              </a:solidFill>
            </a:endParaRPr>
          </a:p>
        </p:txBody>
      </p:sp>
      <p:sp>
        <p:nvSpPr>
          <p:cNvPr id="3" name="Title 2"/>
          <p:cNvSpPr>
            <a:spLocks noGrp="1"/>
          </p:cNvSpPr>
          <p:nvPr>
            <p:ph type="title"/>
          </p:nvPr>
        </p:nvSpPr>
        <p:spPr/>
        <p:txBody>
          <a:bodyPr/>
          <a:lstStyle/>
          <a:p>
            <a:r>
              <a:rPr lang="en-US" dirty="0"/>
              <a:t>Solutions</a:t>
            </a:r>
          </a:p>
        </p:txBody>
      </p:sp>
      <p:sp>
        <p:nvSpPr>
          <p:cNvPr id="6" name="Slide Number Placeholder 5"/>
          <p:cNvSpPr>
            <a:spLocks noGrp="1"/>
          </p:cNvSpPr>
          <p:nvPr>
            <p:ph type="sldNum" sz="quarter" idx="10"/>
          </p:nvPr>
        </p:nvSpPr>
        <p:spPr/>
        <p:txBody>
          <a:bodyPr/>
          <a:lstStyle/>
          <a:p>
            <a:fld id="{47ED8886-DB3B-44F4-9A80-E6A224679F20}" type="slidenum">
              <a:rPr lang="en-US" smtClean="0"/>
              <a:pPr/>
              <a:t>46</a:t>
            </a:fld>
            <a:endParaRPr lang="en-US" dirty="0"/>
          </a:p>
        </p:txBody>
      </p:sp>
    </p:spTree>
    <p:extLst>
      <p:ext uri="{BB962C8B-B14F-4D97-AF65-F5344CB8AC3E}">
        <p14:creationId xmlns:p14="http://schemas.microsoft.com/office/powerpoint/2010/main" val="287821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7" name="Slide Number Placeholder 6"/>
          <p:cNvSpPr>
            <a:spLocks noGrp="1"/>
          </p:cNvSpPr>
          <p:nvPr>
            <p:ph type="sldNum" sz="quarter" idx="10"/>
          </p:nvPr>
        </p:nvSpPr>
        <p:spPr/>
        <p:txBody>
          <a:bodyPr/>
          <a:lstStyle/>
          <a:p>
            <a:fld id="{47ED8886-DB3B-44F4-9A80-E6A224679F20}" type="slidenum">
              <a:rPr lang="en-US" smtClean="0"/>
              <a:pPr/>
              <a:t>47</a:t>
            </a:fld>
            <a:endParaRPr lang="en-US" dirty="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67000" y="1676400"/>
            <a:ext cx="3721101" cy="3810000"/>
          </a:xfrm>
          <a:prstGeom prst="rect">
            <a:avLst/>
          </a:prstGeom>
          <a:noFill/>
          <a:ln>
            <a:noFill/>
          </a:ln>
        </p:spPr>
      </p:pic>
    </p:spTree>
    <p:extLst>
      <p:ext uri="{BB962C8B-B14F-4D97-AF65-F5344CB8AC3E}">
        <p14:creationId xmlns:p14="http://schemas.microsoft.com/office/powerpoint/2010/main" val="352204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5486400" cy="4946650"/>
          </a:xfrm>
        </p:spPr>
        <p:txBody>
          <a:bodyPr/>
          <a:lstStyle/>
          <a:p>
            <a:pPr marL="731520" indent="-365760">
              <a:lnSpc>
                <a:spcPct val="120000"/>
              </a:lnSpc>
              <a:spcBef>
                <a:spcPts val="0"/>
              </a:spcBef>
            </a:pPr>
            <a:r>
              <a:rPr lang="en-US" sz="2200" dirty="0" smtClean="0"/>
              <a:t>What  function is used to find the number of characters in </a:t>
            </a:r>
            <a:r>
              <a:rPr lang="en-US" sz="2200" dirty="0" err="1" smtClean="0"/>
              <a:t>Varchar</a:t>
            </a:r>
            <a:r>
              <a:rPr lang="en-US" sz="2200" dirty="0" smtClean="0"/>
              <a:t>?</a:t>
            </a:r>
          </a:p>
          <a:p>
            <a:pPr marL="731520" indent="-365760">
              <a:lnSpc>
                <a:spcPct val="120000"/>
              </a:lnSpc>
              <a:spcBef>
                <a:spcPts val="0"/>
              </a:spcBef>
            </a:pPr>
            <a:r>
              <a:rPr lang="en-US" sz="2200" dirty="0" smtClean="0"/>
              <a:t>What function is used to get the current system date?</a:t>
            </a:r>
          </a:p>
          <a:p>
            <a:pPr marL="731520" indent="-365760">
              <a:lnSpc>
                <a:spcPct val="120000"/>
              </a:lnSpc>
              <a:spcBef>
                <a:spcPts val="0"/>
              </a:spcBef>
            </a:pPr>
            <a:r>
              <a:rPr lang="en-US" sz="2200" dirty="0" smtClean="0"/>
              <a:t>What  will  ROUND (2323.343,2)  returns ?</a:t>
            </a:r>
          </a:p>
          <a:p>
            <a:pPr marL="731520" indent="-365760">
              <a:lnSpc>
                <a:spcPct val="120000"/>
              </a:lnSpc>
              <a:spcBef>
                <a:spcPts val="0"/>
              </a:spcBef>
            </a:pPr>
            <a:r>
              <a:rPr lang="en-US" sz="2200" dirty="0" smtClean="0"/>
              <a:t>What  Function  is used to get number of years between two dates.?</a:t>
            </a:r>
          </a:p>
          <a:p>
            <a:pPr marL="731520" indent="-365760">
              <a:lnSpc>
                <a:spcPct val="120000"/>
              </a:lnSpc>
              <a:spcBef>
                <a:spcPts val="0"/>
              </a:spcBef>
            </a:pPr>
            <a:r>
              <a:rPr lang="en-US" sz="2200" dirty="0" smtClean="0"/>
              <a:t>How can I convert a character to a number?</a:t>
            </a:r>
          </a:p>
          <a:p>
            <a:pPr marL="731520" indent="-365760">
              <a:lnSpc>
                <a:spcPct val="120000"/>
              </a:lnSpc>
              <a:spcBef>
                <a:spcPts val="0"/>
              </a:spcBef>
            </a:pPr>
            <a:r>
              <a:rPr lang="en-US" sz="2200" dirty="0" smtClean="0"/>
              <a:t>How can I convert a </a:t>
            </a:r>
            <a:r>
              <a:rPr lang="en-US" sz="2200" dirty="0" err="1" smtClean="0"/>
              <a:t>varchar</a:t>
            </a:r>
            <a:r>
              <a:rPr lang="en-US" sz="2200" dirty="0" smtClean="0"/>
              <a:t> to a  date?</a:t>
            </a:r>
          </a:p>
          <a:p>
            <a:pPr marL="731520" indent="-365760">
              <a:lnSpc>
                <a:spcPct val="120000"/>
              </a:lnSpc>
              <a:spcBef>
                <a:spcPts val="0"/>
              </a:spcBef>
              <a:buNone/>
            </a:pPr>
            <a:endParaRPr lang="en-US" sz="2200" dirty="0"/>
          </a:p>
          <a:p>
            <a:pPr marL="731520" indent="-365760">
              <a:lnSpc>
                <a:spcPct val="120000"/>
              </a:lnSpc>
              <a:spcBef>
                <a:spcPts val="0"/>
              </a:spcBef>
            </a:pPr>
            <a:endParaRPr lang="en-US" sz="2200" dirty="0"/>
          </a:p>
          <a:p>
            <a:pPr marL="731520" indent="-365760">
              <a:lnSpc>
                <a:spcPct val="120000"/>
              </a:lnSpc>
              <a:spcBef>
                <a:spcPts val="0"/>
              </a:spcBef>
            </a:pPr>
            <a:endParaRPr lang="en-US" sz="2200" dirty="0"/>
          </a:p>
          <a:p>
            <a:pPr marL="731520" indent="-365760">
              <a:lnSpc>
                <a:spcPct val="120000"/>
              </a:lnSpc>
              <a:spcBef>
                <a:spcPts val="0"/>
              </a:spcBef>
            </a:pPr>
            <a:endParaRPr lang="en-US" sz="2200" dirty="0"/>
          </a:p>
        </p:txBody>
      </p:sp>
      <p:sp>
        <p:nvSpPr>
          <p:cNvPr id="3" name="Title 2"/>
          <p:cNvSpPr>
            <a:spLocks noGrp="1"/>
          </p:cNvSpPr>
          <p:nvPr>
            <p:ph type="title"/>
          </p:nvPr>
        </p:nvSpPr>
        <p:spPr/>
        <p:txBody>
          <a:bodyPr/>
          <a:lstStyle/>
          <a:p>
            <a:r>
              <a:rPr lang="en-US" dirty="0" smtClean="0"/>
              <a:t>Check Your Understanding</a:t>
            </a:r>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272676" y="76200"/>
            <a:ext cx="718924" cy="755268"/>
          </a:xfrm>
          <a:prstGeom prst="rect">
            <a:avLst/>
          </a:prstGeom>
          <a:noFill/>
          <a:ln w="9525" algn="ctr">
            <a:noFill/>
            <a:miter lim="800000"/>
            <a:headEnd/>
            <a:tailEnd/>
          </a:ln>
        </p:spPr>
      </p:pic>
      <p:sp>
        <p:nvSpPr>
          <p:cNvPr id="8" name="Slide Number Placeholder 7"/>
          <p:cNvSpPr>
            <a:spLocks noGrp="1"/>
          </p:cNvSpPr>
          <p:nvPr>
            <p:ph type="sldNum" sz="quarter" idx="10"/>
          </p:nvPr>
        </p:nvSpPr>
        <p:spPr/>
        <p:txBody>
          <a:bodyPr/>
          <a:lstStyle/>
          <a:p>
            <a:fld id="{47ED8886-DB3B-44F4-9A80-E6A224679F20}" type="slidenum">
              <a:rPr lang="en-US" smtClean="0"/>
              <a:pPr/>
              <a:t>48</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752600"/>
            <a:ext cx="2587943" cy="3268980"/>
          </a:xfrm>
          <a:prstGeom prst="rect">
            <a:avLst/>
          </a:prstGeom>
        </p:spPr>
      </p:pic>
    </p:spTree>
    <p:extLst>
      <p:ext uri="{BB962C8B-B14F-4D97-AF65-F5344CB8AC3E}">
        <p14:creationId xmlns:p14="http://schemas.microsoft.com/office/powerpoint/2010/main" val="291280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9971" y="1185861"/>
            <a:ext cx="5649829" cy="4300539"/>
          </a:xfrm>
        </p:spPr>
        <p:txBody>
          <a:bodyPr/>
          <a:lstStyle/>
          <a:p>
            <a:pPr marL="731520" indent="-365760">
              <a:lnSpc>
                <a:spcPct val="120000"/>
              </a:lnSpc>
              <a:spcBef>
                <a:spcPts val="0"/>
              </a:spcBef>
              <a:defRPr/>
            </a:pPr>
            <a:r>
              <a:rPr lang="en-US" sz="2200" dirty="0" smtClean="0"/>
              <a:t>ANSI SQL Functions Classification</a:t>
            </a:r>
          </a:p>
          <a:p>
            <a:pPr marL="731520" indent="-365760">
              <a:lnSpc>
                <a:spcPct val="120000"/>
              </a:lnSpc>
              <a:spcBef>
                <a:spcPts val="0"/>
              </a:spcBef>
              <a:defRPr/>
            </a:pPr>
            <a:r>
              <a:rPr lang="en-US" sz="2200" dirty="0" smtClean="0"/>
              <a:t>Deterministic and Nondeterministic functions</a:t>
            </a:r>
          </a:p>
          <a:p>
            <a:pPr marL="731520" indent="-365760">
              <a:lnSpc>
                <a:spcPct val="120000"/>
              </a:lnSpc>
              <a:spcBef>
                <a:spcPts val="0"/>
              </a:spcBef>
              <a:defRPr/>
            </a:pPr>
            <a:r>
              <a:rPr lang="en-US" sz="2200" dirty="0" smtClean="0"/>
              <a:t>Aggregate Functions and Scalar Functions</a:t>
            </a:r>
          </a:p>
          <a:p>
            <a:pPr marL="731520" indent="-365760">
              <a:lnSpc>
                <a:spcPct val="120000"/>
              </a:lnSpc>
              <a:spcBef>
                <a:spcPts val="0"/>
              </a:spcBef>
              <a:defRPr/>
            </a:pPr>
            <a:r>
              <a:rPr lang="en-US" sz="2200" dirty="0" smtClean="0"/>
              <a:t>String Functions, Mathematical Functions</a:t>
            </a:r>
          </a:p>
          <a:p>
            <a:pPr marL="731520" indent="-365760">
              <a:lnSpc>
                <a:spcPct val="120000"/>
              </a:lnSpc>
              <a:spcBef>
                <a:spcPts val="0"/>
              </a:spcBef>
              <a:defRPr/>
            </a:pPr>
            <a:r>
              <a:rPr lang="en-US" sz="2200" dirty="0" smtClean="0"/>
              <a:t>Miscellaneous Functions (COALESCE &amp; NULLIF)</a:t>
            </a:r>
          </a:p>
          <a:p>
            <a:pPr marL="731520" indent="-365760">
              <a:lnSpc>
                <a:spcPct val="120000"/>
              </a:lnSpc>
              <a:spcBef>
                <a:spcPts val="0"/>
              </a:spcBef>
              <a:defRPr/>
            </a:pPr>
            <a:r>
              <a:rPr lang="en-US" sz="2200" dirty="0" smtClean="0"/>
              <a:t>Nesting of Functions &amp; SQL Expression</a:t>
            </a:r>
            <a:endParaRPr lang="en-US" sz="2200" dirty="0"/>
          </a:p>
        </p:txBody>
      </p:sp>
      <p:sp>
        <p:nvSpPr>
          <p:cNvPr id="6" name="Title 1"/>
          <p:cNvSpPr>
            <a:spLocks noGrp="1"/>
          </p:cNvSpPr>
          <p:nvPr>
            <p:ph type="title"/>
          </p:nvPr>
        </p:nvSpPr>
        <p:spPr>
          <a:xfrm>
            <a:off x="1303020" y="-152400"/>
            <a:ext cx="8298180" cy="1143000"/>
          </a:xfrm>
        </p:spPr>
        <p:txBody>
          <a:bodyPr/>
          <a:lstStyle/>
          <a:p>
            <a:r>
              <a:rPr lang="en-US" dirty="0" smtClean="0"/>
              <a:t>Summary</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1" y="76200"/>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0"/>
          </p:nvPr>
        </p:nvSpPr>
        <p:spPr/>
        <p:txBody>
          <a:bodyPr/>
          <a:lstStyle/>
          <a:p>
            <a:fld id="{47ED8886-DB3B-44F4-9A80-E6A224679F20}" type="slidenum">
              <a:rPr lang="en-US" smtClean="0"/>
              <a:pPr/>
              <a:t>49</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839850"/>
            <a:ext cx="2838450" cy="40164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26582"/>
            <a:ext cx="8305800" cy="4793218"/>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0" indent="-365760">
              <a:lnSpc>
                <a:spcPct val="120000"/>
              </a:lnSpc>
              <a:buNone/>
            </a:pPr>
            <a:r>
              <a:rPr lang="en-US" sz="2400" dirty="0" smtClean="0"/>
              <a:t>For complete understanding of ANSI SQL we are going to make use of </a:t>
            </a:r>
            <a:r>
              <a:rPr lang="en-US" sz="2400" b="1" dirty="0" smtClean="0"/>
              <a:t>Product Management System</a:t>
            </a:r>
            <a:r>
              <a:rPr lang="en-US" sz="2400" dirty="0" smtClean="0"/>
              <a:t> (</a:t>
            </a:r>
            <a:r>
              <a:rPr lang="en-US" sz="2400" b="1" dirty="0" smtClean="0"/>
              <a:t>PMS</a:t>
            </a:r>
            <a:r>
              <a:rPr lang="en-US" sz="2400" dirty="0" smtClean="0"/>
              <a:t>) for ABC Traders.</a:t>
            </a:r>
          </a:p>
          <a:p>
            <a:pPr marL="0" lvl="0" indent="-365760">
              <a:lnSpc>
                <a:spcPct val="120000"/>
              </a:lnSpc>
              <a:spcBef>
                <a:spcPts val="1800"/>
              </a:spcBef>
              <a:buNone/>
            </a:pPr>
            <a:r>
              <a:rPr lang="en-US" sz="2400" dirty="0" smtClean="0"/>
              <a:t>ABC Traders is a company which buys collectable model cars, trains, trucks, buses, trains and ships directly from manufacturers and sells them to distributors across the globe. In order to manage the stocking, supply and payment transactions the above software is developed.</a:t>
            </a:r>
          </a:p>
          <a:p>
            <a:pPr marL="0" lvl="0" indent="-365760">
              <a:lnSpc>
                <a:spcPct val="120000"/>
              </a:lnSpc>
              <a:spcBef>
                <a:spcPts val="1800"/>
              </a:spcBef>
              <a:buNone/>
            </a:pPr>
            <a:r>
              <a:rPr lang="en-US" sz="2400" dirty="0" smtClean="0"/>
              <a:t>As per the requirement of the trading company a inventory system is developed to collect the information of products and customers and their payment processing.</a:t>
            </a:r>
          </a:p>
          <a:p>
            <a:pPr marL="0" indent="-365760">
              <a:lnSpc>
                <a:spcPct val="120000"/>
              </a:lnSpc>
              <a:buNone/>
            </a:pPr>
            <a:endParaRPr lang="en-US" sz="2400" dirty="0"/>
          </a:p>
        </p:txBody>
      </p:sp>
      <p:sp>
        <p:nvSpPr>
          <p:cNvPr id="27" name="Title 1"/>
          <p:cNvSpPr>
            <a:spLocks noGrp="1"/>
          </p:cNvSpPr>
          <p:nvPr>
            <p:ph type="title"/>
          </p:nvPr>
        </p:nvSpPr>
        <p:spPr>
          <a:xfrm>
            <a:off x="1303020" y="-152400"/>
            <a:ext cx="8298180" cy="1143000"/>
          </a:xfrm>
        </p:spPr>
        <p:txBody>
          <a:bodyPr/>
          <a:lstStyle/>
          <a:p>
            <a:r>
              <a:rPr lang="en-US" dirty="0" smtClean="0"/>
              <a:t>Scenario</a:t>
            </a:r>
            <a:endParaRPr lang="en-US" dirty="0"/>
          </a:p>
        </p:txBody>
      </p:sp>
      <p:sp>
        <p:nvSpPr>
          <p:cNvPr id="6" name="Slide Number Placeholder 5"/>
          <p:cNvSpPr>
            <a:spLocks noGrp="1"/>
          </p:cNvSpPr>
          <p:nvPr>
            <p:ph type="sldNum" sz="quarter" idx="10"/>
          </p:nvPr>
        </p:nvSpPr>
        <p:spPr/>
        <p:txBody>
          <a:bodyPr/>
          <a:lstStyle/>
          <a:p>
            <a:fld id="{47ED8886-DB3B-44F4-9A80-E6A224679F20}" type="slidenum">
              <a:rPr lang="en-US" smtClean="0"/>
              <a:pPr/>
              <a:t>5</a:t>
            </a:fld>
            <a:endParaRPr lang="en-US" dirty="0"/>
          </a:p>
        </p:txBody>
      </p:sp>
    </p:spTree>
    <p:extLst>
      <p:ext uri="{BB962C8B-B14F-4D97-AF65-F5344CB8AC3E}">
        <p14:creationId xmlns:p14="http://schemas.microsoft.com/office/powerpoint/2010/main" val="258999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8001000" cy="4946650"/>
          </a:xfrm>
        </p:spPr>
        <p:txBody>
          <a:bodyPr/>
          <a:lstStyle/>
          <a:p>
            <a:pPr marL="0" indent="0">
              <a:buNone/>
              <a:defRPr/>
            </a:pPr>
            <a:r>
              <a:rPr lang="en-US" sz="2400" b="1" dirty="0" smtClean="0"/>
              <a:t>Book :</a:t>
            </a:r>
            <a:r>
              <a:rPr lang="en-US" sz="2400" dirty="0" smtClean="0"/>
              <a:t> </a:t>
            </a:r>
            <a:r>
              <a:rPr lang="en-US" sz="2400" dirty="0" err="1" smtClean="0"/>
              <a:t>OReilly</a:t>
            </a:r>
            <a:r>
              <a:rPr lang="en-US" sz="2400" dirty="0" smtClean="0"/>
              <a:t> SQL In </a:t>
            </a:r>
            <a:r>
              <a:rPr lang="en-US" sz="2400" dirty="0" err="1" smtClean="0"/>
              <a:t>NutShell</a:t>
            </a:r>
            <a:r>
              <a:rPr lang="en-US" sz="2400" dirty="0" smtClean="0"/>
              <a:t>  </a:t>
            </a:r>
            <a:r>
              <a:rPr lang="en-US" sz="2400" b="1" dirty="0" smtClean="0"/>
              <a:t>Page No :</a:t>
            </a:r>
            <a:r>
              <a:rPr lang="en-US" sz="2400" dirty="0" smtClean="0"/>
              <a:t> 164</a:t>
            </a:r>
          </a:p>
          <a:p>
            <a:pPr marL="0" indent="0">
              <a:buNone/>
              <a:defRPr/>
            </a:pPr>
            <a:r>
              <a:rPr lang="en-US" sz="2400" b="1" dirty="0" smtClean="0"/>
              <a:t>Book :</a:t>
            </a:r>
            <a:r>
              <a:rPr lang="en-US" sz="2400" dirty="0" smtClean="0"/>
              <a:t>  </a:t>
            </a:r>
            <a:r>
              <a:rPr lang="en-US" sz="2400" dirty="0" err="1" smtClean="0"/>
              <a:t>Wrox</a:t>
            </a:r>
            <a:r>
              <a:rPr lang="en-US" sz="2400" dirty="0" smtClean="0"/>
              <a:t> SQL Functions Programmer's Reference 2005 </a:t>
            </a:r>
            <a:r>
              <a:rPr lang="en-US" sz="2400" b="1" dirty="0" smtClean="0"/>
              <a:t>Page NO:  </a:t>
            </a:r>
            <a:r>
              <a:rPr lang="en-US" sz="2400" dirty="0" smtClean="0"/>
              <a:t>34</a:t>
            </a:r>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p:spPr>
        <p:txBody>
          <a:bodyPr/>
          <a:lstStyle/>
          <a:p>
            <a:r>
              <a:rPr lang="en-US" dirty="0" smtClean="0"/>
              <a:t>Source</a:t>
            </a:r>
            <a:endParaRPr lang="en-US" dirty="0"/>
          </a:p>
        </p:txBody>
      </p:sp>
      <p:pic>
        <p:nvPicPr>
          <p:cNvPr id="9" name="Picture 9"/>
          <p:cNvPicPr>
            <a:picLocks noChangeAspect="1" noChangeArrowheads="1"/>
          </p:cNvPicPr>
          <p:nvPr/>
        </p:nvPicPr>
        <p:blipFill>
          <a:blip r:embed="rId2" cstate="print"/>
          <a:srcRect/>
          <a:stretch>
            <a:fillRect/>
          </a:stretch>
        </p:blipFill>
        <p:spPr bwMode="auto">
          <a:xfrm>
            <a:off x="8229600" y="13646"/>
            <a:ext cx="846161" cy="846161"/>
          </a:xfrm>
          <a:prstGeom prst="rect">
            <a:avLst/>
          </a:prstGeom>
          <a:noFill/>
          <a:ln w="9525" algn="ctr">
            <a:noFill/>
            <a:miter lim="800000"/>
            <a:headEnd/>
            <a:tailEnd/>
          </a:ln>
        </p:spPr>
      </p:pic>
      <p:sp>
        <p:nvSpPr>
          <p:cNvPr id="11" name="Slide Number Placeholder 10"/>
          <p:cNvSpPr>
            <a:spLocks noGrp="1"/>
          </p:cNvSpPr>
          <p:nvPr>
            <p:ph type="sldNum" sz="quarter" idx="10"/>
          </p:nvPr>
        </p:nvSpPr>
        <p:spPr/>
        <p:txBody>
          <a:bodyPr/>
          <a:lstStyle/>
          <a:p>
            <a:fld id="{47ED8886-DB3B-44F4-9A80-E6A224679F20}" type="slidenum">
              <a:rPr lang="en-US" smtClean="0"/>
              <a:pPr/>
              <a:t>50</a:t>
            </a:fld>
            <a:endParaRPr lang="en-US" dirty="0"/>
          </a:p>
        </p:txBody>
      </p:sp>
    </p:spTree>
    <p:extLst>
      <p:ext uri="{BB962C8B-B14F-4D97-AF65-F5344CB8AC3E}">
        <p14:creationId xmlns:p14="http://schemas.microsoft.com/office/powerpoint/2010/main" val="297661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rPr>
              <a:t>SQL Functions</a:t>
            </a:r>
            <a:endParaRPr lang="en-US" sz="2300" dirty="0">
              <a:solidFill>
                <a:schemeClr val="bg1"/>
              </a:solidFill>
              <a:latin typeface="Cambria" pitchFamily="18" charset="0"/>
            </a:endParaRPr>
          </a:p>
        </p:txBody>
      </p:sp>
      <p:sp>
        <p:nvSpPr>
          <p:cNvPr id="4" name="Rectangle 3"/>
          <p:cNvSpPr/>
          <p:nvPr/>
        </p:nvSpPr>
        <p:spPr>
          <a:xfrm>
            <a:off x="762000" y="2286000"/>
            <a:ext cx="1978427" cy="430887"/>
          </a:xfrm>
          <a:prstGeom prst="rect">
            <a:avLst/>
          </a:prstGeom>
        </p:spPr>
        <p:txBody>
          <a:bodyPr wrap="none">
            <a:spAutoFit/>
          </a:bodyPr>
          <a:lstStyle/>
          <a:p>
            <a:pPr lvl="1" fontAlgn="auto">
              <a:spcBef>
                <a:spcPts val="0"/>
              </a:spcBef>
              <a:spcAft>
                <a:spcPts val="0"/>
              </a:spcAft>
              <a:defRPr/>
            </a:pPr>
            <a:r>
              <a:rPr lang="en-US" sz="2200" b="1" dirty="0" smtClean="0">
                <a:latin typeface="Myriad Pro" pitchFamily="34" charset="0"/>
                <a:cs typeface="Arial" pitchFamily="34" charset="0"/>
              </a:rPr>
              <a:t>ANSI SQL</a:t>
            </a:r>
            <a:endParaRPr lang="en-US" sz="2200" b="1" dirty="0">
              <a:latin typeface="Myriad Pro" pitchFamily="34" charset="0"/>
              <a:cs typeface="Arial" pitchFamily="34" charset="0"/>
            </a:endParaRPr>
          </a:p>
        </p:txBody>
      </p:sp>
      <p:sp>
        <p:nvSpPr>
          <p:cNvPr id="5" name="Slide Number Placeholder 21"/>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pPr/>
              <a:t>51</a:t>
            </a:fld>
            <a:endParaRPr lang="en-US" dirty="0"/>
          </a:p>
        </p:txBody>
      </p:sp>
    </p:spTree>
    <p:extLst>
      <p:ext uri="{BB962C8B-B14F-4D97-AF65-F5344CB8AC3E}">
        <p14:creationId xmlns:p14="http://schemas.microsoft.com/office/powerpoint/2010/main" val="99991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309840134"/>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9" name="Slide Number Placeholder 8"/>
          <p:cNvSpPr>
            <a:spLocks noGrp="1"/>
          </p:cNvSpPr>
          <p:nvPr>
            <p:ph type="sldNum" sz="quarter" idx="10"/>
          </p:nvPr>
        </p:nvSpPr>
        <p:spPr/>
        <p:txBody>
          <a:bodyPr/>
          <a:lstStyle/>
          <a:p>
            <a:fld id="{47ED8886-DB3B-44F4-9A80-E6A224679F20}" type="slidenum">
              <a:rPr lang="en-US" smtClean="0"/>
              <a:pPr/>
              <a:t>52</a:t>
            </a:fld>
            <a:endParaRPr lang="en-US" dirty="0"/>
          </a:p>
        </p:txBody>
      </p:sp>
    </p:spTree>
    <p:extLst>
      <p:ext uri="{BB962C8B-B14F-4D97-AF65-F5344CB8AC3E}">
        <p14:creationId xmlns:p14="http://schemas.microsoft.com/office/powerpoint/2010/main" val="55398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Database tables</a:t>
            </a:r>
            <a:endParaRPr lang="en-US" dirty="0"/>
          </a:p>
        </p:txBody>
      </p:sp>
      <p:sp>
        <p:nvSpPr>
          <p:cNvPr id="9" name="Content Placeholder 2"/>
          <p:cNvSpPr>
            <a:spLocks noGrp="1"/>
          </p:cNvSpPr>
          <p:nvPr>
            <p:ph idx="1"/>
          </p:nvPr>
        </p:nvSpPr>
        <p:spPr>
          <a:xfrm>
            <a:off x="381000" y="1225550"/>
            <a:ext cx="8686800" cy="4946650"/>
          </a:xfrm>
        </p:spPr>
        <p:txBody>
          <a:bodyPr/>
          <a:lstStyle/>
          <a:p>
            <a:pPr marL="0" indent="-365760">
              <a:lnSpc>
                <a:spcPct val="120000"/>
              </a:lnSpc>
              <a:spcBef>
                <a:spcPts val="0"/>
              </a:spcBef>
              <a:buNone/>
            </a:pPr>
            <a:r>
              <a:rPr lang="en-US" sz="2400" dirty="0" smtClean="0"/>
              <a:t>There are many entities involved in </a:t>
            </a:r>
            <a:r>
              <a:rPr lang="en-US" sz="2400" b="1" dirty="0" smtClean="0"/>
              <a:t>Product Management System. PMS</a:t>
            </a:r>
            <a:r>
              <a:rPr lang="en-US" sz="2400" dirty="0" smtClean="0"/>
              <a:t> as given below which we will be dealing with throughout this course</a:t>
            </a:r>
          </a:p>
          <a:p>
            <a:pPr marL="0" indent="365760">
              <a:lnSpc>
                <a:spcPct val="120000"/>
              </a:lnSpc>
              <a:spcBef>
                <a:spcPts val="0"/>
              </a:spcBef>
              <a:buNone/>
            </a:pPr>
            <a:endParaRPr lang="en-US" sz="2400" dirty="0" smtClean="0"/>
          </a:p>
          <a:p>
            <a:pPr marL="0" indent="365760">
              <a:lnSpc>
                <a:spcPct val="120000"/>
              </a:lnSpc>
              <a:spcBef>
                <a:spcPts val="0"/>
              </a:spcBef>
              <a:buNone/>
            </a:pPr>
            <a:endParaRPr lang="en-US" sz="2400" dirty="0" smtClean="0"/>
          </a:p>
        </p:txBody>
      </p:sp>
      <p:sp>
        <p:nvSpPr>
          <p:cNvPr id="12" name="AutoShape 2"/>
          <p:cNvSpPr>
            <a:spLocks noChangeArrowheads="1"/>
          </p:cNvSpPr>
          <p:nvPr/>
        </p:nvSpPr>
        <p:spPr bwMode="auto">
          <a:xfrm rot="5400000">
            <a:off x="1547496" y="3988339"/>
            <a:ext cx="1845946" cy="213487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Payments</a:t>
            </a:r>
          </a:p>
          <a:p>
            <a:pPr>
              <a:lnSpc>
                <a:spcPct val="120000"/>
              </a:lnSpc>
            </a:pPr>
            <a:r>
              <a:rPr lang="en-US" sz="1300" dirty="0" smtClean="0">
                <a:solidFill>
                  <a:srgbClr val="92D050"/>
                </a:solidFill>
                <a:ea typeface="Times New Roman"/>
                <a:cs typeface="Mangal"/>
              </a:rPr>
              <a:t>To maintain information of payments done e.g. payment date,  amount etc. </a:t>
            </a:r>
            <a:endParaRPr lang="en-US" sz="1300" dirty="0">
              <a:solidFill>
                <a:srgbClr val="92D050"/>
              </a:solidFill>
              <a:ea typeface="Times New Roman"/>
              <a:cs typeface="Mangal"/>
            </a:endParaRPr>
          </a:p>
        </p:txBody>
      </p:sp>
      <p:sp>
        <p:nvSpPr>
          <p:cNvPr id="13" name="AutoShape 2"/>
          <p:cNvSpPr>
            <a:spLocks noChangeArrowheads="1"/>
          </p:cNvSpPr>
          <p:nvPr/>
        </p:nvSpPr>
        <p:spPr bwMode="auto">
          <a:xfrm rot="5400000">
            <a:off x="2646835" y="2397824"/>
            <a:ext cx="1842774" cy="2068515"/>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Customer</a:t>
            </a:r>
          </a:p>
          <a:p>
            <a:pPr>
              <a:lnSpc>
                <a:spcPct val="120000"/>
              </a:lnSpc>
            </a:pPr>
            <a:r>
              <a:rPr lang="en-US" sz="1300" dirty="0" smtClean="0">
                <a:solidFill>
                  <a:srgbClr val="92D050"/>
                </a:solidFill>
                <a:latin typeface="+mj-lt"/>
                <a:ea typeface="Times New Roman"/>
                <a:cs typeface="Mangal"/>
              </a:rPr>
              <a:t>To maintain customer details  e.g. Customer Name, address</a:t>
            </a:r>
          </a:p>
          <a:p>
            <a:pPr>
              <a:lnSpc>
                <a:spcPct val="120000"/>
              </a:lnSpc>
            </a:pPr>
            <a:r>
              <a:rPr lang="en-US" sz="1300" dirty="0" smtClean="0">
                <a:solidFill>
                  <a:srgbClr val="92D050"/>
                </a:solidFill>
                <a:latin typeface="+mj-lt"/>
                <a:ea typeface="Times New Roman"/>
                <a:cs typeface="Mangal"/>
              </a:rPr>
              <a:t> </a:t>
            </a:r>
            <a:endParaRPr lang="en-US" sz="1300" dirty="0">
              <a:solidFill>
                <a:srgbClr val="92D050"/>
              </a:solidFill>
              <a:latin typeface="+mj-lt"/>
              <a:ea typeface="Times New Roman"/>
              <a:cs typeface="Mangal"/>
            </a:endParaRPr>
          </a:p>
        </p:txBody>
      </p:sp>
      <p:sp>
        <p:nvSpPr>
          <p:cNvPr id="14" name="AutoShape 2"/>
          <p:cNvSpPr>
            <a:spLocks noChangeArrowheads="1"/>
          </p:cNvSpPr>
          <p:nvPr/>
        </p:nvSpPr>
        <p:spPr bwMode="auto">
          <a:xfrm rot="5400000">
            <a:off x="3682871" y="4079111"/>
            <a:ext cx="1886998" cy="1963901"/>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Orders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5" name="AutoShape 2"/>
          <p:cNvSpPr>
            <a:spLocks noChangeArrowheads="1"/>
          </p:cNvSpPr>
          <p:nvPr/>
        </p:nvSpPr>
        <p:spPr bwMode="auto">
          <a:xfrm rot="5400000">
            <a:off x="393861" y="2299714"/>
            <a:ext cx="1789427" cy="2272348"/>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marL="0" marR="0" algn="ctr">
              <a:lnSpc>
                <a:spcPct val="120000"/>
              </a:lnSpc>
              <a:spcBef>
                <a:spcPts val="0"/>
              </a:spcBef>
              <a:spcAft>
                <a:spcPts val="0"/>
              </a:spcAft>
            </a:pPr>
            <a:r>
              <a:rPr lang="en-US" sz="1600" b="1" i="1" dirty="0" smtClean="0">
                <a:solidFill>
                  <a:srgbClr val="92D050"/>
                </a:solidFill>
                <a:latin typeface="Cambria"/>
                <a:ea typeface="Times New Roman"/>
                <a:cs typeface="Mangal"/>
              </a:rPr>
              <a:t>Offices</a:t>
            </a:r>
            <a:r>
              <a:rPr lang="en-US" sz="1600" b="1" i="1" dirty="0" smtClean="0">
                <a:solidFill>
                  <a:srgbClr val="92D050"/>
                </a:solidFill>
                <a:effectLst/>
                <a:latin typeface="Cambria"/>
                <a:ea typeface="Times New Roman"/>
                <a:cs typeface="Mangal"/>
              </a:rPr>
              <a:t> </a:t>
            </a:r>
            <a:endParaRPr lang="en-US" sz="1200" dirty="0">
              <a:solidFill>
                <a:srgbClr val="92D050"/>
              </a:solidFill>
              <a:effectLst/>
              <a:latin typeface="Calibri"/>
              <a:ea typeface="Calibri"/>
              <a:cs typeface="Mangal"/>
            </a:endParaRPr>
          </a:p>
          <a:p>
            <a:pPr marL="0" marR="0">
              <a:lnSpc>
                <a:spcPct val="120000"/>
              </a:lnSpc>
              <a:spcBef>
                <a:spcPts val="0"/>
              </a:spcBef>
              <a:spcAft>
                <a:spcPts val="0"/>
              </a:spcAft>
            </a:pPr>
            <a:r>
              <a:rPr lang="en-US" sz="1300" dirty="0">
                <a:solidFill>
                  <a:srgbClr val="92D050"/>
                </a:solidFill>
                <a:effectLst/>
                <a:latin typeface="+mj-lt"/>
                <a:ea typeface="Times New Roman"/>
                <a:cs typeface="Mangal"/>
              </a:rPr>
              <a:t>To </a:t>
            </a:r>
            <a:r>
              <a:rPr lang="en-US" sz="1300" dirty="0" smtClean="0">
                <a:solidFill>
                  <a:srgbClr val="92D050"/>
                </a:solidFill>
                <a:effectLst/>
                <a:latin typeface="+mj-lt"/>
                <a:ea typeface="Times New Roman"/>
                <a:cs typeface="Mangal"/>
              </a:rPr>
              <a:t>maintain information </a:t>
            </a:r>
            <a:r>
              <a:rPr lang="en-US" sz="1300" dirty="0">
                <a:solidFill>
                  <a:srgbClr val="92D050"/>
                </a:solidFill>
                <a:effectLst/>
                <a:latin typeface="+mj-lt"/>
                <a:ea typeface="Times New Roman"/>
                <a:cs typeface="Mangal"/>
              </a:rPr>
              <a:t>of </a:t>
            </a:r>
            <a:r>
              <a:rPr lang="en-US" sz="1300" dirty="0" smtClean="0">
                <a:solidFill>
                  <a:srgbClr val="92D050"/>
                </a:solidFill>
                <a:effectLst/>
                <a:latin typeface="+mj-lt"/>
                <a:ea typeface="Times New Roman"/>
                <a:cs typeface="Mangal"/>
              </a:rPr>
              <a:t>Offices e.g. Office code, address, city etc. </a:t>
            </a:r>
            <a:endParaRPr lang="en-US" sz="1300" dirty="0">
              <a:solidFill>
                <a:srgbClr val="92D050"/>
              </a:solidFill>
              <a:effectLst/>
              <a:latin typeface="+mj-lt"/>
              <a:ea typeface="Calibri"/>
              <a:cs typeface="Mangal"/>
            </a:endParaRPr>
          </a:p>
        </p:txBody>
      </p:sp>
      <p:sp>
        <p:nvSpPr>
          <p:cNvPr id="16" name="AutoShape 2"/>
          <p:cNvSpPr>
            <a:spLocks noChangeArrowheads="1"/>
          </p:cNvSpPr>
          <p:nvPr/>
        </p:nvSpPr>
        <p:spPr bwMode="auto">
          <a:xfrm rot="5400000">
            <a:off x="4827905" y="2407190"/>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Employees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To maintain </a:t>
            </a:r>
            <a:r>
              <a:rPr lang="en-US" sz="1300" dirty="0" smtClean="0">
                <a:solidFill>
                  <a:srgbClr val="92D050"/>
                </a:solidFill>
                <a:latin typeface="Cambria"/>
                <a:ea typeface="Times New Roman"/>
                <a:cs typeface="Mangal"/>
              </a:rPr>
              <a:t>employee  </a:t>
            </a:r>
            <a:endParaRPr lang="en-US" sz="1300"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details  e.g. </a:t>
            </a:r>
            <a:r>
              <a:rPr lang="en-US" sz="1300" dirty="0" smtClean="0">
                <a:solidFill>
                  <a:srgbClr val="92D050"/>
                </a:solidFill>
                <a:latin typeface="Cambria"/>
                <a:ea typeface="Times New Roman"/>
                <a:cs typeface="Mangal"/>
              </a:rPr>
              <a:t> id,</a:t>
            </a:r>
            <a:endParaRPr lang="en-US" sz="1300" dirty="0">
              <a:solidFill>
                <a:srgbClr val="92D050"/>
              </a:solidFill>
              <a:latin typeface="Cambria"/>
              <a:ea typeface="Times New Roman"/>
              <a:cs typeface="Mangal"/>
            </a:endParaRPr>
          </a:p>
          <a:p>
            <a:pPr>
              <a:lnSpc>
                <a:spcPct val="120000"/>
              </a:lnSpc>
            </a:pPr>
            <a:r>
              <a:rPr lang="en-US" sz="1300" dirty="0" smtClean="0">
                <a:solidFill>
                  <a:srgbClr val="92D050"/>
                </a:solidFill>
                <a:latin typeface="Cambria"/>
                <a:ea typeface="Times New Roman"/>
                <a:cs typeface="Mangal"/>
              </a:rPr>
              <a:t>Name etc. </a:t>
            </a:r>
            <a:endParaRPr lang="en-US" sz="1300" dirty="0">
              <a:solidFill>
                <a:srgbClr val="92D050"/>
              </a:solidFill>
              <a:latin typeface="Cambria"/>
              <a:ea typeface="Times New Roman"/>
              <a:cs typeface="Mangal"/>
            </a:endParaRPr>
          </a:p>
        </p:txBody>
      </p:sp>
      <p:sp>
        <p:nvSpPr>
          <p:cNvPr id="17" name="AutoShape 2"/>
          <p:cNvSpPr>
            <a:spLocks noChangeArrowheads="1"/>
          </p:cNvSpPr>
          <p:nvPr/>
        </p:nvSpPr>
        <p:spPr bwMode="auto">
          <a:xfrm rot="5400000">
            <a:off x="6991985" y="2376709"/>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Products</a:t>
            </a:r>
          </a:p>
          <a:p>
            <a:pPr>
              <a:lnSpc>
                <a:spcPct val="120000"/>
              </a:lnSpc>
            </a:pPr>
            <a:r>
              <a:rPr lang="en-US" sz="1300" dirty="0" smtClean="0">
                <a:solidFill>
                  <a:srgbClr val="92D050"/>
                </a:solidFill>
                <a:latin typeface="Cambria"/>
                <a:ea typeface="Times New Roman"/>
                <a:cs typeface="Mangal"/>
              </a:rPr>
              <a:t>To </a:t>
            </a:r>
            <a:r>
              <a:rPr lang="en-US" sz="1300" dirty="0">
                <a:solidFill>
                  <a:srgbClr val="92D050"/>
                </a:solidFill>
                <a:ea typeface="Times New Roman"/>
                <a:cs typeface="Mangal"/>
              </a:rPr>
              <a:t>maintain information of products e.g. </a:t>
            </a:r>
            <a:r>
              <a:rPr lang="en-US" sz="1300" dirty="0" smtClean="0">
                <a:solidFill>
                  <a:srgbClr val="92D050"/>
                </a:solidFill>
                <a:ea typeface="Times New Roman"/>
                <a:cs typeface="Mangal"/>
              </a:rPr>
              <a:t>product id</a:t>
            </a:r>
            <a:r>
              <a:rPr lang="en-US" sz="1300" dirty="0">
                <a:solidFill>
                  <a:srgbClr val="92D050"/>
                </a:solidFill>
                <a:ea typeface="Times New Roman"/>
                <a:cs typeface="Mangal"/>
              </a:rPr>
              <a:t>, name etc</a:t>
            </a:r>
            <a:r>
              <a:rPr lang="en-US" sz="1300" dirty="0" smtClean="0">
                <a:solidFill>
                  <a:srgbClr val="92D050"/>
                </a:solidFill>
                <a:latin typeface="Cambria"/>
                <a:ea typeface="Times New Roman"/>
                <a:cs typeface="Mangal"/>
              </a:rPr>
              <a:t>. </a:t>
            </a:r>
            <a:endParaRPr lang="en-US" sz="1300" dirty="0">
              <a:solidFill>
                <a:srgbClr val="92D050"/>
              </a:solidFill>
              <a:latin typeface="Cambria"/>
              <a:ea typeface="Times New Roman"/>
              <a:cs typeface="Mangal"/>
            </a:endParaRPr>
          </a:p>
        </p:txBody>
      </p:sp>
      <p:sp>
        <p:nvSpPr>
          <p:cNvPr id="18" name="AutoShape 2"/>
          <p:cNvSpPr>
            <a:spLocks noChangeArrowheads="1"/>
          </p:cNvSpPr>
          <p:nvPr/>
        </p:nvSpPr>
        <p:spPr bwMode="auto">
          <a:xfrm rot="5400000">
            <a:off x="5863943" y="4060059"/>
            <a:ext cx="1886998" cy="2032483"/>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err="1" smtClean="0">
                <a:solidFill>
                  <a:srgbClr val="92D050"/>
                </a:solidFill>
                <a:latin typeface="Cambria"/>
                <a:ea typeface="Times New Roman"/>
                <a:cs typeface="Mangal"/>
              </a:rPr>
              <a:t>OrderDetails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21" name="Slide Number Placeholder 20"/>
          <p:cNvSpPr>
            <a:spLocks noGrp="1"/>
          </p:cNvSpPr>
          <p:nvPr>
            <p:ph type="sldNum" sz="quarter" idx="10"/>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19070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Effect transition="in" filter="fade">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03020" y="-152400"/>
            <a:ext cx="8298180" cy="1143000"/>
          </a:xfrm>
        </p:spPr>
        <p:txBody>
          <a:bodyPr/>
          <a:lstStyle/>
          <a:p>
            <a:r>
              <a:rPr lang="en-US" dirty="0" smtClean="0"/>
              <a:t>Schema diagram</a:t>
            </a:r>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219075" y="1219200"/>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30932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52525"/>
            <a:ext cx="8686800" cy="4946650"/>
          </a:xfrm>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457200" y="5029200"/>
            <a:ext cx="8229600" cy="52050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aggregate functions which </a:t>
            </a:r>
            <a:r>
              <a:rPr lang="en-US" dirty="0"/>
              <a:t>will help us meet TIM’s requirements..</a:t>
            </a:r>
          </a:p>
        </p:txBody>
      </p:sp>
      <p:sp>
        <p:nvSpPr>
          <p:cNvPr id="2" name="Title 1"/>
          <p:cNvSpPr>
            <a:spLocks noGrp="1"/>
          </p:cNvSpPr>
          <p:nvPr>
            <p:ph type="title"/>
          </p:nvPr>
        </p:nvSpPr>
        <p:spPr>
          <a:xfrm>
            <a:off x="1303020" y="-228600"/>
            <a:ext cx="8298180" cy="1143000"/>
          </a:xfrm>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2133600" y="29718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2850108" y="1057701"/>
            <a:ext cx="4922292" cy="23622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F0"/>
                </a:solidFill>
              </a:rPr>
              <a:t>Hi!</a:t>
            </a:r>
            <a:r>
              <a:rPr lang="en-US" sz="1600" dirty="0" smtClean="0">
                <a:solidFill>
                  <a:schemeClr val="bg2">
                    <a:lumMod val="25000"/>
                  </a:schemeClr>
                </a:solidFill>
              </a:rPr>
              <a:t/>
            </a:r>
            <a:br>
              <a:rPr lang="en-US" sz="1600" dirty="0" smtClean="0">
                <a:solidFill>
                  <a:schemeClr val="bg2">
                    <a:lumMod val="25000"/>
                  </a:schemeClr>
                </a:solidFill>
              </a:rPr>
            </a:br>
            <a:r>
              <a:rPr lang="en-US" sz="1600" dirty="0" smtClean="0">
                <a:solidFill>
                  <a:schemeClr val="bg2">
                    <a:lumMod val="25000"/>
                  </a:schemeClr>
                </a:solidFill>
              </a:rPr>
              <a:t>Good that the requirements like adding two columns are implemented using operators, remaining requirements like finding the maximum amount paid by the customers should be implemented.</a:t>
            </a:r>
            <a:endParaRPr lang="en-US" sz="1600" dirty="0">
              <a:solidFill>
                <a:schemeClr val="bg2">
                  <a:lumMod val="25000"/>
                </a:schemeClr>
              </a:solidFill>
            </a:endParaRPr>
          </a:p>
        </p:txBody>
      </p:sp>
      <p:sp>
        <p:nvSpPr>
          <p:cNvPr id="10" name="Slide Number Placeholder 9"/>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302536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 you Know</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862" y="2369958"/>
            <a:ext cx="6096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1529862" y="2445395"/>
            <a:ext cx="4191000" cy="1671340"/>
          </a:xfrm>
        </p:spPr>
        <p:txBody>
          <a:bodyPr/>
          <a:lstStyle/>
          <a:p>
            <a:pPr marL="0" indent="0">
              <a:buNone/>
            </a:pPr>
            <a:r>
              <a:rPr lang="en-US" dirty="0" smtClean="0"/>
              <a:t>		</a:t>
            </a:r>
          </a:p>
          <a:p>
            <a:pPr marL="0" indent="0">
              <a:spcBef>
                <a:spcPts val="0"/>
              </a:spcBef>
              <a:buNone/>
            </a:pPr>
            <a:r>
              <a:rPr lang="en-US" sz="2400" dirty="0" smtClean="0"/>
              <a:t> What is Function?</a:t>
            </a:r>
            <a:endParaRPr lang="en-US" sz="2400" dirty="0"/>
          </a:p>
        </p:txBody>
      </p:sp>
      <p:sp>
        <p:nvSpPr>
          <p:cNvPr id="10" name="Rectangle 9"/>
          <p:cNvSpPr/>
          <p:nvPr/>
        </p:nvSpPr>
        <p:spPr>
          <a:xfrm>
            <a:off x="7625862" y="2819400"/>
            <a:ext cx="1060938"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a:t>
            </a:r>
            <a:endParaRPr lang="en-US" sz="5400" b="1" cap="none" spc="0" dirty="0">
              <a:ln/>
              <a:solidFill>
                <a:schemeClr val="accent3"/>
              </a:solidFill>
              <a:effectLst/>
            </a:endParaRPr>
          </a:p>
        </p:txBody>
      </p:sp>
      <p:sp>
        <p:nvSpPr>
          <p:cNvPr id="11" name="Slide Number Placeholder 10"/>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240753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481EB-8F30-4DBE-97E4-C47F16554C60}">
  <ds:schemaRefs>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dcmitype/"/>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20ACE641-FCD6-4CC6-B817-B85A58D7EE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14331</TotalTime>
  <Words>4472</Words>
  <Application>Microsoft Office PowerPoint</Application>
  <PresentationFormat>On-screen Show (4:3)</PresentationFormat>
  <Paragraphs>860</Paragraphs>
  <Slides>52</Slides>
  <Notes>33</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Theme_3</vt:lpstr>
      <vt:lpstr>PowerPoint Presentation</vt:lpstr>
      <vt:lpstr>Icons Used</vt:lpstr>
      <vt:lpstr>Overview</vt:lpstr>
      <vt:lpstr>Objective</vt:lpstr>
      <vt:lpstr>Scenario</vt:lpstr>
      <vt:lpstr>Database tables</vt:lpstr>
      <vt:lpstr>Schema diagram</vt:lpstr>
      <vt:lpstr>Scenario</vt:lpstr>
      <vt:lpstr>Do you Know</vt:lpstr>
      <vt:lpstr>What are Functions?</vt:lpstr>
      <vt:lpstr>Classifying SQL Functions</vt:lpstr>
      <vt:lpstr>Aggregate Functions and Scalar Functions</vt:lpstr>
      <vt:lpstr>Aggregate Function Examples</vt:lpstr>
      <vt:lpstr>Classifying Aggregate Function </vt:lpstr>
      <vt:lpstr>Scenario</vt:lpstr>
      <vt:lpstr>Scalar Functions </vt:lpstr>
      <vt:lpstr>Built-in Scalar Functions</vt:lpstr>
      <vt:lpstr>String Functions</vt:lpstr>
      <vt:lpstr>String Function Examples</vt:lpstr>
      <vt:lpstr>Scenario</vt:lpstr>
      <vt:lpstr>Numeric/Mathematical Functions</vt:lpstr>
      <vt:lpstr>Numeric/Mathematical Functions</vt:lpstr>
      <vt:lpstr>Scenario</vt:lpstr>
      <vt:lpstr>Date Time Function</vt:lpstr>
      <vt:lpstr>Date Time Function</vt:lpstr>
      <vt:lpstr>Miscellaneous Functions</vt:lpstr>
      <vt:lpstr>NULLIF Function</vt:lpstr>
      <vt:lpstr>Control Flow Functions</vt:lpstr>
      <vt:lpstr>CASE Operator examples</vt:lpstr>
      <vt:lpstr>Control Flow Functions</vt:lpstr>
      <vt:lpstr>Nesting Of Functions</vt:lpstr>
      <vt:lpstr>SQL Expression</vt:lpstr>
      <vt:lpstr>SQL Expression</vt:lpstr>
      <vt:lpstr>Scenario</vt:lpstr>
      <vt:lpstr>Recap of the Case Study</vt:lpstr>
      <vt:lpstr>Lend a Hand</vt:lpstr>
      <vt:lpstr>Solutions</vt:lpstr>
      <vt:lpstr>Lend a Hand</vt:lpstr>
      <vt:lpstr>Lend a Hand</vt:lpstr>
      <vt:lpstr>Lend a Hand</vt:lpstr>
      <vt:lpstr>Solutions </vt:lpstr>
      <vt:lpstr>Solutions</vt:lpstr>
      <vt:lpstr>Lend a Hand</vt:lpstr>
      <vt:lpstr>Solutions</vt:lpstr>
      <vt:lpstr>Lend a Hand</vt:lpstr>
      <vt:lpstr>Solutions</vt:lpstr>
      <vt:lpstr>Questions?</vt:lpstr>
      <vt:lpstr>Check Your Understanding</vt:lpstr>
      <vt:lpstr>Summary</vt:lpstr>
      <vt:lpstr>Source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ANSI_SQL_Functions</dc:title>
  <dc:creator>AssetDevelopmentTeam@cognizant.com</dc:creator>
  <cp:lastModifiedBy>Devadas, Abiramasundari (Cognizant)</cp:lastModifiedBy>
  <cp:revision>618</cp:revision>
  <dcterms:created xsi:type="dcterms:W3CDTF">2011-06-15T11:24:59Z</dcterms:created>
  <dcterms:modified xsi:type="dcterms:W3CDTF">2013-09-02T13:19:20Z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