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handoutMasterIdLst>
    <p:handoutMasterId r:id="rId75"/>
  </p:handoutMasterIdLst>
  <p:sldIdLst>
    <p:sldId id="257" r:id="rId5"/>
    <p:sldId id="418" r:id="rId6"/>
    <p:sldId id="422" r:id="rId7"/>
    <p:sldId id="263" r:id="rId8"/>
    <p:sldId id="287" r:id="rId9"/>
    <p:sldId id="452" r:id="rId10"/>
    <p:sldId id="413" r:id="rId11"/>
    <p:sldId id="501" r:id="rId12"/>
    <p:sldId id="502" r:id="rId13"/>
    <p:sldId id="503" r:id="rId14"/>
    <p:sldId id="504" r:id="rId15"/>
    <p:sldId id="505" r:id="rId16"/>
    <p:sldId id="506" r:id="rId17"/>
    <p:sldId id="507" r:id="rId18"/>
    <p:sldId id="508" r:id="rId19"/>
    <p:sldId id="509" r:id="rId20"/>
    <p:sldId id="511" r:id="rId21"/>
    <p:sldId id="519" r:id="rId22"/>
    <p:sldId id="520" r:id="rId23"/>
    <p:sldId id="513" r:id="rId24"/>
    <p:sldId id="514" r:id="rId25"/>
    <p:sldId id="515" r:id="rId26"/>
    <p:sldId id="516" r:id="rId27"/>
    <p:sldId id="521" r:id="rId28"/>
    <p:sldId id="522" r:id="rId29"/>
    <p:sldId id="518" r:id="rId30"/>
    <p:sldId id="523" r:id="rId31"/>
    <p:sldId id="524" r:id="rId32"/>
    <p:sldId id="528" r:id="rId33"/>
    <p:sldId id="525" r:id="rId34"/>
    <p:sldId id="526" r:id="rId35"/>
    <p:sldId id="527" r:id="rId36"/>
    <p:sldId id="563" r:id="rId37"/>
    <p:sldId id="529" r:id="rId38"/>
    <p:sldId id="530" r:id="rId39"/>
    <p:sldId id="531" r:id="rId40"/>
    <p:sldId id="532" r:id="rId41"/>
    <p:sldId id="533" r:id="rId42"/>
    <p:sldId id="534" r:id="rId43"/>
    <p:sldId id="540" r:id="rId44"/>
    <p:sldId id="535" r:id="rId45"/>
    <p:sldId id="536" r:id="rId46"/>
    <p:sldId id="537" r:id="rId47"/>
    <p:sldId id="538" r:id="rId48"/>
    <p:sldId id="539" r:id="rId49"/>
    <p:sldId id="541" r:id="rId50"/>
    <p:sldId id="542" r:id="rId51"/>
    <p:sldId id="543" r:id="rId52"/>
    <p:sldId id="544" r:id="rId53"/>
    <p:sldId id="546" r:id="rId54"/>
    <p:sldId id="545" r:id="rId55"/>
    <p:sldId id="556" r:id="rId56"/>
    <p:sldId id="498" r:id="rId57"/>
    <p:sldId id="547" r:id="rId58"/>
    <p:sldId id="548" r:id="rId59"/>
    <p:sldId id="558" r:id="rId60"/>
    <p:sldId id="549" r:id="rId61"/>
    <p:sldId id="561" r:id="rId62"/>
    <p:sldId id="550" r:id="rId63"/>
    <p:sldId id="562" r:id="rId64"/>
    <p:sldId id="552" r:id="rId65"/>
    <p:sldId id="553" r:id="rId66"/>
    <p:sldId id="560" r:id="rId67"/>
    <p:sldId id="554" r:id="rId68"/>
    <p:sldId id="555" r:id="rId69"/>
    <p:sldId id="500" r:id="rId70"/>
    <p:sldId id="411" r:id="rId71"/>
    <p:sldId id="450" r:id="rId72"/>
    <p:sldId id="55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heBJhsBHOjX/+UPqAcxVQ==" hashData="3OiUFbZTfmsqRhCAHzxwIbOdV3s="/>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89354" autoAdjust="0"/>
  </p:normalViewPr>
  <p:slideViewPr>
    <p:cSldViewPr>
      <p:cViewPr>
        <p:scale>
          <a:sx n="60" d="100"/>
          <a:sy n="60" d="100"/>
        </p:scale>
        <p:origin x="-726" y="-120"/>
      </p:cViewPr>
      <p:guideLst>
        <p:guide orient="horz" pos="3888"/>
        <p:guide pos="288"/>
      </p:guideLst>
    </p:cSldViewPr>
  </p:slideViewPr>
  <p:outlineViewPr>
    <p:cViewPr>
      <p:scale>
        <a:sx n="33" d="100"/>
        <a:sy n="33" d="100"/>
      </p:scale>
      <p:origin x="0" y="180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81103-C66D-4062-A1FB-E6FAC51C05F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C4D1DCE-165C-4673-AFCA-F27160AFD745}">
      <dgm:prSet phldrT="[Text]"/>
      <dgm:spPr/>
      <dgm:t>
        <a:bodyPr/>
        <a:lstStyle/>
        <a:p>
          <a:r>
            <a:rPr lang="en-US" dirty="0" smtClean="0"/>
            <a:t>How to create a database ?</a:t>
          </a:r>
          <a:endParaRPr lang="en-US" dirty="0"/>
        </a:p>
      </dgm:t>
    </dgm:pt>
    <dgm:pt modelId="{256684C8-19A8-4852-92D2-9E35144F9367}" type="parTrans" cxnId="{509A35C5-FB75-4575-A065-9BF4092CC05C}">
      <dgm:prSet/>
      <dgm:spPr/>
      <dgm:t>
        <a:bodyPr/>
        <a:lstStyle/>
        <a:p>
          <a:endParaRPr lang="en-US"/>
        </a:p>
      </dgm:t>
    </dgm:pt>
    <dgm:pt modelId="{4DDE5975-DA49-43D1-A3FD-2C032029289C}" type="sibTrans" cxnId="{509A35C5-FB75-4575-A065-9BF4092CC05C}">
      <dgm:prSet/>
      <dgm:spPr/>
      <dgm:t>
        <a:bodyPr/>
        <a:lstStyle/>
        <a:p>
          <a:endParaRPr lang="en-US"/>
        </a:p>
      </dgm:t>
    </dgm:pt>
    <dgm:pt modelId="{66542FCE-750B-42EF-A9A6-0CF8E318DFD2}">
      <dgm:prSet phldrT="[Text]"/>
      <dgm:spPr/>
      <dgm:t>
        <a:bodyPr/>
        <a:lstStyle/>
        <a:p>
          <a:r>
            <a:rPr lang="en-US" dirty="0" smtClean="0"/>
            <a:t>How to perform DML , DQL operations?</a:t>
          </a:r>
          <a:endParaRPr lang="en-US" dirty="0"/>
        </a:p>
      </dgm:t>
    </dgm:pt>
    <dgm:pt modelId="{50074DA1-EB68-48D0-8A47-E4A11F568080}" type="parTrans" cxnId="{0091EE3E-EB7A-49CD-90C7-CE9AD036D520}">
      <dgm:prSet/>
      <dgm:spPr/>
      <dgm:t>
        <a:bodyPr/>
        <a:lstStyle/>
        <a:p>
          <a:endParaRPr lang="en-US"/>
        </a:p>
      </dgm:t>
    </dgm:pt>
    <dgm:pt modelId="{6135F9FB-F7EE-4D43-8720-48469500CC41}" type="sibTrans" cxnId="{0091EE3E-EB7A-49CD-90C7-CE9AD036D520}">
      <dgm:prSet/>
      <dgm:spPr/>
      <dgm:t>
        <a:bodyPr/>
        <a:lstStyle/>
        <a:p>
          <a:endParaRPr lang="en-US"/>
        </a:p>
      </dgm:t>
    </dgm:pt>
    <dgm:pt modelId="{E4A88AAE-3654-4599-9E88-641CA6361121}">
      <dgm:prSet/>
      <dgm:spPr/>
      <dgm:t>
        <a:bodyPr/>
        <a:lstStyle/>
        <a:p>
          <a:r>
            <a:rPr lang="en-US" dirty="0" smtClean="0"/>
            <a:t>Which commands are used to implement transaction mechanism?</a:t>
          </a:r>
          <a:endParaRPr lang="en-US" dirty="0"/>
        </a:p>
      </dgm:t>
    </dgm:pt>
    <dgm:pt modelId="{C167B760-F591-4DD2-8B04-5944E7F1E546}" type="parTrans" cxnId="{2843AA2B-7695-448C-86C8-AEA6EE7615BA}">
      <dgm:prSet/>
      <dgm:spPr/>
      <dgm:t>
        <a:bodyPr/>
        <a:lstStyle/>
        <a:p>
          <a:endParaRPr lang="en-US"/>
        </a:p>
      </dgm:t>
    </dgm:pt>
    <dgm:pt modelId="{EE7CB4C0-2401-41EB-8267-5BF2D58929AD}" type="sibTrans" cxnId="{2843AA2B-7695-448C-86C8-AEA6EE7615BA}">
      <dgm:prSet/>
      <dgm:spPr/>
      <dgm:t>
        <a:bodyPr/>
        <a:lstStyle/>
        <a:p>
          <a:endParaRPr lang="en-US"/>
        </a:p>
      </dgm:t>
    </dgm:pt>
    <dgm:pt modelId="{CA342CAD-7082-4BF7-B6E3-D84835A8412D}">
      <dgm:prSet/>
      <dgm:spPr/>
      <dgm:t>
        <a:bodyPr/>
        <a:lstStyle/>
        <a:p>
          <a:r>
            <a:rPr lang="en-US" dirty="0" smtClean="0"/>
            <a:t>Which are the clauses used in SELECT query?</a:t>
          </a:r>
          <a:endParaRPr lang="en-US" dirty="0"/>
        </a:p>
      </dgm:t>
    </dgm:pt>
    <dgm:pt modelId="{3D553161-F876-4700-B989-3F304E291CD7}" type="parTrans" cxnId="{07C60BE4-A10F-442A-85A8-EDD9DDB91078}">
      <dgm:prSet/>
      <dgm:spPr/>
      <dgm:t>
        <a:bodyPr/>
        <a:lstStyle/>
        <a:p>
          <a:endParaRPr lang="en-US"/>
        </a:p>
      </dgm:t>
    </dgm:pt>
    <dgm:pt modelId="{502CFFB5-D924-4B4E-AE79-1B80BE82789B}" type="sibTrans" cxnId="{07C60BE4-A10F-442A-85A8-EDD9DDB91078}">
      <dgm:prSet/>
      <dgm:spPr/>
      <dgm:t>
        <a:bodyPr/>
        <a:lstStyle/>
        <a:p>
          <a:endParaRPr lang="en-US"/>
        </a:p>
      </dgm:t>
    </dgm:pt>
    <dgm:pt modelId="{B7563252-08C7-49A9-AEBE-6E9BAC4B50F3}">
      <dgm:prSet/>
      <dgm:spPr/>
      <dgm:t>
        <a:bodyPr/>
        <a:lstStyle/>
        <a:p>
          <a:r>
            <a:rPr lang="en-US" smtClean="0"/>
            <a:t>How to assign privileges to user?</a:t>
          </a:r>
          <a:endParaRPr lang="en-US" dirty="0"/>
        </a:p>
      </dgm:t>
    </dgm:pt>
    <dgm:pt modelId="{DB255EBD-5486-4079-8C86-F45E7D22F3AD}" type="parTrans" cxnId="{E9CE2833-6541-493B-A24F-8FC6D8D130BD}">
      <dgm:prSet/>
      <dgm:spPr/>
      <dgm:t>
        <a:bodyPr/>
        <a:lstStyle/>
        <a:p>
          <a:endParaRPr lang="en-US"/>
        </a:p>
      </dgm:t>
    </dgm:pt>
    <dgm:pt modelId="{342FB554-4B64-4694-9341-1D783ABD29F8}" type="sibTrans" cxnId="{E9CE2833-6541-493B-A24F-8FC6D8D130BD}">
      <dgm:prSet/>
      <dgm:spPr/>
      <dgm:t>
        <a:bodyPr/>
        <a:lstStyle/>
        <a:p>
          <a:endParaRPr lang="en-US"/>
        </a:p>
      </dgm:t>
    </dgm:pt>
    <dgm:pt modelId="{1F82F518-C32F-446B-8725-5784576324A3}" type="pres">
      <dgm:prSet presAssocID="{25681103-C66D-4062-A1FB-E6FAC51C05FA}" presName="linear" presStyleCnt="0">
        <dgm:presLayoutVars>
          <dgm:animLvl val="lvl"/>
          <dgm:resizeHandles val="exact"/>
        </dgm:presLayoutVars>
      </dgm:prSet>
      <dgm:spPr/>
      <dgm:t>
        <a:bodyPr/>
        <a:lstStyle/>
        <a:p>
          <a:endParaRPr lang="en-US"/>
        </a:p>
      </dgm:t>
    </dgm:pt>
    <dgm:pt modelId="{E0019EC8-93A4-46B3-85A3-E55D298B1955}" type="pres">
      <dgm:prSet presAssocID="{FC4D1DCE-165C-4673-AFCA-F27160AFD745}" presName="parentText" presStyleLbl="node1" presStyleIdx="0" presStyleCnt="5" custLinFactNeighborX="-40569" custLinFactNeighborY="-65086">
        <dgm:presLayoutVars>
          <dgm:chMax val="0"/>
          <dgm:bulletEnabled val="1"/>
        </dgm:presLayoutVars>
      </dgm:prSet>
      <dgm:spPr/>
      <dgm:t>
        <a:bodyPr/>
        <a:lstStyle/>
        <a:p>
          <a:endParaRPr lang="en-US"/>
        </a:p>
      </dgm:t>
    </dgm:pt>
    <dgm:pt modelId="{13E9810F-6C93-48BA-A3DB-6B6C1F6521E5}" type="pres">
      <dgm:prSet presAssocID="{4DDE5975-DA49-43D1-A3FD-2C032029289C}" presName="spacer" presStyleCnt="0"/>
      <dgm:spPr/>
    </dgm:pt>
    <dgm:pt modelId="{60D0EC02-C9DB-4E6F-A13F-879F3163E390}" type="pres">
      <dgm:prSet presAssocID="{66542FCE-750B-42EF-A9A6-0CF8E318DFD2}" presName="parentText" presStyleLbl="node1" presStyleIdx="1" presStyleCnt="5">
        <dgm:presLayoutVars>
          <dgm:chMax val="0"/>
          <dgm:bulletEnabled val="1"/>
        </dgm:presLayoutVars>
      </dgm:prSet>
      <dgm:spPr/>
      <dgm:t>
        <a:bodyPr/>
        <a:lstStyle/>
        <a:p>
          <a:endParaRPr lang="en-US"/>
        </a:p>
      </dgm:t>
    </dgm:pt>
    <dgm:pt modelId="{7BAEE7E1-1291-4DFC-BFD4-7996C7B8B308}" type="pres">
      <dgm:prSet presAssocID="{6135F9FB-F7EE-4D43-8720-48469500CC41}" presName="spacer" presStyleCnt="0"/>
      <dgm:spPr/>
    </dgm:pt>
    <dgm:pt modelId="{FB4E5A77-6C6F-4993-8B7B-656CA20CC7C1}" type="pres">
      <dgm:prSet presAssocID="{E4A88AAE-3654-4599-9E88-641CA6361121}" presName="parentText" presStyleLbl="node1" presStyleIdx="2" presStyleCnt="5">
        <dgm:presLayoutVars>
          <dgm:chMax val="0"/>
          <dgm:bulletEnabled val="1"/>
        </dgm:presLayoutVars>
      </dgm:prSet>
      <dgm:spPr/>
      <dgm:t>
        <a:bodyPr/>
        <a:lstStyle/>
        <a:p>
          <a:endParaRPr lang="en-US"/>
        </a:p>
      </dgm:t>
    </dgm:pt>
    <dgm:pt modelId="{A6DDE28D-9B4C-420A-896E-F6184AB775DF}" type="pres">
      <dgm:prSet presAssocID="{EE7CB4C0-2401-41EB-8267-5BF2D58929AD}" presName="spacer" presStyleCnt="0"/>
      <dgm:spPr/>
    </dgm:pt>
    <dgm:pt modelId="{EAFF0040-553D-4211-8D15-79251CEFCA48}" type="pres">
      <dgm:prSet presAssocID="{CA342CAD-7082-4BF7-B6E3-D84835A8412D}" presName="parentText" presStyleLbl="node1" presStyleIdx="3" presStyleCnt="5">
        <dgm:presLayoutVars>
          <dgm:chMax val="0"/>
          <dgm:bulletEnabled val="1"/>
        </dgm:presLayoutVars>
      </dgm:prSet>
      <dgm:spPr/>
      <dgm:t>
        <a:bodyPr/>
        <a:lstStyle/>
        <a:p>
          <a:endParaRPr lang="en-US"/>
        </a:p>
      </dgm:t>
    </dgm:pt>
    <dgm:pt modelId="{0A1C0878-1A73-43AA-86BA-89AA37AECD96}" type="pres">
      <dgm:prSet presAssocID="{502CFFB5-D924-4B4E-AE79-1B80BE82789B}" presName="spacer" presStyleCnt="0"/>
      <dgm:spPr/>
    </dgm:pt>
    <dgm:pt modelId="{BA4FE7BC-0D96-4BE0-8296-7F2F45474314}" type="pres">
      <dgm:prSet presAssocID="{B7563252-08C7-49A9-AEBE-6E9BAC4B50F3}" presName="parentText" presStyleLbl="node1" presStyleIdx="4" presStyleCnt="5">
        <dgm:presLayoutVars>
          <dgm:chMax val="0"/>
          <dgm:bulletEnabled val="1"/>
        </dgm:presLayoutVars>
      </dgm:prSet>
      <dgm:spPr/>
      <dgm:t>
        <a:bodyPr/>
        <a:lstStyle/>
        <a:p>
          <a:endParaRPr lang="en-US"/>
        </a:p>
      </dgm:t>
    </dgm:pt>
  </dgm:ptLst>
  <dgm:cxnLst>
    <dgm:cxn modelId="{2E66CA6A-5F63-4973-9E37-1DE49CC792A3}" type="presOf" srcId="{CA342CAD-7082-4BF7-B6E3-D84835A8412D}" destId="{EAFF0040-553D-4211-8D15-79251CEFCA48}" srcOrd="0" destOrd="0" presId="urn:microsoft.com/office/officeart/2005/8/layout/vList2"/>
    <dgm:cxn modelId="{E9CE2833-6541-493B-A24F-8FC6D8D130BD}" srcId="{25681103-C66D-4062-A1FB-E6FAC51C05FA}" destId="{B7563252-08C7-49A9-AEBE-6E9BAC4B50F3}" srcOrd="4" destOrd="0" parTransId="{DB255EBD-5486-4079-8C86-F45E7D22F3AD}" sibTransId="{342FB554-4B64-4694-9341-1D783ABD29F8}"/>
    <dgm:cxn modelId="{2E09CE9C-EAC7-4432-A677-AB1EBA4618BF}" type="presOf" srcId="{B7563252-08C7-49A9-AEBE-6E9BAC4B50F3}" destId="{BA4FE7BC-0D96-4BE0-8296-7F2F45474314}" srcOrd="0" destOrd="0" presId="urn:microsoft.com/office/officeart/2005/8/layout/vList2"/>
    <dgm:cxn modelId="{77464765-4D2B-4356-9A62-3DD8E3CBA7DE}" type="presOf" srcId="{FC4D1DCE-165C-4673-AFCA-F27160AFD745}" destId="{E0019EC8-93A4-46B3-85A3-E55D298B1955}" srcOrd="0" destOrd="0" presId="urn:microsoft.com/office/officeart/2005/8/layout/vList2"/>
    <dgm:cxn modelId="{509A35C5-FB75-4575-A065-9BF4092CC05C}" srcId="{25681103-C66D-4062-A1FB-E6FAC51C05FA}" destId="{FC4D1DCE-165C-4673-AFCA-F27160AFD745}" srcOrd="0" destOrd="0" parTransId="{256684C8-19A8-4852-92D2-9E35144F9367}" sibTransId="{4DDE5975-DA49-43D1-A3FD-2C032029289C}"/>
    <dgm:cxn modelId="{9F236E8C-63F3-4C86-9EE3-8A24CA26A032}" type="presOf" srcId="{25681103-C66D-4062-A1FB-E6FAC51C05FA}" destId="{1F82F518-C32F-446B-8725-5784576324A3}" srcOrd="0" destOrd="0" presId="urn:microsoft.com/office/officeart/2005/8/layout/vList2"/>
    <dgm:cxn modelId="{0091EE3E-EB7A-49CD-90C7-CE9AD036D520}" srcId="{25681103-C66D-4062-A1FB-E6FAC51C05FA}" destId="{66542FCE-750B-42EF-A9A6-0CF8E318DFD2}" srcOrd="1" destOrd="0" parTransId="{50074DA1-EB68-48D0-8A47-E4A11F568080}" sibTransId="{6135F9FB-F7EE-4D43-8720-48469500CC41}"/>
    <dgm:cxn modelId="{CA3B40D4-D02B-4B9F-AC2F-175875C1D4D8}" type="presOf" srcId="{E4A88AAE-3654-4599-9E88-641CA6361121}" destId="{FB4E5A77-6C6F-4993-8B7B-656CA20CC7C1}" srcOrd="0" destOrd="0" presId="urn:microsoft.com/office/officeart/2005/8/layout/vList2"/>
    <dgm:cxn modelId="{2843AA2B-7695-448C-86C8-AEA6EE7615BA}" srcId="{25681103-C66D-4062-A1FB-E6FAC51C05FA}" destId="{E4A88AAE-3654-4599-9E88-641CA6361121}" srcOrd="2" destOrd="0" parTransId="{C167B760-F591-4DD2-8B04-5944E7F1E546}" sibTransId="{EE7CB4C0-2401-41EB-8267-5BF2D58929AD}"/>
    <dgm:cxn modelId="{07C60BE4-A10F-442A-85A8-EDD9DDB91078}" srcId="{25681103-C66D-4062-A1FB-E6FAC51C05FA}" destId="{CA342CAD-7082-4BF7-B6E3-D84835A8412D}" srcOrd="3" destOrd="0" parTransId="{3D553161-F876-4700-B989-3F304E291CD7}" sibTransId="{502CFFB5-D924-4B4E-AE79-1B80BE82789B}"/>
    <dgm:cxn modelId="{48A53971-1F0E-4F23-AC63-727F0A46FD96}" type="presOf" srcId="{66542FCE-750B-42EF-A9A6-0CF8E318DFD2}" destId="{60D0EC02-C9DB-4E6F-A13F-879F3163E390}" srcOrd="0" destOrd="0" presId="urn:microsoft.com/office/officeart/2005/8/layout/vList2"/>
    <dgm:cxn modelId="{14FEA8ED-EC17-4C56-837E-494530AA0047}" type="presParOf" srcId="{1F82F518-C32F-446B-8725-5784576324A3}" destId="{E0019EC8-93A4-46B3-85A3-E55D298B1955}" srcOrd="0" destOrd="0" presId="urn:microsoft.com/office/officeart/2005/8/layout/vList2"/>
    <dgm:cxn modelId="{FA2A7795-DA1A-4328-837A-15AEA0E702D1}" type="presParOf" srcId="{1F82F518-C32F-446B-8725-5784576324A3}" destId="{13E9810F-6C93-48BA-A3DB-6B6C1F6521E5}" srcOrd="1" destOrd="0" presId="urn:microsoft.com/office/officeart/2005/8/layout/vList2"/>
    <dgm:cxn modelId="{02B8FFCE-9911-4BED-BC0A-AAE13B409BB0}" type="presParOf" srcId="{1F82F518-C32F-446B-8725-5784576324A3}" destId="{60D0EC02-C9DB-4E6F-A13F-879F3163E390}" srcOrd="2" destOrd="0" presId="urn:microsoft.com/office/officeart/2005/8/layout/vList2"/>
    <dgm:cxn modelId="{A38ED0B8-20CA-4DEA-A8B2-11303B364E66}" type="presParOf" srcId="{1F82F518-C32F-446B-8725-5784576324A3}" destId="{7BAEE7E1-1291-4DFC-BFD4-7996C7B8B308}" srcOrd="3" destOrd="0" presId="urn:microsoft.com/office/officeart/2005/8/layout/vList2"/>
    <dgm:cxn modelId="{25D09443-B3CA-41A0-ACD7-909EBB1B927E}" type="presParOf" srcId="{1F82F518-C32F-446B-8725-5784576324A3}" destId="{FB4E5A77-6C6F-4993-8B7B-656CA20CC7C1}" srcOrd="4" destOrd="0" presId="urn:microsoft.com/office/officeart/2005/8/layout/vList2"/>
    <dgm:cxn modelId="{0D000B34-C3C7-4CA3-B1A4-705CDF44B37D}" type="presParOf" srcId="{1F82F518-C32F-446B-8725-5784576324A3}" destId="{A6DDE28D-9B4C-420A-896E-F6184AB775DF}" srcOrd="5" destOrd="0" presId="urn:microsoft.com/office/officeart/2005/8/layout/vList2"/>
    <dgm:cxn modelId="{1F01A628-9DA6-43D0-AB8F-670581E037D3}" type="presParOf" srcId="{1F82F518-C32F-446B-8725-5784576324A3}" destId="{EAFF0040-553D-4211-8D15-79251CEFCA48}" srcOrd="6" destOrd="0" presId="urn:microsoft.com/office/officeart/2005/8/layout/vList2"/>
    <dgm:cxn modelId="{52866CFC-8A7C-4775-91FE-3B35CC31A051}" type="presParOf" srcId="{1F82F518-C32F-446B-8725-5784576324A3}" destId="{0A1C0878-1A73-43AA-86BA-89AA37AECD96}" srcOrd="7" destOrd="0" presId="urn:microsoft.com/office/officeart/2005/8/layout/vList2"/>
    <dgm:cxn modelId="{F998566D-FAFF-494B-A405-0587BD6FBD1A}" type="presParOf" srcId="{1F82F518-C32F-446B-8725-5784576324A3}" destId="{BA4FE7BC-0D96-4BE0-8296-7F2F45474314}"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19EC8-93A4-46B3-85A3-E55D298B1955}">
      <dsp:nvSpPr>
        <dsp:cNvPr id="0" name=""/>
        <dsp:cNvSpPr/>
      </dsp:nvSpPr>
      <dsp:spPr>
        <a:xfrm>
          <a:off x="0" y="0"/>
          <a:ext cx="5119048" cy="75477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How to create a database ?</a:t>
          </a:r>
          <a:endParaRPr lang="en-US" sz="1900" kern="1200" dirty="0"/>
        </a:p>
      </dsp:txBody>
      <dsp:txXfrm>
        <a:off x="36845" y="36845"/>
        <a:ext cx="5045358" cy="681087"/>
      </dsp:txXfrm>
    </dsp:sp>
    <dsp:sp modelId="{60D0EC02-C9DB-4E6F-A13F-879F3163E390}">
      <dsp:nvSpPr>
        <dsp:cNvPr id="0" name=""/>
        <dsp:cNvSpPr/>
      </dsp:nvSpPr>
      <dsp:spPr>
        <a:xfrm>
          <a:off x="0" y="845113"/>
          <a:ext cx="5119048" cy="75477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How to perform DML , DQL operations?</a:t>
          </a:r>
          <a:endParaRPr lang="en-US" sz="1900" kern="1200" dirty="0"/>
        </a:p>
      </dsp:txBody>
      <dsp:txXfrm>
        <a:off x="36845" y="881958"/>
        <a:ext cx="5045358" cy="681087"/>
      </dsp:txXfrm>
    </dsp:sp>
    <dsp:sp modelId="{FB4E5A77-6C6F-4993-8B7B-656CA20CC7C1}">
      <dsp:nvSpPr>
        <dsp:cNvPr id="0" name=""/>
        <dsp:cNvSpPr/>
      </dsp:nvSpPr>
      <dsp:spPr>
        <a:xfrm>
          <a:off x="0" y="1654611"/>
          <a:ext cx="5119048" cy="75477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Which commands are used to implement transaction mechanism?</a:t>
          </a:r>
          <a:endParaRPr lang="en-US" sz="1900" kern="1200" dirty="0"/>
        </a:p>
      </dsp:txBody>
      <dsp:txXfrm>
        <a:off x="36845" y="1691456"/>
        <a:ext cx="5045358" cy="681087"/>
      </dsp:txXfrm>
    </dsp:sp>
    <dsp:sp modelId="{EAFF0040-553D-4211-8D15-79251CEFCA48}">
      <dsp:nvSpPr>
        <dsp:cNvPr id="0" name=""/>
        <dsp:cNvSpPr/>
      </dsp:nvSpPr>
      <dsp:spPr>
        <a:xfrm>
          <a:off x="0" y="2464108"/>
          <a:ext cx="5119048" cy="75477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Which are the clauses used in SELECT query?</a:t>
          </a:r>
          <a:endParaRPr lang="en-US" sz="1900" kern="1200" dirty="0"/>
        </a:p>
      </dsp:txBody>
      <dsp:txXfrm>
        <a:off x="36845" y="2500953"/>
        <a:ext cx="5045358" cy="681087"/>
      </dsp:txXfrm>
    </dsp:sp>
    <dsp:sp modelId="{BA4FE7BC-0D96-4BE0-8296-7F2F45474314}">
      <dsp:nvSpPr>
        <dsp:cNvPr id="0" name=""/>
        <dsp:cNvSpPr/>
      </dsp:nvSpPr>
      <dsp:spPr>
        <a:xfrm>
          <a:off x="0" y="3273606"/>
          <a:ext cx="5119048" cy="754777"/>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How to assign privileges to user?</a:t>
          </a:r>
          <a:endParaRPr lang="en-US" sz="1900" kern="1200" dirty="0"/>
        </a:p>
      </dsp:txBody>
      <dsp:txXfrm>
        <a:off x="36845" y="3310451"/>
        <a:ext cx="5045358"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5/17/2013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55</a:t>
            </a:fld>
            <a:endParaRPr lang="en-US" dirty="0"/>
          </a:p>
        </p:txBody>
      </p:sp>
    </p:spTree>
    <p:extLst>
      <p:ext uri="{BB962C8B-B14F-4D97-AF65-F5344CB8AC3E}">
        <p14:creationId xmlns:p14="http://schemas.microsoft.com/office/powerpoint/2010/main" val="344339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56</a:t>
            </a:fld>
            <a:endParaRPr lang="en-US" dirty="0"/>
          </a:p>
        </p:txBody>
      </p:sp>
    </p:spTree>
    <p:extLst>
      <p:ext uri="{BB962C8B-B14F-4D97-AF65-F5344CB8AC3E}">
        <p14:creationId xmlns:p14="http://schemas.microsoft.com/office/powerpoint/2010/main" val="344339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57</a:t>
            </a:fld>
            <a:endParaRPr lang="en-US" dirty="0"/>
          </a:p>
        </p:txBody>
      </p:sp>
    </p:spTree>
    <p:extLst>
      <p:ext uri="{BB962C8B-B14F-4D97-AF65-F5344CB8AC3E}">
        <p14:creationId xmlns:p14="http://schemas.microsoft.com/office/powerpoint/2010/main" val="317255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58</a:t>
            </a:fld>
            <a:endParaRPr lang="en-US" dirty="0"/>
          </a:p>
        </p:txBody>
      </p:sp>
    </p:spTree>
    <p:extLst>
      <p:ext uri="{BB962C8B-B14F-4D97-AF65-F5344CB8AC3E}">
        <p14:creationId xmlns:p14="http://schemas.microsoft.com/office/powerpoint/2010/main" val="317255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59</a:t>
            </a:fld>
            <a:endParaRPr lang="en-US" dirty="0"/>
          </a:p>
        </p:txBody>
      </p:sp>
    </p:spTree>
    <p:extLst>
      <p:ext uri="{BB962C8B-B14F-4D97-AF65-F5344CB8AC3E}">
        <p14:creationId xmlns:p14="http://schemas.microsoft.com/office/powerpoint/2010/main" val="31725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60</a:t>
            </a:fld>
            <a:endParaRPr lang="en-US" dirty="0"/>
          </a:p>
        </p:txBody>
      </p:sp>
    </p:spTree>
    <p:extLst>
      <p:ext uri="{BB962C8B-B14F-4D97-AF65-F5344CB8AC3E}">
        <p14:creationId xmlns:p14="http://schemas.microsoft.com/office/powerpoint/2010/main" val="31725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61</a:t>
            </a:fld>
            <a:endParaRPr lang="en-US" dirty="0"/>
          </a:p>
        </p:txBody>
      </p:sp>
    </p:spTree>
    <p:extLst>
      <p:ext uri="{BB962C8B-B14F-4D97-AF65-F5344CB8AC3E}">
        <p14:creationId xmlns:p14="http://schemas.microsoft.com/office/powerpoint/2010/main" val="1782980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b="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62</a:t>
            </a:fld>
            <a:endParaRPr lang="en-US" dirty="0"/>
          </a:p>
        </p:txBody>
      </p:sp>
    </p:spTree>
    <p:extLst>
      <p:ext uri="{BB962C8B-B14F-4D97-AF65-F5344CB8AC3E}">
        <p14:creationId xmlns:p14="http://schemas.microsoft.com/office/powerpoint/2010/main" val="144737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b="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63</a:t>
            </a:fld>
            <a:endParaRPr lang="en-US" dirty="0"/>
          </a:p>
        </p:txBody>
      </p:sp>
    </p:spTree>
    <p:extLst>
      <p:ext uri="{BB962C8B-B14F-4D97-AF65-F5344CB8AC3E}">
        <p14:creationId xmlns:p14="http://schemas.microsoft.com/office/powerpoint/2010/main" val="144737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64</a:t>
            </a:fld>
            <a:endParaRPr lang="en-US" dirty="0"/>
          </a:p>
        </p:txBody>
      </p:sp>
    </p:spTree>
    <p:extLst>
      <p:ext uri="{BB962C8B-B14F-4D97-AF65-F5344CB8AC3E}">
        <p14:creationId xmlns:p14="http://schemas.microsoft.com/office/powerpoint/2010/main" val="30617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65</a:t>
            </a:fld>
            <a:endParaRPr lang="en-US" dirty="0"/>
          </a:p>
        </p:txBody>
      </p:sp>
    </p:spTree>
    <p:extLst>
      <p:ext uri="{BB962C8B-B14F-4D97-AF65-F5344CB8AC3E}">
        <p14:creationId xmlns:p14="http://schemas.microsoft.com/office/powerpoint/2010/main" val="306171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51</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53</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16281066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83509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10671915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mailto:sjones@classicmodelcars.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5.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Myriad Pro" pitchFamily="34" charset="0"/>
              </a:rPr>
              <a:t>DDL, DML, DQL, DCL, TCL</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365760">
              <a:spcBef>
                <a:spcPts val="0"/>
              </a:spcBef>
            </a:pPr>
            <a:r>
              <a:rPr lang="en-US" sz="2000" dirty="0" smtClean="0"/>
              <a:t>Query: </a:t>
            </a:r>
          </a:p>
          <a:p>
            <a:pPr marL="0" indent="0">
              <a:buNone/>
            </a:pPr>
            <a:r>
              <a:rPr lang="en-US" b="1" dirty="0" smtClean="0"/>
              <a:t>	</a:t>
            </a:r>
            <a:r>
              <a:rPr lang="en-US" b="1" dirty="0">
                <a:solidFill>
                  <a:schemeClr val="accent1">
                    <a:lumMod val="75000"/>
                  </a:schemeClr>
                </a:solidFill>
                <a:latin typeface="Courier New" pitchFamily="49" charset="0"/>
                <a:cs typeface="Courier New" pitchFamily="49" charset="0"/>
              </a:rPr>
              <a:t>SELECT</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contactLastName</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contactFirstName</a:t>
            </a:r>
            <a:r>
              <a:rPr lang="en-US" b="1" dirty="0">
                <a:solidFill>
                  <a:schemeClr val="accent6">
                    <a:lumMod val="75000"/>
                  </a:schemeClr>
                </a:solidFill>
                <a:latin typeface="Courier New" pitchFamily="49" charset="0"/>
                <a:cs typeface="Courier New" pitchFamily="49" charset="0"/>
              </a:rPr>
              <a:t>, phone</a:t>
            </a:r>
          </a:p>
          <a:p>
            <a:pPr marL="0" indent="0">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a:t>
            </a:r>
          </a:p>
          <a:p>
            <a:pPr marL="0" indent="0">
              <a:buNone/>
            </a:pPr>
            <a:endParaRPr lang="en-US" sz="2000" dirty="0" smtClean="0">
              <a:solidFill>
                <a:srgbClr val="BC8F00"/>
              </a:solidFill>
              <a:latin typeface="Courier New" pitchFamily="49" charset="0"/>
              <a:cs typeface="Courier New" pitchFamily="49" charset="0"/>
            </a:endParaRPr>
          </a:p>
          <a:p>
            <a:pPr marL="0" indent="-365760">
              <a:spcBef>
                <a:spcPts val="0"/>
              </a:spcBef>
            </a:pPr>
            <a:r>
              <a:rPr lang="en-US" sz="2000" dirty="0" smtClean="0"/>
              <a:t>Explanation: </a:t>
            </a:r>
          </a:p>
          <a:p>
            <a:pPr marL="857250" lvl="2" indent="-365760">
              <a:spcBef>
                <a:spcPts val="0"/>
              </a:spcBef>
              <a:buFont typeface="Calibri" pitchFamily="34" charset="0"/>
              <a:buChar char="—"/>
            </a:pPr>
            <a:r>
              <a:rPr lang="en-US" dirty="0" smtClean="0"/>
              <a:t>The above query will display last name, first name, and contact number of all customers from Customers table. </a:t>
            </a:r>
          </a:p>
          <a:p>
            <a:pPr marL="857250" lvl="2" indent="-365760">
              <a:spcBef>
                <a:spcPts val="0"/>
              </a:spcBef>
              <a:buFont typeface="Calibri" pitchFamily="34" charset="0"/>
              <a:buChar char="—"/>
            </a:pPr>
            <a:r>
              <a:rPr lang="en-US" dirty="0" smtClean="0"/>
              <a:t>When you select specific columns from</a:t>
            </a:r>
            <a:r>
              <a:rPr lang="en-US" dirty="0" smtClean="0">
                <a:solidFill>
                  <a:srgbClr val="FF0000"/>
                </a:solidFill>
              </a:rPr>
              <a:t> </a:t>
            </a:r>
            <a:r>
              <a:rPr lang="en-US" dirty="0" smtClean="0"/>
              <a:t>a table(relation)</a:t>
            </a:r>
            <a:r>
              <a:rPr lang="en-US" dirty="0" smtClean="0">
                <a:solidFill>
                  <a:srgbClr val="FF0000"/>
                </a:solidFill>
              </a:rPr>
              <a:t>, </a:t>
            </a:r>
            <a:r>
              <a:rPr lang="en-US" dirty="0" smtClean="0"/>
              <a:t>it is termed as PROJECTION operation in relational algebra.</a:t>
            </a:r>
          </a:p>
          <a:p>
            <a:pPr marL="0" indent="-365760">
              <a:spcBef>
                <a:spcPts val="0"/>
              </a:spcBef>
              <a:buNone/>
            </a:pPr>
            <a:endParaRPr lang="en-US" sz="1600" dirty="0" smtClean="0"/>
          </a:p>
          <a:p>
            <a:pPr marL="0" indent="-365760">
              <a:spcBef>
                <a:spcPts val="0"/>
              </a:spcBef>
            </a:pPr>
            <a:r>
              <a:rPr lang="en-US" sz="2000" dirty="0" smtClean="0"/>
              <a:t>Note:</a:t>
            </a:r>
          </a:p>
          <a:p>
            <a:pPr marL="857250" lvl="2" indent="-365760">
              <a:spcBef>
                <a:spcPts val="0"/>
              </a:spcBef>
              <a:buFont typeface="Calibri" pitchFamily="34" charset="0"/>
              <a:buChar char="—"/>
            </a:pPr>
            <a:r>
              <a:rPr lang="en-US" dirty="0" smtClean="0"/>
              <a:t>From now onwards, in any query, we will be using the following color conventions: </a:t>
            </a:r>
          </a:p>
          <a:p>
            <a:pPr lvl="2" indent="-365760"/>
            <a:r>
              <a:rPr lang="en-US" b="1" dirty="0">
                <a:solidFill>
                  <a:schemeClr val="accent1">
                    <a:lumMod val="75000"/>
                  </a:schemeClr>
                </a:solidFill>
                <a:latin typeface="Courier New" pitchFamily="49" charset="0"/>
                <a:cs typeface="Courier New" pitchFamily="49" charset="0"/>
              </a:rPr>
              <a:t>BLUE</a:t>
            </a:r>
            <a:r>
              <a:rPr lang="en-US" dirty="0" smtClean="0">
                <a:solidFill>
                  <a:srgbClr val="558ED5"/>
                </a:solidFill>
                <a:latin typeface="Courier New" pitchFamily="49" charset="0"/>
                <a:cs typeface="Courier New" pitchFamily="49" charset="0"/>
              </a:rPr>
              <a:t> </a:t>
            </a:r>
            <a:r>
              <a:rPr lang="en-IN" dirty="0" smtClean="0"/>
              <a:t>To represent the keyword in ANSI SQL (should be written in CAPITAL)</a:t>
            </a:r>
          </a:p>
          <a:p>
            <a:pPr lvl="2" indent="-365760"/>
            <a:r>
              <a:rPr lang="en-US" b="1" dirty="0">
                <a:solidFill>
                  <a:schemeClr val="accent6">
                    <a:lumMod val="75000"/>
                  </a:schemeClr>
                </a:solidFill>
                <a:latin typeface="Courier New" pitchFamily="49" charset="0"/>
                <a:cs typeface="Courier New" pitchFamily="49" charset="0"/>
              </a:rPr>
              <a:t>ORANGE</a:t>
            </a:r>
            <a:r>
              <a:rPr lang="en-US" dirty="0" smtClean="0">
                <a:solidFill>
                  <a:srgbClr val="BC8F00"/>
                </a:solidFill>
                <a:latin typeface="Courier New" pitchFamily="49" charset="0"/>
                <a:cs typeface="Courier New" pitchFamily="49" charset="0"/>
              </a:rPr>
              <a:t> </a:t>
            </a:r>
            <a:r>
              <a:rPr lang="en-IN" dirty="0" smtClean="0"/>
              <a:t>To represent an identifier i.e. any name given by user </a:t>
            </a:r>
            <a:endParaRPr lang="en-US" dirty="0"/>
          </a:p>
        </p:txBody>
      </p:sp>
      <p:sp>
        <p:nvSpPr>
          <p:cNvPr id="2" name="Title 1"/>
          <p:cNvSpPr>
            <a:spLocks noGrp="1"/>
          </p:cNvSpPr>
          <p:nvPr>
            <p:ph type="title"/>
          </p:nvPr>
        </p:nvSpPr>
        <p:spPr>
          <a:noFill/>
          <a:ln>
            <a:noFill/>
          </a:ln>
        </p:spPr>
        <p:txBody>
          <a:bodyPr anchor="ctr"/>
          <a:lstStyle/>
          <a:p>
            <a:r>
              <a:rPr lang="en-US" sz="3600"/>
              <a:t>SELECT Statement</a:t>
            </a:r>
            <a:endParaRPr lang="en-US" sz="3600" dirty="0"/>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10</a:t>
            </a:r>
            <a:endParaRPr lang="en-US" sz="1400" dirty="0"/>
          </a:p>
        </p:txBody>
      </p:sp>
    </p:spTree>
    <p:extLst>
      <p:ext uri="{BB962C8B-B14F-4D97-AF65-F5344CB8AC3E}">
        <p14:creationId xmlns:p14="http://schemas.microsoft.com/office/powerpoint/2010/main" val="202748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20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11" name="Rectangle 10"/>
          <p:cNvSpPr/>
          <p:nvPr/>
        </p:nvSpPr>
        <p:spPr>
          <a:xfrm>
            <a:off x="609600" y="5257800"/>
            <a:ext cx="7924800" cy="609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US" dirty="0">
                <a:solidFill>
                  <a:schemeClr val="bg1"/>
                </a:solidFill>
              </a:rPr>
              <a:t>Data Query Language SELECT </a:t>
            </a:r>
            <a:r>
              <a:rPr lang="en-US" dirty="0" smtClean="0">
                <a:solidFill>
                  <a:schemeClr val="bg1"/>
                </a:solidFill>
              </a:rPr>
              <a:t>* 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pic>
        <p:nvPicPr>
          <p:cNvPr id="12" name="Picture 11"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399" y="1752600"/>
            <a:ext cx="1483625" cy="3155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ounded Rectangular Callout 12"/>
          <p:cNvSpPr/>
          <p:nvPr/>
        </p:nvSpPr>
        <p:spPr>
          <a:xfrm>
            <a:off x="2895600" y="1981200"/>
            <a:ext cx="3352800" cy="1525137"/>
          </a:xfrm>
          <a:prstGeom prst="wedgeRoundRectCallout">
            <a:avLst>
              <a:gd name="adj1" fmla="val -73550"/>
              <a:gd name="adj2" fmla="val 36281"/>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Retrieve All! </a:t>
            </a:r>
          </a:p>
          <a:p>
            <a:pPr algn="ctr"/>
            <a:r>
              <a:rPr lang="en-US" dirty="0">
                <a:solidFill>
                  <a:schemeClr val="bg2">
                    <a:lumMod val="25000"/>
                  </a:schemeClr>
                </a:solidFill>
              </a:rPr>
              <a:t>I wish </a:t>
            </a:r>
            <a:r>
              <a:rPr lang="en-US" dirty="0" smtClean="0">
                <a:solidFill>
                  <a:schemeClr val="bg2">
                    <a:lumMod val="25000"/>
                  </a:schemeClr>
                </a:solidFill>
              </a:rPr>
              <a:t>to get </a:t>
            </a:r>
            <a:r>
              <a:rPr lang="en-US" dirty="0">
                <a:solidFill>
                  <a:schemeClr val="bg2">
                    <a:lumMod val="25000"/>
                  </a:schemeClr>
                </a:solidFill>
              </a:rPr>
              <a:t>the</a:t>
            </a:r>
            <a:r>
              <a:rPr lang="en-US" dirty="0" smtClean="0">
                <a:solidFill>
                  <a:schemeClr val="tx1"/>
                </a:solidFill>
              </a:rPr>
              <a:t> </a:t>
            </a:r>
            <a:r>
              <a:rPr lang="en-US" dirty="0">
                <a:solidFill>
                  <a:schemeClr val="bg2">
                    <a:lumMod val="25000"/>
                  </a:schemeClr>
                </a:solidFill>
              </a:rPr>
              <a:t>complete</a:t>
            </a:r>
            <a:r>
              <a:rPr lang="en-US" dirty="0" smtClean="0">
                <a:solidFill>
                  <a:schemeClr val="bg2">
                    <a:lumMod val="25000"/>
                  </a:schemeClr>
                </a:solidFill>
              </a:rPr>
              <a:t> data of all customers of PMS System.</a:t>
            </a:r>
            <a:endParaRPr lang="en-US" dirty="0">
              <a:solidFill>
                <a:schemeClr val="bg2">
                  <a:lumMod val="25000"/>
                </a:schemeClr>
              </a:solidFill>
            </a:endParaRPr>
          </a:p>
          <a:p>
            <a:pPr algn="ctr"/>
            <a:r>
              <a:rPr lang="en-US" dirty="0" smtClean="0">
                <a:solidFill>
                  <a:schemeClr val="bg2">
                    <a:lumMod val="25000"/>
                  </a:schemeClr>
                </a:solidFill>
              </a:rPr>
              <a:t> </a:t>
            </a:r>
            <a:endParaRPr lang="en-US" dirty="0">
              <a:solidFill>
                <a:schemeClr val="bg2">
                  <a:lumMod val="25000"/>
                </a:schemeClr>
              </a:solidFill>
            </a:endParaRP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11</a:t>
            </a:r>
            <a:endParaRPr lang="en-US" sz="1400" dirty="0"/>
          </a:p>
        </p:txBody>
      </p:sp>
    </p:spTree>
    <p:extLst>
      <p:ext uri="{BB962C8B-B14F-4D97-AF65-F5344CB8AC3E}">
        <p14:creationId xmlns:p14="http://schemas.microsoft.com/office/powerpoint/2010/main" val="399834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365125" indent="-365125">
              <a:spcBef>
                <a:spcPts val="0"/>
              </a:spcBef>
            </a:pPr>
            <a:r>
              <a:rPr lang="en-US" dirty="0"/>
              <a:t>If you wish to select all columns from </a:t>
            </a:r>
            <a:r>
              <a:rPr lang="en-US" dirty="0" smtClean="0"/>
              <a:t>a table </a:t>
            </a:r>
            <a:r>
              <a:rPr lang="en-US" dirty="0"/>
              <a:t>without specifying column </a:t>
            </a:r>
            <a:r>
              <a:rPr lang="en-US" dirty="0" smtClean="0"/>
              <a:t>names, </a:t>
            </a:r>
            <a:r>
              <a:rPr lang="en-US" dirty="0"/>
              <a:t>you </a:t>
            </a:r>
            <a:r>
              <a:rPr lang="en-US" dirty="0" smtClean="0"/>
              <a:t>can try the </a:t>
            </a:r>
            <a:r>
              <a:rPr lang="en-US" dirty="0"/>
              <a:t>below </a:t>
            </a:r>
            <a:r>
              <a:rPr lang="en-US" dirty="0" smtClean="0"/>
              <a:t>mentioned query. </a:t>
            </a:r>
            <a:endParaRPr lang="en-US" dirty="0"/>
          </a:p>
          <a:p>
            <a:pPr marL="0" indent="-365760">
              <a:spcBef>
                <a:spcPts val="0"/>
              </a:spcBef>
            </a:pPr>
            <a:r>
              <a:rPr lang="en-US" dirty="0"/>
              <a:t>Query: </a:t>
            </a:r>
          </a:p>
          <a:p>
            <a:pPr marL="0" indent="0">
              <a:buNone/>
            </a:pPr>
            <a:r>
              <a:rPr lang="en-US" b="1" dirty="0"/>
              <a:t>	</a:t>
            </a:r>
            <a:r>
              <a:rPr lang="en-US" b="1" dirty="0">
                <a:solidFill>
                  <a:schemeClr val="accent1">
                    <a:lumMod val="75000"/>
                  </a:schemeClr>
                </a:solidFill>
                <a:latin typeface="Courier New" pitchFamily="49" charset="0"/>
                <a:cs typeface="Courier New" pitchFamily="49" charset="0"/>
              </a:rPr>
              <a:t>SELECT</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a:t>
            </a:r>
          </a:p>
          <a:p>
            <a:pPr marL="365125" indent="-365125">
              <a:spcBef>
                <a:spcPts val="0"/>
              </a:spcBef>
            </a:pPr>
            <a:r>
              <a:rPr lang="en-US" dirty="0"/>
              <a:t>Note: The above query is a bad practice. Never use it in a production environment on tables with huge number of rows.</a:t>
            </a:r>
          </a:p>
          <a:p>
            <a:pPr marL="0" indent="-365760">
              <a:spcBef>
                <a:spcPts val="0"/>
              </a:spcBef>
              <a:buNone/>
            </a:pPr>
            <a:endParaRPr lang="en-US" dirty="0">
              <a:solidFill>
                <a:srgbClr val="FF0000"/>
              </a:solidFill>
            </a:endParaRPr>
          </a:p>
          <a:p>
            <a:pPr marL="365125" indent="-365125">
              <a:spcBef>
                <a:spcPts val="0"/>
              </a:spcBef>
            </a:pPr>
            <a:r>
              <a:rPr lang="en-US" dirty="0"/>
              <a:t>Usually in projects we do not write query using SELECT *, rather we use SELECT COUNT(*) where COUNT() is a SQL function (to be learnt in another session) that returns the number of records in table.</a:t>
            </a:r>
          </a:p>
          <a:p>
            <a:pPr marL="0" indent="-365760">
              <a:spcBef>
                <a:spcPts val="0"/>
              </a:spcBef>
            </a:pPr>
            <a:r>
              <a:rPr lang="en-US" dirty="0"/>
              <a:t>Query: </a:t>
            </a:r>
          </a:p>
          <a:p>
            <a:pPr marL="0" indent="0">
              <a:buNone/>
            </a:pPr>
            <a:r>
              <a:rPr lang="en-US" b="1" dirty="0"/>
              <a:t>	</a:t>
            </a:r>
            <a:r>
              <a:rPr lang="en-US" b="1" dirty="0">
                <a:solidFill>
                  <a:schemeClr val="accent1">
                    <a:lumMod val="75000"/>
                  </a:schemeClr>
                </a:solidFill>
                <a:latin typeface="Courier New" pitchFamily="49" charset="0"/>
                <a:cs typeface="Courier New" pitchFamily="49" charset="0"/>
              </a:rPr>
              <a:t>SELECT COUNT(</a:t>
            </a:r>
            <a:r>
              <a:rPr lang="en-US" b="1" dirty="0">
                <a:solidFill>
                  <a:schemeClr val="accent6">
                    <a:lumMod val="75000"/>
                  </a:schemeClr>
                </a:solidFill>
                <a:latin typeface="Courier New" pitchFamily="49" charset="0"/>
                <a:cs typeface="Courier New" pitchFamily="49" charset="0"/>
              </a:rPr>
              <a:t>*</a:t>
            </a:r>
            <a:r>
              <a:rPr lang="en-US" b="1" dirty="0">
                <a:solidFill>
                  <a:schemeClr val="accent1">
                    <a:lumMod val="75000"/>
                  </a:schemeClr>
                </a:solidFill>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a:t>
            </a:r>
          </a:p>
          <a:p>
            <a:pPr marL="803275" lvl="2" indent="-409575">
              <a:spcBef>
                <a:spcPts val="0"/>
              </a:spcBef>
              <a:buFont typeface="Calibri" pitchFamily="34" charset="0"/>
              <a:buChar char="—"/>
            </a:pPr>
            <a:r>
              <a:rPr lang="en-US" dirty="0"/>
              <a:t>If </a:t>
            </a:r>
            <a:r>
              <a:rPr lang="en-US" dirty="0" smtClean="0"/>
              <a:t>the table comprises 122 rows, </a:t>
            </a:r>
            <a:r>
              <a:rPr lang="en-US" dirty="0"/>
              <a:t>it will return 122 as a result which is just a scalar value. </a:t>
            </a:r>
          </a:p>
        </p:txBody>
      </p:sp>
      <p:sp>
        <p:nvSpPr>
          <p:cNvPr id="2" name="Title 1"/>
          <p:cNvSpPr>
            <a:spLocks noGrp="1"/>
          </p:cNvSpPr>
          <p:nvPr>
            <p:ph type="title"/>
          </p:nvPr>
        </p:nvSpPr>
        <p:spPr>
          <a:noFill/>
          <a:ln>
            <a:noFill/>
          </a:ln>
        </p:spPr>
        <p:txBody>
          <a:bodyPr anchor="ctr"/>
          <a:lstStyle/>
          <a:p>
            <a:r>
              <a:rPr lang="en-US" sz="3600" dirty="0"/>
              <a:t>SELECT * Statement</a:t>
            </a: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12</a:t>
            </a:r>
            <a:endParaRPr lang="en-US" sz="1400" dirty="0"/>
          </a:p>
        </p:txBody>
      </p:sp>
    </p:spTree>
    <p:extLst>
      <p:ext uri="{BB962C8B-B14F-4D97-AF65-F5344CB8AC3E}">
        <p14:creationId xmlns:p14="http://schemas.microsoft.com/office/powerpoint/2010/main" val="262093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257800"/>
            <a:ext cx="8229600" cy="609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US" dirty="0">
                <a:solidFill>
                  <a:schemeClr val="bg1"/>
                </a:solidFill>
              </a:rPr>
              <a:t>Data Query Language SELECT </a:t>
            </a:r>
            <a:r>
              <a:rPr lang="en-US" dirty="0" smtClean="0">
                <a:solidFill>
                  <a:schemeClr val="bg1"/>
                </a:solidFill>
              </a:rPr>
              <a:t>Statement’s WHERE clause </a:t>
            </a:r>
            <a:r>
              <a:rPr lang="en-US" dirty="0" smtClean="0"/>
              <a:t>which </a:t>
            </a:r>
            <a:r>
              <a:rPr lang="en-US" dirty="0"/>
              <a:t>will help us meet </a:t>
            </a:r>
            <a:r>
              <a:rPr lang="en-US" dirty="0" smtClean="0"/>
              <a:t>Tim’s requirements.</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833650" y="1752600"/>
            <a:ext cx="1528549" cy="32511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ounded Rectangular Callout 9"/>
          <p:cNvSpPr/>
          <p:nvPr/>
        </p:nvSpPr>
        <p:spPr>
          <a:xfrm>
            <a:off x="2743200" y="1905000"/>
            <a:ext cx="3352800" cy="1786718"/>
          </a:xfrm>
          <a:prstGeom prst="wedgeRoundRectCallout">
            <a:avLst>
              <a:gd name="adj1" fmla="val -69072"/>
              <a:gd name="adj2" fmla="val 3193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a:solidFill>
                  <a:srgbClr val="00B0F0"/>
                </a:solidFill>
              </a:rPr>
              <a:t>Retrieve </a:t>
            </a:r>
            <a:r>
              <a:rPr lang="en-US" dirty="0" smtClean="0">
                <a:solidFill>
                  <a:srgbClr val="00B0F0"/>
                </a:solidFill>
              </a:rPr>
              <a:t>Specific!</a:t>
            </a:r>
          </a:p>
          <a:p>
            <a:pPr lvl="0" algn="ctr"/>
            <a:r>
              <a:rPr lang="en-US" dirty="0" smtClean="0">
                <a:solidFill>
                  <a:srgbClr val="00B0F0"/>
                </a:solidFill>
              </a:rPr>
              <a:t> </a:t>
            </a:r>
            <a:r>
              <a:rPr lang="en-US" dirty="0" smtClean="0">
                <a:solidFill>
                  <a:schemeClr val="bg2">
                    <a:lumMod val="25000"/>
                  </a:schemeClr>
                </a:solidFill>
              </a:rPr>
              <a:t>I </a:t>
            </a:r>
            <a:r>
              <a:rPr lang="en-US" dirty="0">
                <a:solidFill>
                  <a:schemeClr val="bg2">
                    <a:lumMod val="25000"/>
                  </a:schemeClr>
                </a:solidFill>
              </a:rPr>
              <a:t>wish to get </a:t>
            </a:r>
            <a:r>
              <a:rPr lang="en-US" dirty="0" smtClean="0">
                <a:solidFill>
                  <a:schemeClr val="bg2">
                    <a:lumMod val="25000"/>
                  </a:schemeClr>
                </a:solidFill>
              </a:rPr>
              <a:t>last name, first </a:t>
            </a:r>
            <a:r>
              <a:rPr lang="en-US" dirty="0">
                <a:solidFill>
                  <a:schemeClr val="bg2">
                    <a:lumMod val="25000"/>
                  </a:schemeClr>
                </a:solidFill>
              </a:rPr>
              <a:t>n</a:t>
            </a:r>
            <a:r>
              <a:rPr lang="en-US" dirty="0" smtClean="0">
                <a:solidFill>
                  <a:schemeClr val="bg2">
                    <a:lumMod val="25000"/>
                  </a:schemeClr>
                </a:solidFill>
              </a:rPr>
              <a:t>ame, and </a:t>
            </a:r>
            <a:r>
              <a:rPr lang="en-US" dirty="0">
                <a:solidFill>
                  <a:schemeClr val="bg2">
                    <a:lumMod val="25000"/>
                  </a:schemeClr>
                </a:solidFill>
              </a:rPr>
              <a:t>phone </a:t>
            </a:r>
            <a:r>
              <a:rPr lang="en-US" dirty="0" smtClean="0">
                <a:solidFill>
                  <a:schemeClr val="bg2">
                    <a:lumMod val="25000"/>
                  </a:schemeClr>
                </a:solidFill>
              </a:rPr>
              <a:t>number of all customers who belong to Germany of PMS System.</a:t>
            </a:r>
            <a:endParaRPr lang="en-US" dirty="0">
              <a:solidFill>
                <a:schemeClr val="bg2">
                  <a:lumMod val="25000"/>
                </a:schemeClr>
              </a:solidFill>
            </a:endParaRPr>
          </a:p>
          <a:p>
            <a:pPr algn="ctr"/>
            <a:r>
              <a:rPr lang="en-US" dirty="0" smtClean="0">
                <a:solidFill>
                  <a:schemeClr val="bg2">
                    <a:lumMod val="25000"/>
                  </a:schemeClr>
                </a:solidFill>
              </a:rPr>
              <a:t> </a:t>
            </a:r>
            <a:endParaRPr lang="en-US" dirty="0">
              <a:solidFill>
                <a:schemeClr val="bg2">
                  <a:lumMod val="25000"/>
                </a:schemeClr>
              </a:solidFill>
            </a:endParaRP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13</a:t>
            </a:r>
            <a:endParaRPr lang="en-US" sz="1400" dirty="0"/>
          </a:p>
        </p:txBody>
      </p:sp>
    </p:spTree>
    <p:extLst>
      <p:ext uri="{BB962C8B-B14F-4D97-AF65-F5344CB8AC3E}">
        <p14:creationId xmlns:p14="http://schemas.microsoft.com/office/powerpoint/2010/main" val="19124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p:spPr>
        <p:txBody>
          <a:bodyPr/>
          <a:lstStyle/>
          <a:p>
            <a:pPr marL="0" indent="-365760">
              <a:spcBef>
                <a:spcPts val="0"/>
              </a:spcBef>
            </a:pPr>
            <a:r>
              <a:rPr lang="en-US" dirty="0"/>
              <a:t>Query: </a:t>
            </a:r>
          </a:p>
          <a:p>
            <a:pPr marL="0" indent="0">
              <a:buNone/>
            </a:pPr>
            <a:r>
              <a:rPr lang="en-US" b="1" dirty="0"/>
              <a:t>	</a:t>
            </a:r>
            <a:r>
              <a:rPr lang="en-US" b="1" dirty="0">
                <a:solidFill>
                  <a:schemeClr val="accent1">
                    <a:lumMod val="75000"/>
                  </a:schemeClr>
                </a:solidFill>
                <a:latin typeface="Courier New" pitchFamily="49" charset="0"/>
                <a:cs typeface="Courier New" pitchFamily="49" charset="0"/>
              </a:rPr>
              <a:t>SELECT</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contactLastName, contactFirstName, phone</a:t>
            </a:r>
          </a:p>
          <a:p>
            <a:pPr marL="0" indent="0">
              <a:buNone/>
            </a:pPr>
            <a:r>
              <a:rPr lang="en-US" b="1"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a:t>
            </a:r>
          </a:p>
          <a:p>
            <a:pPr marL="0" indent="0">
              <a:buNone/>
            </a:pPr>
            <a:r>
              <a:rPr lang="en-US" b="1" dirty="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WHERE</a:t>
            </a:r>
            <a:r>
              <a:rPr lang="en-US" b="1" dirty="0">
                <a:solidFill>
                  <a:srgbClr val="BC8F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country="Germany";</a:t>
            </a:r>
          </a:p>
          <a:p>
            <a:pPr marL="0" indent="0">
              <a:buNone/>
            </a:pPr>
            <a:endParaRPr lang="en-US" b="1" dirty="0">
              <a:solidFill>
                <a:srgbClr val="BC8F00"/>
              </a:solidFill>
              <a:latin typeface="Courier New" pitchFamily="49" charset="0"/>
              <a:cs typeface="Courier New" pitchFamily="49" charset="0"/>
            </a:endParaRPr>
          </a:p>
          <a:p>
            <a:pPr marL="0" indent="-365760">
              <a:spcBef>
                <a:spcPts val="0"/>
              </a:spcBef>
            </a:pPr>
            <a:r>
              <a:rPr lang="en-US" dirty="0"/>
              <a:t>Explanation: </a:t>
            </a:r>
          </a:p>
          <a:p>
            <a:pPr marL="741363" lvl="1" indent="-365125">
              <a:spcBef>
                <a:spcPts val="0"/>
              </a:spcBef>
            </a:pPr>
            <a:r>
              <a:rPr lang="en-US" dirty="0"/>
              <a:t>The above query will display last name, first name, and contact number of all customers who belong to Germany from Customers table. </a:t>
            </a:r>
          </a:p>
          <a:p>
            <a:pPr marL="741363" lvl="1" indent="-365125">
              <a:spcBef>
                <a:spcPts val="0"/>
              </a:spcBef>
            </a:pPr>
            <a:r>
              <a:rPr lang="en-US" dirty="0"/>
              <a:t>When you select specific rows from a table(relation)</a:t>
            </a:r>
            <a:r>
              <a:rPr lang="en-US" dirty="0">
                <a:solidFill>
                  <a:srgbClr val="FF0000"/>
                </a:solidFill>
              </a:rPr>
              <a:t>, </a:t>
            </a:r>
            <a:r>
              <a:rPr lang="en-US" dirty="0"/>
              <a:t>it is termed as RESTRICTION operation in relational algebra.</a:t>
            </a:r>
          </a:p>
        </p:txBody>
      </p:sp>
      <p:sp>
        <p:nvSpPr>
          <p:cNvPr id="2" name="Title 1"/>
          <p:cNvSpPr>
            <a:spLocks noGrp="1"/>
          </p:cNvSpPr>
          <p:nvPr>
            <p:ph type="title"/>
          </p:nvPr>
        </p:nvSpPr>
        <p:spPr>
          <a:noFill/>
          <a:ln>
            <a:noFill/>
          </a:ln>
        </p:spPr>
        <p:txBody>
          <a:bodyPr anchor="ctr"/>
          <a:lstStyle/>
          <a:p>
            <a:r>
              <a:rPr lang="en-US" sz="3200" dirty="0"/>
              <a:t>SELECT Statement’s WHERE </a:t>
            </a:r>
            <a:r>
              <a:rPr lang="en-US" sz="3200" dirty="0" smtClean="0"/>
              <a:t>Clause</a:t>
            </a:r>
            <a:endParaRPr lang="en-US" sz="3200" dirty="0"/>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14</a:t>
            </a:r>
            <a:endParaRPr lang="en-US" sz="1400" dirty="0"/>
          </a:p>
        </p:txBody>
      </p:sp>
    </p:spTree>
    <p:extLst>
      <p:ext uri="{BB962C8B-B14F-4D97-AF65-F5344CB8AC3E}">
        <p14:creationId xmlns:p14="http://schemas.microsoft.com/office/powerpoint/2010/main" val="6375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382000" cy="4946650"/>
          </a:xfrm>
        </p:spPr>
        <p:txBody>
          <a:bodyPr/>
          <a:lstStyle/>
          <a:p>
            <a:pPr marL="365125" indent="-365125">
              <a:spcBef>
                <a:spcPts val="0"/>
              </a:spcBef>
            </a:pPr>
            <a:r>
              <a:rPr lang="en-US" dirty="0"/>
              <a:t>Retrieving data using SELECT statement is a common task which is done on a daily </a:t>
            </a:r>
            <a:r>
              <a:rPr lang="en-US" dirty="0" smtClean="0"/>
              <a:t>basis. </a:t>
            </a:r>
            <a:r>
              <a:rPr lang="en-US" dirty="0"/>
              <a:t>The complete syntax of SELECT is given below.</a:t>
            </a:r>
            <a:endParaRPr lang="en-IN" dirty="0"/>
          </a:p>
          <a:p>
            <a:pPr marL="0" indent="-365760">
              <a:spcBef>
                <a:spcPts val="0"/>
              </a:spcBef>
            </a:pPr>
            <a:r>
              <a:rPr lang="en-US" dirty="0"/>
              <a:t>SELECT</a:t>
            </a:r>
          </a:p>
          <a:p>
            <a:pPr marL="0" indent="-365760">
              <a:spcBef>
                <a:spcPts val="0"/>
              </a:spcBef>
            </a:pPr>
            <a:r>
              <a:rPr lang="en-US" dirty="0"/>
              <a:t>ANSI Syntax :</a:t>
            </a:r>
          </a:p>
          <a:p>
            <a:pPr marL="0" indent="0">
              <a:buNone/>
            </a:pPr>
            <a:endParaRPr lang="en-US" dirty="0"/>
          </a:p>
        </p:txBody>
      </p:sp>
      <p:sp>
        <p:nvSpPr>
          <p:cNvPr id="2" name="Title 1"/>
          <p:cNvSpPr>
            <a:spLocks noGrp="1"/>
          </p:cNvSpPr>
          <p:nvPr>
            <p:ph type="title"/>
          </p:nvPr>
        </p:nvSpPr>
        <p:spPr>
          <a:noFill/>
          <a:ln>
            <a:noFill/>
          </a:ln>
        </p:spPr>
        <p:txBody>
          <a:bodyPr anchor="ctr"/>
          <a:lstStyle/>
          <a:p>
            <a:r>
              <a:rPr lang="en-IN" sz="3600" dirty="0"/>
              <a:t>SELECT Syntax</a:t>
            </a:r>
          </a:p>
        </p:txBody>
      </p:sp>
      <p:sp>
        <p:nvSpPr>
          <p:cNvPr id="6" name="Rectangle 5"/>
          <p:cNvSpPr/>
          <p:nvPr/>
        </p:nvSpPr>
        <p:spPr>
          <a:xfrm>
            <a:off x="838200" y="2667000"/>
            <a:ext cx="7162800" cy="2514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p>
          <a:p>
            <a:r>
              <a:rPr lang="en-US" sz="1400" dirty="0"/>
              <a:t>SELECT</a:t>
            </a:r>
          </a:p>
          <a:p>
            <a:r>
              <a:rPr lang="en-US" sz="1400" dirty="0"/>
              <a:t>[ ALL| DISTINCT] &lt;COLUMN name&gt;[[ AS] &lt;alias&gt;]</a:t>
            </a:r>
          </a:p>
          <a:p>
            <a:r>
              <a:rPr lang="en-US" sz="1400" dirty="0"/>
              <a:t>[,[ ALL| DISTINCT] &lt;COLUMN name&gt;[[ AS] &lt;alias&gt;]] *</a:t>
            </a:r>
          </a:p>
          <a:p>
            <a:r>
              <a:rPr lang="en-US" sz="1400" dirty="0"/>
              <a:t>FROM </a:t>
            </a:r>
          </a:p>
          <a:p>
            <a:r>
              <a:rPr lang="en-US" sz="1400" dirty="0"/>
              <a:t>&lt;table&gt;[[ AS] &lt;alias&gt;|[[ FULL| LEFT| RIGHT] OUTER| INNER] JOIN &lt;table&gt; ON &lt;expression&gt;]</a:t>
            </a:r>
          </a:p>
          <a:p>
            <a:r>
              <a:rPr lang="en-US" sz="1400" dirty="0"/>
              <a:t>[, &lt;table&gt;[[ AS] &lt;alias&gt;|[[ FULL| LEFT| RIGHT] OUTER| INNER] JOIN &lt;table&gt; ON &lt;expression&gt;]] *</a:t>
            </a:r>
          </a:p>
          <a:p>
            <a:r>
              <a:rPr lang="en-US" sz="1400" dirty="0"/>
              <a:t>[WHERE &lt;predicate&gt;[{ AND| OR} &lt;predicate&gt;]*]</a:t>
            </a:r>
          </a:p>
          <a:p>
            <a:r>
              <a:rPr lang="en-US" sz="1400" dirty="0"/>
              <a:t>[GROUP BY &lt;COLUMN name&gt;[, &lt;COLUMN name&gt;]*</a:t>
            </a:r>
          </a:p>
          <a:p>
            <a:r>
              <a:rPr lang="en-US" sz="1400" dirty="0"/>
              <a:t>[HAVING &lt;predicate&gt;[{ AND| OR} &lt;predicate&gt;]]*]]</a:t>
            </a:r>
          </a:p>
          <a:p>
            <a:r>
              <a:rPr lang="en-US" sz="1400" dirty="0"/>
              <a:t>[ORDER BY &lt;COLUMN name&gt;[ ASC| DESC][, &lt;COLUMN name&gt;[ ASC| DESC]]*]</a:t>
            </a:r>
          </a:p>
          <a:p>
            <a:r>
              <a:rPr lang="en-US" sz="1400" dirty="0"/>
              <a:t>[FETCH FIRST &lt;count&gt; ROWS ONLY]	</a:t>
            </a:r>
            <a:endParaRPr lang="en-US" sz="1400" dirty="0" smtClean="0"/>
          </a:p>
          <a:p>
            <a:endParaRPr lang="en-US" sz="1400" dirty="0"/>
          </a:p>
        </p:txBody>
      </p:sp>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15</a:t>
            </a:r>
            <a:endParaRPr lang="en-US" sz="1400" dirty="0"/>
          </a:p>
        </p:txBody>
      </p:sp>
    </p:spTree>
    <p:extLst>
      <p:ext uri="{BB962C8B-B14F-4D97-AF65-F5344CB8AC3E}">
        <p14:creationId xmlns:p14="http://schemas.microsoft.com/office/powerpoint/2010/main" val="7461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2000"/>
                                        <p:tgtEl>
                                          <p:spTgt spid="5">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IN" sz="3600" dirty="0"/>
              <a:t>SELECT Syntax (</a:t>
            </a:r>
            <a:r>
              <a:rPr lang="en-IN" sz="3600" dirty="0" smtClean="0"/>
              <a:t>Contd.)</a:t>
            </a:r>
            <a:endParaRPr lang="en-IN" sz="3600" dirty="0"/>
          </a:p>
        </p:txBody>
      </p:sp>
      <p:sp>
        <p:nvSpPr>
          <p:cNvPr id="3" name="Content Placeholder 2"/>
          <p:cNvSpPr>
            <a:spLocks noGrp="1"/>
          </p:cNvSpPr>
          <p:nvPr>
            <p:ph idx="1"/>
          </p:nvPr>
        </p:nvSpPr>
        <p:spPr>
          <a:xfrm>
            <a:off x="381000" y="1073150"/>
            <a:ext cx="8534400" cy="4946650"/>
          </a:xfrm>
        </p:spPr>
        <p:txBody>
          <a:bodyPr/>
          <a:lstStyle/>
          <a:p>
            <a:pPr marL="0" indent="-365760">
              <a:spcBef>
                <a:spcPts val="0"/>
              </a:spcBef>
            </a:pPr>
            <a:r>
              <a:rPr lang="en-US" dirty="0" smtClean="0"/>
              <a:t>The </a:t>
            </a:r>
            <a:r>
              <a:rPr lang="en-US" dirty="0"/>
              <a:t>SELECT statement has many optional clauses:</a:t>
            </a:r>
          </a:p>
          <a:p>
            <a:pPr marL="731520" lvl="1" indent="-365760">
              <a:spcBef>
                <a:spcPts val="0"/>
              </a:spcBef>
              <a:buFont typeface="Calibri" pitchFamily="34" charset="0"/>
              <a:buChar char="—"/>
            </a:pPr>
            <a:r>
              <a:rPr lang="en-US" dirty="0" smtClean="0">
                <a:solidFill>
                  <a:schemeClr val="tx1">
                    <a:lumMod val="95000"/>
                    <a:lumOff val="5000"/>
                  </a:schemeClr>
                </a:solidFill>
              </a:rPr>
              <a:t>SELECT clause specifies columns to retrieve.</a:t>
            </a:r>
          </a:p>
          <a:p>
            <a:pPr marL="731520" lvl="1" indent="-365760">
              <a:spcBef>
                <a:spcPts val="0"/>
              </a:spcBef>
              <a:buFont typeface="Calibri" pitchFamily="34" charset="0"/>
              <a:buChar char="—"/>
            </a:pPr>
            <a:r>
              <a:rPr lang="en-US" dirty="0" smtClean="0">
                <a:solidFill>
                  <a:schemeClr val="tx1">
                    <a:lumMod val="95000"/>
                    <a:lumOff val="5000"/>
                  </a:schemeClr>
                </a:solidFill>
              </a:rPr>
              <a:t>FROM clause defines the table(s) that is used for the query. It can also join tables.</a:t>
            </a:r>
          </a:p>
          <a:p>
            <a:pPr marL="731520" lvl="1" indent="-365760">
              <a:spcBef>
                <a:spcPts val="0"/>
              </a:spcBef>
              <a:buFont typeface="Calibri" pitchFamily="34" charset="0"/>
              <a:buChar char="—"/>
            </a:pPr>
            <a:r>
              <a:rPr lang="en-US" dirty="0" smtClean="0">
                <a:solidFill>
                  <a:schemeClr val="tx1">
                    <a:lumMod val="95000"/>
                    <a:lumOff val="5000"/>
                  </a:schemeClr>
                </a:solidFill>
              </a:rPr>
              <a:t>WHERE clause influences </a:t>
            </a:r>
            <a:r>
              <a:rPr lang="en-US" dirty="0">
                <a:solidFill>
                  <a:schemeClr val="tx1">
                    <a:lumMod val="95000"/>
                    <a:lumOff val="5000"/>
                  </a:schemeClr>
                </a:solidFill>
              </a:rPr>
              <a:t>the rows the query </a:t>
            </a:r>
            <a:r>
              <a:rPr lang="en-US" dirty="0" smtClean="0">
                <a:solidFill>
                  <a:schemeClr val="tx1">
                    <a:lumMod val="95000"/>
                    <a:lumOff val="5000"/>
                  </a:schemeClr>
                </a:solidFill>
              </a:rPr>
              <a:t>returns. It </a:t>
            </a:r>
            <a:r>
              <a:rPr lang="en-US" dirty="0">
                <a:solidFill>
                  <a:schemeClr val="tx1">
                    <a:lumMod val="95000"/>
                    <a:lumOff val="5000"/>
                  </a:schemeClr>
                </a:solidFill>
              </a:rPr>
              <a:t>filters the rows applying predicates on </a:t>
            </a:r>
            <a:r>
              <a:rPr lang="en-US" dirty="0" smtClean="0">
                <a:solidFill>
                  <a:schemeClr val="tx1">
                    <a:lumMod val="95000"/>
                    <a:lumOff val="5000"/>
                  </a:schemeClr>
                </a:solidFill>
              </a:rPr>
              <a:t>it. A </a:t>
            </a:r>
            <a:r>
              <a:rPr lang="en-US" dirty="0">
                <a:solidFill>
                  <a:schemeClr val="tx1">
                    <a:lumMod val="95000"/>
                    <a:lumOff val="5000"/>
                  </a:schemeClr>
                </a:solidFill>
              </a:rPr>
              <a:t>predicate specifies conditions that can be true or false. </a:t>
            </a:r>
            <a:endParaRPr lang="en-US" dirty="0" smtClean="0">
              <a:solidFill>
                <a:schemeClr val="tx1">
                  <a:lumMod val="95000"/>
                  <a:lumOff val="5000"/>
                </a:schemeClr>
              </a:solidFill>
            </a:endParaRPr>
          </a:p>
          <a:p>
            <a:pPr marL="731520" lvl="1" indent="-365760">
              <a:spcBef>
                <a:spcPts val="0"/>
              </a:spcBef>
              <a:buFont typeface="Calibri" pitchFamily="34" charset="0"/>
              <a:buChar char="—"/>
            </a:pPr>
            <a:r>
              <a:rPr lang="en-US" dirty="0" smtClean="0">
                <a:solidFill>
                  <a:schemeClr val="tx1">
                    <a:lumMod val="95000"/>
                    <a:lumOff val="5000"/>
                  </a:schemeClr>
                </a:solidFill>
              </a:rPr>
              <a:t>GROUP </a:t>
            </a:r>
            <a:r>
              <a:rPr lang="en-US" dirty="0">
                <a:solidFill>
                  <a:schemeClr val="tx1">
                    <a:lumMod val="95000"/>
                    <a:lumOff val="5000"/>
                  </a:schemeClr>
                </a:solidFill>
              </a:rPr>
              <a:t>BY clause </a:t>
            </a:r>
            <a:r>
              <a:rPr lang="en-US" dirty="0" smtClean="0">
                <a:solidFill>
                  <a:schemeClr val="tx1">
                    <a:lumMod val="95000"/>
                    <a:lumOff val="5000"/>
                  </a:schemeClr>
                </a:solidFill>
              </a:rPr>
              <a:t>group </a:t>
            </a:r>
            <a:r>
              <a:rPr lang="en-US" dirty="0">
                <a:solidFill>
                  <a:schemeClr val="tx1">
                    <a:lumMod val="95000"/>
                    <a:lumOff val="5000"/>
                  </a:schemeClr>
                </a:solidFill>
              </a:rPr>
              <a:t>rows sharing a </a:t>
            </a:r>
            <a:r>
              <a:rPr lang="en-US" dirty="0" smtClean="0">
                <a:solidFill>
                  <a:schemeClr val="tx1">
                    <a:lumMod val="95000"/>
                    <a:lumOff val="5000"/>
                  </a:schemeClr>
                </a:solidFill>
              </a:rPr>
              <a:t>property </a:t>
            </a:r>
            <a:r>
              <a:rPr lang="en-US" dirty="0">
                <a:solidFill>
                  <a:schemeClr val="tx1">
                    <a:lumMod val="95000"/>
                    <a:lumOff val="5000"/>
                  </a:schemeClr>
                </a:solidFill>
              </a:rPr>
              <a:t>so that an aggregate function can be applied to each group.</a:t>
            </a:r>
          </a:p>
          <a:p>
            <a:pPr marL="731520" lvl="1" indent="-365760">
              <a:spcBef>
                <a:spcPts val="0"/>
              </a:spcBef>
              <a:buFont typeface="Calibri" pitchFamily="34" charset="0"/>
              <a:buChar char="—"/>
            </a:pPr>
            <a:r>
              <a:rPr lang="en-US" dirty="0">
                <a:solidFill>
                  <a:schemeClr val="tx1">
                    <a:lumMod val="95000"/>
                    <a:lumOff val="5000"/>
                  </a:schemeClr>
                </a:solidFill>
              </a:rPr>
              <a:t>HAVING clause </a:t>
            </a:r>
            <a:r>
              <a:rPr lang="en-US" dirty="0" smtClean="0">
                <a:solidFill>
                  <a:schemeClr val="tx1">
                    <a:lumMod val="95000"/>
                    <a:lumOff val="5000"/>
                  </a:schemeClr>
                </a:solidFill>
              </a:rPr>
              <a:t>selects from </a:t>
            </a:r>
            <a:r>
              <a:rPr lang="en-US" dirty="0">
                <a:solidFill>
                  <a:schemeClr val="tx1">
                    <a:lumMod val="95000"/>
                    <a:lumOff val="5000"/>
                  </a:schemeClr>
                </a:solidFill>
              </a:rPr>
              <a:t>the groups defined by the GROUP BY clause.</a:t>
            </a:r>
          </a:p>
          <a:p>
            <a:pPr marL="731520" lvl="1" indent="-365760">
              <a:spcBef>
                <a:spcPts val="0"/>
              </a:spcBef>
              <a:buFont typeface="Calibri" pitchFamily="34" charset="0"/>
              <a:buChar char="—"/>
            </a:pPr>
            <a:r>
              <a:rPr lang="en-US" dirty="0">
                <a:solidFill>
                  <a:schemeClr val="tx1">
                    <a:lumMod val="95000"/>
                    <a:lumOff val="5000"/>
                  </a:schemeClr>
                </a:solidFill>
              </a:rPr>
              <a:t>ORDER BY clause </a:t>
            </a:r>
            <a:r>
              <a:rPr lang="en-US" dirty="0" smtClean="0">
                <a:solidFill>
                  <a:schemeClr val="tx1">
                    <a:lumMod val="95000"/>
                    <a:lumOff val="5000"/>
                  </a:schemeClr>
                </a:solidFill>
              </a:rPr>
              <a:t>specifies </a:t>
            </a:r>
            <a:r>
              <a:rPr lang="en-US" dirty="0">
                <a:solidFill>
                  <a:schemeClr val="tx1">
                    <a:lumMod val="95000"/>
                    <a:lumOff val="5000"/>
                  </a:schemeClr>
                </a:solidFill>
              </a:rPr>
              <a:t>an order in which to return the rows</a:t>
            </a:r>
            <a:r>
              <a:rPr lang="en-US" dirty="0" smtClean="0">
                <a:solidFill>
                  <a:schemeClr val="tx1">
                    <a:lumMod val="95000"/>
                    <a:lumOff val="5000"/>
                  </a:schemeClr>
                </a:solidFill>
              </a:rPr>
              <a:t>.</a:t>
            </a:r>
          </a:p>
          <a:p>
            <a:pPr marL="365760" lvl="1" indent="0">
              <a:spcBef>
                <a:spcPts val="0"/>
              </a:spcBef>
              <a:buNone/>
            </a:pPr>
            <a:endParaRPr lang="en-US" dirty="0" smtClean="0">
              <a:solidFill>
                <a:srgbClr val="FF0000"/>
              </a:solidFill>
            </a:endParaRPr>
          </a:p>
          <a:p>
            <a:pPr marL="365125" indent="-365125">
              <a:spcBef>
                <a:spcPts val="0"/>
              </a:spcBef>
            </a:pPr>
            <a:r>
              <a:rPr lang="en-US" dirty="0" smtClean="0"/>
              <a:t>Note: GROUP BY, HAVING, and ORDER BY clause will be discussed in upcoming sessions.</a:t>
            </a: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16</a:t>
            </a:r>
            <a:endParaRPr lang="en-US" sz="1400" dirty="0"/>
          </a:p>
        </p:txBody>
      </p:sp>
    </p:spTree>
    <p:extLst>
      <p:ext uri="{BB962C8B-B14F-4D97-AF65-F5344CB8AC3E}">
        <p14:creationId xmlns:p14="http://schemas.microsoft.com/office/powerpoint/2010/main" val="294494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852984" y="1752600"/>
            <a:ext cx="1433016"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3034352" y="1827663"/>
            <a:ext cx="3048000" cy="1484194"/>
          </a:xfrm>
          <a:prstGeom prst="wedgeRoundRectCallout">
            <a:avLst>
              <a:gd name="adj1" fmla="val -82342"/>
              <a:gd name="adj2" fmla="val 43736"/>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Add Data! </a:t>
            </a:r>
            <a:endParaRPr lang="en-US" dirty="0">
              <a:solidFill>
                <a:srgbClr val="00B0F0"/>
              </a:solidFill>
            </a:endParaRPr>
          </a:p>
          <a:p>
            <a:pPr algn="ctr"/>
            <a:r>
              <a:rPr lang="en-US" dirty="0">
                <a:solidFill>
                  <a:schemeClr val="bg2">
                    <a:lumMod val="25000"/>
                  </a:schemeClr>
                </a:solidFill>
              </a:rPr>
              <a:t>I wish to perform record insertion </a:t>
            </a:r>
            <a:r>
              <a:rPr lang="en-US" dirty="0" smtClean="0">
                <a:solidFill>
                  <a:schemeClr val="bg2">
                    <a:lumMod val="25000"/>
                  </a:schemeClr>
                </a:solidFill>
              </a:rPr>
              <a:t>in </a:t>
            </a:r>
            <a:r>
              <a:rPr lang="en-US" dirty="0">
                <a:solidFill>
                  <a:schemeClr val="bg2">
                    <a:lumMod val="25000"/>
                  </a:schemeClr>
                </a:solidFill>
              </a:rPr>
              <a:t>the</a:t>
            </a:r>
            <a:r>
              <a:rPr lang="en-US" dirty="0" smtClean="0">
                <a:solidFill>
                  <a:schemeClr val="bg2">
                    <a:lumMod val="25000"/>
                  </a:schemeClr>
                </a:solidFill>
              </a:rPr>
              <a:t> </a:t>
            </a:r>
            <a:r>
              <a:rPr lang="en-US" dirty="0">
                <a:solidFill>
                  <a:schemeClr val="bg2">
                    <a:lumMod val="25000"/>
                  </a:schemeClr>
                </a:solidFill>
              </a:rPr>
              <a:t>Employee table of PMS system. </a:t>
            </a:r>
          </a:p>
        </p:txBody>
      </p:sp>
      <p:sp>
        <p:nvSpPr>
          <p:cNvPr id="13" name="Rectangle 12"/>
          <p:cNvSpPr/>
          <p:nvPr/>
        </p:nvSpPr>
        <p:spPr>
          <a:xfrm>
            <a:off x="457200" y="5206621"/>
            <a:ext cx="8202305" cy="60960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r>
              <a:rPr lang="en-US" dirty="0" smtClean="0"/>
              <a:t>Let us </a:t>
            </a:r>
            <a:r>
              <a:rPr lang="en-US" dirty="0"/>
              <a:t>learn about </a:t>
            </a:r>
            <a:r>
              <a:rPr lang="en-US" dirty="0">
                <a:solidFill>
                  <a:schemeClr val="bg1"/>
                </a:solidFill>
              </a:rPr>
              <a:t>Data Manipulation </a:t>
            </a:r>
            <a:r>
              <a:rPr lang="en-US" dirty="0" smtClean="0">
                <a:solidFill>
                  <a:schemeClr val="bg1"/>
                </a:solidFill>
              </a:rPr>
              <a:t>Language INSERT</a:t>
            </a:r>
            <a:r>
              <a:rPr lang="en-US" b="1" dirty="0" smtClean="0">
                <a:solidFill>
                  <a:schemeClr val="bg1"/>
                </a:solidFill>
              </a:rPr>
              <a:t>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17</a:t>
            </a:r>
            <a:endParaRPr lang="en-US" sz="1400" dirty="0"/>
          </a:p>
        </p:txBody>
      </p:sp>
    </p:spTree>
    <p:extLst>
      <p:ext uri="{BB962C8B-B14F-4D97-AF65-F5344CB8AC3E}">
        <p14:creationId xmlns:p14="http://schemas.microsoft.com/office/powerpoint/2010/main" val="209566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a:spcBef>
                <a:spcPts val="0"/>
              </a:spcBef>
            </a:pPr>
            <a:r>
              <a:rPr lang="en-US" sz="2000" dirty="0"/>
              <a:t>INSERT</a:t>
            </a:r>
          </a:p>
          <a:p>
            <a:pPr marL="731520" indent="-365760">
              <a:spcBef>
                <a:spcPts val="0"/>
              </a:spcBef>
              <a:buFont typeface="Calibri" pitchFamily="34" charset="0"/>
              <a:buChar char="—"/>
            </a:pPr>
            <a:r>
              <a:rPr lang="en-US" dirty="0"/>
              <a:t>INSERT </a:t>
            </a:r>
            <a:r>
              <a:rPr lang="en-US" dirty="0" smtClean="0"/>
              <a:t>adds </a:t>
            </a:r>
            <a:r>
              <a:rPr lang="en-US" dirty="0"/>
              <a:t>new rows into an existing table. </a:t>
            </a:r>
          </a:p>
          <a:p>
            <a:pPr marL="731520" indent="-365760">
              <a:spcBef>
                <a:spcPts val="0"/>
              </a:spcBef>
              <a:buFont typeface="Calibri" pitchFamily="34" charset="0"/>
              <a:buChar char="—"/>
            </a:pPr>
            <a:r>
              <a:rPr lang="en-US" dirty="0"/>
              <a:t>The INSERT ... VALUES and INSERT ... SET forms of the statement insert rows based on explicitly specified values. </a:t>
            </a:r>
          </a:p>
          <a:p>
            <a:pPr marL="731520" indent="-365760">
              <a:spcBef>
                <a:spcPts val="0"/>
              </a:spcBef>
              <a:buFont typeface="Calibri" pitchFamily="34" charset="0"/>
              <a:buChar char="—"/>
            </a:pPr>
            <a:r>
              <a:rPr lang="en-US" dirty="0"/>
              <a:t>The INSERT ... SELECT form inserts rows selected from another table or tables</a:t>
            </a:r>
            <a:r>
              <a:rPr lang="en-US" dirty="0" smtClean="0"/>
              <a:t>.</a:t>
            </a:r>
          </a:p>
          <a:p>
            <a:pPr>
              <a:spcBef>
                <a:spcPts val="0"/>
              </a:spcBef>
            </a:pPr>
            <a:r>
              <a:rPr lang="en-US" sz="2000" dirty="0"/>
              <a:t>Query: </a:t>
            </a:r>
          </a:p>
          <a:p>
            <a:pPr marL="0" indent="0">
              <a:spcBef>
                <a:spcPts val="0"/>
              </a:spcBef>
              <a:buNone/>
            </a:pPr>
            <a:r>
              <a:rPr lang="en-US" sz="1600" b="1" dirty="0"/>
              <a:t>	</a:t>
            </a:r>
            <a:r>
              <a:rPr lang="en-US" b="1" dirty="0">
                <a:solidFill>
                  <a:schemeClr val="accent1">
                    <a:lumMod val="75000"/>
                  </a:schemeClr>
                </a:solidFill>
                <a:latin typeface="Courier New" pitchFamily="49" charset="0"/>
                <a:cs typeface="Courier New" pitchFamily="49" charset="0"/>
              </a:rPr>
              <a:t>INSERT INTO </a:t>
            </a:r>
            <a:r>
              <a:rPr lang="en-US" b="1" dirty="0">
                <a:solidFill>
                  <a:schemeClr val="accent6">
                    <a:lumMod val="75000"/>
                  </a:schemeClr>
                </a:solidFill>
                <a:latin typeface="Courier New" pitchFamily="49" charset="0"/>
                <a:cs typeface="Courier New" pitchFamily="49" charset="0"/>
              </a:rPr>
              <a:t>EMPLOYEES</a:t>
            </a:r>
            <a:r>
              <a:rPr lang="en-US"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VALUES</a:t>
            </a:r>
            <a:r>
              <a:rPr lang="en-US" b="1" dirty="0">
                <a:solidFill>
                  <a:srgbClr val="558ED5"/>
                </a:solidFill>
                <a:latin typeface="Courier New" pitchFamily="49" charset="0"/>
                <a:cs typeface="Courier New" pitchFamily="49" charset="0"/>
              </a:rPr>
              <a:t> </a:t>
            </a:r>
          </a:p>
          <a:p>
            <a:pPr marL="0" indent="0">
              <a:spcBef>
                <a:spcPts val="0"/>
              </a:spcBef>
              <a:buNone/>
            </a:pPr>
            <a:r>
              <a:rPr lang="en-US"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1703,"Jones","Smith","x19200",</a:t>
            </a:r>
          </a:p>
          <a:p>
            <a:pPr marL="0" indent="0">
              <a:spcBef>
                <a:spcPts val="0"/>
              </a:spcBef>
              <a:buNone/>
            </a:pPr>
            <a:r>
              <a:rPr lang="en-US" b="1" dirty="0">
                <a:solidFill>
                  <a:srgbClr val="BC8F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"sjones@classicmodelcars.com",4,1101,"Sales Rep"</a:t>
            </a:r>
            <a:r>
              <a:rPr lang="en-US" b="1" dirty="0">
                <a:solidFill>
                  <a:schemeClr val="accent1">
                    <a:lumMod val="75000"/>
                  </a:schemeClr>
                </a:solidFill>
                <a:latin typeface="Courier New" pitchFamily="49" charset="0"/>
                <a:cs typeface="Courier New" pitchFamily="49" charset="0"/>
              </a:rPr>
              <a:t>);</a:t>
            </a:r>
          </a:p>
          <a:p>
            <a:pPr marL="0" indent="0">
              <a:spcBef>
                <a:spcPts val="0"/>
              </a:spcBef>
              <a:buNone/>
            </a:pPr>
            <a:endParaRPr lang="en-US" b="1" dirty="0" smtClean="0">
              <a:solidFill>
                <a:schemeClr val="tx2">
                  <a:lumMod val="60000"/>
                  <a:lumOff val="40000"/>
                </a:schemeClr>
              </a:solidFill>
              <a:latin typeface="Courier New" pitchFamily="49" charset="0"/>
              <a:cs typeface="Courier New" pitchFamily="49" charset="0"/>
            </a:endParaRPr>
          </a:p>
          <a:p>
            <a:pPr>
              <a:spcBef>
                <a:spcPts val="0"/>
              </a:spcBef>
            </a:pPr>
            <a:r>
              <a:rPr lang="en-US" sz="2000" dirty="0"/>
              <a:t>Explanation: </a:t>
            </a:r>
          </a:p>
          <a:p>
            <a:pPr lvl="1">
              <a:spcBef>
                <a:spcPts val="0"/>
              </a:spcBef>
            </a:pPr>
            <a:r>
              <a:rPr lang="en-US" dirty="0">
                <a:solidFill>
                  <a:schemeClr val="tx1">
                    <a:lumMod val="95000"/>
                    <a:lumOff val="5000"/>
                  </a:schemeClr>
                </a:solidFill>
              </a:rPr>
              <a:t>The above query will add </a:t>
            </a:r>
            <a:r>
              <a:rPr lang="en-US" dirty="0" smtClean="0">
                <a:solidFill>
                  <a:schemeClr val="tx1">
                    <a:lumMod val="95000"/>
                    <a:lumOff val="5000"/>
                  </a:schemeClr>
                </a:solidFill>
              </a:rPr>
              <a:t>a new </a:t>
            </a:r>
            <a:r>
              <a:rPr lang="en-US" dirty="0">
                <a:solidFill>
                  <a:schemeClr val="tx1">
                    <a:lumMod val="95000"/>
                    <a:lumOff val="5000"/>
                  </a:schemeClr>
                </a:solidFill>
              </a:rPr>
              <a:t>employee named Smith Jones with </a:t>
            </a:r>
            <a:r>
              <a:rPr lang="en-US" dirty="0" smtClean="0">
                <a:solidFill>
                  <a:schemeClr val="tx1">
                    <a:lumMod val="95000"/>
                    <a:lumOff val="5000"/>
                  </a:schemeClr>
                </a:solidFill>
              </a:rPr>
              <a:t>id 1703, </a:t>
            </a:r>
            <a:r>
              <a:rPr lang="en-US" dirty="0">
                <a:solidFill>
                  <a:schemeClr val="tx1">
                    <a:lumMod val="95000"/>
                    <a:lumOff val="5000"/>
                  </a:schemeClr>
                </a:solidFill>
              </a:rPr>
              <a:t>designation </a:t>
            </a:r>
            <a:r>
              <a:rPr lang="en-US" dirty="0" smtClean="0">
                <a:solidFill>
                  <a:schemeClr val="tx1">
                    <a:lumMod val="95000"/>
                    <a:lumOff val="5000"/>
                  </a:schemeClr>
                </a:solidFill>
              </a:rPr>
              <a:t>Sales Representative, </a:t>
            </a:r>
            <a:r>
              <a:rPr lang="en-US" dirty="0">
                <a:solidFill>
                  <a:schemeClr val="tx1">
                    <a:lumMod val="95000"/>
                    <a:lumOff val="5000"/>
                  </a:schemeClr>
                </a:solidFill>
              </a:rPr>
              <a:t>who reports to employee </a:t>
            </a:r>
            <a:r>
              <a:rPr lang="en-US" dirty="0" smtClean="0">
                <a:solidFill>
                  <a:schemeClr val="tx1">
                    <a:lumMod val="95000"/>
                    <a:lumOff val="5000"/>
                  </a:schemeClr>
                </a:solidFill>
              </a:rPr>
              <a:t>1101. His email </a:t>
            </a:r>
            <a:r>
              <a:rPr lang="en-US" dirty="0">
                <a:solidFill>
                  <a:schemeClr val="tx1">
                    <a:lumMod val="95000"/>
                    <a:lumOff val="5000"/>
                  </a:schemeClr>
                </a:solidFill>
              </a:rPr>
              <a:t>id </a:t>
            </a:r>
            <a:r>
              <a:rPr lang="en-US" dirty="0" smtClean="0">
                <a:solidFill>
                  <a:schemeClr val="tx1">
                    <a:lumMod val="95000"/>
                    <a:lumOff val="5000"/>
                  </a:schemeClr>
                </a:solidFill>
              </a:rPr>
              <a:t>and </a:t>
            </a:r>
            <a:r>
              <a:rPr lang="en-US" dirty="0">
                <a:solidFill>
                  <a:schemeClr val="tx1">
                    <a:lumMod val="95000"/>
                    <a:lumOff val="5000"/>
                  </a:schemeClr>
                </a:solidFill>
              </a:rPr>
              <a:t>extension </a:t>
            </a:r>
            <a:r>
              <a:rPr lang="en-US" dirty="0" smtClean="0">
                <a:solidFill>
                  <a:schemeClr val="tx1">
                    <a:lumMod val="95000"/>
                    <a:lumOff val="5000"/>
                  </a:schemeClr>
                </a:solidFill>
              </a:rPr>
              <a:t>are </a:t>
            </a:r>
            <a:r>
              <a:rPr lang="en-US" dirty="0" smtClean="0">
                <a:solidFill>
                  <a:schemeClr val="tx1">
                    <a:lumMod val="95000"/>
                    <a:lumOff val="5000"/>
                  </a:schemeClr>
                </a:solidFill>
                <a:hlinkClick r:id="rId2"/>
              </a:rPr>
              <a:t>sjones@classicmodelcars.com</a:t>
            </a:r>
            <a:r>
              <a:rPr lang="en-US" dirty="0" smtClean="0">
                <a:solidFill>
                  <a:schemeClr val="tx1">
                    <a:lumMod val="95000"/>
                    <a:lumOff val="5000"/>
                  </a:schemeClr>
                </a:solidFill>
              </a:rPr>
              <a:t> and x19200, respectively.</a:t>
            </a:r>
          </a:p>
          <a:p>
            <a:pPr marL="457200" lvl="1" indent="0">
              <a:spcBef>
                <a:spcPts val="0"/>
              </a:spcBef>
              <a:buNone/>
            </a:pPr>
            <a:endParaRPr lang="en-US" dirty="0" smtClean="0">
              <a:solidFill>
                <a:schemeClr val="tx1">
                  <a:lumMod val="95000"/>
                  <a:lumOff val="5000"/>
                </a:schemeClr>
              </a:solidFill>
            </a:endParaRPr>
          </a:p>
          <a:p>
            <a:pPr>
              <a:spcBef>
                <a:spcPts val="0"/>
              </a:spcBef>
            </a:pPr>
            <a:r>
              <a:rPr lang="en-US" sz="2000" dirty="0"/>
              <a:t>Syntax :</a:t>
            </a:r>
          </a:p>
          <a:p>
            <a:pPr marL="0" indent="0">
              <a:spcBef>
                <a:spcPts val="0"/>
              </a:spcBef>
              <a:buNone/>
            </a:pPr>
            <a:endParaRPr lang="en-US" dirty="0">
              <a:solidFill>
                <a:srgbClr val="FF0000"/>
              </a:solidFill>
            </a:endParaRPr>
          </a:p>
        </p:txBody>
      </p:sp>
      <p:sp>
        <p:nvSpPr>
          <p:cNvPr id="2" name="Title 1"/>
          <p:cNvSpPr>
            <a:spLocks noGrp="1"/>
          </p:cNvSpPr>
          <p:nvPr>
            <p:ph type="title"/>
          </p:nvPr>
        </p:nvSpPr>
        <p:spPr>
          <a:noFill/>
          <a:ln>
            <a:noFill/>
          </a:ln>
        </p:spPr>
        <p:txBody>
          <a:bodyPr anchor="ctr"/>
          <a:lstStyle/>
          <a:p>
            <a:r>
              <a:rPr lang="en-US" sz="3600" dirty="0"/>
              <a:t>INSERT Statement</a:t>
            </a: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18</a:t>
            </a:r>
            <a:endParaRPr lang="en-US" sz="1400" dirty="0"/>
          </a:p>
        </p:txBody>
      </p:sp>
      <p:sp>
        <p:nvSpPr>
          <p:cNvPr id="8" name="Rectangle 7"/>
          <p:cNvSpPr/>
          <p:nvPr/>
        </p:nvSpPr>
        <p:spPr>
          <a:xfrm>
            <a:off x="1371600" y="5791200"/>
            <a:ext cx="6858000" cy="4572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just" fontAlgn="base">
              <a:spcBef>
                <a:spcPct val="20000"/>
              </a:spcBef>
              <a:spcAft>
                <a:spcPct val="0"/>
              </a:spcAft>
            </a:pPr>
            <a:r>
              <a:rPr lang="en-IN" sz="1200" dirty="0">
                <a:latin typeface="Courier New" pitchFamily="49" charset="0"/>
                <a:cs typeface="Courier New" pitchFamily="49" charset="0"/>
              </a:rPr>
              <a:t>INSERT [INTO] </a:t>
            </a:r>
            <a:r>
              <a:rPr lang="en-IN" sz="1200" i="1" dirty="0">
                <a:latin typeface="Courier New" pitchFamily="49" charset="0"/>
                <a:cs typeface="Courier New" pitchFamily="49" charset="0"/>
              </a:rPr>
              <a:t>tbl_name</a:t>
            </a:r>
            <a:r>
              <a:rPr lang="en-IN" sz="1200" dirty="0">
                <a:latin typeface="Courier New" pitchFamily="49" charset="0"/>
                <a:cs typeface="Courier New" pitchFamily="49" charset="0"/>
              </a:rPr>
              <a:t> [(</a:t>
            </a:r>
            <a:r>
              <a:rPr lang="en-IN" sz="1200" i="1" dirty="0">
                <a:latin typeface="Courier New" pitchFamily="49" charset="0"/>
                <a:cs typeface="Courier New" pitchFamily="49" charset="0"/>
              </a:rPr>
              <a:t>col_name</a:t>
            </a:r>
            <a:r>
              <a:rPr lang="en-IN" sz="1200" dirty="0">
                <a:latin typeface="Courier New" pitchFamily="49" charset="0"/>
                <a:cs typeface="Courier New" pitchFamily="49" charset="0"/>
              </a:rPr>
              <a:t>,...)] VALUES ({</a:t>
            </a:r>
            <a:r>
              <a:rPr lang="en-IN" sz="1200" i="1" dirty="0">
                <a:latin typeface="Courier New" pitchFamily="49" charset="0"/>
                <a:cs typeface="Courier New" pitchFamily="49" charset="0"/>
              </a:rPr>
              <a:t>expr</a:t>
            </a:r>
            <a:r>
              <a:rPr lang="en-IN" sz="1200" dirty="0">
                <a:latin typeface="Courier New" pitchFamily="49" charset="0"/>
                <a:cs typeface="Courier New" pitchFamily="49" charset="0"/>
              </a:rPr>
              <a:t> | DEFAULT</a:t>
            </a:r>
            <a:r>
              <a:rPr lang="en-IN" sz="1200" dirty="0" smtClean="0">
                <a:latin typeface="Courier New" pitchFamily="49" charset="0"/>
                <a:cs typeface="Courier New" pitchFamily="49" charset="0"/>
              </a:rPr>
              <a:t>},...)</a:t>
            </a:r>
            <a:endParaRPr lang="en-IN" sz="1200" dirty="0">
              <a:latin typeface="Courier New" pitchFamily="49" charset="0"/>
              <a:cs typeface="Courier New" pitchFamily="49" charset="0"/>
            </a:endParaRPr>
          </a:p>
        </p:txBody>
      </p:sp>
    </p:spTree>
    <p:extLst>
      <p:ext uri="{BB962C8B-B14F-4D97-AF65-F5344CB8AC3E}">
        <p14:creationId xmlns:p14="http://schemas.microsoft.com/office/powerpoint/2010/main" val="3552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8">
                                            <p:bg/>
                                          </p:spTgt>
                                        </p:tgtEl>
                                        <p:attrNameLst>
                                          <p:attrName>style.visibility</p:attrName>
                                        </p:attrNameLst>
                                      </p:cBhvr>
                                      <p:to>
                                        <p:strVal val="visible"/>
                                      </p:to>
                                    </p:set>
                                    <p:animEffect transition="in" filter="fade">
                                      <p:cBhvr>
                                        <p:cTn id="51" dur="1000"/>
                                        <p:tgtEl>
                                          <p:spTgt spid="8">
                                            <p:bg/>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8" grpId="0" uiExpand="1" build="p" bldLvl="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838200" y="1883230"/>
            <a:ext cx="1371600" cy="2917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971800" y="1883230"/>
            <a:ext cx="3352800" cy="1525137"/>
          </a:xfrm>
          <a:prstGeom prst="wedgeRoundRectCallout">
            <a:avLst>
              <a:gd name="adj1" fmla="val -79574"/>
              <a:gd name="adj2" fmla="val 45230"/>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Add Bulk Data! </a:t>
            </a:r>
            <a:endParaRPr lang="en-US" dirty="0">
              <a:solidFill>
                <a:srgbClr val="00B0F0"/>
              </a:solidFill>
            </a:endParaRPr>
          </a:p>
          <a:p>
            <a:pPr algn="ctr"/>
            <a:r>
              <a:rPr lang="en-US" dirty="0">
                <a:solidFill>
                  <a:schemeClr val="bg2">
                    <a:lumMod val="25000"/>
                  </a:schemeClr>
                </a:solidFill>
              </a:rPr>
              <a:t>I wish to perform bulk record insertion in the Employee table of PMS system. </a:t>
            </a:r>
          </a:p>
        </p:txBody>
      </p:sp>
      <p:sp>
        <p:nvSpPr>
          <p:cNvPr id="13" name="Rectangle 12"/>
          <p:cNvSpPr/>
          <p:nvPr/>
        </p:nvSpPr>
        <p:spPr>
          <a:xfrm>
            <a:off x="533400" y="5206620"/>
            <a:ext cx="8229600" cy="73697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r>
              <a:rPr lang="en-US" dirty="0" smtClean="0"/>
              <a:t>Let us </a:t>
            </a:r>
            <a:r>
              <a:rPr lang="en-US" dirty="0"/>
              <a:t>learn about </a:t>
            </a:r>
            <a:r>
              <a:rPr lang="en-US" dirty="0">
                <a:solidFill>
                  <a:schemeClr val="bg1"/>
                </a:solidFill>
              </a:rPr>
              <a:t>Data Manipulation </a:t>
            </a:r>
            <a:r>
              <a:rPr lang="en-US" dirty="0" smtClean="0">
                <a:solidFill>
                  <a:schemeClr val="bg1"/>
                </a:solidFill>
              </a:rPr>
              <a:t>Language INSERT 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19</a:t>
            </a:r>
            <a:endParaRPr lang="en-US" sz="1400" dirty="0"/>
          </a:p>
        </p:txBody>
      </p:sp>
    </p:spTree>
    <p:extLst>
      <p:ext uri="{BB962C8B-B14F-4D97-AF65-F5344CB8AC3E}">
        <p14:creationId xmlns:p14="http://schemas.microsoft.com/office/powerpoint/2010/main" val="268038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sz="3600" dirty="0" smtClean="0"/>
              <a:t>Icons Used</a:t>
            </a:r>
            <a:endParaRPr lang="en-US" sz="3600"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a:t>
            </a:r>
            <a:endParaRPr lang="en-US" sz="1400" dirty="0"/>
          </a:p>
        </p:txBody>
      </p:sp>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153400" cy="4946650"/>
          </a:xfrm>
        </p:spPr>
        <p:txBody>
          <a:bodyPr/>
          <a:lstStyle/>
          <a:p>
            <a:pPr marL="365125" indent="-365125">
              <a:spcBef>
                <a:spcPts val="0"/>
              </a:spcBef>
            </a:pPr>
            <a:r>
              <a:rPr lang="en-US" sz="2000" dirty="0" smtClean="0"/>
              <a:t>You </a:t>
            </a:r>
            <a:r>
              <a:rPr lang="en-US" sz="2000" dirty="0"/>
              <a:t>can insert multiple rows at a time with a single SQL statement using the command below</a:t>
            </a:r>
            <a:r>
              <a:rPr lang="en-US" sz="2000" dirty="0" smtClean="0"/>
              <a:t>.</a:t>
            </a:r>
          </a:p>
          <a:p>
            <a:pPr marL="365125" indent="-365125">
              <a:spcBef>
                <a:spcPts val="0"/>
              </a:spcBef>
            </a:pPr>
            <a:endParaRPr lang="en-US" sz="2000" b="1" dirty="0"/>
          </a:p>
          <a:p>
            <a:pPr marL="0" indent="-365760">
              <a:spcBef>
                <a:spcPts val="0"/>
              </a:spcBef>
            </a:pPr>
            <a:r>
              <a:rPr lang="en-US" sz="2000" dirty="0"/>
              <a:t>Query :</a:t>
            </a:r>
          </a:p>
          <a:p>
            <a:pPr marL="731520" lvl="1" indent="-365760">
              <a:spcBef>
                <a:spcPts val="0"/>
              </a:spcBef>
              <a:buFont typeface="Calibri" pitchFamily="34" charset="0"/>
              <a:buChar char="—"/>
            </a:pPr>
            <a:r>
              <a:rPr lang="en-US" dirty="0"/>
              <a:t>To insert multiple records in Employee table:</a:t>
            </a:r>
          </a:p>
          <a:p>
            <a:pPr marL="0" indent="0">
              <a:spcBef>
                <a:spcPts val="0"/>
              </a:spcBef>
              <a:buNone/>
            </a:pPr>
            <a:r>
              <a:rPr lang="en-US" b="1" dirty="0"/>
              <a:t>	</a:t>
            </a:r>
            <a:r>
              <a:rPr lang="en-US" b="1" dirty="0">
                <a:solidFill>
                  <a:schemeClr val="accent1">
                    <a:lumMod val="75000"/>
                  </a:schemeClr>
                </a:solidFill>
                <a:latin typeface="Courier New" pitchFamily="49" charset="0"/>
                <a:cs typeface="Courier New" pitchFamily="49" charset="0"/>
              </a:rPr>
              <a:t>INSERT INTO EMPLOYEES</a:t>
            </a:r>
            <a:r>
              <a:rPr lang="en-US"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VALUES</a:t>
            </a:r>
            <a:r>
              <a:rPr lang="en-US" b="1" dirty="0">
                <a:solidFill>
                  <a:srgbClr val="558ED5"/>
                </a:solidFill>
                <a:latin typeface="Courier New" pitchFamily="49" charset="0"/>
                <a:cs typeface="Courier New" pitchFamily="49" charset="0"/>
              </a:rPr>
              <a:t> </a:t>
            </a:r>
          </a:p>
          <a:p>
            <a:pPr marL="0" indent="0">
              <a:spcBef>
                <a:spcPts val="0"/>
              </a:spcBef>
              <a:buNone/>
            </a:pPr>
            <a:r>
              <a:rPr lang="en-US"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1703,"Jones","Smith","x19200","sjones@classicmodelcars.com",4,1101,"Sales Rep"</a:t>
            </a:r>
            <a:r>
              <a:rPr lang="en-US" b="1" dirty="0">
                <a:solidFill>
                  <a:schemeClr val="accent1">
                    <a:lumMod val="75000"/>
                  </a:schemeClr>
                </a:solidFill>
                <a:latin typeface="Courier New" pitchFamily="49" charset="0"/>
                <a:cs typeface="Courier New" pitchFamily="49" charset="0"/>
              </a:rPr>
              <a:t>)</a:t>
            </a:r>
            <a:r>
              <a:rPr lang="en-US" b="1" dirty="0">
                <a:solidFill>
                  <a:schemeClr val="tx2">
                    <a:lumMod val="60000"/>
                    <a:lumOff val="40000"/>
                  </a:schemeClr>
                </a:solidFill>
                <a:latin typeface="Courier New" pitchFamily="49" charset="0"/>
                <a:cs typeface="Courier New" pitchFamily="49" charset="0"/>
              </a:rPr>
              <a:t>,</a:t>
            </a:r>
          </a:p>
          <a:p>
            <a:pPr marL="914400" lvl="2" indent="0">
              <a:spcBef>
                <a:spcPts val="0"/>
              </a:spcBef>
              <a:buNone/>
            </a:pPr>
            <a:r>
              <a:rPr lang="en-US" b="1" dirty="0">
                <a:solidFill>
                  <a:schemeClr val="accent1">
                    <a:lumMod val="75000"/>
                  </a:schemeClr>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1704,“Demur",“Michel","x19200",“michelD@classicmodelcars.com",4,1102,"Sales Rep"</a:t>
            </a:r>
            <a:r>
              <a:rPr lang="en-US" b="1" dirty="0">
                <a:solidFill>
                  <a:schemeClr val="accent1">
                    <a:lumMod val="75000"/>
                  </a:schemeClr>
                </a:solidFill>
                <a:latin typeface="Courier New" pitchFamily="49" charset="0"/>
                <a:cs typeface="Courier New" pitchFamily="49" charset="0"/>
              </a:rPr>
              <a:t>)</a:t>
            </a:r>
            <a:r>
              <a:rPr lang="en-US" b="1" dirty="0" smtClean="0">
                <a:solidFill>
                  <a:schemeClr val="tx2">
                    <a:lumMod val="60000"/>
                    <a:lumOff val="40000"/>
                  </a:schemeClr>
                </a:solidFill>
                <a:latin typeface="Courier New" pitchFamily="49" charset="0"/>
                <a:cs typeface="Courier New" pitchFamily="49" charset="0"/>
              </a:rPr>
              <a:t>;</a:t>
            </a:r>
          </a:p>
          <a:p>
            <a:pPr marL="914400" lvl="2" indent="0">
              <a:spcBef>
                <a:spcPts val="0"/>
              </a:spcBef>
              <a:buNone/>
            </a:pPr>
            <a:endParaRPr lang="en-US" b="1" dirty="0">
              <a:solidFill>
                <a:schemeClr val="tx2">
                  <a:lumMod val="60000"/>
                  <a:lumOff val="40000"/>
                </a:schemeClr>
              </a:solidFill>
              <a:latin typeface="Courier New" pitchFamily="49" charset="0"/>
              <a:cs typeface="Courier New" pitchFamily="49" charset="0"/>
            </a:endParaRPr>
          </a:p>
          <a:p>
            <a:pPr>
              <a:spcBef>
                <a:spcPts val="0"/>
              </a:spcBef>
            </a:pPr>
            <a:r>
              <a:rPr lang="en-US" sz="2000" dirty="0" smtClean="0"/>
              <a:t>Syntax:</a:t>
            </a:r>
            <a:endParaRPr lang="en-US" sz="2000" dirty="0"/>
          </a:p>
          <a:p>
            <a:pPr marL="0" indent="0">
              <a:spcBef>
                <a:spcPts val="0"/>
              </a:spcBef>
              <a:buNone/>
            </a:pPr>
            <a:endParaRPr lang="en-US" dirty="0"/>
          </a:p>
        </p:txBody>
      </p:sp>
      <p:sp>
        <p:nvSpPr>
          <p:cNvPr id="2" name="Title 1"/>
          <p:cNvSpPr>
            <a:spLocks noGrp="1"/>
          </p:cNvSpPr>
          <p:nvPr>
            <p:ph type="title"/>
          </p:nvPr>
        </p:nvSpPr>
        <p:spPr>
          <a:noFill/>
          <a:ln>
            <a:noFill/>
          </a:ln>
        </p:spPr>
        <p:txBody>
          <a:bodyPr anchor="ctr"/>
          <a:lstStyle/>
          <a:p>
            <a:r>
              <a:rPr lang="en-IN" sz="3600" dirty="0"/>
              <a:t>Multi Row Inserts </a:t>
            </a:r>
          </a:p>
        </p:txBody>
      </p:sp>
      <p:sp>
        <p:nvSpPr>
          <p:cNvPr id="6" name="Rectangle 5"/>
          <p:cNvSpPr/>
          <p:nvPr/>
        </p:nvSpPr>
        <p:spPr>
          <a:xfrm>
            <a:off x="1828800" y="4419600"/>
            <a:ext cx="5029200" cy="1219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lgn="just" fontAlgn="base">
              <a:spcBef>
                <a:spcPct val="20000"/>
              </a:spcBef>
              <a:spcAft>
                <a:spcPct val="0"/>
              </a:spcAft>
            </a:pPr>
            <a:r>
              <a:rPr lang="en-IN" sz="1400" dirty="0">
                <a:latin typeface="Courier New" pitchFamily="49" charset="0"/>
                <a:cs typeface="Courier New" pitchFamily="49" charset="0"/>
              </a:rPr>
              <a:t>INSERT [INTO] </a:t>
            </a:r>
            <a:r>
              <a:rPr lang="en-IN" sz="1400" i="1" dirty="0">
                <a:latin typeface="Courier New" pitchFamily="49" charset="0"/>
                <a:cs typeface="Courier New" pitchFamily="49" charset="0"/>
              </a:rPr>
              <a:t>tbl_name</a:t>
            </a:r>
            <a:r>
              <a:rPr lang="en-IN" sz="1400" dirty="0">
                <a:latin typeface="Courier New" pitchFamily="49" charset="0"/>
                <a:cs typeface="Courier New" pitchFamily="49" charset="0"/>
              </a:rPr>
              <a:t> [(</a:t>
            </a:r>
            <a:r>
              <a:rPr lang="en-IN" sz="1400" i="1" dirty="0">
                <a:latin typeface="Courier New" pitchFamily="49" charset="0"/>
                <a:cs typeface="Courier New" pitchFamily="49" charset="0"/>
              </a:rPr>
              <a:t>col_name</a:t>
            </a:r>
            <a:r>
              <a:rPr lang="en-IN" sz="1400" dirty="0">
                <a:latin typeface="Courier New" pitchFamily="49" charset="0"/>
                <a:cs typeface="Courier New" pitchFamily="49" charset="0"/>
              </a:rPr>
              <a:t>,...)] </a:t>
            </a:r>
            <a:endParaRPr lang="en-IN" sz="1400" dirty="0" smtClean="0">
              <a:latin typeface="Courier New" pitchFamily="49" charset="0"/>
              <a:cs typeface="Courier New" pitchFamily="49" charset="0"/>
            </a:endParaRPr>
          </a:p>
          <a:p>
            <a:pPr marL="342900" indent="-342900" algn="just" fontAlgn="base">
              <a:spcBef>
                <a:spcPct val="20000"/>
              </a:spcBef>
              <a:spcAft>
                <a:spcPct val="0"/>
              </a:spcAft>
            </a:pPr>
            <a:r>
              <a:rPr lang="en-US" sz="1400" dirty="0">
                <a:latin typeface="Courier New" pitchFamily="49" charset="0"/>
                <a:cs typeface="Courier New" pitchFamily="49" charset="0"/>
              </a:rPr>
              <a:t>VALUES ('value-1a', ['value-1b', ...]), </a:t>
            </a:r>
            <a:endParaRPr lang="en-US" sz="1400" dirty="0" smtClean="0">
              <a:latin typeface="Courier New" pitchFamily="49" charset="0"/>
              <a:cs typeface="Courier New" pitchFamily="49" charset="0"/>
            </a:endParaRPr>
          </a:p>
          <a:p>
            <a:pPr marL="342900" indent="-342900" algn="just" fontAlgn="base">
              <a:spcBef>
                <a:spcPct val="20000"/>
              </a:spcBef>
              <a:spcAft>
                <a:spcPct val="0"/>
              </a:spcAft>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'value-2a', ['value-2b', </a:t>
            </a:r>
            <a:r>
              <a:rPr lang="en-US" sz="1400" dirty="0" smtClean="0">
                <a:latin typeface="Courier New" pitchFamily="49" charset="0"/>
                <a:cs typeface="Courier New" pitchFamily="49" charset="0"/>
              </a:rPr>
              <a:t>...]),</a:t>
            </a:r>
          </a:p>
          <a:p>
            <a:pPr marL="342900" indent="-342900" algn="just" fontAlgn="base">
              <a:spcBef>
                <a:spcPct val="20000"/>
              </a:spcBef>
              <a:spcAft>
                <a:spcPct val="0"/>
              </a:spcAft>
            </a:pPr>
            <a:r>
              <a:rPr lang="en-US" sz="1400" dirty="0">
                <a:latin typeface="Courier New" pitchFamily="49" charset="0"/>
                <a:cs typeface="Courier New" pitchFamily="49" charset="0"/>
              </a:rPr>
              <a:t>	      ('value-2a', ['value-2b', </a:t>
            </a:r>
            <a:r>
              <a:rPr lang="en-US"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20</a:t>
            </a:r>
            <a:endParaRPr lang="en-US" sz="1400" dirty="0"/>
          </a:p>
        </p:txBody>
      </p:sp>
    </p:spTree>
    <p:extLst>
      <p:ext uri="{BB962C8B-B14F-4D97-AF65-F5344CB8AC3E}">
        <p14:creationId xmlns:p14="http://schemas.microsoft.com/office/powerpoint/2010/main" val="353901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000"/>
                                        <p:tgtEl>
                                          <p:spTgt spid="5">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1000"/>
                                        <p:tgtEl>
                                          <p:spTgt spid="5">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1000"/>
                                        <p:tgtEl>
                                          <p:spTgt spid="5">
                                            <p:txEl>
                                              <p:pRg st="8" end="8"/>
                                            </p:txEl>
                                          </p:spTgt>
                                        </p:tgtEl>
                                      </p:cBhvr>
                                    </p:animEffect>
                                  </p:childTnLst>
                                </p:cTn>
                              </p:par>
                            </p:childTnLst>
                          </p:cTn>
                        </p:par>
                        <p:par>
                          <p:cTn id="30" fill="hold">
                            <p:stCondLst>
                              <p:cond delay="5000"/>
                            </p:stCondLst>
                            <p:childTnLst>
                              <p:par>
                                <p:cTn id="31" presetID="10" presetClass="entr" presetSubtype="0" fill="hold" grpId="0" nodeType="afterEffect">
                                  <p:stCondLst>
                                    <p:cond delay="0"/>
                                  </p:stCondLst>
                                  <p:childTnLst>
                                    <p:set>
                                      <p:cBhvr>
                                        <p:cTn id="32" dur="1" fill="hold">
                                          <p:stCondLst>
                                            <p:cond delay="0"/>
                                          </p:stCondLst>
                                        </p:cTn>
                                        <p:tgtEl>
                                          <p:spTgt spid="6">
                                            <p:bg/>
                                          </p:spTgt>
                                        </p:tgtEl>
                                        <p:attrNameLst>
                                          <p:attrName>style.visibility</p:attrName>
                                        </p:attrNameLst>
                                      </p:cBhvr>
                                      <p:to>
                                        <p:strVal val="visible"/>
                                      </p:to>
                                    </p:set>
                                    <p:animEffect transition="in" filter="fade">
                                      <p:cBhvr>
                                        <p:cTn id="33" dur="1000"/>
                                        <p:tgtEl>
                                          <p:spTgt spid="6">
                                            <p:bg/>
                                          </p:spTgt>
                                        </p:tgtEl>
                                      </p:cBhvr>
                                    </p:animEffect>
                                  </p:childTnLst>
                                </p:cTn>
                              </p:par>
                            </p:childTnLst>
                          </p:cTn>
                        </p:par>
                        <p:par>
                          <p:cTn id="34" fill="hold">
                            <p:stCondLst>
                              <p:cond delay="6000"/>
                            </p:stCondLst>
                            <p:childTnLst>
                              <p:par>
                                <p:cTn id="35" presetID="10" presetClass="entr" presetSubtype="0"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1000"/>
                                        <p:tgtEl>
                                          <p:spTgt spid="6">
                                            <p:txEl>
                                              <p:pRg st="0" end="0"/>
                                            </p:txEl>
                                          </p:spTgt>
                                        </p:tgtEl>
                                      </p:cBhvr>
                                    </p:animEffect>
                                  </p:childTnLst>
                                </p:cTn>
                              </p:par>
                            </p:childTnLst>
                          </p:cTn>
                        </p:par>
                        <p:par>
                          <p:cTn id="38" fill="hold">
                            <p:stCondLst>
                              <p:cond delay="7000"/>
                            </p:stCondLst>
                            <p:childTnLst>
                              <p:par>
                                <p:cTn id="39" presetID="10" presetClass="entr" presetSubtype="0" fill="hold" grpId="0" nodeType="after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1000"/>
                                        <p:tgtEl>
                                          <p:spTgt spid="6">
                                            <p:txEl>
                                              <p:pRg st="1" end="1"/>
                                            </p:txEl>
                                          </p:spTgt>
                                        </p:tgtEl>
                                      </p:cBhvr>
                                    </p:animEffect>
                                  </p:childTnLst>
                                </p:cTn>
                              </p:par>
                            </p:childTnLst>
                          </p:cTn>
                        </p:par>
                        <p:par>
                          <p:cTn id="42" fill="hold">
                            <p:stCondLst>
                              <p:cond delay="8000"/>
                            </p:stCondLst>
                            <p:childTnLst>
                              <p:par>
                                <p:cTn id="43" presetID="10" presetClass="entr" presetSubtype="0" fill="hold" grpId="0" nodeType="after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1000"/>
                                        <p:tgtEl>
                                          <p:spTgt spid="6">
                                            <p:txEl>
                                              <p:pRg st="2" end="2"/>
                                            </p:txEl>
                                          </p:spTgt>
                                        </p:tgtEl>
                                      </p:cBhvr>
                                    </p:animEffect>
                                  </p:childTnLst>
                                </p:cTn>
                              </p:par>
                            </p:childTnLst>
                          </p:cTn>
                        </p:par>
                        <p:par>
                          <p:cTn id="46" fill="hold">
                            <p:stCondLst>
                              <p:cond delay="9000"/>
                            </p:stCondLst>
                            <p:childTnLst>
                              <p:par>
                                <p:cTn id="47" presetID="10" presetClass="entr" presetSubtype="0" fill="hold" grpId="0" nodeType="after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build="p" bldLvl="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2438400"/>
          </a:xfrm>
        </p:spPr>
        <p:txBody>
          <a:bodyPr/>
          <a:lstStyle/>
          <a:p>
            <a:pPr marL="365125" indent="-365125">
              <a:spcBef>
                <a:spcPts val="0"/>
              </a:spcBef>
            </a:pPr>
            <a:r>
              <a:rPr lang="en-US" sz="2000" dirty="0" smtClean="0"/>
              <a:t>You can insert </a:t>
            </a:r>
            <a:r>
              <a:rPr lang="en-US" sz="2000" dirty="0"/>
              <a:t>multiple rows at a time </a:t>
            </a:r>
            <a:r>
              <a:rPr lang="en-US" sz="2000" dirty="0" smtClean="0"/>
              <a:t>from one table to another, provided, the columns which are being copied are compatible with each other.</a:t>
            </a:r>
            <a:endParaRPr lang="en-US" sz="2000" b="1" dirty="0" smtClean="0"/>
          </a:p>
          <a:p>
            <a:pPr marL="0" indent="-365760">
              <a:spcBef>
                <a:spcPts val="0"/>
              </a:spcBef>
              <a:buNone/>
            </a:pPr>
            <a:endParaRPr lang="en-US" sz="2000" dirty="0" smtClean="0"/>
          </a:p>
          <a:p>
            <a:pPr marL="0" indent="-365760">
              <a:spcBef>
                <a:spcPts val="0"/>
              </a:spcBef>
            </a:pPr>
            <a:r>
              <a:rPr lang="en-US" sz="2000" dirty="0" smtClean="0"/>
              <a:t>Query :</a:t>
            </a:r>
            <a:endParaRPr lang="en-US" sz="2000" dirty="0"/>
          </a:p>
          <a:p>
            <a:pPr marL="741363" lvl="1" indent="-395288">
              <a:spcBef>
                <a:spcPts val="0"/>
              </a:spcBef>
            </a:pPr>
            <a:r>
              <a:rPr lang="en-US" dirty="0"/>
              <a:t>To insert multiple records from </a:t>
            </a:r>
            <a:r>
              <a:rPr lang="en-US" dirty="0" smtClean="0"/>
              <a:t>the Employee </a:t>
            </a:r>
            <a:r>
              <a:rPr lang="en-US" dirty="0"/>
              <a:t>table </a:t>
            </a:r>
            <a:r>
              <a:rPr lang="en-US" dirty="0" smtClean="0"/>
              <a:t>to the </a:t>
            </a:r>
            <a:r>
              <a:rPr lang="en-US" dirty="0" err="1" smtClean="0"/>
              <a:t>Employee_Copy</a:t>
            </a:r>
            <a:r>
              <a:rPr lang="en-US" dirty="0" smtClean="0"/>
              <a:t> table and retain the same structure, you can use the below query:</a:t>
            </a:r>
          </a:p>
          <a:p>
            <a:pPr marL="0" indent="0">
              <a:buNone/>
            </a:pPr>
            <a:r>
              <a:rPr lang="en-US" sz="1800" dirty="0"/>
              <a:t/>
            </a:r>
            <a:br>
              <a:rPr lang="en-US" sz="1800" dirty="0"/>
            </a:br>
            <a:endParaRPr lang="en-US" sz="1800" dirty="0" smtClean="0"/>
          </a:p>
          <a:p>
            <a:pPr marL="0" indent="0">
              <a:buNone/>
            </a:pPr>
            <a:endParaRPr lang="en-US" sz="2800" b="1" dirty="0">
              <a:solidFill>
                <a:srgbClr val="558ED5"/>
              </a:solidFill>
            </a:endParaRPr>
          </a:p>
          <a:p>
            <a:pPr marL="0" indent="0">
              <a:buNone/>
            </a:pPr>
            <a:r>
              <a:rPr lang="en-US" sz="2400" b="1" dirty="0" smtClean="0">
                <a:solidFill>
                  <a:srgbClr val="558ED5"/>
                </a:solidFill>
              </a:rPr>
              <a:t>	</a:t>
            </a:r>
            <a:r>
              <a:rPr lang="en-US" sz="1600" b="1" dirty="0" smtClean="0">
                <a:solidFill>
                  <a:srgbClr val="558ED5"/>
                </a:solidFill>
              </a:rPr>
              <a:t>	</a:t>
            </a:r>
            <a:endParaRPr lang="en-US" sz="800" dirty="0">
              <a:ea typeface="Calibri"/>
              <a:cs typeface="Mangal"/>
            </a:endParaRPr>
          </a:p>
        </p:txBody>
      </p:sp>
      <p:sp>
        <p:nvSpPr>
          <p:cNvPr id="2" name="Title 1"/>
          <p:cNvSpPr>
            <a:spLocks noGrp="1"/>
          </p:cNvSpPr>
          <p:nvPr>
            <p:ph type="title"/>
          </p:nvPr>
        </p:nvSpPr>
        <p:spPr>
          <a:noFill/>
          <a:ln>
            <a:noFill/>
          </a:ln>
        </p:spPr>
        <p:txBody>
          <a:bodyPr anchor="ctr"/>
          <a:lstStyle/>
          <a:p>
            <a:r>
              <a:rPr lang="en-IN" sz="3600" dirty="0"/>
              <a:t>Multi Row Inserts (Contd.) </a:t>
            </a:r>
          </a:p>
        </p:txBody>
      </p:sp>
      <p:sp>
        <p:nvSpPr>
          <p:cNvPr id="6" name="Rectangle 5"/>
          <p:cNvSpPr/>
          <p:nvPr/>
        </p:nvSpPr>
        <p:spPr>
          <a:xfrm>
            <a:off x="1905000" y="4572000"/>
            <a:ext cx="5029200" cy="838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lgn="just" fontAlgn="base">
              <a:spcBef>
                <a:spcPct val="20000"/>
              </a:spcBef>
              <a:spcAft>
                <a:spcPct val="0"/>
              </a:spcAft>
            </a:pPr>
            <a:r>
              <a:rPr lang="en-IN" sz="1600" dirty="0"/>
              <a:t>INSERT [INTO] </a:t>
            </a:r>
            <a:r>
              <a:rPr lang="en-IN" sz="1600" i="1" dirty="0"/>
              <a:t>tbl_name</a:t>
            </a:r>
            <a:r>
              <a:rPr lang="en-IN" sz="1600" dirty="0"/>
              <a:t> [(</a:t>
            </a:r>
            <a:r>
              <a:rPr lang="en-IN" sz="1600" i="1" dirty="0"/>
              <a:t>col_name</a:t>
            </a:r>
            <a:r>
              <a:rPr lang="en-IN" sz="1600" dirty="0"/>
              <a:t>,...)] </a:t>
            </a:r>
            <a:endParaRPr lang="en-IN" sz="1600" dirty="0" smtClean="0"/>
          </a:p>
          <a:p>
            <a:pPr marL="342900" indent="-342900" algn="just" fontAlgn="base">
              <a:spcBef>
                <a:spcPct val="20000"/>
              </a:spcBef>
              <a:spcAft>
                <a:spcPct val="0"/>
              </a:spcAft>
            </a:pPr>
            <a:r>
              <a:rPr lang="en-US" sz="1600" dirty="0" smtClean="0"/>
              <a:t>&lt;SELECT Query&gt;</a:t>
            </a:r>
            <a:endParaRPr lang="en-IN" sz="1600" dirty="0"/>
          </a:p>
        </p:txBody>
      </p:sp>
      <p:sp>
        <p:nvSpPr>
          <p:cNvPr id="7" name="Content Placeholder 2"/>
          <p:cNvSpPr txBox="1">
            <a:spLocks/>
          </p:cNvSpPr>
          <p:nvPr/>
        </p:nvSpPr>
        <p:spPr bwMode="auto">
          <a:xfrm>
            <a:off x="1524000" y="2984500"/>
            <a:ext cx="4648200" cy="82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00100" lvl="2" indent="0">
              <a:spcBef>
                <a:spcPts val="0"/>
              </a:spcBef>
              <a:spcAft>
                <a:spcPts val="0"/>
              </a:spcAft>
              <a:buNone/>
            </a:pPr>
            <a:r>
              <a:rPr lang="en-US" sz="1800" b="1" dirty="0">
                <a:solidFill>
                  <a:schemeClr val="accent1">
                    <a:lumMod val="75000"/>
                  </a:schemeClr>
                </a:solidFill>
                <a:latin typeface="Courier New" pitchFamily="49" charset="0"/>
                <a:cs typeface="Courier New" pitchFamily="49" charset="0"/>
              </a:rPr>
              <a:t>INSERT</a:t>
            </a:r>
            <a:r>
              <a:rPr lang="en-US" sz="800" dirty="0" smtClean="0">
                <a:ea typeface="Calibri"/>
                <a:cs typeface="Mangal"/>
              </a:rPr>
              <a:t> </a:t>
            </a:r>
            <a:r>
              <a:rPr lang="en-US" sz="1800" b="1" dirty="0">
                <a:solidFill>
                  <a:schemeClr val="accent1">
                    <a:lumMod val="75000"/>
                  </a:schemeClr>
                </a:solidFill>
                <a:latin typeface="Courier New" pitchFamily="49" charset="0"/>
                <a:cs typeface="Courier New" pitchFamily="49" charset="0"/>
              </a:rPr>
              <a:t>INTO</a:t>
            </a:r>
            <a:r>
              <a:rPr lang="en-US" sz="800" dirty="0" smtClean="0">
                <a:ea typeface="Calibri"/>
                <a:cs typeface="Mangal"/>
              </a:rPr>
              <a:t> </a:t>
            </a:r>
            <a:r>
              <a:rPr lang="en-US" sz="1800" b="1" dirty="0">
                <a:solidFill>
                  <a:schemeClr val="accent6">
                    <a:lumMod val="75000"/>
                  </a:schemeClr>
                </a:solidFill>
                <a:latin typeface="Courier New" pitchFamily="49" charset="0"/>
                <a:cs typeface="Courier New" pitchFamily="49" charset="0"/>
              </a:rPr>
              <a:t>Employee_Copy</a:t>
            </a:r>
          </a:p>
          <a:p>
            <a:pPr marL="800100" lvl="2" indent="0">
              <a:spcBef>
                <a:spcPts val="0"/>
              </a:spcBef>
              <a:spcAft>
                <a:spcPts val="0"/>
              </a:spcAft>
              <a:buNone/>
            </a:pPr>
            <a:r>
              <a:rPr lang="en-US" sz="1800" b="1" dirty="0">
                <a:solidFill>
                  <a:schemeClr val="accent1">
                    <a:lumMod val="75000"/>
                  </a:schemeClr>
                </a:solidFill>
                <a:latin typeface="Courier New" pitchFamily="49" charset="0"/>
                <a:cs typeface="Courier New" pitchFamily="49" charset="0"/>
              </a:rPr>
              <a:t>SELECT</a:t>
            </a:r>
            <a:r>
              <a:rPr lang="en-US" sz="1600" b="1" dirty="0">
                <a:solidFill>
                  <a:srgbClr val="558ED5"/>
                </a:solidFill>
              </a:rPr>
              <a:t> </a:t>
            </a:r>
            <a:r>
              <a:rPr lang="en-US" sz="1800" b="1" dirty="0">
                <a:solidFill>
                  <a:schemeClr val="accent1">
                    <a:lumMod val="75000"/>
                  </a:schemeClr>
                </a:solidFill>
                <a:latin typeface="Courier New" pitchFamily="49" charset="0"/>
                <a:cs typeface="Courier New" pitchFamily="49" charset="0"/>
              </a:rPr>
              <a:t>*</a:t>
            </a:r>
            <a:r>
              <a:rPr lang="en-US" sz="1600" b="1" dirty="0">
                <a:solidFill>
                  <a:srgbClr val="558ED5"/>
                </a:solidFill>
              </a:rPr>
              <a:t> </a:t>
            </a:r>
            <a:r>
              <a:rPr lang="en-US" sz="1800" b="1" dirty="0">
                <a:solidFill>
                  <a:schemeClr val="accent1">
                    <a:lumMod val="75000"/>
                  </a:schemeClr>
                </a:solidFill>
                <a:latin typeface="Courier New" pitchFamily="49" charset="0"/>
                <a:cs typeface="Courier New" pitchFamily="49" charset="0"/>
              </a:rPr>
              <a:t>FROM</a:t>
            </a:r>
            <a:r>
              <a:rPr lang="en-US" sz="1600" b="1" dirty="0">
                <a:solidFill>
                  <a:srgbClr val="558ED5"/>
                </a:solidFill>
              </a:rPr>
              <a:t> </a:t>
            </a:r>
            <a:r>
              <a:rPr lang="en-US" sz="1800" b="1" dirty="0">
                <a:solidFill>
                  <a:schemeClr val="accent6">
                    <a:lumMod val="75000"/>
                  </a:schemeClr>
                </a:solidFill>
                <a:latin typeface="Courier New" pitchFamily="49" charset="0"/>
                <a:cs typeface="Courier New" pitchFamily="49" charset="0"/>
              </a:rPr>
              <a:t>Employee;</a:t>
            </a:r>
          </a:p>
        </p:txBody>
      </p:sp>
      <p:sp>
        <p:nvSpPr>
          <p:cNvPr id="4" name="TextBox 3"/>
          <p:cNvSpPr txBox="1"/>
          <p:nvPr/>
        </p:nvSpPr>
        <p:spPr>
          <a:xfrm>
            <a:off x="457200" y="3849469"/>
            <a:ext cx="2895600" cy="707886"/>
          </a:xfrm>
          <a:prstGeom prst="rect">
            <a:avLst/>
          </a:prstGeom>
          <a:noFill/>
        </p:spPr>
        <p:txBody>
          <a:bodyPr wrap="square" rtlCol="0">
            <a:spAutoFit/>
          </a:bodyPr>
          <a:lstStyle/>
          <a:p>
            <a:pPr marL="285750" indent="-285750">
              <a:buFont typeface="Arial" pitchFamily="34" charset="0"/>
              <a:buChar char="•"/>
            </a:pPr>
            <a:r>
              <a:rPr lang="en-US" sz="2000" dirty="0"/>
              <a:t>Syntax :</a:t>
            </a:r>
          </a:p>
          <a:p>
            <a:endParaRPr lang="en-US" sz="2000"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21</a:t>
            </a:r>
            <a:endParaRPr lang="en-US" sz="1400" dirty="0"/>
          </a:p>
        </p:txBody>
      </p:sp>
    </p:spTree>
    <p:extLst>
      <p:ext uri="{BB962C8B-B14F-4D97-AF65-F5344CB8AC3E}">
        <p14:creationId xmlns:p14="http://schemas.microsoft.com/office/powerpoint/2010/main" val="8950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1000"/>
                                        <p:tgtEl>
                                          <p:spTgt spid="7">
                                            <p:txEl>
                                              <p:pRg st="0" end="0"/>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1000"/>
                                        <p:tgtEl>
                                          <p:spTgt spid="7">
                                            <p:txEl>
                                              <p:pRg st="1" end="1"/>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1000"/>
                                        <p:tgtEl>
                                          <p:spTgt spid="4">
                                            <p:txEl>
                                              <p:pRg st="0" end="0"/>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6">
                                            <p:bg/>
                                          </p:spTgt>
                                        </p:tgtEl>
                                        <p:attrNameLst>
                                          <p:attrName>style.visibility</p:attrName>
                                        </p:attrNameLst>
                                      </p:cBhvr>
                                      <p:to>
                                        <p:strVal val="visible"/>
                                      </p:to>
                                    </p:set>
                                    <p:animEffect transition="in" filter="fade">
                                      <p:cBhvr>
                                        <p:cTn id="39" dur="1000"/>
                                        <p:tgtEl>
                                          <p:spTgt spid="6">
                                            <p:bg/>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1000"/>
                                        <p:tgtEl>
                                          <p:spTgt spid="6">
                                            <p:txEl>
                                              <p:pRg st="0" end="0"/>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6" grpId="0" build="p" bldLvl="3" animBg="1"/>
      <p:bldP spid="7" grpId="0" build="p" bldLvl="3"/>
      <p:bldP spid="4"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4" name="Slide Number Placeholder 3"/>
          <p:cNvSpPr>
            <a:spLocks noGrp="1"/>
          </p:cNvSpPr>
          <p:nvPr>
            <p:ph type="sldNum" sz="quarter" idx="4294967295"/>
          </p:nvPr>
        </p:nvSpPr>
        <p:spPr>
          <a:xfrm>
            <a:off x="8699500" y="6456363"/>
            <a:ext cx="444500" cy="320675"/>
          </a:xfrm>
          <a:prstGeom prst="rect">
            <a:avLst/>
          </a:prstGeom>
        </p:spPr>
        <p:txBody>
          <a:bodyPr/>
          <a:lstStyle/>
          <a:p>
            <a:pPr>
              <a:defRPr/>
            </a:pPr>
            <a:fld id="{50EC62AF-8A58-47DB-8277-FFD1CE2A98DE}" type="slidenum">
              <a:rPr lang="en-US" smtClean="0"/>
              <a:pPr>
                <a:defRPr/>
              </a:pPr>
              <a:t>22</a:t>
            </a:fld>
            <a:endParaRPr lang="en-US" dirty="0"/>
          </a:p>
        </p:txBody>
      </p:sp>
      <p:sp>
        <p:nvSpPr>
          <p:cNvPr id="11" name="Rectangle 10"/>
          <p:cNvSpPr/>
          <p:nvPr/>
        </p:nvSpPr>
        <p:spPr>
          <a:xfrm>
            <a:off x="457200" y="5359790"/>
            <a:ext cx="8229600" cy="660010"/>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r>
              <a:rPr lang="en-US" dirty="0" smtClean="0"/>
              <a:t>Let us learn about </a:t>
            </a:r>
            <a:r>
              <a:rPr lang="en-US" dirty="0" smtClean="0">
                <a:solidFill>
                  <a:schemeClr val="bg1"/>
                </a:solidFill>
              </a:rPr>
              <a:t>Data Manipulation Language UPDATE</a:t>
            </a:r>
            <a:r>
              <a:rPr lang="en-US" b="1" dirty="0" smtClean="0">
                <a:solidFill>
                  <a:schemeClr val="bg1"/>
                </a:solidFill>
              </a:rPr>
              <a:t> </a:t>
            </a:r>
            <a:r>
              <a:rPr lang="en-US" dirty="0" smtClean="0">
                <a:solidFill>
                  <a:schemeClr val="bg1"/>
                </a:solidFill>
              </a:rPr>
              <a:t>Statement </a:t>
            </a:r>
            <a:r>
              <a:rPr lang="en-US" dirty="0" smtClean="0"/>
              <a:t>which will help us meet Tim’s requirements.</a:t>
            </a:r>
            <a:endParaRPr lang="en-US" dirty="0"/>
          </a:p>
        </p:txBody>
      </p:sp>
      <p:pic>
        <p:nvPicPr>
          <p:cNvPr id="12" name="Picture 11"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838200" y="1797355"/>
            <a:ext cx="1447800" cy="3079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ounded Rectangular Callout 12"/>
          <p:cNvSpPr/>
          <p:nvPr/>
        </p:nvSpPr>
        <p:spPr>
          <a:xfrm>
            <a:off x="3276600" y="1203477"/>
            <a:ext cx="3810000" cy="2133600"/>
          </a:xfrm>
          <a:prstGeom prst="wedgeRoundRectCallout">
            <a:avLst>
              <a:gd name="adj1" fmla="val -86576"/>
              <a:gd name="adj2" fmla="val 45495"/>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Oops! </a:t>
            </a:r>
          </a:p>
          <a:p>
            <a:pPr lvl="0" algn="ctr"/>
            <a:r>
              <a:rPr lang="en-US" dirty="0">
                <a:solidFill>
                  <a:schemeClr val="bg2">
                    <a:lumMod val="25000"/>
                  </a:schemeClr>
                </a:solidFill>
              </a:rPr>
              <a:t>In Employee Table</a:t>
            </a:r>
            <a:r>
              <a:rPr lang="en-US" dirty="0" smtClean="0">
                <a:solidFill>
                  <a:schemeClr val="bg2">
                    <a:lumMod val="25000"/>
                  </a:schemeClr>
                </a:solidFill>
              </a:rPr>
              <a:t>, </a:t>
            </a:r>
            <a:r>
              <a:rPr lang="en-US" dirty="0">
                <a:solidFill>
                  <a:schemeClr val="bg2">
                    <a:lumMod val="25000"/>
                  </a:schemeClr>
                </a:solidFill>
              </a:rPr>
              <a:t>the extension for employee 1703 has been changed</a:t>
            </a:r>
            <a:r>
              <a:rPr lang="en-US" dirty="0" smtClean="0">
                <a:solidFill>
                  <a:schemeClr val="bg2">
                    <a:lumMod val="25000"/>
                  </a:schemeClr>
                </a:solidFill>
              </a:rPr>
              <a:t>. But </a:t>
            </a:r>
            <a:r>
              <a:rPr lang="en-US" dirty="0">
                <a:solidFill>
                  <a:schemeClr val="bg2">
                    <a:lumMod val="25000"/>
                  </a:schemeClr>
                </a:solidFill>
              </a:rPr>
              <a:t>it still shows </a:t>
            </a:r>
            <a:r>
              <a:rPr lang="en-US" dirty="0" smtClean="0">
                <a:solidFill>
                  <a:schemeClr val="bg2">
                    <a:lumMod val="25000"/>
                  </a:schemeClr>
                </a:solidFill>
              </a:rPr>
              <a:t>old </a:t>
            </a:r>
            <a:r>
              <a:rPr lang="en-US" dirty="0">
                <a:solidFill>
                  <a:schemeClr val="bg2">
                    <a:lumMod val="25000"/>
                  </a:schemeClr>
                </a:solidFill>
              </a:rPr>
              <a:t>data which needs to be updated.</a:t>
            </a:r>
          </a:p>
          <a:p>
            <a:pPr algn="ctr"/>
            <a:r>
              <a:rPr lang="en-US" dirty="0">
                <a:solidFill>
                  <a:schemeClr val="bg2">
                    <a:lumMod val="25000"/>
                  </a:schemeClr>
                </a:solidFill>
              </a:rPr>
              <a:t> </a:t>
            </a: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22</a:t>
            </a:r>
            <a:endParaRPr lang="en-US" sz="1400" dirty="0"/>
          </a:p>
        </p:txBody>
      </p:sp>
    </p:spTree>
    <p:extLst>
      <p:ext uri="{BB962C8B-B14F-4D97-AF65-F5344CB8AC3E}">
        <p14:creationId xmlns:p14="http://schemas.microsoft.com/office/powerpoint/2010/main" val="58856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IN" sz="3600" dirty="0"/>
              <a:t>UPDATE Statement</a:t>
            </a:r>
          </a:p>
        </p:txBody>
      </p:sp>
      <p:sp>
        <p:nvSpPr>
          <p:cNvPr id="3" name="Content Placeholder 2"/>
          <p:cNvSpPr>
            <a:spLocks noGrp="1"/>
          </p:cNvSpPr>
          <p:nvPr>
            <p:ph idx="1"/>
          </p:nvPr>
        </p:nvSpPr>
        <p:spPr>
          <a:xfrm>
            <a:off x="429904" y="1149350"/>
            <a:ext cx="8333096" cy="4870450"/>
          </a:xfrm>
        </p:spPr>
        <p:txBody>
          <a:bodyPr/>
          <a:lstStyle/>
          <a:p>
            <a:pPr marL="0" indent="-365760">
              <a:spcBef>
                <a:spcPts val="0"/>
              </a:spcBef>
            </a:pPr>
            <a:r>
              <a:rPr lang="en-US" dirty="0" smtClean="0"/>
              <a:t>UPDATE</a:t>
            </a:r>
          </a:p>
          <a:p>
            <a:pPr marL="731520" indent="-365760">
              <a:spcBef>
                <a:spcPts val="0"/>
              </a:spcBef>
              <a:buFont typeface="Calibri" pitchFamily="34" charset="0"/>
              <a:buChar char="—"/>
            </a:pPr>
            <a:r>
              <a:rPr lang="en-US" dirty="0" smtClean="0"/>
              <a:t>UPDATE </a:t>
            </a:r>
            <a:r>
              <a:rPr lang="en-US" dirty="0"/>
              <a:t>statement </a:t>
            </a:r>
            <a:r>
              <a:rPr lang="en-US" dirty="0" smtClean="0"/>
              <a:t>changes </a:t>
            </a:r>
            <a:r>
              <a:rPr lang="en-US" dirty="0"/>
              <a:t>the data of one or more records in a table</a:t>
            </a:r>
            <a:r>
              <a:rPr lang="en-US" dirty="0" smtClean="0"/>
              <a:t>.</a:t>
            </a:r>
          </a:p>
          <a:p>
            <a:pPr marL="731520" indent="-365760">
              <a:spcBef>
                <a:spcPts val="0"/>
              </a:spcBef>
              <a:buFont typeface="Calibri" pitchFamily="34" charset="0"/>
              <a:buChar char="—"/>
            </a:pPr>
            <a:r>
              <a:rPr lang="en-US" dirty="0"/>
              <a:t>Either all the rows can be updated, or a subset may be chosen using a condition</a:t>
            </a:r>
            <a:r>
              <a:rPr lang="en-US" dirty="0" smtClean="0"/>
              <a:t>.</a:t>
            </a:r>
          </a:p>
          <a:p>
            <a:pPr marL="1531620" lvl="2" indent="-365760">
              <a:spcBef>
                <a:spcPts val="0"/>
              </a:spcBef>
            </a:pPr>
            <a:r>
              <a:rPr lang="en-US" dirty="0"/>
              <a:t>For the UPDATE to be successful, the user must have data manipulation privileges (UPDATE privilege) on the table or column and the updated value must not conflict with all the applicable constraints (such as primary keys, unique indexes, CHECK constraints, and NOT NULL constraints</a:t>
            </a:r>
            <a:r>
              <a:rPr lang="en-US" dirty="0" smtClean="0"/>
              <a:t>).</a:t>
            </a:r>
          </a:p>
          <a:p>
            <a:pPr marL="1530350" lvl="2" indent="-365125">
              <a:spcBef>
                <a:spcPts val="0"/>
              </a:spcBef>
            </a:pPr>
            <a:r>
              <a:rPr lang="en-US" dirty="0"/>
              <a:t>Some database</a:t>
            </a:r>
            <a:r>
              <a:rPr lang="en-US" strike="sngStrike" dirty="0"/>
              <a:t>s</a:t>
            </a:r>
            <a:r>
              <a:rPr lang="en-US" dirty="0"/>
              <a:t> allow the non-standard use of the FROM </a:t>
            </a:r>
            <a:r>
              <a:rPr lang="en-US" dirty="0" smtClean="0"/>
              <a:t>clause as well.</a:t>
            </a:r>
          </a:p>
          <a:p>
            <a:pPr marL="0" indent="-365760">
              <a:spcBef>
                <a:spcPts val="0"/>
              </a:spcBef>
            </a:pPr>
            <a:r>
              <a:rPr lang="en-US" dirty="0" smtClean="0"/>
              <a:t>Query:</a:t>
            </a:r>
            <a:endParaRPr lang="en-US" dirty="0"/>
          </a:p>
          <a:p>
            <a:pPr marL="0" lvl="0" indent="0" fontAlgn="auto">
              <a:spcBef>
                <a:spcPts val="0"/>
              </a:spcBef>
              <a:spcAft>
                <a:spcPts val="0"/>
              </a:spcAft>
              <a:buNone/>
            </a:pPr>
            <a:r>
              <a:rPr lang="en-US" sz="2000" dirty="0" smtClean="0"/>
              <a:t>	</a:t>
            </a:r>
            <a:r>
              <a:rPr lang="en-US" b="1" dirty="0">
                <a:solidFill>
                  <a:schemeClr val="accent1">
                    <a:lumMod val="75000"/>
                  </a:schemeClr>
                </a:solidFill>
                <a:latin typeface="Courier New" pitchFamily="49" charset="0"/>
                <a:cs typeface="Courier New" pitchFamily="49" charset="0"/>
              </a:rPr>
              <a:t>UPDATE</a:t>
            </a:r>
            <a:r>
              <a:rPr lang="en-US" b="1" dirty="0">
                <a:solidFill>
                  <a:srgbClr val="558ED5"/>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Employees</a:t>
            </a:r>
          </a:p>
          <a:p>
            <a:pPr marL="0" lvl="0" indent="0" fontAlgn="auto">
              <a:spcBef>
                <a:spcPts val="0"/>
              </a:spcBef>
              <a:spcAft>
                <a:spcPts val="0"/>
              </a:spcAft>
              <a:buNone/>
            </a:pPr>
            <a:r>
              <a:rPr lang="en-US" b="1" dirty="0" smtClean="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SET</a:t>
            </a:r>
            <a:r>
              <a:rPr lang="en-US" b="1" dirty="0" smtClean="0">
                <a:solidFill>
                  <a:srgbClr val="558ED5"/>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extension ='x19320' </a:t>
            </a:r>
          </a:p>
          <a:p>
            <a:pPr marL="800100" lvl="2" indent="0">
              <a:spcBef>
                <a:spcPts val="0"/>
              </a:spcBef>
              <a:spcAft>
                <a:spcPts val="0"/>
              </a:spcAft>
              <a:buNone/>
            </a:pPr>
            <a:r>
              <a:rPr lang="en-US" b="1" dirty="0" smtClean="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WHERE</a:t>
            </a:r>
            <a:r>
              <a:rPr lang="en-US" b="1" dirty="0" smtClean="0">
                <a:solidFill>
                  <a:srgbClr val="558ED5"/>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employeeNumber</a:t>
            </a:r>
            <a:r>
              <a:rPr lang="en-US" b="1" dirty="0">
                <a:solidFill>
                  <a:schemeClr val="accent6">
                    <a:lumMod val="75000"/>
                  </a:schemeClr>
                </a:solidFill>
                <a:latin typeface="Courier New" pitchFamily="49" charset="0"/>
                <a:cs typeface="Courier New" pitchFamily="49" charset="0"/>
              </a:rPr>
              <a:t>='1703’;</a:t>
            </a:r>
          </a:p>
          <a:p>
            <a:r>
              <a:rPr lang="en-US" dirty="0" smtClean="0"/>
              <a:t>Explanation: The extension for employee 1703 has been changed from x19200 to x19320</a:t>
            </a:r>
            <a:r>
              <a:rPr lang="en-US" dirty="0" smtClean="0"/>
              <a:t>.</a:t>
            </a:r>
            <a:endParaRPr lang="en-US" dirty="0" smtClean="0"/>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23</a:t>
            </a:r>
            <a:endParaRPr lang="en-US" sz="1400" dirty="0"/>
          </a:p>
        </p:txBody>
      </p:sp>
    </p:spTree>
    <p:extLst>
      <p:ext uri="{BB962C8B-B14F-4D97-AF65-F5344CB8AC3E}">
        <p14:creationId xmlns:p14="http://schemas.microsoft.com/office/powerpoint/2010/main" val="236385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r>
              <a:rPr lang="en-US" sz="2000" dirty="0" smtClean="0"/>
              <a:t>Syntax:</a:t>
            </a:r>
            <a:endParaRPr lang="en-US" sz="2000" dirty="0"/>
          </a:p>
          <a:p>
            <a:endParaRPr lang="en-US" sz="1800" dirty="0" smtClean="0"/>
          </a:p>
        </p:txBody>
      </p:sp>
      <p:sp>
        <p:nvSpPr>
          <p:cNvPr id="2" name="Title 1"/>
          <p:cNvSpPr>
            <a:spLocks noGrp="1"/>
          </p:cNvSpPr>
          <p:nvPr>
            <p:ph type="title"/>
          </p:nvPr>
        </p:nvSpPr>
        <p:spPr>
          <a:noFill/>
          <a:ln>
            <a:noFill/>
          </a:ln>
        </p:spPr>
        <p:txBody>
          <a:bodyPr anchor="ctr"/>
          <a:lstStyle/>
          <a:p>
            <a:r>
              <a:rPr lang="en-IN" sz="3600" dirty="0"/>
              <a:t>UPDATE Statement (Contd.)</a:t>
            </a:r>
          </a:p>
        </p:txBody>
      </p:sp>
      <p:sp>
        <p:nvSpPr>
          <p:cNvPr id="5" name="Rectangle 4"/>
          <p:cNvSpPr/>
          <p:nvPr/>
        </p:nvSpPr>
        <p:spPr>
          <a:xfrm>
            <a:off x="2743200" y="1981200"/>
            <a:ext cx="3733800" cy="154560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p>
          <a:p>
            <a:r>
              <a:rPr lang="en-US" sz="1400" dirty="0">
                <a:latin typeface="Courier New" pitchFamily="49" charset="0"/>
                <a:cs typeface="Courier New" pitchFamily="49" charset="0"/>
              </a:rPr>
              <a:t>UPDATE  table_reference</a:t>
            </a:r>
          </a:p>
          <a:p>
            <a:r>
              <a:rPr lang="en-US" sz="1400" dirty="0">
                <a:latin typeface="Courier New" pitchFamily="49" charset="0"/>
                <a:cs typeface="Courier New" pitchFamily="49" charset="0"/>
              </a:rPr>
              <a:t>SET </a:t>
            </a:r>
          </a:p>
          <a:p>
            <a:r>
              <a:rPr lang="en-US" sz="1400" dirty="0">
                <a:latin typeface="Courier New" pitchFamily="49" charset="0"/>
                <a:cs typeface="Courier New" pitchFamily="49" charset="0"/>
              </a:rPr>
              <a:t>	col_name1={expr1|DEFAULT} </a:t>
            </a:r>
          </a:p>
          <a:p>
            <a:r>
              <a:rPr lang="en-US" sz="1400" dirty="0">
                <a:latin typeface="Courier New" pitchFamily="49" charset="0"/>
                <a:cs typeface="Courier New" pitchFamily="49" charset="0"/>
              </a:rPr>
              <a:t>	[,col_name2={expr2|DEFAULT}] ...</a:t>
            </a:r>
          </a:p>
          <a:p>
            <a:r>
              <a:rPr lang="en-US" sz="1400" dirty="0">
                <a:latin typeface="Courier New" pitchFamily="49" charset="0"/>
                <a:cs typeface="Courier New" pitchFamily="49" charset="0"/>
              </a:rPr>
              <a:t>[WHERE where_condition]</a:t>
            </a:r>
          </a:p>
          <a:p>
            <a:pPr marL="342900" indent="-342900" algn="just" fontAlgn="base">
              <a:spcBef>
                <a:spcPct val="20000"/>
              </a:spcBef>
              <a:spcAft>
                <a:spcPct val="0"/>
              </a:spcAft>
              <a:buNone/>
            </a:pPr>
            <a:endParaRPr lang="en-IN" sz="1400" dirty="0"/>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24</a:t>
            </a:r>
            <a:endParaRPr lang="en-US" sz="1400" dirty="0"/>
          </a:p>
        </p:txBody>
      </p:sp>
    </p:spTree>
    <p:extLst>
      <p:ext uri="{BB962C8B-B14F-4D97-AF65-F5344CB8AC3E}">
        <p14:creationId xmlns:p14="http://schemas.microsoft.com/office/powerpoint/2010/main" val="36684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learn about </a:t>
            </a:r>
            <a:r>
              <a:rPr lang="en-US" dirty="0" smtClean="0">
                <a:solidFill>
                  <a:schemeClr val="bg1"/>
                </a:solidFill>
              </a:rPr>
              <a:t>Data Manipulation Language DELETE Statement </a:t>
            </a:r>
            <a:r>
              <a:rPr lang="en-US" dirty="0" smtClean="0"/>
              <a:t>which will help us meet Tim’s requirements.</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1797355"/>
            <a:ext cx="1447800" cy="3079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276600" y="1593576"/>
            <a:ext cx="3352800" cy="1743501"/>
          </a:xfrm>
          <a:prstGeom prst="wedgeRoundRectCallout">
            <a:avLst>
              <a:gd name="adj1" fmla="val -86820"/>
              <a:gd name="adj2" fmla="val 40530"/>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Oops! </a:t>
            </a:r>
          </a:p>
          <a:p>
            <a:pPr algn="ctr"/>
            <a:r>
              <a:rPr lang="en-US" dirty="0">
                <a:solidFill>
                  <a:schemeClr val="bg2">
                    <a:lumMod val="25000"/>
                  </a:schemeClr>
                </a:solidFill>
              </a:rPr>
              <a:t>In Employee </a:t>
            </a:r>
            <a:r>
              <a:rPr lang="en-US" dirty="0" smtClean="0">
                <a:solidFill>
                  <a:schemeClr val="bg2">
                    <a:lumMod val="25000"/>
                  </a:schemeClr>
                </a:solidFill>
              </a:rPr>
              <a:t>Table, the record of employee 1703 is </a:t>
            </a:r>
            <a:r>
              <a:rPr lang="en-US" dirty="0">
                <a:solidFill>
                  <a:schemeClr val="bg2">
                    <a:lumMod val="25000"/>
                  </a:schemeClr>
                </a:solidFill>
              </a:rPr>
              <a:t>no more required </a:t>
            </a:r>
            <a:r>
              <a:rPr lang="en-US" dirty="0" smtClean="0">
                <a:solidFill>
                  <a:schemeClr val="bg2">
                    <a:lumMod val="25000"/>
                  </a:schemeClr>
                </a:solidFill>
              </a:rPr>
              <a:t>and needs </a:t>
            </a:r>
            <a:r>
              <a:rPr lang="en-US" dirty="0">
                <a:solidFill>
                  <a:schemeClr val="bg2">
                    <a:lumMod val="25000"/>
                  </a:schemeClr>
                </a:solidFill>
              </a:rPr>
              <a:t>to be removed.</a:t>
            </a:r>
          </a:p>
          <a:p>
            <a:pPr lvl="0" algn="ctr"/>
            <a:r>
              <a:rPr lang="en-US" sz="1600" dirty="0" smtClean="0">
                <a:solidFill>
                  <a:schemeClr val="bg2">
                    <a:lumMod val="25000"/>
                  </a:schemeClr>
                </a:solidFill>
              </a:rPr>
              <a:t> </a:t>
            </a:r>
            <a:endParaRPr lang="en-US" sz="1600" dirty="0">
              <a:solidFill>
                <a:srgbClr val="EEECE1">
                  <a:lumMod val="25000"/>
                </a:srgbClr>
              </a:solidFill>
            </a:endParaRP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25</a:t>
            </a:r>
            <a:endParaRPr lang="en-US" sz="1400" dirty="0"/>
          </a:p>
        </p:txBody>
      </p:sp>
    </p:spTree>
    <p:extLst>
      <p:ext uri="{BB962C8B-B14F-4D97-AF65-F5344CB8AC3E}">
        <p14:creationId xmlns:p14="http://schemas.microsoft.com/office/powerpoint/2010/main" val="235557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p:spPr>
        <p:txBody>
          <a:bodyPr/>
          <a:lstStyle/>
          <a:p>
            <a:pPr marL="0" indent="-365760"/>
            <a:r>
              <a:rPr lang="en-US" dirty="0" smtClean="0"/>
              <a:t>DELETE</a:t>
            </a:r>
          </a:p>
          <a:p>
            <a:pPr marL="731520" indent="-365760">
              <a:spcBef>
                <a:spcPts val="0"/>
              </a:spcBef>
              <a:buFont typeface="Calibri" pitchFamily="34" charset="0"/>
              <a:buChar char="—"/>
            </a:pPr>
            <a:r>
              <a:rPr lang="en-US" dirty="0" smtClean="0"/>
              <a:t>DELETE </a:t>
            </a:r>
            <a:r>
              <a:rPr lang="en-US" dirty="0"/>
              <a:t>statement removes one or more records from a </a:t>
            </a:r>
            <a:r>
              <a:rPr lang="en-US" dirty="0" smtClean="0"/>
              <a:t>table</a:t>
            </a:r>
            <a:r>
              <a:rPr lang="en-US" dirty="0"/>
              <a:t>. </a:t>
            </a:r>
            <a:endParaRPr lang="en-US" dirty="0" smtClean="0"/>
          </a:p>
          <a:p>
            <a:pPr marL="731520" indent="-365760">
              <a:spcBef>
                <a:spcPts val="0"/>
              </a:spcBef>
              <a:buFont typeface="Calibri" pitchFamily="34" charset="0"/>
              <a:buChar char="—"/>
            </a:pPr>
            <a:r>
              <a:rPr lang="en-US" dirty="0" smtClean="0"/>
              <a:t>A </a:t>
            </a:r>
            <a:r>
              <a:rPr lang="en-US" dirty="0"/>
              <a:t>subset may be defined for deletion using a condition, otherwise all records </a:t>
            </a:r>
            <a:r>
              <a:rPr lang="en-US" dirty="0" smtClean="0"/>
              <a:t>will be removed.</a:t>
            </a:r>
          </a:p>
          <a:p>
            <a:pPr marL="731520" indent="-365760">
              <a:spcBef>
                <a:spcPts val="0"/>
              </a:spcBef>
              <a:buFont typeface="Calibri" pitchFamily="34" charset="0"/>
              <a:buChar char="—"/>
            </a:pPr>
            <a:r>
              <a:rPr lang="en-US" dirty="0"/>
              <a:t>Some DBMSs, like MySQL, allow to delete rows from multiple tables with one DELETE statement (this is sometimes called multi-table DELETE</a:t>
            </a:r>
            <a:r>
              <a:rPr lang="en-US" dirty="0" smtClean="0"/>
              <a:t>).</a:t>
            </a:r>
          </a:p>
          <a:p>
            <a:pPr marL="0" indent="-365760" fontAlgn="auto">
              <a:spcBef>
                <a:spcPts val="0"/>
              </a:spcBef>
              <a:spcAft>
                <a:spcPts val="0"/>
              </a:spcAft>
            </a:pPr>
            <a:r>
              <a:rPr lang="en-US" dirty="0" smtClean="0">
                <a:solidFill>
                  <a:prstClr val="black"/>
                </a:solidFill>
              </a:rPr>
              <a:t>Query:</a:t>
            </a:r>
            <a:endParaRPr lang="en-US" dirty="0">
              <a:solidFill>
                <a:prstClr val="black"/>
              </a:solidFill>
            </a:endParaRPr>
          </a:p>
          <a:p>
            <a:pPr marL="800100" lvl="2" indent="0" fontAlgn="auto">
              <a:spcBef>
                <a:spcPts val="0"/>
              </a:spcBef>
              <a:spcAft>
                <a:spcPts val="0"/>
              </a:spcAft>
              <a:buNone/>
            </a:pPr>
            <a:r>
              <a:rPr lang="en-US" b="1" dirty="0">
                <a:solidFill>
                  <a:schemeClr val="accent1">
                    <a:lumMod val="75000"/>
                  </a:schemeClr>
                </a:solidFill>
                <a:latin typeface="Courier New" pitchFamily="49" charset="0"/>
                <a:cs typeface="Courier New" pitchFamily="49" charset="0"/>
              </a:rPr>
              <a:t>DELETE</a:t>
            </a:r>
            <a:r>
              <a:rPr lang="en-US" b="1" dirty="0">
                <a:solidFill>
                  <a:srgbClr val="558ED5"/>
                </a:solidFill>
                <a:latin typeface="Courier New" pitchFamily="49" charset="0"/>
                <a:cs typeface="Courier New" pitchFamily="49" charset="0"/>
              </a:rPr>
              <a:t> </a:t>
            </a:r>
            <a:endParaRPr lang="en-US" dirty="0">
              <a:solidFill>
                <a:prstClr val="black"/>
              </a:solidFill>
              <a:latin typeface="Courier New" pitchFamily="49" charset="0"/>
              <a:ea typeface="Calibri"/>
              <a:cs typeface="Courier New" pitchFamily="49" charset="0"/>
            </a:endParaRPr>
          </a:p>
          <a:p>
            <a:pPr marL="800100" lvl="2" indent="0" fontAlgn="auto">
              <a:spcBef>
                <a:spcPts val="0"/>
              </a:spcBef>
              <a:spcAft>
                <a:spcPts val="0"/>
              </a:spcAft>
              <a:buNone/>
            </a:pPr>
            <a:r>
              <a:rPr lang="en-US" b="1" dirty="0">
                <a:solidFill>
                  <a:schemeClr val="accent1">
                    <a:lumMod val="75000"/>
                  </a:schemeClr>
                </a:solidFill>
                <a:latin typeface="Courier New" pitchFamily="49" charset="0"/>
                <a:cs typeface="Courier New" pitchFamily="49" charset="0"/>
              </a:rPr>
              <a:t>FROM</a:t>
            </a:r>
            <a:r>
              <a:rPr lang="en-US" b="1" dirty="0">
                <a:solidFill>
                  <a:srgbClr val="558ED5"/>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Employees</a:t>
            </a:r>
          </a:p>
          <a:p>
            <a:pPr marL="800100" lvl="2" indent="0">
              <a:spcBef>
                <a:spcPts val="0"/>
              </a:spcBef>
              <a:spcAft>
                <a:spcPts val="0"/>
              </a:spcAft>
              <a:buNone/>
            </a:pPr>
            <a:r>
              <a:rPr lang="en-US" b="1" dirty="0">
                <a:solidFill>
                  <a:schemeClr val="accent1">
                    <a:lumMod val="75000"/>
                  </a:schemeClr>
                </a:solidFill>
                <a:latin typeface="Courier New" pitchFamily="49" charset="0"/>
                <a:cs typeface="Courier New" pitchFamily="49" charset="0"/>
              </a:rPr>
              <a:t>WHERE</a:t>
            </a:r>
            <a:r>
              <a:rPr lang="en-US" b="1" dirty="0">
                <a:solidFill>
                  <a:srgbClr val="558ED5"/>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employeenumber</a:t>
            </a:r>
            <a:r>
              <a:rPr lang="en-US" b="1" dirty="0">
                <a:solidFill>
                  <a:schemeClr val="accent6">
                    <a:lumMod val="75000"/>
                  </a:schemeClr>
                </a:solidFill>
                <a:latin typeface="Courier New" pitchFamily="49" charset="0"/>
                <a:cs typeface="Courier New" pitchFamily="49" charset="0"/>
              </a:rPr>
              <a:t>=1703;</a:t>
            </a:r>
          </a:p>
          <a:p>
            <a:pPr marL="0" indent="-365760"/>
            <a:r>
              <a:rPr lang="en-US" dirty="0" smtClean="0"/>
              <a:t>Explanation: The record of employee 1703 has been removed from </a:t>
            </a:r>
            <a:r>
              <a:rPr lang="en-US" dirty="0"/>
              <a:t>e</a:t>
            </a:r>
            <a:r>
              <a:rPr lang="en-US" dirty="0" smtClean="0"/>
              <a:t>mployee table.</a:t>
            </a:r>
          </a:p>
          <a:p>
            <a:pPr marL="395288" indent="-395288"/>
            <a:r>
              <a:rPr lang="en-US" dirty="0"/>
              <a:t>Syntax :</a:t>
            </a:r>
          </a:p>
        </p:txBody>
      </p:sp>
      <p:sp>
        <p:nvSpPr>
          <p:cNvPr id="2" name="Title 1"/>
          <p:cNvSpPr>
            <a:spLocks noGrp="1"/>
          </p:cNvSpPr>
          <p:nvPr>
            <p:ph type="title"/>
          </p:nvPr>
        </p:nvSpPr>
        <p:spPr>
          <a:noFill/>
          <a:ln>
            <a:noFill/>
          </a:ln>
        </p:spPr>
        <p:txBody>
          <a:bodyPr anchor="ctr"/>
          <a:lstStyle/>
          <a:p>
            <a:r>
              <a:rPr lang="en-IN" sz="3600" dirty="0"/>
              <a:t>Data Manipulation Language</a:t>
            </a:r>
          </a:p>
        </p:txBody>
      </p:sp>
      <p:sp>
        <p:nvSpPr>
          <p:cNvPr id="5" name="Rectangle 4"/>
          <p:cNvSpPr/>
          <p:nvPr/>
        </p:nvSpPr>
        <p:spPr>
          <a:xfrm>
            <a:off x="3048000" y="4495800"/>
            <a:ext cx="2209800" cy="9144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DELETE </a:t>
            </a:r>
          </a:p>
          <a:p>
            <a:r>
              <a:rPr lang="en-US" sz="1400" dirty="0">
                <a:latin typeface="Courier New" pitchFamily="49" charset="0"/>
                <a:cs typeface="Courier New" pitchFamily="49" charset="0"/>
              </a:rPr>
              <a:t>FROM table_name </a:t>
            </a:r>
          </a:p>
          <a:p>
            <a:r>
              <a:rPr lang="en-US" sz="1400" dirty="0">
                <a:latin typeface="Courier New" pitchFamily="49" charset="0"/>
                <a:cs typeface="Courier New" pitchFamily="49" charset="0"/>
              </a:rPr>
              <a:t>[WHERE condition</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342900" indent="-342900" algn="just" fontAlgn="base">
              <a:spcBef>
                <a:spcPct val="20000"/>
              </a:spcBef>
              <a:spcAft>
                <a:spcPct val="0"/>
              </a:spcAft>
              <a:buNone/>
            </a:pPr>
            <a:endParaRPr lang="en-IN" sz="1400" dirty="0">
              <a:latin typeface="Courier New" pitchFamily="49" charset="0"/>
              <a:cs typeface="Courier New" pitchFamily="49" charset="0"/>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26</a:t>
            </a:r>
            <a:endParaRPr lang="en-US" sz="1400" dirty="0"/>
          </a:p>
        </p:txBody>
      </p:sp>
    </p:spTree>
    <p:extLst>
      <p:ext uri="{BB962C8B-B14F-4D97-AF65-F5344CB8AC3E}">
        <p14:creationId xmlns:p14="http://schemas.microsoft.com/office/powerpoint/2010/main" val="34747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Transaction Control </a:t>
            </a:r>
            <a:r>
              <a:rPr lang="en-IN" dirty="0" smtClean="0"/>
              <a:t>Language</a:t>
            </a:r>
            <a:r>
              <a:rPr lang="en-US" dirty="0" smtClean="0"/>
              <a:t> </a:t>
            </a:r>
            <a:r>
              <a:rPr lang="en-US" dirty="0" smtClean="0">
                <a:solidFill>
                  <a:schemeClr val="bg1"/>
                </a:solidFill>
              </a:rPr>
              <a:t>COMMIT, ROLLBACK 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2111831"/>
            <a:ext cx="1371600" cy="2917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276600" y="1524000"/>
            <a:ext cx="3810000" cy="2046515"/>
          </a:xfrm>
          <a:prstGeom prst="wedgeRoundRectCallout">
            <a:avLst>
              <a:gd name="adj1" fmla="val -80551"/>
              <a:gd name="adj2" fmla="val 38480"/>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a:solidFill>
                  <a:srgbClr val="00B0F0"/>
                </a:solidFill>
              </a:rPr>
              <a:t>Undo! </a:t>
            </a:r>
          </a:p>
          <a:p>
            <a:pPr algn="ctr"/>
            <a:r>
              <a:rPr lang="en-US" dirty="0">
                <a:solidFill>
                  <a:schemeClr val="bg2">
                    <a:lumMod val="25000"/>
                  </a:schemeClr>
                </a:solidFill>
              </a:rPr>
              <a:t>While performing </a:t>
            </a:r>
            <a:r>
              <a:rPr lang="en-US" dirty="0" smtClean="0">
                <a:solidFill>
                  <a:schemeClr val="bg2">
                    <a:lumMod val="25000"/>
                  </a:schemeClr>
                </a:solidFill>
              </a:rPr>
              <a:t>update or delete </a:t>
            </a:r>
            <a:r>
              <a:rPr lang="en-US" dirty="0">
                <a:solidFill>
                  <a:schemeClr val="bg2">
                    <a:lumMod val="25000"/>
                  </a:schemeClr>
                </a:solidFill>
              </a:rPr>
              <a:t>operation on Employee table, if certain mistakes happen, user must  be able to retain previous state of data which was actually modified. </a:t>
            </a: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27</a:t>
            </a:r>
            <a:endParaRPr lang="en-US" sz="1400" dirty="0"/>
          </a:p>
        </p:txBody>
      </p:sp>
    </p:spTree>
    <p:extLst>
      <p:ext uri="{BB962C8B-B14F-4D97-AF65-F5344CB8AC3E}">
        <p14:creationId xmlns:p14="http://schemas.microsoft.com/office/powerpoint/2010/main" val="76849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5125" indent="-365125">
              <a:spcBef>
                <a:spcPts val="0"/>
              </a:spcBef>
            </a:pPr>
            <a:r>
              <a:rPr lang="en-US" sz="2000" dirty="0" smtClean="0"/>
              <a:t>A transaction </a:t>
            </a:r>
            <a:r>
              <a:rPr lang="en-US" sz="2000" dirty="0"/>
              <a:t>is logical unit of work that comprises </a:t>
            </a:r>
            <a:r>
              <a:rPr lang="en-US" sz="2000" dirty="0" smtClean="0"/>
              <a:t>one </a:t>
            </a:r>
            <a:r>
              <a:rPr lang="en-US" sz="2000" dirty="0"/>
              <a:t>or more SQL statements, usually a group of DML statements. </a:t>
            </a:r>
            <a:endParaRPr lang="en-US" sz="2000" dirty="0" smtClean="0"/>
          </a:p>
          <a:p>
            <a:pPr marL="365125" indent="-365125">
              <a:spcBef>
                <a:spcPts val="0"/>
              </a:spcBef>
            </a:pPr>
            <a:r>
              <a:rPr lang="en-US" sz="2000" dirty="0" smtClean="0"/>
              <a:t>Sometimes, by mistake, users perform certain DML operations and later realize that they must undo the changes that happened.</a:t>
            </a:r>
          </a:p>
          <a:p>
            <a:pPr marL="365125" indent="-365125">
              <a:spcBef>
                <a:spcPts val="0"/>
              </a:spcBef>
            </a:pPr>
            <a:r>
              <a:rPr lang="en-US" sz="2000" dirty="0" smtClean="0"/>
              <a:t>Even user wish that, out of the DML operations they performed, </a:t>
            </a:r>
            <a:r>
              <a:rPr lang="en-US" sz="2000" dirty="0"/>
              <a:t>if at a certain point, </a:t>
            </a:r>
            <a:r>
              <a:rPr lang="en-US" sz="2000" dirty="0" smtClean="0"/>
              <a:t> whatever was done was fine and after that point the changes made needs to be discarded.</a:t>
            </a:r>
          </a:p>
          <a:p>
            <a:pPr marL="0" indent="-365760">
              <a:spcBef>
                <a:spcPts val="0"/>
              </a:spcBef>
            </a:pPr>
            <a:endParaRPr lang="en-US" sz="2000" dirty="0" smtClean="0"/>
          </a:p>
          <a:p>
            <a:pPr marL="365125" indent="-365125">
              <a:spcBef>
                <a:spcPts val="0"/>
              </a:spcBef>
            </a:pPr>
            <a:r>
              <a:rPr lang="en-US" sz="2000" dirty="0"/>
              <a:t>To achieve such mechanism, user needs to understand the following three commands:</a:t>
            </a:r>
          </a:p>
          <a:p>
            <a:pPr marL="731520" lvl="1" indent="-365760">
              <a:spcBef>
                <a:spcPts val="0"/>
              </a:spcBef>
              <a:buFont typeface="Calibri" pitchFamily="34" charset="0"/>
              <a:buChar char="—"/>
            </a:pPr>
            <a:r>
              <a:rPr lang="en-US" b="1" dirty="0" smtClean="0"/>
              <a:t>COMMIT</a:t>
            </a:r>
            <a:r>
              <a:rPr lang="en-US" dirty="0" smtClean="0"/>
              <a:t> to complete the transaction by saving the database changes. </a:t>
            </a:r>
          </a:p>
          <a:p>
            <a:pPr marL="731520" lvl="1" indent="-365760">
              <a:spcBef>
                <a:spcPts val="0"/>
              </a:spcBef>
              <a:buFont typeface="Calibri" pitchFamily="34" charset="0"/>
              <a:buChar char="—"/>
            </a:pPr>
            <a:r>
              <a:rPr lang="en-US" b="1" dirty="0" smtClean="0"/>
              <a:t>SAVEPOINT</a:t>
            </a:r>
            <a:r>
              <a:rPr lang="en-US" dirty="0" smtClean="0"/>
              <a:t> </a:t>
            </a:r>
            <a:r>
              <a:rPr lang="en-US" dirty="0"/>
              <a:t>to divide the transaction into smaller </a:t>
            </a:r>
            <a:r>
              <a:rPr lang="en-US" dirty="0" smtClean="0"/>
              <a:t>sections. It </a:t>
            </a:r>
            <a:r>
              <a:rPr lang="en-US" dirty="0"/>
              <a:t>defines breakpoints for a transaction to allow partial </a:t>
            </a:r>
            <a:r>
              <a:rPr lang="en-US" dirty="0" smtClean="0"/>
              <a:t>rollbacks.</a:t>
            </a:r>
          </a:p>
          <a:p>
            <a:pPr marL="731520" lvl="1" indent="-365760">
              <a:spcBef>
                <a:spcPts val="0"/>
              </a:spcBef>
              <a:buFont typeface="Calibri" pitchFamily="34" charset="0"/>
              <a:buChar char="—"/>
            </a:pPr>
            <a:r>
              <a:rPr lang="en-US" b="1" dirty="0"/>
              <a:t>ROLLBACK</a:t>
            </a:r>
            <a:r>
              <a:rPr lang="en-US" dirty="0"/>
              <a:t> to undo all changes of a </a:t>
            </a:r>
            <a:r>
              <a:rPr lang="en-US" dirty="0" smtClean="0"/>
              <a:t>transaction.</a:t>
            </a:r>
            <a:endParaRPr lang="en-US" dirty="0"/>
          </a:p>
          <a:p>
            <a:pPr marL="731520" lvl="1" indent="-365760">
              <a:lnSpc>
                <a:spcPct val="120000"/>
              </a:lnSpc>
              <a:spcBef>
                <a:spcPts val="0"/>
              </a:spcBef>
              <a:buFont typeface="Arial" pitchFamily="34" charset="0"/>
              <a:buChar char="•"/>
            </a:pPr>
            <a:endParaRPr lang="en-US" sz="2400" b="1" dirty="0" smtClean="0"/>
          </a:p>
          <a:p>
            <a:endParaRPr lang="en-IN" sz="1800" dirty="0"/>
          </a:p>
        </p:txBody>
      </p:sp>
      <p:sp>
        <p:nvSpPr>
          <p:cNvPr id="2" name="Title 1"/>
          <p:cNvSpPr>
            <a:spLocks noGrp="1"/>
          </p:cNvSpPr>
          <p:nvPr>
            <p:ph type="title"/>
          </p:nvPr>
        </p:nvSpPr>
        <p:spPr>
          <a:noFill/>
          <a:ln>
            <a:noFill/>
          </a:ln>
        </p:spPr>
        <p:txBody>
          <a:bodyPr anchor="ctr"/>
          <a:lstStyle/>
          <a:p>
            <a:r>
              <a:rPr lang="en-IN" sz="3600" dirty="0"/>
              <a:t>Transaction Control Language</a:t>
            </a: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28</a:t>
            </a:r>
            <a:endParaRPr lang="en-US" sz="1400" dirty="0"/>
          </a:p>
        </p:txBody>
      </p:sp>
    </p:spTree>
    <p:extLst>
      <p:ext uri="{BB962C8B-B14F-4D97-AF65-F5344CB8AC3E}">
        <p14:creationId xmlns:p14="http://schemas.microsoft.com/office/powerpoint/2010/main" val="189849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946650"/>
          </a:xfrm>
        </p:spPr>
        <p:txBody>
          <a:bodyPr/>
          <a:lstStyle/>
          <a:p>
            <a:pPr marL="342900"/>
            <a:r>
              <a:rPr lang="en-US" sz="2000" dirty="0" smtClean="0"/>
              <a:t>Query and Explanation:</a:t>
            </a:r>
          </a:p>
          <a:p>
            <a:pPr lvl="1">
              <a:spcBef>
                <a:spcPts val="0"/>
              </a:spcBef>
              <a:spcAft>
                <a:spcPts val="0"/>
              </a:spcAft>
            </a:pPr>
            <a:r>
              <a:rPr lang="en-US" dirty="0" smtClean="0"/>
              <a:t> Check all records of Employees table </a:t>
            </a:r>
          </a:p>
          <a:p>
            <a:pPr marL="0" marR="0" indent="0">
              <a:spcBef>
                <a:spcPts val="0"/>
              </a:spcBef>
              <a:spcAft>
                <a:spcPts val="0"/>
              </a:spcAft>
              <a:buNone/>
            </a:pPr>
            <a:r>
              <a:rPr lang="en-US" sz="1800" dirty="0" smtClean="0"/>
              <a:t>	</a:t>
            </a:r>
            <a:r>
              <a:rPr lang="en-US" b="1" dirty="0">
                <a:solidFill>
                  <a:schemeClr val="accent1">
                    <a:lumMod val="75000"/>
                  </a:schemeClr>
                </a:solidFill>
                <a:latin typeface="Courier New" pitchFamily="49" charset="0"/>
                <a:cs typeface="Courier New" pitchFamily="49" charset="0"/>
              </a:rPr>
              <a:t>SELECT * FROM </a:t>
            </a:r>
            <a:r>
              <a:rPr lang="en-US" b="1" dirty="0">
                <a:solidFill>
                  <a:schemeClr val="accent6">
                    <a:lumMod val="75000"/>
                  </a:schemeClr>
                </a:solidFill>
                <a:latin typeface="Courier New" pitchFamily="49" charset="0"/>
                <a:cs typeface="Courier New" pitchFamily="49" charset="0"/>
              </a:rPr>
              <a:t>Employees</a:t>
            </a:r>
            <a:r>
              <a:rPr lang="en-US" sz="1400" b="1" dirty="0" smtClean="0">
                <a:solidFill>
                  <a:srgbClr val="BC8F00"/>
                </a:solidFill>
                <a:latin typeface="Courier New" pitchFamily="49" charset="0"/>
                <a:cs typeface="Courier New" pitchFamily="49" charset="0"/>
              </a:rPr>
              <a:t>;</a:t>
            </a:r>
            <a:r>
              <a:rPr lang="en-US" sz="1600" b="1" dirty="0" smtClean="0">
                <a:solidFill>
                  <a:srgbClr val="BC8F00"/>
                </a:solidFill>
              </a:rPr>
              <a:t>	</a:t>
            </a:r>
            <a:r>
              <a:rPr lang="en-US" sz="1800" b="1" dirty="0" smtClean="0">
                <a:solidFill>
                  <a:srgbClr val="BC8F00"/>
                </a:solidFill>
              </a:rPr>
              <a:t>		</a:t>
            </a:r>
            <a:endParaRPr lang="en-US" sz="1800" b="1" dirty="0">
              <a:solidFill>
                <a:srgbClr val="BC8F00"/>
              </a:solidFill>
            </a:endParaRPr>
          </a:p>
          <a:p>
            <a:pPr marL="800100" lvl="1" indent="-342900"/>
            <a:r>
              <a:rPr lang="en-US" dirty="0" smtClean="0"/>
              <a:t>Start transaction mechanism using following command</a:t>
            </a:r>
          </a:p>
          <a:p>
            <a:pPr marL="57150" indent="0">
              <a:buNone/>
            </a:pPr>
            <a:r>
              <a:rPr lang="en-US" sz="1400"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START TRANSACTION;</a:t>
            </a:r>
          </a:p>
          <a:p>
            <a:pPr marL="800100" lvl="1" indent="-342900"/>
            <a:r>
              <a:rPr lang="en-US" dirty="0" smtClean="0"/>
              <a:t>Delete employee 1621 (Nishi) from Employees table</a:t>
            </a:r>
            <a:endParaRPr lang="en-US" dirty="0"/>
          </a:p>
          <a:p>
            <a:pPr marL="57150" indent="0">
              <a:buNone/>
            </a:pPr>
            <a:r>
              <a:rPr lang="en-US" sz="1800" dirty="0" smtClean="0"/>
              <a:t>	</a:t>
            </a:r>
            <a:r>
              <a:rPr lang="en-US" b="1" dirty="0">
                <a:solidFill>
                  <a:schemeClr val="accent1">
                    <a:lumMod val="75000"/>
                  </a:schemeClr>
                </a:solidFill>
                <a:latin typeface="Courier New" pitchFamily="49" charset="0"/>
                <a:cs typeface="Courier New" pitchFamily="49" charset="0"/>
              </a:rPr>
              <a:t>DELETE  FROM Employees WHERE </a:t>
            </a:r>
            <a:r>
              <a:rPr lang="en-US" b="1" dirty="0" err="1">
                <a:solidFill>
                  <a:schemeClr val="accent6">
                    <a:lumMod val="75000"/>
                  </a:schemeClr>
                </a:solidFill>
                <a:latin typeface="Courier New" pitchFamily="49" charset="0"/>
                <a:cs typeface="Courier New" pitchFamily="49" charset="0"/>
              </a:rPr>
              <a:t>employeeNumber</a:t>
            </a:r>
            <a:r>
              <a:rPr lang="en-US" b="1" dirty="0">
                <a:solidFill>
                  <a:schemeClr val="accent6">
                    <a:lumMod val="75000"/>
                  </a:schemeClr>
                </a:solidFill>
                <a:latin typeface="Courier New" pitchFamily="49" charset="0"/>
                <a:cs typeface="Courier New" pitchFamily="49" charset="0"/>
              </a:rPr>
              <a:t>='1621’; </a:t>
            </a:r>
            <a:r>
              <a:rPr lang="en-US" sz="1600" dirty="0" smtClean="0"/>
              <a:t>	</a:t>
            </a:r>
          </a:p>
          <a:p>
            <a:pPr marL="800100" lvl="1" indent="-342900"/>
            <a:r>
              <a:rPr lang="en-US" dirty="0" smtClean="0"/>
              <a:t>User found he/she is trying to delete the wrong employee and fires below command</a:t>
            </a:r>
          </a:p>
          <a:p>
            <a:pPr marL="57150" indent="0">
              <a:buNone/>
            </a:pPr>
            <a:r>
              <a:rPr lang="en-US" sz="1800" dirty="0" smtClean="0"/>
              <a:t>	</a:t>
            </a:r>
            <a:r>
              <a:rPr lang="en-US" b="1" dirty="0">
                <a:solidFill>
                  <a:schemeClr val="accent1">
                    <a:lumMod val="75000"/>
                  </a:schemeClr>
                </a:solidFill>
                <a:latin typeface="Courier New" pitchFamily="49" charset="0"/>
                <a:cs typeface="Courier New" pitchFamily="49" charset="0"/>
              </a:rPr>
              <a:t>ROLLBACK;</a:t>
            </a:r>
          </a:p>
          <a:p>
            <a:pPr marL="800100" lvl="1" indent="-342900"/>
            <a:r>
              <a:rPr lang="en-US" dirty="0" smtClean="0"/>
              <a:t>Check </a:t>
            </a:r>
            <a:r>
              <a:rPr lang="en-US" dirty="0"/>
              <a:t>all </a:t>
            </a:r>
            <a:r>
              <a:rPr lang="en-US" dirty="0" smtClean="0"/>
              <a:t>records </a:t>
            </a:r>
            <a:r>
              <a:rPr lang="en-US" dirty="0"/>
              <a:t>of </a:t>
            </a:r>
            <a:r>
              <a:rPr lang="en-US" dirty="0" smtClean="0"/>
              <a:t>Employees table to see whether 1621 record still exists </a:t>
            </a:r>
            <a:endParaRPr lang="en-US" dirty="0"/>
          </a:p>
          <a:p>
            <a:pPr marL="800100" lvl="2" indent="0">
              <a:spcBef>
                <a:spcPts val="0"/>
              </a:spcBef>
              <a:spcAft>
                <a:spcPts val="0"/>
              </a:spcAft>
              <a:buNone/>
            </a:pPr>
            <a:r>
              <a:rPr lang="en-US" sz="1800" b="1" dirty="0"/>
              <a:t>	</a:t>
            </a:r>
            <a:r>
              <a:rPr lang="en-US" b="1" dirty="0">
                <a:solidFill>
                  <a:schemeClr val="accent1">
                    <a:lumMod val="75000"/>
                  </a:schemeClr>
                </a:solidFill>
                <a:latin typeface="Courier New" pitchFamily="49" charset="0"/>
                <a:cs typeface="Courier New" pitchFamily="49" charset="0"/>
              </a:rPr>
              <a:t>SELECT * FROM </a:t>
            </a:r>
            <a:r>
              <a:rPr lang="en-US" b="1" dirty="0">
                <a:solidFill>
                  <a:schemeClr val="accent6">
                    <a:lumMod val="75000"/>
                  </a:schemeClr>
                </a:solidFill>
                <a:latin typeface="Courier New" pitchFamily="49" charset="0"/>
                <a:cs typeface="Courier New" pitchFamily="49" charset="0"/>
              </a:rPr>
              <a:t>Employees;</a:t>
            </a:r>
          </a:p>
          <a:p>
            <a:pPr marL="342900"/>
            <a:r>
              <a:rPr lang="en-US" sz="1800" dirty="0" smtClean="0"/>
              <a:t>If</a:t>
            </a:r>
            <a:r>
              <a:rPr lang="en-US" sz="2000" dirty="0" smtClean="0"/>
              <a:t>, in the above mentioned code, the first SELECT query returns </a:t>
            </a:r>
            <a:r>
              <a:rPr lang="en-US" sz="2000" b="1" i="1" dirty="0" smtClean="0"/>
              <a:t>n</a:t>
            </a:r>
            <a:r>
              <a:rPr lang="en-US" sz="2000" dirty="0" smtClean="0"/>
              <a:t> records, after the transaction is over, the last SELECT query will still return the same number of records.</a:t>
            </a:r>
            <a:endParaRPr lang="en-US" sz="2000" dirty="0"/>
          </a:p>
          <a:p>
            <a:pPr marL="57150" indent="0">
              <a:buNone/>
            </a:pPr>
            <a:endParaRPr lang="en-US" sz="1800" dirty="0" smtClean="0"/>
          </a:p>
        </p:txBody>
      </p:sp>
      <p:sp>
        <p:nvSpPr>
          <p:cNvPr id="2" name="Title 1"/>
          <p:cNvSpPr>
            <a:spLocks noGrp="1"/>
          </p:cNvSpPr>
          <p:nvPr>
            <p:ph type="title"/>
          </p:nvPr>
        </p:nvSpPr>
        <p:spPr>
          <a:noFill/>
          <a:ln>
            <a:noFill/>
          </a:ln>
        </p:spPr>
        <p:txBody>
          <a:bodyPr anchor="ctr"/>
          <a:lstStyle/>
          <a:p>
            <a:r>
              <a:rPr lang="en-IN" sz="3200" dirty="0"/>
              <a:t>Transaction Control Language (Contd.)</a:t>
            </a:r>
          </a:p>
        </p:txBody>
      </p:sp>
      <p:grpSp>
        <p:nvGrpSpPr>
          <p:cNvPr id="7" name="Group 6"/>
          <p:cNvGrpSpPr/>
          <p:nvPr/>
        </p:nvGrpSpPr>
        <p:grpSpPr>
          <a:xfrm>
            <a:off x="4464050" y="1905000"/>
            <a:ext cx="3060700" cy="381000"/>
            <a:chOff x="4051300" y="1935848"/>
            <a:chExt cx="3473450" cy="381000"/>
          </a:xfrm>
        </p:grpSpPr>
        <p:cxnSp>
          <p:nvCxnSpPr>
            <p:cNvPr id="13" name="Straight Arrow Connector 12"/>
            <p:cNvCxnSpPr/>
            <p:nvPr/>
          </p:nvCxnSpPr>
          <p:spPr>
            <a:xfrm>
              <a:off x="7512050" y="1935848"/>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51300" y="1935848"/>
              <a:ext cx="347345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4464050" y="2674668"/>
            <a:ext cx="3994150" cy="1928181"/>
            <a:chOff x="4464050" y="2674668"/>
            <a:chExt cx="3994150" cy="1928181"/>
          </a:xfrm>
        </p:grpSpPr>
        <p:cxnSp>
          <p:nvCxnSpPr>
            <p:cNvPr id="19" name="Straight Arrow Connector 18"/>
            <p:cNvCxnSpPr/>
            <p:nvPr/>
          </p:nvCxnSpPr>
          <p:spPr>
            <a:xfrm flipV="1">
              <a:off x="8458200" y="2674668"/>
              <a:ext cx="0" cy="1928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464050" y="4602849"/>
              <a:ext cx="399415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5227637" y="5877430"/>
            <a:ext cx="1533525"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400" dirty="0">
                <a:solidFill>
                  <a:schemeClr val="bg1"/>
                </a:solidFill>
              </a:rPr>
              <a:t>Retention of Database State </a:t>
            </a:r>
          </a:p>
        </p:txBody>
      </p:sp>
      <p:sp>
        <p:nvSpPr>
          <p:cNvPr id="11" name="TextBox 10"/>
          <p:cNvSpPr txBox="1"/>
          <p:nvPr/>
        </p:nvSpPr>
        <p:spPr>
          <a:xfrm>
            <a:off x="7010400" y="2366891"/>
            <a:ext cx="1533525"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400" b="1" i="1" dirty="0" smtClean="0">
                <a:solidFill>
                  <a:schemeClr val="bg1"/>
                </a:solidFill>
              </a:rPr>
              <a:t>N</a:t>
            </a:r>
            <a:r>
              <a:rPr lang="en-US" sz="1400" dirty="0" smtClean="0">
                <a:solidFill>
                  <a:schemeClr val="bg1"/>
                </a:solidFill>
              </a:rPr>
              <a:t> records </a:t>
            </a:r>
            <a:endParaRPr lang="en-US" sz="1400" dirty="0">
              <a:solidFill>
                <a:schemeClr val="bg1"/>
              </a:solidFill>
            </a:endParaRPr>
          </a:p>
        </p:txBody>
      </p:sp>
      <p:sp>
        <p:nvSpPr>
          <p:cNvPr id="14"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29</a:t>
            </a:r>
            <a:endParaRPr lang="en-US" sz="1400" dirty="0"/>
          </a:p>
        </p:txBody>
      </p:sp>
    </p:spTree>
    <p:extLst>
      <p:ext uri="{BB962C8B-B14F-4D97-AF65-F5344CB8AC3E}">
        <p14:creationId xmlns:p14="http://schemas.microsoft.com/office/powerpoint/2010/main" val="418309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52400" y="2362200"/>
            <a:ext cx="2912746" cy="29127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noFill/>
          <a:ln>
            <a:noFill/>
          </a:ln>
        </p:spPr>
        <p:txBody>
          <a:bodyPr anchor="ctr"/>
          <a:lstStyle/>
          <a:p>
            <a:r>
              <a:rPr lang="en-US" sz="3600" dirty="0"/>
              <a:t>Overview</a:t>
            </a:r>
          </a:p>
        </p:txBody>
      </p:sp>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a:t>
            </a:r>
            <a:endParaRPr lang="en-US" sz="1400" dirty="0"/>
          </a:p>
        </p:txBody>
      </p:sp>
      <p:sp>
        <p:nvSpPr>
          <p:cNvPr id="7" name="Rounded Rectangle 6"/>
          <p:cNvSpPr/>
          <p:nvPr/>
        </p:nvSpPr>
        <p:spPr>
          <a:xfrm>
            <a:off x="3217546" y="23622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365760"/>
            <a:r>
              <a:rPr lang="en-US" dirty="0" smtClean="0">
                <a:solidFill>
                  <a:schemeClr val="bg1"/>
                </a:solidFill>
              </a:rPr>
              <a:t>The session on DDL</a:t>
            </a:r>
            <a:r>
              <a:rPr lang="en-US" dirty="0">
                <a:solidFill>
                  <a:schemeClr val="bg1"/>
                </a:solidFill>
              </a:rPr>
              <a:t>, DML, DQL, DCL, </a:t>
            </a:r>
            <a:r>
              <a:rPr lang="en-US" dirty="0" smtClean="0">
                <a:solidFill>
                  <a:schemeClr val="bg1"/>
                </a:solidFill>
              </a:rPr>
              <a:t>TCL</a:t>
            </a:r>
            <a:r>
              <a:rPr lang="en-US" dirty="0" smtClean="0"/>
              <a:t> provides knowledge and understanding of the various database-centric operations with </a:t>
            </a:r>
            <a:r>
              <a:rPr lang="en-US" dirty="0" smtClean="0">
                <a:solidFill>
                  <a:schemeClr val="bg1"/>
                </a:solidFill>
              </a:rPr>
              <a:t>the</a:t>
            </a:r>
            <a:r>
              <a:rPr lang="en-US" dirty="0" smtClean="0">
                <a:solidFill>
                  <a:schemeClr val="tx1"/>
                </a:solidFill>
              </a:rPr>
              <a:t> </a:t>
            </a:r>
            <a:r>
              <a:rPr lang="en-US" dirty="0" smtClean="0"/>
              <a:t>help of a case study using ANSI SQL syntax.</a:t>
            </a:r>
            <a:endParaRPr lang="en-US"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2209800"/>
          </a:xfrm>
        </p:spPr>
        <p:txBody>
          <a:bodyPr/>
          <a:lstStyle/>
          <a:p>
            <a:pPr marL="0" indent="-365760">
              <a:spcBef>
                <a:spcPts val="0"/>
              </a:spcBef>
            </a:pPr>
            <a:r>
              <a:rPr lang="en-US" dirty="0" smtClean="0"/>
              <a:t>COMMIT </a:t>
            </a:r>
          </a:p>
          <a:p>
            <a:pPr marL="731520" indent="-365760">
              <a:spcBef>
                <a:spcPts val="0"/>
              </a:spcBef>
              <a:buFont typeface="Calibri" pitchFamily="34" charset="0"/>
              <a:buChar char="—"/>
            </a:pPr>
            <a:r>
              <a:rPr lang="en-US" dirty="0" smtClean="0"/>
              <a:t>A COMMIT is the </a:t>
            </a:r>
            <a:r>
              <a:rPr lang="en-US" dirty="0"/>
              <a:t>making of a set of tentative changes permanent. </a:t>
            </a:r>
            <a:r>
              <a:rPr lang="en-US" dirty="0" smtClean="0"/>
              <a:t>The </a:t>
            </a:r>
            <a:r>
              <a:rPr lang="en-US" dirty="0"/>
              <a:t>popular usage is at the end of a transaction. </a:t>
            </a:r>
            <a:endParaRPr lang="en-US" dirty="0" smtClean="0"/>
          </a:p>
          <a:p>
            <a:pPr marL="731520" indent="-365760">
              <a:spcBef>
                <a:spcPts val="0"/>
              </a:spcBef>
              <a:buFont typeface="Calibri" pitchFamily="34" charset="0"/>
              <a:buChar char="—"/>
            </a:pPr>
            <a:r>
              <a:rPr lang="en-US" dirty="0"/>
              <a:t>The general format is to issue a BEGIN WORK statement, one or more SQL statements, and then the COMMIT </a:t>
            </a:r>
            <a:r>
              <a:rPr lang="en-US" dirty="0" smtClean="0"/>
              <a:t>statement.</a:t>
            </a:r>
          </a:p>
          <a:p>
            <a:pPr marL="0" indent="0">
              <a:lnSpc>
                <a:spcPct val="120000"/>
              </a:lnSpc>
              <a:spcBef>
                <a:spcPts val="0"/>
              </a:spcBef>
              <a:buNone/>
            </a:pPr>
            <a:endParaRPr lang="en-IN" dirty="0" smtClean="0"/>
          </a:p>
          <a:p>
            <a:pPr>
              <a:lnSpc>
                <a:spcPct val="120000"/>
              </a:lnSpc>
              <a:spcBef>
                <a:spcPts val="0"/>
              </a:spcBef>
            </a:pPr>
            <a:r>
              <a:rPr lang="en-IN" dirty="0" smtClean="0"/>
              <a:t>Syntax </a:t>
            </a:r>
            <a:r>
              <a:rPr lang="en-US" dirty="0" smtClean="0"/>
              <a:t>:</a:t>
            </a:r>
          </a:p>
          <a:p>
            <a:pPr marL="731520" indent="-365760">
              <a:lnSpc>
                <a:spcPct val="120000"/>
              </a:lnSpc>
              <a:spcBef>
                <a:spcPts val="0"/>
              </a:spcBef>
              <a:buNone/>
            </a:pPr>
            <a:endParaRPr lang="en-US" dirty="0" smtClean="0"/>
          </a:p>
          <a:p>
            <a:pPr marL="57150" indent="0">
              <a:buNone/>
            </a:pPr>
            <a:r>
              <a:rPr lang="en-US" sz="2400" dirty="0"/>
              <a:t>	 </a:t>
            </a:r>
          </a:p>
          <a:p>
            <a:pPr indent="-285750"/>
            <a:endParaRPr lang="en-US" sz="1800" dirty="0"/>
          </a:p>
          <a:p>
            <a:pPr marL="57150" indent="0">
              <a:buNone/>
            </a:pPr>
            <a:endParaRPr lang="en-US" sz="1800" dirty="0"/>
          </a:p>
        </p:txBody>
      </p:sp>
      <p:sp>
        <p:nvSpPr>
          <p:cNvPr id="2" name="Title 1"/>
          <p:cNvSpPr>
            <a:spLocks noGrp="1"/>
          </p:cNvSpPr>
          <p:nvPr>
            <p:ph type="title"/>
          </p:nvPr>
        </p:nvSpPr>
        <p:spPr>
          <a:noFill/>
          <a:ln>
            <a:noFill/>
          </a:ln>
        </p:spPr>
        <p:txBody>
          <a:bodyPr anchor="ctr"/>
          <a:lstStyle/>
          <a:p>
            <a:r>
              <a:rPr lang="en-IN" sz="3600" dirty="0"/>
              <a:t>TCL COMMIT Statement</a:t>
            </a:r>
          </a:p>
        </p:txBody>
      </p:sp>
      <p:sp>
        <p:nvSpPr>
          <p:cNvPr id="5" name="Rectangle 4"/>
          <p:cNvSpPr/>
          <p:nvPr/>
        </p:nvSpPr>
        <p:spPr>
          <a:xfrm>
            <a:off x="3528313" y="3352800"/>
            <a:ext cx="1016391" cy="4572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57150" indent="0">
              <a:buNone/>
            </a:pPr>
            <a:r>
              <a:rPr lang="en-US" sz="1400" dirty="0" smtClean="0">
                <a:latin typeface="Courier New" pitchFamily="49" charset="0"/>
                <a:cs typeface="Courier New" pitchFamily="49" charset="0"/>
              </a:rPr>
              <a:t>COMMIT;</a:t>
            </a:r>
            <a:endParaRPr lang="en-US" sz="1400" dirty="0">
              <a:latin typeface="Courier New" pitchFamily="49" charset="0"/>
              <a:cs typeface="Courier New" pitchFamily="49" charset="0"/>
            </a:endParaRP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30</a:t>
            </a:r>
            <a:endParaRPr lang="en-US" sz="1400" dirty="0"/>
          </a:p>
        </p:txBody>
      </p:sp>
    </p:spTree>
    <p:extLst>
      <p:ext uri="{BB962C8B-B14F-4D97-AF65-F5344CB8AC3E}">
        <p14:creationId xmlns:p14="http://schemas.microsoft.com/office/powerpoint/2010/main" val="294653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2133600"/>
          </a:xfrm>
        </p:spPr>
        <p:txBody>
          <a:bodyPr/>
          <a:lstStyle/>
          <a:p>
            <a:r>
              <a:rPr lang="en-US" sz="2000" dirty="0"/>
              <a:t>SAVEPOINT</a:t>
            </a:r>
          </a:p>
          <a:p>
            <a:pPr lvl="1"/>
            <a:r>
              <a:rPr lang="en-US" dirty="0"/>
              <a:t>A </a:t>
            </a:r>
            <a:r>
              <a:rPr lang="en-US" dirty="0" smtClean="0"/>
              <a:t>SAVEPOINT is </a:t>
            </a:r>
            <a:r>
              <a:rPr lang="en-US" dirty="0"/>
              <a:t>a way of implementing sub transactions (also known as nested transactions) within a RDBMS by indicating a point within a transaction that can be "rolled back to“, without affecting any work done in the transaction before the </a:t>
            </a:r>
            <a:r>
              <a:rPr lang="en-US" dirty="0" err="1" smtClean="0"/>
              <a:t>savepoint</a:t>
            </a:r>
            <a:r>
              <a:rPr lang="en-US" dirty="0" smtClean="0"/>
              <a:t> was </a:t>
            </a:r>
            <a:r>
              <a:rPr lang="en-US" dirty="0"/>
              <a:t>created.</a:t>
            </a:r>
          </a:p>
          <a:p>
            <a:pPr marL="0" indent="0">
              <a:buNone/>
            </a:pPr>
            <a:endParaRPr lang="en-IN" dirty="0" smtClean="0"/>
          </a:p>
          <a:p>
            <a:r>
              <a:rPr lang="en-IN" sz="2000" dirty="0" smtClean="0"/>
              <a:t>Syntax </a:t>
            </a:r>
            <a:r>
              <a:rPr lang="en-US" sz="2000" dirty="0"/>
              <a:t>:</a:t>
            </a:r>
          </a:p>
          <a:p>
            <a:pPr marL="0" indent="-365760">
              <a:spcBef>
                <a:spcPts val="0"/>
              </a:spcBef>
              <a:buNone/>
            </a:pPr>
            <a:endParaRPr lang="en-US" dirty="0" smtClean="0"/>
          </a:p>
          <a:p>
            <a:pPr marL="0" indent="-365760">
              <a:spcBef>
                <a:spcPts val="0"/>
              </a:spcBef>
              <a:buNone/>
            </a:pPr>
            <a:endParaRPr lang="en-US" dirty="0"/>
          </a:p>
          <a:p>
            <a:pPr marL="0" indent="-365760">
              <a:spcBef>
                <a:spcPts val="0"/>
              </a:spcBef>
              <a:buNone/>
            </a:pPr>
            <a:endParaRPr lang="en-US" dirty="0" smtClean="0"/>
          </a:p>
          <a:p>
            <a:pPr marL="0" indent="-365760">
              <a:spcBef>
                <a:spcPts val="0"/>
              </a:spcBef>
              <a:buNone/>
            </a:pPr>
            <a:endParaRPr lang="en-US" dirty="0" smtClean="0"/>
          </a:p>
          <a:p>
            <a:pPr indent="-285750"/>
            <a:endParaRPr lang="en-US" sz="1800" b="1" dirty="0" smtClean="0"/>
          </a:p>
          <a:p>
            <a:pPr indent="-285750"/>
            <a:endParaRPr lang="en-US" sz="1800" dirty="0"/>
          </a:p>
        </p:txBody>
      </p:sp>
      <p:sp>
        <p:nvSpPr>
          <p:cNvPr id="2" name="Title 1"/>
          <p:cNvSpPr>
            <a:spLocks noGrp="1"/>
          </p:cNvSpPr>
          <p:nvPr>
            <p:ph type="title"/>
          </p:nvPr>
        </p:nvSpPr>
        <p:spPr>
          <a:noFill/>
          <a:ln>
            <a:noFill/>
          </a:ln>
        </p:spPr>
        <p:txBody>
          <a:bodyPr anchor="ctr"/>
          <a:lstStyle/>
          <a:p>
            <a:r>
              <a:rPr lang="en-IN" sz="3600" dirty="0"/>
              <a:t>TCL </a:t>
            </a:r>
            <a:r>
              <a:rPr lang="en-US" sz="3600" dirty="0"/>
              <a:t>SAVEPOINT</a:t>
            </a:r>
            <a:r>
              <a:rPr lang="en-IN" sz="3600" dirty="0"/>
              <a:t> Statement</a:t>
            </a:r>
          </a:p>
        </p:txBody>
      </p:sp>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31</a:t>
            </a:r>
            <a:endParaRPr lang="en-US" sz="1400" dirty="0"/>
          </a:p>
        </p:txBody>
      </p:sp>
      <p:sp>
        <p:nvSpPr>
          <p:cNvPr id="9" name="Rectangle 8"/>
          <p:cNvSpPr/>
          <p:nvPr/>
        </p:nvSpPr>
        <p:spPr>
          <a:xfrm>
            <a:off x="3276600" y="3429000"/>
            <a:ext cx="1976284" cy="4572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57150"/>
            <a:r>
              <a:rPr lang="en-US" sz="1400" dirty="0" smtClean="0">
                <a:latin typeface="Courier New" pitchFamily="49" charset="0"/>
                <a:cs typeface="Courier New" pitchFamily="49" charset="0"/>
              </a:rPr>
              <a:t>SAVEPOINT</a:t>
            </a:r>
            <a:r>
              <a:rPr lang="en-US" sz="1400" dirty="0">
                <a:latin typeface="Courier New" pitchFamily="49" charset="0"/>
                <a:cs typeface="Courier New" pitchFamily="49" charset="0"/>
              </a:rPr>
              <a:t> name ;</a:t>
            </a:r>
          </a:p>
        </p:txBody>
      </p:sp>
      <p:sp>
        <p:nvSpPr>
          <p:cNvPr id="4" name="TextBox 3"/>
          <p:cNvSpPr txBox="1"/>
          <p:nvPr/>
        </p:nvSpPr>
        <p:spPr>
          <a:xfrm>
            <a:off x="367352" y="4114800"/>
            <a:ext cx="8624248" cy="1754326"/>
          </a:xfrm>
          <a:prstGeom prst="rect">
            <a:avLst/>
          </a:prstGeom>
          <a:noFill/>
        </p:spPr>
        <p:txBody>
          <a:bodyPr wrap="square" rtlCol="0">
            <a:spAutoFit/>
          </a:bodyPr>
          <a:lstStyle/>
          <a:p>
            <a:pPr marL="285750" indent="-285750">
              <a:buFont typeface="Arial" pitchFamily="34" charset="0"/>
              <a:buChar char="•"/>
            </a:pPr>
            <a:r>
              <a:rPr lang="en-US" dirty="0"/>
              <a:t>Multiple </a:t>
            </a:r>
            <a:r>
              <a:rPr lang="en-US" dirty="0" err="1"/>
              <a:t>savepoints</a:t>
            </a:r>
            <a:r>
              <a:rPr lang="en-US" dirty="0"/>
              <a:t> can exist within a single transaction. </a:t>
            </a:r>
            <a:r>
              <a:rPr lang="en-US" dirty="0" err="1"/>
              <a:t>Savepoints</a:t>
            </a:r>
            <a:r>
              <a:rPr lang="en-US" dirty="0"/>
              <a:t> are useful for implementing complex error recovery in database applications. If an error occurs in the midst of a multiple-statement transaction, the application might be able to recover from the error (by rolling back to a </a:t>
            </a:r>
            <a:r>
              <a:rPr lang="en-US" dirty="0" err="1"/>
              <a:t>savepoint</a:t>
            </a:r>
            <a:r>
              <a:rPr lang="en-US" dirty="0"/>
              <a:t>) without needing to abort the entire transaction.</a:t>
            </a:r>
          </a:p>
          <a:p>
            <a:endParaRPr lang="en-US" dirty="0"/>
          </a:p>
        </p:txBody>
      </p:sp>
    </p:spTree>
    <p:extLst>
      <p:ext uri="{BB962C8B-B14F-4D97-AF65-F5344CB8AC3E}">
        <p14:creationId xmlns:p14="http://schemas.microsoft.com/office/powerpoint/2010/main" val="177666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p:spPr>
        <p:txBody>
          <a:bodyPr/>
          <a:lstStyle/>
          <a:p>
            <a:pPr marL="0" indent="-365760">
              <a:spcBef>
                <a:spcPts val="0"/>
              </a:spcBef>
            </a:pPr>
            <a:r>
              <a:rPr lang="en-US" dirty="0"/>
              <a:t>ROLLBACK :</a:t>
            </a:r>
          </a:p>
          <a:p>
            <a:pPr marL="731520" indent="-365760">
              <a:spcBef>
                <a:spcPts val="0"/>
              </a:spcBef>
              <a:buFont typeface="Calibri" pitchFamily="34" charset="0"/>
              <a:buChar char="—"/>
            </a:pPr>
            <a:r>
              <a:rPr lang="en-US" dirty="0"/>
              <a:t>It is an operation which returns the database to some previous state. Rollbacks are important for database integrity, because they mean that the database can be restored to a clean copy even after erroneous operations are performed. </a:t>
            </a:r>
          </a:p>
          <a:p>
            <a:pPr marL="731520" indent="-365760">
              <a:spcBef>
                <a:spcPts val="0"/>
              </a:spcBef>
              <a:buFont typeface="Calibri" pitchFamily="34" charset="0"/>
              <a:buChar char="—"/>
            </a:pPr>
            <a:r>
              <a:rPr lang="en-US" dirty="0"/>
              <a:t>They are crucial for recovering from database server crashes; by rolling back any transaction which was active at the time of the crash, the database can be restored to a consistent state.</a:t>
            </a:r>
          </a:p>
          <a:p>
            <a:pPr marL="57150" indent="0">
              <a:buNone/>
            </a:pPr>
            <a:endParaRPr lang="en-IN" dirty="0" smtClean="0"/>
          </a:p>
          <a:p>
            <a:pPr marL="342900"/>
            <a:r>
              <a:rPr lang="en-IN" dirty="0" smtClean="0"/>
              <a:t>Syntax </a:t>
            </a:r>
            <a:r>
              <a:rPr lang="en-US" dirty="0"/>
              <a:t>:</a:t>
            </a:r>
          </a:p>
          <a:p>
            <a:pPr marL="0" indent="-365760">
              <a:spcBef>
                <a:spcPts val="0"/>
              </a:spcBef>
              <a:buNone/>
            </a:pPr>
            <a:endParaRPr lang="en-US" dirty="0" smtClean="0"/>
          </a:p>
          <a:p>
            <a:pPr marL="0" indent="-365760">
              <a:spcBef>
                <a:spcPts val="0"/>
              </a:spcBef>
              <a:buNone/>
            </a:pPr>
            <a:endParaRPr lang="en-US" dirty="0"/>
          </a:p>
          <a:p>
            <a:pPr marL="0" indent="-365760">
              <a:spcBef>
                <a:spcPts val="0"/>
              </a:spcBef>
              <a:buNone/>
            </a:pPr>
            <a:endParaRPr lang="en-US" dirty="0" smtClean="0"/>
          </a:p>
        </p:txBody>
      </p:sp>
      <p:sp>
        <p:nvSpPr>
          <p:cNvPr id="2" name="Title 1"/>
          <p:cNvSpPr>
            <a:spLocks noGrp="1"/>
          </p:cNvSpPr>
          <p:nvPr>
            <p:ph type="title"/>
          </p:nvPr>
        </p:nvSpPr>
        <p:spPr>
          <a:noFill/>
          <a:ln>
            <a:noFill/>
          </a:ln>
        </p:spPr>
        <p:txBody>
          <a:bodyPr anchor="ctr"/>
          <a:lstStyle/>
          <a:p>
            <a:r>
              <a:rPr lang="en-IN" sz="3600" dirty="0"/>
              <a:t>TCL ROLLBACK Statement</a:t>
            </a: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32</a:t>
            </a:r>
            <a:endParaRPr lang="en-US" sz="1400" dirty="0"/>
          </a:p>
        </p:txBody>
      </p:sp>
      <p:sp>
        <p:nvSpPr>
          <p:cNvPr id="7" name="Rectangle 6"/>
          <p:cNvSpPr/>
          <p:nvPr/>
        </p:nvSpPr>
        <p:spPr>
          <a:xfrm>
            <a:off x="3505200" y="3810000"/>
            <a:ext cx="1676401" cy="4572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57150" indent="0">
              <a:buNone/>
            </a:pPr>
            <a:r>
              <a:rPr lang="en-US" sz="1400" dirty="0">
                <a:latin typeface="Courier New" pitchFamily="49" charset="0"/>
                <a:cs typeface="Courier New" pitchFamily="49" charset="0"/>
              </a:rPr>
              <a:t>ROLLBACK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52322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p:spPr>
        <p:txBody>
          <a:bodyPr/>
          <a:lstStyle/>
          <a:p>
            <a:pPr marL="731520" indent="-365760">
              <a:spcBef>
                <a:spcPts val="0"/>
              </a:spcBef>
            </a:pPr>
            <a:r>
              <a:rPr lang="en-US" dirty="0" smtClean="0"/>
              <a:t>The </a:t>
            </a:r>
            <a:r>
              <a:rPr lang="en-US" dirty="0"/>
              <a:t>rollback feature is usually implemented with a transaction log, but can also be implemented via multiversion concurrency control.</a:t>
            </a:r>
          </a:p>
          <a:p>
            <a:pPr marL="731520" indent="-365760">
              <a:spcBef>
                <a:spcPts val="0"/>
              </a:spcBef>
            </a:pPr>
            <a:r>
              <a:rPr lang="en-US" dirty="0"/>
              <a:t>ROLLBACK is a command that causes all data changes since the last BEGIN WORK, or START TRANSACTION to be discarded by the RDBMS, so that the state of the data is "rolled back" to the </a:t>
            </a:r>
            <a:r>
              <a:rPr lang="en-US" dirty="0" smtClean="0"/>
              <a:t>state </a:t>
            </a:r>
            <a:r>
              <a:rPr lang="en-US" dirty="0"/>
              <a:t>it was before those changes were made.</a:t>
            </a:r>
          </a:p>
          <a:p>
            <a:pPr marL="731520" indent="-365760">
              <a:spcBef>
                <a:spcPts val="0"/>
              </a:spcBef>
            </a:pPr>
            <a:r>
              <a:rPr lang="en-US" dirty="0"/>
              <a:t>A ROLLBACK statement will also release any existing savepoints that </a:t>
            </a:r>
            <a:r>
              <a:rPr lang="en-US" dirty="0" smtClean="0"/>
              <a:t>might </a:t>
            </a:r>
            <a:r>
              <a:rPr lang="en-US" dirty="0"/>
              <a:t>be in use.</a:t>
            </a:r>
          </a:p>
          <a:p>
            <a:pPr marL="731520" indent="-365760">
              <a:spcBef>
                <a:spcPts val="0"/>
              </a:spcBef>
            </a:pPr>
            <a:r>
              <a:rPr lang="en-US" dirty="0"/>
              <a:t>In most SQL dialects, ROLLBACKs are connection specific. This means that if two connections are made to the same database, a ROLLBACK made in one connection will not </a:t>
            </a:r>
            <a:r>
              <a:rPr lang="en-US" dirty="0" smtClean="0"/>
              <a:t>affect the </a:t>
            </a:r>
            <a:r>
              <a:rPr lang="en-US" dirty="0"/>
              <a:t>other </a:t>
            </a:r>
            <a:r>
              <a:rPr lang="en-US" dirty="0" smtClean="0"/>
              <a:t>connection. </a:t>
            </a:r>
            <a:r>
              <a:rPr lang="en-US" dirty="0"/>
              <a:t>This is vital for proper concurrency</a:t>
            </a:r>
            <a:r>
              <a:rPr lang="en-US" dirty="0" smtClean="0"/>
              <a:t>.</a:t>
            </a:r>
          </a:p>
          <a:p>
            <a:pPr marL="731520" indent="-365760">
              <a:spcBef>
                <a:spcPts val="0"/>
              </a:spcBef>
            </a:pPr>
            <a:r>
              <a:rPr lang="en-US" dirty="0"/>
              <a:t>All changes made after a savepoint has been declared can be undone by issuing a ROLLBACK TO SAVEPOINT </a:t>
            </a:r>
            <a:r>
              <a:rPr lang="en-US" i="1" dirty="0"/>
              <a:t>name</a:t>
            </a:r>
            <a:r>
              <a:rPr lang="en-US" dirty="0"/>
              <a:t>command. </a:t>
            </a:r>
            <a:endParaRPr lang="en-US" dirty="0" smtClean="0"/>
          </a:p>
          <a:p>
            <a:pPr marL="731520" indent="-365760">
              <a:spcBef>
                <a:spcPts val="0"/>
              </a:spcBef>
            </a:pPr>
            <a:r>
              <a:rPr lang="en-US" dirty="0" smtClean="0"/>
              <a:t>Issuing </a:t>
            </a:r>
            <a:r>
              <a:rPr lang="en-US" dirty="0"/>
              <a:t>the commands ROLLBACK or COMMIT will also discard any savepoints created since the start of the main transaction.</a:t>
            </a:r>
            <a:endParaRPr lang="en-IN" dirty="0"/>
          </a:p>
          <a:p>
            <a:pPr marL="57150" indent="0">
              <a:buNone/>
            </a:pPr>
            <a:endParaRPr lang="en-US" dirty="0" smtClean="0"/>
          </a:p>
        </p:txBody>
      </p:sp>
      <p:sp>
        <p:nvSpPr>
          <p:cNvPr id="2" name="Title 1"/>
          <p:cNvSpPr>
            <a:spLocks noGrp="1"/>
          </p:cNvSpPr>
          <p:nvPr>
            <p:ph type="title"/>
          </p:nvPr>
        </p:nvSpPr>
        <p:spPr>
          <a:noFill/>
          <a:ln>
            <a:noFill/>
          </a:ln>
        </p:spPr>
        <p:txBody>
          <a:bodyPr anchor="ctr"/>
          <a:lstStyle/>
          <a:p>
            <a:r>
              <a:rPr lang="en-IN" sz="3200" dirty="0"/>
              <a:t>TCL ROLLBACK Statement (Contd.)</a:t>
            </a: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33</a:t>
            </a:r>
            <a:endParaRPr lang="en-US" sz="1400" dirty="0"/>
          </a:p>
        </p:txBody>
      </p:sp>
    </p:spTree>
    <p:extLst>
      <p:ext uri="{BB962C8B-B14F-4D97-AF65-F5344CB8AC3E}">
        <p14:creationId xmlns:p14="http://schemas.microsoft.com/office/powerpoint/2010/main" val="263975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a:t>
            </a:r>
            <a:r>
              <a:rPr lang="en-IN" dirty="0" smtClean="0"/>
              <a:t>Language CREATE</a:t>
            </a:r>
            <a:r>
              <a:rPr lang="en-IN" b="1" dirty="0" smtClean="0"/>
              <a:t>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1752600"/>
            <a:ext cx="1600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276600" y="1714500"/>
            <a:ext cx="3352800" cy="1676400"/>
          </a:xfrm>
          <a:prstGeom prst="wedgeRoundRectCallout">
            <a:avLst>
              <a:gd name="adj1" fmla="val -81335"/>
              <a:gd name="adj2" fmla="val 40843"/>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Create! </a:t>
            </a:r>
            <a:endParaRPr lang="en-US" dirty="0">
              <a:solidFill>
                <a:srgbClr val="00B0F0"/>
              </a:solidFill>
            </a:endParaRPr>
          </a:p>
          <a:p>
            <a:pPr algn="ctr"/>
            <a:r>
              <a:rPr lang="en-US" dirty="0" smtClean="0">
                <a:solidFill>
                  <a:schemeClr val="bg2">
                    <a:lumMod val="25000"/>
                  </a:schemeClr>
                </a:solidFill>
              </a:rPr>
              <a:t>I want the database and table structure to be created for PMS System.</a:t>
            </a:r>
            <a:endParaRPr lang="en-US" dirty="0">
              <a:solidFill>
                <a:schemeClr val="bg2">
                  <a:lumMod val="25000"/>
                </a:schemeClr>
              </a:solidFill>
            </a:endParaRP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34</a:t>
            </a:r>
            <a:endParaRPr lang="en-US" sz="1400" dirty="0"/>
          </a:p>
        </p:txBody>
      </p:sp>
    </p:spTree>
    <p:extLst>
      <p:ext uri="{BB962C8B-B14F-4D97-AF65-F5344CB8AC3E}">
        <p14:creationId xmlns:p14="http://schemas.microsoft.com/office/powerpoint/2010/main" val="57878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p:spPr>
        <p:txBody>
          <a:bodyPr/>
          <a:lstStyle/>
          <a:p>
            <a:pPr marL="568325" indent="-203200">
              <a:spcBef>
                <a:spcPts val="0"/>
              </a:spcBef>
            </a:pPr>
            <a:r>
              <a:rPr lang="en-US" sz="2000" dirty="0"/>
              <a:t>Creating database is a core task as it must signify the meaning of its existence. Tim needs to be told about the best practices which we will follow while naming </a:t>
            </a:r>
            <a:r>
              <a:rPr lang="en-US" sz="2000" dirty="0" smtClean="0"/>
              <a:t>database or database </a:t>
            </a:r>
            <a:r>
              <a:rPr lang="en-US" sz="2000" dirty="0"/>
              <a:t>objects.  </a:t>
            </a:r>
          </a:p>
          <a:p>
            <a:pPr marL="0" indent="0">
              <a:buNone/>
            </a:pPr>
            <a:endParaRPr lang="en-US" sz="24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400" dirty="0"/>
          </a:p>
          <a:p>
            <a:pPr marL="0" indent="0">
              <a:buNone/>
            </a:pPr>
            <a:endParaRPr lang="en-US" sz="2400" dirty="0" smtClean="0"/>
          </a:p>
        </p:txBody>
      </p:sp>
      <p:sp>
        <p:nvSpPr>
          <p:cNvPr id="2" name="Title 1"/>
          <p:cNvSpPr>
            <a:spLocks noGrp="1"/>
          </p:cNvSpPr>
          <p:nvPr>
            <p:ph type="title"/>
          </p:nvPr>
        </p:nvSpPr>
        <p:spPr>
          <a:noFill/>
          <a:ln>
            <a:noFill/>
          </a:ln>
        </p:spPr>
        <p:txBody>
          <a:bodyPr anchor="ctr"/>
          <a:lstStyle/>
          <a:p>
            <a:r>
              <a:rPr lang="en-IN" sz="3600" dirty="0"/>
              <a:t>Data Definition Language</a:t>
            </a:r>
            <a:endParaRPr lang="en-US" sz="36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18" y="2455164"/>
            <a:ext cx="1418106" cy="237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762000" y="2286000"/>
            <a:ext cx="4724400" cy="338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Use plain </a:t>
            </a:r>
            <a:r>
              <a:rPr lang="en-US" sz="1600" b="1" dirty="0" smtClean="0">
                <a:solidFill>
                  <a:schemeClr val="bg1"/>
                </a:solidFill>
                <a:ea typeface="Times New Roman"/>
                <a:cs typeface="Mangal"/>
              </a:rPr>
              <a:t>English, for example, XDSFFBUS </a:t>
            </a:r>
            <a:r>
              <a:rPr lang="en-US" sz="1600" b="1" dirty="0">
                <a:solidFill>
                  <a:schemeClr val="bg1"/>
                </a:solidFill>
                <a:ea typeface="Times New Roman"/>
                <a:cs typeface="Mangal"/>
              </a:rPr>
              <a:t>(bad name)</a:t>
            </a:r>
          </a:p>
        </p:txBody>
      </p:sp>
      <p:sp>
        <p:nvSpPr>
          <p:cNvPr id="13" name="Rectangle 12"/>
          <p:cNvSpPr/>
          <p:nvPr/>
        </p:nvSpPr>
        <p:spPr>
          <a:xfrm>
            <a:off x="762000" y="2694940"/>
            <a:ext cx="4724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Include an indication of the object type in the name </a:t>
            </a:r>
            <a:r>
              <a:rPr lang="en-US" sz="1600" b="1" dirty="0" smtClean="0">
                <a:solidFill>
                  <a:schemeClr val="bg1"/>
                </a:solidFill>
                <a:ea typeface="Times New Roman"/>
                <a:cs typeface="Mangal"/>
              </a:rPr>
              <a:t>, for example, </a:t>
            </a:r>
            <a:r>
              <a:rPr lang="en-US" sz="1600" b="1" dirty="0" err="1" smtClean="0">
                <a:solidFill>
                  <a:schemeClr val="bg1"/>
                </a:solidFill>
                <a:ea typeface="Times New Roman"/>
                <a:cs typeface="Mangal"/>
              </a:rPr>
              <a:t>TrainingFeedbackDB</a:t>
            </a:r>
            <a:endParaRPr lang="en-US" sz="1600" b="1" dirty="0">
              <a:solidFill>
                <a:schemeClr val="bg1"/>
              </a:solidFill>
              <a:ea typeface="Times New Roman"/>
              <a:cs typeface="Mangal"/>
            </a:endParaRPr>
          </a:p>
        </p:txBody>
      </p:sp>
      <p:sp>
        <p:nvSpPr>
          <p:cNvPr id="14" name="Rectangle 13"/>
          <p:cNvSpPr/>
          <p:nvPr/>
        </p:nvSpPr>
        <p:spPr>
          <a:xfrm>
            <a:off x="762000" y="3302000"/>
            <a:ext cx="4724400" cy="338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Avoid using </a:t>
            </a:r>
            <a:r>
              <a:rPr lang="en-US" sz="1600" b="1" dirty="0" smtClean="0">
                <a:solidFill>
                  <a:schemeClr val="bg1"/>
                </a:solidFill>
                <a:ea typeface="Times New Roman"/>
                <a:cs typeface="Mangal"/>
              </a:rPr>
              <a:t>spaces, for example, Feedback </a:t>
            </a:r>
            <a:r>
              <a:rPr lang="en-US" sz="1600" b="1" dirty="0">
                <a:solidFill>
                  <a:schemeClr val="bg1"/>
                </a:solidFill>
                <a:ea typeface="Times New Roman"/>
                <a:cs typeface="Mangal"/>
              </a:rPr>
              <a:t>System</a:t>
            </a:r>
          </a:p>
        </p:txBody>
      </p:sp>
      <p:sp>
        <p:nvSpPr>
          <p:cNvPr id="16" name="Rectangle 15"/>
          <p:cNvSpPr/>
          <p:nvPr/>
        </p:nvSpPr>
        <p:spPr>
          <a:xfrm>
            <a:off x="762000" y="3716654"/>
            <a:ext cx="4724400" cy="5170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Avoid names that will become outdated , for </a:t>
            </a:r>
            <a:r>
              <a:rPr lang="en-US" sz="1600" b="1" dirty="0" smtClean="0">
                <a:solidFill>
                  <a:schemeClr val="bg1"/>
                </a:solidFill>
                <a:ea typeface="Times New Roman"/>
                <a:cs typeface="Mangal"/>
              </a:rPr>
              <a:t>example, Database2012</a:t>
            </a:r>
            <a:endParaRPr lang="en-US" sz="1600" b="1" dirty="0">
              <a:solidFill>
                <a:schemeClr val="bg1"/>
              </a:solidFill>
              <a:ea typeface="Times New Roman"/>
              <a:cs typeface="Mangal"/>
            </a:endParaRPr>
          </a:p>
        </p:txBody>
      </p:sp>
      <p:sp>
        <p:nvSpPr>
          <p:cNvPr id="17" name="Rectangle 16"/>
          <p:cNvSpPr/>
          <p:nvPr/>
        </p:nvSpPr>
        <p:spPr>
          <a:xfrm>
            <a:off x="762000" y="4309872"/>
            <a:ext cx="4724400" cy="5201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Avoid using special characters/symbols , for example, Database@FMS</a:t>
            </a:r>
          </a:p>
        </p:txBody>
      </p:sp>
      <p:sp>
        <p:nvSpPr>
          <p:cNvPr id="18" name="Rectangle 17"/>
          <p:cNvSpPr/>
          <p:nvPr/>
        </p:nvSpPr>
        <p:spPr>
          <a:xfrm>
            <a:off x="762000" y="4876800"/>
            <a:ext cx="47244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ctr" anchorCtr="0" upright="1">
            <a:noAutofit/>
          </a:bodyPr>
          <a:lstStyle/>
          <a:p>
            <a:pPr>
              <a:lnSpc>
                <a:spcPct val="120000"/>
              </a:lnSpc>
            </a:pPr>
            <a:r>
              <a:rPr lang="en-US" sz="1600" b="1" dirty="0">
                <a:solidFill>
                  <a:schemeClr val="bg1"/>
                </a:solidFill>
                <a:ea typeface="Times New Roman"/>
                <a:cs typeface="Mangal"/>
              </a:rPr>
              <a:t>Avoid using numbers in names , for example, Database007</a:t>
            </a:r>
          </a:p>
        </p:txBody>
      </p:sp>
      <p:sp>
        <p:nvSpPr>
          <p:cNvPr id="6" name="Oval Callout 5"/>
          <p:cNvSpPr/>
          <p:nvPr/>
        </p:nvSpPr>
        <p:spPr>
          <a:xfrm>
            <a:off x="7290179" y="1765300"/>
            <a:ext cx="1600200" cy="1041400"/>
          </a:xfrm>
          <a:prstGeom prst="wedgeEllipseCallout">
            <a:avLst>
              <a:gd name="adj1" fmla="val -63912"/>
              <a:gd name="adj2" fmla="val 8544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B0F0"/>
                </a:solidFill>
              </a:rPr>
              <a:t>Great!</a:t>
            </a:r>
          </a:p>
        </p:txBody>
      </p:sp>
      <p:sp>
        <p:nvSpPr>
          <p:cNvPr id="1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35</a:t>
            </a:r>
            <a:endParaRPr lang="en-US" sz="1400" dirty="0"/>
          </a:p>
        </p:txBody>
      </p:sp>
    </p:spTree>
    <p:extLst>
      <p:ext uri="{BB962C8B-B14F-4D97-AF65-F5344CB8AC3E}">
        <p14:creationId xmlns:p14="http://schemas.microsoft.com/office/powerpoint/2010/main" val="28276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animBg="1"/>
      <p:bldP spid="14" grpId="0" animBg="1"/>
      <p:bldP spid="16" grpId="0" animBg="1"/>
      <p:bldP spid="17" grpId="0" animBg="1"/>
      <p:bldP spid="1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25780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Language CREATE </a:t>
            </a:r>
            <a:r>
              <a:rPr lang="en-IN" dirty="0" smtClean="0"/>
              <a:t>DATABASE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399" y="1981200"/>
            <a:ext cx="1397191"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048000" y="2133600"/>
            <a:ext cx="3810000" cy="1333500"/>
          </a:xfrm>
          <a:prstGeom prst="wedgeRoundRectCallout">
            <a:avLst>
              <a:gd name="adj1" fmla="val -74360"/>
              <a:gd name="adj2" fmla="val 4633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bg2">
                    <a:lumMod val="25000"/>
                  </a:schemeClr>
                </a:solidFill>
              </a:rPr>
              <a:t>I have now finalized a name for PMS database. I want it to be named as </a:t>
            </a:r>
            <a:r>
              <a:rPr lang="en-US" dirty="0" err="1">
                <a:solidFill>
                  <a:schemeClr val="bg2">
                    <a:lumMod val="25000"/>
                  </a:schemeClr>
                </a:solidFill>
              </a:rPr>
              <a:t>ABCTradersPMSDB</a:t>
            </a:r>
            <a:r>
              <a:rPr lang="en-US" dirty="0" smtClean="0">
                <a:solidFill>
                  <a:srgbClr val="FF0000"/>
                </a:solidFill>
              </a:rPr>
              <a:t>.</a:t>
            </a:r>
            <a:endParaRPr lang="en-US" dirty="0">
              <a:solidFill>
                <a:srgbClr val="FF0000"/>
              </a:solidFill>
            </a:endParaRP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36</a:t>
            </a:r>
            <a:endParaRPr lang="en-US" sz="1400" dirty="0"/>
          </a:p>
        </p:txBody>
      </p:sp>
    </p:spTree>
    <p:extLst>
      <p:ext uri="{BB962C8B-B14F-4D97-AF65-F5344CB8AC3E}">
        <p14:creationId xmlns:p14="http://schemas.microsoft.com/office/powerpoint/2010/main" val="143310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81000" y="1143000"/>
            <a:ext cx="8382000" cy="4946650"/>
          </a:xfrm>
        </p:spPr>
        <p:txBody>
          <a:bodyPr/>
          <a:lstStyle/>
          <a:p>
            <a:pPr marL="0" indent="-365760">
              <a:spcBef>
                <a:spcPts val="0"/>
              </a:spcBef>
            </a:pPr>
            <a:r>
              <a:rPr lang="en-IN" dirty="0"/>
              <a:t>CREATE </a:t>
            </a:r>
            <a:r>
              <a:rPr lang="en-IN" dirty="0" smtClean="0"/>
              <a:t>DATABASE</a:t>
            </a:r>
          </a:p>
          <a:p>
            <a:pPr marL="822325" lvl="1" indent="-365125">
              <a:spcBef>
                <a:spcPts val="0"/>
              </a:spcBef>
            </a:pPr>
            <a:r>
              <a:rPr lang="en-IN" dirty="0"/>
              <a:t>This command is used to create database which is the primary part of any database system.</a:t>
            </a:r>
          </a:p>
          <a:p>
            <a:pPr marL="822325" lvl="1" indent="-365125">
              <a:spcBef>
                <a:spcPts val="0"/>
              </a:spcBef>
            </a:pPr>
            <a:r>
              <a:rPr lang="en-IN" dirty="0"/>
              <a:t>Database will hold various database objects, for example, table, views etc.</a:t>
            </a:r>
          </a:p>
          <a:p>
            <a:pPr marL="0" indent="0">
              <a:buNone/>
            </a:pPr>
            <a:endParaRPr lang="en-IN" dirty="0"/>
          </a:p>
          <a:p>
            <a:pPr marL="0" indent="-365760">
              <a:spcBef>
                <a:spcPts val="0"/>
              </a:spcBef>
            </a:pPr>
            <a:r>
              <a:rPr lang="en-IN" dirty="0" smtClean="0"/>
              <a:t>Query :</a:t>
            </a:r>
          </a:p>
          <a:p>
            <a:pPr marL="822325" lvl="1" indent="-365125">
              <a:spcBef>
                <a:spcPts val="0"/>
              </a:spcBef>
            </a:pPr>
            <a:r>
              <a:rPr lang="en-IN" dirty="0" smtClean="0"/>
              <a:t>The following command is used to create database with the name “TrainingFeedbackDB”.</a:t>
            </a:r>
          </a:p>
          <a:p>
            <a:pPr marL="0" indent="0">
              <a:buNone/>
            </a:pPr>
            <a:r>
              <a:rPr lang="en-IN" sz="1800" dirty="0"/>
              <a:t>	</a:t>
            </a:r>
            <a:r>
              <a:rPr lang="en-IN" b="1" dirty="0">
                <a:solidFill>
                  <a:schemeClr val="accent1">
                    <a:lumMod val="75000"/>
                  </a:schemeClr>
                </a:solidFill>
                <a:latin typeface="Courier New" pitchFamily="49" charset="0"/>
                <a:cs typeface="Courier New" pitchFamily="49" charset="0"/>
              </a:rPr>
              <a:t>CREATE DATABASE </a:t>
            </a:r>
            <a:r>
              <a:rPr lang="en-US" b="1" dirty="0" err="1">
                <a:solidFill>
                  <a:schemeClr val="accent6">
                    <a:lumMod val="75000"/>
                  </a:schemeClr>
                </a:solidFill>
                <a:latin typeface="Courier New" pitchFamily="49" charset="0"/>
                <a:cs typeface="Courier New" pitchFamily="49" charset="0"/>
              </a:rPr>
              <a:t>ABCTradersPMSDB</a:t>
            </a:r>
            <a:r>
              <a:rPr lang="en-IN" b="1" dirty="0">
                <a:solidFill>
                  <a:schemeClr val="accent6">
                    <a:lumMod val="75000"/>
                  </a:schemeClr>
                </a:solidFill>
                <a:latin typeface="Courier New" pitchFamily="49" charset="0"/>
                <a:cs typeface="Courier New" pitchFamily="49" charset="0"/>
              </a:rPr>
              <a:t>;</a:t>
            </a:r>
          </a:p>
          <a:p>
            <a:pPr marL="0" indent="-365760">
              <a:spcBef>
                <a:spcPts val="0"/>
              </a:spcBef>
              <a:buNone/>
            </a:pPr>
            <a:endParaRPr lang="en-IN" dirty="0" smtClean="0"/>
          </a:p>
          <a:p>
            <a:pPr marL="0" indent="-365760">
              <a:spcBef>
                <a:spcPts val="0"/>
              </a:spcBef>
            </a:pPr>
            <a:r>
              <a:rPr lang="en-IN" dirty="0" smtClean="0"/>
              <a:t>Syntax </a:t>
            </a:r>
            <a:r>
              <a:rPr lang="en-IN" dirty="0"/>
              <a:t>: </a:t>
            </a:r>
            <a:r>
              <a:rPr lang="en-IN" sz="1400" dirty="0"/>
              <a:t>	</a:t>
            </a:r>
          </a:p>
          <a:p>
            <a:pPr marL="0" indent="0">
              <a:buNone/>
            </a:pPr>
            <a:endParaRPr lang="en-IN" sz="1400" dirty="0"/>
          </a:p>
          <a:p>
            <a:pPr marL="0" indent="0">
              <a:buNone/>
            </a:pPr>
            <a:r>
              <a:rPr lang="en-IN" sz="1600" dirty="0" smtClean="0"/>
              <a:t>				</a:t>
            </a:r>
            <a:endParaRPr lang="en-IN" sz="1800" dirty="0" smtClean="0"/>
          </a:p>
        </p:txBody>
      </p:sp>
      <p:sp>
        <p:nvSpPr>
          <p:cNvPr id="3" name="Title 2"/>
          <p:cNvSpPr>
            <a:spLocks noGrp="1"/>
          </p:cNvSpPr>
          <p:nvPr>
            <p:ph type="title"/>
          </p:nvPr>
        </p:nvSpPr>
        <p:spPr>
          <a:noFill/>
          <a:ln>
            <a:noFill/>
          </a:ln>
        </p:spPr>
        <p:txBody>
          <a:bodyPr anchor="ctr"/>
          <a:lstStyle/>
          <a:p>
            <a:r>
              <a:rPr lang="en-IN" sz="3600" dirty="0"/>
              <a:t>CREATE DATABASE</a:t>
            </a:r>
            <a:endParaRPr lang="en-US" sz="3600" dirty="0"/>
          </a:p>
        </p:txBody>
      </p:sp>
      <p:sp>
        <p:nvSpPr>
          <p:cNvPr id="10" name="Rectangle 9"/>
          <p:cNvSpPr/>
          <p:nvPr/>
        </p:nvSpPr>
        <p:spPr>
          <a:xfrm>
            <a:off x="1066800" y="4572000"/>
            <a:ext cx="7086600" cy="8382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600" dirty="0" smtClean="0">
              <a:latin typeface="Courier New" pitchFamily="49" charset="0"/>
              <a:cs typeface="Courier New" pitchFamily="49" charset="0"/>
            </a:endParaRPr>
          </a:p>
          <a:p>
            <a:pPr algn="just"/>
            <a:r>
              <a:rPr lang="en-US" sz="1600" dirty="0" smtClean="0">
                <a:latin typeface="Courier New" pitchFamily="49" charset="0"/>
                <a:cs typeface="Courier New" pitchFamily="49" charset="0"/>
              </a:rPr>
              <a:t>CREATE </a:t>
            </a:r>
            <a:r>
              <a:rPr lang="en-US" sz="1600" dirty="0">
                <a:latin typeface="Courier New" pitchFamily="49" charset="0"/>
                <a:cs typeface="Courier New" pitchFamily="49" charset="0"/>
              </a:rPr>
              <a:t>{DATABASE | SCHEMA} </a:t>
            </a:r>
            <a:r>
              <a:rPr lang="en-US" sz="1600" dirty="0" smtClean="0">
                <a:latin typeface="Courier New" pitchFamily="49" charset="0"/>
                <a:cs typeface="Courier New" pitchFamily="49" charset="0"/>
              </a:rPr>
              <a:t>db_name</a:t>
            </a:r>
          </a:p>
          <a:p>
            <a:pPr algn="just"/>
            <a:r>
              <a:rPr lang="en-US" sz="1600" dirty="0" smtClean="0">
                <a:latin typeface="Courier New" pitchFamily="49" charset="0"/>
                <a:cs typeface="Courier New" pitchFamily="49" charset="0"/>
              </a:rPr>
              <a:t>CREATE {DATABASE | SCHEMA} [IF NOT EXISTS] </a:t>
            </a:r>
            <a:r>
              <a:rPr lang="en-US" sz="1600" i="1" dirty="0" smtClean="0">
                <a:latin typeface="Courier New" pitchFamily="49" charset="0"/>
                <a:cs typeface="Courier New" pitchFamily="49" charset="0"/>
              </a:rPr>
              <a:t>db_name</a:t>
            </a: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create_specification</a:t>
            </a:r>
            <a:r>
              <a:rPr lang="en-US" sz="1600" dirty="0" smtClean="0">
                <a:latin typeface="Courier New" pitchFamily="49" charset="0"/>
                <a:cs typeface="Courier New" pitchFamily="49" charset="0"/>
              </a:rPr>
              <a:t>] ...</a:t>
            </a:r>
          </a:p>
          <a:p>
            <a:pPr marL="400050" lvl="1" indent="0" algn="just">
              <a:buNone/>
            </a:pPr>
            <a:endParaRPr lang="en-IN" sz="1600" dirty="0">
              <a:latin typeface="Courier New" pitchFamily="49" charset="0"/>
              <a:cs typeface="Courier New" pitchFamily="49" charset="0"/>
            </a:endParaRP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37</a:t>
            </a:r>
            <a:endParaRPr lang="en-US" sz="1400" dirty="0"/>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animEffect transition="in" filter="fade">
                                      <p:cBhvr>
                                        <p:cTn id="35" dur="500"/>
                                        <p:tgtEl>
                                          <p:spTgt spid="7">
                                            <p:txEl>
                                              <p:pRg st="10" end="1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Language CREATE </a:t>
            </a:r>
            <a:r>
              <a:rPr lang="en-IN" dirty="0" smtClean="0"/>
              <a:t>TABLE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90599" y="2057400"/>
            <a:ext cx="1378743" cy="2932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895600" y="2284294"/>
            <a:ext cx="3048000" cy="1208964"/>
          </a:xfrm>
          <a:prstGeom prst="wedgeRoundRectCallout">
            <a:avLst>
              <a:gd name="adj1" fmla="val -70701"/>
              <a:gd name="adj2" fmla="val 47377"/>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EEECE1">
                    <a:lumMod val="25000"/>
                  </a:srgbClr>
                </a:solidFill>
              </a:rPr>
              <a:t>I want to </a:t>
            </a:r>
            <a:r>
              <a:rPr lang="en-US" dirty="0" smtClean="0">
                <a:solidFill>
                  <a:srgbClr val="EEECE1">
                    <a:lumMod val="25000"/>
                  </a:srgbClr>
                </a:solidFill>
              </a:rPr>
              <a:t>create a table with the name </a:t>
            </a:r>
            <a:r>
              <a:rPr lang="en-US" dirty="0" err="1">
                <a:solidFill>
                  <a:srgbClr val="EEECE1">
                    <a:lumMod val="25000"/>
                  </a:srgbClr>
                </a:solidFill>
              </a:rPr>
              <a:t>PMSOffices</a:t>
            </a:r>
            <a:r>
              <a:rPr lang="en-US" dirty="0">
                <a:solidFill>
                  <a:srgbClr val="EEECE1">
                    <a:lumMod val="25000"/>
                  </a:srgbClr>
                </a:solidFill>
              </a:rPr>
              <a:t>. </a:t>
            </a: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38</a:t>
            </a:r>
            <a:endParaRPr lang="en-US" sz="1400" dirty="0"/>
          </a:p>
        </p:txBody>
      </p:sp>
    </p:spTree>
    <p:extLst>
      <p:ext uri="{BB962C8B-B14F-4D97-AF65-F5344CB8AC3E}">
        <p14:creationId xmlns:p14="http://schemas.microsoft.com/office/powerpoint/2010/main" val="293914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81000" y="1143000"/>
            <a:ext cx="8686800" cy="4946650"/>
          </a:xfrm>
        </p:spPr>
        <p:txBody>
          <a:bodyPr/>
          <a:lstStyle/>
          <a:p>
            <a:pPr marL="0" indent="-365760">
              <a:spcBef>
                <a:spcPts val="0"/>
              </a:spcBef>
            </a:pPr>
            <a:r>
              <a:rPr lang="en-IN" sz="2000" dirty="0"/>
              <a:t>CREATE TABLE</a:t>
            </a:r>
          </a:p>
          <a:p>
            <a:pPr marL="822325" lvl="1" indent="-365125">
              <a:spcBef>
                <a:spcPts val="0"/>
              </a:spcBef>
            </a:pPr>
            <a:r>
              <a:rPr lang="en-US" dirty="0"/>
              <a:t>CREATE TABLE creates a table with the given name. </a:t>
            </a:r>
          </a:p>
          <a:p>
            <a:pPr marL="822325" lvl="1" indent="-365125">
              <a:spcBef>
                <a:spcPts val="0"/>
              </a:spcBef>
            </a:pPr>
            <a:r>
              <a:rPr lang="en-US" dirty="0"/>
              <a:t>You must have CREATE </a:t>
            </a:r>
            <a:r>
              <a:rPr lang="en-IN" dirty="0"/>
              <a:t>permission(called privilege) </a:t>
            </a:r>
            <a:r>
              <a:rPr lang="en-US" dirty="0"/>
              <a:t>for the table. </a:t>
            </a:r>
          </a:p>
          <a:p>
            <a:pPr marL="822325" lvl="1" indent="-365125">
              <a:spcBef>
                <a:spcPts val="0"/>
              </a:spcBef>
            </a:pPr>
            <a:r>
              <a:rPr lang="en-US" dirty="0"/>
              <a:t>The table name can be specified as db_name.tbl_name to create the table in a specific database. This works regardless of a default database, assuming that the database exists. </a:t>
            </a:r>
          </a:p>
          <a:p>
            <a:pPr marL="0" indent="-365760" algn="just">
              <a:spcBef>
                <a:spcPts val="600"/>
              </a:spcBef>
              <a:buNone/>
            </a:pPr>
            <a:endParaRPr lang="en-IN" dirty="0" smtClean="0"/>
          </a:p>
          <a:p>
            <a:pPr marL="0" indent="-365760">
              <a:spcBef>
                <a:spcPts val="0"/>
              </a:spcBef>
            </a:pPr>
            <a:r>
              <a:rPr lang="en-IN" sz="2000" dirty="0"/>
              <a:t>Query :</a:t>
            </a:r>
          </a:p>
          <a:p>
            <a:pPr marL="800100" lvl="2" indent="0" fontAlgn="auto">
              <a:spcBef>
                <a:spcPts val="0"/>
              </a:spcBef>
              <a:spcAft>
                <a:spcPts val="0"/>
              </a:spcAft>
              <a:buNone/>
            </a:pPr>
            <a:r>
              <a:rPr lang="en-US" b="1" dirty="0">
                <a:solidFill>
                  <a:schemeClr val="accent1">
                    <a:lumMod val="75000"/>
                  </a:schemeClr>
                </a:solidFill>
                <a:latin typeface="Courier New" pitchFamily="49" charset="0"/>
                <a:cs typeface="Courier New" pitchFamily="49" charset="0"/>
              </a:rPr>
              <a:t>CREATE TABLE </a:t>
            </a:r>
            <a:r>
              <a:rPr lang="en-US" b="1" dirty="0" err="1">
                <a:solidFill>
                  <a:schemeClr val="accent6">
                    <a:lumMod val="75000"/>
                  </a:schemeClr>
                </a:solidFill>
                <a:latin typeface="Courier New" pitchFamily="49" charset="0"/>
                <a:cs typeface="Courier New" pitchFamily="49" charset="0"/>
              </a:rPr>
              <a:t>PMSOffices</a:t>
            </a:r>
            <a:r>
              <a:rPr lang="en-US" sz="1500" b="1" dirty="0" smtClean="0">
                <a:solidFill>
                  <a:srgbClr val="BC8F00"/>
                </a:solidFill>
                <a:latin typeface="Courier New" pitchFamily="49" charset="0"/>
                <a:cs typeface="Courier New" pitchFamily="49" charset="0"/>
              </a:rPr>
              <a:t> </a:t>
            </a:r>
            <a:endParaRPr lang="en-US" sz="1500" b="1" dirty="0">
              <a:solidFill>
                <a:srgbClr val="BC8F00"/>
              </a:solidFill>
              <a:latin typeface="Courier New" pitchFamily="49" charset="0"/>
              <a:cs typeface="Courier New" pitchFamily="49" charset="0"/>
            </a:endParaRPr>
          </a:p>
          <a:p>
            <a:pPr marL="800100" lvl="2" indent="0" fontAlgn="auto">
              <a:spcBef>
                <a:spcPts val="0"/>
              </a:spcBef>
              <a:spcAft>
                <a:spcPts val="0"/>
              </a:spcAft>
              <a:buNone/>
            </a:pPr>
            <a:r>
              <a:rPr lang="en-US" b="1" dirty="0">
                <a:solidFill>
                  <a:schemeClr val="accent1">
                    <a:lumMod val="75000"/>
                  </a:schemeClr>
                </a:solidFill>
                <a:latin typeface="Courier New" pitchFamily="49" charset="0"/>
                <a:cs typeface="Courier New" pitchFamily="49" charset="0"/>
              </a:rPr>
              <a:t>(</a:t>
            </a:r>
          </a:p>
          <a:p>
            <a:pPr marL="800100" lvl="2" indent="0" fontAlgn="auto">
              <a:spcBef>
                <a:spcPts val="0"/>
              </a:spcBef>
              <a:spcAft>
                <a:spcPts val="0"/>
              </a:spcAft>
              <a:buNone/>
            </a:pPr>
            <a:r>
              <a:rPr lang="en-US" sz="1500" b="1" dirty="0" smtClean="0">
                <a:solidFill>
                  <a:srgbClr val="BC8F00"/>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officeCode</a:t>
            </a:r>
            <a:r>
              <a:rPr lang="en-US" sz="1500" b="1" dirty="0" smtClean="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city</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phone</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addressLine1</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addressLine2</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state</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a:t>
            </a: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country</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r>
              <a:rPr lang="en-US" sz="1500" b="1" dirty="0" smtClean="0">
                <a:solidFill>
                  <a:srgbClr val="1F497D">
                    <a:lumMod val="60000"/>
                    <a:lumOff val="40000"/>
                  </a:srgbClr>
                </a:solidFill>
                <a:latin typeface="Courier New" pitchFamily="49" charset="0"/>
                <a:cs typeface="Courier New" pitchFamily="49" charset="0"/>
              </a:rPr>
              <a:t>,</a:t>
            </a:r>
            <a:endParaRPr lang="en-US" sz="1500" b="1" dirty="0">
              <a:solidFill>
                <a:srgbClr val="1F497D">
                  <a:lumMod val="60000"/>
                  <a:lumOff val="40000"/>
                </a:srgbClr>
              </a:solidFill>
              <a:latin typeface="Courier New" pitchFamily="49" charset="0"/>
              <a:cs typeface="Courier New" pitchFamily="49" charset="0"/>
            </a:endParaRPr>
          </a:p>
          <a:p>
            <a:pPr marL="800100" lvl="2" indent="0" fontAlgn="auto">
              <a:spcBef>
                <a:spcPts val="0"/>
              </a:spcBef>
              <a:spcAft>
                <a:spcPts val="0"/>
              </a:spcAft>
              <a:buNone/>
            </a:pPr>
            <a:r>
              <a:rPr lang="en-US" sz="1500" b="1" dirty="0">
                <a:solidFill>
                  <a:srgbClr val="1F497D">
                    <a:lumMod val="60000"/>
                    <a:lumOff val="40000"/>
                  </a:srgb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postalCode</a:t>
            </a:r>
            <a:r>
              <a:rPr lang="en-US" sz="1500" b="1" dirty="0">
                <a:solidFill>
                  <a:srgbClr val="1F497D">
                    <a:lumMod val="60000"/>
                    <a:lumOff val="40000"/>
                  </a:srgb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VARCHAR(15)</a:t>
            </a:r>
          </a:p>
          <a:p>
            <a:pPr marL="800100" lvl="2" indent="0" fontAlgn="auto">
              <a:spcBef>
                <a:spcPts val="0"/>
              </a:spcBef>
              <a:spcAft>
                <a:spcPts val="0"/>
              </a:spcAft>
              <a:buNone/>
            </a:pPr>
            <a:r>
              <a:rPr lang="en-US" b="1" dirty="0">
                <a:solidFill>
                  <a:schemeClr val="accent1">
                    <a:lumMod val="75000"/>
                  </a:schemeClr>
                </a:solidFill>
                <a:latin typeface="Courier New" pitchFamily="49" charset="0"/>
                <a:cs typeface="Courier New" pitchFamily="49" charset="0"/>
              </a:rPr>
              <a:t>)</a:t>
            </a:r>
          </a:p>
          <a:p>
            <a:pPr marL="0" indent="0" algn="just">
              <a:spcBef>
                <a:spcPts val="600"/>
              </a:spcBef>
              <a:buNone/>
            </a:pPr>
            <a:endParaRPr lang="en-US" sz="1600" b="1" dirty="0">
              <a:solidFill>
                <a:srgbClr val="1F497D">
                  <a:lumMod val="60000"/>
                  <a:lumOff val="40000"/>
                </a:srgbClr>
              </a:solidFill>
            </a:endParaRPr>
          </a:p>
        </p:txBody>
      </p:sp>
      <p:sp>
        <p:nvSpPr>
          <p:cNvPr id="3" name="Title 2"/>
          <p:cNvSpPr>
            <a:spLocks noGrp="1"/>
          </p:cNvSpPr>
          <p:nvPr>
            <p:ph type="title"/>
          </p:nvPr>
        </p:nvSpPr>
        <p:spPr>
          <a:noFill/>
          <a:ln>
            <a:noFill/>
          </a:ln>
        </p:spPr>
        <p:txBody>
          <a:bodyPr anchor="ctr"/>
          <a:lstStyle/>
          <a:p>
            <a:r>
              <a:rPr lang="en-IN" sz="3600" dirty="0"/>
              <a:t>CREATE TABLE</a:t>
            </a:r>
            <a:endParaRPr lang="en-US" sz="3600" dirty="0"/>
          </a:p>
        </p:txBody>
      </p:sp>
      <p:sp>
        <p:nvSpPr>
          <p:cNvPr id="5"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39</a:t>
            </a:r>
            <a:endParaRPr lang="en-US" sz="1400" dirty="0"/>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fade">
                                      <p:cBhvr>
                                        <p:cTn id="43" dur="500"/>
                                        <p:tgtEl>
                                          <p:spTgt spid="7">
                                            <p:txEl>
                                              <p:pRg st="10" end="1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fade">
                                      <p:cBhvr>
                                        <p:cTn id="51" dur="500"/>
                                        <p:tgtEl>
                                          <p:spTgt spid="7">
                                            <p:txEl>
                                              <p:pRg st="12" end="12"/>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Effect transition="in" filter="fade">
                                      <p:cBhvr>
                                        <p:cTn id="55" dur="500"/>
                                        <p:tgtEl>
                                          <p:spTgt spid="7">
                                            <p:txEl>
                                              <p:pRg st="13" end="13"/>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fade">
                                      <p:cBhvr>
                                        <p:cTn id="59" dur="500"/>
                                        <p:tgtEl>
                                          <p:spTgt spid="7">
                                            <p:txEl>
                                              <p:pRg st="14" end="14"/>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7">
                                            <p:txEl>
                                              <p:pRg st="15" end="15"/>
                                            </p:txEl>
                                          </p:spTgt>
                                        </p:tgtEl>
                                        <p:attrNameLst>
                                          <p:attrName>style.visibility</p:attrName>
                                        </p:attrNameLst>
                                      </p:cBhvr>
                                      <p:to>
                                        <p:strVal val="visible"/>
                                      </p:to>
                                    </p:set>
                                    <p:animEffect transition="in" filter="fade">
                                      <p:cBhvr>
                                        <p:cTn id="63" dur="500"/>
                                        <p:tgtEl>
                                          <p:spTgt spid="7">
                                            <p:txEl>
                                              <p:pRg st="15" end="15"/>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animEffect transition="in" filter="fade">
                                      <p:cBhvr>
                                        <p:cTn id="6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199" y="1600200"/>
            <a:ext cx="4249135" cy="4525963"/>
          </a:xfrm>
        </p:spPr>
        <p:txBody>
          <a:bodyPr/>
          <a:lstStyle/>
          <a:p>
            <a:pPr marL="288925" indent="-285750">
              <a:spcBef>
                <a:spcPts val="0"/>
              </a:spcBef>
              <a:spcAft>
                <a:spcPts val="600"/>
              </a:spcAft>
            </a:pPr>
            <a:r>
              <a:rPr lang="en-US" sz="2000" dirty="0"/>
              <a:t>At the end of this session, you will be able to:</a:t>
            </a:r>
          </a:p>
          <a:p>
            <a:pPr marL="0" indent="-365760">
              <a:spcBef>
                <a:spcPts val="0"/>
              </a:spcBef>
              <a:buNone/>
            </a:pPr>
            <a:r>
              <a:rPr lang="en-US" dirty="0" smtClean="0"/>
              <a:t>	</a:t>
            </a:r>
          </a:p>
          <a:p>
            <a:pPr marL="731520" lvl="2" indent="-365760">
              <a:spcBef>
                <a:spcPts val="0"/>
              </a:spcBef>
              <a:buFont typeface="Calibri" pitchFamily="34" charset="0"/>
              <a:buChar char="—"/>
            </a:pPr>
            <a:r>
              <a:rPr lang="en-US" dirty="0"/>
              <a:t>Identify the various SQL operations that a developer needs to know to work with </a:t>
            </a:r>
            <a:r>
              <a:rPr lang="en-US" dirty="0" smtClean="0"/>
              <a:t>DBMS.</a:t>
            </a:r>
            <a:endParaRPr lang="en-US" dirty="0"/>
          </a:p>
          <a:p>
            <a:pPr marL="731520" lvl="2" indent="-365760">
              <a:spcBef>
                <a:spcPts val="0"/>
              </a:spcBef>
              <a:buFont typeface="Calibri" pitchFamily="34" charset="0"/>
              <a:buChar char="—"/>
            </a:pPr>
            <a:r>
              <a:rPr lang="en-US" dirty="0"/>
              <a:t>Define DQL - Select </a:t>
            </a:r>
            <a:r>
              <a:rPr lang="en-US" dirty="0" smtClean="0"/>
              <a:t>Statements.</a:t>
            </a:r>
            <a:endParaRPr lang="en-US" dirty="0"/>
          </a:p>
          <a:p>
            <a:pPr marL="731520" lvl="2" indent="-365760">
              <a:spcBef>
                <a:spcPts val="0"/>
              </a:spcBef>
              <a:buFont typeface="Calibri" pitchFamily="34" charset="0"/>
              <a:buChar char="—"/>
            </a:pPr>
            <a:r>
              <a:rPr lang="en-US" dirty="0"/>
              <a:t>Describe DML - Insert Statement, Update, and Delete </a:t>
            </a:r>
            <a:r>
              <a:rPr lang="en-US" dirty="0" smtClean="0"/>
              <a:t>Statement.</a:t>
            </a:r>
            <a:endParaRPr lang="en-US" dirty="0"/>
          </a:p>
          <a:p>
            <a:pPr marL="731520" lvl="2" indent="-365760">
              <a:spcBef>
                <a:spcPts val="0"/>
              </a:spcBef>
              <a:buFont typeface="Calibri" pitchFamily="34" charset="0"/>
              <a:buChar char="—"/>
            </a:pPr>
            <a:r>
              <a:rPr lang="en-US" dirty="0" smtClean="0"/>
              <a:t>Define </a:t>
            </a:r>
            <a:r>
              <a:rPr lang="en-US" dirty="0"/>
              <a:t>TCL </a:t>
            </a:r>
            <a:r>
              <a:rPr lang="en-US" dirty="0" smtClean="0"/>
              <a:t>Statements. </a:t>
            </a:r>
            <a:endParaRPr lang="en-US" dirty="0"/>
          </a:p>
          <a:p>
            <a:pPr marL="731520" lvl="2" indent="-365760">
              <a:spcBef>
                <a:spcPts val="0"/>
              </a:spcBef>
              <a:buFont typeface="Calibri" pitchFamily="34" charset="0"/>
              <a:buChar char="—"/>
            </a:pPr>
            <a:r>
              <a:rPr lang="en-US" dirty="0"/>
              <a:t>Recognize DDL - Create Table, Alter Table, Rename, Truncate, and Drop </a:t>
            </a:r>
            <a:r>
              <a:rPr lang="en-US" dirty="0" smtClean="0"/>
              <a:t>table.</a:t>
            </a:r>
            <a:endParaRPr lang="en-US" dirty="0"/>
          </a:p>
          <a:p>
            <a:pPr marL="731520" lvl="2" indent="-365760">
              <a:spcBef>
                <a:spcPts val="0"/>
              </a:spcBef>
              <a:buFont typeface="Calibri" pitchFamily="34" charset="0"/>
              <a:buChar char="—"/>
            </a:pPr>
            <a:r>
              <a:rPr lang="en-US" dirty="0"/>
              <a:t>Define DCL </a:t>
            </a:r>
            <a:r>
              <a:rPr lang="en-US" dirty="0" smtClean="0"/>
              <a:t>Statements.</a:t>
            </a:r>
            <a:endParaRPr lang="en-US" dirty="0"/>
          </a:p>
          <a:p>
            <a:pPr marL="0" indent="-365760">
              <a:lnSpc>
                <a:spcPct val="120000"/>
              </a:lnSpc>
              <a:spcBef>
                <a:spcPts val="0"/>
              </a:spcBef>
              <a:buNone/>
            </a:pPr>
            <a:endParaRPr lang="en-US" sz="2400" dirty="0" smtClean="0"/>
          </a:p>
        </p:txBody>
      </p:sp>
      <p:sp>
        <p:nvSpPr>
          <p:cNvPr id="6" name="Title 1"/>
          <p:cNvSpPr>
            <a:spLocks noGrp="1"/>
          </p:cNvSpPr>
          <p:nvPr>
            <p:ph type="title"/>
          </p:nvPr>
        </p:nvSpPr>
        <p:spPr>
          <a:noFill/>
          <a:ln>
            <a:noFill/>
          </a:ln>
        </p:spPr>
        <p:txBody>
          <a:bodyPr anchor="ctr"/>
          <a:lstStyle/>
          <a:p>
            <a:r>
              <a:rPr lang="en-US" sz="3600" dirty="0"/>
              <a:t>Objectives</a:t>
            </a: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4</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335" y="1676400"/>
            <a:ext cx="3980465"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8" fill="hold" grpId="0"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4000"/>
                            </p:stCondLst>
                            <p:childTnLst>
                              <p:par>
                                <p:cTn id="32" presetID="2" presetClass="entr" presetSubtype="8" fill="hold" grpId="0"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 calcmode="lin" valueType="num">
                                      <p:cBhvr additive="base">
                                        <p:cTn id="34"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2" presetClass="entr" presetSubtype="8" fill="hold" grpId="0"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 calcmode="lin" valueType="num">
                                      <p:cBhvr additive="base">
                                        <p:cTn id="44"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46" fill="hold">
                            <p:stCondLst>
                              <p:cond delay="7000"/>
                            </p:stCondLst>
                            <p:childTnLst>
                              <p:par>
                                <p:cTn id="47" presetID="2" presetClass="entr" presetSubtype="8" fill="hold" grpId="0" nodeType="after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additive="base">
                                        <p:cTn id="49"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51" fill="hold">
                            <p:stCondLst>
                              <p:cond delay="8000"/>
                            </p:stCondLst>
                            <p:childTnLst>
                              <p:par>
                                <p:cTn id="52" presetID="2" presetClass="entr" presetSubtype="8" fill="hold" grpId="0" nodeType="after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 calcmode="lin" valueType="num">
                                      <p:cBhvr additive="base">
                                        <p:cTn id="54"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55"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56" fill="hold">
                            <p:stCondLst>
                              <p:cond delay="9000"/>
                            </p:stCondLst>
                            <p:childTnLst>
                              <p:par>
                                <p:cTn id="57" presetID="2" presetClass="entr" presetSubtype="8" fill="hold" grpId="0" nodeType="after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 calcmode="lin" valueType="num">
                                      <p:cBhvr additive="base">
                                        <p:cTn id="59"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81000" y="1143000"/>
            <a:ext cx="8382000" cy="4946650"/>
          </a:xfrm>
        </p:spPr>
        <p:txBody>
          <a:bodyPr/>
          <a:lstStyle/>
          <a:p>
            <a:pPr algn="just"/>
            <a:r>
              <a:rPr lang="en-US" dirty="0" smtClean="0"/>
              <a:t> </a:t>
            </a:r>
            <a:r>
              <a:rPr lang="en-IN" dirty="0" smtClean="0"/>
              <a:t>Syntax </a:t>
            </a:r>
            <a:r>
              <a:rPr lang="en-IN" dirty="0"/>
              <a:t>:</a:t>
            </a:r>
            <a:endParaRPr lang="en-US" dirty="0"/>
          </a:p>
        </p:txBody>
      </p:sp>
      <p:sp>
        <p:nvSpPr>
          <p:cNvPr id="3" name="Title 2"/>
          <p:cNvSpPr>
            <a:spLocks noGrp="1"/>
          </p:cNvSpPr>
          <p:nvPr>
            <p:ph type="title"/>
          </p:nvPr>
        </p:nvSpPr>
        <p:spPr>
          <a:noFill/>
          <a:ln>
            <a:noFill/>
          </a:ln>
        </p:spPr>
        <p:txBody>
          <a:bodyPr anchor="ctr"/>
          <a:lstStyle/>
          <a:p>
            <a:r>
              <a:rPr lang="en-IN" sz="3600" dirty="0"/>
              <a:t>CREATE TABLE (Contd.)</a:t>
            </a:r>
            <a:endParaRPr lang="en-US" sz="3600" dirty="0"/>
          </a:p>
        </p:txBody>
      </p:sp>
      <p:sp>
        <p:nvSpPr>
          <p:cNvPr id="8" name="Rectangle 7"/>
          <p:cNvSpPr/>
          <p:nvPr/>
        </p:nvSpPr>
        <p:spPr>
          <a:xfrm>
            <a:off x="2057400" y="2057400"/>
            <a:ext cx="4267200" cy="1524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latin typeface="Courier New" pitchFamily="49" charset="0"/>
              <a:cs typeface="Courier New" pitchFamily="49" charset="0"/>
            </a:endParaRPr>
          </a:p>
          <a:p>
            <a:pPr marL="342900" indent="-342900" algn="just" fontAlgn="base">
              <a:spcBef>
                <a:spcPct val="20000"/>
              </a:spcBef>
              <a:spcAft>
                <a:spcPct val="0"/>
              </a:spcAft>
              <a:buNone/>
            </a:pPr>
            <a:r>
              <a:rPr lang="en-IN" sz="1400" dirty="0" smtClean="0">
                <a:latin typeface="Courier New" pitchFamily="49" charset="0"/>
                <a:cs typeface="Courier New" pitchFamily="49" charset="0"/>
              </a:rPr>
              <a:t>CREATE </a:t>
            </a:r>
            <a:r>
              <a:rPr lang="en-IN" sz="1400" dirty="0">
                <a:latin typeface="Courier New" pitchFamily="49" charset="0"/>
                <a:cs typeface="Courier New" pitchFamily="49" charset="0"/>
              </a:rPr>
              <a:t>[TEMPORARY] TABLE [IF NOT EXISTS] tbl_name </a:t>
            </a:r>
          </a:p>
          <a:p>
            <a:pPr marL="342900" indent="-342900" algn="just" fontAlgn="base">
              <a:spcBef>
                <a:spcPct val="20000"/>
              </a:spcBef>
              <a:spcAft>
                <a:spcPct val="0"/>
              </a:spcAft>
              <a:buNone/>
            </a:pPr>
            <a:r>
              <a:rPr lang="en-IN" sz="1400" dirty="0" smtClean="0">
                <a:latin typeface="Courier New" pitchFamily="49" charset="0"/>
                <a:cs typeface="Courier New" pitchFamily="49" charset="0"/>
              </a:rPr>
              <a:t>(</a:t>
            </a:r>
            <a:r>
              <a:rPr lang="en-IN" sz="1400" dirty="0">
                <a:latin typeface="Courier New" pitchFamily="49" charset="0"/>
                <a:cs typeface="Courier New" pitchFamily="49" charset="0"/>
              </a:rPr>
              <a:t>create_definition,...) </a:t>
            </a:r>
          </a:p>
          <a:p>
            <a:pPr marL="342900" indent="-342900" algn="just" fontAlgn="base">
              <a:spcBef>
                <a:spcPct val="20000"/>
              </a:spcBef>
              <a:spcAft>
                <a:spcPct val="0"/>
              </a:spcAft>
              <a:buNone/>
            </a:pPr>
            <a:r>
              <a:rPr lang="en-IN" sz="1400" dirty="0" smtClean="0">
                <a:latin typeface="Courier New" pitchFamily="49" charset="0"/>
                <a:cs typeface="Courier New" pitchFamily="49" charset="0"/>
              </a:rPr>
              <a:t>[</a:t>
            </a:r>
            <a:r>
              <a:rPr lang="en-IN" sz="1400" dirty="0">
                <a:latin typeface="Courier New" pitchFamily="49" charset="0"/>
                <a:cs typeface="Courier New" pitchFamily="49" charset="0"/>
              </a:rPr>
              <a:t>table_options] </a:t>
            </a:r>
          </a:p>
          <a:p>
            <a:pPr marL="342900" indent="-342900" algn="just" fontAlgn="base">
              <a:spcBef>
                <a:spcPct val="20000"/>
              </a:spcBef>
              <a:spcAft>
                <a:spcPct val="0"/>
              </a:spcAft>
              <a:buNone/>
            </a:pPr>
            <a:r>
              <a:rPr lang="en-IN" sz="1400" dirty="0" smtClean="0">
                <a:latin typeface="Courier New" pitchFamily="49" charset="0"/>
                <a:cs typeface="Courier New" pitchFamily="49" charset="0"/>
              </a:rPr>
              <a:t>[</a:t>
            </a:r>
            <a:r>
              <a:rPr lang="en-IN" sz="1400" dirty="0">
                <a:latin typeface="Courier New" pitchFamily="49" charset="0"/>
                <a:cs typeface="Courier New" pitchFamily="49" charset="0"/>
              </a:rPr>
              <a:t>partition_options] </a:t>
            </a:r>
          </a:p>
          <a:p>
            <a:pPr marL="342900" indent="-342900" algn="just" fontAlgn="base">
              <a:spcBef>
                <a:spcPct val="20000"/>
              </a:spcBef>
              <a:spcAft>
                <a:spcPct val="0"/>
              </a:spcAft>
              <a:buNone/>
            </a:pPr>
            <a:r>
              <a:rPr lang="en-IN" sz="1400" dirty="0" smtClean="0">
                <a:latin typeface="Courier New" pitchFamily="49" charset="0"/>
                <a:cs typeface="Courier New" pitchFamily="49" charset="0"/>
              </a:rPr>
              <a:t>[select_statement]</a:t>
            </a:r>
          </a:p>
          <a:p>
            <a:pPr marL="342900" indent="-342900" algn="just" fontAlgn="base">
              <a:spcBef>
                <a:spcPct val="20000"/>
              </a:spcBef>
              <a:spcAft>
                <a:spcPct val="0"/>
              </a:spcAft>
              <a:buNone/>
            </a:pPr>
            <a:endParaRPr lang="en-IN" sz="1400" dirty="0">
              <a:latin typeface="Courier New" pitchFamily="49" charset="0"/>
              <a:cs typeface="Courier New" pitchFamily="49" charset="0"/>
            </a:endParaRP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40</a:t>
            </a:r>
            <a:endParaRPr lang="en-US" sz="1400" dirty="0"/>
          </a:p>
        </p:txBody>
      </p:sp>
    </p:spTree>
    <p:extLst>
      <p:ext uri="{BB962C8B-B14F-4D97-AF65-F5344CB8AC3E}">
        <p14:creationId xmlns:p14="http://schemas.microsoft.com/office/powerpoint/2010/main" val="283912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Language </a:t>
            </a:r>
            <a:r>
              <a:rPr lang="en-IN" dirty="0" smtClean="0"/>
              <a:t>ALTER TABLE </a:t>
            </a:r>
            <a:r>
              <a:rPr lang="en-US" dirty="0">
                <a:solidFill>
                  <a:schemeClr val="bg1"/>
                </a:solidFill>
              </a:rPr>
              <a:t>Statement </a:t>
            </a:r>
            <a:r>
              <a:rPr lang="en-US" dirty="0" smtClean="0"/>
              <a:t>which </a:t>
            </a:r>
            <a:r>
              <a:rPr lang="en-US" dirty="0"/>
              <a:t>will help us meet </a:t>
            </a:r>
            <a:r>
              <a:rPr lang="en-US" dirty="0" smtClean="0"/>
              <a:t>Tim’s </a:t>
            </a:r>
            <a:r>
              <a:rPr lang="en-US" dirty="0"/>
              <a:t>requirements.</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2035631"/>
            <a:ext cx="1371600" cy="2917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933700" y="2046515"/>
            <a:ext cx="3467100" cy="1447800"/>
          </a:xfrm>
          <a:prstGeom prst="wedgeRoundRectCallout">
            <a:avLst>
              <a:gd name="adj1" fmla="val -78760"/>
              <a:gd name="adj2" fmla="val 43071"/>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B0F0"/>
                </a:solidFill>
              </a:rPr>
              <a:t>Oops!</a:t>
            </a:r>
          </a:p>
          <a:p>
            <a:pPr algn="ctr"/>
            <a:r>
              <a:rPr lang="en-US" dirty="0">
                <a:solidFill>
                  <a:srgbClr val="EEECE1">
                    <a:lumMod val="25000"/>
                  </a:srgbClr>
                </a:solidFill>
              </a:rPr>
              <a:t>I forgot to mention column territory in </a:t>
            </a:r>
            <a:r>
              <a:rPr lang="en-US" dirty="0" smtClean="0">
                <a:solidFill>
                  <a:srgbClr val="EEECE1">
                    <a:lumMod val="25000"/>
                  </a:srgbClr>
                </a:solidFill>
              </a:rPr>
              <a:t>the table </a:t>
            </a:r>
            <a:r>
              <a:rPr lang="en-US" dirty="0" err="1">
                <a:solidFill>
                  <a:srgbClr val="EEECE1">
                    <a:lumMod val="25000"/>
                  </a:srgbClr>
                </a:solidFill>
              </a:rPr>
              <a:t>PMSOffices</a:t>
            </a:r>
            <a:r>
              <a:rPr lang="en-US" dirty="0">
                <a:solidFill>
                  <a:srgbClr val="EEECE1">
                    <a:lumMod val="25000"/>
                  </a:srgbClr>
                </a:solidFill>
              </a:rPr>
              <a:t>.</a:t>
            </a:r>
          </a:p>
          <a:p>
            <a:pPr algn="ctr"/>
            <a:r>
              <a:rPr lang="en-US" dirty="0">
                <a:solidFill>
                  <a:srgbClr val="EEECE1">
                    <a:lumMod val="25000"/>
                  </a:srgbClr>
                </a:solidFill>
              </a:rPr>
              <a:t>Please add it.</a:t>
            </a: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41</a:t>
            </a:r>
            <a:endParaRPr lang="en-US" sz="1400" dirty="0"/>
          </a:p>
        </p:txBody>
      </p:sp>
    </p:spTree>
    <p:extLst>
      <p:ext uri="{BB962C8B-B14F-4D97-AF65-F5344CB8AC3E}">
        <p14:creationId xmlns:p14="http://schemas.microsoft.com/office/powerpoint/2010/main" val="270564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IN" sz="3600" dirty="0"/>
              <a:t>ALTER TABLE</a:t>
            </a:r>
            <a:endParaRPr lang="en-US" sz="3600" dirty="0"/>
          </a:p>
        </p:txBody>
      </p:sp>
      <p:sp>
        <p:nvSpPr>
          <p:cNvPr id="6" name="Content Placeholder 1"/>
          <p:cNvSpPr>
            <a:spLocks noGrp="1"/>
          </p:cNvSpPr>
          <p:nvPr>
            <p:ph idx="1"/>
          </p:nvPr>
        </p:nvSpPr>
        <p:spPr>
          <a:xfrm>
            <a:off x="381000" y="1073150"/>
            <a:ext cx="8534400" cy="494665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000" dirty="0" smtClean="0"/>
              <a:t>ALTER </a:t>
            </a:r>
            <a:r>
              <a:rPr lang="en-IN" sz="2000" dirty="0"/>
              <a:t>TABLE</a:t>
            </a:r>
            <a:r>
              <a:rPr lang="en-IN" sz="2000" dirty="0" smtClean="0"/>
              <a:t> </a:t>
            </a:r>
          </a:p>
          <a:p>
            <a:pPr marL="822325" lvl="1" indent="-365125">
              <a:spcBef>
                <a:spcPts val="0"/>
              </a:spcBef>
            </a:pPr>
            <a:r>
              <a:rPr lang="en-IN" dirty="0"/>
              <a:t>ALTER TABLE changes the structure of a table. </a:t>
            </a:r>
          </a:p>
          <a:p>
            <a:pPr marL="822325" lvl="1" indent="-365125">
              <a:spcBef>
                <a:spcPts val="0"/>
              </a:spcBef>
            </a:pPr>
            <a:r>
              <a:rPr lang="en-IN" dirty="0"/>
              <a:t>You can add or delete columns, create or destroy indexes, change the type of existing columns, or rename columns or the table itself.</a:t>
            </a:r>
          </a:p>
          <a:p>
            <a:pPr marL="0" indent="-365760">
              <a:spcBef>
                <a:spcPts val="0"/>
              </a:spcBef>
            </a:pPr>
            <a:r>
              <a:rPr lang="en-US" sz="2000" dirty="0"/>
              <a:t>Example</a:t>
            </a:r>
            <a:r>
              <a:rPr lang="en-US" dirty="0" smtClean="0"/>
              <a:t> :</a:t>
            </a:r>
          </a:p>
          <a:p>
            <a:pPr marL="822325" lvl="1" indent="-365125">
              <a:spcBef>
                <a:spcPts val="0"/>
              </a:spcBef>
            </a:pPr>
            <a:r>
              <a:rPr lang="en-US" dirty="0"/>
              <a:t>To add column territory in table </a:t>
            </a:r>
            <a:r>
              <a:rPr lang="en-US" dirty="0" err="1"/>
              <a:t>PMSOffices</a:t>
            </a:r>
            <a:r>
              <a:rPr lang="en-US" dirty="0"/>
              <a:t>:</a:t>
            </a:r>
          </a:p>
          <a:p>
            <a:pPr marL="0" indent="0">
              <a:buNone/>
            </a:pPr>
            <a:r>
              <a:rPr lang="en-US" sz="1600" dirty="0" smtClean="0"/>
              <a:t>	</a:t>
            </a:r>
            <a:r>
              <a:rPr lang="en-US" sz="1600" b="1" dirty="0" smtClean="0">
                <a:solidFill>
                  <a:schemeClr val="tx2">
                    <a:lumMod val="60000"/>
                    <a:lumOff val="40000"/>
                  </a:schemeClr>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ALTER TABLE </a:t>
            </a:r>
            <a:r>
              <a:rPr lang="en-US" b="1" dirty="0" err="1">
                <a:solidFill>
                  <a:schemeClr val="accent6">
                    <a:lumMod val="75000"/>
                  </a:schemeClr>
                </a:solidFill>
                <a:latin typeface="Courier New" pitchFamily="49" charset="0"/>
                <a:cs typeface="Courier New" pitchFamily="49" charset="0"/>
              </a:rPr>
              <a:t>PMSOffices</a:t>
            </a:r>
            <a:r>
              <a:rPr lang="en-US" sz="1600" b="1" dirty="0" smtClean="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ADD COLUMN </a:t>
            </a:r>
            <a:r>
              <a:rPr lang="en-US" b="1" dirty="0">
                <a:solidFill>
                  <a:schemeClr val="accent6">
                    <a:lumMod val="75000"/>
                  </a:schemeClr>
                </a:solidFill>
                <a:latin typeface="Courier New" pitchFamily="49" charset="0"/>
                <a:cs typeface="Courier New" pitchFamily="49" charset="0"/>
              </a:rPr>
              <a:t>territory</a:t>
            </a:r>
            <a:r>
              <a:rPr lang="en-US" sz="1600" b="1" dirty="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a:t>
            </a:r>
            <a:r>
              <a:rPr lang="en-US" b="1" dirty="0">
                <a:solidFill>
                  <a:schemeClr val="accent6">
                    <a:lumMod val="75000"/>
                  </a:schemeClr>
                </a:solidFill>
                <a:latin typeface="Courier New" pitchFamily="49" charset="0"/>
                <a:cs typeface="Courier New" pitchFamily="49" charset="0"/>
              </a:rPr>
              <a:t>10</a:t>
            </a:r>
            <a:r>
              <a:rPr lang="en-US" b="1" dirty="0">
                <a:solidFill>
                  <a:schemeClr val="accent1">
                    <a:lumMod val="75000"/>
                  </a:schemeClr>
                </a:solidFill>
                <a:latin typeface="Courier New" pitchFamily="49" charset="0"/>
                <a:cs typeface="Courier New" pitchFamily="49" charset="0"/>
              </a:rPr>
              <a:t>);</a:t>
            </a:r>
          </a:p>
          <a:p>
            <a:endParaRPr lang="en-US" sz="1600" dirty="0" smtClean="0"/>
          </a:p>
          <a:p>
            <a:pPr marL="0" indent="-365760">
              <a:spcBef>
                <a:spcPts val="0"/>
              </a:spcBef>
            </a:pPr>
            <a:r>
              <a:rPr lang="en-IN" sz="2000" dirty="0"/>
              <a:t>ANSI Syntax :</a:t>
            </a:r>
          </a:p>
          <a:p>
            <a:pPr marL="0" indent="0">
              <a:buNone/>
            </a:pPr>
            <a:endParaRPr lang="en-IN" sz="1800" dirty="0"/>
          </a:p>
        </p:txBody>
      </p:sp>
      <p:sp>
        <p:nvSpPr>
          <p:cNvPr id="9" name="Rectangle 8"/>
          <p:cNvSpPr/>
          <p:nvPr/>
        </p:nvSpPr>
        <p:spPr>
          <a:xfrm>
            <a:off x="914400" y="4038600"/>
            <a:ext cx="7010400" cy="46057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just" fontAlgn="base">
              <a:spcBef>
                <a:spcPct val="20000"/>
              </a:spcBef>
              <a:spcAft>
                <a:spcPct val="0"/>
              </a:spcAft>
              <a:buNone/>
            </a:pPr>
            <a:r>
              <a:rPr lang="en-US" sz="1200" dirty="0" smtClean="0">
                <a:latin typeface="Courier New" pitchFamily="49" charset="0"/>
                <a:cs typeface="Courier New" pitchFamily="49" charset="0"/>
              </a:rPr>
              <a:t>ALTER  </a:t>
            </a:r>
            <a:r>
              <a:rPr lang="en-US" sz="1200" dirty="0">
                <a:latin typeface="Courier New" pitchFamily="49" charset="0"/>
                <a:cs typeface="Courier New" pitchFamily="49" charset="0"/>
              </a:rPr>
              <a:t>TABLE tbl_name [alter_specification [, alter_specification] ...]</a:t>
            </a:r>
            <a:endParaRPr lang="en-IN" sz="1200" dirty="0">
              <a:latin typeface="Courier New" pitchFamily="49" charset="0"/>
              <a:cs typeface="Courier New" pitchFamily="49" charset="0"/>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42</a:t>
            </a:r>
            <a:endParaRPr lang="en-US" sz="1400" dirty="0"/>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457200" y="525780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Language </a:t>
            </a:r>
            <a:r>
              <a:rPr lang="en-IN" dirty="0" smtClean="0"/>
              <a:t>RENAME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p>
        </p:txBody>
      </p:sp>
      <p:sp>
        <p:nvSpPr>
          <p:cNvPr id="2" name="Title 1"/>
          <p:cNvSpPr>
            <a:spLocks noGrp="1"/>
          </p:cNvSpPr>
          <p:nvPr>
            <p:ph type="title"/>
          </p:nvPr>
        </p:nvSpPr>
        <p:spPr>
          <a:noFill/>
          <a:ln>
            <a:noFill/>
          </a:ln>
        </p:spPr>
        <p:txBody>
          <a:bodyPr anchor="ctr"/>
          <a:lstStyle/>
          <a:p>
            <a:r>
              <a:rPr lang="en-US" sz="3600" dirty="0"/>
              <a:t>Scenario</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14400" y="2035631"/>
            <a:ext cx="1371600" cy="2917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2800066" y="2198915"/>
            <a:ext cx="3372134" cy="1295400"/>
          </a:xfrm>
          <a:prstGeom prst="wedgeRoundRectCallout">
            <a:avLst>
              <a:gd name="adj1" fmla="val -71596"/>
              <a:gd name="adj2" fmla="val 42184"/>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a:solidFill>
                  <a:srgbClr val="00B0F0"/>
                </a:solidFill>
              </a:rPr>
              <a:t>Oops! </a:t>
            </a:r>
          </a:p>
          <a:p>
            <a:pPr lvl="0" algn="ctr"/>
            <a:r>
              <a:rPr lang="en-US" dirty="0">
                <a:solidFill>
                  <a:srgbClr val="EEECE1">
                    <a:lumMod val="25000"/>
                  </a:srgbClr>
                </a:solidFill>
              </a:rPr>
              <a:t>Can you change the table name </a:t>
            </a:r>
            <a:r>
              <a:rPr lang="en-US" dirty="0" err="1">
                <a:solidFill>
                  <a:srgbClr val="EEECE1">
                    <a:lumMod val="25000"/>
                  </a:srgbClr>
                </a:solidFill>
              </a:rPr>
              <a:t>PMSOffices</a:t>
            </a:r>
            <a:r>
              <a:rPr lang="en-US" dirty="0">
                <a:solidFill>
                  <a:srgbClr val="EEECE1">
                    <a:lumMod val="25000"/>
                  </a:srgbClr>
                </a:solidFill>
              </a:rPr>
              <a:t> to Offices ?</a:t>
            </a: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43</a:t>
            </a:r>
            <a:endParaRPr lang="en-US" sz="1400" dirty="0"/>
          </a:p>
        </p:txBody>
      </p:sp>
    </p:spTree>
    <p:extLst>
      <p:ext uri="{BB962C8B-B14F-4D97-AF65-F5344CB8AC3E}">
        <p14:creationId xmlns:p14="http://schemas.microsoft.com/office/powerpoint/2010/main" val="116971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marL="0" indent="-365760">
              <a:spcBef>
                <a:spcPts val="0"/>
              </a:spcBef>
            </a:pPr>
            <a:r>
              <a:rPr lang="en-IN" sz="2000" dirty="0"/>
              <a:t>RENAME </a:t>
            </a:r>
            <a:r>
              <a:rPr lang="en-IN" sz="2000" dirty="0" smtClean="0"/>
              <a:t>TABLE</a:t>
            </a:r>
          </a:p>
          <a:p>
            <a:pPr marL="822325" lvl="1" indent="-365125">
              <a:spcBef>
                <a:spcPts val="0"/>
              </a:spcBef>
            </a:pPr>
            <a:r>
              <a:rPr lang="en-IN" dirty="0"/>
              <a:t>This statement renames one or more tables. </a:t>
            </a:r>
          </a:p>
          <a:p>
            <a:pPr marL="822325" lvl="1" indent="-365125">
              <a:spcBef>
                <a:spcPts val="0"/>
              </a:spcBef>
            </a:pPr>
            <a:r>
              <a:rPr lang="en-IN" dirty="0"/>
              <a:t>The rename operation is done automatically, which means that no other session can access any of the tables while the rename is running. </a:t>
            </a:r>
          </a:p>
          <a:p>
            <a:pPr marL="731520" indent="-365760" algn="just">
              <a:spcBef>
                <a:spcPts val="0"/>
              </a:spcBef>
              <a:buNone/>
            </a:pPr>
            <a:r>
              <a:rPr lang="en-IN" dirty="0" smtClean="0"/>
              <a:t>       </a:t>
            </a:r>
            <a:endParaRPr lang="en-IN" dirty="0"/>
          </a:p>
          <a:p>
            <a:pPr>
              <a:spcBef>
                <a:spcPts val="0"/>
              </a:spcBef>
            </a:pPr>
            <a:r>
              <a:rPr lang="en-US" dirty="0" smtClean="0"/>
              <a:t>Query:</a:t>
            </a:r>
          </a:p>
          <a:p>
            <a:pPr lvl="1">
              <a:spcBef>
                <a:spcPts val="0"/>
              </a:spcBef>
            </a:pPr>
            <a:r>
              <a:rPr lang="en-US" dirty="0" smtClean="0"/>
              <a:t>Command to change table name from </a:t>
            </a:r>
            <a:r>
              <a:rPr lang="en-US" dirty="0" err="1" smtClean="0"/>
              <a:t>PMSOffices</a:t>
            </a:r>
            <a:r>
              <a:rPr lang="en-US" dirty="0" smtClean="0"/>
              <a:t> to Offices:</a:t>
            </a:r>
            <a:endParaRPr lang="en-US" dirty="0"/>
          </a:p>
          <a:p>
            <a:pPr marL="0" indent="0">
              <a:spcBef>
                <a:spcPts val="0"/>
              </a:spcBef>
              <a:buNone/>
            </a:pPr>
            <a:r>
              <a:rPr lang="en-US" sz="1800" dirty="0" smtClean="0"/>
              <a:t>	</a:t>
            </a:r>
            <a:r>
              <a:rPr lang="en-US" b="1" dirty="0">
                <a:solidFill>
                  <a:schemeClr val="accent1">
                    <a:lumMod val="75000"/>
                  </a:schemeClr>
                </a:solidFill>
                <a:latin typeface="Courier New" pitchFamily="49" charset="0"/>
                <a:cs typeface="Courier New" pitchFamily="49" charset="0"/>
              </a:rPr>
              <a:t>RENAME TABLE  </a:t>
            </a:r>
            <a:r>
              <a:rPr lang="en-US" b="1" dirty="0" err="1">
                <a:solidFill>
                  <a:schemeClr val="accent6">
                    <a:lumMod val="75000"/>
                  </a:schemeClr>
                </a:solidFill>
                <a:latin typeface="Courier New" pitchFamily="49" charset="0"/>
                <a:cs typeface="Courier New" pitchFamily="49" charset="0"/>
              </a:rPr>
              <a:t>PMSOffices</a:t>
            </a:r>
            <a:r>
              <a:rPr lang="en-US" sz="1600" b="1" dirty="0" smtClean="0">
                <a:solidFill>
                  <a:srgbClr val="BC8F00"/>
                </a:solidFill>
              </a:rPr>
              <a:t> </a:t>
            </a:r>
            <a:r>
              <a:rPr lang="en-US" b="1" dirty="0">
                <a:solidFill>
                  <a:schemeClr val="accent1">
                    <a:lumMod val="75000"/>
                  </a:schemeClr>
                </a:solidFill>
                <a:latin typeface="Courier New" pitchFamily="49" charset="0"/>
                <a:cs typeface="Courier New" pitchFamily="49" charset="0"/>
              </a:rPr>
              <a:t>TO</a:t>
            </a:r>
            <a:r>
              <a:rPr lang="en-US" sz="1600" b="1" dirty="0" smtClean="0">
                <a:solidFill>
                  <a:schemeClr val="tx2">
                    <a:lumMod val="60000"/>
                    <a:lumOff val="40000"/>
                  </a:schemeClr>
                </a:solidFill>
              </a:rPr>
              <a:t> </a:t>
            </a:r>
            <a:r>
              <a:rPr lang="en-US" sz="1600" dirty="0" smtClean="0"/>
              <a:t> </a:t>
            </a:r>
            <a:r>
              <a:rPr lang="en-US" b="1" dirty="0">
                <a:solidFill>
                  <a:schemeClr val="accent6">
                    <a:lumMod val="75000"/>
                  </a:schemeClr>
                </a:solidFill>
                <a:latin typeface="Courier New" pitchFamily="49" charset="0"/>
                <a:cs typeface="Courier New" pitchFamily="49" charset="0"/>
              </a:rPr>
              <a:t>Offices</a:t>
            </a:r>
            <a:r>
              <a:rPr lang="en-US" sz="1600" dirty="0" smtClean="0"/>
              <a:t>; </a:t>
            </a:r>
          </a:p>
          <a:p>
            <a:pPr marL="0" indent="0">
              <a:buNone/>
            </a:pPr>
            <a:endParaRPr lang="en-US" sz="1800" b="1" dirty="0" smtClean="0"/>
          </a:p>
          <a:p>
            <a:pPr marL="0" indent="-365760">
              <a:spcBef>
                <a:spcPts val="0"/>
              </a:spcBef>
            </a:pPr>
            <a:r>
              <a:rPr lang="en-US" dirty="0" smtClean="0"/>
              <a:t>Syntax </a:t>
            </a:r>
            <a:r>
              <a:rPr lang="en-US" dirty="0"/>
              <a:t>:</a:t>
            </a:r>
          </a:p>
          <a:p>
            <a:pPr marL="0" indent="0">
              <a:buNone/>
            </a:pPr>
            <a:endParaRPr lang="en-IN" sz="1800" dirty="0"/>
          </a:p>
        </p:txBody>
      </p:sp>
      <p:sp>
        <p:nvSpPr>
          <p:cNvPr id="3" name="Title 2"/>
          <p:cNvSpPr>
            <a:spLocks noGrp="1"/>
          </p:cNvSpPr>
          <p:nvPr>
            <p:ph type="title"/>
          </p:nvPr>
        </p:nvSpPr>
        <p:spPr>
          <a:noFill/>
          <a:ln>
            <a:noFill/>
          </a:ln>
        </p:spPr>
        <p:txBody>
          <a:bodyPr anchor="ctr"/>
          <a:lstStyle/>
          <a:p>
            <a:r>
              <a:rPr lang="en-IN" sz="3600" dirty="0"/>
              <a:t>RENAME TABLE</a:t>
            </a:r>
            <a:endParaRPr lang="en-US" sz="3600" dirty="0"/>
          </a:p>
        </p:txBody>
      </p:sp>
      <p:sp>
        <p:nvSpPr>
          <p:cNvPr id="7" name="Rectangle 6"/>
          <p:cNvSpPr/>
          <p:nvPr/>
        </p:nvSpPr>
        <p:spPr>
          <a:xfrm>
            <a:off x="1676400" y="4191000"/>
            <a:ext cx="5791200" cy="46057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just" fontAlgn="base">
              <a:spcBef>
                <a:spcPct val="20000"/>
              </a:spcBef>
              <a:spcAft>
                <a:spcPct val="0"/>
              </a:spcAft>
              <a:buNone/>
            </a:pPr>
            <a:r>
              <a:rPr lang="en-IN" sz="1400" dirty="0">
                <a:latin typeface="Courier New" pitchFamily="49" charset="0"/>
                <a:cs typeface="Courier New" pitchFamily="49" charset="0"/>
              </a:rPr>
              <a:t>RENAME TABLE </a:t>
            </a:r>
            <a:r>
              <a:rPr lang="en-IN" sz="1400" i="1" dirty="0">
                <a:latin typeface="Courier New" pitchFamily="49" charset="0"/>
                <a:cs typeface="Courier New" pitchFamily="49" charset="0"/>
              </a:rPr>
              <a:t>tbl_name</a:t>
            </a:r>
            <a:r>
              <a:rPr lang="en-IN" sz="1400" dirty="0">
                <a:latin typeface="Courier New" pitchFamily="49" charset="0"/>
                <a:cs typeface="Courier New" pitchFamily="49" charset="0"/>
              </a:rPr>
              <a:t> </a:t>
            </a:r>
            <a:r>
              <a:rPr lang="en-IN" sz="1400" dirty="0" smtClean="0">
                <a:latin typeface="Courier New" pitchFamily="49" charset="0"/>
                <a:cs typeface="Courier New" pitchFamily="49" charset="0"/>
              </a:rPr>
              <a:t> TO  </a:t>
            </a:r>
            <a:r>
              <a:rPr lang="en-IN" sz="1400" i="1" dirty="0">
                <a:latin typeface="Courier New" pitchFamily="49" charset="0"/>
                <a:cs typeface="Courier New" pitchFamily="49" charset="0"/>
              </a:rPr>
              <a:t>new_tbl_name</a:t>
            </a:r>
            <a:endParaRPr lang="en-IN" sz="1400" dirty="0">
              <a:latin typeface="Courier New" pitchFamily="49" charset="0"/>
              <a:cs typeface="Courier New" pitchFamily="49" charset="0"/>
            </a:endParaRPr>
          </a:p>
        </p:txBody>
      </p:sp>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44</a:t>
            </a:r>
            <a:endParaRPr lang="en-US" sz="1400" dirty="0"/>
          </a:p>
        </p:txBody>
      </p:sp>
    </p:spTree>
    <p:extLst>
      <p:ext uri="{BB962C8B-B14F-4D97-AF65-F5344CB8AC3E}">
        <p14:creationId xmlns:p14="http://schemas.microsoft.com/office/powerpoint/2010/main" val="141145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381000" y="1143000"/>
            <a:ext cx="8382000" cy="1066800"/>
          </a:xfrm>
        </p:spPr>
        <p:txBody>
          <a:bodyPr/>
          <a:lstStyle/>
          <a:p>
            <a:pPr marL="365760" indent="-365760"/>
            <a:r>
              <a:rPr lang="en-US" dirty="0"/>
              <a:t>If you have an existing table old_table, you can create another table new_table that has the same structure but is empty, and then replace the existing table with the empty one as follows (assuming that backup_table does not already exist): </a:t>
            </a:r>
          </a:p>
          <a:p>
            <a:pPr marL="365760" indent="-365760">
              <a:lnSpc>
                <a:spcPct val="120000"/>
              </a:lnSpc>
            </a:pPr>
            <a:endParaRPr lang="en-US" sz="1800" dirty="0"/>
          </a:p>
          <a:p>
            <a:pPr marL="365760" indent="-365760">
              <a:lnSpc>
                <a:spcPct val="120000"/>
              </a:lnSpc>
            </a:pPr>
            <a:endParaRPr lang="en-IN" sz="1800" dirty="0" smtClean="0"/>
          </a:p>
          <a:p>
            <a:pPr marL="365760" indent="-365760">
              <a:lnSpc>
                <a:spcPct val="120000"/>
              </a:lnSpc>
            </a:pPr>
            <a:endParaRPr lang="en-IN" sz="1800" dirty="0" smtClean="0"/>
          </a:p>
          <a:p>
            <a:pPr marL="365760" indent="-365760">
              <a:lnSpc>
                <a:spcPct val="120000"/>
              </a:lnSpc>
              <a:spcBef>
                <a:spcPts val="2400"/>
              </a:spcBef>
            </a:pPr>
            <a:endParaRPr lang="en-IN" sz="1800" dirty="0" smtClean="0"/>
          </a:p>
          <a:p>
            <a:pPr marL="365760" indent="-365760">
              <a:lnSpc>
                <a:spcPct val="120000"/>
              </a:lnSpc>
              <a:spcBef>
                <a:spcPts val="2400"/>
              </a:spcBef>
            </a:pPr>
            <a:endParaRPr lang="en-IN" dirty="0"/>
          </a:p>
          <a:p>
            <a:pPr indent="-365760">
              <a:lnSpc>
                <a:spcPct val="120000"/>
              </a:lnSpc>
            </a:pPr>
            <a:endParaRPr lang="en-IN" sz="1800" dirty="0" smtClean="0"/>
          </a:p>
          <a:p>
            <a:endParaRPr lang="en-US" sz="1800" dirty="0"/>
          </a:p>
          <a:p>
            <a:pPr marL="0" indent="0">
              <a:buNone/>
            </a:pPr>
            <a:r>
              <a:rPr lang="en-US" sz="1800" dirty="0" smtClean="0"/>
              <a:t>	</a:t>
            </a:r>
            <a:endParaRPr lang="en-IN" sz="1800" dirty="0" smtClean="0"/>
          </a:p>
          <a:p>
            <a:endParaRPr lang="en-IN" sz="1800" dirty="0"/>
          </a:p>
        </p:txBody>
      </p:sp>
      <p:sp>
        <p:nvSpPr>
          <p:cNvPr id="3" name="Title 2"/>
          <p:cNvSpPr>
            <a:spLocks noGrp="1"/>
          </p:cNvSpPr>
          <p:nvPr>
            <p:ph type="title"/>
          </p:nvPr>
        </p:nvSpPr>
        <p:spPr>
          <a:noFill/>
          <a:ln>
            <a:noFill/>
          </a:ln>
        </p:spPr>
        <p:txBody>
          <a:bodyPr anchor="ctr"/>
          <a:lstStyle/>
          <a:p>
            <a:r>
              <a:rPr lang="en-IN" sz="3600" dirty="0"/>
              <a:t>RENAME TABLE (Contd.)</a:t>
            </a:r>
            <a:endParaRPr lang="en-US" sz="3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987715"/>
            <a:ext cx="3124200" cy="66048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331" y="5486400"/>
            <a:ext cx="5155978" cy="329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592" y="2209800"/>
            <a:ext cx="6460808" cy="55740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2962870"/>
            <a:ext cx="8382000" cy="923330"/>
          </a:xfrm>
          <a:prstGeom prst="rect">
            <a:avLst/>
          </a:prstGeom>
          <a:noFill/>
        </p:spPr>
        <p:txBody>
          <a:bodyPr wrap="square" rtlCol="0">
            <a:spAutoFit/>
          </a:bodyPr>
          <a:lstStyle/>
          <a:p>
            <a:pPr marL="285750" indent="-285750">
              <a:buFont typeface="Arial" pitchFamily="34" charset="0"/>
              <a:buChar char="•"/>
            </a:pPr>
            <a:r>
              <a:rPr lang="en-IN" dirty="0"/>
              <a:t>If the statement renames more than one table, renaming operations are done from left to right. If you want to swap two table names, you can do so like this (assuming that </a:t>
            </a:r>
            <a:r>
              <a:rPr lang="en-IN" dirty="0" err="1"/>
              <a:t>tmp_table</a:t>
            </a:r>
            <a:r>
              <a:rPr lang="en-IN" dirty="0"/>
              <a:t> does not already exist): </a:t>
            </a:r>
          </a:p>
        </p:txBody>
      </p:sp>
      <p:sp>
        <p:nvSpPr>
          <p:cNvPr id="9" name="TextBox 8"/>
          <p:cNvSpPr txBox="1"/>
          <p:nvPr/>
        </p:nvSpPr>
        <p:spPr>
          <a:xfrm>
            <a:off x="381000" y="4687669"/>
            <a:ext cx="8382000" cy="646331"/>
          </a:xfrm>
          <a:prstGeom prst="rect">
            <a:avLst/>
          </a:prstGeom>
          <a:noFill/>
        </p:spPr>
        <p:txBody>
          <a:bodyPr wrap="square" rtlCol="0">
            <a:spAutoFit/>
          </a:bodyPr>
          <a:lstStyle/>
          <a:p>
            <a:pPr marL="287338" indent="-287338">
              <a:spcBef>
                <a:spcPts val="2400"/>
              </a:spcBef>
              <a:buFont typeface="Arial" pitchFamily="34" charset="0"/>
              <a:buChar char="•"/>
            </a:pPr>
            <a:r>
              <a:rPr lang="en-IN" dirty="0"/>
              <a:t>As long as two databases are on the same file system, you can use RENAME TABLE to move a table from one database to another: </a:t>
            </a:r>
          </a:p>
        </p:txBody>
      </p:sp>
      <p:sp>
        <p:nvSpPr>
          <p:cNvPr id="10"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45</a:t>
            </a:r>
            <a:endParaRPr lang="en-US" sz="1400" dirty="0"/>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animEffect transition="in" filter="fade">
                                      <p:cBhvr>
                                        <p:cTn id="11" dur="500"/>
                                        <p:tgtEl>
                                          <p:spTgt spid="6">
                                            <p:txEl>
                                              <p:pRg st="8" end="8"/>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500"/>
                                        <p:tgtEl>
                                          <p:spTgt spid="205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74"/>
                                        </p:tgtEl>
                                        <p:attrNameLst>
                                          <p:attrName>style.visibility</p:attrName>
                                        </p:attrNameLst>
                                      </p:cBhvr>
                                      <p:to>
                                        <p:strVal val="visible"/>
                                      </p:to>
                                    </p:set>
                                    <p:animEffect transition="in" filter="fade">
                                      <p:cBhvr>
                                        <p:cTn id="3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5838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Definition Language </a:t>
            </a:r>
            <a:r>
              <a:rPr lang="en-IN" dirty="0" smtClean="0"/>
              <a:t>DROP/TRUNCATE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90600" y="2035631"/>
            <a:ext cx="1371600" cy="2917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124200" y="2035631"/>
            <a:ext cx="3048000" cy="1295400"/>
          </a:xfrm>
          <a:prstGeom prst="wedgeRoundRectCallout">
            <a:avLst>
              <a:gd name="adj1" fmla="val -79208"/>
              <a:gd name="adj2" fmla="val 6114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a:solidFill>
                  <a:srgbClr val="00B0F0"/>
                </a:solidFill>
              </a:rPr>
              <a:t>Clean! </a:t>
            </a:r>
          </a:p>
          <a:p>
            <a:pPr lvl="0" algn="ctr"/>
            <a:r>
              <a:rPr lang="en-US" dirty="0" smtClean="0">
                <a:solidFill>
                  <a:srgbClr val="EEECE1">
                    <a:lumMod val="25000"/>
                  </a:srgbClr>
                </a:solidFill>
              </a:rPr>
              <a:t>I want </a:t>
            </a:r>
            <a:r>
              <a:rPr lang="en-US" dirty="0">
                <a:solidFill>
                  <a:srgbClr val="EEECE1">
                    <a:lumMod val="25000"/>
                  </a:srgbClr>
                </a:solidFill>
              </a:rPr>
              <a:t>to remove </a:t>
            </a:r>
            <a:r>
              <a:rPr lang="en-US" dirty="0" err="1">
                <a:solidFill>
                  <a:srgbClr val="EEECE1">
                    <a:lumMod val="25000"/>
                  </a:srgbClr>
                </a:solidFill>
              </a:rPr>
              <a:t>PMSOffices</a:t>
            </a:r>
            <a:r>
              <a:rPr lang="en-US" dirty="0">
                <a:solidFill>
                  <a:srgbClr val="EEECE1">
                    <a:lumMod val="25000"/>
                  </a:srgbClr>
                </a:solidFill>
              </a:rPr>
              <a:t> table completely from database</a:t>
            </a:r>
            <a:r>
              <a:rPr lang="en-US" dirty="0" smtClean="0">
                <a:solidFill>
                  <a:srgbClr val="EEECE1">
                    <a:lumMod val="25000"/>
                  </a:srgbClr>
                </a:solidFill>
              </a:rPr>
              <a:t>.</a:t>
            </a:r>
            <a:endParaRPr lang="en-US" dirty="0">
              <a:solidFill>
                <a:srgbClr val="EEECE1">
                  <a:lumMod val="25000"/>
                </a:srgbClr>
              </a:solidFill>
            </a:endParaRPr>
          </a:p>
        </p:txBody>
      </p:sp>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46</a:t>
            </a:r>
            <a:endParaRPr lang="en-US" sz="1400" dirty="0"/>
          </a:p>
        </p:txBody>
      </p:sp>
    </p:spTree>
    <p:extLst>
      <p:ext uri="{BB962C8B-B14F-4D97-AF65-F5344CB8AC3E}">
        <p14:creationId xmlns:p14="http://schemas.microsoft.com/office/powerpoint/2010/main" val="395720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IN" sz="3600" dirty="0"/>
              <a:t>DROP TABLE</a:t>
            </a:r>
            <a:endParaRPr lang="en-US" sz="3600" dirty="0"/>
          </a:p>
        </p:txBody>
      </p:sp>
      <p:sp>
        <p:nvSpPr>
          <p:cNvPr id="6" name="Content Placeholder 1"/>
          <p:cNvSpPr>
            <a:spLocks noGrp="1"/>
          </p:cNvSpPr>
          <p:nvPr>
            <p:ph idx="1"/>
          </p:nvPr>
        </p:nvSpPr>
        <p:spPr>
          <a:xfrm>
            <a:off x="381000" y="1073150"/>
            <a:ext cx="8458200" cy="4946650"/>
          </a:xfrm>
        </p:spPr>
        <p:txBody>
          <a:bodyPr/>
          <a:lstStyle/>
          <a:p>
            <a:pPr marL="0" indent="-365760">
              <a:spcBef>
                <a:spcPts val="0"/>
              </a:spcBef>
            </a:pPr>
            <a:r>
              <a:rPr lang="en-IN" dirty="0" smtClean="0"/>
              <a:t>DROP TABLE </a:t>
            </a:r>
          </a:p>
          <a:p>
            <a:pPr marL="822325" lvl="1" indent="-365125">
              <a:spcBef>
                <a:spcPts val="0"/>
              </a:spcBef>
            </a:pPr>
            <a:r>
              <a:rPr lang="en-IN" dirty="0"/>
              <a:t>DROP TABLE removes one or more tables. </a:t>
            </a:r>
          </a:p>
          <a:p>
            <a:pPr marL="822325" lvl="1" indent="-365125">
              <a:spcBef>
                <a:spcPts val="0"/>
              </a:spcBef>
            </a:pPr>
            <a:r>
              <a:rPr lang="en-IN" dirty="0"/>
              <a:t>You must have the DROP privilege for each table.</a:t>
            </a:r>
          </a:p>
          <a:p>
            <a:pPr marL="822325" lvl="1" indent="-365125">
              <a:spcBef>
                <a:spcPts val="0"/>
              </a:spcBef>
            </a:pPr>
            <a:r>
              <a:rPr lang="en-US" dirty="0"/>
              <a:t>All table data and the table definition are removed when the table is dropped.</a:t>
            </a:r>
          </a:p>
          <a:p>
            <a:pPr marL="822325" lvl="1" indent="-365125">
              <a:spcBef>
                <a:spcPts val="0"/>
              </a:spcBef>
            </a:pPr>
            <a:endParaRPr lang="en-IN" dirty="0"/>
          </a:p>
          <a:p>
            <a:pPr marL="0" indent="-365760">
              <a:spcBef>
                <a:spcPts val="0"/>
              </a:spcBef>
            </a:pPr>
            <a:r>
              <a:rPr lang="en-IN" dirty="0" smtClean="0"/>
              <a:t>Query:</a:t>
            </a:r>
          </a:p>
          <a:p>
            <a:pPr marL="0" indent="0">
              <a:buNone/>
            </a:pPr>
            <a:r>
              <a:rPr lang="en-IN" sz="1800" dirty="0"/>
              <a:t>	</a:t>
            </a:r>
            <a:r>
              <a:rPr lang="en-IN" b="1" dirty="0">
                <a:solidFill>
                  <a:schemeClr val="accent1">
                    <a:lumMod val="75000"/>
                  </a:schemeClr>
                </a:solidFill>
                <a:latin typeface="Courier New" pitchFamily="49" charset="0"/>
                <a:cs typeface="Courier New" pitchFamily="49" charset="0"/>
              </a:rPr>
              <a:t>DROP TABLE </a:t>
            </a:r>
            <a:r>
              <a:rPr lang="en-US" b="1" dirty="0" err="1">
                <a:solidFill>
                  <a:schemeClr val="accent6">
                    <a:lumMod val="75000"/>
                  </a:schemeClr>
                </a:solidFill>
                <a:latin typeface="Courier New" pitchFamily="49" charset="0"/>
                <a:cs typeface="Courier New" pitchFamily="49" charset="0"/>
              </a:rPr>
              <a:t>PMSOffices</a:t>
            </a:r>
            <a:r>
              <a:rPr lang="en-IN" b="1" dirty="0">
                <a:solidFill>
                  <a:schemeClr val="accent6">
                    <a:lumMod val="75000"/>
                  </a:schemeClr>
                </a:solidFill>
                <a:latin typeface="Courier New" pitchFamily="49" charset="0"/>
                <a:cs typeface="Courier New" pitchFamily="49" charset="0"/>
              </a:rPr>
              <a:t>;</a:t>
            </a:r>
          </a:p>
          <a:p>
            <a:pPr marL="0" indent="0">
              <a:buNone/>
            </a:pPr>
            <a:endParaRPr lang="en-US" sz="1800" dirty="0" smtClean="0"/>
          </a:p>
          <a:p>
            <a:pPr marL="0" indent="-365760">
              <a:spcBef>
                <a:spcPts val="0"/>
              </a:spcBef>
            </a:pPr>
            <a:r>
              <a:rPr lang="en-US" dirty="0" smtClean="0"/>
              <a:t>Syntax</a:t>
            </a:r>
            <a:r>
              <a:rPr lang="en-US" dirty="0"/>
              <a:t>:</a:t>
            </a:r>
            <a:endParaRPr lang="en-IN" dirty="0"/>
          </a:p>
          <a:p>
            <a:pPr marL="0" indent="0">
              <a:buNone/>
            </a:pPr>
            <a:r>
              <a:rPr lang="en-IN" sz="2000" dirty="0"/>
              <a:t>	</a:t>
            </a:r>
          </a:p>
          <a:p>
            <a:pPr marL="0" indent="0">
              <a:buNone/>
            </a:pPr>
            <a:r>
              <a:rPr lang="en-US" sz="1800" dirty="0" smtClean="0"/>
              <a:t>	</a:t>
            </a:r>
            <a:endParaRPr lang="en-IN" sz="1800" dirty="0" smtClean="0"/>
          </a:p>
          <a:p>
            <a:endParaRPr lang="en-IN" sz="1800" dirty="0"/>
          </a:p>
        </p:txBody>
      </p:sp>
      <p:sp>
        <p:nvSpPr>
          <p:cNvPr id="5" name="Rectangle 4"/>
          <p:cNvSpPr/>
          <p:nvPr/>
        </p:nvSpPr>
        <p:spPr>
          <a:xfrm>
            <a:off x="1600200" y="4114800"/>
            <a:ext cx="5791200" cy="46057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just" fontAlgn="base">
              <a:spcBef>
                <a:spcPct val="20000"/>
              </a:spcBef>
              <a:spcAft>
                <a:spcPct val="0"/>
              </a:spcAft>
              <a:buNone/>
            </a:pPr>
            <a:r>
              <a:rPr lang="en-IN" sz="1400" dirty="0">
                <a:latin typeface="Courier New" pitchFamily="49" charset="0"/>
                <a:cs typeface="Courier New" pitchFamily="49" charset="0"/>
              </a:rPr>
              <a:t>DROP TABLE </a:t>
            </a:r>
            <a:r>
              <a:rPr lang="en-IN" sz="1400" i="1" dirty="0">
                <a:latin typeface="Courier New" pitchFamily="49" charset="0"/>
                <a:cs typeface="Courier New" pitchFamily="49" charset="0"/>
              </a:rPr>
              <a:t>tbl_name</a:t>
            </a:r>
            <a:r>
              <a:rPr lang="en-IN" sz="1400" dirty="0">
                <a:latin typeface="Courier New" pitchFamily="49" charset="0"/>
                <a:cs typeface="Courier New" pitchFamily="49" charset="0"/>
              </a:rPr>
              <a:t>  [RESTRICT | CASCADE]</a:t>
            </a: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47</a:t>
            </a:r>
            <a:endParaRPr lang="en-US" sz="1400" dirty="0"/>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marL="0" indent="-365760">
              <a:spcBef>
                <a:spcPts val="0"/>
              </a:spcBef>
            </a:pPr>
            <a:r>
              <a:rPr lang="en-IN" dirty="0"/>
              <a:t>TRUNCATE </a:t>
            </a:r>
            <a:r>
              <a:rPr lang="en-IN" dirty="0" smtClean="0"/>
              <a:t>TABLE</a:t>
            </a:r>
          </a:p>
          <a:p>
            <a:pPr marL="822325" lvl="1" indent="-365125">
              <a:spcBef>
                <a:spcPts val="0"/>
              </a:spcBef>
            </a:pPr>
            <a:r>
              <a:rPr lang="en-US" dirty="0"/>
              <a:t>TRUNCATE TABLE empties a table completely. </a:t>
            </a:r>
          </a:p>
          <a:p>
            <a:pPr marL="822325" lvl="1" indent="-365125">
              <a:spcBef>
                <a:spcPts val="0"/>
              </a:spcBef>
            </a:pPr>
            <a:r>
              <a:rPr lang="en-US" dirty="0"/>
              <a:t>It requires the DROP privilege. </a:t>
            </a:r>
          </a:p>
          <a:p>
            <a:pPr marL="822325" lvl="1" indent="-365125">
              <a:spcBef>
                <a:spcPts val="0"/>
              </a:spcBef>
            </a:pPr>
            <a:r>
              <a:rPr lang="en-US" dirty="0"/>
              <a:t>Logically, TRUNCATE TABLE is similar to a DELETE statement that deletes all rows, or a sequence of DROP TABLE and CREATE TABLE statements .</a:t>
            </a:r>
          </a:p>
          <a:p>
            <a:pPr marL="822325" lvl="1" indent="-365125">
              <a:spcBef>
                <a:spcPts val="0"/>
              </a:spcBef>
            </a:pPr>
            <a:r>
              <a:rPr lang="en-US" dirty="0"/>
              <a:t>TRUNCATE is faster and does not use as much undo space as a DELETE.</a:t>
            </a:r>
          </a:p>
          <a:p>
            <a:pPr marL="0" indent="0">
              <a:buNone/>
            </a:pPr>
            <a:endParaRPr lang="en-IN" dirty="0" smtClean="0"/>
          </a:p>
          <a:p>
            <a:r>
              <a:rPr lang="en-IN" dirty="0" smtClean="0"/>
              <a:t>Query:</a:t>
            </a:r>
            <a:endParaRPr lang="en-IN" dirty="0"/>
          </a:p>
          <a:p>
            <a:pPr marL="0" indent="0">
              <a:buNone/>
            </a:pPr>
            <a:r>
              <a:rPr lang="en-IN" sz="1600" dirty="0"/>
              <a:t>	</a:t>
            </a:r>
            <a:r>
              <a:rPr lang="en-IN" b="1" dirty="0">
                <a:solidFill>
                  <a:schemeClr val="accent1">
                    <a:lumMod val="75000"/>
                  </a:schemeClr>
                </a:solidFill>
                <a:latin typeface="Courier New" pitchFamily="49" charset="0"/>
                <a:cs typeface="Courier New" pitchFamily="49" charset="0"/>
              </a:rPr>
              <a:t>TRUNCATE TABLE </a:t>
            </a:r>
            <a:r>
              <a:rPr lang="en-US" b="1" dirty="0" err="1">
                <a:solidFill>
                  <a:schemeClr val="accent6">
                    <a:lumMod val="75000"/>
                  </a:schemeClr>
                </a:solidFill>
                <a:latin typeface="Courier New" pitchFamily="49" charset="0"/>
                <a:cs typeface="Courier New" pitchFamily="49" charset="0"/>
              </a:rPr>
              <a:t>PMSOffices</a:t>
            </a:r>
            <a:r>
              <a:rPr lang="en-IN" b="1" dirty="0">
                <a:solidFill>
                  <a:schemeClr val="accent6">
                    <a:lumMod val="75000"/>
                  </a:schemeClr>
                </a:solidFill>
                <a:latin typeface="Courier New" pitchFamily="49" charset="0"/>
                <a:cs typeface="Courier New" pitchFamily="49" charset="0"/>
              </a:rPr>
              <a:t>;</a:t>
            </a:r>
          </a:p>
          <a:p>
            <a:endParaRPr lang="en-IN" sz="1800" dirty="0" smtClean="0"/>
          </a:p>
          <a:p>
            <a:r>
              <a:rPr lang="en-US" dirty="0"/>
              <a:t>Syntax </a:t>
            </a:r>
            <a:r>
              <a:rPr lang="en-IN" dirty="0"/>
              <a:t>:</a:t>
            </a:r>
          </a:p>
          <a:p>
            <a:pPr marL="0" indent="0">
              <a:buNone/>
            </a:pPr>
            <a:endParaRPr lang="en-US" sz="1800" dirty="0"/>
          </a:p>
          <a:p>
            <a:pPr marL="0" indent="0">
              <a:buNone/>
            </a:pPr>
            <a:r>
              <a:rPr lang="en-US" sz="1800" dirty="0" smtClean="0"/>
              <a:t>	</a:t>
            </a:r>
            <a:endParaRPr lang="en-IN" sz="1800" dirty="0" smtClean="0"/>
          </a:p>
          <a:p>
            <a:endParaRPr lang="en-IN" sz="1800" dirty="0"/>
          </a:p>
        </p:txBody>
      </p:sp>
      <p:sp>
        <p:nvSpPr>
          <p:cNvPr id="3" name="Title 2"/>
          <p:cNvSpPr>
            <a:spLocks noGrp="1"/>
          </p:cNvSpPr>
          <p:nvPr>
            <p:ph type="title"/>
          </p:nvPr>
        </p:nvSpPr>
        <p:spPr>
          <a:noFill/>
          <a:ln>
            <a:noFill/>
          </a:ln>
        </p:spPr>
        <p:txBody>
          <a:bodyPr anchor="ctr"/>
          <a:lstStyle/>
          <a:p>
            <a:r>
              <a:rPr lang="en-IN" sz="3600" dirty="0"/>
              <a:t>TRUNCATE TABLE</a:t>
            </a:r>
          </a:p>
        </p:txBody>
      </p:sp>
      <p:sp>
        <p:nvSpPr>
          <p:cNvPr id="5" name="Rectangle 4"/>
          <p:cNvSpPr/>
          <p:nvPr/>
        </p:nvSpPr>
        <p:spPr>
          <a:xfrm>
            <a:off x="2514600" y="4953000"/>
            <a:ext cx="3005798" cy="46057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just" fontAlgn="base">
              <a:spcBef>
                <a:spcPct val="20000"/>
              </a:spcBef>
              <a:spcAft>
                <a:spcPct val="0"/>
              </a:spcAft>
              <a:buNone/>
            </a:pPr>
            <a:r>
              <a:rPr lang="en-US" sz="1400" dirty="0">
                <a:latin typeface="Courier New" pitchFamily="49" charset="0"/>
                <a:cs typeface="Courier New" pitchFamily="49" charset="0"/>
              </a:rPr>
              <a:t>TRUNCATE [TABLE] tbl_name</a:t>
            </a:r>
            <a:endParaRPr lang="en-IN" sz="1400" dirty="0">
              <a:latin typeface="Courier New" pitchFamily="49" charset="0"/>
              <a:cs typeface="Courier New" pitchFamily="49" charset="0"/>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48</a:t>
            </a:r>
            <a:endParaRPr lang="en-US" sz="1400" dirty="0"/>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457200" y="5359790"/>
            <a:ext cx="8229600" cy="66001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Let’s </a:t>
            </a:r>
            <a:r>
              <a:rPr lang="en-US" dirty="0"/>
              <a:t>learn about </a:t>
            </a:r>
            <a:r>
              <a:rPr lang="en-IN" dirty="0"/>
              <a:t>Data </a:t>
            </a:r>
            <a:r>
              <a:rPr lang="en-IN" dirty="0" smtClean="0"/>
              <a:t>Control Language GRANT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77829" y="2133600"/>
            <a:ext cx="1314133" cy="2795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3657600" y="3109794"/>
            <a:ext cx="3048000" cy="1767006"/>
          </a:xfrm>
          <a:prstGeom prst="wedgeRoundRectCallout">
            <a:avLst>
              <a:gd name="adj1" fmla="val -103388"/>
              <a:gd name="adj2" fmla="val -27543"/>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bg2">
                    <a:lumMod val="25000"/>
                  </a:schemeClr>
                </a:solidFill>
              </a:rPr>
              <a:t>Create user </a:t>
            </a:r>
            <a:r>
              <a:rPr lang="en-US" dirty="0">
                <a:solidFill>
                  <a:schemeClr val="bg2">
                    <a:lumMod val="25000"/>
                  </a:schemeClr>
                </a:solidFill>
              </a:rPr>
              <a:t>Jack with </a:t>
            </a:r>
            <a:r>
              <a:rPr lang="en-US" dirty="0" smtClean="0">
                <a:solidFill>
                  <a:schemeClr val="bg2">
                    <a:lumMod val="25000"/>
                  </a:schemeClr>
                </a:solidFill>
              </a:rPr>
              <a:t>password ‘pass@123’ who must be granted CREATE privilege so that he can create database</a:t>
            </a:r>
            <a:r>
              <a:rPr lang="en-US" dirty="0">
                <a:solidFill>
                  <a:schemeClr val="bg2">
                    <a:lumMod val="25000"/>
                  </a:schemeClr>
                </a:solidFill>
              </a:rPr>
              <a:t>.</a:t>
            </a:r>
          </a:p>
        </p:txBody>
      </p:sp>
      <p:sp>
        <p:nvSpPr>
          <p:cNvPr id="10" name="Rounded Rectangular Callout 9"/>
          <p:cNvSpPr/>
          <p:nvPr/>
        </p:nvSpPr>
        <p:spPr>
          <a:xfrm>
            <a:off x="3276600" y="1143000"/>
            <a:ext cx="3733800" cy="1628633"/>
          </a:xfrm>
          <a:prstGeom prst="wedgeRoundRectCallout">
            <a:avLst>
              <a:gd name="adj1" fmla="val -82332"/>
              <a:gd name="adj2" fmla="val 82409"/>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Security! </a:t>
            </a:r>
          </a:p>
          <a:p>
            <a:pPr algn="ctr"/>
            <a:r>
              <a:rPr lang="en-US" dirty="0" smtClean="0">
                <a:solidFill>
                  <a:schemeClr val="bg2">
                    <a:lumMod val="25000"/>
                  </a:schemeClr>
                </a:solidFill>
              </a:rPr>
              <a:t>Restrict </a:t>
            </a:r>
            <a:r>
              <a:rPr lang="en-US" dirty="0">
                <a:solidFill>
                  <a:schemeClr val="bg2">
                    <a:lumMod val="25000"/>
                  </a:schemeClr>
                </a:solidFill>
              </a:rPr>
              <a:t>users from performing various DB operations, to make DB more </a:t>
            </a:r>
            <a:r>
              <a:rPr lang="en-US" dirty="0" smtClean="0">
                <a:solidFill>
                  <a:schemeClr val="bg2">
                    <a:lumMod val="25000"/>
                  </a:schemeClr>
                </a:solidFill>
              </a:rPr>
              <a:t>secure</a:t>
            </a:r>
            <a:r>
              <a:rPr lang="en-US" dirty="0">
                <a:solidFill>
                  <a:schemeClr val="bg2">
                    <a:lumMod val="25000"/>
                  </a:schemeClr>
                </a:solidFill>
              </a:rPr>
              <a:t>.</a:t>
            </a:r>
          </a:p>
        </p:txBody>
      </p:sp>
      <p:sp>
        <p:nvSpPr>
          <p:cNvPr id="12"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49</a:t>
            </a:r>
            <a:endParaRPr lang="en-US" sz="1400" dirty="0"/>
          </a:p>
        </p:txBody>
      </p:sp>
    </p:spTree>
    <p:extLst>
      <p:ext uri="{BB962C8B-B14F-4D97-AF65-F5344CB8AC3E}">
        <p14:creationId xmlns:p14="http://schemas.microsoft.com/office/powerpoint/2010/main" val="169441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spcBef>
                <a:spcPts val="0"/>
              </a:spcBef>
              <a:buFont typeface="Arial" pitchFamily="34" charset="0"/>
              <a:buChar char="•"/>
            </a:pPr>
            <a:r>
              <a:rPr lang="en-US" dirty="0"/>
              <a:t>ABC Traders is a company which buys collectable model cars, trains, trucks, </a:t>
            </a:r>
            <a:r>
              <a:rPr lang="en-US" dirty="0" smtClean="0"/>
              <a:t>buses, and </a:t>
            </a:r>
            <a:r>
              <a:rPr lang="en-US" dirty="0"/>
              <a:t>ships directly from manufacturers and </a:t>
            </a:r>
            <a:r>
              <a:rPr lang="en-US" dirty="0" smtClean="0"/>
              <a:t>sell </a:t>
            </a:r>
            <a:r>
              <a:rPr lang="en-US" dirty="0"/>
              <a:t>them to distributors across the globe. In order to manage the stocking, supply, and payment </a:t>
            </a:r>
            <a:r>
              <a:rPr lang="en-US" dirty="0" smtClean="0"/>
              <a:t>transactions, </a:t>
            </a:r>
            <a:r>
              <a:rPr lang="en-US" dirty="0"/>
              <a:t>the above mentioned software is </a:t>
            </a:r>
            <a:r>
              <a:rPr lang="en-US" dirty="0" smtClean="0"/>
              <a:t>developed.</a:t>
            </a:r>
          </a:p>
          <a:p>
            <a:pPr marL="288925" indent="-285750">
              <a:spcBef>
                <a:spcPts val="0"/>
              </a:spcBef>
              <a:buFont typeface="Arial" pitchFamily="34" charset="0"/>
              <a:buChar char="•"/>
            </a:pPr>
            <a:r>
              <a:rPr lang="en-US" dirty="0" smtClean="0"/>
              <a:t>As </a:t>
            </a:r>
            <a:r>
              <a:rPr lang="en-US" dirty="0"/>
              <a:t>per the requirement of the trading company, </a:t>
            </a:r>
            <a:r>
              <a:rPr lang="en-US" dirty="0" smtClean="0"/>
              <a:t>an </a:t>
            </a:r>
            <a:r>
              <a:rPr lang="en-US" dirty="0"/>
              <a:t>inventory system is developed to collect the information of the </a:t>
            </a:r>
            <a:r>
              <a:rPr lang="en-US" dirty="0" smtClean="0"/>
              <a:t>products, customers, </a:t>
            </a:r>
            <a:r>
              <a:rPr lang="en-US" dirty="0"/>
              <a:t>and their payment processing.</a:t>
            </a:r>
          </a:p>
          <a:p>
            <a:endParaRPr lang="en-US" dirty="0"/>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a:t>
            </a:r>
            <a:endParaRPr lang="en-US" sz="1400" dirty="0"/>
          </a:p>
        </p:txBody>
      </p:sp>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spcBef>
                <a:spcPts val="0"/>
              </a:spcBef>
            </a:pPr>
            <a:r>
              <a:rPr lang="en-US" dirty="0" smtClean="0"/>
              <a:t>Query:</a:t>
            </a:r>
          </a:p>
          <a:p>
            <a:pPr marL="822325" lvl="1" indent="-365125">
              <a:spcBef>
                <a:spcPts val="0"/>
              </a:spcBef>
            </a:pPr>
            <a:r>
              <a:rPr lang="en-US" dirty="0"/>
              <a:t>Creating User jack with Password ‘pass@123’</a:t>
            </a:r>
          </a:p>
          <a:p>
            <a:pPr marL="800100" lvl="2" indent="0">
              <a:spcBef>
                <a:spcPts val="0"/>
              </a:spcBef>
              <a:spcAft>
                <a:spcPts val="0"/>
              </a:spcAft>
              <a:buNone/>
            </a:pPr>
            <a:r>
              <a:rPr lang="en-US" b="1" dirty="0">
                <a:solidFill>
                  <a:srgbClr val="558ED5"/>
                </a:solidFill>
                <a:latin typeface="Courier New" pitchFamily="49" charset="0"/>
                <a:cs typeface="Courier New" pitchFamily="49" charset="0"/>
              </a:rPr>
              <a:t>CREATE</a:t>
            </a:r>
            <a:r>
              <a:rPr lang="en-US" b="1" dirty="0">
                <a:solidFill>
                  <a:srgbClr val="000000"/>
                </a:solidFill>
                <a:latin typeface="Courier New" pitchFamily="49" charset="0"/>
                <a:cs typeface="Courier New" pitchFamily="49" charset="0"/>
              </a:rPr>
              <a:t> </a:t>
            </a:r>
            <a:r>
              <a:rPr lang="en-US" b="1" dirty="0">
                <a:solidFill>
                  <a:srgbClr val="558ED5"/>
                </a:solidFill>
                <a:latin typeface="Courier New" pitchFamily="49" charset="0"/>
                <a:cs typeface="Courier New" pitchFamily="49" charset="0"/>
              </a:rPr>
              <a:t>USER</a:t>
            </a:r>
            <a:r>
              <a:rPr lang="en-US"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jack</a:t>
            </a:r>
            <a:r>
              <a:rPr lang="en-US" b="1" dirty="0">
                <a:solidFill>
                  <a:srgbClr val="000000"/>
                </a:solidFill>
                <a:latin typeface="Courier New" pitchFamily="49" charset="0"/>
                <a:cs typeface="Courier New" pitchFamily="49" charset="0"/>
              </a:rPr>
              <a:t> </a:t>
            </a:r>
            <a:r>
              <a:rPr lang="en-US" b="1" dirty="0">
                <a:solidFill>
                  <a:srgbClr val="558ED5"/>
                </a:solidFill>
                <a:latin typeface="Courier New" pitchFamily="49" charset="0"/>
                <a:cs typeface="Courier New" pitchFamily="49" charset="0"/>
              </a:rPr>
              <a:t>IDENTIFIED</a:t>
            </a:r>
            <a:r>
              <a:rPr lang="en-US" b="1" dirty="0">
                <a:solidFill>
                  <a:srgbClr val="000000"/>
                </a:solidFill>
                <a:latin typeface="Courier New" pitchFamily="49" charset="0"/>
                <a:cs typeface="Courier New" pitchFamily="49" charset="0"/>
              </a:rPr>
              <a:t> </a:t>
            </a:r>
            <a:r>
              <a:rPr lang="en-US" b="1" dirty="0">
                <a:solidFill>
                  <a:srgbClr val="558ED5"/>
                </a:solidFill>
                <a:latin typeface="Courier New" pitchFamily="49" charset="0"/>
                <a:cs typeface="Courier New" pitchFamily="49" charset="0"/>
              </a:rPr>
              <a:t>BY</a:t>
            </a:r>
            <a:r>
              <a:rPr lang="en-US"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'pass@123'</a:t>
            </a:r>
            <a:r>
              <a:rPr lang="en-US" b="1" dirty="0">
                <a:solidFill>
                  <a:srgbClr val="BC8F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822325" lvl="1" indent="-365125">
              <a:spcBef>
                <a:spcPts val="0"/>
              </a:spcBef>
            </a:pPr>
            <a:r>
              <a:rPr lang="en-US" dirty="0"/>
              <a:t>Granting Jack CREATE permission</a:t>
            </a:r>
          </a:p>
          <a:p>
            <a:pPr marL="800100" lvl="2" indent="0">
              <a:spcBef>
                <a:spcPts val="0"/>
              </a:spcBef>
              <a:spcAft>
                <a:spcPts val="0"/>
              </a:spcAft>
              <a:buNone/>
            </a:pPr>
            <a:r>
              <a:rPr lang="en-US" b="1" dirty="0" smtClean="0">
                <a:solidFill>
                  <a:srgbClr val="558ED5"/>
                </a:solidFill>
              </a:rPr>
              <a:t>      </a:t>
            </a:r>
            <a:r>
              <a:rPr lang="en-US" b="1" dirty="0">
                <a:solidFill>
                  <a:srgbClr val="558ED5"/>
                </a:solidFill>
                <a:latin typeface="Courier New" pitchFamily="49" charset="0"/>
                <a:cs typeface="Courier New" pitchFamily="49" charset="0"/>
              </a:rPr>
              <a:t>GRANT CREATE ON *.* TO </a:t>
            </a:r>
            <a:r>
              <a:rPr lang="en-US" b="1" dirty="0">
                <a:solidFill>
                  <a:schemeClr val="accent6">
                    <a:lumMod val="75000"/>
                  </a:schemeClr>
                </a:solidFill>
                <a:latin typeface="Courier New" pitchFamily="49" charset="0"/>
                <a:cs typeface="Courier New" pitchFamily="49" charset="0"/>
              </a:rPr>
              <a:t>'jack';</a:t>
            </a:r>
          </a:p>
          <a:p>
            <a:pPr marL="822325" lvl="1" indent="-365125">
              <a:spcBef>
                <a:spcPts val="0"/>
              </a:spcBef>
            </a:pPr>
            <a:r>
              <a:rPr lang="en-US" dirty="0"/>
              <a:t>After Jack logs in using his credentials, </a:t>
            </a:r>
            <a:r>
              <a:rPr lang="en-US" dirty="0" smtClean="0"/>
              <a:t>let him CREATE a database</a:t>
            </a:r>
            <a:endParaRPr lang="en-US" dirty="0"/>
          </a:p>
          <a:p>
            <a:pPr marL="800100" lvl="2" indent="0">
              <a:spcBef>
                <a:spcPts val="0"/>
              </a:spcBef>
              <a:spcAft>
                <a:spcPts val="0"/>
              </a:spcAft>
              <a:buNone/>
            </a:pPr>
            <a:r>
              <a:rPr lang="en-US" b="1" dirty="0">
                <a:solidFill>
                  <a:srgbClr val="558ED5"/>
                </a:solidFill>
                <a:latin typeface="Courier New" pitchFamily="49" charset="0"/>
                <a:cs typeface="Courier New" pitchFamily="49" charset="0"/>
              </a:rPr>
              <a:t>CREATE </a:t>
            </a:r>
            <a:r>
              <a:rPr lang="en-US" b="1" dirty="0">
                <a:solidFill>
                  <a:schemeClr val="accent6">
                    <a:lumMod val="75000"/>
                  </a:schemeClr>
                </a:solidFill>
                <a:latin typeface="Courier New" pitchFamily="49" charset="0"/>
                <a:cs typeface="Courier New" pitchFamily="49" charset="0"/>
              </a:rPr>
              <a:t>Database </a:t>
            </a:r>
            <a:r>
              <a:rPr lang="en-US" b="1" dirty="0" err="1">
                <a:solidFill>
                  <a:schemeClr val="accent6">
                    <a:lumMod val="75000"/>
                  </a:schemeClr>
                </a:solidFill>
                <a:latin typeface="Courier New" pitchFamily="49" charset="0"/>
                <a:cs typeface="Courier New" pitchFamily="49" charset="0"/>
              </a:rPr>
              <a:t>TrainingFeedbackDBTemp</a:t>
            </a:r>
            <a:r>
              <a:rPr lang="en-US" b="1" dirty="0">
                <a:solidFill>
                  <a:schemeClr val="accent6">
                    <a:lumMod val="75000"/>
                  </a:schemeClr>
                </a:solidFill>
                <a:latin typeface="Courier New" pitchFamily="49" charset="0"/>
                <a:cs typeface="Courier New" pitchFamily="49" charset="0"/>
              </a:rPr>
              <a:t>;</a:t>
            </a:r>
          </a:p>
          <a:p>
            <a:pPr marL="0" indent="-365760">
              <a:spcBef>
                <a:spcPts val="0"/>
              </a:spcBef>
              <a:spcAft>
                <a:spcPts val="0"/>
              </a:spcAft>
              <a:buNone/>
            </a:pPr>
            <a:endParaRPr lang="en-US" dirty="0" smtClean="0"/>
          </a:p>
          <a:p>
            <a:pPr marL="0" indent="-365760">
              <a:spcBef>
                <a:spcPts val="0"/>
              </a:spcBef>
              <a:spcAft>
                <a:spcPts val="0"/>
              </a:spcAft>
            </a:pPr>
            <a:r>
              <a:rPr lang="en-US" dirty="0" smtClean="0"/>
              <a:t>Note:</a:t>
            </a:r>
          </a:p>
          <a:p>
            <a:pPr marL="850900" lvl="1" indent="-393700">
              <a:spcBef>
                <a:spcPts val="0"/>
              </a:spcBef>
              <a:spcAft>
                <a:spcPts val="0"/>
              </a:spcAft>
            </a:pPr>
            <a:r>
              <a:rPr lang="en-US" dirty="0" smtClean="0">
                <a:ea typeface="Calibri"/>
                <a:cs typeface="Mangal"/>
              </a:rPr>
              <a:t>If required, the permission can be taken back from </a:t>
            </a:r>
            <a:r>
              <a:rPr lang="en-US" dirty="0">
                <a:ea typeface="Calibri"/>
                <a:cs typeface="Mangal"/>
              </a:rPr>
              <a:t>jack in future </a:t>
            </a:r>
            <a:r>
              <a:rPr lang="en-US" dirty="0" smtClean="0">
                <a:ea typeface="Calibri"/>
                <a:cs typeface="Mangal"/>
              </a:rPr>
              <a:t>.    </a:t>
            </a:r>
          </a:p>
          <a:p>
            <a:pPr marL="850900" lvl="1" indent="-393700">
              <a:spcBef>
                <a:spcPts val="0"/>
              </a:spcBef>
              <a:spcAft>
                <a:spcPts val="0"/>
              </a:spcAft>
            </a:pPr>
            <a:r>
              <a:rPr lang="en-US" dirty="0" smtClean="0"/>
              <a:t>Command  to take away CREATE permission from jack</a:t>
            </a:r>
          </a:p>
          <a:p>
            <a:pPr marL="800100" lvl="2" indent="0">
              <a:spcBef>
                <a:spcPts val="0"/>
              </a:spcBef>
              <a:spcAft>
                <a:spcPts val="0"/>
              </a:spcAft>
              <a:buNone/>
            </a:pPr>
            <a:r>
              <a:rPr lang="en-US" b="1" dirty="0" smtClean="0">
                <a:solidFill>
                  <a:srgbClr val="558ED5"/>
                </a:solidFill>
                <a:latin typeface="Courier New" pitchFamily="49" charset="0"/>
                <a:cs typeface="Courier New" pitchFamily="49" charset="0"/>
              </a:rPr>
              <a:t>REVOKE </a:t>
            </a:r>
            <a:r>
              <a:rPr lang="en-US" b="1" dirty="0">
                <a:solidFill>
                  <a:srgbClr val="558ED5"/>
                </a:solidFill>
                <a:latin typeface="Courier New" pitchFamily="49" charset="0"/>
                <a:cs typeface="Courier New" pitchFamily="49" charset="0"/>
              </a:rPr>
              <a:t>CREATE ON </a:t>
            </a:r>
            <a:r>
              <a:rPr lang="en-US" b="1" dirty="0">
                <a:solidFill>
                  <a:schemeClr val="accent6">
                    <a:lumMod val="75000"/>
                  </a:schemeClr>
                </a:solidFill>
                <a:latin typeface="Courier New" pitchFamily="49" charset="0"/>
                <a:cs typeface="Courier New" pitchFamily="49" charset="0"/>
              </a:rPr>
              <a:t>*</a:t>
            </a:r>
            <a:r>
              <a:rPr lang="en-US" b="1" dirty="0">
                <a:solidFill>
                  <a:srgbClr val="558ED5"/>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a:t>
            </a:r>
            <a:r>
              <a:rPr lang="en-US" b="1" dirty="0">
                <a:solidFill>
                  <a:srgbClr val="558ED5"/>
                </a:solidFill>
                <a:latin typeface="Courier New" pitchFamily="49" charset="0"/>
                <a:cs typeface="Courier New" pitchFamily="49" charset="0"/>
              </a:rPr>
              <a:t> FROM </a:t>
            </a:r>
            <a:r>
              <a:rPr lang="en-US" b="1" dirty="0">
                <a:solidFill>
                  <a:schemeClr val="accent6">
                    <a:lumMod val="75000"/>
                  </a:schemeClr>
                </a:solidFill>
                <a:latin typeface="Courier New" pitchFamily="49" charset="0"/>
                <a:cs typeface="Courier New" pitchFamily="49" charset="0"/>
              </a:rPr>
              <a:t>'jack';</a:t>
            </a:r>
          </a:p>
          <a:p>
            <a:pPr lvl="1"/>
            <a:endParaRPr lang="en-US" sz="2400" b="1" dirty="0" smtClean="0"/>
          </a:p>
          <a:p>
            <a:endParaRPr lang="en-IN" sz="1800" dirty="0">
              <a:solidFill>
                <a:srgbClr val="00B0F0"/>
              </a:solidFill>
            </a:endParaRPr>
          </a:p>
        </p:txBody>
      </p:sp>
      <p:sp>
        <p:nvSpPr>
          <p:cNvPr id="2" name="Title 1"/>
          <p:cNvSpPr>
            <a:spLocks noGrp="1"/>
          </p:cNvSpPr>
          <p:nvPr>
            <p:ph type="title"/>
          </p:nvPr>
        </p:nvSpPr>
        <p:spPr>
          <a:noFill/>
          <a:ln>
            <a:noFill/>
          </a:ln>
        </p:spPr>
        <p:txBody>
          <a:bodyPr anchor="ctr"/>
          <a:lstStyle/>
          <a:p>
            <a:r>
              <a:rPr lang="en-IN" sz="3600" dirty="0"/>
              <a:t>Data Control Language</a:t>
            </a:r>
          </a:p>
        </p:txBody>
      </p:sp>
      <p:sp>
        <p:nvSpPr>
          <p:cNvPr id="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50</a:t>
            </a:r>
            <a:endParaRPr lang="en-US" sz="1400" dirty="0"/>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1123143"/>
          </a:xfrm>
        </p:spPr>
        <p:txBody>
          <a:bodyPr/>
          <a:lstStyle/>
          <a:p>
            <a:pPr marL="0" indent="-365760"/>
            <a:r>
              <a:rPr lang="en-IN" dirty="0" smtClean="0"/>
              <a:t>The following commands are used </a:t>
            </a:r>
            <a:r>
              <a:rPr lang="en-US" dirty="0" smtClean="0"/>
              <a:t>to </a:t>
            </a:r>
            <a:r>
              <a:rPr lang="en-US" dirty="0"/>
              <a:t>control access to data stored in a </a:t>
            </a:r>
            <a:r>
              <a:rPr lang="en-US" dirty="0" smtClean="0"/>
              <a:t>database:</a:t>
            </a:r>
            <a:endParaRPr lang="en-IN" dirty="0" smtClean="0"/>
          </a:p>
          <a:p>
            <a:pPr marL="822325" lvl="1" indent="-365125">
              <a:spcBef>
                <a:spcPts val="0"/>
              </a:spcBef>
            </a:pPr>
            <a:r>
              <a:rPr lang="en-US" dirty="0"/>
              <a:t>GRANT to allow specific users to perform specific tasks</a:t>
            </a:r>
          </a:p>
          <a:p>
            <a:pPr marL="822325" lvl="1" indent="-365125">
              <a:spcBef>
                <a:spcPts val="0"/>
              </a:spcBef>
            </a:pPr>
            <a:r>
              <a:rPr lang="en-US" dirty="0"/>
              <a:t>REVOKE to cancel previously granted or denied permissions </a:t>
            </a:r>
          </a:p>
          <a:p>
            <a:pPr marL="822325" lvl="1" indent="-365125">
              <a:spcBef>
                <a:spcPts val="0"/>
              </a:spcBef>
            </a:pPr>
            <a:endParaRPr lang="en-US" dirty="0"/>
          </a:p>
          <a:p>
            <a:pPr marL="457200" lvl="1" indent="0">
              <a:spcBef>
                <a:spcPts val="1200"/>
              </a:spcBef>
              <a:buNone/>
            </a:pPr>
            <a:endParaRPr lang="en-US" b="1" dirty="0" smtClean="0"/>
          </a:p>
          <a:p>
            <a:pPr marL="457200" lvl="1" indent="0">
              <a:buNone/>
            </a:pPr>
            <a:endParaRPr lang="en-US" b="1" dirty="0"/>
          </a:p>
          <a:p>
            <a:pPr marL="457200" lvl="1" indent="0">
              <a:buNone/>
            </a:pPr>
            <a:endParaRPr lang="en-US" b="1" dirty="0" smtClean="0"/>
          </a:p>
          <a:p>
            <a:pPr>
              <a:buFont typeface="Arial" pitchFamily="34" charset="0"/>
              <a:buChar char="•"/>
            </a:pPr>
            <a:endParaRPr lang="en-US" dirty="0" smtClean="0"/>
          </a:p>
          <a:p>
            <a:pPr marL="365760" indent="-365760">
              <a:lnSpc>
                <a:spcPct val="120000"/>
              </a:lnSpc>
              <a:spcBef>
                <a:spcPts val="0"/>
              </a:spcBef>
              <a:buFont typeface="Arial" pitchFamily="34" charset="0"/>
              <a:buChar char="•"/>
            </a:pPr>
            <a:endParaRPr lang="en-US" dirty="0" smtClean="0"/>
          </a:p>
          <a:p>
            <a:pPr marL="457200" lvl="1" indent="0">
              <a:buNone/>
            </a:pPr>
            <a:endParaRPr lang="en-US" b="1" dirty="0" smtClean="0"/>
          </a:p>
          <a:p>
            <a:pPr marL="457200" lvl="1" indent="0">
              <a:buNone/>
            </a:pPr>
            <a:endParaRPr lang="en-US" b="1" dirty="0" smtClean="0"/>
          </a:p>
          <a:p>
            <a:endParaRPr lang="en-IN" dirty="0">
              <a:solidFill>
                <a:srgbClr val="00B0F0"/>
              </a:solidFill>
            </a:endParaRPr>
          </a:p>
        </p:txBody>
      </p:sp>
      <p:sp>
        <p:nvSpPr>
          <p:cNvPr id="2" name="Title 1"/>
          <p:cNvSpPr>
            <a:spLocks noGrp="1"/>
          </p:cNvSpPr>
          <p:nvPr>
            <p:ph type="title"/>
          </p:nvPr>
        </p:nvSpPr>
        <p:spPr>
          <a:noFill/>
          <a:ln>
            <a:noFill/>
          </a:ln>
        </p:spPr>
        <p:txBody>
          <a:bodyPr anchor="ctr"/>
          <a:lstStyle/>
          <a:p>
            <a:r>
              <a:rPr lang="en-IN" sz="3600" dirty="0"/>
              <a:t>Data Control Language (Contd.)</a:t>
            </a:r>
          </a:p>
        </p:txBody>
      </p:sp>
      <p:grpSp>
        <p:nvGrpSpPr>
          <p:cNvPr id="10" name="Group 9"/>
          <p:cNvGrpSpPr/>
          <p:nvPr/>
        </p:nvGrpSpPr>
        <p:grpSpPr>
          <a:xfrm>
            <a:off x="609600" y="2266142"/>
            <a:ext cx="3505200" cy="1848658"/>
            <a:chOff x="609600" y="2266142"/>
            <a:chExt cx="3505200" cy="1848658"/>
          </a:xfrm>
        </p:grpSpPr>
        <p:sp>
          <p:nvSpPr>
            <p:cNvPr id="5" name="Content Placeholder 2"/>
            <p:cNvSpPr txBox="1">
              <a:spLocks/>
            </p:cNvSpPr>
            <p:nvPr/>
          </p:nvSpPr>
          <p:spPr bwMode="auto">
            <a:xfrm>
              <a:off x="609600" y="2266142"/>
              <a:ext cx="3505200" cy="18486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1800" dirty="0" smtClean="0"/>
                <a:t>GRANT</a:t>
              </a:r>
            </a:p>
            <a:p>
              <a:pPr marL="57150" indent="0">
                <a:buFont typeface="Arial" charset="0"/>
                <a:buNone/>
              </a:pPr>
              <a:r>
                <a:rPr lang="en-US" sz="1800" dirty="0" smtClean="0"/>
                <a:t>ANSI Syntax:</a:t>
              </a:r>
            </a:p>
            <a:p>
              <a:pPr marL="57150" indent="0">
                <a:buFont typeface="Arial" charset="0"/>
                <a:buNone/>
              </a:pPr>
              <a:endParaRPr lang="en-US" sz="1800" dirty="0"/>
            </a:p>
          </p:txBody>
        </p:sp>
        <p:sp>
          <p:nvSpPr>
            <p:cNvPr id="7" name="Rectangle 6"/>
            <p:cNvSpPr/>
            <p:nvPr/>
          </p:nvSpPr>
          <p:spPr>
            <a:xfrm>
              <a:off x="800100" y="3008784"/>
              <a:ext cx="3124200" cy="110601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latin typeface="Courier New" pitchFamily="49" charset="0"/>
                <a:cs typeface="Courier New" pitchFamily="49" charset="0"/>
              </a:endParaRPr>
            </a:p>
            <a:p>
              <a:pPr marL="57150" indent="0">
                <a:buFont typeface="Arial" charset="0"/>
                <a:buNone/>
              </a:pPr>
              <a:endParaRPr lang="en-US" sz="1400" dirty="0" smtClean="0">
                <a:latin typeface="Courier New" pitchFamily="49" charset="0"/>
                <a:cs typeface="Courier New" pitchFamily="49" charset="0"/>
              </a:endParaRPr>
            </a:p>
            <a:p>
              <a:pPr marL="57150" indent="0">
                <a:buFont typeface="Arial" charset="0"/>
                <a:buNone/>
              </a:pPr>
              <a:endParaRPr lang="en-US" sz="1400" dirty="0">
                <a:latin typeface="Courier New" pitchFamily="49" charset="0"/>
                <a:cs typeface="Courier New" pitchFamily="49" charset="0"/>
              </a:endParaRPr>
            </a:p>
            <a:p>
              <a:pPr marL="57150" indent="0">
                <a:buFont typeface="Arial" charset="0"/>
                <a:buNone/>
              </a:pPr>
              <a:r>
                <a:rPr lang="en-US" sz="1400" dirty="0" smtClean="0">
                  <a:latin typeface="Courier New" pitchFamily="49" charset="0"/>
                  <a:cs typeface="Courier New" pitchFamily="49" charset="0"/>
                </a:rPr>
                <a:t>GRANT </a:t>
              </a:r>
              <a:r>
                <a:rPr lang="en-US" sz="1400" dirty="0">
                  <a:latin typeface="Courier New" pitchFamily="49" charset="0"/>
                  <a:cs typeface="Courier New" pitchFamily="49" charset="0"/>
                </a:rPr>
                <a:t>privilege_name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ON object_name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TO {user_name |PUBLIC |role_name}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[WITH GRANT OPTION]; </a:t>
              </a:r>
              <a:endParaRPr lang="en-US" sz="1400" dirty="0" smtClean="0">
                <a:latin typeface="Courier New" pitchFamily="49" charset="0"/>
                <a:cs typeface="Courier New" pitchFamily="49" charset="0"/>
              </a:endParaRPr>
            </a:p>
            <a:p>
              <a:pPr marL="57150" indent="0">
                <a:buFont typeface="Arial" charset="0"/>
                <a:buNone/>
              </a:pPr>
              <a:endParaRPr lang="en-US" sz="1400" dirty="0" smtClean="0">
                <a:latin typeface="Courier New" pitchFamily="49" charset="0"/>
                <a:cs typeface="Courier New" pitchFamily="49" charset="0"/>
              </a:endParaRPr>
            </a:p>
            <a:p>
              <a:pPr marL="57150" indent="0">
                <a:buFont typeface="Arial" charset="0"/>
                <a:buNone/>
              </a:pPr>
              <a:endParaRPr lang="en-US" sz="1400" dirty="0" smtClean="0">
                <a:latin typeface="Courier New" pitchFamily="49" charset="0"/>
                <a:cs typeface="Courier New" pitchFamily="49" charset="0"/>
              </a:endParaRPr>
            </a:p>
            <a:p>
              <a:pPr marL="365760" indent="-365760" algn="just" fontAlgn="base">
                <a:lnSpc>
                  <a:spcPct val="120000"/>
                </a:lnSpc>
                <a:spcAft>
                  <a:spcPct val="0"/>
                </a:spcAft>
                <a:buNone/>
              </a:pPr>
              <a:endParaRPr lang="en-IN" sz="1400" dirty="0">
                <a:latin typeface="Courier New" pitchFamily="49" charset="0"/>
                <a:cs typeface="Courier New" pitchFamily="49" charset="0"/>
              </a:endParaRPr>
            </a:p>
          </p:txBody>
        </p:sp>
      </p:grpSp>
      <p:grpSp>
        <p:nvGrpSpPr>
          <p:cNvPr id="11" name="Group 10"/>
          <p:cNvGrpSpPr/>
          <p:nvPr/>
        </p:nvGrpSpPr>
        <p:grpSpPr>
          <a:xfrm>
            <a:off x="4114800" y="2266143"/>
            <a:ext cx="4495800" cy="1848657"/>
            <a:chOff x="4114800" y="2266143"/>
            <a:chExt cx="4495800" cy="1848657"/>
          </a:xfrm>
        </p:grpSpPr>
        <p:sp>
          <p:nvSpPr>
            <p:cNvPr id="6" name="Content Placeholder 2"/>
            <p:cNvSpPr txBox="1">
              <a:spLocks/>
            </p:cNvSpPr>
            <p:nvPr/>
          </p:nvSpPr>
          <p:spPr bwMode="auto">
            <a:xfrm>
              <a:off x="4114800" y="2266143"/>
              <a:ext cx="4495800" cy="18486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1800" dirty="0" smtClean="0"/>
                <a:t>REVOKE</a:t>
              </a:r>
            </a:p>
            <a:p>
              <a:pPr marL="57150" indent="0">
                <a:buFont typeface="Arial" charset="0"/>
                <a:buNone/>
              </a:pPr>
              <a:r>
                <a:rPr lang="en-US" sz="1800" dirty="0" smtClean="0"/>
                <a:t>ANSI Syntax:</a:t>
              </a:r>
            </a:p>
            <a:p>
              <a:pPr marL="57150" indent="0">
                <a:buFont typeface="Arial" charset="0"/>
                <a:buNone/>
              </a:pPr>
              <a:endParaRPr lang="en-US" sz="1800" dirty="0" smtClean="0"/>
            </a:p>
            <a:p>
              <a:pPr marL="57150" indent="0">
                <a:buFont typeface="Arial" charset="0"/>
                <a:buNone/>
              </a:pPr>
              <a:endParaRPr lang="en-US" sz="1800" dirty="0" smtClean="0"/>
            </a:p>
          </p:txBody>
        </p:sp>
        <p:sp>
          <p:nvSpPr>
            <p:cNvPr id="8" name="Rectangle 7"/>
            <p:cNvSpPr/>
            <p:nvPr/>
          </p:nvSpPr>
          <p:spPr>
            <a:xfrm>
              <a:off x="4343400" y="2971800"/>
              <a:ext cx="3450102" cy="1143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endParaRPr lang="en-US" sz="1400" dirty="0" smtClean="0">
                <a:latin typeface="Courier New" pitchFamily="49" charset="0"/>
                <a:cs typeface="Courier New" pitchFamily="49" charset="0"/>
              </a:endParaRPr>
            </a:p>
            <a:p>
              <a:pPr marL="57150" indent="0">
                <a:buFont typeface="Arial" charset="0"/>
                <a:buNone/>
              </a:pPr>
              <a:r>
                <a:rPr lang="en-US" sz="1400" dirty="0">
                  <a:latin typeface="Courier New" pitchFamily="49" charset="0"/>
                  <a:cs typeface="Courier New" pitchFamily="49" charset="0"/>
                </a:rPr>
                <a:t>REVOKE privilege_name </a:t>
              </a:r>
            </a:p>
            <a:p>
              <a:pPr marL="57150" indent="0">
                <a:buFont typeface="Arial" charset="0"/>
                <a:buNone/>
              </a:pPr>
              <a:r>
                <a:rPr lang="en-US" sz="1400" dirty="0">
                  <a:latin typeface="Courier New" pitchFamily="49" charset="0"/>
                  <a:cs typeface="Courier New" pitchFamily="49" charset="0"/>
                </a:rPr>
                <a:t>ON object_name </a:t>
              </a:r>
            </a:p>
            <a:p>
              <a:pPr marL="57150" indent="0">
                <a:buFont typeface="Arial" charset="0"/>
                <a:buNone/>
              </a:pPr>
              <a:r>
                <a:rPr lang="en-US" sz="1400" dirty="0">
                  <a:latin typeface="Courier New" pitchFamily="49" charset="0"/>
                  <a:cs typeface="Courier New" pitchFamily="49" charset="0"/>
                </a:rPr>
                <a:t>FROM {user_name |PUBLIC |role_name} </a:t>
              </a:r>
            </a:p>
            <a:p>
              <a:pPr marL="342900" indent="-342900" algn="just" fontAlgn="base">
                <a:spcBef>
                  <a:spcPct val="20000"/>
                </a:spcBef>
                <a:spcAft>
                  <a:spcPct val="0"/>
                </a:spcAft>
                <a:buNone/>
              </a:pPr>
              <a:endParaRPr lang="en-IN" sz="1400" dirty="0">
                <a:latin typeface="Courier New" pitchFamily="49" charset="0"/>
                <a:cs typeface="Courier New" pitchFamily="49" charset="0"/>
              </a:endParaRPr>
            </a:p>
          </p:txBody>
        </p:sp>
      </p:grpSp>
      <p:sp>
        <p:nvSpPr>
          <p:cNvPr id="12" name="TextBox 11"/>
          <p:cNvSpPr txBox="1"/>
          <p:nvPr/>
        </p:nvSpPr>
        <p:spPr>
          <a:xfrm>
            <a:off x="381000" y="4293275"/>
            <a:ext cx="8382000" cy="2031325"/>
          </a:xfrm>
          <a:prstGeom prst="rect">
            <a:avLst/>
          </a:prstGeom>
          <a:noFill/>
        </p:spPr>
        <p:txBody>
          <a:bodyPr wrap="square" rtlCol="0">
            <a:spAutoFit/>
          </a:bodyPr>
          <a:lstStyle/>
          <a:p>
            <a:pPr marL="285750" lvl="1" indent="-285750" fontAlgn="base">
              <a:spcAft>
                <a:spcPct val="0"/>
              </a:spcAft>
              <a:buFont typeface="Arial" pitchFamily="34" charset="0"/>
              <a:buChar char="•"/>
            </a:pPr>
            <a:r>
              <a:rPr lang="en-US" dirty="0" smtClean="0"/>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smtClean="0"/>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smtClean="0"/>
              <a:t>You must create user first in order to grant or revoke privileges from them.</a:t>
            </a:r>
          </a:p>
          <a:p>
            <a:pPr>
              <a:buFont typeface="Arial" pitchFamily="34" charset="0"/>
              <a:buChar char="•"/>
            </a:pPr>
            <a:endParaRPr lang="en-US" dirty="0" smtClean="0"/>
          </a:p>
          <a:p>
            <a:endParaRPr lang="en-US" dirty="0"/>
          </a:p>
        </p:txBody>
      </p:sp>
      <p:sp>
        <p:nvSpPr>
          <p:cNvPr id="13"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51</a:t>
            </a:r>
            <a:endParaRPr lang="en-US" sz="1400" dirty="0"/>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Effect transition="in" filter="fade">
                                      <p:cBhvr>
                                        <p:cTn id="31" dur="500"/>
                                        <p:tgtEl>
                                          <p:spTgt spid="12">
                                            <p:txEl>
                                              <p:p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
        <p:nvSpPr>
          <p:cNvPr id="5"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52</a:t>
            </a:r>
            <a:endParaRPr lang="en-US" sz="1400" dirty="0"/>
          </a:p>
        </p:txBody>
      </p:sp>
    </p:spTree>
    <p:extLst>
      <p:ext uri="{BB962C8B-B14F-4D97-AF65-F5344CB8AC3E}">
        <p14:creationId xmlns:p14="http://schemas.microsoft.com/office/powerpoint/2010/main" val="18454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1" y="1676400"/>
            <a:ext cx="2514599" cy="3741233"/>
          </a:xfrm>
          <a:prstGeom prst="rect">
            <a:avLst/>
          </a:prstGeom>
        </p:spPr>
      </p:pic>
      <p:sp>
        <p:nvSpPr>
          <p:cNvPr id="7" name="Title 1"/>
          <p:cNvSpPr>
            <a:spLocks noGrp="1"/>
          </p:cNvSpPr>
          <p:nvPr>
            <p:ph type="title"/>
          </p:nvPr>
        </p:nvSpPr>
        <p:spPr>
          <a:noFill/>
          <a:ln>
            <a:noFill/>
          </a:ln>
        </p:spPr>
        <p:txBody>
          <a:bodyPr anchor="ctr"/>
          <a:lstStyle/>
          <a:p>
            <a:r>
              <a:rPr lang="en-US" sz="3600" dirty="0"/>
              <a:t>Check Your Understanding</a:t>
            </a:r>
          </a:p>
        </p:txBody>
      </p:sp>
      <p:pic>
        <p:nvPicPr>
          <p:cNvPr id="11" name="Picture 29"/>
          <p:cNvPicPr>
            <a:picLocks noChangeAspect="1" noChangeArrowheads="1"/>
          </p:cNvPicPr>
          <p:nvPr/>
        </p:nvPicPr>
        <p:blipFill>
          <a:blip r:embed="rId4" cstate="print"/>
          <a:srcRect/>
          <a:stretch>
            <a:fillRect/>
          </a:stretch>
        </p:blipFill>
        <p:spPr bwMode="auto">
          <a:xfrm>
            <a:off x="7986332" y="76200"/>
            <a:ext cx="662367" cy="695852"/>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12"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53</a:t>
            </a:r>
            <a:endParaRPr lang="en-US" sz="1400" dirty="0"/>
          </a:p>
        </p:txBody>
      </p:sp>
      <p:graphicFrame>
        <p:nvGraphicFramePr>
          <p:cNvPr id="2" name="Diagram 1"/>
          <p:cNvGraphicFramePr/>
          <p:nvPr>
            <p:extLst>
              <p:ext uri="{D42A27DB-BD31-4B8C-83A1-F6EECF244321}">
                <p14:modId xmlns:p14="http://schemas.microsoft.com/office/powerpoint/2010/main" val="2586274126"/>
              </p:ext>
            </p:extLst>
          </p:nvPr>
        </p:nvGraphicFramePr>
        <p:xfrm>
          <a:off x="367353" y="1676400"/>
          <a:ext cx="5119048"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505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E0019EC8-93A4-46B3-85A3-E55D298B1955}"/>
                                            </p:graphicEl>
                                          </p:spTgt>
                                        </p:tgtEl>
                                        <p:attrNameLst>
                                          <p:attrName>style.visibility</p:attrName>
                                        </p:attrNameLst>
                                      </p:cBhvr>
                                      <p:to>
                                        <p:strVal val="visible"/>
                                      </p:to>
                                    </p:set>
                                    <p:animEffect transition="in" filter="fade">
                                      <p:cBhvr>
                                        <p:cTn id="12" dur="1000"/>
                                        <p:tgtEl>
                                          <p:spTgt spid="2">
                                            <p:graphicEl>
                                              <a:dgm id="{E0019EC8-93A4-46B3-85A3-E55D298B195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60D0EC02-C9DB-4E6F-A13F-879F3163E390}"/>
                                            </p:graphicEl>
                                          </p:spTgt>
                                        </p:tgtEl>
                                        <p:attrNameLst>
                                          <p:attrName>style.visibility</p:attrName>
                                        </p:attrNameLst>
                                      </p:cBhvr>
                                      <p:to>
                                        <p:strVal val="visible"/>
                                      </p:to>
                                    </p:set>
                                    <p:animEffect transition="in" filter="fade">
                                      <p:cBhvr>
                                        <p:cTn id="17" dur="1000"/>
                                        <p:tgtEl>
                                          <p:spTgt spid="2">
                                            <p:graphicEl>
                                              <a:dgm id="{60D0EC02-C9DB-4E6F-A13F-879F3163E39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FB4E5A77-6C6F-4993-8B7B-656CA20CC7C1}"/>
                                            </p:graphicEl>
                                          </p:spTgt>
                                        </p:tgtEl>
                                        <p:attrNameLst>
                                          <p:attrName>style.visibility</p:attrName>
                                        </p:attrNameLst>
                                      </p:cBhvr>
                                      <p:to>
                                        <p:strVal val="visible"/>
                                      </p:to>
                                    </p:set>
                                    <p:animEffect transition="in" filter="fade">
                                      <p:cBhvr>
                                        <p:cTn id="22" dur="1000"/>
                                        <p:tgtEl>
                                          <p:spTgt spid="2">
                                            <p:graphicEl>
                                              <a:dgm id="{FB4E5A77-6C6F-4993-8B7B-656CA20CC7C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EAFF0040-553D-4211-8D15-79251CEFCA48}"/>
                                            </p:graphicEl>
                                          </p:spTgt>
                                        </p:tgtEl>
                                        <p:attrNameLst>
                                          <p:attrName>style.visibility</p:attrName>
                                        </p:attrNameLst>
                                      </p:cBhvr>
                                      <p:to>
                                        <p:strVal val="visible"/>
                                      </p:to>
                                    </p:set>
                                    <p:animEffect transition="in" filter="fade">
                                      <p:cBhvr>
                                        <p:cTn id="27" dur="1000"/>
                                        <p:tgtEl>
                                          <p:spTgt spid="2">
                                            <p:graphicEl>
                                              <a:dgm id="{EAFF0040-553D-4211-8D15-79251CEFCA4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BA4FE7BC-0D96-4BE0-8296-7F2F45474314}"/>
                                            </p:graphicEl>
                                          </p:spTgt>
                                        </p:tgtEl>
                                        <p:attrNameLst>
                                          <p:attrName>style.visibility</p:attrName>
                                        </p:attrNameLst>
                                      </p:cBhvr>
                                      <p:to>
                                        <p:strVal val="visible"/>
                                      </p:to>
                                    </p:set>
                                    <p:animEffect transition="in" filter="fade">
                                      <p:cBhvr>
                                        <p:cTn id="32" dur="1000"/>
                                        <p:tgtEl>
                                          <p:spTgt spid="2">
                                            <p:graphicEl>
                                              <a:dgm id="{BA4FE7BC-0D96-4BE0-8296-7F2F454743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382000" cy="605135"/>
          </a:xfrm>
        </p:spPr>
        <p:txBody>
          <a:bodyPr/>
          <a:lstStyle/>
          <a:p>
            <a:r>
              <a:rPr lang="en-US" dirty="0" smtClean="0">
                <a:cs typeface="Arial" pitchFamily="34" charset="0"/>
              </a:rPr>
              <a:t>Now </a:t>
            </a:r>
            <a:r>
              <a:rPr lang="en-US" dirty="0">
                <a:cs typeface="Arial" pitchFamily="34" charset="0"/>
              </a:rPr>
              <a:t>that we are well versed with commands, let’s test our understanding using </a:t>
            </a:r>
            <a:r>
              <a:rPr lang="en-US" dirty="0" smtClean="0">
                <a:cs typeface="Arial" pitchFamily="34" charset="0"/>
              </a:rPr>
              <a:t>a short </a:t>
            </a:r>
            <a:r>
              <a:rPr lang="en-US" dirty="0">
                <a:cs typeface="Arial" pitchFamily="34" charset="0"/>
              </a:rPr>
              <a:t>case </a:t>
            </a:r>
            <a:r>
              <a:rPr lang="en-US" dirty="0" smtClean="0">
                <a:cs typeface="Arial" pitchFamily="34" charset="0"/>
              </a:rPr>
              <a:t>study.   </a:t>
            </a:r>
            <a:endParaRPr lang="en-US" dirty="0">
              <a:cs typeface="Arial" pitchFamily="34" charset="0"/>
            </a:endParaRPr>
          </a:p>
          <a:p>
            <a:endParaRPr lang="en-US" dirty="0">
              <a:cs typeface="Arial" pitchFamily="34" charset="0"/>
            </a:endParaRPr>
          </a:p>
          <a:p>
            <a:pPr marL="0" indent="0">
              <a:buNone/>
            </a:pPr>
            <a:endParaRPr lang="en-US" dirty="0" smtClean="0">
              <a:cs typeface="Arial" pitchFamily="34" charset="0"/>
            </a:endParaRP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Activity</a:t>
            </a:r>
          </a:p>
        </p:txBody>
      </p:sp>
      <p:sp>
        <p:nvSpPr>
          <p:cNvPr id="7" name="TextBox 6"/>
          <p:cNvSpPr txBox="1"/>
          <p:nvPr/>
        </p:nvSpPr>
        <p:spPr>
          <a:xfrm>
            <a:off x="1600200" y="19005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
        <p:nvSpPr>
          <p:cNvPr id="8" name="TextBox 7"/>
          <p:cNvSpPr txBox="1"/>
          <p:nvPr/>
        </p:nvSpPr>
        <p:spPr>
          <a:xfrm>
            <a:off x="457200" y="2438400"/>
            <a:ext cx="8305800" cy="3804118"/>
          </a:xfrm>
          <a:prstGeom prst="rect">
            <a:avLst/>
          </a:prstGeom>
          <a:noFill/>
        </p:spPr>
        <p:txBody>
          <a:bodyPr wrap="square" rtlCol="0">
            <a:spAutoFit/>
          </a:bodyPr>
          <a:lstStyle/>
          <a:p>
            <a:pPr marL="285750" indent="-285750">
              <a:buFont typeface="Arial" pitchFamily="34" charset="0"/>
              <a:buChar char="•"/>
            </a:pPr>
            <a:r>
              <a:rPr lang="en-US" dirty="0">
                <a:cs typeface="Arial" pitchFamily="34" charset="0"/>
              </a:rPr>
              <a:t>Case Study Scenario: </a:t>
            </a:r>
            <a:endParaRPr lang="en-US" dirty="0" smtClean="0">
              <a:cs typeface="Arial" pitchFamily="34" charset="0"/>
            </a:endParaRPr>
          </a:p>
          <a:p>
            <a:pPr marL="742950" lvl="1" indent="-285750">
              <a:buFont typeface="Calibri" pitchFamily="34" charset="0"/>
              <a:buChar char="—"/>
            </a:pPr>
            <a:r>
              <a:rPr lang="en-US" dirty="0" smtClean="0">
                <a:cs typeface="Arial" pitchFamily="34" charset="0"/>
              </a:rPr>
              <a:t>This </a:t>
            </a:r>
            <a:r>
              <a:rPr lang="en-US" dirty="0">
                <a:cs typeface="Arial" pitchFamily="34" charset="0"/>
              </a:rPr>
              <a:t>case study is to develop a </a:t>
            </a:r>
            <a:r>
              <a:rPr lang="en-US" i="1" dirty="0">
                <a:cs typeface="Arial" pitchFamily="34" charset="0"/>
              </a:rPr>
              <a:t>Course Management System </a:t>
            </a:r>
            <a:r>
              <a:rPr lang="en-US" dirty="0">
                <a:cs typeface="Arial" pitchFamily="34" charset="0"/>
              </a:rPr>
              <a:t>(CMS) for ABC University. The following are the two use cases for which the database needs to be designed.</a:t>
            </a:r>
            <a:endParaRPr lang="en-US" i="1" dirty="0">
              <a:cs typeface="Arial" pitchFamily="34" charset="0"/>
            </a:endParaRPr>
          </a:p>
          <a:p>
            <a:pPr marL="742950" lvl="1" indent="-285750">
              <a:lnSpc>
                <a:spcPct val="120000"/>
              </a:lnSpc>
              <a:buFont typeface="Calibri" pitchFamily="34" charset="0"/>
              <a:buChar char="—"/>
            </a:pPr>
            <a:r>
              <a:rPr lang="en-US" dirty="0">
                <a:cs typeface="Arial" pitchFamily="34" charset="0"/>
              </a:rPr>
              <a:t>Add Course </a:t>
            </a:r>
          </a:p>
          <a:p>
            <a:pPr marL="1188720" lvl="1" indent="-365760">
              <a:lnSpc>
                <a:spcPct val="120000"/>
              </a:lnSpc>
              <a:buFont typeface="Arial" pitchFamily="34" charset="0"/>
              <a:buChar char="•"/>
            </a:pPr>
            <a:r>
              <a:rPr lang="en-US" dirty="0">
                <a:cs typeface="Arial" pitchFamily="34" charset="0"/>
              </a:rPr>
              <a:t>To add the course details into the course management system.</a:t>
            </a:r>
          </a:p>
          <a:p>
            <a:pPr marL="742950" lvl="1" indent="-285750">
              <a:lnSpc>
                <a:spcPct val="120000"/>
              </a:lnSpc>
              <a:buFont typeface="Calibri" pitchFamily="34" charset="0"/>
              <a:buChar char="—"/>
            </a:pPr>
            <a:r>
              <a:rPr lang="en-US" dirty="0">
                <a:cs typeface="Arial" pitchFamily="34" charset="0"/>
              </a:rPr>
              <a:t>Retrieve Course </a:t>
            </a:r>
          </a:p>
          <a:p>
            <a:pPr marL="1188720" lvl="1" indent="-365760">
              <a:lnSpc>
                <a:spcPct val="120000"/>
              </a:lnSpc>
              <a:buFont typeface="Arial" pitchFamily="34" charset="0"/>
              <a:buChar char="•"/>
            </a:pPr>
            <a:r>
              <a:rPr lang="en-US" dirty="0">
                <a:cs typeface="Arial" pitchFamily="34" charset="0"/>
              </a:rPr>
              <a:t>Retrieve the courses stored in the system and display </a:t>
            </a:r>
            <a:r>
              <a:rPr lang="en-US" dirty="0" smtClean="0">
                <a:cs typeface="Arial" pitchFamily="34" charset="0"/>
              </a:rPr>
              <a:t>them.</a:t>
            </a:r>
          </a:p>
          <a:p>
            <a:pPr marL="285750" lvl="1" indent="-285750">
              <a:lnSpc>
                <a:spcPct val="120000"/>
              </a:lnSpc>
              <a:buFont typeface="Arial" pitchFamily="34" charset="0"/>
              <a:buChar char="•"/>
            </a:pPr>
            <a:r>
              <a:rPr lang="en-US" dirty="0" smtClean="0">
                <a:cs typeface="Arial" pitchFamily="34" charset="0"/>
              </a:rPr>
              <a:t>The </a:t>
            </a:r>
            <a:r>
              <a:rPr lang="en-US" dirty="0">
                <a:cs typeface="Arial" pitchFamily="34" charset="0"/>
              </a:rPr>
              <a:t>courses to be added will have the following attributes course code, course name, number of participants, course description, course duration, course start date, and course type.</a:t>
            </a:r>
          </a:p>
          <a:p>
            <a:endParaRPr lang="en-US"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54</a:t>
            </a:r>
            <a:endParaRPr lang="en-US" sz="1400" dirty="0"/>
          </a:p>
        </p:txBody>
      </p:sp>
    </p:spTree>
    <p:extLst>
      <p:ext uri="{BB962C8B-B14F-4D97-AF65-F5344CB8AC3E}">
        <p14:creationId xmlns:p14="http://schemas.microsoft.com/office/powerpoint/2010/main" val="138719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Let’s </a:t>
            </a:r>
            <a:r>
              <a:rPr lang="en-US" dirty="0"/>
              <a:t>develop the first table for our ABC university CMS system. </a:t>
            </a:r>
            <a:r>
              <a:rPr lang="en-US" dirty="0" smtClean="0"/>
              <a:t>We can create </a:t>
            </a:r>
            <a:r>
              <a:rPr lang="en-US" dirty="0"/>
              <a:t>the table for storing the course details.</a:t>
            </a:r>
          </a:p>
          <a:p>
            <a:pPr>
              <a:tabLst>
                <a:tab pos="395288" algn="l"/>
              </a:tabLst>
            </a:pPr>
            <a:r>
              <a:rPr lang="en-US" dirty="0" smtClean="0"/>
              <a:t>Let’s </a:t>
            </a:r>
            <a:r>
              <a:rPr lang="en-US" dirty="0"/>
              <a:t>create a table named “COURSE_INFO” </a:t>
            </a:r>
            <a:r>
              <a:rPr lang="en-US" dirty="0" smtClean="0"/>
              <a:t>with the columns named </a:t>
            </a:r>
            <a:r>
              <a:rPr lang="en-US" dirty="0"/>
              <a:t>column name, data </a:t>
            </a:r>
            <a:r>
              <a:rPr lang="en-US" dirty="0" smtClean="0"/>
              <a:t>type, </a:t>
            </a:r>
            <a:r>
              <a:rPr lang="en-US" dirty="0"/>
              <a:t>and data size. </a:t>
            </a:r>
          </a:p>
        </p:txBody>
      </p:sp>
      <p:sp>
        <p:nvSpPr>
          <p:cNvPr id="2" name="Title 1"/>
          <p:cNvSpPr>
            <a:spLocks noGrp="1"/>
          </p:cNvSpPr>
          <p:nvPr>
            <p:ph type="title"/>
          </p:nvPr>
        </p:nvSpPr>
        <p:spPr>
          <a:noFill/>
          <a:ln>
            <a:noFill/>
          </a:ln>
        </p:spPr>
        <p:txBody>
          <a:bodyPr anchor="ctr"/>
          <a:lstStyle/>
          <a:p>
            <a:r>
              <a:rPr lang="en-US" sz="3600" dirty="0"/>
              <a:t>Lend a Hand</a:t>
            </a:r>
          </a:p>
        </p:txBody>
      </p:sp>
      <p:graphicFrame>
        <p:nvGraphicFramePr>
          <p:cNvPr id="8" name="Table 7"/>
          <p:cNvGraphicFramePr>
            <a:graphicFrameLocks noGrp="1"/>
          </p:cNvGraphicFramePr>
          <p:nvPr>
            <p:extLst>
              <p:ext uri="{D42A27DB-BD31-4B8C-83A1-F6EECF244321}">
                <p14:modId xmlns:p14="http://schemas.microsoft.com/office/powerpoint/2010/main" val="1812191428"/>
              </p:ext>
            </p:extLst>
          </p:nvPr>
        </p:nvGraphicFramePr>
        <p:xfrm>
          <a:off x="1819211" y="2743200"/>
          <a:ext cx="5572189" cy="2819400"/>
        </p:xfrm>
        <a:graphic>
          <a:graphicData uri="http://schemas.openxmlformats.org/drawingml/2006/table">
            <a:tbl>
              <a:tblPr firstRow="1" bandRow="1">
                <a:tableStyleId>{21E4AEA4-8DFA-4A89-87EB-49C32662AFE0}</a:tableStyleId>
              </a:tblPr>
              <a:tblGrid>
                <a:gridCol w="2602754"/>
                <a:gridCol w="1555379"/>
                <a:gridCol w="1414056"/>
              </a:tblGrid>
              <a:tr h="563880">
                <a:tc>
                  <a:txBody>
                    <a:bodyPr/>
                    <a:lstStyle/>
                    <a:p>
                      <a:r>
                        <a:rPr lang="en-US" sz="1800" dirty="0" smtClean="0"/>
                        <a:t>Column Name</a:t>
                      </a:r>
                      <a:endParaRPr lang="en-US" sz="1800" dirty="0">
                        <a:latin typeface="+mn-lt"/>
                        <a:cs typeface="Arial" pitchFamily="34" charset="0"/>
                      </a:endParaRPr>
                    </a:p>
                  </a:txBody>
                  <a:tcPr/>
                </a:tc>
                <a:tc>
                  <a:txBody>
                    <a:bodyPr/>
                    <a:lstStyle/>
                    <a:p>
                      <a:pPr marL="0" algn="l" defTabSz="914400" rtl="0" eaLnBrk="1" latinLnBrk="0" hangingPunct="1"/>
                      <a:r>
                        <a:rPr lang="en-US" sz="1800" kern="1200" dirty="0" smtClean="0"/>
                        <a:t>Data Type </a:t>
                      </a:r>
                      <a:endParaRPr lang="en-US" sz="1800" b="1" kern="1200" dirty="0">
                        <a:solidFill>
                          <a:schemeClr val="lt1"/>
                        </a:solidFill>
                        <a:latin typeface="+mn-lt"/>
                        <a:ea typeface="+mn-ea"/>
                        <a:cs typeface="Arial" pitchFamily="34" charset="0"/>
                      </a:endParaRPr>
                    </a:p>
                  </a:txBody>
                  <a:tcPr/>
                </a:tc>
                <a:tc>
                  <a:txBody>
                    <a:bodyPr/>
                    <a:lstStyle/>
                    <a:p>
                      <a:pPr marL="0" algn="l" defTabSz="914400" rtl="0" eaLnBrk="1" latinLnBrk="0" hangingPunct="1"/>
                      <a:r>
                        <a:rPr lang="en-US" sz="1800" kern="1200" dirty="0" smtClean="0"/>
                        <a:t>Data Size</a:t>
                      </a:r>
                      <a:endParaRPr lang="en-US" sz="1800" b="1" kern="1200" dirty="0">
                        <a:solidFill>
                          <a:schemeClr val="lt1"/>
                        </a:solidFill>
                        <a:latin typeface="+mn-lt"/>
                        <a:ea typeface="+mn-ea"/>
                        <a:cs typeface="Arial" pitchFamily="34" charset="0"/>
                      </a:endParaRPr>
                    </a:p>
                  </a:txBody>
                  <a:tcPr/>
                </a:tc>
              </a:tr>
              <a:tr h="563880">
                <a:tc>
                  <a:txBody>
                    <a:bodyPr/>
                    <a:lstStyle/>
                    <a:p>
                      <a:r>
                        <a:rPr lang="en-US" sz="1800" dirty="0" smtClean="0"/>
                        <a:t>COURSE_Code</a:t>
                      </a:r>
                      <a:endParaRPr lang="en-US" sz="1800" dirty="0">
                        <a:latin typeface="+mn-lt"/>
                        <a:cs typeface="Arial" pitchFamily="34" charset="0"/>
                      </a:endParaRPr>
                    </a:p>
                  </a:txBody>
                  <a:tcPr/>
                </a:tc>
                <a:tc>
                  <a:txBody>
                    <a:bodyPr/>
                    <a:lstStyle/>
                    <a:p>
                      <a:r>
                        <a:rPr lang="en-US" sz="1800" dirty="0" err="1" smtClean="0"/>
                        <a:t>Int</a:t>
                      </a:r>
                      <a:endParaRPr lang="en-US" sz="1800" dirty="0">
                        <a:latin typeface="+mn-lt"/>
                        <a:cs typeface="Arial" pitchFamily="34" charset="0"/>
                      </a:endParaRPr>
                    </a:p>
                  </a:txBody>
                  <a:tcPr/>
                </a:tc>
                <a:tc>
                  <a:txBody>
                    <a:bodyPr/>
                    <a:lstStyle/>
                    <a:p>
                      <a:endParaRPr lang="en-US" sz="1800" dirty="0">
                        <a:latin typeface="+mn-lt"/>
                        <a:cs typeface="Arial" pitchFamily="34" charset="0"/>
                      </a:endParaRPr>
                    </a:p>
                  </a:txBody>
                  <a:tcPr/>
                </a:tc>
              </a:tr>
              <a:tr h="563880">
                <a:tc>
                  <a:txBody>
                    <a:bodyPr/>
                    <a:lstStyle/>
                    <a:p>
                      <a:r>
                        <a:rPr lang="en-US" sz="1800" dirty="0" smtClean="0"/>
                        <a:t>COURSE</a:t>
                      </a:r>
                      <a:endParaRPr lang="en-US" sz="1800" dirty="0">
                        <a:latin typeface="+mn-lt"/>
                        <a:cs typeface="Arial" pitchFamily="34" charset="0"/>
                      </a:endParaRPr>
                    </a:p>
                  </a:txBody>
                  <a:tcPr/>
                </a:tc>
                <a:tc>
                  <a:txBody>
                    <a:bodyPr/>
                    <a:lstStyle/>
                    <a:p>
                      <a:r>
                        <a:rPr lang="en-US" sz="1800" dirty="0" err="1" smtClean="0"/>
                        <a:t>Varchar</a:t>
                      </a:r>
                      <a:endParaRPr lang="en-US" sz="1800" dirty="0">
                        <a:latin typeface="+mn-lt"/>
                        <a:cs typeface="Arial" pitchFamily="34" charset="0"/>
                      </a:endParaRPr>
                    </a:p>
                  </a:txBody>
                  <a:tcPr/>
                </a:tc>
                <a:tc>
                  <a:txBody>
                    <a:bodyPr/>
                    <a:lstStyle/>
                    <a:p>
                      <a:r>
                        <a:rPr lang="en-US" sz="1800" dirty="0" smtClean="0"/>
                        <a:t>20</a:t>
                      </a:r>
                      <a:endParaRPr lang="en-US" sz="1800" dirty="0">
                        <a:latin typeface="+mn-lt"/>
                        <a:cs typeface="Arial" pitchFamily="34" charset="0"/>
                      </a:endParaRPr>
                    </a:p>
                  </a:txBody>
                  <a:tcPr/>
                </a:tc>
              </a:tr>
              <a:tr h="563880">
                <a:tc>
                  <a:txBody>
                    <a:bodyPr/>
                    <a:lstStyle/>
                    <a:p>
                      <a:r>
                        <a:rPr lang="en-US" sz="1800" dirty="0" smtClean="0"/>
                        <a:t>COURSE_DESCRIPTION</a:t>
                      </a:r>
                      <a:endParaRPr lang="en-US" sz="1800" dirty="0">
                        <a:latin typeface="+mn-lt"/>
                        <a:cs typeface="Arial" pitchFamily="34" charset="0"/>
                      </a:endParaRPr>
                    </a:p>
                  </a:txBody>
                  <a:tcPr/>
                </a:tc>
                <a:tc>
                  <a:txBody>
                    <a:bodyPr/>
                    <a:lstStyle/>
                    <a:p>
                      <a:r>
                        <a:rPr lang="en-US" sz="1800" dirty="0" err="1" smtClean="0"/>
                        <a:t>Varchar</a:t>
                      </a:r>
                      <a:endParaRPr lang="en-US" sz="1800" dirty="0">
                        <a:latin typeface="+mn-lt"/>
                        <a:cs typeface="Arial" pitchFamily="34" charset="0"/>
                      </a:endParaRPr>
                    </a:p>
                  </a:txBody>
                  <a:tcPr/>
                </a:tc>
                <a:tc>
                  <a:txBody>
                    <a:bodyPr/>
                    <a:lstStyle/>
                    <a:p>
                      <a:r>
                        <a:rPr lang="en-US" sz="1800" dirty="0" smtClean="0"/>
                        <a:t>20</a:t>
                      </a:r>
                      <a:endParaRPr lang="en-US" sz="1800" dirty="0">
                        <a:latin typeface="+mn-lt"/>
                        <a:cs typeface="Arial" pitchFamily="34" charset="0"/>
                      </a:endParaRPr>
                    </a:p>
                  </a:txBody>
                  <a:tcPr/>
                </a:tc>
              </a:tr>
              <a:tr h="563880">
                <a:tc>
                  <a:txBody>
                    <a:bodyPr/>
                    <a:lstStyle/>
                    <a:p>
                      <a:r>
                        <a:rPr lang="en-US" sz="1800" dirty="0" smtClean="0"/>
                        <a:t>COURSE_START_DATE</a:t>
                      </a:r>
                      <a:endParaRPr lang="en-US" sz="1800" dirty="0">
                        <a:latin typeface="+mn-lt"/>
                        <a:cs typeface="Arial" pitchFamily="34" charset="0"/>
                      </a:endParaRPr>
                    </a:p>
                  </a:txBody>
                  <a:tcPr/>
                </a:tc>
                <a:tc>
                  <a:txBody>
                    <a:bodyPr/>
                    <a:lstStyle/>
                    <a:p>
                      <a:r>
                        <a:rPr lang="en-US" sz="1800" dirty="0" smtClean="0"/>
                        <a:t>Date</a:t>
                      </a:r>
                      <a:endParaRPr lang="en-US" sz="1800" dirty="0">
                        <a:latin typeface="+mn-lt"/>
                        <a:cs typeface="Arial" pitchFamily="34" charset="0"/>
                      </a:endParaRPr>
                    </a:p>
                  </a:txBody>
                  <a:tcPr/>
                </a:tc>
                <a:tc>
                  <a:txBody>
                    <a:bodyPr/>
                    <a:lstStyle/>
                    <a:p>
                      <a:endParaRPr lang="en-US" sz="1800" dirty="0">
                        <a:latin typeface="+mn-lt"/>
                        <a:cs typeface="Arial" pitchFamily="34" charset="0"/>
                      </a:endParaRPr>
                    </a:p>
                  </a:txBody>
                  <a:tcPr/>
                </a:tc>
              </a:tr>
            </a:tbl>
          </a:graphicData>
        </a:graphic>
      </p:graphicFrame>
      <p:pic>
        <p:nvPicPr>
          <p:cNvPr id="9"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55</a:t>
            </a:r>
            <a:endParaRPr lang="en-US" sz="1400" dirty="0"/>
          </a:p>
        </p:txBody>
      </p:sp>
    </p:spTree>
    <p:extLst>
      <p:ext uri="{BB962C8B-B14F-4D97-AF65-F5344CB8AC3E}">
        <p14:creationId xmlns:p14="http://schemas.microsoft.com/office/powerpoint/2010/main" val="12269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0000"/>
                </a:solidFill>
              </a:rPr>
              <a:t>Solution:</a:t>
            </a:r>
            <a:endParaRPr lang="en-US" dirty="0">
              <a:ea typeface="Calibri"/>
              <a:cs typeface="Mangal"/>
            </a:endParaRPr>
          </a:p>
          <a:p>
            <a:pPr marL="0" indent="0">
              <a:buNone/>
            </a:pPr>
            <a:r>
              <a:rPr lang="en-US" b="1" dirty="0">
                <a:solidFill>
                  <a:schemeClr val="accent1">
                    <a:lumMod val="75000"/>
                  </a:schemeClr>
                </a:solidFill>
                <a:latin typeface="Courier New" pitchFamily="49" charset="0"/>
                <a:cs typeface="Courier New" pitchFamily="49" charset="0"/>
              </a:rPr>
              <a:t>CREATE TABLE </a:t>
            </a:r>
            <a:r>
              <a:rPr lang="en-US" b="1" dirty="0" err="1">
                <a:solidFill>
                  <a:schemeClr val="accent6">
                    <a:lumMod val="75000"/>
                  </a:schemeClr>
                </a:solidFill>
                <a:latin typeface="Courier New" pitchFamily="49" charset="0"/>
                <a:cs typeface="Courier New" pitchFamily="49" charset="0"/>
              </a:rPr>
              <a:t>Course_Info</a:t>
            </a:r>
            <a:r>
              <a:rPr lang="en-US" b="1" dirty="0">
                <a:solidFill>
                  <a:schemeClr val="accent1">
                    <a:lumMod val="75000"/>
                  </a:schemeClr>
                </a:solidFill>
                <a:latin typeface="Courier New" pitchFamily="49" charset="0"/>
                <a:cs typeface="Courier New" pitchFamily="49" charset="0"/>
              </a:rPr>
              <a:t>(</a:t>
            </a:r>
          </a:p>
          <a:p>
            <a:pPr marL="0" indent="0">
              <a:buNone/>
            </a:pPr>
            <a:r>
              <a:rPr lang="en-US" b="1" dirty="0" err="1">
                <a:solidFill>
                  <a:schemeClr val="accent6">
                    <a:lumMod val="75000"/>
                  </a:schemeClr>
                </a:solidFill>
                <a:latin typeface="Courier New" pitchFamily="49" charset="0"/>
                <a:cs typeface="Courier New" pitchFamily="49" charset="0"/>
              </a:rPr>
              <a:t>Course_Code</a:t>
            </a:r>
            <a:r>
              <a:rPr lang="en-US" b="1" dirty="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 ,</a:t>
            </a:r>
          </a:p>
          <a:p>
            <a:pPr marL="0" indent="0">
              <a:buNone/>
            </a:pPr>
            <a:r>
              <a:rPr lang="en-US" b="1" dirty="0">
                <a:solidFill>
                  <a:schemeClr val="accent6">
                    <a:lumMod val="75000"/>
                  </a:schemeClr>
                </a:solidFill>
                <a:latin typeface="Courier New" pitchFamily="49" charset="0"/>
                <a:cs typeface="Courier New" pitchFamily="49" charset="0"/>
              </a:rPr>
              <a:t>Course</a:t>
            </a:r>
            <a:r>
              <a:rPr lang="en-US" b="1" dirty="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VARCHAR(20),</a:t>
            </a:r>
          </a:p>
          <a:p>
            <a:pPr marL="0" indent="0">
              <a:buNone/>
            </a:pPr>
            <a:r>
              <a:rPr lang="en-US" b="1" dirty="0" err="1">
                <a:solidFill>
                  <a:schemeClr val="accent6">
                    <a:lumMod val="75000"/>
                  </a:schemeClr>
                </a:solidFill>
                <a:latin typeface="Courier New" pitchFamily="49" charset="0"/>
                <a:cs typeface="Courier New" pitchFamily="49" charset="0"/>
              </a:rPr>
              <a:t>Course_Description</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 (20),</a:t>
            </a:r>
          </a:p>
          <a:p>
            <a:pPr marL="0" indent="0">
              <a:buNone/>
            </a:pPr>
            <a:r>
              <a:rPr lang="en-US" b="1" dirty="0" err="1">
                <a:solidFill>
                  <a:schemeClr val="accent6">
                    <a:lumMod val="75000"/>
                  </a:schemeClr>
                </a:solidFill>
                <a:latin typeface="Courier New" pitchFamily="49" charset="0"/>
                <a:cs typeface="Courier New" pitchFamily="49" charset="0"/>
              </a:rPr>
              <a:t>Course_Start_Date</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DATE</a:t>
            </a:r>
          </a:p>
          <a:p>
            <a:pPr marL="0" indent="0">
              <a:buNone/>
            </a:pPr>
            <a:r>
              <a:rPr lang="en-US" b="1" dirty="0">
                <a:solidFill>
                  <a:schemeClr val="accent1">
                    <a:lumMod val="75000"/>
                  </a:schemeClr>
                </a:solidFill>
                <a:latin typeface="Courier New" pitchFamily="49" charset="0"/>
                <a:cs typeface="Courier New" pitchFamily="49" charset="0"/>
              </a:rPr>
              <a:t>);</a:t>
            </a:r>
          </a:p>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sz="3600" dirty="0"/>
              <a:t>Lend a Hand: Solution</a:t>
            </a:r>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56</a:t>
            </a:r>
            <a:endParaRPr lang="en-US" sz="1400" dirty="0"/>
          </a:p>
        </p:txBody>
      </p:sp>
    </p:spTree>
    <p:extLst>
      <p:ext uri="{BB962C8B-B14F-4D97-AF65-F5344CB8AC3E}">
        <p14:creationId xmlns:p14="http://schemas.microsoft.com/office/powerpoint/2010/main" val="42585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sz="1800" dirty="0" smtClean="0"/>
          </a:p>
          <a:p>
            <a:pPr>
              <a:buNone/>
            </a:pPr>
            <a:endParaRPr sz="1800" dirty="0" smtClean="0"/>
          </a:p>
          <a:p>
            <a:pPr marL="0" indent="0">
              <a:buNone/>
            </a:pPr>
            <a:endParaRPr lang="en-US" sz="1800" dirty="0">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sz="3600" dirty="0"/>
              <a:t>Lend a Hand (Contd.)</a:t>
            </a:r>
          </a:p>
        </p:txBody>
      </p:sp>
      <p:sp>
        <p:nvSpPr>
          <p:cNvPr id="4" name="Slide Number Placeholder 3"/>
          <p:cNvSpPr>
            <a:spLocks noGrp="1"/>
          </p:cNvSpPr>
          <p:nvPr>
            <p:ph type="sldNum" sz="quarter" idx="4294967295"/>
          </p:nvPr>
        </p:nvSpPr>
        <p:spPr>
          <a:xfrm>
            <a:off x="8699500" y="6456363"/>
            <a:ext cx="444500" cy="320675"/>
          </a:xfrm>
          <a:prstGeom prst="rect">
            <a:avLst/>
          </a:prstGeom>
        </p:spPr>
        <p:txBody>
          <a:bodyPr/>
          <a:lstStyle/>
          <a:p>
            <a:pPr>
              <a:defRPr/>
            </a:pPr>
            <a:fld id="{50EC62AF-8A58-47DB-8277-FFD1CE2A98DE}" type="slidenum">
              <a:rPr lang="en-US" smtClean="0"/>
              <a:pPr>
                <a:defRPr/>
              </a:pPr>
              <a:t>57</a:t>
            </a:fld>
            <a:endParaRPr lang="en-US" dirty="0"/>
          </a:p>
        </p:txBody>
      </p:sp>
      <p:sp>
        <p:nvSpPr>
          <p:cNvPr id="5" name="Rectangle 4"/>
          <p:cNvSpPr/>
          <p:nvPr/>
        </p:nvSpPr>
        <p:spPr>
          <a:xfrm>
            <a:off x="381000" y="1066800"/>
            <a:ext cx="8382000" cy="5022914"/>
          </a:xfrm>
          <a:prstGeom prst="rect">
            <a:avLst/>
          </a:prstGeom>
        </p:spPr>
        <p:txBody>
          <a:bodyPr wrap="square">
            <a:spAutoFit/>
          </a:bodyPr>
          <a:lstStyle/>
          <a:p>
            <a:pPr marL="285750" indent="-285750" fontAlgn="base">
              <a:spcBef>
                <a:spcPct val="20000"/>
              </a:spcBef>
              <a:spcAft>
                <a:spcPct val="0"/>
              </a:spcAft>
              <a:buFont typeface="Arial" pitchFamily="34" charset="0"/>
              <a:buChar char="•"/>
            </a:pPr>
            <a:r>
              <a:rPr lang="en-US" dirty="0">
                <a:cs typeface="Arial" pitchFamily="34" charset="0"/>
              </a:rPr>
              <a:t>ABC university has come up with new requirements which require changes in the COURSE_INFO table we created.</a:t>
            </a:r>
          </a:p>
          <a:p>
            <a:pPr marL="285750" indent="-285750" fontAlgn="base">
              <a:spcBef>
                <a:spcPct val="20000"/>
              </a:spcBef>
              <a:spcAft>
                <a:spcPct val="0"/>
              </a:spcAft>
              <a:buFont typeface="Arial" pitchFamily="34" charset="0"/>
              <a:buChar char="•"/>
            </a:pPr>
            <a:endParaRPr lang="en-US" dirty="0" smtClean="0">
              <a:cs typeface="Arial" pitchFamily="34" charset="0"/>
            </a:endParaRPr>
          </a:p>
          <a:p>
            <a:pPr marL="285750" indent="-285750" fontAlgn="base">
              <a:spcBef>
                <a:spcPct val="20000"/>
              </a:spcBef>
              <a:spcAft>
                <a:spcPct val="0"/>
              </a:spcAft>
              <a:buFont typeface="Arial" pitchFamily="34" charset="0"/>
              <a:buChar char="•"/>
            </a:pPr>
            <a:r>
              <a:rPr lang="en-US" dirty="0" smtClean="0">
                <a:cs typeface="Arial" pitchFamily="34" charset="0"/>
              </a:rPr>
              <a:t>Requirement </a:t>
            </a:r>
            <a:r>
              <a:rPr lang="en-US" dirty="0">
                <a:cs typeface="Arial" pitchFamily="34" charset="0"/>
              </a:rPr>
              <a:t># 1: The course code can be alpha numeric. Change the course code data type from int to </a:t>
            </a:r>
            <a:r>
              <a:rPr lang="en-US" dirty="0" err="1">
                <a:cs typeface="Arial" pitchFamily="34" charset="0"/>
              </a:rPr>
              <a:t>varchar</a:t>
            </a:r>
            <a:r>
              <a:rPr lang="en-US" dirty="0">
                <a:cs typeface="Arial" pitchFamily="34" charset="0"/>
              </a:rPr>
              <a:t>.</a:t>
            </a:r>
          </a:p>
          <a:p>
            <a:pPr marL="285750" indent="-285750" fontAlgn="base">
              <a:spcBef>
                <a:spcPct val="20000"/>
              </a:spcBef>
              <a:spcAft>
                <a:spcPct val="0"/>
              </a:spcAft>
              <a:buFont typeface="Arial" pitchFamily="34" charset="0"/>
              <a:buChar char="•"/>
            </a:pPr>
            <a:endParaRPr lang="en-US" dirty="0" smtClean="0">
              <a:cs typeface="Arial" pitchFamily="34" charset="0"/>
            </a:endParaRPr>
          </a:p>
          <a:p>
            <a:pPr marL="285750" indent="-285750" fontAlgn="base">
              <a:spcBef>
                <a:spcPct val="20000"/>
              </a:spcBef>
              <a:spcAft>
                <a:spcPct val="0"/>
              </a:spcAft>
              <a:buFont typeface="Arial" pitchFamily="34" charset="0"/>
              <a:buChar char="•"/>
            </a:pPr>
            <a:r>
              <a:rPr lang="en-US" dirty="0" smtClean="0">
                <a:cs typeface="Arial" pitchFamily="34" charset="0"/>
              </a:rPr>
              <a:t>Requirement </a:t>
            </a:r>
            <a:r>
              <a:rPr lang="en-US" dirty="0">
                <a:cs typeface="Arial" pitchFamily="34" charset="0"/>
              </a:rPr>
              <a:t># 2: Course description can have 200 characters. Change the course description data size from 20 to 200.</a:t>
            </a:r>
          </a:p>
          <a:p>
            <a:pPr marL="285750" indent="-285750" fontAlgn="base">
              <a:spcBef>
                <a:spcPct val="20000"/>
              </a:spcBef>
              <a:spcAft>
                <a:spcPct val="0"/>
              </a:spcAft>
              <a:buFont typeface="Arial" pitchFamily="34" charset="0"/>
              <a:buChar char="•"/>
            </a:pPr>
            <a:endParaRPr lang="en-US" dirty="0" smtClean="0">
              <a:cs typeface="Arial" pitchFamily="34" charset="0"/>
            </a:endParaRPr>
          </a:p>
          <a:p>
            <a:pPr marL="285750" indent="-285750" fontAlgn="base">
              <a:spcBef>
                <a:spcPct val="20000"/>
              </a:spcBef>
              <a:spcAft>
                <a:spcPct val="0"/>
              </a:spcAft>
              <a:buFont typeface="Arial" pitchFamily="34" charset="0"/>
              <a:buChar char="•"/>
            </a:pPr>
            <a:r>
              <a:rPr lang="en-US" dirty="0" smtClean="0">
                <a:cs typeface="Arial" pitchFamily="34" charset="0"/>
              </a:rPr>
              <a:t>Requirement </a:t>
            </a:r>
            <a:r>
              <a:rPr lang="en-US" dirty="0">
                <a:cs typeface="Arial" pitchFamily="34" charset="0"/>
              </a:rPr>
              <a:t># 3: Course detail should </a:t>
            </a:r>
            <a:r>
              <a:rPr lang="en-US" b="0" dirty="0" smtClean="0"/>
              <a:t>capture three additional details</a:t>
            </a:r>
          </a:p>
          <a:p>
            <a:pPr marL="822325" lvl="1" indent="-365125" fontAlgn="base">
              <a:spcAft>
                <a:spcPct val="0"/>
              </a:spcAft>
              <a:buFont typeface="Arial" charset="0"/>
              <a:buChar char="–"/>
            </a:pPr>
            <a:r>
              <a:rPr lang="en-US" dirty="0"/>
              <a:t> Course_Duration – int</a:t>
            </a:r>
          </a:p>
          <a:p>
            <a:pPr marL="822325" lvl="1" indent="-365125" fontAlgn="base">
              <a:spcAft>
                <a:spcPct val="0"/>
              </a:spcAft>
              <a:buFont typeface="Arial" charset="0"/>
              <a:buChar char="–"/>
            </a:pPr>
            <a:r>
              <a:rPr lang="en-US" dirty="0"/>
              <a:t> Number_of_Participants – int</a:t>
            </a:r>
          </a:p>
          <a:p>
            <a:pPr marL="822325" lvl="1" indent="-365125" fontAlgn="base">
              <a:spcAft>
                <a:spcPct val="0"/>
              </a:spcAft>
              <a:buFont typeface="Arial" charset="0"/>
              <a:buChar char="–"/>
            </a:pPr>
            <a:r>
              <a:rPr lang="en-US" dirty="0"/>
              <a:t> Course_Type-  Character(3)</a:t>
            </a:r>
          </a:p>
          <a:p>
            <a:pPr marL="285750" indent="-285750" fontAlgn="base">
              <a:spcBef>
                <a:spcPct val="20000"/>
              </a:spcBef>
              <a:spcAft>
                <a:spcPct val="0"/>
              </a:spcAft>
              <a:buFont typeface="Arial" pitchFamily="34" charset="0"/>
              <a:buChar char="•"/>
            </a:pPr>
            <a:endParaRPr lang="en-US" dirty="0" smtClean="0">
              <a:cs typeface="Arial" pitchFamily="34" charset="0"/>
            </a:endParaRPr>
          </a:p>
          <a:p>
            <a:pPr marL="285750" indent="-285750" fontAlgn="base">
              <a:spcBef>
                <a:spcPct val="20000"/>
              </a:spcBef>
              <a:spcAft>
                <a:spcPct val="0"/>
              </a:spcAft>
              <a:buFont typeface="Arial" pitchFamily="34" charset="0"/>
              <a:buChar char="•"/>
            </a:pPr>
            <a:r>
              <a:rPr lang="en-US" dirty="0" smtClean="0">
                <a:cs typeface="Arial" pitchFamily="34" charset="0"/>
              </a:rPr>
              <a:t>Requirement </a:t>
            </a:r>
            <a:r>
              <a:rPr lang="en-US" dirty="0">
                <a:cs typeface="Arial" pitchFamily="34" charset="0"/>
              </a:rPr>
              <a:t># 4: Rename COURSE column as COURSE_NAME.</a:t>
            </a:r>
          </a:p>
          <a:p>
            <a:pPr indent="-365760">
              <a:lnSpc>
                <a:spcPct val="120000"/>
              </a:lnSpc>
            </a:pPr>
            <a:endParaRPr lang="en-US" b="0" dirty="0"/>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57</a:t>
            </a:r>
            <a:endParaRPr lang="en-US" sz="1400" dirty="0"/>
          </a:p>
        </p:txBody>
      </p:sp>
    </p:spTree>
    <p:extLst>
      <p:ext uri="{BB962C8B-B14F-4D97-AF65-F5344CB8AC3E}">
        <p14:creationId xmlns:p14="http://schemas.microsoft.com/office/powerpoint/2010/main" val="216316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sz="3600" dirty="0"/>
              <a:t>Lend a Hand (Contd.)</a:t>
            </a:r>
          </a:p>
        </p:txBody>
      </p:sp>
      <p:sp>
        <p:nvSpPr>
          <p:cNvPr id="5" name="Rectangle 4"/>
          <p:cNvSpPr/>
          <p:nvPr/>
        </p:nvSpPr>
        <p:spPr>
          <a:xfrm>
            <a:off x="381000" y="1163662"/>
            <a:ext cx="8382000" cy="2341538"/>
          </a:xfrm>
          <a:prstGeom prst="rect">
            <a:avLst/>
          </a:prstGeom>
        </p:spPr>
        <p:txBody>
          <a:bodyPr wrap="square">
            <a:spAutoFit/>
          </a:bodyPr>
          <a:lstStyle/>
          <a:p>
            <a:pPr marL="285750" indent="-285750">
              <a:buFont typeface="Arial" pitchFamily="34" charset="0"/>
              <a:buChar char="•"/>
            </a:pPr>
            <a:r>
              <a:rPr lang="en-US" dirty="0"/>
              <a:t>Requirement # 5: ABC University architects have defined a standard to precede all the tables in the database with string “CMS</a:t>
            </a:r>
            <a:r>
              <a:rPr lang="en-US" dirty="0" smtClean="0"/>
              <a:t>_”. Rename </a:t>
            </a:r>
            <a:r>
              <a:rPr lang="en-US" dirty="0"/>
              <a:t>the table from COURSE_INFO to CMS_COURSE_INFO.</a:t>
            </a:r>
          </a:p>
          <a:p>
            <a:pPr marL="285750" indent="-285750">
              <a:buFont typeface="Arial" pitchFamily="34" charset="0"/>
              <a:buChar char="•"/>
            </a:pPr>
            <a:endParaRPr lang="en-US" dirty="0"/>
          </a:p>
          <a:p>
            <a:pPr marL="285750" indent="-285750">
              <a:buFont typeface="Arial" pitchFamily="34" charset="0"/>
              <a:buChar char="•"/>
            </a:pPr>
            <a:r>
              <a:rPr lang="en-US" dirty="0"/>
              <a:t>Requirement # 6: ABC University decides to break the CMS_COURSE_INFO table into multiple small tables. Delete all the records in the table and drop the table from the database.</a:t>
            </a:r>
          </a:p>
          <a:p>
            <a:pPr indent="-365760">
              <a:lnSpc>
                <a:spcPct val="120000"/>
              </a:lnSpc>
            </a:pPr>
            <a:endParaRPr lang="en-US" b="0"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58</a:t>
            </a:r>
            <a:endParaRPr lang="en-US" sz="1400" dirty="0"/>
          </a:p>
        </p:txBody>
      </p:sp>
    </p:spTree>
    <p:extLst>
      <p:ext uri="{BB962C8B-B14F-4D97-AF65-F5344CB8AC3E}">
        <p14:creationId xmlns:p14="http://schemas.microsoft.com/office/powerpoint/2010/main" val="86584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sz="3600" dirty="0"/>
              <a:t>Lend a Hand: Solutions</a:t>
            </a:r>
          </a:p>
        </p:txBody>
      </p:sp>
      <p:sp>
        <p:nvSpPr>
          <p:cNvPr id="5" name="Rectangle 4"/>
          <p:cNvSpPr/>
          <p:nvPr/>
        </p:nvSpPr>
        <p:spPr>
          <a:xfrm>
            <a:off x="381000" y="1143000"/>
            <a:ext cx="8382000" cy="4801314"/>
          </a:xfrm>
          <a:prstGeom prst="rect">
            <a:avLst/>
          </a:prstGeom>
        </p:spPr>
        <p:txBody>
          <a:bodyPr wrap="square">
            <a:spAutoFit/>
          </a:bodyPr>
          <a:lstStyle/>
          <a:p>
            <a:pPr indent="-365760">
              <a:buFont typeface="Arial" pitchFamily="34" charset="0"/>
              <a:buChar char="•"/>
            </a:pPr>
            <a:r>
              <a:rPr lang="en-US" dirty="0" smtClean="0">
                <a:solidFill>
                  <a:srgbClr val="000000"/>
                </a:solidFill>
              </a:rPr>
              <a:t>Solution </a:t>
            </a:r>
            <a:r>
              <a:rPr lang="en-US" dirty="0">
                <a:solidFill>
                  <a:srgbClr val="000000"/>
                </a:solidFill>
              </a:rPr>
              <a:t>For </a:t>
            </a:r>
            <a:r>
              <a:rPr lang="en-US" dirty="0" smtClean="0">
                <a:solidFill>
                  <a:srgbClr val="000000"/>
                </a:solidFill>
              </a:rPr>
              <a:t>Requirement 1</a:t>
            </a:r>
            <a:r>
              <a:rPr lang="en-US" dirty="0">
                <a:solidFill>
                  <a:srgbClr val="000000"/>
                </a:solidFill>
              </a:rPr>
              <a:t>:</a:t>
            </a:r>
            <a:endParaRPr lang="en-US" dirty="0">
              <a:ea typeface="Calibri"/>
              <a:cs typeface="Mangal"/>
            </a:endParaRP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ALTER TABLE </a:t>
            </a:r>
            <a:r>
              <a:rPr lang="en-US" b="1" dirty="0">
                <a:solidFill>
                  <a:schemeClr val="accent6">
                    <a:lumMod val="75000"/>
                  </a:schemeClr>
                </a:solidFill>
                <a:latin typeface="Courier New" pitchFamily="49" charset="0"/>
                <a:cs typeface="Courier New" pitchFamily="49" charset="0"/>
              </a:rPr>
              <a:t>Course_Info</a:t>
            </a:r>
            <a:r>
              <a:rPr lang="en-US" b="1" dirty="0">
                <a:solidFill>
                  <a:schemeClr val="accent1">
                    <a:lumMod val="75000"/>
                  </a:schemeClr>
                </a:solidFill>
                <a:latin typeface="Courier New" pitchFamily="49" charset="0"/>
                <a:cs typeface="Courier New" pitchFamily="49" charset="0"/>
              </a:rPr>
              <a:t> </a:t>
            </a:r>
          </a:p>
          <a:p>
            <a:pPr indent="-365760"/>
            <a:r>
              <a:rPr lang="en-US" b="1" dirty="0">
                <a:solidFill>
                  <a:schemeClr val="accent1">
                    <a:lumMod val="75000"/>
                  </a:schemeClr>
                </a:solidFill>
                <a:latin typeface="Courier New" pitchFamily="49" charset="0"/>
                <a:cs typeface="Courier New" pitchFamily="49" charset="0"/>
              </a:rPr>
              <a:t>	MODIFY </a:t>
            </a:r>
            <a:r>
              <a:rPr lang="en-US" b="1" dirty="0">
                <a:solidFill>
                  <a:schemeClr val="accent6">
                    <a:lumMod val="75000"/>
                  </a:schemeClr>
                </a:solidFill>
                <a:latin typeface="Courier New" pitchFamily="49" charset="0"/>
                <a:cs typeface="Courier New" pitchFamily="49" charset="0"/>
              </a:rPr>
              <a:t>Course_Code varchar(50);</a:t>
            </a:r>
          </a:p>
          <a:p>
            <a:pPr indent="-365760">
              <a:buFont typeface="Arial" pitchFamily="34" charset="0"/>
              <a:buChar char="•"/>
            </a:pPr>
            <a:endParaRPr lang="en-US" dirty="0" smtClean="0">
              <a:solidFill>
                <a:srgbClr val="000000"/>
              </a:solidFill>
            </a:endParaRPr>
          </a:p>
          <a:p>
            <a:pPr indent="-365760">
              <a:buFont typeface="Arial" pitchFamily="34" charset="0"/>
              <a:buChar char="•"/>
            </a:pPr>
            <a:r>
              <a:rPr lang="en-US" dirty="0" smtClean="0">
                <a:solidFill>
                  <a:srgbClr val="000000"/>
                </a:solidFill>
              </a:rPr>
              <a:t>Solution </a:t>
            </a:r>
            <a:r>
              <a:rPr lang="en-US" dirty="0">
                <a:solidFill>
                  <a:srgbClr val="000000"/>
                </a:solidFill>
              </a:rPr>
              <a:t>For Requirement </a:t>
            </a:r>
            <a:r>
              <a:rPr lang="en-US" dirty="0" smtClean="0">
                <a:solidFill>
                  <a:srgbClr val="000000"/>
                </a:solidFill>
              </a:rPr>
              <a:t>2</a:t>
            </a:r>
            <a:r>
              <a:rPr lang="en-US" dirty="0">
                <a:solidFill>
                  <a:srgbClr val="000000"/>
                </a:solidFill>
              </a:rPr>
              <a:t>:</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ALTER TABLE </a:t>
            </a:r>
            <a:r>
              <a:rPr lang="en-US" b="1" dirty="0">
                <a:solidFill>
                  <a:schemeClr val="accent6">
                    <a:lumMod val="75000"/>
                  </a:schemeClr>
                </a:solidFill>
                <a:latin typeface="Courier New" pitchFamily="49" charset="0"/>
                <a:cs typeface="Courier New" pitchFamily="49" charset="0"/>
              </a:rPr>
              <a:t>Course_Info</a:t>
            </a:r>
            <a:r>
              <a:rPr lang="en-US" b="1" dirty="0">
                <a:solidFill>
                  <a:schemeClr val="accent1">
                    <a:lumMod val="75000"/>
                  </a:schemeClr>
                </a:solidFill>
                <a:latin typeface="Courier New" pitchFamily="49" charset="0"/>
                <a:cs typeface="Courier New" pitchFamily="49" charset="0"/>
              </a:rPr>
              <a:t> </a:t>
            </a:r>
          </a:p>
          <a:p>
            <a:pPr indent="-365760"/>
            <a:r>
              <a:rPr lang="en-US" b="1" dirty="0">
                <a:solidFill>
                  <a:schemeClr val="accent1">
                    <a:lumMod val="75000"/>
                  </a:schemeClr>
                </a:solidFill>
                <a:latin typeface="Courier New" pitchFamily="49" charset="0"/>
                <a:cs typeface="Courier New" pitchFamily="49" charset="0"/>
              </a:rPr>
              <a:t>	MODIFY </a:t>
            </a:r>
            <a:r>
              <a:rPr lang="en-US" b="1" dirty="0">
                <a:solidFill>
                  <a:schemeClr val="accent6">
                    <a:lumMod val="75000"/>
                  </a:schemeClr>
                </a:solidFill>
                <a:latin typeface="Courier New" pitchFamily="49" charset="0"/>
                <a:cs typeface="Courier New" pitchFamily="49" charset="0"/>
              </a:rPr>
              <a:t>Course_Description varchar(200);</a:t>
            </a:r>
          </a:p>
          <a:p>
            <a:pPr indent="-365760">
              <a:buFont typeface="Arial" pitchFamily="34" charset="0"/>
              <a:buChar char="•"/>
            </a:pPr>
            <a:endParaRPr lang="en-US" dirty="0" smtClean="0">
              <a:solidFill>
                <a:srgbClr val="000000"/>
              </a:solidFill>
            </a:endParaRPr>
          </a:p>
          <a:p>
            <a:pPr indent="-365760">
              <a:buFont typeface="Arial" pitchFamily="34" charset="0"/>
              <a:buChar char="•"/>
            </a:pPr>
            <a:r>
              <a:rPr lang="en-US" dirty="0" smtClean="0">
                <a:solidFill>
                  <a:srgbClr val="000000"/>
                </a:solidFill>
              </a:rPr>
              <a:t>Solution </a:t>
            </a:r>
            <a:r>
              <a:rPr lang="en-US" dirty="0">
                <a:solidFill>
                  <a:srgbClr val="000000"/>
                </a:solidFill>
              </a:rPr>
              <a:t>For Requirement </a:t>
            </a:r>
            <a:r>
              <a:rPr lang="en-US" dirty="0" smtClean="0">
                <a:solidFill>
                  <a:srgbClr val="000000"/>
                </a:solidFill>
              </a:rPr>
              <a:t>3</a:t>
            </a:r>
            <a:r>
              <a:rPr lang="en-US" dirty="0">
                <a:solidFill>
                  <a:srgbClr val="000000"/>
                </a:solidFill>
              </a:rPr>
              <a:t>:</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ALTER TABLE </a:t>
            </a:r>
            <a:r>
              <a:rPr lang="en-US" b="1" dirty="0">
                <a:solidFill>
                  <a:schemeClr val="accent6">
                    <a:lumMod val="75000"/>
                  </a:schemeClr>
                </a:solidFill>
                <a:latin typeface="Courier New" pitchFamily="49" charset="0"/>
                <a:cs typeface="Courier New" pitchFamily="49" charset="0"/>
              </a:rPr>
              <a:t>Course_Info</a:t>
            </a:r>
            <a:r>
              <a:rPr lang="en-US" b="1" dirty="0">
                <a:solidFill>
                  <a:schemeClr val="accent1">
                    <a:lumMod val="75000"/>
                  </a:schemeClr>
                </a:solidFill>
                <a:latin typeface="Courier New" pitchFamily="49" charset="0"/>
                <a:cs typeface="Courier New" pitchFamily="49" charset="0"/>
              </a:rPr>
              <a:t> </a:t>
            </a:r>
          </a:p>
          <a:p>
            <a:pPr indent="-365760"/>
            <a:r>
              <a:rPr lang="en-US" b="1" dirty="0">
                <a:solidFill>
                  <a:schemeClr val="accent1">
                    <a:lumMod val="75000"/>
                  </a:schemeClr>
                </a:solidFill>
                <a:latin typeface="Courier New" pitchFamily="49" charset="0"/>
                <a:cs typeface="Courier New" pitchFamily="49" charset="0"/>
              </a:rPr>
              <a:t>	ADD </a:t>
            </a:r>
            <a:r>
              <a:rPr lang="en-US" b="1" dirty="0">
                <a:solidFill>
                  <a:schemeClr val="accent6">
                    <a:lumMod val="75000"/>
                  </a:schemeClr>
                </a:solidFill>
                <a:latin typeface="Courier New" pitchFamily="49" charset="0"/>
                <a:cs typeface="Courier New" pitchFamily="49" charset="0"/>
              </a:rPr>
              <a:t>Course_Duration varchar(20),</a:t>
            </a:r>
          </a:p>
          <a:p>
            <a:pPr indent="-365760"/>
            <a:r>
              <a:rPr lang="en-US" b="1" dirty="0">
                <a:solidFill>
                  <a:schemeClr val="accent1">
                    <a:lumMod val="75000"/>
                  </a:schemeClr>
                </a:solidFill>
                <a:latin typeface="Courier New" pitchFamily="49" charset="0"/>
                <a:cs typeface="Courier New" pitchFamily="49" charset="0"/>
              </a:rPr>
              <a:t>	ADD COLUMN </a:t>
            </a:r>
            <a:r>
              <a:rPr lang="en-US" b="1" dirty="0">
                <a:solidFill>
                  <a:schemeClr val="accent6">
                    <a:lumMod val="75000"/>
                  </a:schemeClr>
                </a:solidFill>
                <a:latin typeface="Courier New" pitchFamily="49" charset="0"/>
                <a:cs typeface="Courier New" pitchFamily="49" charset="0"/>
              </a:rPr>
              <a:t>Number_of_Participants varchar(30),</a:t>
            </a:r>
          </a:p>
          <a:p>
            <a:pPr indent="-365760"/>
            <a:r>
              <a:rPr lang="en-US" b="1" dirty="0">
                <a:solidFill>
                  <a:schemeClr val="accent1">
                    <a:lumMod val="75000"/>
                  </a:schemeClr>
                </a:solidFill>
                <a:latin typeface="Courier New" pitchFamily="49" charset="0"/>
                <a:cs typeface="Courier New" pitchFamily="49" charset="0"/>
              </a:rPr>
              <a:t>	ADD COLUMN </a:t>
            </a:r>
            <a:r>
              <a:rPr lang="en-US" b="1" dirty="0">
                <a:solidFill>
                  <a:schemeClr val="accent6">
                    <a:lumMod val="75000"/>
                  </a:schemeClr>
                </a:solidFill>
                <a:latin typeface="Courier New" pitchFamily="49" charset="0"/>
                <a:cs typeface="Courier New" pitchFamily="49" charset="0"/>
              </a:rPr>
              <a:t>Course_Type varchar(30);</a:t>
            </a:r>
          </a:p>
          <a:p>
            <a:pPr indent="-365760">
              <a:buFont typeface="Arial" pitchFamily="34" charset="0"/>
              <a:buChar char="•"/>
            </a:pPr>
            <a:endParaRPr lang="en-US" dirty="0" smtClean="0">
              <a:solidFill>
                <a:srgbClr val="000000"/>
              </a:solidFill>
            </a:endParaRPr>
          </a:p>
          <a:p>
            <a:pPr indent="-365760">
              <a:buFont typeface="Arial" pitchFamily="34" charset="0"/>
              <a:buChar char="•"/>
            </a:pPr>
            <a:r>
              <a:rPr lang="en-US" dirty="0" smtClean="0">
                <a:solidFill>
                  <a:srgbClr val="000000"/>
                </a:solidFill>
              </a:rPr>
              <a:t>Solution </a:t>
            </a:r>
            <a:r>
              <a:rPr lang="en-US" dirty="0">
                <a:solidFill>
                  <a:srgbClr val="000000"/>
                </a:solidFill>
              </a:rPr>
              <a:t>For Requirement </a:t>
            </a:r>
            <a:r>
              <a:rPr lang="en-US" dirty="0" smtClean="0">
                <a:solidFill>
                  <a:srgbClr val="000000"/>
                </a:solidFill>
              </a:rPr>
              <a:t>4</a:t>
            </a:r>
            <a:r>
              <a:rPr lang="en-US" dirty="0">
                <a:solidFill>
                  <a:srgbClr val="000000"/>
                </a:solidFill>
              </a:rPr>
              <a:t>:</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ALTER TABLE </a:t>
            </a:r>
            <a:r>
              <a:rPr lang="en-US" b="1" dirty="0">
                <a:solidFill>
                  <a:schemeClr val="accent6">
                    <a:lumMod val="75000"/>
                  </a:schemeClr>
                </a:solidFill>
                <a:latin typeface="Courier New" pitchFamily="49" charset="0"/>
                <a:cs typeface="Courier New" pitchFamily="49" charset="0"/>
              </a:rPr>
              <a:t>Course_Info</a:t>
            </a:r>
            <a:r>
              <a:rPr lang="en-US" b="1" dirty="0">
                <a:solidFill>
                  <a:schemeClr val="accent1">
                    <a:lumMod val="75000"/>
                  </a:schemeClr>
                </a:solidFill>
                <a:latin typeface="Courier New" pitchFamily="49" charset="0"/>
                <a:cs typeface="Courier New" pitchFamily="49" charset="0"/>
              </a:rPr>
              <a:t> </a:t>
            </a:r>
          </a:p>
          <a:p>
            <a:pPr indent="-365760"/>
            <a:r>
              <a:rPr lang="en-US" b="1" dirty="0">
                <a:solidFill>
                  <a:schemeClr val="accent1">
                    <a:lumMod val="75000"/>
                  </a:schemeClr>
                </a:solidFill>
                <a:latin typeface="Courier New" pitchFamily="49" charset="0"/>
                <a:cs typeface="Courier New" pitchFamily="49" charset="0"/>
              </a:rPr>
              <a:t>	CHANGE </a:t>
            </a:r>
            <a:r>
              <a:rPr lang="en-US" b="1" dirty="0">
                <a:solidFill>
                  <a:schemeClr val="accent6">
                    <a:lumMod val="75000"/>
                  </a:schemeClr>
                </a:solidFill>
                <a:latin typeface="Courier New" pitchFamily="49" charset="0"/>
                <a:cs typeface="Courier New" pitchFamily="49" charset="0"/>
              </a:rPr>
              <a:t>Course</a:t>
            </a:r>
            <a:r>
              <a:rPr lang="en-US" b="1" dirty="0">
                <a:solidFill>
                  <a:schemeClr val="accent1">
                    <a:lumMod val="75000"/>
                  </a:schemeClr>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Course_Name varchar (20);</a:t>
            </a:r>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59</a:t>
            </a:r>
            <a:endParaRPr lang="en-US" sz="1400" dirty="0"/>
          </a:p>
        </p:txBody>
      </p:sp>
    </p:spTree>
    <p:extLst>
      <p:ext uri="{BB962C8B-B14F-4D97-AF65-F5344CB8AC3E}">
        <p14:creationId xmlns:p14="http://schemas.microsoft.com/office/powerpoint/2010/main" val="42008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fade">
                                      <p:cBhvr>
                                        <p:cTn id="43" dur="500"/>
                                        <p:tgtEl>
                                          <p:spTgt spid="5">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fade">
                                      <p:cBhvr>
                                        <p:cTn id="46" dur="500"/>
                                        <p:tgtEl>
                                          <p:spTgt spid="5">
                                            <p:txEl>
                                              <p:pRg st="12" end="12"/>
                                            </p:txEl>
                                          </p:spTgt>
                                        </p:tgtEl>
                                      </p:cBhvr>
                                    </p:animEffect>
                                  </p:childTnLst>
                                </p:cTn>
                              </p:par>
                            </p:childTnLst>
                          </p:cTn>
                        </p:par>
                        <p:par>
                          <p:cTn id="47" fill="hold">
                            <p:stCondLst>
                              <p:cond delay="3500"/>
                            </p:stCondLst>
                            <p:childTnLst>
                              <p:par>
                                <p:cTn id="48" presetID="10" presetClass="entr" presetSubtype="0" fill="hold" nodeType="afterEffect">
                                  <p:stCondLst>
                                    <p:cond delay="0"/>
                                  </p:stCondLst>
                                  <p:childTnLst>
                                    <p:set>
                                      <p:cBhvr>
                                        <p:cTn id="49" dur="1" fill="hold">
                                          <p:stCondLst>
                                            <p:cond delay="0"/>
                                          </p:stCondLst>
                                        </p:cTn>
                                        <p:tgtEl>
                                          <p:spTgt spid="5">
                                            <p:txEl>
                                              <p:pRg st="14" end="14"/>
                                            </p:txEl>
                                          </p:spTgt>
                                        </p:tgtEl>
                                        <p:attrNameLst>
                                          <p:attrName>style.visibility</p:attrName>
                                        </p:attrNameLst>
                                      </p:cBhvr>
                                      <p:to>
                                        <p:strVal val="visible"/>
                                      </p:to>
                                    </p:set>
                                    <p:animEffect transition="in" filter="fade">
                                      <p:cBhvr>
                                        <p:cTn id="50" dur="500"/>
                                        <p:tgtEl>
                                          <p:spTgt spid="5">
                                            <p:txEl>
                                              <p:pRg st="14" end="14"/>
                                            </p:txEl>
                                          </p:spTgt>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fade">
                                      <p:cBhvr>
                                        <p:cTn id="5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schemeClr val="tx1"/>
                </a:solidFill>
              </a:rPr>
              <a:pPr/>
              <a:t>6</a:t>
            </a:fld>
            <a:endParaRPr lang="en-US" dirty="0">
              <a:solidFill>
                <a:schemeClr val="tx1"/>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6">
                                            <p:txEl>
                                              <p:pRg st="3" end="3"/>
                                            </p:txEl>
                                          </p:spTgt>
                                        </p:tgtEl>
                                        <p:attrNameLst>
                                          <p:attrName>style.visibility</p:attrName>
                                        </p:attrNameLst>
                                      </p:cBhvr>
                                      <p:to>
                                        <p:strVal val="visible"/>
                                      </p:to>
                                    </p:set>
                                    <p:animEffect transition="in" filter="fade">
                                      <p:cBhvr>
                                        <p:cTn id="59" dur="1000"/>
                                        <p:tgtEl>
                                          <p:spTgt spid="16">
                                            <p:txEl>
                                              <p:pRg st="3" end="3"/>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1000"/>
                                        <p:tgtEl>
                                          <p:spTgt spid="17">
                                            <p:bg/>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fade">
                                      <p:cBhvr>
                                        <p:cTn id="67" dur="1000"/>
                                        <p:tgtEl>
                                          <p:spTgt spid="17">
                                            <p:txEl>
                                              <p:pRg st="0" end="0"/>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7">
                                            <p:txEl>
                                              <p:pRg st="1" end="1"/>
                                            </p:txEl>
                                          </p:spTgt>
                                        </p:tgtEl>
                                        <p:attrNameLst>
                                          <p:attrName>style.visibility</p:attrName>
                                        </p:attrNameLst>
                                      </p:cBhvr>
                                      <p:to>
                                        <p:strVal val="visible"/>
                                      </p:to>
                                    </p:set>
                                    <p:animEffect transition="in" filter="fade">
                                      <p:cBhvr>
                                        <p:cTn id="71" dur="1000"/>
                                        <p:tgtEl>
                                          <p:spTgt spid="17">
                                            <p:txEl>
                                              <p:pRg st="1" end="1"/>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bg/>
                                          </p:spTgt>
                                        </p:tgtEl>
                                        <p:attrNameLst>
                                          <p:attrName>style.visibility</p:attrName>
                                        </p:attrNameLst>
                                      </p:cBhvr>
                                      <p:to>
                                        <p:strVal val="visible"/>
                                      </p:to>
                                    </p:set>
                                    <p:animEffect transition="in" filter="fade">
                                      <p:cBhvr>
                                        <p:cTn id="75" dur="1000"/>
                                        <p:tgtEl>
                                          <p:spTgt spid="12">
                                            <p:bg/>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Effect transition="in" filter="fade">
                                      <p:cBhvr>
                                        <p:cTn id="79" dur="1000"/>
                                        <p:tgtEl>
                                          <p:spTgt spid="12">
                                            <p:txEl>
                                              <p:pRg st="0" end="0"/>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fade">
                                      <p:cBhvr>
                                        <p:cTn id="83" dur="1000"/>
                                        <p:tgtEl>
                                          <p:spTgt spid="12">
                                            <p:txEl>
                                              <p:pRg st="1" end="1"/>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bg/>
                                          </p:spTgt>
                                        </p:tgtEl>
                                        <p:attrNameLst>
                                          <p:attrName>style.visibility</p:attrName>
                                        </p:attrNameLst>
                                      </p:cBhvr>
                                      <p:to>
                                        <p:strVal val="visible"/>
                                      </p:to>
                                    </p:set>
                                    <p:animEffect transition="in" filter="fade">
                                      <p:cBhvr>
                                        <p:cTn id="87" dur="1000"/>
                                        <p:tgtEl>
                                          <p:spTgt spid="14">
                                            <p:bg/>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Effect transition="in" filter="fade">
                                      <p:cBhvr>
                                        <p:cTn id="91" dur="1000"/>
                                        <p:tgtEl>
                                          <p:spTgt spid="14">
                                            <p:txEl>
                                              <p:pRg st="0" end="0"/>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4">
                                            <p:txEl>
                                              <p:pRg st="1" end="1"/>
                                            </p:txEl>
                                          </p:spTgt>
                                        </p:tgtEl>
                                        <p:attrNameLst>
                                          <p:attrName>style.visibility</p:attrName>
                                        </p:attrNameLst>
                                      </p:cBhvr>
                                      <p:to>
                                        <p:strVal val="visible"/>
                                      </p:to>
                                    </p:set>
                                    <p:animEffect transition="in" filter="fade">
                                      <p:cBhvr>
                                        <p:cTn id="95" dur="1000"/>
                                        <p:tgtEl>
                                          <p:spTgt spid="14">
                                            <p:txEl>
                                              <p:pRg st="1" end="1"/>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bg/>
                                          </p:spTgt>
                                        </p:tgtEl>
                                        <p:attrNameLst>
                                          <p:attrName>style.visibility</p:attrName>
                                        </p:attrNameLst>
                                      </p:cBhvr>
                                      <p:to>
                                        <p:strVal val="visible"/>
                                      </p:to>
                                    </p:set>
                                    <p:animEffect transition="in" filter="fade">
                                      <p:cBhvr>
                                        <p:cTn id="99" dur="1000"/>
                                        <p:tgtEl>
                                          <p:spTgt spid="18">
                                            <p:bg/>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fade">
                                      <p:cBhvr>
                                        <p:cTn id="103" dur="1000"/>
                                        <p:tgtEl>
                                          <p:spTgt spid="18">
                                            <p:txEl>
                                              <p:pRg st="0" end="0"/>
                                            </p:txEl>
                                          </p:spTgt>
                                        </p:tgtEl>
                                      </p:cBhvr>
                                    </p:animEffect>
                                  </p:childTnLst>
                                </p:cTn>
                              </p:par>
                            </p:childTnLst>
                          </p:cTn>
                        </p:par>
                        <p:par>
                          <p:cTn id="104" fill="hold">
                            <p:stCondLst>
                              <p:cond delay="25000"/>
                            </p:stCondLst>
                            <p:childTnLst>
                              <p:par>
                                <p:cTn id="105" presetID="10" presetClass="entr" presetSubtype="0" fill="hold" grpId="0" nodeType="afterEffect">
                                  <p:stCondLst>
                                    <p:cond delay="0"/>
                                  </p:stCondLst>
                                  <p:childTnLst>
                                    <p:set>
                                      <p:cBhvr>
                                        <p:cTn id="106" dur="1" fill="hold">
                                          <p:stCondLst>
                                            <p:cond delay="0"/>
                                          </p:stCondLst>
                                        </p:cTn>
                                        <p:tgtEl>
                                          <p:spTgt spid="18">
                                            <p:txEl>
                                              <p:pRg st="1" end="1"/>
                                            </p:txEl>
                                          </p:spTgt>
                                        </p:tgtEl>
                                        <p:attrNameLst>
                                          <p:attrName>style.visibility</p:attrName>
                                        </p:attrNameLst>
                                      </p:cBhvr>
                                      <p:to>
                                        <p:strVal val="visible"/>
                                      </p:to>
                                    </p:set>
                                    <p:animEffect transition="in" filter="fade">
                                      <p:cBhvr>
                                        <p:cTn id="107"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sz="3600" dirty="0"/>
              <a:t>Lend a Hand: Solutions (Contd.)</a:t>
            </a:r>
          </a:p>
        </p:txBody>
      </p:sp>
      <p:sp>
        <p:nvSpPr>
          <p:cNvPr id="5" name="Rectangle 4"/>
          <p:cNvSpPr/>
          <p:nvPr/>
        </p:nvSpPr>
        <p:spPr>
          <a:xfrm>
            <a:off x="381000" y="1173540"/>
            <a:ext cx="8382000" cy="1569660"/>
          </a:xfrm>
          <a:prstGeom prst="rect">
            <a:avLst/>
          </a:prstGeom>
        </p:spPr>
        <p:txBody>
          <a:bodyPr wrap="square">
            <a:spAutoFit/>
          </a:bodyPr>
          <a:lstStyle/>
          <a:p>
            <a:pPr marL="285750" indent="-285750">
              <a:buFont typeface="Arial" pitchFamily="34" charset="0"/>
              <a:buChar char="•"/>
            </a:pPr>
            <a:r>
              <a:rPr lang="en-US" dirty="0">
                <a:solidFill>
                  <a:srgbClr val="000000"/>
                </a:solidFill>
              </a:rPr>
              <a:t>Solution For Requirement </a:t>
            </a:r>
            <a:r>
              <a:rPr lang="en-US" dirty="0" smtClean="0">
                <a:solidFill>
                  <a:srgbClr val="000000"/>
                </a:solidFill>
              </a:rPr>
              <a:t>5</a:t>
            </a:r>
            <a:r>
              <a:rPr lang="en-US" dirty="0">
                <a:solidFill>
                  <a:srgbClr val="000000"/>
                </a:solidFill>
              </a:rPr>
              <a:t>:</a:t>
            </a:r>
            <a:endParaRPr lang="en-US" dirty="0">
              <a:ea typeface="Calibri"/>
              <a:cs typeface="Mangal"/>
            </a:endParaRPr>
          </a:p>
          <a:p>
            <a:r>
              <a:rPr lang="en-US" b="1" dirty="0">
                <a:solidFill>
                  <a:srgbClr val="558ED5"/>
                </a:solidFill>
              </a:rPr>
              <a:t>	</a:t>
            </a:r>
            <a:r>
              <a:rPr lang="en-US" b="1" dirty="0">
                <a:solidFill>
                  <a:schemeClr val="accent1">
                    <a:lumMod val="75000"/>
                  </a:schemeClr>
                </a:solidFill>
                <a:latin typeface="Courier New" pitchFamily="49" charset="0"/>
                <a:cs typeface="Courier New" pitchFamily="49" charset="0"/>
              </a:rPr>
              <a:t>RENAME TABLE </a:t>
            </a:r>
            <a:r>
              <a:rPr lang="en-US" b="1" dirty="0" err="1">
                <a:solidFill>
                  <a:schemeClr val="accent6">
                    <a:lumMod val="75000"/>
                  </a:schemeClr>
                </a:solidFill>
                <a:latin typeface="Courier New" pitchFamily="49" charset="0"/>
                <a:cs typeface="Courier New" pitchFamily="49" charset="0"/>
              </a:rPr>
              <a:t>Course_Info</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TO</a:t>
            </a:r>
            <a:r>
              <a:rPr lang="en-US" b="1" dirty="0">
                <a:solidFill>
                  <a:srgbClr val="558ED5"/>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CMS_Course_Info</a:t>
            </a:r>
            <a:r>
              <a:rPr lang="en-US" b="1" dirty="0">
                <a:solidFill>
                  <a:schemeClr val="accent6">
                    <a:lumMod val="75000"/>
                  </a:schemeClr>
                </a:solidFill>
                <a:latin typeface="Courier New" pitchFamily="49" charset="0"/>
                <a:cs typeface="Courier New" pitchFamily="49" charset="0"/>
              </a:rPr>
              <a:t>;</a:t>
            </a:r>
          </a:p>
          <a:p>
            <a:endParaRPr lang="en-US" sz="2400" b="1" dirty="0">
              <a:solidFill>
                <a:srgbClr val="000000"/>
              </a:solidFill>
            </a:endParaRPr>
          </a:p>
          <a:p>
            <a:pPr marL="285750" indent="-285750">
              <a:buFont typeface="Arial" pitchFamily="34" charset="0"/>
              <a:buChar char="•"/>
            </a:pPr>
            <a:r>
              <a:rPr lang="en-US" dirty="0">
                <a:solidFill>
                  <a:srgbClr val="000000"/>
                </a:solidFill>
              </a:rPr>
              <a:t>Solution For Requirement </a:t>
            </a:r>
            <a:r>
              <a:rPr lang="en-US" dirty="0" smtClean="0">
                <a:solidFill>
                  <a:srgbClr val="000000"/>
                </a:solidFill>
              </a:rPr>
              <a:t>6</a:t>
            </a:r>
            <a:r>
              <a:rPr lang="en-US" dirty="0">
                <a:solidFill>
                  <a:srgbClr val="000000"/>
                </a:solidFill>
              </a:rPr>
              <a:t>:</a:t>
            </a:r>
          </a:p>
          <a:p>
            <a:r>
              <a:rPr lang="en-US" b="1" dirty="0">
                <a:solidFill>
                  <a:srgbClr val="558ED5"/>
                </a:solidFill>
              </a:rPr>
              <a:t>	</a:t>
            </a:r>
            <a:r>
              <a:rPr lang="en-US" b="1" dirty="0">
                <a:solidFill>
                  <a:schemeClr val="accent1">
                    <a:lumMod val="75000"/>
                  </a:schemeClr>
                </a:solidFill>
                <a:latin typeface="Courier New" pitchFamily="49" charset="0"/>
                <a:cs typeface="Courier New" pitchFamily="49" charset="0"/>
              </a:rPr>
              <a:t>DROP TABLE </a:t>
            </a:r>
            <a:r>
              <a:rPr lang="en-US" b="1" dirty="0" err="1">
                <a:solidFill>
                  <a:schemeClr val="accent6">
                    <a:lumMod val="75000"/>
                  </a:schemeClr>
                </a:solidFill>
                <a:latin typeface="Courier New" pitchFamily="49" charset="0"/>
                <a:cs typeface="Courier New" pitchFamily="49" charset="0"/>
              </a:rPr>
              <a:t>CMS_Course_Info</a:t>
            </a:r>
            <a:r>
              <a:rPr lang="en-US" b="1" dirty="0">
                <a:solidFill>
                  <a:schemeClr val="accent6">
                    <a:lumMod val="75000"/>
                  </a:schemeClr>
                </a:solidFill>
                <a:latin typeface="Courier New" pitchFamily="49" charset="0"/>
                <a:cs typeface="Courier New" pitchFamily="49" charset="0"/>
              </a:rPr>
              <a:t>;</a:t>
            </a:r>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60</a:t>
            </a:r>
            <a:endParaRPr lang="en-US" sz="1400" dirty="0"/>
          </a:p>
        </p:txBody>
      </p:sp>
    </p:spTree>
    <p:extLst>
      <p:ext uri="{BB962C8B-B14F-4D97-AF65-F5344CB8AC3E}">
        <p14:creationId xmlns:p14="http://schemas.microsoft.com/office/powerpoint/2010/main" val="243058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insert the following four records into the “COURSE_INFO</a:t>
            </a:r>
            <a:r>
              <a:rPr lang="en-US" dirty="0" smtClean="0"/>
              <a:t>” table that we have </a:t>
            </a:r>
            <a:r>
              <a:rPr lang="en-US" dirty="0"/>
              <a:t>already </a:t>
            </a:r>
            <a:r>
              <a:rPr lang="en-US" dirty="0" smtClean="0"/>
              <a:t>created.</a:t>
            </a:r>
          </a:p>
          <a:p>
            <a:endParaRPr lang="en-US" dirty="0"/>
          </a:p>
          <a:p>
            <a:r>
              <a:rPr lang="en-US" dirty="0" smtClean="0"/>
              <a:t>Note: </a:t>
            </a:r>
            <a:r>
              <a:rPr lang="en-US" dirty="0"/>
              <a:t>If </a:t>
            </a:r>
            <a:r>
              <a:rPr lang="en-US" dirty="0" smtClean="0"/>
              <a:t>the table </a:t>
            </a:r>
            <a:r>
              <a:rPr lang="en-US" dirty="0"/>
              <a:t>is not </a:t>
            </a:r>
            <a:r>
              <a:rPr lang="en-US" dirty="0" smtClean="0"/>
              <a:t>there, </a:t>
            </a:r>
            <a:r>
              <a:rPr lang="en-US" dirty="0"/>
              <a:t>please recreate the table.</a:t>
            </a:r>
          </a:p>
        </p:txBody>
      </p:sp>
      <p:sp>
        <p:nvSpPr>
          <p:cNvPr id="2" name="Title 1"/>
          <p:cNvSpPr>
            <a:spLocks noGrp="1"/>
          </p:cNvSpPr>
          <p:nvPr>
            <p:ph type="title"/>
          </p:nvPr>
        </p:nvSpPr>
        <p:spPr>
          <a:noFill/>
          <a:ln>
            <a:noFill/>
          </a:ln>
        </p:spPr>
        <p:txBody>
          <a:bodyPr anchor="ctr"/>
          <a:lstStyle/>
          <a:p>
            <a:r>
              <a:rPr lang="en-US" sz="3600" dirty="0"/>
              <a:t>Lend a Hand (Contd.)</a:t>
            </a:r>
          </a:p>
        </p:txBody>
      </p:sp>
      <p:graphicFrame>
        <p:nvGraphicFramePr>
          <p:cNvPr id="8" name="Table 7"/>
          <p:cNvGraphicFramePr>
            <a:graphicFrameLocks noGrp="1"/>
          </p:cNvGraphicFramePr>
          <p:nvPr>
            <p:extLst>
              <p:ext uri="{D42A27DB-BD31-4B8C-83A1-F6EECF244321}">
                <p14:modId xmlns:p14="http://schemas.microsoft.com/office/powerpoint/2010/main" val="984290500"/>
              </p:ext>
            </p:extLst>
          </p:nvPr>
        </p:nvGraphicFramePr>
        <p:xfrm>
          <a:off x="367353" y="2815896"/>
          <a:ext cx="8395648" cy="2528596"/>
        </p:xfrm>
        <a:graphic>
          <a:graphicData uri="http://schemas.openxmlformats.org/drawingml/2006/table">
            <a:tbl>
              <a:tblPr firstRow="1" bandRow="1">
                <a:tableStyleId>{21E4AEA4-8DFA-4A89-87EB-49C32662AFE0}</a:tableStyleId>
              </a:tblPr>
              <a:tblGrid>
                <a:gridCol w="1690567"/>
                <a:gridCol w="1835915"/>
                <a:gridCol w="2394672"/>
                <a:gridCol w="2474494"/>
              </a:tblGrid>
              <a:tr h="623108">
                <a:tc>
                  <a:txBody>
                    <a:bodyPr/>
                    <a:lstStyle/>
                    <a:p>
                      <a:r>
                        <a:rPr lang="en-US" sz="1800" dirty="0" smtClean="0"/>
                        <a:t>COURSE_CODE</a:t>
                      </a:r>
                      <a:endParaRPr lang="en-US" sz="1800" dirty="0">
                        <a:latin typeface="+mn-lt"/>
                        <a:cs typeface="Arial" pitchFamily="34" charset="0"/>
                      </a:endParaRPr>
                    </a:p>
                  </a:txBody>
                  <a:tcPr/>
                </a:tc>
                <a:tc>
                  <a:txBody>
                    <a:bodyPr/>
                    <a:lstStyle/>
                    <a:p>
                      <a:pPr marL="0" algn="l" defTabSz="914400" rtl="0" eaLnBrk="1" latinLnBrk="0" hangingPunct="1"/>
                      <a:r>
                        <a:rPr lang="en-US" sz="1800" kern="1200" dirty="0" smtClean="0"/>
                        <a:t>COURSE_NAME</a:t>
                      </a:r>
                      <a:endParaRPr lang="en-US" sz="1800" b="1" kern="1200" dirty="0">
                        <a:solidFill>
                          <a:schemeClr val="lt1"/>
                        </a:solidFill>
                        <a:latin typeface="+mn-lt"/>
                        <a:ea typeface="+mn-ea"/>
                        <a:cs typeface="Arial" pitchFamily="34" charset="0"/>
                      </a:endParaRPr>
                    </a:p>
                  </a:txBody>
                  <a:tcPr/>
                </a:tc>
                <a:tc>
                  <a:txBody>
                    <a:bodyPr/>
                    <a:lstStyle/>
                    <a:p>
                      <a:pPr marL="0" algn="l" defTabSz="914400" rtl="0" eaLnBrk="1" latinLnBrk="0" hangingPunct="1"/>
                      <a:r>
                        <a:rPr lang="en-US" sz="1800" kern="1200" dirty="0" smtClean="0"/>
                        <a:t>COURSE_DESCRIPTION</a:t>
                      </a:r>
                      <a:endParaRPr lang="en-US" sz="1800" b="1" kern="1200" dirty="0">
                        <a:solidFill>
                          <a:schemeClr val="lt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COURSE_START_DATE</a:t>
                      </a:r>
                    </a:p>
                    <a:p>
                      <a:endParaRPr lang="en-US" sz="1800" dirty="0">
                        <a:latin typeface="Arial" pitchFamily="34" charset="0"/>
                        <a:cs typeface="Arial" pitchFamily="34" charset="0"/>
                      </a:endParaRPr>
                    </a:p>
                  </a:txBody>
                  <a:tcPr/>
                </a:tc>
              </a:tr>
              <a:tr h="417961">
                <a:tc>
                  <a:txBody>
                    <a:bodyPr/>
                    <a:lstStyle/>
                    <a:p>
                      <a:r>
                        <a:rPr lang="en-US" sz="1800" dirty="0" smtClean="0"/>
                        <a:t>343</a:t>
                      </a:r>
                      <a:endParaRPr lang="en-US" sz="1800" dirty="0">
                        <a:latin typeface="+mn-lt"/>
                        <a:cs typeface="Arial" pitchFamily="34" charset="0"/>
                      </a:endParaRPr>
                    </a:p>
                  </a:txBody>
                  <a:tcPr/>
                </a:tc>
                <a:tc>
                  <a:txBody>
                    <a:bodyPr/>
                    <a:lstStyle/>
                    <a:p>
                      <a:r>
                        <a:rPr lang="en-US" sz="1800" dirty="0" smtClean="0"/>
                        <a:t>Java</a:t>
                      </a:r>
                      <a:r>
                        <a:rPr lang="en-US" sz="1800" baseline="0" dirty="0" smtClean="0"/>
                        <a:t> Programming</a:t>
                      </a:r>
                      <a:endParaRPr lang="en-US" sz="1800" dirty="0">
                        <a:latin typeface="+mn-lt"/>
                        <a:cs typeface="Arial" pitchFamily="34" charset="0"/>
                      </a:endParaRPr>
                    </a:p>
                  </a:txBody>
                  <a:tcPr/>
                </a:tc>
                <a:tc>
                  <a:txBody>
                    <a:bodyPr/>
                    <a:lstStyle/>
                    <a:p>
                      <a:r>
                        <a:rPr lang="en-US" sz="1800" dirty="0" smtClean="0"/>
                        <a:t>Basics</a:t>
                      </a:r>
                      <a:r>
                        <a:rPr lang="en-US" sz="1800" baseline="0" dirty="0" smtClean="0"/>
                        <a:t> of Java</a:t>
                      </a:r>
                      <a:endParaRPr lang="en-US" sz="1800" dirty="0">
                        <a:latin typeface="+mn-lt"/>
                        <a:cs typeface="Arial" pitchFamily="34" charset="0"/>
                      </a:endParaRPr>
                    </a:p>
                  </a:txBody>
                  <a:tcPr/>
                </a:tc>
                <a:tc>
                  <a:txBody>
                    <a:bodyPr/>
                    <a:lstStyle/>
                    <a:p>
                      <a:r>
                        <a:rPr lang="en-US" sz="1800" dirty="0" smtClean="0"/>
                        <a:t>12 /12/2012</a:t>
                      </a:r>
                      <a:endParaRPr lang="en-US" sz="1800" dirty="0">
                        <a:latin typeface="+mn-lt"/>
                        <a:cs typeface="Arial" pitchFamily="34" charset="0"/>
                      </a:endParaRPr>
                    </a:p>
                  </a:txBody>
                  <a:tcPr/>
                </a:tc>
              </a:tr>
              <a:tr h="399618">
                <a:tc>
                  <a:txBody>
                    <a:bodyPr/>
                    <a:lstStyle/>
                    <a:p>
                      <a:r>
                        <a:rPr lang="en-US" sz="1800" dirty="0" smtClean="0"/>
                        <a:t>167</a:t>
                      </a:r>
                      <a:endParaRPr lang="en-US" sz="1800" dirty="0">
                        <a:latin typeface="+mn-lt"/>
                        <a:cs typeface="Arial" pitchFamily="34" charset="0"/>
                      </a:endParaRPr>
                    </a:p>
                  </a:txBody>
                  <a:tcPr/>
                </a:tc>
                <a:tc>
                  <a:txBody>
                    <a:bodyPr/>
                    <a:lstStyle/>
                    <a:p>
                      <a:r>
                        <a:rPr lang="en-US" sz="1800" dirty="0" smtClean="0"/>
                        <a:t>C Programming</a:t>
                      </a:r>
                      <a:endParaRPr lang="en-US" sz="1800" dirty="0">
                        <a:latin typeface="+mn-lt"/>
                        <a:cs typeface="Arial" pitchFamily="34" charset="0"/>
                      </a:endParaRPr>
                    </a:p>
                  </a:txBody>
                  <a:tcPr/>
                </a:tc>
                <a:tc>
                  <a:txBody>
                    <a:bodyPr/>
                    <a:lstStyle/>
                    <a:p>
                      <a:r>
                        <a:rPr lang="en-US" sz="1800" dirty="0" smtClean="0"/>
                        <a:t>Basics of C</a:t>
                      </a:r>
                      <a:endParaRPr lang="en-US" sz="1800" dirty="0">
                        <a:latin typeface="+mn-lt"/>
                        <a:cs typeface="Arial" pitchFamily="34" charset="0"/>
                      </a:endParaRPr>
                    </a:p>
                  </a:txBody>
                  <a:tcPr/>
                </a:tc>
                <a:tc>
                  <a:txBody>
                    <a:bodyPr/>
                    <a:lstStyle/>
                    <a:p>
                      <a:r>
                        <a:rPr lang="en-US" sz="1800" dirty="0" smtClean="0"/>
                        <a:t>11/11/2012</a:t>
                      </a:r>
                      <a:endParaRPr lang="en-US" sz="1800" dirty="0">
                        <a:latin typeface="+mn-lt"/>
                        <a:cs typeface="Arial" pitchFamily="34" charset="0"/>
                      </a:endParaRPr>
                    </a:p>
                  </a:txBody>
                  <a:tcPr/>
                </a:tc>
              </a:tr>
              <a:tr h="474953">
                <a:tc>
                  <a:txBody>
                    <a:bodyPr/>
                    <a:lstStyle/>
                    <a:p>
                      <a:r>
                        <a:rPr lang="en-US" sz="1800" dirty="0" smtClean="0"/>
                        <a:t>347</a:t>
                      </a:r>
                      <a:endParaRPr lang="en-US" sz="1800" dirty="0">
                        <a:latin typeface="+mn-lt"/>
                        <a:cs typeface="Arial" pitchFamily="34" charset="0"/>
                      </a:endParaRPr>
                    </a:p>
                  </a:txBody>
                  <a:tcPr/>
                </a:tc>
                <a:tc>
                  <a:txBody>
                    <a:bodyPr/>
                    <a:lstStyle/>
                    <a:p>
                      <a:r>
                        <a:rPr lang="en-US" sz="1800" dirty="0" smtClean="0"/>
                        <a:t>RDBMS</a:t>
                      </a:r>
                      <a:endParaRPr lang="en-US" sz="1800" dirty="0">
                        <a:latin typeface="+mn-lt"/>
                        <a:cs typeface="Arial" pitchFamily="34" charset="0"/>
                      </a:endParaRPr>
                    </a:p>
                  </a:txBody>
                  <a:tcPr/>
                </a:tc>
                <a:tc>
                  <a:txBody>
                    <a:bodyPr/>
                    <a:lstStyle/>
                    <a:p>
                      <a:r>
                        <a:rPr lang="en-US" sz="1800" dirty="0" smtClean="0"/>
                        <a:t>Basics Of RDBMS</a:t>
                      </a:r>
                      <a:endParaRPr lang="en-US" sz="1800" dirty="0">
                        <a:latin typeface="+mn-lt"/>
                        <a:cs typeface="Arial" pitchFamily="34" charset="0"/>
                      </a:endParaRPr>
                    </a:p>
                  </a:txBody>
                  <a:tcPr/>
                </a:tc>
                <a:tc>
                  <a:txBody>
                    <a:bodyPr/>
                    <a:lstStyle/>
                    <a:p>
                      <a:endParaRPr lang="en-US" sz="1800" dirty="0">
                        <a:latin typeface="+mn-lt"/>
                        <a:cs typeface="Arial" pitchFamily="34" charset="0"/>
                      </a:endParaRPr>
                    </a:p>
                  </a:txBody>
                  <a:tcPr/>
                </a:tc>
              </a:tr>
              <a:tr h="373865">
                <a:tc>
                  <a:txBody>
                    <a:bodyPr/>
                    <a:lstStyle/>
                    <a:p>
                      <a:r>
                        <a:rPr lang="en-US" sz="1800" dirty="0" smtClean="0"/>
                        <a:t>106</a:t>
                      </a:r>
                      <a:endParaRPr lang="en-US" sz="1800" dirty="0">
                        <a:latin typeface="+mn-lt"/>
                        <a:cs typeface="Arial" pitchFamily="34" charset="0"/>
                      </a:endParaRPr>
                    </a:p>
                  </a:txBody>
                  <a:tcPr/>
                </a:tc>
                <a:tc>
                  <a:txBody>
                    <a:bodyPr/>
                    <a:lstStyle/>
                    <a:p>
                      <a:r>
                        <a:rPr lang="en-US" sz="1800" dirty="0" smtClean="0"/>
                        <a:t>Oracle</a:t>
                      </a:r>
                      <a:endParaRPr lang="en-US" sz="1800" dirty="0">
                        <a:latin typeface="+mn-lt"/>
                        <a:cs typeface="Arial" pitchFamily="34" charset="0"/>
                      </a:endParaRPr>
                    </a:p>
                  </a:txBody>
                  <a:tcPr/>
                </a:tc>
                <a:tc>
                  <a:txBody>
                    <a:bodyPr/>
                    <a:lstStyle/>
                    <a:p>
                      <a:r>
                        <a:rPr lang="en-US" sz="1800" dirty="0" smtClean="0"/>
                        <a:t>Oracle SQL</a:t>
                      </a:r>
                      <a:endParaRPr lang="en-US" sz="1800" dirty="0">
                        <a:latin typeface="+mn-lt"/>
                        <a:cs typeface="Arial" pitchFamily="34" charset="0"/>
                      </a:endParaRPr>
                    </a:p>
                  </a:txBody>
                  <a:tcPr/>
                </a:tc>
                <a:tc>
                  <a:txBody>
                    <a:bodyPr/>
                    <a:lstStyle/>
                    <a:p>
                      <a:r>
                        <a:rPr lang="en-US" sz="1800" dirty="0" smtClean="0"/>
                        <a:t>11/03/2011</a:t>
                      </a:r>
                      <a:endParaRPr lang="en-US" sz="1800" dirty="0">
                        <a:latin typeface="+mn-lt"/>
                        <a:cs typeface="Arial" pitchFamily="34" charset="0"/>
                      </a:endParaRPr>
                    </a:p>
                  </a:txBody>
                  <a:tcPr/>
                </a:tc>
              </a:tr>
            </a:tbl>
          </a:graphicData>
        </a:graphic>
      </p:graphicFrame>
      <p:pic>
        <p:nvPicPr>
          <p:cNvPr id="9"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61</a:t>
            </a:r>
            <a:endParaRPr lang="en-US" sz="1400" dirty="0"/>
          </a:p>
        </p:txBody>
      </p:sp>
    </p:spTree>
    <p:extLst>
      <p:ext uri="{BB962C8B-B14F-4D97-AF65-F5344CB8AC3E}">
        <p14:creationId xmlns:p14="http://schemas.microsoft.com/office/powerpoint/2010/main" val="28102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Requirement </a:t>
            </a:r>
            <a:r>
              <a:rPr lang="en-US" dirty="0" smtClean="0"/>
              <a:t> </a:t>
            </a:r>
            <a:r>
              <a:rPr lang="en-US" dirty="0"/>
              <a:t>7: Change the Course name </a:t>
            </a:r>
            <a:r>
              <a:rPr lang="en-US" dirty="0" smtClean="0"/>
              <a:t>from </a:t>
            </a:r>
            <a:r>
              <a:rPr lang="en-US" dirty="0"/>
              <a:t>“Oracle” to “MYSQL” and Description </a:t>
            </a:r>
            <a:r>
              <a:rPr lang="en-US" dirty="0" smtClean="0"/>
              <a:t>to </a:t>
            </a:r>
            <a:r>
              <a:rPr lang="en-US" dirty="0"/>
              <a:t>“MySQL” for the course with code 106.</a:t>
            </a:r>
          </a:p>
          <a:p>
            <a:endParaRPr lang="en-US" dirty="0"/>
          </a:p>
          <a:p>
            <a:r>
              <a:rPr lang="en-US" dirty="0"/>
              <a:t>Requirement </a:t>
            </a:r>
            <a:r>
              <a:rPr lang="en-US" dirty="0" smtClean="0"/>
              <a:t>8: Remove </a:t>
            </a:r>
            <a:r>
              <a:rPr lang="en-US" dirty="0"/>
              <a:t>the course RDBMS from the table.</a:t>
            </a:r>
          </a:p>
        </p:txBody>
      </p:sp>
      <p:sp>
        <p:nvSpPr>
          <p:cNvPr id="2" name="Title 1"/>
          <p:cNvSpPr>
            <a:spLocks noGrp="1"/>
          </p:cNvSpPr>
          <p:nvPr>
            <p:ph type="title"/>
          </p:nvPr>
        </p:nvSpPr>
        <p:spPr>
          <a:noFill/>
          <a:ln>
            <a:noFill/>
          </a:ln>
        </p:spPr>
        <p:txBody>
          <a:bodyPr anchor="ctr"/>
          <a:lstStyle/>
          <a:p>
            <a:r>
              <a:rPr lang="en-US" sz="3600" dirty="0"/>
              <a:t>Lend a Hand (Contd.)</a:t>
            </a:r>
          </a:p>
        </p:txBody>
      </p:sp>
      <p:graphicFrame>
        <p:nvGraphicFramePr>
          <p:cNvPr id="6" name="Table 5"/>
          <p:cNvGraphicFramePr>
            <a:graphicFrameLocks noGrp="1"/>
          </p:cNvGraphicFramePr>
          <p:nvPr>
            <p:extLst>
              <p:ext uri="{D42A27DB-BD31-4B8C-83A1-F6EECF244321}">
                <p14:modId xmlns:p14="http://schemas.microsoft.com/office/powerpoint/2010/main" val="3186707810"/>
              </p:ext>
            </p:extLst>
          </p:nvPr>
        </p:nvGraphicFramePr>
        <p:xfrm>
          <a:off x="367351" y="2819400"/>
          <a:ext cx="8395648" cy="2340372"/>
        </p:xfrm>
        <a:graphic>
          <a:graphicData uri="http://schemas.openxmlformats.org/drawingml/2006/table">
            <a:tbl>
              <a:tblPr firstRow="1" bandRow="1">
                <a:tableStyleId>{21E4AEA4-8DFA-4A89-87EB-49C32662AFE0}</a:tableStyleId>
              </a:tblPr>
              <a:tblGrid>
                <a:gridCol w="1775061"/>
                <a:gridCol w="1781678"/>
                <a:gridCol w="2454722"/>
                <a:gridCol w="2384187"/>
              </a:tblGrid>
              <a:tr h="372862">
                <a:tc>
                  <a:txBody>
                    <a:bodyPr/>
                    <a:lstStyle/>
                    <a:p>
                      <a:r>
                        <a:rPr lang="en-US" sz="1800" dirty="0" smtClean="0"/>
                        <a:t>COURSE_CODE</a:t>
                      </a:r>
                      <a:endParaRPr lang="en-US" sz="1800" dirty="0">
                        <a:latin typeface="+mn-lt"/>
                        <a:cs typeface="Arial" pitchFamily="34" charset="0"/>
                      </a:endParaRPr>
                    </a:p>
                  </a:txBody>
                  <a:tcPr/>
                </a:tc>
                <a:tc>
                  <a:txBody>
                    <a:bodyPr/>
                    <a:lstStyle/>
                    <a:p>
                      <a:pPr marL="0" algn="l" defTabSz="914400" rtl="0" eaLnBrk="1" latinLnBrk="0" hangingPunct="1"/>
                      <a:r>
                        <a:rPr lang="en-US" sz="1800" kern="1200" dirty="0" smtClean="0"/>
                        <a:t>COURSE_NAME</a:t>
                      </a:r>
                      <a:endParaRPr lang="en-US" sz="1800" b="1" kern="1200" dirty="0">
                        <a:solidFill>
                          <a:schemeClr val="lt1"/>
                        </a:solidFill>
                        <a:latin typeface="+mn-lt"/>
                        <a:ea typeface="+mn-ea"/>
                        <a:cs typeface="Arial" pitchFamily="34" charset="0"/>
                      </a:endParaRPr>
                    </a:p>
                  </a:txBody>
                  <a:tcPr/>
                </a:tc>
                <a:tc>
                  <a:txBody>
                    <a:bodyPr/>
                    <a:lstStyle/>
                    <a:p>
                      <a:pPr marL="0" algn="l" defTabSz="914400" rtl="0" eaLnBrk="1" latinLnBrk="0" hangingPunct="1"/>
                      <a:r>
                        <a:rPr lang="en-US" sz="1800" kern="1200" dirty="0" smtClean="0"/>
                        <a:t>COURSE_DESCRIPTION</a:t>
                      </a:r>
                      <a:endParaRPr lang="en-US" sz="1800" b="1" kern="1200" dirty="0">
                        <a:solidFill>
                          <a:schemeClr val="lt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COURSE_START_DATE</a:t>
                      </a:r>
                      <a:endParaRPr lang="en-US" sz="1800" b="1" kern="1200" dirty="0">
                        <a:solidFill>
                          <a:schemeClr val="lt1"/>
                        </a:solidFill>
                        <a:latin typeface="+mn-lt"/>
                        <a:ea typeface="+mn-ea"/>
                        <a:cs typeface="Arial" pitchFamily="34" charset="0"/>
                      </a:endParaRPr>
                    </a:p>
                  </a:txBody>
                  <a:tcPr/>
                </a:tc>
              </a:tr>
              <a:tr h="433308">
                <a:tc>
                  <a:txBody>
                    <a:bodyPr/>
                    <a:lstStyle/>
                    <a:p>
                      <a:r>
                        <a:rPr lang="en-US" sz="1800" dirty="0" smtClean="0"/>
                        <a:t>343</a:t>
                      </a:r>
                      <a:endParaRPr lang="en-US" sz="1800" dirty="0">
                        <a:latin typeface="+mn-lt"/>
                        <a:cs typeface="Arial" pitchFamily="34" charset="0"/>
                      </a:endParaRPr>
                    </a:p>
                  </a:txBody>
                  <a:tcPr/>
                </a:tc>
                <a:tc>
                  <a:txBody>
                    <a:bodyPr/>
                    <a:lstStyle/>
                    <a:p>
                      <a:r>
                        <a:rPr lang="en-US" sz="1800" dirty="0" smtClean="0"/>
                        <a:t>Java</a:t>
                      </a:r>
                      <a:r>
                        <a:rPr lang="en-US" sz="1800" baseline="0" dirty="0" smtClean="0"/>
                        <a:t> Programming</a:t>
                      </a:r>
                      <a:endParaRPr lang="en-US" sz="1800" dirty="0">
                        <a:latin typeface="+mn-lt"/>
                        <a:cs typeface="Arial" pitchFamily="34" charset="0"/>
                      </a:endParaRPr>
                    </a:p>
                  </a:txBody>
                  <a:tcPr/>
                </a:tc>
                <a:tc>
                  <a:txBody>
                    <a:bodyPr/>
                    <a:lstStyle/>
                    <a:p>
                      <a:r>
                        <a:rPr lang="en-US" sz="1800" dirty="0" smtClean="0"/>
                        <a:t>Basics</a:t>
                      </a:r>
                      <a:r>
                        <a:rPr lang="en-US" sz="1800" baseline="0" dirty="0" smtClean="0"/>
                        <a:t> of Java</a:t>
                      </a:r>
                      <a:endParaRPr lang="en-US" sz="1800" dirty="0">
                        <a:latin typeface="+mn-lt"/>
                        <a:cs typeface="Arial" pitchFamily="34" charset="0"/>
                      </a:endParaRPr>
                    </a:p>
                  </a:txBody>
                  <a:tcPr/>
                </a:tc>
                <a:tc>
                  <a:txBody>
                    <a:bodyPr/>
                    <a:lstStyle/>
                    <a:p>
                      <a:r>
                        <a:rPr lang="en-US" sz="1800" dirty="0" smtClean="0"/>
                        <a:t>12 /12/2012</a:t>
                      </a:r>
                      <a:endParaRPr lang="en-US" sz="1800" dirty="0">
                        <a:latin typeface="+mn-lt"/>
                        <a:cs typeface="Arial" pitchFamily="34" charset="0"/>
                      </a:endParaRPr>
                    </a:p>
                  </a:txBody>
                  <a:tcPr/>
                </a:tc>
              </a:tr>
              <a:tr h="393917">
                <a:tc>
                  <a:txBody>
                    <a:bodyPr/>
                    <a:lstStyle/>
                    <a:p>
                      <a:r>
                        <a:rPr lang="en-US" sz="1800" dirty="0" smtClean="0"/>
                        <a:t>167</a:t>
                      </a:r>
                      <a:endParaRPr lang="en-US" sz="1800" dirty="0">
                        <a:latin typeface="+mn-lt"/>
                        <a:cs typeface="Arial" pitchFamily="34" charset="0"/>
                      </a:endParaRPr>
                    </a:p>
                  </a:txBody>
                  <a:tcPr/>
                </a:tc>
                <a:tc>
                  <a:txBody>
                    <a:bodyPr/>
                    <a:lstStyle/>
                    <a:p>
                      <a:r>
                        <a:rPr lang="en-US" sz="1800" dirty="0" smtClean="0"/>
                        <a:t>C Programming</a:t>
                      </a:r>
                      <a:endParaRPr lang="en-US" sz="1800" dirty="0">
                        <a:latin typeface="+mn-lt"/>
                        <a:cs typeface="Arial" pitchFamily="34" charset="0"/>
                      </a:endParaRPr>
                    </a:p>
                  </a:txBody>
                  <a:tcPr/>
                </a:tc>
                <a:tc>
                  <a:txBody>
                    <a:bodyPr/>
                    <a:lstStyle/>
                    <a:p>
                      <a:r>
                        <a:rPr lang="en-US" sz="1800" dirty="0" smtClean="0"/>
                        <a:t>Basics of C</a:t>
                      </a:r>
                      <a:endParaRPr lang="en-US" sz="1800" dirty="0">
                        <a:latin typeface="+mn-lt"/>
                        <a:cs typeface="Arial" pitchFamily="34" charset="0"/>
                      </a:endParaRPr>
                    </a:p>
                  </a:txBody>
                  <a:tcPr/>
                </a:tc>
                <a:tc>
                  <a:txBody>
                    <a:bodyPr/>
                    <a:lstStyle/>
                    <a:p>
                      <a:r>
                        <a:rPr lang="en-US" sz="1800" dirty="0" smtClean="0"/>
                        <a:t>11/11/2012</a:t>
                      </a:r>
                      <a:endParaRPr lang="en-US" sz="1800" dirty="0">
                        <a:latin typeface="+mn-lt"/>
                        <a:cs typeface="Arial" pitchFamily="34" charset="0"/>
                      </a:endParaRPr>
                    </a:p>
                  </a:txBody>
                  <a:tcPr/>
                </a:tc>
              </a:tr>
              <a:tr h="492395">
                <a:tc>
                  <a:txBody>
                    <a:bodyPr/>
                    <a:lstStyle/>
                    <a:p>
                      <a:r>
                        <a:rPr lang="en-US" sz="1800" dirty="0" smtClean="0"/>
                        <a:t>347</a:t>
                      </a:r>
                      <a:endParaRPr lang="en-US" sz="1800" dirty="0">
                        <a:latin typeface="+mn-lt"/>
                        <a:cs typeface="Arial" pitchFamily="34" charset="0"/>
                      </a:endParaRPr>
                    </a:p>
                  </a:txBody>
                  <a:tcPr/>
                </a:tc>
                <a:tc>
                  <a:txBody>
                    <a:bodyPr/>
                    <a:lstStyle/>
                    <a:p>
                      <a:r>
                        <a:rPr lang="en-US" sz="1800" dirty="0" smtClean="0"/>
                        <a:t>RDBMS</a:t>
                      </a:r>
                      <a:endParaRPr lang="en-US" sz="1800" dirty="0">
                        <a:latin typeface="+mn-lt"/>
                        <a:cs typeface="Arial" pitchFamily="34" charset="0"/>
                      </a:endParaRPr>
                    </a:p>
                  </a:txBody>
                  <a:tcPr/>
                </a:tc>
                <a:tc>
                  <a:txBody>
                    <a:bodyPr/>
                    <a:lstStyle/>
                    <a:p>
                      <a:r>
                        <a:rPr lang="en-US" sz="1800" dirty="0" smtClean="0"/>
                        <a:t>Basics Of RDBMS</a:t>
                      </a:r>
                      <a:endParaRPr lang="en-US" sz="1800" dirty="0">
                        <a:latin typeface="+mn-lt"/>
                        <a:cs typeface="Arial" pitchFamily="34" charset="0"/>
                      </a:endParaRPr>
                    </a:p>
                  </a:txBody>
                  <a:tcPr/>
                </a:tc>
                <a:tc>
                  <a:txBody>
                    <a:bodyPr/>
                    <a:lstStyle/>
                    <a:p>
                      <a:endParaRPr lang="en-US" sz="1800" dirty="0">
                        <a:latin typeface="+mn-lt"/>
                        <a:cs typeface="Arial" pitchFamily="34" charset="0"/>
                      </a:endParaRPr>
                    </a:p>
                  </a:txBody>
                  <a:tcPr/>
                </a:tc>
              </a:tr>
              <a:tr h="441118">
                <a:tc>
                  <a:txBody>
                    <a:bodyPr/>
                    <a:lstStyle/>
                    <a:p>
                      <a:r>
                        <a:rPr lang="en-US" sz="1800" dirty="0" smtClean="0"/>
                        <a:t>106</a:t>
                      </a:r>
                      <a:endParaRPr lang="en-US" sz="1800" dirty="0">
                        <a:latin typeface="+mn-lt"/>
                        <a:cs typeface="Arial" pitchFamily="34" charset="0"/>
                      </a:endParaRPr>
                    </a:p>
                  </a:txBody>
                  <a:tcPr/>
                </a:tc>
                <a:tc>
                  <a:txBody>
                    <a:bodyPr/>
                    <a:lstStyle/>
                    <a:p>
                      <a:r>
                        <a:rPr lang="en-US" sz="1800" dirty="0" smtClean="0"/>
                        <a:t>Oracle</a:t>
                      </a:r>
                      <a:endParaRPr lang="en-US" sz="1800" dirty="0">
                        <a:latin typeface="+mn-lt"/>
                        <a:cs typeface="Arial" pitchFamily="34" charset="0"/>
                      </a:endParaRPr>
                    </a:p>
                  </a:txBody>
                  <a:tcPr/>
                </a:tc>
                <a:tc>
                  <a:txBody>
                    <a:bodyPr/>
                    <a:lstStyle/>
                    <a:p>
                      <a:r>
                        <a:rPr lang="en-US" sz="1800" dirty="0" smtClean="0"/>
                        <a:t>Oracle SQL</a:t>
                      </a:r>
                      <a:endParaRPr lang="en-US" sz="1800" dirty="0">
                        <a:latin typeface="+mn-lt"/>
                        <a:cs typeface="Arial" pitchFamily="34" charset="0"/>
                      </a:endParaRPr>
                    </a:p>
                  </a:txBody>
                  <a:tcPr/>
                </a:tc>
                <a:tc>
                  <a:txBody>
                    <a:bodyPr/>
                    <a:lstStyle/>
                    <a:p>
                      <a:r>
                        <a:rPr lang="en-US" sz="1800" dirty="0" smtClean="0"/>
                        <a:t>11/03/2011</a:t>
                      </a:r>
                      <a:endParaRPr lang="en-US" sz="1800" dirty="0">
                        <a:latin typeface="+mn-lt"/>
                        <a:cs typeface="Arial" pitchFamily="34" charset="0"/>
                      </a:endParaRPr>
                    </a:p>
                  </a:txBody>
                  <a:tcPr/>
                </a:tc>
              </a:tr>
            </a:tbl>
          </a:graphicData>
        </a:graphic>
      </p:graphicFrame>
      <p:pic>
        <p:nvPicPr>
          <p:cNvPr id="8"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62</a:t>
            </a:r>
            <a:endParaRPr lang="en-US" sz="1400" dirty="0"/>
          </a:p>
        </p:txBody>
      </p:sp>
    </p:spTree>
    <p:extLst>
      <p:ext uri="{BB962C8B-B14F-4D97-AF65-F5344CB8AC3E}">
        <p14:creationId xmlns:p14="http://schemas.microsoft.com/office/powerpoint/2010/main" val="181279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0000"/>
                </a:solidFill>
              </a:rPr>
              <a:t>Solution For Requirement </a:t>
            </a:r>
            <a:r>
              <a:rPr lang="en-US" dirty="0" smtClean="0">
                <a:solidFill>
                  <a:srgbClr val="000000"/>
                </a:solidFill>
              </a:rPr>
              <a:t>7</a:t>
            </a:r>
            <a:r>
              <a:rPr lang="en-US" dirty="0">
                <a:solidFill>
                  <a:srgbClr val="000000"/>
                </a:solidFill>
              </a:rPr>
              <a:t>:</a:t>
            </a:r>
            <a:endParaRPr lang="en-US" dirty="0">
              <a:ea typeface="Calibri"/>
              <a:cs typeface="Mangal"/>
            </a:endParaRPr>
          </a:p>
          <a:p>
            <a:pPr marL="284163" indent="-284163">
              <a:buNone/>
            </a:pPr>
            <a:r>
              <a:rPr lang="en-US" b="1" dirty="0">
                <a:solidFill>
                  <a:schemeClr val="accent1">
                    <a:lumMod val="75000"/>
                  </a:schemeClr>
                </a:solidFill>
                <a:latin typeface="Courier New" pitchFamily="49" charset="0"/>
                <a:cs typeface="Courier New" pitchFamily="49" charset="0"/>
              </a:rPr>
              <a:t>UPDATE</a:t>
            </a:r>
            <a:r>
              <a:rPr lang="en-US" b="1" dirty="0">
                <a:solidFill>
                  <a:srgbClr val="000000"/>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CMS_Course_Info</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SET</a:t>
            </a:r>
            <a:r>
              <a:rPr lang="en-US" b="1" dirty="0">
                <a:solidFill>
                  <a:srgbClr val="000000"/>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Course_Name</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b="1" dirty="0">
                <a:solidFill>
                  <a:srgbClr val="558ED5"/>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’MYSQL’,</a:t>
            </a:r>
          </a:p>
          <a:p>
            <a:pPr marL="284163" indent="-284163">
              <a:buNone/>
            </a:pPr>
            <a:r>
              <a:rPr lang="en-US" b="1" dirty="0" err="1">
                <a:solidFill>
                  <a:schemeClr val="accent6">
                    <a:lumMod val="75000"/>
                  </a:schemeClr>
                </a:solidFill>
                <a:latin typeface="Courier New" pitchFamily="49" charset="0"/>
                <a:cs typeface="Courier New" pitchFamily="49" charset="0"/>
              </a:rPr>
              <a:t>Course_Description</a:t>
            </a:r>
            <a:r>
              <a:rPr lang="en-US"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’My SQL’</a:t>
            </a:r>
          </a:p>
          <a:p>
            <a:pPr marL="284163" indent="-284163">
              <a:buNone/>
            </a:pPr>
            <a:r>
              <a:rPr lang="en-US" b="1" dirty="0">
                <a:solidFill>
                  <a:schemeClr val="accent1">
                    <a:lumMod val="75000"/>
                  </a:schemeClr>
                </a:solidFill>
                <a:latin typeface="Courier New" pitchFamily="49" charset="0"/>
                <a:cs typeface="Courier New" pitchFamily="49" charset="0"/>
              </a:rPr>
              <a:t>WHERE</a:t>
            </a:r>
            <a:r>
              <a:rPr lang="en-US" b="1" dirty="0">
                <a:solidFill>
                  <a:srgbClr val="000000"/>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Course_Code</a:t>
            </a:r>
            <a:r>
              <a:rPr lang="en-US" b="1" dirty="0">
                <a:solidFill>
                  <a:schemeClr val="accent6">
                    <a:lumMod val="75000"/>
                  </a:schemeClr>
                </a:solidFill>
                <a:latin typeface="Courier New" pitchFamily="49" charset="0"/>
                <a:cs typeface="Courier New" pitchFamily="49" charset="0"/>
              </a:rPr>
              <a:t>=106</a:t>
            </a:r>
          </a:p>
          <a:p>
            <a:pPr marL="0" indent="0">
              <a:buNone/>
            </a:pPr>
            <a:endParaRPr lang="en-US" sz="2400" b="1" dirty="0">
              <a:solidFill>
                <a:srgbClr val="000000"/>
              </a:solidFill>
            </a:endParaRPr>
          </a:p>
          <a:p>
            <a:r>
              <a:rPr lang="en-US" dirty="0">
                <a:solidFill>
                  <a:srgbClr val="000000"/>
                </a:solidFill>
              </a:rPr>
              <a:t>Solution For Requirement </a:t>
            </a:r>
            <a:r>
              <a:rPr lang="en-US" dirty="0" smtClean="0">
                <a:solidFill>
                  <a:srgbClr val="000000"/>
                </a:solidFill>
              </a:rPr>
              <a:t>8</a:t>
            </a:r>
            <a:r>
              <a:rPr lang="en-US" dirty="0">
                <a:solidFill>
                  <a:srgbClr val="000000"/>
                </a:solidFill>
              </a:rPr>
              <a:t>:  </a:t>
            </a:r>
          </a:p>
          <a:p>
            <a:pPr marL="0" indent="0">
              <a:buNone/>
            </a:pPr>
            <a:r>
              <a:rPr lang="en-US" b="1" dirty="0">
                <a:solidFill>
                  <a:schemeClr val="accent1">
                    <a:lumMod val="75000"/>
                  </a:schemeClr>
                </a:solidFill>
                <a:latin typeface="Courier New" pitchFamily="49" charset="0"/>
                <a:cs typeface="Courier New" pitchFamily="49" charset="0"/>
              </a:rPr>
              <a:t>DELETE FROM </a:t>
            </a:r>
            <a:r>
              <a:rPr lang="en-US" b="1" dirty="0" err="1">
                <a:solidFill>
                  <a:schemeClr val="accent6">
                    <a:lumMod val="75000"/>
                  </a:schemeClr>
                </a:solidFill>
                <a:latin typeface="Courier New" pitchFamily="49" charset="0"/>
                <a:cs typeface="Courier New" pitchFamily="49" charset="0"/>
              </a:rPr>
              <a:t>CMS_course_info</a:t>
            </a:r>
            <a:r>
              <a:rPr lang="en-US" b="1" dirty="0">
                <a:solidFill>
                  <a:srgbClr val="BC8F00"/>
                </a:solidFill>
                <a:latin typeface="Courier New" pitchFamily="49" charset="0"/>
                <a:cs typeface="Courier New" pitchFamily="49" charset="0"/>
              </a:rPr>
              <a:t> </a:t>
            </a:r>
          </a:p>
          <a:p>
            <a:pPr marL="0" indent="0">
              <a:buNone/>
            </a:pPr>
            <a:r>
              <a:rPr lang="en-US" b="1" dirty="0">
                <a:solidFill>
                  <a:schemeClr val="accent1">
                    <a:lumMod val="75000"/>
                  </a:schemeClr>
                </a:solidFill>
                <a:latin typeface="Courier New" pitchFamily="49" charset="0"/>
                <a:cs typeface="Courier New" pitchFamily="49" charset="0"/>
              </a:rPr>
              <a:t>WHERE</a:t>
            </a:r>
            <a:r>
              <a:rPr lang="en-US" b="1" dirty="0">
                <a:solidFill>
                  <a:srgbClr val="BC8F00"/>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Course_Name</a:t>
            </a:r>
            <a:r>
              <a:rPr lang="en-US" b="1" dirty="0">
                <a:solidFill>
                  <a:srgbClr val="BC8F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 'RDBMS'</a:t>
            </a:r>
          </a:p>
        </p:txBody>
      </p:sp>
      <p:sp>
        <p:nvSpPr>
          <p:cNvPr id="2" name="Title 1"/>
          <p:cNvSpPr>
            <a:spLocks noGrp="1"/>
          </p:cNvSpPr>
          <p:nvPr>
            <p:ph type="title"/>
          </p:nvPr>
        </p:nvSpPr>
        <p:spPr>
          <a:noFill/>
          <a:ln>
            <a:noFill/>
          </a:ln>
        </p:spPr>
        <p:txBody>
          <a:bodyPr anchor="ctr"/>
          <a:lstStyle/>
          <a:p>
            <a:r>
              <a:rPr lang="en-US" sz="3600" dirty="0"/>
              <a:t>Lend a Hand: Solutions (Contd.)</a:t>
            </a:r>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63</a:t>
            </a:r>
            <a:endParaRPr lang="en-US" sz="1400" dirty="0"/>
          </a:p>
        </p:txBody>
      </p:sp>
    </p:spTree>
    <p:extLst>
      <p:ext uri="{BB962C8B-B14F-4D97-AF65-F5344CB8AC3E}">
        <p14:creationId xmlns:p14="http://schemas.microsoft.com/office/powerpoint/2010/main" val="35245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1143000"/>
          </a:xfrm>
        </p:spPr>
        <p:txBody>
          <a:bodyPr/>
          <a:lstStyle/>
          <a:p>
            <a:pPr marL="285750" lvl="1">
              <a:buFont typeface="Arial" pitchFamily="34" charset="0"/>
              <a:buChar char="•"/>
            </a:pPr>
            <a:r>
              <a:rPr lang="en-US" dirty="0"/>
              <a:t>Let’s practice using select queries</a:t>
            </a:r>
            <a:r>
              <a:rPr lang="en-US" dirty="0" smtClean="0"/>
              <a:t>.</a:t>
            </a:r>
            <a:endParaRPr lang="en-US" dirty="0"/>
          </a:p>
          <a:p>
            <a:pPr marL="822325" lvl="1" indent="-365125">
              <a:spcBef>
                <a:spcPts val="0"/>
              </a:spcBef>
            </a:pPr>
            <a:r>
              <a:rPr lang="en-US" dirty="0" smtClean="0"/>
              <a:t>Requirement </a:t>
            </a:r>
            <a:r>
              <a:rPr lang="en-US" dirty="0"/>
              <a:t>9: Insert few more records in the </a:t>
            </a:r>
            <a:r>
              <a:rPr lang="en-US" dirty="0" err="1"/>
              <a:t>course_info</a:t>
            </a:r>
            <a:r>
              <a:rPr lang="en-US" dirty="0"/>
              <a:t> table. The green ones are newly inserted data. Check whether all the rows can be inserted successfully.</a:t>
            </a:r>
          </a:p>
          <a:p>
            <a:pPr indent="-365760">
              <a:lnSpc>
                <a:spcPct val="120000"/>
              </a:lnSpc>
            </a:pPr>
            <a:endParaRPr lang="en-US" dirty="0"/>
          </a:p>
          <a:p>
            <a:pPr indent="-365760">
              <a:lnSpc>
                <a:spcPct val="120000"/>
              </a:lnSpc>
            </a:pPr>
            <a:endParaRPr lang="en-US" dirty="0"/>
          </a:p>
          <a:p>
            <a:pPr indent="-365760">
              <a:lnSpc>
                <a:spcPct val="120000"/>
              </a:lnSpc>
            </a:pPr>
            <a:endParaRPr lang="en-US" dirty="0"/>
          </a:p>
          <a:p>
            <a:pPr indent="-365760">
              <a:lnSpc>
                <a:spcPct val="120000"/>
              </a:lnSpc>
            </a:pPr>
            <a:endParaRPr lang="en-US" dirty="0"/>
          </a:p>
          <a:p>
            <a:pPr indent="-365760">
              <a:lnSpc>
                <a:spcPct val="120000"/>
              </a:lnSpc>
            </a:pPr>
            <a:endParaRPr lang="en-US" dirty="0"/>
          </a:p>
          <a:p>
            <a:pPr marL="0" indent="0">
              <a:lnSpc>
                <a:spcPct val="120000"/>
              </a:lnSpc>
              <a:buNone/>
            </a:pPr>
            <a:endParaRPr lang="en-US" dirty="0"/>
          </a:p>
        </p:txBody>
      </p:sp>
      <p:sp>
        <p:nvSpPr>
          <p:cNvPr id="2" name="Title 1"/>
          <p:cNvSpPr>
            <a:spLocks noGrp="1"/>
          </p:cNvSpPr>
          <p:nvPr>
            <p:ph type="title"/>
          </p:nvPr>
        </p:nvSpPr>
        <p:spPr>
          <a:noFill/>
          <a:ln>
            <a:noFill/>
          </a:ln>
        </p:spPr>
        <p:txBody>
          <a:bodyPr anchor="ctr"/>
          <a:lstStyle/>
          <a:p>
            <a:r>
              <a:rPr lang="en-US" sz="3600" dirty="0"/>
              <a:t>Lend a Hand (Contd.)</a:t>
            </a:r>
          </a:p>
        </p:txBody>
      </p:sp>
      <p:graphicFrame>
        <p:nvGraphicFramePr>
          <p:cNvPr id="8" name="Table 7"/>
          <p:cNvGraphicFramePr>
            <a:graphicFrameLocks noGrp="1"/>
          </p:cNvGraphicFramePr>
          <p:nvPr>
            <p:extLst>
              <p:ext uri="{D42A27DB-BD31-4B8C-83A1-F6EECF244321}">
                <p14:modId xmlns:p14="http://schemas.microsoft.com/office/powerpoint/2010/main" val="409629001"/>
              </p:ext>
            </p:extLst>
          </p:nvPr>
        </p:nvGraphicFramePr>
        <p:xfrm>
          <a:off x="1148111" y="2436651"/>
          <a:ext cx="7078409" cy="2590800"/>
        </p:xfrm>
        <a:graphic>
          <a:graphicData uri="http://schemas.openxmlformats.org/drawingml/2006/table">
            <a:tbl>
              <a:tblPr firstRow="1" bandRow="1">
                <a:tableStyleId>{5C22544A-7EE6-4342-B048-85BDC9FD1C3A}</a:tableStyleId>
              </a:tblPr>
              <a:tblGrid>
                <a:gridCol w="1400493"/>
                <a:gridCol w="1731137"/>
                <a:gridCol w="2002155"/>
                <a:gridCol w="1944624"/>
              </a:tblGrid>
              <a:tr h="304800">
                <a:tc>
                  <a:txBody>
                    <a:bodyPr/>
                    <a:lstStyle/>
                    <a:p>
                      <a:r>
                        <a:rPr lang="en-US" sz="1600" dirty="0" smtClean="0">
                          <a:latin typeface="+mn-lt"/>
                          <a:cs typeface="Arial" pitchFamily="34" charset="0"/>
                        </a:rPr>
                        <a:t>COURSE_CODE</a:t>
                      </a:r>
                      <a:endParaRPr lang="en-US" sz="1600" dirty="0">
                        <a:latin typeface="+mn-lt"/>
                        <a:cs typeface="Arial" pitchFamily="34" charset="0"/>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Arial" pitchFamily="34" charset="0"/>
                        </a:rPr>
                        <a:t>COURSE_NAME</a:t>
                      </a:r>
                      <a:endParaRPr lang="en-US" sz="1600" b="1" kern="1200" dirty="0">
                        <a:solidFill>
                          <a:schemeClr val="lt1"/>
                        </a:solidFill>
                        <a:latin typeface="+mn-lt"/>
                        <a:ea typeface="+mn-ea"/>
                        <a:cs typeface="Arial" pitchFamily="34" charset="0"/>
                      </a:endParaRPr>
                    </a:p>
                  </a:txBody>
                  <a:tcPr/>
                </a:tc>
                <a:tc>
                  <a:txBody>
                    <a:bodyPr/>
                    <a:lstStyle/>
                    <a:p>
                      <a:pPr marL="0" algn="l" defTabSz="914400" rtl="0" eaLnBrk="1" latinLnBrk="0" hangingPunct="1"/>
                      <a:r>
                        <a:rPr lang="en-US" sz="1600" b="1" kern="1200" dirty="0" smtClean="0">
                          <a:solidFill>
                            <a:schemeClr val="lt1"/>
                          </a:solidFill>
                          <a:latin typeface="+mn-lt"/>
                          <a:ea typeface="+mn-ea"/>
                          <a:cs typeface="Arial" pitchFamily="34" charset="0"/>
                        </a:rPr>
                        <a:t>COURSE_DESCRIPTION</a:t>
                      </a:r>
                      <a:endParaRPr lang="en-US" sz="1600" b="1" kern="1200" dirty="0">
                        <a:solidFill>
                          <a:schemeClr val="lt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Arial" pitchFamily="34" charset="0"/>
                        </a:rPr>
                        <a:t>COURSE_START_DATE</a:t>
                      </a:r>
                      <a:endParaRPr lang="en-US" sz="1600" b="1" kern="1200" dirty="0">
                        <a:solidFill>
                          <a:schemeClr val="lt1"/>
                        </a:solidFill>
                        <a:latin typeface="+mn-lt"/>
                        <a:ea typeface="+mn-ea"/>
                        <a:cs typeface="Arial" pitchFamily="34" charset="0"/>
                      </a:endParaRPr>
                    </a:p>
                  </a:txBody>
                  <a:tcPr/>
                </a:tc>
              </a:tr>
              <a:tr h="318791">
                <a:tc>
                  <a:txBody>
                    <a:bodyPr/>
                    <a:lstStyle/>
                    <a:p>
                      <a:r>
                        <a:rPr lang="en-US" sz="1600" dirty="0" smtClean="0">
                          <a:latin typeface="+mn-lt"/>
                          <a:cs typeface="Arial" pitchFamily="34" charset="0"/>
                        </a:rPr>
                        <a:t>343</a:t>
                      </a:r>
                      <a:endParaRPr lang="en-US" sz="1600" dirty="0">
                        <a:latin typeface="+mn-lt"/>
                        <a:cs typeface="Arial" pitchFamily="34" charset="0"/>
                      </a:endParaRPr>
                    </a:p>
                  </a:txBody>
                  <a:tcPr/>
                </a:tc>
                <a:tc>
                  <a:txBody>
                    <a:bodyPr/>
                    <a:lstStyle/>
                    <a:p>
                      <a:r>
                        <a:rPr lang="en-US" sz="1600" dirty="0" smtClean="0">
                          <a:latin typeface="+mn-lt"/>
                          <a:cs typeface="Arial" pitchFamily="34" charset="0"/>
                        </a:rPr>
                        <a:t>Java</a:t>
                      </a:r>
                      <a:r>
                        <a:rPr lang="en-US" sz="1600" baseline="0" dirty="0" smtClean="0">
                          <a:latin typeface="+mn-lt"/>
                          <a:cs typeface="Arial" pitchFamily="34" charset="0"/>
                        </a:rPr>
                        <a:t> Programming</a:t>
                      </a:r>
                      <a:endParaRPr lang="en-US" sz="1600" dirty="0">
                        <a:latin typeface="+mn-lt"/>
                        <a:cs typeface="Arial" pitchFamily="34" charset="0"/>
                      </a:endParaRPr>
                    </a:p>
                  </a:txBody>
                  <a:tcPr/>
                </a:tc>
                <a:tc>
                  <a:txBody>
                    <a:bodyPr/>
                    <a:lstStyle/>
                    <a:p>
                      <a:r>
                        <a:rPr lang="en-US" sz="1600" dirty="0" smtClean="0">
                          <a:latin typeface="+mn-lt"/>
                          <a:cs typeface="Arial" pitchFamily="34" charset="0"/>
                        </a:rPr>
                        <a:t>Basics</a:t>
                      </a:r>
                      <a:r>
                        <a:rPr lang="en-US" sz="1600" baseline="0" dirty="0" smtClean="0">
                          <a:latin typeface="+mn-lt"/>
                          <a:cs typeface="Arial" pitchFamily="34" charset="0"/>
                        </a:rPr>
                        <a:t> of Java</a:t>
                      </a:r>
                      <a:endParaRPr lang="en-US" sz="1600" dirty="0">
                        <a:latin typeface="+mn-lt"/>
                        <a:cs typeface="Arial" pitchFamily="34" charset="0"/>
                      </a:endParaRPr>
                    </a:p>
                  </a:txBody>
                  <a:tcPr/>
                </a:tc>
                <a:tc>
                  <a:txBody>
                    <a:bodyPr/>
                    <a:lstStyle/>
                    <a:p>
                      <a:r>
                        <a:rPr lang="en-US" sz="1600" dirty="0" smtClean="0">
                          <a:latin typeface="+mn-lt"/>
                          <a:cs typeface="Arial" pitchFamily="34" charset="0"/>
                        </a:rPr>
                        <a:t>12 /12/2012</a:t>
                      </a:r>
                      <a:endParaRPr lang="en-US" sz="1600" dirty="0">
                        <a:latin typeface="+mn-lt"/>
                        <a:cs typeface="Arial" pitchFamily="34" charset="0"/>
                      </a:endParaRPr>
                    </a:p>
                  </a:txBody>
                  <a:tcPr/>
                </a:tc>
              </a:tr>
              <a:tr h="289810">
                <a:tc>
                  <a:txBody>
                    <a:bodyPr/>
                    <a:lstStyle/>
                    <a:p>
                      <a:r>
                        <a:rPr lang="en-US" sz="1600" dirty="0" smtClean="0">
                          <a:latin typeface="+mn-lt"/>
                          <a:cs typeface="Arial" pitchFamily="34" charset="0"/>
                        </a:rPr>
                        <a:t>167</a:t>
                      </a:r>
                      <a:endParaRPr lang="en-US" sz="1600" dirty="0">
                        <a:latin typeface="+mn-lt"/>
                        <a:cs typeface="Arial" pitchFamily="34" charset="0"/>
                      </a:endParaRPr>
                    </a:p>
                  </a:txBody>
                  <a:tcPr/>
                </a:tc>
                <a:tc>
                  <a:txBody>
                    <a:bodyPr/>
                    <a:lstStyle/>
                    <a:p>
                      <a:r>
                        <a:rPr lang="en-US" sz="1600" dirty="0" smtClean="0">
                          <a:latin typeface="+mn-lt"/>
                          <a:cs typeface="Arial" pitchFamily="34" charset="0"/>
                        </a:rPr>
                        <a:t>C Programming</a:t>
                      </a:r>
                      <a:endParaRPr lang="en-US" sz="1600" dirty="0">
                        <a:latin typeface="+mn-lt"/>
                        <a:cs typeface="Arial" pitchFamily="34" charset="0"/>
                      </a:endParaRPr>
                    </a:p>
                  </a:txBody>
                  <a:tcPr/>
                </a:tc>
                <a:tc>
                  <a:txBody>
                    <a:bodyPr/>
                    <a:lstStyle/>
                    <a:p>
                      <a:r>
                        <a:rPr lang="en-US" sz="1600" dirty="0" smtClean="0">
                          <a:latin typeface="+mn-lt"/>
                          <a:cs typeface="Arial" pitchFamily="34" charset="0"/>
                        </a:rPr>
                        <a:t>Basics of C</a:t>
                      </a:r>
                      <a:endParaRPr lang="en-US" sz="1600" dirty="0">
                        <a:latin typeface="+mn-lt"/>
                        <a:cs typeface="Arial" pitchFamily="34" charset="0"/>
                      </a:endParaRPr>
                    </a:p>
                  </a:txBody>
                  <a:tcPr/>
                </a:tc>
                <a:tc>
                  <a:txBody>
                    <a:bodyPr/>
                    <a:lstStyle/>
                    <a:p>
                      <a:r>
                        <a:rPr lang="en-US" sz="1600" dirty="0" smtClean="0">
                          <a:latin typeface="+mn-lt"/>
                          <a:cs typeface="Arial" pitchFamily="34" charset="0"/>
                        </a:rPr>
                        <a:t>11/11/2012</a:t>
                      </a:r>
                      <a:endParaRPr lang="en-US" sz="1600" dirty="0">
                        <a:latin typeface="+mn-lt"/>
                        <a:cs typeface="Arial" pitchFamily="34" charset="0"/>
                      </a:endParaRPr>
                    </a:p>
                  </a:txBody>
                  <a:tcPr/>
                </a:tc>
              </a:tr>
              <a:tr h="324537">
                <a:tc>
                  <a:txBody>
                    <a:bodyPr/>
                    <a:lstStyle/>
                    <a:p>
                      <a:r>
                        <a:rPr lang="en-US" sz="1600" dirty="0" smtClean="0">
                          <a:latin typeface="+mn-lt"/>
                          <a:cs typeface="Arial" pitchFamily="34" charset="0"/>
                        </a:rPr>
                        <a:t>106</a:t>
                      </a:r>
                      <a:endParaRPr lang="en-US" sz="1600" dirty="0">
                        <a:latin typeface="+mn-lt"/>
                        <a:cs typeface="Arial" pitchFamily="34" charset="0"/>
                      </a:endParaRPr>
                    </a:p>
                  </a:txBody>
                  <a:tcPr/>
                </a:tc>
                <a:tc>
                  <a:txBody>
                    <a:bodyPr/>
                    <a:lstStyle/>
                    <a:p>
                      <a:r>
                        <a:rPr lang="en-US" sz="1600" dirty="0" smtClean="0">
                          <a:latin typeface="+mn-lt"/>
                          <a:cs typeface="Arial" pitchFamily="34" charset="0"/>
                        </a:rPr>
                        <a:t>MYSQL </a:t>
                      </a:r>
                      <a:endParaRPr lang="en-US" sz="1600" dirty="0">
                        <a:latin typeface="+mn-lt"/>
                        <a:cs typeface="Arial" pitchFamily="34" charset="0"/>
                      </a:endParaRPr>
                    </a:p>
                  </a:txBody>
                  <a:tcPr/>
                </a:tc>
                <a:tc>
                  <a:txBody>
                    <a:bodyPr/>
                    <a:lstStyle/>
                    <a:p>
                      <a:r>
                        <a:rPr lang="en-US" sz="1600" dirty="0" smtClean="0">
                          <a:latin typeface="+mn-lt"/>
                          <a:cs typeface="Arial" pitchFamily="34" charset="0"/>
                        </a:rPr>
                        <a:t>My SQL</a:t>
                      </a:r>
                      <a:endParaRPr lang="en-US" sz="1600" dirty="0">
                        <a:latin typeface="+mn-lt"/>
                        <a:cs typeface="Arial" pitchFamily="34" charset="0"/>
                      </a:endParaRPr>
                    </a:p>
                  </a:txBody>
                  <a:tcPr/>
                </a:tc>
                <a:tc>
                  <a:txBody>
                    <a:bodyPr/>
                    <a:lstStyle/>
                    <a:p>
                      <a:r>
                        <a:rPr lang="en-US" sz="1600" dirty="0" smtClean="0">
                          <a:latin typeface="+mn-lt"/>
                          <a:cs typeface="Arial" pitchFamily="34" charset="0"/>
                        </a:rPr>
                        <a:t>11/03/2011</a:t>
                      </a:r>
                      <a:endParaRPr lang="en-US" sz="1600" dirty="0">
                        <a:latin typeface="+mn-lt"/>
                        <a:cs typeface="Arial" pitchFamily="34" charset="0"/>
                      </a:endParaRPr>
                    </a:p>
                  </a:txBody>
                  <a:tcPr/>
                </a:tc>
              </a:tr>
              <a:tr h="324537">
                <a:tc>
                  <a:txBody>
                    <a:bodyPr/>
                    <a:lstStyle/>
                    <a:p>
                      <a:r>
                        <a:rPr lang="en-US" sz="1600" dirty="0" smtClean="0">
                          <a:solidFill>
                            <a:schemeClr val="tx1"/>
                          </a:solidFill>
                          <a:latin typeface="+mn-lt"/>
                          <a:cs typeface="Arial" pitchFamily="34" charset="0"/>
                        </a:rPr>
                        <a:t>106</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Oracle</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Oracle PL SQL</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11/03/2011</a:t>
                      </a:r>
                      <a:endParaRPr lang="en-US" sz="1600" dirty="0">
                        <a:solidFill>
                          <a:schemeClr val="tx1"/>
                        </a:solidFill>
                        <a:latin typeface="+mn-lt"/>
                        <a:cs typeface="Arial" pitchFamily="34" charset="0"/>
                      </a:endParaRPr>
                    </a:p>
                  </a:txBody>
                  <a:tcPr>
                    <a:solidFill>
                      <a:schemeClr val="accent3">
                        <a:lumMod val="60000"/>
                        <a:lumOff val="40000"/>
                      </a:schemeClr>
                    </a:solidFill>
                  </a:tcPr>
                </a:tc>
              </a:tr>
              <a:tr h="324537">
                <a:tc>
                  <a:txBody>
                    <a:bodyPr/>
                    <a:lstStyle/>
                    <a:p>
                      <a:r>
                        <a:rPr lang="en-US" sz="1600" dirty="0" smtClean="0">
                          <a:solidFill>
                            <a:schemeClr val="tx1"/>
                          </a:solidFill>
                          <a:latin typeface="+mn-lt"/>
                          <a:cs typeface="Arial" pitchFamily="34" charset="0"/>
                        </a:rPr>
                        <a:t>302</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Oracle</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Oracle</a:t>
                      </a:r>
                      <a:r>
                        <a:rPr lang="en-US" sz="1600" baseline="0" dirty="0" smtClean="0">
                          <a:solidFill>
                            <a:schemeClr val="tx1"/>
                          </a:solidFill>
                          <a:latin typeface="+mn-lt"/>
                          <a:cs typeface="Arial" pitchFamily="34" charset="0"/>
                        </a:rPr>
                        <a:t> Architecture</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11/04/2011</a:t>
                      </a:r>
                      <a:endParaRPr lang="en-US" sz="1600" dirty="0">
                        <a:solidFill>
                          <a:schemeClr val="tx1"/>
                        </a:solidFill>
                        <a:latin typeface="+mn-lt"/>
                        <a:cs typeface="Arial" pitchFamily="34" charset="0"/>
                      </a:endParaRPr>
                    </a:p>
                  </a:txBody>
                  <a:tcPr>
                    <a:solidFill>
                      <a:schemeClr val="accent3">
                        <a:lumMod val="60000"/>
                        <a:lumOff val="40000"/>
                      </a:schemeClr>
                    </a:solidFill>
                  </a:tcPr>
                </a:tc>
              </a:tr>
              <a:tr h="324537">
                <a:tc>
                  <a:txBody>
                    <a:bodyPr/>
                    <a:lstStyle/>
                    <a:p>
                      <a:r>
                        <a:rPr lang="en-US" sz="1600" dirty="0" smtClean="0">
                          <a:solidFill>
                            <a:schemeClr val="tx1"/>
                          </a:solidFill>
                          <a:latin typeface="+mn-lt"/>
                          <a:cs typeface="Arial" pitchFamily="34" charset="0"/>
                        </a:rPr>
                        <a:t>231</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Core Java</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Java IO</a:t>
                      </a:r>
                      <a:endParaRPr lang="en-US" sz="1600" dirty="0">
                        <a:solidFill>
                          <a:schemeClr val="tx1"/>
                        </a:solidFill>
                        <a:latin typeface="+mn-lt"/>
                        <a:cs typeface="Arial" pitchFamily="34" charset="0"/>
                      </a:endParaRPr>
                    </a:p>
                  </a:txBody>
                  <a:tcPr>
                    <a:solidFill>
                      <a:schemeClr val="accent3">
                        <a:lumMod val="60000"/>
                        <a:lumOff val="40000"/>
                      </a:schemeClr>
                    </a:solidFill>
                  </a:tcPr>
                </a:tc>
                <a:tc>
                  <a:txBody>
                    <a:bodyPr/>
                    <a:lstStyle/>
                    <a:p>
                      <a:r>
                        <a:rPr lang="en-US" sz="1600" dirty="0" smtClean="0">
                          <a:solidFill>
                            <a:schemeClr val="tx1"/>
                          </a:solidFill>
                          <a:latin typeface="+mn-lt"/>
                          <a:cs typeface="Arial" pitchFamily="34" charset="0"/>
                        </a:rPr>
                        <a:t>11/06/2011</a:t>
                      </a:r>
                      <a:endParaRPr lang="en-US" sz="1600" dirty="0">
                        <a:solidFill>
                          <a:schemeClr val="tx1"/>
                        </a:solidFill>
                        <a:latin typeface="+mn-lt"/>
                        <a:cs typeface="Arial" pitchFamily="34" charset="0"/>
                      </a:endParaRPr>
                    </a:p>
                  </a:txBody>
                  <a:tcPr>
                    <a:solidFill>
                      <a:schemeClr val="accent3">
                        <a:lumMod val="60000"/>
                        <a:lumOff val="40000"/>
                      </a:schemeClr>
                    </a:solidFill>
                  </a:tcPr>
                </a:tc>
              </a:tr>
            </a:tbl>
          </a:graphicData>
        </a:graphic>
      </p:graphicFrame>
      <p:pic>
        <p:nvPicPr>
          <p:cNvPr id="9"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bwMode="auto">
          <a:xfrm>
            <a:off x="533400" y="5257800"/>
            <a:ext cx="8382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ct val="20000"/>
              </a:spcBef>
              <a:spcAft>
                <a:spcPct val="0"/>
              </a:spcAft>
              <a:buFont typeface="Arial" pitchFamily="34" charset="0"/>
              <a:buChar char="•"/>
              <a:defRPr lang="en-US" sz="1800" b="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1800" b="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2325" lvl="1" indent="-365125">
              <a:spcBef>
                <a:spcPts val="0"/>
              </a:spcBef>
            </a:pPr>
            <a:r>
              <a:rPr lang="en-US" dirty="0" smtClean="0"/>
              <a:t>Requirement </a:t>
            </a:r>
            <a:r>
              <a:rPr lang="en-US" dirty="0"/>
              <a:t>10: Retrieve courses named “Core Java”.</a:t>
            </a:r>
          </a:p>
          <a:p>
            <a:pPr marL="822325" lvl="1" indent="-365125">
              <a:spcBef>
                <a:spcPts val="0"/>
              </a:spcBef>
            </a:pPr>
            <a:r>
              <a:rPr lang="en-US" dirty="0"/>
              <a:t>Requirement </a:t>
            </a:r>
            <a:r>
              <a:rPr lang="en-US" dirty="0" smtClean="0"/>
              <a:t>11</a:t>
            </a:r>
            <a:r>
              <a:rPr lang="en-US" dirty="0"/>
              <a:t>: Retrieve courses named “Core Java” with the code 343</a:t>
            </a:r>
            <a:r>
              <a:rPr lang="en-US" dirty="0">
                <a:solidFill>
                  <a:srgbClr val="FF0000"/>
                </a:solidFill>
              </a:rPr>
              <a:t>.</a:t>
            </a:r>
          </a:p>
          <a:p>
            <a:pPr marL="822325" lvl="1" indent="-365125">
              <a:spcBef>
                <a:spcPts val="0"/>
              </a:spcBef>
            </a:pPr>
            <a:r>
              <a:rPr lang="en-US" dirty="0" smtClean="0"/>
              <a:t>Requirement </a:t>
            </a:r>
            <a:r>
              <a:rPr lang="en-US" dirty="0"/>
              <a:t>12: Retrieve the unique course names of the courses.</a:t>
            </a:r>
          </a:p>
          <a:p>
            <a:pPr indent="-365760">
              <a:lnSpc>
                <a:spcPct val="120000"/>
              </a:lnSpc>
            </a:pPr>
            <a:endParaRPr lang="en-US" dirty="0" smtClean="0"/>
          </a:p>
          <a:p>
            <a:pPr indent="-365760">
              <a:lnSpc>
                <a:spcPct val="120000"/>
              </a:lnSpc>
            </a:pPr>
            <a:endParaRPr lang="en-US" dirty="0" smtClean="0"/>
          </a:p>
          <a:p>
            <a:pPr indent="-365760">
              <a:lnSpc>
                <a:spcPct val="120000"/>
              </a:lnSpc>
            </a:pPr>
            <a:endParaRPr lang="en-US" dirty="0" smtClean="0"/>
          </a:p>
          <a:p>
            <a:pPr indent="-365760">
              <a:lnSpc>
                <a:spcPct val="120000"/>
              </a:lnSpc>
            </a:pPr>
            <a:endParaRPr lang="en-US" dirty="0" smtClean="0"/>
          </a:p>
          <a:p>
            <a:pPr indent="-365760">
              <a:lnSpc>
                <a:spcPct val="120000"/>
              </a:lnSpc>
            </a:pPr>
            <a:endParaRPr lang="en-US" dirty="0" smtClean="0"/>
          </a:p>
          <a:p>
            <a:pPr marL="0" indent="0">
              <a:lnSpc>
                <a:spcPct val="120000"/>
              </a:lnSpc>
              <a:buFont typeface="Arial" pitchFamily="34" charset="0"/>
              <a:buNone/>
            </a:pPr>
            <a:endParaRPr lang="en-US" dirty="0"/>
          </a:p>
        </p:txBody>
      </p:sp>
      <p:sp>
        <p:nvSpPr>
          <p:cNvPr id="14"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64</a:t>
            </a:r>
            <a:endParaRPr lang="en-US" sz="1400" dirty="0"/>
          </a:p>
        </p:txBody>
      </p:sp>
    </p:spTree>
    <p:extLst>
      <p:ext uri="{BB962C8B-B14F-4D97-AF65-F5344CB8AC3E}">
        <p14:creationId xmlns:p14="http://schemas.microsoft.com/office/powerpoint/2010/main" val="339937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500"/>
                                        <p:tgtEl>
                                          <p:spTgt spid="12">
                                            <p:txEl>
                                              <p:p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10"/>
          </p:nvPr>
        </p:nvSpPr>
        <p:spPr>
          <a:prstGeom prst="rect">
            <a:avLst/>
          </a:prstGeom>
        </p:spPr>
        <p:txBody>
          <a:bodyPr/>
          <a:lstStyle/>
          <a:p>
            <a:pPr>
              <a:defRPr/>
            </a:pPr>
            <a:fld id="{50EC62AF-8A58-47DB-8277-FFD1CE2A98DE}" type="slidenum">
              <a:rPr lang="en-US" smtClean="0"/>
              <a:pPr>
                <a:defRPr/>
              </a:pPr>
              <a:t>65</a:t>
            </a:fld>
            <a:endParaRPr lang="en-US" dirty="0"/>
          </a:p>
        </p:txBody>
      </p:sp>
      <p:sp>
        <p:nvSpPr>
          <p:cNvPr id="2" name="Title 1"/>
          <p:cNvSpPr>
            <a:spLocks noGrp="1"/>
          </p:cNvSpPr>
          <p:nvPr>
            <p:ph type="title"/>
          </p:nvPr>
        </p:nvSpPr>
        <p:spPr>
          <a:noFill/>
          <a:ln>
            <a:noFill/>
          </a:ln>
        </p:spPr>
        <p:txBody>
          <a:bodyPr anchor="ctr"/>
          <a:lstStyle/>
          <a:p>
            <a:r>
              <a:rPr lang="en-US" sz="3600" dirty="0"/>
              <a:t>Lend a Hand: Solutions</a:t>
            </a:r>
          </a:p>
        </p:txBody>
      </p:sp>
      <p:sp>
        <p:nvSpPr>
          <p:cNvPr id="7" name="TextBox 6"/>
          <p:cNvSpPr txBox="1"/>
          <p:nvPr/>
        </p:nvSpPr>
        <p:spPr>
          <a:xfrm>
            <a:off x="381000" y="1143000"/>
            <a:ext cx="8382000" cy="5281446"/>
          </a:xfrm>
          <a:prstGeom prst="rect">
            <a:avLst/>
          </a:prstGeom>
          <a:noFill/>
        </p:spPr>
        <p:txBody>
          <a:bodyPr wrap="square" rtlCol="0">
            <a:spAutoFit/>
          </a:bodyPr>
          <a:lstStyle/>
          <a:p>
            <a:pPr indent="-365760">
              <a:buFont typeface="Arial" pitchFamily="34" charset="0"/>
              <a:buChar char="•"/>
            </a:pPr>
            <a:r>
              <a:rPr lang="en-US" dirty="0">
                <a:solidFill>
                  <a:srgbClr val="000000"/>
                </a:solidFill>
              </a:rPr>
              <a:t>Solution For Requirement </a:t>
            </a:r>
            <a:r>
              <a:rPr lang="en-US" dirty="0" smtClean="0">
                <a:solidFill>
                  <a:srgbClr val="000000"/>
                </a:solidFill>
              </a:rPr>
              <a:t>9: </a:t>
            </a:r>
          </a:p>
          <a:p>
            <a:pPr marL="742950" lvl="1" indent="-285750" fontAlgn="base">
              <a:spcBef>
                <a:spcPct val="20000"/>
              </a:spcBef>
              <a:spcAft>
                <a:spcPct val="0"/>
              </a:spcAft>
              <a:buFont typeface="Arial" charset="0"/>
              <a:buChar char="–"/>
            </a:pPr>
            <a:r>
              <a:rPr lang="en-US" dirty="0"/>
              <a:t>Insert all the records highlighted in green using insert DML as follows:</a:t>
            </a:r>
          </a:p>
          <a:p>
            <a:pPr indent="-365760"/>
            <a:r>
              <a:rPr lang="en-US" b="1" dirty="0" smtClean="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INSERT INTO </a:t>
            </a:r>
            <a:r>
              <a:rPr lang="en-US" b="1" dirty="0">
                <a:solidFill>
                  <a:schemeClr val="accent6">
                    <a:lumMod val="75000"/>
                  </a:schemeClr>
                </a:solidFill>
                <a:latin typeface="Courier New" pitchFamily="49" charset="0"/>
                <a:cs typeface="Courier New" pitchFamily="49" charset="0"/>
              </a:rPr>
              <a:t>Course_info</a:t>
            </a:r>
          </a:p>
          <a:p>
            <a:pPr indent="-365760"/>
            <a:r>
              <a:rPr lang="en-US" sz="1400" b="1" dirty="0" smtClean="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VALUES</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(&lt;put values here&gt;);</a:t>
            </a:r>
          </a:p>
          <a:p>
            <a:pPr indent="-365760"/>
            <a:endParaRPr lang="en-US" sz="1400" dirty="0">
              <a:latin typeface="Courier New" pitchFamily="49" charset="0"/>
              <a:ea typeface="Calibri"/>
              <a:cs typeface="Courier New" pitchFamily="49" charset="0"/>
            </a:endParaRPr>
          </a:p>
          <a:p>
            <a:pPr indent="-365760">
              <a:buFont typeface="Arial" pitchFamily="34" charset="0"/>
              <a:buChar char="•"/>
            </a:pPr>
            <a:r>
              <a:rPr lang="en-US" dirty="0">
                <a:solidFill>
                  <a:srgbClr val="000000"/>
                </a:solidFill>
              </a:rPr>
              <a:t>Solution For Requirement </a:t>
            </a:r>
            <a:r>
              <a:rPr lang="en-US" dirty="0" smtClean="0">
                <a:solidFill>
                  <a:srgbClr val="000000"/>
                </a:solidFill>
              </a:rPr>
              <a:t>10</a:t>
            </a:r>
            <a:r>
              <a:rPr lang="en-US" dirty="0">
                <a:solidFill>
                  <a:srgbClr val="000000"/>
                </a:solidFill>
              </a:rPr>
              <a:t>:</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SELECT</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course_code, course_name, course_description, course_start_date </a:t>
            </a:r>
            <a:r>
              <a:rPr lang="en-US" sz="1400" b="1" dirty="0" smtClean="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cms_course_info</a:t>
            </a:r>
            <a:r>
              <a:rPr lang="en-US" sz="1400" b="1" dirty="0">
                <a:solidFill>
                  <a:srgbClr val="000000"/>
                </a:solidFill>
                <a:latin typeface="Courier New" pitchFamily="49" charset="0"/>
                <a:cs typeface="Courier New" pitchFamily="49" charset="0"/>
              </a:rPr>
              <a:t> </a:t>
            </a:r>
            <a:endParaRPr lang="en-US" sz="1400" b="1" dirty="0" smtClean="0">
              <a:solidFill>
                <a:srgbClr val="000000"/>
              </a:solidFill>
              <a:latin typeface="Courier New" pitchFamily="49" charset="0"/>
              <a:cs typeface="Courier New" pitchFamily="49" charset="0"/>
            </a:endParaRPr>
          </a:p>
          <a:p>
            <a:pPr indent="-365760"/>
            <a:r>
              <a:rPr lang="en-US" sz="1400"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WHERE</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course_name</a:t>
            </a:r>
            <a:r>
              <a:rPr lang="en-US" sz="1400" b="1" dirty="0">
                <a:solidFill>
                  <a:srgbClr val="558ED5"/>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'Core Java‘</a:t>
            </a:r>
          </a:p>
          <a:p>
            <a:pPr indent="-365760"/>
            <a:endParaRPr lang="en-US" sz="1400" dirty="0">
              <a:latin typeface="Courier New" pitchFamily="49" charset="0"/>
              <a:ea typeface="Calibri"/>
              <a:cs typeface="Courier New" pitchFamily="49" charset="0"/>
            </a:endParaRPr>
          </a:p>
          <a:p>
            <a:pPr indent="-365760">
              <a:buFont typeface="Arial" pitchFamily="34" charset="0"/>
              <a:buChar char="•"/>
            </a:pPr>
            <a:r>
              <a:rPr lang="en-US" dirty="0">
                <a:solidFill>
                  <a:srgbClr val="000000"/>
                </a:solidFill>
              </a:rPr>
              <a:t>Solution For Requirement </a:t>
            </a:r>
            <a:r>
              <a:rPr lang="en-US" dirty="0" smtClean="0">
                <a:solidFill>
                  <a:srgbClr val="000000"/>
                </a:solidFill>
              </a:rPr>
              <a:t>11</a:t>
            </a:r>
            <a:r>
              <a:rPr lang="en-US" dirty="0">
                <a:solidFill>
                  <a:srgbClr val="000000"/>
                </a:solidFill>
              </a:rPr>
              <a:t>:</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SELECT</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course_code, course_name, course_description, course_start_date </a:t>
            </a:r>
            <a:r>
              <a:rPr lang="en-US" sz="1400" b="1" dirty="0" smtClean="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cms_course_info</a:t>
            </a:r>
            <a:r>
              <a:rPr lang="en-US" sz="1400" b="1" dirty="0">
                <a:solidFill>
                  <a:srgbClr val="000000"/>
                </a:solidFill>
                <a:latin typeface="Courier New" pitchFamily="49" charset="0"/>
                <a:cs typeface="Courier New" pitchFamily="49" charset="0"/>
              </a:rPr>
              <a:t>  </a:t>
            </a:r>
            <a:endParaRPr lang="en-US" sz="1400" b="1" dirty="0" smtClean="0">
              <a:solidFill>
                <a:srgbClr val="000000"/>
              </a:solidFill>
              <a:latin typeface="Courier New" pitchFamily="49" charset="0"/>
              <a:cs typeface="Courier New" pitchFamily="49" charset="0"/>
            </a:endParaRPr>
          </a:p>
          <a:p>
            <a:pPr indent="-365760"/>
            <a:r>
              <a:rPr lang="en-US" sz="1400"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WHERE</a:t>
            </a:r>
            <a:r>
              <a:rPr lang="en-US" sz="1400" b="1" dirty="0" smtClean="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course_name</a:t>
            </a:r>
            <a:r>
              <a:rPr lang="en-US" sz="1400"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'Core Java' </a:t>
            </a:r>
            <a:r>
              <a:rPr lang="en-US" b="1" dirty="0">
                <a:solidFill>
                  <a:schemeClr val="accent1">
                    <a:lumMod val="75000"/>
                  </a:schemeClr>
                </a:solidFill>
                <a:latin typeface="Courier New" pitchFamily="49" charset="0"/>
                <a:cs typeface="Courier New" pitchFamily="49" charset="0"/>
              </a:rPr>
              <a:t>AND</a:t>
            </a:r>
            <a:r>
              <a:rPr lang="en-US" sz="1400" b="1" dirty="0">
                <a:solidFill>
                  <a:srgbClr val="000000"/>
                </a:solidFill>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course_code </a:t>
            </a:r>
            <a:r>
              <a:rPr lang="en-US" b="1" dirty="0">
                <a:solidFill>
                  <a:schemeClr val="accent1">
                    <a:lumMod val="75000"/>
                  </a:schemeClr>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 343</a:t>
            </a:r>
          </a:p>
          <a:p>
            <a:pPr indent="-365760"/>
            <a:endParaRPr lang="en-US" sz="1400" dirty="0">
              <a:latin typeface="Courier New" pitchFamily="49" charset="0"/>
              <a:ea typeface="Calibri"/>
              <a:cs typeface="Courier New" pitchFamily="49" charset="0"/>
            </a:endParaRPr>
          </a:p>
          <a:p>
            <a:pPr indent="-365760">
              <a:buFont typeface="Arial" pitchFamily="34" charset="0"/>
              <a:buChar char="•"/>
            </a:pPr>
            <a:r>
              <a:rPr lang="en-US" dirty="0">
                <a:solidFill>
                  <a:srgbClr val="000000"/>
                </a:solidFill>
              </a:rPr>
              <a:t>Solution For Requirement </a:t>
            </a:r>
            <a:r>
              <a:rPr lang="en-US" dirty="0" smtClean="0">
                <a:solidFill>
                  <a:srgbClr val="000000"/>
                </a:solidFill>
              </a:rPr>
              <a:t>12</a:t>
            </a:r>
            <a:r>
              <a:rPr lang="en-US" dirty="0">
                <a:solidFill>
                  <a:srgbClr val="000000"/>
                </a:solidFill>
              </a:rPr>
              <a:t>: </a:t>
            </a:r>
          </a:p>
          <a:p>
            <a:pPr indent="-365760"/>
            <a:r>
              <a:rPr lang="en-US" b="1" dirty="0" smtClean="0">
                <a:solidFill>
                  <a:srgbClr val="558ED5"/>
                </a:solidFill>
              </a:rPr>
              <a:t>	</a:t>
            </a:r>
            <a:r>
              <a:rPr lang="en-US" b="1" dirty="0">
                <a:solidFill>
                  <a:schemeClr val="accent1">
                    <a:lumMod val="75000"/>
                  </a:schemeClr>
                </a:solidFill>
                <a:latin typeface="Courier New" pitchFamily="49" charset="0"/>
                <a:cs typeface="Courier New" pitchFamily="49" charset="0"/>
              </a:rPr>
              <a:t>SELECT DISTINCT </a:t>
            </a:r>
            <a:r>
              <a:rPr lang="en-US" b="1" dirty="0">
                <a:solidFill>
                  <a:schemeClr val="accent6">
                    <a:lumMod val="75000"/>
                  </a:schemeClr>
                </a:solidFill>
                <a:latin typeface="Courier New" pitchFamily="49" charset="0"/>
                <a:cs typeface="Courier New" pitchFamily="49" charset="0"/>
              </a:rPr>
              <a:t>course_name</a:t>
            </a:r>
            <a:r>
              <a:rPr lang="en-US" sz="1400" b="1" dirty="0">
                <a:solidFill>
                  <a:srgbClr val="000000"/>
                </a:solidFill>
                <a:latin typeface="Courier New" pitchFamily="49" charset="0"/>
                <a:cs typeface="Courier New" pitchFamily="49" charset="0"/>
              </a:rPr>
              <a:t> </a:t>
            </a:r>
            <a:endParaRPr lang="en-US" sz="1400" b="1" dirty="0" smtClean="0">
              <a:solidFill>
                <a:srgbClr val="000000"/>
              </a:solidFill>
              <a:latin typeface="Courier New" pitchFamily="49" charset="0"/>
              <a:cs typeface="Courier New" pitchFamily="49" charset="0"/>
            </a:endParaRPr>
          </a:p>
          <a:p>
            <a:pPr indent="-365760"/>
            <a:r>
              <a:rPr lang="en-US" sz="1400" b="1" dirty="0">
                <a:solidFill>
                  <a:srgbClr val="000000"/>
                </a:solidFill>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FROM</a:t>
            </a:r>
            <a:r>
              <a:rPr lang="en-US" b="1" dirty="0">
                <a:solidFill>
                  <a:schemeClr val="accent6">
                    <a:lumMod val="75000"/>
                  </a:schemeClr>
                </a:solidFill>
                <a:latin typeface="Courier New" pitchFamily="49" charset="0"/>
                <a:cs typeface="Courier New" pitchFamily="49" charset="0"/>
              </a:rPr>
              <a:t> cms_course_info</a:t>
            </a:r>
          </a:p>
          <a:p>
            <a:pPr indent="-365760">
              <a:lnSpc>
                <a:spcPct val="120000"/>
              </a:lnSpc>
            </a:pPr>
            <a:endParaRPr lang="en-US" b="0" dirty="0"/>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67600" y="-166255"/>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65</a:t>
            </a:r>
            <a:endParaRPr lang="en-US" sz="1400" dirty="0"/>
          </a:p>
        </p:txBody>
      </p:sp>
    </p:spTree>
    <p:extLst>
      <p:ext uri="{BB962C8B-B14F-4D97-AF65-F5344CB8AC3E}">
        <p14:creationId xmlns:p14="http://schemas.microsoft.com/office/powerpoint/2010/main" val="1286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fade">
                                      <p:cBhvr>
                                        <p:cTn id="42" dur="500"/>
                                        <p:tgtEl>
                                          <p:spTgt spid="7">
                                            <p:txEl>
                                              <p:pRg st="11" end="11"/>
                                            </p:txEl>
                                          </p:spTgt>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fade">
                                      <p:cBhvr>
                                        <p:cTn id="46" dur="500"/>
                                        <p:tgtEl>
                                          <p:spTgt spid="7">
                                            <p:txEl>
                                              <p:pRg st="13" end="13"/>
                                            </p:txEl>
                                          </p:spTgt>
                                        </p:tgtEl>
                                      </p:cBhvr>
                                    </p:animEffect>
                                  </p:childTnLst>
                                </p:cTn>
                              </p:par>
                            </p:childTnLst>
                          </p:cTn>
                        </p:par>
                        <p:par>
                          <p:cTn id="47" fill="hold">
                            <p:stCondLst>
                              <p:cond delay="3500"/>
                            </p:stCondLst>
                            <p:childTnLst>
                              <p:par>
                                <p:cTn id="48" presetID="10" presetClass="entr" presetSubtype="0" fill="hold" nodeType="afterEffect">
                                  <p:stCondLst>
                                    <p:cond delay="0"/>
                                  </p:stCondLst>
                                  <p:childTnLst>
                                    <p:set>
                                      <p:cBhvr>
                                        <p:cTn id="49" dur="1" fill="hold">
                                          <p:stCondLst>
                                            <p:cond delay="0"/>
                                          </p:stCondLst>
                                        </p:cTn>
                                        <p:tgtEl>
                                          <p:spTgt spid="7">
                                            <p:txEl>
                                              <p:pRg st="14" end="14"/>
                                            </p:txEl>
                                          </p:spTgt>
                                        </p:tgtEl>
                                        <p:attrNameLst>
                                          <p:attrName>style.visibility</p:attrName>
                                        </p:attrNameLst>
                                      </p:cBhvr>
                                      <p:to>
                                        <p:strVal val="visible"/>
                                      </p:to>
                                    </p:set>
                                    <p:animEffect transition="in" filter="fade">
                                      <p:cBhvr>
                                        <p:cTn id="50" dur="500"/>
                                        <p:tgtEl>
                                          <p:spTgt spid="7">
                                            <p:txEl>
                                              <p:pRg st="14" end="1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5" end="15"/>
                                            </p:txEl>
                                          </p:spTgt>
                                        </p:tgtEl>
                                        <p:attrNameLst>
                                          <p:attrName>style.visibility</p:attrName>
                                        </p:attrNameLst>
                                      </p:cBhvr>
                                      <p:to>
                                        <p:strVal val="visible"/>
                                      </p:to>
                                    </p:set>
                                    <p:animEffect transition="in" filter="fade">
                                      <p:cBhvr>
                                        <p:cTn id="53" dur="5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95800" cy="4525963"/>
          </a:xfrm>
        </p:spPr>
        <p:txBody>
          <a:bodyPr/>
          <a:lstStyle/>
          <a:p>
            <a:pPr>
              <a:spcBef>
                <a:spcPts val="0"/>
              </a:spcBef>
              <a:defRPr/>
            </a:pPr>
            <a:r>
              <a:rPr lang="en-US" dirty="0" smtClean="0"/>
              <a:t>The key points covered in this session are:</a:t>
            </a:r>
          </a:p>
          <a:p>
            <a:pPr marL="0" indent="0">
              <a:spcBef>
                <a:spcPts val="0"/>
              </a:spcBef>
              <a:buNone/>
              <a:defRPr/>
            </a:pPr>
            <a:endParaRPr lang="en-US" dirty="0" smtClean="0"/>
          </a:p>
          <a:p>
            <a:pPr marL="765810" lvl="1" indent="-365760">
              <a:spcBef>
                <a:spcPts val="0"/>
              </a:spcBef>
              <a:defRPr/>
            </a:pPr>
            <a:r>
              <a:rPr lang="en-US" dirty="0" smtClean="0"/>
              <a:t>CREATE, ALTER, RENAME, and TRUNCATE are </a:t>
            </a:r>
            <a:r>
              <a:rPr lang="en-US" dirty="0"/>
              <a:t>special </a:t>
            </a:r>
            <a:r>
              <a:rPr lang="en-US" dirty="0" smtClean="0"/>
              <a:t>commands</a:t>
            </a:r>
            <a:endParaRPr lang="en-US" dirty="0"/>
          </a:p>
          <a:p>
            <a:pPr marL="765810" lvl="1" indent="-365760">
              <a:spcBef>
                <a:spcPts val="0"/>
              </a:spcBef>
              <a:defRPr/>
            </a:pPr>
            <a:r>
              <a:rPr lang="en-US" dirty="0" smtClean="0"/>
              <a:t>How </a:t>
            </a:r>
            <a:r>
              <a:rPr lang="en-US" dirty="0"/>
              <a:t>to insert, </a:t>
            </a:r>
            <a:r>
              <a:rPr lang="en-US" dirty="0" smtClean="0"/>
              <a:t>update, and </a:t>
            </a:r>
            <a:r>
              <a:rPr lang="en-US" dirty="0"/>
              <a:t>delete records </a:t>
            </a:r>
            <a:r>
              <a:rPr lang="en-US" dirty="0" smtClean="0"/>
              <a:t>from table</a:t>
            </a:r>
            <a:endParaRPr lang="en-US" dirty="0"/>
          </a:p>
          <a:p>
            <a:pPr marL="765810" lvl="1" indent="-365760">
              <a:spcBef>
                <a:spcPts val="0"/>
              </a:spcBef>
              <a:defRPr/>
            </a:pPr>
            <a:r>
              <a:rPr lang="en-US" dirty="0" smtClean="0"/>
              <a:t>The division of commands</a:t>
            </a:r>
            <a:endParaRPr lang="en-US" dirty="0"/>
          </a:p>
          <a:p>
            <a:pPr marL="765810" lvl="1" indent="-365760">
              <a:spcBef>
                <a:spcPts val="0"/>
              </a:spcBef>
              <a:defRPr/>
            </a:pPr>
            <a:r>
              <a:rPr lang="en-US" dirty="0" smtClean="0"/>
              <a:t>How to grant and revoke privileges to users</a:t>
            </a:r>
            <a:endParaRPr lang="en-US" dirty="0"/>
          </a:p>
          <a:p>
            <a:pPr marL="342900" lvl="1" indent="-342900">
              <a:buFont typeface="Arial" pitchFamily="34" charset="0"/>
              <a:buChar char="•"/>
              <a:defRPr/>
            </a:pPr>
            <a:endParaRPr lang="en-US" dirty="0"/>
          </a:p>
          <a:p>
            <a:pPr>
              <a:defRPr/>
            </a:pPr>
            <a:endParaRPr dirty="0" smtClean="0"/>
          </a:p>
          <a:p>
            <a:endParaRPr 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524000"/>
            <a:ext cx="4038600" cy="4111149"/>
          </a:xfrm>
        </p:spPr>
      </p:pic>
      <p:sp>
        <p:nvSpPr>
          <p:cNvPr id="6" name="Title 1"/>
          <p:cNvSpPr>
            <a:spLocks noGrp="1"/>
          </p:cNvSpPr>
          <p:nvPr>
            <p:ph type="title"/>
          </p:nvPr>
        </p:nvSpPr>
        <p:spPr>
          <a:noFill/>
          <a:ln>
            <a:noFill/>
          </a:ln>
        </p:spPr>
        <p:txBody>
          <a:bodyPr anchor="ctr"/>
          <a:lstStyle/>
          <a:p>
            <a:r>
              <a:rPr lang="en-US" sz="3600" dirty="0"/>
              <a:t>Summary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66</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additive="base">
                                        <p:cTn id="29"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grpId="0" nodeType="after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 calcmode="lin" valueType="num">
                                      <p:cBhvr additive="base">
                                        <p:cTn id="34"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8000"/>
                            </p:stCondLst>
                            <p:childTnLst>
                              <p:par>
                                <p:cTn id="37" presetID="2" presetClass="entr" presetSubtype="8" fill="hold" grpId="0" nodeType="after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additive="base">
                                        <p:cTn id="39"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41" fill="hold">
                            <p:stCondLst>
                              <p:cond delay="10000"/>
                            </p:stCondLst>
                            <p:childTnLst>
                              <p:par>
                                <p:cTn id="42" presetID="2" presetClass="entr" presetSubtype="8"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additive="base">
                                        <p:cTn id="44"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45"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476397" cy="4946650"/>
          </a:xfrm>
        </p:spPr>
        <p:txBody>
          <a:bodyPr/>
          <a:lstStyle/>
          <a:p>
            <a:pPr marL="365760" indent="-365760">
              <a:lnSpc>
                <a:spcPct val="120000"/>
              </a:lnSpc>
              <a:spcBef>
                <a:spcPts val="0"/>
              </a:spcBef>
              <a:defRPr/>
            </a:pPr>
            <a:r>
              <a:rPr lang="en-US" sz="2000" dirty="0"/>
              <a:t>http://en.wikipedia.org/wiki/Data_definition_language</a:t>
            </a:r>
          </a:p>
          <a:p>
            <a:pPr marL="365760" indent="-365760">
              <a:lnSpc>
                <a:spcPct val="120000"/>
              </a:lnSpc>
              <a:spcBef>
                <a:spcPts val="0"/>
              </a:spcBef>
              <a:defRPr/>
            </a:pPr>
            <a:r>
              <a:rPr lang="en-US" sz="2000" dirty="0"/>
              <a:t>http://en.wikipedia.org/wiki/Data_manipulation_language</a:t>
            </a:r>
          </a:p>
          <a:p>
            <a:pPr marL="365760" indent="-365760">
              <a:lnSpc>
                <a:spcPct val="120000"/>
              </a:lnSpc>
              <a:spcBef>
                <a:spcPts val="0"/>
              </a:spcBef>
              <a:defRPr/>
            </a:pPr>
            <a:r>
              <a:rPr lang="en-US" sz="2000" dirty="0"/>
              <a:t>http://en.wikipedia.org/wiki/Data_control_language</a:t>
            </a:r>
          </a:p>
          <a:p>
            <a:pPr marL="365760" indent="-365760">
              <a:lnSpc>
                <a:spcPct val="120000"/>
              </a:lnSpc>
              <a:spcBef>
                <a:spcPts val="0"/>
              </a:spcBef>
              <a:defRPr/>
            </a:pPr>
            <a:r>
              <a:rPr lang="en-US" sz="2000" dirty="0"/>
              <a:t>http://en.wikipedia.org/wiki/Transaction_Control_Language</a:t>
            </a:r>
          </a:p>
        </p:txBody>
      </p:sp>
      <p:sp>
        <p:nvSpPr>
          <p:cNvPr id="7" name="Text Box 4"/>
          <p:cNvSpPr txBox="1">
            <a:spLocks noChangeArrowheads="1"/>
          </p:cNvSpPr>
          <p:nvPr/>
        </p:nvSpPr>
        <p:spPr bwMode="auto">
          <a:xfrm>
            <a:off x="475397" y="4530204"/>
            <a:ext cx="8287603"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wrap="square">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a:noFill/>
          <a:ln>
            <a:noFill/>
          </a:ln>
        </p:spPr>
        <p:txBody>
          <a:bodyPr anchor="ctr"/>
          <a:lstStyle/>
          <a:p>
            <a:r>
              <a:rPr lang="en-US" sz="3600" dirty="0"/>
              <a:t>Source</a:t>
            </a:r>
          </a:p>
        </p:txBody>
      </p:sp>
      <p:pic>
        <p:nvPicPr>
          <p:cNvPr id="9" name="Picture 9"/>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a:ln w="9525" algn="ctr">
            <a:noFill/>
            <a:miter lim="800000"/>
            <a:headEnd/>
            <a:tailEnd/>
          </a:ln>
        </p:spPr>
      </p:pic>
      <p:sp>
        <p:nvSpPr>
          <p:cNvPr id="11"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67</a:t>
            </a:r>
            <a:endParaRPr lang="en-US" sz="1400" dirty="0"/>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857262274"/>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1-69</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69</a:t>
            </a:r>
            <a:endParaRPr lang="en-US" sz="1400"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a:t>
            </a:r>
            <a:r>
              <a:rPr lang="en-US" sz="2200" b="1" dirty="0">
                <a:solidFill>
                  <a:schemeClr val="tx1"/>
                </a:solidFill>
                <a:latin typeface="Myriad Pro" pitchFamily="34" charset="0"/>
                <a:cs typeface="Arial" pitchFamily="34" charset="0"/>
              </a:rPr>
              <a:t>SQL</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rPr>
              <a:t>You have successfully completed </a:t>
            </a:r>
            <a:r>
              <a:rPr lang="en-US" sz="2300" dirty="0" smtClean="0">
                <a:solidFill>
                  <a:schemeClr val="bg1"/>
                </a:solidFill>
                <a:latin typeface="Cambria" pitchFamily="18" charset="0"/>
              </a:rPr>
              <a:t>the session on DDL, DML</a:t>
            </a:r>
            <a:r>
              <a:rPr lang="en-US" sz="2300" dirty="0">
                <a:solidFill>
                  <a:schemeClr val="bg1"/>
                </a:solidFill>
                <a:latin typeface="Cambria" pitchFamily="18" charset="0"/>
              </a:rPr>
              <a:t>, DQL, DCL</a:t>
            </a:r>
            <a:r>
              <a:rPr lang="en-US" sz="2300" dirty="0" smtClean="0">
                <a:solidFill>
                  <a:schemeClr val="bg1"/>
                </a:solidFill>
                <a:latin typeface="Cambria" pitchFamily="18" charset="0"/>
              </a:rPr>
              <a:t>, TCL</a:t>
            </a:r>
            <a:endParaRPr lang="en-US" sz="2300" dirty="0">
              <a:solidFill>
                <a:schemeClr val="bg1"/>
              </a:solidFill>
              <a:latin typeface="Cambria" pitchFamily="18" charset="0"/>
            </a:endParaRPr>
          </a:p>
        </p:txBody>
      </p:sp>
      <p:sp>
        <p:nvSpPr>
          <p:cNvPr id="4"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68</a:t>
            </a:r>
            <a:endParaRPr lang="en-US" sz="1400"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a:noFill/>
          <a:ln>
            <a:noFill/>
          </a:ln>
        </p:spPr>
        <p:txBody>
          <a:bodyPr anchor="ctr"/>
          <a:lstStyle/>
          <a:p>
            <a:r>
              <a:rPr lang="en-US" sz="3600" dirty="0"/>
              <a:t>Schema Diagram</a:t>
            </a:r>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7</a:t>
            </a:r>
            <a:endParaRPr lang="en-US" sz="1400" dirty="0"/>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clker.com/cliparts/9/7/c/2/11949845771733534145man_chris_kempson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4457700"/>
            <a:ext cx="1380698" cy="1284051"/>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4775" y="1522148"/>
            <a:ext cx="1320625" cy="2211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3276600" y="1066800"/>
            <a:ext cx="3240597" cy="1752600"/>
          </a:xfrm>
          <a:prstGeom prst="wedgeRoundRectCallout">
            <a:avLst>
              <a:gd name="adj1" fmla="val 72662"/>
              <a:gd name="adj2" fmla="val 28237"/>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EEECE1">
                    <a:lumMod val="25000"/>
                  </a:srgbClr>
                </a:solidFill>
              </a:rPr>
              <a:t>Hi</a:t>
            </a:r>
            <a:r>
              <a:rPr lang="en-US" dirty="0" smtClean="0">
                <a:solidFill>
                  <a:srgbClr val="EEECE1">
                    <a:lumMod val="25000"/>
                  </a:srgbClr>
                </a:solidFill>
              </a:rPr>
              <a:t>! I am Tim</a:t>
            </a:r>
            <a:r>
              <a:rPr lang="en-US" dirty="0">
                <a:solidFill>
                  <a:srgbClr val="EEECE1">
                    <a:lumMod val="25000"/>
                  </a:srgbClr>
                </a:solidFill>
              </a:rPr>
              <a:t>,</a:t>
            </a:r>
          </a:p>
          <a:p>
            <a:pPr algn="ctr"/>
            <a:r>
              <a:rPr lang="en-US" dirty="0">
                <a:solidFill>
                  <a:srgbClr val="EEECE1">
                    <a:lumMod val="25000"/>
                  </a:srgbClr>
                </a:solidFill>
              </a:rPr>
              <a:t>I am your customer. I have a set of requirements that needs to be fulfilled.</a:t>
            </a:r>
          </a:p>
        </p:txBody>
      </p:sp>
      <p:sp>
        <p:nvSpPr>
          <p:cNvPr id="14" name="Rounded Rectangular Callout 13"/>
          <p:cNvSpPr/>
          <p:nvPr/>
        </p:nvSpPr>
        <p:spPr>
          <a:xfrm>
            <a:off x="3692857" y="3581400"/>
            <a:ext cx="3240597" cy="1752600"/>
          </a:xfrm>
          <a:prstGeom prst="wedgeRoundRectCallout">
            <a:avLst>
              <a:gd name="adj1" fmla="val -75583"/>
              <a:gd name="adj2" fmla="val 33687"/>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EEECE1">
                    <a:lumMod val="25000"/>
                  </a:srgbClr>
                </a:solidFill>
              </a:rPr>
              <a:t>You</a:t>
            </a:r>
            <a:endParaRPr lang="en-US" dirty="0">
              <a:solidFill>
                <a:srgbClr val="EEECE1">
                  <a:lumMod val="25000"/>
                </a:srgbClr>
              </a:solidFill>
            </a:endParaRPr>
          </a:p>
          <a:p>
            <a:pPr algn="ctr"/>
            <a:r>
              <a:rPr lang="en-US" dirty="0">
                <a:solidFill>
                  <a:srgbClr val="EEECE1">
                    <a:lumMod val="25000"/>
                  </a:srgbClr>
                </a:solidFill>
              </a:rPr>
              <a:t>will be one of the new </a:t>
            </a:r>
            <a:r>
              <a:rPr lang="en-US" dirty="0" smtClean="0">
                <a:solidFill>
                  <a:srgbClr val="EEECE1">
                    <a:lumMod val="25000"/>
                  </a:srgbClr>
                </a:solidFill>
              </a:rPr>
              <a:t>database developers </a:t>
            </a:r>
            <a:r>
              <a:rPr lang="en-US" dirty="0">
                <a:solidFill>
                  <a:srgbClr val="EEECE1">
                    <a:lumMod val="25000"/>
                  </a:srgbClr>
                </a:solidFill>
              </a:rPr>
              <a:t>responsible to accomplish the project needs of Tim. </a:t>
            </a:r>
          </a:p>
        </p:txBody>
      </p:sp>
      <p:sp>
        <p:nvSpPr>
          <p:cNvPr id="15" name="TextBox 14"/>
          <p:cNvSpPr txBox="1"/>
          <p:nvPr/>
        </p:nvSpPr>
        <p:spPr>
          <a:xfrm>
            <a:off x="781161" y="1418272"/>
            <a:ext cx="2352137" cy="2554545"/>
          </a:xfrm>
          <a:prstGeom prst="rect">
            <a:avLst/>
          </a:prstGeom>
          <a:noFill/>
        </p:spPr>
        <p:txBody>
          <a:bodyPr wrap="square" rtlCol="0">
            <a:spAutoFit/>
          </a:bodyPr>
          <a:lstStyle/>
          <a:p>
            <a:pPr marL="365125" indent="-365125">
              <a:buFont typeface="Arial" pitchFamily="34" charset="0"/>
              <a:buChar char="•"/>
            </a:pPr>
            <a:r>
              <a:rPr lang="en-US" sz="2000" dirty="0" smtClean="0"/>
              <a:t>During this session, Tim will act as customer and you will act as a developer to fulfill the requirements of Tim.</a:t>
            </a:r>
            <a:endParaRPr lang="en-US" sz="2000" dirty="0"/>
          </a:p>
        </p:txBody>
      </p:sp>
      <p:sp>
        <p:nvSpPr>
          <p:cNvPr id="11" name="Title 1"/>
          <p:cNvSpPr>
            <a:spLocks noGrp="1"/>
          </p:cNvSpPr>
          <p:nvPr>
            <p:ph type="title"/>
          </p:nvPr>
        </p:nvSpPr>
        <p:spPr>
          <a:noFill/>
          <a:ln>
            <a:noFill/>
          </a:ln>
        </p:spPr>
        <p:txBody>
          <a:bodyPr anchor="ctr"/>
          <a:lstStyle/>
          <a:p>
            <a:r>
              <a:rPr lang="en-US" sz="3600" dirty="0"/>
              <a:t>Scenario</a:t>
            </a: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8</a:t>
            </a:r>
          </a:p>
        </p:txBody>
      </p:sp>
    </p:spTree>
    <p:extLst>
      <p:ext uri="{BB962C8B-B14F-4D97-AF65-F5344CB8AC3E}">
        <p14:creationId xmlns:p14="http://schemas.microsoft.com/office/powerpoint/2010/main" val="5875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11" name="Rectangle 10"/>
          <p:cNvSpPr/>
          <p:nvPr/>
        </p:nvSpPr>
        <p:spPr>
          <a:xfrm>
            <a:off x="457200" y="5115634"/>
            <a:ext cx="8229600" cy="75176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r>
              <a:rPr lang="en-US" dirty="0" smtClean="0"/>
              <a:t>Let us </a:t>
            </a:r>
            <a:r>
              <a:rPr lang="en-US" dirty="0"/>
              <a:t>learn about </a:t>
            </a:r>
            <a:r>
              <a:rPr lang="en-US" dirty="0">
                <a:solidFill>
                  <a:schemeClr val="bg1"/>
                </a:solidFill>
              </a:rPr>
              <a:t>Data Query Language SELECT </a:t>
            </a:r>
            <a:r>
              <a:rPr lang="en-US" dirty="0" smtClean="0">
                <a:solidFill>
                  <a:schemeClr val="bg1"/>
                </a:solidFill>
              </a:rPr>
              <a:t>Statement </a:t>
            </a:r>
            <a:r>
              <a:rPr lang="en-US" dirty="0" smtClean="0"/>
              <a:t>which </a:t>
            </a:r>
            <a:r>
              <a:rPr lang="en-US" dirty="0"/>
              <a:t>will help us meet </a:t>
            </a:r>
            <a:r>
              <a:rPr lang="en-US" dirty="0" smtClean="0"/>
              <a:t>Tim’s </a:t>
            </a:r>
            <a:r>
              <a:rPr lang="en-US" dirty="0"/>
              <a:t>requirements</a:t>
            </a:r>
            <a:r>
              <a:rPr lang="en-US" dirty="0" smtClean="0"/>
              <a:t>.</a:t>
            </a:r>
            <a:endParaRPr lang="en-US" dirty="0"/>
          </a:p>
        </p:txBody>
      </p:sp>
      <p:pic>
        <p:nvPicPr>
          <p:cNvPr id="12" name="Picture 11"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924067" y="1752600"/>
            <a:ext cx="1495568" cy="2819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ounded Rectangular Callout 12"/>
          <p:cNvSpPr/>
          <p:nvPr/>
        </p:nvSpPr>
        <p:spPr>
          <a:xfrm>
            <a:off x="3124200" y="1361923"/>
            <a:ext cx="3335740" cy="1981200"/>
          </a:xfrm>
          <a:prstGeom prst="wedgeRoundRectCallout">
            <a:avLst>
              <a:gd name="adj1" fmla="val -77679"/>
              <a:gd name="adj2" fmla="val 42346"/>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dirty="0" smtClean="0">
                <a:solidFill>
                  <a:srgbClr val="00B0F0"/>
                </a:solidFill>
              </a:rPr>
              <a:t>Retrieve! </a:t>
            </a:r>
          </a:p>
          <a:p>
            <a:pPr algn="ctr"/>
            <a:r>
              <a:rPr lang="en-US" dirty="0">
                <a:solidFill>
                  <a:schemeClr val="bg2">
                    <a:lumMod val="25000"/>
                  </a:schemeClr>
                </a:solidFill>
              </a:rPr>
              <a:t>I wish to get l</a:t>
            </a:r>
            <a:r>
              <a:rPr lang="en-US" dirty="0" smtClean="0">
                <a:solidFill>
                  <a:schemeClr val="bg2">
                    <a:lumMod val="25000"/>
                  </a:schemeClr>
                </a:solidFill>
              </a:rPr>
              <a:t>ast </a:t>
            </a:r>
            <a:r>
              <a:rPr lang="en-US" dirty="0">
                <a:solidFill>
                  <a:schemeClr val="bg2">
                    <a:lumMod val="25000"/>
                  </a:schemeClr>
                </a:solidFill>
              </a:rPr>
              <a:t>n</a:t>
            </a:r>
            <a:r>
              <a:rPr lang="en-US" dirty="0" smtClean="0">
                <a:solidFill>
                  <a:schemeClr val="bg2">
                    <a:lumMod val="25000"/>
                  </a:schemeClr>
                </a:solidFill>
              </a:rPr>
              <a:t>ame, first </a:t>
            </a:r>
            <a:r>
              <a:rPr lang="en-US" dirty="0">
                <a:solidFill>
                  <a:schemeClr val="bg2">
                    <a:lumMod val="25000"/>
                  </a:schemeClr>
                </a:solidFill>
              </a:rPr>
              <a:t>n</a:t>
            </a:r>
            <a:r>
              <a:rPr lang="en-US" dirty="0" smtClean="0">
                <a:solidFill>
                  <a:schemeClr val="bg2">
                    <a:lumMod val="25000"/>
                  </a:schemeClr>
                </a:solidFill>
              </a:rPr>
              <a:t>ame, and phone number of all customers of ABC Trader’s PMS System.</a:t>
            </a:r>
            <a:endParaRPr lang="en-US" dirty="0">
              <a:solidFill>
                <a:schemeClr val="bg2">
                  <a:lumMod val="25000"/>
                </a:schemeClr>
              </a:solidFill>
            </a:endParaRPr>
          </a:p>
          <a:p>
            <a:pPr algn="ctr"/>
            <a:r>
              <a:rPr lang="en-US" sz="1600" dirty="0" smtClean="0">
                <a:solidFill>
                  <a:schemeClr val="bg2">
                    <a:lumMod val="25000"/>
                  </a:schemeClr>
                </a:solidFill>
              </a:rPr>
              <a:t> </a:t>
            </a:r>
            <a:endParaRPr lang="en-US" sz="1600" dirty="0">
              <a:solidFill>
                <a:schemeClr val="bg2">
                  <a:lumMod val="25000"/>
                </a:schemeClr>
              </a:solidFill>
            </a:endParaRP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9</a:t>
            </a:r>
          </a:p>
        </p:txBody>
      </p:sp>
    </p:spTree>
    <p:extLst>
      <p:ext uri="{BB962C8B-B14F-4D97-AF65-F5344CB8AC3E}">
        <p14:creationId xmlns:p14="http://schemas.microsoft.com/office/powerpoint/2010/main" val="3277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78E517BA-F1C2-49BA-813B-86D0C0C26A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7C481EB-8F30-4DBE-97E4-C47F16554C60}">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Theme_3</Template>
  <TotalTime>16212</TotalTime>
  <Words>4203</Words>
  <Application>Microsoft Office PowerPoint</Application>
  <PresentationFormat>On-screen Show (4:3)</PresentationFormat>
  <Paragraphs>884</Paragraphs>
  <Slides>69</Slides>
  <Notes>20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Theme_3</vt:lpstr>
      <vt:lpstr>PowerPoint Presentation</vt:lpstr>
      <vt:lpstr>Icons Used</vt:lpstr>
      <vt:lpstr>Overview</vt:lpstr>
      <vt:lpstr>Objectives</vt:lpstr>
      <vt:lpstr>Scenario</vt:lpstr>
      <vt:lpstr>Database Tables</vt:lpstr>
      <vt:lpstr>Schema Diagram</vt:lpstr>
      <vt:lpstr>Scenario</vt:lpstr>
      <vt:lpstr>Scenario</vt:lpstr>
      <vt:lpstr>SELECT Statement</vt:lpstr>
      <vt:lpstr>Scenario</vt:lpstr>
      <vt:lpstr>SELECT * Statement</vt:lpstr>
      <vt:lpstr>Scenario</vt:lpstr>
      <vt:lpstr>SELECT Statement’s WHERE Clause</vt:lpstr>
      <vt:lpstr>SELECT Syntax</vt:lpstr>
      <vt:lpstr>SELECT Syntax (Contd.)</vt:lpstr>
      <vt:lpstr>Scenario</vt:lpstr>
      <vt:lpstr>INSERT Statement</vt:lpstr>
      <vt:lpstr>Scenario</vt:lpstr>
      <vt:lpstr>Multi Row Inserts </vt:lpstr>
      <vt:lpstr>Multi Row Inserts (Contd.) </vt:lpstr>
      <vt:lpstr>Scenario</vt:lpstr>
      <vt:lpstr>UPDATE Statement</vt:lpstr>
      <vt:lpstr>UPDATE Statement (Contd.)</vt:lpstr>
      <vt:lpstr>Scenario</vt:lpstr>
      <vt:lpstr>Data Manipulation Language</vt:lpstr>
      <vt:lpstr>Scenario</vt:lpstr>
      <vt:lpstr>Transaction Control Language</vt:lpstr>
      <vt:lpstr>Transaction Control Language (Contd.)</vt:lpstr>
      <vt:lpstr>TCL COMMIT Statement</vt:lpstr>
      <vt:lpstr>TCL SAVEPOINT Statement</vt:lpstr>
      <vt:lpstr>TCL ROLLBACK Statement</vt:lpstr>
      <vt:lpstr>TCL ROLLBACK Statement (Contd.)</vt:lpstr>
      <vt:lpstr>Scenario</vt:lpstr>
      <vt:lpstr>Data Definition Language</vt:lpstr>
      <vt:lpstr>Scenario</vt:lpstr>
      <vt:lpstr>CREATE DATABASE</vt:lpstr>
      <vt:lpstr>Scenario</vt:lpstr>
      <vt:lpstr>CREATE TABLE</vt:lpstr>
      <vt:lpstr>CREATE TABLE (Contd.)</vt:lpstr>
      <vt:lpstr>Scenario</vt:lpstr>
      <vt:lpstr>ALTER TABLE</vt:lpstr>
      <vt:lpstr>Scenario</vt:lpstr>
      <vt:lpstr>RENAME TABLE</vt:lpstr>
      <vt:lpstr>RENAME TABLE (Contd.)</vt:lpstr>
      <vt:lpstr>Scenario</vt:lpstr>
      <vt:lpstr>DROP TABLE</vt:lpstr>
      <vt:lpstr>TRUNCATE TABLE</vt:lpstr>
      <vt:lpstr>Scenario</vt:lpstr>
      <vt:lpstr>Data Control Language</vt:lpstr>
      <vt:lpstr>Data Control Language (Contd.)</vt:lpstr>
      <vt:lpstr>Questions</vt:lpstr>
      <vt:lpstr>Check Your Understanding</vt:lpstr>
      <vt:lpstr>Activity</vt:lpstr>
      <vt:lpstr>Lend a Hand</vt:lpstr>
      <vt:lpstr>Lend a Hand: Solution</vt:lpstr>
      <vt:lpstr>Lend a Hand (Contd.)</vt:lpstr>
      <vt:lpstr>Lend a Hand (Contd.)</vt:lpstr>
      <vt:lpstr>Lend a Hand: Solutions</vt:lpstr>
      <vt:lpstr>Lend a Hand: Solutions (Contd.)</vt:lpstr>
      <vt:lpstr>Lend a Hand (Contd.)</vt:lpstr>
      <vt:lpstr>Lend a Hand (Contd.)</vt:lpstr>
      <vt:lpstr>Lend a Hand: Solutions (Contd.)</vt:lpstr>
      <vt:lpstr>Lend a Hand (Contd.)</vt:lpstr>
      <vt:lpstr>Lend a Hand: Solutions</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332822</cp:lastModifiedBy>
  <cp:revision>1515</cp:revision>
  <dcterms:created xsi:type="dcterms:W3CDTF">2011-06-15T11:24:59Z</dcterms:created>
  <dcterms:modified xsi:type="dcterms:W3CDTF">2013-05-17T11:26:28Z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