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 id="2147483684" r:id="rId5"/>
  </p:sldMasterIdLst>
  <p:notesMasterIdLst>
    <p:notesMasterId r:id="rId60"/>
  </p:notesMasterIdLst>
  <p:sldIdLst>
    <p:sldId id="257" r:id="rId6"/>
    <p:sldId id="418" r:id="rId7"/>
    <p:sldId id="422" r:id="rId8"/>
    <p:sldId id="483" r:id="rId9"/>
    <p:sldId id="542" r:id="rId10"/>
    <p:sldId id="543" r:id="rId11"/>
    <p:sldId id="486" r:id="rId12"/>
    <p:sldId id="528" r:id="rId13"/>
    <p:sldId id="488" r:id="rId14"/>
    <p:sldId id="490" r:id="rId15"/>
    <p:sldId id="491" r:id="rId16"/>
    <p:sldId id="529" r:id="rId17"/>
    <p:sldId id="493" r:id="rId18"/>
    <p:sldId id="494" r:id="rId19"/>
    <p:sldId id="518" r:id="rId20"/>
    <p:sldId id="495" r:id="rId21"/>
    <p:sldId id="530" r:id="rId22"/>
    <p:sldId id="496" r:id="rId23"/>
    <p:sldId id="497" r:id="rId24"/>
    <p:sldId id="498" r:id="rId25"/>
    <p:sldId id="499" r:id="rId26"/>
    <p:sldId id="500" r:id="rId27"/>
    <p:sldId id="501" r:id="rId28"/>
    <p:sldId id="531" r:id="rId29"/>
    <p:sldId id="503" r:id="rId30"/>
    <p:sldId id="504" r:id="rId31"/>
    <p:sldId id="519" r:id="rId32"/>
    <p:sldId id="505" r:id="rId33"/>
    <p:sldId id="532" r:id="rId34"/>
    <p:sldId id="507" r:id="rId35"/>
    <p:sldId id="533" r:id="rId36"/>
    <p:sldId id="509" r:id="rId37"/>
    <p:sldId id="510" r:id="rId38"/>
    <p:sldId id="534" r:id="rId39"/>
    <p:sldId id="512" r:id="rId40"/>
    <p:sldId id="541" r:id="rId41"/>
    <p:sldId id="513" r:id="rId42"/>
    <p:sldId id="535" r:id="rId43"/>
    <p:sldId id="515" r:id="rId44"/>
    <p:sldId id="516" r:id="rId45"/>
    <p:sldId id="517" r:id="rId46"/>
    <p:sldId id="268" r:id="rId47"/>
    <p:sldId id="520" r:id="rId48"/>
    <p:sldId id="482" r:id="rId49"/>
    <p:sldId id="536" r:id="rId50"/>
    <p:sldId id="537" r:id="rId51"/>
    <p:sldId id="538" r:id="rId52"/>
    <p:sldId id="527" r:id="rId53"/>
    <p:sldId id="539" r:id="rId54"/>
    <p:sldId id="540" r:id="rId55"/>
    <p:sldId id="481" r:id="rId56"/>
    <p:sldId id="411" r:id="rId57"/>
    <p:sldId id="450" r:id="rId58"/>
    <p:sldId id="52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aXezMIKjlI2+T/dRvqIsMw==" hashData="nceZd5xXUgqcfZrur2LhvYiJdSI="/>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 Keka (Cognizant)" initials="KD"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7674"/>
    <a:srgbClr val="8BA1E7"/>
    <a:srgbClr val="008080"/>
    <a:srgbClr val="663300"/>
    <a:srgbClr val="320019"/>
    <a:srgbClr val="953735"/>
    <a:srgbClr val="BC474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2" autoAdjust="0"/>
    <p:restoredTop sz="89964" autoAdjust="0"/>
  </p:normalViewPr>
  <p:slideViewPr>
    <p:cSldViewPr>
      <p:cViewPr varScale="1">
        <p:scale>
          <a:sx n="62" d="100"/>
          <a:sy n="62" d="100"/>
        </p:scale>
        <p:origin x="-624" y="-84"/>
      </p:cViewPr>
      <p:guideLst>
        <p:guide orient="horz" pos="816"/>
        <p:guide orient="horz" pos="3831"/>
        <p:guide pos="5626"/>
        <p:guide pos="960"/>
      </p:guideLst>
    </p:cSldViewPr>
  </p:slideViewPr>
  <p:outlineViewPr>
    <p:cViewPr>
      <p:scale>
        <a:sx n="33" d="100"/>
        <a:sy n="33" d="100"/>
      </p:scale>
      <p:origin x="0" y="145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92100" lvl="1" indent="-365760" fontAlgn="base">
              <a:lnSpc>
                <a:spcPct val="120000"/>
              </a:lnSpc>
              <a:spcBef>
                <a:spcPct val="20000"/>
              </a:spcBef>
              <a:spcAft>
                <a:spcPct val="0"/>
              </a:spcAft>
              <a:buFont typeface="Arial" pitchFamily="34" charset="0"/>
              <a:buChar char="•"/>
            </a:pPr>
            <a:endParaRPr lang="en-US" sz="2000" dirty="0" smtClean="0">
              <a:solidFill>
                <a:prstClr val="black"/>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a:p>
        </p:txBody>
      </p:sp>
    </p:spTree>
    <p:extLst>
      <p:ext uri="{BB962C8B-B14F-4D97-AF65-F5344CB8AC3E}">
        <p14:creationId xmlns:p14="http://schemas.microsoft.com/office/powerpoint/2010/main" val="1941751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40</a:t>
            </a:fld>
            <a:endParaRPr lang="en-US" dirty="0"/>
          </a:p>
        </p:txBody>
      </p:sp>
    </p:spTree>
    <p:extLst>
      <p:ext uri="{BB962C8B-B14F-4D97-AF65-F5344CB8AC3E}">
        <p14:creationId xmlns:p14="http://schemas.microsoft.com/office/powerpoint/2010/main" val="2714663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44</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schemeClr val="tx2">
                    <a:lumMod val="60000"/>
                    <a:lumOff val="40000"/>
                  </a:schemeClr>
                </a:solidFill>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48</a:t>
            </a:fld>
            <a:endParaRPr lang="en-US"/>
          </a:p>
        </p:txBody>
      </p:sp>
    </p:spTree>
    <p:extLst>
      <p:ext uri="{BB962C8B-B14F-4D97-AF65-F5344CB8AC3E}">
        <p14:creationId xmlns:p14="http://schemas.microsoft.com/office/powerpoint/2010/main" val="367561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4110507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269282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90288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26450173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996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1pPr>
            <a:lvl2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2pPr>
            <a:lvl3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3pPr>
            <a:lvl4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4pPr>
            <a:lvl5pPr algn="l" rtl="0" eaLnBrk="1" fontAlgn="base" hangingPunct="1">
              <a:spcBef>
                <a:spcPct val="20000"/>
              </a:spcBef>
              <a:spcAft>
                <a:spcPct val="0"/>
              </a:spcAft>
              <a:buFont typeface="Arial" pitchFamily="34" charset="0"/>
              <a:defRPr lang="en-GB" sz="1800" b="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683404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lgn="l" rtl="0" eaLnBrk="1" fontAlgn="base" hangingPunct="1">
              <a:spcBef>
                <a:spcPct val="20000"/>
              </a:spcBef>
              <a:spcAft>
                <a:spcPct val="0"/>
              </a:spcAft>
              <a:buFont typeface="Arial" pitchFamily="34" charse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1" fontAlgn="base" hangingPunct="1">
              <a:spcBef>
                <a:spcPct val="20000"/>
              </a:spcBef>
              <a:spcAft>
                <a:spcPct val="0"/>
              </a:spcAft>
              <a:buFont typeface="Arial" pitchFamily="34" charset="0"/>
              <a:buNone/>
            </a:pPr>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214474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Unus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3102956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261756429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left_Tex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 y="1371600"/>
            <a:ext cx="2971800" cy="4648200"/>
          </a:xfrm>
        </p:spPr>
        <p:txBody>
          <a:bodyPr/>
          <a:lstStyle/>
          <a:p>
            <a:endParaRPr lang="en-US" dirty="0"/>
          </a:p>
        </p:txBody>
      </p:sp>
      <p:sp>
        <p:nvSpPr>
          <p:cNvPr id="6" name="Text Placeholder 5"/>
          <p:cNvSpPr>
            <a:spLocks noGrp="1"/>
          </p:cNvSpPr>
          <p:nvPr>
            <p:ph type="body" sz="quarter" idx="11"/>
          </p:nvPr>
        </p:nvSpPr>
        <p:spPr>
          <a:xfrm>
            <a:off x="3733800" y="1371600"/>
            <a:ext cx="50292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85458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Left_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33400" y="1371600"/>
            <a:ext cx="4800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Picture Placeholder 5"/>
          <p:cNvSpPr>
            <a:spLocks noGrp="1"/>
          </p:cNvSpPr>
          <p:nvPr>
            <p:ph type="pic" sz="quarter" idx="11"/>
          </p:nvPr>
        </p:nvSpPr>
        <p:spPr>
          <a:xfrm>
            <a:off x="5638800" y="1371600"/>
            <a:ext cx="3048000" cy="4648200"/>
          </a:xfrm>
        </p:spPr>
        <p:txBody>
          <a:bodyPr/>
          <a:lstStyle/>
          <a:p>
            <a:endParaRPr lang="en-US" dirty="0"/>
          </a:p>
        </p:txBody>
      </p:sp>
    </p:spTree>
    <p:extLst>
      <p:ext uri="{BB962C8B-B14F-4D97-AF65-F5344CB8AC3E}">
        <p14:creationId xmlns:p14="http://schemas.microsoft.com/office/powerpoint/2010/main" val="8706881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209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5750" indent="-285750">
              <a:spcBef>
                <a:spcPct val="20000"/>
              </a:spcBef>
              <a:buFont typeface="Arial" pitchFamily="34" charset="0"/>
              <a:buChar char="•"/>
              <a:defRPr/>
            </a:lvl1pPr>
            <a:lvl2pPr marL="742950" indent="-285750">
              <a:spcBef>
                <a:spcPct val="20000"/>
              </a:spcBef>
              <a:buFont typeface="Calibri" pitchFamily="34" charset="0"/>
              <a:buChar char="—"/>
              <a:defRPr/>
            </a:lvl2pPr>
            <a:lvl3pPr marL="1200150" indent="-285750">
              <a:buFont typeface="Arial" pitchFamily="34" charset="0"/>
              <a:buChar char="•"/>
              <a:defRPr/>
            </a:lvl3pPr>
            <a:lvl4pPr marL="1657350" indent="-285750">
              <a:buFont typeface="Calibri"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384832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marL="457200" indent="-457200">
              <a:buFont typeface="Arial" pitchFamily="34" charset="0"/>
              <a:buChar char="•"/>
              <a:defRPr sz="1800">
                <a:latin typeface="+mn-lt"/>
              </a:defRPr>
            </a:lvl1pPr>
            <a:lvl2pPr marL="742950" indent="-285750">
              <a:buFont typeface="Calibri" pitchFamily="34" charset="0"/>
              <a:buChar char="—"/>
              <a:defRPr sz="1800">
                <a:latin typeface="+mn-lt"/>
              </a:defRPr>
            </a:lvl2pPr>
            <a:lvl3pPr marL="1257300" indent="-342900">
              <a:buFont typeface="Arial" pitchFamily="34" charset="0"/>
              <a:buChar char="•"/>
              <a:defRPr sz="1800">
                <a:latin typeface="+mn-lt"/>
              </a:defRPr>
            </a:lvl3pPr>
            <a:lvl4pPr marL="1657350" indent="-285750">
              <a:buFont typeface="Calibri" pitchFamily="34" charset="0"/>
              <a:buChar char="—"/>
              <a:defRPr sz="1800">
                <a:latin typeface="+mn-lt"/>
              </a:defRPr>
            </a:lvl4pPr>
            <a:lvl5pPr marL="2114550" indent="-285750">
              <a:buFont typeface="Calibri" pitchFamily="34" charset="0"/>
              <a:buChar cha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marL="457200" indent="-457200">
              <a:buFont typeface="Arial" pitchFamily="34" charset="0"/>
              <a:buChar char="•"/>
              <a:defRPr sz="1800">
                <a:latin typeface="+mn-lt"/>
              </a:defRPr>
            </a:lvl1pPr>
            <a:lvl2pPr marL="742950" indent="-285750">
              <a:buFont typeface="Calibri" pitchFamily="34" charset="0"/>
              <a:buChar char="—"/>
              <a:defRPr sz="1800">
                <a:latin typeface="+mn-lt"/>
              </a:defRPr>
            </a:lvl2pPr>
            <a:lvl3pPr marL="1257300" indent="-342900">
              <a:buFont typeface="Arial" pitchFamily="34" charset="0"/>
              <a:buChar char="•"/>
              <a:defRPr sz="1800">
                <a:latin typeface="+mn-lt"/>
              </a:defRPr>
            </a:lvl3pPr>
            <a:lvl4pPr marL="1657350" indent="-285750">
              <a:buFont typeface="Calibri" pitchFamily="34" charset="0"/>
              <a:buChar char="—"/>
              <a:defRPr sz="1800">
                <a:latin typeface="+mn-lt"/>
              </a:defRPr>
            </a:lvl4pPr>
            <a:lvl5pPr marL="2114550" indent="-285750">
              <a:buFont typeface="Calibri" pitchFamily="34" charset="0"/>
              <a:buChar cha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70339"/>
            <a:ext cx="7629965" cy="78779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6459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ctr"/>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marL="342900" indent="-342900">
              <a:buFont typeface="Arial" pitchFamily="34" charset="0"/>
              <a:buChar char="•"/>
              <a:defRPr sz="1800">
                <a:latin typeface="+mn-lt"/>
              </a:defRPr>
            </a:lvl1pPr>
            <a:lvl2pPr marL="742950" indent="-285750">
              <a:buFont typeface="Calibri" pitchFamily="34" charset="0"/>
              <a:buChar char="—"/>
              <a:defRPr sz="1800">
                <a:latin typeface="+mn-lt"/>
              </a:defRPr>
            </a:lvl2pPr>
            <a:lvl3pPr marL="1200150" indent="-285750">
              <a:buFont typeface="Arial" pitchFamily="34" charset="0"/>
              <a:buChar char="•"/>
              <a:defRPr sz="1800">
                <a:latin typeface="+mn-lt"/>
              </a:defRPr>
            </a:lvl3pPr>
            <a:lvl4pPr marL="1657350" indent="-285750">
              <a:buFont typeface="Calibri" pitchFamily="34" charset="0"/>
              <a:buChar char="—"/>
              <a:defRPr sz="1800">
                <a:latin typeface="+mn-lt"/>
              </a:defRPr>
            </a:lvl4pPr>
            <a:lvl5pPr marL="2114550" indent="-285750">
              <a:buFont typeface="Calibri" pitchFamily="34" charset="0"/>
              <a:buChar cha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ctr"/>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marL="342900" indent="-342900">
              <a:buFont typeface="Arial" pitchFamily="34" charset="0"/>
              <a:buChar char="•"/>
              <a:defRPr sz="1800">
                <a:latin typeface="+mn-lt"/>
              </a:defRPr>
            </a:lvl1pPr>
            <a:lvl2pPr marL="742950" indent="-285750">
              <a:buFont typeface="Calibri" pitchFamily="34" charset="0"/>
              <a:buChar char="—"/>
              <a:defRPr sz="1800">
                <a:latin typeface="+mn-lt"/>
              </a:defRPr>
            </a:lvl2pPr>
            <a:lvl3pPr marL="1200150" indent="-285750">
              <a:buFont typeface="Arial" pitchFamily="34" charset="0"/>
              <a:buChar char="•"/>
              <a:defRPr sz="1800">
                <a:latin typeface="+mn-lt"/>
              </a:defRPr>
            </a:lvl3pPr>
            <a:lvl4pPr marL="1657350" indent="-285750">
              <a:buFont typeface="Calibri" pitchFamily="34" charset="0"/>
              <a:buChar char="—"/>
              <a:defRPr sz="1800">
                <a:latin typeface="+mn-lt"/>
              </a:defRPr>
            </a:lvl4pPr>
            <a:lvl5pPr marL="2114550" indent="-285750">
              <a:buFont typeface="Calibri" pitchFamily="34" charset="0"/>
              <a:buChar cha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70338"/>
            <a:ext cx="7658100" cy="787791"/>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98227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Slide Title</a:t>
            </a:r>
            <a:endParaRPr lang="en-GB" dirty="0"/>
          </a:p>
        </p:txBody>
      </p:sp>
    </p:spTree>
    <p:extLst>
      <p:ext uri="{BB962C8B-B14F-4D97-AF65-F5344CB8AC3E}">
        <p14:creationId xmlns:p14="http://schemas.microsoft.com/office/powerpoint/2010/main" val="30517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295400"/>
            <a:ext cx="8686800" cy="4781843"/>
          </a:xfrm>
        </p:spPr>
        <p:txBody>
          <a:bodyPr/>
          <a:lstStyle>
            <a:lvl1pPr marL="284163" indent="-284163" algn="l" rtl="0" eaLnBrk="1" fontAlgn="base" hangingPunct="1">
              <a:lnSpc>
                <a:spcPct val="100000"/>
              </a:lnSpc>
              <a:spcBef>
                <a:spcPct val="20000"/>
              </a:spcBef>
              <a:spcAft>
                <a:spcPct val="0"/>
              </a:spcAft>
              <a:buFont typeface="Arial" pitchFamily="34" charset="0"/>
              <a:buChar char="•"/>
              <a:defRPr lang="en-US" sz="1800" kern="1200" dirty="0" smtClean="0">
                <a:solidFill>
                  <a:schemeClr val="tx1"/>
                </a:solidFill>
                <a:latin typeface="+mn-lt"/>
                <a:ea typeface="+mn-ea"/>
                <a:cs typeface="+mn-cs"/>
              </a:defRPr>
            </a:lvl1pPr>
            <a:lvl2pPr marL="742950" indent="-285750" algn="l" rtl="0" eaLnBrk="1" fontAlgn="base" hangingPunct="1">
              <a:lnSpc>
                <a:spcPct val="100000"/>
              </a:lnSpc>
              <a:spcBef>
                <a:spcPct val="20000"/>
              </a:spcBef>
              <a:spcAft>
                <a:spcPct val="0"/>
              </a:spcAft>
              <a:buFont typeface="Arial" charset="0"/>
              <a:buChar char="–"/>
              <a:defRPr lang="en-US" sz="1800" kern="1200" dirty="0" smtClean="0">
                <a:solidFill>
                  <a:schemeClr val="tx1"/>
                </a:solidFill>
                <a:latin typeface="+mn-lt"/>
                <a:ea typeface="+mn-ea"/>
                <a:cs typeface="+mn-cs"/>
              </a:defRPr>
            </a:lvl2pPr>
            <a:lvl3pPr indent="-285750" algn="l" rtl="0" eaLnBrk="1" fontAlgn="base" hangingPunct="1">
              <a:lnSpc>
                <a:spcPct val="100000"/>
              </a:lnSpc>
              <a:spcBef>
                <a:spcPct val="20000"/>
              </a:spcBef>
              <a:spcAft>
                <a:spcPct val="0"/>
              </a:spcAft>
              <a:defRPr lang="en-US" sz="1800" kern="1200" dirty="0" smtClean="0">
                <a:solidFill>
                  <a:schemeClr val="tx1"/>
                </a:solidFill>
                <a:latin typeface="+mn-lt"/>
                <a:ea typeface="+mn-ea"/>
                <a:cs typeface="+mn-cs"/>
              </a:defRPr>
            </a:lvl3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Slide Title</a:t>
            </a:r>
            <a:endParaRPr lang="en-GB" dirty="0"/>
          </a:p>
        </p:txBody>
      </p:sp>
    </p:spTree>
    <p:extLst>
      <p:ext uri="{BB962C8B-B14F-4D97-AF65-F5344CB8AC3E}">
        <p14:creationId xmlns:p14="http://schemas.microsoft.com/office/powerpoint/2010/main" val="345107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 Tex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533399" y="1295399"/>
            <a:ext cx="3518095" cy="4781843"/>
          </a:xfrm>
        </p:spPr>
        <p:txBody>
          <a:bodyPr/>
          <a:lstStyle/>
          <a:p>
            <a:endParaRPr lang="en-US"/>
          </a:p>
        </p:txBody>
      </p:sp>
      <p:sp>
        <p:nvSpPr>
          <p:cNvPr id="6" name="Text Placeholder 5"/>
          <p:cNvSpPr>
            <a:spLocks noGrp="1"/>
          </p:cNvSpPr>
          <p:nvPr>
            <p:ph type="body" sz="quarter" idx="11"/>
          </p:nvPr>
        </p:nvSpPr>
        <p:spPr>
          <a:xfrm>
            <a:off x="4648200" y="1295400"/>
            <a:ext cx="4298950" cy="4781550"/>
          </a:xfrm>
        </p:spPr>
        <p:txBody>
          <a:bodyPr/>
          <a:lstStyle>
            <a:lvl1pPr>
              <a:defRPr sz="1800"/>
            </a:lvl1pPr>
            <a:lvl2pPr>
              <a:buFont typeface="Calibri" pitchFamily="34" charset="0"/>
              <a:buChar char="—"/>
              <a:defRPr sz="1800"/>
            </a:lvl2pPr>
            <a:lvl3pPr>
              <a:defRPr sz="1800"/>
            </a:lvl3pPr>
            <a:lvl4pPr>
              <a:buFont typeface="Calibri" pitchFamily="34" charset="0"/>
              <a:buChar char="—"/>
              <a:defRPr sz="1800"/>
            </a:lvl4pPr>
            <a:lvl5pPr>
              <a:buFont typeface="Calibri"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35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Right Text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1"/>
          </p:nvPr>
        </p:nvSpPr>
        <p:spPr>
          <a:xfrm>
            <a:off x="228600" y="1295400"/>
            <a:ext cx="4298950" cy="4781550"/>
          </a:xfrm>
        </p:spPr>
        <p:txBody>
          <a:bodyPr/>
          <a:lstStyle>
            <a:lvl1pPr>
              <a:defRPr sz="1800"/>
            </a:lvl1pPr>
            <a:lvl2pPr marL="457200" indent="0">
              <a:buFont typeface="Calibri" pitchFamily="34" charset="0"/>
              <a:buChar char="—"/>
              <a:defRPr sz="1800"/>
            </a:lvl2pPr>
            <a:lvl3pPr>
              <a:defRPr sz="1800"/>
            </a:lvl3pPr>
            <a:lvl4pPr>
              <a:buFont typeface="Calibri" pitchFamily="34" charset="0"/>
              <a:buChar char="—"/>
              <a:defRPr sz="1800"/>
            </a:lvl4pPr>
            <a:lvl5pPr>
              <a:buFont typeface="Calibri"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3"/>
          <p:cNvSpPr>
            <a:spLocks noGrp="1"/>
          </p:cNvSpPr>
          <p:nvPr>
            <p:ph type="pic" sz="quarter" idx="10"/>
          </p:nvPr>
        </p:nvSpPr>
        <p:spPr>
          <a:xfrm>
            <a:off x="5397305" y="1295399"/>
            <a:ext cx="3518095" cy="4781843"/>
          </a:xfrm>
        </p:spPr>
        <p:txBody>
          <a:bodyPr/>
          <a:lstStyle/>
          <a:p>
            <a:endParaRPr lang="en-US"/>
          </a:p>
        </p:txBody>
      </p:sp>
    </p:spTree>
    <p:extLst>
      <p:ext uri="{BB962C8B-B14F-4D97-AF65-F5344CB8AC3E}">
        <p14:creationId xmlns:p14="http://schemas.microsoft.com/office/powerpoint/2010/main" val="21504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76200"/>
            <a:ext cx="7612380" cy="762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lvl="0" indent="-285750"/>
            <a:r>
              <a:rPr lang="en-US" dirty="0" smtClean="0"/>
              <a:t>Click to edit Master text styles</a:t>
            </a:r>
          </a:p>
          <a:p>
            <a:pPr lvl="1">
              <a:buFont typeface="Calibri" pitchFamily="34" charset="0"/>
              <a:buChar char="—"/>
            </a:pPr>
            <a:r>
              <a:rPr lang="en-US" dirty="0" smtClean="0"/>
              <a:t>Second level</a:t>
            </a:r>
          </a:p>
          <a:p>
            <a:pPr marL="1200150" lvl="2" indent="-285750"/>
            <a:r>
              <a:rPr lang="en-US" dirty="0" smtClean="0"/>
              <a:t>Third level</a:t>
            </a:r>
          </a:p>
          <a:p>
            <a:pPr marL="1657350" lvl="3" indent="-285750">
              <a:buFont typeface="Calibri" pitchFamily="34" charset="0"/>
              <a:buChar char="—"/>
            </a:pPr>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2821105037"/>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76" r:id="rId3"/>
    <p:sldLayoutId id="2147483678" r:id="rId4"/>
    <p:sldLayoutId id="2147483679" r:id="rId5"/>
    <p:sldLayoutId id="2147483680" r:id="rId6"/>
    <p:sldLayoutId id="2147483681" r:id="rId7"/>
    <p:sldLayoutId id="2147483682" r:id="rId8"/>
    <p:sldLayoutId id="214748368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lnSpc>
          <a:spcPct val="100000"/>
        </a:lnSpc>
        <a:spcBef>
          <a:spcPct val="20000"/>
        </a:spcBef>
        <a:spcAft>
          <a:spcPct val="0"/>
        </a:spcAft>
        <a:buFont typeface="Arial" pitchFamily="34" charset="0"/>
        <a:buChar char="•"/>
        <a:defRPr lang="en-US" sz="1800" kern="1200" dirty="0" smtClean="0">
          <a:solidFill>
            <a:schemeClr val="tx1"/>
          </a:solidFill>
          <a:latin typeface="+mn-lt"/>
          <a:ea typeface="+mn-ea"/>
          <a:cs typeface="+mn-cs"/>
        </a:defRPr>
      </a:lvl1pPr>
      <a:lvl2pPr marL="742950" indent="-285750" algn="l" rtl="0" eaLnBrk="1" fontAlgn="base" hangingPunct="1">
        <a:lnSpc>
          <a:spcPct val="100000"/>
        </a:lnSpc>
        <a:spcBef>
          <a:spcPct val="20000"/>
        </a:spcBef>
        <a:spcAft>
          <a:spcPct val="0"/>
        </a:spcAft>
        <a:buFont typeface="Arial" pitchFamily="34" charset="0"/>
        <a:buChar char="•"/>
        <a:defRPr lang="en-US" sz="1800" kern="1200" dirty="0" smtClean="0">
          <a:solidFill>
            <a:schemeClr val="tx1"/>
          </a:solidFill>
          <a:latin typeface="+mn-lt"/>
          <a:ea typeface="+mn-ea"/>
          <a:cs typeface="+mn-cs"/>
        </a:defRPr>
      </a:lvl2pPr>
      <a:lvl3pPr marL="1200150" indent="-285750" algn="l" rtl="0" eaLnBrk="1" fontAlgn="base" hangingPunct="1">
        <a:lnSpc>
          <a:spcPct val="100000"/>
        </a:lnSpc>
        <a:spcBef>
          <a:spcPct val="20000"/>
        </a:spcBef>
        <a:spcAft>
          <a:spcPct val="0"/>
        </a:spcAft>
        <a:buFont typeface="Arial" pitchFamily="34" charset="0"/>
        <a:buChar char="•"/>
        <a:defRPr lang="en-US" sz="1800" kern="1200" dirty="0" smtClean="0">
          <a:solidFill>
            <a:schemeClr val="tx1"/>
          </a:solidFill>
          <a:latin typeface="+mn-lt"/>
          <a:ea typeface="+mn-ea"/>
          <a:cs typeface="+mn-cs"/>
        </a:defRPr>
      </a:lvl3pPr>
      <a:lvl4pPr marL="1600200" indent="-228600" algn="l" rtl="0" eaLnBrk="1" fontAlgn="base" hangingPunct="1">
        <a:lnSpc>
          <a:spcPct val="100000"/>
        </a:lnSpc>
        <a:spcBef>
          <a:spcPct val="20000"/>
        </a:spcBef>
        <a:spcAft>
          <a:spcPct val="0"/>
        </a:spcAft>
        <a:buFont typeface="Arial" pitchFamily="34" charset="0"/>
        <a:buChar char="•"/>
        <a:defRPr lang="en-US" sz="1800" kern="1200" dirty="0" smtClean="0">
          <a:solidFill>
            <a:schemeClr val="tx1"/>
          </a:solidFill>
          <a:latin typeface="+mn-lt"/>
          <a:ea typeface="+mn-ea"/>
          <a:cs typeface="+mn-cs"/>
        </a:defRPr>
      </a:lvl4pPr>
      <a:lvl5pPr marL="2057400" indent="-228600" algn="l" rtl="0" eaLnBrk="1" fontAlgn="base" hangingPunct="1">
        <a:lnSpc>
          <a:spcPct val="100000"/>
        </a:lnSpc>
        <a:spcBef>
          <a:spcPct val="20000"/>
        </a:spcBef>
        <a:spcAft>
          <a:spcPct val="0"/>
        </a:spcAft>
        <a:buFont typeface="Arial" pitchFamily="34" charset="0"/>
        <a:buChar char="•"/>
        <a:defRPr lang="en-GB"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11023180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b="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a:solidFill>
                  <a:schemeClr val="bg1"/>
                </a:solidFill>
                <a:latin typeface="Cambria" pitchFamily="18" charset="0"/>
              </a:rPr>
              <a:t>Understanding Constraints </a:t>
            </a:r>
            <a:r>
              <a:rPr lang="en-US" sz="2300" dirty="0" smtClean="0">
                <a:solidFill>
                  <a:schemeClr val="bg1"/>
                </a:solidFill>
                <a:latin typeface="Cambria" pitchFamily="18" charset="0"/>
              </a:rPr>
              <a:t>and </a:t>
            </a:r>
            <a:r>
              <a:rPr lang="en-US" sz="2300" dirty="0">
                <a:solidFill>
                  <a:schemeClr val="bg1"/>
                </a:solidFill>
                <a:latin typeface="Cambria" pitchFamily="18" charset="0"/>
              </a:rPr>
              <a:t>their Types</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
        <p:nvSpPr>
          <p:cNvPr id="7"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600"/>
              </a:spcAft>
            </a:pPr>
            <a:r>
              <a:rPr lang="en-US" sz="2000" dirty="0" smtClean="0"/>
              <a:t>Integrity constraints are used to ensure accuracy and consistency of data in a relational database.</a:t>
            </a:r>
          </a:p>
          <a:p>
            <a:pPr>
              <a:spcBef>
                <a:spcPts val="0"/>
              </a:spcBef>
              <a:spcAft>
                <a:spcPts val="600"/>
              </a:spcAft>
            </a:pPr>
            <a:r>
              <a:rPr lang="en-US" sz="2000" dirty="0" smtClean="0"/>
              <a:t>There are many types of integrity constraints that play a role in referential integrity.</a:t>
            </a:r>
          </a:p>
          <a:p>
            <a:pPr>
              <a:spcBef>
                <a:spcPts val="0"/>
              </a:spcBef>
              <a:spcAft>
                <a:spcPts val="600"/>
              </a:spcAft>
            </a:pPr>
            <a:r>
              <a:rPr lang="en-US" sz="2000" dirty="0" smtClean="0"/>
              <a:t>Dr. E. F. </a:t>
            </a:r>
            <a:r>
              <a:rPr lang="en-US" sz="2000" dirty="0" err="1" smtClean="0"/>
              <a:t>Codd</a:t>
            </a:r>
            <a:r>
              <a:rPr lang="en-US" sz="2000" dirty="0" smtClean="0"/>
              <a:t> initially defined two sets of constraints but, in his second version of the relational model, he came up with four integrity constraints. They are:</a:t>
            </a:r>
          </a:p>
          <a:p>
            <a:pPr lvl="1"/>
            <a:r>
              <a:rPr lang="en-US" dirty="0" smtClean="0"/>
              <a:t>Entity Integrity</a:t>
            </a:r>
          </a:p>
          <a:p>
            <a:pPr lvl="1"/>
            <a:r>
              <a:rPr lang="en-US" dirty="0" smtClean="0"/>
              <a:t>Referential Integrity</a:t>
            </a:r>
          </a:p>
          <a:p>
            <a:pPr lvl="1"/>
            <a:r>
              <a:rPr lang="en-US" dirty="0" smtClean="0"/>
              <a:t>Domain Integrity</a:t>
            </a:r>
          </a:p>
          <a:p>
            <a:pPr lvl="1"/>
            <a:r>
              <a:rPr lang="en-US" dirty="0" smtClean="0"/>
              <a:t>User Defined Integrity</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
        <p:nvSpPr>
          <p:cNvPr id="2" name="Title 1"/>
          <p:cNvSpPr>
            <a:spLocks noGrp="1"/>
          </p:cNvSpPr>
          <p:nvPr>
            <p:ph type="title"/>
          </p:nvPr>
        </p:nvSpPr>
        <p:spPr>
          <a:noFill/>
          <a:ln>
            <a:noFill/>
          </a:ln>
        </p:spPr>
        <p:txBody>
          <a:bodyPr anchor="ctr"/>
          <a:lstStyle/>
          <a:p>
            <a:r>
              <a:rPr lang="en-US" sz="3600"/>
              <a:t>Integrity Constraints</a:t>
            </a:r>
            <a:endParaRPr lang="en-US" sz="3600" dirty="0"/>
          </a:p>
        </p:txBody>
      </p:sp>
      <p:sp>
        <p:nvSpPr>
          <p:cNvPr id="6"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0249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4"/>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600"/>
              </a:spcAft>
            </a:pPr>
            <a:r>
              <a:rPr lang="en-US" sz="2000" dirty="0" smtClean="0"/>
              <a:t>Entity </a:t>
            </a:r>
            <a:r>
              <a:rPr lang="en-US" sz="2000" dirty="0"/>
              <a:t>I</a:t>
            </a:r>
            <a:r>
              <a:rPr lang="en-US" sz="2000" dirty="0" smtClean="0"/>
              <a:t>ntegrity </a:t>
            </a:r>
            <a:r>
              <a:rPr lang="en-US" sz="2000" dirty="0"/>
              <a:t>is an integrity rule which states that every table must have a </a:t>
            </a:r>
            <a:r>
              <a:rPr lang="en-US" sz="2000" dirty="0" smtClean="0"/>
              <a:t>PRIMARY KEY </a:t>
            </a:r>
            <a:r>
              <a:rPr lang="en-US" sz="2000" dirty="0"/>
              <a:t>and that the </a:t>
            </a:r>
            <a:r>
              <a:rPr lang="en-US" sz="2000" dirty="0" smtClean="0"/>
              <a:t>column(s) </a:t>
            </a:r>
            <a:r>
              <a:rPr lang="en-US" sz="2000" dirty="0"/>
              <a:t>chosen to be the </a:t>
            </a:r>
            <a:r>
              <a:rPr lang="en-US" sz="2000" dirty="0" smtClean="0"/>
              <a:t>PRIMARY KEY </a:t>
            </a:r>
            <a:r>
              <a:rPr lang="en-US" sz="2000" dirty="0"/>
              <a:t>should be unique and </a:t>
            </a:r>
            <a:r>
              <a:rPr lang="en-US" sz="2000" dirty="0" smtClean="0"/>
              <a:t>NOT NULL.</a:t>
            </a:r>
          </a:p>
          <a:p>
            <a:pPr>
              <a:spcBef>
                <a:spcPts val="0"/>
              </a:spcBef>
              <a:spcAft>
                <a:spcPts val="600"/>
              </a:spcAft>
            </a:pPr>
            <a:r>
              <a:rPr lang="en-US" sz="2000" dirty="0"/>
              <a:t>Within relational databases using SQL, </a:t>
            </a:r>
            <a:r>
              <a:rPr lang="en-US" sz="2000" dirty="0" smtClean="0"/>
              <a:t>Entity Integrity </a:t>
            </a:r>
            <a:r>
              <a:rPr lang="en-US" sz="2000" dirty="0"/>
              <a:t>is enforced by adding a </a:t>
            </a:r>
            <a:r>
              <a:rPr lang="en-US" sz="2000" dirty="0" smtClean="0"/>
              <a:t>PRIMARY KEY </a:t>
            </a:r>
            <a:r>
              <a:rPr lang="en-US" sz="2000" dirty="0"/>
              <a:t>clause to a schema definition. </a:t>
            </a:r>
            <a:endParaRPr lang="en-US" sz="2000" dirty="0" smtClean="0"/>
          </a:p>
          <a:p>
            <a:pPr>
              <a:spcBef>
                <a:spcPts val="0"/>
              </a:spcBef>
              <a:spcAft>
                <a:spcPts val="600"/>
              </a:spcAft>
            </a:pPr>
            <a:r>
              <a:rPr lang="en-US" sz="2000" dirty="0" smtClean="0"/>
              <a:t>The </a:t>
            </a:r>
            <a:r>
              <a:rPr lang="en-US" sz="2000" dirty="0"/>
              <a:t>system enforces Entity Integrity by not allowing operation (INSERT, UPDATE) to produce an invalid </a:t>
            </a:r>
            <a:r>
              <a:rPr lang="en-US" sz="2000" dirty="0" smtClean="0"/>
              <a:t>PRIMARY KEY. </a:t>
            </a:r>
          </a:p>
          <a:p>
            <a:pPr>
              <a:spcBef>
                <a:spcPts val="0"/>
              </a:spcBef>
              <a:spcAft>
                <a:spcPts val="600"/>
              </a:spcAft>
            </a:pPr>
            <a:r>
              <a:rPr lang="en-US" sz="2000" dirty="0" smtClean="0"/>
              <a:t>Any </a:t>
            </a:r>
            <a:r>
              <a:rPr lang="en-US" sz="2000" dirty="0"/>
              <a:t>operation that is likely to create a duplicate </a:t>
            </a:r>
            <a:r>
              <a:rPr lang="en-US" sz="2000" dirty="0" smtClean="0"/>
              <a:t>PRIMARY KEY </a:t>
            </a:r>
            <a:r>
              <a:rPr lang="en-US" sz="2000" dirty="0"/>
              <a:t>or one containing nulls is rejected. </a:t>
            </a:r>
            <a:endParaRPr lang="en-US" sz="2000" dirty="0" smtClean="0"/>
          </a:p>
          <a:p>
            <a:pPr>
              <a:spcBef>
                <a:spcPts val="0"/>
              </a:spcBef>
              <a:spcAft>
                <a:spcPts val="600"/>
              </a:spcAft>
            </a:pPr>
            <a:r>
              <a:rPr lang="en-US" sz="2000" dirty="0" smtClean="0"/>
              <a:t>The </a:t>
            </a:r>
            <a:r>
              <a:rPr lang="en-US" sz="2000" dirty="0"/>
              <a:t>Entity Integrity ensures that the data that you store remains in the proper format </a:t>
            </a:r>
            <a:r>
              <a:rPr lang="en-US" sz="2000" dirty="0" smtClean="0"/>
              <a:t>and is comprehensible as well.</a:t>
            </a:r>
          </a:p>
        </p:txBody>
      </p:sp>
      <p:sp>
        <p:nvSpPr>
          <p:cNvPr id="2" name="Title 1"/>
          <p:cNvSpPr>
            <a:spLocks noGrp="1"/>
          </p:cNvSpPr>
          <p:nvPr>
            <p:ph type="title"/>
          </p:nvPr>
        </p:nvSpPr>
        <p:spPr>
          <a:noFill/>
          <a:ln>
            <a:noFill/>
          </a:ln>
        </p:spPr>
        <p:txBody>
          <a:bodyPr anchor="ctr"/>
          <a:lstStyle/>
          <a:p>
            <a:r>
              <a:rPr lang="en-US" sz="3600" dirty="0"/>
              <a:t>Entity Integrity</a:t>
            </a:r>
          </a:p>
        </p:txBody>
      </p:sp>
      <p:sp>
        <p:nvSpPr>
          <p:cNvPr id="6"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Rounded Rectangle 3"/>
          <p:cNvSpPr/>
          <p:nvPr/>
        </p:nvSpPr>
        <p:spPr>
          <a:xfrm>
            <a:off x="396240" y="5196840"/>
            <a:ext cx="6400800" cy="6096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sz="2000" dirty="0"/>
              <a:t>Let us understand </a:t>
            </a:r>
            <a:r>
              <a:rPr lang="en-US" sz="2000" dirty="0" smtClean="0"/>
              <a:t>PRIMARY KEY </a:t>
            </a:r>
            <a:r>
              <a:rPr lang="en-US" sz="2000" dirty="0"/>
              <a:t>Constraint in detail</a:t>
            </a:r>
            <a:r>
              <a:rPr lang="en-US" sz="2000" dirty="0" smtClean="0"/>
              <a:t>.</a:t>
            </a:r>
            <a:endParaRPr lang="en-US" sz="2000" dirty="0"/>
          </a:p>
        </p:txBody>
      </p:sp>
    </p:spTree>
    <p:extLst>
      <p:ext uri="{BB962C8B-B14F-4D97-AF65-F5344CB8AC3E}">
        <p14:creationId xmlns:p14="http://schemas.microsoft.com/office/powerpoint/2010/main" val="285007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itle 4"/>
          <p:cNvSpPr>
            <a:spLocks noGrp="1"/>
          </p:cNvSpPr>
          <p:nvPr>
            <p:ph type="title"/>
          </p:nvPr>
        </p:nvSpPr>
        <p:spPr>
          <a:noFill/>
          <a:ln>
            <a:noFill/>
          </a:ln>
        </p:spPr>
        <p:txBody>
          <a:bodyPr anchor="ctr"/>
          <a:lstStyle/>
          <a:p>
            <a:r>
              <a:rPr lang="en-US" sz="3600" dirty="0"/>
              <a:t>Scenario</a:t>
            </a:r>
          </a:p>
        </p:txBody>
      </p:sp>
      <p:sp>
        <p:nvSpPr>
          <p:cNvPr id="7" name="Rounded Rectangular Callout 6"/>
          <p:cNvSpPr/>
          <p:nvPr/>
        </p:nvSpPr>
        <p:spPr>
          <a:xfrm>
            <a:off x="2667000" y="1828801"/>
            <a:ext cx="2209800" cy="1219200"/>
          </a:xfrm>
          <a:prstGeom prst="wedgeRoundRectCallout">
            <a:avLst>
              <a:gd name="adj1" fmla="val -92611"/>
              <a:gd name="adj2" fmla="val 5671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dirty="0">
                <a:solidFill>
                  <a:schemeClr val="tx1"/>
                </a:solidFill>
              </a:rPr>
              <a:t>I wish to impart Entity Integrity on table </a:t>
            </a:r>
            <a:r>
              <a:rPr lang="en-US" sz="2000" dirty="0" smtClean="0">
                <a:solidFill>
                  <a:schemeClr val="tx1"/>
                </a:solidFill>
              </a:rPr>
              <a:t>Products. </a:t>
            </a:r>
            <a:endParaRPr lang="en-US" sz="2000" dirty="0">
              <a:solidFill>
                <a:schemeClr val="tx1"/>
              </a:solidFill>
            </a:endParaRPr>
          </a:p>
        </p:txBody>
      </p:sp>
      <p:sp>
        <p:nvSpPr>
          <p:cNvPr id="9" name="Rectangle 8"/>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learn </a:t>
            </a:r>
            <a:r>
              <a:rPr lang="en-US" dirty="0" smtClean="0">
                <a:solidFill>
                  <a:schemeClr val="tx1"/>
                </a:solidFill>
              </a:rPr>
              <a:t>about the PRIMARY KEY </a:t>
            </a:r>
            <a:r>
              <a:rPr lang="en-US" dirty="0">
                <a:solidFill>
                  <a:schemeClr val="tx1"/>
                </a:solidFill>
              </a:rPr>
              <a:t>Constraint which will help us meet </a:t>
            </a:r>
            <a:r>
              <a:rPr lang="en-US" dirty="0" smtClean="0">
                <a:solidFill>
                  <a:schemeClr val="tx1"/>
                </a:solidFill>
              </a:rPr>
              <a:t>Tim’s </a:t>
            </a:r>
            <a:r>
              <a:rPr lang="en-US" dirty="0">
                <a:solidFill>
                  <a:schemeClr val="tx1"/>
                </a:solidFill>
              </a:rPr>
              <a:t>requirements.</a:t>
            </a:r>
          </a:p>
        </p:txBody>
      </p:sp>
      <p:sp>
        <p:nvSpPr>
          <p:cNvPr id="10"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17455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1"/>
            <a:ext cx="8686800" cy="914400"/>
          </a:xfrm>
        </p:spPr>
        <p:txBody>
          <a:bodyPr/>
          <a:lstStyle/>
          <a:p>
            <a:r>
              <a:rPr lang="en-US" sz="2000" dirty="0" smtClean="0"/>
              <a:t>PRIMARY KEY Constraint:</a:t>
            </a:r>
          </a:p>
          <a:p>
            <a:pPr lvl="1"/>
            <a:r>
              <a:rPr lang="en-US" dirty="0" smtClean="0"/>
              <a:t>This </a:t>
            </a:r>
            <a:r>
              <a:rPr lang="en-US" dirty="0"/>
              <a:t>constraint defines a column or combination of columns which uniquely identifies each row in the table</a:t>
            </a:r>
            <a:r>
              <a:rPr lang="en-US" dirty="0" smtClean="0"/>
              <a:t>.</a:t>
            </a:r>
          </a:p>
          <a:p>
            <a:endParaRPr lang="en-US" dirty="0" smtClean="0"/>
          </a:p>
          <a:p>
            <a:pPr marL="0" indent="0">
              <a:buNone/>
            </a:pPr>
            <a:endParaRPr lang="en-US" dirty="0" smtClean="0">
              <a:solidFill>
                <a:schemeClr val="tx1">
                  <a:lumMod val="85000"/>
                  <a:lumOff val="15000"/>
                </a:schemeClr>
              </a:solidFill>
            </a:endParaRPr>
          </a:p>
          <a:p>
            <a:pPr marL="0" indent="0">
              <a:buNone/>
            </a:pPr>
            <a:endParaRPr lang="en-US" dirty="0">
              <a:solidFill>
                <a:schemeClr val="tx1">
                  <a:lumMod val="85000"/>
                  <a:lumOff val="15000"/>
                </a:schemeClr>
              </a:solidFill>
            </a:endParaRPr>
          </a:p>
          <a:p>
            <a:pPr lvl="1"/>
            <a:endParaRPr lang="en-US" dirty="0" smtClean="0">
              <a:solidFill>
                <a:srgbClr val="FF0000"/>
              </a:solidFill>
            </a:endParaRPr>
          </a:p>
          <a:p>
            <a:pPr lvl="1"/>
            <a:endParaRPr dirty="0" smtClean="0">
              <a:solidFill>
                <a:srgbClr val="FF0000"/>
              </a:solidFill>
            </a:endParaRP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solidFill>
                <a:schemeClr val="tx1">
                  <a:lumMod val="85000"/>
                  <a:lumOff val="15000"/>
                </a:schemeClr>
              </a:solidFill>
            </a:endParaRPr>
          </a:p>
          <a:p>
            <a:pPr marL="0" indent="0">
              <a:buNone/>
            </a:pPr>
            <a:endParaRPr lang="en-IN" dirty="0"/>
          </a:p>
        </p:txBody>
      </p:sp>
      <p:sp>
        <p:nvSpPr>
          <p:cNvPr id="2" name="Title 1"/>
          <p:cNvSpPr>
            <a:spLocks noGrp="1"/>
          </p:cNvSpPr>
          <p:nvPr>
            <p:ph type="title"/>
          </p:nvPr>
        </p:nvSpPr>
        <p:spPr>
          <a:noFill/>
          <a:ln>
            <a:noFill/>
          </a:ln>
        </p:spPr>
        <p:txBody>
          <a:bodyPr anchor="ctr"/>
          <a:lstStyle/>
          <a:p>
            <a:r>
              <a:rPr lang="en-US" sz="3600" dirty="0" smtClean="0"/>
              <a:t>PRIMARY KEY </a:t>
            </a:r>
            <a:r>
              <a:rPr lang="en-US" sz="3600" dirty="0"/>
              <a:t>Constraints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926" y="3048000"/>
            <a:ext cx="4343400" cy="628650"/>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181475"/>
            <a:ext cx="4343400" cy="619125"/>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28600" y="2362200"/>
            <a:ext cx="8686800" cy="1064907"/>
          </a:xfrm>
          <a:prstGeom prst="rect">
            <a:avLst/>
          </a:prstGeom>
          <a:noFill/>
        </p:spPr>
        <p:txBody>
          <a:bodyPr wrap="square" rtlCol="0">
            <a:spAutoFit/>
          </a:bodyPr>
          <a:lstStyle/>
          <a:p>
            <a:pPr marL="344488" indent="-344488">
              <a:buFont typeface="Arial" pitchFamily="34" charset="0"/>
              <a:buChar char="•"/>
            </a:pPr>
            <a:r>
              <a:rPr lang="en-US" sz="2000" dirty="0" smtClean="0"/>
              <a:t>ANSI Syntax:</a:t>
            </a:r>
          </a:p>
          <a:p>
            <a:pPr marL="742950" lvl="1" indent="-285750" fontAlgn="base">
              <a:spcBef>
                <a:spcPct val="20000"/>
              </a:spcBef>
              <a:spcAft>
                <a:spcPct val="0"/>
              </a:spcAft>
              <a:buFont typeface="Arial" charset="0"/>
              <a:buChar char="–"/>
            </a:pPr>
            <a:r>
              <a:rPr lang="en-US" dirty="0" smtClean="0"/>
              <a:t>The syntax to define a PRIMARY KEY at column level:</a:t>
            </a:r>
          </a:p>
          <a:p>
            <a:pPr marL="742950" lvl="1" indent="-285750" fontAlgn="base">
              <a:spcBef>
                <a:spcPct val="20000"/>
              </a:spcBef>
              <a:spcAft>
                <a:spcPct val="0"/>
              </a:spcAft>
              <a:buFont typeface="Arial" charset="0"/>
              <a:buChar char="–"/>
            </a:pPr>
            <a:endParaRPr lang="en-US" dirty="0" smtClean="0"/>
          </a:p>
        </p:txBody>
      </p:sp>
      <p:sp>
        <p:nvSpPr>
          <p:cNvPr id="9" name="TextBox 8"/>
          <p:cNvSpPr txBox="1"/>
          <p:nvPr/>
        </p:nvSpPr>
        <p:spPr>
          <a:xfrm>
            <a:off x="304800" y="3697069"/>
            <a:ext cx="8534400" cy="646331"/>
          </a:xfrm>
          <a:prstGeom prst="rect">
            <a:avLst/>
          </a:prstGeom>
          <a:noFill/>
        </p:spPr>
        <p:txBody>
          <a:bodyPr wrap="square" rtlCol="0">
            <a:spAutoFit/>
          </a:bodyPr>
          <a:lstStyle/>
          <a:p>
            <a:pPr marL="688975" lvl="2" indent="-344488">
              <a:buFont typeface="Calibri" pitchFamily="34" charset="0"/>
              <a:buChar char="—"/>
            </a:pPr>
            <a:r>
              <a:rPr lang="en-US" dirty="0" smtClean="0"/>
              <a:t>The syntax to define a PRIMARY KEY at table level:</a:t>
            </a:r>
          </a:p>
          <a:p>
            <a:endParaRPr lang="en-US" dirty="0"/>
          </a:p>
        </p:txBody>
      </p:sp>
      <p:sp>
        <p:nvSpPr>
          <p:cNvPr id="10" name="TextBox 9"/>
          <p:cNvSpPr txBox="1"/>
          <p:nvPr/>
        </p:nvSpPr>
        <p:spPr>
          <a:xfrm>
            <a:off x="457200" y="4876800"/>
            <a:ext cx="8458200" cy="1255728"/>
          </a:xfrm>
          <a:prstGeom prst="rect">
            <a:avLst/>
          </a:prstGeom>
          <a:noFill/>
        </p:spPr>
        <p:txBody>
          <a:bodyPr wrap="square" rtlCol="0">
            <a:spAutoFit/>
          </a:bodyPr>
          <a:lstStyle/>
          <a:p>
            <a:pPr marL="563563" lvl="1" indent="-338138" fontAlgn="base">
              <a:spcBef>
                <a:spcPct val="20000"/>
              </a:spcBef>
              <a:spcAft>
                <a:spcPct val="0"/>
              </a:spcAft>
              <a:buFont typeface="Arial" charset="0"/>
              <a:buChar char="–"/>
            </a:pPr>
            <a:r>
              <a:rPr lang="en-US" dirty="0" smtClean="0"/>
              <a:t>column_name1, column_name2 are the names of the columns which define the PRIMARY KEY.</a:t>
            </a:r>
          </a:p>
          <a:p>
            <a:pPr marL="569913" lvl="1" indent="-344488" fontAlgn="base">
              <a:spcBef>
                <a:spcPct val="20000"/>
              </a:spcBef>
              <a:spcAft>
                <a:spcPct val="0"/>
              </a:spcAft>
              <a:buFont typeface="Arial" charset="0"/>
              <a:buChar char="–"/>
            </a:pPr>
            <a:r>
              <a:rPr lang="en-US" dirty="0" smtClean="0"/>
              <a:t>The syntax within the bracket, i.e. [CONSTRAINT </a:t>
            </a:r>
            <a:r>
              <a:rPr lang="en-US" dirty="0" err="1" smtClean="0"/>
              <a:t>constraint_name</a:t>
            </a:r>
            <a:r>
              <a:rPr lang="en-US" dirty="0" smtClean="0"/>
              <a:t>] is optional.</a:t>
            </a:r>
          </a:p>
          <a:p>
            <a:endParaRPr lang="en-US" dirty="0"/>
          </a:p>
        </p:txBody>
      </p:sp>
      <p:sp>
        <p:nvSpPr>
          <p:cNvPr id="11"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50703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9218"/>
                                        </p:tgtEl>
                                        <p:attrNameLst>
                                          <p:attrName>style.visibility</p:attrName>
                                        </p:attrNameLst>
                                      </p:cBhvr>
                                      <p:to>
                                        <p:strVal val="visible"/>
                                      </p:to>
                                    </p:set>
                                    <p:animEffect transition="in" filter="fade">
                                      <p:cBhvr>
                                        <p:cTn id="19" dur="1000"/>
                                        <p:tgtEl>
                                          <p:spTgt spid="9218"/>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9219"/>
                                        </p:tgtEl>
                                        <p:attrNameLst>
                                          <p:attrName>style.visibility</p:attrName>
                                        </p:attrNameLst>
                                      </p:cBhvr>
                                      <p:to>
                                        <p:strVal val="visible"/>
                                      </p:to>
                                    </p:set>
                                    <p:animEffect transition="in" filter="fade">
                                      <p:cBhvr>
                                        <p:cTn id="27" dur="1000"/>
                                        <p:tgtEl>
                                          <p:spTgt spid="9219"/>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fade">
                                      <p:cBhvr>
                                        <p:cTn id="31" dur="1000"/>
                                        <p:tgtEl>
                                          <p:spTgt spid="10">
                                            <p:txEl>
                                              <p:pRg st="0" end="0"/>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365760">
              <a:spcBef>
                <a:spcPts val="0"/>
              </a:spcBef>
            </a:pPr>
            <a:r>
              <a:rPr lang="en-US" dirty="0" smtClean="0"/>
              <a:t>Query:</a:t>
            </a:r>
          </a:p>
          <a:p>
            <a:pPr marL="0" indent="-365760">
              <a:spcBef>
                <a:spcPts val="0"/>
              </a:spcBef>
            </a:pPr>
            <a:endParaRPr lang="en-US" dirty="0" smtClean="0"/>
          </a:p>
          <a:p>
            <a:pPr marL="685800" lvl="1" indent="-334963">
              <a:spcBef>
                <a:spcPts val="0"/>
              </a:spcBef>
            </a:pPr>
            <a:r>
              <a:rPr lang="en-US" dirty="0" smtClean="0"/>
              <a:t>Column level:</a:t>
            </a:r>
          </a:p>
          <a:p>
            <a:pPr marL="685800" lvl="1" indent="-334963">
              <a:spcBef>
                <a:spcPts val="0"/>
              </a:spcBef>
            </a:pPr>
            <a:endParaRPr lang="en-US" dirty="0" smtClean="0"/>
          </a:p>
          <a:p>
            <a:pPr marL="1311275" lvl="3" indent="-60325">
              <a:spcBef>
                <a:spcPts val="0"/>
              </a:spcBef>
              <a:spcAft>
                <a:spcPts val="0"/>
              </a:spcAft>
              <a:buNone/>
            </a:pPr>
            <a:r>
              <a:rPr lang="en-US" b="1" dirty="0">
                <a:solidFill>
                  <a:schemeClr val="accent1">
                    <a:lumMod val="75000"/>
                  </a:schemeClr>
                </a:solidFill>
                <a:latin typeface="Courier New" pitchFamily="49" charset="0"/>
                <a:cs typeface="Courier New" pitchFamily="49" charset="0"/>
              </a:rPr>
              <a:t>CREATE TABLE </a:t>
            </a:r>
            <a:r>
              <a:rPr lang="en-US" b="1" dirty="0">
                <a:solidFill>
                  <a:schemeClr val="accent6">
                    <a:lumMod val="75000"/>
                  </a:schemeClr>
                </a:solidFill>
                <a:latin typeface="Courier New" pitchFamily="49" charset="0"/>
                <a:cs typeface="Courier New" pitchFamily="49" charset="0"/>
              </a:rPr>
              <a:t>Products</a:t>
            </a:r>
          </a:p>
          <a:p>
            <a:pPr marL="1311275" lvl="3" indent="-60325">
              <a:spcBef>
                <a:spcPts val="0"/>
              </a:spcBef>
              <a:spcAft>
                <a:spcPts val="0"/>
              </a:spcAft>
              <a:buNone/>
            </a:pPr>
            <a:r>
              <a:rPr lang="en-US" sz="1600" dirty="0" smtClean="0">
                <a:latin typeface="Courier New" pitchFamily="49" charset="0"/>
                <a:ea typeface="Calibri"/>
                <a:cs typeface="Courier New" pitchFamily="49" charset="0"/>
              </a:rPr>
              <a:t> </a:t>
            </a:r>
            <a:r>
              <a:rPr lang="en-US" b="1" dirty="0">
                <a:solidFill>
                  <a:schemeClr val="accent6">
                    <a:lumMod val="75000"/>
                  </a:schemeClr>
                </a:solidFill>
                <a:latin typeface="Courier New" pitchFamily="49" charset="0"/>
                <a:cs typeface="Courier New" pitchFamily="49" charset="0"/>
              </a:rPr>
              <a:t>(</a:t>
            </a:r>
          </a:p>
          <a:p>
            <a:pPr marL="1311275" lvl="3" indent="-60325">
              <a:spcBef>
                <a:spcPts val="0"/>
              </a:spcBef>
              <a:spcAft>
                <a:spcPts val="0"/>
              </a:spcAft>
              <a:buNone/>
            </a:pPr>
            <a:r>
              <a:rPr lang="en-US" sz="1600" dirty="0" smtClean="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productCode</a:t>
            </a:r>
            <a:r>
              <a:rPr lang="en-US" sz="1600" dirty="0" smtClean="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VARCHAR(15) PRIMARY KEY,</a:t>
            </a:r>
          </a:p>
          <a:p>
            <a:pPr marL="1311275" lvl="3" indent="-60325">
              <a:spcBef>
                <a:spcPts val="0"/>
              </a:spcBef>
              <a:spcAft>
                <a:spcPts val="0"/>
              </a:spcAft>
              <a:buNone/>
            </a:pPr>
            <a:r>
              <a:rPr lang="en-US" sz="1600" dirty="0" smtClean="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productName</a:t>
            </a:r>
            <a:r>
              <a:rPr lang="en-US" sz="1600" dirty="0" smtClean="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VARCHAR(70) ,</a:t>
            </a:r>
          </a:p>
          <a:p>
            <a:pPr marL="1311275" lvl="3" indent="-60325">
              <a:spcBef>
                <a:spcPts val="0"/>
              </a:spcBef>
              <a:spcAft>
                <a:spcPts val="0"/>
              </a:spcAft>
              <a:buNone/>
            </a:pPr>
            <a:r>
              <a:rPr lang="en-US" sz="1600" dirty="0" smtClean="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productLine</a:t>
            </a:r>
            <a:r>
              <a:rPr lang="en-US" sz="1600" dirty="0" smtClean="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1311275" lvl="3" indent="-60325">
              <a:spcBef>
                <a:spcPts val="0"/>
              </a:spcBef>
              <a:spcAft>
                <a:spcPts val="0"/>
              </a:spcAft>
              <a:buNone/>
            </a:pPr>
            <a:r>
              <a:rPr lang="en-US" sz="1600" dirty="0" smtClean="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productScale</a:t>
            </a:r>
            <a:r>
              <a:rPr lang="en-US" sz="1600" dirty="0" smtClean="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VARCHAR(10) ,</a:t>
            </a:r>
          </a:p>
          <a:p>
            <a:pPr marL="1311275" lvl="3" indent="-60325">
              <a:spcBef>
                <a:spcPts val="0"/>
              </a:spcBef>
              <a:spcAft>
                <a:spcPts val="0"/>
              </a:spcAft>
              <a:buNone/>
            </a:pPr>
            <a:r>
              <a:rPr lang="en-US" sz="1600" dirty="0" smtClean="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productVendor</a:t>
            </a:r>
            <a:r>
              <a:rPr lang="en-US" sz="1600" dirty="0" smtClean="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1311275" lvl="3" indent="-60325">
              <a:spcBef>
                <a:spcPts val="0"/>
              </a:spcBef>
              <a:spcAft>
                <a:spcPts val="0"/>
              </a:spcAft>
              <a:buNone/>
            </a:pPr>
            <a:r>
              <a:rPr lang="en-US" sz="1600" dirty="0" smtClean="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productDescription</a:t>
            </a:r>
            <a:r>
              <a:rPr lang="en-US" sz="1600" dirty="0" smtClean="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TEXT ,</a:t>
            </a:r>
          </a:p>
          <a:p>
            <a:pPr marL="1311275" lvl="3" indent="-60325">
              <a:spcBef>
                <a:spcPts val="0"/>
              </a:spcBef>
              <a:spcAft>
                <a:spcPts val="0"/>
              </a:spcAft>
              <a:buNone/>
            </a:pPr>
            <a:r>
              <a:rPr lang="en-US" sz="1600" dirty="0" smtClean="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quantityInStock</a:t>
            </a:r>
            <a:r>
              <a:rPr lang="en-US" sz="1600" dirty="0" smtClean="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SMALLINT </a:t>
            </a:r>
            <a:r>
              <a:rPr lang="en-US" sz="1600" dirty="0" smtClean="0">
                <a:latin typeface="Courier New" pitchFamily="49" charset="0"/>
                <a:cs typeface="Courier New" pitchFamily="49" charset="0"/>
              </a:rPr>
              <a:t>,</a:t>
            </a:r>
            <a:endParaRPr lang="en-US" sz="1600" dirty="0" smtClean="0">
              <a:latin typeface="Courier New" pitchFamily="49" charset="0"/>
              <a:ea typeface="Calibri"/>
              <a:cs typeface="Courier New" pitchFamily="49" charset="0"/>
            </a:endParaRPr>
          </a:p>
          <a:p>
            <a:pPr marL="1311275" lvl="3" indent="-60325">
              <a:spcBef>
                <a:spcPts val="0"/>
              </a:spcBef>
              <a:spcAft>
                <a:spcPts val="0"/>
              </a:spcAft>
              <a:buNone/>
            </a:pPr>
            <a:r>
              <a:rPr lang="en-US" sz="1600" dirty="0" smtClean="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buyPrice</a:t>
            </a:r>
            <a:r>
              <a:rPr lang="en-US" sz="1600" dirty="0" smtClean="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DOUBLE ,</a:t>
            </a:r>
          </a:p>
          <a:p>
            <a:pPr marL="1311275" lvl="3" indent="-60325">
              <a:spcBef>
                <a:spcPts val="0"/>
              </a:spcBef>
              <a:spcAft>
                <a:spcPts val="0"/>
              </a:spcAft>
              <a:buNone/>
            </a:pPr>
            <a:r>
              <a:rPr lang="en-US" b="1" dirty="0">
                <a:solidFill>
                  <a:schemeClr val="accent1">
                    <a:lumMod val="75000"/>
                  </a:schemeClr>
                </a:solidFill>
                <a:latin typeface="Courier New" pitchFamily="49" charset="0"/>
                <a:cs typeface="Courier New" pitchFamily="49" charset="0"/>
              </a:rPr>
              <a:t>  MSRP DOUBLE ,</a:t>
            </a:r>
          </a:p>
          <a:p>
            <a:pPr marL="1311275" lvl="3" indent="-60325">
              <a:spcBef>
                <a:spcPts val="0"/>
              </a:spcBef>
              <a:spcAft>
                <a:spcPts val="0"/>
              </a:spcAft>
              <a:buNone/>
            </a:pPr>
            <a:r>
              <a:rPr lang="en-US" b="1" dirty="0">
                <a:solidFill>
                  <a:schemeClr val="accent1">
                    <a:lumMod val="75000"/>
                  </a:schemeClr>
                </a:solidFill>
                <a:latin typeface="Courier New" pitchFamily="49" charset="0"/>
                <a:cs typeface="Courier New" pitchFamily="49" charset="0"/>
              </a:rPr>
              <a:t>);</a:t>
            </a:r>
            <a:endParaRPr lang="en-IN" b="1" dirty="0">
              <a:solidFill>
                <a:schemeClr val="accent1">
                  <a:lumMod val="75000"/>
                </a:schemeClr>
              </a:solidFill>
              <a:latin typeface="Courier New" pitchFamily="49" charset="0"/>
              <a:cs typeface="Courier New" pitchFamily="49" charset="0"/>
            </a:endParaRPr>
          </a:p>
        </p:txBody>
      </p:sp>
      <p:sp>
        <p:nvSpPr>
          <p:cNvPr id="2" name="Title 1"/>
          <p:cNvSpPr>
            <a:spLocks noGrp="1"/>
          </p:cNvSpPr>
          <p:nvPr>
            <p:ph type="title"/>
          </p:nvPr>
        </p:nvSpPr>
        <p:spPr>
          <a:noFill/>
          <a:ln>
            <a:noFill/>
          </a:ln>
        </p:spPr>
        <p:txBody>
          <a:bodyPr anchor="ctr"/>
          <a:lstStyle/>
          <a:p>
            <a:r>
              <a:rPr lang="en-US" sz="3200" dirty="0" smtClean="0"/>
              <a:t>PRIMARY KEY </a:t>
            </a:r>
            <a:r>
              <a:rPr lang="en-US" sz="3200" dirty="0"/>
              <a:t>Constraints (Contd.)</a:t>
            </a:r>
          </a:p>
        </p:txBody>
      </p:sp>
      <p:sp>
        <p:nvSpPr>
          <p:cNvPr id="6"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4686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10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1000"/>
                                        <p:tgtEl>
                                          <p:spTgt spid="3">
                                            <p:txEl>
                                              <p:pRg st="9" end="9"/>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1000"/>
                                        <p:tgtEl>
                                          <p:spTgt spid="3">
                                            <p:txEl>
                                              <p:pRg st="10" end="1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1000"/>
                                        <p:tgtEl>
                                          <p:spTgt spid="3">
                                            <p:txEl>
                                              <p:pRg st="11" end="11"/>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1000"/>
                                        <p:tgtEl>
                                          <p:spTgt spid="3">
                                            <p:txEl>
                                              <p:pRg st="12" end="1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1000"/>
                                        <p:tgtEl>
                                          <p:spTgt spid="3">
                                            <p:txEl>
                                              <p:pRg st="13" end="1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1000"/>
                                        <p:tgtEl>
                                          <p:spTgt spid="3">
                                            <p:txEl>
                                              <p:pRg st="14" end="1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1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pPr>
            <a:r>
              <a:rPr lang="en-US" sz="2000" dirty="0" smtClean="0"/>
              <a:t>Query:</a:t>
            </a:r>
          </a:p>
          <a:p>
            <a:pPr marL="688975" lvl="1" indent="-400050">
              <a:spcBef>
                <a:spcPts val="0"/>
              </a:spcBef>
            </a:pPr>
            <a:r>
              <a:rPr lang="en-US" dirty="0"/>
              <a:t>Table level:</a:t>
            </a:r>
          </a:p>
          <a:p>
            <a:pPr marL="1257300" lvl="3" indent="0">
              <a:spcBef>
                <a:spcPts val="0"/>
              </a:spcBef>
              <a:spcAft>
                <a:spcPts val="0"/>
              </a:spcAft>
              <a:buNone/>
            </a:pPr>
            <a:endParaRPr lang="en-US" sz="1600" dirty="0" smtClean="0">
              <a:latin typeface="Courier New" pitchFamily="49" charset="0"/>
              <a:cs typeface="Courier New" pitchFamily="49" charset="0"/>
            </a:endParaRPr>
          </a:p>
          <a:p>
            <a:pPr marL="1257300" lvl="3" indent="0">
              <a:spcBef>
                <a:spcPts val="0"/>
              </a:spcBef>
              <a:spcAft>
                <a:spcPts val="0"/>
              </a:spcAft>
              <a:buNone/>
            </a:pPr>
            <a:r>
              <a:rPr lang="en-US" b="1" dirty="0">
                <a:solidFill>
                  <a:schemeClr val="accent1">
                    <a:lumMod val="75000"/>
                  </a:schemeClr>
                </a:solidFill>
                <a:latin typeface="Courier New" pitchFamily="49" charset="0"/>
                <a:cs typeface="Courier New" pitchFamily="49" charset="0"/>
              </a:rPr>
              <a:t>CREATE TABLE </a:t>
            </a:r>
            <a:r>
              <a:rPr lang="en-US" b="1" dirty="0">
                <a:solidFill>
                  <a:schemeClr val="accent6">
                    <a:lumMod val="75000"/>
                  </a:schemeClr>
                </a:solidFill>
                <a:latin typeface="Courier New" pitchFamily="49" charset="0"/>
                <a:cs typeface="Courier New" pitchFamily="49" charset="0"/>
              </a:rPr>
              <a:t>Products</a:t>
            </a:r>
          </a:p>
          <a:p>
            <a:pPr marL="1257300" lvl="3" indent="0">
              <a:spcBef>
                <a:spcPts val="0"/>
              </a:spcBef>
              <a:spcAft>
                <a:spcPts val="0"/>
              </a:spcAft>
              <a:buNone/>
            </a:pPr>
            <a:r>
              <a:rPr lang="en-US" sz="1600" dirty="0">
                <a:latin typeface="Courier New" pitchFamily="49" charset="0"/>
                <a:ea typeface="Calibri"/>
                <a:cs typeface="Courier New" pitchFamily="49" charset="0"/>
              </a:rPr>
              <a:t> </a:t>
            </a:r>
            <a:r>
              <a:rPr lang="en-US" b="1" dirty="0">
                <a:solidFill>
                  <a:schemeClr val="accent6">
                    <a:lumMod val="75000"/>
                  </a:schemeClr>
                </a:solidFill>
                <a:latin typeface="Courier New" pitchFamily="49" charset="0"/>
                <a:cs typeface="Courier New" pitchFamily="49" charset="0"/>
              </a:rPr>
              <a:t>(</a:t>
            </a:r>
          </a:p>
          <a:p>
            <a:pPr marL="1257300" lvl="3" indent="0">
              <a:spcBef>
                <a:spcPts val="0"/>
              </a:spcBef>
              <a:spcAft>
                <a:spcPts val="0"/>
              </a:spcAft>
              <a:buNone/>
            </a:pPr>
            <a:r>
              <a:rPr lang="en-US" sz="1600" dirty="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productCode</a:t>
            </a:r>
            <a:r>
              <a:rPr lang="en-US" sz="1600" dirty="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VARCHAR(15),</a:t>
            </a:r>
          </a:p>
          <a:p>
            <a:pPr marL="1257300" lvl="3" indent="0">
              <a:spcBef>
                <a:spcPts val="0"/>
              </a:spcBef>
              <a:spcAft>
                <a:spcPts val="0"/>
              </a:spcAft>
              <a:buNone/>
            </a:pPr>
            <a:r>
              <a:rPr lang="en-US" sz="1600" dirty="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productName</a:t>
            </a:r>
            <a:r>
              <a:rPr lang="en-US" sz="1600" dirty="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VARCHAR(70) ,</a:t>
            </a:r>
          </a:p>
          <a:p>
            <a:pPr marL="1257300" lvl="3" indent="0">
              <a:spcBef>
                <a:spcPts val="0"/>
              </a:spcBef>
              <a:spcAft>
                <a:spcPts val="0"/>
              </a:spcAft>
              <a:buNone/>
            </a:pPr>
            <a:r>
              <a:rPr lang="en-US" sz="1600" dirty="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productLine</a:t>
            </a:r>
            <a:r>
              <a:rPr lang="en-US" sz="1600" dirty="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1257300" lvl="3" indent="0">
              <a:spcBef>
                <a:spcPts val="0"/>
              </a:spcBef>
              <a:spcAft>
                <a:spcPts val="0"/>
              </a:spcAft>
              <a:buNone/>
            </a:pPr>
            <a:r>
              <a:rPr lang="en-US" sz="1600" dirty="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productScale</a:t>
            </a:r>
            <a:r>
              <a:rPr lang="en-US" sz="1600" dirty="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VARCHAR(10) ,</a:t>
            </a:r>
          </a:p>
          <a:p>
            <a:pPr marL="1257300" lvl="3" indent="0">
              <a:spcBef>
                <a:spcPts val="0"/>
              </a:spcBef>
              <a:spcAft>
                <a:spcPts val="0"/>
              </a:spcAft>
              <a:buNone/>
            </a:pPr>
            <a:r>
              <a:rPr lang="en-US" sz="1600" dirty="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productVendor</a:t>
            </a:r>
            <a:r>
              <a:rPr lang="en-US" sz="1600" dirty="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1257300" lvl="3" indent="0">
              <a:spcBef>
                <a:spcPts val="0"/>
              </a:spcBef>
              <a:spcAft>
                <a:spcPts val="0"/>
              </a:spcAft>
              <a:buNone/>
            </a:pPr>
            <a:r>
              <a:rPr lang="en-US" sz="1600" dirty="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productDescription</a:t>
            </a:r>
            <a:r>
              <a:rPr lang="en-US" sz="1600" dirty="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TEXT ,</a:t>
            </a:r>
          </a:p>
          <a:p>
            <a:pPr marL="1257300" lvl="3" indent="0">
              <a:spcBef>
                <a:spcPts val="0"/>
              </a:spcBef>
              <a:spcAft>
                <a:spcPts val="0"/>
              </a:spcAft>
              <a:buNone/>
            </a:pPr>
            <a:r>
              <a:rPr lang="en-US" sz="1600" dirty="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quantityInStock</a:t>
            </a:r>
            <a:r>
              <a:rPr lang="en-US" sz="1600" dirty="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SMALLINT ,</a:t>
            </a:r>
          </a:p>
          <a:p>
            <a:pPr marL="1257300" lvl="3" indent="0">
              <a:spcBef>
                <a:spcPts val="0"/>
              </a:spcBef>
              <a:spcAft>
                <a:spcPts val="0"/>
              </a:spcAft>
              <a:buNone/>
            </a:pPr>
            <a:r>
              <a:rPr lang="en-US" sz="1600" dirty="0">
                <a:latin typeface="Courier New" pitchFamily="49" charset="0"/>
                <a:ea typeface="Calibri"/>
                <a:cs typeface="Courier New" pitchFamily="49" charset="0"/>
              </a:rPr>
              <a:t>  </a:t>
            </a:r>
            <a:r>
              <a:rPr lang="en-US" b="1" dirty="0" err="1">
                <a:solidFill>
                  <a:schemeClr val="accent6">
                    <a:lumMod val="75000"/>
                  </a:schemeClr>
                </a:solidFill>
                <a:latin typeface="Courier New" pitchFamily="49" charset="0"/>
                <a:cs typeface="Courier New" pitchFamily="49" charset="0"/>
              </a:rPr>
              <a:t>buyPrice</a:t>
            </a:r>
            <a:r>
              <a:rPr lang="en-US" sz="1600" dirty="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DOUBLE</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a:t>
            </a:r>
          </a:p>
          <a:p>
            <a:pPr marL="1257300" lvl="3" indent="0">
              <a:spcBef>
                <a:spcPts val="0"/>
              </a:spcBef>
              <a:spcAft>
                <a:spcPts val="0"/>
              </a:spcAft>
              <a:buNone/>
            </a:pPr>
            <a:r>
              <a:rPr lang="en-US" sz="1600" dirty="0">
                <a:latin typeface="Courier New" pitchFamily="49" charset="0"/>
                <a:ea typeface="Calibri"/>
                <a:cs typeface="Courier New" pitchFamily="49" charset="0"/>
              </a:rPr>
              <a:t>  </a:t>
            </a:r>
            <a:r>
              <a:rPr lang="en-US" b="1" dirty="0">
                <a:solidFill>
                  <a:schemeClr val="accent1">
                    <a:lumMod val="75000"/>
                  </a:schemeClr>
                </a:solidFill>
                <a:latin typeface="Courier New" pitchFamily="49" charset="0"/>
                <a:cs typeface="Courier New" pitchFamily="49" charset="0"/>
              </a:rPr>
              <a:t>MSRP DOUBLE ,</a:t>
            </a:r>
          </a:p>
          <a:p>
            <a:pPr marL="1257300" lvl="3" indent="0">
              <a:spcBef>
                <a:spcPts val="0"/>
              </a:spcBef>
              <a:spcAft>
                <a:spcPts val="0"/>
              </a:spcAft>
              <a:buNone/>
            </a:pPr>
            <a:r>
              <a:rPr lang="en-US" b="1" dirty="0">
                <a:solidFill>
                  <a:schemeClr val="accent1">
                    <a:lumMod val="75000"/>
                  </a:schemeClr>
                </a:solidFill>
                <a:latin typeface="Courier New" pitchFamily="49" charset="0"/>
                <a:cs typeface="Courier New" pitchFamily="49" charset="0"/>
              </a:rPr>
              <a:t> CONSTRAINT </a:t>
            </a:r>
            <a:r>
              <a:rPr lang="en-US" b="1" dirty="0" err="1">
                <a:solidFill>
                  <a:schemeClr val="accent6">
                    <a:lumMod val="75000"/>
                  </a:schemeClr>
                </a:solidFill>
                <a:latin typeface="Courier New" pitchFamily="49" charset="0"/>
                <a:cs typeface="Courier New" pitchFamily="49" charset="0"/>
              </a:rPr>
              <a:t>productCode_pk</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PRIMARY KEY</a:t>
            </a:r>
            <a:r>
              <a:rPr lang="en-US" b="1" dirty="0">
                <a:solidFill>
                  <a:schemeClr val="accent6">
                    <a:lumMod val="75000"/>
                  </a:schemeClr>
                </a:solidFill>
                <a:latin typeface="Courier New" pitchFamily="49" charset="0"/>
                <a:cs typeface="Courier New" pitchFamily="49" charset="0"/>
              </a:rPr>
              <a:t>(</a:t>
            </a:r>
            <a:r>
              <a:rPr lang="en-US" b="1" dirty="0" err="1">
                <a:solidFill>
                  <a:schemeClr val="accent6">
                    <a:lumMod val="75000"/>
                  </a:schemeClr>
                </a:solidFill>
                <a:latin typeface="Courier New" pitchFamily="49" charset="0"/>
                <a:cs typeface="Courier New" pitchFamily="49" charset="0"/>
              </a:rPr>
              <a:t>productCode</a:t>
            </a:r>
            <a:r>
              <a:rPr lang="en-US" b="1" dirty="0">
                <a:solidFill>
                  <a:schemeClr val="accent6">
                    <a:lumMod val="75000"/>
                  </a:schemeClr>
                </a:solidFill>
                <a:latin typeface="Courier New" pitchFamily="49" charset="0"/>
                <a:cs typeface="Courier New" pitchFamily="49" charset="0"/>
              </a:rPr>
              <a:t>)</a:t>
            </a:r>
          </a:p>
          <a:p>
            <a:pPr marL="1257300" lvl="3" indent="0">
              <a:spcBef>
                <a:spcPts val="0"/>
              </a:spcBef>
              <a:spcAft>
                <a:spcPts val="0"/>
              </a:spcAft>
              <a:buNone/>
            </a:pPr>
            <a:r>
              <a:rPr lang="en-US" b="1" dirty="0">
                <a:solidFill>
                  <a:schemeClr val="accent1">
                    <a:lumMod val="75000"/>
                  </a:schemeClr>
                </a:solidFill>
                <a:latin typeface="Courier New" pitchFamily="49" charset="0"/>
                <a:cs typeface="Courier New" pitchFamily="49" charset="0"/>
              </a:rPr>
              <a:t>);</a:t>
            </a:r>
          </a:p>
          <a:p>
            <a:pPr marL="0" indent="0">
              <a:buNone/>
            </a:pPr>
            <a:endParaRPr lang="en-US" dirty="0" smtClean="0"/>
          </a:p>
          <a:p>
            <a:pPr marL="0" indent="0">
              <a:buNone/>
            </a:pPr>
            <a:endParaRPr lang="en-US" dirty="0" smtClean="0"/>
          </a:p>
          <a:p>
            <a:pPr marL="0" indent="0">
              <a:buNone/>
            </a:pPr>
            <a:endParaRPr lang="en-US" dirty="0" smtClean="0">
              <a:solidFill>
                <a:schemeClr val="tx1">
                  <a:lumMod val="85000"/>
                  <a:lumOff val="15000"/>
                </a:schemeClr>
              </a:solidFill>
            </a:endParaRPr>
          </a:p>
          <a:p>
            <a:pPr marL="0" indent="0">
              <a:buNone/>
            </a:pPr>
            <a:endParaRPr lang="en-IN" dirty="0"/>
          </a:p>
        </p:txBody>
      </p:sp>
      <p:sp>
        <p:nvSpPr>
          <p:cNvPr id="2" name="Title 1"/>
          <p:cNvSpPr>
            <a:spLocks noGrp="1"/>
          </p:cNvSpPr>
          <p:nvPr>
            <p:ph type="title"/>
          </p:nvPr>
        </p:nvSpPr>
        <p:spPr>
          <a:noFill/>
          <a:ln>
            <a:noFill/>
          </a:ln>
        </p:spPr>
        <p:txBody>
          <a:bodyPr anchor="ctr"/>
          <a:lstStyle/>
          <a:p>
            <a:r>
              <a:rPr lang="en-US" sz="3200" dirty="0" smtClean="0"/>
              <a:t>PRIMARY KEY </a:t>
            </a:r>
            <a:r>
              <a:rPr lang="en-US" sz="3200" dirty="0"/>
              <a:t>Constraints (Contd.)</a:t>
            </a:r>
          </a:p>
        </p:txBody>
      </p:sp>
      <p:sp>
        <p:nvSpPr>
          <p:cNvPr id="6"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5959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10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1000"/>
                                        <p:tgtEl>
                                          <p:spTgt spid="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1000"/>
                                        <p:tgtEl>
                                          <p:spTgt spid="3">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1000"/>
                                        <p:tgtEl>
                                          <p:spTgt spid="3">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1000"/>
                                        <p:tgtEl>
                                          <p:spTgt spid="3">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1000"/>
                                        <p:tgtEl>
                                          <p:spTgt spid="3">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1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419600" cy="4525963"/>
          </a:xfrm>
        </p:spPr>
        <p:txBody>
          <a:bodyPr/>
          <a:lstStyle/>
          <a:p>
            <a:pPr marL="350838" indent="-350838"/>
            <a:r>
              <a:rPr lang="en-US" sz="2000" dirty="0" smtClean="0"/>
              <a:t>What is a Sequence?</a:t>
            </a:r>
          </a:p>
          <a:p>
            <a:pPr marL="730250" indent="-333375">
              <a:spcBef>
                <a:spcPts val="0"/>
              </a:spcBef>
              <a:buFont typeface="Arial" pitchFamily="34" charset="0"/>
              <a:buChar char="‒"/>
            </a:pPr>
            <a:r>
              <a:rPr lang="en-US" dirty="0"/>
              <a:t>A sequence is a database object that generates unique numbers, mostly used for </a:t>
            </a:r>
            <a:r>
              <a:rPr lang="en-US" dirty="0" smtClean="0"/>
              <a:t>PRIMARY KEY </a:t>
            </a:r>
            <a:r>
              <a:rPr lang="en-US" dirty="0"/>
              <a:t>values</a:t>
            </a:r>
            <a:r>
              <a:rPr lang="en-US" dirty="0" smtClean="0"/>
              <a:t>.</a:t>
            </a:r>
          </a:p>
          <a:p>
            <a:pPr marL="730250" indent="-333375">
              <a:spcBef>
                <a:spcPts val="0"/>
              </a:spcBef>
              <a:buFont typeface="Arial" pitchFamily="34" charset="0"/>
              <a:buChar char="‒"/>
            </a:pPr>
            <a:endParaRPr lang="en-US" dirty="0" smtClean="0"/>
          </a:p>
          <a:p>
            <a:pPr marL="730250" indent="-333375">
              <a:spcBef>
                <a:spcPts val="0"/>
              </a:spcBef>
              <a:buFont typeface="Arial" pitchFamily="34" charset="0"/>
              <a:buChar char="‒"/>
            </a:pPr>
            <a:r>
              <a:rPr lang="en-US" dirty="0" smtClean="0"/>
              <a:t>The PRIMARY KEY </a:t>
            </a:r>
            <a:r>
              <a:rPr lang="en-US" dirty="0"/>
              <a:t>needs a unique value, which needs to come from somewhere</a:t>
            </a:r>
            <a:r>
              <a:rPr lang="en-US" dirty="0" smtClean="0"/>
              <a:t>.</a:t>
            </a:r>
          </a:p>
          <a:p>
            <a:pPr marL="730250" indent="-333375">
              <a:spcBef>
                <a:spcPts val="0"/>
              </a:spcBef>
              <a:buFont typeface="Arial" pitchFamily="34" charset="0"/>
              <a:buChar char="‒"/>
            </a:pPr>
            <a:endParaRPr lang="en-US" dirty="0" smtClean="0"/>
          </a:p>
          <a:p>
            <a:pPr marL="730250" indent="-333375">
              <a:spcBef>
                <a:spcPts val="0"/>
              </a:spcBef>
              <a:buFont typeface="Arial" pitchFamily="34" charset="0"/>
              <a:buChar char="‒"/>
            </a:pPr>
            <a:r>
              <a:rPr lang="en-US" dirty="0" smtClean="0"/>
              <a:t>Sequence </a:t>
            </a:r>
            <a:r>
              <a:rPr lang="en-US" dirty="0"/>
              <a:t>will allow you to populate </a:t>
            </a:r>
            <a:r>
              <a:rPr lang="en-US" dirty="0" smtClean="0"/>
              <a:t>PRIMARY KEY </a:t>
            </a:r>
            <a:r>
              <a:rPr lang="en-US" dirty="0"/>
              <a:t>with a unique, serialized number</a:t>
            </a:r>
            <a:r>
              <a:rPr lang="en-US" dirty="0" smtClean="0"/>
              <a:t>.</a:t>
            </a:r>
          </a:p>
          <a:p>
            <a:pPr marL="674370" indent="-285750">
              <a:lnSpc>
                <a:spcPct val="120000"/>
              </a:lnSpc>
              <a:spcBef>
                <a:spcPts val="0"/>
              </a:spcBef>
              <a:buFont typeface="Calibri" pitchFamily="34" charset="0"/>
              <a:buChar char="—"/>
            </a:pPr>
            <a:endParaRPr lang="en-US" dirty="0" smtClean="0"/>
          </a:p>
        </p:txBody>
      </p:sp>
      <p:sp>
        <p:nvSpPr>
          <p:cNvPr id="5" name="Title 4"/>
          <p:cNvSpPr>
            <a:spLocks noGrp="1"/>
          </p:cNvSpPr>
          <p:nvPr>
            <p:ph type="title"/>
          </p:nvPr>
        </p:nvSpPr>
        <p:spPr>
          <a:noFill/>
          <a:ln>
            <a:noFill/>
          </a:ln>
        </p:spPr>
        <p:txBody>
          <a:bodyPr anchor="ctr"/>
          <a:lstStyle/>
          <a:p>
            <a:r>
              <a:rPr lang="en-US" sz="3600" dirty="0"/>
              <a:t>Sequence</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descr="http://www.stepsgroup.com.au/images/STEPS%20Icon_Mono%20Blue_RGB.jp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334000" y="1600200"/>
            <a:ext cx="3383005" cy="335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88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731520">
              <a:spcBef>
                <a:spcPts val="0"/>
              </a:spcBef>
              <a:spcAft>
                <a:spcPts val="1200"/>
              </a:spcAft>
            </a:pPr>
            <a:r>
              <a:rPr lang="en-US" sz="2000" dirty="0" smtClean="0"/>
              <a:t>A </a:t>
            </a:r>
            <a:r>
              <a:rPr lang="en-US" sz="2000" dirty="0"/>
              <a:t>sequence generator is a mechanism for generating successive exact numeric values, one at a time. </a:t>
            </a:r>
          </a:p>
          <a:p>
            <a:pPr marL="731520">
              <a:spcBef>
                <a:spcPts val="0"/>
              </a:spcBef>
              <a:spcAft>
                <a:spcPts val="1200"/>
              </a:spcAft>
            </a:pPr>
            <a:r>
              <a:rPr lang="en-US" sz="2000" dirty="0"/>
              <a:t>A sequence generator is either an external sequence generator or an internal sequence generator. </a:t>
            </a:r>
          </a:p>
          <a:p>
            <a:pPr marL="731520">
              <a:spcBef>
                <a:spcPts val="0"/>
              </a:spcBef>
              <a:spcAft>
                <a:spcPts val="1200"/>
              </a:spcAft>
            </a:pPr>
            <a:r>
              <a:rPr lang="en-US" sz="2000" dirty="0"/>
              <a:t>An external sequence generator is a named schema object, while an internal sequence generator is a component of another schema object. </a:t>
            </a:r>
            <a:endParaRPr lang="en-US" sz="2000" dirty="0" smtClean="0"/>
          </a:p>
          <a:p>
            <a:pPr marL="731520" indent="-365760">
              <a:spcBef>
                <a:spcPts val="0"/>
              </a:spcBef>
              <a:spcAft>
                <a:spcPts val="1200"/>
              </a:spcAft>
            </a:pPr>
            <a:r>
              <a:rPr lang="en-US" sz="2000" dirty="0"/>
              <a:t>A sequence generator has a data type, which shall be an exact numeric type with scale 0 (zero), a minimum value, a maximum value, a start value, an increment, and a cycle option.</a:t>
            </a:r>
          </a:p>
          <a:p>
            <a:pPr marL="731520" indent="-365760">
              <a:spcBef>
                <a:spcPts val="0"/>
              </a:spcBef>
              <a:spcAft>
                <a:spcPts val="1200"/>
              </a:spcAft>
            </a:pPr>
            <a:r>
              <a:rPr lang="en-US" sz="2000" dirty="0"/>
              <a:t>If a sequence generator is associated with a negative increment, then it is a descending sequence generator. Otherwise, it is an ascending sequence generator.</a:t>
            </a:r>
          </a:p>
          <a:p>
            <a:pPr marL="731520" indent="-365760">
              <a:spcBef>
                <a:spcPts val="0"/>
              </a:spcBef>
              <a:spcAft>
                <a:spcPts val="1200"/>
              </a:spcAft>
            </a:pPr>
            <a:r>
              <a:rPr lang="en-US" sz="2000" dirty="0"/>
              <a:t>When a sequence generator is created, its current base value is initialized to the start value. </a:t>
            </a:r>
          </a:p>
          <a:p>
            <a:pPr marL="731520">
              <a:spcBef>
                <a:spcPts val="0"/>
              </a:spcBef>
              <a:spcAft>
                <a:spcPts val="1200"/>
              </a:spcAft>
            </a:pPr>
            <a:endParaRPr lang="en-US" sz="2000" dirty="0"/>
          </a:p>
          <a:p>
            <a:pPr marL="0" indent="0">
              <a:spcAft>
                <a:spcPts val="1200"/>
              </a:spcAft>
              <a:buNone/>
            </a:pPr>
            <a:endParaRPr lang="en-US" sz="2000" dirty="0"/>
          </a:p>
        </p:txBody>
      </p:sp>
      <p:sp>
        <p:nvSpPr>
          <p:cNvPr id="5" name="Title 4"/>
          <p:cNvSpPr>
            <a:spLocks noGrp="1"/>
          </p:cNvSpPr>
          <p:nvPr>
            <p:ph type="title"/>
          </p:nvPr>
        </p:nvSpPr>
        <p:spPr>
          <a:noFill/>
          <a:ln>
            <a:noFill/>
          </a:ln>
        </p:spPr>
        <p:txBody>
          <a:bodyPr anchor="ctr"/>
          <a:lstStyle/>
          <a:p>
            <a:r>
              <a:rPr lang="en-US" sz="3600" dirty="0"/>
              <a:t>ANSI Sequence Generators</a:t>
            </a:r>
          </a:p>
        </p:txBody>
      </p:sp>
      <p:sp>
        <p:nvSpPr>
          <p:cNvPr id="7"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9729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1000"/>
                                        <p:tgtEl>
                                          <p:spTgt spid="6">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000"/>
                                        <p:tgtEl>
                                          <p:spTgt spid="6">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1000"/>
                                        <p:tgtEl>
                                          <p:spTgt spid="6">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1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4953000"/>
          </a:xfrm>
        </p:spPr>
        <p:txBody>
          <a:bodyPr/>
          <a:lstStyle/>
          <a:p>
            <a:pPr marL="731520" indent="-365760">
              <a:spcBef>
                <a:spcPts val="0"/>
              </a:spcBef>
              <a:spcAft>
                <a:spcPts val="1200"/>
              </a:spcAft>
            </a:pPr>
            <a:r>
              <a:rPr lang="en-US" sz="2000" dirty="0" smtClean="0"/>
              <a:t>Subsequently</a:t>
            </a:r>
            <a:r>
              <a:rPr lang="en-US" sz="2000" dirty="0"/>
              <a:t>, the current base value is set to the value of the lowest non-issued value </a:t>
            </a:r>
            <a:r>
              <a:rPr lang="en-US" sz="2000" dirty="0" smtClean="0"/>
              <a:t>for </a:t>
            </a:r>
            <a:r>
              <a:rPr lang="en-US" sz="2000" dirty="0"/>
              <a:t>an ascending sequence generator, or the highest non-issued value in the cycle for a descending sequence generator</a:t>
            </a:r>
            <a:r>
              <a:rPr lang="en-US" sz="2000" dirty="0" smtClean="0"/>
              <a:t>.</a:t>
            </a:r>
          </a:p>
          <a:p>
            <a:pPr marL="731520" indent="-365760">
              <a:spcBef>
                <a:spcPts val="0"/>
              </a:spcBef>
              <a:spcAft>
                <a:spcPts val="1200"/>
              </a:spcAft>
            </a:pPr>
            <a:r>
              <a:rPr lang="en-US" sz="2000" dirty="0"/>
              <a:t>Any time after a sequence generator is created, its current base value can be set to an arbitrary value of its data type by an &lt;alter sequence generator statement&gt;.</a:t>
            </a:r>
          </a:p>
          <a:p>
            <a:pPr marL="731520" indent="-365760">
              <a:spcBef>
                <a:spcPts val="0"/>
              </a:spcBef>
              <a:spcAft>
                <a:spcPts val="1200"/>
              </a:spcAft>
            </a:pPr>
            <a:r>
              <a:rPr lang="en-US" sz="2000" dirty="0"/>
              <a:t>Changes to the current base value of a sequence generator are not controlled by </a:t>
            </a:r>
            <a:r>
              <a:rPr lang="en-US" sz="2000" dirty="0" smtClean="0"/>
              <a:t>SQL-transactions. </a:t>
            </a:r>
            <a:r>
              <a:rPr lang="en-US" sz="2000" dirty="0"/>
              <a:t>T</a:t>
            </a:r>
            <a:r>
              <a:rPr lang="en-US" sz="2000" dirty="0" smtClean="0"/>
              <a:t>herefore</a:t>
            </a:r>
            <a:r>
              <a:rPr lang="en-US" sz="2000" dirty="0"/>
              <a:t>, commits and rollbacks of SQL-transactions have no effect on the current base value of a sequence generator.</a:t>
            </a:r>
          </a:p>
          <a:p>
            <a:pPr marL="731520" indent="-365760">
              <a:lnSpc>
                <a:spcPct val="120000"/>
              </a:lnSpc>
              <a:spcBef>
                <a:spcPts val="0"/>
              </a:spcBef>
              <a:spcAft>
                <a:spcPts val="1200"/>
              </a:spcAft>
            </a:pPr>
            <a:endParaRPr lang="en-US" sz="2000" dirty="0"/>
          </a:p>
        </p:txBody>
      </p:sp>
      <p:sp>
        <p:nvSpPr>
          <p:cNvPr id="8" name="Title 4"/>
          <p:cNvSpPr>
            <a:spLocks noGrp="1"/>
          </p:cNvSpPr>
          <p:nvPr>
            <p:ph type="title"/>
          </p:nvPr>
        </p:nvSpPr>
        <p:spPr>
          <a:noFill/>
          <a:ln>
            <a:noFill/>
          </a:ln>
        </p:spPr>
        <p:txBody>
          <a:bodyPr anchor="ctr"/>
          <a:lstStyle/>
          <a:p>
            <a:r>
              <a:rPr lang="en-US" sz="3200" dirty="0"/>
              <a:t>ANSI Sequence Generators (Contd.)</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85081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A sequence generator is described by a sequence generator descriptor. </a:t>
            </a:r>
          </a:p>
          <a:p>
            <a:r>
              <a:rPr lang="en-US" sz="2000" dirty="0" smtClean="0"/>
              <a:t>A sequence generator descriptor includes:</a:t>
            </a:r>
          </a:p>
          <a:p>
            <a:pPr lvl="1"/>
            <a:r>
              <a:rPr lang="en-US" dirty="0" smtClean="0"/>
              <a:t>The sequence generator name that is a schema-qualified name for an external sequence generator and a zero-length character string for an internal sequence generator.</a:t>
            </a:r>
          </a:p>
          <a:p>
            <a:pPr lvl="1"/>
            <a:r>
              <a:rPr lang="en-US" dirty="0" smtClean="0"/>
              <a:t>The data type descriptor of the data type associated with the sequence generator.</a:t>
            </a:r>
          </a:p>
          <a:p>
            <a:pPr lvl="1"/>
            <a:r>
              <a:rPr lang="en-US" dirty="0" smtClean="0"/>
              <a:t>The increment of the sequence generator.</a:t>
            </a:r>
          </a:p>
          <a:p>
            <a:pPr lvl="1"/>
            <a:r>
              <a:rPr lang="en-US" dirty="0" smtClean="0"/>
              <a:t>The maximum and minimum value of the sequence generator.</a:t>
            </a:r>
          </a:p>
          <a:p>
            <a:pPr lvl="1"/>
            <a:r>
              <a:rPr lang="en-US" dirty="0" smtClean="0"/>
              <a:t>The cycle option of the sequence generator.</a:t>
            </a:r>
          </a:p>
          <a:p>
            <a:pPr lvl="1"/>
            <a:r>
              <a:rPr lang="en-US" dirty="0" smtClean="0"/>
              <a:t>The current base value of the sequence generator.</a:t>
            </a:r>
          </a:p>
          <a:p>
            <a:pPr lvl="2"/>
            <a:r>
              <a:rPr lang="en-US" sz="1600" dirty="0" smtClean="0"/>
              <a:t>If there are multiple instances of &lt;next value expression&gt;s specifying the same sequence generator within a single SQL-statement, then the same value is returned for a given row processed by that SQL-statement.</a:t>
            </a:r>
          </a:p>
        </p:txBody>
      </p:sp>
      <p:sp>
        <p:nvSpPr>
          <p:cNvPr id="8" name="Title 4"/>
          <p:cNvSpPr>
            <a:spLocks noGrp="1"/>
          </p:cNvSpPr>
          <p:nvPr>
            <p:ph type="title"/>
          </p:nvPr>
        </p:nvSpPr>
        <p:spPr>
          <a:xfrm>
            <a:off x="1303020" y="0"/>
            <a:ext cx="7840980" cy="844063"/>
          </a:xfrm>
          <a:noFill/>
          <a:ln>
            <a:noFill/>
          </a:ln>
        </p:spPr>
        <p:txBody>
          <a:bodyPr anchor="ctr"/>
          <a:lstStyle/>
          <a:p>
            <a:r>
              <a:rPr lang="en-US" sz="3200" dirty="0"/>
              <a:t>ANSI Sequence Generators (Contd.)</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4957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23" name="Title 1"/>
          <p:cNvSpPr>
            <a:spLocks noGrp="1"/>
          </p:cNvSpPr>
          <p:nvPr>
            <p:ph type="title"/>
          </p:nvPr>
        </p:nvSpPr>
        <p:spPr/>
        <p:txBody>
          <a:bodyPr/>
          <a:lstStyle/>
          <a:p>
            <a:r>
              <a:rPr lang="en-US" sz="3600" dirty="0" smtClean="0"/>
              <a:t>Icon Used</a:t>
            </a:r>
            <a:endParaRPr lang="en-US" sz="3600" dirty="0"/>
          </a:p>
        </p:txBody>
      </p:sp>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Hands-on </a:t>
            </a:r>
            <a:r>
              <a:rPr lang="en-US" sz="1600" dirty="0">
                <a:latin typeface="+mn-lt"/>
              </a:rPr>
              <a:t>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1"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3317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Sequence generator compliance by vendor:</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
        <p:nvSpPr>
          <p:cNvPr id="8" name="Title 4"/>
          <p:cNvSpPr>
            <a:spLocks noGrp="1"/>
          </p:cNvSpPr>
          <p:nvPr>
            <p:ph type="title"/>
          </p:nvPr>
        </p:nvSpPr>
        <p:spPr>
          <a:xfrm>
            <a:off x="1303020" y="0"/>
            <a:ext cx="7658100" cy="844063"/>
          </a:xfrm>
          <a:noFill/>
          <a:ln>
            <a:noFill/>
          </a:ln>
        </p:spPr>
        <p:txBody>
          <a:bodyPr anchor="ctr"/>
          <a:lstStyle/>
          <a:p>
            <a:r>
              <a:rPr lang="en-US" sz="3200" dirty="0"/>
              <a:t>Sequence Generator Compliance</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1158022121"/>
              </p:ext>
            </p:extLst>
          </p:nvPr>
        </p:nvGraphicFramePr>
        <p:xfrm>
          <a:off x="609599" y="1891260"/>
          <a:ext cx="7924801" cy="2985538"/>
        </p:xfrm>
        <a:graphic>
          <a:graphicData uri="http://schemas.openxmlformats.org/drawingml/2006/table">
            <a:tbl>
              <a:tblPr>
                <a:tableStyleId>{21E4AEA4-8DFA-4A89-87EB-49C32662AFE0}</a:tableStyleId>
              </a:tblPr>
              <a:tblGrid>
                <a:gridCol w="2008072"/>
                <a:gridCol w="952734"/>
                <a:gridCol w="4963995"/>
              </a:tblGrid>
              <a:tr h="360816">
                <a:tc gridSpan="3">
                  <a:txBody>
                    <a:bodyPr/>
                    <a:lstStyle/>
                    <a:p>
                      <a:pPr marL="0" marR="0" algn="ctr" defTabSz="914400" rtl="0" eaLnBrk="1" fontAlgn="ctr" latinLnBrk="0" hangingPunct="1">
                        <a:spcBef>
                          <a:spcPts val="0"/>
                        </a:spcBef>
                        <a:spcAft>
                          <a:spcPts val="0"/>
                        </a:spcAft>
                      </a:pPr>
                      <a:r>
                        <a:rPr lang="en-US" sz="1400" b="1" kern="1200" dirty="0">
                          <a:solidFill>
                            <a:schemeClr val="bg1"/>
                          </a:solidFill>
                        </a:rPr>
                        <a:t>Auto Numbering</a:t>
                      </a:r>
                      <a:endParaRPr lang="en-US" sz="1400" b="1" kern="1200" dirty="0">
                        <a:solidFill>
                          <a:schemeClr val="bg1"/>
                        </a:solidFill>
                        <a:latin typeface="+mn-lt"/>
                        <a:ea typeface="+mn-ea"/>
                        <a:cs typeface="+mn-cs"/>
                      </a:endParaRPr>
                    </a:p>
                  </a:txBody>
                  <a:tcPr marL="9525" marR="9525" marT="9525" marB="0" anchor="ctr">
                    <a:solidFill>
                      <a:schemeClr val="accent2"/>
                    </a:solidFill>
                  </a:tcPr>
                </a:tc>
                <a:tc hMerge="1">
                  <a:txBody>
                    <a:bodyPr/>
                    <a:lstStyle/>
                    <a:p>
                      <a:endParaRPr lang="en-US"/>
                    </a:p>
                  </a:txBody>
                  <a:tcPr/>
                </a:tc>
                <a:tc hMerge="1">
                  <a:txBody>
                    <a:bodyPr/>
                    <a:lstStyle/>
                    <a:p>
                      <a:endParaRPr lang="en-US"/>
                    </a:p>
                  </a:txBody>
                  <a:tcPr/>
                </a:tc>
              </a:tr>
              <a:tr h="360816">
                <a:tc>
                  <a:txBody>
                    <a:bodyPr/>
                    <a:lstStyle/>
                    <a:p>
                      <a:pPr marL="0" marR="0" lvl="2" algn="ctr" defTabSz="914400" rtl="0" eaLnBrk="1" fontAlgn="b" latinLnBrk="0" hangingPunct="1">
                        <a:spcBef>
                          <a:spcPts val="0"/>
                        </a:spcBef>
                        <a:spcAft>
                          <a:spcPts val="0"/>
                        </a:spcAft>
                      </a:pPr>
                      <a:r>
                        <a:rPr lang="en-US" sz="1400" b="1" kern="1200" dirty="0">
                          <a:solidFill>
                            <a:schemeClr val="bg1"/>
                          </a:solidFill>
                        </a:rPr>
                        <a:t>Database</a:t>
                      </a:r>
                      <a:endParaRPr lang="en-US" sz="1400" b="1" kern="1200" dirty="0">
                        <a:solidFill>
                          <a:schemeClr val="bg1"/>
                        </a:solidFill>
                        <a:latin typeface="+mn-lt"/>
                        <a:ea typeface="+mn-ea"/>
                        <a:cs typeface="+mn-cs"/>
                      </a:endParaRPr>
                    </a:p>
                  </a:txBody>
                  <a:tcPr marL="9525" marR="9525" marT="9525" marB="0" anchor="ctr">
                    <a:solidFill>
                      <a:schemeClr val="accent2"/>
                    </a:solidFill>
                  </a:tcPr>
                </a:tc>
                <a:tc>
                  <a:txBody>
                    <a:bodyPr/>
                    <a:lstStyle/>
                    <a:p>
                      <a:pPr marL="0" marR="0" lvl="1" algn="ctr" defTabSz="914400" rtl="0" eaLnBrk="1" fontAlgn="b" latinLnBrk="0" hangingPunct="1">
                        <a:spcBef>
                          <a:spcPts val="0"/>
                        </a:spcBef>
                        <a:spcAft>
                          <a:spcPts val="0"/>
                        </a:spcAft>
                      </a:pPr>
                      <a:r>
                        <a:rPr lang="en-US" sz="1400" b="1" kern="1200" dirty="0">
                          <a:solidFill>
                            <a:schemeClr val="bg1"/>
                          </a:solidFill>
                        </a:rPr>
                        <a:t>Complies</a:t>
                      </a:r>
                      <a:endParaRPr lang="en-US" sz="1400" b="1" kern="1200" dirty="0">
                        <a:solidFill>
                          <a:schemeClr val="bg1"/>
                        </a:solidFill>
                        <a:latin typeface="+mn-lt"/>
                        <a:ea typeface="+mn-ea"/>
                        <a:cs typeface="+mn-cs"/>
                      </a:endParaRPr>
                    </a:p>
                  </a:txBody>
                  <a:tcPr marL="9525" marR="9525" marT="9525" marB="0" anchor="ctr">
                    <a:solidFill>
                      <a:schemeClr val="accent2"/>
                    </a:solidFill>
                  </a:tcPr>
                </a:tc>
                <a:tc>
                  <a:txBody>
                    <a:bodyPr/>
                    <a:lstStyle/>
                    <a:p>
                      <a:pPr marL="0" marR="0" algn="ctr" defTabSz="914400" rtl="0" eaLnBrk="1" fontAlgn="b" latinLnBrk="0" hangingPunct="1">
                        <a:spcBef>
                          <a:spcPts val="0"/>
                        </a:spcBef>
                        <a:spcAft>
                          <a:spcPts val="0"/>
                        </a:spcAft>
                      </a:pPr>
                      <a:r>
                        <a:rPr lang="en-US" sz="1400" b="1" kern="1200" dirty="0" smtClean="0">
                          <a:solidFill>
                            <a:schemeClr val="bg1"/>
                          </a:solidFill>
                        </a:rPr>
                        <a:t>Description</a:t>
                      </a:r>
                      <a:endParaRPr lang="en-US" sz="1400" b="1" kern="1200" dirty="0">
                        <a:solidFill>
                          <a:schemeClr val="bg1"/>
                        </a:solidFill>
                        <a:latin typeface="+mn-lt"/>
                        <a:ea typeface="+mn-ea"/>
                        <a:cs typeface="+mn-cs"/>
                      </a:endParaRPr>
                    </a:p>
                  </a:txBody>
                  <a:tcPr marL="9525" marR="9525" marT="9525" marB="0" anchor="ctr">
                    <a:solidFill>
                      <a:schemeClr val="accent2"/>
                    </a:solidFill>
                  </a:tcPr>
                </a:tc>
              </a:tr>
              <a:tr h="283326">
                <a:tc>
                  <a:txBody>
                    <a:bodyPr/>
                    <a:lstStyle/>
                    <a:p>
                      <a:pPr marL="0" marR="0" lvl="2" algn="ctr" defTabSz="914400" rtl="0" eaLnBrk="1" fontAlgn="b" latinLnBrk="0" hangingPunct="1">
                        <a:spcBef>
                          <a:spcPts val="0"/>
                        </a:spcBef>
                        <a:spcAft>
                          <a:spcPts val="0"/>
                        </a:spcAft>
                      </a:pPr>
                      <a:r>
                        <a:rPr lang="en-US" sz="1400" b="1" kern="1200" dirty="0" err="1" smtClean="0"/>
                        <a:t>PostgreSQL</a:t>
                      </a:r>
                      <a:endParaRPr lang="en-US" sz="1400" b="1" kern="1200" dirty="0">
                        <a:solidFill>
                          <a:schemeClr val="dk1"/>
                        </a:solidFill>
                        <a:latin typeface="+mn-lt"/>
                        <a:ea typeface="+mn-ea"/>
                        <a:cs typeface="+mn-cs"/>
                      </a:endParaRPr>
                    </a:p>
                  </a:txBody>
                  <a:tcPr marL="9525" marR="9525" marT="9525" marB="0" anchor="ctr"/>
                </a:tc>
                <a:tc>
                  <a:txBody>
                    <a:bodyPr/>
                    <a:lstStyle/>
                    <a:p>
                      <a:pPr marL="0" marR="0" lvl="1" algn="ctr" defTabSz="914400" rtl="0" eaLnBrk="1" fontAlgn="b" latinLnBrk="0" hangingPunct="1">
                        <a:spcBef>
                          <a:spcPts val="0"/>
                        </a:spcBef>
                        <a:spcAft>
                          <a:spcPts val="0"/>
                        </a:spcAft>
                      </a:pPr>
                      <a:r>
                        <a:rPr lang="en-US" sz="1400" kern="1200" dirty="0"/>
                        <a:t>YES</a:t>
                      </a:r>
                      <a:endParaRPr lang="en-US" sz="1400" kern="1200" dirty="0">
                        <a:solidFill>
                          <a:schemeClr val="dk1"/>
                        </a:solidFill>
                        <a:latin typeface="+mn-lt"/>
                        <a:ea typeface="+mn-ea"/>
                        <a:cs typeface="+mn-cs"/>
                      </a:endParaRPr>
                    </a:p>
                  </a:txBody>
                  <a:tcPr marL="9525" marR="9525" marT="9525" marB="0" anchor="ctr"/>
                </a:tc>
                <a:tc>
                  <a:txBody>
                    <a:bodyPr/>
                    <a:lstStyle/>
                    <a:p>
                      <a:pPr marL="914400" marR="0" lvl="5" indent="-449263" algn="l" defTabSz="914400" rtl="0" eaLnBrk="1" fontAlgn="b" latinLnBrk="0" hangingPunct="1">
                        <a:spcBef>
                          <a:spcPts val="0"/>
                        </a:spcBef>
                        <a:spcAft>
                          <a:spcPts val="0"/>
                        </a:spcAft>
                      </a:pPr>
                      <a:r>
                        <a:rPr lang="en-US" sz="1400" kern="1200" dirty="0" smtClean="0"/>
                        <a:t>Complies with SQL 2003. Uses sequences. </a:t>
                      </a:r>
                      <a:endParaRPr lang="en-US" sz="1400" kern="1200" dirty="0">
                        <a:solidFill>
                          <a:schemeClr val="dk1"/>
                        </a:solidFill>
                        <a:latin typeface="+mn-lt"/>
                        <a:ea typeface="+mn-ea"/>
                        <a:cs typeface="+mn-cs"/>
                      </a:endParaRPr>
                    </a:p>
                  </a:txBody>
                  <a:tcPr marL="9525" marR="9525" marT="9525" marB="0" anchor="ctr"/>
                </a:tc>
              </a:tr>
              <a:tr h="283326">
                <a:tc>
                  <a:txBody>
                    <a:bodyPr/>
                    <a:lstStyle/>
                    <a:p>
                      <a:pPr marL="0" marR="0" lvl="2" algn="ctr" defTabSz="914400" rtl="0" eaLnBrk="1" fontAlgn="b" latinLnBrk="0" hangingPunct="1">
                        <a:spcBef>
                          <a:spcPts val="0"/>
                        </a:spcBef>
                        <a:spcAft>
                          <a:spcPts val="0"/>
                        </a:spcAft>
                      </a:pPr>
                      <a:r>
                        <a:rPr lang="en-US" sz="1400" b="1" kern="1200" dirty="0"/>
                        <a:t>DB2</a:t>
                      </a:r>
                      <a:endParaRPr lang="en-US" sz="1400" b="1" kern="1200" dirty="0">
                        <a:solidFill>
                          <a:schemeClr val="dk1"/>
                        </a:solidFill>
                        <a:latin typeface="+mn-lt"/>
                        <a:ea typeface="+mn-ea"/>
                        <a:cs typeface="+mn-cs"/>
                      </a:endParaRPr>
                    </a:p>
                  </a:txBody>
                  <a:tcPr marL="9525" marR="9525" marT="9525" marB="0" anchor="ctr"/>
                </a:tc>
                <a:tc>
                  <a:txBody>
                    <a:bodyPr/>
                    <a:lstStyle/>
                    <a:p>
                      <a:pPr marL="0" marR="0" lvl="1" algn="ctr" defTabSz="914400" rtl="0" eaLnBrk="1" fontAlgn="b" latinLnBrk="0" hangingPunct="1">
                        <a:spcBef>
                          <a:spcPts val="0"/>
                        </a:spcBef>
                        <a:spcAft>
                          <a:spcPts val="0"/>
                        </a:spcAft>
                      </a:pPr>
                      <a:r>
                        <a:rPr lang="en-US" sz="1400" kern="1200" dirty="0"/>
                        <a:t>YES</a:t>
                      </a:r>
                      <a:endParaRPr lang="en-US" sz="1400" kern="1200" dirty="0">
                        <a:solidFill>
                          <a:schemeClr val="dk1"/>
                        </a:solidFill>
                        <a:latin typeface="+mn-lt"/>
                        <a:ea typeface="+mn-ea"/>
                        <a:cs typeface="+mn-cs"/>
                      </a:endParaRPr>
                    </a:p>
                  </a:txBody>
                  <a:tcPr marL="9525" marR="9525" marT="9525" marB="0" anchor="ctr"/>
                </a:tc>
                <a:tc>
                  <a:txBody>
                    <a:bodyPr/>
                    <a:lstStyle/>
                    <a:p>
                      <a:pPr marL="457200" marR="0" lvl="3" algn="l" defTabSz="914400" rtl="0" eaLnBrk="1" fontAlgn="b" latinLnBrk="0" hangingPunct="1">
                        <a:spcBef>
                          <a:spcPts val="0"/>
                        </a:spcBef>
                        <a:spcAft>
                          <a:spcPts val="0"/>
                        </a:spcAft>
                      </a:pPr>
                      <a:r>
                        <a:rPr lang="en-US" sz="1400" kern="1200" dirty="0"/>
                        <a:t>Complies with SQL 2003. Uses sequences. </a:t>
                      </a:r>
                      <a:endParaRPr lang="en-US" sz="1400" kern="1200" dirty="0">
                        <a:solidFill>
                          <a:schemeClr val="dk1"/>
                        </a:solidFill>
                        <a:latin typeface="+mn-lt"/>
                        <a:ea typeface="+mn-ea"/>
                        <a:cs typeface="+mn-cs"/>
                      </a:endParaRPr>
                    </a:p>
                  </a:txBody>
                  <a:tcPr marL="9525" marR="9525" marT="9525" marB="0" anchor="ctr"/>
                </a:tc>
              </a:tr>
              <a:tr h="283326">
                <a:tc>
                  <a:txBody>
                    <a:bodyPr/>
                    <a:lstStyle/>
                    <a:p>
                      <a:pPr marL="0" marR="0" lvl="2" algn="ctr" defTabSz="914400" rtl="0" eaLnBrk="1" fontAlgn="b" latinLnBrk="0" hangingPunct="1">
                        <a:spcBef>
                          <a:spcPts val="0"/>
                        </a:spcBef>
                        <a:spcAft>
                          <a:spcPts val="0"/>
                        </a:spcAft>
                      </a:pPr>
                      <a:r>
                        <a:rPr lang="en-US" sz="1400" b="1" kern="1200" dirty="0"/>
                        <a:t>MS SQL Server</a:t>
                      </a:r>
                      <a:endParaRPr lang="en-US" sz="1400" b="1" kern="1200" dirty="0">
                        <a:solidFill>
                          <a:schemeClr val="dk1"/>
                        </a:solidFill>
                        <a:latin typeface="+mn-lt"/>
                        <a:ea typeface="+mn-ea"/>
                        <a:cs typeface="+mn-cs"/>
                      </a:endParaRPr>
                    </a:p>
                  </a:txBody>
                  <a:tcPr marL="9525" marR="9525" marT="9525" marB="0" anchor="ctr"/>
                </a:tc>
                <a:tc>
                  <a:txBody>
                    <a:bodyPr/>
                    <a:lstStyle/>
                    <a:p>
                      <a:pPr marL="0" marR="0" lvl="1" algn="ctr" defTabSz="914400" rtl="0" eaLnBrk="1" fontAlgn="b" latinLnBrk="0" hangingPunct="1">
                        <a:spcBef>
                          <a:spcPts val="0"/>
                        </a:spcBef>
                        <a:spcAft>
                          <a:spcPts val="0"/>
                        </a:spcAft>
                      </a:pPr>
                      <a:r>
                        <a:rPr lang="en-US" sz="1400" kern="1200" dirty="0"/>
                        <a:t>YES</a:t>
                      </a:r>
                      <a:endParaRPr lang="en-US" sz="1400" kern="1200" dirty="0">
                        <a:solidFill>
                          <a:schemeClr val="dk1"/>
                        </a:solidFill>
                        <a:latin typeface="+mn-lt"/>
                        <a:ea typeface="+mn-ea"/>
                        <a:cs typeface="+mn-cs"/>
                      </a:endParaRPr>
                    </a:p>
                  </a:txBody>
                  <a:tcPr marL="9525" marR="9525" marT="9525" marB="0" anchor="ctr"/>
                </a:tc>
                <a:tc>
                  <a:txBody>
                    <a:bodyPr/>
                    <a:lstStyle/>
                    <a:p>
                      <a:pPr marL="457200" marR="0" lvl="3" algn="l" defTabSz="914400" rtl="0" eaLnBrk="1" fontAlgn="b" latinLnBrk="0" hangingPunct="1">
                        <a:spcBef>
                          <a:spcPts val="0"/>
                        </a:spcBef>
                        <a:spcAft>
                          <a:spcPts val="0"/>
                        </a:spcAft>
                      </a:pPr>
                      <a:r>
                        <a:rPr lang="en-US" sz="1400" kern="1200" dirty="0" smtClean="0"/>
                        <a:t>Complies with SQL 2003. Uses the identity property. </a:t>
                      </a:r>
                      <a:endParaRPr lang="en-US" sz="1400" kern="1200" dirty="0">
                        <a:solidFill>
                          <a:schemeClr val="dk1"/>
                        </a:solidFill>
                        <a:latin typeface="+mn-lt"/>
                        <a:ea typeface="+mn-ea"/>
                        <a:cs typeface="+mn-cs"/>
                      </a:endParaRPr>
                    </a:p>
                  </a:txBody>
                  <a:tcPr marL="9525" marR="9525" marT="9525" marB="0" anchor="ctr"/>
                </a:tc>
              </a:tr>
              <a:tr h="283326">
                <a:tc>
                  <a:txBody>
                    <a:bodyPr/>
                    <a:lstStyle/>
                    <a:p>
                      <a:pPr marL="0" marR="0" lvl="2" algn="ctr" defTabSz="914400" rtl="0" eaLnBrk="1" fontAlgn="b" latinLnBrk="0" hangingPunct="1">
                        <a:spcBef>
                          <a:spcPts val="0"/>
                        </a:spcBef>
                        <a:spcAft>
                          <a:spcPts val="0"/>
                        </a:spcAft>
                      </a:pPr>
                      <a:r>
                        <a:rPr lang="en-US" sz="1400" b="1" kern="1200" dirty="0"/>
                        <a:t>Oracle</a:t>
                      </a:r>
                      <a:endParaRPr lang="en-US" sz="1400" b="1" kern="1200" dirty="0">
                        <a:solidFill>
                          <a:schemeClr val="dk1"/>
                        </a:solidFill>
                        <a:latin typeface="+mn-lt"/>
                        <a:ea typeface="+mn-ea"/>
                        <a:cs typeface="+mn-cs"/>
                      </a:endParaRPr>
                    </a:p>
                  </a:txBody>
                  <a:tcPr marL="9525" marR="9525" marT="9525" marB="0" anchor="ctr"/>
                </a:tc>
                <a:tc>
                  <a:txBody>
                    <a:bodyPr/>
                    <a:lstStyle/>
                    <a:p>
                      <a:pPr marL="0" marR="0" lvl="1" algn="ctr" defTabSz="914400" rtl="0" eaLnBrk="1" fontAlgn="b" latinLnBrk="0" hangingPunct="1">
                        <a:spcBef>
                          <a:spcPts val="0"/>
                        </a:spcBef>
                        <a:spcAft>
                          <a:spcPts val="0"/>
                        </a:spcAft>
                      </a:pPr>
                      <a:r>
                        <a:rPr lang="en-US" sz="1400" kern="1200" dirty="0"/>
                        <a:t>YES</a:t>
                      </a:r>
                      <a:endParaRPr lang="en-US" sz="1400" kern="1200" dirty="0">
                        <a:solidFill>
                          <a:schemeClr val="dk1"/>
                        </a:solidFill>
                        <a:latin typeface="+mn-lt"/>
                        <a:ea typeface="+mn-ea"/>
                        <a:cs typeface="+mn-cs"/>
                      </a:endParaRPr>
                    </a:p>
                  </a:txBody>
                  <a:tcPr marL="9525" marR="9525" marT="9525" marB="0" anchor="ctr"/>
                </a:tc>
                <a:tc>
                  <a:txBody>
                    <a:bodyPr/>
                    <a:lstStyle/>
                    <a:p>
                      <a:pPr marL="457200" marR="0" lvl="3" algn="l" defTabSz="914400" rtl="0" eaLnBrk="1" fontAlgn="b" latinLnBrk="0" hangingPunct="1">
                        <a:spcBef>
                          <a:spcPts val="0"/>
                        </a:spcBef>
                        <a:spcAft>
                          <a:spcPts val="0"/>
                        </a:spcAft>
                      </a:pPr>
                      <a:r>
                        <a:rPr lang="en-US" sz="1400" kern="1200" dirty="0"/>
                        <a:t>Complies with SQL 2003. Uses sequences. </a:t>
                      </a:r>
                      <a:endParaRPr lang="en-US" sz="1400" kern="1200" dirty="0">
                        <a:solidFill>
                          <a:schemeClr val="dk1"/>
                        </a:solidFill>
                        <a:latin typeface="+mn-lt"/>
                        <a:ea typeface="+mn-ea"/>
                        <a:cs typeface="+mn-cs"/>
                      </a:endParaRPr>
                    </a:p>
                  </a:txBody>
                  <a:tcPr marL="9525" marR="9525" marT="9525" marB="0" anchor="ctr"/>
                </a:tc>
              </a:tr>
              <a:tr h="565301">
                <a:tc>
                  <a:txBody>
                    <a:bodyPr/>
                    <a:lstStyle/>
                    <a:p>
                      <a:pPr marL="0" marR="0" lvl="2" algn="ctr" defTabSz="914400" rtl="0" eaLnBrk="1" fontAlgn="b" latinLnBrk="0" hangingPunct="1">
                        <a:spcBef>
                          <a:spcPts val="0"/>
                        </a:spcBef>
                        <a:spcAft>
                          <a:spcPts val="0"/>
                        </a:spcAft>
                      </a:pPr>
                      <a:r>
                        <a:rPr lang="en-US" sz="1400" b="1" kern="1200" dirty="0" smtClean="0"/>
                        <a:t>Informix</a:t>
                      </a:r>
                      <a:endParaRPr lang="en-US" sz="1400" b="1" kern="1200" dirty="0">
                        <a:solidFill>
                          <a:schemeClr val="dk1"/>
                        </a:solidFill>
                        <a:latin typeface="+mn-lt"/>
                        <a:ea typeface="+mn-ea"/>
                        <a:cs typeface="+mn-cs"/>
                      </a:endParaRPr>
                    </a:p>
                  </a:txBody>
                  <a:tcPr marL="9525" marR="9525" marT="9525" marB="0" anchor="ctr"/>
                </a:tc>
                <a:tc>
                  <a:txBody>
                    <a:bodyPr/>
                    <a:lstStyle/>
                    <a:p>
                      <a:pPr marL="0" marR="0" lvl="1" algn="ctr" defTabSz="914400" rtl="0" eaLnBrk="1" fontAlgn="b" latinLnBrk="0" hangingPunct="1">
                        <a:spcBef>
                          <a:spcPts val="0"/>
                        </a:spcBef>
                        <a:spcAft>
                          <a:spcPts val="0"/>
                        </a:spcAft>
                      </a:pPr>
                      <a:r>
                        <a:rPr lang="en-US" sz="1400" kern="1200" dirty="0"/>
                        <a:t>YES</a:t>
                      </a:r>
                      <a:endParaRPr lang="en-US" sz="1400" kern="1200" dirty="0">
                        <a:solidFill>
                          <a:schemeClr val="dk1"/>
                        </a:solidFill>
                        <a:latin typeface="+mn-lt"/>
                        <a:ea typeface="+mn-ea"/>
                        <a:cs typeface="+mn-cs"/>
                      </a:endParaRPr>
                    </a:p>
                  </a:txBody>
                  <a:tcPr marL="9525" marR="9525" marT="9525" marB="0" anchor="ctr"/>
                </a:tc>
                <a:tc>
                  <a:txBody>
                    <a:bodyPr/>
                    <a:lstStyle/>
                    <a:p>
                      <a:pPr marL="457200" marR="0" lvl="3" algn="l" defTabSz="914400" rtl="0" eaLnBrk="1" fontAlgn="b" latinLnBrk="0" hangingPunct="1">
                        <a:spcBef>
                          <a:spcPts val="0"/>
                        </a:spcBef>
                        <a:spcAft>
                          <a:spcPts val="0"/>
                        </a:spcAft>
                      </a:pPr>
                      <a:r>
                        <a:rPr lang="en-US" sz="1400" kern="1200" dirty="0"/>
                        <a:t>Complies and extends SQL 2003 using sequences as well as using the SERIAL </a:t>
                      </a:r>
                      <a:r>
                        <a:rPr lang="en-US" sz="1400" kern="1200" dirty="0" smtClean="0"/>
                        <a:t>data type</a:t>
                      </a:r>
                      <a:r>
                        <a:rPr lang="en-US" sz="1400" kern="1200" dirty="0"/>
                        <a:t>. </a:t>
                      </a:r>
                      <a:endParaRPr lang="en-US" sz="1400" kern="1200" dirty="0">
                        <a:solidFill>
                          <a:schemeClr val="dk1"/>
                        </a:solidFill>
                        <a:latin typeface="+mn-lt"/>
                        <a:ea typeface="+mn-ea"/>
                        <a:cs typeface="+mn-cs"/>
                      </a:endParaRPr>
                    </a:p>
                  </a:txBody>
                  <a:tcPr marL="9525" marR="9525" marT="9525" marB="0" anchor="ctr"/>
                </a:tc>
              </a:tr>
              <a:tr h="565301">
                <a:tc>
                  <a:txBody>
                    <a:bodyPr/>
                    <a:lstStyle/>
                    <a:p>
                      <a:pPr marL="0" marR="0" lvl="2" algn="ctr" defTabSz="914400" rtl="0" eaLnBrk="1" fontAlgn="b" latinLnBrk="0" hangingPunct="1">
                        <a:spcBef>
                          <a:spcPts val="0"/>
                        </a:spcBef>
                        <a:spcAft>
                          <a:spcPts val="0"/>
                        </a:spcAft>
                      </a:pPr>
                      <a:r>
                        <a:rPr lang="en-US" sz="1400" b="1" kern="1200" dirty="0"/>
                        <a:t>MySQL</a:t>
                      </a:r>
                      <a:endParaRPr lang="en-US" sz="1400" b="1" kern="1200" dirty="0">
                        <a:solidFill>
                          <a:schemeClr val="dk1"/>
                        </a:solidFill>
                        <a:latin typeface="+mn-lt"/>
                        <a:ea typeface="+mn-ea"/>
                        <a:cs typeface="+mn-cs"/>
                      </a:endParaRPr>
                    </a:p>
                  </a:txBody>
                  <a:tcPr marL="9525" marR="9525" marT="9525" marB="0" anchor="ctr"/>
                </a:tc>
                <a:tc>
                  <a:txBody>
                    <a:bodyPr/>
                    <a:lstStyle/>
                    <a:p>
                      <a:pPr marL="0" marR="0" lvl="1" algn="ctr" defTabSz="914400" rtl="0" eaLnBrk="1" fontAlgn="b" latinLnBrk="0" hangingPunct="1">
                        <a:spcBef>
                          <a:spcPts val="0"/>
                        </a:spcBef>
                        <a:spcAft>
                          <a:spcPts val="0"/>
                        </a:spcAft>
                      </a:pPr>
                      <a:r>
                        <a:rPr lang="en-US" sz="1400" kern="1200" dirty="0"/>
                        <a:t>NO</a:t>
                      </a:r>
                      <a:endParaRPr lang="en-US" sz="1400" kern="1200" dirty="0">
                        <a:solidFill>
                          <a:schemeClr val="dk1"/>
                        </a:solidFill>
                        <a:latin typeface="+mn-lt"/>
                        <a:ea typeface="+mn-ea"/>
                        <a:cs typeface="+mn-cs"/>
                      </a:endParaRPr>
                    </a:p>
                  </a:txBody>
                  <a:tcPr marL="9525" marR="9525" marT="9525" marB="0" anchor="ctr"/>
                </a:tc>
                <a:tc>
                  <a:txBody>
                    <a:bodyPr/>
                    <a:lstStyle/>
                    <a:p>
                      <a:pPr marL="457200" marR="0" lvl="3" algn="l" defTabSz="914400" rtl="0" eaLnBrk="1" fontAlgn="b" latinLnBrk="0" hangingPunct="1">
                        <a:spcBef>
                          <a:spcPts val="0"/>
                        </a:spcBef>
                        <a:spcAft>
                          <a:spcPts val="0"/>
                        </a:spcAft>
                      </a:pPr>
                      <a:r>
                        <a:rPr lang="en-US" sz="1400" kern="1200" dirty="0"/>
                        <a:t>MySQL has an auto_increment data type to auto increment rows in a table. </a:t>
                      </a:r>
                      <a:endParaRPr lang="en-US" sz="1400" kern="1200" dirty="0">
                        <a:solidFill>
                          <a:schemeClr val="dk1"/>
                        </a:solidFill>
                        <a:latin typeface="+mn-lt"/>
                        <a:ea typeface="+mn-ea"/>
                        <a:cs typeface="+mn-cs"/>
                      </a:endParaRPr>
                    </a:p>
                  </a:txBody>
                  <a:tcPr marL="9525" marR="9525" marT="9525" marB="0" anchor="ctr"/>
                </a:tc>
              </a:tr>
            </a:tbl>
          </a:graphicData>
        </a:graphic>
      </p:graphicFrame>
      <p:sp>
        <p:nvSpPr>
          <p:cNvPr id="12"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0600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1200"/>
              </a:spcAft>
            </a:pPr>
            <a:r>
              <a:rPr lang="en-US" sz="2000" dirty="0" smtClean="0"/>
              <a:t>The Referential Integrity constraint is specified between two relations and is used to maintain the consistency among tuples in the two relations. </a:t>
            </a:r>
          </a:p>
          <a:p>
            <a:pPr>
              <a:spcBef>
                <a:spcPts val="0"/>
              </a:spcBef>
              <a:spcAft>
                <a:spcPts val="1200"/>
              </a:spcAft>
            </a:pPr>
            <a:r>
              <a:rPr lang="en-US" sz="2000" dirty="0" smtClean="0"/>
              <a:t>Informally, the Referential Integrity constraint states that a tuple in one relation that refers to another relation must refer to an existing tuple in that relation. </a:t>
            </a:r>
          </a:p>
          <a:p>
            <a:pPr>
              <a:spcBef>
                <a:spcPts val="0"/>
              </a:spcBef>
              <a:spcAft>
                <a:spcPts val="1200"/>
              </a:spcAft>
            </a:pPr>
            <a:r>
              <a:rPr lang="en-US" sz="2000" dirty="0" smtClean="0"/>
              <a:t>When one table has a FOREIGN KEY to another table, the concept of Referential Integrity states that you may not add a record to the table that contains the FOREIGN KEY. This is unless there is a corresponding record in the linked table.</a:t>
            </a:r>
          </a:p>
          <a:p>
            <a:pPr>
              <a:spcBef>
                <a:spcPts val="0"/>
              </a:spcBef>
              <a:spcAft>
                <a:spcPts val="1200"/>
              </a:spcAft>
            </a:pPr>
            <a:r>
              <a:rPr lang="en-US" sz="2000" dirty="0" smtClean="0"/>
              <a:t>Deleting a record that contains a value referred to by a FOREIGN KEY in another table would break referential integrity. </a:t>
            </a:r>
          </a:p>
          <a:p>
            <a:pPr>
              <a:spcBef>
                <a:spcPts val="0"/>
              </a:spcBef>
              <a:spcAft>
                <a:spcPts val="1200"/>
              </a:spcAft>
            </a:pPr>
            <a:endParaRPr lang="en-US" sz="2000" dirty="0" smtClean="0"/>
          </a:p>
          <a:p>
            <a:pPr>
              <a:spcBef>
                <a:spcPts val="0"/>
              </a:spcBef>
              <a:spcAft>
                <a:spcPts val="1200"/>
              </a:spcAft>
            </a:pPr>
            <a:endParaRPr lang="en-US" sz="2000" dirty="0" smtClean="0"/>
          </a:p>
          <a:p>
            <a:pPr>
              <a:spcBef>
                <a:spcPts val="0"/>
              </a:spcBef>
              <a:spcAft>
                <a:spcPts val="1200"/>
              </a:spcAft>
            </a:pPr>
            <a:endParaRPr lang="en-IN" sz="2000" dirty="0"/>
          </a:p>
        </p:txBody>
      </p:sp>
      <p:sp>
        <p:nvSpPr>
          <p:cNvPr id="2" name="Title 1"/>
          <p:cNvSpPr>
            <a:spLocks noGrp="1"/>
          </p:cNvSpPr>
          <p:nvPr>
            <p:ph type="title"/>
          </p:nvPr>
        </p:nvSpPr>
        <p:spPr>
          <a:noFill/>
          <a:ln>
            <a:noFill/>
          </a:ln>
        </p:spPr>
        <p:txBody>
          <a:bodyPr anchor="ctr"/>
          <a:lstStyle/>
          <a:p>
            <a:r>
              <a:rPr lang="en-US" sz="3600" dirty="0"/>
              <a:t>Referential Integrity</a:t>
            </a:r>
          </a:p>
        </p:txBody>
      </p:sp>
      <p:sp>
        <p:nvSpPr>
          <p:cNvPr id="6"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1746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Example: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
        <p:nvSpPr>
          <p:cNvPr id="2" name="Title 1"/>
          <p:cNvSpPr>
            <a:spLocks noGrp="1"/>
          </p:cNvSpPr>
          <p:nvPr>
            <p:ph type="title"/>
          </p:nvPr>
        </p:nvSpPr>
        <p:spPr>
          <a:noFill/>
          <a:ln>
            <a:noFill/>
          </a:ln>
        </p:spPr>
        <p:txBody>
          <a:bodyPr anchor="ctr"/>
          <a:lstStyle/>
          <a:p>
            <a:r>
              <a:rPr lang="en-US" sz="3600"/>
              <a:t>Referential Integrity (Contd.)</a:t>
            </a:r>
            <a:endParaRPr lang="en-US" sz="36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1"/>
            <a:ext cx="6858560" cy="1295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4800" y="3200400"/>
            <a:ext cx="8458200" cy="2585323"/>
          </a:xfrm>
          <a:prstGeom prst="rect">
            <a:avLst/>
          </a:prstGeom>
          <a:noFill/>
        </p:spPr>
        <p:txBody>
          <a:bodyPr wrap="square" rtlCol="0">
            <a:spAutoFit/>
          </a:bodyPr>
          <a:lstStyle/>
          <a:p>
            <a:pPr marL="579438" indent="-290513" fontAlgn="base">
              <a:spcAft>
                <a:spcPct val="0"/>
              </a:spcAft>
              <a:buFont typeface="Arial" charset="0"/>
              <a:buChar char="–"/>
            </a:pPr>
            <a:r>
              <a:rPr lang="en-US" dirty="0"/>
              <a:t>An example of a database that has not enforced referential integrity. In this example, there is a </a:t>
            </a:r>
            <a:r>
              <a:rPr lang="en-US" dirty="0" smtClean="0"/>
              <a:t>FOREIGN KEY </a:t>
            </a:r>
            <a:r>
              <a:rPr lang="en-US" dirty="0"/>
              <a:t>(</a:t>
            </a:r>
            <a:r>
              <a:rPr lang="en-US" dirty="0" err="1"/>
              <a:t>artist_id</a:t>
            </a:r>
            <a:r>
              <a:rPr lang="en-US" dirty="0"/>
              <a:t>) value in the album table that refers to a non-existent artist. In other </a:t>
            </a:r>
            <a:r>
              <a:rPr lang="en-US" dirty="0" smtClean="0"/>
              <a:t>words, </a:t>
            </a:r>
            <a:r>
              <a:rPr lang="en-US" dirty="0"/>
              <a:t>there is a </a:t>
            </a:r>
            <a:r>
              <a:rPr lang="en-US" dirty="0" smtClean="0"/>
              <a:t>FOREIGN KEY </a:t>
            </a:r>
            <a:r>
              <a:rPr lang="en-US" dirty="0"/>
              <a:t>value with no corresponding </a:t>
            </a:r>
            <a:r>
              <a:rPr lang="en-US" dirty="0" smtClean="0"/>
              <a:t>PRIMARY KEY </a:t>
            </a:r>
            <a:r>
              <a:rPr lang="en-US" dirty="0"/>
              <a:t>value in the table referred to. </a:t>
            </a:r>
            <a:endParaRPr lang="en-US" dirty="0" smtClean="0"/>
          </a:p>
          <a:p>
            <a:pPr marL="579438" indent="-290513" fontAlgn="base">
              <a:spcAft>
                <a:spcPct val="0"/>
              </a:spcAft>
              <a:buFont typeface="Arial" charset="0"/>
              <a:buChar char="–"/>
            </a:pPr>
            <a:endParaRPr lang="en-US" dirty="0"/>
          </a:p>
          <a:p>
            <a:pPr marL="579438" indent="-290513" fontAlgn="base">
              <a:spcAft>
                <a:spcPct val="0"/>
              </a:spcAft>
              <a:buFont typeface="Arial" charset="0"/>
              <a:buChar char="–"/>
            </a:pPr>
            <a:r>
              <a:rPr lang="en-US" dirty="0"/>
              <a:t>What happened here was that there was an artist called "Aerosmith", with an </a:t>
            </a:r>
            <a:r>
              <a:rPr lang="en-US" dirty="0" err="1"/>
              <a:t>artist_id</a:t>
            </a:r>
            <a:r>
              <a:rPr lang="en-US" dirty="0"/>
              <a:t> of 4, which was deleted from the artist table. However, the album "Eat the Rich" referred to this artist. With </a:t>
            </a:r>
            <a:r>
              <a:rPr lang="en-US" dirty="0" smtClean="0"/>
              <a:t>Referential Integrity enforced</a:t>
            </a:r>
            <a:r>
              <a:rPr lang="en-US" dirty="0"/>
              <a:t>, this reference would not have been possible</a:t>
            </a:r>
            <a:r>
              <a:rPr lang="en-US" dirty="0" smtClean="0"/>
              <a:t>.</a:t>
            </a:r>
            <a:endParaRPr lang="en-US" dirty="0"/>
          </a:p>
        </p:txBody>
      </p:sp>
      <p:sp>
        <p:nvSpPr>
          <p:cNvPr id="10"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4149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195"/>
                                        </p:tgtEl>
                                        <p:attrNameLst>
                                          <p:attrName>style.visibility</p:attrName>
                                        </p:attrNameLst>
                                      </p:cBhvr>
                                      <p:to>
                                        <p:strVal val="visible"/>
                                      </p:to>
                                    </p:set>
                                    <p:animEffect transition="in" filter="fade">
                                      <p:cBhvr>
                                        <p:cTn id="11" dur="1000"/>
                                        <p:tgtEl>
                                          <p:spTgt spid="819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Rules can be defined in order to specify the action that is to be taken on the affected rows of the referencing table when a DELETE operation is performed on it. </a:t>
            </a:r>
          </a:p>
          <a:p>
            <a:endParaRPr lang="en-US" sz="2000" dirty="0" smtClean="0"/>
          </a:p>
          <a:p>
            <a:r>
              <a:rPr lang="en-US" sz="2000" dirty="0" smtClean="0"/>
              <a:t>These rules can define one of the following triggered actions: </a:t>
            </a:r>
          </a:p>
          <a:p>
            <a:pPr lvl="1"/>
            <a:r>
              <a:rPr lang="en-US" dirty="0" smtClean="0"/>
              <a:t>CASCADE (the affected rows are also deleted)</a:t>
            </a:r>
          </a:p>
          <a:p>
            <a:pPr lvl="1"/>
            <a:r>
              <a:rPr lang="en-US" dirty="0" smtClean="0"/>
              <a:t>SET NULL (the appropriate FOREIGN KEY columns are set to NULL)</a:t>
            </a:r>
          </a:p>
          <a:p>
            <a:pPr lvl="1"/>
            <a:r>
              <a:rPr lang="en-US" dirty="0" smtClean="0"/>
              <a:t>SET DEFAULT (the appropriate FOREIGN KEY columns are set to their default value) </a:t>
            </a:r>
          </a:p>
          <a:p>
            <a:pPr lvl="1"/>
            <a:r>
              <a:rPr lang="en-US" dirty="0" smtClean="0"/>
              <a:t>NO ACTION (which raises an error because the referential constraint would be violated)</a:t>
            </a:r>
          </a:p>
          <a:p>
            <a:pPr lvl="1"/>
            <a:endParaRPr lang="en-US" dirty="0" smtClean="0"/>
          </a:p>
          <a:p>
            <a:r>
              <a:rPr lang="en-US" sz="2000" dirty="0" smtClean="0"/>
              <a:t>Let us understand FOREIGN KEY Constraint in detail.</a:t>
            </a:r>
          </a:p>
          <a:p>
            <a:pPr lvl="1"/>
            <a:endParaRPr lang="en-US" dirty="0" smtClean="0"/>
          </a:p>
          <a:p>
            <a:endParaRPr lang="en-US" dirty="0" smtClean="0"/>
          </a:p>
        </p:txBody>
      </p:sp>
      <p:sp>
        <p:nvSpPr>
          <p:cNvPr id="2" name="Title 1"/>
          <p:cNvSpPr>
            <a:spLocks noGrp="1"/>
          </p:cNvSpPr>
          <p:nvPr>
            <p:ph type="title"/>
          </p:nvPr>
        </p:nvSpPr>
        <p:spPr>
          <a:noFill/>
          <a:ln>
            <a:noFill/>
          </a:ln>
        </p:spPr>
        <p:txBody>
          <a:bodyPr anchor="ctr"/>
          <a:lstStyle/>
          <a:p>
            <a:r>
              <a:rPr lang="en-US" sz="3600"/>
              <a:t>Referential Integrity (Contd.)</a:t>
            </a:r>
            <a:endParaRPr lang="en-US" sz="3600" dirty="0"/>
          </a:p>
        </p:txBody>
      </p:sp>
      <p:sp>
        <p:nvSpPr>
          <p:cNvPr id="9"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75565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p:spPr>
        <p:txBody>
          <a:bodyPr anchor="ctr"/>
          <a:lstStyle/>
          <a:p>
            <a:r>
              <a:rPr lang="en-US" sz="3600" dirty="0"/>
              <a:t>Scenario</a:t>
            </a:r>
          </a:p>
        </p:txBody>
      </p:sp>
      <p:pic>
        <p:nvPicPr>
          <p:cNvPr id="7" name="Picture 6"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ounded Rectangular Callout 7"/>
          <p:cNvSpPr/>
          <p:nvPr/>
        </p:nvSpPr>
        <p:spPr>
          <a:xfrm>
            <a:off x="3048000" y="1371600"/>
            <a:ext cx="3200400" cy="1752601"/>
          </a:xfrm>
          <a:prstGeom prst="wedgeRoundRectCallout">
            <a:avLst>
              <a:gd name="adj1" fmla="val -91206"/>
              <a:gd name="adj2" fmla="val 52441"/>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Impart Referential Integrity on Employees table’s </a:t>
            </a:r>
            <a:r>
              <a:rPr lang="en-US" dirty="0" smtClean="0">
                <a:solidFill>
                  <a:schemeClr val="tx1"/>
                </a:solidFill>
              </a:rPr>
              <a:t>office code column. This </a:t>
            </a:r>
            <a:r>
              <a:rPr lang="en-US" dirty="0">
                <a:solidFill>
                  <a:schemeClr val="tx1"/>
                </a:solidFill>
              </a:rPr>
              <a:t>refers to </a:t>
            </a:r>
            <a:r>
              <a:rPr lang="en-US" dirty="0" smtClean="0">
                <a:solidFill>
                  <a:schemeClr val="tx1"/>
                </a:solidFill>
              </a:rPr>
              <a:t>the PRIMARY KEY of </a:t>
            </a:r>
            <a:r>
              <a:rPr lang="en-US" dirty="0">
                <a:solidFill>
                  <a:schemeClr val="tx1"/>
                </a:solidFill>
              </a:rPr>
              <a:t>Offices table. </a:t>
            </a:r>
          </a:p>
        </p:txBody>
      </p:sp>
      <p:sp>
        <p:nvSpPr>
          <p:cNvPr id="9" name="Rectangle 8"/>
          <p:cNvSpPr/>
          <p:nvPr/>
        </p:nvSpPr>
        <p:spPr>
          <a:xfrm>
            <a:off x="495300" y="5181600"/>
            <a:ext cx="8305800" cy="7620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solidFill>
                  <a:schemeClr val="tx1"/>
                </a:solidFill>
              </a:rPr>
              <a:t>Let us </a:t>
            </a:r>
            <a:r>
              <a:rPr lang="en-US" sz="2000" dirty="0">
                <a:solidFill>
                  <a:schemeClr val="tx1"/>
                </a:solidFill>
              </a:rPr>
              <a:t>learn about </a:t>
            </a:r>
            <a:r>
              <a:rPr lang="en-US" sz="2000" dirty="0" smtClean="0">
                <a:solidFill>
                  <a:schemeClr val="tx1"/>
                </a:solidFill>
              </a:rPr>
              <a:t>FOREIGN KEY </a:t>
            </a:r>
            <a:r>
              <a:rPr lang="en-US" sz="2000" dirty="0">
                <a:solidFill>
                  <a:schemeClr val="tx1"/>
                </a:solidFill>
              </a:rPr>
              <a:t>Constraint which will help us meet </a:t>
            </a:r>
            <a:r>
              <a:rPr lang="en-US" sz="2000" dirty="0" smtClean="0">
                <a:solidFill>
                  <a:schemeClr val="tx1"/>
                </a:solidFill>
              </a:rPr>
              <a:t>Tim’s requirements.</a:t>
            </a:r>
            <a:endParaRPr lang="en-US" sz="2000" dirty="0">
              <a:solidFill>
                <a:schemeClr val="tx1"/>
              </a:solidFill>
            </a:endParaRPr>
          </a:p>
        </p:txBody>
      </p:sp>
      <p:sp>
        <p:nvSpPr>
          <p:cNvPr id="10"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00303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600"/>
              </a:spcAft>
            </a:pPr>
            <a:r>
              <a:rPr lang="en-US" sz="2000" dirty="0" smtClean="0"/>
              <a:t>This constraint identifies any column that refers to the PRIMARY KEY in another table. </a:t>
            </a:r>
          </a:p>
          <a:p>
            <a:pPr>
              <a:spcBef>
                <a:spcPts val="0"/>
              </a:spcBef>
              <a:spcAft>
                <a:spcPts val="600"/>
              </a:spcAft>
            </a:pPr>
            <a:r>
              <a:rPr lang="en-US" sz="2000" dirty="0" smtClean="0"/>
              <a:t>It establishes a relationship between two columns in the same table or between different tables.</a:t>
            </a:r>
          </a:p>
          <a:p>
            <a:pPr>
              <a:spcBef>
                <a:spcPts val="0"/>
              </a:spcBef>
              <a:spcAft>
                <a:spcPts val="600"/>
              </a:spcAft>
            </a:pPr>
            <a:r>
              <a:rPr lang="en-US" sz="2000" dirty="0" smtClean="0"/>
              <a:t>For a column to be defined as a FOREIGN KEY, it should be defined as a PRIMARY KEY in the table to which it refers. One or more columns can be defined as FOREIGN KEY</a:t>
            </a:r>
            <a:r>
              <a:rPr lang="en-US" dirty="0" smtClean="0"/>
              <a:t>.</a:t>
            </a:r>
          </a:p>
          <a:p>
            <a:pPr>
              <a:spcBef>
                <a:spcPts val="0"/>
              </a:spcBef>
              <a:spcAft>
                <a:spcPts val="0"/>
              </a:spcAft>
            </a:pPr>
            <a:r>
              <a:rPr lang="en-US" sz="2000" dirty="0" smtClean="0"/>
              <a:t>ANSI Syntax:</a:t>
            </a:r>
          </a:p>
          <a:p>
            <a:pPr lvl="1">
              <a:spcBef>
                <a:spcPts val="0"/>
              </a:spcBef>
            </a:pPr>
            <a:r>
              <a:rPr lang="en-US" dirty="0" smtClean="0"/>
              <a:t>Syntax to define a FOREIGN KEY at column level:</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
        <p:nvSpPr>
          <p:cNvPr id="2" name="Title 1"/>
          <p:cNvSpPr>
            <a:spLocks noGrp="1"/>
          </p:cNvSpPr>
          <p:nvPr>
            <p:ph type="title"/>
          </p:nvPr>
        </p:nvSpPr>
        <p:spPr>
          <a:noFill/>
          <a:ln>
            <a:noFill/>
          </a:ln>
        </p:spPr>
        <p:txBody>
          <a:bodyPr anchor="ctr"/>
          <a:lstStyle/>
          <a:p>
            <a:r>
              <a:rPr lang="en-US" sz="3600" dirty="0"/>
              <a:t>FOREIGN KEY Constraint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4495800"/>
            <a:ext cx="4352925" cy="719372"/>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12"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5193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1266"/>
                                        </p:tgtEl>
                                        <p:attrNameLst>
                                          <p:attrName>style.visibility</p:attrName>
                                        </p:attrNameLst>
                                      </p:cBhvr>
                                      <p:to>
                                        <p:strVal val="visible"/>
                                      </p:to>
                                    </p:set>
                                    <p:animEffect transition="in" filter="fade">
                                      <p:cBhvr>
                                        <p:cTn id="27" dur="1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1"/>
            <a:ext cx="8686800" cy="304800"/>
          </a:xfrm>
        </p:spPr>
        <p:txBody>
          <a:bodyPr/>
          <a:lstStyle/>
          <a:p>
            <a:r>
              <a:rPr lang="en-US" sz="2000" dirty="0" smtClean="0"/>
              <a:t>Syntax to define a FOREIGN KEY at table level:</a:t>
            </a:r>
          </a:p>
          <a:p>
            <a:pPr marL="0" indent="0">
              <a:buNone/>
            </a:pPr>
            <a:endParaRPr lang="en-US" sz="2000" dirty="0" smtClean="0"/>
          </a:p>
          <a:p>
            <a:pPr marL="0" indent="0">
              <a:buNone/>
            </a:pPr>
            <a:endParaRPr lang="en-US" sz="2000" dirty="0" smtClean="0"/>
          </a:p>
          <a:p>
            <a:pPr marL="0" indent="0">
              <a:buNone/>
            </a:pPr>
            <a:endParaRPr lang="en-US" sz="2000" dirty="0" smtClean="0"/>
          </a:p>
          <a:p>
            <a:pPr marL="0" lvl="3" indent="0">
              <a:buNone/>
            </a:pPr>
            <a:r>
              <a:rPr lang="en-US" sz="2000" dirty="0" smtClean="0"/>
              <a:t> </a:t>
            </a:r>
          </a:p>
          <a:p>
            <a:pPr marL="0" lvl="3" indent="0">
              <a:buNone/>
            </a:pPr>
            <a:r>
              <a:rPr lang="en-US" sz="2000" dirty="0" smtClean="0"/>
              <a:t>	 </a:t>
            </a:r>
            <a:endParaRPr lang="en-IN" sz="2000" dirty="0"/>
          </a:p>
        </p:txBody>
      </p:sp>
      <p:sp>
        <p:nvSpPr>
          <p:cNvPr id="2" name="Title 1"/>
          <p:cNvSpPr>
            <a:spLocks noGrp="1"/>
          </p:cNvSpPr>
          <p:nvPr>
            <p:ph type="title"/>
          </p:nvPr>
        </p:nvSpPr>
        <p:spPr>
          <a:noFill/>
          <a:ln>
            <a:noFill/>
          </a:ln>
        </p:spPr>
        <p:txBody>
          <a:bodyPr anchor="ctr"/>
          <a:lstStyle/>
          <a:p>
            <a:r>
              <a:rPr lang="en-US" sz="3200" dirty="0"/>
              <a:t>FOREIGN KEY Constraint (Contd.)</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06693"/>
            <a:ext cx="4343400" cy="807907"/>
          </a:xfrm>
          <a:prstGeom prst="roundRect">
            <a:avLst>
              <a:gd name="adj" fmla="val 8594"/>
            </a:avLst>
          </a:prstGeom>
          <a:solidFill>
            <a:srgbClr val="FFFFFF">
              <a:shade val="85000"/>
            </a:srgb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2514600"/>
            <a:ext cx="8702675" cy="4247317"/>
          </a:xfrm>
          <a:prstGeom prst="rect">
            <a:avLst/>
          </a:prstGeom>
          <a:noFill/>
        </p:spPr>
        <p:txBody>
          <a:bodyPr wrap="square" rtlCol="0">
            <a:spAutoFit/>
          </a:bodyPr>
          <a:lstStyle/>
          <a:p>
            <a:pPr marL="342900" indent="-342900" fontAlgn="base">
              <a:spcBef>
                <a:spcPct val="20000"/>
              </a:spcBef>
              <a:spcAft>
                <a:spcPct val="0"/>
              </a:spcAft>
              <a:buFont typeface="Arial" pitchFamily="34" charset="0"/>
              <a:buChar char="•"/>
            </a:pPr>
            <a:r>
              <a:rPr lang="en-US" sz="2000" dirty="0" smtClean="0"/>
              <a:t>Query:</a:t>
            </a:r>
          </a:p>
          <a:p>
            <a:pPr marL="800100" lvl="1" indent="-342900" fontAlgn="base">
              <a:spcAft>
                <a:spcPct val="0"/>
              </a:spcAft>
              <a:buFont typeface="Calibri" pitchFamily="34" charset="0"/>
              <a:buChar char="−"/>
            </a:pPr>
            <a:r>
              <a:rPr lang="en-US" dirty="0" smtClean="0"/>
              <a:t>PRIMARY KEY </a:t>
            </a:r>
            <a:r>
              <a:rPr lang="en-US" dirty="0"/>
              <a:t>Table</a:t>
            </a:r>
            <a:r>
              <a:rPr lang="en-US" dirty="0" smtClean="0"/>
              <a:t>:</a:t>
            </a:r>
          </a:p>
          <a:p>
            <a:pPr lvl="1" fontAlgn="base">
              <a:spcAft>
                <a:spcPct val="0"/>
              </a:spcAft>
            </a:pPr>
            <a:endParaRPr lang="en-US" dirty="0"/>
          </a:p>
          <a:p>
            <a:pPr marL="2171700" lvl="5" indent="-920750"/>
            <a:r>
              <a:rPr lang="en-US" b="1" dirty="0">
                <a:solidFill>
                  <a:schemeClr val="accent1">
                    <a:lumMod val="75000"/>
                  </a:schemeClr>
                </a:solidFill>
                <a:latin typeface="Courier New" pitchFamily="49" charset="0"/>
                <a:cs typeface="Courier New" pitchFamily="49" charset="0"/>
              </a:rPr>
              <a:t>CREATE TABLE </a:t>
            </a:r>
            <a:r>
              <a:rPr lang="en-US" b="1" dirty="0">
                <a:solidFill>
                  <a:schemeClr val="accent6">
                    <a:lumMod val="75000"/>
                  </a:schemeClr>
                </a:solidFill>
                <a:latin typeface="Courier New" pitchFamily="49" charset="0"/>
                <a:cs typeface="Courier New" pitchFamily="49" charset="0"/>
              </a:rPr>
              <a:t>Offices</a:t>
            </a:r>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t>
            </a:r>
          </a:p>
          <a:p>
            <a:pPr marL="2171700" lvl="5" indent="-920750"/>
            <a:r>
              <a:rPr lang="en-US" sz="1600" dirty="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officeCode</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VARCHAR(10) PRIMARY KEY,</a:t>
            </a:r>
          </a:p>
          <a:p>
            <a:pPr marL="2171700" lvl="5" indent="-920750"/>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city</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2171700" lvl="5" indent="-920750"/>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phone</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2171700" lvl="5" indent="-920750"/>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addressLine1</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2171700" lvl="5" indent="-920750"/>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addressLine2</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2171700" lvl="5" indent="-920750"/>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state</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2171700" lvl="5" indent="-920750"/>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country</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2171700" lvl="5" indent="-920750"/>
            <a:r>
              <a:rPr lang="en-US" sz="1600" dirty="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postalCode</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VARCHAR(15) ,</a:t>
            </a:r>
          </a:p>
          <a:p>
            <a:pPr marL="2171700" lvl="5" indent="-920750"/>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territory</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VARCHAR(10) </a:t>
            </a:r>
          </a:p>
          <a:p>
            <a:pPr marL="2171700" lvl="5" indent="-920750"/>
            <a:r>
              <a:rPr lang="en-US" b="1" dirty="0">
                <a:solidFill>
                  <a:schemeClr val="accent1">
                    <a:lumMod val="75000"/>
                  </a:schemeClr>
                </a:solidFill>
                <a:latin typeface="Courier New" pitchFamily="49" charset="0"/>
                <a:cs typeface="Courier New" pitchFamily="49" charset="0"/>
              </a:rPr>
              <a:t>);</a:t>
            </a:r>
          </a:p>
          <a:p>
            <a:endParaRPr lang="en-US" dirty="0"/>
          </a:p>
        </p:txBody>
      </p:sp>
      <p:sp>
        <p:nvSpPr>
          <p:cNvPr id="10"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4932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childTnLst>
                                </p:cTn>
                              </p:par>
                              <p:par>
                                <p:cTn id="20" presetID="10" presetClass="entr" presetSubtype="0" fill="hold" nodeType="withEffect">
                                  <p:stCondLst>
                                    <p:cond delay="220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childTnLst>
                                </p:cTn>
                              </p:par>
                              <p:par>
                                <p:cTn id="23" presetID="10" presetClass="entr" presetSubtype="0" fill="hold" nodeType="withEffect">
                                  <p:stCondLst>
                                    <p:cond delay="220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1000"/>
                                        <p:tgtEl>
                                          <p:spTgt spid="4">
                                            <p:txEl>
                                              <p:pRg st="4" end="4"/>
                                            </p:txEl>
                                          </p:spTgt>
                                        </p:tgtEl>
                                      </p:cBhvr>
                                    </p:animEffect>
                                  </p:childTnLst>
                                </p:cTn>
                              </p:par>
                              <p:par>
                                <p:cTn id="26" presetID="10" presetClass="entr" presetSubtype="0" fill="hold" nodeType="withEffect">
                                  <p:stCondLst>
                                    <p:cond delay="220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childTnLst>
                                </p:cTn>
                              </p:par>
                              <p:par>
                                <p:cTn id="29" presetID="10" presetClass="entr" presetSubtype="0" fill="hold" nodeType="withEffect">
                                  <p:stCondLst>
                                    <p:cond delay="220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1000"/>
                                        <p:tgtEl>
                                          <p:spTgt spid="4">
                                            <p:txEl>
                                              <p:pRg st="6" end="6"/>
                                            </p:txEl>
                                          </p:spTgt>
                                        </p:tgtEl>
                                      </p:cBhvr>
                                    </p:animEffect>
                                  </p:childTnLst>
                                </p:cTn>
                              </p:par>
                              <p:par>
                                <p:cTn id="32" presetID="10" presetClass="entr" presetSubtype="0" fill="hold" nodeType="withEffect">
                                  <p:stCondLst>
                                    <p:cond delay="220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1000"/>
                                        <p:tgtEl>
                                          <p:spTgt spid="4">
                                            <p:txEl>
                                              <p:pRg st="7" end="7"/>
                                            </p:txEl>
                                          </p:spTgt>
                                        </p:tgtEl>
                                      </p:cBhvr>
                                    </p:animEffect>
                                  </p:childTnLst>
                                </p:cTn>
                              </p:par>
                              <p:par>
                                <p:cTn id="35" presetID="10" presetClass="entr" presetSubtype="0" fill="hold" nodeType="withEffect">
                                  <p:stCondLst>
                                    <p:cond delay="220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1000"/>
                                        <p:tgtEl>
                                          <p:spTgt spid="4">
                                            <p:txEl>
                                              <p:pRg st="8" end="8"/>
                                            </p:txEl>
                                          </p:spTgt>
                                        </p:tgtEl>
                                      </p:cBhvr>
                                    </p:animEffect>
                                  </p:childTnLst>
                                </p:cTn>
                              </p:par>
                              <p:par>
                                <p:cTn id="38" presetID="10" presetClass="entr" presetSubtype="0" fill="hold" nodeType="withEffect">
                                  <p:stCondLst>
                                    <p:cond delay="220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1000"/>
                                        <p:tgtEl>
                                          <p:spTgt spid="4">
                                            <p:txEl>
                                              <p:pRg st="9" end="9"/>
                                            </p:txEl>
                                          </p:spTgt>
                                        </p:tgtEl>
                                      </p:cBhvr>
                                    </p:animEffect>
                                  </p:childTnLst>
                                </p:cTn>
                              </p:par>
                              <p:par>
                                <p:cTn id="41" presetID="10" presetClass="entr" presetSubtype="0" fill="hold" nodeType="withEffect">
                                  <p:stCondLst>
                                    <p:cond delay="220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fade">
                                      <p:cBhvr>
                                        <p:cTn id="43" dur="1000"/>
                                        <p:tgtEl>
                                          <p:spTgt spid="4">
                                            <p:txEl>
                                              <p:pRg st="10" end="10"/>
                                            </p:txEl>
                                          </p:spTgt>
                                        </p:tgtEl>
                                      </p:cBhvr>
                                    </p:animEffect>
                                  </p:childTnLst>
                                </p:cTn>
                              </p:par>
                              <p:par>
                                <p:cTn id="44" presetID="10" presetClass="entr" presetSubtype="0" fill="hold" nodeType="withEffect">
                                  <p:stCondLst>
                                    <p:cond delay="2200"/>
                                  </p:stCondLst>
                                  <p:childTnLst>
                                    <p:set>
                                      <p:cBhvr>
                                        <p:cTn id="45" dur="1" fill="hold">
                                          <p:stCondLst>
                                            <p:cond delay="0"/>
                                          </p:stCondLst>
                                        </p:cTn>
                                        <p:tgtEl>
                                          <p:spTgt spid="4">
                                            <p:txEl>
                                              <p:pRg st="11" end="11"/>
                                            </p:txEl>
                                          </p:spTgt>
                                        </p:tgtEl>
                                        <p:attrNameLst>
                                          <p:attrName>style.visibility</p:attrName>
                                        </p:attrNameLst>
                                      </p:cBhvr>
                                      <p:to>
                                        <p:strVal val="visible"/>
                                      </p:to>
                                    </p:set>
                                    <p:animEffect transition="in" filter="fade">
                                      <p:cBhvr>
                                        <p:cTn id="46" dur="1000"/>
                                        <p:tgtEl>
                                          <p:spTgt spid="4">
                                            <p:txEl>
                                              <p:pRg st="11" end="11"/>
                                            </p:txEl>
                                          </p:spTgt>
                                        </p:tgtEl>
                                      </p:cBhvr>
                                    </p:animEffect>
                                  </p:childTnLst>
                                </p:cTn>
                              </p:par>
                              <p:par>
                                <p:cTn id="47" presetID="10" presetClass="entr" presetSubtype="0" fill="hold" nodeType="withEffect">
                                  <p:stCondLst>
                                    <p:cond delay="2200"/>
                                  </p:stCondLst>
                                  <p:childTnLst>
                                    <p:set>
                                      <p:cBhvr>
                                        <p:cTn id="48" dur="1" fill="hold">
                                          <p:stCondLst>
                                            <p:cond delay="0"/>
                                          </p:stCondLst>
                                        </p:cTn>
                                        <p:tgtEl>
                                          <p:spTgt spid="4">
                                            <p:txEl>
                                              <p:pRg st="12" end="12"/>
                                            </p:txEl>
                                          </p:spTgt>
                                        </p:tgtEl>
                                        <p:attrNameLst>
                                          <p:attrName>style.visibility</p:attrName>
                                        </p:attrNameLst>
                                      </p:cBhvr>
                                      <p:to>
                                        <p:strVal val="visible"/>
                                      </p:to>
                                    </p:set>
                                    <p:animEffect transition="in" filter="fade">
                                      <p:cBhvr>
                                        <p:cTn id="49" dur="1000"/>
                                        <p:tgtEl>
                                          <p:spTgt spid="4">
                                            <p:txEl>
                                              <p:pRg st="12" end="12"/>
                                            </p:txEl>
                                          </p:spTgt>
                                        </p:tgtEl>
                                      </p:cBhvr>
                                    </p:animEffect>
                                  </p:childTnLst>
                                </p:cTn>
                              </p:par>
                              <p:par>
                                <p:cTn id="50" presetID="10" presetClass="entr" presetSubtype="0" fill="hold" nodeType="withEffect">
                                  <p:stCondLst>
                                    <p:cond delay="220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fade">
                                      <p:cBhvr>
                                        <p:cTn id="52" dur="10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763000" cy="4781843"/>
          </a:xfrm>
        </p:spPr>
        <p:txBody>
          <a:bodyPr/>
          <a:lstStyle/>
          <a:p>
            <a:r>
              <a:rPr lang="en-US" dirty="0" smtClean="0"/>
              <a:t>Query:</a:t>
            </a:r>
          </a:p>
          <a:p>
            <a:pPr lvl="1"/>
            <a:r>
              <a:rPr lang="en-US" dirty="0" smtClean="0"/>
              <a:t>FOREIGN KEY</a:t>
            </a:r>
            <a:r>
              <a:rPr dirty="0" smtClean="0"/>
              <a:t> table or Column Level</a:t>
            </a:r>
          </a:p>
          <a:p>
            <a:pPr marL="285750" lvl="3" indent="-285750"/>
            <a:endParaRPr lang="en-US" dirty="0" smtClean="0"/>
          </a:p>
          <a:p>
            <a:pPr marL="1714500" lvl="4" indent="-920750">
              <a:lnSpc>
                <a:spcPct val="115000"/>
              </a:lnSpc>
              <a:spcBef>
                <a:spcPts val="0"/>
              </a:spcBef>
              <a:spcAft>
                <a:spcPts val="0"/>
              </a:spcAft>
              <a:buNone/>
            </a:pPr>
            <a:r>
              <a:rPr lang="en-US" b="1" dirty="0">
                <a:solidFill>
                  <a:schemeClr val="accent1">
                    <a:lumMod val="75000"/>
                  </a:schemeClr>
                </a:solidFill>
                <a:latin typeface="Courier New" pitchFamily="49" charset="0"/>
                <a:cs typeface="Courier New" pitchFamily="49" charset="0"/>
              </a:rPr>
              <a:t>CREATE TABLE </a:t>
            </a:r>
            <a:r>
              <a:rPr lang="en-US" b="1" dirty="0">
                <a:solidFill>
                  <a:schemeClr val="accent6">
                    <a:lumMod val="75000"/>
                  </a:schemeClr>
                </a:solidFill>
                <a:latin typeface="Courier New" pitchFamily="49" charset="0"/>
                <a:cs typeface="Courier New" pitchFamily="49" charset="0"/>
              </a:rPr>
              <a:t>Employees</a:t>
            </a:r>
            <a:r>
              <a:rPr lang="en-US" sz="1600"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t>
            </a:r>
          </a:p>
          <a:p>
            <a:pPr marL="1082675" lvl="4" indent="-288925">
              <a:lnSpc>
                <a:spcPct val="115000"/>
              </a:lnSpc>
              <a:spcBef>
                <a:spcPts val="0"/>
              </a:spcBef>
              <a:spcAft>
                <a:spcPts val="0"/>
              </a:spcAft>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employeeNumber</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INTEGER</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PRIMARY</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KEY,</a:t>
            </a:r>
          </a:p>
          <a:p>
            <a:pPr marL="1082675" lvl="4" indent="-288925">
              <a:lnSpc>
                <a:spcPct val="115000"/>
              </a:lnSpc>
              <a:spcBef>
                <a:spcPts val="0"/>
              </a:spcBef>
              <a:spcAft>
                <a:spcPts val="0"/>
              </a:spcAft>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lastName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1082675" lvl="4" indent="-288925">
              <a:lnSpc>
                <a:spcPct val="115000"/>
              </a:lnSpc>
              <a:spcBef>
                <a:spcPts val="0"/>
              </a:spcBef>
              <a:spcAft>
                <a:spcPts val="0"/>
              </a:spcAft>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firstName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1082675" lvl="4" indent="-288925">
              <a:lnSpc>
                <a:spcPct val="115000"/>
              </a:lnSpc>
              <a:spcBef>
                <a:spcPts val="0"/>
              </a:spcBef>
              <a:spcAft>
                <a:spcPts val="0"/>
              </a:spcAft>
              <a:buNone/>
            </a:pPr>
            <a:r>
              <a:rPr lang="en-US" sz="1600"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extension</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VARCHAR(10) ,</a:t>
            </a:r>
          </a:p>
          <a:p>
            <a:pPr marL="1082675" lvl="4" indent="-288925">
              <a:lnSpc>
                <a:spcPct val="115000"/>
              </a:lnSpc>
              <a:spcBef>
                <a:spcPts val="0"/>
              </a:spcBef>
              <a:spcAft>
                <a:spcPts val="0"/>
              </a:spcAft>
              <a:buNone/>
            </a:pPr>
            <a:r>
              <a:rPr lang="en-US" sz="1600"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email</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VARCHAR(100) ,</a:t>
            </a:r>
          </a:p>
          <a:p>
            <a:pPr marL="1082675" lvl="4" indent="-288925">
              <a:lnSpc>
                <a:spcPct val="115000"/>
              </a:lnSpc>
              <a:spcBef>
                <a:spcPts val="0"/>
              </a:spcBef>
              <a:spcAft>
                <a:spcPts val="0"/>
              </a:spcAft>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officeCode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VARCHAR(10) REFERENCES </a:t>
            </a:r>
            <a:r>
              <a:rPr lang="en-US" b="1" dirty="0">
                <a:solidFill>
                  <a:schemeClr val="accent6">
                    <a:lumMod val="75000"/>
                  </a:schemeClr>
                </a:solidFill>
                <a:latin typeface="Courier New" pitchFamily="49" charset="0"/>
                <a:cs typeface="Courier New" pitchFamily="49" charset="0"/>
              </a:rPr>
              <a:t>Offices(</a:t>
            </a:r>
            <a:r>
              <a:rPr lang="en-US" b="1" dirty="0" err="1">
                <a:solidFill>
                  <a:schemeClr val="accent6">
                    <a:lumMod val="75000"/>
                  </a:schemeClr>
                </a:solidFill>
                <a:latin typeface="Courier New" pitchFamily="49" charset="0"/>
                <a:cs typeface="Courier New" pitchFamily="49" charset="0"/>
              </a:rPr>
              <a:t>officeCode</a:t>
            </a:r>
            <a:r>
              <a:rPr lang="en-US" b="1" dirty="0">
                <a:solidFill>
                  <a:schemeClr val="accent6">
                    <a:lumMod val="75000"/>
                  </a:schemeClr>
                </a:solidFill>
                <a:latin typeface="Courier New" pitchFamily="49" charset="0"/>
                <a:cs typeface="Courier New" pitchFamily="49" charset="0"/>
              </a:rPr>
              <a:t>) ,</a:t>
            </a:r>
          </a:p>
          <a:p>
            <a:pPr marL="1082675" lvl="4" indent="-288925">
              <a:lnSpc>
                <a:spcPct val="115000"/>
              </a:lnSpc>
              <a:spcBef>
                <a:spcPts val="0"/>
              </a:spcBef>
              <a:spcAft>
                <a:spcPts val="0"/>
              </a:spcAft>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reportsTo</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INTEGER ,</a:t>
            </a:r>
          </a:p>
          <a:p>
            <a:pPr marL="1082675" lvl="4" indent="-288925">
              <a:lnSpc>
                <a:spcPct val="115000"/>
              </a:lnSpc>
              <a:spcBef>
                <a:spcPts val="0"/>
              </a:spcBef>
              <a:spcAft>
                <a:spcPts val="0"/>
              </a:spcAft>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jobTitle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marL="1082675" lvl="4" indent="-288925">
              <a:buNone/>
            </a:pPr>
            <a:r>
              <a:rPr lang="en-US" b="1" dirty="0">
                <a:solidFill>
                  <a:schemeClr val="accent1">
                    <a:lumMod val="75000"/>
                  </a:schemeClr>
                </a:solidFill>
                <a:latin typeface="Courier New" pitchFamily="49" charset="0"/>
                <a:cs typeface="Courier New" pitchFamily="49" charset="0"/>
              </a:rPr>
              <a:t>);</a:t>
            </a:r>
          </a:p>
          <a:p>
            <a:pPr marL="0" indent="0">
              <a:buNone/>
            </a:pPr>
            <a:endParaRPr lang="en-US" dirty="0" smtClean="0"/>
          </a:p>
          <a:p>
            <a:pPr marL="0" indent="0">
              <a:buNone/>
            </a:pPr>
            <a:endParaRPr lang="en-IN" dirty="0"/>
          </a:p>
        </p:txBody>
      </p:sp>
      <p:sp>
        <p:nvSpPr>
          <p:cNvPr id="2" name="Title 1"/>
          <p:cNvSpPr>
            <a:spLocks noGrp="1"/>
          </p:cNvSpPr>
          <p:nvPr>
            <p:ph type="title"/>
          </p:nvPr>
        </p:nvSpPr>
        <p:spPr>
          <a:noFill/>
          <a:ln>
            <a:noFill/>
          </a:ln>
        </p:spPr>
        <p:txBody>
          <a:bodyPr anchor="ctr"/>
          <a:lstStyle/>
          <a:p>
            <a:r>
              <a:rPr lang="en-US" sz="3200" dirty="0"/>
              <a:t>FOREIGN KEY Constraint (Contd.)</a:t>
            </a:r>
          </a:p>
        </p:txBody>
      </p:sp>
      <p:sp>
        <p:nvSpPr>
          <p:cNvPr id="9"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1934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10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10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1000"/>
                                        <p:tgtEl>
                                          <p:spTgt spid="3">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10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600"/>
              </a:spcAft>
            </a:pPr>
            <a:r>
              <a:rPr lang="en-US" sz="2000" dirty="0"/>
              <a:t>Domain Integrity </a:t>
            </a:r>
            <a:r>
              <a:rPr lang="en-US" sz="2000" dirty="0" smtClean="0"/>
              <a:t>specifies that all columns in relational database must be declared upon a defined domain. </a:t>
            </a:r>
          </a:p>
          <a:p>
            <a:pPr>
              <a:spcBef>
                <a:spcPts val="0"/>
              </a:spcBef>
              <a:spcAft>
                <a:spcPts val="600"/>
              </a:spcAft>
            </a:pPr>
            <a:r>
              <a:rPr lang="en-US" sz="2000" dirty="0" smtClean="0"/>
              <a:t>A domain is a set of values of the same type. Domains are therefore, pools of values from which actual values appearing in the columns of a table are drawn. </a:t>
            </a:r>
          </a:p>
          <a:p>
            <a:pPr>
              <a:spcBef>
                <a:spcPts val="0"/>
              </a:spcBef>
              <a:spcAft>
                <a:spcPts val="600"/>
              </a:spcAft>
            </a:pPr>
            <a:r>
              <a:rPr lang="en-US" sz="2000" dirty="0" smtClean="0"/>
              <a:t>For example, a database table that has information about people, with one record per person, might have a "gender" column. This gender column might be declared as a string data type, and allowed to have one of two known code values: "M" for male, "F" for female, and NULL for records where gender is unknown or not applicable (or arguably "U" for unknown as a sentinel value). The data domain for the gender column is: "M", "F".</a:t>
            </a:r>
          </a:p>
          <a:p>
            <a:pPr>
              <a:spcBef>
                <a:spcPts val="0"/>
              </a:spcBef>
              <a:spcAft>
                <a:spcPts val="600"/>
              </a:spcAft>
            </a:pPr>
            <a:r>
              <a:rPr lang="en-US" sz="2000" dirty="0" smtClean="0"/>
              <a:t>The domain integrity states that every element from a relation should respect the type and restrictions of its corresponding attribute. </a:t>
            </a:r>
          </a:p>
          <a:p>
            <a:pPr>
              <a:spcBef>
                <a:spcPts val="0"/>
              </a:spcBef>
              <a:spcAft>
                <a:spcPts val="600"/>
              </a:spcAft>
            </a:pPr>
            <a:r>
              <a:rPr lang="en-US" sz="2000" dirty="0" smtClean="0"/>
              <a:t>A type can have a variable length which needs to be respected. Restrictions could be the range of values that the element can have, the default value if none is provided, and if the element is NULL.</a:t>
            </a:r>
          </a:p>
          <a:p>
            <a:pPr>
              <a:spcBef>
                <a:spcPts val="0"/>
              </a:spcBef>
              <a:spcAft>
                <a:spcPts val="600"/>
              </a:spcAft>
            </a:pPr>
            <a:endParaRPr lang="en-IN" sz="2000" dirty="0"/>
          </a:p>
        </p:txBody>
      </p:sp>
      <p:sp>
        <p:nvSpPr>
          <p:cNvPr id="2" name="Title 1"/>
          <p:cNvSpPr>
            <a:spLocks noGrp="1"/>
          </p:cNvSpPr>
          <p:nvPr>
            <p:ph type="title"/>
          </p:nvPr>
        </p:nvSpPr>
        <p:spPr>
          <a:noFill/>
          <a:ln>
            <a:noFill/>
          </a:ln>
        </p:spPr>
        <p:txBody>
          <a:bodyPr anchor="ctr"/>
          <a:lstStyle/>
          <a:p>
            <a:r>
              <a:rPr lang="en-US" sz="3600" dirty="0"/>
              <a:t>Domain Integrity</a:t>
            </a:r>
          </a:p>
        </p:txBody>
      </p:sp>
      <p:sp>
        <p:nvSpPr>
          <p:cNvPr id="6"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2023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p:spPr>
        <p:txBody>
          <a:bodyPr anchor="ctr"/>
          <a:lstStyle/>
          <a:p>
            <a:r>
              <a:rPr lang="en-US" sz="3600" dirty="0"/>
              <a:t>Scenario</a:t>
            </a:r>
          </a:p>
        </p:txBody>
      </p:sp>
      <p:pic>
        <p:nvPicPr>
          <p:cNvPr id="7" name="Picture 6"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ounded Rectangular Callout 7"/>
          <p:cNvSpPr/>
          <p:nvPr/>
        </p:nvSpPr>
        <p:spPr>
          <a:xfrm>
            <a:off x="3048000" y="1371600"/>
            <a:ext cx="3200400" cy="1752601"/>
          </a:xfrm>
          <a:prstGeom prst="wedgeRoundRectCallout">
            <a:avLst>
              <a:gd name="adj1" fmla="val -91206"/>
              <a:gd name="adj2" fmla="val 52441"/>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I want that except addressLine2 </a:t>
            </a:r>
            <a:r>
              <a:rPr lang="en-US" dirty="0" smtClean="0">
                <a:solidFill>
                  <a:schemeClr val="tx1"/>
                </a:solidFill>
              </a:rPr>
              <a:t>and state, the other columns in the Offices </a:t>
            </a:r>
            <a:r>
              <a:rPr lang="en-US" dirty="0">
                <a:solidFill>
                  <a:schemeClr val="tx1"/>
                </a:solidFill>
              </a:rPr>
              <a:t>table should not allow null </a:t>
            </a:r>
            <a:r>
              <a:rPr lang="en-US" dirty="0" smtClean="0">
                <a:solidFill>
                  <a:schemeClr val="tx1"/>
                </a:solidFill>
              </a:rPr>
              <a:t>values.</a:t>
            </a:r>
            <a:endParaRPr lang="en-US" dirty="0">
              <a:solidFill>
                <a:schemeClr val="tx1"/>
              </a:solidFill>
            </a:endParaRPr>
          </a:p>
        </p:txBody>
      </p:sp>
      <p:sp>
        <p:nvSpPr>
          <p:cNvPr id="9" name="Rectangle 8"/>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learn about </a:t>
            </a:r>
            <a:r>
              <a:rPr lang="en-US" dirty="0" smtClean="0">
                <a:solidFill>
                  <a:schemeClr val="tx1"/>
                </a:solidFill>
              </a:rPr>
              <a:t>NOT NULL </a:t>
            </a:r>
            <a:r>
              <a:rPr lang="en-US" dirty="0">
                <a:solidFill>
                  <a:schemeClr val="tx1"/>
                </a:solidFill>
              </a:rPr>
              <a:t>Constraint which will help us meet </a:t>
            </a:r>
            <a:r>
              <a:rPr lang="en-US" dirty="0" smtClean="0">
                <a:solidFill>
                  <a:schemeClr val="tx1"/>
                </a:solidFill>
              </a:rPr>
              <a:t>Tim’s requirements.</a:t>
            </a:r>
            <a:endParaRPr lang="en-US" dirty="0">
              <a:solidFill>
                <a:schemeClr val="tx1"/>
              </a:solidFill>
            </a:endParaRPr>
          </a:p>
        </p:txBody>
      </p:sp>
      <p:sp>
        <p:nvSpPr>
          <p:cNvPr id="13"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77963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3600" dirty="0"/>
              <a:t>Overview</a:t>
            </a:r>
          </a:p>
        </p:txBody>
      </p:sp>
      <p:pic>
        <p:nvPicPr>
          <p:cNvPr id="9" name="Picture 2" descr="emotions,examining,eyeballs,eyes,faces,looking,magnification,magnifying,magnifying glasses,seeing,smiles,smiley,smiley face,smiley faces,smileys,smilie,smilie face,smilie faces,smilies,smiling,smily,smily face,smily faces,smilys,symb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33599"/>
            <a:ext cx="3141346" cy="3141345"/>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3429000" y="2362200"/>
            <a:ext cx="5562600" cy="2286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2000" dirty="0">
                <a:solidFill>
                  <a:prstClr val="white"/>
                </a:solidFill>
              </a:rPr>
              <a:t>This session will give an overview of Constraints </a:t>
            </a:r>
            <a:r>
              <a:rPr lang="en-US" sz="2000" dirty="0" smtClean="0">
                <a:solidFill>
                  <a:prstClr val="white"/>
                </a:solidFill>
              </a:rPr>
              <a:t>and </a:t>
            </a:r>
            <a:r>
              <a:rPr lang="en-US" sz="2000" dirty="0">
                <a:solidFill>
                  <a:prstClr val="white"/>
                </a:solidFill>
              </a:rPr>
              <a:t>their </a:t>
            </a:r>
            <a:r>
              <a:rPr lang="en-US" sz="2000" dirty="0" smtClean="0">
                <a:solidFill>
                  <a:prstClr val="white"/>
                </a:solidFill>
              </a:rPr>
              <a:t>types</a:t>
            </a:r>
            <a:r>
              <a:rPr lang="en-US" sz="2000" dirty="0">
                <a:solidFill>
                  <a:prstClr val="white"/>
                </a:solidFill>
              </a:rPr>
              <a:t>. </a:t>
            </a:r>
          </a:p>
        </p:txBody>
      </p:sp>
      <p:sp>
        <p:nvSpPr>
          <p:cNvPr id="8"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1945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6"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290">
                                          <p:stCondLst>
                                            <p:cond delay="0"/>
                                          </p:stCondLst>
                                        </p:cTn>
                                        <p:tgtEl>
                                          <p:spTgt spid="10"/>
                                        </p:tgtEl>
                                      </p:cBhvr>
                                    </p:animEffect>
                                    <p:anim calcmode="lin" valueType="num">
                                      <p:cBhvr>
                                        <p:cTn id="14"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19" dur="13">
                                          <p:stCondLst>
                                            <p:cond delay="325"/>
                                          </p:stCondLst>
                                        </p:cTn>
                                        <p:tgtEl>
                                          <p:spTgt spid="10"/>
                                        </p:tgtEl>
                                      </p:cBhvr>
                                      <p:to x="100000" y="60000"/>
                                    </p:animScale>
                                    <p:animScale>
                                      <p:cBhvr>
                                        <p:cTn id="20" dur="83" decel="50000">
                                          <p:stCondLst>
                                            <p:cond delay="338"/>
                                          </p:stCondLst>
                                        </p:cTn>
                                        <p:tgtEl>
                                          <p:spTgt spid="10"/>
                                        </p:tgtEl>
                                      </p:cBhvr>
                                      <p:to x="100000" y="100000"/>
                                    </p:animScale>
                                    <p:animScale>
                                      <p:cBhvr>
                                        <p:cTn id="21" dur="13">
                                          <p:stCondLst>
                                            <p:cond delay="656"/>
                                          </p:stCondLst>
                                        </p:cTn>
                                        <p:tgtEl>
                                          <p:spTgt spid="10"/>
                                        </p:tgtEl>
                                      </p:cBhvr>
                                      <p:to x="100000" y="80000"/>
                                    </p:animScale>
                                    <p:animScale>
                                      <p:cBhvr>
                                        <p:cTn id="22" dur="83" decel="50000">
                                          <p:stCondLst>
                                            <p:cond delay="669"/>
                                          </p:stCondLst>
                                        </p:cTn>
                                        <p:tgtEl>
                                          <p:spTgt spid="10"/>
                                        </p:tgtEl>
                                      </p:cBhvr>
                                      <p:to x="100000" y="100000"/>
                                    </p:animScale>
                                    <p:animScale>
                                      <p:cBhvr>
                                        <p:cTn id="23" dur="13">
                                          <p:stCondLst>
                                            <p:cond delay="821"/>
                                          </p:stCondLst>
                                        </p:cTn>
                                        <p:tgtEl>
                                          <p:spTgt spid="10"/>
                                        </p:tgtEl>
                                      </p:cBhvr>
                                      <p:to x="100000" y="90000"/>
                                    </p:animScale>
                                    <p:animScale>
                                      <p:cBhvr>
                                        <p:cTn id="24" dur="83" decel="50000">
                                          <p:stCondLst>
                                            <p:cond delay="834"/>
                                          </p:stCondLst>
                                        </p:cTn>
                                        <p:tgtEl>
                                          <p:spTgt spid="10"/>
                                        </p:tgtEl>
                                      </p:cBhvr>
                                      <p:to x="100000" y="100000"/>
                                    </p:animScale>
                                    <p:animScale>
                                      <p:cBhvr>
                                        <p:cTn id="25" dur="13">
                                          <p:stCondLst>
                                            <p:cond delay="904"/>
                                          </p:stCondLst>
                                        </p:cTn>
                                        <p:tgtEl>
                                          <p:spTgt spid="10"/>
                                        </p:tgtEl>
                                      </p:cBhvr>
                                      <p:to x="100000" y="95000"/>
                                    </p:animScale>
                                    <p:animScale>
                                      <p:cBhvr>
                                        <p:cTn id="26" dur="83" decel="50000">
                                          <p:stCondLst>
                                            <p:cond delay="917"/>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This constraint ensures all rows in the table contain a definite value for the column which is specified as NOT NULL. This means a null value is not allowed.</a:t>
            </a:r>
          </a:p>
          <a:p>
            <a:pPr>
              <a:spcBef>
                <a:spcPts val="0"/>
              </a:spcBef>
            </a:pPr>
            <a:endParaRPr lang="en-US" sz="2000" dirty="0" smtClean="0"/>
          </a:p>
          <a:p>
            <a:r>
              <a:rPr lang="en-US" sz="2000" dirty="0" smtClean="0"/>
              <a:t>ANSI Syntax:</a:t>
            </a:r>
          </a:p>
          <a:p>
            <a:endParaRPr lang="en-US" dirty="0" smtClean="0"/>
          </a:p>
          <a:p>
            <a:endParaRPr lang="en-US" dirty="0" smtClean="0"/>
          </a:p>
          <a:p>
            <a:endParaRPr lang="en-US" dirty="0" smtClean="0"/>
          </a:p>
          <a:p>
            <a:endParaRPr lang="en-US" dirty="0" smtClean="0"/>
          </a:p>
          <a:p>
            <a:endParaRPr lang="en-IN" dirty="0"/>
          </a:p>
        </p:txBody>
      </p:sp>
      <p:sp>
        <p:nvSpPr>
          <p:cNvPr id="2" name="Title 1"/>
          <p:cNvSpPr>
            <a:spLocks noGrp="1"/>
          </p:cNvSpPr>
          <p:nvPr>
            <p:ph type="title"/>
          </p:nvPr>
        </p:nvSpPr>
        <p:spPr>
          <a:noFill/>
          <a:ln>
            <a:noFill/>
          </a:ln>
        </p:spPr>
        <p:txBody>
          <a:bodyPr anchor="ctr"/>
          <a:lstStyle/>
          <a:p>
            <a:r>
              <a:rPr lang="en-US" sz="3600" dirty="0"/>
              <a:t>NOT NULL Constraint </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212" y="2790778"/>
            <a:ext cx="5201587" cy="514443"/>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2967307"/>
            <a:ext cx="8702675" cy="3754874"/>
          </a:xfrm>
          <a:prstGeom prst="rect">
            <a:avLst/>
          </a:prstGeom>
          <a:noFill/>
        </p:spPr>
        <p:txBody>
          <a:bodyPr wrap="square" rtlCol="0">
            <a:spAutoFit/>
          </a:bodyPr>
          <a:lstStyle/>
          <a:p>
            <a:endParaRPr lang="en-US" sz="2000" dirty="0"/>
          </a:p>
          <a:p>
            <a:pPr marL="344488" indent="-344488">
              <a:buFont typeface="Arial" pitchFamily="34" charset="0"/>
              <a:buChar char="•"/>
            </a:pPr>
            <a:r>
              <a:rPr lang="en-US" sz="2000" dirty="0" smtClean="0"/>
              <a:t>Example:</a:t>
            </a:r>
            <a:endParaRPr lang="en-US" sz="2000" dirty="0"/>
          </a:p>
          <a:p>
            <a:pPr marL="1943100" lvl="4" indent="-855663"/>
            <a:r>
              <a:rPr lang="en-US" b="1" dirty="0">
                <a:solidFill>
                  <a:schemeClr val="accent1">
                    <a:lumMod val="75000"/>
                  </a:schemeClr>
                </a:solidFill>
                <a:latin typeface="Courier New" pitchFamily="49" charset="0"/>
                <a:cs typeface="Courier New" pitchFamily="49" charset="0"/>
              </a:rPr>
              <a:t>  CREATE TABLE </a:t>
            </a:r>
            <a:r>
              <a:rPr lang="en-US" b="1" dirty="0">
                <a:solidFill>
                  <a:schemeClr val="accent6">
                    <a:lumMod val="75000"/>
                  </a:schemeClr>
                </a:solidFill>
                <a:latin typeface="Courier New" pitchFamily="49" charset="0"/>
                <a:cs typeface="Courier New" pitchFamily="49" charset="0"/>
              </a:rPr>
              <a:t>Offices</a:t>
            </a:r>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t>
            </a:r>
          </a:p>
          <a:p>
            <a:pPr marL="1943100" lvl="5" indent="-855663"/>
            <a:r>
              <a:rPr lang="en-US" sz="1600" dirty="0">
                <a:latin typeface="Courier New" pitchFamily="49" charset="0"/>
                <a:cs typeface="Courier New" pitchFamily="49" charset="0"/>
              </a:rPr>
              <a:t>  </a:t>
            </a:r>
            <a:r>
              <a:rPr lang="en-US" b="1" dirty="0" err="1">
                <a:solidFill>
                  <a:schemeClr val="accent1">
                    <a:lumMod val="75000"/>
                  </a:schemeClr>
                </a:solidFill>
                <a:latin typeface="Courier New" pitchFamily="49" charset="0"/>
                <a:cs typeface="Courier New" pitchFamily="49" charset="0"/>
              </a:rPr>
              <a:t>officeCode</a:t>
            </a:r>
            <a:r>
              <a:rPr lang="en-US" b="1" dirty="0">
                <a:solidFill>
                  <a:schemeClr val="accent1">
                    <a:lumMod val="75000"/>
                  </a:schemeClr>
                </a:solidFill>
                <a:latin typeface="Courier New" pitchFamily="49" charset="0"/>
                <a:cs typeface="Courier New" pitchFamily="49" charset="0"/>
              </a:rPr>
              <a:t> VARCHAR(10) PRIMARY KEY,</a:t>
            </a:r>
          </a:p>
          <a:p>
            <a:pPr marL="1943100" lvl="5" indent="-855663"/>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city</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NOT NULL,</a:t>
            </a:r>
          </a:p>
          <a:p>
            <a:pPr marL="1943100" lvl="5" indent="-855663"/>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phone</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NOT NULL,</a:t>
            </a:r>
          </a:p>
          <a:p>
            <a:pPr marL="1943100" lvl="5" indent="-855663"/>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addressLine1</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NOT NULL,</a:t>
            </a:r>
          </a:p>
          <a:p>
            <a:pPr marL="1943100" lvl="5" indent="-855663"/>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addressLine2</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NULL,</a:t>
            </a:r>
          </a:p>
          <a:p>
            <a:pPr marL="1943100" lvl="5" indent="-855663"/>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state</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NULL ,</a:t>
            </a:r>
          </a:p>
          <a:p>
            <a:pPr marL="1943100" lvl="5" indent="-855663"/>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country</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NOT NULL,</a:t>
            </a:r>
          </a:p>
          <a:p>
            <a:pPr marL="1943100" lvl="5" indent="-855663"/>
            <a:r>
              <a:rPr lang="en-US" sz="1600" dirty="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postalCode</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VARCHAR(15) NOT NULL ,</a:t>
            </a:r>
          </a:p>
          <a:p>
            <a:pPr marL="1943100" lvl="5" indent="-855663"/>
            <a:r>
              <a:rPr lang="en-US" sz="1600"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territory</a:t>
            </a:r>
            <a:r>
              <a:rPr lang="en-US" sz="1600" dirty="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VARCHAR(10) NOT NULL );</a:t>
            </a:r>
          </a:p>
          <a:p>
            <a:endParaRPr lang="en-US" dirty="0"/>
          </a:p>
        </p:txBody>
      </p:sp>
      <p:sp>
        <p:nvSpPr>
          <p:cNvPr id="10"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3408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3314"/>
                                        </p:tgtEl>
                                        <p:attrNameLst>
                                          <p:attrName>style.visibility</p:attrName>
                                        </p:attrNameLst>
                                      </p:cBhvr>
                                      <p:to>
                                        <p:strVal val="visible"/>
                                      </p:to>
                                    </p:set>
                                    <p:animEffect transition="in" filter="fade">
                                      <p:cBhvr>
                                        <p:cTn id="15" dur="1000"/>
                                        <p:tgtEl>
                                          <p:spTgt spid="1331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1000"/>
                                        <p:tgtEl>
                                          <p:spTgt spid="4">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1000"/>
                                        <p:tgtEl>
                                          <p:spTgt spid="4">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fade">
                                      <p:cBhvr>
                                        <p:cTn id="41" dur="1000"/>
                                        <p:tgtEl>
                                          <p:spTgt spid="4">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1000"/>
                                        <p:tgtEl>
                                          <p:spTgt spid="4">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1000"/>
                                        <p:tgtEl>
                                          <p:spTgt spid="4">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fade">
                                      <p:cBhvr>
                                        <p:cTn id="50" dur="10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sz="3600" dirty="0"/>
              <a:t>Scenario</a:t>
            </a:r>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ounded Rectangular Callout 5"/>
          <p:cNvSpPr/>
          <p:nvPr/>
        </p:nvSpPr>
        <p:spPr>
          <a:xfrm>
            <a:off x="3048000" y="1371600"/>
            <a:ext cx="2819400" cy="1752601"/>
          </a:xfrm>
          <a:prstGeom prst="wedgeRoundRectCallout">
            <a:avLst>
              <a:gd name="adj1" fmla="val -95459"/>
              <a:gd name="adj2" fmla="val 4987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I want that </a:t>
            </a:r>
            <a:r>
              <a:rPr lang="en-US" dirty="0" smtClean="0">
                <a:solidFill>
                  <a:schemeClr val="tx1"/>
                </a:solidFill>
              </a:rPr>
              <a:t>each product should have </a:t>
            </a:r>
            <a:r>
              <a:rPr lang="en-US" dirty="0">
                <a:solidFill>
                  <a:schemeClr val="tx1"/>
                </a:solidFill>
              </a:rPr>
              <a:t>a </a:t>
            </a:r>
            <a:r>
              <a:rPr lang="en-US" dirty="0" smtClean="0">
                <a:solidFill>
                  <a:schemeClr val="tx1"/>
                </a:solidFill>
              </a:rPr>
              <a:t>unique (</a:t>
            </a:r>
            <a:r>
              <a:rPr lang="en-US" dirty="0">
                <a:solidFill>
                  <a:schemeClr val="tx1"/>
                </a:solidFill>
              </a:rPr>
              <a:t>no duplicate records should be allowed</a:t>
            </a:r>
            <a:r>
              <a:rPr lang="en-US" dirty="0" smtClean="0">
                <a:solidFill>
                  <a:schemeClr val="tx1"/>
                </a:solidFill>
              </a:rPr>
              <a:t>) </a:t>
            </a:r>
            <a:r>
              <a:rPr lang="en-US" dirty="0">
                <a:solidFill>
                  <a:schemeClr val="tx1"/>
                </a:solidFill>
              </a:rPr>
              <a:t>description </a:t>
            </a:r>
            <a:r>
              <a:rPr lang="en-US" dirty="0" smtClean="0">
                <a:solidFill>
                  <a:schemeClr val="tx1"/>
                </a:solidFill>
              </a:rPr>
              <a:t>in the Products </a:t>
            </a:r>
            <a:r>
              <a:rPr lang="en-US" dirty="0">
                <a:solidFill>
                  <a:schemeClr val="tx1"/>
                </a:solidFill>
              </a:rPr>
              <a:t>table.</a:t>
            </a:r>
          </a:p>
        </p:txBody>
      </p:sp>
      <p:sp>
        <p:nvSpPr>
          <p:cNvPr id="7" name="Rectangle 6"/>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learn about UNIQUE KEY </a:t>
            </a:r>
            <a:r>
              <a:rPr lang="en-US" dirty="0" smtClean="0">
                <a:solidFill>
                  <a:schemeClr val="tx1"/>
                </a:solidFill>
              </a:rPr>
              <a:t>Constraint </a:t>
            </a:r>
            <a:r>
              <a:rPr lang="en-US" dirty="0">
                <a:solidFill>
                  <a:schemeClr val="tx1"/>
                </a:solidFill>
              </a:rPr>
              <a:t>which will help us meet </a:t>
            </a:r>
            <a:r>
              <a:rPr lang="en-US" dirty="0" smtClean="0">
                <a:solidFill>
                  <a:schemeClr val="tx1"/>
                </a:solidFill>
              </a:rPr>
              <a:t>Tim’s requirements.</a:t>
            </a:r>
            <a:endParaRPr lang="en-US" dirty="0">
              <a:solidFill>
                <a:schemeClr val="tx1"/>
              </a:solidFill>
            </a:endParaRPr>
          </a:p>
        </p:txBody>
      </p:sp>
      <p:sp>
        <p:nvSpPr>
          <p:cNvPr id="9"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9603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1"/>
            <a:ext cx="8686800" cy="1752600"/>
          </a:xfrm>
        </p:spPr>
        <p:txBody>
          <a:bodyPr/>
          <a:lstStyle/>
          <a:p>
            <a:pPr>
              <a:spcBef>
                <a:spcPts val="0"/>
              </a:spcBef>
            </a:pPr>
            <a:r>
              <a:rPr lang="en-US" sz="2000" dirty="0" smtClean="0"/>
              <a:t>This </a:t>
            </a:r>
            <a:r>
              <a:rPr lang="en-US" sz="2000" dirty="0"/>
              <a:t>constraint ensures that a column or a group of columns in each row have a distinct value. A column(s) can have a null value but the values cannot be duplicated</a:t>
            </a:r>
            <a:r>
              <a:rPr lang="en-US" sz="2000" dirty="0" smtClean="0"/>
              <a:t>.</a:t>
            </a:r>
          </a:p>
          <a:p>
            <a:pPr marL="0" indent="0">
              <a:spcBef>
                <a:spcPts val="0"/>
              </a:spcBef>
              <a:buNone/>
            </a:pPr>
            <a:endParaRPr lang="en-US" sz="2000" b="1" dirty="0" smtClean="0"/>
          </a:p>
          <a:p>
            <a:pPr>
              <a:spcBef>
                <a:spcPts val="0"/>
              </a:spcBef>
            </a:pPr>
            <a:r>
              <a:rPr lang="en-US" sz="2000" dirty="0" smtClean="0"/>
              <a:t>ANSI Syntax:</a:t>
            </a:r>
          </a:p>
          <a:p>
            <a:pPr marL="685800" lvl="1">
              <a:spcBef>
                <a:spcPts val="0"/>
              </a:spcBef>
              <a:buFont typeface="Calibri" pitchFamily="34" charset="0"/>
              <a:buChar char="—"/>
            </a:pPr>
            <a:r>
              <a:rPr lang="en-US" dirty="0" smtClean="0"/>
              <a:t>Syntax </a:t>
            </a:r>
            <a:r>
              <a:rPr lang="en-US" dirty="0"/>
              <a:t>to define a </a:t>
            </a:r>
            <a:r>
              <a:rPr lang="en-US" dirty="0" smtClean="0"/>
              <a:t>UNIQUE KEY </a:t>
            </a:r>
            <a:r>
              <a:rPr lang="en-US" dirty="0"/>
              <a:t>at column level</a:t>
            </a:r>
            <a:r>
              <a:rPr lang="en-US" dirty="0" smtClean="0"/>
              <a:t>:</a:t>
            </a:r>
            <a:endParaRPr lang="en-US" dirty="0">
              <a:solidFill>
                <a:schemeClr val="tx1">
                  <a:lumMod val="85000"/>
                  <a:lumOff val="15000"/>
                </a:schemeClr>
              </a:solidFill>
            </a:endParaRPr>
          </a:p>
          <a:p>
            <a:pPr marL="0" indent="0">
              <a:spcBef>
                <a:spcPts val="0"/>
              </a:spcBef>
              <a:buNone/>
            </a:pPr>
            <a:endParaRPr lang="en-US" dirty="0">
              <a:solidFill>
                <a:schemeClr val="tx1">
                  <a:lumMod val="85000"/>
                  <a:lumOff val="15000"/>
                </a:schemeClr>
              </a:solidFill>
            </a:endParaRPr>
          </a:p>
          <a:p>
            <a:pPr marL="0" indent="0">
              <a:spcBef>
                <a:spcPts val="0"/>
              </a:spcBef>
              <a:buNone/>
            </a:pPr>
            <a:endParaRPr lang="en-US" dirty="0"/>
          </a:p>
          <a:p>
            <a:pPr marL="0" indent="0">
              <a:spcBef>
                <a:spcPts val="0"/>
              </a:spcBef>
              <a:buNone/>
            </a:pPr>
            <a:endParaRPr lang="en-US" b="1" dirty="0" smtClean="0"/>
          </a:p>
          <a:p>
            <a:pPr marL="0" indent="0">
              <a:spcBef>
                <a:spcPts val="0"/>
              </a:spcBef>
              <a:buNone/>
            </a:pPr>
            <a:endParaRPr lang="en-US" b="1" dirty="0"/>
          </a:p>
          <a:p>
            <a:pPr marL="0" indent="0">
              <a:spcBef>
                <a:spcPts val="0"/>
              </a:spcBef>
              <a:buNone/>
            </a:pPr>
            <a:endParaRPr lang="en-US" b="1" dirty="0" smtClean="0"/>
          </a:p>
          <a:p>
            <a:pPr marL="0" indent="0">
              <a:spcBef>
                <a:spcPts val="0"/>
              </a:spcBef>
              <a:buNone/>
            </a:pPr>
            <a:endParaRPr lang="en-US" b="1" dirty="0"/>
          </a:p>
          <a:p>
            <a:pPr marL="0" indent="0">
              <a:spcBef>
                <a:spcPts val="0"/>
              </a:spcBef>
              <a:buNone/>
            </a:pPr>
            <a:endParaRPr lang="en-US" dirty="0" smtClean="0">
              <a:solidFill>
                <a:schemeClr val="tx1">
                  <a:lumMod val="85000"/>
                  <a:lumOff val="15000"/>
                </a:schemeClr>
              </a:solidFill>
            </a:endParaRPr>
          </a:p>
          <a:p>
            <a:pPr marL="0" indent="0">
              <a:spcBef>
                <a:spcPts val="0"/>
              </a:spcBef>
              <a:buNone/>
            </a:pPr>
            <a:endParaRPr lang="en-IN" b="1" dirty="0"/>
          </a:p>
        </p:txBody>
      </p:sp>
      <p:sp>
        <p:nvSpPr>
          <p:cNvPr id="2" name="Title 1"/>
          <p:cNvSpPr>
            <a:spLocks noGrp="1"/>
          </p:cNvSpPr>
          <p:nvPr>
            <p:ph type="title"/>
          </p:nvPr>
        </p:nvSpPr>
        <p:spPr>
          <a:noFill/>
          <a:ln>
            <a:noFill/>
          </a:ln>
        </p:spPr>
        <p:txBody>
          <a:bodyPr anchor="ctr"/>
          <a:lstStyle/>
          <a:p>
            <a:r>
              <a:rPr lang="en-US" sz="3600" dirty="0" smtClean="0"/>
              <a:t>UNIQUE KEY </a:t>
            </a:r>
            <a:r>
              <a:rPr lang="en-US" sz="3600" dirty="0"/>
              <a:t>Constraint </a:t>
            </a:r>
          </a:p>
        </p:txBody>
      </p:sp>
      <p:grpSp>
        <p:nvGrpSpPr>
          <p:cNvPr id="13" name="Group 12"/>
          <p:cNvGrpSpPr/>
          <p:nvPr/>
        </p:nvGrpSpPr>
        <p:grpSpPr>
          <a:xfrm>
            <a:off x="447208" y="4876799"/>
            <a:ext cx="8202118" cy="1166188"/>
            <a:chOff x="447208" y="4876799"/>
            <a:chExt cx="8202118" cy="1166188"/>
          </a:xfrm>
        </p:grpSpPr>
        <p:sp>
          <p:nvSpPr>
            <p:cNvPr id="8" name="Rectangle 5"/>
            <p:cNvSpPr>
              <a:spLocks noChangeArrowheads="1"/>
            </p:cNvSpPr>
            <p:nvPr/>
          </p:nvSpPr>
          <p:spPr bwMode="auto">
            <a:xfrm>
              <a:off x="447208" y="5021704"/>
              <a:ext cx="8202118" cy="1021283"/>
            </a:xfrm>
            <a:prstGeom prst="rect">
              <a:avLst/>
            </a:prstGeom>
            <a:ln/>
          </p:spPr>
          <p:style>
            <a:lnRef idx="1">
              <a:schemeClr val="accent6"/>
            </a:lnRef>
            <a:fillRef idx="2">
              <a:schemeClr val="accent6"/>
            </a:fillRef>
            <a:effectRef idx="1">
              <a:schemeClr val="accent6"/>
            </a:effectRef>
            <a:fontRef idx="minor">
              <a:schemeClr val="dk1"/>
            </a:fontRef>
          </p:style>
          <p:txBody>
            <a:bodyPr wrap="square" anchor="ctr"/>
            <a:lstStyle/>
            <a:p>
              <a:pPr fontAlgn="base">
                <a:lnSpc>
                  <a:spcPct val="86000"/>
                </a:lnSpc>
                <a:spcBef>
                  <a:spcPct val="0"/>
                </a:spcBef>
                <a:spcAft>
                  <a:spcPct val="0"/>
                </a:spcAft>
                <a:buClr>
                  <a:srgbClr val="000000"/>
                </a:buClr>
                <a:buSzPct val="100000"/>
              </a:pPr>
              <a:endParaRPr lang="en-US" sz="1600" dirty="0" smtClean="0"/>
            </a:p>
            <a:p>
              <a:pPr fontAlgn="base">
                <a:lnSpc>
                  <a:spcPct val="86000"/>
                </a:lnSpc>
                <a:spcBef>
                  <a:spcPct val="0"/>
                </a:spcBef>
                <a:spcAft>
                  <a:spcPct val="0"/>
                </a:spcAft>
                <a:buClr>
                  <a:srgbClr val="000000"/>
                </a:buClr>
                <a:buSzPct val="100000"/>
              </a:pPr>
              <a:endParaRPr lang="en-US" sz="1600" b="1" dirty="0" smtClean="0"/>
            </a:p>
            <a:p>
              <a:pPr fontAlgn="base">
                <a:lnSpc>
                  <a:spcPct val="86000"/>
                </a:lnSpc>
                <a:spcBef>
                  <a:spcPct val="0"/>
                </a:spcBef>
                <a:spcAft>
                  <a:spcPct val="0"/>
                </a:spcAft>
                <a:buClr>
                  <a:srgbClr val="000000"/>
                </a:buClr>
                <a:buSzPct val="100000"/>
              </a:pPr>
              <a:r>
                <a:rPr lang="en-US" sz="1600" b="1" dirty="0" smtClean="0"/>
                <a:t>Rule:</a:t>
              </a:r>
            </a:p>
            <a:p>
              <a:pPr marL="285750" indent="-285750">
                <a:buFont typeface="Arial" pitchFamily="34" charset="0"/>
                <a:buChar char="•"/>
              </a:pPr>
              <a:r>
                <a:rPr lang="en-US" sz="1600" dirty="0"/>
                <a:t>According to the ANSI standards SQL:92, SQL:1999, and SQL:2003, </a:t>
              </a:r>
              <a:r>
                <a:rPr lang="en-US" sz="1600" dirty="0" smtClean="0"/>
                <a:t>a </a:t>
              </a:r>
              <a:r>
                <a:rPr lang="en-US" sz="1600" dirty="0"/>
                <a:t>UNIQUE constraint </a:t>
              </a:r>
              <a:r>
                <a:rPr lang="en-US" sz="1600" dirty="0" smtClean="0"/>
                <a:t>should </a:t>
              </a:r>
              <a:r>
                <a:rPr lang="en-US" sz="1600" dirty="0"/>
                <a:t>disallow duplicate non-NULL values, but allow multiple NULL values. </a:t>
              </a:r>
              <a:endParaRPr lang="en-US" sz="1600" dirty="0" smtClean="0"/>
            </a:p>
            <a:p>
              <a:pPr marL="285750" indent="-285750">
                <a:buFont typeface="Arial" pitchFamily="34" charset="0"/>
                <a:buChar char="•"/>
              </a:pPr>
              <a:r>
                <a:rPr lang="en-US" sz="1600" dirty="0"/>
                <a:t>Microsoft SQL Server allows a single NULL but disallowing multiple NULL values.</a:t>
              </a:r>
            </a:p>
            <a:p>
              <a:pPr fontAlgn="base">
                <a:lnSpc>
                  <a:spcPct val="86000"/>
                </a:lnSpc>
                <a:spcBef>
                  <a:spcPct val="0"/>
                </a:spcBef>
                <a:spcAft>
                  <a:spcPct val="0"/>
                </a:spcAft>
                <a:buClr>
                  <a:srgbClr val="000000"/>
                </a:buClr>
                <a:buSzPct val="100000"/>
              </a:pPr>
              <a:endParaRPr lang="en-US" sz="1600" dirty="0"/>
            </a:p>
            <a:p>
              <a:pPr fontAlgn="base">
                <a:lnSpc>
                  <a:spcPct val="86000"/>
                </a:lnSpc>
                <a:spcBef>
                  <a:spcPct val="0"/>
                </a:spcBef>
                <a:spcAft>
                  <a:spcPct val="0"/>
                </a:spcAft>
                <a:buClr>
                  <a:srgbClr val="000000"/>
                </a:buClr>
                <a:buSzPct val="100000"/>
              </a:pPr>
              <a:endParaRPr lang="en-US" sz="1600" dirty="0"/>
            </a:p>
          </p:txBody>
        </p:sp>
        <p:pic>
          <p:nvPicPr>
            <p:cNvPr id="9" name="Picture 6" descr="in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399" y="4876799"/>
              <a:ext cx="495925" cy="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761" y="3209925"/>
            <a:ext cx="4362450" cy="447675"/>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14800"/>
            <a:ext cx="4343400" cy="619125"/>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228600" y="3697069"/>
            <a:ext cx="8686800" cy="646331"/>
          </a:xfrm>
          <a:prstGeom prst="rect">
            <a:avLst/>
          </a:prstGeom>
          <a:noFill/>
        </p:spPr>
        <p:txBody>
          <a:bodyPr wrap="square" rtlCol="0">
            <a:spAutoFit/>
          </a:bodyPr>
          <a:lstStyle/>
          <a:p>
            <a:pPr marL="695325" lvl="2" indent="-290513">
              <a:buFont typeface="Calibri" pitchFamily="34" charset="0"/>
              <a:buChar char="—"/>
            </a:pPr>
            <a:r>
              <a:rPr lang="en-US" dirty="0" smtClean="0"/>
              <a:t>Syntax to define a UNIQUE KEY at table level:</a:t>
            </a:r>
          </a:p>
          <a:p>
            <a:endParaRPr lang="en-US" dirty="0"/>
          </a:p>
        </p:txBody>
      </p:sp>
      <p:sp>
        <p:nvSpPr>
          <p:cNvPr id="12"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86277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4338"/>
                                        </p:tgtEl>
                                        <p:attrNameLst>
                                          <p:attrName>style.visibility</p:attrName>
                                        </p:attrNameLst>
                                      </p:cBhvr>
                                      <p:to>
                                        <p:strVal val="visible"/>
                                      </p:to>
                                    </p:set>
                                    <p:animEffect transition="in" filter="fade">
                                      <p:cBhvr>
                                        <p:cTn id="19" dur="1000"/>
                                        <p:tgtEl>
                                          <p:spTgt spid="14338"/>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4339"/>
                                        </p:tgtEl>
                                        <p:attrNameLst>
                                          <p:attrName>style.visibility</p:attrName>
                                        </p:attrNameLst>
                                      </p:cBhvr>
                                      <p:to>
                                        <p:strVal val="visible"/>
                                      </p:to>
                                    </p:set>
                                    <p:animEffect transition="in" filter="fade">
                                      <p:cBhvr>
                                        <p:cTn id="27" dur="1000"/>
                                        <p:tgtEl>
                                          <p:spTgt spid="14339"/>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Query:</a:t>
            </a:r>
          </a:p>
          <a:p>
            <a:pPr lvl="3"/>
            <a:endParaRPr lang="en-US" dirty="0" smtClean="0"/>
          </a:p>
          <a:p>
            <a:pPr lvl="1">
              <a:buNone/>
            </a:pPr>
            <a:r>
              <a:rPr lang="en-US" b="1" dirty="0">
                <a:solidFill>
                  <a:schemeClr val="accent1">
                    <a:lumMod val="75000"/>
                  </a:schemeClr>
                </a:solidFill>
                <a:latin typeface="Courier New" pitchFamily="49" charset="0"/>
                <a:cs typeface="Courier New" pitchFamily="49" charset="0"/>
              </a:rPr>
              <a:t>CREATE TABLE </a:t>
            </a:r>
            <a:r>
              <a:rPr lang="en-US" b="1" dirty="0">
                <a:solidFill>
                  <a:schemeClr val="accent6">
                    <a:lumMod val="75000"/>
                  </a:schemeClr>
                </a:solidFill>
                <a:latin typeface="Courier New" pitchFamily="49" charset="0"/>
                <a:cs typeface="Courier New" pitchFamily="49" charset="0"/>
              </a:rPr>
              <a:t>Products</a:t>
            </a:r>
            <a:r>
              <a:rPr lang="en-US" sz="1600"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t>
            </a:r>
          </a:p>
          <a:p>
            <a:pPr lvl="1">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productCode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VARCHAR(15) PRIMARY KEY,</a:t>
            </a:r>
          </a:p>
          <a:p>
            <a:pPr lvl="1">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productName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VARCHAR(70) ,</a:t>
            </a:r>
          </a:p>
          <a:p>
            <a:pPr lvl="1">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productLine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lvl="1">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productScale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VARCHAR(10) ,</a:t>
            </a:r>
          </a:p>
          <a:p>
            <a:pPr lvl="1">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productVendor</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lvl="1">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productDescription</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TEXT UNIQUE,</a:t>
            </a:r>
          </a:p>
          <a:p>
            <a:pPr lvl="1">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quantityInStock</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SMALLINT ,</a:t>
            </a:r>
          </a:p>
          <a:p>
            <a:pPr lvl="1">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buyPrice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DOUBLE ,</a:t>
            </a:r>
          </a:p>
          <a:p>
            <a:pPr lvl="1">
              <a:buNone/>
            </a:pP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MSRP DOUBLE ,</a:t>
            </a:r>
          </a:p>
          <a:p>
            <a:pPr lvl="1">
              <a:buNone/>
            </a:pPr>
            <a:r>
              <a:rPr lang="en-US" b="1" dirty="0">
                <a:solidFill>
                  <a:schemeClr val="accent1">
                    <a:lumMod val="75000"/>
                  </a:schemeClr>
                </a:solidFill>
                <a:latin typeface="Courier New" pitchFamily="49" charset="0"/>
                <a:cs typeface="Courier New" pitchFamily="49" charset="0"/>
              </a:rPr>
              <a:t>);</a:t>
            </a:r>
          </a:p>
        </p:txBody>
      </p:sp>
      <p:sp>
        <p:nvSpPr>
          <p:cNvPr id="2" name="Title 1"/>
          <p:cNvSpPr>
            <a:spLocks noGrp="1"/>
          </p:cNvSpPr>
          <p:nvPr>
            <p:ph type="title"/>
          </p:nvPr>
        </p:nvSpPr>
        <p:spPr>
          <a:noFill/>
          <a:ln>
            <a:noFill/>
          </a:ln>
        </p:spPr>
        <p:txBody>
          <a:bodyPr anchor="ctr"/>
          <a:lstStyle/>
          <a:p>
            <a:r>
              <a:rPr lang="en-US" sz="3200" dirty="0" smtClean="0"/>
              <a:t>UNIQUE KEY </a:t>
            </a:r>
            <a:r>
              <a:rPr lang="en-US" sz="3200" dirty="0"/>
              <a:t>Constraint (Contd.) </a:t>
            </a:r>
          </a:p>
        </p:txBody>
      </p:sp>
      <p:sp>
        <p:nvSpPr>
          <p:cNvPr id="12"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086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2000"/>
                                        <p:tgtEl>
                                          <p:spTgt spid="3">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20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20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20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p:spPr>
        <p:txBody>
          <a:bodyPr anchor="ctr"/>
          <a:lstStyle/>
          <a:p>
            <a:r>
              <a:rPr lang="en-US" sz="3600" dirty="0"/>
              <a:t>Scenario</a:t>
            </a:r>
          </a:p>
        </p:txBody>
      </p:sp>
      <p:pic>
        <p:nvPicPr>
          <p:cNvPr id="7" name="Picture 6"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ounded Rectangular Callout 7"/>
          <p:cNvSpPr/>
          <p:nvPr/>
        </p:nvSpPr>
        <p:spPr>
          <a:xfrm>
            <a:off x="3048000" y="1371601"/>
            <a:ext cx="2819400" cy="1600200"/>
          </a:xfrm>
          <a:prstGeom prst="wedgeRoundRectCallout">
            <a:avLst>
              <a:gd name="adj1" fmla="val -95990"/>
              <a:gd name="adj2" fmla="val 5549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I want that every employee’s extension must start with lower case x </a:t>
            </a:r>
            <a:r>
              <a:rPr lang="en-US" dirty="0" smtClean="0">
                <a:solidFill>
                  <a:schemeClr val="tx1"/>
                </a:solidFill>
              </a:rPr>
              <a:t>in Employees </a:t>
            </a:r>
            <a:r>
              <a:rPr lang="en-US" dirty="0">
                <a:solidFill>
                  <a:schemeClr val="tx1"/>
                </a:solidFill>
              </a:rPr>
              <a:t>table.</a:t>
            </a:r>
          </a:p>
        </p:txBody>
      </p:sp>
      <p:sp>
        <p:nvSpPr>
          <p:cNvPr id="9" name="Rectangle 8"/>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solidFill>
                  <a:schemeClr val="tx1"/>
                </a:solidFill>
              </a:rPr>
              <a:t>Let us </a:t>
            </a:r>
            <a:r>
              <a:rPr lang="en-US" sz="2000" dirty="0">
                <a:solidFill>
                  <a:schemeClr val="tx1"/>
                </a:solidFill>
              </a:rPr>
              <a:t>learn about CHECK Constraint which will help us meet </a:t>
            </a:r>
            <a:r>
              <a:rPr lang="en-US" sz="2000" dirty="0" smtClean="0">
                <a:solidFill>
                  <a:schemeClr val="tx1"/>
                </a:solidFill>
              </a:rPr>
              <a:t>Tim’s requirements.</a:t>
            </a:r>
            <a:endParaRPr lang="en-US" sz="2000" dirty="0">
              <a:solidFill>
                <a:schemeClr val="tx1"/>
              </a:solidFill>
            </a:endParaRPr>
          </a:p>
        </p:txBody>
      </p:sp>
      <p:sp>
        <p:nvSpPr>
          <p:cNvPr id="10"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471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600"/>
              </a:spcAft>
            </a:pPr>
            <a:r>
              <a:rPr lang="en-US" sz="2000" dirty="0" smtClean="0"/>
              <a:t>This constraint defines a business rule on a column. All the rows must satisfy this rule.</a:t>
            </a:r>
          </a:p>
          <a:p>
            <a:pPr>
              <a:spcBef>
                <a:spcPts val="0"/>
              </a:spcBef>
              <a:spcAft>
                <a:spcPts val="600"/>
              </a:spcAft>
            </a:pPr>
            <a:r>
              <a:rPr lang="en-US" sz="2000" dirty="0" smtClean="0"/>
              <a:t>The constraint can be applied for a single column or a group of columns.</a:t>
            </a:r>
          </a:p>
          <a:p>
            <a:pPr>
              <a:spcBef>
                <a:spcPts val="0"/>
              </a:spcBef>
              <a:spcAft>
                <a:spcPts val="600"/>
              </a:spcAft>
            </a:pPr>
            <a:r>
              <a:rPr lang="en-US" sz="2000" dirty="0" err="1" smtClean="0"/>
              <a:t>MySQL</a:t>
            </a:r>
            <a:r>
              <a:rPr lang="en-US" sz="2000" dirty="0" smtClean="0"/>
              <a:t> parses this constraint, but it is not enforced. </a:t>
            </a:r>
          </a:p>
          <a:p>
            <a:endParaRPr lang="en-US" sz="2000" dirty="0" smtClean="0"/>
          </a:p>
          <a:p>
            <a:r>
              <a:rPr lang="en-US" sz="2000" dirty="0" smtClean="0"/>
              <a:t>ANSI Syntax:</a:t>
            </a:r>
          </a:p>
        </p:txBody>
      </p:sp>
      <p:sp>
        <p:nvSpPr>
          <p:cNvPr id="2" name="Title 1"/>
          <p:cNvSpPr>
            <a:spLocks noGrp="1"/>
          </p:cNvSpPr>
          <p:nvPr>
            <p:ph type="title"/>
          </p:nvPr>
        </p:nvSpPr>
        <p:spPr>
          <a:noFill/>
          <a:ln>
            <a:noFill/>
          </a:ln>
        </p:spPr>
        <p:txBody>
          <a:bodyPr anchor="ctr"/>
          <a:lstStyle/>
          <a:p>
            <a:r>
              <a:rPr lang="en-US" sz="3600" dirty="0"/>
              <a:t>CHECK Constraint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35169"/>
            <a:ext cx="4790186" cy="492645"/>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10"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64854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6386"/>
                                        </p:tgtEl>
                                        <p:attrNameLst>
                                          <p:attrName>style.visibility</p:attrName>
                                        </p:attrNameLst>
                                      </p:cBhvr>
                                      <p:to>
                                        <p:strVal val="visible"/>
                                      </p:to>
                                    </p:set>
                                    <p:animEffect transition="in" filter="fade">
                                      <p:cBhvr>
                                        <p:cTn id="23" dur="10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763000" cy="4781843"/>
          </a:xfrm>
        </p:spPr>
        <p:txBody>
          <a:bodyPr/>
          <a:lstStyle/>
          <a:p>
            <a:pPr marL="344488" indent="-344488"/>
            <a:r>
              <a:rPr lang="en-US" sz="2000" dirty="0" smtClean="0"/>
              <a:t>Query:</a:t>
            </a:r>
          </a:p>
          <a:p>
            <a:pPr marL="344488" indent="-344488"/>
            <a:endParaRPr lang="en-US" sz="2000" dirty="0" smtClean="0"/>
          </a:p>
          <a:p>
            <a:pPr lvl="2">
              <a:buNone/>
            </a:pPr>
            <a:r>
              <a:rPr lang="en-US" b="1" dirty="0">
                <a:solidFill>
                  <a:schemeClr val="accent1">
                    <a:lumMod val="75000"/>
                  </a:schemeClr>
                </a:solidFill>
                <a:latin typeface="Courier New" pitchFamily="49" charset="0"/>
                <a:cs typeface="Courier New" pitchFamily="49" charset="0"/>
              </a:rPr>
              <a:t>CREATE TABLE </a:t>
            </a:r>
            <a:r>
              <a:rPr lang="en-US" b="1" dirty="0">
                <a:solidFill>
                  <a:schemeClr val="accent6">
                    <a:lumMod val="75000"/>
                  </a:schemeClr>
                </a:solidFill>
                <a:latin typeface="Courier New" pitchFamily="49" charset="0"/>
                <a:cs typeface="Courier New" pitchFamily="49" charset="0"/>
              </a:rPr>
              <a:t>Employees</a:t>
            </a:r>
            <a:r>
              <a:rPr lang="en-US" sz="1600"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t>
            </a:r>
          </a:p>
          <a:p>
            <a:pPr lvl="2">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employeeNumber</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INTEGER PRIMARY KEY,</a:t>
            </a:r>
          </a:p>
          <a:p>
            <a:pPr lvl="2">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lastName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lvl="2">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firstName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 ,</a:t>
            </a:r>
          </a:p>
          <a:p>
            <a:pPr lvl="2">
              <a:buNone/>
            </a:pPr>
            <a:r>
              <a:rPr lang="en-US" sz="1600"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extension</a:t>
            </a:r>
            <a:r>
              <a:rPr lang="en-US" b="1" dirty="0">
                <a:solidFill>
                  <a:schemeClr val="accent1">
                    <a:lumMod val="75000"/>
                  </a:schemeClr>
                </a:solidFill>
                <a:latin typeface="Courier New" pitchFamily="49" charset="0"/>
                <a:cs typeface="Courier New" pitchFamily="49" charset="0"/>
              </a:rPr>
              <a:t> VARCHAR(10) ,</a:t>
            </a:r>
          </a:p>
          <a:p>
            <a:pPr lvl="2">
              <a:buNone/>
            </a:pPr>
            <a:r>
              <a:rPr lang="en-US" sz="1600"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email</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VARCHAR(100) ,</a:t>
            </a:r>
          </a:p>
          <a:p>
            <a:pPr lvl="2">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officeCode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VARCHAR(10) REFERENCES </a:t>
            </a:r>
            <a:r>
              <a:rPr lang="en-US" b="1" dirty="0">
                <a:solidFill>
                  <a:schemeClr val="accent6">
                    <a:lumMod val="75000"/>
                  </a:schemeClr>
                </a:solidFill>
                <a:latin typeface="Courier New" pitchFamily="49" charset="0"/>
                <a:cs typeface="Courier New" pitchFamily="49" charset="0"/>
              </a:rPr>
              <a:t>Offices(</a:t>
            </a:r>
            <a:r>
              <a:rPr lang="en-US" b="1" dirty="0" err="1">
                <a:solidFill>
                  <a:schemeClr val="accent6">
                    <a:lumMod val="75000"/>
                  </a:schemeClr>
                </a:solidFill>
                <a:latin typeface="Courier New" pitchFamily="49" charset="0"/>
                <a:cs typeface="Courier New" pitchFamily="49" charset="0"/>
              </a:rPr>
              <a:t>officeCode</a:t>
            </a:r>
            <a:r>
              <a:rPr lang="en-US" b="1" dirty="0">
                <a:solidFill>
                  <a:schemeClr val="accent6">
                    <a:lumMod val="75000"/>
                  </a:schemeClr>
                </a:solidFill>
                <a:latin typeface="Courier New" pitchFamily="49" charset="0"/>
                <a:cs typeface="Courier New" pitchFamily="49" charset="0"/>
              </a:rPr>
              <a:t>),</a:t>
            </a:r>
          </a:p>
          <a:p>
            <a:pPr lvl="2">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reportsTo</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INTEGER ,</a:t>
            </a:r>
          </a:p>
          <a:p>
            <a:pPr lvl="2">
              <a:buNone/>
            </a:pP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jobTitle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VARCHAR(50),</a:t>
            </a:r>
          </a:p>
          <a:p>
            <a:pPr lvl="2">
              <a:buNone/>
            </a:pP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CONSTRAINT</a:t>
            </a: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extension_chk</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CHECK</a:t>
            </a:r>
            <a:r>
              <a:rPr lang="en-US" sz="1600"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(extension LIKE 'x%')</a:t>
            </a:r>
          </a:p>
          <a:p>
            <a:pPr lvl="2">
              <a:buNone/>
            </a:pPr>
            <a:r>
              <a:rPr lang="en-US" b="1" dirty="0">
                <a:solidFill>
                  <a:schemeClr val="accent6">
                    <a:lumMod val="75000"/>
                  </a:schemeClr>
                </a:solidFill>
                <a:latin typeface="Courier New" pitchFamily="49" charset="0"/>
                <a:cs typeface="Courier New" pitchFamily="49" charset="0"/>
              </a:rPr>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
        <p:nvSpPr>
          <p:cNvPr id="2" name="Title 1"/>
          <p:cNvSpPr>
            <a:spLocks noGrp="1"/>
          </p:cNvSpPr>
          <p:nvPr>
            <p:ph type="title"/>
          </p:nvPr>
        </p:nvSpPr>
        <p:spPr>
          <a:noFill/>
          <a:ln>
            <a:noFill/>
          </a:ln>
        </p:spPr>
        <p:txBody>
          <a:bodyPr anchor="ctr"/>
          <a:lstStyle/>
          <a:p>
            <a:r>
              <a:rPr lang="en-US" sz="3600" dirty="0"/>
              <a:t>CHECK Constraint (Contd.) </a:t>
            </a:r>
          </a:p>
        </p:txBody>
      </p:sp>
      <p:sp>
        <p:nvSpPr>
          <p:cNvPr id="6"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64854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10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10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10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1000"/>
                                        <p:tgtEl>
                                          <p:spTgt spid="3">
                                            <p:txEl>
                                              <p:pRg st="11" end="1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600"/>
              </a:spcAft>
            </a:pPr>
            <a:r>
              <a:rPr lang="en-US" sz="2000" dirty="0" smtClean="0"/>
              <a:t>User Defined Integrity constraints allow database consistency to be maintained as defined by the business rules.</a:t>
            </a:r>
          </a:p>
          <a:p>
            <a:pPr>
              <a:spcBef>
                <a:spcPts val="0"/>
              </a:spcBef>
              <a:spcAft>
                <a:spcPts val="600"/>
              </a:spcAft>
            </a:pPr>
            <a:r>
              <a:rPr lang="en-US" sz="2000" dirty="0" smtClean="0"/>
              <a:t>A business rule is a statement that defines or constrains some aspect of the business. </a:t>
            </a:r>
          </a:p>
          <a:p>
            <a:pPr>
              <a:spcBef>
                <a:spcPts val="0"/>
              </a:spcBef>
              <a:spcAft>
                <a:spcPts val="600"/>
              </a:spcAft>
            </a:pPr>
            <a:r>
              <a:rPr lang="en-US" sz="2000" dirty="0" smtClean="0"/>
              <a:t>It is intended to assert business structure or to control or influence the behavior of the business. For example, Age&gt;=18 &amp;&amp; Age&lt;=60</a:t>
            </a:r>
          </a:p>
          <a:p>
            <a:pPr>
              <a:spcBef>
                <a:spcPts val="0"/>
              </a:spcBef>
              <a:spcAft>
                <a:spcPts val="600"/>
              </a:spcAft>
            </a:pPr>
            <a:r>
              <a:rPr lang="en-US" sz="2000" dirty="0" smtClean="0"/>
              <a:t>Business rules may dictate that when a specific action occurs further actions should be triggered. For example, deletion of a record automatically writes that record to an audit table.</a:t>
            </a:r>
          </a:p>
          <a:p>
            <a:pPr>
              <a:spcBef>
                <a:spcPts val="0"/>
              </a:spcBef>
              <a:spcAft>
                <a:spcPts val="600"/>
              </a:spcAft>
            </a:pPr>
            <a:r>
              <a:rPr lang="en-US" sz="2000" dirty="0" smtClean="0"/>
              <a:t>Oracle, and some other RDBMSs, will allow storage of the code to manage these rules within the database itself. </a:t>
            </a:r>
          </a:p>
          <a:p>
            <a:pPr>
              <a:spcBef>
                <a:spcPts val="0"/>
              </a:spcBef>
              <a:spcAft>
                <a:spcPts val="600"/>
              </a:spcAft>
            </a:pPr>
            <a:endParaRPr lang="en-US" sz="2000" dirty="0" smtClean="0"/>
          </a:p>
          <a:p>
            <a:pPr>
              <a:spcBef>
                <a:spcPts val="0"/>
              </a:spcBef>
              <a:spcAft>
                <a:spcPts val="600"/>
              </a:spcAft>
            </a:pPr>
            <a:endParaRPr lang="en-IN" sz="2000" dirty="0"/>
          </a:p>
        </p:txBody>
      </p:sp>
      <p:sp>
        <p:nvSpPr>
          <p:cNvPr id="2" name="Title 1"/>
          <p:cNvSpPr>
            <a:spLocks noGrp="1"/>
          </p:cNvSpPr>
          <p:nvPr>
            <p:ph type="title"/>
          </p:nvPr>
        </p:nvSpPr>
        <p:spPr>
          <a:noFill/>
          <a:ln>
            <a:noFill/>
          </a:ln>
        </p:spPr>
        <p:txBody>
          <a:bodyPr anchor="ctr"/>
          <a:lstStyle/>
          <a:p>
            <a:r>
              <a:rPr lang="en-US" sz="3600"/>
              <a:t>User Defined Integrity</a:t>
            </a:r>
            <a:endParaRPr lang="en-US" sz="3600" dirty="0"/>
          </a:p>
        </p:txBody>
      </p:sp>
      <p:sp>
        <p:nvSpPr>
          <p:cNvPr id="6"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90744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p:spPr>
        <p:txBody>
          <a:bodyPr anchor="ctr"/>
          <a:lstStyle/>
          <a:p>
            <a:r>
              <a:rPr lang="en-US" sz="3600" dirty="0"/>
              <a:t>Scenario</a:t>
            </a:r>
          </a:p>
        </p:txBody>
      </p:sp>
      <p:pic>
        <p:nvPicPr>
          <p:cNvPr id="7" name="Picture 6"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ounded Rectangular Callout 7"/>
          <p:cNvSpPr/>
          <p:nvPr/>
        </p:nvSpPr>
        <p:spPr>
          <a:xfrm>
            <a:off x="2895600" y="1371600"/>
            <a:ext cx="2438400" cy="1447799"/>
          </a:xfrm>
          <a:prstGeom prst="wedgeRoundRectCallout">
            <a:avLst>
              <a:gd name="adj1" fmla="val -98449"/>
              <a:gd name="adj2" fmla="val 6999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I wish to know </a:t>
            </a:r>
            <a:r>
              <a:rPr lang="en-US" dirty="0" smtClean="0">
                <a:solidFill>
                  <a:schemeClr val="tx1"/>
                </a:solidFill>
              </a:rPr>
              <a:t>if you can disable or enable </a:t>
            </a:r>
            <a:r>
              <a:rPr lang="en-US" dirty="0">
                <a:solidFill>
                  <a:schemeClr val="tx1"/>
                </a:solidFill>
              </a:rPr>
              <a:t>constraints on </a:t>
            </a:r>
            <a:r>
              <a:rPr lang="en-US" dirty="0" smtClean="0">
                <a:solidFill>
                  <a:schemeClr val="tx1"/>
                </a:solidFill>
              </a:rPr>
              <a:t>tables?</a:t>
            </a:r>
            <a:endParaRPr lang="en-US" dirty="0">
              <a:solidFill>
                <a:schemeClr val="tx1"/>
              </a:solidFill>
            </a:endParaRPr>
          </a:p>
        </p:txBody>
      </p:sp>
      <p:sp>
        <p:nvSpPr>
          <p:cNvPr id="9" name="Rectangle 8"/>
          <p:cNvSpPr/>
          <p:nvPr/>
        </p:nvSpPr>
        <p:spPr>
          <a:xfrm>
            <a:off x="228600" y="5410200"/>
            <a:ext cx="8686800" cy="7620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solidFill>
                  <a:schemeClr val="tx1"/>
                </a:solidFill>
              </a:rPr>
              <a:t>Let us </a:t>
            </a:r>
            <a:r>
              <a:rPr lang="en-US" sz="2000" dirty="0">
                <a:solidFill>
                  <a:schemeClr val="tx1"/>
                </a:solidFill>
              </a:rPr>
              <a:t>learn about How to Enable Disable </a:t>
            </a:r>
            <a:r>
              <a:rPr lang="en-US" sz="2000" dirty="0" smtClean="0">
                <a:solidFill>
                  <a:schemeClr val="tx1"/>
                </a:solidFill>
              </a:rPr>
              <a:t>Constraints which </a:t>
            </a:r>
            <a:r>
              <a:rPr lang="en-US" sz="2000" dirty="0">
                <a:solidFill>
                  <a:schemeClr val="tx1"/>
                </a:solidFill>
              </a:rPr>
              <a:t>will help us </a:t>
            </a:r>
            <a:endParaRPr lang="en-US" sz="2000" dirty="0" smtClean="0">
              <a:solidFill>
                <a:schemeClr val="tx1"/>
              </a:solidFill>
            </a:endParaRPr>
          </a:p>
          <a:p>
            <a:pPr algn="ctr"/>
            <a:r>
              <a:rPr lang="en-US" sz="2000" dirty="0" smtClean="0">
                <a:solidFill>
                  <a:schemeClr val="tx1"/>
                </a:solidFill>
              </a:rPr>
              <a:t>meet Tim’s requirements.</a:t>
            </a:r>
            <a:endParaRPr lang="en-US" sz="2000" dirty="0">
              <a:solidFill>
                <a:schemeClr val="tx1"/>
              </a:solidFill>
            </a:endParaRPr>
          </a:p>
        </p:txBody>
      </p:sp>
      <p:sp>
        <p:nvSpPr>
          <p:cNvPr id="11" name="Rectangle 10"/>
          <p:cNvSpPr/>
          <p:nvPr/>
        </p:nvSpPr>
        <p:spPr>
          <a:xfrm>
            <a:off x="2895600" y="3155429"/>
            <a:ext cx="6019800" cy="194997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tx1"/>
                </a:solidFill>
              </a:rPr>
              <a:t>Tim </a:t>
            </a:r>
            <a:r>
              <a:rPr lang="en-US" dirty="0">
                <a:solidFill>
                  <a:schemeClr val="tx1"/>
                </a:solidFill>
              </a:rPr>
              <a:t>is facing trouble. </a:t>
            </a:r>
            <a:endParaRPr lang="en-US" dirty="0" smtClean="0">
              <a:solidFill>
                <a:schemeClr val="tx1"/>
              </a:solidFill>
            </a:endParaRPr>
          </a:p>
          <a:p>
            <a:r>
              <a:rPr lang="en-US" dirty="0" smtClean="0">
                <a:solidFill>
                  <a:schemeClr val="tx1"/>
                </a:solidFill>
              </a:rPr>
              <a:t>When </a:t>
            </a:r>
            <a:r>
              <a:rPr lang="en-US" dirty="0">
                <a:solidFill>
                  <a:schemeClr val="tx1"/>
                </a:solidFill>
              </a:rPr>
              <a:t>bulk </a:t>
            </a:r>
            <a:r>
              <a:rPr lang="en-US" dirty="0" smtClean="0">
                <a:solidFill>
                  <a:schemeClr val="tx1"/>
                </a:solidFill>
              </a:rPr>
              <a:t>insertion or updating </a:t>
            </a:r>
            <a:r>
              <a:rPr lang="en-US" dirty="0">
                <a:solidFill>
                  <a:schemeClr val="tx1"/>
                </a:solidFill>
              </a:rPr>
              <a:t>are performed on tables, system consumes </a:t>
            </a:r>
            <a:r>
              <a:rPr lang="en-US" dirty="0" smtClean="0">
                <a:solidFill>
                  <a:schemeClr val="tx1"/>
                </a:solidFill>
              </a:rPr>
              <a:t>a lot </a:t>
            </a:r>
            <a:r>
              <a:rPr lang="en-US" dirty="0">
                <a:solidFill>
                  <a:schemeClr val="tx1"/>
                </a:solidFill>
              </a:rPr>
              <a:t>of time due to evaluations of every constraint applied on table. Tim</a:t>
            </a:r>
            <a:r>
              <a:rPr lang="en-US" dirty="0" smtClean="0">
                <a:solidFill>
                  <a:schemeClr val="tx1"/>
                </a:solidFill>
              </a:rPr>
              <a:t> </a:t>
            </a:r>
            <a:r>
              <a:rPr lang="en-US" dirty="0">
                <a:solidFill>
                  <a:schemeClr val="tx1"/>
                </a:solidFill>
              </a:rPr>
              <a:t>would like to know </a:t>
            </a:r>
            <a:r>
              <a:rPr lang="en-US" dirty="0" smtClean="0">
                <a:solidFill>
                  <a:schemeClr val="tx1"/>
                </a:solidFill>
              </a:rPr>
              <a:t>if there is any </a:t>
            </a:r>
            <a:r>
              <a:rPr lang="en-US" dirty="0">
                <a:solidFill>
                  <a:schemeClr val="tx1"/>
                </a:solidFill>
              </a:rPr>
              <a:t>mechanism through which </a:t>
            </a:r>
            <a:r>
              <a:rPr lang="en-US" dirty="0" smtClean="0">
                <a:solidFill>
                  <a:schemeClr val="tx1"/>
                </a:solidFill>
              </a:rPr>
              <a:t>the user </a:t>
            </a:r>
            <a:r>
              <a:rPr lang="en-US" dirty="0">
                <a:solidFill>
                  <a:schemeClr val="tx1"/>
                </a:solidFill>
              </a:rPr>
              <a:t>can enable or disable constraints as per his/her requirement.</a:t>
            </a:r>
            <a:endParaRPr lang="en-US" sz="2000" dirty="0">
              <a:solidFill>
                <a:schemeClr val="tx1"/>
              </a:solidFill>
            </a:endParaRPr>
          </a:p>
        </p:txBody>
      </p:sp>
      <p:sp>
        <p:nvSpPr>
          <p:cNvPr id="10"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0991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600"/>
              </a:spcAft>
            </a:pPr>
            <a:r>
              <a:rPr lang="en-US" sz="2000" dirty="0" smtClean="0"/>
              <a:t>Why Disable Constraints?</a:t>
            </a:r>
          </a:p>
          <a:p>
            <a:pPr lvl="1">
              <a:spcBef>
                <a:spcPts val="0"/>
              </a:spcBef>
            </a:pPr>
            <a:r>
              <a:rPr lang="en-US" dirty="0" smtClean="0"/>
              <a:t>During day-to-day operations, keep constraints enabled</a:t>
            </a:r>
          </a:p>
          <a:p>
            <a:pPr lvl="1">
              <a:spcBef>
                <a:spcPts val="0"/>
              </a:spcBef>
            </a:pPr>
            <a:r>
              <a:rPr lang="en-US" dirty="0" smtClean="0"/>
              <a:t>In certain situations, temporarily disabling the constraints of a table makes sense for performance reasons</a:t>
            </a:r>
          </a:p>
          <a:p>
            <a:pPr lvl="1">
              <a:spcBef>
                <a:spcPts val="0"/>
              </a:spcBef>
            </a:pPr>
            <a:endParaRPr lang="en-US" dirty="0" smtClean="0"/>
          </a:p>
          <a:p>
            <a:pPr>
              <a:spcBef>
                <a:spcPts val="0"/>
              </a:spcBef>
              <a:spcAft>
                <a:spcPts val="600"/>
              </a:spcAft>
            </a:pPr>
            <a:r>
              <a:rPr lang="en-US" sz="2000" dirty="0" smtClean="0"/>
              <a:t>For example:</a:t>
            </a:r>
          </a:p>
          <a:p>
            <a:pPr lvl="1">
              <a:spcBef>
                <a:spcPts val="0"/>
              </a:spcBef>
            </a:pPr>
            <a:r>
              <a:rPr lang="en-US" dirty="0" smtClean="0"/>
              <a:t>When loading large amounts of data into a table using SQL*Loader</a:t>
            </a:r>
          </a:p>
          <a:p>
            <a:pPr lvl="1">
              <a:spcBef>
                <a:spcPts val="0"/>
              </a:spcBef>
            </a:pPr>
            <a:r>
              <a:rPr lang="en-US" dirty="0" smtClean="0"/>
              <a:t>When performing batch operations that make massive changes to a table (such as, changing each employee number by adding 1000 to the existing number)</a:t>
            </a:r>
          </a:p>
          <a:p>
            <a:pPr lvl="1">
              <a:spcBef>
                <a:spcPts val="0"/>
              </a:spcBef>
            </a:pPr>
            <a:r>
              <a:rPr lang="en-US" dirty="0" smtClean="0"/>
              <a:t>When importing or exporting one table at a time</a:t>
            </a:r>
          </a:p>
          <a:p>
            <a:pPr lvl="1">
              <a:spcBef>
                <a:spcPts val="0"/>
              </a:spcBef>
            </a:pPr>
            <a:r>
              <a:rPr lang="en-US" dirty="0" smtClean="0"/>
              <a:t>Temporarily turning off constraints can speed up these operations</a:t>
            </a:r>
          </a:p>
          <a:p>
            <a:pPr lvl="1">
              <a:spcBef>
                <a:spcPts val="0"/>
              </a:spcBef>
            </a:pPr>
            <a:r>
              <a:rPr lang="en-US" dirty="0" smtClean="0"/>
              <a:t>This functionality is vendor specific and hence the syntax too</a:t>
            </a:r>
          </a:p>
          <a:p>
            <a:endParaRPr lang="en-US" dirty="0" smtClean="0"/>
          </a:p>
          <a:p>
            <a:endParaRPr lang="en-US" dirty="0" smtClean="0"/>
          </a:p>
          <a:p>
            <a:endParaRPr lang="en-US" dirty="0" smtClean="0"/>
          </a:p>
          <a:p>
            <a:endParaRPr lang="en-US" dirty="0" smtClean="0"/>
          </a:p>
          <a:p>
            <a:endParaRPr lang="en-US" dirty="0" smtClean="0"/>
          </a:p>
          <a:p>
            <a:endParaRPr lang="en-IN" dirty="0"/>
          </a:p>
        </p:txBody>
      </p:sp>
      <p:sp>
        <p:nvSpPr>
          <p:cNvPr id="2" name="Title 1"/>
          <p:cNvSpPr>
            <a:spLocks noGrp="1"/>
          </p:cNvSpPr>
          <p:nvPr>
            <p:ph type="title"/>
          </p:nvPr>
        </p:nvSpPr>
        <p:spPr>
          <a:noFill/>
          <a:ln>
            <a:noFill/>
          </a:ln>
        </p:spPr>
        <p:txBody>
          <a:bodyPr anchor="ctr"/>
          <a:lstStyle/>
          <a:p>
            <a:r>
              <a:rPr lang="en-US" sz="3200" dirty="0"/>
              <a:t>Enabling and Disabling Constraints</a:t>
            </a:r>
          </a:p>
        </p:txBody>
      </p:sp>
      <p:pic>
        <p:nvPicPr>
          <p:cNvPr id="18434" name="Picture 2" descr="D:\CATP 4.0\MySQL Stage 1\Stage 1 Content\finals\On_off_tran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7595697" y="1285875"/>
            <a:ext cx="1335578"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39</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6384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1000"/>
                                        <p:tgtEl>
                                          <p:spTgt spid="1843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noFill/>
          <a:ln>
            <a:noFill/>
          </a:ln>
        </p:spPr>
        <p:txBody>
          <a:bodyPr anchor="ctr"/>
          <a:lstStyle/>
          <a:p>
            <a:r>
              <a:rPr lang="en-US" sz="3600" dirty="0"/>
              <a:t>Objectives</a:t>
            </a:r>
          </a:p>
        </p:txBody>
      </p:sp>
      <p:sp>
        <p:nvSpPr>
          <p:cNvPr id="2" name="Content Placeholder 1"/>
          <p:cNvSpPr>
            <a:spLocks noGrp="1"/>
          </p:cNvSpPr>
          <p:nvPr>
            <p:ph type="body" sz="quarter" idx="11"/>
          </p:nvPr>
        </p:nvSpPr>
        <p:spPr>
          <a:xfrm>
            <a:off x="228599" y="1295400"/>
            <a:ext cx="5029201" cy="4953000"/>
          </a:xfrm>
        </p:spPr>
        <p:txBody>
          <a:bodyPr/>
          <a:lstStyle/>
          <a:p>
            <a:pPr marL="285750" lvl="1" indent="-285750">
              <a:spcBef>
                <a:spcPts val="0"/>
              </a:spcBef>
              <a:buFont typeface="Arial" pitchFamily="34" charset="0"/>
              <a:buChar char="•"/>
            </a:pPr>
            <a:r>
              <a:rPr lang="en-US" sz="2000" dirty="0" smtClean="0"/>
              <a:t>At the end of this session, you will be able to:</a:t>
            </a:r>
          </a:p>
          <a:p>
            <a:pPr marL="742950" lvl="1" indent="-285750">
              <a:spcBef>
                <a:spcPts val="0"/>
              </a:spcBef>
              <a:buFont typeface="Calibri" pitchFamily="34" charset="0"/>
              <a:buChar char="—"/>
            </a:pPr>
            <a:r>
              <a:rPr lang="en-US" dirty="0" smtClean="0"/>
              <a:t>Identify the various SQL constraints that a developer needs to know, in order to work with DBMS.</a:t>
            </a:r>
          </a:p>
          <a:p>
            <a:pPr marL="742950" lvl="1" indent="-285750">
              <a:spcBef>
                <a:spcPts val="0"/>
              </a:spcBef>
              <a:buFont typeface="Calibri" pitchFamily="34" charset="0"/>
              <a:buChar char="—"/>
            </a:pPr>
            <a:r>
              <a:rPr lang="en-US" dirty="0" smtClean="0"/>
              <a:t>Define Data Integrity and Integrity Constraints.</a:t>
            </a:r>
          </a:p>
          <a:p>
            <a:pPr marL="742950" lvl="1" indent="-285750">
              <a:spcBef>
                <a:spcPts val="0"/>
              </a:spcBef>
              <a:buFont typeface="Calibri" pitchFamily="34" charset="0"/>
              <a:buChar char="—"/>
            </a:pPr>
            <a:r>
              <a:rPr lang="en-US" dirty="0" smtClean="0"/>
              <a:t>List the types of Integrity Constraints such as PRIMARY KEY Constraint, FOREIGN KEY Constraint, NOT NULL Constraint, UNIQUE KEY Constraint, and CHECK Constraint.</a:t>
            </a:r>
          </a:p>
          <a:p>
            <a:pPr marL="742950" lvl="1" indent="-285750">
              <a:spcBef>
                <a:spcPts val="0"/>
              </a:spcBef>
              <a:buFont typeface="Calibri" pitchFamily="34" charset="0"/>
              <a:buChar char="—"/>
            </a:pPr>
            <a:r>
              <a:rPr lang="en-US" dirty="0" smtClean="0"/>
              <a:t>Define Entity Integrity.</a:t>
            </a:r>
          </a:p>
          <a:p>
            <a:pPr marL="742950" lvl="1" indent="-285750">
              <a:spcBef>
                <a:spcPts val="0"/>
              </a:spcBef>
              <a:buFont typeface="Calibri" pitchFamily="34" charset="0"/>
              <a:buChar char="—"/>
            </a:pPr>
            <a:r>
              <a:rPr lang="en-US" dirty="0" smtClean="0"/>
              <a:t>Describe Sequence generators.</a:t>
            </a:r>
          </a:p>
          <a:p>
            <a:pPr marL="742950" lvl="1" indent="-285750">
              <a:spcBef>
                <a:spcPts val="0"/>
              </a:spcBef>
              <a:buFont typeface="Calibri" pitchFamily="34" charset="0"/>
              <a:buChar char="—"/>
            </a:pPr>
            <a:r>
              <a:rPr lang="en-US" dirty="0" smtClean="0"/>
              <a:t>Define Referential, Domain, and User Defined Integrity.</a:t>
            </a:r>
          </a:p>
          <a:p>
            <a:pPr marL="742950" lvl="1" indent="-285750">
              <a:spcBef>
                <a:spcPts val="0"/>
              </a:spcBef>
              <a:buFont typeface="Calibri" pitchFamily="34" charset="0"/>
              <a:buChar char="—"/>
            </a:pPr>
            <a:r>
              <a:rPr lang="en-US" dirty="0" smtClean="0"/>
              <a:t>Identify Enabling and Disabling Constraints.</a:t>
            </a:r>
          </a:p>
          <a:p>
            <a:pPr marL="0" indent="0">
              <a:spcBef>
                <a:spcPts val="0"/>
              </a:spcBef>
              <a:buNone/>
            </a:pPr>
            <a:endParaRPr lang="en-US" dirty="0" smtClean="0"/>
          </a:p>
          <a:p>
            <a:pPr marL="0" indent="0">
              <a:lnSpc>
                <a:spcPct val="120000"/>
              </a:lnSpc>
              <a:spcBef>
                <a:spcPts val="0"/>
              </a:spcBef>
              <a:buNone/>
            </a:pPr>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416" y="1752600"/>
            <a:ext cx="3787633" cy="3855674"/>
          </a:xfrm>
          <a:prstGeom prst="rect">
            <a:avLst/>
          </a:prstGeom>
        </p:spPr>
      </p:pic>
      <p:sp>
        <p:nvSpPr>
          <p:cNvPr id="7"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14903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
                                        </p:tgtEl>
                                        <p:attrNameLst>
                                          <p:attrName>r</p:attrName>
                                        </p:attrNameLst>
                                      </p:cBhvr>
                                    </p:animRot>
                                  </p:childTnLst>
                                </p:cTn>
                              </p:par>
                            </p:childTnLst>
                          </p:cTn>
                        </p:par>
                        <p:par>
                          <p:cTn id="7" fill="hold">
                            <p:stCondLst>
                              <p:cond delay="1000"/>
                            </p:stCondLst>
                            <p:childTnLst>
                              <p:par>
                                <p:cTn id="8" presetID="2" presetClass="entr" presetSubtype="8" fill="hold" grpId="0"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2000"/>
                            </p:stCondLst>
                            <p:childTnLst>
                              <p:par>
                                <p:cTn id="13" presetID="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1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3000"/>
                            </p:stCondLst>
                            <p:childTnLst>
                              <p:par>
                                <p:cTn id="18" presetID="2" presetClass="entr" presetSubtype="8"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4000"/>
                            </p:stCondLst>
                            <p:childTnLst>
                              <p:par>
                                <p:cTn id="23" presetID="2" presetClass="entr" presetSubtype="8"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1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0"/>
                            </p:stCondLst>
                            <p:childTnLst>
                              <p:par>
                                <p:cTn id="28" presetID="2" presetClass="entr" presetSubtype="8" fill="hold" grpId="0"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32" fill="hold">
                            <p:stCondLst>
                              <p:cond delay="6000"/>
                            </p:stCondLst>
                            <p:childTnLst>
                              <p:par>
                                <p:cTn id="33" presetID="2" presetClass="entr" presetSubtype="8" fill="hold" grpId="0" nodeType="after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1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37" fill="hold">
                            <p:stCondLst>
                              <p:cond delay="7000"/>
                            </p:stCondLst>
                            <p:childTnLst>
                              <p:par>
                                <p:cTn id="38" presetID="2" presetClass="entr" presetSubtype="8" fill="hold" grpId="0" nodeType="after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 calcmode="lin" valueType="num">
                                      <p:cBhvr additive="base">
                                        <p:cTn id="40" dur="10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par>
                          <p:cTn id="42" fill="hold">
                            <p:stCondLst>
                              <p:cond delay="8000"/>
                            </p:stCondLst>
                            <p:childTnLst>
                              <p:par>
                                <p:cTn id="43" presetID="2" presetClass="entr" presetSubtype="8" fill="hold" grpId="0" nodeType="after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10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pPr>
            <a:r>
              <a:rPr lang="en-US" sz="2000" dirty="0" smtClean="0"/>
              <a:t>Understanding Enabled and Disabled Constraint:</a:t>
            </a:r>
          </a:p>
          <a:p>
            <a:pPr lvl="1">
              <a:spcBef>
                <a:spcPts val="0"/>
              </a:spcBef>
              <a:spcAft>
                <a:spcPts val="600"/>
              </a:spcAft>
            </a:pPr>
            <a:r>
              <a:rPr lang="en-US" dirty="0" smtClean="0"/>
              <a:t>An integrity constraint represents an assertion about the data in a database. </a:t>
            </a:r>
          </a:p>
          <a:p>
            <a:pPr lvl="1">
              <a:spcBef>
                <a:spcPts val="0"/>
              </a:spcBef>
              <a:spcAft>
                <a:spcPts val="600"/>
              </a:spcAft>
            </a:pPr>
            <a:r>
              <a:rPr lang="en-US" dirty="0" smtClean="0"/>
              <a:t>This assertion is always true when the constraint is enabled. </a:t>
            </a:r>
          </a:p>
          <a:p>
            <a:pPr lvl="1">
              <a:spcBef>
                <a:spcPts val="0"/>
              </a:spcBef>
              <a:spcAft>
                <a:spcPts val="600"/>
              </a:spcAft>
            </a:pPr>
            <a:r>
              <a:rPr lang="en-US" dirty="0" smtClean="0"/>
              <a:t>The assertion might not be true when the constraint is disabled, because the data that violates the integrity constraint can be in the database.</a:t>
            </a:r>
          </a:p>
          <a:p>
            <a:pPr>
              <a:spcBef>
                <a:spcPts val="0"/>
              </a:spcBef>
            </a:pPr>
            <a:endParaRPr lang="en-US" dirty="0" smtClean="0"/>
          </a:p>
          <a:p>
            <a:pPr>
              <a:spcBef>
                <a:spcPts val="0"/>
              </a:spcBef>
            </a:pPr>
            <a:r>
              <a:rPr lang="en-US" sz="2000" dirty="0"/>
              <a:t>Enabled Constraint:</a:t>
            </a:r>
          </a:p>
          <a:p>
            <a:pPr lvl="1">
              <a:spcBef>
                <a:spcPts val="0"/>
              </a:spcBef>
              <a:spcAft>
                <a:spcPts val="600"/>
              </a:spcAft>
            </a:pPr>
            <a:r>
              <a:rPr lang="en-US" dirty="0" smtClean="0"/>
              <a:t>When a constraint is enabled, the corresponding rule is enforced on the data values in the associated columns. </a:t>
            </a:r>
          </a:p>
          <a:p>
            <a:pPr lvl="1">
              <a:spcBef>
                <a:spcPts val="0"/>
              </a:spcBef>
              <a:spcAft>
                <a:spcPts val="600"/>
              </a:spcAft>
            </a:pPr>
            <a:r>
              <a:rPr lang="en-US" dirty="0" smtClean="0"/>
              <a:t>The definition of the constraint is stored in the data dictionary.</a:t>
            </a:r>
          </a:p>
          <a:p>
            <a:pPr>
              <a:spcBef>
                <a:spcPts val="0"/>
              </a:spcBef>
            </a:pPr>
            <a:endParaRPr lang="en-US" dirty="0" smtClean="0"/>
          </a:p>
          <a:p>
            <a:pPr>
              <a:spcBef>
                <a:spcPts val="0"/>
              </a:spcBef>
            </a:pPr>
            <a:r>
              <a:rPr lang="en-US" sz="2000" dirty="0"/>
              <a:t>Disabled Constraint:</a:t>
            </a:r>
          </a:p>
          <a:p>
            <a:pPr lvl="1">
              <a:spcBef>
                <a:spcPts val="0"/>
              </a:spcBef>
              <a:spcAft>
                <a:spcPts val="600"/>
              </a:spcAft>
            </a:pPr>
            <a:r>
              <a:rPr lang="en-US" dirty="0" smtClean="0"/>
              <a:t>When a constraint is disabled, the corresponding rule is not enforced. </a:t>
            </a:r>
          </a:p>
          <a:p>
            <a:pPr lvl="1">
              <a:spcBef>
                <a:spcPts val="0"/>
              </a:spcBef>
              <a:spcAft>
                <a:spcPts val="600"/>
              </a:spcAft>
            </a:pPr>
            <a:r>
              <a:rPr lang="en-US" dirty="0" smtClean="0"/>
              <a:t>The definition of the constraint is still stored in the data dictionary.</a:t>
            </a:r>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IN" dirty="0"/>
          </a:p>
        </p:txBody>
      </p:sp>
      <p:sp>
        <p:nvSpPr>
          <p:cNvPr id="2" name="Title 1"/>
          <p:cNvSpPr>
            <a:spLocks noGrp="1"/>
          </p:cNvSpPr>
          <p:nvPr>
            <p:ph type="title"/>
          </p:nvPr>
        </p:nvSpPr>
        <p:spPr>
          <a:noFill/>
          <a:ln>
            <a:noFill/>
          </a:ln>
        </p:spPr>
        <p:txBody>
          <a:bodyPr anchor="ctr"/>
          <a:lstStyle/>
          <a:p>
            <a:r>
              <a:rPr lang="en-US" sz="3200"/>
              <a:t>Enabling and Disabling Constraints (Contd.)</a:t>
            </a:r>
            <a:endParaRPr lang="en-US" sz="3200" dirty="0"/>
          </a:p>
        </p:txBody>
      </p:sp>
      <p:sp>
        <p:nvSpPr>
          <p:cNvPr id="9"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40</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799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1000"/>
                                        <p:tgtEl>
                                          <p:spTgt spid="3">
                                            <p:txEl>
                                              <p:pRg st="10" end="10"/>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pPr>
            <a:r>
              <a:rPr lang="en-US" sz="2000" dirty="0" smtClean="0"/>
              <a:t>Guidelines:</a:t>
            </a:r>
          </a:p>
          <a:p>
            <a:pPr lvl="1">
              <a:spcBef>
                <a:spcPts val="0"/>
              </a:spcBef>
              <a:spcAft>
                <a:spcPts val="600"/>
              </a:spcAft>
            </a:pPr>
            <a:r>
              <a:rPr lang="en-US" dirty="0" smtClean="0"/>
              <a:t>When enabling or disabling UNIQUE, PRIMARY KEY, and FOREIGN KEY constraints, be aware of several important issues and prerequisites. </a:t>
            </a:r>
          </a:p>
          <a:p>
            <a:pPr lvl="1">
              <a:spcBef>
                <a:spcPts val="0"/>
              </a:spcBef>
              <a:spcAft>
                <a:spcPts val="600"/>
              </a:spcAft>
            </a:pPr>
            <a:r>
              <a:rPr lang="en-US" dirty="0" smtClean="0"/>
              <a:t>UNIQUE KEY and PRIMARY KEY constraints are usually managed by the database administrator.</a:t>
            </a:r>
          </a:p>
          <a:p>
            <a:pPr>
              <a:spcBef>
                <a:spcPts val="0"/>
              </a:spcBef>
            </a:pPr>
            <a:endParaRPr lang="en-US" dirty="0" smtClean="0"/>
          </a:p>
          <a:p>
            <a:pPr>
              <a:spcBef>
                <a:spcPts val="0"/>
              </a:spcBef>
            </a:pPr>
            <a:r>
              <a:rPr lang="en-US" sz="2000" dirty="0" smtClean="0"/>
              <a:t>Fixing Constraint Exceptions:</a:t>
            </a:r>
          </a:p>
          <a:p>
            <a:pPr lvl="1">
              <a:spcBef>
                <a:spcPts val="0"/>
              </a:spcBef>
              <a:spcAft>
                <a:spcPts val="600"/>
              </a:spcAft>
            </a:pPr>
            <a:r>
              <a:rPr lang="en-US" dirty="0" smtClean="0"/>
              <a:t>If a row of a table disobeys an integrity constraint, then this row is in violation of the constraint and is called an exception to the constraint. </a:t>
            </a:r>
          </a:p>
          <a:p>
            <a:pPr lvl="1">
              <a:spcBef>
                <a:spcPts val="0"/>
              </a:spcBef>
              <a:spcAft>
                <a:spcPts val="600"/>
              </a:spcAft>
            </a:pPr>
            <a:r>
              <a:rPr lang="en-US" dirty="0" smtClean="0"/>
              <a:t>If any exceptions exist, then the constraint cannot be enabled. The rows that violate the constraint must be updated or deleted before the constraint can be enabled.</a:t>
            </a:r>
          </a:p>
          <a:p>
            <a:pPr lvl="1">
              <a:spcBef>
                <a:spcPts val="0"/>
              </a:spcBef>
              <a:spcAft>
                <a:spcPts val="600"/>
              </a:spcAft>
            </a:pPr>
            <a:r>
              <a:rPr lang="en-US" dirty="0" smtClean="0"/>
              <a:t>When you try to create or enable a constraint, and the statement fails because integrity constraint exceptions exist, the statement is rolled back. </a:t>
            </a:r>
          </a:p>
          <a:p>
            <a:pPr>
              <a:spcBef>
                <a:spcPts val="0"/>
              </a:spcBef>
            </a:pPr>
            <a:endParaRPr lang="en-US" dirty="0" smtClean="0"/>
          </a:p>
          <a:p>
            <a:pPr>
              <a:spcBef>
                <a:spcPts val="0"/>
              </a:spcBef>
            </a:pPr>
            <a:endParaRPr lang="en-US" dirty="0" smtClean="0"/>
          </a:p>
          <a:p>
            <a:pPr>
              <a:spcBef>
                <a:spcPts val="0"/>
              </a:spcBef>
            </a:pPr>
            <a:endParaRPr lang="en-IN" dirty="0"/>
          </a:p>
        </p:txBody>
      </p:sp>
      <p:sp>
        <p:nvSpPr>
          <p:cNvPr id="2" name="Title 1"/>
          <p:cNvSpPr>
            <a:spLocks noGrp="1"/>
          </p:cNvSpPr>
          <p:nvPr>
            <p:ph type="title"/>
          </p:nvPr>
        </p:nvSpPr>
        <p:spPr>
          <a:xfrm>
            <a:off x="1303020" y="0"/>
            <a:ext cx="7658100" cy="844063"/>
          </a:xfrm>
          <a:noFill/>
          <a:ln>
            <a:noFill/>
          </a:ln>
        </p:spPr>
        <p:txBody>
          <a:bodyPr anchor="ctr"/>
          <a:lstStyle/>
          <a:p>
            <a:r>
              <a:rPr lang="en-US" sz="3200" dirty="0"/>
              <a:t>Enabling and Disabling Constraints (Contd.)</a:t>
            </a:r>
          </a:p>
        </p:txBody>
      </p:sp>
      <p:sp>
        <p:nvSpPr>
          <p:cNvPr id="9"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4376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noFill/>
          <a:ln>
            <a:noFill/>
          </a:ln>
        </p:spPr>
        <p:txBody>
          <a:bodyPr anchor="ctr"/>
          <a:lstStyle/>
          <a:p>
            <a:r>
              <a:rPr lang="en-US" sz="3600" dirty="0"/>
              <a:t>Questions</a:t>
            </a: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518349" y="1612699"/>
            <a:ext cx="4339652" cy="4443328"/>
          </a:xfrm>
          <a:prstGeom prst="rect">
            <a:avLst/>
          </a:prstGeom>
          <a:noFill/>
          <a:ln>
            <a:noFill/>
          </a:ln>
        </p:spPr>
      </p:pic>
      <p:sp>
        <p:nvSpPr>
          <p:cNvPr id="5"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28600" y="1295401"/>
            <a:ext cx="8686800" cy="609600"/>
          </a:xfrm>
        </p:spPr>
        <p:txBody>
          <a:bodyPr/>
          <a:lstStyle/>
          <a:p>
            <a:r>
              <a:rPr lang="en-US" sz="2000" dirty="0" smtClean="0"/>
              <a:t>Now that we are well versed with commands, let’s test our understanding using a short case study.</a:t>
            </a:r>
          </a:p>
          <a:p>
            <a:endParaRPr lang="en-US" dirty="0" smtClean="0"/>
          </a:p>
          <a:p>
            <a:endParaRPr lang="en-US" dirty="0" smtClean="0"/>
          </a:p>
          <a:p>
            <a:endParaRPr lang="en-US" dirty="0"/>
          </a:p>
        </p:txBody>
      </p:sp>
      <p:sp>
        <p:nvSpPr>
          <p:cNvPr id="3" name="Title 2"/>
          <p:cNvSpPr>
            <a:spLocks noGrp="1"/>
          </p:cNvSpPr>
          <p:nvPr>
            <p:ph type="title"/>
          </p:nvPr>
        </p:nvSpPr>
        <p:spPr>
          <a:noFill/>
          <a:ln>
            <a:noFill/>
          </a:ln>
        </p:spPr>
        <p:txBody>
          <a:bodyPr anchor="ctr"/>
          <a:lstStyle/>
          <a:p>
            <a:r>
              <a:rPr lang="en-US" sz="3600"/>
              <a:t>Activity</a:t>
            </a:r>
            <a:endParaRPr lang="en-US" sz="3600" dirty="0"/>
          </a:p>
        </p:txBody>
      </p:sp>
      <p:sp>
        <p:nvSpPr>
          <p:cNvPr id="12" name="TextBox 11"/>
          <p:cNvSpPr txBox="1"/>
          <p:nvPr/>
        </p:nvSpPr>
        <p:spPr>
          <a:xfrm>
            <a:off x="228600" y="2799814"/>
            <a:ext cx="8686800" cy="3600986"/>
          </a:xfrm>
          <a:prstGeom prst="rect">
            <a:avLst/>
          </a:prstGeom>
          <a:noFill/>
        </p:spPr>
        <p:txBody>
          <a:bodyPr wrap="square" rtlCol="0">
            <a:spAutoFit/>
          </a:bodyPr>
          <a:lstStyle/>
          <a:p>
            <a:pPr marL="342900" lvl="0" indent="-342900" fontAlgn="base">
              <a:spcAft>
                <a:spcPct val="0"/>
              </a:spcAft>
              <a:buFont typeface="Arial" pitchFamily="34" charset="0"/>
              <a:buChar char="•"/>
            </a:pPr>
            <a:r>
              <a:rPr lang="en-US" sz="2000" dirty="0" smtClean="0">
                <a:solidFill>
                  <a:prstClr val="black"/>
                </a:solidFill>
              </a:rPr>
              <a:t>Case Study Scenario: </a:t>
            </a:r>
          </a:p>
          <a:p>
            <a:pPr marL="742950" lvl="1" indent="-285750" fontAlgn="base">
              <a:spcAft>
                <a:spcPct val="0"/>
              </a:spcAft>
              <a:buFont typeface="Arial" charset="0"/>
              <a:buChar char="–"/>
            </a:pPr>
            <a:r>
              <a:rPr lang="en-US" dirty="0" smtClean="0">
                <a:solidFill>
                  <a:prstClr val="black"/>
                </a:solidFill>
              </a:rPr>
              <a:t>This case study is to develop a Course Management System (CMS) for ABC University. The following are the two use cases for which the database needs to be designed.</a:t>
            </a:r>
          </a:p>
          <a:p>
            <a:pPr marL="342900" lvl="0" indent="-342900" fontAlgn="base">
              <a:spcAft>
                <a:spcPct val="0"/>
              </a:spcAft>
              <a:buFont typeface="Arial" pitchFamily="34" charset="0"/>
              <a:buChar char="•"/>
            </a:pPr>
            <a:r>
              <a:rPr lang="en-US" sz="2000" dirty="0" smtClean="0">
                <a:solidFill>
                  <a:prstClr val="black"/>
                </a:solidFill>
              </a:rPr>
              <a:t>Add Course:</a:t>
            </a:r>
          </a:p>
          <a:p>
            <a:pPr marL="742950" lvl="1" indent="-285750" fontAlgn="base">
              <a:spcAft>
                <a:spcPct val="0"/>
              </a:spcAft>
              <a:buFont typeface="Arial" charset="0"/>
              <a:buChar char="–"/>
            </a:pPr>
            <a:r>
              <a:rPr lang="en-US" dirty="0" smtClean="0">
                <a:solidFill>
                  <a:prstClr val="black"/>
                </a:solidFill>
              </a:rPr>
              <a:t>To add the course details into the course management system.</a:t>
            </a:r>
          </a:p>
          <a:p>
            <a:pPr marL="342900" lvl="0" indent="-342900" fontAlgn="base">
              <a:spcAft>
                <a:spcPct val="0"/>
              </a:spcAft>
              <a:buFont typeface="Arial" pitchFamily="34" charset="0"/>
              <a:buChar char="•"/>
            </a:pPr>
            <a:r>
              <a:rPr lang="en-US" sz="2000" dirty="0" smtClean="0">
                <a:solidFill>
                  <a:prstClr val="black"/>
                </a:solidFill>
              </a:rPr>
              <a:t>Retrieve Course:</a:t>
            </a:r>
          </a:p>
          <a:p>
            <a:pPr marL="742950" lvl="1" indent="-285750" fontAlgn="base">
              <a:spcAft>
                <a:spcPct val="0"/>
              </a:spcAft>
              <a:buFont typeface="Arial" charset="0"/>
              <a:buChar char="–"/>
            </a:pPr>
            <a:r>
              <a:rPr lang="en-US" dirty="0" smtClean="0">
                <a:solidFill>
                  <a:prstClr val="black"/>
                </a:solidFill>
              </a:rPr>
              <a:t>Retrieve the courses stored in the system and display it.</a:t>
            </a:r>
          </a:p>
          <a:p>
            <a:pPr marL="342900" lvl="0" indent="-342900" fontAlgn="base">
              <a:spcAft>
                <a:spcPct val="0"/>
              </a:spcAft>
              <a:buFont typeface="Arial" pitchFamily="34" charset="0"/>
              <a:buChar char="•"/>
            </a:pPr>
            <a:r>
              <a:rPr lang="en-US" sz="2000" dirty="0" smtClean="0">
                <a:solidFill>
                  <a:prstClr val="black"/>
                </a:solidFill>
              </a:rPr>
              <a:t>The courses to be added will have the following attributes: Course Code, Course Name, Number of participants, Course Description, Course Duration, Course start date, and Course Type.</a:t>
            </a:r>
          </a:p>
          <a:p>
            <a:endParaRPr lang="en-US" dirty="0"/>
          </a:p>
        </p:txBody>
      </p:sp>
      <p:sp>
        <p:nvSpPr>
          <p:cNvPr id="13"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43</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Box 8"/>
          <p:cNvSpPr txBox="1"/>
          <p:nvPr/>
        </p:nvSpPr>
        <p:spPr>
          <a:xfrm>
            <a:off x="1600200" y="2129135"/>
            <a:ext cx="609600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256073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1000"/>
                                        <p:tgtEl>
                                          <p:spTgt spid="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1000"/>
                                        <p:tgtEl>
                                          <p:spTgt spid="12">
                                            <p:txEl>
                                              <p:pRg st="0" end="0"/>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animEffect transition="in" filter="fade">
                                      <p:cBhvr>
                                        <p:cTn id="23" dur="1000"/>
                                        <p:tgtEl>
                                          <p:spTgt spid="12">
                                            <p:txEl>
                                              <p:pRg st="2" end="2"/>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1000"/>
                                        <p:tgtEl>
                                          <p:spTgt spid="12">
                                            <p:txEl>
                                              <p:pRg st="3" end="3"/>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fade">
                                      <p:cBhvr>
                                        <p:cTn id="31" dur="1000"/>
                                        <p:tgtEl>
                                          <p:spTgt spid="12">
                                            <p:txEl>
                                              <p:pRg st="4" end="4"/>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animEffect transition="in" filter="fade">
                                      <p:cBhvr>
                                        <p:cTn id="35" dur="1000"/>
                                        <p:tgtEl>
                                          <p:spTgt spid="12">
                                            <p:txEl>
                                              <p:pRg st="5" end="5"/>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animEffect transition="in" filter="fade">
                                      <p:cBhvr>
                                        <p:cTn id="39" dur="10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sz="half" idx="1"/>
          </p:nvPr>
        </p:nvSpPr>
        <p:spPr>
          <a:xfrm>
            <a:off x="514349" y="1447800"/>
            <a:ext cx="4958862" cy="4876800"/>
          </a:xfrm>
        </p:spPr>
        <p:txBody>
          <a:bodyPr/>
          <a:lstStyle/>
          <a:p>
            <a:pPr>
              <a:buFont typeface="+mj-lt"/>
              <a:buAutoNum type="arabicPeriod"/>
            </a:pPr>
            <a:r>
              <a:rPr lang="en-US" dirty="0"/>
              <a:t>What is Data Integrity?</a:t>
            </a:r>
          </a:p>
          <a:p>
            <a:pPr>
              <a:buFont typeface="+mj-lt"/>
              <a:buAutoNum type="arabicPeriod"/>
            </a:pPr>
            <a:r>
              <a:rPr lang="en-US" dirty="0"/>
              <a:t>What is Integrity </a:t>
            </a:r>
            <a:r>
              <a:rPr lang="en-US" dirty="0" smtClean="0"/>
              <a:t>Constraint?</a:t>
            </a:r>
            <a:endParaRPr lang="en-US" dirty="0"/>
          </a:p>
          <a:p>
            <a:pPr>
              <a:buFont typeface="+mj-lt"/>
              <a:buAutoNum type="arabicPeriod"/>
            </a:pPr>
            <a:r>
              <a:rPr lang="en-US" dirty="0"/>
              <a:t>What are Integrity </a:t>
            </a:r>
            <a:r>
              <a:rPr lang="en-US" dirty="0" smtClean="0"/>
              <a:t>Constraint Types</a:t>
            </a:r>
            <a:r>
              <a:rPr lang="en-US" dirty="0"/>
              <a:t>?</a:t>
            </a:r>
          </a:p>
          <a:p>
            <a:pPr>
              <a:buFont typeface="+mj-lt"/>
              <a:buAutoNum type="arabicPeriod"/>
            </a:pPr>
            <a:r>
              <a:rPr lang="en-US" dirty="0"/>
              <a:t>What is Entity </a:t>
            </a:r>
            <a:r>
              <a:rPr lang="en-US" dirty="0" smtClean="0"/>
              <a:t>Integrity</a:t>
            </a:r>
            <a:r>
              <a:rPr lang="en-US" dirty="0"/>
              <a:t>?</a:t>
            </a:r>
          </a:p>
          <a:p>
            <a:pPr>
              <a:buFont typeface="+mj-lt"/>
              <a:buAutoNum type="arabicPeriod"/>
            </a:pPr>
            <a:r>
              <a:rPr lang="en-US" dirty="0"/>
              <a:t>What is Referential Integrity?</a:t>
            </a:r>
          </a:p>
          <a:p>
            <a:pPr>
              <a:buFont typeface="+mj-lt"/>
              <a:buAutoNum type="arabicPeriod"/>
            </a:pPr>
            <a:r>
              <a:rPr lang="en-US" dirty="0"/>
              <a:t>What is Domain Integrity?</a:t>
            </a:r>
          </a:p>
          <a:p>
            <a:pPr>
              <a:buFont typeface="+mj-lt"/>
              <a:buAutoNum type="arabicPeriod"/>
            </a:pPr>
            <a:r>
              <a:rPr lang="en-US" dirty="0"/>
              <a:t>What is User Defined Integrity?</a:t>
            </a:r>
          </a:p>
          <a:p>
            <a:pPr>
              <a:buFont typeface="+mj-lt"/>
              <a:buAutoNum type="arabicPeriod"/>
            </a:pPr>
            <a:r>
              <a:rPr lang="en-US" dirty="0"/>
              <a:t>What is PRIMARY KEY Constraint ?</a:t>
            </a:r>
          </a:p>
          <a:p>
            <a:pPr>
              <a:buFont typeface="+mj-lt"/>
              <a:buAutoNum type="arabicPeriod"/>
            </a:pPr>
            <a:r>
              <a:rPr lang="en-US" dirty="0"/>
              <a:t>What is FOREIGN KEY Constraint ?</a:t>
            </a:r>
          </a:p>
          <a:p>
            <a:pPr>
              <a:buFont typeface="+mj-lt"/>
              <a:buAutoNum type="arabicPeriod"/>
            </a:pPr>
            <a:r>
              <a:rPr lang="en-US" dirty="0"/>
              <a:t>What is NOT NULL </a:t>
            </a:r>
            <a:r>
              <a:rPr lang="en-US" dirty="0" smtClean="0"/>
              <a:t>Constraint?</a:t>
            </a:r>
            <a:endParaRPr lang="en-US" dirty="0"/>
          </a:p>
          <a:p>
            <a:pPr>
              <a:buFont typeface="+mj-lt"/>
              <a:buAutoNum type="arabicPeriod"/>
            </a:pPr>
            <a:r>
              <a:rPr lang="en-US" dirty="0"/>
              <a:t>What is UNIQUE KEY Constraint?</a:t>
            </a:r>
          </a:p>
          <a:p>
            <a:pPr>
              <a:buFont typeface="+mj-lt"/>
              <a:buAutoNum type="arabicPeriod"/>
            </a:pPr>
            <a:r>
              <a:rPr lang="en-US" dirty="0"/>
              <a:t>What is CHECK Constraint ?</a:t>
            </a:r>
          </a:p>
          <a:p>
            <a:pPr>
              <a:buFont typeface="+mj-lt"/>
              <a:buAutoNum type="arabicPeriod"/>
            </a:pPr>
            <a:r>
              <a:rPr lang="en-US" dirty="0"/>
              <a:t>What </a:t>
            </a:r>
            <a:r>
              <a:rPr dirty="0" smtClean="0"/>
              <a:t>are</a:t>
            </a:r>
            <a:r>
              <a:rPr lang="en-US" dirty="0" smtClean="0"/>
              <a:t> </a:t>
            </a:r>
            <a:r>
              <a:rPr lang="en-US" dirty="0"/>
              <a:t>Enabling and Disabling Constraints?</a:t>
            </a:r>
          </a:p>
        </p:txBody>
      </p:sp>
      <p:sp>
        <p:nvSpPr>
          <p:cNvPr id="7" name="Title 1"/>
          <p:cNvSpPr>
            <a:spLocks noGrp="1"/>
          </p:cNvSpPr>
          <p:nvPr>
            <p:ph type="title"/>
          </p:nvPr>
        </p:nvSpPr>
        <p:spPr>
          <a:noFill/>
          <a:ln>
            <a:noFill/>
          </a:ln>
        </p:spPr>
        <p:txBody>
          <a:bodyPr anchor="ctr"/>
          <a:lstStyle/>
          <a:p>
            <a:r>
              <a:rPr lang="en-US" sz="3600" dirty="0"/>
              <a:t>Check Your Understanding</a:t>
            </a:r>
          </a:p>
        </p:txBody>
      </p:sp>
      <p:pic>
        <p:nvPicPr>
          <p:cNvPr id="11" name="Picture 29"/>
          <p:cNvPicPr>
            <a:picLocks noChangeAspect="1" noChangeArrowheads="1"/>
          </p:cNvPicPr>
          <p:nvPr/>
        </p:nvPicPr>
        <p:blipFill>
          <a:blip r:embed="rId3" cstate="print"/>
          <a:srcRect/>
          <a:stretch>
            <a:fillRect/>
          </a:stretch>
        </p:blipFill>
        <p:spPr bwMode="auto">
          <a:xfrm>
            <a:off x="8077200" y="117731"/>
            <a:ext cx="685800" cy="720469"/>
          </a:xfrm>
          <a:prstGeom prst="rect">
            <a:avLst/>
          </a:prstGeom>
          <a:noFill/>
          <a:ln w="9525" algn="ctr">
            <a:noFill/>
            <a:miter lim="800000"/>
            <a:headEnd/>
            <a:tailEnd/>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211" y="2285999"/>
            <a:ext cx="2756389" cy="3481755"/>
          </a:xfrm>
          <a:prstGeom prst="rect">
            <a:avLst/>
          </a:prstGeom>
        </p:spPr>
      </p:pic>
      <p:sp>
        <p:nvSpPr>
          <p:cNvPr id="12"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44</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4532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10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10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10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10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10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1000"/>
                                        <p:tgtEl>
                                          <p:spTgt spid="1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1000"/>
                                        <p:tgtEl>
                                          <p:spTgt spid="1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1000"/>
                                        <p:tgtEl>
                                          <p:spTgt spid="1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xEl>
                                              <p:pRg st="9" end="9"/>
                                            </p:txEl>
                                          </p:spTgt>
                                        </p:tgtEl>
                                        <p:attrNameLst>
                                          <p:attrName>style.visibility</p:attrName>
                                        </p:attrNameLst>
                                      </p:cBhvr>
                                      <p:to>
                                        <p:strVal val="visible"/>
                                      </p:to>
                                    </p:set>
                                    <p:animEffect transition="in" filter="fade">
                                      <p:cBhvr>
                                        <p:cTn id="57" dur="1000"/>
                                        <p:tgtEl>
                                          <p:spTgt spid="10">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txEl>
                                              <p:pRg st="10" end="10"/>
                                            </p:txEl>
                                          </p:spTgt>
                                        </p:tgtEl>
                                        <p:attrNameLst>
                                          <p:attrName>style.visibility</p:attrName>
                                        </p:attrNameLst>
                                      </p:cBhvr>
                                      <p:to>
                                        <p:strVal val="visible"/>
                                      </p:to>
                                    </p:set>
                                    <p:animEffect transition="in" filter="fade">
                                      <p:cBhvr>
                                        <p:cTn id="62" dur="1000"/>
                                        <p:tgtEl>
                                          <p:spTgt spid="10">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txEl>
                                              <p:pRg st="11" end="11"/>
                                            </p:txEl>
                                          </p:spTgt>
                                        </p:tgtEl>
                                        <p:attrNameLst>
                                          <p:attrName>style.visibility</p:attrName>
                                        </p:attrNameLst>
                                      </p:cBhvr>
                                      <p:to>
                                        <p:strVal val="visible"/>
                                      </p:to>
                                    </p:set>
                                    <p:animEffect transition="in" filter="fade">
                                      <p:cBhvr>
                                        <p:cTn id="67" dur="1000"/>
                                        <p:tgtEl>
                                          <p:spTgt spid="10">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0">
                                            <p:txEl>
                                              <p:pRg st="12" end="12"/>
                                            </p:txEl>
                                          </p:spTgt>
                                        </p:tgtEl>
                                        <p:attrNameLst>
                                          <p:attrName>style.visibility</p:attrName>
                                        </p:attrNameLst>
                                      </p:cBhvr>
                                      <p:to>
                                        <p:strVal val="visible"/>
                                      </p:to>
                                    </p:set>
                                    <p:animEffect transition="in" filter="fade">
                                      <p:cBhvr>
                                        <p:cTn id="72" dur="10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000" dirty="0" smtClean="0"/>
              <a:t>Requirement 1: </a:t>
            </a:r>
          </a:p>
          <a:p>
            <a:pPr lvl="1"/>
            <a:r>
              <a:rPr lang="en-US" dirty="0" smtClean="0"/>
              <a:t>Create a table named “COURSE_INFO” &amp; “</a:t>
            </a:r>
            <a:r>
              <a:rPr lang="en-US" dirty="0" err="1" smtClean="0"/>
              <a:t>Student_Info</a:t>
            </a:r>
            <a:r>
              <a:rPr lang="en-US" dirty="0" smtClean="0"/>
              <a:t>” with following column name, data type, data size, and following constraints:</a:t>
            </a:r>
          </a:p>
          <a:p>
            <a:pPr lvl="2"/>
            <a:r>
              <a:rPr lang="en-US" dirty="0" smtClean="0"/>
              <a:t>COURSE_CODE – PRIMARY KEY</a:t>
            </a:r>
          </a:p>
          <a:p>
            <a:pPr lvl="2"/>
            <a:r>
              <a:rPr lang="en-US" dirty="0" smtClean="0"/>
              <a:t>COURSE_NAME – NOT NULL.</a:t>
            </a:r>
          </a:p>
          <a:p>
            <a:pPr lvl="2"/>
            <a:r>
              <a:rPr lang="en-US" dirty="0" smtClean="0"/>
              <a:t>STUDENT_ID –PRIMARY KEY</a:t>
            </a:r>
          </a:p>
          <a:p>
            <a:endParaRPr lang="en-US" dirty="0" smtClean="0"/>
          </a:p>
          <a:p>
            <a:endParaRPr lang="en-US" dirty="0"/>
          </a:p>
        </p:txBody>
      </p:sp>
      <p:sp>
        <p:nvSpPr>
          <p:cNvPr id="5" name="Title 4"/>
          <p:cNvSpPr>
            <a:spLocks noGrp="1"/>
          </p:cNvSpPr>
          <p:nvPr>
            <p:ph type="title"/>
          </p:nvPr>
        </p:nvSpPr>
        <p:spPr>
          <a:noFill/>
          <a:ln>
            <a:noFill/>
          </a:ln>
        </p:spPr>
        <p:txBody>
          <a:bodyPr anchor="ctr"/>
          <a:lstStyle/>
          <a:p>
            <a:r>
              <a:rPr lang="en-US" sz="3600"/>
              <a:t>Lend a Hand</a:t>
            </a:r>
            <a:endParaRPr lang="en-US" sz="3600" dirty="0"/>
          </a:p>
        </p:txBody>
      </p:sp>
      <p:graphicFrame>
        <p:nvGraphicFramePr>
          <p:cNvPr id="7" name="Table 6"/>
          <p:cNvGraphicFramePr>
            <a:graphicFrameLocks noGrp="1"/>
          </p:cNvGraphicFramePr>
          <p:nvPr>
            <p:extLst>
              <p:ext uri="{D42A27DB-BD31-4B8C-83A1-F6EECF244321}">
                <p14:modId xmlns:p14="http://schemas.microsoft.com/office/powerpoint/2010/main" val="1735509756"/>
              </p:ext>
            </p:extLst>
          </p:nvPr>
        </p:nvGraphicFramePr>
        <p:xfrm>
          <a:off x="254833" y="3387777"/>
          <a:ext cx="4164767" cy="2646085"/>
        </p:xfrm>
        <a:graphic>
          <a:graphicData uri="http://schemas.openxmlformats.org/drawingml/2006/table">
            <a:tbl>
              <a:tblPr firstRow="1">
                <a:tableStyleId>{21E4AEA4-8DFA-4A89-87EB-49C32662AFE0}</a:tableStyleId>
              </a:tblPr>
              <a:tblGrid>
                <a:gridCol w="2242567"/>
                <a:gridCol w="961100"/>
                <a:gridCol w="961100"/>
              </a:tblGrid>
              <a:tr h="375537">
                <a:tc>
                  <a:txBody>
                    <a:bodyPr/>
                    <a:lstStyle/>
                    <a:p>
                      <a:pPr marL="0" marR="0" algn="ctr">
                        <a:spcBef>
                          <a:spcPts val="0"/>
                        </a:spcBef>
                        <a:spcAft>
                          <a:spcPts val="0"/>
                        </a:spcAft>
                      </a:pPr>
                      <a:r>
                        <a:rPr lang="en-US" sz="1400" dirty="0" smtClean="0"/>
                        <a:t>Column Name</a:t>
                      </a:r>
                      <a:endParaRPr lang="en-US" sz="1400" b="0" dirty="0">
                        <a:solidFill>
                          <a:schemeClr val="tx1"/>
                        </a:solidFill>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400" dirty="0" smtClean="0"/>
                        <a:t>Data Type</a:t>
                      </a:r>
                      <a:endParaRPr lang="en-US" sz="1400" b="0" dirty="0">
                        <a:solidFill>
                          <a:schemeClr val="tx1"/>
                        </a:solidFill>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400" dirty="0" smtClean="0"/>
                        <a:t>Data Size</a:t>
                      </a:r>
                      <a:endParaRPr lang="en-US" sz="1400" b="0" dirty="0">
                        <a:solidFill>
                          <a:schemeClr val="tx1"/>
                        </a:solidFill>
                        <a:latin typeface="+mn-lt"/>
                        <a:ea typeface="Calibri"/>
                        <a:cs typeface="Arial" pitchFamily="34" charset="0"/>
                      </a:endParaRPr>
                    </a:p>
                  </a:txBody>
                  <a:tcPr marL="80387" marR="80387" marT="40193" marB="40193" anchor="ctr"/>
                </a:tc>
              </a:tr>
              <a:tr h="324364">
                <a:tc>
                  <a:txBody>
                    <a:bodyPr/>
                    <a:lstStyle/>
                    <a:p>
                      <a:pPr marL="0" marR="0" algn="ctr" defTabSz="914400" rtl="0" eaLnBrk="1" latinLnBrk="0" hangingPunct="1">
                        <a:spcBef>
                          <a:spcPts val="0"/>
                        </a:spcBef>
                        <a:spcAft>
                          <a:spcPts val="0"/>
                        </a:spcAft>
                      </a:pPr>
                      <a:r>
                        <a:rPr lang="en-US" sz="1400" kern="1200" dirty="0" smtClean="0"/>
                        <a:t>COURSE_CODE </a:t>
                      </a:r>
                      <a:endParaRPr lang="en-US" sz="1400" kern="1200" dirty="0">
                        <a:solidFill>
                          <a:srgbClr val="000000"/>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400" kern="1200" dirty="0" smtClean="0"/>
                        <a:t>varchar</a:t>
                      </a:r>
                      <a:endParaRPr lang="en-US" sz="1400" kern="1200" dirty="0">
                        <a:solidFill>
                          <a:srgbClr val="000000"/>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400" kern="1200" dirty="0"/>
                        <a:t>10</a:t>
                      </a:r>
                      <a:endParaRPr lang="en-US" sz="1400" kern="1200" dirty="0">
                        <a:solidFill>
                          <a:srgbClr val="000000"/>
                        </a:solidFill>
                        <a:latin typeface="+mn-lt"/>
                        <a:ea typeface="Times New Roman"/>
                        <a:cs typeface="Arial" pitchFamily="34" charset="0"/>
                      </a:endParaRPr>
                    </a:p>
                  </a:txBody>
                  <a:tcPr marL="80387" marR="80387" marT="40193" marB="40193" anchor="ctr"/>
                </a:tc>
              </a:tr>
              <a:tr h="324364">
                <a:tc>
                  <a:txBody>
                    <a:bodyPr/>
                    <a:lstStyle/>
                    <a:p>
                      <a:pPr marL="0" marR="0" algn="ctr">
                        <a:spcBef>
                          <a:spcPts val="0"/>
                        </a:spcBef>
                        <a:spcAft>
                          <a:spcPts val="0"/>
                        </a:spcAft>
                      </a:pPr>
                      <a:r>
                        <a:rPr lang="en-US" sz="1400" kern="1200" dirty="0"/>
                        <a:t>COURSE_NAME </a:t>
                      </a:r>
                      <a:endParaRPr lang="en-US" sz="1400" dirty="0">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400" kern="1200" dirty="0" smtClean="0"/>
                        <a:t>varchar </a:t>
                      </a:r>
                      <a:endParaRPr lang="en-US" sz="1400" dirty="0">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400" kern="1200" dirty="0"/>
                        <a:t>20 </a:t>
                      </a:r>
                      <a:endParaRPr lang="en-US" sz="1400" dirty="0">
                        <a:latin typeface="+mn-lt"/>
                        <a:ea typeface="Calibri"/>
                        <a:cs typeface="Arial" pitchFamily="34" charset="0"/>
                      </a:endParaRPr>
                    </a:p>
                  </a:txBody>
                  <a:tcPr marL="80387" marR="80387" marT="40193" marB="40193" anchor="ctr"/>
                </a:tc>
              </a:tr>
              <a:tr h="324364">
                <a:tc>
                  <a:txBody>
                    <a:bodyPr/>
                    <a:lstStyle/>
                    <a:p>
                      <a:pPr marL="0" marR="0" algn="ctr">
                        <a:spcBef>
                          <a:spcPts val="0"/>
                        </a:spcBef>
                        <a:spcAft>
                          <a:spcPts val="0"/>
                        </a:spcAft>
                      </a:pPr>
                      <a:r>
                        <a:rPr lang="en-US" sz="1400" kern="1200" dirty="0"/>
                        <a:t>COURSE_DESCRIPTION </a:t>
                      </a:r>
                      <a:endParaRPr lang="en-US" sz="1400" dirty="0">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400" kern="1200" dirty="0" smtClean="0"/>
                        <a:t>varchar </a:t>
                      </a:r>
                      <a:endParaRPr lang="en-US" sz="1400" dirty="0">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400" kern="1200" dirty="0" smtClean="0"/>
                        <a:t>25</a:t>
                      </a:r>
                      <a:endParaRPr lang="en-US" sz="1400" dirty="0">
                        <a:latin typeface="+mn-lt"/>
                        <a:ea typeface="Calibri"/>
                        <a:cs typeface="Arial" pitchFamily="34" charset="0"/>
                      </a:endParaRPr>
                    </a:p>
                  </a:txBody>
                  <a:tcPr marL="80387" marR="80387" marT="40193" marB="40193" anchor="ctr"/>
                </a:tc>
              </a:tr>
              <a:tr h="324364">
                <a:tc>
                  <a:txBody>
                    <a:bodyPr/>
                    <a:lstStyle/>
                    <a:p>
                      <a:pPr marL="0" marR="0" algn="ctr">
                        <a:spcBef>
                          <a:spcPts val="0"/>
                        </a:spcBef>
                        <a:spcAft>
                          <a:spcPts val="0"/>
                        </a:spcAft>
                      </a:pPr>
                      <a:r>
                        <a:rPr lang="en-US" sz="1400" kern="1200" dirty="0" smtClean="0"/>
                        <a:t>COURSE_START_DATE </a:t>
                      </a:r>
                      <a:endParaRPr lang="en-US" sz="1400" dirty="0">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400" kern="1200" dirty="0"/>
                        <a:t>Date </a:t>
                      </a:r>
                      <a:endParaRPr lang="en-US" sz="1400" dirty="0">
                        <a:latin typeface="+mn-lt"/>
                        <a:ea typeface="Calibri"/>
                        <a:cs typeface="Arial" pitchFamily="34" charset="0"/>
                      </a:endParaRPr>
                    </a:p>
                  </a:txBody>
                  <a:tcPr marL="80387" marR="80387" marT="40193" marB="40193" anchor="ctr"/>
                </a:tc>
                <a:tc>
                  <a:txBody>
                    <a:bodyPr/>
                    <a:lstStyle/>
                    <a:p>
                      <a:pPr algn="ctr"/>
                      <a:endParaRPr lang="en-US" sz="1400" dirty="0">
                        <a:latin typeface="+mn-lt"/>
                        <a:ea typeface="Times New Roman"/>
                        <a:cs typeface="Arial" pitchFamily="34" charset="0"/>
                      </a:endParaRPr>
                    </a:p>
                  </a:txBody>
                  <a:tcPr marL="80387" marR="80387" marT="40193" marB="40193" anchor="ctr"/>
                </a:tc>
              </a:tr>
              <a:tr h="324364">
                <a:tc>
                  <a:txBody>
                    <a:bodyPr/>
                    <a:lstStyle/>
                    <a:p>
                      <a:pPr marL="0" marR="0" algn="ctr">
                        <a:spcBef>
                          <a:spcPts val="0"/>
                        </a:spcBef>
                        <a:spcAft>
                          <a:spcPts val="0"/>
                        </a:spcAft>
                      </a:pPr>
                      <a:r>
                        <a:rPr lang="en-US" sz="1400" kern="1200" dirty="0"/>
                        <a:t>COURSE_DURATION</a:t>
                      </a:r>
                      <a:endParaRPr lang="en-US" sz="1400" dirty="0">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400" kern="1200" dirty="0" smtClean="0"/>
                        <a:t>int</a:t>
                      </a:r>
                      <a:endParaRPr lang="en-US" sz="1400" dirty="0">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endParaRPr lang="en-US" sz="1400" dirty="0">
                        <a:latin typeface="+mn-lt"/>
                        <a:ea typeface="Times New Roman"/>
                        <a:cs typeface="Arial" pitchFamily="34" charset="0"/>
                      </a:endParaRPr>
                    </a:p>
                  </a:txBody>
                  <a:tcPr marL="80387" marR="80387" marT="40193" marB="40193" anchor="ctr"/>
                </a:tc>
              </a:tr>
              <a:tr h="324364">
                <a:tc>
                  <a:txBody>
                    <a:bodyPr/>
                    <a:lstStyle/>
                    <a:p>
                      <a:pPr marL="0" marR="0" algn="ctr">
                        <a:spcBef>
                          <a:spcPts val="0"/>
                        </a:spcBef>
                        <a:spcAft>
                          <a:spcPts val="0"/>
                        </a:spcAft>
                      </a:pPr>
                      <a:r>
                        <a:rPr lang="en-US" sz="1400" kern="1200" dirty="0"/>
                        <a:t>NO_OF_PARTICIPANTS</a:t>
                      </a:r>
                      <a:endParaRPr lang="en-US" sz="1400" dirty="0">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400" kern="1200" dirty="0" smtClean="0"/>
                        <a:t>int</a:t>
                      </a:r>
                      <a:endParaRPr lang="en-US" sz="1400" dirty="0">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endParaRPr lang="en-US" sz="1400" dirty="0">
                        <a:latin typeface="+mn-lt"/>
                        <a:ea typeface="Times New Roman"/>
                        <a:cs typeface="Arial" pitchFamily="34" charset="0"/>
                      </a:endParaRPr>
                    </a:p>
                  </a:txBody>
                  <a:tcPr marL="80387" marR="80387" marT="40193" marB="40193" anchor="ctr"/>
                </a:tc>
              </a:tr>
              <a:tr h="324364">
                <a:tc>
                  <a:txBody>
                    <a:bodyPr/>
                    <a:lstStyle/>
                    <a:p>
                      <a:pPr marL="0" marR="0" algn="ctr">
                        <a:spcBef>
                          <a:spcPts val="0"/>
                        </a:spcBef>
                        <a:spcAft>
                          <a:spcPts val="0"/>
                        </a:spcAft>
                      </a:pPr>
                      <a:r>
                        <a:rPr lang="en-US" sz="1400" kern="1200" dirty="0"/>
                        <a:t>COURSE_TYPE</a:t>
                      </a:r>
                      <a:endParaRPr lang="en-US" sz="1400" dirty="0">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400" kern="1200" dirty="0"/>
                        <a:t>Char(3)</a:t>
                      </a:r>
                      <a:endParaRPr lang="en-US" sz="1400" dirty="0">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endParaRPr lang="en-US" sz="1400" dirty="0">
                        <a:latin typeface="+mn-lt"/>
                        <a:ea typeface="Times New Roman"/>
                        <a:cs typeface="Arial" pitchFamily="34" charset="0"/>
                      </a:endParaRPr>
                    </a:p>
                  </a:txBody>
                  <a:tcPr marL="80387" marR="80387" marT="40193" marB="40193"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19098840"/>
              </p:ext>
            </p:extLst>
          </p:nvPr>
        </p:nvGraphicFramePr>
        <p:xfrm>
          <a:off x="4724400" y="3387775"/>
          <a:ext cx="4164766" cy="1870025"/>
        </p:xfrm>
        <a:graphic>
          <a:graphicData uri="http://schemas.openxmlformats.org/drawingml/2006/table">
            <a:tbl>
              <a:tblPr firstRow="1">
                <a:tableStyleId>{21E4AEA4-8DFA-4A89-87EB-49C32662AFE0}</a:tableStyleId>
              </a:tblPr>
              <a:tblGrid>
                <a:gridCol w="2195968"/>
                <a:gridCol w="1135845"/>
                <a:gridCol w="832953"/>
              </a:tblGrid>
              <a:tr h="374005">
                <a:tc>
                  <a:txBody>
                    <a:bodyPr/>
                    <a:lstStyle/>
                    <a:p>
                      <a:pPr marL="0" marR="0" algn="ctr" defTabSz="914400" rtl="0" eaLnBrk="1" latinLnBrk="0" hangingPunct="1">
                        <a:spcBef>
                          <a:spcPts val="0"/>
                        </a:spcBef>
                        <a:spcAft>
                          <a:spcPts val="0"/>
                        </a:spcAft>
                      </a:pPr>
                      <a:r>
                        <a:rPr lang="en-US" sz="1400" kern="1200" dirty="0" smtClean="0"/>
                        <a:t>Column Name</a:t>
                      </a:r>
                      <a:endParaRPr lang="en-US" sz="1400" kern="1200" dirty="0">
                        <a:solidFill>
                          <a:schemeClr val="dk1"/>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400" kern="1200" dirty="0" smtClean="0"/>
                        <a:t>Data Type</a:t>
                      </a:r>
                      <a:endParaRPr lang="en-US" sz="1400" kern="1200" dirty="0">
                        <a:solidFill>
                          <a:schemeClr val="dk1"/>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400" kern="1200" dirty="0" smtClean="0"/>
                        <a:t>Data Size</a:t>
                      </a:r>
                      <a:endParaRPr lang="en-US" sz="1400" kern="1200" dirty="0">
                        <a:solidFill>
                          <a:schemeClr val="dk1"/>
                        </a:solidFill>
                        <a:latin typeface="+mn-lt"/>
                        <a:ea typeface="Times New Roman"/>
                        <a:cs typeface="Arial" pitchFamily="34" charset="0"/>
                      </a:endParaRPr>
                    </a:p>
                  </a:txBody>
                  <a:tcPr marL="80387" marR="80387" marT="40193" marB="40193" anchor="ctr"/>
                </a:tc>
              </a:tr>
              <a:tr h="374005">
                <a:tc>
                  <a:txBody>
                    <a:bodyPr/>
                    <a:lstStyle/>
                    <a:p>
                      <a:pPr marL="0" marR="0" algn="ctr" defTabSz="914400" rtl="0" eaLnBrk="1" latinLnBrk="0" hangingPunct="1">
                        <a:spcBef>
                          <a:spcPts val="0"/>
                        </a:spcBef>
                        <a:spcAft>
                          <a:spcPts val="0"/>
                        </a:spcAft>
                      </a:pPr>
                      <a:r>
                        <a:rPr lang="en-US" sz="1400" kern="1200" dirty="0" smtClean="0"/>
                        <a:t>STUDENT_ID</a:t>
                      </a:r>
                      <a:endParaRPr lang="en-US" sz="1400" kern="1200" dirty="0">
                        <a:solidFill>
                          <a:schemeClr val="dk1"/>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400" kern="1200" dirty="0" smtClean="0"/>
                        <a:t>varchar</a:t>
                      </a:r>
                      <a:endParaRPr lang="en-US" sz="1400" kern="1200" dirty="0">
                        <a:solidFill>
                          <a:schemeClr val="dk1"/>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400" kern="1200" dirty="0"/>
                        <a:t>10</a:t>
                      </a:r>
                      <a:endParaRPr lang="en-US" sz="1400" kern="1200" dirty="0">
                        <a:solidFill>
                          <a:schemeClr val="dk1"/>
                        </a:solidFill>
                        <a:latin typeface="+mn-lt"/>
                        <a:ea typeface="Times New Roman"/>
                        <a:cs typeface="Arial" pitchFamily="34" charset="0"/>
                      </a:endParaRPr>
                    </a:p>
                  </a:txBody>
                  <a:tcPr marL="80387" marR="80387" marT="40193" marB="40193" anchor="ctr"/>
                </a:tc>
              </a:tr>
              <a:tr h="374005">
                <a:tc>
                  <a:txBody>
                    <a:bodyPr/>
                    <a:lstStyle/>
                    <a:p>
                      <a:pPr marL="0" marR="0" algn="ctr" defTabSz="914400" rtl="0" eaLnBrk="1" latinLnBrk="0" hangingPunct="1">
                        <a:spcBef>
                          <a:spcPts val="0"/>
                        </a:spcBef>
                        <a:spcAft>
                          <a:spcPts val="0"/>
                        </a:spcAft>
                      </a:pPr>
                      <a:r>
                        <a:rPr lang="en-US" sz="1400" kern="1200" dirty="0" smtClean="0"/>
                        <a:t>FIRST_NAME </a:t>
                      </a:r>
                      <a:endParaRPr lang="en-US" sz="1400" kern="1200" dirty="0">
                        <a:solidFill>
                          <a:schemeClr val="dk1"/>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400" kern="1200" dirty="0" smtClean="0"/>
                        <a:t>varchar </a:t>
                      </a:r>
                      <a:endParaRPr lang="en-US" sz="1400" kern="1200" dirty="0">
                        <a:solidFill>
                          <a:schemeClr val="dk1"/>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400" kern="1200" dirty="0"/>
                        <a:t>20 </a:t>
                      </a:r>
                      <a:endParaRPr lang="en-US" sz="1400" kern="1200" dirty="0">
                        <a:solidFill>
                          <a:schemeClr val="dk1"/>
                        </a:solidFill>
                        <a:latin typeface="+mn-lt"/>
                        <a:ea typeface="Times New Roman"/>
                        <a:cs typeface="Arial" pitchFamily="34" charset="0"/>
                      </a:endParaRPr>
                    </a:p>
                  </a:txBody>
                  <a:tcPr marL="80387" marR="80387" marT="40193" marB="40193" anchor="ctr"/>
                </a:tc>
              </a:tr>
              <a:tr h="374005">
                <a:tc>
                  <a:txBody>
                    <a:bodyPr/>
                    <a:lstStyle/>
                    <a:p>
                      <a:pPr marL="0" marR="0" algn="ctr" defTabSz="914400" rtl="0" eaLnBrk="1" latinLnBrk="0" hangingPunct="1">
                        <a:spcBef>
                          <a:spcPts val="0"/>
                        </a:spcBef>
                        <a:spcAft>
                          <a:spcPts val="0"/>
                        </a:spcAft>
                      </a:pPr>
                      <a:r>
                        <a:rPr lang="en-US" sz="1400" kern="1200" dirty="0" smtClean="0"/>
                        <a:t>LAST_NAME</a:t>
                      </a:r>
                      <a:endParaRPr lang="en-US" sz="1400" kern="1200" dirty="0">
                        <a:solidFill>
                          <a:schemeClr val="dk1"/>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400" kern="1200" dirty="0" smtClean="0"/>
                        <a:t>varchar </a:t>
                      </a:r>
                      <a:endParaRPr lang="en-US" sz="1400" kern="1200" dirty="0">
                        <a:solidFill>
                          <a:schemeClr val="dk1"/>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400" kern="1200" dirty="0" smtClean="0"/>
                        <a:t>25</a:t>
                      </a:r>
                      <a:endParaRPr lang="en-US" sz="1400" kern="1200" dirty="0">
                        <a:solidFill>
                          <a:schemeClr val="dk1"/>
                        </a:solidFill>
                        <a:latin typeface="+mn-lt"/>
                        <a:ea typeface="Times New Roman"/>
                        <a:cs typeface="Arial" pitchFamily="34" charset="0"/>
                      </a:endParaRPr>
                    </a:p>
                  </a:txBody>
                  <a:tcPr marL="80387" marR="80387" marT="40193" marB="40193" anchor="ctr"/>
                </a:tc>
              </a:tr>
              <a:tr h="374005">
                <a:tc>
                  <a:txBody>
                    <a:bodyPr/>
                    <a:lstStyle/>
                    <a:p>
                      <a:pPr marL="0" marR="0" algn="ctr" defTabSz="914400" rtl="0" eaLnBrk="1" latinLnBrk="0" hangingPunct="1">
                        <a:spcBef>
                          <a:spcPts val="0"/>
                        </a:spcBef>
                        <a:spcAft>
                          <a:spcPts val="0"/>
                        </a:spcAft>
                      </a:pPr>
                      <a:r>
                        <a:rPr lang="en-US" sz="1400" kern="1200" dirty="0" smtClean="0"/>
                        <a:t>ADDRESS</a:t>
                      </a:r>
                      <a:endParaRPr lang="en-US" sz="1400" kern="1200" dirty="0">
                        <a:solidFill>
                          <a:schemeClr val="dk1"/>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400" kern="1200" dirty="0" smtClean="0"/>
                        <a:t>varchar</a:t>
                      </a:r>
                      <a:endParaRPr lang="en-US" sz="1400" kern="1200" dirty="0">
                        <a:solidFill>
                          <a:schemeClr val="dk1"/>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400" kern="1200" dirty="0" smtClean="0"/>
                        <a:t>150</a:t>
                      </a:r>
                      <a:endParaRPr lang="en-US" sz="1400" kern="1200" dirty="0">
                        <a:solidFill>
                          <a:schemeClr val="dk1"/>
                        </a:solidFill>
                        <a:latin typeface="+mn-lt"/>
                        <a:ea typeface="Times New Roman"/>
                        <a:cs typeface="Arial" pitchFamily="34" charset="0"/>
                      </a:endParaRPr>
                    </a:p>
                  </a:txBody>
                  <a:tcPr marL="80387" marR="80387" marT="40193" marB="40193" anchor="ctr"/>
                </a:tc>
              </a:tr>
            </a:tbl>
          </a:graphicData>
        </a:graphic>
      </p:graphicFrame>
      <p:pic>
        <p:nvPicPr>
          <p:cNvPr id="9" name="Picture 2" descr="http://t2.gstatic.com/images?q=tbn:ANd9GcTq6Gw3TUbGqr1NfzAlLJNRtI_NL4uDHS0wJZ6Pn9ByRZwZ7-wEOQ"/>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t="14619" b="13742"/>
          <a:stretch/>
        </p:blipFill>
        <p:spPr bwMode="auto">
          <a:xfrm>
            <a:off x="7577366" y="76200"/>
            <a:ext cx="1384072" cy="793230"/>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45</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1914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1000"/>
                                        <p:tgtEl>
                                          <p:spTgt spid="6">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000"/>
                                        <p:tgtEl>
                                          <p:spTgt spid="6">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1000"/>
                                        <p:tgtEl>
                                          <p:spTgt spid="6">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spcBef>
                <a:spcPts val="0"/>
              </a:spcBef>
            </a:pPr>
            <a:r>
              <a:rPr lang="en-US" sz="2000" dirty="0" smtClean="0"/>
              <a:t>Solution 1:</a:t>
            </a:r>
          </a:p>
          <a:p>
            <a:pPr>
              <a:spcBef>
                <a:spcPts val="0"/>
              </a:spcBef>
            </a:pPr>
            <a:endParaRPr lang="en-US" dirty="0" smtClean="0"/>
          </a:p>
          <a:p>
            <a:pPr lvl="2">
              <a:spcBef>
                <a:spcPts val="0"/>
              </a:spcBef>
              <a:spcAft>
                <a:spcPts val="300"/>
              </a:spcAft>
              <a:buNone/>
            </a:pPr>
            <a:r>
              <a:rPr lang="en-US" sz="1400" b="1" dirty="0">
                <a:solidFill>
                  <a:schemeClr val="accent1">
                    <a:lumMod val="75000"/>
                  </a:schemeClr>
                </a:solidFill>
                <a:latin typeface="Courier New" pitchFamily="49" charset="0"/>
                <a:cs typeface="Courier New" pitchFamily="49" charset="0"/>
              </a:rPr>
              <a:t>CREATE</a:t>
            </a:r>
            <a:r>
              <a:rPr lang="en-US" sz="1100" dirty="0" smtClean="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TABLE</a:t>
            </a:r>
            <a:r>
              <a:rPr lang="en-US" sz="1100" dirty="0" smtClean="0">
                <a:latin typeface="Courier New" pitchFamily="49" charset="0"/>
                <a:cs typeface="Courier New" pitchFamily="49" charset="0"/>
              </a:rPr>
              <a:t> </a:t>
            </a:r>
            <a:r>
              <a:rPr lang="en-US" sz="1400" b="1" dirty="0" err="1">
                <a:solidFill>
                  <a:schemeClr val="accent6">
                    <a:lumMod val="75000"/>
                  </a:schemeClr>
                </a:solidFill>
                <a:latin typeface="Courier New" pitchFamily="49" charset="0"/>
                <a:cs typeface="Courier New" pitchFamily="49" charset="0"/>
              </a:rPr>
              <a:t>Course_Info</a:t>
            </a:r>
            <a:endParaRPr lang="en-US" sz="1400" b="1" dirty="0">
              <a:solidFill>
                <a:schemeClr val="accent6">
                  <a:lumMod val="75000"/>
                </a:schemeClr>
              </a:solidFill>
              <a:latin typeface="Courier New" pitchFamily="49" charset="0"/>
              <a:cs typeface="Courier New" pitchFamily="49" charset="0"/>
            </a:endParaRPr>
          </a:p>
          <a:p>
            <a:pPr lvl="2">
              <a:spcBef>
                <a:spcPts val="0"/>
              </a:spcBef>
              <a:spcAft>
                <a:spcPts val="300"/>
              </a:spcAft>
              <a:buNone/>
            </a:pPr>
            <a:r>
              <a:rPr lang="en-US" sz="1400" b="1" dirty="0">
                <a:solidFill>
                  <a:schemeClr val="accent1">
                    <a:lumMod val="75000"/>
                  </a:schemeClr>
                </a:solidFill>
                <a:latin typeface="Courier New" pitchFamily="49" charset="0"/>
                <a:cs typeface="Courier New" pitchFamily="49" charset="0"/>
              </a:rPr>
              <a:t>(</a:t>
            </a:r>
          </a:p>
          <a:p>
            <a:pPr lvl="2">
              <a:spcBef>
                <a:spcPts val="0"/>
              </a:spcBef>
              <a:spcAft>
                <a:spcPts val="300"/>
              </a:spcAft>
              <a:buNone/>
            </a:pPr>
            <a:r>
              <a:rPr lang="en-US" sz="1400" b="1" dirty="0" err="1">
                <a:solidFill>
                  <a:schemeClr val="accent6">
                    <a:lumMod val="75000"/>
                  </a:schemeClr>
                </a:solidFill>
                <a:latin typeface="Courier New" pitchFamily="49" charset="0"/>
                <a:cs typeface="Courier New" pitchFamily="49" charset="0"/>
              </a:rPr>
              <a:t>Course_code</a:t>
            </a:r>
            <a:r>
              <a:rPr lang="en-US" sz="1100" dirty="0" smtClean="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VARCHAR(20) PRIMARY KEY, </a:t>
            </a:r>
          </a:p>
          <a:p>
            <a:pPr lvl="2">
              <a:spcBef>
                <a:spcPts val="0"/>
              </a:spcBef>
              <a:spcAft>
                <a:spcPts val="300"/>
              </a:spcAft>
              <a:buNone/>
            </a:pPr>
            <a:r>
              <a:rPr lang="en-US" sz="1400" b="1" dirty="0" err="1">
                <a:solidFill>
                  <a:schemeClr val="accent6">
                    <a:lumMod val="75000"/>
                  </a:schemeClr>
                </a:solidFill>
                <a:latin typeface="Courier New" pitchFamily="49" charset="0"/>
                <a:cs typeface="Courier New" pitchFamily="49" charset="0"/>
              </a:rPr>
              <a:t>Course_name</a:t>
            </a:r>
            <a:r>
              <a:rPr lang="en-US" sz="1100" dirty="0" smtClean="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VARCHAR(20)   NOT NULL, </a:t>
            </a:r>
          </a:p>
          <a:p>
            <a:pPr lvl="2">
              <a:spcBef>
                <a:spcPts val="0"/>
              </a:spcBef>
              <a:spcAft>
                <a:spcPts val="300"/>
              </a:spcAft>
              <a:buNone/>
            </a:pPr>
            <a:r>
              <a:rPr lang="en-US" sz="1400" b="1" dirty="0" err="1">
                <a:solidFill>
                  <a:schemeClr val="accent6">
                    <a:lumMod val="75000"/>
                  </a:schemeClr>
                </a:solidFill>
                <a:latin typeface="Courier New" pitchFamily="49" charset="0"/>
                <a:cs typeface="Courier New" pitchFamily="49" charset="0"/>
              </a:rPr>
              <a:t>Course_description</a:t>
            </a:r>
            <a:r>
              <a:rPr lang="en-US" sz="1100" dirty="0" smtClean="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VARCHAR(250), </a:t>
            </a:r>
          </a:p>
          <a:p>
            <a:pPr lvl="2">
              <a:spcBef>
                <a:spcPts val="0"/>
              </a:spcBef>
              <a:spcAft>
                <a:spcPts val="300"/>
              </a:spcAft>
              <a:buNone/>
            </a:pPr>
            <a:r>
              <a:rPr lang="en-US" sz="1400" b="1" dirty="0" err="1">
                <a:solidFill>
                  <a:schemeClr val="accent6">
                    <a:lumMod val="75000"/>
                  </a:schemeClr>
                </a:solidFill>
                <a:latin typeface="Courier New" pitchFamily="49" charset="0"/>
                <a:cs typeface="Courier New" pitchFamily="49" charset="0"/>
              </a:rPr>
              <a:t>Course_start_date</a:t>
            </a:r>
            <a:r>
              <a:rPr lang="en-US" sz="1100" dirty="0" smtClean="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DATE, </a:t>
            </a:r>
          </a:p>
          <a:p>
            <a:pPr lvl="2">
              <a:spcBef>
                <a:spcPts val="0"/>
              </a:spcBef>
              <a:spcAft>
                <a:spcPts val="300"/>
              </a:spcAft>
              <a:buNone/>
            </a:pPr>
            <a:r>
              <a:rPr lang="en-US" sz="1400" b="1" dirty="0" err="1">
                <a:solidFill>
                  <a:schemeClr val="accent6">
                    <a:lumMod val="75000"/>
                  </a:schemeClr>
                </a:solidFill>
                <a:latin typeface="Courier New" pitchFamily="49" charset="0"/>
                <a:cs typeface="Courier New" pitchFamily="49" charset="0"/>
              </a:rPr>
              <a:t>Course_duration</a:t>
            </a:r>
            <a:r>
              <a:rPr lang="en-US" sz="1100" dirty="0" smtClean="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INT,</a:t>
            </a:r>
            <a:r>
              <a:rPr lang="en-US" sz="1100" dirty="0" smtClean="0">
                <a:latin typeface="Courier New" pitchFamily="49" charset="0"/>
                <a:cs typeface="Courier New" pitchFamily="49" charset="0"/>
              </a:rPr>
              <a:t> </a:t>
            </a:r>
          </a:p>
          <a:p>
            <a:pPr lvl="2">
              <a:spcBef>
                <a:spcPts val="0"/>
              </a:spcBef>
              <a:spcAft>
                <a:spcPts val="300"/>
              </a:spcAft>
              <a:buNone/>
            </a:pPr>
            <a:r>
              <a:rPr lang="en-US" sz="1400" b="1" dirty="0" err="1">
                <a:solidFill>
                  <a:schemeClr val="accent6">
                    <a:lumMod val="75000"/>
                  </a:schemeClr>
                </a:solidFill>
                <a:latin typeface="Courier New" pitchFamily="49" charset="0"/>
                <a:cs typeface="Courier New" pitchFamily="49" charset="0"/>
              </a:rPr>
              <a:t>No_of_participants</a:t>
            </a:r>
            <a:r>
              <a:rPr lang="en-US" sz="1100" dirty="0" smtClean="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INT, </a:t>
            </a:r>
          </a:p>
          <a:p>
            <a:pPr lvl="2">
              <a:spcBef>
                <a:spcPts val="0"/>
              </a:spcBef>
              <a:spcAft>
                <a:spcPts val="300"/>
              </a:spcAft>
              <a:buNone/>
            </a:pPr>
            <a:r>
              <a:rPr lang="en-US" sz="1400" b="1" dirty="0" err="1">
                <a:solidFill>
                  <a:schemeClr val="accent6">
                    <a:lumMod val="75000"/>
                  </a:schemeClr>
                </a:solidFill>
                <a:latin typeface="Courier New" pitchFamily="49" charset="0"/>
                <a:cs typeface="Courier New" pitchFamily="49" charset="0"/>
              </a:rPr>
              <a:t>Course_type</a:t>
            </a:r>
            <a:r>
              <a:rPr lang="en-US" sz="1100" dirty="0" smtClean="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CHAR(3)</a:t>
            </a:r>
          </a:p>
          <a:p>
            <a:pPr lvl="2">
              <a:spcBef>
                <a:spcPts val="0"/>
              </a:spcBef>
              <a:spcAft>
                <a:spcPts val="300"/>
              </a:spcAft>
              <a:buNone/>
            </a:pPr>
            <a:r>
              <a:rPr lang="en-US" sz="1400" b="1" dirty="0">
                <a:solidFill>
                  <a:schemeClr val="accent1">
                    <a:lumMod val="75000"/>
                  </a:schemeClr>
                </a:solidFill>
                <a:latin typeface="Courier New" pitchFamily="49" charset="0"/>
                <a:cs typeface="Courier New" pitchFamily="49" charset="0"/>
              </a:rPr>
              <a:t>);</a:t>
            </a:r>
          </a:p>
          <a:p>
            <a:pPr lvl="2">
              <a:spcBef>
                <a:spcPts val="0"/>
              </a:spcBef>
              <a:spcAft>
                <a:spcPts val="300"/>
              </a:spcAft>
              <a:buNone/>
            </a:pPr>
            <a:r>
              <a:rPr lang="en-US" sz="1100" dirty="0" smtClean="0">
                <a:latin typeface="Courier New" pitchFamily="49" charset="0"/>
                <a:cs typeface="Courier New" pitchFamily="49" charset="0"/>
              </a:rPr>
              <a:t> </a:t>
            </a:r>
          </a:p>
          <a:p>
            <a:pPr lvl="2">
              <a:spcBef>
                <a:spcPts val="0"/>
              </a:spcBef>
              <a:spcAft>
                <a:spcPts val="300"/>
              </a:spcAft>
              <a:buNone/>
            </a:pPr>
            <a:r>
              <a:rPr lang="en-US" sz="1400" b="1" dirty="0">
                <a:solidFill>
                  <a:schemeClr val="accent1">
                    <a:lumMod val="75000"/>
                  </a:schemeClr>
                </a:solidFill>
                <a:latin typeface="Courier New" pitchFamily="49" charset="0"/>
                <a:cs typeface="Courier New" pitchFamily="49" charset="0"/>
              </a:rPr>
              <a:t>CREATE TABLE </a:t>
            </a:r>
            <a:r>
              <a:rPr lang="en-US" sz="1400" b="1" dirty="0" err="1">
                <a:solidFill>
                  <a:schemeClr val="accent6">
                    <a:lumMod val="75000"/>
                  </a:schemeClr>
                </a:solidFill>
                <a:latin typeface="Courier New" pitchFamily="49" charset="0"/>
                <a:cs typeface="Courier New" pitchFamily="49" charset="0"/>
              </a:rPr>
              <a:t>Student_Info</a:t>
            </a:r>
            <a:endParaRPr lang="en-US" sz="1400" b="1" dirty="0">
              <a:solidFill>
                <a:schemeClr val="accent6">
                  <a:lumMod val="75000"/>
                </a:schemeClr>
              </a:solidFill>
              <a:latin typeface="Courier New" pitchFamily="49" charset="0"/>
              <a:cs typeface="Courier New" pitchFamily="49" charset="0"/>
            </a:endParaRPr>
          </a:p>
          <a:p>
            <a:pPr lvl="2">
              <a:spcBef>
                <a:spcPts val="0"/>
              </a:spcBef>
              <a:spcAft>
                <a:spcPts val="300"/>
              </a:spcAft>
              <a:buNone/>
            </a:pPr>
            <a:r>
              <a:rPr lang="en-US" sz="1400" b="1" dirty="0">
                <a:solidFill>
                  <a:schemeClr val="accent6">
                    <a:lumMod val="75000"/>
                  </a:schemeClr>
                </a:solidFill>
                <a:latin typeface="Courier New" pitchFamily="49" charset="0"/>
                <a:cs typeface="Courier New" pitchFamily="49" charset="0"/>
              </a:rPr>
              <a:t>(</a:t>
            </a:r>
          </a:p>
          <a:p>
            <a:pPr lvl="2">
              <a:spcBef>
                <a:spcPts val="0"/>
              </a:spcBef>
              <a:spcAft>
                <a:spcPts val="300"/>
              </a:spcAft>
              <a:buNone/>
            </a:pPr>
            <a:r>
              <a:rPr lang="en-US" sz="1400" b="1" dirty="0" err="1">
                <a:solidFill>
                  <a:schemeClr val="accent6">
                    <a:lumMod val="75000"/>
                  </a:schemeClr>
                </a:solidFill>
                <a:latin typeface="Courier New" pitchFamily="49" charset="0"/>
                <a:cs typeface="Courier New" pitchFamily="49" charset="0"/>
              </a:rPr>
              <a:t>Student_id</a:t>
            </a:r>
            <a:r>
              <a:rPr lang="en-US" sz="1100" dirty="0" smtClean="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VARCHAR(10) PRIMARY KEY,</a:t>
            </a:r>
          </a:p>
          <a:p>
            <a:pPr lvl="2">
              <a:spcBef>
                <a:spcPts val="0"/>
              </a:spcBef>
              <a:spcAft>
                <a:spcPts val="300"/>
              </a:spcAft>
              <a:buNone/>
            </a:pPr>
            <a:r>
              <a:rPr lang="en-US" sz="1400" b="1" dirty="0" err="1">
                <a:solidFill>
                  <a:schemeClr val="accent6">
                    <a:lumMod val="75000"/>
                  </a:schemeClr>
                </a:solidFill>
                <a:latin typeface="Courier New" pitchFamily="49" charset="0"/>
                <a:cs typeface="Courier New" pitchFamily="49" charset="0"/>
              </a:rPr>
              <a:t>First_name</a:t>
            </a:r>
            <a:r>
              <a:rPr lang="en-US" sz="1100" dirty="0" smtClean="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VARCHAR(20),</a:t>
            </a:r>
          </a:p>
          <a:p>
            <a:pPr lvl="2">
              <a:spcBef>
                <a:spcPts val="0"/>
              </a:spcBef>
              <a:spcAft>
                <a:spcPts val="300"/>
              </a:spcAft>
              <a:buNone/>
            </a:pPr>
            <a:r>
              <a:rPr lang="en-US" sz="1400" b="1" dirty="0" err="1">
                <a:solidFill>
                  <a:schemeClr val="accent6">
                    <a:lumMod val="75000"/>
                  </a:schemeClr>
                </a:solidFill>
                <a:latin typeface="Courier New" pitchFamily="49" charset="0"/>
                <a:cs typeface="Courier New" pitchFamily="49" charset="0"/>
              </a:rPr>
              <a:t>Last_name</a:t>
            </a:r>
            <a:r>
              <a:rPr lang="en-US" sz="1100" dirty="0" smtClean="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VARCHAR(25),</a:t>
            </a:r>
          </a:p>
          <a:p>
            <a:pPr lvl="2">
              <a:spcBef>
                <a:spcPts val="0"/>
              </a:spcBef>
              <a:spcAft>
                <a:spcPts val="300"/>
              </a:spcAft>
              <a:buNone/>
            </a:pPr>
            <a:r>
              <a:rPr lang="en-US" sz="1400" b="1" dirty="0">
                <a:solidFill>
                  <a:schemeClr val="accent6">
                    <a:lumMod val="75000"/>
                  </a:schemeClr>
                </a:solidFill>
                <a:latin typeface="Courier New" pitchFamily="49" charset="0"/>
                <a:cs typeface="Courier New" pitchFamily="49" charset="0"/>
              </a:rPr>
              <a:t>Address</a:t>
            </a:r>
            <a:r>
              <a:rPr lang="en-US" sz="1100" dirty="0" smtClean="0">
                <a:latin typeface="Courier New" pitchFamily="49" charset="0"/>
                <a:cs typeface="Courier New" pitchFamily="49" charset="0"/>
              </a:rPr>
              <a:t> </a:t>
            </a:r>
            <a:r>
              <a:rPr lang="en-US" sz="1400" b="1" dirty="0">
                <a:solidFill>
                  <a:schemeClr val="accent1">
                    <a:lumMod val="75000"/>
                  </a:schemeClr>
                </a:solidFill>
                <a:latin typeface="Courier New" pitchFamily="49" charset="0"/>
                <a:cs typeface="Courier New" pitchFamily="49" charset="0"/>
              </a:rPr>
              <a:t>VARCHAR(150)</a:t>
            </a:r>
          </a:p>
          <a:p>
            <a:pPr lvl="2">
              <a:spcBef>
                <a:spcPts val="0"/>
              </a:spcBef>
              <a:spcAft>
                <a:spcPts val="300"/>
              </a:spcAft>
              <a:buNone/>
            </a:pPr>
            <a:r>
              <a:rPr lang="en-US" sz="1400" b="1" dirty="0">
                <a:solidFill>
                  <a:schemeClr val="accent1">
                    <a:lumMod val="75000"/>
                  </a:schemeClr>
                </a:solidFill>
                <a:latin typeface="Courier New" pitchFamily="49" charset="0"/>
                <a:cs typeface="Courier New" pitchFamily="49" charset="0"/>
              </a:rPr>
              <a:t>);</a:t>
            </a:r>
          </a:p>
          <a:p>
            <a:pPr>
              <a:spcBef>
                <a:spcPts val="0"/>
              </a:spcBef>
            </a:pPr>
            <a:endParaRPr lang="en-US" dirty="0"/>
          </a:p>
        </p:txBody>
      </p:sp>
      <p:sp>
        <p:nvSpPr>
          <p:cNvPr id="5" name="Title 4"/>
          <p:cNvSpPr>
            <a:spLocks noGrp="1"/>
          </p:cNvSpPr>
          <p:nvPr>
            <p:ph type="title"/>
          </p:nvPr>
        </p:nvSpPr>
        <p:spPr>
          <a:noFill/>
          <a:ln>
            <a:noFill/>
          </a:ln>
        </p:spPr>
        <p:txBody>
          <a:bodyPr anchor="ctr"/>
          <a:lstStyle/>
          <a:p>
            <a:r>
              <a:rPr lang="en-US" sz="3600" dirty="0"/>
              <a:t>Lend a Hand: Solutions</a:t>
            </a:r>
          </a:p>
        </p:txBody>
      </p:sp>
      <p:pic>
        <p:nvPicPr>
          <p:cNvPr id="7" name="Picture 2" descr="http://t2.gstatic.com/images?q=tbn:ANd9GcTq6Gw3TUbGqr1NfzAlLJNRtI_NL4uDHS0wJZ6Pn9ByRZwZ7-wEOQ"/>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t="14619" b="13742"/>
          <a:stretch/>
        </p:blipFill>
        <p:spPr bwMode="auto">
          <a:xfrm>
            <a:off x="7577366" y="76200"/>
            <a:ext cx="1384072" cy="79323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4693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1000"/>
                                        <p:tgtEl>
                                          <p:spTgt spid="6">
                                            <p:txEl>
                                              <p:pRg st="2" end="2"/>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1000"/>
                                        <p:tgtEl>
                                          <p:spTgt spid="6">
                                            <p:txEl>
                                              <p:pRg st="3" end="3"/>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1000"/>
                                        <p:tgtEl>
                                          <p:spTgt spid="6">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1000"/>
                                        <p:tgtEl>
                                          <p:spTgt spid="6">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1000"/>
                                        <p:tgtEl>
                                          <p:spTgt spid="6">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1000"/>
                                        <p:tgtEl>
                                          <p:spTgt spid="6">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1000"/>
                                        <p:tgtEl>
                                          <p:spTgt spid="6">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1000"/>
                                        <p:tgtEl>
                                          <p:spTgt spid="6">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fade">
                                      <p:cBhvr>
                                        <p:cTn id="35" dur="1000"/>
                                        <p:tgtEl>
                                          <p:spTgt spid="6">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animEffect transition="in" filter="fade">
                                      <p:cBhvr>
                                        <p:cTn id="38" dur="1000"/>
                                        <p:tgtEl>
                                          <p:spTgt spid="6">
                                            <p:txEl>
                                              <p:pRg st="11" end="1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animEffect transition="in" filter="fade">
                                      <p:cBhvr>
                                        <p:cTn id="41" dur="1000"/>
                                        <p:tgtEl>
                                          <p:spTgt spid="6">
                                            <p:txEl>
                                              <p:pRg st="12" end="12"/>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xEl>
                                              <p:pRg st="13" end="13"/>
                                            </p:txEl>
                                          </p:spTgt>
                                        </p:tgtEl>
                                        <p:attrNameLst>
                                          <p:attrName>style.visibility</p:attrName>
                                        </p:attrNameLst>
                                      </p:cBhvr>
                                      <p:to>
                                        <p:strVal val="visible"/>
                                      </p:to>
                                    </p:set>
                                    <p:animEffect transition="in" filter="fade">
                                      <p:cBhvr>
                                        <p:cTn id="44" dur="1000"/>
                                        <p:tgtEl>
                                          <p:spTgt spid="6">
                                            <p:txEl>
                                              <p:pRg st="13" end="13"/>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xEl>
                                              <p:pRg st="14" end="14"/>
                                            </p:txEl>
                                          </p:spTgt>
                                        </p:tgtEl>
                                        <p:attrNameLst>
                                          <p:attrName>style.visibility</p:attrName>
                                        </p:attrNameLst>
                                      </p:cBhvr>
                                      <p:to>
                                        <p:strVal val="visible"/>
                                      </p:to>
                                    </p:set>
                                    <p:animEffect transition="in" filter="fade">
                                      <p:cBhvr>
                                        <p:cTn id="47" dur="1000"/>
                                        <p:tgtEl>
                                          <p:spTgt spid="6">
                                            <p:txEl>
                                              <p:pRg st="14" end="14"/>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txEl>
                                              <p:pRg st="15" end="15"/>
                                            </p:txEl>
                                          </p:spTgt>
                                        </p:tgtEl>
                                        <p:attrNameLst>
                                          <p:attrName>style.visibility</p:attrName>
                                        </p:attrNameLst>
                                      </p:cBhvr>
                                      <p:to>
                                        <p:strVal val="visible"/>
                                      </p:to>
                                    </p:set>
                                    <p:animEffect transition="in" filter="fade">
                                      <p:cBhvr>
                                        <p:cTn id="50" dur="1000"/>
                                        <p:tgtEl>
                                          <p:spTgt spid="6">
                                            <p:txEl>
                                              <p:pRg st="15" end="15"/>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
                                            <p:txEl>
                                              <p:pRg st="16" end="16"/>
                                            </p:txEl>
                                          </p:spTgt>
                                        </p:tgtEl>
                                        <p:attrNameLst>
                                          <p:attrName>style.visibility</p:attrName>
                                        </p:attrNameLst>
                                      </p:cBhvr>
                                      <p:to>
                                        <p:strVal val="visible"/>
                                      </p:to>
                                    </p:set>
                                    <p:animEffect transition="in" filter="fade">
                                      <p:cBhvr>
                                        <p:cTn id="53" dur="1000"/>
                                        <p:tgtEl>
                                          <p:spTgt spid="6">
                                            <p:txEl>
                                              <p:pRg st="16" end="16"/>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
                                            <p:txEl>
                                              <p:pRg st="17" end="17"/>
                                            </p:txEl>
                                          </p:spTgt>
                                        </p:tgtEl>
                                        <p:attrNameLst>
                                          <p:attrName>style.visibility</p:attrName>
                                        </p:attrNameLst>
                                      </p:cBhvr>
                                      <p:to>
                                        <p:strVal val="visible"/>
                                      </p:to>
                                    </p:set>
                                    <p:animEffect transition="in" filter="fade">
                                      <p:cBhvr>
                                        <p:cTn id="56" dur="1000"/>
                                        <p:tgtEl>
                                          <p:spTgt spid="6">
                                            <p:txEl>
                                              <p:pRg st="17" end="17"/>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
                                            <p:txEl>
                                              <p:pRg st="18" end="18"/>
                                            </p:txEl>
                                          </p:spTgt>
                                        </p:tgtEl>
                                        <p:attrNameLst>
                                          <p:attrName>style.visibility</p:attrName>
                                        </p:attrNameLst>
                                      </p:cBhvr>
                                      <p:to>
                                        <p:strVal val="visible"/>
                                      </p:to>
                                    </p:set>
                                    <p:animEffect transition="in" filter="fade">
                                      <p:cBhvr>
                                        <p:cTn id="59" dur="1000"/>
                                        <p:tgtEl>
                                          <p:spTgt spid="6">
                                            <p:txEl>
                                              <p:pRg st="18" end="18"/>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
                                            <p:txEl>
                                              <p:pRg st="19" end="19"/>
                                            </p:txEl>
                                          </p:spTgt>
                                        </p:tgtEl>
                                        <p:attrNameLst>
                                          <p:attrName>style.visibility</p:attrName>
                                        </p:attrNameLst>
                                      </p:cBhvr>
                                      <p:to>
                                        <p:strVal val="visible"/>
                                      </p:to>
                                    </p:set>
                                    <p:animEffect transition="in" filter="fade">
                                      <p:cBhvr>
                                        <p:cTn id="62" dur="1000"/>
                                        <p:tgtEl>
                                          <p:spTgt spid="6">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000" dirty="0" smtClean="0"/>
              <a:t>Requirement 2: </a:t>
            </a:r>
          </a:p>
          <a:p>
            <a:pPr lvl="1"/>
            <a:r>
              <a:rPr lang="en-US" dirty="0" smtClean="0"/>
              <a:t>Create a table named </a:t>
            </a:r>
            <a:r>
              <a:rPr lang="en-US" dirty="0" err="1" smtClean="0"/>
              <a:t>Student_Courses</a:t>
            </a:r>
            <a:r>
              <a:rPr lang="en-US" dirty="0" smtClean="0"/>
              <a:t> with the following FOREIGN KEYs:</a:t>
            </a:r>
          </a:p>
          <a:p>
            <a:pPr lvl="2"/>
            <a:r>
              <a:rPr lang="en-US" sz="1600" dirty="0" err="1" smtClean="0"/>
              <a:t>Student_Id</a:t>
            </a:r>
            <a:r>
              <a:rPr lang="en-US" sz="1600" dirty="0" smtClean="0"/>
              <a:t> – FOREIGN KEY referencing </a:t>
            </a:r>
            <a:r>
              <a:rPr lang="en-US" sz="1600" dirty="0" err="1" smtClean="0"/>
              <a:t>Student_Info</a:t>
            </a:r>
            <a:r>
              <a:rPr lang="en-US" sz="1600" dirty="0" smtClean="0"/>
              <a:t> table’s </a:t>
            </a:r>
            <a:r>
              <a:rPr lang="en-US" sz="1600" dirty="0" err="1" smtClean="0"/>
              <a:t>Student_id</a:t>
            </a:r>
            <a:r>
              <a:rPr lang="en-US" sz="1600" dirty="0" smtClean="0"/>
              <a:t> column.</a:t>
            </a:r>
          </a:p>
          <a:p>
            <a:pPr lvl="2"/>
            <a:r>
              <a:rPr lang="en-US" sz="1600" dirty="0" smtClean="0"/>
              <a:t>Course Code - FOREIGN KEY referencing </a:t>
            </a:r>
            <a:r>
              <a:rPr lang="en-US" sz="1600" dirty="0" err="1" smtClean="0"/>
              <a:t>Course_Info</a:t>
            </a:r>
            <a:r>
              <a:rPr lang="en-US" sz="1600" dirty="0" smtClean="0"/>
              <a:t> table’s </a:t>
            </a:r>
            <a:r>
              <a:rPr lang="en-US" sz="1600" dirty="0" err="1" smtClean="0"/>
              <a:t>Course_Code</a:t>
            </a:r>
            <a:r>
              <a:rPr lang="en-US" sz="1600" dirty="0" smtClean="0"/>
              <a:t> column.</a:t>
            </a:r>
          </a:p>
          <a:p>
            <a:endParaRPr lang="en-US" dirty="0" smtClean="0"/>
          </a:p>
          <a:p>
            <a:endParaRPr lang="en-US" dirty="0"/>
          </a:p>
        </p:txBody>
      </p:sp>
      <p:sp>
        <p:nvSpPr>
          <p:cNvPr id="5" name="Title 4"/>
          <p:cNvSpPr>
            <a:spLocks noGrp="1"/>
          </p:cNvSpPr>
          <p:nvPr>
            <p:ph type="title"/>
          </p:nvPr>
        </p:nvSpPr>
        <p:spPr>
          <a:noFill/>
          <a:ln>
            <a:noFill/>
          </a:ln>
        </p:spPr>
        <p:txBody>
          <a:bodyPr anchor="ctr"/>
          <a:lstStyle/>
          <a:p>
            <a:r>
              <a:rPr lang="en-US" sz="3600" dirty="0"/>
              <a:t>Lend a Hand (Contd.)</a:t>
            </a:r>
          </a:p>
        </p:txBody>
      </p:sp>
      <p:graphicFrame>
        <p:nvGraphicFramePr>
          <p:cNvPr id="8" name="Table 7"/>
          <p:cNvGraphicFramePr>
            <a:graphicFrameLocks noGrp="1"/>
          </p:cNvGraphicFramePr>
          <p:nvPr>
            <p:extLst>
              <p:ext uri="{D42A27DB-BD31-4B8C-83A1-F6EECF244321}">
                <p14:modId xmlns:p14="http://schemas.microsoft.com/office/powerpoint/2010/main" val="3844571155"/>
              </p:ext>
            </p:extLst>
          </p:nvPr>
        </p:nvGraphicFramePr>
        <p:xfrm>
          <a:off x="2209800" y="3760094"/>
          <a:ext cx="4648200" cy="1345306"/>
        </p:xfrm>
        <a:graphic>
          <a:graphicData uri="http://schemas.openxmlformats.org/drawingml/2006/table">
            <a:tbl>
              <a:tblPr firstRow="1">
                <a:tableStyleId>{284E427A-3D55-4303-BF80-6455036E1DE7}</a:tableStyleId>
              </a:tblPr>
              <a:tblGrid>
                <a:gridCol w="1859280"/>
                <a:gridCol w="1690255"/>
                <a:gridCol w="1098665"/>
              </a:tblGrid>
              <a:tr h="469118">
                <a:tc>
                  <a:txBody>
                    <a:bodyPr/>
                    <a:lstStyle/>
                    <a:p>
                      <a:pPr marL="0" marR="0" algn="ctr">
                        <a:spcBef>
                          <a:spcPts val="0"/>
                        </a:spcBef>
                        <a:spcAft>
                          <a:spcPts val="0"/>
                        </a:spcAft>
                      </a:pPr>
                      <a:r>
                        <a:rPr lang="en-US" sz="1600" dirty="0" smtClean="0"/>
                        <a:t>Column Name</a:t>
                      </a:r>
                      <a:endParaRPr lang="en-US" sz="1600" b="0" dirty="0">
                        <a:solidFill>
                          <a:schemeClr val="tx1"/>
                        </a:solidFill>
                        <a:latin typeface="Arial" pitchFamily="34" charset="0"/>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600" dirty="0" smtClean="0"/>
                        <a:t>Data Type</a:t>
                      </a:r>
                      <a:endParaRPr lang="en-US" sz="1600" b="0" dirty="0">
                        <a:solidFill>
                          <a:schemeClr val="tx1"/>
                        </a:solidFill>
                        <a:latin typeface="Arial" pitchFamily="34" charset="0"/>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600" dirty="0" smtClean="0"/>
                        <a:t>Data Size</a:t>
                      </a:r>
                      <a:endParaRPr lang="en-US" sz="1600" b="0" dirty="0">
                        <a:solidFill>
                          <a:schemeClr val="tx1"/>
                        </a:solidFill>
                        <a:latin typeface="Arial" pitchFamily="34" charset="0"/>
                        <a:ea typeface="Calibri"/>
                        <a:cs typeface="Arial" pitchFamily="34" charset="0"/>
                      </a:endParaRPr>
                    </a:p>
                  </a:txBody>
                  <a:tcPr marL="80387" marR="80387" marT="40193" marB="40193" anchor="ctr"/>
                </a:tc>
              </a:tr>
              <a:tr h="438094">
                <a:tc>
                  <a:txBody>
                    <a:bodyPr/>
                    <a:lstStyle/>
                    <a:p>
                      <a:pPr marL="0" marR="0" algn="ctr" defTabSz="914400" rtl="0" eaLnBrk="1" latinLnBrk="0" hangingPunct="1">
                        <a:spcBef>
                          <a:spcPts val="0"/>
                        </a:spcBef>
                        <a:spcAft>
                          <a:spcPts val="0"/>
                        </a:spcAft>
                      </a:pPr>
                      <a:r>
                        <a:rPr lang="en-US" sz="1600" kern="1200" dirty="0" smtClean="0"/>
                        <a:t>STUDENT_ID</a:t>
                      </a:r>
                      <a:endParaRPr lang="en-US" sz="1600" b="0" kern="1200" dirty="0">
                        <a:solidFill>
                          <a:schemeClr val="tx1"/>
                        </a:solidFill>
                        <a:latin typeface="Arial" pitchFamily="34" charset="0"/>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600" kern="1200" dirty="0" smtClean="0"/>
                        <a:t>varchar</a:t>
                      </a:r>
                      <a:endParaRPr lang="en-US" sz="1600" b="0" kern="1200" dirty="0">
                        <a:solidFill>
                          <a:schemeClr val="tx1"/>
                        </a:solidFill>
                        <a:latin typeface="Arial" pitchFamily="34" charset="0"/>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600" kern="1200" dirty="0"/>
                        <a:t>10</a:t>
                      </a:r>
                      <a:endParaRPr lang="en-US" sz="1600" b="0" kern="1200" dirty="0">
                        <a:solidFill>
                          <a:schemeClr val="tx1"/>
                        </a:solidFill>
                        <a:latin typeface="Arial" pitchFamily="34" charset="0"/>
                        <a:ea typeface="Times New Roman"/>
                        <a:cs typeface="Arial" pitchFamily="34" charset="0"/>
                      </a:endParaRPr>
                    </a:p>
                  </a:txBody>
                  <a:tcPr marL="80387" marR="80387" marT="40193" marB="40193" anchor="ctr"/>
                </a:tc>
              </a:tr>
              <a:tr h="438094">
                <a:tc>
                  <a:txBody>
                    <a:bodyPr/>
                    <a:lstStyle/>
                    <a:p>
                      <a:pPr marL="0" marR="0" algn="ctr">
                        <a:spcBef>
                          <a:spcPts val="0"/>
                        </a:spcBef>
                        <a:spcAft>
                          <a:spcPts val="0"/>
                        </a:spcAft>
                      </a:pPr>
                      <a:r>
                        <a:rPr lang="en-US" sz="1600" kern="1200" dirty="0" smtClean="0"/>
                        <a:t>COURSE_CODE</a:t>
                      </a:r>
                      <a:endParaRPr lang="en-US" sz="1600" b="0" dirty="0">
                        <a:solidFill>
                          <a:schemeClr val="tx1"/>
                        </a:solidFill>
                        <a:latin typeface="Arial" pitchFamily="34" charset="0"/>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600" kern="1200" dirty="0" smtClean="0"/>
                        <a:t>varchar </a:t>
                      </a:r>
                      <a:endParaRPr lang="en-US" sz="1600" b="0" dirty="0">
                        <a:solidFill>
                          <a:schemeClr val="tx1"/>
                        </a:solidFill>
                        <a:latin typeface="Arial" pitchFamily="34" charset="0"/>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600" kern="1200" dirty="0"/>
                        <a:t>20 </a:t>
                      </a:r>
                      <a:endParaRPr lang="en-US" sz="1600" b="0" dirty="0">
                        <a:solidFill>
                          <a:schemeClr val="tx1"/>
                        </a:solidFill>
                        <a:latin typeface="Arial" pitchFamily="34" charset="0"/>
                        <a:ea typeface="Calibri"/>
                        <a:cs typeface="Arial" pitchFamily="34" charset="0"/>
                      </a:endParaRPr>
                    </a:p>
                  </a:txBody>
                  <a:tcPr marL="80387" marR="80387" marT="40193" marB="40193" anchor="ctr"/>
                </a:tc>
              </a:tr>
            </a:tbl>
          </a:graphicData>
        </a:graphic>
      </p:graphicFrame>
      <p:sp>
        <p:nvSpPr>
          <p:cNvPr id="9" name="TextBox 8"/>
          <p:cNvSpPr txBox="1"/>
          <p:nvPr/>
        </p:nvSpPr>
        <p:spPr>
          <a:xfrm>
            <a:off x="2209799" y="3357797"/>
            <a:ext cx="4640705" cy="307777"/>
          </a:xfrm>
          <a:prstGeom prst="rect">
            <a:avLst/>
          </a:prstGeom>
          <a:solidFill>
            <a:schemeClr val="accent2"/>
          </a:solidFill>
          <a:ln>
            <a:solidFill>
              <a:schemeClr val="tx1"/>
            </a:solidFill>
          </a:ln>
        </p:spPr>
        <p:txBody>
          <a:bodyPr wrap="square" rtlCol="0">
            <a:spAutoFit/>
          </a:bodyPr>
          <a:lstStyle/>
          <a:p>
            <a:pPr algn="ctr"/>
            <a:r>
              <a:rPr lang="en-US" sz="1400" b="1" dirty="0" smtClean="0">
                <a:solidFill>
                  <a:schemeClr val="bg1"/>
                </a:solidFill>
              </a:rPr>
              <a:t>STUDENT_COURSES </a:t>
            </a:r>
            <a:endParaRPr lang="en-US" sz="1400" b="1" dirty="0">
              <a:solidFill>
                <a:schemeClr val="bg1"/>
              </a:solidFill>
            </a:endParaRPr>
          </a:p>
        </p:txBody>
      </p:sp>
      <p:pic>
        <p:nvPicPr>
          <p:cNvPr id="10" name="Picture 2" descr="http://t2.gstatic.com/images?q=tbn:ANd9GcTq6Gw3TUbGqr1NfzAlLJNRtI_NL4uDHS0wJZ6Pn9ByRZwZ7-wEOQ"/>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t="14619" b="13742"/>
          <a:stretch/>
        </p:blipFill>
        <p:spPr bwMode="auto">
          <a:xfrm>
            <a:off x="7577366" y="76200"/>
            <a:ext cx="1384072" cy="79323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1774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1000"/>
                                        <p:tgtEl>
                                          <p:spTgt spid="6">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000"/>
                                        <p:tgtEl>
                                          <p:spTgt spid="6">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000" dirty="0" smtClean="0"/>
              <a:t>Solution 2:</a:t>
            </a:r>
          </a:p>
          <a:p>
            <a:endParaRPr lang="en-US" dirty="0" smtClean="0"/>
          </a:p>
          <a:p>
            <a:pPr lvl="1">
              <a:buNone/>
            </a:pPr>
            <a:r>
              <a:rPr lang="en-US"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CREATE</a:t>
            </a:r>
            <a:r>
              <a:rPr lang="en-US"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TABLE</a:t>
            </a:r>
            <a:r>
              <a:rPr lang="en-US"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student_courses</a:t>
            </a:r>
            <a:endParaRPr lang="en-US" b="1" dirty="0">
              <a:solidFill>
                <a:schemeClr val="accent6">
                  <a:lumMod val="75000"/>
                </a:schemeClr>
              </a:solidFill>
              <a:latin typeface="Courier New" pitchFamily="49" charset="0"/>
              <a:cs typeface="Courier New" pitchFamily="49" charset="0"/>
            </a:endParaRPr>
          </a:p>
          <a:p>
            <a:pPr lvl="1">
              <a:buNone/>
            </a:pPr>
            <a:r>
              <a:rPr lang="en-US"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t>
            </a:r>
          </a:p>
          <a:p>
            <a:pPr lvl="1">
              <a:buNone/>
            </a:pPr>
            <a:r>
              <a:rPr lang="en-US"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Student_id</a:t>
            </a:r>
            <a:r>
              <a:rPr lang="en-US"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 (10),</a:t>
            </a:r>
          </a:p>
          <a:p>
            <a:pPr lvl="1">
              <a:buNone/>
            </a:pPr>
            <a:r>
              <a:rPr lang="en-US"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Course_code</a:t>
            </a:r>
            <a:r>
              <a:rPr lang="en-US"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 (20),</a:t>
            </a:r>
          </a:p>
          <a:p>
            <a:pPr lvl="1">
              <a:buNone/>
            </a:pPr>
            <a:r>
              <a:rPr lang="en-US"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CONSTRAINT</a:t>
            </a:r>
            <a:r>
              <a:rPr lang="en-US"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fk_student_id</a:t>
            </a:r>
            <a:r>
              <a:rPr lang="en-US"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FOREIGN</a:t>
            </a:r>
            <a:r>
              <a:rPr lang="en-US"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KEY</a:t>
            </a:r>
            <a:r>
              <a:rPr lang="en-US"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a:t>
            </a:r>
            <a:r>
              <a:rPr lang="en-US" b="1" dirty="0" err="1">
                <a:solidFill>
                  <a:schemeClr val="accent6">
                    <a:lumMod val="75000"/>
                  </a:schemeClr>
                </a:solidFill>
                <a:latin typeface="Courier New" pitchFamily="49" charset="0"/>
                <a:cs typeface="Courier New" pitchFamily="49" charset="0"/>
              </a:rPr>
              <a:t>student_id</a:t>
            </a:r>
            <a:r>
              <a:rPr lang="en-US" b="1" dirty="0">
                <a:solidFill>
                  <a:schemeClr val="accent6">
                    <a:lumMod val="75000"/>
                  </a:schemeClr>
                </a:solidFill>
                <a:latin typeface="Courier New" pitchFamily="49" charset="0"/>
                <a:cs typeface="Courier New" pitchFamily="49" charset="0"/>
              </a:rPr>
              <a:t>)</a:t>
            </a:r>
          </a:p>
          <a:p>
            <a:pPr lvl="1">
              <a:buNone/>
            </a:pPr>
            <a:r>
              <a:rPr lang="en-US"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REFERENCES</a:t>
            </a:r>
            <a:r>
              <a:rPr lang="en-US"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student_info</a:t>
            </a:r>
            <a:r>
              <a:rPr lang="en-US" b="1" dirty="0">
                <a:solidFill>
                  <a:schemeClr val="accent6">
                    <a:lumMod val="75000"/>
                  </a:schemeClr>
                </a:solidFill>
                <a:latin typeface="Courier New" pitchFamily="49" charset="0"/>
                <a:cs typeface="Courier New" pitchFamily="49" charset="0"/>
              </a:rPr>
              <a:t>(</a:t>
            </a:r>
            <a:r>
              <a:rPr lang="en-US" b="1" dirty="0" err="1">
                <a:solidFill>
                  <a:schemeClr val="accent6">
                    <a:lumMod val="75000"/>
                  </a:schemeClr>
                </a:solidFill>
                <a:latin typeface="Courier New" pitchFamily="49" charset="0"/>
                <a:cs typeface="Courier New" pitchFamily="49" charset="0"/>
              </a:rPr>
              <a:t>student_id</a:t>
            </a:r>
            <a:r>
              <a:rPr lang="en-US" b="1" dirty="0">
                <a:solidFill>
                  <a:schemeClr val="accent6">
                    <a:lumMod val="75000"/>
                  </a:schemeClr>
                </a:solidFill>
                <a:latin typeface="Courier New" pitchFamily="49" charset="0"/>
                <a:cs typeface="Courier New" pitchFamily="49" charset="0"/>
              </a:rPr>
              <a:t>),</a:t>
            </a:r>
          </a:p>
          <a:p>
            <a:pPr lvl="1">
              <a:buNone/>
            </a:pPr>
            <a:r>
              <a:rPr lang="en-US"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CONSTRAINT</a:t>
            </a:r>
            <a:r>
              <a:rPr lang="en-US"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fk_course_code</a:t>
            </a:r>
            <a:r>
              <a:rPr lang="en-US"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FOREIGN</a:t>
            </a:r>
            <a:r>
              <a:rPr lang="en-US"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KEY</a:t>
            </a:r>
            <a:r>
              <a:rPr lang="en-US" b="1" dirty="0">
                <a:solidFill>
                  <a:schemeClr val="accent6">
                    <a:lumMod val="75000"/>
                  </a:schemeClr>
                </a:solidFill>
                <a:latin typeface="Courier New" pitchFamily="49" charset="0"/>
                <a:cs typeface="Courier New" pitchFamily="49" charset="0"/>
              </a:rPr>
              <a:t>(</a:t>
            </a:r>
            <a:r>
              <a:rPr lang="en-US" b="1" dirty="0" err="1">
                <a:solidFill>
                  <a:schemeClr val="accent6">
                    <a:lumMod val="75000"/>
                  </a:schemeClr>
                </a:solidFill>
                <a:latin typeface="Courier New" pitchFamily="49" charset="0"/>
                <a:cs typeface="Courier New" pitchFamily="49" charset="0"/>
              </a:rPr>
              <a:t>course_code</a:t>
            </a:r>
            <a:r>
              <a:rPr lang="en-US" b="1" dirty="0">
                <a:solidFill>
                  <a:schemeClr val="accent6">
                    <a:lumMod val="75000"/>
                  </a:schemeClr>
                </a:solidFill>
                <a:latin typeface="Courier New" pitchFamily="49" charset="0"/>
                <a:cs typeface="Courier New" pitchFamily="49" charset="0"/>
              </a:rPr>
              <a:t>)</a:t>
            </a:r>
          </a:p>
          <a:p>
            <a:pPr lvl="1">
              <a:buNone/>
            </a:pPr>
            <a:r>
              <a:rPr lang="en-US"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REFERENCES</a:t>
            </a:r>
            <a:r>
              <a:rPr lang="en-US"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course_info</a:t>
            </a:r>
            <a:r>
              <a:rPr lang="en-US" b="1" dirty="0">
                <a:solidFill>
                  <a:schemeClr val="accent6">
                    <a:lumMod val="75000"/>
                  </a:schemeClr>
                </a:solidFill>
                <a:latin typeface="Courier New" pitchFamily="49" charset="0"/>
                <a:cs typeface="Courier New" pitchFamily="49" charset="0"/>
              </a:rPr>
              <a:t>(</a:t>
            </a:r>
            <a:r>
              <a:rPr lang="en-US" b="1" dirty="0" err="1">
                <a:solidFill>
                  <a:schemeClr val="accent6">
                    <a:lumMod val="75000"/>
                  </a:schemeClr>
                </a:solidFill>
                <a:latin typeface="Courier New" pitchFamily="49" charset="0"/>
                <a:cs typeface="Courier New" pitchFamily="49" charset="0"/>
              </a:rPr>
              <a:t>course_code</a:t>
            </a:r>
            <a:r>
              <a:rPr lang="en-US" b="1" dirty="0">
                <a:solidFill>
                  <a:schemeClr val="accent6">
                    <a:lumMod val="75000"/>
                  </a:schemeClr>
                </a:solidFill>
                <a:latin typeface="Courier New" pitchFamily="49" charset="0"/>
                <a:cs typeface="Courier New" pitchFamily="49" charset="0"/>
              </a:rPr>
              <a:t>)</a:t>
            </a:r>
          </a:p>
          <a:p>
            <a:pPr lvl="1">
              <a:buNone/>
            </a:pPr>
            <a:r>
              <a:rPr lang="en-US" b="1" dirty="0">
                <a:solidFill>
                  <a:schemeClr val="accent6">
                    <a:lumMod val="75000"/>
                  </a:schemeClr>
                </a:solidFill>
                <a:latin typeface="Courier New" pitchFamily="49" charset="0"/>
                <a:cs typeface="Courier New" pitchFamily="49" charset="0"/>
              </a:rPr>
              <a:t>   );</a:t>
            </a:r>
          </a:p>
          <a:p>
            <a:endParaRPr lang="en-US" dirty="0"/>
          </a:p>
        </p:txBody>
      </p:sp>
      <p:sp>
        <p:nvSpPr>
          <p:cNvPr id="2" name="Title 1"/>
          <p:cNvSpPr>
            <a:spLocks noGrp="1"/>
          </p:cNvSpPr>
          <p:nvPr>
            <p:ph type="title"/>
          </p:nvPr>
        </p:nvSpPr>
        <p:spPr>
          <a:noFill/>
          <a:ln>
            <a:noFill/>
          </a:ln>
        </p:spPr>
        <p:txBody>
          <a:bodyPr anchor="ctr"/>
          <a:lstStyle/>
          <a:p>
            <a:r>
              <a:rPr lang="en-US" sz="3600" dirty="0"/>
              <a:t>Lend a Hand: Solutions</a:t>
            </a:r>
          </a:p>
        </p:txBody>
      </p:sp>
      <p:pic>
        <p:nvPicPr>
          <p:cNvPr id="6" name="Picture 2"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4619" b="13742"/>
          <a:stretch/>
        </p:blipFill>
        <p:spPr bwMode="auto">
          <a:xfrm>
            <a:off x="7577366" y="76200"/>
            <a:ext cx="1384072" cy="79323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48</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57772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fade">
                                      <p:cBhvr>
                                        <p:cTn id="11" dur="1000"/>
                                        <p:tgtEl>
                                          <p:spTgt spid="4">
                                            <p:txEl>
                                              <p:pRg st="2" end="2"/>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1000"/>
                                        <p:tgtEl>
                                          <p:spTgt spid="4">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fade">
                                      <p:cBhvr>
                                        <p:cTn id="23" dur="1000"/>
                                        <p:tgtEl>
                                          <p:spTgt spid="4">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1000"/>
                                        <p:tgtEl>
                                          <p:spTgt spid="4">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1000"/>
                                        <p:tgtEl>
                                          <p:spTgt spid="4">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1000"/>
                                        <p:tgtEl>
                                          <p:spTgt spid="4">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fade">
                                      <p:cBhvr>
                                        <p:cTn id="35" dur="1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000" dirty="0" smtClean="0"/>
              <a:t>Create a table for the CMS application where the course fees are maintained.</a:t>
            </a:r>
          </a:p>
          <a:p>
            <a:endParaRPr lang="en-US" sz="2000" dirty="0" smtClean="0"/>
          </a:p>
          <a:p>
            <a:r>
              <a:rPr lang="en-US" sz="2000" dirty="0" smtClean="0"/>
              <a:t>Requirement 3: </a:t>
            </a:r>
          </a:p>
          <a:p>
            <a:pPr lvl="1"/>
            <a:r>
              <a:rPr lang="en-US" dirty="0" smtClean="0"/>
              <a:t>Create a table </a:t>
            </a:r>
            <a:r>
              <a:rPr lang="en-US" dirty="0" err="1" smtClean="0"/>
              <a:t>Course_Fees</a:t>
            </a:r>
            <a:r>
              <a:rPr lang="en-US" dirty="0" smtClean="0"/>
              <a:t> with the following columns and CHECK constraints</a:t>
            </a:r>
          </a:p>
          <a:p>
            <a:pPr lvl="1"/>
            <a:r>
              <a:rPr lang="en-US" dirty="0" smtClean="0"/>
              <a:t>Add the following constraints:</a:t>
            </a:r>
          </a:p>
          <a:p>
            <a:pPr lvl="2"/>
            <a:r>
              <a:rPr lang="en-US" sz="1600" dirty="0" err="1" smtClean="0"/>
              <a:t>Course_Code</a:t>
            </a:r>
            <a:r>
              <a:rPr lang="en-US" sz="1600" dirty="0" smtClean="0"/>
              <a:t> - FOREIGN KEY referencing </a:t>
            </a:r>
            <a:r>
              <a:rPr lang="en-US" sz="1600" dirty="0" err="1" smtClean="0"/>
              <a:t>Course_Info</a:t>
            </a:r>
            <a:r>
              <a:rPr lang="en-US" sz="1600" dirty="0" smtClean="0"/>
              <a:t> tables </a:t>
            </a:r>
            <a:r>
              <a:rPr lang="en-US" sz="1600" dirty="0" err="1" smtClean="0"/>
              <a:t>Course_Code</a:t>
            </a:r>
            <a:r>
              <a:rPr lang="en-US" sz="1600" dirty="0" smtClean="0"/>
              <a:t> column. </a:t>
            </a:r>
          </a:p>
          <a:p>
            <a:pPr lvl="2"/>
            <a:r>
              <a:rPr lang="en-US" sz="1600" dirty="0" err="1" smtClean="0"/>
              <a:t>Base_Fees</a:t>
            </a:r>
            <a:r>
              <a:rPr lang="en-US" sz="1600" dirty="0" smtClean="0"/>
              <a:t> should be greater than 15000</a:t>
            </a:r>
          </a:p>
          <a:p>
            <a:pPr lvl="2"/>
            <a:r>
              <a:rPr lang="en-US" sz="1600" dirty="0" err="1" smtClean="0"/>
              <a:t>Base_Fees</a:t>
            </a:r>
            <a:r>
              <a:rPr lang="en-US" sz="1600" dirty="0" smtClean="0"/>
              <a:t> should be greater than </a:t>
            </a:r>
            <a:r>
              <a:rPr lang="en-US" sz="1600" dirty="0" err="1" smtClean="0"/>
              <a:t>Special_Fees</a:t>
            </a:r>
            <a:r>
              <a:rPr lang="en-US" sz="1600" dirty="0" smtClean="0"/>
              <a:t>.</a:t>
            </a:r>
          </a:p>
          <a:p>
            <a:pPr lvl="2"/>
            <a:r>
              <a:rPr lang="en-US" sz="1600" dirty="0" smtClean="0"/>
              <a:t>Discount should be between 5 and 15 %.</a:t>
            </a:r>
          </a:p>
          <a:p>
            <a:endParaRPr lang="en-US" sz="1600" dirty="0"/>
          </a:p>
        </p:txBody>
      </p:sp>
      <p:sp>
        <p:nvSpPr>
          <p:cNvPr id="5" name="Title 4"/>
          <p:cNvSpPr>
            <a:spLocks noGrp="1"/>
          </p:cNvSpPr>
          <p:nvPr>
            <p:ph type="title"/>
          </p:nvPr>
        </p:nvSpPr>
        <p:spPr>
          <a:noFill/>
          <a:ln>
            <a:noFill/>
          </a:ln>
        </p:spPr>
        <p:txBody>
          <a:bodyPr anchor="ctr"/>
          <a:lstStyle/>
          <a:p>
            <a:r>
              <a:rPr lang="en-US" sz="3600" dirty="0"/>
              <a:t>Lend a Hand (Contd.)</a:t>
            </a:r>
          </a:p>
        </p:txBody>
      </p:sp>
      <p:pic>
        <p:nvPicPr>
          <p:cNvPr id="9" name="Picture 2" descr="http://t2.gstatic.com/images?q=tbn:ANd9GcTq6Gw3TUbGqr1NfzAlLJNRtI_NL4uDHS0wJZ6Pn9ByRZwZ7-wEOQ"/>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t="14619" b="13742"/>
          <a:stretch/>
        </p:blipFill>
        <p:spPr bwMode="auto">
          <a:xfrm>
            <a:off x="7577366" y="76200"/>
            <a:ext cx="1384072" cy="7932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p:cNvGraphicFramePr>
            <a:graphicFrameLocks noGrp="1"/>
          </p:cNvGraphicFramePr>
          <p:nvPr>
            <p:extLst>
              <p:ext uri="{D42A27DB-BD31-4B8C-83A1-F6EECF244321}">
                <p14:modId xmlns:p14="http://schemas.microsoft.com/office/powerpoint/2010/main" val="399234751"/>
              </p:ext>
            </p:extLst>
          </p:nvPr>
        </p:nvGraphicFramePr>
        <p:xfrm>
          <a:off x="1219200" y="4666939"/>
          <a:ext cx="6553199" cy="1621130"/>
        </p:xfrm>
        <a:graphic>
          <a:graphicData uri="http://schemas.openxmlformats.org/drawingml/2006/table">
            <a:tbl>
              <a:tblPr firstRow="1">
                <a:tableStyleId>{284E427A-3D55-4303-BF80-6455036E1DE7}</a:tableStyleId>
              </a:tblPr>
              <a:tblGrid>
                <a:gridCol w="2981080"/>
                <a:gridCol w="1993741"/>
                <a:gridCol w="1578378"/>
              </a:tblGrid>
              <a:tr h="320057">
                <a:tc>
                  <a:txBody>
                    <a:bodyPr/>
                    <a:lstStyle/>
                    <a:p>
                      <a:pPr marL="0" marR="0" algn="ctr">
                        <a:spcBef>
                          <a:spcPts val="0"/>
                        </a:spcBef>
                        <a:spcAft>
                          <a:spcPts val="0"/>
                        </a:spcAft>
                      </a:pPr>
                      <a:r>
                        <a:rPr lang="en-US" sz="1600" dirty="0" smtClean="0"/>
                        <a:t>Column Name</a:t>
                      </a:r>
                      <a:endParaRPr lang="en-US" sz="1600" b="0" dirty="0">
                        <a:solidFill>
                          <a:schemeClr val="tx1"/>
                        </a:solidFill>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600" dirty="0" smtClean="0"/>
                        <a:t>Data Type</a:t>
                      </a:r>
                      <a:endParaRPr lang="en-US" sz="1600" b="0" dirty="0">
                        <a:solidFill>
                          <a:schemeClr val="tx1"/>
                        </a:solidFill>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600" dirty="0" smtClean="0"/>
                        <a:t>Data Size</a:t>
                      </a:r>
                      <a:endParaRPr lang="en-US" sz="1600" b="0" dirty="0">
                        <a:solidFill>
                          <a:schemeClr val="tx1"/>
                        </a:solidFill>
                        <a:latin typeface="+mn-lt"/>
                        <a:ea typeface="Calibri"/>
                        <a:cs typeface="Arial" pitchFamily="34" charset="0"/>
                      </a:endParaRPr>
                    </a:p>
                  </a:txBody>
                  <a:tcPr marL="80387" marR="80387" marT="40193" marB="40193" anchor="ctr"/>
                </a:tc>
              </a:tr>
              <a:tr h="315351">
                <a:tc>
                  <a:txBody>
                    <a:bodyPr/>
                    <a:lstStyle/>
                    <a:p>
                      <a:pPr marL="0" marR="0" algn="ctr" defTabSz="914400" rtl="0" eaLnBrk="1" latinLnBrk="0" hangingPunct="1">
                        <a:spcBef>
                          <a:spcPts val="0"/>
                        </a:spcBef>
                        <a:spcAft>
                          <a:spcPts val="0"/>
                        </a:spcAft>
                      </a:pPr>
                      <a:r>
                        <a:rPr lang="en-US" sz="1600" kern="1200" dirty="0" smtClean="0"/>
                        <a:t>COURSE_CODE</a:t>
                      </a:r>
                      <a:endParaRPr lang="en-US" sz="1600" b="0" kern="1200" dirty="0">
                        <a:solidFill>
                          <a:schemeClr val="tx1"/>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600" kern="1200" dirty="0" smtClean="0"/>
                        <a:t>varchar</a:t>
                      </a:r>
                      <a:endParaRPr lang="en-US" sz="1600" b="0" kern="1200" dirty="0">
                        <a:solidFill>
                          <a:schemeClr val="tx1"/>
                        </a:solidFill>
                        <a:latin typeface="+mn-lt"/>
                        <a:ea typeface="Times New Roman"/>
                        <a:cs typeface="Arial" pitchFamily="34" charset="0"/>
                      </a:endParaRPr>
                    </a:p>
                  </a:txBody>
                  <a:tcPr marL="80387" marR="80387" marT="40193" marB="40193" anchor="ctr"/>
                </a:tc>
                <a:tc>
                  <a:txBody>
                    <a:bodyPr/>
                    <a:lstStyle/>
                    <a:p>
                      <a:pPr marL="0" marR="0" algn="ctr" defTabSz="914400" rtl="0" eaLnBrk="1" latinLnBrk="0" hangingPunct="1">
                        <a:spcBef>
                          <a:spcPts val="0"/>
                        </a:spcBef>
                        <a:spcAft>
                          <a:spcPts val="0"/>
                        </a:spcAft>
                      </a:pPr>
                      <a:r>
                        <a:rPr lang="en-US" sz="1600" kern="1200" dirty="0"/>
                        <a:t>10</a:t>
                      </a:r>
                      <a:endParaRPr lang="en-US" sz="1600" b="0" kern="1200" dirty="0">
                        <a:solidFill>
                          <a:schemeClr val="tx1"/>
                        </a:solidFill>
                        <a:latin typeface="+mn-lt"/>
                        <a:ea typeface="Times New Roman"/>
                        <a:cs typeface="Arial" pitchFamily="34" charset="0"/>
                      </a:endParaRPr>
                    </a:p>
                  </a:txBody>
                  <a:tcPr marL="80387" marR="80387" marT="40193" marB="40193" anchor="ctr"/>
                </a:tc>
              </a:tr>
              <a:tr h="315351">
                <a:tc>
                  <a:txBody>
                    <a:bodyPr/>
                    <a:lstStyle/>
                    <a:p>
                      <a:pPr marL="0" marR="0" algn="ctr">
                        <a:spcBef>
                          <a:spcPts val="0"/>
                        </a:spcBef>
                        <a:spcAft>
                          <a:spcPts val="0"/>
                        </a:spcAft>
                      </a:pPr>
                      <a:r>
                        <a:rPr lang="en-US" sz="1600" kern="1200" dirty="0" smtClean="0"/>
                        <a:t>BASE_FEES</a:t>
                      </a:r>
                      <a:endParaRPr lang="en-US" sz="1600" b="0" dirty="0">
                        <a:solidFill>
                          <a:schemeClr val="tx1"/>
                        </a:solidFill>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600" kern="1200" dirty="0" smtClean="0"/>
                        <a:t>int</a:t>
                      </a:r>
                      <a:endParaRPr lang="en-US" sz="1600" b="0" dirty="0">
                        <a:solidFill>
                          <a:schemeClr val="tx1"/>
                        </a:solidFill>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600" kern="1200" dirty="0" smtClean="0"/>
                        <a:t>10</a:t>
                      </a:r>
                      <a:endParaRPr lang="en-US" sz="1600" b="0" dirty="0">
                        <a:solidFill>
                          <a:schemeClr val="tx1"/>
                        </a:solidFill>
                        <a:latin typeface="+mn-lt"/>
                        <a:ea typeface="Calibri"/>
                        <a:cs typeface="Arial" pitchFamily="34" charset="0"/>
                      </a:endParaRPr>
                    </a:p>
                  </a:txBody>
                  <a:tcPr marL="80387" marR="80387" marT="40193" marB="40193" anchor="ctr"/>
                </a:tc>
              </a:tr>
              <a:tr h="315351">
                <a:tc>
                  <a:txBody>
                    <a:bodyPr/>
                    <a:lstStyle/>
                    <a:p>
                      <a:pPr marL="0" marR="0" algn="ctr">
                        <a:spcBef>
                          <a:spcPts val="0"/>
                        </a:spcBef>
                        <a:spcAft>
                          <a:spcPts val="0"/>
                        </a:spcAft>
                      </a:pPr>
                      <a:r>
                        <a:rPr lang="en-US" sz="1600" dirty="0" smtClean="0"/>
                        <a:t>SPECIAL_FEES</a:t>
                      </a:r>
                      <a:endParaRPr lang="en-US" sz="1600" b="0" dirty="0">
                        <a:solidFill>
                          <a:schemeClr val="tx1"/>
                        </a:solidFill>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600" dirty="0" smtClean="0"/>
                        <a:t>int</a:t>
                      </a:r>
                      <a:endParaRPr lang="en-US" sz="1600" b="0" dirty="0">
                        <a:solidFill>
                          <a:schemeClr val="tx1"/>
                        </a:solidFill>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600" dirty="0" smtClean="0"/>
                        <a:t>10</a:t>
                      </a:r>
                      <a:endParaRPr lang="en-US" sz="1600" b="0" dirty="0">
                        <a:solidFill>
                          <a:schemeClr val="tx1"/>
                        </a:solidFill>
                        <a:latin typeface="+mn-lt"/>
                        <a:ea typeface="Calibri"/>
                        <a:cs typeface="Arial" pitchFamily="34" charset="0"/>
                      </a:endParaRPr>
                    </a:p>
                  </a:txBody>
                  <a:tcPr marL="80387" marR="80387" marT="40193" marB="40193" anchor="ctr"/>
                </a:tc>
              </a:tr>
              <a:tr h="315351">
                <a:tc>
                  <a:txBody>
                    <a:bodyPr/>
                    <a:lstStyle/>
                    <a:p>
                      <a:pPr marL="0" marR="0" algn="ctr">
                        <a:spcBef>
                          <a:spcPts val="0"/>
                        </a:spcBef>
                        <a:spcAft>
                          <a:spcPts val="0"/>
                        </a:spcAft>
                      </a:pPr>
                      <a:r>
                        <a:rPr lang="en-US" sz="1600" dirty="0" smtClean="0"/>
                        <a:t>DISCOUNT</a:t>
                      </a:r>
                      <a:endParaRPr lang="en-US" sz="1600" b="0" dirty="0">
                        <a:solidFill>
                          <a:schemeClr val="tx1"/>
                        </a:solidFill>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600" dirty="0" smtClean="0"/>
                        <a:t>int</a:t>
                      </a:r>
                      <a:endParaRPr lang="en-US" sz="1600" b="0" dirty="0">
                        <a:solidFill>
                          <a:schemeClr val="tx1"/>
                        </a:solidFill>
                        <a:latin typeface="+mn-lt"/>
                        <a:ea typeface="Calibri"/>
                        <a:cs typeface="Arial" pitchFamily="34" charset="0"/>
                      </a:endParaRPr>
                    </a:p>
                  </a:txBody>
                  <a:tcPr marL="80387" marR="80387" marT="40193" marB="40193" anchor="ctr"/>
                </a:tc>
                <a:tc>
                  <a:txBody>
                    <a:bodyPr/>
                    <a:lstStyle/>
                    <a:p>
                      <a:pPr marL="0" marR="0" algn="ctr">
                        <a:spcBef>
                          <a:spcPts val="0"/>
                        </a:spcBef>
                        <a:spcAft>
                          <a:spcPts val="0"/>
                        </a:spcAft>
                      </a:pPr>
                      <a:r>
                        <a:rPr lang="en-US" sz="1600" dirty="0" smtClean="0"/>
                        <a:t>5</a:t>
                      </a:r>
                      <a:endParaRPr lang="en-US" sz="1600" b="0" dirty="0">
                        <a:solidFill>
                          <a:schemeClr val="tx1"/>
                        </a:solidFill>
                        <a:latin typeface="+mn-lt"/>
                        <a:ea typeface="Calibri"/>
                        <a:cs typeface="Arial" pitchFamily="34" charset="0"/>
                      </a:endParaRPr>
                    </a:p>
                  </a:txBody>
                  <a:tcPr marL="80387" marR="80387" marT="40193" marB="40193" anchor="ctr"/>
                </a:tc>
              </a:tr>
            </a:tbl>
          </a:graphicData>
        </a:graphic>
      </p:graphicFrame>
      <p:sp>
        <p:nvSpPr>
          <p:cNvPr id="11" name="TextBox 10"/>
          <p:cNvSpPr txBox="1"/>
          <p:nvPr/>
        </p:nvSpPr>
        <p:spPr>
          <a:xfrm>
            <a:off x="1229193" y="4245964"/>
            <a:ext cx="6535712" cy="316907"/>
          </a:xfrm>
          <a:prstGeom prst="rect">
            <a:avLst/>
          </a:prstGeom>
          <a:solidFill>
            <a:schemeClr val="accent2"/>
          </a:solidFill>
          <a:ln>
            <a:solidFill>
              <a:schemeClr val="tx1"/>
            </a:solidFill>
          </a:ln>
        </p:spPr>
        <p:txBody>
          <a:bodyPr wrap="square" rtlCol="0" anchor="ctr">
            <a:spAutoFit/>
          </a:bodyPr>
          <a:lstStyle/>
          <a:p>
            <a:pPr algn="ctr"/>
            <a:r>
              <a:rPr lang="en-US" sz="1400" b="1" dirty="0">
                <a:solidFill>
                  <a:schemeClr val="bg1"/>
                </a:solidFill>
              </a:rPr>
              <a:t> COURSE_FEES</a:t>
            </a:r>
          </a:p>
        </p:txBody>
      </p:sp>
      <p:sp>
        <p:nvSpPr>
          <p:cNvPr id="17"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49</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59227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1000"/>
                                        <p:tgtEl>
                                          <p:spTgt spid="6">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1000"/>
                                        <p:tgtEl>
                                          <p:spTgt spid="6">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1000"/>
                                        <p:tgtEl>
                                          <p:spTgt spid="6">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1000"/>
                                        <p:tgtEl>
                                          <p:spTgt spid="6">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1000"/>
                                        <p:tgtEl>
                                          <p:spTgt spid="6">
                                            <p:txEl>
                                              <p:pRg st="6" end="6"/>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fade">
                                      <p:cBhvr>
                                        <p:cTn id="31" dur="1000"/>
                                        <p:tgtEl>
                                          <p:spTgt spid="6">
                                            <p:txEl>
                                              <p:pRg st="7" end="7"/>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1000"/>
                                        <p:tgtEl>
                                          <p:spTgt spid="6">
                                            <p:txEl>
                                              <p:pRg st="8" end="8"/>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762000"/>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288925">
              <a:spcBef>
                <a:spcPts val="0"/>
              </a:spcBef>
              <a:spcAft>
                <a:spcPts val="600"/>
              </a:spcAft>
            </a:pPr>
            <a:r>
              <a:rPr lang="en-US" dirty="0"/>
              <a:t>For the complete understanding of ANSI SQL, we are going to make use of Product Management System (PMS) for ABC Traders.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
        <p:nvSpPr>
          <p:cNvPr id="27" name="Title 1"/>
          <p:cNvSpPr>
            <a:spLocks noGrp="1"/>
          </p:cNvSpPr>
          <p:nvPr>
            <p:ph type="title"/>
          </p:nvPr>
        </p:nvSpPr>
        <p:spPr>
          <a:noFill/>
          <a:ln>
            <a:noFill/>
          </a:ln>
        </p:spPr>
        <p:txBody>
          <a:bodyPr anchor="ctr"/>
          <a:lstStyle/>
          <a:p>
            <a:r>
              <a:rPr lang="en-US" sz="3600" dirty="0"/>
              <a:t>Scenario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3352800"/>
            <a:ext cx="8305800" cy="2031325"/>
          </a:xfrm>
          <a:prstGeom prst="rect">
            <a:avLst/>
          </a:prstGeom>
          <a:noFill/>
        </p:spPr>
        <p:txBody>
          <a:bodyPr wrap="square" rtlCol="0">
            <a:spAutoFit/>
          </a:bodyPr>
          <a:lstStyle/>
          <a:p>
            <a:pPr marL="288925" indent="-285750">
              <a:buFont typeface="Arial" pitchFamily="34" charset="0"/>
              <a:buChar char="•"/>
            </a:pPr>
            <a:r>
              <a:rPr lang="en-US" dirty="0">
                <a:solidFill>
                  <a:prstClr val="black"/>
                </a:solidFill>
              </a:rPr>
              <a:t>ABC Traders is a company which buys collectable model cars, trains, trucks, </a:t>
            </a:r>
            <a:r>
              <a:rPr lang="en-US" dirty="0" smtClean="0">
                <a:solidFill>
                  <a:prstClr val="black"/>
                </a:solidFill>
              </a:rPr>
              <a:t>buses, and </a:t>
            </a:r>
            <a:r>
              <a:rPr lang="en-US" dirty="0">
                <a:solidFill>
                  <a:prstClr val="black"/>
                </a:solidFill>
              </a:rPr>
              <a:t>ships directly from manufacturers and </a:t>
            </a:r>
            <a:r>
              <a:rPr lang="en-US" dirty="0" smtClean="0">
                <a:solidFill>
                  <a:prstClr val="black"/>
                </a:solidFill>
              </a:rPr>
              <a:t>sell </a:t>
            </a:r>
            <a:r>
              <a:rPr lang="en-US" dirty="0">
                <a:solidFill>
                  <a:prstClr val="black"/>
                </a:solidFill>
              </a:rPr>
              <a:t>them to distributors across the globe. In order to manage the stocking, supply, and payment </a:t>
            </a:r>
            <a:r>
              <a:rPr lang="en-US" dirty="0" smtClean="0">
                <a:solidFill>
                  <a:prstClr val="black"/>
                </a:solidFill>
              </a:rPr>
              <a:t>transactions, </a:t>
            </a:r>
            <a:r>
              <a:rPr lang="en-US" dirty="0">
                <a:solidFill>
                  <a:prstClr val="black"/>
                </a:solidFill>
              </a:rPr>
              <a:t>the above mentioned software is </a:t>
            </a:r>
            <a:r>
              <a:rPr lang="en-US" dirty="0" smtClean="0">
                <a:solidFill>
                  <a:prstClr val="black"/>
                </a:solidFill>
              </a:rPr>
              <a:t>developed.</a:t>
            </a:r>
          </a:p>
          <a:p>
            <a:pPr marL="288925" indent="-285750">
              <a:buFont typeface="Arial" pitchFamily="34" charset="0"/>
              <a:buChar char="•"/>
            </a:pPr>
            <a:r>
              <a:rPr lang="en-US" dirty="0" smtClean="0">
                <a:solidFill>
                  <a:prstClr val="black"/>
                </a:solidFill>
              </a:rPr>
              <a:t>As </a:t>
            </a:r>
            <a:r>
              <a:rPr lang="en-US" dirty="0">
                <a:solidFill>
                  <a:prstClr val="black"/>
                </a:solidFill>
              </a:rPr>
              <a:t>per the requirement of the trading company, </a:t>
            </a:r>
            <a:r>
              <a:rPr lang="en-US" dirty="0" smtClean="0">
                <a:solidFill>
                  <a:prstClr val="black"/>
                </a:solidFill>
              </a:rPr>
              <a:t>an </a:t>
            </a:r>
            <a:r>
              <a:rPr lang="en-US" dirty="0">
                <a:solidFill>
                  <a:prstClr val="black"/>
                </a:solidFill>
              </a:rPr>
              <a:t>inventory system is developed to collect the information of the </a:t>
            </a:r>
            <a:r>
              <a:rPr lang="en-US" dirty="0" smtClean="0">
                <a:solidFill>
                  <a:prstClr val="black"/>
                </a:solidFill>
              </a:rPr>
              <a:t>products, customers, </a:t>
            </a:r>
            <a:r>
              <a:rPr lang="en-US" dirty="0">
                <a:solidFill>
                  <a:prstClr val="black"/>
                </a:solidFill>
              </a:rPr>
              <a:t>and their payment processing.</a:t>
            </a:r>
          </a:p>
          <a:p>
            <a:endParaRPr lang="en-US" dirty="0">
              <a:solidFill>
                <a:prstClr val="black"/>
              </a:solidFill>
            </a:endParaRPr>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prstClr val="black"/>
                </a:solidFill>
              </a:rPr>
              <a:t>5</a:t>
            </a:r>
            <a:endParaRPr lang="en-US" sz="1400" dirty="0">
              <a:solidFill>
                <a:prstClr val="black"/>
              </a:solidFill>
            </a:endParaRPr>
          </a:p>
        </p:txBody>
      </p:sp>
    </p:spTree>
    <p:extLst>
      <p:ext uri="{BB962C8B-B14F-4D97-AF65-F5344CB8AC3E}">
        <p14:creationId xmlns:p14="http://schemas.microsoft.com/office/powerpoint/2010/main" val="234367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arn(inVertical)">
                                      <p:cBhvr>
                                        <p:cTn id="11" dur="500"/>
                                        <p:tgtEl>
                                          <p:spTgt spid="20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295400"/>
            <a:ext cx="8732838" cy="4781843"/>
          </a:xfrm>
        </p:spPr>
        <p:txBody>
          <a:bodyPr/>
          <a:lstStyle/>
          <a:p>
            <a:r>
              <a:rPr lang="en-US" sz="2000" dirty="0" smtClean="0"/>
              <a:t>Solution 3: </a:t>
            </a:r>
          </a:p>
          <a:p>
            <a:endParaRPr lang="en-US" dirty="0" smtClean="0"/>
          </a:p>
          <a:p>
            <a:pPr lvl="1">
              <a:buNone/>
            </a:pPr>
            <a:r>
              <a:rPr lang="en-US" b="1" dirty="0">
                <a:solidFill>
                  <a:schemeClr val="accent1">
                    <a:lumMod val="75000"/>
                  </a:schemeClr>
                </a:solidFill>
                <a:latin typeface="Courier New" pitchFamily="49" charset="0"/>
                <a:cs typeface="Courier New" pitchFamily="49" charset="0"/>
              </a:rPr>
              <a:t>CREATE TABLE </a:t>
            </a:r>
            <a:r>
              <a:rPr lang="en-US" b="1" dirty="0" err="1">
                <a:solidFill>
                  <a:schemeClr val="accent6">
                    <a:lumMod val="75000"/>
                  </a:schemeClr>
                </a:solidFill>
                <a:latin typeface="Courier New" pitchFamily="49" charset="0"/>
                <a:cs typeface="Courier New" pitchFamily="49" charset="0"/>
              </a:rPr>
              <a:t>course_fees</a:t>
            </a:r>
            <a:endParaRPr lang="en-US" b="1" dirty="0">
              <a:solidFill>
                <a:schemeClr val="accent6">
                  <a:lumMod val="75000"/>
                </a:schemeClr>
              </a:solidFill>
              <a:latin typeface="Courier New" pitchFamily="49" charset="0"/>
              <a:cs typeface="Courier New" pitchFamily="49" charset="0"/>
            </a:endParaRPr>
          </a:p>
          <a:p>
            <a:pPr lvl="1">
              <a:buNone/>
            </a:pPr>
            <a:r>
              <a:rPr lang="en-US" b="1" dirty="0">
                <a:solidFill>
                  <a:schemeClr val="accent6">
                    <a:lumMod val="75000"/>
                  </a:schemeClr>
                </a:solidFill>
                <a:latin typeface="Courier New" pitchFamily="49" charset="0"/>
                <a:cs typeface="Courier New" pitchFamily="49" charset="0"/>
              </a:rPr>
              <a:t>(</a:t>
            </a:r>
          </a:p>
          <a:p>
            <a:pPr lvl="1">
              <a:buNone/>
            </a:pPr>
            <a:r>
              <a:rPr lang="en-US" b="1" dirty="0" err="1">
                <a:solidFill>
                  <a:schemeClr val="accent6">
                    <a:lumMod val="75000"/>
                  </a:schemeClr>
                </a:solidFill>
                <a:latin typeface="Courier New" pitchFamily="49" charset="0"/>
                <a:cs typeface="Courier New" pitchFamily="49" charset="0"/>
              </a:rPr>
              <a:t>Course_code</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VARCHAR (20), </a:t>
            </a:r>
          </a:p>
          <a:p>
            <a:pPr lvl="1">
              <a:buNone/>
            </a:pPr>
            <a:r>
              <a:rPr lang="en-US" b="1" dirty="0" err="1">
                <a:solidFill>
                  <a:schemeClr val="accent6">
                    <a:lumMod val="75000"/>
                  </a:schemeClr>
                </a:solidFill>
                <a:latin typeface="Courier New" pitchFamily="49" charset="0"/>
                <a:cs typeface="Courier New" pitchFamily="49" charset="0"/>
              </a:rPr>
              <a:t>Base_fees</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INT (10),</a:t>
            </a:r>
          </a:p>
          <a:p>
            <a:pPr lvl="1">
              <a:buNone/>
            </a:pPr>
            <a:r>
              <a:rPr lang="en-US" b="1" dirty="0" err="1">
                <a:solidFill>
                  <a:schemeClr val="accent6">
                    <a:lumMod val="75000"/>
                  </a:schemeClr>
                </a:solidFill>
                <a:latin typeface="Courier New" pitchFamily="49" charset="0"/>
                <a:cs typeface="Courier New" pitchFamily="49" charset="0"/>
              </a:rPr>
              <a:t>Special_fees</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INT(10),</a:t>
            </a:r>
          </a:p>
          <a:p>
            <a:pPr lvl="1">
              <a:buNone/>
            </a:pPr>
            <a:r>
              <a:rPr lang="en-US" b="1" dirty="0">
                <a:solidFill>
                  <a:schemeClr val="accent6">
                    <a:lumMod val="75000"/>
                  </a:schemeClr>
                </a:solidFill>
                <a:latin typeface="Courier New" pitchFamily="49" charset="0"/>
                <a:cs typeface="Courier New" pitchFamily="49" charset="0"/>
              </a:rPr>
              <a:t>Discount</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INT (5),</a:t>
            </a:r>
          </a:p>
          <a:p>
            <a:pPr lvl="1">
              <a:buNone/>
            </a:pPr>
            <a:r>
              <a:rPr lang="en-US" b="1" dirty="0">
                <a:solidFill>
                  <a:schemeClr val="accent1">
                    <a:lumMod val="75000"/>
                  </a:schemeClr>
                </a:solidFill>
                <a:latin typeface="Courier New" pitchFamily="49" charset="0"/>
                <a:cs typeface="Courier New" pitchFamily="49" charset="0"/>
              </a:rPr>
              <a:t>CONSTRAINT</a:t>
            </a:r>
            <a:r>
              <a:rPr lang="en-US" sz="1600"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fk_course_code2</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FOREIGN</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KEY</a:t>
            </a:r>
            <a:r>
              <a:rPr lang="en-US" b="1" dirty="0">
                <a:solidFill>
                  <a:schemeClr val="accent6">
                    <a:lumMod val="75000"/>
                  </a:schemeClr>
                </a:solidFill>
                <a:latin typeface="Courier New" pitchFamily="49" charset="0"/>
                <a:cs typeface="Courier New" pitchFamily="49" charset="0"/>
              </a:rPr>
              <a:t>(</a:t>
            </a:r>
            <a:r>
              <a:rPr lang="en-US" b="1" dirty="0" err="1">
                <a:solidFill>
                  <a:schemeClr val="accent6">
                    <a:lumMod val="75000"/>
                  </a:schemeClr>
                </a:solidFill>
                <a:latin typeface="Courier New" pitchFamily="49" charset="0"/>
                <a:cs typeface="Courier New" pitchFamily="49" charset="0"/>
              </a:rPr>
              <a:t>course_code</a:t>
            </a:r>
            <a:r>
              <a:rPr lang="en-US" b="1" dirty="0">
                <a:solidFill>
                  <a:schemeClr val="accent6">
                    <a:lumMod val="75000"/>
                  </a:schemeClr>
                </a:solidFill>
                <a:latin typeface="Courier New" pitchFamily="49" charset="0"/>
                <a:cs typeface="Courier New" pitchFamily="49" charset="0"/>
              </a:rPr>
              <a:t>)</a:t>
            </a:r>
            <a:r>
              <a:rPr lang="en-US" sz="1600" dirty="0" smtClean="0">
                <a:latin typeface="Courier New" pitchFamily="49" charset="0"/>
                <a:cs typeface="Courier New" pitchFamily="49" charset="0"/>
              </a:rPr>
              <a:t> </a:t>
            </a:r>
          </a:p>
          <a:p>
            <a:pPr lvl="1">
              <a:buNone/>
            </a:pPr>
            <a:r>
              <a:rPr lang="en-US" b="1" dirty="0">
                <a:solidFill>
                  <a:schemeClr val="accent1">
                    <a:lumMod val="75000"/>
                  </a:schemeClr>
                </a:solidFill>
                <a:latin typeface="Courier New" pitchFamily="49" charset="0"/>
                <a:cs typeface="Courier New" pitchFamily="49" charset="0"/>
              </a:rPr>
              <a:t>REFERENCES</a:t>
            </a: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course_info</a:t>
            </a:r>
            <a:r>
              <a:rPr lang="en-US" b="1" dirty="0">
                <a:solidFill>
                  <a:schemeClr val="accent6">
                    <a:lumMod val="75000"/>
                  </a:schemeClr>
                </a:solidFill>
                <a:latin typeface="Courier New" pitchFamily="49" charset="0"/>
                <a:cs typeface="Courier New" pitchFamily="49" charset="0"/>
              </a:rPr>
              <a:t>(</a:t>
            </a:r>
            <a:r>
              <a:rPr lang="en-US" b="1" dirty="0" err="1">
                <a:solidFill>
                  <a:schemeClr val="accent6">
                    <a:lumMod val="75000"/>
                  </a:schemeClr>
                </a:solidFill>
                <a:latin typeface="Courier New" pitchFamily="49" charset="0"/>
                <a:cs typeface="Courier New" pitchFamily="49" charset="0"/>
              </a:rPr>
              <a:t>course_code</a:t>
            </a:r>
            <a:r>
              <a:rPr lang="en-US" b="1" dirty="0">
                <a:solidFill>
                  <a:schemeClr val="accent6">
                    <a:lumMod val="75000"/>
                  </a:schemeClr>
                </a:solidFill>
                <a:latin typeface="Courier New" pitchFamily="49" charset="0"/>
                <a:cs typeface="Courier New" pitchFamily="49" charset="0"/>
              </a:rPr>
              <a:t>),</a:t>
            </a:r>
            <a:r>
              <a:rPr lang="en-US" sz="1600" dirty="0" smtClean="0">
                <a:latin typeface="Courier New" pitchFamily="49" charset="0"/>
                <a:cs typeface="Courier New" pitchFamily="49" charset="0"/>
              </a:rPr>
              <a:t> </a:t>
            </a:r>
          </a:p>
          <a:p>
            <a:pPr lvl="1">
              <a:buNone/>
            </a:pPr>
            <a:r>
              <a:rPr lang="en-US" b="1" dirty="0">
                <a:solidFill>
                  <a:schemeClr val="accent1">
                    <a:lumMod val="75000"/>
                  </a:schemeClr>
                </a:solidFill>
                <a:latin typeface="Courier New" pitchFamily="49" charset="0"/>
                <a:cs typeface="Courier New" pitchFamily="49" charset="0"/>
              </a:rPr>
              <a:t>CONSTRAINT</a:t>
            </a: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chk_base_fees</a:t>
            </a:r>
            <a:r>
              <a:rPr lang="en-US" sz="1600"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CHECK(</a:t>
            </a:r>
            <a:r>
              <a:rPr lang="en-US" b="1" dirty="0" err="1">
                <a:solidFill>
                  <a:schemeClr val="accent6">
                    <a:lumMod val="75000"/>
                  </a:schemeClr>
                </a:solidFill>
                <a:latin typeface="Courier New" pitchFamily="49" charset="0"/>
                <a:cs typeface="Courier New" pitchFamily="49" charset="0"/>
              </a:rPr>
              <a:t>base_fees</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&gt; 0</a:t>
            </a:r>
            <a:r>
              <a:rPr lang="en-US" sz="1600" dirty="0" smtClean="0">
                <a:latin typeface="Courier New" pitchFamily="49" charset="0"/>
                <a:cs typeface="Courier New" pitchFamily="49" charset="0"/>
              </a:rPr>
              <a:t> </a:t>
            </a:r>
            <a:r>
              <a:rPr lang="en-US" b="1" dirty="0">
                <a:solidFill>
                  <a:schemeClr val="accent1">
                    <a:lumMod val="75000"/>
                  </a:schemeClr>
                </a:solidFill>
                <a:latin typeface="Courier New" pitchFamily="49" charset="0"/>
                <a:cs typeface="Courier New" pitchFamily="49" charset="0"/>
              </a:rPr>
              <a:t>AND</a:t>
            </a: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base_fees</a:t>
            </a:r>
            <a:r>
              <a:rPr lang="en-US" b="1" dirty="0">
                <a:solidFill>
                  <a:schemeClr val="accent6">
                    <a:lumMod val="75000"/>
                  </a:schemeClr>
                </a:solidFill>
                <a:latin typeface="Courier New" pitchFamily="49" charset="0"/>
                <a:cs typeface="Courier New" pitchFamily="49" charset="0"/>
              </a:rPr>
              <a:t>&gt;</a:t>
            </a:r>
            <a:r>
              <a:rPr lang="en-US" b="1" dirty="0" err="1">
                <a:solidFill>
                  <a:schemeClr val="accent6">
                    <a:lumMod val="75000"/>
                  </a:schemeClr>
                </a:solidFill>
                <a:latin typeface="Courier New" pitchFamily="49" charset="0"/>
                <a:cs typeface="Courier New" pitchFamily="49" charset="0"/>
              </a:rPr>
              <a:t>special_fees</a:t>
            </a:r>
            <a:r>
              <a:rPr lang="en-US" b="1" dirty="0">
                <a:solidFill>
                  <a:schemeClr val="accent6">
                    <a:lumMod val="75000"/>
                  </a:schemeClr>
                </a:solidFill>
                <a:latin typeface="Courier New" pitchFamily="49" charset="0"/>
                <a:cs typeface="Courier New" pitchFamily="49" charset="0"/>
              </a:rPr>
              <a:t>),</a:t>
            </a:r>
            <a:r>
              <a:rPr lang="en-US" sz="1600" dirty="0" smtClean="0">
                <a:latin typeface="Courier New" pitchFamily="49" charset="0"/>
                <a:cs typeface="Courier New" pitchFamily="49" charset="0"/>
              </a:rPr>
              <a:t> </a:t>
            </a:r>
          </a:p>
          <a:p>
            <a:pPr lvl="1">
              <a:buNone/>
            </a:pPr>
            <a:r>
              <a:rPr lang="en-US" b="1" dirty="0">
                <a:solidFill>
                  <a:schemeClr val="accent1">
                    <a:lumMod val="75000"/>
                  </a:schemeClr>
                </a:solidFill>
                <a:latin typeface="Courier New" pitchFamily="49" charset="0"/>
                <a:cs typeface="Courier New" pitchFamily="49" charset="0"/>
              </a:rPr>
              <a:t>CONSTRAINT</a:t>
            </a:r>
            <a:r>
              <a:rPr lang="en-US" sz="1600" dirty="0" smtClean="0">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chk_discount</a:t>
            </a:r>
            <a:r>
              <a:rPr lang="en-US" sz="1600" dirty="0" smtClean="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CHECK(discount </a:t>
            </a:r>
            <a:r>
              <a:rPr lang="en-US" b="1" dirty="0">
                <a:solidFill>
                  <a:schemeClr val="accent1">
                    <a:lumMod val="75000"/>
                  </a:schemeClr>
                </a:solidFill>
                <a:latin typeface="Courier New" pitchFamily="49" charset="0"/>
                <a:cs typeface="Courier New" pitchFamily="49" charset="0"/>
              </a:rPr>
              <a:t>&gt;=5 AND </a:t>
            </a:r>
            <a:r>
              <a:rPr lang="en-US" b="1" dirty="0">
                <a:solidFill>
                  <a:schemeClr val="accent6">
                    <a:lumMod val="75000"/>
                  </a:schemeClr>
                </a:solidFill>
                <a:latin typeface="Courier New" pitchFamily="49" charset="0"/>
                <a:cs typeface="Courier New" pitchFamily="49" charset="0"/>
              </a:rPr>
              <a:t>discount </a:t>
            </a:r>
            <a:r>
              <a:rPr lang="en-US" b="1" dirty="0">
                <a:solidFill>
                  <a:schemeClr val="accent1">
                    <a:lumMod val="75000"/>
                  </a:schemeClr>
                </a:solidFill>
                <a:latin typeface="Courier New" pitchFamily="49" charset="0"/>
                <a:cs typeface="Courier New" pitchFamily="49" charset="0"/>
              </a:rPr>
              <a:t>&lt;=15) </a:t>
            </a:r>
          </a:p>
          <a:p>
            <a:pPr lvl="1">
              <a:buNone/>
            </a:pPr>
            <a:r>
              <a:rPr lang="en-US" b="1" dirty="0">
                <a:solidFill>
                  <a:schemeClr val="accent1">
                    <a:lumMod val="75000"/>
                  </a:schemeClr>
                </a:solidFill>
                <a:latin typeface="Courier New" pitchFamily="49" charset="0"/>
                <a:cs typeface="Courier New" pitchFamily="49" charset="0"/>
              </a:rPr>
              <a:t>);</a:t>
            </a:r>
          </a:p>
          <a:p>
            <a:endParaRPr lang="en-US" dirty="0"/>
          </a:p>
        </p:txBody>
      </p:sp>
      <p:sp>
        <p:nvSpPr>
          <p:cNvPr id="5" name="Title 4"/>
          <p:cNvSpPr>
            <a:spLocks noGrp="1"/>
          </p:cNvSpPr>
          <p:nvPr>
            <p:ph type="title"/>
          </p:nvPr>
        </p:nvSpPr>
        <p:spPr>
          <a:noFill/>
          <a:ln>
            <a:noFill/>
          </a:ln>
        </p:spPr>
        <p:txBody>
          <a:bodyPr anchor="ctr"/>
          <a:lstStyle/>
          <a:p>
            <a:r>
              <a:rPr lang="en-US" sz="3600" dirty="0"/>
              <a:t>Lend a Hand: Solutions</a:t>
            </a:r>
          </a:p>
        </p:txBody>
      </p:sp>
      <p:pic>
        <p:nvPicPr>
          <p:cNvPr id="7" name="Picture 2" descr="http://t2.gstatic.com/images?q=tbn:ANd9GcTq6Gw3TUbGqr1NfzAlLJNRtI_NL4uDHS0wJZ6Pn9ByRZwZ7-wEOQ"/>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t="14619" b="13742"/>
          <a:stretch/>
        </p:blipFill>
        <p:spPr bwMode="auto">
          <a:xfrm>
            <a:off x="7577366" y="76200"/>
            <a:ext cx="1384072" cy="79323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50</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75785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1000"/>
                                        <p:tgtEl>
                                          <p:spTgt spid="6">
                                            <p:txEl>
                                              <p:pRg st="2" end="2"/>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1000"/>
                                        <p:tgtEl>
                                          <p:spTgt spid="6">
                                            <p:txEl>
                                              <p:pRg st="3" end="3"/>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1000"/>
                                        <p:tgtEl>
                                          <p:spTgt spid="6">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1000"/>
                                        <p:tgtEl>
                                          <p:spTgt spid="6">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1000"/>
                                        <p:tgtEl>
                                          <p:spTgt spid="6">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1000"/>
                                        <p:tgtEl>
                                          <p:spTgt spid="6">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1000"/>
                                        <p:tgtEl>
                                          <p:spTgt spid="6">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1000"/>
                                        <p:tgtEl>
                                          <p:spTgt spid="6">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fade">
                                      <p:cBhvr>
                                        <p:cTn id="35" dur="1000"/>
                                        <p:tgtEl>
                                          <p:spTgt spid="6">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animEffect transition="in" filter="fade">
                                      <p:cBhvr>
                                        <p:cTn id="38" dur="1000"/>
                                        <p:tgtEl>
                                          <p:spTgt spid="6">
                                            <p:txEl>
                                              <p:pRg st="11" end="1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animEffect transition="in" filter="fade">
                                      <p:cBhvr>
                                        <p:cTn id="41" dur="10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5257800" cy="4827587"/>
          </a:xfrm>
        </p:spPr>
        <p:txBody>
          <a:bodyPr/>
          <a:lstStyle/>
          <a:p>
            <a:r>
              <a:rPr sz="2000" dirty="0" smtClean="0"/>
              <a:t>In this session, you have learned the following:</a:t>
            </a:r>
            <a:endParaRPr lang="en-US" sz="2000" dirty="0" smtClean="0"/>
          </a:p>
          <a:p>
            <a:pPr lvl="1">
              <a:spcBef>
                <a:spcPts val="0"/>
              </a:spcBef>
            </a:pPr>
            <a:r>
              <a:rPr lang="en-US" dirty="0"/>
              <a:t>Data Integrity refers to maintaining and assuring the accuracy and consistency of data over its entire lifecycle.</a:t>
            </a:r>
          </a:p>
          <a:p>
            <a:pPr lvl="1">
              <a:spcBef>
                <a:spcPts val="0"/>
              </a:spcBef>
            </a:pPr>
            <a:r>
              <a:rPr lang="en-US" dirty="0"/>
              <a:t>Integrity constraints are used to ensure accuracy and consistency of data in a relational database</a:t>
            </a:r>
            <a:r>
              <a:rPr lang="en-US" dirty="0" smtClean="0"/>
              <a:t>.</a:t>
            </a:r>
          </a:p>
          <a:p>
            <a:pPr lvl="1">
              <a:spcBef>
                <a:spcPts val="0"/>
              </a:spcBef>
            </a:pPr>
            <a:r>
              <a:rPr lang="en-US" dirty="0" smtClean="0"/>
              <a:t>PRIMARY KEY Constraint defines </a:t>
            </a:r>
            <a:r>
              <a:rPr lang="en-US" dirty="0"/>
              <a:t>a column or combination of columns which uniquely identifies each row in the </a:t>
            </a:r>
            <a:r>
              <a:rPr lang="en-US" dirty="0" smtClean="0"/>
              <a:t>table.</a:t>
            </a:r>
            <a:endParaRPr lang="en-US" dirty="0"/>
          </a:p>
          <a:p>
            <a:pPr marL="730250" indent="-333375">
              <a:spcBef>
                <a:spcPts val="0"/>
              </a:spcBef>
              <a:buFont typeface="Arial" pitchFamily="34" charset="0"/>
              <a:buChar char="‒"/>
            </a:pPr>
            <a:r>
              <a:rPr lang="en-US" dirty="0"/>
              <a:t>A sequence is a database object that generates unique numbers, mostly used for </a:t>
            </a:r>
            <a:r>
              <a:rPr lang="en-US" dirty="0" smtClean="0"/>
              <a:t>PRIMARY KEY </a:t>
            </a:r>
            <a:r>
              <a:rPr lang="en-US" dirty="0"/>
              <a:t>values</a:t>
            </a:r>
            <a:r>
              <a:rPr lang="en-US" dirty="0" smtClean="0"/>
              <a:t>.</a:t>
            </a:r>
          </a:p>
          <a:p>
            <a:pPr marL="730250" indent="-333375">
              <a:spcBef>
                <a:spcPts val="0"/>
              </a:spcBef>
              <a:buFont typeface="Arial" pitchFamily="34" charset="0"/>
              <a:buChar char="‒"/>
            </a:pPr>
            <a:r>
              <a:rPr lang="en-US" dirty="0"/>
              <a:t>Domain Integrity specifies that all columns in relational database must be declared upon a defined domain. </a:t>
            </a:r>
          </a:p>
        </p:txBody>
      </p:sp>
      <p:pic>
        <p:nvPicPr>
          <p:cNvPr id="10" name="Content Placeholder 9" descr="02.png"/>
          <p:cNvPicPr>
            <a:picLocks noGrp="1" noChangeAspect="1"/>
          </p:cNvPicPr>
          <p:nvPr>
            <p:ph sz="half" idx="2"/>
          </p:nvPr>
        </p:nvPicPr>
        <p:blipFill>
          <a:blip r:embed="rId2"/>
          <a:stretch>
            <a:fillRect/>
          </a:stretch>
        </p:blipFill>
        <p:spPr>
          <a:xfrm>
            <a:off x="5090160" y="1828800"/>
            <a:ext cx="4038600" cy="4111150"/>
          </a:xfrm>
        </p:spPr>
      </p:pic>
      <p:sp>
        <p:nvSpPr>
          <p:cNvPr id="3" name="Title 2"/>
          <p:cNvSpPr>
            <a:spLocks noGrp="1"/>
          </p:cNvSpPr>
          <p:nvPr>
            <p:ph type="title"/>
          </p:nvPr>
        </p:nvSpPr>
        <p:spPr>
          <a:noFill/>
          <a:ln>
            <a:noFill/>
          </a:ln>
        </p:spPr>
        <p:txBody>
          <a:bodyPr anchor="ctr"/>
          <a:lstStyle/>
          <a:p>
            <a:r>
              <a:rPr lang="en-US" sz="3600"/>
              <a:t>Summary</a:t>
            </a:r>
            <a:endParaRPr lang="en-US" sz="3600" dirty="0"/>
          </a:p>
        </p:txBody>
      </p:sp>
      <p:sp>
        <p:nvSpPr>
          <p:cNvPr id="11"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4721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10"/>
                                        </p:tgtEl>
                                        <p:attrNameLst>
                                          <p:attrName>r</p:attrName>
                                        </p:attrNameLst>
                                      </p:cBhvr>
                                    </p:animRot>
                                  </p:childTnLst>
                                </p:cTn>
                              </p:par>
                            </p:childTnLst>
                          </p:cTn>
                        </p:par>
                        <p:par>
                          <p:cTn id="7" fill="hold">
                            <p:stCondLst>
                              <p:cond delay="1000"/>
                            </p:stCondLst>
                            <p:childTnLst>
                              <p:par>
                                <p:cTn id="8" presetID="2" presetClass="entr" presetSubtype="8" fill="hold" grpId="0"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1500"/>
                            </p:stCondLst>
                            <p:childTnLst>
                              <p:par>
                                <p:cTn id="13" presetID="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 presetClass="entr" presetSubtype="8"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2" presetClass="entr" presetSubtype="8" fill="hold" grpId="0"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8" fill="hold" grpId="0" nodeType="after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73150"/>
            <a:ext cx="8686800" cy="4946650"/>
          </a:xfrm>
        </p:spPr>
        <p:txBody>
          <a:bodyPr/>
          <a:lstStyle/>
          <a:p>
            <a:pPr>
              <a:spcBef>
                <a:spcPts val="0"/>
              </a:spcBef>
              <a:defRPr/>
            </a:pPr>
            <a:r>
              <a:rPr lang="en-US" dirty="0"/>
              <a:t>http://en.wikipedia.org/wiki/Data_integrity</a:t>
            </a:r>
          </a:p>
          <a:p>
            <a:pPr>
              <a:spcBef>
                <a:spcPts val="0"/>
              </a:spcBef>
              <a:defRPr/>
            </a:pPr>
            <a:r>
              <a:rPr lang="en-US" dirty="0"/>
              <a:t>http://en.wikipedia.org/wiki/Entity_integrity</a:t>
            </a:r>
          </a:p>
          <a:p>
            <a:pPr>
              <a:spcBef>
                <a:spcPts val="0"/>
              </a:spcBef>
              <a:defRPr/>
            </a:pPr>
            <a:r>
              <a:rPr lang="en-US" dirty="0"/>
              <a:t>http://en.wikipedia.org/wiki/Referential_integrity</a:t>
            </a:r>
          </a:p>
          <a:p>
            <a:pPr>
              <a:spcBef>
                <a:spcPts val="0"/>
              </a:spcBef>
              <a:defRPr/>
            </a:pPr>
            <a:r>
              <a:rPr lang="en-US" dirty="0"/>
              <a:t>http://en.wikipedia.org/wiki/Foreign_key</a:t>
            </a:r>
          </a:p>
          <a:p>
            <a:pPr>
              <a:spcBef>
                <a:spcPts val="0"/>
              </a:spcBef>
              <a:defRPr/>
            </a:pPr>
            <a:r>
              <a:rPr lang="en-US" dirty="0"/>
              <a:t>http://en.wikipedia.org/wiki/Primary_key</a:t>
            </a:r>
          </a:p>
          <a:p>
            <a:pPr>
              <a:spcBef>
                <a:spcPts val="0"/>
              </a:spcBef>
              <a:defRPr/>
            </a:pPr>
            <a:r>
              <a:rPr lang="en-US" dirty="0"/>
              <a:t>http://en.wikipedia.org/wiki/Integrity_constraints</a:t>
            </a:r>
          </a:p>
          <a:p>
            <a:pPr>
              <a:spcBef>
                <a:spcPts val="0"/>
              </a:spcBef>
              <a:defRPr/>
            </a:pPr>
            <a:r>
              <a:rPr lang="en-US" dirty="0"/>
              <a:t>http://en.wikipedia.org/wiki/Integrity_constraints#Domain_Integrity</a:t>
            </a:r>
          </a:p>
          <a:p>
            <a:pPr>
              <a:spcBef>
                <a:spcPts val="0"/>
              </a:spcBef>
              <a:defRPr/>
            </a:pPr>
            <a:r>
              <a:rPr lang="en-US" dirty="0"/>
              <a:t>http://en.wikipedia.org/wiki/Integrity_constraints#User_Defined_Integrity</a:t>
            </a:r>
          </a:p>
          <a:p>
            <a:pPr marL="284163" indent="-284163">
              <a:defRPr/>
            </a:pPr>
            <a:r>
              <a:rPr lang="en-US" dirty="0"/>
              <a:t>Book Title: (ISO-ANSI Working Draft) Foundation (SQL/Foundation</a:t>
            </a:r>
            <a:r>
              <a:rPr lang="en-US" dirty="0" smtClean="0"/>
              <a:t>)</a:t>
            </a:r>
          </a:p>
          <a:p>
            <a:pPr marL="284163" indent="-284163">
              <a:defRPr/>
            </a:pPr>
            <a:r>
              <a:rPr lang="en-US" dirty="0" smtClean="0"/>
              <a:t>Author</a:t>
            </a:r>
            <a:r>
              <a:rPr lang="en-US" dirty="0"/>
              <a:t>: Jim Melton (Editor)</a:t>
            </a:r>
          </a:p>
          <a:p>
            <a:pPr>
              <a:defRPr/>
            </a:pPr>
            <a:endParaRPr lang="en-US" sz="2400" dirty="0"/>
          </a:p>
        </p:txBody>
      </p:sp>
      <p:sp>
        <p:nvSpPr>
          <p:cNvPr id="8" name="Title 1"/>
          <p:cNvSpPr>
            <a:spLocks noGrp="1"/>
          </p:cNvSpPr>
          <p:nvPr>
            <p:ph type="title"/>
          </p:nvPr>
        </p:nvSpPr>
        <p:spPr>
          <a:noFill/>
          <a:ln>
            <a:noFill/>
          </a:ln>
        </p:spPr>
        <p:txBody>
          <a:bodyPr anchor="ctr"/>
          <a:lstStyle/>
          <a:p>
            <a:r>
              <a:rPr lang="en-US" sz="3600" dirty="0"/>
              <a:t>Source</a:t>
            </a:r>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9" name="Picture 9"/>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a:ln w="9525" algn="ctr">
            <a:noFill/>
            <a:miter lim="800000"/>
            <a:headEnd/>
            <a:tailEnd/>
          </a:ln>
        </p:spPr>
      </p:pic>
      <p:sp>
        <p:nvSpPr>
          <p:cNvPr id="10"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52</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7661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000"/>
                                        <p:tgtEl>
                                          <p:spTgt spid="2">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000"/>
                                        <p:tgtEl>
                                          <p:spTgt spid="2">
                                            <p:txEl>
                                              <p:pRg st="7" end="7"/>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2000"/>
                                        <p:tgtEl>
                                          <p:spTgt spid="2">
                                            <p:txEl>
                                              <p:pRg st="8" end="8"/>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fade">
                                      <p:cBhvr>
                                        <p:cTn id="43" dur="2000"/>
                                        <p:tgtEl>
                                          <p:spTgt spid="2">
                                            <p:txEl>
                                              <p:pRg st="9" end="9"/>
                                            </p:tx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4"/>
          <p:cNvGraphicFramePr>
            <a:graphicFrameLocks noGrp="1"/>
          </p:cNvGraphicFramePr>
          <p:nvPr>
            <p:ph idx="1"/>
            <p:extLst>
              <p:ext uri="{D42A27DB-BD31-4B8C-83A1-F6EECF244321}">
                <p14:modId xmlns:p14="http://schemas.microsoft.com/office/powerpoint/2010/main" val="1313694404"/>
              </p:ext>
            </p:extLst>
          </p:nvPr>
        </p:nvGraphicFramePr>
        <p:xfrm>
          <a:off x="685799" y="1524000"/>
          <a:ext cx="7772402" cy="3298195"/>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1800" dirty="0">
                          <a:effectLst/>
                        </a:rPr>
                        <a:t>Version Number</a:t>
                      </a:r>
                      <a:endParaRPr lang="en-US" sz="18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1800" dirty="0">
                          <a:effectLst/>
                        </a:rPr>
                        <a:t>Changes made</a:t>
                      </a:r>
                      <a:endParaRPr lang="en-US" sz="18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600" dirty="0" smtClean="0">
                          <a:effectLst/>
                          <a:latin typeface="Calibri"/>
                          <a:ea typeface="Calibri"/>
                        </a:rPr>
                        <a:t>V1.0</a:t>
                      </a:r>
                      <a:endParaRPr lang="en-US" sz="16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V1.1</a:t>
                      </a:r>
                      <a:endParaRPr lang="en-US" sz="18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600" b="1" kern="1200" dirty="0" smtClean="0">
                          <a:solidFill>
                            <a:schemeClr val="tx1">
                              <a:lumMod val="65000"/>
                              <a:lumOff val="35000"/>
                            </a:schemeClr>
                          </a:solidFill>
                          <a:latin typeface="+mn-lt"/>
                          <a:ea typeface="+mn-ea"/>
                          <a:cs typeface="+mn-cs"/>
                        </a:rPr>
                        <a:t>Slide No.</a:t>
                      </a:r>
                      <a:endParaRPr lang="en-US" sz="16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Changed By</a:t>
                      </a:r>
                      <a:endParaRPr lang="en-US" sz="16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Effective Date</a:t>
                      </a:r>
                      <a:endParaRPr lang="en-US" sz="16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Changes Effected</a:t>
                      </a:r>
                      <a:endParaRPr lang="en-US" sz="16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1800">
                          <a:effectLst/>
                        </a:rPr>
                        <a:t> </a:t>
                      </a:r>
                      <a:endParaRPr lang="en-US" sz="1800">
                        <a:effectLst/>
                        <a:latin typeface="Calibri"/>
                        <a:ea typeface="Calibri"/>
                      </a:endParaRPr>
                    </a:p>
                  </a:txBody>
                  <a:tcPr marL="68580" marR="68580" marT="0" marB="0"/>
                </a:tc>
                <a:tc>
                  <a:txBody>
                    <a:bodyPr/>
                    <a:lstStyle/>
                    <a:p>
                      <a:pPr marL="0" marR="0">
                        <a:spcBef>
                          <a:spcPts val="0"/>
                        </a:spcBef>
                        <a:spcAft>
                          <a:spcPts val="0"/>
                        </a:spcAft>
                      </a:pPr>
                      <a:r>
                        <a:rPr lang="en-US" sz="1600">
                          <a:solidFill>
                            <a:schemeClr val="tx1">
                              <a:lumMod val="85000"/>
                              <a:lumOff val="15000"/>
                            </a:schemeClr>
                          </a:solidFill>
                          <a:effectLst/>
                        </a:rPr>
                        <a:t> </a:t>
                      </a:r>
                      <a:r>
                        <a:rPr lang="en-US" sz="1600" smtClean="0">
                          <a:solidFill>
                            <a:schemeClr val="tx1">
                              <a:lumMod val="85000"/>
                              <a:lumOff val="15000"/>
                            </a:schemeClr>
                          </a:solidFill>
                          <a:effectLst/>
                        </a:rPr>
                        <a:t>1-54</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Learning Content Team</a:t>
                      </a:r>
                    </a:p>
                    <a:p>
                      <a:pPr marL="0" marR="0">
                        <a:spcBef>
                          <a:spcPts val="0"/>
                        </a:spcBef>
                        <a:spcAft>
                          <a:spcPts val="0"/>
                        </a:spcAft>
                      </a:pPr>
                      <a:r>
                        <a:rPr lang="en-US" sz="1600" dirty="0" smtClean="0">
                          <a:solidFill>
                            <a:schemeClr val="tx1">
                              <a:lumMod val="85000"/>
                              <a:lumOff val="15000"/>
                            </a:schemeClr>
                          </a:solidFill>
                          <a:effectLst/>
                        </a:rPr>
                        <a:t>CI Team</a:t>
                      </a:r>
                    </a:p>
                    <a:p>
                      <a:pPr marL="0" marR="0">
                        <a:spcBef>
                          <a:spcPts val="0"/>
                        </a:spcBef>
                        <a:spcAft>
                          <a:spcPts val="0"/>
                        </a:spcAft>
                      </a:pPr>
                      <a:r>
                        <a:rPr lang="en-US" sz="1600" dirty="0" smtClean="0">
                          <a:solidFill>
                            <a:schemeClr val="tx1">
                              <a:lumMod val="85000"/>
                              <a:lumOff val="15000"/>
                            </a:schemeClr>
                          </a:solidFill>
                          <a:effectLst/>
                          <a:latin typeface="Calibri"/>
                          <a:ea typeface="Calibri"/>
                        </a:rPr>
                        <a:t>CATP</a:t>
                      </a:r>
                      <a:r>
                        <a:rPr lang="en-US" sz="1600" baseline="0" dirty="0" smtClean="0">
                          <a:solidFill>
                            <a:schemeClr val="tx1">
                              <a:lumMod val="85000"/>
                              <a:lumOff val="15000"/>
                            </a:schemeClr>
                          </a:solidFill>
                          <a:effectLst/>
                          <a:latin typeface="Calibri"/>
                          <a:ea typeface="Calibri"/>
                        </a:rPr>
                        <a:t> Technical Team</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a:solidFill>
                            <a:schemeClr val="tx1">
                              <a:lumMod val="85000"/>
                              <a:lumOff val="15000"/>
                            </a:schemeClr>
                          </a:solidFill>
                          <a:effectLst/>
                        </a:rPr>
                        <a:t> </a:t>
                      </a:r>
                      <a:r>
                        <a:rPr lang="en-US" sz="1600" dirty="0" smtClean="0">
                          <a:solidFill>
                            <a:schemeClr val="tx1">
                              <a:lumMod val="85000"/>
                              <a:lumOff val="15000"/>
                            </a:schemeClr>
                          </a:solidFill>
                          <a:effectLst/>
                        </a:rPr>
                        <a:t>17-05-2013</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Base-lining</a:t>
                      </a:r>
                      <a:r>
                        <a:rPr lang="en-US" sz="1600" baseline="0" dirty="0" smtClean="0">
                          <a:solidFill>
                            <a:schemeClr val="tx1">
                              <a:lumMod val="85000"/>
                              <a:lumOff val="15000"/>
                            </a:schemeClr>
                          </a:solidFill>
                          <a:effectLst/>
                        </a:rPr>
                        <a:t> content</a:t>
                      </a:r>
                      <a:endParaRPr lang="en-US" sz="1600" dirty="0">
                        <a:solidFill>
                          <a:schemeClr val="tx1">
                            <a:lumMod val="85000"/>
                            <a:lumOff val="15000"/>
                          </a:schemeClr>
                        </a:solidFill>
                        <a:effectLst/>
                        <a:latin typeface="Calibri"/>
                        <a:ea typeface="Calibri"/>
                      </a:endParaRPr>
                    </a:p>
                  </a:txBody>
                  <a:tcPr marL="68580" marR="68580" marT="0" marB="0"/>
                </a:tc>
              </a:tr>
              <a:tr h="355777">
                <a:tc>
                  <a:txBody>
                    <a:bodyPr/>
                    <a:lstStyle/>
                    <a:p>
                      <a:pPr marL="0" marR="0">
                        <a:spcBef>
                          <a:spcPts val="0"/>
                        </a:spcBef>
                        <a:spcAft>
                          <a:spcPts val="0"/>
                        </a:spcAft>
                      </a:pPr>
                      <a:r>
                        <a:rPr lang="en-US" sz="1050" dirty="0">
                          <a:effectLst/>
                        </a:rPr>
                        <a:t> </a:t>
                      </a:r>
                      <a:endParaRPr lang="en-US" sz="1050" dirty="0">
                        <a:effectLst/>
                        <a:latin typeface="Calibri"/>
                        <a:ea typeface="Calibri"/>
                      </a:endParaRPr>
                    </a:p>
                  </a:txBody>
                  <a:tcPr marL="68580" marR="68580" marT="0" marB="0"/>
                </a:tc>
                <a:tc>
                  <a:txBody>
                    <a:bodyPr/>
                    <a:lstStyle/>
                    <a:p>
                      <a:pPr marL="0" marR="0">
                        <a:spcBef>
                          <a:spcPts val="0"/>
                        </a:spcBef>
                        <a:spcAft>
                          <a:spcPts val="0"/>
                        </a:spcAft>
                      </a:pPr>
                      <a:r>
                        <a:rPr lang="en-US" sz="1050" dirty="0">
                          <a:effectLst/>
                        </a:rPr>
                        <a:t> </a:t>
                      </a:r>
                      <a:endParaRPr lang="en-US" sz="1050" dirty="0">
                        <a:effectLst/>
                        <a:latin typeface="Calibri"/>
                        <a:ea typeface="Calibri"/>
                      </a:endParaRPr>
                    </a:p>
                  </a:txBody>
                  <a:tcPr marL="68580" marR="68580" marT="0" marB="0"/>
                </a:tc>
                <a:tc>
                  <a:txBody>
                    <a:bodyPr/>
                    <a:lstStyle/>
                    <a:p>
                      <a:pPr marL="0" marR="0">
                        <a:spcBef>
                          <a:spcPts val="0"/>
                        </a:spcBef>
                        <a:spcAft>
                          <a:spcPts val="0"/>
                        </a:spcAft>
                      </a:pPr>
                      <a:r>
                        <a:rPr lang="en-US" sz="1050">
                          <a:effectLst/>
                        </a:rPr>
                        <a:t> </a:t>
                      </a:r>
                      <a:endParaRPr lang="en-US" sz="1050">
                        <a:effectLst/>
                        <a:latin typeface="Calibri"/>
                        <a:ea typeface="Calibri"/>
                      </a:endParaRPr>
                    </a:p>
                  </a:txBody>
                  <a:tcPr marL="68580" marR="68580" marT="0" marB="0"/>
                </a:tc>
                <a:tc>
                  <a:txBody>
                    <a:bodyPr/>
                    <a:lstStyle/>
                    <a:p>
                      <a:pPr marL="0" marR="0">
                        <a:spcBef>
                          <a:spcPts val="0"/>
                        </a:spcBef>
                        <a:spcAft>
                          <a:spcPts val="0"/>
                        </a:spcAft>
                      </a:pPr>
                      <a:r>
                        <a:rPr lang="en-US" sz="1050">
                          <a:effectLst/>
                        </a:rPr>
                        <a:t> </a:t>
                      </a:r>
                      <a:endParaRPr lang="en-US" sz="1050">
                        <a:effectLst/>
                        <a:latin typeface="Calibri"/>
                        <a:ea typeface="Calibri"/>
                      </a:endParaRPr>
                    </a:p>
                  </a:txBody>
                  <a:tcPr marL="68580" marR="68580" marT="0" marB="0"/>
                </a:tc>
                <a:tc>
                  <a:txBody>
                    <a:bodyPr/>
                    <a:lstStyle/>
                    <a:p>
                      <a:pPr marL="0" marR="0">
                        <a:spcBef>
                          <a:spcPts val="0"/>
                        </a:spcBef>
                        <a:spcAft>
                          <a:spcPts val="0"/>
                        </a:spcAft>
                      </a:pPr>
                      <a:r>
                        <a:rPr lang="en-US" sz="1050" dirty="0">
                          <a:effectLst/>
                        </a:rPr>
                        <a:t> </a:t>
                      </a:r>
                      <a:endParaRPr lang="en-US" sz="1050" dirty="0">
                        <a:effectLst/>
                        <a:latin typeface="Calibri"/>
                        <a:ea typeface="Calibri"/>
                      </a:endParaRPr>
                    </a:p>
                  </a:txBody>
                  <a:tcPr marL="68580" marR="68580" marT="0" marB="0"/>
                </a:tc>
              </a:tr>
            </a:tbl>
          </a:graphicData>
        </a:graphic>
      </p:graphicFrame>
      <p:sp>
        <p:nvSpPr>
          <p:cNvPr id="3" name="Title 2"/>
          <p:cNvSpPr>
            <a:spLocks noGrp="1"/>
          </p:cNvSpPr>
          <p:nvPr>
            <p:ph type="title"/>
          </p:nvPr>
        </p:nvSpPr>
        <p:spPr>
          <a:noFill/>
          <a:ln>
            <a:noFill/>
          </a:ln>
        </p:spPr>
        <p:txBody>
          <a:bodyPr anchor="ctr"/>
          <a:lstStyle/>
          <a:p>
            <a:r>
              <a:rPr lang="en-US" sz="3600" dirty="0"/>
              <a:t>Change Log</a:t>
            </a:r>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53</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55398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a:t>
            </a:r>
            <a:r>
              <a:rPr lang="en-US" sz="2200" b="1" dirty="0">
                <a:solidFill>
                  <a:schemeClr val="tx1"/>
                </a:solidFill>
                <a:latin typeface="Myriad Pro" pitchFamily="34" charset="0"/>
                <a:cs typeface="Arial" pitchFamily="34" charset="0"/>
              </a:rPr>
              <a:t>SQL</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a:solidFill>
                  <a:schemeClr val="bg1"/>
                </a:solidFill>
                <a:latin typeface="Cambria" pitchFamily="18" charset="0"/>
              </a:rPr>
              <a:t>You have successfully completed </a:t>
            </a:r>
            <a:r>
              <a:rPr lang="en-US" sz="2300" dirty="0" smtClean="0">
                <a:solidFill>
                  <a:schemeClr val="bg1"/>
                </a:solidFill>
                <a:latin typeface="Cambria" pitchFamily="18" charset="0"/>
              </a:rPr>
              <a:t>this session on Understanding </a:t>
            </a:r>
            <a:r>
              <a:rPr lang="en-US" sz="2300" dirty="0">
                <a:solidFill>
                  <a:schemeClr val="bg1"/>
                </a:solidFill>
                <a:latin typeface="Cambria" pitchFamily="18" charset="0"/>
              </a:rPr>
              <a:t>Constraints &amp; their Types</a:t>
            </a:r>
          </a:p>
        </p:txBody>
      </p:sp>
      <p:sp>
        <p:nvSpPr>
          <p:cNvPr id="4"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54</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875540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143000"/>
            <a:ext cx="8382000" cy="4946650"/>
          </a:xfrm>
        </p:spPr>
        <p:txBody>
          <a:bodyPr/>
          <a:lstStyle/>
          <a:p>
            <a:pPr marL="0" indent="-365760">
              <a:spcBef>
                <a:spcPts val="0"/>
              </a:spcBef>
            </a:pPr>
            <a:r>
              <a:rPr lang="en-US" dirty="0"/>
              <a:t>There are many entities involved in Product Management System. </a:t>
            </a:r>
          </a:p>
          <a:p>
            <a:pPr marL="0" indent="-365760">
              <a:spcBef>
                <a:spcPts val="0"/>
              </a:spcBef>
            </a:pPr>
            <a:r>
              <a:rPr lang="en-US" dirty="0" smtClean="0"/>
              <a:t>We will be dealing with PMS throughout </a:t>
            </a:r>
            <a:r>
              <a:rPr lang="en-US" dirty="0"/>
              <a:t>this </a:t>
            </a:r>
            <a:r>
              <a:rPr lang="en-US" dirty="0" smtClean="0"/>
              <a:t>session.</a:t>
            </a:r>
            <a:endParaRPr lang="en-US" dirty="0"/>
          </a:p>
          <a:p>
            <a:pPr marL="0" indent="0">
              <a:buNone/>
            </a:pPr>
            <a:endParaRPr lang="en-US" dirty="0"/>
          </a:p>
        </p:txBody>
      </p:sp>
      <p:sp>
        <p:nvSpPr>
          <p:cNvPr id="19" name="Slide Number Placeholder 18"/>
          <p:cNvSpPr>
            <a:spLocks noGrp="1"/>
          </p:cNvSpPr>
          <p:nvPr>
            <p:ph type="sldNum" sz="quarter" idx="10"/>
          </p:nvPr>
        </p:nvSpPr>
        <p:spPr/>
        <p:txBody>
          <a:bodyPr/>
          <a:lstStyle/>
          <a:p>
            <a:fld id="{47ED8886-DB3B-44F4-9A80-E6A224679F20}" type="slidenum">
              <a:rPr lang="en-US" smtClean="0">
                <a:solidFill>
                  <a:prstClr val="black"/>
                </a:solidFill>
              </a:rPr>
              <a:pPr/>
              <a:t>6</a:t>
            </a:fld>
            <a:endParaRPr lang="en-US" dirty="0">
              <a:solidFill>
                <a:prstClr val="black"/>
              </a:solidFill>
            </a:endParaRPr>
          </a:p>
        </p:txBody>
      </p:sp>
      <p:sp>
        <p:nvSpPr>
          <p:cNvPr id="8" name="Title 7"/>
          <p:cNvSpPr>
            <a:spLocks noGrp="1"/>
          </p:cNvSpPr>
          <p:nvPr>
            <p:ph type="title"/>
          </p:nvPr>
        </p:nvSpPr>
        <p:spPr>
          <a:noFill/>
          <a:ln>
            <a:noFill/>
          </a:ln>
        </p:spPr>
        <p:txBody>
          <a:bodyPr anchor="ctr"/>
          <a:lstStyle/>
          <a:p>
            <a:r>
              <a:rPr lang="en-US" sz="3600" dirty="0"/>
              <a:t>Database Tables</a:t>
            </a: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Payments</a:t>
            </a:r>
          </a:p>
          <a:p>
            <a:pPr algn="ctr">
              <a:lnSpc>
                <a:spcPct val="120000"/>
              </a:lnSpc>
            </a:pPr>
            <a:r>
              <a:rPr lang="en-US" sz="1400" dirty="0">
                <a:solidFill>
                  <a:prstClr val="white"/>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23035" y="2093024"/>
            <a:ext cx="1842774" cy="2068515"/>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Customer</a:t>
            </a:r>
          </a:p>
          <a:p>
            <a:pPr algn="ctr">
              <a:lnSpc>
                <a:spcPct val="120000"/>
              </a:lnSpc>
            </a:pPr>
            <a:r>
              <a:rPr lang="en-US" sz="1400" dirty="0">
                <a:solidFill>
                  <a:prstClr val="white"/>
                </a:solidFill>
                <a:ea typeface="Times New Roman"/>
                <a:cs typeface="Mangal"/>
              </a:rPr>
              <a:t>To maintain customer </a:t>
            </a:r>
            <a:r>
              <a:rPr lang="en-US" sz="1400" dirty="0" smtClean="0">
                <a:solidFill>
                  <a:prstClr val="white"/>
                </a:solidFill>
                <a:ea typeface="Times New Roman"/>
                <a:cs typeface="Mangal"/>
              </a:rPr>
              <a:t>details, </a:t>
            </a:r>
            <a:r>
              <a:rPr lang="en-US" sz="1400" dirty="0">
                <a:solidFill>
                  <a:prstClr val="white"/>
                </a:solidFill>
                <a:ea typeface="Times New Roman"/>
                <a:cs typeface="Mangal"/>
              </a:rPr>
              <a:t>for example, </a:t>
            </a:r>
            <a:r>
              <a:rPr lang="en-US" sz="1400" dirty="0" smtClean="0">
                <a:solidFill>
                  <a:prstClr val="white"/>
                </a:solidFill>
                <a:ea typeface="Times New Roman"/>
                <a:cs typeface="Mangal"/>
              </a:rPr>
              <a:t>customer name</a:t>
            </a:r>
            <a:r>
              <a:rPr lang="en-US" sz="1400" dirty="0">
                <a:solidFill>
                  <a:prstClr val="white"/>
                </a:solidFill>
                <a:ea typeface="Times New Roman"/>
                <a:cs typeface="Mangal"/>
              </a:rPr>
              <a:t>, </a:t>
            </a:r>
            <a:r>
              <a:rPr lang="en-US" sz="1400" dirty="0" smtClean="0">
                <a:solidFill>
                  <a:prstClr val="white"/>
                </a:solidFill>
                <a:ea typeface="Times New Roman"/>
                <a:cs typeface="Mangal"/>
              </a:rPr>
              <a:t>address, </a:t>
            </a:r>
            <a:r>
              <a:rPr lang="en-US" sz="1400" dirty="0">
                <a:solidFill>
                  <a:prstClr val="white"/>
                </a:solidFill>
                <a:ea typeface="Times New Roman"/>
                <a:cs typeface="Mangal"/>
              </a:rPr>
              <a:t>and so on.</a:t>
            </a:r>
          </a:p>
          <a:p>
            <a:pPr algn="ctr">
              <a:lnSpc>
                <a:spcPct val="120000"/>
              </a:lnSpc>
            </a:pPr>
            <a:r>
              <a:rPr lang="en-US" sz="1300" b="1" dirty="0">
                <a:solidFill>
                  <a:prstClr val="white"/>
                </a:solidFill>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Orders</a:t>
            </a:r>
          </a:p>
          <a:p>
            <a:pPr algn="ctr">
              <a:lnSpc>
                <a:spcPct val="120000"/>
              </a:lnSpc>
            </a:pPr>
            <a:r>
              <a:rPr lang="en-US" sz="1400" dirty="0">
                <a:solidFill>
                  <a:prstClr val="white"/>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470061" y="1994914"/>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Offices</a:t>
            </a:r>
            <a:r>
              <a:rPr lang="en-US" sz="1400" b="1" dirty="0">
                <a:solidFill>
                  <a:srgbClr val="0000FF"/>
                </a:solidFill>
                <a:ea typeface="Times New Roman"/>
                <a:cs typeface="Mangal"/>
              </a:rPr>
              <a:t> </a:t>
            </a:r>
          </a:p>
          <a:p>
            <a:pPr algn="ctr">
              <a:lnSpc>
                <a:spcPct val="120000"/>
              </a:lnSpc>
            </a:pPr>
            <a:r>
              <a:rPr lang="en-US" sz="1400" dirty="0">
                <a:solidFill>
                  <a:prstClr val="white"/>
                </a:solidFill>
                <a:ea typeface="Times New Roman"/>
                <a:cs typeface="Mangal"/>
              </a:rPr>
              <a:t>To maintain information of </a:t>
            </a:r>
            <a:r>
              <a:rPr lang="en-US" sz="1400" dirty="0" smtClean="0">
                <a:solidFill>
                  <a:prstClr val="white"/>
                </a:solidFill>
                <a:ea typeface="Times New Roman"/>
                <a:cs typeface="Mangal"/>
              </a:rPr>
              <a:t>offices, for example, office </a:t>
            </a:r>
            <a:r>
              <a:rPr lang="en-US" sz="1400" dirty="0">
                <a:solidFill>
                  <a:prstClr val="white"/>
                </a:solidFill>
                <a:ea typeface="Times New Roman"/>
                <a:cs typeface="Mangal"/>
              </a:rPr>
              <a:t>code, address, </a:t>
            </a:r>
            <a:r>
              <a:rPr lang="en-US" sz="1400" dirty="0" smtClean="0">
                <a:solidFill>
                  <a:prstClr val="white"/>
                </a:solidFill>
                <a:ea typeface="Times New Roman"/>
                <a:cs typeface="Mangal"/>
              </a:rPr>
              <a:t>city, and so on. </a:t>
            </a:r>
            <a:endParaRPr lang="en-US" sz="1400" dirty="0">
              <a:solidFill>
                <a:prstClr val="white"/>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Employees</a:t>
            </a:r>
          </a:p>
          <a:p>
            <a:pPr algn="ctr">
              <a:lnSpc>
                <a:spcPct val="120000"/>
              </a:lnSpc>
            </a:pPr>
            <a:r>
              <a:rPr lang="en-US" sz="1400" b="1" dirty="0">
                <a:solidFill>
                  <a:prstClr val="white"/>
                </a:solidFill>
                <a:ea typeface="Times New Roman"/>
                <a:cs typeface="Mangal"/>
              </a:rPr>
              <a:t>To maintain employee </a:t>
            </a:r>
          </a:p>
          <a:p>
            <a:pPr algn="ctr">
              <a:lnSpc>
                <a:spcPct val="120000"/>
              </a:lnSpc>
            </a:pPr>
            <a:r>
              <a:rPr lang="en-US" sz="1400" b="1" dirty="0">
                <a:solidFill>
                  <a:prstClr val="white"/>
                </a:solidFill>
                <a:ea typeface="Times New Roman"/>
                <a:cs typeface="Mangal"/>
              </a:rPr>
              <a:t>details, for example, </a:t>
            </a:r>
            <a:r>
              <a:rPr lang="en-US" sz="1400" b="1" dirty="0" smtClean="0">
                <a:solidFill>
                  <a:prstClr val="white"/>
                </a:solidFill>
                <a:ea typeface="Times New Roman"/>
                <a:cs typeface="Mangal"/>
              </a:rPr>
              <a:t>ID,</a:t>
            </a:r>
            <a:endParaRPr lang="en-US" sz="1400" b="1" dirty="0">
              <a:solidFill>
                <a:prstClr val="white"/>
              </a:solidFill>
              <a:ea typeface="Times New Roman"/>
              <a:cs typeface="Mangal"/>
            </a:endParaRPr>
          </a:p>
          <a:p>
            <a:pPr algn="ctr">
              <a:lnSpc>
                <a:spcPct val="120000"/>
              </a:lnSpc>
            </a:pPr>
            <a:r>
              <a:rPr lang="en-US" sz="1400" b="1" dirty="0" smtClean="0">
                <a:solidFill>
                  <a:prstClr val="white"/>
                </a:solidFill>
                <a:ea typeface="Times New Roman"/>
                <a:cs typeface="Mangal"/>
              </a:rPr>
              <a:t>name, </a:t>
            </a:r>
            <a:r>
              <a:rPr lang="en-US" sz="1400" dirty="0">
                <a:solidFill>
                  <a:prstClr val="white"/>
                </a:solidFill>
                <a:ea typeface="Times New Roman"/>
                <a:cs typeface="Mangal"/>
              </a:rPr>
              <a:t>and so on</a:t>
            </a:r>
            <a:r>
              <a:rPr lang="en-US" sz="1400" b="1" dirty="0" smtClean="0">
                <a:solidFill>
                  <a:prstClr val="white"/>
                </a:solidFill>
                <a:ea typeface="Times New Roman"/>
                <a:cs typeface="Mangal"/>
              </a:rPr>
              <a:t>. </a:t>
            </a:r>
            <a:endParaRPr lang="en-US" sz="1400" b="1" dirty="0">
              <a:solidFill>
                <a:prstClr val="white"/>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Products</a:t>
            </a:r>
          </a:p>
          <a:p>
            <a:pPr algn="ctr">
              <a:lnSpc>
                <a:spcPct val="120000"/>
              </a:lnSpc>
            </a:pPr>
            <a:r>
              <a:rPr lang="en-US" sz="1400" dirty="0">
                <a:solidFill>
                  <a:prstClr val="white"/>
                </a:solidFill>
                <a:ea typeface="Times New Roman"/>
                <a:cs typeface="Mangal"/>
              </a:rPr>
              <a:t>To maintain information of </a:t>
            </a:r>
            <a:r>
              <a:rPr lang="en-US" sz="1400" dirty="0" smtClean="0">
                <a:solidFill>
                  <a:prstClr val="white"/>
                </a:solidFill>
                <a:ea typeface="Times New Roman"/>
                <a:cs typeface="Mangal"/>
              </a:rPr>
              <a:t>products, </a:t>
            </a:r>
            <a:r>
              <a:rPr lang="en-US" sz="1400" dirty="0">
                <a:solidFill>
                  <a:prstClr val="white"/>
                </a:solidFill>
                <a:ea typeface="Times New Roman"/>
                <a:cs typeface="Mangal"/>
              </a:rPr>
              <a:t>for example, </a:t>
            </a:r>
            <a:r>
              <a:rPr lang="en-US" sz="1400" dirty="0" smtClean="0">
                <a:solidFill>
                  <a:prstClr val="white"/>
                </a:solidFill>
                <a:ea typeface="Times New Roman"/>
                <a:cs typeface="Mangal"/>
              </a:rPr>
              <a:t>product </a:t>
            </a:r>
            <a:r>
              <a:rPr lang="en-US" sz="1400" dirty="0">
                <a:solidFill>
                  <a:prstClr val="white"/>
                </a:solidFill>
                <a:ea typeface="Times New Roman"/>
                <a:cs typeface="Mangal"/>
              </a:rPr>
              <a:t>id, </a:t>
            </a:r>
            <a:r>
              <a:rPr lang="en-US" sz="1400" dirty="0" smtClean="0">
                <a:solidFill>
                  <a:prstClr val="white"/>
                </a:solidFill>
                <a:ea typeface="Times New Roman"/>
                <a:cs typeface="Mangal"/>
              </a:rPr>
              <a:t>name, </a:t>
            </a:r>
            <a:r>
              <a:rPr lang="en-US" sz="1400" dirty="0">
                <a:solidFill>
                  <a:prstClr val="white"/>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Order Details</a:t>
            </a:r>
          </a:p>
          <a:p>
            <a:pPr algn="ctr">
              <a:lnSpc>
                <a:spcPct val="120000"/>
              </a:lnSpc>
            </a:pPr>
            <a:r>
              <a:rPr lang="en-US" sz="1400" dirty="0">
                <a:solidFill>
                  <a:prstClr val="white"/>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53835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bg/>
                                          </p:spTgt>
                                        </p:tgtEl>
                                        <p:attrNameLst>
                                          <p:attrName>style.visibility</p:attrName>
                                        </p:attrNameLst>
                                      </p:cBhvr>
                                      <p:to>
                                        <p:strVal val="visible"/>
                                      </p:to>
                                    </p:set>
                                    <p:animEffect transition="in" filter="fade">
                                      <p:cBhvr>
                                        <p:cTn id="15" dur="1000"/>
                                        <p:tgtEl>
                                          <p:spTgt spid="15">
                                            <p:bg/>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fade">
                                      <p:cBhvr>
                                        <p:cTn id="19" dur="1000"/>
                                        <p:tgtEl>
                                          <p:spTgt spid="15">
                                            <p:txEl>
                                              <p:pRg st="0" end="0"/>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Effect transition="in" filter="fade">
                                      <p:cBhvr>
                                        <p:cTn id="23" dur="1000"/>
                                        <p:tgtEl>
                                          <p:spTgt spid="15">
                                            <p:txEl>
                                              <p:pRg st="1" end="1"/>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bg/>
                                          </p:spTgt>
                                        </p:tgtEl>
                                        <p:attrNameLst>
                                          <p:attrName>style.visibility</p:attrName>
                                        </p:attrNameLst>
                                      </p:cBhvr>
                                      <p:to>
                                        <p:strVal val="visible"/>
                                      </p:to>
                                    </p:set>
                                    <p:animEffect transition="in" filter="fade">
                                      <p:cBhvr>
                                        <p:cTn id="27" dur="1000"/>
                                        <p:tgtEl>
                                          <p:spTgt spid="13">
                                            <p:bg/>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fade">
                                      <p:cBhvr>
                                        <p:cTn id="31" dur="1000"/>
                                        <p:tgtEl>
                                          <p:spTgt spid="13">
                                            <p:txEl>
                                              <p:pRg st="0" end="0"/>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1000"/>
                                        <p:tgtEl>
                                          <p:spTgt spid="13">
                                            <p:txEl>
                                              <p:pRg st="1" end="1"/>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Effect transition="in" filter="fade">
                                      <p:cBhvr>
                                        <p:cTn id="39" dur="1000"/>
                                        <p:tgtEl>
                                          <p:spTgt spid="13">
                                            <p:txEl>
                                              <p:pRg st="2" end="2"/>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bg/>
                                          </p:spTgt>
                                        </p:tgtEl>
                                        <p:attrNameLst>
                                          <p:attrName>style.visibility</p:attrName>
                                        </p:attrNameLst>
                                      </p:cBhvr>
                                      <p:to>
                                        <p:strVal val="visible"/>
                                      </p:to>
                                    </p:set>
                                    <p:animEffect transition="in" filter="fade">
                                      <p:cBhvr>
                                        <p:cTn id="43" dur="1000"/>
                                        <p:tgtEl>
                                          <p:spTgt spid="16">
                                            <p:bg/>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1000"/>
                                        <p:tgtEl>
                                          <p:spTgt spid="16">
                                            <p:txEl>
                                              <p:pRg st="0" end="0"/>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Effect transition="in" filter="fade">
                                      <p:cBhvr>
                                        <p:cTn id="51" dur="1000"/>
                                        <p:tgtEl>
                                          <p:spTgt spid="16">
                                            <p:txEl>
                                              <p:pRg st="1" end="1"/>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6">
                                            <p:txEl>
                                              <p:pRg st="2" end="2"/>
                                            </p:txEl>
                                          </p:spTgt>
                                        </p:tgtEl>
                                        <p:attrNameLst>
                                          <p:attrName>style.visibility</p:attrName>
                                        </p:attrNameLst>
                                      </p:cBhvr>
                                      <p:to>
                                        <p:strVal val="visible"/>
                                      </p:to>
                                    </p:set>
                                    <p:animEffect transition="in" filter="fade">
                                      <p:cBhvr>
                                        <p:cTn id="55" dur="1000"/>
                                        <p:tgtEl>
                                          <p:spTgt spid="16">
                                            <p:txEl>
                                              <p:pRg st="2" end="2"/>
                                            </p:txEl>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6">
                                            <p:txEl>
                                              <p:pRg st="3" end="3"/>
                                            </p:txEl>
                                          </p:spTgt>
                                        </p:tgtEl>
                                        <p:attrNameLst>
                                          <p:attrName>style.visibility</p:attrName>
                                        </p:attrNameLst>
                                      </p:cBhvr>
                                      <p:to>
                                        <p:strVal val="visible"/>
                                      </p:to>
                                    </p:set>
                                    <p:animEffect transition="in" filter="fade">
                                      <p:cBhvr>
                                        <p:cTn id="59" dur="1000"/>
                                        <p:tgtEl>
                                          <p:spTgt spid="16">
                                            <p:txEl>
                                              <p:pRg st="3" end="3"/>
                                            </p:tx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Effect transition="in" filter="fade">
                                      <p:cBhvr>
                                        <p:cTn id="63" dur="1000"/>
                                        <p:tgtEl>
                                          <p:spTgt spid="17">
                                            <p:bg/>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fade">
                                      <p:cBhvr>
                                        <p:cTn id="67" dur="1000"/>
                                        <p:tgtEl>
                                          <p:spTgt spid="17">
                                            <p:txEl>
                                              <p:pRg st="0" end="0"/>
                                            </p:txEl>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7">
                                            <p:txEl>
                                              <p:pRg st="1" end="1"/>
                                            </p:txEl>
                                          </p:spTgt>
                                        </p:tgtEl>
                                        <p:attrNameLst>
                                          <p:attrName>style.visibility</p:attrName>
                                        </p:attrNameLst>
                                      </p:cBhvr>
                                      <p:to>
                                        <p:strVal val="visible"/>
                                      </p:to>
                                    </p:set>
                                    <p:animEffect transition="in" filter="fade">
                                      <p:cBhvr>
                                        <p:cTn id="71" dur="1000"/>
                                        <p:tgtEl>
                                          <p:spTgt spid="17">
                                            <p:txEl>
                                              <p:pRg st="1" end="1"/>
                                            </p:txEl>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bg/>
                                          </p:spTgt>
                                        </p:tgtEl>
                                        <p:attrNameLst>
                                          <p:attrName>style.visibility</p:attrName>
                                        </p:attrNameLst>
                                      </p:cBhvr>
                                      <p:to>
                                        <p:strVal val="visible"/>
                                      </p:to>
                                    </p:set>
                                    <p:animEffect transition="in" filter="fade">
                                      <p:cBhvr>
                                        <p:cTn id="75" dur="1000"/>
                                        <p:tgtEl>
                                          <p:spTgt spid="12">
                                            <p:bg/>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2">
                                            <p:txEl>
                                              <p:pRg st="0" end="0"/>
                                            </p:txEl>
                                          </p:spTgt>
                                        </p:tgtEl>
                                        <p:attrNameLst>
                                          <p:attrName>style.visibility</p:attrName>
                                        </p:attrNameLst>
                                      </p:cBhvr>
                                      <p:to>
                                        <p:strVal val="visible"/>
                                      </p:to>
                                    </p:set>
                                    <p:animEffect transition="in" filter="fade">
                                      <p:cBhvr>
                                        <p:cTn id="79" dur="1000"/>
                                        <p:tgtEl>
                                          <p:spTgt spid="12">
                                            <p:txEl>
                                              <p:pRg st="0" end="0"/>
                                            </p:txEl>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2">
                                            <p:txEl>
                                              <p:pRg st="1" end="1"/>
                                            </p:txEl>
                                          </p:spTgt>
                                        </p:tgtEl>
                                        <p:attrNameLst>
                                          <p:attrName>style.visibility</p:attrName>
                                        </p:attrNameLst>
                                      </p:cBhvr>
                                      <p:to>
                                        <p:strVal val="visible"/>
                                      </p:to>
                                    </p:set>
                                    <p:animEffect transition="in" filter="fade">
                                      <p:cBhvr>
                                        <p:cTn id="83" dur="1000"/>
                                        <p:tgtEl>
                                          <p:spTgt spid="12">
                                            <p:txEl>
                                              <p:pRg st="1" end="1"/>
                                            </p:txEl>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bg/>
                                          </p:spTgt>
                                        </p:tgtEl>
                                        <p:attrNameLst>
                                          <p:attrName>style.visibility</p:attrName>
                                        </p:attrNameLst>
                                      </p:cBhvr>
                                      <p:to>
                                        <p:strVal val="visible"/>
                                      </p:to>
                                    </p:set>
                                    <p:animEffect transition="in" filter="fade">
                                      <p:cBhvr>
                                        <p:cTn id="87" dur="1000"/>
                                        <p:tgtEl>
                                          <p:spTgt spid="14">
                                            <p:bg/>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4">
                                            <p:txEl>
                                              <p:pRg st="0" end="0"/>
                                            </p:txEl>
                                          </p:spTgt>
                                        </p:tgtEl>
                                        <p:attrNameLst>
                                          <p:attrName>style.visibility</p:attrName>
                                        </p:attrNameLst>
                                      </p:cBhvr>
                                      <p:to>
                                        <p:strVal val="visible"/>
                                      </p:to>
                                    </p:set>
                                    <p:animEffect transition="in" filter="fade">
                                      <p:cBhvr>
                                        <p:cTn id="91" dur="1000"/>
                                        <p:tgtEl>
                                          <p:spTgt spid="14">
                                            <p:txEl>
                                              <p:pRg st="0" end="0"/>
                                            </p:txEl>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4">
                                            <p:txEl>
                                              <p:pRg st="1" end="1"/>
                                            </p:txEl>
                                          </p:spTgt>
                                        </p:tgtEl>
                                        <p:attrNameLst>
                                          <p:attrName>style.visibility</p:attrName>
                                        </p:attrNameLst>
                                      </p:cBhvr>
                                      <p:to>
                                        <p:strVal val="visible"/>
                                      </p:to>
                                    </p:set>
                                    <p:animEffect transition="in" filter="fade">
                                      <p:cBhvr>
                                        <p:cTn id="95" dur="1000"/>
                                        <p:tgtEl>
                                          <p:spTgt spid="14">
                                            <p:txEl>
                                              <p:pRg st="1" end="1"/>
                                            </p:txEl>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bg/>
                                          </p:spTgt>
                                        </p:tgtEl>
                                        <p:attrNameLst>
                                          <p:attrName>style.visibility</p:attrName>
                                        </p:attrNameLst>
                                      </p:cBhvr>
                                      <p:to>
                                        <p:strVal val="visible"/>
                                      </p:to>
                                    </p:set>
                                    <p:animEffect transition="in" filter="fade">
                                      <p:cBhvr>
                                        <p:cTn id="99" dur="1000"/>
                                        <p:tgtEl>
                                          <p:spTgt spid="18">
                                            <p:bg/>
                                          </p:spTgt>
                                        </p:tgtEl>
                                      </p:cBhvr>
                                    </p:animEffect>
                                  </p:childTnLst>
                                </p:cTn>
                              </p:par>
                            </p:childTnLst>
                          </p:cTn>
                        </p:par>
                        <p:par>
                          <p:cTn id="100" fill="hold">
                            <p:stCondLst>
                              <p:cond delay="24000"/>
                            </p:stCondLst>
                            <p:childTnLst>
                              <p:par>
                                <p:cTn id="101" presetID="10" presetClass="entr" presetSubtype="0" fill="hold" grpId="0" nodeType="afterEffect">
                                  <p:stCondLst>
                                    <p:cond delay="0"/>
                                  </p:stCondLst>
                                  <p:childTnLst>
                                    <p:set>
                                      <p:cBhvr>
                                        <p:cTn id="102" dur="1" fill="hold">
                                          <p:stCondLst>
                                            <p:cond delay="0"/>
                                          </p:stCondLst>
                                        </p:cTn>
                                        <p:tgtEl>
                                          <p:spTgt spid="18">
                                            <p:txEl>
                                              <p:pRg st="0" end="0"/>
                                            </p:txEl>
                                          </p:spTgt>
                                        </p:tgtEl>
                                        <p:attrNameLst>
                                          <p:attrName>style.visibility</p:attrName>
                                        </p:attrNameLst>
                                      </p:cBhvr>
                                      <p:to>
                                        <p:strVal val="visible"/>
                                      </p:to>
                                    </p:set>
                                    <p:animEffect transition="in" filter="fade">
                                      <p:cBhvr>
                                        <p:cTn id="103" dur="1000"/>
                                        <p:tgtEl>
                                          <p:spTgt spid="18">
                                            <p:txEl>
                                              <p:pRg st="0" end="0"/>
                                            </p:txEl>
                                          </p:spTgt>
                                        </p:tgtEl>
                                      </p:cBhvr>
                                    </p:animEffect>
                                  </p:childTnLst>
                                </p:cTn>
                              </p:par>
                            </p:childTnLst>
                          </p:cTn>
                        </p:par>
                        <p:par>
                          <p:cTn id="104" fill="hold">
                            <p:stCondLst>
                              <p:cond delay="25000"/>
                            </p:stCondLst>
                            <p:childTnLst>
                              <p:par>
                                <p:cTn id="105" presetID="10" presetClass="entr" presetSubtype="0" fill="hold" grpId="0" nodeType="afterEffect">
                                  <p:stCondLst>
                                    <p:cond delay="0"/>
                                  </p:stCondLst>
                                  <p:childTnLst>
                                    <p:set>
                                      <p:cBhvr>
                                        <p:cTn id="106" dur="1" fill="hold">
                                          <p:stCondLst>
                                            <p:cond delay="0"/>
                                          </p:stCondLst>
                                        </p:cTn>
                                        <p:tgtEl>
                                          <p:spTgt spid="18">
                                            <p:txEl>
                                              <p:pRg st="1" end="1"/>
                                            </p:txEl>
                                          </p:spTgt>
                                        </p:tgtEl>
                                        <p:attrNameLst>
                                          <p:attrName>style.visibility</p:attrName>
                                        </p:attrNameLst>
                                      </p:cBhvr>
                                      <p:to>
                                        <p:strVal val="visible"/>
                                      </p:to>
                                    </p:set>
                                    <p:animEffect transition="in" filter="fade">
                                      <p:cBhvr>
                                        <p:cTn id="107"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sz="3600" dirty="0"/>
              <a:t>Schema Diagram</a:t>
            </a:r>
          </a:p>
        </p:txBody>
      </p:sp>
      <p:sp>
        <p:nvSpPr>
          <p:cNvPr id="7"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3" descr="C:\mysql\case study\ClassicModels\docs\dbschema\ClassicModelsDBSchema.jpg"/>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41114" y="1295400"/>
            <a:ext cx="8661771"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93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3600" dirty="0"/>
              <a:t>Scenario</a:t>
            </a:r>
          </a:p>
        </p:txBody>
      </p:sp>
      <p:sp>
        <p:nvSpPr>
          <p:cNvPr id="8" name="Rectangle 7"/>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learn about Data </a:t>
            </a:r>
            <a:r>
              <a:rPr lang="en-US" dirty="0" smtClean="0">
                <a:solidFill>
                  <a:schemeClr val="tx1"/>
                </a:solidFill>
              </a:rPr>
              <a:t>Integrity, which </a:t>
            </a:r>
            <a:r>
              <a:rPr lang="en-US" dirty="0">
                <a:solidFill>
                  <a:schemeClr val="tx1"/>
                </a:solidFill>
              </a:rPr>
              <a:t>will help us meet Tim’s requirements</a:t>
            </a:r>
            <a:r>
              <a:rPr lang="en-US" dirty="0" smtClean="0">
                <a:solidFill>
                  <a:schemeClr val="tx1"/>
                </a:solidFill>
              </a:rPr>
              <a:t>.</a:t>
            </a:r>
            <a:endParaRPr lang="en-US" dirty="0">
              <a:solidFill>
                <a:schemeClr val="tx1"/>
              </a:solidFill>
            </a:endParaRPr>
          </a:p>
        </p:txBody>
      </p:sp>
      <p:pic>
        <p:nvPicPr>
          <p:cNvPr id="5" name="Picture 4"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ounded Rectangular Callout 5"/>
          <p:cNvSpPr/>
          <p:nvPr/>
        </p:nvSpPr>
        <p:spPr>
          <a:xfrm>
            <a:off x="2895600" y="1340371"/>
            <a:ext cx="4343400" cy="2012429"/>
          </a:xfrm>
          <a:prstGeom prst="wedgeRoundRectCallout">
            <a:avLst>
              <a:gd name="adj1" fmla="val -77009"/>
              <a:gd name="adj2" fmla="val 4073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Hi! I am Tim.</a:t>
            </a:r>
          </a:p>
          <a:p>
            <a:r>
              <a:rPr lang="en-US" dirty="0">
                <a:solidFill>
                  <a:schemeClr val="tx1"/>
                </a:solidFill>
              </a:rPr>
              <a:t>I found trouble with the integrity of data. The tables in PMS System allows null values and even duplicate records. I also want to impart relationship constraint between tables.</a:t>
            </a:r>
          </a:p>
        </p:txBody>
      </p:sp>
      <p:sp>
        <p:nvSpPr>
          <p:cNvPr id="10"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64508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228600" y="1295401"/>
            <a:ext cx="6477000" cy="381000"/>
          </a:xfrm>
        </p:spPr>
        <p:style>
          <a:lnRef idx="3">
            <a:schemeClr val="lt1"/>
          </a:lnRef>
          <a:fillRef idx="1">
            <a:schemeClr val="accent6"/>
          </a:fillRef>
          <a:effectRef idx="1">
            <a:schemeClr val="accent6"/>
          </a:effectRef>
          <a:fontRef idx="minor">
            <a:schemeClr val="lt1"/>
          </a:fontRef>
        </p:style>
        <p:txBody>
          <a:bodyPr/>
          <a:lstStyle/>
          <a:p>
            <a:pPr marL="0" indent="0">
              <a:spcBef>
                <a:spcPts val="0"/>
              </a:spcBef>
              <a:buNone/>
            </a:pPr>
            <a:r>
              <a:rPr lang="en-US" sz="2000" dirty="0" smtClean="0"/>
              <a:t>What do you understand by Data Integrity?		</a:t>
            </a:r>
            <a:endParaRPr lang="en-US" sz="2000" dirty="0"/>
          </a:p>
        </p:txBody>
      </p:sp>
      <p:sp>
        <p:nvSpPr>
          <p:cNvPr id="3" name="Title 2"/>
          <p:cNvSpPr>
            <a:spLocks noGrp="1"/>
          </p:cNvSpPr>
          <p:nvPr>
            <p:ph type="title"/>
          </p:nvPr>
        </p:nvSpPr>
        <p:spPr>
          <a:noFill/>
          <a:ln>
            <a:noFill/>
          </a:ln>
        </p:spPr>
        <p:txBody>
          <a:bodyPr anchor="ctr"/>
          <a:lstStyle/>
          <a:p>
            <a:r>
              <a:rPr lang="en-US" sz="3600"/>
              <a:t>Data Integrity</a:t>
            </a:r>
            <a:endParaRPr lang="en-US" sz="3600" dirty="0"/>
          </a:p>
        </p:txBody>
      </p:sp>
      <p:sp>
        <p:nvSpPr>
          <p:cNvPr id="6"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descr="http://2secure.biz/wp-content/uploads/Database.jpg"/>
          <p:cNvPicPr>
            <a:picLocks noChangeAspect="1" noChangeArrowheads="1"/>
          </p:cNvPicPr>
          <p:nvPr/>
        </p:nvPicPr>
        <p:blipFill>
          <a:blip r:embed="rId2">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6705600" y="914400"/>
            <a:ext cx="2438400" cy="162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bwMode="auto">
          <a:xfrm>
            <a:off x="143656" y="1752600"/>
            <a:ext cx="6629400" cy="4675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00000"/>
              </a:lnSpc>
              <a:spcBef>
                <a:spcPct val="20000"/>
              </a:spcBef>
              <a:spcAft>
                <a:spcPct val="0"/>
              </a:spcAft>
              <a:buFont typeface="Arial" pitchFamily="34" charset="0"/>
              <a:buChar char="•"/>
              <a:defRPr lang="en-US" sz="1800" kern="1200">
                <a:solidFill>
                  <a:schemeClr val="tx1"/>
                </a:solidFill>
                <a:latin typeface="+mn-lt"/>
                <a:ea typeface="+mn-ea"/>
                <a:cs typeface="+mn-cs"/>
              </a:defRPr>
            </a:lvl1pPr>
            <a:lvl2pPr marL="742950" indent="-285750" algn="l" rtl="0" eaLnBrk="1" fontAlgn="base" hangingPunct="1">
              <a:lnSpc>
                <a:spcPct val="100000"/>
              </a:lnSpc>
              <a:spcBef>
                <a:spcPct val="20000"/>
              </a:spcBef>
              <a:spcAft>
                <a:spcPct val="0"/>
              </a:spcAft>
              <a:buFont typeface="Arial" charset="0"/>
              <a:buChar char="–"/>
              <a:defRPr lang="en-US" sz="1800" kern="1200">
                <a:solidFill>
                  <a:schemeClr val="tx1"/>
                </a:solidFill>
                <a:latin typeface="+mn-lt"/>
                <a:ea typeface="+mn-ea"/>
                <a:cs typeface="+mn-cs"/>
              </a:defRPr>
            </a:lvl2pPr>
            <a:lvl3pPr marL="1143000" indent="-228600" algn="l" rtl="0" eaLnBrk="1" fontAlgn="base" hangingPunct="1">
              <a:lnSpc>
                <a:spcPct val="100000"/>
              </a:lnSpc>
              <a:spcBef>
                <a:spcPct val="20000"/>
              </a:spcBef>
              <a:spcAft>
                <a:spcPct val="0"/>
              </a:spcAft>
              <a:buFont typeface="Arial" pitchFamily="34" charset="0"/>
              <a:buChar char="•"/>
              <a:defRPr lang="en-US" sz="1800" kern="1200" dirty="0">
                <a:solidFill>
                  <a:schemeClr val="tx1"/>
                </a:solidFill>
                <a:latin typeface="+mn-lt"/>
                <a:ea typeface="+mn-ea"/>
                <a:cs typeface="+mn-cs"/>
              </a:defRPr>
            </a:lvl3pPr>
            <a:lvl4pPr marL="1600200" indent="-228600" algn="l" rtl="0" eaLnBrk="1" fontAlgn="base" hangingPunct="1">
              <a:lnSpc>
                <a:spcPct val="100000"/>
              </a:lnSpc>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lnSpc>
                <a:spcPct val="100000"/>
              </a:lnSpc>
              <a:spcBef>
                <a:spcPct val="20000"/>
              </a:spcBef>
              <a:spcAft>
                <a:spcPct val="0"/>
              </a:spcAft>
              <a:buFont typeface="Arial"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Data Integrity refers to maintaining and assuring the accuracy and consistency of data over its entire lifecycle.</a:t>
            </a:r>
          </a:p>
          <a:p>
            <a:r>
              <a:rPr lang="en-US" dirty="0" smtClean="0"/>
              <a:t>It is an important feature of a database or RDBMS system.</a:t>
            </a:r>
          </a:p>
          <a:p>
            <a:r>
              <a:rPr lang="en-US" dirty="0" smtClean="0"/>
              <a:t>Having a single, well-controlled, and well-defined data-integrity system increases:</a:t>
            </a:r>
          </a:p>
          <a:p>
            <a:pPr lvl="1">
              <a:buFont typeface="Calibri" pitchFamily="34" charset="0"/>
              <a:buChar char="—"/>
            </a:pPr>
            <a:r>
              <a:rPr lang="en-US" b="1" dirty="0" smtClean="0"/>
              <a:t>Stability</a:t>
            </a:r>
            <a:r>
              <a:rPr lang="en-US" dirty="0" smtClean="0"/>
              <a:t> (one centralized system performs all data integrity operations)</a:t>
            </a:r>
          </a:p>
          <a:p>
            <a:pPr lvl="1">
              <a:buFont typeface="Calibri" pitchFamily="34" charset="0"/>
              <a:buChar char="—"/>
            </a:pPr>
            <a:r>
              <a:rPr lang="en-US" b="1" dirty="0" smtClean="0"/>
              <a:t>Performance</a:t>
            </a:r>
            <a:r>
              <a:rPr lang="en-US" dirty="0" smtClean="0"/>
              <a:t> (all data integrity operations are performed in the same tier as the consistency model)</a:t>
            </a:r>
          </a:p>
          <a:p>
            <a:pPr lvl="1">
              <a:buFont typeface="Calibri" pitchFamily="34" charset="0"/>
              <a:buChar char="—"/>
            </a:pPr>
            <a:r>
              <a:rPr lang="en-US" b="1" dirty="0" smtClean="0"/>
              <a:t>Re-usability </a:t>
            </a:r>
            <a:r>
              <a:rPr lang="en-US" dirty="0" smtClean="0"/>
              <a:t>(all applications benefit from a single centralized data integrity system)</a:t>
            </a:r>
          </a:p>
          <a:p>
            <a:pPr lvl="1">
              <a:buFont typeface="Calibri" pitchFamily="34" charset="0"/>
              <a:buChar char="—"/>
            </a:pPr>
            <a:r>
              <a:rPr lang="en-US" b="1" dirty="0" smtClean="0"/>
              <a:t>Maintainability</a:t>
            </a:r>
            <a:r>
              <a:rPr lang="en-US" dirty="0" smtClean="0"/>
              <a:t> (one centralized system for all data integrity administration)</a:t>
            </a:r>
          </a:p>
          <a:p>
            <a:r>
              <a:rPr lang="en-US" dirty="0" smtClean="0"/>
              <a:t>Data integrity is normally enforced in a database system by a series of integrity constraints or rules.</a:t>
            </a:r>
            <a:endParaRPr lang="en-US" dirty="0"/>
          </a:p>
        </p:txBody>
      </p:sp>
    </p:spTree>
    <p:extLst>
      <p:ext uri="{BB962C8B-B14F-4D97-AF65-F5344CB8AC3E}">
        <p14:creationId xmlns:p14="http://schemas.microsoft.com/office/powerpoint/2010/main" val="108320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1000"/>
                                        <p:tgtEl>
                                          <p:spTgt spid="8">
                                            <p:txEl>
                                              <p:pRg st="0" end="0"/>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fade">
                                      <p:cBhvr>
                                        <p:cTn id="23" dur="1000"/>
                                        <p:tgtEl>
                                          <p:spTgt spid="8">
                                            <p:txEl>
                                              <p:pRg st="2" end="2"/>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Effect transition="in" filter="fade">
                                      <p:cBhvr>
                                        <p:cTn id="35" dur="1000"/>
                                        <p:tgtEl>
                                          <p:spTgt spid="8">
                                            <p:txEl>
                                              <p:pRg st="5" end="5"/>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Effect transition="in" filter="fade">
                                      <p:cBhvr>
                                        <p:cTn id="39" dur="1000"/>
                                        <p:tgtEl>
                                          <p:spTgt spid="8">
                                            <p:txEl>
                                              <p:pRg st="6" end="6"/>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Effect transition="in" filter="fade">
                                      <p:cBhvr>
                                        <p:cTn id="43" dur="10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83373D-2FCD-48D5-8550-DC71783023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7C481EB-8F30-4DBE-97E4-C47F16554C60}">
  <ds:schemaRefs>
    <ds:schemaRef ds:uri="http://schemas.microsoft.com/office/2006/documentManagement/types"/>
    <ds:schemaRef ds:uri="http://schemas.microsoft.com/office/infopath/2007/PartnerControls"/>
    <ds:schemaRef ds:uri="http://purl.org/dc/dcmitype/"/>
    <ds:schemaRef ds:uri="http://purl.org/dc/terms/"/>
    <ds:schemaRef ds:uri="http://schemas.microsoft.com/office/2006/metadata/properties"/>
    <ds:schemaRef ds:uri="http://schemas.openxmlformats.org/package/2006/metadata/core-properties"/>
    <ds:schemaRef ds:uri="http://purl.org/dc/elements/1.1/"/>
    <ds:schemaRef ds:uri="http://www.w3.org/XML/1998/namespace"/>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16725</TotalTime>
  <Words>4261</Words>
  <Application>Microsoft Office PowerPoint</Application>
  <PresentationFormat>On-screen Show (4:3)</PresentationFormat>
  <Paragraphs>687</Paragraphs>
  <Slides>54</Slides>
  <Notes>12</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1_Theme_3</vt:lpstr>
      <vt:lpstr>Theme_3</vt:lpstr>
      <vt:lpstr>PowerPoint Presentation</vt:lpstr>
      <vt:lpstr>Icon Used</vt:lpstr>
      <vt:lpstr>Overview</vt:lpstr>
      <vt:lpstr>Objectives</vt:lpstr>
      <vt:lpstr>Scenario</vt:lpstr>
      <vt:lpstr>Database Tables</vt:lpstr>
      <vt:lpstr>Schema Diagram</vt:lpstr>
      <vt:lpstr>Scenario</vt:lpstr>
      <vt:lpstr>Data Integrity</vt:lpstr>
      <vt:lpstr>Integrity Constraints</vt:lpstr>
      <vt:lpstr>Entity Integrity</vt:lpstr>
      <vt:lpstr>Scenario</vt:lpstr>
      <vt:lpstr>PRIMARY KEY Constraints</vt:lpstr>
      <vt:lpstr>PRIMARY KEY Constraints (Contd.)</vt:lpstr>
      <vt:lpstr>PRIMARY KEY Constraints (Contd.)</vt:lpstr>
      <vt:lpstr>Sequence</vt:lpstr>
      <vt:lpstr>ANSI Sequence Generators</vt:lpstr>
      <vt:lpstr>ANSI Sequence Generators (Contd.)</vt:lpstr>
      <vt:lpstr>ANSI Sequence Generators (Contd.)</vt:lpstr>
      <vt:lpstr>Sequence Generator Compliance</vt:lpstr>
      <vt:lpstr>Referential Integrity</vt:lpstr>
      <vt:lpstr>Referential Integrity (Contd.)</vt:lpstr>
      <vt:lpstr>Referential Integrity (Contd.)</vt:lpstr>
      <vt:lpstr>Scenario</vt:lpstr>
      <vt:lpstr>FOREIGN KEY Constraint </vt:lpstr>
      <vt:lpstr>FOREIGN KEY Constraint (Contd.)</vt:lpstr>
      <vt:lpstr>FOREIGN KEY Constraint (Contd.)</vt:lpstr>
      <vt:lpstr>Domain Integrity</vt:lpstr>
      <vt:lpstr>Scenario</vt:lpstr>
      <vt:lpstr>NOT NULL Constraint </vt:lpstr>
      <vt:lpstr>Scenario</vt:lpstr>
      <vt:lpstr>UNIQUE KEY Constraint </vt:lpstr>
      <vt:lpstr>UNIQUE KEY Constraint (Contd.) </vt:lpstr>
      <vt:lpstr>Scenario</vt:lpstr>
      <vt:lpstr>CHECK Constraint </vt:lpstr>
      <vt:lpstr>CHECK Constraint (Contd.) </vt:lpstr>
      <vt:lpstr>User Defined Integrity</vt:lpstr>
      <vt:lpstr>Scenario</vt:lpstr>
      <vt:lpstr>Enabling and Disabling Constraints</vt:lpstr>
      <vt:lpstr>Enabling and Disabling Constraints (Contd.)</vt:lpstr>
      <vt:lpstr>Enabling and Disabling Constraints (Contd.)</vt:lpstr>
      <vt:lpstr>Questions</vt:lpstr>
      <vt:lpstr>Activity</vt:lpstr>
      <vt:lpstr>Check Your Understanding</vt:lpstr>
      <vt:lpstr>Lend a Hand</vt:lpstr>
      <vt:lpstr>Lend a Hand: Solutions</vt:lpstr>
      <vt:lpstr>Lend a Hand (Contd.)</vt:lpstr>
      <vt:lpstr>Lend a Hand: Solutions</vt:lpstr>
      <vt:lpstr>Lend a Hand (Contd.)</vt:lpstr>
      <vt:lpstr>Lend a Hand: Solutions</vt:lpstr>
      <vt:lpstr>Summary</vt:lpstr>
      <vt:lpstr>Source</vt:lpstr>
      <vt:lpstr>Change Log</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TF_PartI</dc:title>
  <dc:creator>AssetDevelopmentTeam@cognizant.com</dc:creator>
  <cp:lastModifiedBy>332822</cp:lastModifiedBy>
  <cp:revision>1144</cp:revision>
  <dcterms:created xsi:type="dcterms:W3CDTF">2011-06-15T11:24:59Z</dcterms:created>
  <dcterms:modified xsi:type="dcterms:W3CDTF">2013-05-17T11:32:49Z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