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54"/>
  </p:notesMasterIdLst>
  <p:handoutMasterIdLst>
    <p:handoutMasterId r:id="rId55"/>
  </p:handoutMasterIdLst>
  <p:sldIdLst>
    <p:sldId id="257" r:id="rId6"/>
    <p:sldId id="418" r:id="rId7"/>
    <p:sldId id="422" r:id="rId8"/>
    <p:sldId id="263" r:id="rId9"/>
    <p:sldId id="504" r:id="rId10"/>
    <p:sldId id="505" r:id="rId11"/>
    <p:sldId id="413" r:id="rId12"/>
    <p:sldId id="453" r:id="rId13"/>
    <p:sldId id="454" r:id="rId14"/>
    <p:sldId id="456" r:id="rId15"/>
    <p:sldId id="457" r:id="rId16"/>
    <p:sldId id="458" r:id="rId17"/>
    <p:sldId id="459" r:id="rId18"/>
    <p:sldId id="460" r:id="rId19"/>
    <p:sldId id="461" r:id="rId20"/>
    <p:sldId id="462" r:id="rId21"/>
    <p:sldId id="463" r:id="rId22"/>
    <p:sldId id="464" r:id="rId23"/>
    <p:sldId id="465" r:id="rId24"/>
    <p:sldId id="501" r:id="rId25"/>
    <p:sldId id="467" r:id="rId26"/>
    <p:sldId id="468" r:id="rId27"/>
    <p:sldId id="469" r:id="rId28"/>
    <p:sldId id="470" r:id="rId29"/>
    <p:sldId id="471" r:id="rId30"/>
    <p:sldId id="472" r:id="rId31"/>
    <p:sldId id="473" r:id="rId32"/>
    <p:sldId id="474" r:id="rId33"/>
    <p:sldId id="475" r:id="rId34"/>
    <p:sldId id="476" r:id="rId35"/>
    <p:sldId id="481" r:id="rId36"/>
    <p:sldId id="506" r:id="rId37"/>
    <p:sldId id="502" r:id="rId38"/>
    <p:sldId id="484" r:id="rId39"/>
    <p:sldId id="485" r:id="rId40"/>
    <p:sldId id="486" r:id="rId41"/>
    <p:sldId id="487" r:id="rId42"/>
    <p:sldId id="488" r:id="rId43"/>
    <p:sldId id="489" r:id="rId44"/>
    <p:sldId id="490" r:id="rId45"/>
    <p:sldId id="491" r:id="rId46"/>
    <p:sldId id="492" r:id="rId47"/>
    <p:sldId id="493" r:id="rId48"/>
    <p:sldId id="499" r:id="rId49"/>
    <p:sldId id="503" r:id="rId50"/>
    <p:sldId id="411" r:id="rId51"/>
    <p:sldId id="450" r:id="rId52"/>
    <p:sldId id="412"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dC/VfaO9DnXOPbEgVAppFw==" hashData="HHm6eslO02QiNvFlPwZEECLzsUI="/>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 Keka (Cognizant)" initials="KD" lastIdx="6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008080"/>
    <a:srgbClr val="663300"/>
    <a:srgbClr val="320019"/>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4" autoAdjust="0"/>
    <p:restoredTop sz="83659" autoAdjust="0"/>
  </p:normalViewPr>
  <p:slideViewPr>
    <p:cSldViewPr>
      <p:cViewPr varScale="1">
        <p:scale>
          <a:sx n="57" d="100"/>
          <a:sy n="57" d="100"/>
        </p:scale>
        <p:origin x="-69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23E78-7631-4163-9A18-3DD928726E4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C75EB66-94D2-40EF-B0C0-3AC5564DC2B7}">
      <dgm:prSet phldrT="[Text]" custT="1"/>
      <dgm:spPr/>
      <dgm:t>
        <a:bodyPr/>
        <a:lstStyle/>
        <a:p>
          <a:r>
            <a:rPr lang="en-US" sz="1800" dirty="0" smtClean="0"/>
            <a:t>What is the operator used for checking whether an age falls in the range between 10 and 60?</a:t>
          </a:r>
          <a:endParaRPr lang="en-US" sz="1800" dirty="0"/>
        </a:p>
      </dgm:t>
    </dgm:pt>
    <dgm:pt modelId="{7A3FFA89-CF08-467B-A28A-D6960A909B16}" type="parTrans" cxnId="{292E3E59-2EB6-4449-BA89-F4F1EF63A212}">
      <dgm:prSet/>
      <dgm:spPr/>
      <dgm:t>
        <a:bodyPr/>
        <a:lstStyle/>
        <a:p>
          <a:endParaRPr lang="en-US" sz="1800"/>
        </a:p>
      </dgm:t>
    </dgm:pt>
    <dgm:pt modelId="{59AD02DB-2B71-4DBE-A480-005CCE95D55E}" type="sibTrans" cxnId="{292E3E59-2EB6-4449-BA89-F4F1EF63A212}">
      <dgm:prSet/>
      <dgm:spPr/>
      <dgm:t>
        <a:bodyPr/>
        <a:lstStyle/>
        <a:p>
          <a:endParaRPr lang="en-US" sz="1800"/>
        </a:p>
      </dgm:t>
    </dgm:pt>
    <dgm:pt modelId="{C695A662-4143-47AA-B829-60B5A826B7BD}">
      <dgm:prSet phldrT="[Text]" custT="1"/>
      <dgm:spPr/>
      <dgm:t>
        <a:bodyPr/>
        <a:lstStyle/>
        <a:p>
          <a:r>
            <a:rPr lang="en-US" sz="1800" dirty="0" smtClean="0"/>
            <a:t>What is the operator used, to check if a name starts with "An"?</a:t>
          </a:r>
          <a:endParaRPr lang="en-US" sz="1800" dirty="0"/>
        </a:p>
      </dgm:t>
    </dgm:pt>
    <dgm:pt modelId="{87482628-97F9-437A-81A6-8FBCF2D329E8}" type="parTrans" cxnId="{F0798EC7-389D-4B87-A8CB-6A03ABAA09E9}">
      <dgm:prSet/>
      <dgm:spPr/>
      <dgm:t>
        <a:bodyPr/>
        <a:lstStyle/>
        <a:p>
          <a:endParaRPr lang="en-US" sz="1800"/>
        </a:p>
      </dgm:t>
    </dgm:pt>
    <dgm:pt modelId="{4DB0063D-E4E1-4C61-ACF1-7DAD9950169B}" type="sibTrans" cxnId="{F0798EC7-389D-4B87-A8CB-6A03ABAA09E9}">
      <dgm:prSet/>
      <dgm:spPr/>
      <dgm:t>
        <a:bodyPr/>
        <a:lstStyle/>
        <a:p>
          <a:endParaRPr lang="en-US" sz="1800"/>
        </a:p>
      </dgm:t>
    </dgm:pt>
    <dgm:pt modelId="{E53B083D-4A67-471B-AE8A-F791DBCC9131}">
      <dgm:prSet custT="1"/>
      <dgm:spPr/>
      <dgm:t>
        <a:bodyPr/>
        <a:lstStyle/>
        <a:p>
          <a:r>
            <a:rPr lang="en-US" sz="1800" dirty="0" smtClean="0"/>
            <a:t>What is the operator used, to check if a column values meets all the values in a list or a sub-query?</a:t>
          </a:r>
        </a:p>
      </dgm:t>
    </dgm:pt>
    <dgm:pt modelId="{7B477121-497C-451B-860A-CF83A900786A}" type="parTrans" cxnId="{B21A3C14-00D4-4C98-9C20-356B94AE4ACF}">
      <dgm:prSet/>
      <dgm:spPr/>
      <dgm:t>
        <a:bodyPr/>
        <a:lstStyle/>
        <a:p>
          <a:endParaRPr lang="en-US" sz="1800"/>
        </a:p>
      </dgm:t>
    </dgm:pt>
    <dgm:pt modelId="{81FFCF1E-FB0A-4A6E-A94F-386A89AB7E9C}" type="sibTrans" cxnId="{B21A3C14-00D4-4C98-9C20-356B94AE4ACF}">
      <dgm:prSet/>
      <dgm:spPr/>
      <dgm:t>
        <a:bodyPr/>
        <a:lstStyle/>
        <a:p>
          <a:endParaRPr lang="en-US" sz="1800"/>
        </a:p>
      </dgm:t>
    </dgm:pt>
    <dgm:pt modelId="{26F3E4FA-9B00-4E92-BC21-86FB0AD8BE5F}">
      <dgm:prSet custT="1"/>
      <dgm:spPr/>
      <dgm:t>
        <a:bodyPr/>
        <a:lstStyle/>
        <a:p>
          <a:r>
            <a:rPr lang="en-US" sz="1800" smtClean="0"/>
            <a:t>How does one check if a column is null?</a:t>
          </a:r>
          <a:endParaRPr lang="en-US" sz="1800" dirty="0" smtClean="0"/>
        </a:p>
      </dgm:t>
    </dgm:pt>
    <dgm:pt modelId="{9B50CE48-8C81-495B-9E61-069C0AA47195}" type="parTrans" cxnId="{0089F93F-A498-420A-9DCC-DEED5A979A9A}">
      <dgm:prSet/>
      <dgm:spPr/>
      <dgm:t>
        <a:bodyPr/>
        <a:lstStyle/>
        <a:p>
          <a:endParaRPr lang="en-US" sz="1800"/>
        </a:p>
      </dgm:t>
    </dgm:pt>
    <dgm:pt modelId="{E3453C81-D527-4AC0-AA41-C00D302B1251}" type="sibTrans" cxnId="{0089F93F-A498-420A-9DCC-DEED5A979A9A}">
      <dgm:prSet/>
      <dgm:spPr/>
      <dgm:t>
        <a:bodyPr/>
        <a:lstStyle/>
        <a:p>
          <a:endParaRPr lang="en-US" sz="1800"/>
        </a:p>
      </dgm:t>
    </dgm:pt>
    <dgm:pt modelId="{88AC93F3-04AD-4143-870B-46834E10876A}" type="pres">
      <dgm:prSet presAssocID="{81B23E78-7631-4163-9A18-3DD928726E44}" presName="linear" presStyleCnt="0">
        <dgm:presLayoutVars>
          <dgm:animLvl val="lvl"/>
          <dgm:resizeHandles val="exact"/>
        </dgm:presLayoutVars>
      </dgm:prSet>
      <dgm:spPr/>
      <dgm:t>
        <a:bodyPr/>
        <a:lstStyle/>
        <a:p>
          <a:endParaRPr lang="en-US"/>
        </a:p>
      </dgm:t>
    </dgm:pt>
    <dgm:pt modelId="{91F456B6-DF24-4D9E-8158-23581EA7A6C9}" type="pres">
      <dgm:prSet presAssocID="{3C75EB66-94D2-40EF-B0C0-3AC5564DC2B7}" presName="parentText" presStyleLbl="node1" presStyleIdx="0" presStyleCnt="4">
        <dgm:presLayoutVars>
          <dgm:chMax val="0"/>
          <dgm:bulletEnabled val="1"/>
        </dgm:presLayoutVars>
      </dgm:prSet>
      <dgm:spPr/>
      <dgm:t>
        <a:bodyPr/>
        <a:lstStyle/>
        <a:p>
          <a:endParaRPr lang="en-US"/>
        </a:p>
      </dgm:t>
    </dgm:pt>
    <dgm:pt modelId="{6CE17884-1BC7-430C-9D21-E95CC5722B08}" type="pres">
      <dgm:prSet presAssocID="{59AD02DB-2B71-4DBE-A480-005CCE95D55E}" presName="spacer" presStyleCnt="0"/>
      <dgm:spPr/>
    </dgm:pt>
    <dgm:pt modelId="{8D032C31-585A-48FD-8B01-2DD65952595C}" type="pres">
      <dgm:prSet presAssocID="{C695A662-4143-47AA-B829-60B5A826B7BD}" presName="parentText" presStyleLbl="node1" presStyleIdx="1" presStyleCnt="4">
        <dgm:presLayoutVars>
          <dgm:chMax val="0"/>
          <dgm:bulletEnabled val="1"/>
        </dgm:presLayoutVars>
      </dgm:prSet>
      <dgm:spPr/>
      <dgm:t>
        <a:bodyPr/>
        <a:lstStyle/>
        <a:p>
          <a:endParaRPr lang="en-US"/>
        </a:p>
      </dgm:t>
    </dgm:pt>
    <dgm:pt modelId="{315BC46A-754C-4342-8CC7-4006C51BE36D}" type="pres">
      <dgm:prSet presAssocID="{4DB0063D-E4E1-4C61-ACF1-7DAD9950169B}" presName="spacer" presStyleCnt="0"/>
      <dgm:spPr/>
    </dgm:pt>
    <dgm:pt modelId="{BD636FDD-D426-494A-AD99-CCB4C49E3F52}" type="pres">
      <dgm:prSet presAssocID="{E53B083D-4A67-471B-AE8A-F791DBCC9131}" presName="parentText" presStyleLbl="node1" presStyleIdx="2" presStyleCnt="4">
        <dgm:presLayoutVars>
          <dgm:chMax val="0"/>
          <dgm:bulletEnabled val="1"/>
        </dgm:presLayoutVars>
      </dgm:prSet>
      <dgm:spPr/>
      <dgm:t>
        <a:bodyPr/>
        <a:lstStyle/>
        <a:p>
          <a:endParaRPr lang="en-US"/>
        </a:p>
      </dgm:t>
    </dgm:pt>
    <dgm:pt modelId="{CD46FA73-6BB5-4011-BF45-5B61A971AF40}" type="pres">
      <dgm:prSet presAssocID="{81FFCF1E-FB0A-4A6E-A94F-386A89AB7E9C}" presName="spacer" presStyleCnt="0"/>
      <dgm:spPr/>
    </dgm:pt>
    <dgm:pt modelId="{F1A0383D-8816-441E-8CFE-845807AC5945}" type="pres">
      <dgm:prSet presAssocID="{26F3E4FA-9B00-4E92-BC21-86FB0AD8BE5F}" presName="parentText" presStyleLbl="node1" presStyleIdx="3" presStyleCnt="4">
        <dgm:presLayoutVars>
          <dgm:chMax val="0"/>
          <dgm:bulletEnabled val="1"/>
        </dgm:presLayoutVars>
      </dgm:prSet>
      <dgm:spPr/>
      <dgm:t>
        <a:bodyPr/>
        <a:lstStyle/>
        <a:p>
          <a:endParaRPr lang="en-US"/>
        </a:p>
      </dgm:t>
    </dgm:pt>
  </dgm:ptLst>
  <dgm:cxnLst>
    <dgm:cxn modelId="{6FC79BEA-1DA8-4AD0-AC74-F3C778550E79}" type="presOf" srcId="{3C75EB66-94D2-40EF-B0C0-3AC5564DC2B7}" destId="{91F456B6-DF24-4D9E-8158-23581EA7A6C9}" srcOrd="0" destOrd="0" presId="urn:microsoft.com/office/officeart/2005/8/layout/vList2"/>
    <dgm:cxn modelId="{C4C17C10-C741-4DF6-B7AA-8D2C82EFB7C8}" type="presOf" srcId="{C695A662-4143-47AA-B829-60B5A826B7BD}" destId="{8D032C31-585A-48FD-8B01-2DD65952595C}" srcOrd="0" destOrd="0" presId="urn:microsoft.com/office/officeart/2005/8/layout/vList2"/>
    <dgm:cxn modelId="{14C6BF71-5BA3-443E-9F44-3D11A881F420}" type="presOf" srcId="{26F3E4FA-9B00-4E92-BC21-86FB0AD8BE5F}" destId="{F1A0383D-8816-441E-8CFE-845807AC5945}" srcOrd="0" destOrd="0" presId="urn:microsoft.com/office/officeart/2005/8/layout/vList2"/>
    <dgm:cxn modelId="{F0798EC7-389D-4B87-A8CB-6A03ABAA09E9}" srcId="{81B23E78-7631-4163-9A18-3DD928726E44}" destId="{C695A662-4143-47AA-B829-60B5A826B7BD}" srcOrd="1" destOrd="0" parTransId="{87482628-97F9-437A-81A6-8FBCF2D329E8}" sibTransId="{4DB0063D-E4E1-4C61-ACF1-7DAD9950169B}"/>
    <dgm:cxn modelId="{0089F93F-A498-420A-9DCC-DEED5A979A9A}" srcId="{81B23E78-7631-4163-9A18-3DD928726E44}" destId="{26F3E4FA-9B00-4E92-BC21-86FB0AD8BE5F}" srcOrd="3" destOrd="0" parTransId="{9B50CE48-8C81-495B-9E61-069C0AA47195}" sibTransId="{E3453C81-D527-4AC0-AA41-C00D302B1251}"/>
    <dgm:cxn modelId="{292E3E59-2EB6-4449-BA89-F4F1EF63A212}" srcId="{81B23E78-7631-4163-9A18-3DD928726E44}" destId="{3C75EB66-94D2-40EF-B0C0-3AC5564DC2B7}" srcOrd="0" destOrd="0" parTransId="{7A3FFA89-CF08-467B-A28A-D6960A909B16}" sibTransId="{59AD02DB-2B71-4DBE-A480-005CCE95D55E}"/>
    <dgm:cxn modelId="{A967BA69-E6C1-4123-8766-E76E8F9E3A9A}" type="presOf" srcId="{81B23E78-7631-4163-9A18-3DD928726E44}" destId="{88AC93F3-04AD-4143-870B-46834E10876A}" srcOrd="0" destOrd="0" presId="urn:microsoft.com/office/officeart/2005/8/layout/vList2"/>
    <dgm:cxn modelId="{4055BC49-1C4D-4F9B-B458-E023CD3C3726}" type="presOf" srcId="{E53B083D-4A67-471B-AE8A-F791DBCC9131}" destId="{BD636FDD-D426-494A-AD99-CCB4C49E3F52}" srcOrd="0" destOrd="0" presId="urn:microsoft.com/office/officeart/2005/8/layout/vList2"/>
    <dgm:cxn modelId="{B21A3C14-00D4-4C98-9C20-356B94AE4ACF}" srcId="{81B23E78-7631-4163-9A18-3DD928726E44}" destId="{E53B083D-4A67-471B-AE8A-F791DBCC9131}" srcOrd="2" destOrd="0" parTransId="{7B477121-497C-451B-860A-CF83A900786A}" sibTransId="{81FFCF1E-FB0A-4A6E-A94F-386A89AB7E9C}"/>
    <dgm:cxn modelId="{9D61A1F5-D998-44F2-BA23-0B5EED972193}" type="presParOf" srcId="{88AC93F3-04AD-4143-870B-46834E10876A}" destId="{91F456B6-DF24-4D9E-8158-23581EA7A6C9}" srcOrd="0" destOrd="0" presId="urn:microsoft.com/office/officeart/2005/8/layout/vList2"/>
    <dgm:cxn modelId="{741ADEE5-7BA2-4F23-91C7-7D806E0617A0}" type="presParOf" srcId="{88AC93F3-04AD-4143-870B-46834E10876A}" destId="{6CE17884-1BC7-430C-9D21-E95CC5722B08}" srcOrd="1" destOrd="0" presId="urn:microsoft.com/office/officeart/2005/8/layout/vList2"/>
    <dgm:cxn modelId="{C0EC1D26-819B-416C-8D01-8EE286588944}" type="presParOf" srcId="{88AC93F3-04AD-4143-870B-46834E10876A}" destId="{8D032C31-585A-48FD-8B01-2DD65952595C}" srcOrd="2" destOrd="0" presId="urn:microsoft.com/office/officeart/2005/8/layout/vList2"/>
    <dgm:cxn modelId="{D8DC772D-9482-4202-AEFB-84DDCE9D6353}" type="presParOf" srcId="{88AC93F3-04AD-4143-870B-46834E10876A}" destId="{315BC46A-754C-4342-8CC7-4006C51BE36D}" srcOrd="3" destOrd="0" presId="urn:microsoft.com/office/officeart/2005/8/layout/vList2"/>
    <dgm:cxn modelId="{513B517C-E5C2-42ED-A7E8-D69514332222}" type="presParOf" srcId="{88AC93F3-04AD-4143-870B-46834E10876A}" destId="{BD636FDD-D426-494A-AD99-CCB4C49E3F52}" srcOrd="4" destOrd="0" presId="urn:microsoft.com/office/officeart/2005/8/layout/vList2"/>
    <dgm:cxn modelId="{7337BE16-F221-4244-B2A9-4D51758C6AE4}" type="presParOf" srcId="{88AC93F3-04AD-4143-870B-46834E10876A}" destId="{CD46FA73-6BB5-4011-BF45-5B61A971AF40}" srcOrd="5" destOrd="0" presId="urn:microsoft.com/office/officeart/2005/8/layout/vList2"/>
    <dgm:cxn modelId="{AEE8CA89-1481-41B0-BF02-B7E6A2F8E130}" type="presParOf" srcId="{88AC93F3-04AD-4143-870B-46834E10876A}" destId="{F1A0383D-8816-441E-8CFE-845807AC5945}"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B23E78-7631-4163-9A18-3DD928726E4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3C75EB66-94D2-40EF-B0C0-3AC5564DC2B7}">
      <dgm:prSet phldrT="[Text]" custT="1"/>
      <dgm:spPr/>
      <dgm:t>
        <a:bodyPr/>
        <a:lstStyle/>
        <a:p>
          <a:r>
            <a:rPr lang="en-US" sz="1800" dirty="0" smtClean="0"/>
            <a:t>What is the operator used for retrieving the common records between two tables?</a:t>
          </a:r>
          <a:endParaRPr lang="en-US" sz="1800" dirty="0"/>
        </a:p>
      </dgm:t>
    </dgm:pt>
    <dgm:pt modelId="{7A3FFA89-CF08-467B-A28A-D6960A909B16}" type="parTrans" cxnId="{292E3E59-2EB6-4449-BA89-F4F1EF63A212}">
      <dgm:prSet/>
      <dgm:spPr/>
      <dgm:t>
        <a:bodyPr/>
        <a:lstStyle/>
        <a:p>
          <a:endParaRPr lang="en-US" sz="1800"/>
        </a:p>
      </dgm:t>
    </dgm:pt>
    <dgm:pt modelId="{59AD02DB-2B71-4DBE-A480-005CCE95D55E}" type="sibTrans" cxnId="{292E3E59-2EB6-4449-BA89-F4F1EF63A212}">
      <dgm:prSet/>
      <dgm:spPr/>
      <dgm:t>
        <a:bodyPr/>
        <a:lstStyle/>
        <a:p>
          <a:endParaRPr lang="en-US" sz="1800"/>
        </a:p>
      </dgm:t>
    </dgm:pt>
    <dgm:pt modelId="{C695A662-4143-47AA-B829-60B5A826B7BD}">
      <dgm:prSet phldrT="[Text]" custT="1"/>
      <dgm:spPr/>
      <dgm:t>
        <a:bodyPr/>
        <a:lstStyle/>
        <a:p>
          <a:r>
            <a:rPr lang="en-US" sz="1800" dirty="0" smtClean="0"/>
            <a:t>How can one retrieve all the unique records from both the tables?</a:t>
          </a:r>
          <a:endParaRPr lang="en-US" sz="1800" dirty="0"/>
        </a:p>
      </dgm:t>
    </dgm:pt>
    <dgm:pt modelId="{87482628-97F9-437A-81A6-8FBCF2D329E8}" type="parTrans" cxnId="{F0798EC7-389D-4B87-A8CB-6A03ABAA09E9}">
      <dgm:prSet/>
      <dgm:spPr/>
      <dgm:t>
        <a:bodyPr/>
        <a:lstStyle/>
        <a:p>
          <a:endParaRPr lang="en-US" sz="1800"/>
        </a:p>
      </dgm:t>
    </dgm:pt>
    <dgm:pt modelId="{4DB0063D-E4E1-4C61-ACF1-7DAD9950169B}" type="sibTrans" cxnId="{F0798EC7-389D-4B87-A8CB-6A03ABAA09E9}">
      <dgm:prSet/>
      <dgm:spPr/>
      <dgm:t>
        <a:bodyPr/>
        <a:lstStyle/>
        <a:p>
          <a:endParaRPr lang="en-US" sz="1800"/>
        </a:p>
      </dgm:t>
    </dgm:pt>
    <dgm:pt modelId="{E53B083D-4A67-471B-AE8A-F791DBCC9131}">
      <dgm:prSet custT="1"/>
      <dgm:spPr/>
      <dgm:t>
        <a:bodyPr/>
        <a:lstStyle/>
        <a:p>
          <a:r>
            <a:rPr lang="en-US" sz="1800" dirty="0" smtClean="0"/>
            <a:t>How can one retrieve all the records including the duplicate values from both the tables?</a:t>
          </a:r>
        </a:p>
      </dgm:t>
    </dgm:pt>
    <dgm:pt modelId="{7B477121-497C-451B-860A-CF83A900786A}" type="parTrans" cxnId="{B21A3C14-00D4-4C98-9C20-356B94AE4ACF}">
      <dgm:prSet/>
      <dgm:spPr/>
      <dgm:t>
        <a:bodyPr/>
        <a:lstStyle/>
        <a:p>
          <a:endParaRPr lang="en-US" sz="1800"/>
        </a:p>
      </dgm:t>
    </dgm:pt>
    <dgm:pt modelId="{81FFCF1E-FB0A-4A6E-A94F-386A89AB7E9C}" type="sibTrans" cxnId="{B21A3C14-00D4-4C98-9C20-356B94AE4ACF}">
      <dgm:prSet/>
      <dgm:spPr/>
      <dgm:t>
        <a:bodyPr/>
        <a:lstStyle/>
        <a:p>
          <a:endParaRPr lang="en-US" sz="1800"/>
        </a:p>
      </dgm:t>
    </dgm:pt>
    <dgm:pt modelId="{88AC93F3-04AD-4143-870B-46834E10876A}" type="pres">
      <dgm:prSet presAssocID="{81B23E78-7631-4163-9A18-3DD928726E44}" presName="linear" presStyleCnt="0">
        <dgm:presLayoutVars>
          <dgm:animLvl val="lvl"/>
          <dgm:resizeHandles val="exact"/>
        </dgm:presLayoutVars>
      </dgm:prSet>
      <dgm:spPr/>
      <dgm:t>
        <a:bodyPr/>
        <a:lstStyle/>
        <a:p>
          <a:endParaRPr lang="en-US"/>
        </a:p>
      </dgm:t>
    </dgm:pt>
    <dgm:pt modelId="{91F456B6-DF24-4D9E-8158-23581EA7A6C9}" type="pres">
      <dgm:prSet presAssocID="{3C75EB66-94D2-40EF-B0C0-3AC5564DC2B7}" presName="parentText" presStyleLbl="node1" presStyleIdx="0" presStyleCnt="3">
        <dgm:presLayoutVars>
          <dgm:chMax val="0"/>
          <dgm:bulletEnabled val="1"/>
        </dgm:presLayoutVars>
      </dgm:prSet>
      <dgm:spPr/>
      <dgm:t>
        <a:bodyPr/>
        <a:lstStyle/>
        <a:p>
          <a:endParaRPr lang="en-US"/>
        </a:p>
      </dgm:t>
    </dgm:pt>
    <dgm:pt modelId="{6CE17884-1BC7-430C-9D21-E95CC5722B08}" type="pres">
      <dgm:prSet presAssocID="{59AD02DB-2B71-4DBE-A480-005CCE95D55E}" presName="spacer" presStyleCnt="0"/>
      <dgm:spPr/>
      <dgm:t>
        <a:bodyPr/>
        <a:lstStyle/>
        <a:p>
          <a:endParaRPr lang="en-US"/>
        </a:p>
      </dgm:t>
    </dgm:pt>
    <dgm:pt modelId="{8D032C31-585A-48FD-8B01-2DD65952595C}" type="pres">
      <dgm:prSet presAssocID="{C695A662-4143-47AA-B829-60B5A826B7BD}" presName="parentText" presStyleLbl="node1" presStyleIdx="1" presStyleCnt="3">
        <dgm:presLayoutVars>
          <dgm:chMax val="0"/>
          <dgm:bulletEnabled val="1"/>
        </dgm:presLayoutVars>
      </dgm:prSet>
      <dgm:spPr/>
      <dgm:t>
        <a:bodyPr/>
        <a:lstStyle/>
        <a:p>
          <a:endParaRPr lang="en-US"/>
        </a:p>
      </dgm:t>
    </dgm:pt>
    <dgm:pt modelId="{315BC46A-754C-4342-8CC7-4006C51BE36D}" type="pres">
      <dgm:prSet presAssocID="{4DB0063D-E4E1-4C61-ACF1-7DAD9950169B}" presName="spacer" presStyleCnt="0"/>
      <dgm:spPr/>
      <dgm:t>
        <a:bodyPr/>
        <a:lstStyle/>
        <a:p>
          <a:endParaRPr lang="en-US"/>
        </a:p>
      </dgm:t>
    </dgm:pt>
    <dgm:pt modelId="{BD636FDD-D426-494A-AD99-CCB4C49E3F52}" type="pres">
      <dgm:prSet presAssocID="{E53B083D-4A67-471B-AE8A-F791DBCC9131}" presName="parentText" presStyleLbl="node1" presStyleIdx="2" presStyleCnt="3">
        <dgm:presLayoutVars>
          <dgm:chMax val="0"/>
          <dgm:bulletEnabled val="1"/>
        </dgm:presLayoutVars>
      </dgm:prSet>
      <dgm:spPr/>
      <dgm:t>
        <a:bodyPr/>
        <a:lstStyle/>
        <a:p>
          <a:endParaRPr lang="en-US"/>
        </a:p>
      </dgm:t>
    </dgm:pt>
  </dgm:ptLst>
  <dgm:cxnLst>
    <dgm:cxn modelId="{52DC9DAF-916E-471C-932F-0E37400132A6}" type="presOf" srcId="{3C75EB66-94D2-40EF-B0C0-3AC5564DC2B7}" destId="{91F456B6-DF24-4D9E-8158-23581EA7A6C9}" srcOrd="0" destOrd="0" presId="urn:microsoft.com/office/officeart/2005/8/layout/vList2"/>
    <dgm:cxn modelId="{F0798EC7-389D-4B87-A8CB-6A03ABAA09E9}" srcId="{81B23E78-7631-4163-9A18-3DD928726E44}" destId="{C695A662-4143-47AA-B829-60B5A826B7BD}" srcOrd="1" destOrd="0" parTransId="{87482628-97F9-437A-81A6-8FBCF2D329E8}" sibTransId="{4DB0063D-E4E1-4C61-ACF1-7DAD9950169B}"/>
    <dgm:cxn modelId="{292E3E59-2EB6-4449-BA89-F4F1EF63A212}" srcId="{81B23E78-7631-4163-9A18-3DD928726E44}" destId="{3C75EB66-94D2-40EF-B0C0-3AC5564DC2B7}" srcOrd="0" destOrd="0" parTransId="{7A3FFA89-CF08-467B-A28A-D6960A909B16}" sibTransId="{59AD02DB-2B71-4DBE-A480-005CCE95D55E}"/>
    <dgm:cxn modelId="{B21A3C14-00D4-4C98-9C20-356B94AE4ACF}" srcId="{81B23E78-7631-4163-9A18-3DD928726E44}" destId="{E53B083D-4A67-471B-AE8A-F791DBCC9131}" srcOrd="2" destOrd="0" parTransId="{7B477121-497C-451B-860A-CF83A900786A}" sibTransId="{81FFCF1E-FB0A-4A6E-A94F-386A89AB7E9C}"/>
    <dgm:cxn modelId="{4065ABAE-CB22-46BE-9BB3-01382F6E6BF3}" type="presOf" srcId="{E53B083D-4A67-471B-AE8A-F791DBCC9131}" destId="{BD636FDD-D426-494A-AD99-CCB4C49E3F52}" srcOrd="0" destOrd="0" presId="urn:microsoft.com/office/officeart/2005/8/layout/vList2"/>
    <dgm:cxn modelId="{2812730F-15C4-4E17-8D5A-02BD23359ABA}" type="presOf" srcId="{C695A662-4143-47AA-B829-60B5A826B7BD}" destId="{8D032C31-585A-48FD-8B01-2DD65952595C}" srcOrd="0" destOrd="0" presId="urn:microsoft.com/office/officeart/2005/8/layout/vList2"/>
    <dgm:cxn modelId="{B0CF36D4-9DEB-48DA-B32D-BBB9F59865BD}" type="presOf" srcId="{81B23E78-7631-4163-9A18-3DD928726E44}" destId="{88AC93F3-04AD-4143-870B-46834E10876A}" srcOrd="0" destOrd="0" presId="urn:microsoft.com/office/officeart/2005/8/layout/vList2"/>
    <dgm:cxn modelId="{69FF5EF4-99E7-41E6-B20C-23F6B8700048}" type="presParOf" srcId="{88AC93F3-04AD-4143-870B-46834E10876A}" destId="{91F456B6-DF24-4D9E-8158-23581EA7A6C9}" srcOrd="0" destOrd="0" presId="urn:microsoft.com/office/officeart/2005/8/layout/vList2"/>
    <dgm:cxn modelId="{F7A556E5-98D2-4565-B61B-BEFA36CF33F3}" type="presParOf" srcId="{88AC93F3-04AD-4143-870B-46834E10876A}" destId="{6CE17884-1BC7-430C-9D21-E95CC5722B08}" srcOrd="1" destOrd="0" presId="urn:microsoft.com/office/officeart/2005/8/layout/vList2"/>
    <dgm:cxn modelId="{3E7A3E32-9030-4F57-B919-6E7404A7EC74}" type="presParOf" srcId="{88AC93F3-04AD-4143-870B-46834E10876A}" destId="{8D032C31-585A-48FD-8B01-2DD65952595C}" srcOrd="2" destOrd="0" presId="urn:microsoft.com/office/officeart/2005/8/layout/vList2"/>
    <dgm:cxn modelId="{B3195EAE-993F-4661-8823-90163AFA8A8A}" type="presParOf" srcId="{88AC93F3-04AD-4143-870B-46834E10876A}" destId="{315BC46A-754C-4342-8CC7-4006C51BE36D}" srcOrd="3" destOrd="0" presId="urn:microsoft.com/office/officeart/2005/8/layout/vList2"/>
    <dgm:cxn modelId="{9949FF52-C3C7-4B7C-8CC7-E751AB2CD8CA}" type="presParOf" srcId="{88AC93F3-04AD-4143-870B-46834E10876A}" destId="{BD636FDD-D426-494A-AD99-CCB4C49E3F52}"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456B6-DF24-4D9E-8158-23581EA7A6C9}">
      <dsp:nvSpPr>
        <dsp:cNvPr id="0" name=""/>
        <dsp:cNvSpPr/>
      </dsp:nvSpPr>
      <dsp:spPr>
        <a:xfrm>
          <a:off x="0" y="27519"/>
          <a:ext cx="5562600" cy="8985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What is the operator used for checking whether an age falls in the range between 10 and 60?</a:t>
          </a:r>
          <a:endParaRPr lang="en-US" sz="1800" kern="1200" dirty="0"/>
        </a:p>
      </dsp:txBody>
      <dsp:txXfrm>
        <a:off x="43864" y="71383"/>
        <a:ext cx="5474872" cy="810832"/>
      </dsp:txXfrm>
    </dsp:sp>
    <dsp:sp modelId="{8D032C31-585A-48FD-8B01-2DD65952595C}">
      <dsp:nvSpPr>
        <dsp:cNvPr id="0" name=""/>
        <dsp:cNvSpPr/>
      </dsp:nvSpPr>
      <dsp:spPr>
        <a:xfrm>
          <a:off x="0" y="1064319"/>
          <a:ext cx="5562600" cy="8985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What is the operator used, to check if a name starts with "An"?</a:t>
          </a:r>
          <a:endParaRPr lang="en-US" sz="1800" kern="1200" dirty="0"/>
        </a:p>
      </dsp:txBody>
      <dsp:txXfrm>
        <a:off x="43864" y="1108183"/>
        <a:ext cx="5474872" cy="810832"/>
      </dsp:txXfrm>
    </dsp:sp>
    <dsp:sp modelId="{BD636FDD-D426-494A-AD99-CCB4C49E3F52}">
      <dsp:nvSpPr>
        <dsp:cNvPr id="0" name=""/>
        <dsp:cNvSpPr/>
      </dsp:nvSpPr>
      <dsp:spPr>
        <a:xfrm>
          <a:off x="0" y="2101120"/>
          <a:ext cx="5562600" cy="8985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What is the operator used, to check if a column values meets all the values in a list or a sub-query?</a:t>
          </a:r>
        </a:p>
      </dsp:txBody>
      <dsp:txXfrm>
        <a:off x="43864" y="2144984"/>
        <a:ext cx="5474872" cy="810832"/>
      </dsp:txXfrm>
    </dsp:sp>
    <dsp:sp modelId="{F1A0383D-8816-441E-8CFE-845807AC5945}">
      <dsp:nvSpPr>
        <dsp:cNvPr id="0" name=""/>
        <dsp:cNvSpPr/>
      </dsp:nvSpPr>
      <dsp:spPr>
        <a:xfrm>
          <a:off x="0" y="3137920"/>
          <a:ext cx="5562600" cy="8985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t>How does one check if a column is null?</a:t>
          </a:r>
          <a:endParaRPr lang="en-US" sz="1800" kern="1200" dirty="0" smtClean="0"/>
        </a:p>
      </dsp:txBody>
      <dsp:txXfrm>
        <a:off x="43864" y="3181784"/>
        <a:ext cx="5474872" cy="810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456B6-DF24-4D9E-8158-23581EA7A6C9}">
      <dsp:nvSpPr>
        <dsp:cNvPr id="0" name=""/>
        <dsp:cNvSpPr/>
      </dsp:nvSpPr>
      <dsp:spPr>
        <a:xfrm>
          <a:off x="0" y="19599"/>
          <a:ext cx="5562600" cy="12168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What is the operator used for retrieving the common records between two tables?</a:t>
          </a:r>
          <a:endParaRPr lang="en-US" sz="1800" kern="1200" dirty="0"/>
        </a:p>
      </dsp:txBody>
      <dsp:txXfrm>
        <a:off x="59399" y="78998"/>
        <a:ext cx="5443802" cy="1098002"/>
      </dsp:txXfrm>
    </dsp:sp>
    <dsp:sp modelId="{8D032C31-585A-48FD-8B01-2DD65952595C}">
      <dsp:nvSpPr>
        <dsp:cNvPr id="0" name=""/>
        <dsp:cNvSpPr/>
      </dsp:nvSpPr>
      <dsp:spPr>
        <a:xfrm>
          <a:off x="0" y="1423600"/>
          <a:ext cx="5562600" cy="12168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How can one retrieve all the unique records from both the tables?</a:t>
          </a:r>
          <a:endParaRPr lang="en-US" sz="1800" kern="1200" dirty="0"/>
        </a:p>
      </dsp:txBody>
      <dsp:txXfrm>
        <a:off x="59399" y="1482999"/>
        <a:ext cx="5443802" cy="1098002"/>
      </dsp:txXfrm>
    </dsp:sp>
    <dsp:sp modelId="{BD636FDD-D426-494A-AD99-CCB4C49E3F52}">
      <dsp:nvSpPr>
        <dsp:cNvPr id="0" name=""/>
        <dsp:cNvSpPr/>
      </dsp:nvSpPr>
      <dsp:spPr>
        <a:xfrm>
          <a:off x="0" y="2827600"/>
          <a:ext cx="5562600" cy="12168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How can one retrieve all the records including the duplicate values from both the tables?</a:t>
          </a:r>
        </a:p>
      </dsp:txBody>
      <dsp:txXfrm>
        <a:off x="59399" y="2886999"/>
        <a:ext cx="54438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5/17/2013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715675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r>
              <a:rPr lang="en-US" sz="1100" b="0" u="none" dirty="0" smtClean="0"/>
              <a:t>String are not case sensitive in MYSQL</a:t>
            </a:r>
          </a:p>
        </p:txBody>
      </p:sp>
      <p:sp>
        <p:nvSpPr>
          <p:cNvPr id="5" name="Slide Number Placeholder 4"/>
          <p:cNvSpPr>
            <a:spLocks noGrp="1"/>
          </p:cNvSpPr>
          <p:nvPr>
            <p:ph type="sldNum" sz="quarter" idx="10"/>
          </p:nvPr>
        </p:nvSpPr>
        <p:spPr/>
        <p:txBody>
          <a:bodyPr/>
          <a:lstStyle/>
          <a:p>
            <a:fld id="{6A8B6E77-EC63-4CD7-8F8A-914122582C5F}"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2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A predicate is retrospectively deterministic if the simply contained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predicate, parenthesized </a:t>
            </a:r>
            <a:r>
              <a:rPr lang="en-US" sz="1200" dirty="0" err="1" smtClean="0">
                <a:solidFill>
                  <a:schemeClr val="tx1">
                    <a:lumMod val="75000"/>
                    <a:lumOff val="25000"/>
                  </a:schemeClr>
                </a:solidFill>
              </a:rPr>
              <a:t>boolean</a:t>
            </a:r>
            <a:r>
              <a:rPr lang="en-US" sz="1200" dirty="0" smtClean="0">
                <a:solidFill>
                  <a:schemeClr val="tx1">
                    <a:lumMod val="75000"/>
                    <a:lumOff val="25000"/>
                  </a:schemeClr>
                </a:solidFill>
              </a:rPr>
              <a:t> value expression or non parenthesized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value expression primary is retrospectively deterministic.</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435029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0"/>
          </p:nvPr>
        </p:nvSpPr>
        <p:spPr/>
        <p:txBody>
          <a:bodyPr/>
          <a:lstStyle/>
          <a:p>
            <a:fld id="{6A8B6E77-EC63-4CD7-8F8A-914122582C5F}"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36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38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39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solidFill>
                  <a:srgbClr val="00B0F0"/>
                </a:solidFill>
              </a:rPr>
              <a:t>Solution #1:</a:t>
            </a:r>
          </a:p>
          <a:p>
            <a:r>
              <a:rPr lang="en-US" sz="1200" b="1" dirty="0" smtClean="0"/>
              <a:t>SELECT</a:t>
            </a:r>
            <a:r>
              <a:rPr lang="en-US" sz="1200" dirty="0" smtClean="0"/>
              <a:t> COURSE_CODE,BASE_FEES,SPECIAL_FEES </a:t>
            </a:r>
          </a:p>
          <a:p>
            <a:r>
              <a:rPr lang="en-US" sz="1200" b="1" dirty="0" smtClean="0"/>
              <a:t>FROM </a:t>
            </a:r>
            <a:r>
              <a:rPr lang="en-US" sz="1200" dirty="0" smtClean="0"/>
              <a:t>COURSE_FEES </a:t>
            </a:r>
            <a:r>
              <a:rPr lang="en-US" sz="1200" b="1" dirty="0" smtClean="0"/>
              <a:t>UNION </a:t>
            </a:r>
          </a:p>
          <a:p>
            <a:r>
              <a:rPr lang="en-US" sz="1200" b="1" dirty="0" smtClean="0"/>
              <a:t>SELECT </a:t>
            </a:r>
            <a:r>
              <a:rPr lang="en-US" sz="1200" dirty="0" smtClean="0"/>
              <a:t>COURSE_CODE,BASE_FEES,SPECIAL_FEES </a:t>
            </a:r>
          </a:p>
          <a:p>
            <a:r>
              <a:rPr lang="en-US" sz="1200" b="1" dirty="0" smtClean="0"/>
              <a:t>FROM </a:t>
            </a:r>
            <a:r>
              <a:rPr lang="en-US" sz="1200" dirty="0" smtClean="0"/>
              <a:t>COURSE_FEES_HISTORY</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43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44</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b="1" dirty="0" smtClean="0"/>
              <a:t>Arithmetic operators (Contd.)</a:t>
            </a:r>
          </a:p>
          <a:p>
            <a:r>
              <a:rPr lang="en-US" sz="1200" dirty="0" smtClean="0"/>
              <a:t>When the declared type of either operand of an arithmetic operator is approximate numeric, the declared type of the result is an implementation-defined approximate numeric type.</a:t>
            </a:r>
          </a:p>
          <a:p>
            <a:r>
              <a:rPr lang="en-US" sz="1200" dirty="0" smtClean="0"/>
              <a:t>The monadic arithmetic operators &lt;plus sign&gt; and &lt;minus sign&gt; (+ and –, respectively) specify monadic plus and monadic minus, respectively. </a:t>
            </a:r>
          </a:p>
          <a:p>
            <a:r>
              <a:rPr lang="en-US" sz="1200" dirty="0" smtClean="0"/>
              <a:t>Monadic plus does not change its operand. Monadic minus reverses the sign of its operand.</a:t>
            </a:r>
          </a:p>
          <a:p>
            <a:r>
              <a:rPr lang="en-US" sz="1200" dirty="0" smtClean="0"/>
              <a:t>The dyadic arithmetic operators &lt;plus sign&gt;, &lt;minus sign&gt;, &lt;asterisk&gt;, and &lt;solidus&gt; (+, –, *, and /, respectively) specify addition, subtraction, multiplication, and division, respectively. If the value of a divisor is zero, then an exception condition is raised: </a:t>
            </a:r>
            <a:r>
              <a:rPr lang="en-US" sz="1200" b="1" dirty="0" smtClean="0"/>
              <a:t>data exception — division by zero.</a:t>
            </a:r>
          </a:p>
          <a:p>
            <a:r>
              <a:rPr lang="en-US" sz="1200" dirty="0" smtClean="0"/>
              <a:t>If the operator is not division and the mathematical result of the operation is not exactly representable with the precision and scale of the result data type, then an exception condition is raised: </a:t>
            </a:r>
            <a:r>
              <a:rPr lang="en-US" sz="1200" b="1" dirty="0" smtClean="0"/>
              <a:t>data exception— numeric value out of range.</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2040681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547596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1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dirty="0" smtClean="0">
                <a:solidFill>
                  <a:schemeClr val="tx1">
                    <a:lumMod val="75000"/>
                    <a:lumOff val="25000"/>
                  </a:schemeClr>
                </a:solidFill>
              </a:rPr>
              <a:t>The declared types of the corresponding fields of the two value </a:t>
            </a:r>
          </a:p>
          <a:p>
            <a:pPr fontAlgn="base">
              <a:lnSpc>
                <a:spcPct val="86000"/>
              </a:lnSpc>
              <a:spcBef>
                <a:spcPct val="0"/>
              </a:spcBef>
              <a:spcAft>
                <a:spcPct val="0"/>
              </a:spcAft>
              <a:buClr>
                <a:srgbClr val="000000"/>
              </a:buClr>
              <a:buSzPct val="100000"/>
            </a:pPr>
            <a:r>
              <a:rPr lang="en-US" dirty="0" err="1" smtClean="0">
                <a:solidFill>
                  <a:schemeClr val="tx1">
                    <a:lumMod val="75000"/>
                    <a:lumOff val="25000"/>
                  </a:schemeClr>
                </a:solidFill>
              </a:rPr>
              <a:t>predicands</a:t>
            </a:r>
            <a:r>
              <a:rPr lang="en-US" dirty="0" smtClean="0">
                <a:solidFill>
                  <a:schemeClr val="tx1">
                    <a:lumMod val="75000"/>
                    <a:lumOff val="25000"/>
                  </a:schemeClr>
                </a:solidFill>
              </a:rPr>
              <a:t> shall be comparable.</a:t>
            </a:r>
            <a:endParaRPr lang="en-US" sz="1100" dirty="0" smtClean="0">
              <a:solidFill>
                <a:schemeClr val="tx1">
                  <a:lumMod val="75000"/>
                  <a:lumOff val="25000"/>
                </a:schemeClr>
              </a:solidFill>
            </a:endParaRP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45053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0" u="none"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823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1pPr>
            <a:lvl2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2pPr>
            <a:lvl3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3pPr>
            <a:lvl4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4pPr>
            <a:lvl5pPr algn="l" rtl="0" eaLnBrk="1" fontAlgn="base" hangingPunct="1">
              <a:spcBef>
                <a:spcPct val="20000"/>
              </a:spcBef>
              <a:spcAft>
                <a:spcPct val="0"/>
              </a:spcAft>
              <a:buFont typeface="Arial" pitchFamily="34" charset="0"/>
              <a:defRPr lang="en-GB" sz="1800" b="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773550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lgn="l" rtl="0" eaLnBrk="1" fontAlgn="base" hangingPunct="1">
              <a:spcBef>
                <a:spcPct val="20000"/>
              </a:spcBef>
              <a:spcAft>
                <a:spcPct val="0"/>
              </a:spcAft>
              <a:buFont typeface="Arial" pitchFamily="34" charse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1" fontAlgn="base" hangingPunct="1">
              <a:spcBef>
                <a:spcPct val="20000"/>
              </a:spcBef>
              <a:spcAft>
                <a:spcPct val="0"/>
              </a:spcAft>
              <a:buFont typeface="Arial" pitchFamily="34" charset="0"/>
              <a:buNone/>
            </a:pPr>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797994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Unus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9693529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15893658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eft_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 y="1371600"/>
            <a:ext cx="2971800" cy="4648200"/>
          </a:xfrm>
        </p:spPr>
        <p:txBody>
          <a:bodyPr/>
          <a:lstStyle/>
          <a:p>
            <a:endParaRPr lang="en-US" dirty="0"/>
          </a:p>
        </p:txBody>
      </p:sp>
      <p:sp>
        <p:nvSpPr>
          <p:cNvPr id="6" name="Text Placeholder 5"/>
          <p:cNvSpPr>
            <a:spLocks noGrp="1"/>
          </p:cNvSpPr>
          <p:nvPr>
            <p:ph type="body" sz="quarter" idx="11"/>
          </p:nvPr>
        </p:nvSpPr>
        <p:spPr>
          <a:xfrm>
            <a:off x="3733800" y="1371600"/>
            <a:ext cx="50292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750158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eft_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33400" y="1371600"/>
            <a:ext cx="4800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Picture Placeholder 5"/>
          <p:cNvSpPr>
            <a:spLocks noGrp="1"/>
          </p:cNvSpPr>
          <p:nvPr>
            <p:ph type="pic" sz="quarter" idx="11"/>
          </p:nvPr>
        </p:nvSpPr>
        <p:spPr>
          <a:xfrm>
            <a:off x="5638800" y="1371600"/>
            <a:ext cx="3048000" cy="4648200"/>
          </a:xfrm>
        </p:spPr>
        <p:txBody>
          <a:bodyPr/>
          <a:lstStyle/>
          <a:p>
            <a:endParaRPr lang="en-US" dirty="0"/>
          </a:p>
        </p:txBody>
      </p:sp>
    </p:spTree>
    <p:extLst>
      <p:ext uri="{BB962C8B-B14F-4D97-AF65-F5344CB8AC3E}">
        <p14:creationId xmlns:p14="http://schemas.microsoft.com/office/powerpoint/2010/main" val="40662853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295400"/>
            <a:ext cx="8686800" cy="4781843"/>
          </a:xfrm>
        </p:spPr>
        <p:txBody>
          <a:bodyPr/>
          <a:lstStyle>
            <a:lvl1pPr marL="284163" indent="-284163" algn="l" rtl="0" eaLnBrk="1" fontAlgn="base" hangingPunct="1">
              <a:lnSpc>
                <a:spcPct val="100000"/>
              </a:lnSpc>
              <a:spcBef>
                <a:spcPct val="20000"/>
              </a:spcBef>
              <a:spcAft>
                <a:spcPct val="0"/>
              </a:spcAft>
              <a:buFont typeface="Arial" pitchFamily="34" charset="0"/>
              <a:buChar char="•"/>
              <a:defRPr lang="en-US" sz="1800" kern="1200" dirty="0" smtClean="0">
                <a:solidFill>
                  <a:schemeClr val="tx1"/>
                </a:solidFill>
                <a:latin typeface="+mn-lt"/>
                <a:ea typeface="+mn-ea"/>
                <a:cs typeface="+mn-cs"/>
              </a:defRPr>
            </a:lvl1pPr>
            <a:lvl2pPr marL="742950" indent="-285750" algn="l" rtl="0" eaLnBrk="1" fontAlgn="base" hangingPunct="1">
              <a:lnSpc>
                <a:spcPct val="100000"/>
              </a:lnSpc>
              <a:spcBef>
                <a:spcPct val="20000"/>
              </a:spcBef>
              <a:spcAft>
                <a:spcPct val="0"/>
              </a:spcAft>
              <a:buFont typeface="Arial" charset="0"/>
              <a:buChar char="–"/>
              <a:defRPr lang="en-US" sz="1800" kern="1200" dirty="0" smtClean="0">
                <a:solidFill>
                  <a:schemeClr val="tx1"/>
                </a:solidFill>
                <a:latin typeface="+mn-lt"/>
                <a:ea typeface="+mn-ea"/>
                <a:cs typeface="+mn-cs"/>
              </a:defRPr>
            </a:lvl2pPr>
            <a:lvl3pPr indent="-285750" algn="l" rtl="0" eaLnBrk="1" fontAlgn="base" hangingPunct="1">
              <a:lnSpc>
                <a:spcPct val="100000"/>
              </a:lnSpc>
              <a:spcBef>
                <a:spcPct val="20000"/>
              </a:spcBef>
              <a:spcAft>
                <a:spcPct val="0"/>
              </a:spcAft>
              <a:defRPr lang="en-US" sz="1800" kern="1200" dirty="0" smtClean="0">
                <a:solidFill>
                  <a:schemeClr val="tx1"/>
                </a:solidFill>
                <a:latin typeface="+mn-lt"/>
                <a:ea typeface="+mn-ea"/>
                <a:cs typeface="+mn-cs"/>
              </a:defRPr>
            </a:lvl3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246293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131169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2141567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2.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jpeg"/><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 id="2147483684"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415956666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b="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2.png"/><Relationship Id="rId9" Type="http://schemas.microsoft.com/office/2007/relationships/diagramDrawing" Target="../diagrams/drawing1.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27.wmf"/></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8.png"/><Relationship Id="rId7" Type="http://schemas.openxmlformats.org/officeDocument/2006/relationships/diagramQuickStyle" Target="../diagrams/quickStyle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2.png"/><Relationship Id="rId9" Type="http://schemas.microsoft.com/office/2007/relationships/diagramDrawing" Target="../diagrams/drawing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Myriad Pro" pitchFamily="34" charset="0"/>
              </a:rPr>
              <a:t>SQL Operators</a:t>
            </a:r>
            <a:endParaRPr lang="en-US" sz="2300" dirty="0">
              <a:solidFill>
                <a:schemeClr val="bg1"/>
              </a:solidFill>
              <a:latin typeface="Myriad Pro" pitchFamily="34"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smtClean="0"/>
              <a:t>Arithmetic Operators </a:t>
            </a:r>
            <a:endParaRPr lang="en-IN" sz="3600" dirty="0"/>
          </a:p>
        </p:txBody>
      </p:sp>
      <p:sp>
        <p:nvSpPr>
          <p:cNvPr id="3" name="Content Placeholder 2"/>
          <p:cNvSpPr>
            <a:spLocks noGrp="1"/>
          </p:cNvSpPr>
          <p:nvPr>
            <p:ph idx="1"/>
          </p:nvPr>
        </p:nvSpPr>
        <p:spPr>
          <a:xfrm>
            <a:off x="228600" y="1609725"/>
            <a:ext cx="8686800" cy="3114675"/>
          </a:xfrm>
        </p:spPr>
        <p:txBody>
          <a:bodyPr/>
          <a:lstStyle/>
          <a:p>
            <a:r>
              <a:rPr lang="en-US" sz="2000" dirty="0" smtClean="0"/>
              <a:t>Arithmetic Operators:</a:t>
            </a:r>
          </a:p>
          <a:p>
            <a:pPr lvl="1"/>
            <a:r>
              <a:rPr lang="en-US" dirty="0" smtClean="0"/>
              <a:t>Arithmetic operators are used to manipulate numeric operands, which are columns storing numeric values.</a:t>
            </a:r>
          </a:p>
          <a:p>
            <a:endParaRPr lang="en-IN" dirty="0" smtClean="0"/>
          </a:p>
          <a:p>
            <a:r>
              <a:rPr lang="en-IN" sz="2000" dirty="0" smtClean="0"/>
              <a:t>Types of arithmetic operators:</a:t>
            </a:r>
          </a:p>
          <a:p>
            <a:pPr lvl="1"/>
            <a:r>
              <a:rPr lang="en-IN" b="1" dirty="0" smtClean="0"/>
              <a:t>Monadic Arithmetic Operators</a:t>
            </a:r>
            <a:r>
              <a:rPr lang="en-IN" dirty="0" smtClean="0"/>
              <a:t>, which are namely,   </a:t>
            </a:r>
          </a:p>
          <a:p>
            <a:pPr lvl="3"/>
            <a:r>
              <a:rPr lang="en-IN" dirty="0" smtClean="0"/>
              <a:t>	+  and  - </a:t>
            </a:r>
          </a:p>
          <a:p>
            <a:pPr lvl="1"/>
            <a:r>
              <a:rPr lang="en-IN" b="1" dirty="0" smtClean="0"/>
              <a:t>Dyadic Arithmetic Operators</a:t>
            </a:r>
            <a:r>
              <a:rPr lang="en-IN" dirty="0" smtClean="0"/>
              <a:t>, which are namely,</a:t>
            </a:r>
          </a:p>
          <a:p>
            <a:pPr lvl="3"/>
            <a:r>
              <a:rPr lang="en-IN" dirty="0" smtClean="0"/>
              <a:t>   /,	*,	+, and	-.</a:t>
            </a:r>
          </a:p>
        </p:txBody>
      </p:sp>
      <p:sp>
        <p:nvSpPr>
          <p:cNvPr id="8" name="Slide Number Placeholder 7"/>
          <p:cNvSpPr>
            <a:spLocks noGrp="1"/>
          </p:cNvSpPr>
          <p:nvPr>
            <p:ph type="sldNum" sz="quarter" idx="10"/>
          </p:nvPr>
        </p:nvSpPr>
        <p:spPr/>
        <p:txBody>
          <a:bodyPr/>
          <a:lstStyle/>
          <a:p>
            <a:fld id="{47ED8886-DB3B-44F4-9A80-E6A224679F20}" type="slidenum">
              <a:rPr lang="en-US" smtClean="0"/>
              <a:pPr/>
              <a:t>10</a:t>
            </a:fld>
            <a:endParaRPr lang="en-US" dirty="0"/>
          </a:p>
        </p:txBody>
      </p:sp>
      <p:sp>
        <p:nvSpPr>
          <p:cNvPr id="5" name="Rectangle 5"/>
          <p:cNvSpPr>
            <a:spLocks noChangeArrowheads="1"/>
          </p:cNvSpPr>
          <p:nvPr/>
        </p:nvSpPr>
        <p:spPr bwMode="auto">
          <a:xfrm>
            <a:off x="1529228" y="5105400"/>
            <a:ext cx="6624172" cy="924059"/>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b="1" dirty="0" smtClean="0">
              <a:solidFill>
                <a:schemeClr val="tx1"/>
              </a:solidFill>
            </a:endParaRPr>
          </a:p>
          <a:p>
            <a:pPr fontAlgn="base">
              <a:lnSpc>
                <a:spcPct val="86000"/>
              </a:lnSpc>
              <a:spcBef>
                <a:spcPct val="0"/>
              </a:spcBef>
              <a:spcAft>
                <a:spcPct val="0"/>
              </a:spcAft>
              <a:buClr>
                <a:srgbClr val="000000"/>
              </a:buClr>
              <a:buSzPct val="100000"/>
            </a:pPr>
            <a:endParaRPr lang="en-US" b="1" dirty="0" smtClean="0">
              <a:solidFill>
                <a:schemeClr val="tx1"/>
              </a:solidFill>
            </a:endParaRPr>
          </a:p>
          <a:p>
            <a:pPr fontAlgn="base">
              <a:lnSpc>
                <a:spcPct val="86000"/>
              </a:lnSpc>
              <a:spcBef>
                <a:spcPct val="0"/>
              </a:spcBef>
              <a:spcAft>
                <a:spcPct val="0"/>
              </a:spcAft>
              <a:buClr>
                <a:srgbClr val="000000"/>
              </a:buClr>
              <a:buSzPct val="100000"/>
            </a:pPr>
            <a:endParaRPr lang="en-US" b="1" dirty="0" smtClean="0">
              <a:solidFill>
                <a:schemeClr val="tx1"/>
              </a:solidFill>
            </a:endParaRPr>
          </a:p>
          <a:p>
            <a:pPr fontAlgn="base">
              <a:lnSpc>
                <a:spcPct val="86000"/>
              </a:lnSpc>
              <a:spcBef>
                <a:spcPct val="0"/>
              </a:spcBef>
              <a:spcAft>
                <a:spcPct val="0"/>
              </a:spcAft>
              <a:buClr>
                <a:srgbClr val="000000"/>
              </a:buClr>
              <a:buSzPct val="100000"/>
            </a:pPr>
            <a:r>
              <a:rPr lang="en-US" b="1" dirty="0" smtClean="0">
                <a:solidFill>
                  <a:schemeClr val="tx1"/>
                </a:solidFill>
              </a:rPr>
              <a:t>Rule:</a:t>
            </a:r>
          </a:p>
          <a:p>
            <a:pPr fontAlgn="base">
              <a:lnSpc>
                <a:spcPct val="86000"/>
              </a:lnSpc>
              <a:spcBef>
                <a:spcPct val="0"/>
              </a:spcBef>
              <a:spcAft>
                <a:spcPct val="0"/>
              </a:spcAft>
              <a:buClr>
                <a:srgbClr val="000000"/>
              </a:buClr>
              <a:buSzPct val="100000"/>
            </a:pPr>
            <a:r>
              <a:rPr lang="en-US" dirty="0" smtClean="0">
                <a:solidFill>
                  <a:schemeClr val="tx1"/>
                </a:solidFill>
              </a:rPr>
              <a:t>If </a:t>
            </a:r>
            <a:r>
              <a:rPr lang="en-US" dirty="0">
                <a:solidFill>
                  <a:schemeClr val="tx1"/>
                </a:solidFill>
              </a:rPr>
              <a:t>the value of any operand in a numeric value expression is null value,</a:t>
            </a:r>
          </a:p>
          <a:p>
            <a:pPr fontAlgn="base">
              <a:lnSpc>
                <a:spcPct val="86000"/>
              </a:lnSpc>
              <a:spcBef>
                <a:spcPct val="0"/>
              </a:spcBef>
              <a:spcAft>
                <a:spcPct val="0"/>
              </a:spcAft>
              <a:buClr>
                <a:srgbClr val="000000"/>
              </a:buClr>
              <a:buSzPct val="100000"/>
            </a:pPr>
            <a:r>
              <a:rPr lang="en-US" dirty="0" smtClean="0">
                <a:solidFill>
                  <a:schemeClr val="tx1"/>
                </a:solidFill>
              </a:rPr>
              <a:t>then </a:t>
            </a:r>
            <a:r>
              <a:rPr lang="en-US" dirty="0">
                <a:solidFill>
                  <a:schemeClr val="tx1"/>
                </a:solidFill>
              </a:rPr>
              <a:t>the result of that numeric value expression is the null value</a:t>
            </a:r>
            <a:r>
              <a:rPr lang="en-US" dirty="0" smtClean="0">
                <a:solidFill>
                  <a:schemeClr val="tx1"/>
                </a:solidFill>
              </a:rPr>
              <a:t>.</a:t>
            </a:r>
          </a:p>
          <a:p>
            <a:pPr fontAlgn="base">
              <a:lnSpc>
                <a:spcPct val="86000"/>
              </a:lnSpc>
              <a:spcBef>
                <a:spcPct val="0"/>
              </a:spcBef>
              <a:spcAft>
                <a:spcPct val="0"/>
              </a:spcAft>
              <a:buClr>
                <a:srgbClr val="000000"/>
              </a:buClr>
              <a:buSzPct val="100000"/>
            </a:pPr>
            <a:endParaRPr lang="en-US" dirty="0">
              <a:solidFill>
                <a:schemeClr val="tx1"/>
              </a:solidFill>
            </a:endParaRPr>
          </a:p>
          <a:p>
            <a:pPr fontAlgn="base">
              <a:lnSpc>
                <a:spcPct val="86000"/>
              </a:lnSpc>
              <a:spcBef>
                <a:spcPct val="0"/>
              </a:spcBef>
              <a:spcAft>
                <a:spcPct val="0"/>
              </a:spcAft>
              <a:buClr>
                <a:srgbClr val="000000"/>
              </a:buClr>
              <a:buSzPct val="100000"/>
            </a:pPr>
            <a:endParaRPr lang="en-US" dirty="0">
              <a:solidFill>
                <a:schemeClr val="tx1"/>
              </a:solidFill>
            </a:endParaRPr>
          </a:p>
          <a:p>
            <a:pPr fontAlgn="base">
              <a:lnSpc>
                <a:spcPct val="86000"/>
              </a:lnSpc>
              <a:spcBef>
                <a:spcPct val="0"/>
              </a:spcBef>
              <a:spcAft>
                <a:spcPct val="0"/>
              </a:spcAft>
              <a:buClr>
                <a:srgbClr val="000000"/>
              </a:buClr>
              <a:buSzPct val="100000"/>
            </a:pPr>
            <a:endParaRPr lang="en-US" dirty="0">
              <a:solidFill>
                <a:schemeClr val="tx1"/>
              </a:solidFill>
            </a:endParaRPr>
          </a:p>
        </p:txBody>
      </p:sp>
      <p:pic>
        <p:nvPicPr>
          <p:cNvPr id="7" name="Picture 6"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666" y="5120640"/>
            <a:ext cx="1035934" cy="1152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00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2727605"/>
              </p:ext>
            </p:extLst>
          </p:nvPr>
        </p:nvGraphicFramePr>
        <p:xfrm>
          <a:off x="457201" y="2223370"/>
          <a:ext cx="8305799" cy="3872630"/>
        </p:xfrm>
        <a:graphic>
          <a:graphicData uri="http://schemas.openxmlformats.org/drawingml/2006/table">
            <a:tbl>
              <a:tblPr firstRow="1" bandRow="1">
                <a:tableStyleId>{21E4AEA4-8DFA-4A89-87EB-49C32662AFE0}</a:tableStyleId>
              </a:tblPr>
              <a:tblGrid>
                <a:gridCol w="1447800"/>
                <a:gridCol w="3657600"/>
                <a:gridCol w="3200399"/>
              </a:tblGrid>
              <a:tr h="405968">
                <a:tc>
                  <a:txBody>
                    <a:bodyPr/>
                    <a:lstStyle/>
                    <a:p>
                      <a:r>
                        <a:rPr lang="en-US" sz="1600" dirty="0" smtClean="0"/>
                        <a:t>Operator</a:t>
                      </a:r>
                      <a:endParaRPr lang="en-US" sz="1600" dirty="0">
                        <a:latin typeface="+mn-lt"/>
                        <a:cs typeface="Arial" pitchFamily="34" charset="0"/>
                      </a:endParaRPr>
                    </a:p>
                  </a:txBody>
                  <a:tcPr/>
                </a:tc>
                <a:tc>
                  <a:txBody>
                    <a:bodyPr/>
                    <a:lstStyle/>
                    <a:p>
                      <a:r>
                        <a:rPr lang="en-US" sz="1600" dirty="0" smtClean="0"/>
                        <a:t>Description</a:t>
                      </a:r>
                      <a:endParaRPr lang="en-US" sz="1600" dirty="0">
                        <a:latin typeface="+mn-lt"/>
                        <a:cs typeface="Arial" pitchFamily="34" charset="0"/>
                      </a:endParaRPr>
                    </a:p>
                  </a:txBody>
                  <a:tcPr/>
                </a:tc>
                <a:tc>
                  <a:txBody>
                    <a:bodyPr/>
                    <a:lstStyle/>
                    <a:p>
                      <a:r>
                        <a:rPr lang="en-US" sz="1600" dirty="0" smtClean="0"/>
                        <a:t>Example</a:t>
                      </a:r>
                      <a:endParaRPr lang="en-US" sz="1600" dirty="0">
                        <a:latin typeface="+mn-lt"/>
                        <a:cs typeface="Arial" pitchFamily="34" charset="0"/>
                      </a:endParaRPr>
                    </a:p>
                  </a:txBody>
                  <a:tcPr/>
                </a:tc>
              </a:tr>
              <a:tr h="533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+(monadic)</a:t>
                      </a:r>
                      <a:endParaRPr lang="en-US" sz="1600" dirty="0">
                        <a:latin typeface="+mn-lt"/>
                        <a:cs typeface="Arial" pitchFamily="34" charset="0"/>
                      </a:endParaRPr>
                    </a:p>
                  </a:txBody>
                  <a:tcPr/>
                </a:tc>
                <a:tc>
                  <a:txBody>
                    <a:bodyPr/>
                    <a:lstStyle/>
                    <a:p>
                      <a:pPr algn="l" rtl="0"/>
                      <a:r>
                        <a:rPr lang="en-US" sz="1600" dirty="0"/>
                        <a:t>Makes operand positive </a:t>
                      </a:r>
                      <a:endParaRPr lang="en-US" sz="1600" dirty="0">
                        <a:latin typeface="+mn-lt"/>
                        <a:cs typeface="Arial" pitchFamily="34" charset="0"/>
                      </a:endParaRPr>
                    </a:p>
                  </a:txBody>
                  <a:tcPr marL="28575" marR="28575" marT="28575" marB="28575"/>
                </a:tc>
                <a:tc>
                  <a:txBody>
                    <a:bodyPr/>
                    <a:lstStyle/>
                    <a:p>
                      <a:pPr algn="l" rtl="0"/>
                      <a:r>
                        <a:rPr lang="en-US" sz="1600" kern="1200" dirty="0"/>
                        <a:t>SELECT</a:t>
                      </a:r>
                      <a:r>
                        <a:rPr lang="en-US" sz="1600" dirty="0"/>
                        <a:t> </a:t>
                      </a:r>
                      <a:r>
                        <a:rPr lang="en-US" sz="1600" dirty="0" smtClean="0"/>
                        <a:t> + </a:t>
                      </a:r>
                      <a:r>
                        <a:rPr lang="en-US" sz="1600" kern="1200" dirty="0" err="1" smtClean="0"/>
                        <a:t>Creditlimit</a:t>
                      </a:r>
                      <a:r>
                        <a:rPr lang="en-US" sz="1600" dirty="0" smtClean="0"/>
                        <a:t> </a:t>
                      </a:r>
                    </a:p>
                    <a:p>
                      <a:pPr algn="l" rtl="0"/>
                      <a:r>
                        <a:rPr lang="en-US" sz="1600" dirty="0" smtClean="0"/>
                        <a:t>FROM </a:t>
                      </a:r>
                      <a:r>
                        <a:rPr lang="en-US" sz="1600" kern="1200" dirty="0" smtClean="0"/>
                        <a:t>Customers</a:t>
                      </a:r>
                      <a:r>
                        <a:rPr lang="en-US" sz="1600" dirty="0" smtClean="0"/>
                        <a:t>; </a:t>
                      </a:r>
                      <a:endParaRPr lang="en-US" sz="1600" b="1" dirty="0">
                        <a:latin typeface="+mn-lt"/>
                        <a:cs typeface="Arial" pitchFamily="34" charset="0"/>
                      </a:endParaRPr>
                    </a:p>
                  </a:txBody>
                  <a:tcPr marL="28575" marR="28575" marT="28575" marB="28575"/>
                </a:tc>
              </a:tr>
              <a:tr h="584235">
                <a:tc>
                  <a:txBody>
                    <a:bodyPr/>
                    <a:lstStyle/>
                    <a:p>
                      <a:r>
                        <a:rPr lang="en-US" sz="1600" dirty="0" smtClean="0"/>
                        <a:t>-(monadic)</a:t>
                      </a:r>
                      <a:endParaRPr lang="en-US" sz="1600" dirty="0">
                        <a:latin typeface="+mn-lt"/>
                        <a:cs typeface="Arial" pitchFamily="34" charset="0"/>
                      </a:endParaRPr>
                    </a:p>
                  </a:txBody>
                  <a:tcPr/>
                </a:tc>
                <a:tc>
                  <a:txBody>
                    <a:bodyPr/>
                    <a:lstStyle/>
                    <a:p>
                      <a:pPr algn="l" rtl="0"/>
                      <a:r>
                        <a:rPr lang="en-US" sz="1600" dirty="0"/>
                        <a:t>Makes operand </a:t>
                      </a:r>
                      <a:r>
                        <a:rPr lang="en-US" sz="1600" dirty="0" smtClean="0"/>
                        <a:t>negative</a:t>
                      </a:r>
                      <a:endParaRPr lang="en-US" sz="1600" dirty="0">
                        <a:latin typeface="+mn-lt"/>
                        <a:cs typeface="Arial" pitchFamily="34" charset="0"/>
                      </a:endParaRPr>
                    </a:p>
                  </a:txBody>
                  <a:tcPr marL="28575" marR="28575" marT="28575" marB="28575"/>
                </a:tc>
                <a:tc>
                  <a:txBody>
                    <a:bodyPr/>
                    <a:lstStyle/>
                    <a:p>
                      <a:pPr algn="l" rtl="0"/>
                      <a:r>
                        <a:rPr lang="en-US" sz="1600" dirty="0" smtClean="0"/>
                        <a:t>SELECT  - </a:t>
                      </a:r>
                      <a:r>
                        <a:rPr lang="en-US" sz="1600" kern="1200" dirty="0" err="1" smtClean="0"/>
                        <a:t>Creditlimit</a:t>
                      </a:r>
                      <a:r>
                        <a:rPr lang="en-US" sz="1600" dirty="0" smtClean="0"/>
                        <a:t> </a:t>
                      </a:r>
                    </a:p>
                    <a:p>
                      <a:pPr algn="l" rtl="0"/>
                      <a:r>
                        <a:rPr lang="en-US" sz="1600" dirty="0" smtClean="0"/>
                        <a:t>FROM </a:t>
                      </a:r>
                      <a:r>
                        <a:rPr lang="en-US" sz="1600" kern="1200" dirty="0" smtClean="0"/>
                        <a:t>Customers</a:t>
                      </a:r>
                      <a:r>
                        <a:rPr lang="en-US" sz="1600" dirty="0" smtClean="0"/>
                        <a:t>; </a:t>
                      </a:r>
                      <a:endParaRPr lang="en-US" sz="1600" b="1" dirty="0">
                        <a:latin typeface="+mn-lt"/>
                        <a:cs typeface="Arial" pitchFamily="34" charset="0"/>
                      </a:endParaRPr>
                    </a:p>
                  </a:txBody>
                  <a:tcPr marL="28575" marR="28575" marT="28575" marB="28575"/>
                </a:tc>
              </a:tr>
              <a:tr h="592583">
                <a:tc>
                  <a:txBody>
                    <a:bodyPr/>
                    <a:lstStyle/>
                    <a:p>
                      <a:r>
                        <a:rPr lang="en-US" sz="1600" dirty="0" smtClean="0"/>
                        <a:t>/</a:t>
                      </a:r>
                      <a:endParaRPr lang="en-US" sz="1600" dirty="0">
                        <a:latin typeface="+mn-lt"/>
                        <a:cs typeface="Arial" pitchFamily="34" charset="0"/>
                      </a:endParaRPr>
                    </a:p>
                  </a:txBody>
                  <a:tcPr/>
                </a:tc>
                <a:tc>
                  <a:txBody>
                    <a:bodyPr/>
                    <a:lstStyle/>
                    <a:p>
                      <a:r>
                        <a:rPr lang="en-US" sz="1600" dirty="0" smtClean="0"/>
                        <a:t>Division(Used with Number and Date)</a:t>
                      </a:r>
                      <a:endParaRPr lang="en-US" sz="1600" dirty="0">
                        <a:latin typeface="+mn-lt"/>
                        <a:cs typeface="Arial" pitchFamily="34" charset="0"/>
                      </a:endParaRPr>
                    </a:p>
                  </a:txBody>
                  <a:tcPr/>
                </a:tc>
                <a:tc>
                  <a:txBody>
                    <a:bodyPr/>
                    <a:lstStyle/>
                    <a:p>
                      <a:pPr lvl="0" algn="l" rtl="0"/>
                      <a:r>
                        <a:rPr lang="en-US" sz="1600" dirty="0" smtClean="0"/>
                        <a:t>SELECT  </a:t>
                      </a:r>
                      <a:r>
                        <a:rPr lang="en-US" sz="1600" kern="1200" dirty="0" err="1" smtClean="0"/>
                        <a:t>Creditlimit</a:t>
                      </a:r>
                      <a:r>
                        <a:rPr lang="en-US" sz="1600" dirty="0" smtClean="0"/>
                        <a:t> / 10 </a:t>
                      </a:r>
                    </a:p>
                    <a:p>
                      <a:pPr lvl="0" algn="l" rtl="0"/>
                      <a:r>
                        <a:rPr lang="en-US" sz="1600" dirty="0" smtClean="0"/>
                        <a:t>FROM </a:t>
                      </a:r>
                      <a:r>
                        <a:rPr lang="en-US" sz="1600" kern="1200" dirty="0" smtClean="0"/>
                        <a:t>Customers</a:t>
                      </a:r>
                      <a:r>
                        <a:rPr lang="en-US" sz="1600" dirty="0" smtClean="0"/>
                        <a:t>; </a:t>
                      </a:r>
                      <a:endParaRPr lang="en-US" sz="1600" b="1" dirty="0">
                        <a:latin typeface="+mn-lt"/>
                        <a:cs typeface="Arial" pitchFamily="34" charset="0"/>
                      </a:endParaRPr>
                    </a:p>
                  </a:txBody>
                  <a:tcPr/>
                </a:tc>
              </a:tr>
              <a:tr h="592583">
                <a:tc>
                  <a:txBody>
                    <a:bodyPr/>
                    <a:lstStyle/>
                    <a:p>
                      <a:r>
                        <a:rPr lang="en-US" sz="1600" dirty="0" smtClean="0"/>
                        <a:t>*</a:t>
                      </a:r>
                      <a:endParaRPr lang="en-US" sz="1600"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Multiplication</a:t>
                      </a:r>
                      <a:endParaRPr lang="en-US" sz="1600" dirty="0">
                        <a:latin typeface="+mn-lt"/>
                        <a:cs typeface="Arial" pitchFamily="34" charset="0"/>
                      </a:endParaRPr>
                    </a:p>
                  </a:txBody>
                  <a:tcPr/>
                </a:tc>
                <a:tc>
                  <a:txBody>
                    <a:bodyPr/>
                    <a:lstStyle/>
                    <a:p>
                      <a:pPr algn="l" rtl="0"/>
                      <a:r>
                        <a:rPr lang="en-US" sz="1600" dirty="0" smtClean="0"/>
                        <a:t>SELECT  </a:t>
                      </a:r>
                      <a:r>
                        <a:rPr lang="en-US" sz="1600" kern="1200" dirty="0" err="1" smtClean="0"/>
                        <a:t>Creditlimit</a:t>
                      </a:r>
                      <a:r>
                        <a:rPr lang="en-US" sz="1600" baseline="0" dirty="0" smtClean="0"/>
                        <a:t> * 1</a:t>
                      </a:r>
                      <a:r>
                        <a:rPr lang="en-US" sz="1600" dirty="0" smtClean="0"/>
                        <a:t>0 </a:t>
                      </a:r>
                    </a:p>
                    <a:p>
                      <a:pPr algn="l" rtl="0"/>
                      <a:r>
                        <a:rPr lang="en-US" sz="1600" dirty="0" smtClean="0"/>
                        <a:t>FROM </a:t>
                      </a:r>
                      <a:r>
                        <a:rPr lang="en-US" sz="1600" kern="1200" dirty="0" smtClean="0"/>
                        <a:t>Customers</a:t>
                      </a:r>
                      <a:r>
                        <a:rPr lang="en-US" sz="1600" dirty="0" smtClean="0"/>
                        <a:t>; </a:t>
                      </a:r>
                      <a:endParaRPr lang="en-US" sz="1600" b="1" dirty="0">
                        <a:latin typeface="+mn-lt"/>
                        <a:cs typeface="Arial" pitchFamily="34" charset="0"/>
                      </a:endParaRPr>
                    </a:p>
                  </a:txBody>
                  <a:tcPr/>
                </a:tc>
              </a:tr>
              <a:tr h="533248">
                <a:tc>
                  <a:txBody>
                    <a:bodyPr/>
                    <a:lstStyle/>
                    <a:p>
                      <a:pPr algn="l" rtl="0"/>
                      <a:r>
                        <a:rPr lang="en-US" sz="1600"/>
                        <a:t>+   </a:t>
                      </a:r>
                      <a:endParaRPr lang="en-US" sz="1600">
                        <a:latin typeface="+mn-lt"/>
                        <a:cs typeface="Arial" pitchFamily="34" charset="0"/>
                      </a:endParaRPr>
                    </a:p>
                  </a:txBody>
                  <a:tcPr marL="28575" marR="28575" marT="28575" marB="28575"/>
                </a:tc>
                <a:tc>
                  <a:txBody>
                    <a:bodyPr/>
                    <a:lstStyle/>
                    <a:p>
                      <a:pPr algn="l" rtl="0"/>
                      <a:r>
                        <a:rPr lang="en-US" sz="1600" dirty="0"/>
                        <a:t>Addition (numbers and dates) </a:t>
                      </a:r>
                      <a:endParaRPr lang="en-US" sz="1600" dirty="0">
                        <a:latin typeface="+mn-lt"/>
                        <a:cs typeface="Arial" pitchFamily="34" charset="0"/>
                      </a:endParaRPr>
                    </a:p>
                  </a:txBody>
                  <a:tcPr marL="28575" marR="28575" marT="28575" marB="28575"/>
                </a:tc>
                <a:tc>
                  <a:txBody>
                    <a:bodyPr/>
                    <a:lstStyle/>
                    <a:p>
                      <a:pPr algn="l" rtl="0"/>
                      <a:r>
                        <a:rPr lang="en-US" sz="1600" dirty="0" smtClean="0"/>
                        <a:t>SELECT  </a:t>
                      </a:r>
                      <a:r>
                        <a:rPr lang="en-US" sz="1600" kern="1200" dirty="0" err="1" smtClean="0"/>
                        <a:t>Creditlimit</a:t>
                      </a:r>
                      <a:r>
                        <a:rPr lang="en-US" sz="1600" baseline="0" dirty="0" smtClean="0"/>
                        <a:t> + </a:t>
                      </a:r>
                      <a:r>
                        <a:rPr lang="en-US" sz="1600" dirty="0" smtClean="0"/>
                        <a:t>1000 </a:t>
                      </a:r>
                    </a:p>
                    <a:p>
                      <a:pPr algn="l" rtl="0"/>
                      <a:r>
                        <a:rPr lang="en-US" sz="1600" dirty="0" smtClean="0"/>
                        <a:t>FROM </a:t>
                      </a:r>
                      <a:r>
                        <a:rPr lang="en-US" sz="1600" kern="1200" dirty="0" smtClean="0"/>
                        <a:t>Customers</a:t>
                      </a:r>
                      <a:r>
                        <a:rPr lang="en-US" sz="1600" dirty="0" smtClean="0"/>
                        <a:t>; </a:t>
                      </a:r>
                      <a:endParaRPr lang="en-US" sz="1600" b="1" dirty="0">
                        <a:latin typeface="+mn-lt"/>
                        <a:cs typeface="Arial" pitchFamily="34" charset="0"/>
                      </a:endParaRPr>
                    </a:p>
                  </a:txBody>
                  <a:tcPr marL="28575" marR="28575" marT="28575" marB="28575"/>
                </a:tc>
              </a:tr>
              <a:tr h="607601">
                <a:tc>
                  <a:txBody>
                    <a:bodyPr/>
                    <a:lstStyle/>
                    <a:p>
                      <a:pPr algn="l" rtl="0"/>
                      <a:r>
                        <a:rPr lang="en-US" sz="1600" dirty="0"/>
                        <a:t>- </a:t>
                      </a:r>
                      <a:endParaRPr lang="en-US" sz="1600" dirty="0">
                        <a:latin typeface="+mn-lt"/>
                        <a:cs typeface="Arial" pitchFamily="34" charset="0"/>
                      </a:endParaRPr>
                    </a:p>
                  </a:txBody>
                  <a:tcPr marL="28575" marR="28575" marT="28575" marB="28575"/>
                </a:tc>
                <a:tc>
                  <a:txBody>
                    <a:bodyPr/>
                    <a:lstStyle/>
                    <a:p>
                      <a:pPr algn="l" rtl="0"/>
                      <a:r>
                        <a:rPr lang="en-US" sz="1600" dirty="0"/>
                        <a:t>Subtraction (numbers and dates) </a:t>
                      </a:r>
                      <a:endParaRPr lang="en-US" sz="1600" dirty="0">
                        <a:latin typeface="+mn-lt"/>
                        <a:cs typeface="Arial" pitchFamily="34" charset="0"/>
                      </a:endParaRPr>
                    </a:p>
                  </a:txBody>
                  <a:tcPr marL="28575" marR="28575" marT="28575" marB="28575"/>
                </a:tc>
                <a:tc>
                  <a:txBody>
                    <a:bodyPr/>
                    <a:lstStyle/>
                    <a:p>
                      <a:pPr algn="l" rtl="0"/>
                      <a:r>
                        <a:rPr lang="en-US" sz="1600" dirty="0" smtClean="0"/>
                        <a:t>SELECT  </a:t>
                      </a:r>
                      <a:r>
                        <a:rPr lang="en-US" sz="1600" kern="1200" dirty="0" err="1" smtClean="0"/>
                        <a:t>Creditlimit</a:t>
                      </a:r>
                      <a:r>
                        <a:rPr lang="en-US" sz="1600" baseline="0" dirty="0" smtClean="0"/>
                        <a:t> - 50</a:t>
                      </a:r>
                      <a:r>
                        <a:rPr lang="en-US" sz="1600" dirty="0" smtClean="0"/>
                        <a:t>0 </a:t>
                      </a:r>
                    </a:p>
                    <a:p>
                      <a:pPr algn="l" rtl="0"/>
                      <a:r>
                        <a:rPr lang="en-US" sz="1600" dirty="0" smtClean="0"/>
                        <a:t>FROM </a:t>
                      </a:r>
                      <a:r>
                        <a:rPr lang="en-US" sz="1600" kern="1200" dirty="0" smtClean="0"/>
                        <a:t>Customers</a:t>
                      </a:r>
                      <a:r>
                        <a:rPr lang="en-US" sz="1600" dirty="0" smtClean="0"/>
                        <a:t>; </a:t>
                      </a:r>
                      <a:endParaRPr lang="en-US" sz="1600" b="1" dirty="0">
                        <a:latin typeface="+mn-lt"/>
                        <a:cs typeface="Arial" pitchFamily="34" charset="0"/>
                      </a:endParaRPr>
                    </a:p>
                  </a:txBody>
                  <a:tcPr marL="28575" marR="28575" marT="28575" marB="28575"/>
                </a:tc>
              </a:tr>
            </a:tbl>
          </a:graphicData>
        </a:graphic>
      </p:graphicFrame>
      <p:sp>
        <p:nvSpPr>
          <p:cNvPr id="4" name="Content Placeholder 3"/>
          <p:cNvSpPr>
            <a:spLocks noGrp="1"/>
          </p:cNvSpPr>
          <p:nvPr>
            <p:ph idx="1"/>
          </p:nvPr>
        </p:nvSpPr>
        <p:spPr>
          <a:xfrm>
            <a:off x="228600" y="1609725"/>
            <a:ext cx="8686800" cy="371475"/>
          </a:xfrm>
        </p:spPr>
        <p:txBody>
          <a:bodyPr/>
          <a:lstStyle/>
          <a:p>
            <a:r>
              <a:rPr lang="en-US" dirty="0"/>
              <a:t> </a:t>
            </a:r>
            <a:r>
              <a:rPr lang="en-US" sz="2000" dirty="0"/>
              <a:t>Here are some examples of the arithmetic </a:t>
            </a:r>
            <a:r>
              <a:rPr lang="en-US" sz="2000" dirty="0" smtClean="0"/>
              <a:t>operators:</a:t>
            </a:r>
            <a:endParaRPr lang="en-US" sz="2000"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11</a:t>
            </a:fld>
            <a:endParaRPr lang="en-US" dirty="0"/>
          </a:p>
        </p:txBody>
      </p:sp>
      <p:sp>
        <p:nvSpPr>
          <p:cNvPr id="2" name="Title 1"/>
          <p:cNvSpPr>
            <a:spLocks noGrp="1"/>
          </p:cNvSpPr>
          <p:nvPr>
            <p:ph type="title"/>
          </p:nvPr>
        </p:nvSpPr>
        <p:spPr/>
        <p:txBody>
          <a:bodyPr/>
          <a:lstStyle/>
          <a:p>
            <a:r>
              <a:rPr lang="en-US" sz="3600" dirty="0">
                <a:latin typeface="+mn-lt"/>
              </a:rPr>
              <a:t>Arithmetic Operators </a:t>
            </a:r>
          </a:p>
        </p:txBody>
      </p:sp>
    </p:spTree>
    <p:extLst>
      <p:ext uri="{BB962C8B-B14F-4D97-AF65-F5344CB8AC3E}">
        <p14:creationId xmlns:p14="http://schemas.microsoft.com/office/powerpoint/2010/main" val="29340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sz="3600" dirty="0" smtClean="0">
                <a:latin typeface="+mn-lt"/>
              </a:rPr>
              <a:t>Scenario</a:t>
            </a:r>
            <a:endParaRPr lang="en-US" sz="3600" dirty="0">
              <a:latin typeface="+mn-lt"/>
            </a:endParaRPr>
          </a:p>
        </p:txBody>
      </p:sp>
      <p:sp>
        <p:nvSpPr>
          <p:cNvPr id="6" name="Oval Callout 5"/>
          <p:cNvSpPr/>
          <p:nvPr/>
        </p:nvSpPr>
        <p:spPr>
          <a:xfrm>
            <a:off x="2971800" y="1221902"/>
            <a:ext cx="5334000" cy="2819400"/>
          </a:xfrm>
          <a:prstGeom prst="wedgeEllipseCallout">
            <a:avLst>
              <a:gd name="adj1" fmla="val -52551"/>
              <a:gd name="adj2" fmla="val 36330"/>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bg1"/>
                </a:solidFill>
              </a:rPr>
              <a:t>Hurray!</a:t>
            </a:r>
          </a:p>
          <a:p>
            <a:pPr algn="ctr"/>
            <a:r>
              <a:rPr lang="en-US" dirty="0" smtClean="0">
                <a:solidFill>
                  <a:schemeClr val="bg1"/>
                </a:solidFill>
              </a:rPr>
              <a:t>You have understood my requirement and provided the solution!</a:t>
            </a:r>
          </a:p>
          <a:p>
            <a:pPr algn="ctr"/>
            <a:r>
              <a:rPr lang="en-US" dirty="0" smtClean="0">
                <a:solidFill>
                  <a:schemeClr val="bg1"/>
                </a:solidFill>
              </a:rPr>
              <a:t>My next requirement is to find </a:t>
            </a:r>
            <a:r>
              <a:rPr lang="en-US" dirty="0">
                <a:solidFill>
                  <a:schemeClr val="bg1"/>
                </a:solidFill>
              </a:rPr>
              <a:t>the customers whose credit limit is in the range </a:t>
            </a:r>
            <a:r>
              <a:rPr lang="en-US" dirty="0" smtClean="0">
                <a:solidFill>
                  <a:schemeClr val="bg1"/>
                </a:solidFill>
              </a:rPr>
              <a:t>between 10000 and </a:t>
            </a:r>
            <a:r>
              <a:rPr lang="en-US" dirty="0">
                <a:solidFill>
                  <a:schemeClr val="bg1"/>
                </a:solidFill>
              </a:rPr>
              <a:t>15000. </a:t>
            </a:r>
          </a:p>
          <a:p>
            <a:pPr algn="ctr"/>
            <a:endParaRPr lang="en-US" dirty="0">
              <a:solidFill>
                <a:schemeClr val="bg2">
                  <a:lumMod val="25000"/>
                </a:schemeClr>
              </a:solidFill>
            </a:endParaRPr>
          </a:p>
        </p:txBody>
      </p:sp>
      <p:pic>
        <p:nvPicPr>
          <p:cNvPr id="8" name="Picture 2"/>
          <p:cNvPicPr>
            <a:picLocks noChangeAspect="1" noChangeArrowheads="1"/>
          </p:cNvPicPr>
          <p:nvPr/>
        </p:nvPicPr>
        <p:blipFill>
          <a:blip r:embed="rId3" cstate="print">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1874519" y="3124200"/>
            <a:ext cx="932231" cy="15612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81000" y="5105400"/>
            <a:ext cx="8229600" cy="8440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tx1"/>
                </a:solidFill>
              </a:rPr>
              <a:t>Let’s </a:t>
            </a:r>
            <a:r>
              <a:rPr lang="en-US" dirty="0">
                <a:solidFill>
                  <a:schemeClr val="tx1"/>
                </a:solidFill>
              </a:rPr>
              <a:t>learn </a:t>
            </a:r>
            <a:r>
              <a:rPr lang="en-US" dirty="0"/>
              <a:t>about </a:t>
            </a:r>
            <a:r>
              <a:rPr lang="en-US" dirty="0" smtClean="0"/>
              <a:t>comparison operators </a:t>
            </a:r>
            <a:r>
              <a:rPr lang="en-US" dirty="0"/>
              <a:t>which will help us meet </a:t>
            </a:r>
            <a:r>
              <a:rPr lang="en-US" dirty="0" smtClean="0"/>
              <a:t>Tim’s </a:t>
            </a:r>
            <a:r>
              <a:rPr lang="en-US" dirty="0"/>
              <a:t>requirements..</a:t>
            </a:r>
          </a:p>
        </p:txBody>
      </p:sp>
      <p:sp>
        <p:nvSpPr>
          <p:cNvPr id="10" name="Slide Number Placeholder 9"/>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271142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IN" sz="3600" dirty="0">
                <a:latin typeface="+mn-lt"/>
              </a:rPr>
              <a:t>Comparison </a:t>
            </a:r>
            <a:r>
              <a:rPr lang="en-IN" sz="3600" dirty="0" smtClean="0">
                <a:latin typeface="+mn-lt"/>
              </a:rPr>
              <a:t>Operators</a:t>
            </a:r>
            <a:endParaRPr lang="en-IN" sz="3600" dirty="0">
              <a:latin typeface="+mn-lt"/>
            </a:endParaRPr>
          </a:p>
        </p:txBody>
      </p:sp>
      <p:sp>
        <p:nvSpPr>
          <p:cNvPr id="3" name="Content Placeholder 2"/>
          <p:cNvSpPr>
            <a:spLocks noGrp="1"/>
          </p:cNvSpPr>
          <p:nvPr>
            <p:ph idx="1"/>
          </p:nvPr>
        </p:nvSpPr>
        <p:spPr>
          <a:xfrm>
            <a:off x="381000" y="1219200"/>
            <a:ext cx="8305800" cy="1752600"/>
          </a:xfrm>
        </p:spPr>
        <p:txBody>
          <a:bodyPr/>
          <a:lstStyle/>
          <a:p>
            <a:pPr marL="0" indent="-365760">
              <a:lnSpc>
                <a:spcPct val="120000"/>
              </a:lnSpc>
              <a:spcBef>
                <a:spcPts val="0"/>
              </a:spcBef>
            </a:pPr>
            <a:r>
              <a:rPr lang="en-US" sz="2000" dirty="0"/>
              <a:t>Comparison </a:t>
            </a:r>
            <a:r>
              <a:rPr lang="en-US" sz="2000" dirty="0" smtClean="0"/>
              <a:t>Operators:</a:t>
            </a:r>
          </a:p>
          <a:p>
            <a:pPr lvl="1">
              <a:spcBef>
                <a:spcPts val="0"/>
              </a:spcBef>
            </a:pPr>
            <a:r>
              <a:rPr lang="en-US" dirty="0" smtClean="0"/>
              <a:t>Comparison </a:t>
            </a:r>
            <a:r>
              <a:rPr lang="en-US" dirty="0"/>
              <a:t>operators are used in conditions that compare one operand with </a:t>
            </a:r>
            <a:r>
              <a:rPr lang="en-US" dirty="0" smtClean="0"/>
              <a:t>another. The </a:t>
            </a:r>
            <a:r>
              <a:rPr lang="en-US" dirty="0"/>
              <a:t>result of a comparison can be TRUE (or) FALSE (or) NULL</a:t>
            </a:r>
            <a:r>
              <a:rPr lang="en-US" dirty="0" smtClean="0"/>
              <a:t>.</a:t>
            </a:r>
            <a:endParaRPr lang="en-IN" dirty="0" smtClean="0"/>
          </a:p>
          <a:p>
            <a:pPr marL="731520" indent="-365760">
              <a:lnSpc>
                <a:spcPct val="120000"/>
              </a:lnSpc>
              <a:spcBef>
                <a:spcPts val="0"/>
              </a:spcBef>
              <a:buNone/>
            </a:pPr>
            <a:endParaRPr lang="en-IN" sz="2200" dirty="0"/>
          </a:p>
          <a:p>
            <a:pPr marL="0" indent="-365760">
              <a:lnSpc>
                <a:spcPct val="120000"/>
              </a:lnSpc>
              <a:spcBef>
                <a:spcPts val="0"/>
              </a:spcBef>
            </a:pPr>
            <a:r>
              <a:rPr lang="en-IN" sz="2000" dirty="0" smtClean="0"/>
              <a:t>Types </a:t>
            </a:r>
            <a:r>
              <a:rPr lang="en-IN" sz="2000" dirty="0"/>
              <a:t>of comparison </a:t>
            </a:r>
            <a:r>
              <a:rPr lang="en-IN" sz="2000" dirty="0" smtClean="0"/>
              <a:t>operators:</a:t>
            </a:r>
          </a:p>
        </p:txBody>
      </p:sp>
      <p:graphicFrame>
        <p:nvGraphicFramePr>
          <p:cNvPr id="8" name="Table 7"/>
          <p:cNvGraphicFramePr>
            <a:graphicFrameLocks noGrp="1"/>
          </p:cNvGraphicFramePr>
          <p:nvPr>
            <p:extLst>
              <p:ext uri="{D42A27DB-BD31-4B8C-83A1-F6EECF244321}">
                <p14:modId xmlns:p14="http://schemas.microsoft.com/office/powerpoint/2010/main" val="3267562836"/>
              </p:ext>
            </p:extLst>
          </p:nvPr>
        </p:nvGraphicFramePr>
        <p:xfrm>
          <a:off x="762000" y="3124200"/>
          <a:ext cx="6096000" cy="2595880"/>
        </p:xfrm>
        <a:graphic>
          <a:graphicData uri="http://schemas.openxmlformats.org/drawingml/2006/table">
            <a:tbl>
              <a:tblPr firstRow="1" bandRow="1">
                <a:tableStyleId>{21E4AEA4-8DFA-4A89-87EB-49C32662AFE0}</a:tableStyleId>
              </a:tblPr>
              <a:tblGrid>
                <a:gridCol w="2286000"/>
                <a:gridCol w="3810000"/>
              </a:tblGrid>
              <a:tr h="370840">
                <a:tc>
                  <a:txBody>
                    <a:bodyPr/>
                    <a:lstStyle/>
                    <a:p>
                      <a:r>
                        <a:rPr lang="en-US" dirty="0" smtClean="0"/>
                        <a:t>Comparison operator</a:t>
                      </a:r>
                      <a:endParaRPr lang="en-US" dirty="0"/>
                    </a:p>
                  </a:txBody>
                  <a:tcPr/>
                </a:tc>
                <a:tc>
                  <a:txBody>
                    <a:bodyPr/>
                    <a:lstStyle/>
                    <a:p>
                      <a:r>
                        <a:rPr lang="en-US" dirty="0" smtClean="0"/>
                        <a:t>Name</a:t>
                      </a:r>
                      <a:endParaRPr lang="en-US" dirty="0"/>
                    </a:p>
                  </a:txBody>
                  <a:tcPr/>
                </a:tc>
              </a:tr>
              <a:tr h="370840">
                <a:tc>
                  <a:txBody>
                    <a:bodyPr/>
                    <a:lstStyle/>
                    <a:p>
                      <a:r>
                        <a:rPr lang="en-US" sz="1600" dirty="0" smtClean="0"/>
                        <a:t>=</a:t>
                      </a:r>
                      <a:endParaRPr lang="en-US" sz="1600" dirty="0">
                        <a:latin typeface="+mn-lt"/>
                        <a:cs typeface="Arial" pitchFamily="34" charset="0"/>
                      </a:endParaRPr>
                    </a:p>
                  </a:txBody>
                  <a:tcPr/>
                </a:tc>
                <a:tc>
                  <a:txBody>
                    <a:bodyPr/>
                    <a:lstStyle/>
                    <a:p>
                      <a:r>
                        <a:rPr lang="en-US" dirty="0" smtClean="0"/>
                        <a:t>equals operator</a:t>
                      </a:r>
                      <a:endParaRPr lang="en-US" dirty="0"/>
                    </a:p>
                  </a:txBody>
                  <a:tcPr/>
                </a:tc>
              </a:tr>
              <a:tr h="370840">
                <a:tc>
                  <a:txBody>
                    <a:bodyPr/>
                    <a:lstStyle/>
                    <a:p>
                      <a:r>
                        <a:rPr lang="en-US" sz="1600" dirty="0" smtClean="0"/>
                        <a:t>!=,  &lt;&gt; </a:t>
                      </a:r>
                      <a:endParaRPr lang="en-US" sz="1600" dirty="0">
                        <a:latin typeface="+mn-lt"/>
                        <a:cs typeface="Arial" pitchFamily="34" charset="0"/>
                      </a:endParaRPr>
                    </a:p>
                  </a:txBody>
                  <a:tcPr/>
                </a:tc>
                <a:tc>
                  <a:txBody>
                    <a:bodyPr/>
                    <a:lstStyle/>
                    <a:p>
                      <a:r>
                        <a:rPr lang="en-US" dirty="0" smtClean="0"/>
                        <a:t>not equals operator</a:t>
                      </a:r>
                      <a:endParaRPr lang="en-US" dirty="0"/>
                    </a:p>
                  </a:txBody>
                  <a:tcPr/>
                </a:tc>
              </a:tr>
              <a:tr h="370840">
                <a:tc>
                  <a:txBody>
                    <a:bodyPr/>
                    <a:lstStyle/>
                    <a:p>
                      <a:r>
                        <a:rPr lang="en-US" sz="1600" dirty="0" smtClean="0"/>
                        <a:t>&lt;</a:t>
                      </a:r>
                      <a:endParaRPr lang="en-US" sz="1600" dirty="0">
                        <a:latin typeface="+mn-lt"/>
                        <a:cs typeface="Arial" pitchFamily="34" charset="0"/>
                      </a:endParaRPr>
                    </a:p>
                  </a:txBody>
                  <a:tcPr/>
                </a:tc>
                <a:tc>
                  <a:txBody>
                    <a:bodyPr/>
                    <a:lstStyle/>
                    <a:p>
                      <a:r>
                        <a:rPr lang="en-US" dirty="0" smtClean="0"/>
                        <a:t>less than operator</a:t>
                      </a:r>
                      <a:endParaRPr lang="en-US" dirty="0"/>
                    </a:p>
                  </a:txBody>
                  <a:tcPr/>
                </a:tc>
              </a:tr>
              <a:tr h="370840">
                <a:tc>
                  <a:txBody>
                    <a:bodyPr/>
                    <a:lstStyle/>
                    <a:p>
                      <a:r>
                        <a:rPr lang="en-US" sz="1600" dirty="0" smtClean="0"/>
                        <a:t>&gt;</a:t>
                      </a:r>
                      <a:endParaRPr lang="en-US" sz="1600" dirty="0">
                        <a:latin typeface="+mn-lt"/>
                        <a:cs typeface="Arial" pitchFamily="34" charset="0"/>
                      </a:endParaRPr>
                    </a:p>
                  </a:txBody>
                  <a:tcPr/>
                </a:tc>
                <a:tc>
                  <a:txBody>
                    <a:bodyPr/>
                    <a:lstStyle/>
                    <a:p>
                      <a:r>
                        <a:rPr lang="en-US" dirty="0" smtClean="0"/>
                        <a:t>greater than operator</a:t>
                      </a:r>
                      <a:endParaRPr lang="en-US" dirty="0"/>
                    </a:p>
                  </a:txBody>
                  <a:tcPr/>
                </a:tc>
              </a:tr>
              <a:tr h="370840">
                <a:tc>
                  <a:txBody>
                    <a:bodyPr/>
                    <a:lstStyle/>
                    <a:p>
                      <a:pPr algn="l" rtl="0"/>
                      <a:r>
                        <a:rPr lang="en-US" sz="1600" dirty="0"/>
                        <a:t>&lt;</a:t>
                      </a:r>
                      <a:r>
                        <a:rPr lang="en-US" sz="1600" dirty="0" smtClean="0"/>
                        <a:t>= </a:t>
                      </a:r>
                      <a:r>
                        <a:rPr lang="en-US" sz="1600" dirty="0"/>
                        <a:t>  </a:t>
                      </a:r>
                      <a:endParaRPr lang="en-US" sz="1600" dirty="0">
                        <a:latin typeface="+mn-lt"/>
                        <a:cs typeface="Arial" pitchFamily="34" charset="0"/>
                      </a:endParaRPr>
                    </a:p>
                  </a:txBody>
                  <a:tcPr marL="28575" marR="28575" marT="28575" marB="28575"/>
                </a:tc>
                <a:tc>
                  <a:txBody>
                    <a:bodyPr/>
                    <a:lstStyle/>
                    <a:p>
                      <a:r>
                        <a:rPr lang="en-US" dirty="0" smtClean="0"/>
                        <a:t>less than or equals operator</a:t>
                      </a:r>
                      <a:endParaRPr lang="en-US" dirty="0"/>
                    </a:p>
                  </a:txBody>
                  <a:tcPr/>
                </a:tc>
              </a:tr>
              <a:tr h="370840">
                <a:tc>
                  <a:txBody>
                    <a:bodyPr/>
                    <a:lstStyle/>
                    <a:p>
                      <a:pPr algn="l" rtl="0"/>
                      <a:r>
                        <a:rPr lang="en-US" sz="1600" dirty="0"/>
                        <a:t>&gt;</a:t>
                      </a:r>
                      <a:r>
                        <a:rPr lang="en-US" sz="1600" dirty="0" smtClean="0"/>
                        <a:t>= </a:t>
                      </a:r>
                      <a:r>
                        <a:rPr lang="en-US" sz="1600" dirty="0"/>
                        <a:t>  </a:t>
                      </a:r>
                      <a:endParaRPr lang="en-US" sz="1600" dirty="0">
                        <a:latin typeface="+mn-lt"/>
                        <a:cs typeface="Arial" pitchFamily="34" charset="0"/>
                      </a:endParaRPr>
                    </a:p>
                  </a:txBody>
                  <a:tcPr marL="28575" marR="28575" marT="28575" marB="28575"/>
                </a:tc>
                <a:tc>
                  <a:txBody>
                    <a:bodyPr/>
                    <a:lstStyle/>
                    <a:p>
                      <a:r>
                        <a:rPr lang="en-US" dirty="0" smtClean="0"/>
                        <a:t>greater than or equals operator</a:t>
                      </a:r>
                      <a:endParaRPr lang="en-US" dirty="0"/>
                    </a:p>
                  </a:txBody>
                  <a:tcPr/>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26674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mn-lt"/>
              </a:rPr>
              <a:t>Comparison </a:t>
            </a:r>
            <a:r>
              <a:rPr lang="en-IN" sz="3600" dirty="0" smtClean="0">
                <a:latin typeface="+mn-lt"/>
              </a:rPr>
              <a:t>Operators</a:t>
            </a:r>
            <a:endParaRPr lang="en-IN" sz="3600" dirty="0">
              <a:latin typeface="+mn-lt"/>
            </a:endParaRPr>
          </a:p>
        </p:txBody>
      </p:sp>
      <p:sp>
        <p:nvSpPr>
          <p:cNvPr id="3" name="Content Placeholder 2"/>
          <p:cNvSpPr>
            <a:spLocks noGrp="1"/>
          </p:cNvSpPr>
          <p:nvPr>
            <p:ph idx="1"/>
          </p:nvPr>
        </p:nvSpPr>
        <p:spPr>
          <a:xfrm>
            <a:off x="381000" y="1225550"/>
            <a:ext cx="8686800" cy="4946650"/>
          </a:xfrm>
        </p:spPr>
        <p:txBody>
          <a:bodyPr/>
          <a:lstStyle/>
          <a:p>
            <a:pPr marL="800100" lvl="2" indent="0">
              <a:buNone/>
            </a:pPr>
            <a:endParaRPr lang="en-US" sz="1600" dirty="0"/>
          </a:p>
          <a:p>
            <a:pPr marL="800100" lvl="2" indent="0">
              <a:buNone/>
            </a:pP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473710422"/>
              </p:ext>
            </p:extLst>
          </p:nvPr>
        </p:nvGraphicFramePr>
        <p:xfrm>
          <a:off x="1257300" y="1676400"/>
          <a:ext cx="6743700" cy="3754120"/>
        </p:xfrm>
        <a:graphic>
          <a:graphicData uri="http://schemas.openxmlformats.org/drawingml/2006/table">
            <a:tbl>
              <a:tblPr firstRow="1" bandRow="1">
                <a:tableStyleId>{21E4AEA4-8DFA-4A89-87EB-49C32662AFE0}</a:tableStyleId>
              </a:tblPr>
              <a:tblGrid>
                <a:gridCol w="2362200"/>
                <a:gridCol w="4381500"/>
              </a:tblGrid>
              <a:tr h="370840">
                <a:tc>
                  <a:txBody>
                    <a:bodyPr/>
                    <a:lstStyle/>
                    <a:p>
                      <a:r>
                        <a:rPr lang="en-US" dirty="0" smtClean="0"/>
                        <a:t>Operators </a:t>
                      </a:r>
                      <a:endParaRPr lang="en-US" dirty="0"/>
                    </a:p>
                  </a:txBody>
                  <a:tcPr/>
                </a:tc>
                <a:tc>
                  <a:txBody>
                    <a:bodyPr/>
                    <a:lstStyle/>
                    <a:p>
                      <a:r>
                        <a:rPr lang="en-US" dirty="0" smtClean="0"/>
                        <a:t>Syntax</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t>between predicate </a:t>
                      </a:r>
                      <a:endParaRPr lang="en-US" sz="1600" b="1" kern="1200" dirty="0" smtClean="0">
                        <a:solidFill>
                          <a:schemeClr val="dk1"/>
                        </a:solidFill>
                        <a:latin typeface="+mn-lt"/>
                        <a:ea typeface="+mn-ea"/>
                        <a:cs typeface="+mn-cs"/>
                      </a:endParaRPr>
                    </a:p>
                  </a:txBody>
                  <a:tcPr/>
                </a:tc>
                <a:tc>
                  <a:txBody>
                    <a:bodyPr/>
                    <a:lstStyle/>
                    <a:p>
                      <a:r>
                        <a:rPr lang="en-US" sz="1600" dirty="0" smtClean="0"/>
                        <a:t>[ NOT ] BETWEEN &lt;row value predicand&gt; </a:t>
                      </a:r>
                    </a:p>
                    <a:p>
                      <a:r>
                        <a:rPr lang="en-US" sz="1600" dirty="0" smtClean="0"/>
                        <a:t>AND &lt;row value predicand&gt;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in predicate </a:t>
                      </a:r>
                      <a:endParaRPr lang="en-US" sz="16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 NOT ] IN &lt;in predicate value&gt;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character like predicate</a:t>
                      </a:r>
                    </a:p>
                    <a:p>
                      <a:endParaRPr lang="en-US" sz="1600" dirty="0"/>
                    </a:p>
                  </a:txBody>
                  <a:tcPr/>
                </a:tc>
                <a:tc>
                  <a:txBody>
                    <a:bodyPr/>
                    <a:lstStyle/>
                    <a:p>
                      <a:r>
                        <a:rPr lang="en-US" sz="1600" dirty="0" smtClean="0"/>
                        <a:t>[ NOT ] LIKE &lt;character pattern&gt; </a:t>
                      </a:r>
                    </a:p>
                    <a:p>
                      <a:r>
                        <a:rPr lang="en-US" sz="1600" dirty="0" smtClean="0"/>
                        <a:t>[ ESCAPE &lt;escape character&gt;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null predicate </a:t>
                      </a:r>
                      <a:endParaRPr lang="en-US" sz="16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IS [ NOT ] NULL</a:t>
                      </a:r>
                      <a:endParaRPr lang="en-US" sz="1600" dirty="0" smtClean="0">
                        <a:solidFill>
                          <a:srgbClr val="0070C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exists predicate</a:t>
                      </a:r>
                      <a:endParaRPr lang="en-US" sz="16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EXISTS &lt;table sub query&gt;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quantifier</a:t>
                      </a:r>
                      <a:endParaRPr lang="en-US" sz="16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 &lt;all&gt;| &lt;some&gt;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all</a:t>
                      </a:r>
                      <a:endParaRPr lang="en-US" sz="16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ALL</a:t>
                      </a:r>
                      <a:endParaRPr lang="en-US" sz="1600" dirty="0" smtClean="0">
                        <a:solidFill>
                          <a:srgbClr val="0070C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some</a:t>
                      </a:r>
                      <a:endParaRPr lang="en-US" sz="16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SOME| ANY</a:t>
                      </a:r>
                      <a:endParaRPr lang="en-US" sz="1600" dirty="0" smtClean="0">
                        <a:solidFill>
                          <a:srgbClr val="0070C0"/>
                        </a:solidFill>
                      </a:endParaRPr>
                    </a:p>
                  </a:txBody>
                  <a:tcPr/>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389872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1066800"/>
            <a:ext cx="845820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itchFamily="34" charset="0"/>
              <a:buChar char="•"/>
            </a:pPr>
            <a:r>
              <a:rPr lang="en-US" b="0" dirty="0" smtClean="0"/>
              <a:t>The comparison operators displayed below are used in conditions that compare one operand with another. The result of a comparison can be TRUE (or) FALSE. </a:t>
            </a:r>
            <a:endParaRPr lang="en-US" b="0" dirty="0"/>
          </a:p>
        </p:txBody>
      </p:sp>
      <p:graphicFrame>
        <p:nvGraphicFramePr>
          <p:cNvPr id="5" name="Table 4"/>
          <p:cNvGraphicFramePr>
            <a:graphicFrameLocks noGrp="1"/>
          </p:cNvGraphicFramePr>
          <p:nvPr>
            <p:extLst>
              <p:ext uri="{D42A27DB-BD31-4B8C-83A1-F6EECF244321}">
                <p14:modId xmlns:p14="http://schemas.microsoft.com/office/powerpoint/2010/main" val="774202681"/>
              </p:ext>
            </p:extLst>
          </p:nvPr>
        </p:nvGraphicFramePr>
        <p:xfrm>
          <a:off x="533400" y="1828800"/>
          <a:ext cx="7391400" cy="4692823"/>
        </p:xfrm>
        <a:graphic>
          <a:graphicData uri="http://schemas.openxmlformats.org/drawingml/2006/table">
            <a:tbl>
              <a:tblPr firstRow="1" bandRow="1">
                <a:tableStyleId>{21E4AEA4-8DFA-4A89-87EB-49C32662AFE0}</a:tableStyleId>
              </a:tblPr>
              <a:tblGrid>
                <a:gridCol w="1152786"/>
                <a:gridCol w="2744496"/>
                <a:gridCol w="3494118"/>
              </a:tblGrid>
              <a:tr h="523159">
                <a:tc>
                  <a:txBody>
                    <a:bodyPr/>
                    <a:lstStyle/>
                    <a:p>
                      <a:r>
                        <a:rPr lang="en-US" sz="1400" dirty="0" smtClean="0"/>
                        <a:t>Operator</a:t>
                      </a:r>
                      <a:endParaRPr lang="en-US" sz="1400" dirty="0">
                        <a:latin typeface="+mn-lt"/>
                        <a:cs typeface="Arial" pitchFamily="34" charset="0"/>
                      </a:endParaRPr>
                    </a:p>
                  </a:txBody>
                  <a:tcPr/>
                </a:tc>
                <a:tc>
                  <a:txBody>
                    <a:bodyPr/>
                    <a:lstStyle/>
                    <a:p>
                      <a:r>
                        <a:rPr lang="en-US" sz="1400" dirty="0" smtClean="0"/>
                        <a:t>Description</a:t>
                      </a:r>
                      <a:endParaRPr lang="en-US" sz="1400" dirty="0">
                        <a:latin typeface="+mn-lt"/>
                        <a:cs typeface="Arial" pitchFamily="34" charset="0"/>
                      </a:endParaRPr>
                    </a:p>
                  </a:txBody>
                  <a:tcPr/>
                </a:tc>
                <a:tc>
                  <a:txBody>
                    <a:bodyPr/>
                    <a:lstStyle/>
                    <a:p>
                      <a:r>
                        <a:rPr lang="en-US" sz="1400" dirty="0" smtClean="0"/>
                        <a:t>Example</a:t>
                      </a:r>
                      <a:endParaRPr lang="en-US" sz="1400" dirty="0">
                        <a:latin typeface="+mn-lt"/>
                        <a:cs typeface="Arial" pitchFamily="34" charset="0"/>
                      </a:endParaRPr>
                    </a:p>
                  </a:txBody>
                  <a:tcPr/>
                </a:tc>
              </a:tr>
              <a:tr h="588553">
                <a:tc>
                  <a:txBody>
                    <a:bodyPr/>
                    <a:lstStyle/>
                    <a:p>
                      <a:r>
                        <a:rPr lang="en-US" sz="1400" dirty="0" smtClean="0"/>
                        <a:t>=</a:t>
                      </a:r>
                      <a:endParaRPr lang="en-US" sz="1400" dirty="0">
                        <a:latin typeface="+mn-lt"/>
                        <a:cs typeface="Arial" pitchFamily="34" charset="0"/>
                      </a:endParaRPr>
                    </a:p>
                  </a:txBody>
                  <a:tcPr/>
                </a:tc>
                <a:tc>
                  <a:txBody>
                    <a:bodyPr/>
                    <a:lstStyle/>
                    <a:p>
                      <a:pPr algn="l" rtl="0"/>
                      <a:r>
                        <a:rPr lang="en-US" sz="1400" dirty="0" smtClean="0"/>
                        <a:t>Equality Test</a:t>
                      </a:r>
                      <a:endParaRPr lang="en-US" sz="1400" dirty="0">
                        <a:latin typeface="+mn-lt"/>
                        <a:cs typeface="Arial" pitchFamily="34" charset="0"/>
                      </a:endParaRPr>
                    </a:p>
                  </a:txBody>
                  <a:tcPr marL="28575" marR="28575" marT="28575" marB="28575"/>
                </a:tc>
                <a:tc>
                  <a:txBody>
                    <a:bodyPr/>
                    <a:lstStyle/>
                    <a:p>
                      <a:pPr algn="l" rtl="0"/>
                      <a:r>
                        <a:rPr lang="en-US" sz="1370" dirty="0" smtClean="0"/>
                        <a:t>SELECT </a:t>
                      </a:r>
                      <a:r>
                        <a:rPr lang="en-US" sz="1370" kern="1200" dirty="0" smtClean="0"/>
                        <a:t>CustomerName</a:t>
                      </a:r>
                      <a:r>
                        <a:rPr lang="en-US" sz="1370" dirty="0" smtClean="0"/>
                        <a:t> </a:t>
                      </a:r>
                    </a:p>
                    <a:p>
                      <a:pPr algn="l" rtl="0"/>
                      <a:r>
                        <a:rPr lang="en-US" sz="1370" dirty="0" smtClean="0"/>
                        <a:t>FROM </a:t>
                      </a:r>
                      <a:r>
                        <a:rPr lang="en-US" sz="1370" kern="1200" dirty="0" smtClean="0"/>
                        <a:t>Customers</a:t>
                      </a:r>
                      <a:r>
                        <a:rPr lang="en-US" sz="1370" dirty="0" smtClean="0"/>
                        <a:t> </a:t>
                      </a:r>
                    </a:p>
                    <a:p>
                      <a:pPr algn="l" rtl="0"/>
                      <a:r>
                        <a:rPr lang="en-US" sz="1370" dirty="0" smtClean="0"/>
                        <a:t>WHERE </a:t>
                      </a:r>
                      <a:r>
                        <a:rPr lang="en-US" sz="1370" kern="1200" dirty="0" smtClean="0"/>
                        <a:t>Country</a:t>
                      </a:r>
                      <a:r>
                        <a:rPr lang="en-US" sz="1370" dirty="0" smtClean="0"/>
                        <a:t> </a:t>
                      </a:r>
                      <a:r>
                        <a:rPr lang="en-US" sz="1370" kern="1200" dirty="0" smtClean="0"/>
                        <a:t>=‘USA’</a:t>
                      </a:r>
                      <a:r>
                        <a:rPr lang="en-US" sz="1370" dirty="0" smtClean="0"/>
                        <a:t>; </a:t>
                      </a:r>
                      <a:endParaRPr lang="en-US" sz="1370" b="1" dirty="0">
                        <a:latin typeface="+mn-lt"/>
                        <a:cs typeface="Arial" pitchFamily="34" charset="0"/>
                      </a:endParaRPr>
                    </a:p>
                  </a:txBody>
                  <a:tcPr marL="28575" marR="28575" marT="28575" marB="28575"/>
                </a:tc>
              </a:tr>
              <a:tr h="588553">
                <a:tc>
                  <a:txBody>
                    <a:bodyPr/>
                    <a:lstStyle/>
                    <a:p>
                      <a:r>
                        <a:rPr lang="en-US" sz="1400" dirty="0" smtClean="0"/>
                        <a:t>!=,  &lt;&gt; </a:t>
                      </a:r>
                      <a:endParaRPr lang="en-US" sz="1400" dirty="0">
                        <a:latin typeface="+mn-lt"/>
                        <a:cs typeface="Arial" pitchFamily="34" charset="0"/>
                      </a:endParaRPr>
                    </a:p>
                  </a:txBody>
                  <a:tcPr/>
                </a:tc>
                <a:tc>
                  <a:txBody>
                    <a:bodyPr/>
                    <a:lstStyle/>
                    <a:p>
                      <a:pPr algn="l" rtl="0"/>
                      <a:r>
                        <a:rPr lang="en-US" sz="1400" dirty="0" smtClean="0"/>
                        <a:t>Inequality Test</a:t>
                      </a:r>
                      <a:endParaRPr lang="en-US" sz="1400" dirty="0">
                        <a:latin typeface="+mn-lt"/>
                        <a:cs typeface="Arial" pitchFamily="34" charset="0"/>
                      </a:endParaRPr>
                    </a:p>
                  </a:txBody>
                  <a:tcPr marL="28575" marR="28575" marT="28575" marB="28575"/>
                </a:tc>
                <a:tc>
                  <a:txBody>
                    <a:bodyPr/>
                    <a:lstStyle/>
                    <a:p>
                      <a:pPr algn="l" rtl="0"/>
                      <a:r>
                        <a:rPr lang="en-US" sz="1370" dirty="0" smtClean="0"/>
                        <a:t>SELECT </a:t>
                      </a:r>
                      <a:r>
                        <a:rPr lang="en-US" sz="1370" kern="1200" dirty="0" smtClean="0"/>
                        <a:t>CustomerName</a:t>
                      </a:r>
                      <a:r>
                        <a:rPr lang="en-US" sz="1370" dirty="0" smtClean="0"/>
                        <a:t> </a:t>
                      </a:r>
                    </a:p>
                    <a:p>
                      <a:pPr algn="l" rtl="0"/>
                      <a:r>
                        <a:rPr lang="en-US" sz="1370" dirty="0" smtClean="0"/>
                        <a:t>FROM </a:t>
                      </a:r>
                      <a:r>
                        <a:rPr lang="en-US" sz="1370" kern="1200" dirty="0" smtClean="0"/>
                        <a:t>Customers</a:t>
                      </a:r>
                      <a:r>
                        <a:rPr lang="en-US" sz="1370" dirty="0" smtClean="0"/>
                        <a:t> </a:t>
                      </a:r>
                    </a:p>
                    <a:p>
                      <a:pPr algn="l" rtl="0"/>
                      <a:r>
                        <a:rPr lang="en-US" sz="1370" dirty="0" smtClean="0"/>
                        <a:t>WHERE </a:t>
                      </a:r>
                      <a:r>
                        <a:rPr lang="en-US" sz="1370" kern="1200" dirty="0" smtClean="0"/>
                        <a:t>Country</a:t>
                      </a:r>
                      <a:r>
                        <a:rPr lang="en-US" sz="1370" dirty="0" smtClean="0"/>
                        <a:t> </a:t>
                      </a:r>
                      <a:r>
                        <a:rPr lang="en-US" sz="1370" kern="1200" dirty="0" smtClean="0"/>
                        <a:t>!=‘USA’</a:t>
                      </a:r>
                      <a:r>
                        <a:rPr lang="en-US" sz="1370" dirty="0" smtClean="0"/>
                        <a:t>; </a:t>
                      </a:r>
                      <a:endParaRPr lang="en-US" sz="1370" b="1" dirty="0">
                        <a:latin typeface="+mn-lt"/>
                        <a:cs typeface="Arial" pitchFamily="34" charset="0"/>
                      </a:endParaRPr>
                    </a:p>
                  </a:txBody>
                  <a:tcPr marL="28575" marR="28575" marT="28575" marB="28575"/>
                </a:tc>
              </a:tr>
              <a:tr h="619530">
                <a:tc>
                  <a:txBody>
                    <a:bodyPr/>
                    <a:lstStyle/>
                    <a:p>
                      <a:r>
                        <a:rPr lang="en-US" sz="1400" dirty="0" smtClean="0"/>
                        <a:t>&gt;</a:t>
                      </a:r>
                      <a:endParaRPr lang="en-US" sz="1400" dirty="0">
                        <a:latin typeface="+mn-lt"/>
                        <a:cs typeface="Arial" pitchFamily="34" charset="0"/>
                      </a:endParaRPr>
                    </a:p>
                  </a:txBody>
                  <a:tcPr/>
                </a:tc>
                <a:tc>
                  <a:txBody>
                    <a:bodyPr/>
                    <a:lstStyle/>
                    <a:p>
                      <a:r>
                        <a:rPr lang="en-US" sz="1400" dirty="0" smtClean="0"/>
                        <a:t>Greater than test</a:t>
                      </a:r>
                      <a:endParaRPr lang="en-US" sz="1400" dirty="0">
                        <a:latin typeface="+mn-lt"/>
                        <a:cs typeface="Arial" pitchFamily="34" charset="0"/>
                      </a:endParaRPr>
                    </a:p>
                  </a:txBody>
                  <a:tcPr/>
                </a:tc>
                <a:tc>
                  <a:txBody>
                    <a:bodyPr/>
                    <a:lstStyle/>
                    <a:p>
                      <a:pPr algn="l" rtl="0"/>
                      <a:r>
                        <a:rPr lang="en-US" sz="1370" kern="1200" dirty="0" smtClean="0"/>
                        <a:t>SELECT</a:t>
                      </a:r>
                      <a:r>
                        <a:rPr lang="en-US" sz="1370" dirty="0" smtClean="0"/>
                        <a:t> </a:t>
                      </a:r>
                      <a:r>
                        <a:rPr lang="en-US" sz="1370" kern="1200" dirty="0" smtClean="0"/>
                        <a:t>CustomerName</a:t>
                      </a:r>
                      <a:r>
                        <a:rPr lang="en-US" sz="1370" dirty="0" smtClean="0"/>
                        <a:t>  </a:t>
                      </a:r>
                    </a:p>
                    <a:p>
                      <a:pPr algn="l" rtl="0"/>
                      <a:r>
                        <a:rPr lang="en-US" sz="1370" kern="1200" dirty="0" smtClean="0"/>
                        <a:t>FROM</a:t>
                      </a:r>
                      <a:r>
                        <a:rPr lang="en-US" sz="1370" dirty="0" smtClean="0"/>
                        <a:t> </a:t>
                      </a:r>
                      <a:r>
                        <a:rPr lang="en-US" sz="1370" kern="1200" dirty="0" smtClean="0"/>
                        <a:t>Customers</a:t>
                      </a:r>
                      <a:r>
                        <a:rPr lang="en-US" sz="1370" dirty="0" smtClean="0"/>
                        <a:t> </a:t>
                      </a:r>
                    </a:p>
                    <a:p>
                      <a:pPr algn="l" rtl="0"/>
                      <a:r>
                        <a:rPr lang="en-US" sz="1370" kern="1200" dirty="0" smtClean="0"/>
                        <a:t>WHERE</a:t>
                      </a:r>
                      <a:r>
                        <a:rPr lang="en-US" sz="1370" dirty="0" smtClean="0"/>
                        <a:t> </a:t>
                      </a:r>
                      <a:r>
                        <a:rPr lang="en-US" sz="1370" kern="1200" dirty="0" err="1" smtClean="0"/>
                        <a:t>creditLimit</a:t>
                      </a:r>
                      <a:r>
                        <a:rPr lang="en-US" sz="1370" dirty="0" smtClean="0"/>
                        <a:t> &gt; 5000; </a:t>
                      </a:r>
                      <a:endParaRPr lang="en-US" sz="1370" b="1" dirty="0">
                        <a:latin typeface="+mn-lt"/>
                        <a:cs typeface="Arial" pitchFamily="34" charset="0"/>
                      </a:endParaRPr>
                    </a:p>
                  </a:txBody>
                  <a:tcPr/>
                </a:tc>
              </a:tr>
              <a:tr h="619530">
                <a:tc>
                  <a:txBody>
                    <a:bodyPr/>
                    <a:lstStyle/>
                    <a:p>
                      <a:r>
                        <a:rPr lang="en-US" sz="1400" dirty="0" smtClean="0"/>
                        <a:t>&lt;</a:t>
                      </a:r>
                      <a:endParaRPr lang="en-US" sz="1400" dirty="0">
                        <a:latin typeface="+mn-lt"/>
                        <a:cs typeface="Arial" pitchFamily="34" charset="0"/>
                      </a:endParaRPr>
                    </a:p>
                  </a:txBody>
                  <a:tcPr/>
                </a:tc>
                <a:tc>
                  <a:txBody>
                    <a:bodyPr/>
                    <a:lstStyle/>
                    <a:p>
                      <a:r>
                        <a:rPr lang="en-US" sz="1400" dirty="0" smtClean="0"/>
                        <a:t>Less than test</a:t>
                      </a:r>
                      <a:endParaRPr lang="en-US" sz="1400" dirty="0">
                        <a:latin typeface="+mn-lt"/>
                        <a:cs typeface="Arial" pitchFamily="34" charset="0"/>
                      </a:endParaRPr>
                    </a:p>
                  </a:txBody>
                  <a:tcPr/>
                </a:tc>
                <a:tc>
                  <a:txBody>
                    <a:bodyPr/>
                    <a:lstStyle/>
                    <a:p>
                      <a:pPr algn="l" rtl="0"/>
                      <a:r>
                        <a:rPr lang="en-US" sz="1370" kern="1200" dirty="0" smtClean="0"/>
                        <a:t>SELECT</a:t>
                      </a:r>
                      <a:r>
                        <a:rPr lang="en-US" sz="1370" dirty="0" smtClean="0"/>
                        <a:t> </a:t>
                      </a:r>
                      <a:r>
                        <a:rPr lang="en-US" sz="1370" kern="1200" dirty="0" smtClean="0"/>
                        <a:t>CustomerName</a:t>
                      </a:r>
                      <a:r>
                        <a:rPr lang="en-US" sz="1370" dirty="0" smtClean="0"/>
                        <a:t>  </a:t>
                      </a:r>
                    </a:p>
                    <a:p>
                      <a:pPr algn="l" rtl="0"/>
                      <a:r>
                        <a:rPr lang="en-US" sz="1370" kern="1200" dirty="0" smtClean="0"/>
                        <a:t>FROM</a:t>
                      </a:r>
                      <a:r>
                        <a:rPr lang="en-US" sz="1370" dirty="0" smtClean="0"/>
                        <a:t> </a:t>
                      </a:r>
                      <a:r>
                        <a:rPr lang="en-US" sz="1370" kern="1200" dirty="0" smtClean="0"/>
                        <a:t>Customers</a:t>
                      </a:r>
                      <a:r>
                        <a:rPr lang="en-US" sz="1370" dirty="0" smtClean="0"/>
                        <a:t> </a:t>
                      </a:r>
                    </a:p>
                    <a:p>
                      <a:pPr algn="l" rtl="0"/>
                      <a:r>
                        <a:rPr lang="en-US" sz="1370" kern="1200" dirty="0" smtClean="0"/>
                        <a:t>WHERE</a:t>
                      </a:r>
                      <a:r>
                        <a:rPr lang="en-US" sz="1370" dirty="0" smtClean="0"/>
                        <a:t> </a:t>
                      </a:r>
                      <a:r>
                        <a:rPr lang="en-US" sz="1370" kern="1200" dirty="0" err="1" smtClean="0"/>
                        <a:t>creditLimit</a:t>
                      </a:r>
                      <a:r>
                        <a:rPr lang="en-US" sz="1370" dirty="0" smtClean="0"/>
                        <a:t> &lt; 10000; </a:t>
                      </a:r>
                      <a:endParaRPr lang="en-US" sz="1370" b="1" dirty="0">
                        <a:latin typeface="+mn-lt"/>
                        <a:cs typeface="Arial" pitchFamily="34" charset="0"/>
                      </a:endParaRPr>
                    </a:p>
                  </a:txBody>
                  <a:tcPr/>
                </a:tc>
              </a:tr>
              <a:tr h="588553">
                <a:tc>
                  <a:txBody>
                    <a:bodyPr/>
                    <a:lstStyle/>
                    <a:p>
                      <a:pPr algn="l" rtl="0"/>
                      <a:r>
                        <a:rPr lang="en-US" sz="1400"/>
                        <a:t>&gt;=   </a:t>
                      </a:r>
                      <a:endParaRPr lang="en-US" sz="1400">
                        <a:latin typeface="+mn-lt"/>
                        <a:cs typeface="Arial" pitchFamily="34" charset="0"/>
                      </a:endParaRPr>
                    </a:p>
                  </a:txBody>
                  <a:tcPr marL="28575" marR="28575" marT="28575" marB="28575"/>
                </a:tc>
                <a:tc>
                  <a:txBody>
                    <a:bodyPr/>
                    <a:lstStyle/>
                    <a:p>
                      <a:pPr algn="l" rtl="0"/>
                      <a:r>
                        <a:rPr lang="en-US" sz="1400"/>
                        <a:t>Greater than or equal to test. </a:t>
                      </a:r>
                      <a:endParaRPr lang="en-US" sz="1400">
                        <a:latin typeface="+mn-lt"/>
                        <a:cs typeface="Arial" pitchFamily="34" charset="0"/>
                      </a:endParaRPr>
                    </a:p>
                  </a:txBody>
                  <a:tcPr marL="28575" marR="28575" marT="28575" marB="28575"/>
                </a:tc>
                <a:tc>
                  <a:txBody>
                    <a:bodyPr/>
                    <a:lstStyle/>
                    <a:p>
                      <a:pPr algn="l" rtl="0"/>
                      <a:r>
                        <a:rPr lang="en-US" sz="1370" kern="1200" dirty="0" smtClean="0"/>
                        <a:t>SELECT</a:t>
                      </a:r>
                      <a:r>
                        <a:rPr lang="en-US" sz="1370" dirty="0" smtClean="0"/>
                        <a:t> </a:t>
                      </a:r>
                      <a:r>
                        <a:rPr lang="en-US" sz="1370" kern="1200" dirty="0" smtClean="0"/>
                        <a:t>CustomerName</a:t>
                      </a:r>
                      <a:r>
                        <a:rPr lang="en-US" sz="1370" dirty="0" smtClean="0"/>
                        <a:t>  </a:t>
                      </a:r>
                    </a:p>
                    <a:p>
                      <a:pPr algn="l" rtl="0"/>
                      <a:r>
                        <a:rPr lang="en-US" sz="1370" kern="1200" dirty="0" smtClean="0"/>
                        <a:t>FROM</a:t>
                      </a:r>
                      <a:r>
                        <a:rPr lang="en-US" sz="1370" dirty="0" smtClean="0"/>
                        <a:t> </a:t>
                      </a:r>
                      <a:r>
                        <a:rPr lang="en-US" sz="1370" kern="1200" dirty="0" smtClean="0"/>
                        <a:t>Customers</a:t>
                      </a:r>
                      <a:r>
                        <a:rPr lang="en-US" sz="1370" dirty="0" smtClean="0"/>
                        <a:t> </a:t>
                      </a:r>
                    </a:p>
                    <a:p>
                      <a:pPr algn="l" rtl="0"/>
                      <a:r>
                        <a:rPr lang="en-US" sz="1370" kern="1200" dirty="0" smtClean="0"/>
                        <a:t>WHERE</a:t>
                      </a:r>
                      <a:r>
                        <a:rPr lang="en-US" sz="1370" dirty="0" smtClean="0"/>
                        <a:t> </a:t>
                      </a:r>
                      <a:r>
                        <a:rPr lang="en-US" sz="1370" kern="1200" dirty="0" smtClean="0"/>
                        <a:t>CreditLimit</a:t>
                      </a:r>
                      <a:r>
                        <a:rPr lang="en-US" sz="1370" dirty="0" smtClean="0"/>
                        <a:t> &gt;= 5000; </a:t>
                      </a:r>
                      <a:endParaRPr lang="en-US" sz="1370" b="1" dirty="0">
                        <a:latin typeface="+mn-lt"/>
                        <a:cs typeface="Arial" pitchFamily="34" charset="0"/>
                      </a:endParaRPr>
                    </a:p>
                  </a:txBody>
                  <a:tcPr marL="28575" marR="28575" marT="28575" marB="28575"/>
                </a:tc>
              </a:tr>
              <a:tr h="588553">
                <a:tc>
                  <a:txBody>
                    <a:bodyPr/>
                    <a:lstStyle/>
                    <a:p>
                      <a:pPr algn="l" rtl="0"/>
                      <a:r>
                        <a:rPr lang="en-US" sz="1400" dirty="0"/>
                        <a:t>&lt;=   </a:t>
                      </a:r>
                      <a:endParaRPr lang="en-US" sz="1400" dirty="0">
                        <a:latin typeface="+mn-lt"/>
                        <a:cs typeface="Arial" pitchFamily="34" charset="0"/>
                      </a:endParaRPr>
                    </a:p>
                  </a:txBody>
                  <a:tcPr marL="28575" marR="28575" marT="28575" marB="28575"/>
                </a:tc>
                <a:tc>
                  <a:txBody>
                    <a:bodyPr/>
                    <a:lstStyle/>
                    <a:p>
                      <a:pPr algn="l" rtl="0"/>
                      <a:r>
                        <a:rPr lang="en-US" sz="1400" dirty="0"/>
                        <a:t>Less than or equal to test. </a:t>
                      </a:r>
                      <a:endParaRPr lang="en-US" sz="1400" dirty="0">
                        <a:latin typeface="+mn-lt"/>
                        <a:cs typeface="Arial" pitchFamily="34" charset="0"/>
                      </a:endParaRPr>
                    </a:p>
                  </a:txBody>
                  <a:tcPr marL="28575" marR="28575" marT="28575" marB="28575"/>
                </a:tc>
                <a:tc>
                  <a:txBody>
                    <a:bodyPr/>
                    <a:lstStyle/>
                    <a:p>
                      <a:pPr algn="l" rtl="0"/>
                      <a:r>
                        <a:rPr lang="en-US" sz="1370" kern="1200" dirty="0" smtClean="0"/>
                        <a:t>SELECT</a:t>
                      </a:r>
                      <a:r>
                        <a:rPr lang="en-US" sz="1370" dirty="0" smtClean="0"/>
                        <a:t> </a:t>
                      </a:r>
                      <a:r>
                        <a:rPr lang="en-US" sz="1370" kern="1200" dirty="0" smtClean="0"/>
                        <a:t>CustomerName</a:t>
                      </a:r>
                      <a:r>
                        <a:rPr lang="en-US" sz="1370" dirty="0" smtClean="0"/>
                        <a:t>  </a:t>
                      </a:r>
                    </a:p>
                    <a:p>
                      <a:pPr algn="l" rtl="0"/>
                      <a:r>
                        <a:rPr lang="en-US" sz="1370" kern="1200" dirty="0" smtClean="0"/>
                        <a:t>FROM</a:t>
                      </a:r>
                      <a:r>
                        <a:rPr lang="en-US" sz="1370" dirty="0" smtClean="0"/>
                        <a:t> </a:t>
                      </a:r>
                      <a:r>
                        <a:rPr lang="en-US" sz="1370" kern="1200" dirty="0" smtClean="0"/>
                        <a:t>Customers</a:t>
                      </a:r>
                      <a:r>
                        <a:rPr lang="en-US" sz="1370" dirty="0" smtClean="0"/>
                        <a:t> </a:t>
                      </a:r>
                    </a:p>
                    <a:p>
                      <a:pPr algn="l" rtl="0"/>
                      <a:r>
                        <a:rPr lang="en-US" sz="1370" kern="1200" dirty="0" smtClean="0"/>
                        <a:t>WHERE</a:t>
                      </a:r>
                      <a:r>
                        <a:rPr lang="en-US" sz="1370" dirty="0" smtClean="0"/>
                        <a:t> </a:t>
                      </a:r>
                      <a:r>
                        <a:rPr lang="en-US" sz="1370" kern="1200" dirty="0" smtClean="0"/>
                        <a:t>CreditLimit</a:t>
                      </a:r>
                      <a:r>
                        <a:rPr lang="en-US" sz="1370" dirty="0" smtClean="0"/>
                        <a:t> &lt;= </a:t>
                      </a:r>
                      <a:r>
                        <a:rPr lang="en-US" sz="1370" kern="1200" dirty="0" smtClean="0"/>
                        <a:t>10000</a:t>
                      </a:r>
                      <a:r>
                        <a:rPr lang="en-US" sz="1370" dirty="0"/>
                        <a:t>; </a:t>
                      </a:r>
                      <a:endParaRPr lang="en-US" sz="1370" b="1" dirty="0">
                        <a:latin typeface="+mn-lt"/>
                        <a:cs typeface="Arial" pitchFamily="34" charset="0"/>
                      </a:endParaRPr>
                    </a:p>
                  </a:txBody>
                  <a:tcPr marL="28575" marR="28575" marT="28575" marB="28575"/>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15</a:t>
            </a:fld>
            <a:endParaRPr lang="en-US" dirty="0"/>
          </a:p>
        </p:txBody>
      </p:sp>
      <p:sp>
        <p:nvSpPr>
          <p:cNvPr id="2" name="Title 1"/>
          <p:cNvSpPr>
            <a:spLocks noGrp="1"/>
          </p:cNvSpPr>
          <p:nvPr>
            <p:ph type="title"/>
          </p:nvPr>
        </p:nvSpPr>
        <p:spPr>
          <a:xfrm>
            <a:off x="1303020" y="0"/>
            <a:ext cx="7840980" cy="838200"/>
          </a:xfrm>
        </p:spPr>
        <p:txBody>
          <a:bodyPr/>
          <a:lstStyle/>
          <a:p>
            <a:r>
              <a:rPr lang="en-US" sz="3600" dirty="0">
                <a:latin typeface="+mn-lt"/>
              </a:rPr>
              <a:t>Comparison Operators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1226403"/>
            <a:ext cx="845820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itchFamily="34" charset="0"/>
              <a:buChar char="•"/>
            </a:pPr>
            <a:r>
              <a:rPr lang="en-US" b="0" dirty="0" smtClean="0"/>
              <a:t>The comparison operators </a:t>
            </a:r>
            <a:r>
              <a:rPr lang="en-US" dirty="0"/>
              <a:t>displayed below</a:t>
            </a:r>
            <a:r>
              <a:rPr lang="en-US" b="0" dirty="0" smtClean="0"/>
              <a:t> are used in conditions that compare a particular value to each value in a list. </a:t>
            </a:r>
            <a:endParaRPr lang="en-US" b="0" dirty="0"/>
          </a:p>
        </p:txBody>
      </p:sp>
      <p:graphicFrame>
        <p:nvGraphicFramePr>
          <p:cNvPr id="5" name="Table 4"/>
          <p:cNvGraphicFramePr>
            <a:graphicFrameLocks noGrp="1"/>
          </p:cNvGraphicFramePr>
          <p:nvPr>
            <p:extLst>
              <p:ext uri="{D42A27DB-BD31-4B8C-83A1-F6EECF244321}">
                <p14:modId xmlns:p14="http://schemas.microsoft.com/office/powerpoint/2010/main" val="3561113203"/>
              </p:ext>
            </p:extLst>
          </p:nvPr>
        </p:nvGraphicFramePr>
        <p:xfrm>
          <a:off x="411480" y="2209801"/>
          <a:ext cx="8275320" cy="2156460"/>
        </p:xfrm>
        <a:graphic>
          <a:graphicData uri="http://schemas.openxmlformats.org/drawingml/2006/table">
            <a:tbl>
              <a:tblPr firstRow="1" bandRow="1">
                <a:tableStyleId>{21E4AEA4-8DFA-4A89-87EB-49C32662AFE0}</a:tableStyleId>
              </a:tblPr>
              <a:tblGrid>
                <a:gridCol w="1038706"/>
                <a:gridCol w="3499021"/>
                <a:gridCol w="3737593"/>
              </a:tblGrid>
              <a:tr h="272021">
                <a:tc>
                  <a:txBody>
                    <a:bodyPr/>
                    <a:lstStyle/>
                    <a:p>
                      <a:r>
                        <a:rPr lang="en-US" sz="1600" dirty="0" smtClean="0"/>
                        <a:t>Operator</a:t>
                      </a:r>
                      <a:endParaRPr lang="en-US" sz="1600" dirty="0">
                        <a:latin typeface="+mn-lt"/>
                        <a:cs typeface="Arial" pitchFamily="34" charset="0"/>
                      </a:endParaRPr>
                    </a:p>
                  </a:txBody>
                  <a:tcPr/>
                </a:tc>
                <a:tc>
                  <a:txBody>
                    <a:bodyPr/>
                    <a:lstStyle/>
                    <a:p>
                      <a:r>
                        <a:rPr lang="en-US" sz="1600" dirty="0" smtClean="0"/>
                        <a:t>Description</a:t>
                      </a:r>
                      <a:endParaRPr lang="en-US" sz="1600" dirty="0">
                        <a:latin typeface="+mn-lt"/>
                        <a:cs typeface="Arial" pitchFamily="34" charset="0"/>
                      </a:endParaRPr>
                    </a:p>
                  </a:txBody>
                  <a:tcPr/>
                </a:tc>
                <a:tc>
                  <a:txBody>
                    <a:bodyPr/>
                    <a:lstStyle/>
                    <a:p>
                      <a:r>
                        <a:rPr lang="en-US" sz="1600" dirty="0" smtClean="0"/>
                        <a:t>Example</a:t>
                      </a:r>
                      <a:endParaRPr lang="en-US" sz="1600" dirty="0">
                        <a:latin typeface="+mn-lt"/>
                        <a:cs typeface="Arial" pitchFamily="34" charset="0"/>
                      </a:endParaRPr>
                    </a:p>
                  </a:txBody>
                  <a:tcPr/>
                </a:tc>
              </a:tr>
              <a:tr h="639867">
                <a:tc>
                  <a:txBody>
                    <a:bodyPr/>
                    <a:lstStyle/>
                    <a:p>
                      <a:r>
                        <a:rPr lang="en-US" sz="1600" dirty="0" smtClean="0"/>
                        <a:t>IN</a:t>
                      </a:r>
                      <a:endParaRPr lang="en-US" sz="1600" dirty="0">
                        <a:latin typeface="+mn-lt"/>
                        <a:cs typeface="Arial" pitchFamily="34" charset="0"/>
                      </a:endParaRPr>
                    </a:p>
                  </a:txBody>
                  <a:tcPr/>
                </a:tc>
                <a:tc>
                  <a:txBody>
                    <a:bodyPr/>
                    <a:lstStyle/>
                    <a:p>
                      <a:pPr algn="l" rtl="0"/>
                      <a:r>
                        <a:rPr lang="en-US" sz="1600" dirty="0" smtClean="0"/>
                        <a:t>Equivalent to comparing the operand value with a</a:t>
                      </a:r>
                      <a:r>
                        <a:rPr lang="en-US" sz="1600" baseline="0" dirty="0" smtClean="0"/>
                        <a:t> list of values and if any match happens it returns true.</a:t>
                      </a:r>
                      <a:endParaRPr lang="en-US" sz="1600" dirty="0">
                        <a:latin typeface="+mn-lt"/>
                        <a:cs typeface="Arial" pitchFamily="34" charset="0"/>
                      </a:endParaRPr>
                    </a:p>
                  </a:txBody>
                  <a:tcPr marL="28575" marR="28575" marT="28575" marB="28575"/>
                </a:tc>
                <a:tc>
                  <a:txBody>
                    <a:bodyPr/>
                    <a:lstStyle/>
                    <a:p>
                      <a:pPr algn="l" rtl="0"/>
                      <a:r>
                        <a:rPr lang="en-US" sz="1600" dirty="0" smtClean="0"/>
                        <a:t>SELECT </a:t>
                      </a:r>
                      <a:r>
                        <a:rPr lang="en-US" sz="1600" kern="1200" dirty="0" smtClean="0"/>
                        <a:t>CustomerName</a:t>
                      </a:r>
                      <a:r>
                        <a:rPr lang="en-US" sz="1600" dirty="0" smtClean="0"/>
                        <a:t> </a:t>
                      </a:r>
                    </a:p>
                    <a:p>
                      <a:pPr algn="l" rtl="0"/>
                      <a:r>
                        <a:rPr lang="en-US" sz="1600" kern="1200" dirty="0" smtClean="0"/>
                        <a:t>FROM</a:t>
                      </a:r>
                      <a:r>
                        <a:rPr lang="en-US" sz="1600" dirty="0" smtClean="0"/>
                        <a:t> </a:t>
                      </a:r>
                      <a:r>
                        <a:rPr lang="en-US" sz="1600" kern="1200" dirty="0" smtClean="0"/>
                        <a:t>Customers</a:t>
                      </a:r>
                      <a:r>
                        <a:rPr lang="en-US" sz="1600" dirty="0" smtClean="0"/>
                        <a:t> </a:t>
                      </a:r>
                    </a:p>
                    <a:p>
                      <a:pPr algn="l" rtl="0"/>
                      <a:r>
                        <a:rPr lang="en-US" sz="1600" kern="1200" dirty="0" smtClean="0"/>
                        <a:t>WHERE</a:t>
                      </a:r>
                      <a:r>
                        <a:rPr lang="en-US" sz="1600" dirty="0" smtClean="0"/>
                        <a:t> </a:t>
                      </a:r>
                      <a:r>
                        <a:rPr lang="en-US" sz="1600" kern="1200" dirty="0" smtClean="0"/>
                        <a:t>Country</a:t>
                      </a:r>
                      <a:r>
                        <a:rPr lang="en-US" sz="1600" dirty="0" smtClean="0"/>
                        <a:t> </a:t>
                      </a:r>
                      <a:r>
                        <a:rPr lang="en-US" sz="1600" kern="1200" dirty="0" smtClean="0"/>
                        <a:t>IN</a:t>
                      </a:r>
                      <a:r>
                        <a:rPr lang="en-US" sz="1600" dirty="0" smtClean="0"/>
                        <a:t> (</a:t>
                      </a:r>
                      <a:r>
                        <a:rPr lang="en-US" sz="1600" kern="1200" dirty="0" smtClean="0"/>
                        <a:t>‘USA</a:t>
                      </a:r>
                      <a:r>
                        <a:rPr lang="en-US" sz="1600" dirty="0" smtClean="0"/>
                        <a:t>', </a:t>
                      </a:r>
                      <a:r>
                        <a:rPr lang="en-US" sz="1600" kern="1200" dirty="0" smtClean="0"/>
                        <a:t>‘Norway</a:t>
                      </a:r>
                      <a:r>
                        <a:rPr lang="en-US" sz="1600" dirty="0" smtClean="0"/>
                        <a:t>'); </a:t>
                      </a:r>
                      <a:endParaRPr lang="en-US" sz="1600" b="1" dirty="0" smtClean="0">
                        <a:latin typeface="+mn-lt"/>
                        <a:cs typeface="Arial" pitchFamily="34" charset="0"/>
                      </a:endParaRPr>
                    </a:p>
                  </a:txBody>
                  <a:tcPr marL="28575" marR="28575" marT="28575" marB="28575"/>
                </a:tc>
              </a:tr>
              <a:tr h="840711">
                <a:tc>
                  <a:txBody>
                    <a:bodyPr/>
                    <a:lstStyle/>
                    <a:p>
                      <a:r>
                        <a:rPr lang="en-US" sz="1600" dirty="0" smtClean="0"/>
                        <a:t>NOT IN</a:t>
                      </a:r>
                      <a:endParaRPr lang="en-US" sz="1600" dirty="0">
                        <a:latin typeface="+mn-lt"/>
                        <a:cs typeface="Arial" pitchFamily="34" charset="0"/>
                      </a:endParaRPr>
                    </a:p>
                  </a:txBody>
                  <a:tcPr/>
                </a:tc>
                <a:tc>
                  <a:txBody>
                    <a:bodyPr/>
                    <a:lstStyle/>
                    <a:p>
                      <a:pPr algn="l" rtl="0"/>
                      <a:r>
                        <a:rPr lang="en-US" sz="1600" dirty="0" smtClean="0"/>
                        <a:t>Equivalent to comparing the operand value with a</a:t>
                      </a:r>
                      <a:r>
                        <a:rPr lang="en-US" sz="1600" baseline="0" dirty="0" smtClean="0"/>
                        <a:t> list of values and if any match happens it returns true.</a:t>
                      </a:r>
                      <a:endParaRPr lang="en-US" sz="1600" dirty="0">
                        <a:latin typeface="+mn-lt"/>
                        <a:cs typeface="Arial" pitchFamily="34" charset="0"/>
                      </a:endParaRPr>
                    </a:p>
                  </a:txBody>
                  <a:tcPr marL="28575" marR="28575" marT="28575" marB="285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 </a:t>
                      </a:r>
                      <a:r>
                        <a:rPr lang="en-US" sz="1600" kern="1200" dirty="0" smtClean="0"/>
                        <a:t>CustomerName</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t>FROM</a:t>
                      </a:r>
                      <a:r>
                        <a:rPr lang="en-US" sz="1600" dirty="0" smtClean="0"/>
                        <a:t> </a:t>
                      </a:r>
                      <a:r>
                        <a:rPr lang="en-US" sz="1600" kern="1200" dirty="0" smtClean="0"/>
                        <a:t>Customers</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t>WHERE</a:t>
                      </a:r>
                      <a:r>
                        <a:rPr lang="en-US" sz="1600" dirty="0" smtClean="0"/>
                        <a:t> </a:t>
                      </a:r>
                      <a:r>
                        <a:rPr lang="en-US" sz="1600" kern="1200" dirty="0" smtClean="0"/>
                        <a:t>Country</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t>NOT</a:t>
                      </a:r>
                      <a:r>
                        <a:rPr lang="en-US" sz="1600" dirty="0" smtClean="0"/>
                        <a:t> </a:t>
                      </a:r>
                      <a:r>
                        <a:rPr lang="en-US" sz="1600" kern="1200" dirty="0" smtClean="0"/>
                        <a:t>IN</a:t>
                      </a:r>
                      <a:r>
                        <a:rPr lang="en-US" sz="1600" dirty="0" smtClean="0"/>
                        <a:t> (</a:t>
                      </a:r>
                      <a:r>
                        <a:rPr lang="en-US" sz="1600" kern="1200" dirty="0" smtClean="0"/>
                        <a:t>‘USA</a:t>
                      </a:r>
                      <a:r>
                        <a:rPr lang="en-US" sz="1600" dirty="0" smtClean="0"/>
                        <a:t>', </a:t>
                      </a:r>
                      <a:r>
                        <a:rPr lang="en-US" sz="1600" kern="1200" dirty="0" smtClean="0"/>
                        <a:t>‘Norway</a:t>
                      </a:r>
                      <a:r>
                        <a:rPr lang="en-US" sz="1600" dirty="0" smtClean="0"/>
                        <a:t>'); </a:t>
                      </a:r>
                      <a:endParaRPr lang="en-US" sz="1600" b="1" dirty="0" smtClean="0">
                        <a:latin typeface="+mn-lt"/>
                        <a:cs typeface="Arial" pitchFamily="34" charset="0"/>
                      </a:endParaRPr>
                    </a:p>
                  </a:txBody>
                  <a:tcPr marL="28575" marR="28575" marT="28575" marB="28575"/>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16</a:t>
            </a:fld>
            <a:endParaRPr lang="en-US" dirty="0"/>
          </a:p>
        </p:txBody>
      </p:sp>
      <p:sp>
        <p:nvSpPr>
          <p:cNvPr id="2" name="Title 1"/>
          <p:cNvSpPr>
            <a:spLocks noGrp="1"/>
          </p:cNvSpPr>
          <p:nvPr>
            <p:ph type="title"/>
          </p:nvPr>
        </p:nvSpPr>
        <p:spPr>
          <a:xfrm>
            <a:off x="1303020" y="0"/>
            <a:ext cx="7840980" cy="838200"/>
          </a:xfrm>
        </p:spPr>
        <p:txBody>
          <a:bodyPr/>
          <a:lstStyle/>
          <a:p>
            <a:r>
              <a:rPr lang="en-US" sz="3600" dirty="0">
                <a:latin typeface="+mn-lt"/>
              </a:rPr>
              <a:t>Comparison Operators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40994034"/>
              </p:ext>
            </p:extLst>
          </p:nvPr>
        </p:nvGraphicFramePr>
        <p:xfrm>
          <a:off x="304800" y="1365574"/>
          <a:ext cx="8534402" cy="4349426"/>
        </p:xfrm>
        <a:graphic>
          <a:graphicData uri="http://schemas.openxmlformats.org/drawingml/2006/table">
            <a:tbl>
              <a:tblPr firstRow="1" bandRow="1">
                <a:tableStyleId>{21E4AEA4-8DFA-4A89-87EB-49C32662AFE0}</a:tableStyleId>
              </a:tblPr>
              <a:tblGrid>
                <a:gridCol w="1600201"/>
                <a:gridCol w="2895599"/>
                <a:gridCol w="4038602"/>
              </a:tblGrid>
              <a:tr h="361292">
                <a:tc>
                  <a:txBody>
                    <a:bodyPr/>
                    <a:lstStyle/>
                    <a:p>
                      <a:r>
                        <a:rPr lang="en-US" sz="1600" dirty="0" smtClean="0"/>
                        <a:t>Operator</a:t>
                      </a:r>
                      <a:endParaRPr lang="en-US" sz="1600" dirty="0">
                        <a:latin typeface="+mn-lt"/>
                        <a:cs typeface="Arial" pitchFamily="34" charset="0"/>
                      </a:endParaRPr>
                    </a:p>
                  </a:txBody>
                  <a:tcPr/>
                </a:tc>
                <a:tc>
                  <a:txBody>
                    <a:bodyPr/>
                    <a:lstStyle/>
                    <a:p>
                      <a:r>
                        <a:rPr lang="en-US" sz="1600" dirty="0" smtClean="0"/>
                        <a:t>Description</a:t>
                      </a:r>
                      <a:endParaRPr lang="en-US" sz="1600" dirty="0">
                        <a:latin typeface="+mn-lt"/>
                        <a:cs typeface="Arial" pitchFamily="34" charset="0"/>
                      </a:endParaRPr>
                    </a:p>
                  </a:txBody>
                  <a:tcPr/>
                </a:tc>
                <a:tc>
                  <a:txBody>
                    <a:bodyPr/>
                    <a:lstStyle/>
                    <a:p>
                      <a:r>
                        <a:rPr lang="en-US" sz="1600" dirty="0" smtClean="0"/>
                        <a:t>Example</a:t>
                      </a:r>
                      <a:endParaRPr lang="en-US" sz="1600" dirty="0">
                        <a:latin typeface="+mn-lt"/>
                        <a:cs typeface="Arial" pitchFamily="34" charset="0"/>
                      </a:endParaRPr>
                    </a:p>
                  </a:txBody>
                  <a:tcPr/>
                </a:tc>
              </a:tr>
              <a:tr h="1411295">
                <a:tc>
                  <a:txBody>
                    <a:bodyPr/>
                    <a:lstStyle/>
                    <a:p>
                      <a:r>
                        <a:rPr lang="en-US" sz="1600" dirty="0" smtClean="0"/>
                        <a:t>BETWEEN AND</a:t>
                      </a:r>
                      <a:endParaRPr lang="en-US" sz="1600" dirty="0">
                        <a:latin typeface="+mn-lt"/>
                        <a:cs typeface="Arial" pitchFamily="34" charset="0"/>
                      </a:endParaRPr>
                    </a:p>
                  </a:txBody>
                  <a:tcPr/>
                </a:tc>
                <a:tc>
                  <a:txBody>
                    <a:bodyPr/>
                    <a:lstStyle/>
                    <a:p>
                      <a:pPr marL="0" algn="l" defTabSz="914400" rtl="0" eaLnBrk="1" latinLnBrk="0" hangingPunct="1"/>
                      <a:r>
                        <a:rPr lang="en-US" sz="1600" u="none" kern="1200" dirty="0" smtClean="0">
                          <a:solidFill>
                            <a:schemeClr val="dk1"/>
                          </a:solidFill>
                          <a:latin typeface="+mn-lt"/>
                          <a:ea typeface="+mn-ea"/>
                          <a:cs typeface="+mn-cs"/>
                        </a:rPr>
                        <a:t>Checks whether the operand value falls within a range. A range can be defined with lower and upper limits</a:t>
                      </a:r>
                      <a:endParaRPr lang="en-US" sz="1600" u="none" kern="1200" dirty="0">
                        <a:solidFill>
                          <a:schemeClr val="dk1"/>
                        </a:solidFill>
                        <a:latin typeface="+mn-lt"/>
                        <a:ea typeface="+mn-ea"/>
                        <a:cs typeface="+mn-cs"/>
                      </a:endParaRPr>
                    </a:p>
                  </a:txBody>
                  <a:tcPr/>
                </a:tc>
                <a:tc>
                  <a:txBody>
                    <a:bodyPr/>
                    <a:lstStyle/>
                    <a:p>
                      <a:pPr algn="l" rtl="0"/>
                      <a:r>
                        <a:rPr lang="en-US" sz="1600" kern="1200" dirty="0" smtClean="0"/>
                        <a:t>SELECT</a:t>
                      </a:r>
                      <a:r>
                        <a:rPr lang="en-US" sz="1600" dirty="0" smtClean="0"/>
                        <a:t> </a:t>
                      </a:r>
                      <a:r>
                        <a:rPr lang="en-US" sz="1600" kern="1200" dirty="0" smtClean="0"/>
                        <a:t>CustomerName</a:t>
                      </a:r>
                      <a:r>
                        <a:rPr lang="en-US" sz="1600" dirty="0" smtClean="0"/>
                        <a:t>  </a:t>
                      </a:r>
                    </a:p>
                    <a:p>
                      <a:pPr algn="l" rtl="0"/>
                      <a:r>
                        <a:rPr lang="en-US" sz="1600" kern="1200" dirty="0" smtClean="0"/>
                        <a:t>FROM</a:t>
                      </a:r>
                      <a:r>
                        <a:rPr lang="en-US" sz="1600" dirty="0" smtClean="0"/>
                        <a:t> </a:t>
                      </a:r>
                      <a:r>
                        <a:rPr lang="en-US" sz="1600" kern="1200" dirty="0" smtClean="0"/>
                        <a:t>Customers</a:t>
                      </a:r>
                      <a:r>
                        <a:rPr lang="en-US" sz="1600" dirty="0" smtClean="0"/>
                        <a:t> </a:t>
                      </a:r>
                    </a:p>
                    <a:p>
                      <a:pPr algn="l" rtl="0"/>
                      <a:r>
                        <a:rPr lang="en-US" sz="1600" kern="1200" dirty="0" smtClean="0"/>
                        <a:t>WHERE</a:t>
                      </a:r>
                      <a:r>
                        <a:rPr lang="en-US" sz="1600" dirty="0" smtClean="0"/>
                        <a:t> </a:t>
                      </a:r>
                      <a:r>
                        <a:rPr lang="en-US" sz="1600" kern="1200" dirty="0" smtClean="0"/>
                        <a:t>CreditLimit</a:t>
                      </a:r>
                      <a:r>
                        <a:rPr lang="en-US" sz="1600" dirty="0" smtClean="0"/>
                        <a:t>  </a:t>
                      </a:r>
                    </a:p>
                    <a:p>
                      <a:pPr algn="l" rtl="0"/>
                      <a:r>
                        <a:rPr lang="en-US" sz="1600" kern="1200" dirty="0" smtClean="0"/>
                        <a:t>BETWEEN</a:t>
                      </a:r>
                      <a:r>
                        <a:rPr lang="en-US" sz="1600" dirty="0" smtClean="0"/>
                        <a:t> 10,000 </a:t>
                      </a:r>
                    </a:p>
                    <a:p>
                      <a:pPr algn="l" rtl="0"/>
                      <a:r>
                        <a:rPr lang="en-US" sz="1600" kern="1200" dirty="0" smtClean="0"/>
                        <a:t>AND</a:t>
                      </a:r>
                      <a:r>
                        <a:rPr lang="en-US" sz="1600" dirty="0" smtClean="0"/>
                        <a:t> </a:t>
                      </a:r>
                      <a:r>
                        <a:rPr lang="en-US" sz="1600" kern="1200" dirty="0" smtClean="0"/>
                        <a:t>15000</a:t>
                      </a:r>
                      <a:r>
                        <a:rPr lang="en-US" sz="1600" dirty="0" smtClean="0"/>
                        <a:t>; // selects customer</a:t>
                      </a:r>
                      <a:r>
                        <a:rPr lang="en-US" sz="1600" baseline="0" dirty="0" smtClean="0"/>
                        <a:t> name </a:t>
                      </a:r>
                      <a:r>
                        <a:rPr lang="en-US" sz="1600" dirty="0" smtClean="0"/>
                        <a:t>whose credit limit </a:t>
                      </a:r>
                      <a:r>
                        <a:rPr lang="en-US" sz="1600" baseline="0" dirty="0" smtClean="0"/>
                        <a:t>between 10000 and 15000. it also includes the value 10000 and 15000.</a:t>
                      </a:r>
                      <a:endParaRPr lang="en-US" sz="1600" dirty="0" smtClean="0">
                        <a:solidFill>
                          <a:schemeClr val="tx1"/>
                        </a:solidFill>
                        <a:latin typeface="+mn-lt"/>
                        <a:cs typeface="Arial" pitchFamily="34" charset="0"/>
                      </a:endParaRPr>
                    </a:p>
                  </a:txBody>
                  <a:tcPr/>
                </a:tc>
              </a:tr>
              <a:tr h="2189814">
                <a:tc>
                  <a:txBody>
                    <a:bodyPr/>
                    <a:lstStyle/>
                    <a:p>
                      <a:r>
                        <a:rPr lang="en-US" sz="1600" dirty="0" smtClean="0"/>
                        <a:t>NOT BETWEEN AND</a:t>
                      </a:r>
                      <a:endParaRPr lang="en-US" sz="1600" dirty="0">
                        <a:latin typeface="+mn-lt"/>
                        <a:cs typeface="Arial" pitchFamily="34" charset="0"/>
                      </a:endParaRPr>
                    </a:p>
                  </a:txBody>
                  <a:tcPr/>
                </a:tc>
                <a:tc>
                  <a:txBody>
                    <a:bodyPr/>
                    <a:lstStyle/>
                    <a:p>
                      <a:pPr marL="0" algn="l" defTabSz="914400" rtl="0" eaLnBrk="1" latinLnBrk="0" hangingPunct="1"/>
                      <a:r>
                        <a:rPr lang="en-US" sz="1600" u="none" kern="1200" dirty="0" smtClean="0">
                          <a:solidFill>
                            <a:schemeClr val="dk1"/>
                          </a:solidFill>
                          <a:latin typeface="+mn-lt"/>
                          <a:ea typeface="+mn-ea"/>
                          <a:cs typeface="+mn-cs"/>
                        </a:rPr>
                        <a:t>Checks whether the operand value  does not falls within a range. A range can be defined with lower and upper limits</a:t>
                      </a:r>
                      <a:endParaRPr lang="en-US" sz="1600" u="none" kern="1200" dirty="0">
                        <a:solidFill>
                          <a:schemeClr val="dk1"/>
                        </a:solidFill>
                        <a:latin typeface="+mn-lt"/>
                        <a:ea typeface="+mn-ea"/>
                        <a:cs typeface="+mn-cs"/>
                      </a:endParaRPr>
                    </a:p>
                  </a:txBody>
                  <a:tcPr/>
                </a:tc>
                <a:tc>
                  <a:txBody>
                    <a:bodyPr/>
                    <a:lstStyle/>
                    <a:p>
                      <a:pPr algn="l" rtl="0"/>
                      <a:r>
                        <a:rPr lang="en-US" sz="1600" kern="1200" dirty="0" smtClean="0"/>
                        <a:t>SELECT</a:t>
                      </a:r>
                      <a:r>
                        <a:rPr lang="en-US" sz="1600" dirty="0" smtClean="0"/>
                        <a:t> </a:t>
                      </a:r>
                      <a:r>
                        <a:rPr lang="en-US" sz="1600" kern="1200" dirty="0" smtClean="0"/>
                        <a:t>CustomerName</a:t>
                      </a:r>
                      <a:r>
                        <a:rPr lang="en-US" sz="1600" dirty="0" smtClean="0"/>
                        <a:t>  </a:t>
                      </a:r>
                    </a:p>
                    <a:p>
                      <a:pPr algn="l" rtl="0"/>
                      <a:r>
                        <a:rPr lang="en-US" sz="1600" kern="1200" dirty="0" smtClean="0"/>
                        <a:t>FROM</a:t>
                      </a:r>
                      <a:r>
                        <a:rPr lang="en-US" sz="1600" dirty="0" smtClean="0"/>
                        <a:t> </a:t>
                      </a:r>
                      <a:r>
                        <a:rPr lang="en-US" sz="1600" kern="1200" dirty="0" smtClean="0"/>
                        <a:t>Customers</a:t>
                      </a:r>
                      <a:r>
                        <a:rPr lang="en-US" sz="1600" dirty="0" smtClean="0"/>
                        <a:t> </a:t>
                      </a:r>
                    </a:p>
                    <a:p>
                      <a:pPr algn="l" rtl="0"/>
                      <a:r>
                        <a:rPr lang="en-US" sz="1600" kern="1200" dirty="0" smtClean="0"/>
                        <a:t>WHERE</a:t>
                      </a:r>
                      <a:r>
                        <a:rPr lang="en-US" sz="1600" dirty="0" smtClean="0"/>
                        <a:t> </a:t>
                      </a:r>
                      <a:r>
                        <a:rPr lang="en-US" sz="1600" kern="1200" dirty="0" smtClean="0"/>
                        <a:t>CreditLimit </a:t>
                      </a:r>
                    </a:p>
                    <a:p>
                      <a:pPr algn="l" rtl="0"/>
                      <a:r>
                        <a:rPr lang="en-US" sz="1600" kern="1200" dirty="0" smtClean="0"/>
                        <a:t>NOT BETWEEN</a:t>
                      </a:r>
                      <a:r>
                        <a:rPr lang="en-US" sz="1600" dirty="0" smtClean="0"/>
                        <a:t> 10000 </a:t>
                      </a:r>
                    </a:p>
                    <a:p>
                      <a:pPr algn="l" rtl="0"/>
                      <a:r>
                        <a:rPr lang="en-US" sz="1600" kern="1200" dirty="0" smtClean="0"/>
                        <a:t>AND</a:t>
                      </a:r>
                      <a:r>
                        <a:rPr lang="en-US" sz="1600" dirty="0" smtClean="0"/>
                        <a:t> </a:t>
                      </a:r>
                      <a:r>
                        <a:rPr lang="en-US" sz="1600" kern="1200" dirty="0" smtClean="0"/>
                        <a:t>15000</a:t>
                      </a:r>
                      <a:r>
                        <a:rPr lang="en-US" sz="1600" dirty="0" smtClean="0"/>
                        <a:t>; // selects customer</a:t>
                      </a:r>
                      <a:r>
                        <a:rPr lang="en-US" sz="1600" baseline="0" dirty="0" smtClean="0"/>
                        <a:t> name </a:t>
                      </a:r>
                      <a:r>
                        <a:rPr lang="en-US" sz="1600" dirty="0" smtClean="0"/>
                        <a:t>whose duration NOT</a:t>
                      </a:r>
                      <a:r>
                        <a:rPr lang="en-US" sz="1600" baseline="0" dirty="0" smtClean="0"/>
                        <a:t> between 10000 and 15000. it also includes the value 10000 and 15000.</a:t>
                      </a:r>
                      <a:endParaRPr lang="en-US" sz="1600" dirty="0" smtClean="0">
                        <a:solidFill>
                          <a:schemeClr val="tx1"/>
                        </a:solidFill>
                        <a:latin typeface="+mn-lt"/>
                        <a:cs typeface="Arial" pitchFamily="34" charset="0"/>
                      </a:endParaRPr>
                    </a:p>
                  </a:txBody>
                  <a:tcPr/>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17</a:t>
            </a:fld>
            <a:endParaRPr lang="en-US" dirty="0"/>
          </a:p>
        </p:txBody>
      </p:sp>
      <p:sp>
        <p:nvSpPr>
          <p:cNvPr id="2" name="Title 1"/>
          <p:cNvSpPr>
            <a:spLocks noGrp="1"/>
          </p:cNvSpPr>
          <p:nvPr>
            <p:ph type="title"/>
          </p:nvPr>
        </p:nvSpPr>
        <p:spPr>
          <a:xfrm>
            <a:off x="1303020" y="0"/>
            <a:ext cx="7840980" cy="838200"/>
          </a:xfrm>
        </p:spPr>
        <p:txBody>
          <a:bodyPr/>
          <a:lstStyle/>
          <a:p>
            <a:r>
              <a:rPr lang="en-US" sz="3600" dirty="0">
                <a:latin typeface="+mn-lt"/>
                <a:ea typeface="Verdana" pitchFamily="34" charset="0"/>
                <a:cs typeface="Verdana" pitchFamily="34" charset="0"/>
              </a:rPr>
              <a:t>Comparison Operators </a:t>
            </a:r>
          </a:p>
        </p:txBody>
      </p:sp>
    </p:spTree>
    <p:extLst>
      <p:ext uri="{BB962C8B-B14F-4D97-AF65-F5344CB8AC3E}">
        <p14:creationId xmlns:p14="http://schemas.microsoft.com/office/powerpoint/2010/main" val="113786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03020" y="0"/>
            <a:ext cx="7840980" cy="838200"/>
          </a:xfrm>
        </p:spPr>
        <p:txBody>
          <a:bodyPr/>
          <a:lstStyle/>
          <a:p>
            <a:r>
              <a:rPr lang="en-US" sz="3600" dirty="0" smtClean="0">
                <a:latin typeface="+mn-lt"/>
              </a:rPr>
              <a:t>Comparison Operators </a:t>
            </a:r>
          </a:p>
        </p:txBody>
      </p:sp>
      <p:graphicFrame>
        <p:nvGraphicFramePr>
          <p:cNvPr id="5" name="Table 4"/>
          <p:cNvGraphicFramePr>
            <a:graphicFrameLocks noGrp="1"/>
          </p:cNvGraphicFramePr>
          <p:nvPr>
            <p:extLst>
              <p:ext uri="{D42A27DB-BD31-4B8C-83A1-F6EECF244321}">
                <p14:modId xmlns:p14="http://schemas.microsoft.com/office/powerpoint/2010/main" val="2512972832"/>
              </p:ext>
            </p:extLst>
          </p:nvPr>
        </p:nvGraphicFramePr>
        <p:xfrm>
          <a:off x="533400" y="1219200"/>
          <a:ext cx="8077198" cy="4738699"/>
        </p:xfrm>
        <a:graphic>
          <a:graphicData uri="http://schemas.openxmlformats.org/drawingml/2006/table">
            <a:tbl>
              <a:tblPr firstRow="1" bandRow="1">
                <a:tableStyleId>{21E4AEA4-8DFA-4A89-87EB-49C32662AFE0}</a:tableStyleId>
              </a:tblPr>
              <a:tblGrid>
                <a:gridCol w="1053547"/>
                <a:gridCol w="2739224"/>
                <a:gridCol w="4284427"/>
              </a:tblGrid>
              <a:tr h="307073">
                <a:tc>
                  <a:txBody>
                    <a:bodyPr/>
                    <a:lstStyle/>
                    <a:p>
                      <a:r>
                        <a:rPr lang="en-US" sz="1400" dirty="0" smtClean="0"/>
                        <a:t>Operator</a:t>
                      </a:r>
                      <a:endParaRPr lang="en-US" sz="1400" dirty="0">
                        <a:latin typeface="+mn-lt"/>
                        <a:cs typeface="Arial" pitchFamily="34" charset="0"/>
                      </a:endParaRPr>
                    </a:p>
                  </a:txBody>
                  <a:tcPr/>
                </a:tc>
                <a:tc>
                  <a:txBody>
                    <a:bodyPr/>
                    <a:lstStyle/>
                    <a:p>
                      <a:r>
                        <a:rPr lang="en-US" sz="1400" dirty="0" smtClean="0"/>
                        <a:t>Description</a:t>
                      </a:r>
                      <a:endParaRPr lang="en-US" sz="1400" dirty="0">
                        <a:latin typeface="+mn-lt"/>
                        <a:cs typeface="Arial" pitchFamily="34" charset="0"/>
                      </a:endParaRPr>
                    </a:p>
                  </a:txBody>
                  <a:tcPr/>
                </a:tc>
                <a:tc>
                  <a:txBody>
                    <a:bodyPr/>
                    <a:lstStyle/>
                    <a:p>
                      <a:r>
                        <a:rPr lang="en-US" sz="1400" dirty="0" smtClean="0"/>
                        <a:t>Example</a:t>
                      </a:r>
                      <a:endParaRPr lang="en-US" sz="1400" dirty="0">
                        <a:latin typeface="+mn-lt"/>
                        <a:cs typeface="Arial" pitchFamily="34" charset="0"/>
                      </a:endParaRPr>
                    </a:p>
                  </a:txBody>
                  <a:tcPr/>
                </a:tc>
              </a:tr>
              <a:tr h="15039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LIKE/NOT LIKE</a:t>
                      </a:r>
                    </a:p>
                    <a:p>
                      <a:endParaRPr lang="en-US" sz="1400" dirty="0">
                        <a:latin typeface="+mn-lt"/>
                        <a:cs typeface="Arial" pitchFamily="34" charset="0"/>
                      </a:endParaRPr>
                    </a:p>
                  </a:txBody>
                  <a:tcPr/>
                </a:tc>
                <a:tc>
                  <a:txBody>
                    <a:bodyPr/>
                    <a:lstStyle/>
                    <a:p>
                      <a:pPr algn="l" rtl="0"/>
                      <a:r>
                        <a:rPr lang="en-US" sz="1400" dirty="0" smtClean="0"/>
                        <a:t>The LIKE operator is used for wild card matching.</a:t>
                      </a:r>
                    </a:p>
                    <a:p>
                      <a:pPr algn="l" rtl="0"/>
                      <a:r>
                        <a:rPr lang="en-US" sz="1400" dirty="0" smtClean="0"/>
                        <a:t>% used for multiple or no character.</a:t>
                      </a:r>
                    </a:p>
                  </a:txBody>
                  <a:tcPr marL="28575" marR="28575" marT="28575" marB="28575"/>
                </a:tc>
                <a:tc>
                  <a:txBody>
                    <a:bodyPr/>
                    <a:lstStyle/>
                    <a:p>
                      <a:pPr algn="l" rtl="0"/>
                      <a:r>
                        <a:rPr lang="en-US" sz="1200" dirty="0" smtClean="0"/>
                        <a:t>SELECT </a:t>
                      </a:r>
                      <a:r>
                        <a:rPr lang="en-US" sz="1200" kern="1200" dirty="0" smtClean="0"/>
                        <a:t>CustomerName</a:t>
                      </a:r>
                      <a:r>
                        <a:rPr lang="en-US" sz="1200" dirty="0" smtClean="0"/>
                        <a:t> </a:t>
                      </a:r>
                    </a:p>
                    <a:p>
                      <a:pPr algn="l" rtl="0"/>
                      <a:r>
                        <a:rPr lang="en-US" sz="1200" kern="1200" dirty="0" smtClean="0"/>
                        <a:t>FROM</a:t>
                      </a:r>
                      <a:r>
                        <a:rPr lang="en-US" sz="1200" dirty="0" smtClean="0"/>
                        <a:t> </a:t>
                      </a:r>
                      <a:r>
                        <a:rPr lang="en-US" sz="1200" kern="1200" dirty="0" smtClean="0"/>
                        <a:t>Customers</a:t>
                      </a:r>
                      <a:r>
                        <a:rPr lang="en-US" sz="1200" dirty="0" smtClean="0"/>
                        <a:t> </a:t>
                      </a:r>
                    </a:p>
                    <a:p>
                      <a:pPr algn="l" rtl="0"/>
                      <a:r>
                        <a:rPr lang="en-US" sz="1200" kern="1200" dirty="0" smtClean="0"/>
                        <a:t>WHERE</a:t>
                      </a:r>
                      <a:r>
                        <a:rPr lang="en-US" sz="1200" dirty="0" smtClean="0"/>
                        <a:t> </a:t>
                      </a:r>
                      <a:r>
                        <a:rPr lang="en-US" sz="1200" kern="1200" dirty="0" smtClean="0"/>
                        <a:t>CustomerName</a:t>
                      </a:r>
                      <a:r>
                        <a:rPr lang="en-US" sz="1200" dirty="0" smtClean="0"/>
                        <a:t> </a:t>
                      </a:r>
                    </a:p>
                    <a:p>
                      <a:pPr algn="l" rtl="0"/>
                      <a:r>
                        <a:rPr lang="en-US" sz="1200" kern="1200" dirty="0" smtClean="0"/>
                        <a:t>LIKE</a:t>
                      </a:r>
                      <a:r>
                        <a:rPr lang="en-US" sz="1200" dirty="0" smtClean="0"/>
                        <a:t> '%</a:t>
                      </a:r>
                      <a:r>
                        <a:rPr lang="en-US" sz="1200" kern="1200" dirty="0" smtClean="0"/>
                        <a:t>Gift Stores’</a:t>
                      </a:r>
                      <a:r>
                        <a:rPr lang="en-US" sz="1200" dirty="0" smtClean="0"/>
                        <a:t>;  </a:t>
                      </a:r>
                    </a:p>
                    <a:p>
                      <a:pPr algn="l" rtl="0"/>
                      <a:r>
                        <a:rPr lang="en-US" sz="1400" dirty="0" smtClean="0"/>
                        <a:t>//Select Customers</a:t>
                      </a:r>
                      <a:r>
                        <a:rPr lang="en-US" sz="1400" baseline="0" dirty="0" smtClean="0"/>
                        <a:t> </a:t>
                      </a:r>
                      <a:r>
                        <a:rPr lang="en-US" sz="1400" dirty="0" smtClean="0"/>
                        <a:t>whose name ends with ‘Gift Stores’</a:t>
                      </a:r>
                    </a:p>
                    <a:p>
                      <a:pPr algn="l" rtl="0"/>
                      <a:r>
                        <a:rPr lang="en-US" sz="1400" dirty="0" smtClean="0"/>
                        <a:t>Example: SIGNAL</a:t>
                      </a:r>
                      <a:r>
                        <a:rPr lang="en-US" sz="1400" baseline="0" dirty="0" smtClean="0"/>
                        <a:t> GIFT STORES</a:t>
                      </a:r>
                      <a:r>
                        <a:rPr lang="en-US" sz="1400" dirty="0" smtClean="0"/>
                        <a:t>.</a:t>
                      </a:r>
                      <a:endParaRPr lang="en-US" sz="1400" dirty="0" smtClean="0">
                        <a:solidFill>
                          <a:schemeClr val="tx1"/>
                        </a:solidFill>
                        <a:latin typeface="+mn-lt"/>
                        <a:cs typeface="Arial" pitchFamily="34" charset="0"/>
                      </a:endParaRPr>
                    </a:p>
                  </a:txBody>
                  <a:tcPr marL="28575" marR="28575" marT="28575" marB="28575"/>
                </a:tc>
              </a:tr>
              <a:tr h="12806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LIKE</a:t>
                      </a:r>
                    </a:p>
                    <a:p>
                      <a:r>
                        <a:rPr lang="en-US" sz="1400" dirty="0" smtClean="0"/>
                        <a:t>/NOT LIKE</a:t>
                      </a:r>
                      <a:endParaRPr lang="en-US" sz="1400" dirty="0">
                        <a:latin typeface="+mn-lt"/>
                        <a:cs typeface="Arial" pitchFamily="34" charset="0"/>
                      </a:endParaRPr>
                    </a:p>
                  </a:txBody>
                  <a:tcPr/>
                </a:tc>
                <a:tc>
                  <a:txBody>
                    <a:bodyPr/>
                    <a:lstStyle/>
                    <a:p>
                      <a:pPr algn="l" rtl="0"/>
                      <a:r>
                        <a:rPr lang="en-US" sz="1400" dirty="0" smtClean="0"/>
                        <a:t>The LIKE operator is used for wild card matching.</a:t>
                      </a:r>
                    </a:p>
                    <a:p>
                      <a:pPr algn="l" rtl="0"/>
                      <a:r>
                        <a:rPr lang="en-US" sz="1400" dirty="0" smtClean="0"/>
                        <a:t>_ is used for single character.</a:t>
                      </a:r>
                    </a:p>
                  </a:txBody>
                  <a:tcPr marL="28575" marR="28575" marT="28575" marB="285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SELECT</a:t>
                      </a:r>
                      <a:r>
                        <a:rPr lang="en-US" sz="1200" dirty="0" smtClean="0"/>
                        <a:t> </a:t>
                      </a:r>
                      <a:r>
                        <a:rPr lang="en-US" sz="1200" kern="1200" dirty="0" smtClean="0"/>
                        <a:t>CustomerName</a:t>
                      </a: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FROM</a:t>
                      </a:r>
                      <a:r>
                        <a:rPr lang="en-US" sz="1200" dirty="0" smtClean="0"/>
                        <a:t> </a:t>
                      </a:r>
                      <a:r>
                        <a:rPr lang="en-US" sz="1200" kern="1200" dirty="0" smtClean="0"/>
                        <a:t>Customers</a:t>
                      </a: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WHERE</a:t>
                      </a:r>
                      <a:r>
                        <a:rPr lang="en-US" sz="1200" dirty="0" smtClean="0"/>
                        <a:t> </a:t>
                      </a:r>
                      <a:r>
                        <a:rPr lang="en-US" sz="1200" kern="1200" dirty="0" smtClean="0"/>
                        <a:t>CustomerName</a:t>
                      </a: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LIKE</a:t>
                      </a:r>
                      <a:r>
                        <a:rPr lang="en-US" sz="1200" dirty="0" smtClean="0"/>
                        <a:t> </a:t>
                      </a:r>
                      <a:r>
                        <a:rPr lang="en-US" sz="1200" kern="1200" dirty="0" smtClean="0"/>
                        <a:t>‘</a:t>
                      </a:r>
                      <a:r>
                        <a:rPr lang="en-US" sz="1200" kern="1200" dirty="0" err="1" smtClean="0"/>
                        <a:t>Herkku</a:t>
                      </a:r>
                      <a:r>
                        <a:rPr lang="en-US" sz="1200" kern="1200" dirty="0" smtClean="0"/>
                        <a:t> Gift</a:t>
                      </a:r>
                      <a:r>
                        <a:rPr lang="en-US" sz="1200" dirty="0" smtClean="0"/>
                        <a:t>_‘;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//Select customers whose name starts with </a:t>
                      </a:r>
                      <a:r>
                        <a:rPr lang="en-US" sz="1400" dirty="0" err="1" smtClean="0"/>
                        <a:t>Herkku</a:t>
                      </a:r>
                      <a:r>
                        <a:rPr lang="en-US" sz="1400" dirty="0" smtClean="0"/>
                        <a:t> Gift and</a:t>
                      </a:r>
                      <a:r>
                        <a:rPr lang="en-US" sz="1400" baseline="0" dirty="0" smtClean="0"/>
                        <a:t> ends with one character after it.</a:t>
                      </a:r>
                      <a:endParaRPr lang="en-US" sz="1400" baseline="0" dirty="0" smtClean="0">
                        <a:solidFill>
                          <a:schemeClr val="tx1"/>
                        </a:solidFill>
                        <a:latin typeface="+mn-lt"/>
                        <a:cs typeface="Arial" pitchFamily="34" charset="0"/>
                      </a:endParaRPr>
                    </a:p>
                  </a:txBody>
                  <a:tcPr marL="28575" marR="28575" marT="28575" marB="28575"/>
                </a:tc>
              </a:tr>
              <a:tr h="1647030">
                <a:tc>
                  <a:txBody>
                    <a:bodyPr/>
                    <a:lstStyle/>
                    <a:p>
                      <a:r>
                        <a:rPr lang="en-US" sz="1400" dirty="0" smtClean="0"/>
                        <a:t>IS</a:t>
                      </a:r>
                      <a:r>
                        <a:rPr lang="en-US" sz="1400" baseline="0" dirty="0" smtClean="0"/>
                        <a:t> NULL/</a:t>
                      </a:r>
                    </a:p>
                    <a:p>
                      <a:endParaRPr lang="en-US" sz="1400" baseline="0" dirty="0" smtClean="0"/>
                    </a:p>
                    <a:p>
                      <a:r>
                        <a:rPr lang="en-US" sz="1400" baseline="0" dirty="0" smtClean="0"/>
                        <a:t>IS NOT NULL</a:t>
                      </a:r>
                      <a:endParaRPr lang="en-US" sz="1400" dirty="0">
                        <a:latin typeface="+mn-lt"/>
                        <a:cs typeface="Arial" pitchFamily="34" charset="0"/>
                      </a:endParaRPr>
                    </a:p>
                  </a:txBody>
                  <a:tcPr/>
                </a:tc>
                <a:tc>
                  <a:txBody>
                    <a:bodyPr/>
                    <a:lstStyle/>
                    <a:p>
                      <a:r>
                        <a:rPr lang="en-US" sz="1400" dirty="0" smtClean="0"/>
                        <a:t>Tests for nulls. This is the only operator that should be used to test for nulls. </a:t>
                      </a:r>
                      <a:endParaRPr lang="en-US" sz="1400"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SELECT</a:t>
                      </a:r>
                      <a:r>
                        <a:rPr lang="en-US" sz="1400" dirty="0" smtClean="0"/>
                        <a:t> </a:t>
                      </a:r>
                      <a:r>
                        <a:rPr lang="en-US" sz="1400" kern="1200" dirty="0" smtClean="0"/>
                        <a:t>CustomerName</a:t>
                      </a:r>
                      <a:r>
                        <a:rPr lang="en-U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FROM</a:t>
                      </a:r>
                      <a:r>
                        <a:rPr lang="en-US" sz="1400" dirty="0" smtClean="0"/>
                        <a:t> </a:t>
                      </a:r>
                      <a:r>
                        <a:rPr lang="en-US" sz="1400" kern="1200" dirty="0" smtClean="0"/>
                        <a:t>Customers</a:t>
                      </a:r>
                      <a:r>
                        <a:rPr lang="en-U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WHERE</a:t>
                      </a:r>
                      <a:r>
                        <a:rPr lang="en-US" sz="1400" dirty="0" smtClean="0"/>
                        <a:t> </a:t>
                      </a:r>
                      <a:r>
                        <a:rPr lang="en-US" sz="1400" kern="1200" dirty="0" smtClean="0"/>
                        <a:t>CustomerName</a:t>
                      </a:r>
                      <a:r>
                        <a:rPr lang="en-U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IS NOT NULL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AND </a:t>
                      </a:r>
                      <a:r>
                        <a:rPr lang="en-US" sz="1400" kern="1200" dirty="0" err="1" smtClean="0"/>
                        <a:t>Creditlimit</a:t>
                      </a:r>
                      <a:r>
                        <a:rPr lang="en-US" sz="1400" dirty="0" smtClean="0"/>
                        <a:t> &lt;= </a:t>
                      </a:r>
                      <a:r>
                        <a:rPr lang="en-US" sz="1400" kern="1200" dirty="0" smtClean="0"/>
                        <a:t>10000</a:t>
                      </a:r>
                      <a:r>
                        <a:rPr lang="en-US" sz="1400" dirty="0" smtClean="0"/>
                        <a:t>; </a:t>
                      </a:r>
                    </a:p>
                    <a:p>
                      <a:pPr algn="l" rtl="0"/>
                      <a:r>
                        <a:rPr lang="en-US" sz="1400" dirty="0" smtClean="0"/>
                        <a:t>// returns all records which has credit limit</a:t>
                      </a:r>
                      <a:r>
                        <a:rPr lang="en-US" sz="1400" baseline="0" dirty="0" smtClean="0"/>
                        <a:t> &lt;= 10000 and customer name is not null</a:t>
                      </a:r>
                      <a:endParaRPr lang="en-US" sz="1400" b="0" dirty="0">
                        <a:solidFill>
                          <a:schemeClr val="tx1"/>
                        </a:solidFill>
                        <a:latin typeface="+mn-lt"/>
                        <a:cs typeface="Arial" pitchFamily="34" charset="0"/>
                      </a:endParaRPr>
                    </a:p>
                  </a:txBody>
                  <a:tcPr/>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18</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xfrm>
            <a:off x="1303020" y="0"/>
            <a:ext cx="7840980" cy="838200"/>
          </a:xfrm>
          <a:noFill/>
          <a:ln>
            <a:noFill/>
          </a:ln>
        </p:spPr>
        <p:txBody>
          <a:bodyPr anchor="ctr"/>
          <a:lstStyle/>
          <a:p>
            <a:r>
              <a:rPr lang="en-US" sz="3600" dirty="0">
                <a:latin typeface="+mn-lt"/>
              </a:rPr>
              <a:t>Scenario</a:t>
            </a:r>
          </a:p>
        </p:txBody>
      </p:sp>
      <p:sp>
        <p:nvSpPr>
          <p:cNvPr id="6" name="Oval Callout 5"/>
          <p:cNvSpPr/>
          <p:nvPr/>
        </p:nvSpPr>
        <p:spPr>
          <a:xfrm>
            <a:off x="3810000" y="1676400"/>
            <a:ext cx="3657600" cy="2057400"/>
          </a:xfrm>
          <a:prstGeom prst="wedgeEllipseCallout">
            <a:avLst>
              <a:gd name="adj1" fmla="val -59894"/>
              <a:gd name="adj2" fmla="val 60716"/>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bg1"/>
                </a:solidFill>
              </a:rPr>
              <a:t>Hurray!</a:t>
            </a:r>
          </a:p>
          <a:p>
            <a:pPr algn="ctr"/>
            <a:r>
              <a:rPr lang="en-US" dirty="0" smtClean="0">
                <a:solidFill>
                  <a:schemeClr val="bg1"/>
                </a:solidFill>
              </a:rPr>
              <a:t>The requirement is completed. Thanks for solving this problem!</a:t>
            </a:r>
            <a:endParaRPr lang="en-US" dirty="0">
              <a:solidFill>
                <a:schemeClr val="bg1"/>
              </a:solidFill>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6880" y="2819400"/>
            <a:ext cx="1704975" cy="2855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0"/>
          </p:nvPr>
        </p:nvSpPr>
        <p:spPr/>
        <p:txBody>
          <a:bodyPr/>
          <a:lstStyle/>
          <a:p>
            <a:fld id="{47ED8886-DB3B-44F4-9A80-E6A224679F20}" type="slidenum">
              <a:rPr lang="en-US" smtClean="0"/>
              <a:pPr/>
              <a:t>19</a:t>
            </a:fld>
            <a:endParaRPr lang="en-US" dirty="0"/>
          </a:p>
        </p:txBody>
      </p:sp>
    </p:spTree>
    <p:extLst>
      <p:ext uri="{BB962C8B-B14F-4D97-AF65-F5344CB8AC3E}">
        <p14:creationId xmlns:p14="http://schemas.microsoft.com/office/powerpoint/2010/main" val="221201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a:effectLst>
            <a:outerShdw blurRad="50800" dist="38100" dir="2700000" algn="tl" rotWithShape="0">
              <a:prstClr val="black">
                <a:alpha val="40000"/>
              </a:prstClr>
            </a:outerShdw>
          </a:effectLst>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23" name="Title 1"/>
          <p:cNvSpPr>
            <a:spLocks noGrp="1"/>
          </p:cNvSpPr>
          <p:nvPr>
            <p:ph type="title"/>
          </p:nvPr>
        </p:nvSpPr>
        <p:spPr>
          <a:xfrm>
            <a:off x="1303020" y="0"/>
            <a:ext cx="7840980" cy="838200"/>
          </a:xfrm>
        </p:spPr>
        <p:txBody>
          <a:bodyPr/>
          <a:lstStyle/>
          <a:p>
            <a:r>
              <a:rPr lang="en-US" sz="3600" dirty="0" smtClean="0">
                <a:latin typeface="+mn-lt"/>
              </a:rPr>
              <a:t>Icons Used</a:t>
            </a:r>
            <a:endParaRPr lang="en-US" sz="3600" dirty="0">
              <a:latin typeface="+mn-lt"/>
            </a:endParaRPr>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Hands-on </a:t>
            </a:r>
            <a:r>
              <a:rPr lang="en-US" sz="1600" dirty="0">
                <a:latin typeface="+mn-lt"/>
              </a:rPr>
              <a:t>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0"/>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93317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03020" y="0"/>
            <a:ext cx="7840980" cy="838200"/>
          </a:xfrm>
          <a:noFill/>
          <a:ln>
            <a:noFill/>
          </a:ln>
        </p:spPr>
        <p:txBody>
          <a:bodyPr anchor="ctr"/>
          <a:lstStyle/>
          <a:p>
            <a:r>
              <a:rPr lang="en-US" sz="3600" dirty="0">
                <a:latin typeface="+mn-lt"/>
              </a:rPr>
              <a:t>Check Your Understanding</a:t>
            </a:r>
          </a:p>
        </p:txBody>
      </p:sp>
      <p:sp>
        <p:nvSpPr>
          <p:cNvPr id="10" name="Content Placeholder 1"/>
          <p:cNvSpPr>
            <a:spLocks noGrp="1"/>
          </p:cNvSpPr>
          <p:nvPr>
            <p:ph idx="1"/>
          </p:nvPr>
        </p:nvSpPr>
        <p:spPr>
          <a:xfrm>
            <a:off x="380999" y="1104900"/>
            <a:ext cx="7362111" cy="685800"/>
          </a:xfrm>
        </p:spPr>
        <p:style>
          <a:lnRef idx="3">
            <a:schemeClr val="lt1"/>
          </a:lnRef>
          <a:fillRef idx="1">
            <a:schemeClr val="accent6"/>
          </a:fillRef>
          <a:effectRef idx="1">
            <a:schemeClr val="accent6"/>
          </a:effectRef>
          <a:fontRef idx="minor">
            <a:schemeClr val="lt1"/>
          </a:fontRef>
        </p:style>
        <p:txBody>
          <a:bodyPr/>
          <a:lstStyle/>
          <a:p>
            <a:pPr>
              <a:spcBef>
                <a:spcPts val="0"/>
              </a:spcBef>
              <a:defRPr/>
            </a:pPr>
            <a:r>
              <a:rPr lang="en-US" dirty="0" smtClean="0"/>
              <a:t>Now let us answer these questions in order to test our learning. </a:t>
            </a:r>
          </a:p>
          <a:p>
            <a:pPr>
              <a:spcBef>
                <a:spcPts val="0"/>
              </a:spcBef>
              <a:defRPr/>
            </a:pPr>
            <a:r>
              <a:rPr lang="en-US" dirty="0" smtClean="0"/>
              <a:t>Requesting all associates to reflect the following before proceeding.</a:t>
            </a:r>
          </a:p>
          <a:p>
            <a:pPr>
              <a:spcBef>
                <a:spcPts val="0"/>
              </a:spcBef>
              <a:defRPr/>
            </a:pPr>
            <a:endParaRPr lang="en-US" dirty="0" smtClean="0"/>
          </a:p>
          <a:p>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8269935" y="0"/>
            <a:ext cx="797865" cy="838200"/>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6" name="Slide Number Placeholder 5"/>
          <p:cNvSpPr>
            <a:spLocks noGrp="1"/>
          </p:cNvSpPr>
          <p:nvPr>
            <p:ph type="sldNum" sz="quarter" idx="10"/>
          </p:nvPr>
        </p:nvSpPr>
        <p:spPr/>
        <p:txBody>
          <a:bodyPr/>
          <a:lstStyle/>
          <a:p>
            <a:fld id="{47ED8886-DB3B-44F4-9A80-E6A224679F20}" type="slidenum">
              <a:rPr lang="en-US" smtClean="0"/>
              <a:pPr/>
              <a:t>20</a:t>
            </a:fld>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1905000"/>
            <a:ext cx="2379822" cy="3006090"/>
          </a:xfrm>
          <a:prstGeom prst="rect">
            <a:avLst/>
          </a:prstGeom>
        </p:spPr>
      </p:pic>
      <p:graphicFrame>
        <p:nvGraphicFramePr>
          <p:cNvPr id="3" name="Diagram 2"/>
          <p:cNvGraphicFramePr/>
          <p:nvPr>
            <p:extLst>
              <p:ext uri="{D42A27DB-BD31-4B8C-83A1-F6EECF244321}">
                <p14:modId xmlns:p14="http://schemas.microsoft.com/office/powerpoint/2010/main" val="2077867895"/>
              </p:ext>
            </p:extLst>
          </p:nvPr>
        </p:nvGraphicFramePr>
        <p:xfrm>
          <a:off x="457200" y="1981200"/>
          <a:ext cx="55626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4511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graphicEl>
                                              <a:dgm id="{91F456B6-DF24-4D9E-8158-23581EA7A6C9}"/>
                                            </p:graphicEl>
                                          </p:spTgt>
                                        </p:tgtEl>
                                        <p:attrNameLst>
                                          <p:attrName>style.visibility</p:attrName>
                                        </p:attrNameLst>
                                      </p:cBhvr>
                                      <p:to>
                                        <p:strVal val="visible"/>
                                      </p:to>
                                    </p:set>
                                    <p:animEffect transition="in" filter="fade">
                                      <p:cBhvr>
                                        <p:cTn id="15" dur="2000"/>
                                        <p:tgtEl>
                                          <p:spTgt spid="3">
                                            <p:graphicEl>
                                              <a:dgm id="{91F456B6-DF24-4D9E-8158-23581EA7A6C9}"/>
                                            </p:graphic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graphicEl>
                                              <a:dgm id="{8D032C31-585A-48FD-8B01-2DD65952595C}"/>
                                            </p:graphicEl>
                                          </p:spTgt>
                                        </p:tgtEl>
                                        <p:attrNameLst>
                                          <p:attrName>style.visibility</p:attrName>
                                        </p:attrNameLst>
                                      </p:cBhvr>
                                      <p:to>
                                        <p:strVal val="visible"/>
                                      </p:to>
                                    </p:set>
                                    <p:animEffect transition="in" filter="fade">
                                      <p:cBhvr>
                                        <p:cTn id="19" dur="2000"/>
                                        <p:tgtEl>
                                          <p:spTgt spid="3">
                                            <p:graphicEl>
                                              <a:dgm id="{8D032C31-585A-48FD-8B01-2DD65952595C}"/>
                                            </p:graphic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3">
                                            <p:graphicEl>
                                              <a:dgm id="{BD636FDD-D426-494A-AD99-CCB4C49E3F52}"/>
                                            </p:graphicEl>
                                          </p:spTgt>
                                        </p:tgtEl>
                                        <p:attrNameLst>
                                          <p:attrName>style.visibility</p:attrName>
                                        </p:attrNameLst>
                                      </p:cBhvr>
                                      <p:to>
                                        <p:strVal val="visible"/>
                                      </p:to>
                                    </p:set>
                                    <p:animEffect transition="in" filter="fade">
                                      <p:cBhvr>
                                        <p:cTn id="23" dur="2000"/>
                                        <p:tgtEl>
                                          <p:spTgt spid="3">
                                            <p:graphicEl>
                                              <a:dgm id="{BD636FDD-D426-494A-AD99-CCB4C49E3F52}"/>
                                            </p:graphicEl>
                                          </p:spTgt>
                                        </p:tgtEl>
                                      </p:cBhvr>
                                    </p:animEffect>
                                  </p:childTnLst>
                                </p:cTn>
                              </p:par>
                            </p:childTnLst>
                          </p:cTn>
                        </p:par>
                        <p:par>
                          <p:cTn id="24" fill="hold">
                            <p:stCondLst>
                              <p:cond delay="7000"/>
                            </p:stCondLst>
                            <p:childTnLst>
                              <p:par>
                                <p:cTn id="25" presetID="10" presetClass="entr" presetSubtype="0" fill="hold" grpId="0" nodeType="afterEffect">
                                  <p:stCondLst>
                                    <p:cond delay="0"/>
                                  </p:stCondLst>
                                  <p:childTnLst>
                                    <p:set>
                                      <p:cBhvr>
                                        <p:cTn id="26" dur="1" fill="hold">
                                          <p:stCondLst>
                                            <p:cond delay="0"/>
                                          </p:stCondLst>
                                        </p:cTn>
                                        <p:tgtEl>
                                          <p:spTgt spid="3">
                                            <p:graphicEl>
                                              <a:dgm id="{F1A0383D-8816-441E-8CFE-845807AC5945}"/>
                                            </p:graphicEl>
                                          </p:spTgt>
                                        </p:tgtEl>
                                        <p:attrNameLst>
                                          <p:attrName>style.visibility</p:attrName>
                                        </p:attrNameLst>
                                      </p:cBhvr>
                                      <p:to>
                                        <p:strVal val="visible"/>
                                      </p:to>
                                    </p:set>
                                    <p:animEffect transition="in" filter="fade">
                                      <p:cBhvr>
                                        <p:cTn id="27" dur="2000"/>
                                        <p:tgtEl>
                                          <p:spTgt spid="3">
                                            <p:graphicEl>
                                              <a:dgm id="{F1A0383D-8816-441E-8CFE-845807AC594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533400" y="5105400"/>
            <a:ext cx="8229600" cy="8440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tx1"/>
                </a:solidFill>
              </a:rPr>
              <a:t>Let’s </a:t>
            </a:r>
            <a:r>
              <a:rPr lang="en-US" dirty="0">
                <a:solidFill>
                  <a:schemeClr val="tx1"/>
                </a:solidFill>
              </a:rPr>
              <a:t>learn </a:t>
            </a:r>
            <a:r>
              <a:rPr lang="en-US" dirty="0" smtClean="0">
                <a:solidFill>
                  <a:schemeClr val="tx1"/>
                </a:solidFill>
              </a:rPr>
              <a:t>about logical </a:t>
            </a:r>
            <a:r>
              <a:rPr lang="en-US" dirty="0">
                <a:solidFill>
                  <a:schemeClr val="tx1"/>
                </a:solidFill>
              </a:rPr>
              <a:t>operators which will help us meet </a:t>
            </a:r>
            <a:r>
              <a:rPr lang="en-US" dirty="0" smtClean="0">
                <a:solidFill>
                  <a:schemeClr val="tx1"/>
                </a:solidFill>
              </a:rPr>
              <a:t>Tim’s </a:t>
            </a:r>
            <a:r>
              <a:rPr lang="en-US" dirty="0">
                <a:solidFill>
                  <a:schemeClr val="tx1"/>
                </a:solidFill>
              </a:rPr>
              <a:t>requirements</a:t>
            </a:r>
            <a:r>
              <a:rPr lang="en-US" dirty="0" smtClean="0">
                <a:solidFill>
                  <a:schemeClr val="tx1"/>
                </a:solidFill>
              </a:rPr>
              <a:t>.</a:t>
            </a:r>
            <a:endParaRPr lang="en-US" dirty="0">
              <a:solidFill>
                <a:schemeClr val="tx1"/>
              </a:solidFill>
            </a:endParaRPr>
          </a:p>
        </p:txBody>
      </p:sp>
      <p:sp>
        <p:nvSpPr>
          <p:cNvPr id="2" name="Title 1"/>
          <p:cNvSpPr>
            <a:spLocks noGrp="1"/>
          </p:cNvSpPr>
          <p:nvPr>
            <p:ph type="title"/>
          </p:nvPr>
        </p:nvSpPr>
        <p:spPr>
          <a:xfrm>
            <a:off x="1303020" y="0"/>
            <a:ext cx="7840980" cy="838200"/>
          </a:xfrm>
        </p:spPr>
        <p:txBody>
          <a:bodyPr/>
          <a:lstStyle/>
          <a:p>
            <a:r>
              <a:rPr lang="en-US" sz="3600" dirty="0" smtClean="0">
                <a:latin typeface="+mn-lt"/>
              </a:rPr>
              <a:t>Problem </a:t>
            </a:r>
            <a:r>
              <a:rPr lang="en-US" sz="3600" dirty="0" smtClean="0">
                <a:solidFill>
                  <a:schemeClr val="bg1"/>
                </a:solidFill>
                <a:latin typeface="+mn-lt"/>
              </a:rPr>
              <a:t>S</a:t>
            </a:r>
            <a:r>
              <a:rPr lang="en-US" sz="3600" dirty="0" smtClean="0">
                <a:latin typeface="+mn-lt"/>
              </a:rPr>
              <a:t>cenario</a:t>
            </a:r>
            <a:endParaRPr lang="en-US" sz="3600" dirty="0">
              <a:latin typeface="+mn-lt"/>
            </a:endParaRPr>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590800" y="28194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3810000" y="1447800"/>
            <a:ext cx="3886200" cy="2286000"/>
          </a:xfrm>
          <a:prstGeom prst="wedgeEllipseCallout">
            <a:avLst>
              <a:gd name="adj1" fmla="val -60672"/>
              <a:gd name="adj2" fmla="val 5420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bg1"/>
                </a:solidFill>
              </a:rPr>
              <a:t>Hi!</a:t>
            </a:r>
          </a:p>
          <a:p>
            <a:pPr algn="ctr"/>
            <a:r>
              <a:rPr lang="en-US" dirty="0" smtClean="0">
                <a:solidFill>
                  <a:schemeClr val="bg1"/>
                </a:solidFill>
              </a:rPr>
              <a:t>Can you provide me with a query which will get the customer details of clients who are not just from London but also from UK?</a:t>
            </a:r>
            <a:endParaRPr lang="en-US" dirty="0">
              <a:solidFill>
                <a:schemeClr val="bg1"/>
              </a:solidFill>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21</a:t>
            </a:fld>
            <a:endParaRPr lang="en-US" dirty="0"/>
          </a:p>
        </p:txBody>
      </p:sp>
    </p:spTree>
    <p:extLst>
      <p:ext uri="{BB962C8B-B14F-4D97-AF65-F5344CB8AC3E}">
        <p14:creationId xmlns:p14="http://schemas.microsoft.com/office/powerpoint/2010/main" val="128886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a:noFill/>
          <a:ln>
            <a:noFill/>
          </a:ln>
        </p:spPr>
        <p:txBody>
          <a:bodyPr anchor="ctr"/>
          <a:lstStyle/>
          <a:p>
            <a:r>
              <a:rPr lang="en-IN" sz="3600" dirty="0">
                <a:latin typeface="+mn-lt"/>
              </a:rPr>
              <a:t>Logical Operators</a:t>
            </a:r>
          </a:p>
        </p:txBody>
      </p:sp>
      <p:sp>
        <p:nvSpPr>
          <p:cNvPr id="3" name="Content Placeholder 2"/>
          <p:cNvSpPr>
            <a:spLocks noGrp="1"/>
          </p:cNvSpPr>
          <p:nvPr>
            <p:ph idx="1"/>
          </p:nvPr>
        </p:nvSpPr>
        <p:spPr>
          <a:xfrm>
            <a:off x="381000" y="1225550"/>
            <a:ext cx="8382000" cy="4946650"/>
          </a:xfrm>
        </p:spPr>
        <p:txBody>
          <a:bodyPr/>
          <a:lstStyle/>
          <a:p>
            <a:pPr>
              <a:spcBef>
                <a:spcPts val="0"/>
              </a:spcBef>
            </a:pPr>
            <a:r>
              <a:rPr lang="en-US" sz="1800" b="1" dirty="0" smtClean="0"/>
              <a:t>Logical operator</a:t>
            </a:r>
          </a:p>
          <a:p>
            <a:pPr marL="60325" indent="60325">
              <a:spcBef>
                <a:spcPts val="0"/>
              </a:spcBef>
              <a:buNone/>
            </a:pPr>
            <a:r>
              <a:rPr lang="en-US" sz="1800" b="1" i="1" dirty="0" smtClean="0"/>
              <a:t>     Logical </a:t>
            </a:r>
            <a:r>
              <a:rPr lang="en-US" sz="1800" b="1" i="1" dirty="0"/>
              <a:t>operators </a:t>
            </a:r>
            <a:r>
              <a:rPr lang="en-US" sz="1800" dirty="0" smtClean="0"/>
              <a:t>are </a:t>
            </a:r>
            <a:r>
              <a:rPr lang="en-US" sz="1800" dirty="0"/>
              <a:t>used for manipulating the results of one or more conditions. </a:t>
            </a:r>
            <a:endParaRPr lang="en-US" sz="1800" dirty="0" smtClean="0"/>
          </a:p>
          <a:p>
            <a:pPr marL="60325" indent="60325">
              <a:spcBef>
                <a:spcPts val="0"/>
              </a:spcBef>
              <a:buNone/>
            </a:pPr>
            <a:r>
              <a:rPr lang="en-US" sz="1800" dirty="0" smtClean="0"/>
              <a:t>     In SQL, all logical operators evaluate to TRUE, FALSE, or NULL (UNKNOWN). </a:t>
            </a:r>
            <a:endParaRPr lang="en-US" sz="1800" dirty="0"/>
          </a:p>
          <a:p>
            <a:pPr marL="0" indent="0">
              <a:spcBef>
                <a:spcPts val="0"/>
              </a:spcBef>
              <a:buNone/>
            </a:pPr>
            <a:endParaRPr lang="en-US" sz="1800" dirty="0" smtClean="0"/>
          </a:p>
          <a:p>
            <a:pPr>
              <a:spcBef>
                <a:spcPts val="0"/>
              </a:spcBef>
            </a:pPr>
            <a:r>
              <a:rPr lang="en-IN" sz="1800" dirty="0" smtClean="0"/>
              <a:t>Types of comparison operators:</a:t>
            </a:r>
          </a:p>
        </p:txBody>
      </p:sp>
      <p:graphicFrame>
        <p:nvGraphicFramePr>
          <p:cNvPr id="8" name="Table 7"/>
          <p:cNvGraphicFramePr>
            <a:graphicFrameLocks noGrp="1"/>
          </p:cNvGraphicFramePr>
          <p:nvPr>
            <p:extLst>
              <p:ext uri="{D42A27DB-BD31-4B8C-83A1-F6EECF244321}">
                <p14:modId xmlns:p14="http://schemas.microsoft.com/office/powerpoint/2010/main" val="3700164867"/>
              </p:ext>
            </p:extLst>
          </p:nvPr>
        </p:nvGraphicFramePr>
        <p:xfrm>
          <a:off x="838200" y="2883911"/>
          <a:ext cx="7391400" cy="2048543"/>
        </p:xfrm>
        <a:graphic>
          <a:graphicData uri="http://schemas.openxmlformats.org/drawingml/2006/table">
            <a:tbl>
              <a:tblPr firstRow="1" bandRow="1">
                <a:tableStyleId>{21E4AEA4-8DFA-4A89-87EB-49C32662AFE0}</a:tableStyleId>
              </a:tblPr>
              <a:tblGrid>
                <a:gridCol w="1576832"/>
                <a:gridCol w="5814568"/>
              </a:tblGrid>
              <a:tr h="304256">
                <a:tc>
                  <a:txBody>
                    <a:bodyPr/>
                    <a:lstStyle/>
                    <a:p>
                      <a:r>
                        <a:rPr lang="en-US" sz="1600" dirty="0" smtClean="0"/>
                        <a:t>Operator</a:t>
                      </a:r>
                      <a:endParaRPr lang="en-US" sz="1600" dirty="0">
                        <a:latin typeface="+mn-lt"/>
                        <a:cs typeface="Arial" pitchFamily="34" charset="0"/>
                      </a:endParaRPr>
                    </a:p>
                  </a:txBody>
                  <a:tcPr/>
                </a:tc>
                <a:tc>
                  <a:txBody>
                    <a:bodyPr/>
                    <a:lstStyle/>
                    <a:p>
                      <a:r>
                        <a:rPr lang="en-US" sz="1600" dirty="0" smtClean="0"/>
                        <a:t>Description</a:t>
                      </a:r>
                      <a:endParaRPr lang="en-US" sz="1600" dirty="0">
                        <a:latin typeface="+mn-lt"/>
                        <a:cs typeface="Arial" pitchFamily="34" charset="0"/>
                      </a:endParaRPr>
                    </a:p>
                  </a:txBody>
                  <a:tcPr/>
                </a:tc>
              </a:tr>
              <a:tr h="494415">
                <a:tc>
                  <a:txBody>
                    <a:bodyPr/>
                    <a:lstStyle/>
                    <a:p>
                      <a:pPr algn="l" rtl="0"/>
                      <a:r>
                        <a:rPr lang="en-US" sz="1600" dirty="0"/>
                        <a:t>NOT </a:t>
                      </a:r>
                      <a:endParaRPr lang="en-US" sz="1600" dirty="0">
                        <a:latin typeface="+mn-lt"/>
                        <a:cs typeface="Arial" pitchFamily="34" charset="0"/>
                      </a:endParaRPr>
                    </a:p>
                  </a:txBody>
                  <a:tcPr marL="28575" marR="28575" marT="28575" marB="28575"/>
                </a:tc>
                <a:tc>
                  <a:txBody>
                    <a:bodyPr/>
                    <a:lstStyle/>
                    <a:p>
                      <a:pPr algn="l" rtl="0"/>
                      <a:r>
                        <a:rPr lang="en-US" sz="1600" dirty="0"/>
                        <a:t>Returns TRUE if the </a:t>
                      </a:r>
                      <a:r>
                        <a:rPr lang="en-US" sz="1600" dirty="0" smtClean="0"/>
                        <a:t>condition returns FALSE</a:t>
                      </a:r>
                      <a:r>
                        <a:rPr lang="en-US" sz="1600" dirty="0"/>
                        <a:t>. Returns FALSE if </a:t>
                      </a:r>
                      <a:r>
                        <a:rPr lang="en-US" sz="1600" dirty="0" smtClean="0"/>
                        <a:t>the return values is TRUE</a:t>
                      </a:r>
                      <a:r>
                        <a:rPr lang="en-US" sz="1600" dirty="0"/>
                        <a:t>. </a:t>
                      </a:r>
                      <a:endParaRPr lang="en-US" sz="1600" dirty="0">
                        <a:latin typeface="+mn-lt"/>
                        <a:cs typeface="Arial" pitchFamily="34" charset="0"/>
                      </a:endParaRPr>
                    </a:p>
                  </a:txBody>
                  <a:tcPr marL="28575" marR="28575" marT="28575" marB="28575"/>
                </a:tc>
              </a:tr>
              <a:tr h="494415">
                <a:tc>
                  <a:txBody>
                    <a:bodyPr/>
                    <a:lstStyle/>
                    <a:p>
                      <a:pPr algn="l" rtl="0"/>
                      <a:r>
                        <a:rPr lang="en-US" sz="1600" dirty="0"/>
                        <a:t>AND </a:t>
                      </a:r>
                      <a:endParaRPr lang="en-US" sz="1600" dirty="0">
                        <a:latin typeface="+mn-lt"/>
                        <a:cs typeface="Arial" pitchFamily="34" charset="0"/>
                      </a:endParaRPr>
                    </a:p>
                  </a:txBody>
                  <a:tcPr marL="28575" marR="28575" marT="28575" marB="28575"/>
                </a:tc>
                <a:tc>
                  <a:txBody>
                    <a:bodyPr/>
                    <a:lstStyle/>
                    <a:p>
                      <a:pPr algn="l" rtl="0"/>
                      <a:r>
                        <a:rPr lang="en-US" sz="1600" dirty="0" smtClean="0"/>
                        <a:t>Used to combine two conditions. Returns </a:t>
                      </a:r>
                      <a:r>
                        <a:rPr lang="en-US" sz="1600" dirty="0"/>
                        <a:t>TRUE if both </a:t>
                      </a:r>
                      <a:r>
                        <a:rPr lang="en-US" sz="1600" dirty="0" smtClean="0"/>
                        <a:t>condition are met.</a:t>
                      </a:r>
                      <a:r>
                        <a:rPr lang="en-US" sz="1600" baseline="0" dirty="0" smtClean="0"/>
                        <a:t> </a:t>
                      </a:r>
                      <a:r>
                        <a:rPr lang="en-US" sz="1600" dirty="0" smtClean="0"/>
                        <a:t>Returns </a:t>
                      </a:r>
                      <a:r>
                        <a:rPr lang="en-US" sz="1600" dirty="0"/>
                        <a:t>FALSE if either </a:t>
                      </a:r>
                      <a:r>
                        <a:rPr lang="en-US" sz="1600" dirty="0" smtClean="0"/>
                        <a:t>of it is FALSE. </a:t>
                      </a:r>
                      <a:endParaRPr lang="en-US" sz="1600" dirty="0">
                        <a:latin typeface="+mn-lt"/>
                        <a:cs typeface="Arial" pitchFamily="34" charset="0"/>
                      </a:endParaRPr>
                    </a:p>
                  </a:txBody>
                  <a:tcPr marL="28575" marR="28575" marT="28575" marB="28575"/>
                </a:tc>
              </a:tr>
              <a:tr h="623603">
                <a:tc>
                  <a:txBody>
                    <a:bodyPr/>
                    <a:lstStyle/>
                    <a:p>
                      <a:pPr algn="l" rtl="0"/>
                      <a:r>
                        <a:rPr lang="en-US" sz="1600" dirty="0"/>
                        <a:t>OR </a:t>
                      </a:r>
                      <a:endParaRPr lang="en-US" sz="1600" dirty="0">
                        <a:latin typeface="+mn-lt"/>
                        <a:cs typeface="Arial" pitchFamily="34" charset="0"/>
                      </a:endParaRPr>
                    </a:p>
                  </a:txBody>
                  <a:tcPr marL="28575" marR="28575" marT="28575" marB="28575"/>
                </a:tc>
                <a:tc>
                  <a:txBody>
                    <a:bodyPr/>
                    <a:lstStyle/>
                    <a:p>
                      <a:pPr algn="l" rtl="0"/>
                      <a:r>
                        <a:rPr lang="en-US" sz="1600" dirty="0"/>
                        <a:t>Returns TRUE if </a:t>
                      </a:r>
                      <a:r>
                        <a:rPr lang="en-US" sz="1600" dirty="0" smtClean="0"/>
                        <a:t>one</a:t>
                      </a:r>
                      <a:r>
                        <a:rPr lang="en-US" sz="1600" baseline="0" dirty="0" smtClean="0"/>
                        <a:t> </a:t>
                      </a:r>
                      <a:r>
                        <a:rPr lang="en-US" sz="1600" dirty="0" smtClean="0"/>
                        <a:t>of the condition returns </a:t>
                      </a:r>
                      <a:r>
                        <a:rPr lang="en-US" sz="1600" dirty="0"/>
                        <a:t>TRUE. Returns FALSE if both are FALSE</a:t>
                      </a:r>
                      <a:r>
                        <a:rPr lang="en-US" sz="1600" dirty="0" smtClean="0"/>
                        <a:t>.</a:t>
                      </a:r>
                      <a:endParaRPr lang="en-US" sz="1600" dirty="0">
                        <a:latin typeface="+mn-lt"/>
                        <a:cs typeface="Arial" pitchFamily="34" charset="0"/>
                      </a:endParaRPr>
                    </a:p>
                  </a:txBody>
                  <a:tcPr marL="28575" marR="28575" marT="28575" marB="28575"/>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22</a:t>
            </a:fld>
            <a:endParaRPr lang="en-US" dirty="0"/>
          </a:p>
        </p:txBody>
      </p:sp>
    </p:spTree>
    <p:extLst>
      <p:ext uri="{BB962C8B-B14F-4D97-AF65-F5344CB8AC3E}">
        <p14:creationId xmlns:p14="http://schemas.microsoft.com/office/powerpoint/2010/main" val="266013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03020" y="0"/>
            <a:ext cx="7840980" cy="838200"/>
          </a:xfrm>
          <a:noFill/>
          <a:ln>
            <a:noFill/>
          </a:ln>
        </p:spPr>
        <p:txBody>
          <a:bodyPr anchor="ctr"/>
          <a:lstStyle/>
          <a:p>
            <a:pPr lvl="2"/>
            <a:r>
              <a:rPr lang="en-US" dirty="0">
                <a:latin typeface="Verdana" pitchFamily="34" charset="0"/>
                <a:ea typeface="Verdana" pitchFamily="34" charset="0"/>
                <a:cs typeface="Verdana" pitchFamily="34" charset="0"/>
              </a:rPr>
              <a:t>Logical Operators </a:t>
            </a:r>
          </a:p>
        </p:txBody>
      </p:sp>
      <p:sp>
        <p:nvSpPr>
          <p:cNvPr id="6" name="TextBox 5"/>
          <p:cNvSpPr txBox="1"/>
          <p:nvPr/>
        </p:nvSpPr>
        <p:spPr>
          <a:xfrm>
            <a:off x="381000" y="1213247"/>
            <a:ext cx="8458200" cy="923330"/>
          </a:xfrm>
          <a:prstGeom prst="rect">
            <a:avLst/>
          </a:prstGeom>
          <a:noFill/>
        </p:spPr>
        <p:txBody>
          <a:bodyPr wrap="square" rtlCol="0">
            <a:spAutoFit/>
          </a:bodyPr>
          <a:lstStyle/>
          <a:p>
            <a:pPr marL="285750" indent="-285750">
              <a:buFont typeface="Arial" pitchFamily="34" charset="0"/>
              <a:buChar char="•"/>
            </a:pPr>
            <a:r>
              <a:rPr lang="en-US" b="1" dirty="0" smtClean="0"/>
              <a:t>Example</a:t>
            </a:r>
            <a:r>
              <a:rPr lang="en-US" dirty="0" smtClean="0"/>
              <a:t>: </a:t>
            </a:r>
            <a:r>
              <a:rPr lang="en-US" b="0" dirty="0" smtClean="0"/>
              <a:t>If age &gt; 45 AND salary &lt; 4000.</a:t>
            </a:r>
          </a:p>
          <a:p>
            <a:pPr marL="288925" indent="-120650"/>
            <a:r>
              <a:rPr lang="en-US" b="0" dirty="0" smtClean="0"/>
              <a:t>   Here, </a:t>
            </a:r>
            <a:r>
              <a:rPr lang="en-US" b="1" dirty="0" smtClean="0"/>
              <a:t>And</a:t>
            </a:r>
            <a:r>
              <a:rPr lang="en-US" dirty="0" smtClean="0"/>
              <a:t> </a:t>
            </a:r>
            <a:r>
              <a:rPr lang="en-US" b="0" dirty="0" smtClean="0"/>
              <a:t>is the operator used to combine the results of the both the conditions and</a:t>
            </a:r>
          </a:p>
          <a:p>
            <a:pPr marL="288925" indent="-120650"/>
            <a:r>
              <a:rPr lang="en-US" b="0" dirty="0" smtClean="0"/>
              <a:t>   returns a result.</a:t>
            </a:r>
          </a:p>
        </p:txBody>
      </p:sp>
      <p:graphicFrame>
        <p:nvGraphicFramePr>
          <p:cNvPr id="5" name="Table 4"/>
          <p:cNvGraphicFramePr>
            <a:graphicFrameLocks noGrp="1"/>
          </p:cNvGraphicFramePr>
          <p:nvPr>
            <p:extLst>
              <p:ext uri="{D42A27DB-BD31-4B8C-83A1-F6EECF244321}">
                <p14:modId xmlns:p14="http://schemas.microsoft.com/office/powerpoint/2010/main" val="1795414167"/>
              </p:ext>
            </p:extLst>
          </p:nvPr>
        </p:nvGraphicFramePr>
        <p:xfrm>
          <a:off x="304800" y="2222532"/>
          <a:ext cx="8534401" cy="4292754"/>
        </p:xfrm>
        <a:graphic>
          <a:graphicData uri="http://schemas.openxmlformats.org/drawingml/2006/table">
            <a:tbl>
              <a:tblPr firstRow="1" bandRow="1">
                <a:tableStyleId>{21E4AEA4-8DFA-4A89-87EB-49C32662AFE0}</a:tableStyleId>
              </a:tblPr>
              <a:tblGrid>
                <a:gridCol w="1143001"/>
                <a:gridCol w="5494867"/>
                <a:gridCol w="1896533"/>
              </a:tblGrid>
              <a:tr h="357210">
                <a:tc>
                  <a:txBody>
                    <a:bodyPr/>
                    <a:lstStyle/>
                    <a:p>
                      <a:r>
                        <a:rPr lang="en-US" sz="1400" dirty="0" smtClean="0"/>
                        <a:t>Operator</a:t>
                      </a:r>
                      <a:endParaRPr lang="en-US" sz="1400" dirty="0">
                        <a:latin typeface="+mn-lt"/>
                        <a:cs typeface="Arial" pitchFamily="34" charset="0"/>
                      </a:endParaRPr>
                    </a:p>
                  </a:txBody>
                  <a:tcPr/>
                </a:tc>
                <a:tc>
                  <a:txBody>
                    <a:bodyPr/>
                    <a:lstStyle/>
                    <a:p>
                      <a:r>
                        <a:rPr lang="en-US" sz="1400" dirty="0" smtClean="0"/>
                        <a:t>Example</a:t>
                      </a:r>
                      <a:endParaRPr lang="en-US" sz="1400" dirty="0">
                        <a:latin typeface="+mn-lt"/>
                        <a:cs typeface="Arial" pitchFamily="34" charset="0"/>
                      </a:endParaRPr>
                    </a:p>
                  </a:txBody>
                  <a:tcPr/>
                </a:tc>
                <a:tc>
                  <a:txBody>
                    <a:bodyPr/>
                    <a:lstStyle/>
                    <a:p>
                      <a:r>
                        <a:rPr lang="en-US" sz="1400" dirty="0" smtClean="0"/>
                        <a:t>Result</a:t>
                      </a:r>
                      <a:endParaRPr lang="en-US" sz="1400" dirty="0">
                        <a:latin typeface="+mn-lt"/>
                        <a:cs typeface="Arial" pitchFamily="34" charset="0"/>
                      </a:endParaRPr>
                    </a:p>
                  </a:txBody>
                  <a:tcPr/>
                </a:tc>
              </a:tr>
              <a:tr h="757950">
                <a:tc>
                  <a:txBody>
                    <a:bodyPr/>
                    <a:lstStyle/>
                    <a:p>
                      <a:pPr algn="l" rtl="0"/>
                      <a:r>
                        <a:rPr lang="en-US" sz="1400" dirty="0"/>
                        <a:t>NOT </a:t>
                      </a:r>
                      <a:endParaRPr lang="en-US" sz="1400" dirty="0">
                        <a:latin typeface="+mn-lt"/>
                        <a:cs typeface="Arial" pitchFamily="34" charset="0"/>
                      </a:endParaRPr>
                    </a:p>
                  </a:txBody>
                  <a:tcPr marL="28575" marR="28575" marT="28575" marB="28575"/>
                </a:tc>
                <a:tc>
                  <a:txBody>
                    <a:bodyPr/>
                    <a:lstStyle/>
                    <a:p>
                      <a:pPr algn="l" rtl="0"/>
                      <a:r>
                        <a:rPr lang="en-US" sz="1400" dirty="0" smtClean="0"/>
                        <a:t>SELECT </a:t>
                      </a:r>
                      <a:r>
                        <a:rPr lang="en-US" sz="1400" kern="1200" dirty="0" smtClean="0"/>
                        <a:t>CustomerName</a:t>
                      </a:r>
                      <a:r>
                        <a:rPr lang="en-US" sz="1400" dirty="0" smtClean="0"/>
                        <a:t> </a:t>
                      </a:r>
                    </a:p>
                    <a:p>
                      <a:pPr algn="l" rtl="0"/>
                      <a:r>
                        <a:rPr lang="en-US" sz="1400" kern="1200" dirty="0" smtClean="0"/>
                        <a:t>FROM</a:t>
                      </a:r>
                      <a:r>
                        <a:rPr lang="en-US" sz="1400" dirty="0" smtClean="0"/>
                        <a:t> </a:t>
                      </a:r>
                      <a:r>
                        <a:rPr lang="en-US" sz="1400" kern="1200" dirty="0" smtClean="0"/>
                        <a:t>Customers </a:t>
                      </a:r>
                    </a:p>
                    <a:p>
                      <a:pPr algn="l" rtl="0"/>
                      <a:r>
                        <a:rPr lang="en-US" sz="1400" kern="1200" dirty="0" smtClean="0"/>
                        <a:t>WHERE</a:t>
                      </a:r>
                      <a:r>
                        <a:rPr lang="en-US" sz="1400" dirty="0" smtClean="0"/>
                        <a:t> </a:t>
                      </a:r>
                      <a:r>
                        <a:rPr lang="en-US" sz="1400" kern="1200" dirty="0" smtClean="0"/>
                        <a:t>NOT</a:t>
                      </a:r>
                      <a:r>
                        <a:rPr lang="en-US" sz="1400" dirty="0" smtClean="0"/>
                        <a:t> (</a:t>
                      </a:r>
                      <a:r>
                        <a:rPr lang="en-US" sz="1400" kern="1200" dirty="0" err="1" smtClean="0"/>
                        <a:t>Creditlimit</a:t>
                      </a:r>
                      <a:r>
                        <a:rPr lang="en-US" sz="1400" dirty="0" smtClean="0"/>
                        <a:t> </a:t>
                      </a:r>
                      <a:r>
                        <a:rPr lang="en-US" sz="1400" kern="1200" dirty="0" smtClean="0"/>
                        <a:t>IS</a:t>
                      </a:r>
                      <a:r>
                        <a:rPr lang="en-US" sz="1400" dirty="0" smtClean="0"/>
                        <a:t> </a:t>
                      </a:r>
                      <a:r>
                        <a:rPr lang="en-US" sz="1400" kern="1200" dirty="0" smtClean="0"/>
                        <a:t>NULL</a:t>
                      </a:r>
                      <a:r>
                        <a:rPr lang="en-US" sz="1400" dirty="0" smtClean="0"/>
                        <a:t>);// Retrieves the customer names who</a:t>
                      </a:r>
                      <a:r>
                        <a:rPr lang="en-US" sz="1400" baseline="0" dirty="0" smtClean="0"/>
                        <a:t> has a </a:t>
                      </a:r>
                      <a:r>
                        <a:rPr lang="en-US" sz="1400" baseline="0" dirty="0" err="1" smtClean="0"/>
                        <a:t>creditlimit</a:t>
                      </a:r>
                      <a:r>
                        <a:rPr lang="en-US" sz="1400" baseline="0" dirty="0" smtClean="0"/>
                        <a:t> assigned.</a:t>
                      </a:r>
                      <a:endParaRPr lang="en-US" sz="1400" dirty="0">
                        <a:solidFill>
                          <a:schemeClr val="tx1"/>
                        </a:solidFill>
                        <a:latin typeface="+mn-lt"/>
                        <a:cs typeface="Arial" pitchFamily="34" charset="0"/>
                      </a:endParaRPr>
                    </a:p>
                  </a:txBody>
                  <a:tcPr marL="28575" marR="28575" marT="28575" marB="28575"/>
                </a:tc>
                <a:tc>
                  <a:txBody>
                    <a:bodyPr/>
                    <a:lstStyle/>
                    <a:p>
                      <a:r>
                        <a:rPr lang="en-US" sz="1600" dirty="0"/>
                        <a:t>Atelier </a:t>
                      </a:r>
                      <a:r>
                        <a:rPr lang="en-US" sz="1600" dirty="0" err="1" smtClean="0"/>
                        <a:t>graphique</a:t>
                      </a:r>
                      <a:endParaRPr lang="en-US" sz="1600" dirty="0" smtClean="0"/>
                    </a:p>
                    <a:p>
                      <a:r>
                        <a:rPr lang="en-US" sz="1600" dirty="0" smtClean="0"/>
                        <a:t>….</a:t>
                      </a:r>
                      <a:endParaRPr lang="en-US" sz="1600" dirty="0"/>
                    </a:p>
                  </a:txBody>
                  <a:tcPr anchor="ctr"/>
                </a:tc>
              </a:tr>
              <a:tr h="1226634">
                <a:tc>
                  <a:txBody>
                    <a:bodyPr/>
                    <a:lstStyle/>
                    <a:p>
                      <a:pPr algn="l" rtl="0"/>
                      <a:r>
                        <a:rPr lang="en-US" sz="1400" dirty="0"/>
                        <a:t>AND </a:t>
                      </a:r>
                      <a:endParaRPr lang="en-US" sz="1400" dirty="0">
                        <a:latin typeface="+mn-lt"/>
                        <a:cs typeface="Arial" pitchFamily="34" charset="0"/>
                      </a:endParaRPr>
                    </a:p>
                  </a:txBody>
                  <a:tcPr marL="28575" marR="28575" marT="28575" marB="28575"/>
                </a:tc>
                <a:tc>
                  <a:txBody>
                    <a:bodyPr/>
                    <a:lstStyle/>
                    <a:p>
                      <a:pPr algn="l" rtl="0"/>
                      <a:r>
                        <a:rPr lang="en-US" sz="1400" kern="1200" dirty="0" smtClean="0"/>
                        <a:t>SELECT CustomerName </a:t>
                      </a:r>
                    </a:p>
                    <a:p>
                      <a:pPr algn="l" rtl="0"/>
                      <a:r>
                        <a:rPr lang="en-US" sz="1400" kern="1200" dirty="0" smtClean="0"/>
                        <a:t>FROM Customers </a:t>
                      </a:r>
                    </a:p>
                    <a:p>
                      <a:pPr algn="l" rtl="0"/>
                      <a:r>
                        <a:rPr lang="en-US" sz="1400" kern="1200" dirty="0" smtClean="0"/>
                        <a:t>WHERE Country = ‘UK' </a:t>
                      </a:r>
                    </a:p>
                    <a:p>
                      <a:pPr algn="l" rtl="0"/>
                      <a:r>
                        <a:rPr lang="en-US" sz="1400" kern="1200" dirty="0" smtClean="0"/>
                        <a:t>and City = ‘London';</a:t>
                      </a:r>
                      <a:r>
                        <a:rPr lang="en-US" sz="1400" dirty="0" smtClean="0"/>
                        <a:t> // Retrieves the customer</a:t>
                      </a:r>
                      <a:r>
                        <a:rPr lang="en-US" sz="1400" baseline="0" dirty="0" smtClean="0"/>
                        <a:t> </a:t>
                      </a:r>
                      <a:r>
                        <a:rPr lang="en-US" sz="1400" dirty="0" smtClean="0"/>
                        <a:t>names who</a:t>
                      </a:r>
                      <a:r>
                        <a:rPr lang="en-US" sz="1400" baseline="0" dirty="0" smtClean="0"/>
                        <a:t> has country UK and their city is London.</a:t>
                      </a:r>
                      <a:endParaRPr lang="en-US" sz="1400" kern="1200" dirty="0">
                        <a:solidFill>
                          <a:schemeClr val="tx1"/>
                        </a:solidFill>
                        <a:latin typeface="+mn-lt"/>
                        <a:ea typeface="+mn-ea"/>
                        <a:cs typeface="Arial" pitchFamily="34" charset="0"/>
                      </a:endParaRPr>
                    </a:p>
                  </a:txBody>
                  <a:tcPr marL="28575" marR="28575" marT="28575" marB="28575"/>
                </a:tc>
                <a:tc>
                  <a:txBody>
                    <a:bodyPr/>
                    <a:lstStyle/>
                    <a:p>
                      <a:r>
                        <a:rPr lang="en-US" sz="1600" dirty="0" smtClean="0"/>
                        <a:t>Stylish Desk Decors, Co.</a:t>
                      </a:r>
                    </a:p>
                    <a:p>
                      <a:r>
                        <a:rPr lang="en-US" sz="1600" dirty="0" smtClean="0"/>
                        <a:t>Double Decker Gift Stores, Ltd</a:t>
                      </a:r>
                      <a:endParaRPr lang="en-US" sz="1600" dirty="0"/>
                    </a:p>
                  </a:txBody>
                  <a:tcPr anchor="ctr"/>
                </a:tc>
              </a:tr>
              <a:tr h="1226634">
                <a:tc>
                  <a:txBody>
                    <a:bodyPr/>
                    <a:lstStyle/>
                    <a:p>
                      <a:pPr algn="l" rtl="0"/>
                      <a:r>
                        <a:rPr lang="en-US" sz="1400" dirty="0"/>
                        <a:t>OR </a:t>
                      </a:r>
                      <a:endParaRPr lang="en-US" sz="1400" dirty="0">
                        <a:latin typeface="+mn-lt"/>
                        <a:cs typeface="Arial" pitchFamily="34" charset="0"/>
                      </a:endParaRPr>
                    </a:p>
                  </a:txBody>
                  <a:tcPr marL="28575" marR="28575" marT="28575" marB="28575"/>
                </a:tc>
                <a:tc>
                  <a:txBody>
                    <a:bodyPr/>
                    <a:lstStyle/>
                    <a:p>
                      <a:pPr algn="l" rtl="0"/>
                      <a:r>
                        <a:rPr lang="en-US" sz="1400" kern="1200" dirty="0" smtClean="0"/>
                        <a:t>SELECT CustomerName </a:t>
                      </a:r>
                    </a:p>
                    <a:p>
                      <a:pPr algn="l" rtl="0"/>
                      <a:r>
                        <a:rPr lang="en-US" sz="1400" kern="1200" dirty="0" smtClean="0"/>
                        <a:t>FROM Customers </a:t>
                      </a:r>
                    </a:p>
                    <a:p>
                      <a:pPr algn="l" rtl="0"/>
                      <a:r>
                        <a:rPr lang="en-US" sz="1400" kern="1200" dirty="0" smtClean="0"/>
                        <a:t>WHERE Country = ‘UK' </a:t>
                      </a:r>
                    </a:p>
                    <a:p>
                      <a:pPr algn="l" rtl="0"/>
                      <a:r>
                        <a:rPr lang="en-US" sz="1400" kern="1200" dirty="0" smtClean="0"/>
                        <a:t>OR City = ‘London';</a:t>
                      </a:r>
                      <a:r>
                        <a:rPr lang="en-US" sz="1400" dirty="0" smtClean="0"/>
                        <a:t> // Retrieves the customer</a:t>
                      </a:r>
                      <a:r>
                        <a:rPr lang="en-US" sz="1400" baseline="0" dirty="0" smtClean="0"/>
                        <a:t> </a:t>
                      </a:r>
                      <a:r>
                        <a:rPr lang="en-US" sz="1400" dirty="0" smtClean="0"/>
                        <a:t>names who</a:t>
                      </a:r>
                      <a:r>
                        <a:rPr lang="en-US" sz="1400" baseline="0" dirty="0" smtClean="0"/>
                        <a:t> has country UK (OR) their location is London.</a:t>
                      </a:r>
                      <a:endParaRPr lang="en-US" sz="1400" kern="1200" dirty="0">
                        <a:solidFill>
                          <a:schemeClr val="tx1"/>
                        </a:solidFill>
                        <a:latin typeface="+mn-lt"/>
                        <a:ea typeface="+mn-ea"/>
                        <a:cs typeface="Arial" pitchFamily="34" charset="0"/>
                      </a:endParaRPr>
                    </a:p>
                  </a:txBody>
                  <a:tcPr marL="28575" marR="28575" marT="28575" marB="28575"/>
                </a:tc>
                <a:tc>
                  <a:txBody>
                    <a:bodyPr/>
                    <a:lstStyle/>
                    <a:p>
                      <a:r>
                        <a:rPr lang="en-US" sz="1600" dirty="0" smtClean="0"/>
                        <a:t>AV Stores, Co.</a:t>
                      </a:r>
                    </a:p>
                    <a:p>
                      <a:r>
                        <a:rPr lang="en-US" sz="1600" dirty="0" smtClean="0"/>
                        <a:t>UK Collectables, Ltd.</a:t>
                      </a:r>
                    </a:p>
                    <a:p>
                      <a:r>
                        <a:rPr lang="en-US" sz="1600" dirty="0" smtClean="0"/>
                        <a:t>giftsbymail.co.uk</a:t>
                      </a:r>
                    </a:p>
                    <a:p>
                      <a:r>
                        <a:rPr lang="en-US" sz="1600" dirty="0" smtClean="0"/>
                        <a:t>Stylish Desk Decors, Co.</a:t>
                      </a:r>
                    </a:p>
                    <a:p>
                      <a:r>
                        <a:rPr lang="en-US" sz="1600" dirty="0" smtClean="0"/>
                        <a:t>Double Decker Gift Stores, Ltd</a:t>
                      </a:r>
                      <a:endParaRPr lang="en-US" sz="1600" dirty="0"/>
                    </a:p>
                  </a:txBody>
                  <a:tcPr anchor="ctr"/>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23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609600" y="4826391"/>
            <a:ext cx="8229600" cy="8440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tx1"/>
                </a:solidFill>
              </a:rPr>
              <a:t>Let’s </a:t>
            </a:r>
            <a:r>
              <a:rPr lang="en-US" dirty="0">
                <a:solidFill>
                  <a:schemeClr val="tx1"/>
                </a:solidFill>
              </a:rPr>
              <a:t>learn about </a:t>
            </a:r>
            <a:r>
              <a:rPr lang="en-US" dirty="0" smtClean="0">
                <a:solidFill>
                  <a:schemeClr val="tx1"/>
                </a:solidFill>
              </a:rPr>
              <a:t>set operators </a:t>
            </a:r>
            <a:r>
              <a:rPr lang="en-US" dirty="0">
                <a:solidFill>
                  <a:schemeClr val="tx1"/>
                </a:solidFill>
              </a:rPr>
              <a:t>which will help us meet </a:t>
            </a:r>
            <a:r>
              <a:rPr lang="en-US" dirty="0" smtClean="0">
                <a:solidFill>
                  <a:schemeClr val="tx1"/>
                </a:solidFill>
              </a:rPr>
              <a:t>Tim’s </a:t>
            </a:r>
            <a:r>
              <a:rPr lang="en-US" dirty="0">
                <a:solidFill>
                  <a:schemeClr val="tx1"/>
                </a:solidFill>
              </a:rPr>
              <a:t>requirements..</a:t>
            </a:r>
          </a:p>
        </p:txBody>
      </p:sp>
      <p:sp>
        <p:nvSpPr>
          <p:cNvPr id="2" name="Title 1"/>
          <p:cNvSpPr>
            <a:spLocks noGrp="1"/>
          </p:cNvSpPr>
          <p:nvPr>
            <p:ph type="title"/>
          </p:nvPr>
        </p:nvSpPr>
        <p:spPr>
          <a:xfrm>
            <a:off x="1303020" y="0"/>
            <a:ext cx="7840980" cy="838200"/>
          </a:xfrm>
          <a:noFill/>
          <a:ln>
            <a:noFill/>
          </a:ln>
        </p:spPr>
        <p:txBody>
          <a:bodyPr anchor="ctr"/>
          <a:lstStyle/>
          <a:p>
            <a:r>
              <a:rPr lang="en-US" sz="3600" dirty="0"/>
              <a:t>Scenario</a:t>
            </a:r>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3124200" y="27432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267428" y="1295400"/>
            <a:ext cx="3505200" cy="1752600"/>
          </a:xfrm>
          <a:prstGeom prst="wedgeEllipseCallout">
            <a:avLst>
              <a:gd name="adj1" fmla="val -59242"/>
              <a:gd name="adj2" fmla="val 62841"/>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bg1"/>
                </a:solidFill>
              </a:rPr>
              <a:t>Hi!</a:t>
            </a:r>
          </a:p>
          <a:p>
            <a:pPr algn="ctr"/>
            <a:r>
              <a:rPr lang="en-US" dirty="0" smtClean="0">
                <a:solidFill>
                  <a:schemeClr val="bg1"/>
                </a:solidFill>
              </a:rPr>
              <a:t>Can you provide a solution to how we can get the unique country, and state, from two tables.</a:t>
            </a:r>
            <a:endParaRPr lang="en-US" dirty="0">
              <a:solidFill>
                <a:schemeClr val="bg1"/>
              </a:solidFill>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24</a:t>
            </a:fld>
            <a:endParaRPr lang="en-US" dirty="0"/>
          </a:p>
        </p:txBody>
      </p:sp>
    </p:spTree>
    <p:extLst>
      <p:ext uri="{BB962C8B-B14F-4D97-AF65-F5344CB8AC3E}">
        <p14:creationId xmlns:p14="http://schemas.microsoft.com/office/powerpoint/2010/main" val="302536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03020" y="0"/>
            <a:ext cx="7840980" cy="838200"/>
          </a:xfrm>
        </p:spPr>
        <p:txBody>
          <a:bodyPr/>
          <a:lstStyle/>
          <a:p>
            <a:pPr lvl="1"/>
            <a:r>
              <a:rPr lang="en-US" kern="1200" dirty="0">
                <a:latin typeface="Verdana" pitchFamily="34" charset="0"/>
                <a:ea typeface="+mn-ea"/>
                <a:cs typeface="+mn-cs"/>
              </a:rPr>
              <a:t>Set Operators </a:t>
            </a:r>
          </a:p>
        </p:txBody>
      </p:sp>
      <p:sp>
        <p:nvSpPr>
          <p:cNvPr id="6" name="TextBox 5"/>
          <p:cNvSpPr txBox="1"/>
          <p:nvPr/>
        </p:nvSpPr>
        <p:spPr>
          <a:xfrm>
            <a:off x="381000" y="1229547"/>
            <a:ext cx="8458200" cy="1329595"/>
          </a:xfrm>
          <a:prstGeom prst="rect">
            <a:avLst/>
          </a:prstGeom>
          <a:noFill/>
        </p:spPr>
        <p:txBody>
          <a:bodyPr wrap="square" rtlCol="0">
            <a:spAutoFit/>
          </a:bodyPr>
          <a:lstStyle/>
          <a:p>
            <a:pPr marL="285750" indent="-285750">
              <a:buFont typeface="Arial" pitchFamily="34" charset="0"/>
              <a:buChar char="•"/>
            </a:pPr>
            <a:r>
              <a:rPr lang="en-US" b="1" dirty="0" smtClean="0"/>
              <a:t>Set operators </a:t>
            </a:r>
            <a:r>
              <a:rPr lang="en-US" b="0" dirty="0" smtClean="0"/>
              <a:t>combine the results of two queries into a single result.</a:t>
            </a:r>
          </a:p>
          <a:p>
            <a:pPr marL="285750" indent="-285750">
              <a:buFont typeface="Arial" pitchFamily="34" charset="0"/>
              <a:buChar char="•"/>
            </a:pPr>
            <a:r>
              <a:rPr lang="en-US" b="0" dirty="0" smtClean="0"/>
              <a:t>The two queries can be a select query from a same table or from different tables. </a:t>
            </a:r>
          </a:p>
          <a:p>
            <a:pPr marL="285750" indent="-285750">
              <a:buFont typeface="Arial" pitchFamily="34" charset="0"/>
              <a:buChar char="•"/>
            </a:pPr>
            <a:r>
              <a:rPr lang="en-US" b="0" dirty="0" smtClean="0"/>
              <a:t>The different types of Set Operators are </a:t>
            </a:r>
            <a:r>
              <a:rPr lang="en-US" dirty="0" smtClean="0"/>
              <a:t>given below.</a:t>
            </a:r>
            <a:endParaRPr lang="en-US" b="0" dirty="0" smtClean="0"/>
          </a:p>
          <a:p>
            <a:pPr marL="731520" lvl="4" indent="-342900">
              <a:lnSpc>
                <a:spcPct val="120000"/>
              </a:lnSpc>
            </a:pPr>
            <a:endParaRPr lang="en-US" sz="2200" b="0" dirty="0" smtClean="0"/>
          </a:p>
        </p:txBody>
      </p:sp>
      <p:graphicFrame>
        <p:nvGraphicFramePr>
          <p:cNvPr id="2" name="Table 1"/>
          <p:cNvGraphicFramePr>
            <a:graphicFrameLocks noGrp="1"/>
          </p:cNvGraphicFramePr>
          <p:nvPr>
            <p:extLst>
              <p:ext uri="{D42A27DB-BD31-4B8C-83A1-F6EECF244321}">
                <p14:modId xmlns:p14="http://schemas.microsoft.com/office/powerpoint/2010/main" val="3957762099"/>
              </p:ext>
            </p:extLst>
          </p:nvPr>
        </p:nvGraphicFramePr>
        <p:xfrm>
          <a:off x="807720" y="2331720"/>
          <a:ext cx="7726680" cy="2398986"/>
        </p:xfrm>
        <a:graphic>
          <a:graphicData uri="http://schemas.openxmlformats.org/drawingml/2006/table">
            <a:tbl>
              <a:tblPr firstRow="1" bandRow="1">
                <a:tableStyleId>{21E4AEA4-8DFA-4A89-87EB-49C32662AFE0}</a:tableStyleId>
              </a:tblPr>
              <a:tblGrid>
                <a:gridCol w="2303146"/>
                <a:gridCol w="5423534"/>
              </a:tblGrid>
              <a:tr h="325821">
                <a:tc>
                  <a:txBody>
                    <a:bodyPr/>
                    <a:lstStyle/>
                    <a:p>
                      <a:r>
                        <a:rPr lang="en-US" sz="1600" dirty="0" smtClean="0"/>
                        <a:t>Operators</a:t>
                      </a:r>
                      <a:endParaRPr lang="en-US" sz="1600" dirty="0"/>
                    </a:p>
                  </a:txBody>
                  <a:tcPr/>
                </a:tc>
                <a:tc>
                  <a:txBody>
                    <a:bodyPr/>
                    <a:lstStyle/>
                    <a:p>
                      <a:r>
                        <a:rPr lang="en-US" sz="1600" dirty="0" smtClean="0"/>
                        <a:t>Description</a:t>
                      </a:r>
                      <a:endParaRPr lang="en-US" sz="1600" dirty="0"/>
                    </a:p>
                  </a:txBody>
                  <a:tcPr/>
                </a:tc>
              </a:tr>
              <a:tr h="570186">
                <a:tc>
                  <a:txBody>
                    <a:bodyPr/>
                    <a:lstStyle/>
                    <a:p>
                      <a:r>
                        <a:rPr lang="en-US" sz="1600" dirty="0" smtClean="0"/>
                        <a:t>UNION </a:t>
                      </a:r>
                      <a:endParaRPr lang="en-US" sz="1600" dirty="0"/>
                    </a:p>
                  </a:txBody>
                  <a:tcPr/>
                </a:tc>
                <a:tc>
                  <a:txBody>
                    <a:bodyPr/>
                    <a:lstStyle/>
                    <a:p>
                      <a:r>
                        <a:rPr lang="en-US" sz="1600" dirty="0" smtClean="0"/>
                        <a:t>Returns all distinct rows selected by both the queries</a:t>
                      </a:r>
                      <a:endParaRPr lang="en-US" sz="1600" dirty="0"/>
                    </a:p>
                  </a:txBody>
                  <a:tcPr/>
                </a:tc>
              </a:tr>
              <a:tr h="570186">
                <a:tc>
                  <a:txBody>
                    <a:bodyPr/>
                    <a:lstStyle/>
                    <a:p>
                      <a:r>
                        <a:rPr lang="en-US" sz="1600" dirty="0" smtClean="0"/>
                        <a:t>UNION ALL</a:t>
                      </a:r>
                      <a:endParaRPr lang="en-US" sz="1600" dirty="0"/>
                    </a:p>
                  </a:txBody>
                  <a:tcPr/>
                </a:tc>
                <a:tc>
                  <a:txBody>
                    <a:bodyPr/>
                    <a:lstStyle/>
                    <a:p>
                      <a:r>
                        <a:rPr lang="en-US" sz="1600" dirty="0" smtClean="0"/>
                        <a:t>Returns all rows selected by either query, including all duplicates</a:t>
                      </a:r>
                      <a:endParaRPr lang="en-US" sz="1600" dirty="0"/>
                    </a:p>
                  </a:txBody>
                  <a:tcPr/>
                </a:tc>
              </a:tr>
              <a:tr h="325821">
                <a:tc>
                  <a:txBody>
                    <a:bodyPr/>
                    <a:lstStyle/>
                    <a:p>
                      <a:r>
                        <a:rPr lang="en-US" sz="1600" dirty="0" smtClean="0"/>
                        <a:t>INTERSECT </a:t>
                      </a:r>
                      <a:endParaRPr lang="en-US" sz="1600"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600" dirty="0" smtClean="0"/>
                        <a:t>Returns all distinct rows selected by both queries</a:t>
                      </a:r>
                      <a:endParaRPr lang="en-US" sz="1600" b="0" dirty="0" smtClean="0"/>
                    </a:p>
                  </a:txBody>
                  <a:tcPr/>
                </a:tc>
              </a:tr>
              <a:tr h="570186">
                <a:tc>
                  <a:txBody>
                    <a:bodyPr/>
                    <a:lstStyle/>
                    <a:p>
                      <a:r>
                        <a:rPr lang="en-US" sz="1600" dirty="0" smtClean="0"/>
                        <a:t>MINUS </a:t>
                      </a:r>
                      <a:endParaRPr lang="en-US" sz="1600" dirty="0"/>
                    </a:p>
                  </a:txBody>
                  <a:tcPr/>
                </a:tc>
                <a:tc>
                  <a:txBody>
                    <a:bodyPr/>
                    <a:lstStyle/>
                    <a:p>
                      <a:r>
                        <a:rPr lang="en-US" sz="1600" dirty="0" smtClean="0"/>
                        <a:t>Returns all distinct rows selected by the first query but not the second</a:t>
                      </a:r>
                      <a:endParaRPr lang="en-US" sz="1600" dirty="0"/>
                    </a:p>
                  </a:txBody>
                  <a:tcPr/>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25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03020" y="0"/>
            <a:ext cx="7840980" cy="838200"/>
          </a:xfrm>
        </p:spPr>
        <p:txBody>
          <a:bodyPr/>
          <a:lstStyle/>
          <a:p>
            <a:pPr marL="682625" lvl="1" indent="-682625"/>
            <a:r>
              <a:rPr lang="en-US" kern="1200" dirty="0">
                <a:latin typeface="Verdana" pitchFamily="34" charset="0"/>
                <a:ea typeface="+mn-ea"/>
                <a:cs typeface="+mn-cs"/>
              </a:rPr>
              <a:t>Rules of Set Operators </a:t>
            </a:r>
          </a:p>
        </p:txBody>
      </p:sp>
      <p:sp>
        <p:nvSpPr>
          <p:cNvPr id="6" name="TextBox 5"/>
          <p:cNvSpPr txBox="1"/>
          <p:nvPr/>
        </p:nvSpPr>
        <p:spPr>
          <a:xfrm>
            <a:off x="411480" y="1997839"/>
            <a:ext cx="8382000" cy="2862322"/>
          </a:xfrm>
          <a:prstGeom prst="rect">
            <a:avLst/>
          </a:prstGeom>
          <a:noFill/>
        </p:spPr>
        <p:txBody>
          <a:bodyPr wrap="square" rtlCol="0">
            <a:spAutoFit/>
          </a:bodyPr>
          <a:lstStyle/>
          <a:p>
            <a:pPr marL="457200" lvl="3" indent="-174625">
              <a:buAutoNum type="arabicPeriod"/>
            </a:pPr>
            <a:r>
              <a:rPr lang="en-US" b="0" dirty="0" smtClean="0"/>
              <a:t> Both queries should select the same number of columns.</a:t>
            </a:r>
          </a:p>
          <a:p>
            <a:pPr marL="457200" lvl="3" indent="-174625"/>
            <a:r>
              <a:rPr lang="en-US" b="0" dirty="0" smtClean="0"/>
              <a:t>2. The columns must be of the same data type. However the length and name of the columns may be different.</a:t>
            </a:r>
          </a:p>
          <a:p>
            <a:pPr marL="457200" lvl="3" indent="-174625"/>
            <a:r>
              <a:rPr lang="en-US" b="0" dirty="0" smtClean="0"/>
              <a:t>3. Column names of first query will be column headings of the retrieved records.</a:t>
            </a:r>
          </a:p>
          <a:p>
            <a:pPr marL="457200" lvl="3"/>
            <a:r>
              <a:rPr lang="en-US" b="1" dirty="0" smtClean="0">
                <a:solidFill>
                  <a:schemeClr val="tx2">
                    <a:lumMod val="60000"/>
                    <a:lumOff val="40000"/>
                  </a:schemeClr>
                </a:solidFill>
                <a:latin typeface="Courier New" pitchFamily="49" charset="0"/>
                <a:cs typeface="Courier New" pitchFamily="49" charset="0"/>
              </a:rPr>
              <a:t>SELECT</a:t>
            </a:r>
            <a:r>
              <a:rPr lang="en-US" dirty="0" smtClean="0">
                <a:solidFill>
                  <a:schemeClr val="tx2"/>
                </a:solidFill>
                <a:latin typeface="Courier New" pitchFamily="49" charset="0"/>
                <a:cs typeface="Courier New" pitchFamily="49" charset="0"/>
              </a:rPr>
              <a:t> </a:t>
            </a:r>
            <a:r>
              <a:rPr lang="en-US" b="1" dirty="0" smtClean="0">
                <a:solidFill>
                  <a:srgbClr val="BC8F00"/>
                </a:solidFill>
                <a:latin typeface="Courier New" pitchFamily="49" charset="0"/>
                <a:cs typeface="Courier New" pitchFamily="49" charset="0"/>
              </a:rPr>
              <a:t>Country, State</a:t>
            </a:r>
            <a:r>
              <a:rPr lang="en-US" dirty="0" smtClean="0">
                <a:solidFill>
                  <a:schemeClr val="tx2"/>
                </a:solidFill>
                <a:latin typeface="Courier New" pitchFamily="49" charset="0"/>
                <a:cs typeface="Courier New" pitchFamily="49" charset="0"/>
              </a:rPr>
              <a:t> </a:t>
            </a:r>
          </a:p>
          <a:p>
            <a:pPr marL="457200" lvl="3"/>
            <a:r>
              <a:rPr lang="en-US" b="1" dirty="0" smtClean="0">
                <a:solidFill>
                  <a:schemeClr val="tx2">
                    <a:lumMod val="60000"/>
                    <a:lumOff val="40000"/>
                  </a:schemeClr>
                </a:solidFill>
                <a:latin typeface="Courier New" pitchFamily="49" charset="0"/>
                <a:cs typeface="Courier New" pitchFamily="49" charset="0"/>
              </a:rPr>
              <a:t>FROM</a:t>
            </a:r>
            <a:r>
              <a:rPr lang="en-US" dirty="0" smtClean="0">
                <a:solidFill>
                  <a:schemeClr val="tx2"/>
                </a:solidFill>
                <a:latin typeface="Courier New" pitchFamily="49" charset="0"/>
                <a:cs typeface="Courier New" pitchFamily="49" charset="0"/>
              </a:rPr>
              <a:t> </a:t>
            </a:r>
            <a:r>
              <a:rPr lang="en-US" b="1" dirty="0" smtClean="0">
                <a:solidFill>
                  <a:srgbClr val="BC8F00"/>
                </a:solidFill>
                <a:latin typeface="Courier New" pitchFamily="49" charset="0"/>
                <a:cs typeface="Courier New" pitchFamily="49" charset="0"/>
              </a:rPr>
              <a:t>Customers</a:t>
            </a:r>
            <a:endParaRPr lang="en-US" b="1" dirty="0">
              <a:solidFill>
                <a:srgbClr val="BC8F00"/>
              </a:solidFill>
              <a:latin typeface="Courier New" pitchFamily="49" charset="0"/>
              <a:cs typeface="Courier New" pitchFamily="49" charset="0"/>
            </a:endParaRPr>
          </a:p>
          <a:p>
            <a:pPr marL="457200" lvl="3"/>
            <a:r>
              <a:rPr lang="en-US" b="1" dirty="0">
                <a:solidFill>
                  <a:schemeClr val="tx2">
                    <a:lumMod val="60000"/>
                    <a:lumOff val="40000"/>
                  </a:schemeClr>
                </a:solidFill>
                <a:latin typeface="Courier New" pitchFamily="49" charset="0"/>
                <a:cs typeface="Courier New" pitchFamily="49" charset="0"/>
              </a:rPr>
              <a:t>&lt;Set Operator&gt;</a:t>
            </a:r>
          </a:p>
          <a:p>
            <a:pPr marL="457200" lvl="3"/>
            <a:r>
              <a:rPr lang="en-US" b="1" dirty="0">
                <a:solidFill>
                  <a:schemeClr val="tx2">
                    <a:lumMod val="60000"/>
                    <a:lumOff val="40000"/>
                  </a:schemeClr>
                </a:solidFill>
                <a:latin typeface="Courier New" pitchFamily="49" charset="0"/>
                <a:cs typeface="Courier New" pitchFamily="49" charset="0"/>
              </a:rPr>
              <a:t>SELECT</a:t>
            </a:r>
            <a:r>
              <a:rPr lang="en-US" dirty="0">
                <a:solidFill>
                  <a:schemeClr val="tx2"/>
                </a:solidFill>
                <a:latin typeface="Courier New" pitchFamily="49" charset="0"/>
                <a:cs typeface="Courier New" pitchFamily="49" charset="0"/>
              </a:rPr>
              <a:t> </a:t>
            </a:r>
            <a:r>
              <a:rPr lang="en-US" b="1" dirty="0" smtClean="0">
                <a:solidFill>
                  <a:srgbClr val="BC8F00"/>
                </a:solidFill>
                <a:latin typeface="Courier New" pitchFamily="49" charset="0"/>
                <a:cs typeface="Courier New" pitchFamily="49" charset="0"/>
              </a:rPr>
              <a:t>Country, State </a:t>
            </a:r>
          </a:p>
          <a:p>
            <a:pPr marL="457200" lvl="3"/>
            <a:r>
              <a:rPr lang="en-US" b="1" dirty="0" smtClean="0">
                <a:solidFill>
                  <a:schemeClr val="tx2">
                    <a:lumMod val="60000"/>
                    <a:lumOff val="40000"/>
                  </a:schemeClr>
                </a:solidFill>
                <a:latin typeface="Courier New" pitchFamily="49" charset="0"/>
                <a:cs typeface="Courier New" pitchFamily="49" charset="0"/>
              </a:rPr>
              <a:t>FROM</a:t>
            </a:r>
            <a:r>
              <a:rPr lang="en-US" dirty="0" smtClean="0">
                <a:solidFill>
                  <a:schemeClr val="tx2"/>
                </a:solidFill>
                <a:latin typeface="Courier New" pitchFamily="49" charset="0"/>
                <a:cs typeface="Courier New" pitchFamily="49" charset="0"/>
              </a:rPr>
              <a:t> </a:t>
            </a:r>
            <a:r>
              <a:rPr lang="en-US" b="1" dirty="0" smtClean="0">
                <a:solidFill>
                  <a:srgbClr val="BC8F00"/>
                </a:solidFill>
                <a:latin typeface="Courier New" pitchFamily="49" charset="0"/>
                <a:cs typeface="Courier New" pitchFamily="49" charset="0"/>
              </a:rPr>
              <a:t>Offices</a:t>
            </a:r>
            <a:endParaRPr lang="en-US" b="1" dirty="0">
              <a:solidFill>
                <a:srgbClr val="BC8F00"/>
              </a:solidFill>
              <a:latin typeface="Courier New" pitchFamily="49" charset="0"/>
              <a:cs typeface="Courier New" pitchFamily="49" charset="0"/>
            </a:endParaRPr>
          </a:p>
          <a:p>
            <a:pPr marL="457200" lvl="3"/>
            <a:r>
              <a:rPr lang="en-US" b="0" dirty="0" smtClean="0"/>
              <a:t>The records retrieved will have the columns for the first table.</a:t>
            </a:r>
          </a:p>
        </p:txBody>
      </p:sp>
      <p:graphicFrame>
        <p:nvGraphicFramePr>
          <p:cNvPr id="5" name="Table 4"/>
          <p:cNvGraphicFramePr>
            <a:graphicFrameLocks noGrp="1"/>
          </p:cNvGraphicFramePr>
          <p:nvPr>
            <p:extLst>
              <p:ext uri="{D42A27DB-BD31-4B8C-83A1-F6EECF244321}">
                <p14:modId xmlns:p14="http://schemas.microsoft.com/office/powerpoint/2010/main" val="2653945541"/>
              </p:ext>
            </p:extLst>
          </p:nvPr>
        </p:nvGraphicFramePr>
        <p:xfrm>
          <a:off x="2971800" y="5329737"/>
          <a:ext cx="3124200" cy="690063"/>
        </p:xfrm>
        <a:graphic>
          <a:graphicData uri="http://schemas.openxmlformats.org/drawingml/2006/table">
            <a:tbl>
              <a:tblPr firstRow="1" bandRow="1">
                <a:tableStyleId>{21E4AEA4-8DFA-4A89-87EB-49C32662AFE0}</a:tableStyleId>
              </a:tblPr>
              <a:tblGrid>
                <a:gridCol w="1562100"/>
                <a:gridCol w="1562100"/>
              </a:tblGrid>
              <a:tr h="287170">
                <a:tc>
                  <a:txBody>
                    <a:bodyPr/>
                    <a:lstStyle/>
                    <a:p>
                      <a:pPr algn="l"/>
                      <a:r>
                        <a:rPr lang="en-US" sz="1400" dirty="0" smtClean="0"/>
                        <a:t>Country</a:t>
                      </a:r>
                      <a:endParaRPr lang="en-US" sz="1400" b="0" dirty="0">
                        <a:latin typeface="Arial" pitchFamily="34" charset="0"/>
                        <a:cs typeface="Arial" pitchFamily="34" charset="0"/>
                      </a:endParaRPr>
                    </a:p>
                  </a:txBody>
                  <a:tcPr anchor="ctr"/>
                </a:tc>
                <a:tc>
                  <a:txBody>
                    <a:bodyPr/>
                    <a:lstStyle/>
                    <a:p>
                      <a:pPr algn="l"/>
                      <a:r>
                        <a:rPr lang="en-US" sz="1400" dirty="0" smtClean="0"/>
                        <a:t>State</a:t>
                      </a:r>
                      <a:endParaRPr lang="en-US" sz="1400" b="0" dirty="0">
                        <a:latin typeface="Arial" pitchFamily="34" charset="0"/>
                        <a:cs typeface="Arial" pitchFamily="34" charset="0"/>
                      </a:endParaRPr>
                    </a:p>
                  </a:txBody>
                  <a:tcPr anchor="ctr"/>
                </a:tc>
              </a:tr>
              <a:tr h="385263">
                <a:tc>
                  <a:txBody>
                    <a:bodyPr/>
                    <a:lstStyle/>
                    <a:p>
                      <a:pPr marL="0" algn="l" defTabSz="914400" rtl="0" eaLnBrk="1" latinLnBrk="0" hangingPunct="1"/>
                      <a:r>
                        <a:rPr lang="en-US" sz="1400" kern="1200" dirty="0" smtClean="0"/>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Tokyo</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26</a:t>
            </a:fld>
            <a:endParaRPr lang="en-US" dirty="0"/>
          </a:p>
        </p:txBody>
      </p:sp>
      <p:sp>
        <p:nvSpPr>
          <p:cNvPr id="2" name="TextBox 1"/>
          <p:cNvSpPr txBox="1"/>
          <p:nvPr/>
        </p:nvSpPr>
        <p:spPr>
          <a:xfrm>
            <a:off x="457200" y="1447800"/>
            <a:ext cx="7696200" cy="400110"/>
          </a:xfrm>
          <a:prstGeom prst="rect">
            <a:avLst/>
          </a:prstGeom>
          <a:noFill/>
        </p:spPr>
        <p:txBody>
          <a:bodyPr wrap="square" rtlCol="0">
            <a:spAutoFit/>
          </a:bodyPr>
          <a:lstStyle/>
          <a:p>
            <a:pPr marL="285750" indent="-285750">
              <a:buFont typeface="Arial" pitchFamily="34" charset="0"/>
              <a:buChar char="•"/>
            </a:pPr>
            <a:r>
              <a:rPr lang="en-US" sz="2000" dirty="0" smtClean="0"/>
              <a:t>Some rules of set operators are:</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23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2800"/>
                            </p:stCondLst>
                            <p:childTnLst>
                              <p:par>
                                <p:cTn id="13" presetID="10" presetClass="entr" presetSubtype="0" fill="hold"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par>
                          <p:cTn id="16" fill="hold">
                            <p:stCondLst>
                              <p:cond delay="3300"/>
                            </p:stCondLst>
                            <p:childTnLst>
                              <p:par>
                                <p:cTn id="17" presetID="10" presetClass="entr" presetSubtype="0"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childTnLst>
                          </p:cTn>
                        </p:par>
                        <p:par>
                          <p:cTn id="20" fill="hold">
                            <p:stCondLst>
                              <p:cond delay="3800"/>
                            </p:stCondLst>
                            <p:childTnLst>
                              <p:par>
                                <p:cTn id="21" presetID="10" presetClass="entr" presetSubtype="0" fill="hold"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500"/>
                                        <p:tgtEl>
                                          <p:spTgt spid="6">
                                            <p:txEl>
                                              <p:pRg st="7" end="7"/>
                                            </p:txEl>
                                          </p:spTgt>
                                        </p:tgtEl>
                                      </p:cBhvr>
                                    </p:animEffect>
                                  </p:childTnLst>
                                </p:cTn>
                              </p:par>
                            </p:childTnLst>
                          </p:cTn>
                        </p:par>
                        <p:par>
                          <p:cTn id="36" fill="hold">
                            <p:stCondLst>
                              <p:cond delay="4300"/>
                            </p:stCondLst>
                            <p:childTnLst>
                              <p:par>
                                <p:cTn id="37" presetID="10" presetClass="entr" presetSubtype="0" fill="hold" nodeType="after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childTnLst>
                          </p:cTn>
                        </p:par>
                        <p:par>
                          <p:cTn id="40" fill="hold">
                            <p:stCondLst>
                              <p:cond delay="4800"/>
                            </p:stCondLst>
                            <p:childTnLst>
                              <p:par>
                                <p:cTn id="41" presetID="10" presetClass="entr" presetSubtype="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US" sz="3600" dirty="0" smtClean="0">
                <a:latin typeface="+mn-lt"/>
              </a:rPr>
              <a:t>Union Operators</a:t>
            </a:r>
            <a:endParaRPr lang="en-IN" sz="3600" dirty="0">
              <a:latin typeface="+mn-lt"/>
            </a:endParaRPr>
          </a:p>
        </p:txBody>
      </p:sp>
      <p:sp>
        <p:nvSpPr>
          <p:cNvPr id="3" name="Content Placeholder 2"/>
          <p:cNvSpPr>
            <a:spLocks noGrp="1"/>
          </p:cNvSpPr>
          <p:nvPr>
            <p:ph idx="1"/>
          </p:nvPr>
        </p:nvSpPr>
        <p:spPr>
          <a:xfrm>
            <a:off x="381000" y="1143000"/>
            <a:ext cx="8458200" cy="4946650"/>
          </a:xfrm>
        </p:spPr>
        <p:txBody>
          <a:bodyPr/>
          <a:lstStyle/>
          <a:p>
            <a:pPr>
              <a:lnSpc>
                <a:spcPct val="120000"/>
              </a:lnSpc>
              <a:spcBef>
                <a:spcPts val="0"/>
              </a:spcBef>
            </a:pPr>
            <a:r>
              <a:rPr lang="en-US" sz="2000" dirty="0" smtClean="0"/>
              <a:t>UNION </a:t>
            </a:r>
            <a:endParaRPr lang="en-US" sz="1800" dirty="0" smtClean="0"/>
          </a:p>
          <a:p>
            <a:pPr marL="365760" indent="0">
              <a:spcBef>
                <a:spcPts val="0"/>
              </a:spcBef>
              <a:buNone/>
            </a:pPr>
            <a:r>
              <a:rPr lang="en-US" sz="1800" dirty="0" smtClean="0"/>
              <a:t>The </a:t>
            </a:r>
            <a:r>
              <a:rPr lang="en-US" sz="1800" dirty="0"/>
              <a:t>UNION operator combines the output of two query expressions into a single result set. Query expressions are executed independently, and their output is combined into a single result table</a:t>
            </a:r>
            <a:r>
              <a:rPr lang="en-US" sz="1800" dirty="0" smtClean="0"/>
              <a:t>.</a:t>
            </a:r>
          </a:p>
          <a:p>
            <a:pPr>
              <a:lnSpc>
                <a:spcPct val="120000"/>
              </a:lnSpc>
              <a:spcBef>
                <a:spcPts val="0"/>
              </a:spcBef>
            </a:pPr>
            <a:r>
              <a:rPr lang="en-US" sz="2000" dirty="0" smtClean="0"/>
              <a:t>Syntax</a:t>
            </a:r>
            <a:endParaRPr lang="en-US" sz="1800" dirty="0" smtClean="0"/>
          </a:p>
          <a:p>
            <a:pPr marL="365760" lvl="1" indent="0">
              <a:lnSpc>
                <a:spcPct val="120000"/>
              </a:lnSpc>
              <a:spcBef>
                <a:spcPts val="0"/>
              </a:spcBef>
              <a:buNone/>
            </a:pPr>
            <a:r>
              <a:rPr lang="en-US" sz="1400" dirty="0" smtClean="0">
                <a:latin typeface="Courier New" pitchFamily="49" charset="0"/>
                <a:cs typeface="Courier New" pitchFamily="49" charset="0"/>
              </a:rPr>
              <a:t>{ &lt;</a:t>
            </a:r>
            <a:r>
              <a:rPr lang="en-US" sz="1400" dirty="0" err="1" smtClean="0">
                <a:latin typeface="Courier New" pitchFamily="49" charset="0"/>
                <a:cs typeface="Courier New" pitchFamily="49" charset="0"/>
              </a:rPr>
              <a:t>query_specification</a:t>
            </a:r>
            <a:r>
              <a:rPr lang="en-US" sz="1400" dirty="0" smtClean="0">
                <a:latin typeface="Courier New" pitchFamily="49" charset="0"/>
                <a:cs typeface="Courier New" pitchFamily="49" charset="0"/>
              </a:rPr>
              <a:t>&gt; | ( &lt;</a:t>
            </a:r>
            <a:r>
              <a:rPr lang="en-US" sz="1400" dirty="0" err="1" smtClean="0">
                <a:latin typeface="Courier New" pitchFamily="49" charset="0"/>
                <a:cs typeface="Courier New" pitchFamily="49" charset="0"/>
              </a:rPr>
              <a:t>query_expression</a:t>
            </a:r>
            <a:r>
              <a:rPr lang="en-US" sz="1400" dirty="0" smtClean="0">
                <a:latin typeface="Courier New" pitchFamily="49" charset="0"/>
                <a:cs typeface="Courier New" pitchFamily="49" charset="0"/>
              </a:rPr>
              <a:t>&gt; ) } </a:t>
            </a:r>
          </a:p>
          <a:p>
            <a:pPr marL="365760" lvl="1" indent="0">
              <a:lnSpc>
                <a:spcPct val="120000"/>
              </a:lnSpc>
              <a:spcBef>
                <a:spcPts val="0"/>
              </a:spcBef>
              <a:buNone/>
            </a:pPr>
            <a:r>
              <a:rPr lang="en-US" sz="1400" dirty="0" smtClean="0">
                <a:solidFill>
                  <a:srgbClr val="0070C0"/>
                </a:solidFill>
                <a:latin typeface="Courier New" pitchFamily="49" charset="0"/>
                <a:cs typeface="Courier New" pitchFamily="49" charset="0"/>
              </a:rPr>
              <a:t>UNION</a:t>
            </a:r>
            <a:r>
              <a:rPr lang="en-US" sz="1400" dirty="0" smtClean="0">
                <a:latin typeface="Courier New" pitchFamily="49" charset="0"/>
                <a:cs typeface="Courier New" pitchFamily="49" charset="0"/>
              </a:rPr>
              <a:t> &lt;</a:t>
            </a:r>
            <a:r>
              <a:rPr lang="en-US" sz="1400" dirty="0" err="1" smtClean="0">
                <a:latin typeface="Courier New" pitchFamily="49" charset="0"/>
                <a:cs typeface="Courier New" pitchFamily="49" charset="0"/>
              </a:rPr>
              <a:t>query_specification</a:t>
            </a:r>
            <a:r>
              <a:rPr lang="en-US" sz="1400" dirty="0" smtClean="0">
                <a:latin typeface="Courier New" pitchFamily="49" charset="0"/>
                <a:cs typeface="Courier New" pitchFamily="49" charset="0"/>
              </a:rPr>
              <a:t> | ( &lt;</a:t>
            </a:r>
            <a:r>
              <a:rPr lang="en-US" sz="1400" dirty="0" err="1" smtClean="0">
                <a:latin typeface="Courier New" pitchFamily="49" charset="0"/>
                <a:cs typeface="Courier New" pitchFamily="49" charset="0"/>
              </a:rPr>
              <a:t>query_expression</a:t>
            </a:r>
            <a:r>
              <a:rPr lang="en-US" sz="1400" dirty="0" smtClean="0">
                <a:latin typeface="Courier New" pitchFamily="49" charset="0"/>
                <a:cs typeface="Courier New" pitchFamily="49" charset="0"/>
              </a:rPr>
              <a:t>&gt; ) </a:t>
            </a:r>
          </a:p>
          <a:p>
            <a:pPr marL="365760" lvl="1" indent="0">
              <a:lnSpc>
                <a:spcPct val="120000"/>
              </a:lnSpc>
              <a:spcBef>
                <a:spcPts val="0"/>
              </a:spcBef>
              <a:buNone/>
            </a:pPr>
            <a:r>
              <a:rPr lang="en-US" sz="1400" dirty="0" smtClean="0">
                <a:latin typeface="Courier New" pitchFamily="49" charset="0"/>
                <a:cs typeface="Courier New" pitchFamily="49" charset="0"/>
              </a:rPr>
              <a:t>[ </a:t>
            </a:r>
            <a:r>
              <a:rPr lang="en-US" sz="1400" dirty="0">
                <a:solidFill>
                  <a:srgbClr val="0070C0"/>
                </a:solidFill>
                <a:latin typeface="Courier New" pitchFamily="49" charset="0"/>
                <a:cs typeface="Courier New" pitchFamily="49" charset="0"/>
              </a:rPr>
              <a:t>UNION</a:t>
            </a:r>
            <a:r>
              <a:rPr lang="en-US" sz="1400" dirty="0" smtClean="0">
                <a:latin typeface="Courier New" pitchFamily="49" charset="0"/>
                <a:cs typeface="Courier New" pitchFamily="49" charset="0"/>
              </a:rPr>
              <a:t> &lt;</a:t>
            </a:r>
            <a:r>
              <a:rPr lang="en-US" sz="1400" dirty="0" err="1" smtClean="0">
                <a:latin typeface="Courier New" pitchFamily="49" charset="0"/>
                <a:cs typeface="Courier New" pitchFamily="49" charset="0"/>
              </a:rPr>
              <a:t>query_specification</a:t>
            </a:r>
            <a:r>
              <a:rPr lang="en-US" sz="1400" dirty="0" smtClean="0">
                <a:latin typeface="Courier New" pitchFamily="49" charset="0"/>
                <a:cs typeface="Courier New" pitchFamily="49" charset="0"/>
              </a:rPr>
              <a:t>&gt; | ( &lt;</a:t>
            </a:r>
            <a:r>
              <a:rPr lang="en-US" sz="1400" dirty="0" err="1" smtClean="0">
                <a:latin typeface="Courier New" pitchFamily="49" charset="0"/>
                <a:cs typeface="Courier New" pitchFamily="49" charset="0"/>
              </a:rPr>
              <a:t>query_expression</a:t>
            </a:r>
            <a:r>
              <a:rPr lang="en-US" sz="1400" dirty="0" smtClean="0">
                <a:latin typeface="Courier New" pitchFamily="49" charset="0"/>
                <a:cs typeface="Courier New" pitchFamily="49" charset="0"/>
              </a:rPr>
              <a:t>&gt; ) </a:t>
            </a:r>
          </a:p>
          <a:p>
            <a:pPr marL="365760" lvl="1" indent="0">
              <a:lnSpc>
                <a:spcPct val="120000"/>
              </a:lnSpc>
              <a:spcBef>
                <a:spcPts val="0"/>
              </a:spcBef>
              <a:buNone/>
            </a:pPr>
            <a:r>
              <a:rPr lang="en-US" sz="1400" dirty="0" smtClean="0">
                <a:latin typeface="Courier New" pitchFamily="49" charset="0"/>
                <a:cs typeface="Courier New" pitchFamily="49" charset="0"/>
              </a:rPr>
              <a:t>[ ...n ] ] </a:t>
            </a:r>
          </a:p>
          <a:p>
            <a:pPr>
              <a:lnSpc>
                <a:spcPct val="120000"/>
              </a:lnSpc>
              <a:spcBef>
                <a:spcPts val="0"/>
              </a:spcBef>
              <a:buNone/>
            </a:pPr>
            <a:endParaRPr lang="en-US" sz="1800" dirty="0" smtClean="0"/>
          </a:p>
          <a:p>
            <a:pPr>
              <a:lnSpc>
                <a:spcPct val="120000"/>
              </a:lnSpc>
              <a:spcBef>
                <a:spcPts val="0"/>
              </a:spcBef>
              <a:buNone/>
            </a:pPr>
            <a:endParaRPr lang="en-US" sz="1800" dirty="0" smtClean="0"/>
          </a:p>
          <a:p>
            <a:pPr>
              <a:lnSpc>
                <a:spcPct val="120000"/>
              </a:lnSpc>
              <a:spcBef>
                <a:spcPts val="0"/>
              </a:spcBef>
              <a:buNone/>
            </a:pPr>
            <a:endParaRPr lang="en-US" sz="1800" dirty="0" smtClean="0"/>
          </a:p>
          <a:p>
            <a:pPr>
              <a:lnSpc>
                <a:spcPct val="120000"/>
              </a:lnSpc>
              <a:spcBef>
                <a:spcPts val="0"/>
              </a:spcBef>
              <a:buNone/>
            </a:pPr>
            <a:endParaRPr lang="en-US" sz="1800" dirty="0"/>
          </a:p>
        </p:txBody>
      </p:sp>
      <p:sp>
        <p:nvSpPr>
          <p:cNvPr id="5" name="TextBox 4"/>
          <p:cNvSpPr txBox="1"/>
          <p:nvPr/>
        </p:nvSpPr>
        <p:spPr>
          <a:xfrm>
            <a:off x="649085" y="4605516"/>
            <a:ext cx="2225899" cy="126188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a:solidFill>
                  <a:srgbClr val="0070C0"/>
                </a:solidFill>
              </a:rPr>
              <a:t>SELECT</a:t>
            </a:r>
            <a:r>
              <a:rPr lang="en-US" sz="1400" dirty="0">
                <a:solidFill>
                  <a:schemeClr val="tx1"/>
                </a:solidFill>
              </a:rPr>
              <a:t> </a:t>
            </a:r>
            <a:r>
              <a:rPr lang="en-US" sz="1600" b="1" dirty="0">
                <a:solidFill>
                  <a:srgbClr val="BC8F00"/>
                </a:solidFill>
              </a:rPr>
              <a:t>coulm1</a:t>
            </a:r>
            <a:r>
              <a:rPr lang="en-US" sz="1400" dirty="0" smtClean="0">
                <a:solidFill>
                  <a:schemeClr val="tx1"/>
                </a:solidFill>
              </a:rPr>
              <a:t> </a:t>
            </a:r>
            <a:r>
              <a:rPr lang="en-US" sz="1400" dirty="0">
                <a:solidFill>
                  <a:srgbClr val="0070C0"/>
                </a:solidFill>
              </a:rPr>
              <a:t>FROM</a:t>
            </a:r>
            <a:r>
              <a:rPr lang="en-US" sz="1400" dirty="0">
                <a:solidFill>
                  <a:schemeClr val="tx1"/>
                </a:solidFill>
              </a:rPr>
              <a:t> </a:t>
            </a:r>
            <a:r>
              <a:rPr lang="en-US" sz="1600" b="1" dirty="0">
                <a:solidFill>
                  <a:srgbClr val="BC8F00"/>
                </a:solidFill>
              </a:rPr>
              <a:t>table1</a:t>
            </a:r>
          </a:p>
          <a:p>
            <a:r>
              <a:rPr lang="en-US" sz="1400" dirty="0">
                <a:solidFill>
                  <a:srgbClr val="0070C0"/>
                </a:solidFill>
              </a:rPr>
              <a:t>UNION</a:t>
            </a:r>
          </a:p>
          <a:p>
            <a:r>
              <a:rPr lang="en-US" sz="1400" dirty="0">
                <a:solidFill>
                  <a:srgbClr val="0070C0"/>
                </a:solidFill>
              </a:rPr>
              <a:t>SELECT</a:t>
            </a:r>
            <a:r>
              <a:rPr lang="en-US" sz="1400" dirty="0">
                <a:solidFill>
                  <a:schemeClr val="tx1"/>
                </a:solidFill>
              </a:rPr>
              <a:t> </a:t>
            </a:r>
            <a:r>
              <a:rPr lang="en-US" sz="1400" b="1" dirty="0">
                <a:solidFill>
                  <a:srgbClr val="BC8F00"/>
                </a:solidFill>
              </a:rPr>
              <a:t>coulm1</a:t>
            </a:r>
            <a:r>
              <a:rPr lang="en-US" sz="1400" dirty="0" smtClean="0">
                <a:solidFill>
                  <a:schemeClr val="tx1"/>
                </a:solidFill>
              </a:rPr>
              <a:t> </a:t>
            </a:r>
            <a:r>
              <a:rPr lang="en-US" sz="1400" dirty="0">
                <a:solidFill>
                  <a:srgbClr val="0070C0"/>
                </a:solidFill>
              </a:rPr>
              <a:t>FROM</a:t>
            </a:r>
            <a:r>
              <a:rPr lang="en-US" sz="1400" dirty="0">
                <a:solidFill>
                  <a:schemeClr val="tx1"/>
                </a:solidFill>
              </a:rPr>
              <a:t> </a:t>
            </a:r>
            <a:r>
              <a:rPr lang="en-US" sz="1600" b="1" dirty="0">
                <a:solidFill>
                  <a:srgbClr val="BC8F00"/>
                </a:solidFill>
              </a:rPr>
              <a:t>table2</a:t>
            </a:r>
            <a:r>
              <a:rPr lang="en-US" sz="1400" dirty="0">
                <a:solidFill>
                  <a:schemeClr val="tx1"/>
                </a:solidFill>
              </a:rPr>
              <a:t>;</a:t>
            </a: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1" y="4588625"/>
            <a:ext cx="2209800" cy="126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638800" y="4951971"/>
            <a:ext cx="6858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defRPr sz="1400">
                <a:solidFill>
                  <a:schemeClr val="bg1"/>
                </a:solidFill>
              </a:defRPr>
            </a:lvl1pPr>
          </a:lstStyle>
          <a:p>
            <a:r>
              <a:rPr lang="en-US" b="1" dirty="0" smtClean="0">
                <a:solidFill>
                  <a:schemeClr val="tx1"/>
                </a:solidFill>
              </a:rPr>
              <a:t>A </a:t>
            </a:r>
            <a:r>
              <a:rPr lang="en-US" dirty="0" smtClean="0">
                <a:solidFill>
                  <a:schemeClr val="tx1"/>
                </a:solidFill>
              </a:rPr>
              <a:t>∪</a:t>
            </a:r>
            <a:r>
              <a:rPr lang="en-US" b="1" dirty="0" smtClean="0">
                <a:solidFill>
                  <a:schemeClr val="tx1"/>
                </a:solidFill>
              </a:rPr>
              <a:t> </a:t>
            </a:r>
            <a:r>
              <a:rPr lang="en-US" b="1" dirty="0">
                <a:solidFill>
                  <a:schemeClr val="tx1"/>
                </a:solidFill>
              </a:rPr>
              <a:t>B</a:t>
            </a:r>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4605516"/>
            <a:ext cx="2209800" cy="125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p:cNvSpPr>
            <a:spLocks noGrp="1"/>
          </p:cNvSpPr>
          <p:nvPr>
            <p:ph type="sldNum" sz="quarter" idx="10"/>
          </p:nvPr>
        </p:nvSpPr>
        <p:spPr/>
        <p:txBody>
          <a:bodyPr/>
          <a:lstStyle/>
          <a:p>
            <a:fld id="{47ED8886-DB3B-44F4-9A80-E6A224679F20}" type="slidenum">
              <a:rPr lang="en-US" smtClean="0"/>
              <a:pPr/>
              <a:t>27</a:t>
            </a:fld>
            <a:endParaRPr lang="en-US" dirty="0"/>
          </a:p>
        </p:txBody>
      </p:sp>
    </p:spTree>
    <p:extLst>
      <p:ext uri="{BB962C8B-B14F-4D97-AF65-F5344CB8AC3E}">
        <p14:creationId xmlns:p14="http://schemas.microsoft.com/office/powerpoint/2010/main" val="78252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childTnLst>
                                </p:cTn>
                              </p:par>
                            </p:childTnLst>
                          </p:cTn>
                        </p:par>
                        <p:par>
                          <p:cTn id="29" fill="hold">
                            <p:stCondLst>
                              <p:cond delay="40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childTnLst>
                          </p:cTn>
                        </p:par>
                        <p:par>
                          <p:cTn id="33" fill="hold">
                            <p:stCondLst>
                              <p:cond delay="5000"/>
                            </p:stCondLst>
                            <p:childTnLst>
                              <p:par>
                                <p:cTn id="34" presetID="10"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childTnLst>
                                </p:cTn>
                              </p:par>
                            </p:childTnLst>
                          </p:cTn>
                        </p:par>
                        <p:par>
                          <p:cTn id="41" fill="hold">
                            <p:stCondLst>
                              <p:cond delay="7000"/>
                            </p:stCondLst>
                            <p:childTnLst>
                              <p:par>
                                <p:cTn id="42" presetID="10" presetClass="entr" presetSubtype="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16668" y="0"/>
            <a:ext cx="7827332" cy="838200"/>
          </a:xfrm>
        </p:spPr>
        <p:txBody>
          <a:bodyPr/>
          <a:lstStyle/>
          <a:p>
            <a:pPr lvl="1"/>
            <a:r>
              <a:rPr lang="en-US" dirty="0" smtClean="0">
                <a:latin typeface="+mn-lt"/>
              </a:rPr>
              <a:t>Example: Union Operator</a:t>
            </a:r>
          </a:p>
        </p:txBody>
      </p:sp>
      <p:graphicFrame>
        <p:nvGraphicFramePr>
          <p:cNvPr id="5" name="Table 4"/>
          <p:cNvGraphicFramePr>
            <a:graphicFrameLocks noGrp="1"/>
          </p:cNvGraphicFramePr>
          <p:nvPr>
            <p:extLst>
              <p:ext uri="{D42A27DB-BD31-4B8C-83A1-F6EECF244321}">
                <p14:modId xmlns:p14="http://schemas.microsoft.com/office/powerpoint/2010/main" val="2424445722"/>
              </p:ext>
            </p:extLst>
          </p:nvPr>
        </p:nvGraphicFramePr>
        <p:xfrm>
          <a:off x="533400" y="1459693"/>
          <a:ext cx="2333626" cy="1347412"/>
        </p:xfrm>
        <a:graphic>
          <a:graphicData uri="http://schemas.openxmlformats.org/drawingml/2006/table">
            <a:tbl>
              <a:tblPr firstRow="1" bandRow="1">
                <a:tableStyleId>{21E4AEA4-8DFA-4A89-87EB-49C32662AFE0}</a:tableStyleId>
              </a:tblPr>
              <a:tblGrid>
                <a:gridCol w="1166813"/>
                <a:gridCol w="1166813"/>
              </a:tblGrid>
              <a:tr h="304799">
                <a:tc>
                  <a:txBody>
                    <a:bodyPr/>
                    <a:lstStyle/>
                    <a:p>
                      <a:r>
                        <a:rPr lang="en-US" sz="1400" dirty="0" smtClean="0"/>
                        <a:t>Country</a:t>
                      </a:r>
                      <a:endParaRPr lang="en-US" sz="1400" dirty="0">
                        <a:latin typeface="Arial" pitchFamily="34" charset="0"/>
                        <a:cs typeface="Arial" pitchFamily="34" charset="0"/>
                      </a:endParaRPr>
                    </a:p>
                  </a:txBody>
                  <a:tcPr/>
                </a:tc>
                <a:tc>
                  <a:txBody>
                    <a:bodyPr/>
                    <a:lstStyle/>
                    <a:p>
                      <a:r>
                        <a:rPr lang="en-US" sz="1400" dirty="0" smtClean="0"/>
                        <a:t>State</a:t>
                      </a:r>
                      <a:endParaRPr lang="en-US" sz="1400" dirty="0">
                        <a:latin typeface="Arial" pitchFamily="34" charset="0"/>
                        <a:cs typeface="Arial" pitchFamily="34" charset="0"/>
                      </a:endParaRPr>
                    </a:p>
                  </a:txBody>
                  <a:tcPr/>
                </a:tc>
              </a:tr>
              <a:tr h="304799">
                <a:tc>
                  <a:txBody>
                    <a:bodyPr/>
                    <a:lstStyle/>
                    <a:p>
                      <a:pPr marL="0" algn="l" defTabSz="914400" rtl="0" eaLnBrk="1" latinLnBrk="0" hangingPunct="1"/>
                      <a:r>
                        <a:rPr lang="en-US" sz="1400" kern="1200" dirty="0" smtClean="0"/>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Tokyo</a:t>
                      </a:r>
                      <a:endParaRPr lang="en-US" sz="1400" kern="1200" dirty="0">
                        <a:solidFill>
                          <a:schemeClr val="dk1"/>
                        </a:solidFill>
                        <a:latin typeface="Arial" pitchFamily="34" charset="0"/>
                        <a:ea typeface="+mn-ea"/>
                        <a:cs typeface="Arial" pitchFamily="34" charset="0"/>
                      </a:endParaRPr>
                    </a:p>
                  </a:txBody>
                  <a:tcPr anchor="ctr"/>
                </a:tc>
              </a:tr>
              <a:tr h="332283">
                <a:tc>
                  <a:txBody>
                    <a:bodyPr/>
                    <a:lstStyle/>
                    <a:p>
                      <a:pPr marL="0" algn="l"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MA</a:t>
                      </a:r>
                      <a:endParaRPr lang="en-US" sz="1400" kern="1200" dirty="0">
                        <a:solidFill>
                          <a:schemeClr val="dk1"/>
                        </a:solidFill>
                        <a:latin typeface="Arial" pitchFamily="34" charset="0"/>
                        <a:ea typeface="+mn-ea"/>
                        <a:cs typeface="Arial" pitchFamily="34" charset="0"/>
                      </a:endParaRPr>
                    </a:p>
                  </a:txBody>
                  <a:tcPr anchor="ctr"/>
                </a:tc>
              </a:tr>
              <a:tr h="405529">
                <a:tc>
                  <a:txBody>
                    <a:bodyPr/>
                    <a:lstStyle/>
                    <a:p>
                      <a:pPr marL="0" algn="l"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NY</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61025005"/>
              </p:ext>
            </p:extLst>
          </p:nvPr>
        </p:nvGraphicFramePr>
        <p:xfrm>
          <a:off x="4953000" y="1438482"/>
          <a:ext cx="1828800" cy="1723644"/>
        </p:xfrm>
        <a:graphic>
          <a:graphicData uri="http://schemas.openxmlformats.org/drawingml/2006/table">
            <a:tbl>
              <a:tblPr firstRow="1" bandRow="1">
                <a:tableStyleId>{21E4AEA4-8DFA-4A89-87EB-49C32662AFE0}</a:tableStyleId>
              </a:tblPr>
              <a:tblGrid>
                <a:gridCol w="914400"/>
                <a:gridCol w="914400"/>
              </a:tblGrid>
              <a:tr h="342900">
                <a:tc>
                  <a:txBody>
                    <a:bodyPr/>
                    <a:lstStyle/>
                    <a:p>
                      <a:r>
                        <a:rPr lang="en-US" sz="1400" dirty="0" smtClean="0"/>
                        <a:t>Country</a:t>
                      </a:r>
                      <a:endParaRPr lang="en-US" sz="1400" dirty="0">
                        <a:latin typeface="Arial" pitchFamily="34" charset="0"/>
                        <a:cs typeface="Arial" pitchFamily="34" charset="0"/>
                      </a:endParaRPr>
                    </a:p>
                  </a:txBody>
                  <a:tcPr/>
                </a:tc>
                <a:tc>
                  <a:txBody>
                    <a:bodyPr/>
                    <a:lstStyle/>
                    <a:p>
                      <a:r>
                        <a:rPr lang="en-US" sz="1400" dirty="0" smtClean="0"/>
                        <a:t>State</a:t>
                      </a:r>
                      <a:endParaRPr lang="en-US" sz="1400" dirty="0">
                        <a:latin typeface="Arial" pitchFamily="34" charset="0"/>
                        <a:cs typeface="Arial" pitchFamily="34" charset="0"/>
                      </a:endParaRPr>
                    </a:p>
                  </a:txBody>
                  <a:tcPr/>
                </a:tc>
              </a:tr>
              <a:tr h="342900">
                <a:tc>
                  <a:txBody>
                    <a:bodyPr/>
                    <a:lstStyle/>
                    <a:p>
                      <a:pPr marL="0" algn="l" defTabSz="914400" rtl="0" eaLnBrk="1" latinLnBrk="0" hangingPunct="1"/>
                      <a:r>
                        <a:rPr lang="en-US" sz="1400" kern="1200" dirty="0" smtClean="0"/>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Tokyo</a:t>
                      </a:r>
                      <a:endParaRPr lang="en-US" sz="1400" kern="1200" dirty="0">
                        <a:solidFill>
                          <a:schemeClr val="dk1"/>
                        </a:solidFill>
                        <a:latin typeface="Arial" pitchFamily="34" charset="0"/>
                        <a:ea typeface="+mn-ea"/>
                        <a:cs typeface="Arial" pitchFamily="34" charset="0"/>
                      </a:endParaRPr>
                    </a:p>
                  </a:txBody>
                  <a:tcPr anchor="ctr"/>
                </a:tc>
              </a:tr>
              <a:tr h="333756">
                <a:tc>
                  <a:txBody>
                    <a:bodyPr/>
                    <a:lstStyle/>
                    <a:p>
                      <a:pPr marL="0" algn="l" defTabSz="914400" rtl="0" eaLnBrk="1" latinLnBrk="0" hangingPunct="1"/>
                      <a:r>
                        <a:rPr lang="en-US" sz="1400" kern="1200" dirty="0" smtClean="0"/>
                        <a:t>UK</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London</a:t>
                      </a:r>
                      <a:endParaRPr lang="en-US" sz="1400" kern="1200" dirty="0">
                        <a:solidFill>
                          <a:schemeClr val="dk1"/>
                        </a:solidFill>
                        <a:latin typeface="Arial" pitchFamily="34" charset="0"/>
                        <a:ea typeface="+mn-ea"/>
                        <a:cs typeface="Arial" pitchFamily="34" charset="0"/>
                      </a:endParaRPr>
                    </a:p>
                  </a:txBody>
                  <a:tcPr anchor="ctr"/>
                </a:tc>
              </a:tr>
              <a:tr h="352044">
                <a:tc>
                  <a:txBody>
                    <a:bodyPr/>
                    <a:lstStyle/>
                    <a:p>
                      <a:pPr marL="0" algn="l"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NA</a:t>
                      </a:r>
                      <a:endParaRPr lang="en-US" sz="1400" kern="1200" dirty="0">
                        <a:solidFill>
                          <a:schemeClr val="dk1"/>
                        </a:solidFill>
                        <a:latin typeface="Arial" pitchFamily="34" charset="0"/>
                        <a:ea typeface="+mn-ea"/>
                        <a:cs typeface="Arial" pitchFamily="34" charset="0"/>
                      </a:endParaRPr>
                    </a:p>
                  </a:txBody>
                  <a:tcPr anchor="ctr"/>
                </a:tc>
              </a:tr>
              <a:tr h="352044">
                <a:tc>
                  <a:txBody>
                    <a:bodyPr/>
                    <a:lstStyle/>
                    <a:p>
                      <a:pPr marL="0" algn="l" defTabSz="914400" rtl="0" eaLnBrk="1" latinLnBrk="0" hangingPunct="1"/>
                      <a:r>
                        <a:rPr lang="en-US" sz="1400" kern="1200" dirty="0" smtClean="0"/>
                        <a:t>UK</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London</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sp>
        <p:nvSpPr>
          <p:cNvPr id="8" name="TextBox 7"/>
          <p:cNvSpPr txBox="1"/>
          <p:nvPr/>
        </p:nvSpPr>
        <p:spPr>
          <a:xfrm>
            <a:off x="3886200" y="3400274"/>
            <a:ext cx="2514600" cy="1464231"/>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b="1" dirty="0">
                <a:solidFill>
                  <a:schemeClr val="tx2">
                    <a:lumMod val="60000"/>
                    <a:lumOff val="40000"/>
                  </a:schemeClr>
                </a:solidFill>
              </a:rPr>
              <a:t>SELECT</a:t>
            </a:r>
            <a:r>
              <a:rPr lang="en-US" sz="1600" dirty="0">
                <a:solidFill>
                  <a:schemeClr val="tx2"/>
                </a:solidFill>
                <a:latin typeface="Arial" pitchFamily="34" charset="0"/>
                <a:cs typeface="Arial" pitchFamily="34" charset="0"/>
              </a:rPr>
              <a:t> </a:t>
            </a:r>
            <a:r>
              <a:rPr lang="en-US" sz="1600" b="1" dirty="0" smtClean="0">
                <a:solidFill>
                  <a:srgbClr val="BC8F00"/>
                </a:solidFill>
              </a:rPr>
              <a:t>Country, State </a:t>
            </a:r>
          </a:p>
          <a:p>
            <a:r>
              <a:rPr lang="en-US" sz="1600" b="1" dirty="0" smtClean="0">
                <a:solidFill>
                  <a:schemeClr val="tx2">
                    <a:lumMod val="60000"/>
                    <a:lumOff val="40000"/>
                  </a:schemeClr>
                </a:solidFill>
              </a:rPr>
              <a:t>FROM</a:t>
            </a:r>
            <a:r>
              <a:rPr lang="en-US" sz="1600" dirty="0" smtClean="0">
                <a:solidFill>
                  <a:schemeClr val="tx2"/>
                </a:solidFill>
                <a:latin typeface="Arial" pitchFamily="34" charset="0"/>
                <a:cs typeface="Arial" pitchFamily="34" charset="0"/>
              </a:rPr>
              <a:t> </a:t>
            </a:r>
            <a:r>
              <a:rPr lang="en-US" sz="1600" b="1" dirty="0" smtClean="0">
                <a:solidFill>
                  <a:srgbClr val="BC8F00"/>
                </a:solidFill>
              </a:rPr>
              <a:t>Customers</a:t>
            </a:r>
            <a:endParaRPr lang="en-US" sz="1600" b="1" dirty="0">
              <a:solidFill>
                <a:srgbClr val="BC8F00"/>
              </a:solidFill>
            </a:endParaRPr>
          </a:p>
          <a:p>
            <a:r>
              <a:rPr lang="en-US" sz="1600" b="1" dirty="0">
                <a:solidFill>
                  <a:schemeClr val="tx2">
                    <a:lumMod val="60000"/>
                    <a:lumOff val="40000"/>
                  </a:schemeClr>
                </a:solidFill>
              </a:rPr>
              <a:t>UNION</a:t>
            </a:r>
          </a:p>
          <a:p>
            <a:r>
              <a:rPr lang="en-US" sz="1600" b="1" dirty="0">
                <a:solidFill>
                  <a:schemeClr val="tx2">
                    <a:lumMod val="60000"/>
                    <a:lumOff val="40000"/>
                  </a:schemeClr>
                </a:solidFill>
              </a:rPr>
              <a:t>SELECT</a:t>
            </a:r>
            <a:r>
              <a:rPr lang="en-US" sz="1600" dirty="0" smtClean="0">
                <a:solidFill>
                  <a:schemeClr val="tx2"/>
                </a:solidFill>
                <a:latin typeface="Arial" pitchFamily="34" charset="0"/>
                <a:cs typeface="Arial" pitchFamily="34" charset="0"/>
              </a:rPr>
              <a:t> </a:t>
            </a:r>
            <a:r>
              <a:rPr lang="en-US" sz="1600" b="1" dirty="0" smtClean="0">
                <a:solidFill>
                  <a:srgbClr val="BC8F00"/>
                </a:solidFill>
              </a:rPr>
              <a:t>Country, State</a:t>
            </a:r>
            <a:r>
              <a:rPr lang="en-US" sz="1600" dirty="0" smtClean="0">
                <a:solidFill>
                  <a:schemeClr val="tx2"/>
                </a:solidFill>
                <a:latin typeface="Arial" pitchFamily="34" charset="0"/>
                <a:cs typeface="Arial" pitchFamily="34" charset="0"/>
              </a:rPr>
              <a:t> </a:t>
            </a:r>
          </a:p>
          <a:p>
            <a:r>
              <a:rPr lang="en-US" sz="1600" b="1" dirty="0" smtClean="0">
                <a:solidFill>
                  <a:schemeClr val="tx2">
                    <a:lumMod val="60000"/>
                    <a:lumOff val="40000"/>
                  </a:schemeClr>
                </a:solidFill>
              </a:rPr>
              <a:t>FROM</a:t>
            </a:r>
            <a:r>
              <a:rPr lang="en-US" sz="1600" dirty="0" smtClean="0">
                <a:solidFill>
                  <a:schemeClr val="tx2"/>
                </a:solidFill>
                <a:latin typeface="Arial" pitchFamily="34" charset="0"/>
                <a:cs typeface="Arial" pitchFamily="34" charset="0"/>
              </a:rPr>
              <a:t> </a:t>
            </a:r>
            <a:r>
              <a:rPr lang="en-US" sz="1600" b="1" dirty="0" smtClean="0">
                <a:solidFill>
                  <a:srgbClr val="BC8F00"/>
                </a:solidFill>
              </a:rPr>
              <a:t>Offices;</a:t>
            </a:r>
            <a:endParaRPr lang="en-US" sz="1600" b="1" dirty="0">
              <a:solidFill>
                <a:srgbClr val="BC8F00"/>
              </a:solidFill>
            </a:endParaRPr>
          </a:p>
        </p:txBody>
      </p:sp>
      <p:sp>
        <p:nvSpPr>
          <p:cNvPr id="9" name="TextBox 8"/>
          <p:cNvSpPr txBox="1"/>
          <p:nvPr/>
        </p:nvSpPr>
        <p:spPr>
          <a:xfrm>
            <a:off x="1219200" y="1142999"/>
            <a:ext cx="1600200" cy="307777"/>
          </a:xfrm>
          <a:prstGeom prst="rect">
            <a:avLst/>
          </a:prstGeom>
          <a:noFill/>
        </p:spPr>
        <p:txBody>
          <a:bodyPr wrap="square" rtlCol="0">
            <a:spAutoFit/>
          </a:bodyPr>
          <a:lstStyle/>
          <a:p>
            <a:r>
              <a:rPr lang="en-US" sz="1400" b="1" dirty="0" smtClean="0"/>
              <a:t>Customers</a:t>
            </a:r>
            <a:endParaRPr lang="en-US" sz="1400" b="1" dirty="0"/>
          </a:p>
        </p:txBody>
      </p:sp>
      <p:sp>
        <p:nvSpPr>
          <p:cNvPr id="10" name="TextBox 9"/>
          <p:cNvSpPr txBox="1"/>
          <p:nvPr/>
        </p:nvSpPr>
        <p:spPr>
          <a:xfrm>
            <a:off x="5029200" y="1066800"/>
            <a:ext cx="3124200" cy="307777"/>
          </a:xfrm>
          <a:prstGeom prst="rect">
            <a:avLst/>
          </a:prstGeom>
          <a:noFill/>
        </p:spPr>
        <p:txBody>
          <a:bodyPr wrap="square" rtlCol="0">
            <a:spAutoFit/>
          </a:bodyPr>
          <a:lstStyle/>
          <a:p>
            <a:r>
              <a:rPr lang="en-US" sz="1400" b="1" dirty="0" smtClean="0"/>
              <a:t>Offices</a:t>
            </a:r>
            <a:endParaRPr lang="en-US" sz="1400" b="1" dirty="0"/>
          </a:p>
        </p:txBody>
      </p:sp>
      <p:graphicFrame>
        <p:nvGraphicFramePr>
          <p:cNvPr id="12" name="Table 11"/>
          <p:cNvGraphicFramePr>
            <a:graphicFrameLocks noGrp="1"/>
          </p:cNvGraphicFramePr>
          <p:nvPr>
            <p:extLst>
              <p:ext uri="{D42A27DB-BD31-4B8C-83A1-F6EECF244321}">
                <p14:modId xmlns:p14="http://schemas.microsoft.com/office/powerpoint/2010/main" val="2910814978"/>
              </p:ext>
            </p:extLst>
          </p:nvPr>
        </p:nvGraphicFramePr>
        <p:xfrm>
          <a:off x="533400" y="4407305"/>
          <a:ext cx="2324100" cy="1828800"/>
        </p:xfrm>
        <a:graphic>
          <a:graphicData uri="http://schemas.openxmlformats.org/drawingml/2006/table">
            <a:tbl>
              <a:tblPr firstRow="1" bandRow="1">
                <a:tableStyleId>{21E4AEA4-8DFA-4A89-87EB-49C32662AFE0}</a:tableStyleId>
              </a:tblPr>
              <a:tblGrid>
                <a:gridCol w="1162050"/>
                <a:gridCol w="1162050"/>
              </a:tblGrid>
              <a:tr h="248546">
                <a:tc>
                  <a:txBody>
                    <a:bodyPr/>
                    <a:lstStyle/>
                    <a:p>
                      <a:r>
                        <a:rPr lang="en-US" sz="1400" dirty="0" smtClean="0"/>
                        <a:t>Country</a:t>
                      </a:r>
                      <a:endParaRPr lang="en-US" sz="1400" dirty="0">
                        <a:latin typeface="Arial" pitchFamily="34" charset="0"/>
                        <a:cs typeface="Arial" pitchFamily="34" charset="0"/>
                      </a:endParaRPr>
                    </a:p>
                  </a:txBody>
                  <a:tcPr/>
                </a:tc>
                <a:tc>
                  <a:txBody>
                    <a:bodyPr/>
                    <a:lstStyle/>
                    <a:p>
                      <a:r>
                        <a:rPr lang="en-US" sz="1400" dirty="0" smtClean="0"/>
                        <a:t>State</a:t>
                      </a:r>
                      <a:endParaRPr lang="en-US" sz="1400" dirty="0">
                        <a:latin typeface="Arial" pitchFamily="34" charset="0"/>
                        <a:cs typeface="Arial" pitchFamily="34" charset="0"/>
                      </a:endParaRPr>
                    </a:p>
                  </a:txBody>
                  <a:tcPr/>
                </a:tc>
              </a:tr>
              <a:tr h="254564">
                <a:tc>
                  <a:txBody>
                    <a:bodyPr/>
                    <a:lstStyle/>
                    <a:p>
                      <a:pPr marL="0" algn="l" defTabSz="914400" rtl="0" eaLnBrk="1" latinLnBrk="0" hangingPunct="1"/>
                      <a:r>
                        <a:rPr lang="en-US" sz="1400" kern="1200" dirty="0" smtClean="0"/>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Tokyo</a:t>
                      </a:r>
                      <a:endParaRPr lang="en-US" sz="1400" kern="1200" dirty="0">
                        <a:solidFill>
                          <a:schemeClr val="dk1"/>
                        </a:solidFill>
                        <a:latin typeface="Arial" pitchFamily="34" charset="0"/>
                        <a:ea typeface="+mn-ea"/>
                        <a:cs typeface="Arial" pitchFamily="34" charset="0"/>
                      </a:endParaRPr>
                    </a:p>
                  </a:txBody>
                  <a:tcPr anchor="ctr"/>
                </a:tc>
              </a:tr>
              <a:tr h="297516">
                <a:tc>
                  <a:txBody>
                    <a:bodyPr/>
                    <a:lstStyle/>
                    <a:p>
                      <a:pPr marL="0" algn="l"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MA</a:t>
                      </a:r>
                      <a:endParaRPr lang="en-US" sz="1400" kern="1200" dirty="0">
                        <a:solidFill>
                          <a:schemeClr val="dk1"/>
                        </a:solidFill>
                        <a:latin typeface="Arial" pitchFamily="34" charset="0"/>
                        <a:ea typeface="+mn-ea"/>
                        <a:cs typeface="Arial" pitchFamily="34" charset="0"/>
                      </a:endParaRPr>
                    </a:p>
                  </a:txBody>
                  <a:tcPr anchor="ctr"/>
                </a:tc>
              </a:tr>
              <a:tr h="297516">
                <a:tc>
                  <a:txBody>
                    <a:bodyPr/>
                    <a:lstStyle/>
                    <a:p>
                      <a:pPr marL="0" algn="l"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NY</a:t>
                      </a:r>
                      <a:endParaRPr lang="en-US" sz="1400" kern="1200" dirty="0">
                        <a:solidFill>
                          <a:schemeClr val="dk1"/>
                        </a:solidFill>
                        <a:latin typeface="Arial" pitchFamily="34" charset="0"/>
                        <a:ea typeface="+mn-ea"/>
                        <a:cs typeface="Arial" pitchFamily="34" charset="0"/>
                      </a:endParaRPr>
                    </a:p>
                  </a:txBody>
                  <a:tcPr anchor="ctr"/>
                </a:tc>
              </a:tr>
              <a:tr h="248546">
                <a:tc>
                  <a:txBody>
                    <a:bodyPr/>
                    <a:lstStyle/>
                    <a:p>
                      <a:pPr marL="0" algn="l" defTabSz="914400" rtl="0" eaLnBrk="1" latinLnBrk="0" hangingPunct="1"/>
                      <a:r>
                        <a:rPr lang="en-US" sz="1400" kern="1200" dirty="0" smtClean="0"/>
                        <a:t>UK</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London</a:t>
                      </a:r>
                      <a:endParaRPr lang="en-US" sz="1400" kern="1200" dirty="0">
                        <a:solidFill>
                          <a:schemeClr val="dk1"/>
                        </a:solidFill>
                        <a:latin typeface="Arial" pitchFamily="34" charset="0"/>
                        <a:ea typeface="+mn-ea"/>
                        <a:cs typeface="Arial" pitchFamily="34" charset="0"/>
                      </a:endParaRPr>
                    </a:p>
                  </a:txBody>
                  <a:tcPr anchor="ctr"/>
                </a:tc>
              </a:tr>
              <a:tr h="248546">
                <a:tc>
                  <a:txBody>
                    <a:bodyPr/>
                    <a:lstStyle/>
                    <a:p>
                      <a:pPr marL="0" algn="l"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NA</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sp>
        <p:nvSpPr>
          <p:cNvPr id="11" name="TextBox 10"/>
          <p:cNvSpPr txBox="1"/>
          <p:nvPr/>
        </p:nvSpPr>
        <p:spPr>
          <a:xfrm>
            <a:off x="3200400" y="5055719"/>
            <a:ext cx="3124200" cy="646986"/>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b="0" dirty="0" smtClean="0">
                <a:solidFill>
                  <a:schemeClr val="tx2"/>
                </a:solidFill>
                <a:latin typeface="Arial" pitchFamily="34" charset="0"/>
                <a:cs typeface="Arial" pitchFamily="34" charset="0"/>
              </a:rPr>
              <a:t>All the unique records from both the tables will </a:t>
            </a:r>
            <a:r>
              <a:rPr lang="en-US" sz="1600" b="0" smtClean="0">
                <a:solidFill>
                  <a:schemeClr val="tx2"/>
                </a:solidFill>
                <a:latin typeface="Arial" pitchFamily="34" charset="0"/>
                <a:cs typeface="Arial" pitchFamily="34" charset="0"/>
              </a:rPr>
              <a:t>be fetched.</a:t>
            </a:r>
            <a:endParaRPr lang="en-US" sz="1600" b="0" dirty="0">
              <a:solidFill>
                <a:schemeClr val="tx2"/>
              </a:solidFill>
              <a:latin typeface="Arial" pitchFamily="34" charset="0"/>
              <a:cs typeface="Arial" pitchFamily="34" charset="0"/>
            </a:endParaRPr>
          </a:p>
        </p:txBody>
      </p:sp>
      <p:sp>
        <p:nvSpPr>
          <p:cNvPr id="13" name="Right Brace 12"/>
          <p:cNvSpPr/>
          <p:nvPr/>
        </p:nvSpPr>
        <p:spPr>
          <a:xfrm>
            <a:off x="2895600" y="4483505"/>
            <a:ext cx="304800" cy="18288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ine Callout 2 13"/>
          <p:cNvSpPr/>
          <p:nvPr/>
        </p:nvSpPr>
        <p:spPr>
          <a:xfrm>
            <a:off x="7543800" y="2106065"/>
            <a:ext cx="1219200" cy="1005840"/>
          </a:xfrm>
          <a:prstGeom prst="borderCallout2">
            <a:avLst>
              <a:gd name="adj1" fmla="val 85302"/>
              <a:gd name="adj2" fmla="val -66758"/>
              <a:gd name="adj3" fmla="val 45416"/>
              <a:gd name="adj4" fmla="val -550"/>
              <a:gd name="adj5" fmla="val 14953"/>
              <a:gd name="adj6" fmla="val -6644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Arial" pitchFamily="34" charset="0"/>
                <a:cs typeface="Arial" pitchFamily="34" charset="0"/>
              </a:rPr>
              <a:t>Duplicate records within the table.</a:t>
            </a:r>
            <a:endParaRPr lang="en-US" sz="1400" dirty="0">
              <a:latin typeface="Arial" pitchFamily="34" charset="0"/>
              <a:cs typeface="Arial" pitchFamily="34" charset="0"/>
            </a:endParaRPr>
          </a:p>
        </p:txBody>
      </p:sp>
      <p:sp>
        <p:nvSpPr>
          <p:cNvPr id="15" name="Rounded Rectangle 14"/>
          <p:cNvSpPr/>
          <p:nvPr/>
        </p:nvSpPr>
        <p:spPr>
          <a:xfrm>
            <a:off x="3352800" y="1816505"/>
            <a:ext cx="13716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Arial" pitchFamily="34" charset="0"/>
                <a:cs typeface="Arial" pitchFamily="34" charset="0"/>
              </a:rPr>
              <a:t>Duplicate records across the table.</a:t>
            </a:r>
            <a:endParaRPr lang="en-US" sz="1400" dirty="0">
              <a:latin typeface="Arial" pitchFamily="34" charset="0"/>
              <a:cs typeface="Arial" pitchFamily="34" charset="0"/>
            </a:endParaRPr>
          </a:p>
        </p:txBody>
      </p:sp>
      <p:cxnSp>
        <p:nvCxnSpPr>
          <p:cNvPr id="17" name="Straight Connector 16"/>
          <p:cNvCxnSpPr>
            <a:stCxn id="15" idx="3"/>
          </p:cNvCxnSpPr>
          <p:nvPr/>
        </p:nvCxnSpPr>
        <p:spPr>
          <a:xfrm flipV="1">
            <a:off x="4724400" y="1968905"/>
            <a:ext cx="304800" cy="2667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15" idx="1"/>
          </p:cNvCxnSpPr>
          <p:nvPr/>
        </p:nvCxnSpPr>
        <p:spPr>
          <a:xfrm flipH="1" flipV="1">
            <a:off x="2895600" y="1968905"/>
            <a:ext cx="457200" cy="266700"/>
          </a:xfrm>
          <a:prstGeom prst="line">
            <a:avLst/>
          </a:prstGeom>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1295400" y="4111823"/>
            <a:ext cx="1600200" cy="307777"/>
          </a:xfrm>
          <a:prstGeom prst="rect">
            <a:avLst/>
          </a:prstGeom>
          <a:noFill/>
        </p:spPr>
        <p:txBody>
          <a:bodyPr wrap="square" rtlCol="0">
            <a:spAutoFit/>
          </a:bodyPr>
          <a:lstStyle/>
          <a:p>
            <a:r>
              <a:rPr lang="en-US" sz="1400" b="1" dirty="0" smtClean="0"/>
              <a:t>Output</a:t>
            </a:r>
            <a:endParaRPr lang="en-US" sz="1400" b="1" dirty="0"/>
          </a:p>
        </p:txBody>
      </p:sp>
      <p:sp>
        <p:nvSpPr>
          <p:cNvPr id="18" name="Slide Number Placeholder 17"/>
          <p:cNvSpPr>
            <a:spLocks noGrp="1"/>
          </p:cNvSpPr>
          <p:nvPr>
            <p:ph type="sldNum" sz="quarter" idx="10"/>
          </p:nvPr>
        </p:nvSpPr>
        <p:spPr>
          <a:xfrm>
            <a:off x="152400" y="6414139"/>
            <a:ext cx="457200" cy="277813"/>
          </a:xfrm>
        </p:spPr>
        <p:txBody>
          <a:bodyPr/>
          <a:lstStyle/>
          <a:p>
            <a:fld id="{47ED8886-DB3B-44F4-9A80-E6A224679F20}" type="slidenum">
              <a:rPr lang="en-US" smtClean="0"/>
              <a:pPr/>
              <a:t>28</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US" sz="3600" dirty="0" smtClean="0">
                <a:latin typeface="+mn-lt"/>
              </a:rPr>
              <a:t>Union All Operators</a:t>
            </a:r>
            <a:endParaRPr lang="en-IN" sz="3600" dirty="0">
              <a:latin typeface="+mn-lt"/>
            </a:endParaRPr>
          </a:p>
        </p:txBody>
      </p:sp>
      <p:sp>
        <p:nvSpPr>
          <p:cNvPr id="3" name="Content Placeholder 2"/>
          <p:cNvSpPr>
            <a:spLocks noGrp="1"/>
          </p:cNvSpPr>
          <p:nvPr>
            <p:ph idx="1"/>
          </p:nvPr>
        </p:nvSpPr>
        <p:spPr>
          <a:xfrm>
            <a:off x="381000" y="1143000"/>
            <a:ext cx="8458200" cy="4946650"/>
          </a:xfrm>
        </p:spPr>
        <p:txBody>
          <a:bodyPr/>
          <a:lstStyle/>
          <a:p>
            <a:pPr>
              <a:lnSpc>
                <a:spcPct val="120000"/>
              </a:lnSpc>
              <a:spcBef>
                <a:spcPts val="0"/>
              </a:spcBef>
            </a:pPr>
            <a:r>
              <a:rPr lang="en-US" sz="2000" dirty="0" smtClean="0"/>
              <a:t>UNION ALL</a:t>
            </a:r>
          </a:p>
          <a:p>
            <a:pPr marL="365760" indent="0">
              <a:spcBef>
                <a:spcPts val="0"/>
              </a:spcBef>
              <a:buNone/>
            </a:pPr>
            <a:r>
              <a:rPr lang="en-US" sz="1800" dirty="0" smtClean="0"/>
              <a:t>If</a:t>
            </a:r>
            <a:r>
              <a:rPr lang="en-US" sz="1800" dirty="0"/>
              <a:t> </a:t>
            </a:r>
            <a:r>
              <a:rPr lang="en-US" sz="1800" dirty="0" smtClean="0"/>
              <a:t>UNION ALL</a:t>
            </a:r>
            <a:r>
              <a:rPr lang="en-US" sz="1800" dirty="0"/>
              <a:t> is specified, duplicate rows returned by </a:t>
            </a:r>
            <a:r>
              <a:rPr lang="en-US" sz="1800" dirty="0" smtClean="0"/>
              <a:t>union expression</a:t>
            </a:r>
            <a:r>
              <a:rPr lang="en-US" sz="1800" dirty="0"/>
              <a:t> are retained. If two query expressions return the same row, two copies of the row are returned in the final result</a:t>
            </a:r>
            <a:r>
              <a:rPr lang="en-US" sz="1800" dirty="0" smtClean="0"/>
              <a:t>.</a:t>
            </a:r>
            <a:r>
              <a:rPr lang="en-US" sz="1800" dirty="0"/>
              <a:t> f ALL is not specified, duplicate rows are eliminated from the result </a:t>
            </a:r>
            <a:r>
              <a:rPr lang="en-US" sz="1800" dirty="0" smtClean="0"/>
              <a:t>set.</a:t>
            </a:r>
          </a:p>
          <a:p>
            <a:pPr>
              <a:lnSpc>
                <a:spcPct val="120000"/>
              </a:lnSpc>
              <a:spcBef>
                <a:spcPts val="0"/>
              </a:spcBef>
            </a:pPr>
            <a:r>
              <a:rPr lang="en-US" sz="2000" dirty="0"/>
              <a:t>Syntax</a:t>
            </a:r>
          </a:p>
          <a:p>
            <a:pPr marL="365760" lvl="1" indent="0">
              <a:lnSpc>
                <a:spcPct val="120000"/>
              </a:lnSpc>
              <a:spcBef>
                <a:spcPts val="0"/>
              </a:spcBef>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query_specification</a:t>
            </a:r>
            <a:r>
              <a:rPr lang="en-US" sz="1600" dirty="0" smtClean="0">
                <a:latin typeface="Courier New" pitchFamily="49" charset="0"/>
                <a:cs typeface="Courier New" pitchFamily="49" charset="0"/>
              </a:rPr>
              <a:t>&gt; | ( &lt;</a:t>
            </a:r>
            <a:r>
              <a:rPr lang="en-US" sz="1600" dirty="0" err="1" smtClean="0">
                <a:latin typeface="Courier New" pitchFamily="49" charset="0"/>
                <a:cs typeface="Courier New" pitchFamily="49" charset="0"/>
              </a:rPr>
              <a:t>query_expression</a:t>
            </a:r>
            <a:r>
              <a:rPr lang="en-US" sz="1600" dirty="0" smtClean="0">
                <a:latin typeface="Courier New" pitchFamily="49" charset="0"/>
                <a:cs typeface="Courier New" pitchFamily="49" charset="0"/>
              </a:rPr>
              <a:t>&gt; ) } </a:t>
            </a:r>
          </a:p>
          <a:p>
            <a:pPr marL="365760" lvl="1" indent="0">
              <a:lnSpc>
                <a:spcPct val="120000"/>
              </a:lnSpc>
              <a:spcBef>
                <a:spcPts val="0"/>
              </a:spcBef>
              <a:buNone/>
            </a:pPr>
            <a:r>
              <a:rPr lang="en-US" sz="1600" dirty="0" smtClean="0">
                <a:solidFill>
                  <a:srgbClr val="0070C0"/>
                </a:solidFill>
                <a:latin typeface="Courier New" pitchFamily="49" charset="0"/>
                <a:cs typeface="Courier New" pitchFamily="49" charset="0"/>
              </a:rPr>
              <a:t>UNION  ALL  </a:t>
            </a: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query_specification</a:t>
            </a:r>
            <a:r>
              <a:rPr lang="en-US" sz="1600" dirty="0" smtClean="0">
                <a:latin typeface="Courier New" pitchFamily="49" charset="0"/>
                <a:cs typeface="Courier New" pitchFamily="49" charset="0"/>
              </a:rPr>
              <a:t> | ( &lt;</a:t>
            </a:r>
            <a:r>
              <a:rPr lang="en-US" sz="1600" dirty="0" err="1" smtClean="0">
                <a:latin typeface="Courier New" pitchFamily="49" charset="0"/>
                <a:cs typeface="Courier New" pitchFamily="49" charset="0"/>
              </a:rPr>
              <a:t>query_expression</a:t>
            </a:r>
            <a:r>
              <a:rPr lang="en-US" sz="1600" dirty="0" smtClean="0">
                <a:latin typeface="Courier New" pitchFamily="49" charset="0"/>
                <a:cs typeface="Courier New" pitchFamily="49" charset="0"/>
              </a:rPr>
              <a:t>&gt; ) </a:t>
            </a:r>
          </a:p>
          <a:p>
            <a:pPr marL="365760" lvl="1" indent="0">
              <a:lnSpc>
                <a:spcPct val="120000"/>
              </a:lnSpc>
              <a:spcBef>
                <a:spcPts val="0"/>
              </a:spcBef>
              <a:buNone/>
            </a:pPr>
            <a:r>
              <a:rPr lang="en-US" sz="1600" dirty="0" smtClean="0">
                <a:latin typeface="Courier New" pitchFamily="49" charset="0"/>
                <a:cs typeface="Courier New" pitchFamily="49" charset="0"/>
              </a:rPr>
              <a:t>[ </a:t>
            </a:r>
            <a:r>
              <a:rPr lang="en-US" sz="1600" dirty="0">
                <a:solidFill>
                  <a:srgbClr val="0070C0"/>
                </a:solidFill>
                <a:latin typeface="Courier New" pitchFamily="49" charset="0"/>
                <a:cs typeface="Courier New" pitchFamily="49" charset="0"/>
              </a:rPr>
              <a:t>UNION  ALL  </a:t>
            </a: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query_specification</a:t>
            </a:r>
            <a:r>
              <a:rPr lang="en-US" sz="1600" dirty="0" smtClean="0">
                <a:latin typeface="Courier New" pitchFamily="49" charset="0"/>
                <a:cs typeface="Courier New" pitchFamily="49" charset="0"/>
              </a:rPr>
              <a:t>&gt; | ( &lt;</a:t>
            </a:r>
            <a:r>
              <a:rPr lang="en-US" sz="1600" dirty="0" err="1" smtClean="0">
                <a:latin typeface="Courier New" pitchFamily="49" charset="0"/>
                <a:cs typeface="Courier New" pitchFamily="49" charset="0"/>
              </a:rPr>
              <a:t>query_expression</a:t>
            </a:r>
            <a:r>
              <a:rPr lang="en-US" sz="1600" dirty="0" smtClean="0">
                <a:latin typeface="Courier New" pitchFamily="49" charset="0"/>
                <a:cs typeface="Courier New" pitchFamily="49" charset="0"/>
              </a:rPr>
              <a:t>&gt; ) </a:t>
            </a:r>
          </a:p>
          <a:p>
            <a:pPr marL="365760" lvl="1" indent="0">
              <a:lnSpc>
                <a:spcPct val="120000"/>
              </a:lnSpc>
              <a:spcBef>
                <a:spcPts val="0"/>
              </a:spcBef>
              <a:buNone/>
            </a:pPr>
            <a:r>
              <a:rPr lang="en-US" sz="1600" dirty="0" smtClean="0">
                <a:latin typeface="Courier New" pitchFamily="49" charset="0"/>
                <a:cs typeface="Courier New" pitchFamily="49" charset="0"/>
              </a:rPr>
              <a:t>[ ...n ] ] </a:t>
            </a:r>
          </a:p>
          <a:p>
            <a:pPr>
              <a:lnSpc>
                <a:spcPct val="120000"/>
              </a:lnSpc>
              <a:spcBef>
                <a:spcPts val="0"/>
              </a:spcBef>
              <a:buNone/>
            </a:pPr>
            <a:endParaRPr lang="en-US" sz="1800" dirty="0" smtClean="0"/>
          </a:p>
        </p:txBody>
      </p:sp>
      <p:pic>
        <p:nvPicPr>
          <p:cNvPr id="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4771096"/>
            <a:ext cx="2432593" cy="124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0412" y="4771096"/>
            <a:ext cx="2441188" cy="12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334000" y="5029200"/>
            <a:ext cx="95250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defRPr sz="1400">
                <a:solidFill>
                  <a:schemeClr val="bg1"/>
                </a:solidFill>
              </a:defRPr>
            </a:lvl1pPr>
          </a:lstStyle>
          <a:p>
            <a:r>
              <a:rPr lang="en-US" b="1" dirty="0">
                <a:solidFill>
                  <a:schemeClr val="tx1"/>
                </a:solidFill>
              </a:rPr>
              <a:t>A &amp; </a:t>
            </a:r>
            <a:r>
              <a:rPr lang="en-US" b="1" dirty="0" smtClean="0">
                <a:solidFill>
                  <a:schemeClr val="tx1"/>
                </a:solidFill>
              </a:rPr>
              <a:t>B </a:t>
            </a:r>
            <a:r>
              <a:rPr lang="en-US" b="1" dirty="0">
                <a:solidFill>
                  <a:schemeClr val="tx1"/>
                </a:solidFill>
              </a:rPr>
              <a:t>where</a:t>
            </a:r>
          </a:p>
          <a:p>
            <a:r>
              <a:rPr lang="en-US" b="1" dirty="0">
                <a:solidFill>
                  <a:schemeClr val="tx1"/>
                </a:solidFill>
              </a:rPr>
              <a:t>A </a:t>
            </a:r>
            <a:r>
              <a:rPr lang="en-US" b="1" dirty="0" smtClean="0">
                <a:solidFill>
                  <a:schemeClr val="tx1"/>
                </a:solidFill>
              </a:rPr>
              <a:t>∩ B </a:t>
            </a:r>
            <a:r>
              <a:rPr lang="en-US" b="1" dirty="0">
                <a:solidFill>
                  <a:schemeClr val="tx1"/>
                </a:solidFill>
              </a:rPr>
              <a:t>=Ø</a:t>
            </a:r>
          </a:p>
        </p:txBody>
      </p:sp>
      <p:sp>
        <p:nvSpPr>
          <p:cNvPr id="9" name="TextBox 8"/>
          <p:cNvSpPr txBox="1"/>
          <p:nvPr/>
        </p:nvSpPr>
        <p:spPr>
          <a:xfrm>
            <a:off x="187713" y="4751947"/>
            <a:ext cx="2120806" cy="126188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a:solidFill>
                  <a:srgbClr val="0070C0"/>
                </a:solidFill>
              </a:rPr>
              <a:t>SELECT</a:t>
            </a:r>
            <a:r>
              <a:rPr lang="en-US" sz="1400" dirty="0">
                <a:solidFill>
                  <a:schemeClr val="tx1"/>
                </a:solidFill>
              </a:rPr>
              <a:t> </a:t>
            </a:r>
            <a:r>
              <a:rPr lang="en-US" sz="1600" b="1" dirty="0">
                <a:solidFill>
                  <a:srgbClr val="BC8F00"/>
                </a:solidFill>
              </a:rPr>
              <a:t>coulmn1</a:t>
            </a:r>
            <a:r>
              <a:rPr lang="en-US" sz="1400" dirty="0" smtClean="0">
                <a:solidFill>
                  <a:schemeClr val="tx1"/>
                </a:solidFill>
              </a:rPr>
              <a:t> </a:t>
            </a:r>
            <a:r>
              <a:rPr lang="en-US" sz="1400" dirty="0">
                <a:solidFill>
                  <a:srgbClr val="0070C0"/>
                </a:solidFill>
              </a:rPr>
              <a:t>FROM</a:t>
            </a:r>
            <a:r>
              <a:rPr lang="en-US" sz="1400" dirty="0">
                <a:solidFill>
                  <a:schemeClr val="tx1"/>
                </a:solidFill>
              </a:rPr>
              <a:t> </a:t>
            </a:r>
            <a:r>
              <a:rPr lang="en-US" sz="1600" b="1" dirty="0">
                <a:solidFill>
                  <a:srgbClr val="BC8F00"/>
                </a:solidFill>
              </a:rPr>
              <a:t>table1</a:t>
            </a:r>
          </a:p>
          <a:p>
            <a:r>
              <a:rPr lang="en-US" sz="1400" dirty="0" smtClean="0">
                <a:solidFill>
                  <a:srgbClr val="0070C0"/>
                </a:solidFill>
              </a:rPr>
              <a:t>UNION ALL</a:t>
            </a:r>
            <a:endParaRPr lang="en-US" sz="1400" dirty="0">
              <a:solidFill>
                <a:srgbClr val="0070C0"/>
              </a:solidFill>
            </a:endParaRPr>
          </a:p>
          <a:p>
            <a:r>
              <a:rPr lang="en-US" sz="1400" dirty="0">
                <a:solidFill>
                  <a:srgbClr val="0070C0"/>
                </a:solidFill>
              </a:rPr>
              <a:t>SELECT</a:t>
            </a:r>
            <a:r>
              <a:rPr lang="en-US" sz="1400" dirty="0">
                <a:solidFill>
                  <a:schemeClr val="tx1"/>
                </a:solidFill>
              </a:rPr>
              <a:t> </a:t>
            </a:r>
            <a:r>
              <a:rPr lang="en-US" sz="1400" b="1" dirty="0">
                <a:solidFill>
                  <a:srgbClr val="BC8F00"/>
                </a:solidFill>
              </a:rPr>
              <a:t>coulmn1</a:t>
            </a:r>
            <a:r>
              <a:rPr lang="en-US" sz="1400" dirty="0" smtClean="0">
                <a:solidFill>
                  <a:schemeClr val="tx1"/>
                </a:solidFill>
              </a:rPr>
              <a:t> </a:t>
            </a:r>
            <a:r>
              <a:rPr lang="en-US" sz="1400" dirty="0">
                <a:solidFill>
                  <a:srgbClr val="0070C0"/>
                </a:solidFill>
              </a:rPr>
              <a:t>FROM</a:t>
            </a:r>
            <a:r>
              <a:rPr lang="en-US" sz="1400" dirty="0">
                <a:solidFill>
                  <a:schemeClr val="tx1"/>
                </a:solidFill>
              </a:rPr>
              <a:t> </a:t>
            </a:r>
            <a:r>
              <a:rPr lang="en-US" sz="1600" b="1" dirty="0">
                <a:solidFill>
                  <a:srgbClr val="BC8F00"/>
                </a:solidFill>
              </a:rPr>
              <a:t>table2</a:t>
            </a:r>
            <a:r>
              <a:rPr lang="en-US" sz="1400" dirty="0">
                <a:solidFill>
                  <a:schemeClr val="tx1"/>
                </a:solidFill>
              </a:rPr>
              <a:t>;</a:t>
            </a:r>
          </a:p>
        </p:txBody>
      </p:sp>
      <p:sp>
        <p:nvSpPr>
          <p:cNvPr id="10" name="Slide Number Placeholder 9"/>
          <p:cNvSpPr>
            <a:spLocks noGrp="1"/>
          </p:cNvSpPr>
          <p:nvPr>
            <p:ph type="sldNum" sz="quarter" idx="10"/>
          </p:nvPr>
        </p:nvSpPr>
        <p:spPr>
          <a:xfrm>
            <a:off x="138752" y="6427787"/>
            <a:ext cx="457200" cy="277813"/>
          </a:xfrm>
        </p:spPr>
        <p:txBody>
          <a:bodyPr/>
          <a:lstStyle/>
          <a:p>
            <a:fld id="{47ED8886-DB3B-44F4-9A80-E6A224679F20}" type="slidenum">
              <a:rPr lang="en-US" smtClean="0"/>
              <a:pPr/>
              <a:t>29</a:t>
            </a:fld>
            <a:endParaRPr lang="en-US" dirty="0"/>
          </a:p>
        </p:txBody>
      </p:sp>
    </p:spTree>
    <p:extLst>
      <p:ext uri="{BB962C8B-B14F-4D97-AF65-F5344CB8AC3E}">
        <p14:creationId xmlns:p14="http://schemas.microsoft.com/office/powerpoint/2010/main" val="78252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185160" y="2514600"/>
            <a:ext cx="5562600" cy="2286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nSpc>
                <a:spcPct val="120000"/>
              </a:lnSpc>
            </a:pPr>
            <a:r>
              <a:rPr lang="en-US" dirty="0">
                <a:solidFill>
                  <a:schemeClr val="bg1"/>
                </a:solidFill>
              </a:rPr>
              <a:t>This session on SQL operators, provides knowledge and understanding </a:t>
            </a:r>
            <a:r>
              <a:rPr lang="en-US" dirty="0" smtClean="0">
                <a:solidFill>
                  <a:schemeClr val="bg1"/>
                </a:solidFill>
              </a:rPr>
              <a:t>on the </a:t>
            </a:r>
            <a:r>
              <a:rPr lang="en-US" dirty="0">
                <a:solidFill>
                  <a:schemeClr val="bg1"/>
                </a:solidFill>
              </a:rPr>
              <a:t>use of operators available in ANSI. It also demonstrates the application of the syntax learned as part of this session in a case study provided. </a:t>
            </a:r>
          </a:p>
        </p:txBody>
      </p:sp>
      <p:sp>
        <p:nvSpPr>
          <p:cNvPr id="2" name="Title 1"/>
          <p:cNvSpPr>
            <a:spLocks noGrp="1"/>
          </p:cNvSpPr>
          <p:nvPr>
            <p:ph type="title"/>
          </p:nvPr>
        </p:nvSpPr>
        <p:spPr>
          <a:xfrm>
            <a:off x="1303020" y="0"/>
            <a:ext cx="7840980" cy="838200"/>
          </a:xfrm>
        </p:spPr>
        <p:txBody>
          <a:bodyPr/>
          <a:lstStyle/>
          <a:p>
            <a:r>
              <a:rPr lang="en-US" sz="3600" dirty="0" smtClean="0">
                <a:latin typeface="+mn-lt"/>
              </a:rPr>
              <a:t>Overview</a:t>
            </a:r>
            <a:endParaRPr lang="en-US" sz="3600" dirty="0">
              <a:latin typeface="+mn-lt"/>
            </a:endParaRPr>
          </a:p>
        </p:txBody>
      </p:sp>
      <p:sp>
        <p:nvSpPr>
          <p:cNvPr id="3" name="Content Placeholder 2"/>
          <p:cNvSpPr>
            <a:spLocks noGrp="1"/>
          </p:cNvSpPr>
          <p:nvPr>
            <p:ph idx="1"/>
          </p:nvPr>
        </p:nvSpPr>
        <p:spPr>
          <a:xfrm>
            <a:off x="2819400" y="5029200"/>
            <a:ext cx="5728993" cy="3352800"/>
          </a:xfrm>
        </p:spPr>
        <p:txBody>
          <a:bodyPr/>
          <a:lstStyle/>
          <a:p>
            <a:pPr marL="0" indent="0">
              <a:lnSpc>
                <a:spcPct val="120000"/>
              </a:lnSpc>
              <a:spcBef>
                <a:spcPts val="0"/>
              </a:spcBef>
              <a:buNone/>
            </a:pPr>
            <a:r>
              <a:rPr lang="en-US" sz="1800" dirty="0" smtClean="0">
                <a:solidFill>
                  <a:schemeClr val="bg1"/>
                </a:solidFill>
              </a:rPr>
              <a:t>This session on SQL operators, provides knowledge and understanding of the use of operators available in ANSI. It also demonstrates the application of the syntax learned as part of this session in a case study provided. </a:t>
            </a:r>
            <a:endParaRPr lang="en-US" sz="1800" dirty="0">
              <a:solidFill>
                <a:schemeClr val="bg1"/>
              </a:solidFill>
            </a:endParaRPr>
          </a:p>
        </p:txBody>
      </p:sp>
      <p:sp>
        <p:nvSpPr>
          <p:cNvPr id="7" name="Slide Number Placeholder 6"/>
          <p:cNvSpPr>
            <a:spLocks noGrp="1"/>
          </p:cNvSpPr>
          <p:nvPr>
            <p:ph type="sldNum" sz="quarter" idx="10"/>
          </p:nvPr>
        </p:nvSpPr>
        <p:spPr/>
        <p:txBody>
          <a:bodyPr/>
          <a:lstStyle/>
          <a:p>
            <a:fld id="{47ED8886-DB3B-44F4-9A80-E6A224679F20}" type="slidenum">
              <a:rPr lang="en-US" smtClean="0"/>
              <a:pPr/>
              <a:t>3</a:t>
            </a:fld>
            <a:endParaRPr lang="en-US" dirty="0"/>
          </a:p>
        </p:txBody>
      </p:sp>
      <p:pic>
        <p:nvPicPr>
          <p:cNvPr id="8" name="Picture 2" descr="emotions,examining,eyeballs,eyes,faces,looking,magnification,magnifying,magnifying glasses,seeing,smiles,smiley,smiley face,smiley faces,smileys,smilie,smilie face,smilie faces,smilies,smiling,smily,smily face,smily faces,smilys,symb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4" y="2362200"/>
            <a:ext cx="2912746" cy="291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45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53"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2000" fill="hold"/>
                                        <p:tgtEl>
                                          <p:spTgt spid="8"/>
                                        </p:tgtEl>
                                        <p:attrNameLst>
                                          <p:attrName>ppt_w</p:attrName>
                                        </p:attrNameLst>
                                      </p:cBhvr>
                                      <p:tavLst>
                                        <p:tav tm="0">
                                          <p:val>
                                            <p:fltVal val="0"/>
                                          </p:val>
                                        </p:tav>
                                        <p:tav tm="100000">
                                          <p:val>
                                            <p:strVal val="#ppt_w"/>
                                          </p:val>
                                        </p:tav>
                                      </p:tavLst>
                                    </p:anim>
                                    <p:anim calcmode="lin" valueType="num">
                                      <p:cBhvr>
                                        <p:cTn id="11" dur="2000" fill="hold"/>
                                        <p:tgtEl>
                                          <p:spTgt spid="8"/>
                                        </p:tgtEl>
                                        <p:attrNameLst>
                                          <p:attrName>ppt_h</p:attrName>
                                        </p:attrNameLst>
                                      </p:cBhvr>
                                      <p:tavLst>
                                        <p:tav tm="0">
                                          <p:val>
                                            <p:fltVal val="0"/>
                                          </p:val>
                                        </p:tav>
                                        <p:tav tm="100000">
                                          <p:val>
                                            <p:strVal val="#ppt_h"/>
                                          </p:val>
                                        </p:tav>
                                      </p:tavLst>
                                    </p:anim>
                                    <p:animEffect transition="in" filter="fad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80">
                                          <p:stCondLst>
                                            <p:cond delay="0"/>
                                          </p:stCondLst>
                                        </p:cTn>
                                        <p:tgtEl>
                                          <p:spTgt spid="11"/>
                                        </p:tgtEl>
                                      </p:cBhvr>
                                    </p:animEffect>
                                    <p:anim calcmode="lin" valueType="num">
                                      <p:cBhvr>
                                        <p:cTn id="1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3" dur="26">
                                          <p:stCondLst>
                                            <p:cond delay="650"/>
                                          </p:stCondLst>
                                        </p:cTn>
                                        <p:tgtEl>
                                          <p:spTgt spid="11"/>
                                        </p:tgtEl>
                                      </p:cBhvr>
                                      <p:to x="100000" y="60000"/>
                                    </p:animScale>
                                    <p:animScale>
                                      <p:cBhvr>
                                        <p:cTn id="24" dur="166" decel="50000">
                                          <p:stCondLst>
                                            <p:cond delay="676"/>
                                          </p:stCondLst>
                                        </p:cTn>
                                        <p:tgtEl>
                                          <p:spTgt spid="11"/>
                                        </p:tgtEl>
                                      </p:cBhvr>
                                      <p:to x="100000" y="100000"/>
                                    </p:animScale>
                                    <p:animScale>
                                      <p:cBhvr>
                                        <p:cTn id="25" dur="26">
                                          <p:stCondLst>
                                            <p:cond delay="1312"/>
                                          </p:stCondLst>
                                        </p:cTn>
                                        <p:tgtEl>
                                          <p:spTgt spid="11"/>
                                        </p:tgtEl>
                                      </p:cBhvr>
                                      <p:to x="100000" y="80000"/>
                                    </p:animScale>
                                    <p:animScale>
                                      <p:cBhvr>
                                        <p:cTn id="26" dur="166" decel="50000">
                                          <p:stCondLst>
                                            <p:cond delay="1338"/>
                                          </p:stCondLst>
                                        </p:cTn>
                                        <p:tgtEl>
                                          <p:spTgt spid="11"/>
                                        </p:tgtEl>
                                      </p:cBhvr>
                                      <p:to x="100000" y="100000"/>
                                    </p:animScale>
                                    <p:animScale>
                                      <p:cBhvr>
                                        <p:cTn id="27" dur="26">
                                          <p:stCondLst>
                                            <p:cond delay="1642"/>
                                          </p:stCondLst>
                                        </p:cTn>
                                        <p:tgtEl>
                                          <p:spTgt spid="11"/>
                                        </p:tgtEl>
                                      </p:cBhvr>
                                      <p:to x="100000" y="90000"/>
                                    </p:animScale>
                                    <p:animScale>
                                      <p:cBhvr>
                                        <p:cTn id="28" dur="166" decel="50000">
                                          <p:stCondLst>
                                            <p:cond delay="1668"/>
                                          </p:stCondLst>
                                        </p:cTn>
                                        <p:tgtEl>
                                          <p:spTgt spid="11"/>
                                        </p:tgtEl>
                                      </p:cBhvr>
                                      <p:to x="100000" y="100000"/>
                                    </p:animScale>
                                    <p:animScale>
                                      <p:cBhvr>
                                        <p:cTn id="29" dur="26">
                                          <p:stCondLst>
                                            <p:cond delay="1808"/>
                                          </p:stCondLst>
                                        </p:cTn>
                                        <p:tgtEl>
                                          <p:spTgt spid="11"/>
                                        </p:tgtEl>
                                      </p:cBhvr>
                                      <p:to x="100000" y="95000"/>
                                    </p:animScale>
                                    <p:animScale>
                                      <p:cBhvr>
                                        <p:cTn id="3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03020" y="0"/>
            <a:ext cx="7840980" cy="838200"/>
          </a:xfrm>
        </p:spPr>
        <p:txBody>
          <a:bodyPr/>
          <a:lstStyle/>
          <a:p>
            <a:pPr lvl="1"/>
            <a:r>
              <a:rPr lang="en-US" dirty="0" smtClean="0">
                <a:latin typeface="+mn-lt"/>
              </a:rPr>
              <a:t>Example: Union All Operator</a:t>
            </a:r>
          </a:p>
        </p:txBody>
      </p:sp>
      <p:graphicFrame>
        <p:nvGraphicFramePr>
          <p:cNvPr id="14" name="Table 13"/>
          <p:cNvGraphicFramePr>
            <a:graphicFrameLocks noGrp="1"/>
          </p:cNvGraphicFramePr>
          <p:nvPr>
            <p:extLst>
              <p:ext uri="{D42A27DB-BD31-4B8C-83A1-F6EECF244321}">
                <p14:modId xmlns:p14="http://schemas.microsoft.com/office/powerpoint/2010/main" val="806882591"/>
              </p:ext>
            </p:extLst>
          </p:nvPr>
        </p:nvGraphicFramePr>
        <p:xfrm>
          <a:off x="457200" y="4267200"/>
          <a:ext cx="4648200" cy="2133600"/>
        </p:xfrm>
        <a:graphic>
          <a:graphicData uri="http://schemas.openxmlformats.org/drawingml/2006/table">
            <a:tbl>
              <a:tblPr firstRow="1" bandRow="1">
                <a:tableStyleId>{21E4AEA4-8DFA-4A89-87EB-49C32662AFE0}</a:tableStyleId>
              </a:tblPr>
              <a:tblGrid>
                <a:gridCol w="2324100"/>
                <a:gridCol w="2324100"/>
              </a:tblGrid>
              <a:tr h="248546">
                <a:tc>
                  <a:txBody>
                    <a:bodyPr/>
                    <a:lstStyle/>
                    <a:p>
                      <a:r>
                        <a:rPr lang="en-US" sz="1400" dirty="0" smtClean="0"/>
                        <a:t>Country</a:t>
                      </a:r>
                      <a:endParaRPr lang="en-US" sz="1400" dirty="0">
                        <a:latin typeface="Arial" pitchFamily="34" charset="0"/>
                        <a:cs typeface="Arial" pitchFamily="34" charset="0"/>
                      </a:endParaRPr>
                    </a:p>
                  </a:txBody>
                  <a:tcPr/>
                </a:tc>
                <a:tc>
                  <a:txBody>
                    <a:bodyPr/>
                    <a:lstStyle/>
                    <a:p>
                      <a:r>
                        <a:rPr lang="en-US" sz="1400" dirty="0" smtClean="0"/>
                        <a:t>State</a:t>
                      </a:r>
                      <a:endParaRPr lang="en-US" sz="1400" dirty="0">
                        <a:latin typeface="Arial" pitchFamily="34" charset="0"/>
                        <a:cs typeface="Arial" pitchFamily="34" charset="0"/>
                      </a:endParaRPr>
                    </a:p>
                  </a:txBody>
                  <a:tcPr/>
                </a:tc>
              </a:tr>
              <a:tr h="254564">
                <a:tc>
                  <a:txBody>
                    <a:bodyPr/>
                    <a:lstStyle/>
                    <a:p>
                      <a:pPr marL="0" algn="l" defTabSz="914400" rtl="0" eaLnBrk="1" latinLnBrk="0" hangingPunct="1"/>
                      <a:r>
                        <a:rPr lang="en-US" sz="1400" kern="1200" dirty="0" smtClean="0"/>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Tokyo</a:t>
                      </a:r>
                      <a:endParaRPr lang="en-US" sz="1400" kern="1200" dirty="0">
                        <a:solidFill>
                          <a:schemeClr val="dk1"/>
                        </a:solidFill>
                        <a:latin typeface="Arial" pitchFamily="34" charset="0"/>
                        <a:ea typeface="+mn-ea"/>
                        <a:cs typeface="Arial" pitchFamily="34" charset="0"/>
                      </a:endParaRPr>
                    </a:p>
                  </a:txBody>
                  <a:tcPr anchor="ctr"/>
                </a:tc>
              </a:tr>
              <a:tr h="297516">
                <a:tc>
                  <a:txBody>
                    <a:bodyPr/>
                    <a:lstStyle/>
                    <a:p>
                      <a:pPr marL="0" algn="l"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MA</a:t>
                      </a:r>
                      <a:endParaRPr lang="en-US" sz="1400" kern="1200" dirty="0">
                        <a:solidFill>
                          <a:schemeClr val="dk1"/>
                        </a:solidFill>
                        <a:latin typeface="Arial" pitchFamily="34" charset="0"/>
                        <a:ea typeface="+mn-ea"/>
                        <a:cs typeface="Arial" pitchFamily="34" charset="0"/>
                      </a:endParaRPr>
                    </a:p>
                  </a:txBody>
                  <a:tcPr anchor="ctr"/>
                </a:tc>
              </a:tr>
              <a:tr h="297516">
                <a:tc>
                  <a:txBody>
                    <a:bodyPr/>
                    <a:lstStyle/>
                    <a:p>
                      <a:pPr marL="0" algn="l"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NY</a:t>
                      </a:r>
                      <a:endParaRPr lang="en-US" sz="1400" kern="1200" dirty="0">
                        <a:solidFill>
                          <a:schemeClr val="dk1"/>
                        </a:solidFill>
                        <a:latin typeface="Arial" pitchFamily="34" charset="0"/>
                        <a:ea typeface="+mn-ea"/>
                        <a:cs typeface="Arial" pitchFamily="34" charset="0"/>
                      </a:endParaRPr>
                    </a:p>
                  </a:txBody>
                  <a:tcPr anchor="ctr"/>
                </a:tc>
              </a:tr>
              <a:tr h="248546">
                <a:tc>
                  <a:txBody>
                    <a:bodyPr/>
                    <a:lstStyle/>
                    <a:p>
                      <a:pPr marL="0" algn="l" defTabSz="914400" rtl="0" eaLnBrk="1" latinLnBrk="0" hangingPunct="1"/>
                      <a:r>
                        <a:rPr lang="en-US" sz="1400" kern="1200" dirty="0" smtClean="0"/>
                        <a:t>UK</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London</a:t>
                      </a:r>
                      <a:endParaRPr lang="en-US" sz="1400" kern="1200" dirty="0">
                        <a:solidFill>
                          <a:schemeClr val="dk1"/>
                        </a:solidFill>
                        <a:latin typeface="Arial" pitchFamily="34" charset="0"/>
                        <a:ea typeface="+mn-ea"/>
                        <a:cs typeface="Arial" pitchFamily="34" charset="0"/>
                      </a:endParaRPr>
                    </a:p>
                  </a:txBody>
                  <a:tcPr anchor="ctr"/>
                </a:tc>
              </a:tr>
              <a:tr h="248546">
                <a:tc>
                  <a:txBody>
                    <a:bodyPr/>
                    <a:lstStyle/>
                    <a:p>
                      <a:pPr marL="0" algn="l"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NA</a:t>
                      </a:r>
                      <a:endParaRPr lang="en-US" sz="1400" kern="1200" dirty="0">
                        <a:solidFill>
                          <a:schemeClr val="dk1"/>
                        </a:solidFill>
                        <a:latin typeface="Arial" pitchFamily="34" charset="0"/>
                        <a:ea typeface="+mn-ea"/>
                        <a:cs typeface="Arial" pitchFamily="34" charset="0"/>
                      </a:endParaRPr>
                    </a:p>
                  </a:txBody>
                  <a:tcPr anchor="ctr"/>
                </a:tc>
              </a:tr>
              <a:tr h="248546">
                <a:tc>
                  <a:txBody>
                    <a:bodyPr/>
                    <a:lstStyle/>
                    <a:p>
                      <a:pPr marL="0" algn="l" defTabSz="914400" rtl="0" eaLnBrk="1" latinLnBrk="0" hangingPunct="1"/>
                      <a:r>
                        <a:rPr lang="en-US" sz="1400" kern="1200" dirty="0" smtClean="0"/>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Tokyo</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sp>
        <p:nvSpPr>
          <p:cNvPr id="15" name="TextBox 14"/>
          <p:cNvSpPr txBox="1"/>
          <p:nvPr/>
        </p:nvSpPr>
        <p:spPr>
          <a:xfrm>
            <a:off x="381000" y="3867090"/>
            <a:ext cx="1600200" cy="400110"/>
          </a:xfrm>
          <a:prstGeom prst="rect">
            <a:avLst/>
          </a:prstGeom>
          <a:noFill/>
        </p:spPr>
        <p:txBody>
          <a:bodyPr wrap="square" rtlCol="0">
            <a:spAutoFit/>
          </a:bodyPr>
          <a:lstStyle/>
          <a:p>
            <a:r>
              <a:rPr lang="en-US" sz="2000" dirty="0" smtClean="0"/>
              <a:t>Output</a:t>
            </a:r>
            <a:endParaRPr lang="en-US" sz="2000" dirty="0"/>
          </a:p>
        </p:txBody>
      </p:sp>
      <p:sp>
        <p:nvSpPr>
          <p:cNvPr id="16" name="Line Callout 2 15"/>
          <p:cNvSpPr/>
          <p:nvPr/>
        </p:nvSpPr>
        <p:spPr>
          <a:xfrm>
            <a:off x="5562600" y="4724400"/>
            <a:ext cx="2209800" cy="1005840"/>
          </a:xfrm>
          <a:prstGeom prst="borderCallout2">
            <a:avLst>
              <a:gd name="adj1" fmla="val 153123"/>
              <a:gd name="adj2" fmla="val -86463"/>
              <a:gd name="adj3" fmla="val 45416"/>
              <a:gd name="adj4" fmla="val -550"/>
              <a:gd name="adj5" fmla="val 523"/>
              <a:gd name="adj6" fmla="val -8418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Arial" pitchFamily="34" charset="0"/>
                <a:cs typeface="Arial" pitchFamily="34" charset="0"/>
              </a:rPr>
              <a:t>This also retrieves the duplicate records</a:t>
            </a:r>
            <a:endParaRPr lang="en-US" sz="1400" dirty="0">
              <a:latin typeface="Arial" pitchFamily="34" charset="0"/>
              <a:cs typeface="Arial"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743724095"/>
              </p:ext>
            </p:extLst>
          </p:nvPr>
        </p:nvGraphicFramePr>
        <p:xfrm>
          <a:off x="457200" y="1624388"/>
          <a:ext cx="3733800" cy="1347412"/>
        </p:xfrm>
        <a:graphic>
          <a:graphicData uri="http://schemas.openxmlformats.org/drawingml/2006/table">
            <a:tbl>
              <a:tblPr firstRow="1" bandRow="1">
                <a:tableStyleId>{21E4AEA4-8DFA-4A89-87EB-49C32662AFE0}</a:tableStyleId>
              </a:tblPr>
              <a:tblGrid>
                <a:gridCol w="1400175"/>
                <a:gridCol w="2333625"/>
              </a:tblGrid>
              <a:tr h="304799">
                <a:tc>
                  <a:txBody>
                    <a:bodyPr/>
                    <a:lstStyle/>
                    <a:p>
                      <a:r>
                        <a:rPr lang="en-US" sz="1400" dirty="0" smtClean="0"/>
                        <a:t>Country</a:t>
                      </a:r>
                      <a:endParaRPr lang="en-US" sz="1400" dirty="0">
                        <a:latin typeface="Arial" pitchFamily="34" charset="0"/>
                        <a:cs typeface="Arial" pitchFamily="34" charset="0"/>
                      </a:endParaRPr>
                    </a:p>
                  </a:txBody>
                  <a:tcPr/>
                </a:tc>
                <a:tc>
                  <a:txBody>
                    <a:bodyPr/>
                    <a:lstStyle/>
                    <a:p>
                      <a:r>
                        <a:rPr lang="en-US" sz="1400" dirty="0" smtClean="0"/>
                        <a:t>State</a:t>
                      </a:r>
                      <a:endParaRPr lang="en-US" sz="1400" dirty="0">
                        <a:latin typeface="Arial" pitchFamily="34" charset="0"/>
                        <a:cs typeface="Arial" pitchFamily="34" charset="0"/>
                      </a:endParaRPr>
                    </a:p>
                  </a:txBody>
                  <a:tcPr/>
                </a:tc>
              </a:tr>
              <a:tr h="304799">
                <a:tc>
                  <a:txBody>
                    <a:bodyPr/>
                    <a:lstStyle/>
                    <a:p>
                      <a:pPr marL="0" algn="l" defTabSz="914400" rtl="0" eaLnBrk="1" latinLnBrk="0" hangingPunct="1"/>
                      <a:r>
                        <a:rPr lang="en-US" sz="1400" kern="1200" dirty="0" smtClean="0"/>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Tokyo</a:t>
                      </a:r>
                      <a:endParaRPr lang="en-US" sz="1400" kern="1200" dirty="0">
                        <a:solidFill>
                          <a:schemeClr val="dk1"/>
                        </a:solidFill>
                        <a:latin typeface="Arial" pitchFamily="34" charset="0"/>
                        <a:ea typeface="+mn-ea"/>
                        <a:cs typeface="Arial" pitchFamily="34" charset="0"/>
                      </a:endParaRPr>
                    </a:p>
                  </a:txBody>
                  <a:tcPr anchor="ctr"/>
                </a:tc>
              </a:tr>
              <a:tr h="332283">
                <a:tc>
                  <a:txBody>
                    <a:bodyPr/>
                    <a:lstStyle/>
                    <a:p>
                      <a:pPr marL="0" algn="l"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MA</a:t>
                      </a:r>
                      <a:endParaRPr lang="en-US" sz="1400" kern="1200" dirty="0">
                        <a:solidFill>
                          <a:schemeClr val="dk1"/>
                        </a:solidFill>
                        <a:latin typeface="Arial" pitchFamily="34" charset="0"/>
                        <a:ea typeface="+mn-ea"/>
                        <a:cs typeface="Arial" pitchFamily="34" charset="0"/>
                      </a:endParaRPr>
                    </a:p>
                  </a:txBody>
                  <a:tcPr anchor="ctr"/>
                </a:tc>
              </a:tr>
              <a:tr h="405529">
                <a:tc>
                  <a:txBody>
                    <a:bodyPr/>
                    <a:lstStyle/>
                    <a:p>
                      <a:pPr marL="0" algn="l"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NY</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691480478"/>
              </p:ext>
            </p:extLst>
          </p:nvPr>
        </p:nvGraphicFramePr>
        <p:xfrm>
          <a:off x="5105400" y="1600200"/>
          <a:ext cx="3706601" cy="1371600"/>
        </p:xfrm>
        <a:graphic>
          <a:graphicData uri="http://schemas.openxmlformats.org/drawingml/2006/table">
            <a:tbl>
              <a:tblPr firstRow="1" bandRow="1">
                <a:tableStyleId>{21E4AEA4-8DFA-4A89-87EB-49C32662AFE0}</a:tableStyleId>
              </a:tblPr>
              <a:tblGrid>
                <a:gridCol w="1443503"/>
                <a:gridCol w="2263098"/>
              </a:tblGrid>
              <a:tr h="342900">
                <a:tc>
                  <a:txBody>
                    <a:bodyPr/>
                    <a:lstStyle/>
                    <a:p>
                      <a:r>
                        <a:rPr lang="en-US" sz="1400" dirty="0" smtClean="0"/>
                        <a:t>Country</a:t>
                      </a:r>
                      <a:endParaRPr lang="en-US" sz="1400" dirty="0">
                        <a:latin typeface="Arial" pitchFamily="34" charset="0"/>
                        <a:cs typeface="Arial" pitchFamily="34" charset="0"/>
                      </a:endParaRPr>
                    </a:p>
                  </a:txBody>
                  <a:tcPr/>
                </a:tc>
                <a:tc>
                  <a:txBody>
                    <a:bodyPr/>
                    <a:lstStyle/>
                    <a:p>
                      <a:r>
                        <a:rPr lang="en-US" sz="1400" dirty="0" smtClean="0"/>
                        <a:t>State</a:t>
                      </a:r>
                      <a:endParaRPr lang="en-US" sz="1400" dirty="0">
                        <a:latin typeface="Arial" pitchFamily="34" charset="0"/>
                        <a:cs typeface="Arial" pitchFamily="34" charset="0"/>
                      </a:endParaRPr>
                    </a:p>
                  </a:txBody>
                  <a:tcPr/>
                </a:tc>
              </a:tr>
              <a:tr h="342900">
                <a:tc>
                  <a:txBody>
                    <a:bodyPr/>
                    <a:lstStyle/>
                    <a:p>
                      <a:pPr marL="0" algn="l" defTabSz="914400" rtl="0" eaLnBrk="1" latinLnBrk="0" hangingPunct="1"/>
                      <a:r>
                        <a:rPr lang="en-US" sz="1400" kern="1200" dirty="0" smtClean="0"/>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Tokyo</a:t>
                      </a:r>
                      <a:endParaRPr lang="en-US" sz="1400" kern="1200" dirty="0">
                        <a:solidFill>
                          <a:schemeClr val="dk1"/>
                        </a:solidFill>
                        <a:latin typeface="Arial" pitchFamily="34" charset="0"/>
                        <a:ea typeface="+mn-ea"/>
                        <a:cs typeface="Arial" pitchFamily="34" charset="0"/>
                      </a:endParaRPr>
                    </a:p>
                  </a:txBody>
                  <a:tcPr anchor="ctr"/>
                </a:tc>
              </a:tr>
              <a:tr h="333756">
                <a:tc>
                  <a:txBody>
                    <a:bodyPr/>
                    <a:lstStyle/>
                    <a:p>
                      <a:pPr marL="0" algn="l" defTabSz="914400" rtl="0" eaLnBrk="1" latinLnBrk="0" hangingPunct="1"/>
                      <a:r>
                        <a:rPr lang="en-US" sz="1400" kern="1200" dirty="0" smtClean="0"/>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NA</a:t>
                      </a:r>
                      <a:endParaRPr lang="en-US" sz="1400" kern="1200" dirty="0">
                        <a:solidFill>
                          <a:schemeClr val="dk1"/>
                        </a:solidFill>
                        <a:latin typeface="Arial" pitchFamily="34" charset="0"/>
                        <a:ea typeface="+mn-ea"/>
                        <a:cs typeface="Arial" pitchFamily="34" charset="0"/>
                      </a:endParaRPr>
                    </a:p>
                  </a:txBody>
                  <a:tcPr anchor="ctr"/>
                </a:tc>
              </a:tr>
              <a:tr h="352044">
                <a:tc>
                  <a:txBody>
                    <a:bodyPr/>
                    <a:lstStyle/>
                    <a:p>
                      <a:pPr marL="0" algn="l" defTabSz="914400" rtl="0" eaLnBrk="1" latinLnBrk="0" hangingPunct="1"/>
                      <a:r>
                        <a:rPr lang="en-US" sz="1400" kern="1200" dirty="0" smtClean="0"/>
                        <a:t>UK</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London</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sp>
        <p:nvSpPr>
          <p:cNvPr id="20" name="TextBox 19"/>
          <p:cNvSpPr txBox="1"/>
          <p:nvPr/>
        </p:nvSpPr>
        <p:spPr>
          <a:xfrm>
            <a:off x="381000" y="1200090"/>
            <a:ext cx="1600200" cy="400110"/>
          </a:xfrm>
          <a:prstGeom prst="rect">
            <a:avLst/>
          </a:prstGeom>
          <a:noFill/>
        </p:spPr>
        <p:txBody>
          <a:bodyPr wrap="square" rtlCol="0">
            <a:spAutoFit/>
          </a:bodyPr>
          <a:lstStyle/>
          <a:p>
            <a:r>
              <a:rPr lang="en-US" sz="2000" dirty="0" smtClean="0"/>
              <a:t>Customers</a:t>
            </a:r>
            <a:endParaRPr lang="en-US" sz="2000" dirty="0"/>
          </a:p>
        </p:txBody>
      </p:sp>
      <p:sp>
        <p:nvSpPr>
          <p:cNvPr id="21" name="TextBox 20"/>
          <p:cNvSpPr txBox="1"/>
          <p:nvPr/>
        </p:nvSpPr>
        <p:spPr>
          <a:xfrm>
            <a:off x="5029200" y="1200090"/>
            <a:ext cx="3124200" cy="400110"/>
          </a:xfrm>
          <a:prstGeom prst="rect">
            <a:avLst/>
          </a:prstGeom>
          <a:noFill/>
        </p:spPr>
        <p:txBody>
          <a:bodyPr wrap="square" rtlCol="0">
            <a:spAutoFit/>
          </a:bodyPr>
          <a:lstStyle/>
          <a:p>
            <a:r>
              <a:rPr lang="en-US" sz="2000" dirty="0" smtClean="0"/>
              <a:t>Offices</a:t>
            </a:r>
            <a:endParaRPr lang="en-US" sz="2000" dirty="0"/>
          </a:p>
        </p:txBody>
      </p:sp>
      <p:sp>
        <p:nvSpPr>
          <p:cNvPr id="22" name="TextBox 21"/>
          <p:cNvSpPr txBox="1"/>
          <p:nvPr/>
        </p:nvSpPr>
        <p:spPr>
          <a:xfrm>
            <a:off x="5410200" y="3183969"/>
            <a:ext cx="2971800" cy="1464231"/>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b="1" dirty="0">
                <a:solidFill>
                  <a:schemeClr val="tx2">
                    <a:lumMod val="60000"/>
                    <a:lumOff val="40000"/>
                  </a:schemeClr>
                </a:solidFill>
              </a:rPr>
              <a:t>SELECT</a:t>
            </a:r>
            <a:r>
              <a:rPr lang="en-US" sz="1600" dirty="0">
                <a:solidFill>
                  <a:schemeClr val="tx2"/>
                </a:solidFill>
                <a:latin typeface="Arial" pitchFamily="34" charset="0"/>
                <a:cs typeface="Arial" pitchFamily="34" charset="0"/>
              </a:rPr>
              <a:t> </a:t>
            </a:r>
            <a:r>
              <a:rPr lang="en-US" sz="1600" b="1" dirty="0" smtClean="0">
                <a:solidFill>
                  <a:srgbClr val="BC8F00"/>
                </a:solidFill>
              </a:rPr>
              <a:t>Country</a:t>
            </a:r>
            <a:r>
              <a:rPr lang="en-US" sz="1600" dirty="0" smtClean="0">
                <a:solidFill>
                  <a:schemeClr val="tx2"/>
                </a:solidFill>
                <a:latin typeface="Arial" pitchFamily="34" charset="0"/>
                <a:cs typeface="Arial" pitchFamily="34" charset="0"/>
              </a:rPr>
              <a:t>, </a:t>
            </a:r>
            <a:r>
              <a:rPr lang="en-US" sz="1600" b="1" dirty="0" smtClean="0">
                <a:solidFill>
                  <a:srgbClr val="BC8F00"/>
                </a:solidFill>
              </a:rPr>
              <a:t>State</a:t>
            </a:r>
            <a:r>
              <a:rPr lang="en-US" sz="1600" dirty="0" smtClean="0">
                <a:solidFill>
                  <a:schemeClr val="tx2"/>
                </a:solidFill>
                <a:latin typeface="Arial" pitchFamily="34" charset="0"/>
                <a:cs typeface="Arial" pitchFamily="34" charset="0"/>
              </a:rPr>
              <a:t> </a:t>
            </a:r>
          </a:p>
          <a:p>
            <a:r>
              <a:rPr lang="en-US" sz="1600" b="1" dirty="0" smtClean="0">
                <a:solidFill>
                  <a:schemeClr val="tx2">
                    <a:lumMod val="60000"/>
                    <a:lumOff val="40000"/>
                  </a:schemeClr>
                </a:solidFill>
              </a:rPr>
              <a:t>FROM</a:t>
            </a:r>
            <a:r>
              <a:rPr lang="en-US" sz="1600" dirty="0" smtClean="0">
                <a:solidFill>
                  <a:schemeClr val="tx2"/>
                </a:solidFill>
                <a:latin typeface="Arial" pitchFamily="34" charset="0"/>
                <a:cs typeface="Arial" pitchFamily="34" charset="0"/>
              </a:rPr>
              <a:t> </a:t>
            </a:r>
            <a:r>
              <a:rPr lang="en-US" sz="1600" b="1" dirty="0" smtClean="0">
                <a:solidFill>
                  <a:srgbClr val="BC8F00"/>
                </a:solidFill>
              </a:rPr>
              <a:t>Customers</a:t>
            </a:r>
            <a:endParaRPr lang="en-US" sz="1600" b="1" dirty="0">
              <a:solidFill>
                <a:srgbClr val="BC8F00"/>
              </a:solidFill>
            </a:endParaRPr>
          </a:p>
          <a:p>
            <a:r>
              <a:rPr lang="en-US" sz="1600" b="1" dirty="0">
                <a:solidFill>
                  <a:schemeClr val="tx2">
                    <a:lumMod val="60000"/>
                    <a:lumOff val="40000"/>
                  </a:schemeClr>
                </a:solidFill>
              </a:rPr>
              <a:t>UNION</a:t>
            </a:r>
            <a:r>
              <a:rPr lang="en-US" sz="1600" dirty="0" smtClean="0">
                <a:solidFill>
                  <a:schemeClr val="tx2"/>
                </a:solidFill>
                <a:latin typeface="Arial" pitchFamily="34" charset="0"/>
                <a:cs typeface="Arial" pitchFamily="34" charset="0"/>
              </a:rPr>
              <a:t> </a:t>
            </a:r>
            <a:r>
              <a:rPr lang="en-US" sz="1600" b="1" dirty="0">
                <a:solidFill>
                  <a:schemeClr val="tx2">
                    <a:lumMod val="60000"/>
                    <a:lumOff val="40000"/>
                  </a:schemeClr>
                </a:solidFill>
              </a:rPr>
              <a:t>ALL</a:t>
            </a:r>
          </a:p>
          <a:p>
            <a:r>
              <a:rPr lang="en-US" sz="1600" b="1" dirty="0">
                <a:solidFill>
                  <a:schemeClr val="tx2">
                    <a:lumMod val="60000"/>
                    <a:lumOff val="40000"/>
                  </a:schemeClr>
                </a:solidFill>
              </a:rPr>
              <a:t>SELECT</a:t>
            </a:r>
            <a:r>
              <a:rPr lang="en-US" sz="1600" dirty="0" smtClean="0">
                <a:solidFill>
                  <a:schemeClr val="tx2"/>
                </a:solidFill>
                <a:latin typeface="Arial" pitchFamily="34" charset="0"/>
                <a:cs typeface="Arial" pitchFamily="34" charset="0"/>
              </a:rPr>
              <a:t> </a:t>
            </a:r>
            <a:r>
              <a:rPr lang="en-US" sz="1600" b="1" dirty="0">
                <a:solidFill>
                  <a:srgbClr val="BC8F00"/>
                </a:solidFill>
              </a:rPr>
              <a:t>Country</a:t>
            </a:r>
            <a:r>
              <a:rPr lang="en-US" sz="1600" dirty="0" smtClean="0">
                <a:solidFill>
                  <a:schemeClr val="tx2"/>
                </a:solidFill>
                <a:latin typeface="Arial" pitchFamily="34" charset="0"/>
                <a:cs typeface="Arial" pitchFamily="34" charset="0"/>
              </a:rPr>
              <a:t>, </a:t>
            </a:r>
            <a:r>
              <a:rPr lang="en-US" sz="1600" b="1" dirty="0">
                <a:solidFill>
                  <a:srgbClr val="BC8F00"/>
                </a:solidFill>
              </a:rPr>
              <a:t>State</a:t>
            </a:r>
            <a:r>
              <a:rPr lang="en-US" sz="1600" dirty="0">
                <a:solidFill>
                  <a:schemeClr val="tx2"/>
                </a:solidFill>
                <a:latin typeface="Arial" pitchFamily="34" charset="0"/>
                <a:cs typeface="Arial" pitchFamily="34" charset="0"/>
              </a:rPr>
              <a:t> </a:t>
            </a:r>
            <a:endParaRPr lang="en-US" sz="1600" dirty="0" smtClean="0">
              <a:solidFill>
                <a:schemeClr val="tx2"/>
              </a:solidFill>
              <a:latin typeface="Arial" pitchFamily="34" charset="0"/>
              <a:cs typeface="Arial" pitchFamily="34" charset="0"/>
            </a:endParaRPr>
          </a:p>
          <a:p>
            <a:r>
              <a:rPr lang="en-US" sz="1600" b="1" dirty="0" smtClean="0">
                <a:solidFill>
                  <a:schemeClr val="tx2">
                    <a:lumMod val="60000"/>
                    <a:lumOff val="40000"/>
                  </a:schemeClr>
                </a:solidFill>
              </a:rPr>
              <a:t>FROM</a:t>
            </a:r>
            <a:r>
              <a:rPr lang="en-US" sz="1600" dirty="0" smtClean="0">
                <a:solidFill>
                  <a:schemeClr val="tx2"/>
                </a:solidFill>
                <a:latin typeface="Arial" pitchFamily="34" charset="0"/>
                <a:cs typeface="Arial" pitchFamily="34" charset="0"/>
              </a:rPr>
              <a:t> </a:t>
            </a:r>
            <a:r>
              <a:rPr lang="en-US" sz="1600" b="1" dirty="0" smtClean="0">
                <a:solidFill>
                  <a:srgbClr val="BC8F00"/>
                </a:solidFill>
              </a:rPr>
              <a:t>Offices;</a:t>
            </a:r>
            <a:endParaRPr lang="en-US" sz="1600" b="1" dirty="0">
              <a:solidFill>
                <a:srgbClr val="BC8F00"/>
              </a:solidFill>
            </a:endParaRPr>
          </a:p>
        </p:txBody>
      </p:sp>
      <p:sp>
        <p:nvSpPr>
          <p:cNvPr id="12" name="Slide Number Placeholder 11"/>
          <p:cNvSpPr>
            <a:spLocks noGrp="1"/>
          </p:cNvSpPr>
          <p:nvPr>
            <p:ph type="sldNum" sz="quarter" idx="10"/>
          </p:nvPr>
        </p:nvSpPr>
        <p:spPr>
          <a:xfrm>
            <a:off x="152400" y="6427787"/>
            <a:ext cx="457200" cy="277813"/>
          </a:xfrm>
        </p:spPr>
        <p:txBody>
          <a:bodyPr/>
          <a:lstStyle/>
          <a:p>
            <a:fld id="{47ED8886-DB3B-44F4-9A80-E6A224679F20}" type="slidenum">
              <a:rPr lang="en-US" smtClean="0"/>
              <a:pPr/>
              <a:t>30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1000"/>
                                        <p:tgtEl>
                                          <p:spTgt spid="21"/>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20" grpId="0"/>
      <p:bldP spid="21" grpId="0"/>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xfrm>
            <a:off x="1303020" y="0"/>
            <a:ext cx="7840980" cy="838200"/>
          </a:xfrm>
        </p:spPr>
        <p:txBody>
          <a:bodyPr/>
          <a:lstStyle/>
          <a:p>
            <a:r>
              <a:rPr lang="en-US" sz="3600" dirty="0" smtClean="0">
                <a:latin typeface="+mn-lt"/>
              </a:rPr>
              <a:t>Scenario</a:t>
            </a:r>
            <a:endParaRPr lang="en-US" sz="3600" dirty="0">
              <a:latin typeface="+mn-lt"/>
            </a:endParaRPr>
          </a:p>
        </p:txBody>
      </p:sp>
      <p:sp>
        <p:nvSpPr>
          <p:cNvPr id="6" name="Oval Callout 5"/>
          <p:cNvSpPr/>
          <p:nvPr/>
        </p:nvSpPr>
        <p:spPr>
          <a:xfrm>
            <a:off x="3886200" y="1105786"/>
            <a:ext cx="3505200" cy="1981200"/>
          </a:xfrm>
          <a:prstGeom prst="wedgeEllipseCallout">
            <a:avLst>
              <a:gd name="adj1" fmla="val -63590"/>
              <a:gd name="adj2" fmla="val 43108"/>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bg1"/>
                </a:solidFill>
              </a:rPr>
              <a:t>I am happy that you guys have completed all the given requirements! Kudos to you!</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286000"/>
            <a:ext cx="1915854" cy="3208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0"/>
          </p:nvPr>
        </p:nvSpPr>
        <p:spPr/>
        <p:txBody>
          <a:bodyPr/>
          <a:lstStyle/>
          <a:p>
            <a:fld id="{47ED8886-DB3B-44F4-9A80-E6A224679F20}" type="slidenum">
              <a:rPr lang="en-US" smtClean="0"/>
              <a:pPr/>
              <a:t>31</a:t>
            </a:fld>
            <a:endParaRPr lang="en-US" dirty="0"/>
          </a:p>
        </p:txBody>
      </p:sp>
    </p:spTree>
    <p:extLst>
      <p:ext uri="{BB962C8B-B14F-4D97-AF65-F5344CB8AC3E}">
        <p14:creationId xmlns:p14="http://schemas.microsoft.com/office/powerpoint/2010/main" val="409561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28600" y="1295401"/>
            <a:ext cx="8686800" cy="609600"/>
          </a:xfrm>
        </p:spPr>
        <p:txBody>
          <a:bodyPr/>
          <a:lstStyle/>
          <a:p>
            <a:r>
              <a:rPr lang="en-US" sz="2000" dirty="0" smtClean="0"/>
              <a:t>Now that we are well versed with commands, let’s test our understanding using a short case study.</a:t>
            </a:r>
          </a:p>
          <a:p>
            <a:endParaRPr lang="en-US" dirty="0" smtClean="0"/>
          </a:p>
          <a:p>
            <a:endParaRPr lang="en-US" dirty="0" smtClean="0"/>
          </a:p>
          <a:p>
            <a:endParaRPr lang="en-US" dirty="0"/>
          </a:p>
        </p:txBody>
      </p:sp>
      <p:sp>
        <p:nvSpPr>
          <p:cNvPr id="3" name="Title 2"/>
          <p:cNvSpPr>
            <a:spLocks noGrp="1"/>
          </p:cNvSpPr>
          <p:nvPr>
            <p:ph type="title"/>
          </p:nvPr>
        </p:nvSpPr>
        <p:spPr>
          <a:noFill/>
          <a:ln>
            <a:noFill/>
          </a:ln>
        </p:spPr>
        <p:txBody>
          <a:bodyPr anchor="ctr"/>
          <a:lstStyle/>
          <a:p>
            <a:r>
              <a:rPr lang="en-US" sz="3600"/>
              <a:t>Activity</a:t>
            </a:r>
            <a:endParaRPr lang="en-US" sz="3600" dirty="0"/>
          </a:p>
        </p:txBody>
      </p:sp>
      <p:sp>
        <p:nvSpPr>
          <p:cNvPr id="12" name="TextBox 11"/>
          <p:cNvSpPr txBox="1"/>
          <p:nvPr/>
        </p:nvSpPr>
        <p:spPr>
          <a:xfrm>
            <a:off x="228600" y="2799814"/>
            <a:ext cx="8686800" cy="3600986"/>
          </a:xfrm>
          <a:prstGeom prst="rect">
            <a:avLst/>
          </a:prstGeom>
          <a:noFill/>
        </p:spPr>
        <p:txBody>
          <a:bodyPr wrap="square" rtlCol="0">
            <a:spAutoFit/>
          </a:bodyPr>
          <a:lstStyle/>
          <a:p>
            <a:pPr marL="342900" lvl="0" indent="-342900" fontAlgn="base">
              <a:spcAft>
                <a:spcPct val="0"/>
              </a:spcAft>
              <a:buFont typeface="Arial" pitchFamily="34" charset="0"/>
              <a:buChar char="•"/>
            </a:pPr>
            <a:r>
              <a:rPr lang="en-US" sz="2000" dirty="0" smtClean="0">
                <a:solidFill>
                  <a:prstClr val="black"/>
                </a:solidFill>
              </a:rPr>
              <a:t>Case Study Scenario: </a:t>
            </a:r>
          </a:p>
          <a:p>
            <a:pPr marL="742950" lvl="1" indent="-285750" fontAlgn="base">
              <a:spcAft>
                <a:spcPct val="0"/>
              </a:spcAft>
              <a:buFont typeface="Arial" charset="0"/>
              <a:buChar char="–"/>
            </a:pPr>
            <a:r>
              <a:rPr lang="en-US" dirty="0" smtClean="0">
                <a:solidFill>
                  <a:prstClr val="black"/>
                </a:solidFill>
              </a:rPr>
              <a:t>This case study is to develop a Course Management System (CMS) for ABC University. The following are the two use cases for which the database needs to be designed.</a:t>
            </a:r>
          </a:p>
          <a:p>
            <a:pPr marL="342900" lvl="0" indent="-342900" fontAlgn="base">
              <a:spcAft>
                <a:spcPct val="0"/>
              </a:spcAft>
              <a:buFont typeface="Arial" pitchFamily="34" charset="0"/>
              <a:buChar char="•"/>
            </a:pPr>
            <a:r>
              <a:rPr lang="en-US" sz="2000" dirty="0" smtClean="0">
                <a:solidFill>
                  <a:prstClr val="black"/>
                </a:solidFill>
              </a:rPr>
              <a:t>Add Course:</a:t>
            </a:r>
          </a:p>
          <a:p>
            <a:pPr marL="742950" lvl="1" indent="-285750" fontAlgn="base">
              <a:spcAft>
                <a:spcPct val="0"/>
              </a:spcAft>
              <a:buFont typeface="Arial" charset="0"/>
              <a:buChar char="–"/>
            </a:pPr>
            <a:r>
              <a:rPr lang="en-US" dirty="0" smtClean="0">
                <a:solidFill>
                  <a:prstClr val="black"/>
                </a:solidFill>
              </a:rPr>
              <a:t>To add the course details into the course management system.</a:t>
            </a:r>
          </a:p>
          <a:p>
            <a:pPr marL="342900" lvl="0" indent="-342900" fontAlgn="base">
              <a:spcAft>
                <a:spcPct val="0"/>
              </a:spcAft>
              <a:buFont typeface="Arial" pitchFamily="34" charset="0"/>
              <a:buChar char="•"/>
            </a:pPr>
            <a:r>
              <a:rPr lang="en-US" sz="2000" dirty="0" smtClean="0">
                <a:solidFill>
                  <a:prstClr val="black"/>
                </a:solidFill>
              </a:rPr>
              <a:t>Retrieve Course:</a:t>
            </a:r>
          </a:p>
          <a:p>
            <a:pPr marL="742950" lvl="1" indent="-285750" fontAlgn="base">
              <a:spcAft>
                <a:spcPct val="0"/>
              </a:spcAft>
              <a:buFont typeface="Arial" charset="0"/>
              <a:buChar char="–"/>
            </a:pPr>
            <a:r>
              <a:rPr lang="en-US" dirty="0" smtClean="0">
                <a:solidFill>
                  <a:prstClr val="black"/>
                </a:solidFill>
              </a:rPr>
              <a:t>Retrieve the courses stored in the system and display it.</a:t>
            </a:r>
          </a:p>
          <a:p>
            <a:pPr marL="342900" lvl="0" indent="-342900" fontAlgn="base">
              <a:spcAft>
                <a:spcPct val="0"/>
              </a:spcAft>
              <a:buFont typeface="Arial" pitchFamily="34" charset="0"/>
              <a:buChar char="•"/>
            </a:pPr>
            <a:r>
              <a:rPr lang="en-US" sz="2000" dirty="0" smtClean="0">
                <a:solidFill>
                  <a:prstClr val="black"/>
                </a:solidFill>
              </a:rPr>
              <a:t>The courses to be added will have the following attributes: Course Code, Course Name, Number of participants, Course Description, Course Duration, Course start date, and Course Type.</a:t>
            </a:r>
          </a:p>
          <a:p>
            <a:endParaRPr lang="en-US" dirty="0"/>
          </a:p>
        </p:txBody>
      </p:sp>
      <p:sp>
        <p:nvSpPr>
          <p:cNvPr id="13"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Box 8"/>
          <p:cNvSpPr txBox="1"/>
          <p:nvPr/>
        </p:nvSpPr>
        <p:spPr>
          <a:xfrm>
            <a:off x="1600200" y="2129135"/>
            <a:ext cx="609600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7925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1000"/>
                                        <p:tgtEl>
                                          <p:spTgt spid="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1000"/>
                                        <p:tgtEl>
                                          <p:spTgt spid="12">
                                            <p:txEl>
                                              <p:pRg st="0" end="0"/>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animEffect transition="in" filter="fade">
                                      <p:cBhvr>
                                        <p:cTn id="23" dur="1000"/>
                                        <p:tgtEl>
                                          <p:spTgt spid="12">
                                            <p:txEl>
                                              <p:pRg st="2" end="2"/>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1000"/>
                                        <p:tgtEl>
                                          <p:spTgt spid="12">
                                            <p:txEl>
                                              <p:pRg st="3" end="3"/>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fade">
                                      <p:cBhvr>
                                        <p:cTn id="31" dur="1000"/>
                                        <p:tgtEl>
                                          <p:spTgt spid="12">
                                            <p:txEl>
                                              <p:pRg st="4" end="4"/>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animEffect transition="in" filter="fade">
                                      <p:cBhvr>
                                        <p:cTn id="35" dur="1000"/>
                                        <p:tgtEl>
                                          <p:spTgt spid="12">
                                            <p:txEl>
                                              <p:pRg st="5" end="5"/>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animEffect transition="in" filter="fade">
                                      <p:cBhvr>
                                        <p:cTn id="39" dur="10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sz="2000" dirty="0"/>
              <a:t>Prerequisite </a:t>
            </a:r>
            <a:r>
              <a:rPr lang="en-US" sz="2000" dirty="0" smtClean="0"/>
              <a:t>1:</a:t>
            </a:r>
            <a:endParaRPr lang="en-US" sz="2000" dirty="0"/>
          </a:p>
          <a:p>
            <a:pPr lvl="1"/>
            <a:r>
              <a:rPr lang="en-US" dirty="0"/>
              <a:t>Associates should ensure that the tables specified in the document </a:t>
            </a:r>
            <a:r>
              <a:rPr lang="en-US" dirty="0" smtClean="0"/>
              <a:t>are available </a:t>
            </a:r>
            <a:r>
              <a:rPr lang="en-US" dirty="0"/>
              <a:t>in the My SQL database, with each table followed by the employee ID. </a:t>
            </a:r>
          </a:p>
          <a:p>
            <a:endParaRPr lang="en-US" dirty="0"/>
          </a:p>
          <a:p>
            <a:endParaRPr lang="en-US" dirty="0" smtClean="0"/>
          </a:p>
        </p:txBody>
      </p:sp>
      <p:sp>
        <p:nvSpPr>
          <p:cNvPr id="10" name="Content Placeholder 9"/>
          <p:cNvSpPr>
            <a:spLocks noGrp="1"/>
          </p:cNvSpPr>
          <p:nvPr>
            <p:ph sz="half" idx="2"/>
          </p:nvPr>
        </p:nvSpPr>
        <p:spPr/>
        <p:txBody>
          <a:bodyPr/>
          <a:lstStyle/>
          <a:p>
            <a:r>
              <a:rPr lang="en-US" sz="2000" dirty="0"/>
              <a:t>Pre-requisite </a:t>
            </a:r>
            <a:r>
              <a:rPr lang="en-US" sz="2000" dirty="0" smtClean="0"/>
              <a:t>2:</a:t>
            </a:r>
            <a:endParaRPr lang="en-US" sz="2000" dirty="0"/>
          </a:p>
          <a:p>
            <a:pPr lvl="1"/>
            <a:r>
              <a:rPr lang="en-US" dirty="0"/>
              <a:t>Load the table with necessary data using the DML statements.</a:t>
            </a:r>
          </a:p>
          <a:p>
            <a:endParaRPr lang="en-US" dirty="0"/>
          </a:p>
        </p:txBody>
      </p:sp>
      <p:sp>
        <p:nvSpPr>
          <p:cNvPr id="2" name="Title 1"/>
          <p:cNvSpPr>
            <a:spLocks noGrp="1"/>
          </p:cNvSpPr>
          <p:nvPr>
            <p:ph type="title"/>
          </p:nvPr>
        </p:nvSpPr>
        <p:spPr>
          <a:xfrm>
            <a:off x="1303020" y="0"/>
            <a:ext cx="7840980" cy="838200"/>
          </a:xfrm>
        </p:spPr>
        <p:txBody>
          <a:bodyPr/>
          <a:lstStyle/>
          <a:p>
            <a:r>
              <a:rPr lang="en-US" sz="3600" dirty="0" smtClean="0">
                <a:latin typeface="+mn-lt"/>
              </a:rPr>
              <a:t>Lend a Hand – Prerequisites</a:t>
            </a:r>
            <a:endParaRPr lang="en-US" sz="3600" dirty="0">
              <a:latin typeface="+mn-lt"/>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33</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59333025"/>
              </p:ext>
            </p:extLst>
          </p:nvPr>
        </p:nvGraphicFramePr>
        <p:xfrm>
          <a:off x="6300355" y="4419600"/>
          <a:ext cx="1463040" cy="1143000"/>
        </p:xfrm>
        <a:graphic>
          <a:graphicData uri="http://schemas.openxmlformats.org/presentationml/2006/ole">
            <mc:AlternateContent xmlns:mc="http://schemas.openxmlformats.org/markup-compatibility/2006">
              <mc:Choice xmlns:v="urn:schemas-microsoft-com:vml" Requires="v">
                <p:oleObj spid="_x0000_s2085" name="Document" showAsIcon="1" r:id="rId3" imgW="914400" imgH="714240" progId="Word.Document.12">
                  <p:embed/>
                </p:oleObj>
              </mc:Choice>
              <mc:Fallback>
                <p:oleObj name="Document" showAsIcon="1" r:id="rId3" imgW="914400" imgH="714240" progId="Word.Document.12">
                  <p:embed/>
                  <p:pic>
                    <p:nvPicPr>
                      <p:cNvPr id="0" name=""/>
                      <p:cNvPicPr>
                        <a:picLocks noChangeAspect="1" noChangeArrowheads="1"/>
                      </p:cNvPicPr>
                      <p:nvPr/>
                    </p:nvPicPr>
                    <p:blipFill>
                      <a:blip r:embed="rId4"/>
                      <a:srcRect/>
                      <a:stretch>
                        <a:fillRect/>
                      </a:stretch>
                    </p:blipFill>
                    <p:spPr bwMode="auto">
                      <a:xfrm>
                        <a:off x="6300355" y="4419600"/>
                        <a:ext cx="1463040" cy="1143000"/>
                      </a:xfrm>
                      <a:prstGeom prst="rect">
                        <a:avLst/>
                      </a:prstGeom>
                      <a:noFill/>
                      <a:extLst/>
                    </p:spPr>
                  </p:pic>
                </p:oleObj>
              </mc:Fallback>
            </mc:AlternateContent>
          </a:graphicData>
        </a:graphic>
      </p:graphicFrame>
      <p:pic>
        <p:nvPicPr>
          <p:cNvPr id="9" name="Picture 2" descr="http://t2.gstatic.com/images?q=tbn:ANd9GcTq6Gw3TUbGqr1NfzAlLJNRtI_NL4uDHS0wJZ6Pn9ByRZwZ7-wEOQ"/>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34300" y="-152400"/>
            <a:ext cx="1562100" cy="124968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09600" y="1097280"/>
            <a:ext cx="7905750" cy="4001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285750" indent="-285750">
              <a:buFont typeface="Arial" pitchFamily="34" charset="0"/>
              <a:buChar char="•"/>
            </a:pPr>
            <a:r>
              <a:rPr lang="en-US" sz="2000" dirty="0"/>
              <a:t>For the next exercise, let us have a look at the prerequisites</a:t>
            </a:r>
            <a:r>
              <a:rPr lang="en-US" sz="2000" dirty="0" smtClean="0"/>
              <a:t>.</a:t>
            </a:r>
            <a:endParaRPr lang="en-US" sz="2000" dirty="0"/>
          </a:p>
        </p:txBody>
      </p:sp>
    </p:spTree>
    <p:extLst>
      <p:ext uri="{BB962C8B-B14F-4D97-AF65-F5344CB8AC3E}">
        <p14:creationId xmlns:p14="http://schemas.microsoft.com/office/powerpoint/2010/main" val="352098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1000"/>
                                        <p:tgtEl>
                                          <p:spTgt spid="10">
                                            <p:txEl>
                                              <p:pRg st="0" end="0"/>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build="p"/>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US" sz="3600" dirty="0" smtClean="0">
                <a:latin typeface="+mn-lt"/>
              </a:rPr>
              <a:t>Lend a Hand – Case study</a:t>
            </a:r>
            <a:endParaRPr lang="en-US" sz="3600" dirty="0">
              <a:latin typeface="+mn-lt"/>
            </a:endParaRPr>
          </a:p>
        </p:txBody>
      </p:sp>
      <p:sp>
        <p:nvSpPr>
          <p:cNvPr id="3" name="Content Placeholder 2"/>
          <p:cNvSpPr>
            <a:spLocks noGrp="1"/>
          </p:cNvSpPr>
          <p:nvPr>
            <p:ph idx="1"/>
          </p:nvPr>
        </p:nvSpPr>
        <p:spPr/>
        <p:txBody>
          <a:bodyPr/>
          <a:lstStyle/>
          <a:p>
            <a:pPr lvl="1"/>
            <a:r>
              <a:rPr lang="en-US" sz="2000" dirty="0" smtClean="0"/>
              <a:t>Problem # 1:</a:t>
            </a:r>
          </a:p>
          <a:p>
            <a:pPr lvl="2"/>
            <a:r>
              <a:rPr lang="en-US" dirty="0" smtClean="0"/>
              <a:t>Calculate the total fees (base fees + Special fees) for the all the courses and display the course code along with the total fees.</a:t>
            </a:r>
          </a:p>
          <a:p>
            <a:pPr lvl="1"/>
            <a:endParaRPr lang="en-US" dirty="0" smtClean="0"/>
          </a:p>
          <a:p>
            <a:pPr lvl="1"/>
            <a:r>
              <a:rPr lang="en-US" sz="2000" dirty="0" smtClean="0"/>
              <a:t>Problem # 2:</a:t>
            </a:r>
          </a:p>
          <a:p>
            <a:pPr lvl="2" indent="-285750"/>
            <a:r>
              <a:rPr lang="en-US" dirty="0" smtClean="0"/>
              <a:t>Calculate the discount fees for all the courses and display the course code and discount fees.</a:t>
            </a:r>
          </a:p>
          <a:p>
            <a:pPr lvl="2" indent="-285750"/>
            <a:r>
              <a:rPr lang="en-US" dirty="0" smtClean="0"/>
              <a:t>Discount fees = discount* (base fees + Special fees)/100</a:t>
            </a:r>
          </a:p>
          <a:p>
            <a:pPr lvl="2" indent="-285750"/>
            <a:r>
              <a:rPr lang="en-US" dirty="0" smtClean="0"/>
              <a:t>[Hint: Use the </a:t>
            </a:r>
            <a:r>
              <a:rPr lang="en-US" dirty="0" err="1" smtClean="0"/>
              <a:t>course_fees</a:t>
            </a:r>
            <a:r>
              <a:rPr lang="en-US" dirty="0" smtClean="0"/>
              <a:t> table for this.]</a:t>
            </a:r>
          </a:p>
          <a:p>
            <a:endParaRPr lang="en-US" dirty="0" smtClean="0"/>
          </a:p>
        </p:txBody>
      </p:sp>
      <p:sp>
        <p:nvSpPr>
          <p:cNvPr id="6" name="Slide Number Placeholder 5"/>
          <p:cNvSpPr>
            <a:spLocks noGrp="1"/>
          </p:cNvSpPr>
          <p:nvPr>
            <p:ph type="sldNum" sz="quarter" idx="10"/>
          </p:nvPr>
        </p:nvSpPr>
        <p:spPr/>
        <p:txBody>
          <a:bodyPr/>
          <a:lstStyle/>
          <a:p>
            <a:fld id="{47ED8886-DB3B-44F4-9A80-E6A224679F20}" type="slidenum">
              <a:rPr lang="en-US" smtClean="0"/>
              <a:pPr/>
              <a:t>34</a:t>
            </a:fld>
            <a:endParaRPr lang="en-US" dirty="0"/>
          </a:p>
        </p:txBody>
      </p:sp>
      <p:pic>
        <p:nvPicPr>
          <p:cNvPr id="5"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34300" y="-152400"/>
            <a:ext cx="1562100" cy="12496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57200" y="1094155"/>
            <a:ext cx="7277100"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285750" indent="-285750">
              <a:buFont typeface="Arial" pitchFamily="34" charset="0"/>
              <a:buChar char="•"/>
            </a:pPr>
            <a:r>
              <a:rPr lang="en-US" sz="2000" dirty="0"/>
              <a:t>Develop the queries for the problems stated below.</a:t>
            </a:r>
          </a:p>
        </p:txBody>
      </p:sp>
    </p:spTree>
    <p:extLst>
      <p:ext uri="{BB962C8B-B14F-4D97-AF65-F5344CB8AC3E}">
        <p14:creationId xmlns:p14="http://schemas.microsoft.com/office/powerpoint/2010/main" val="409862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US" sz="3600" dirty="0" smtClean="0">
                <a:latin typeface="+mn-lt"/>
              </a:rPr>
              <a:t>Solutions</a:t>
            </a:r>
            <a:endParaRPr lang="en-US" sz="3600" dirty="0">
              <a:latin typeface="+mn-lt"/>
            </a:endParaRPr>
          </a:p>
        </p:txBody>
      </p:sp>
      <p:sp>
        <p:nvSpPr>
          <p:cNvPr id="3" name="Content Placeholder 2"/>
          <p:cNvSpPr>
            <a:spLocks noGrp="1"/>
          </p:cNvSpPr>
          <p:nvPr>
            <p:ph idx="1"/>
          </p:nvPr>
        </p:nvSpPr>
        <p:spPr>
          <a:xfrm>
            <a:off x="381000" y="1225550"/>
            <a:ext cx="8458200" cy="4946650"/>
          </a:xfrm>
        </p:spPr>
        <p:txBody>
          <a:bodyPr/>
          <a:lstStyle/>
          <a:p>
            <a:pPr fontAlgn="auto">
              <a:spcBef>
                <a:spcPts val="0"/>
              </a:spcBef>
              <a:spcAft>
                <a:spcPts val="0"/>
              </a:spcAft>
            </a:pPr>
            <a:r>
              <a:rPr lang="en-US" sz="2000" dirty="0" smtClean="0">
                <a:solidFill>
                  <a:prstClr val="black"/>
                </a:solidFill>
                <a:cs typeface="Arial" pitchFamily="34" charset="0"/>
              </a:rPr>
              <a:t>Solution </a:t>
            </a:r>
            <a:r>
              <a:rPr lang="en-US" sz="2000" dirty="0">
                <a:solidFill>
                  <a:prstClr val="black"/>
                </a:solidFill>
                <a:cs typeface="Arial" pitchFamily="34" charset="0"/>
              </a:rPr>
              <a:t>#</a:t>
            </a:r>
            <a:r>
              <a:rPr lang="en-US" sz="2000" dirty="0" smtClean="0">
                <a:solidFill>
                  <a:prstClr val="black"/>
                </a:solidFill>
                <a:cs typeface="Arial" pitchFamily="34" charset="0"/>
              </a:rPr>
              <a:t>1:</a:t>
            </a:r>
            <a:endParaRPr lang="en-US" sz="2000" dirty="0">
              <a:solidFill>
                <a:prstClr val="black"/>
              </a:solidFill>
              <a:cs typeface="Arial" pitchFamily="34" charset="0"/>
            </a:endParaRPr>
          </a:p>
          <a:p>
            <a:pPr marL="0" lvl="0" indent="350838" fontAlgn="auto">
              <a:spcBef>
                <a:spcPts val="0"/>
              </a:spcBef>
              <a:spcAft>
                <a:spcPts val="0"/>
              </a:spcAft>
              <a:buNone/>
            </a:pPr>
            <a:r>
              <a:rPr lang="en-US" sz="1800" b="1" dirty="0" smtClean="0">
                <a:solidFill>
                  <a:srgbClr val="0070C0"/>
                </a:solidFill>
                <a:latin typeface="Courier New" pitchFamily="49" charset="0"/>
                <a:cs typeface="Courier New" pitchFamily="49" charset="0"/>
              </a:rPr>
              <a:t>SELECT </a:t>
            </a:r>
            <a:r>
              <a:rPr lang="en-US" sz="1800" b="1" dirty="0">
                <a:solidFill>
                  <a:srgbClr val="BC8F00"/>
                </a:solidFill>
                <a:latin typeface="Courier New" pitchFamily="49" charset="0"/>
                <a:cs typeface="Courier New" pitchFamily="49" charset="0"/>
              </a:rPr>
              <a:t>COURSE_CODE, BASE_FEES+SPECIAL_FEES </a:t>
            </a:r>
            <a:endParaRPr lang="en-US" sz="1800" b="1" dirty="0" smtClean="0">
              <a:solidFill>
                <a:srgbClr val="BC8F00"/>
              </a:solidFill>
              <a:latin typeface="Courier New" pitchFamily="49" charset="0"/>
              <a:cs typeface="Courier New" pitchFamily="49" charset="0"/>
            </a:endParaRPr>
          </a:p>
          <a:p>
            <a:pPr marL="0" lvl="0" indent="350838" fontAlgn="auto">
              <a:spcBef>
                <a:spcPts val="0"/>
              </a:spcBef>
              <a:spcAft>
                <a:spcPts val="0"/>
              </a:spcAft>
              <a:buNone/>
            </a:pPr>
            <a:r>
              <a:rPr lang="en-US" sz="1800" b="1" dirty="0" smtClean="0">
                <a:solidFill>
                  <a:srgbClr val="0070C0"/>
                </a:solidFill>
                <a:latin typeface="Courier New" pitchFamily="49" charset="0"/>
                <a:cs typeface="Courier New" pitchFamily="49" charset="0"/>
              </a:rPr>
              <a:t>AS</a:t>
            </a:r>
            <a:r>
              <a:rPr lang="en-US" sz="1800" b="1" dirty="0" smtClean="0">
                <a:solidFill>
                  <a:prstClr val="black"/>
                </a:solidFill>
                <a:latin typeface="Courier New" pitchFamily="49" charset="0"/>
                <a:cs typeface="Courier New" pitchFamily="49" charset="0"/>
              </a:rPr>
              <a:t> </a:t>
            </a:r>
            <a:r>
              <a:rPr lang="en-US" sz="1800" b="1" dirty="0">
                <a:solidFill>
                  <a:srgbClr val="BC8F00"/>
                </a:solidFill>
                <a:latin typeface="Courier New" pitchFamily="49" charset="0"/>
                <a:cs typeface="Courier New" pitchFamily="49" charset="0"/>
              </a:rPr>
              <a:t>TOTAL_FEES</a:t>
            </a:r>
            <a:r>
              <a:rPr lang="en-US" sz="1800" b="1" dirty="0">
                <a:solidFill>
                  <a:prstClr val="black"/>
                </a:solidFill>
                <a:latin typeface="Courier New" pitchFamily="49" charset="0"/>
                <a:cs typeface="Courier New" pitchFamily="49" charset="0"/>
              </a:rPr>
              <a:t> </a:t>
            </a:r>
            <a:endParaRPr lang="en-US" sz="1800" b="1" dirty="0" smtClean="0">
              <a:solidFill>
                <a:prstClr val="black"/>
              </a:solidFill>
              <a:latin typeface="Courier New" pitchFamily="49" charset="0"/>
              <a:cs typeface="Courier New" pitchFamily="49" charset="0"/>
            </a:endParaRPr>
          </a:p>
          <a:p>
            <a:pPr marL="0" lvl="0" indent="350838" fontAlgn="auto">
              <a:spcBef>
                <a:spcPts val="0"/>
              </a:spcBef>
              <a:spcAft>
                <a:spcPts val="0"/>
              </a:spcAft>
              <a:buNone/>
            </a:pPr>
            <a:r>
              <a:rPr lang="en-US" sz="1800" b="1" dirty="0" smtClean="0">
                <a:solidFill>
                  <a:srgbClr val="0070C0"/>
                </a:solidFill>
                <a:latin typeface="Courier New" pitchFamily="49" charset="0"/>
                <a:cs typeface="Courier New" pitchFamily="49" charset="0"/>
              </a:rPr>
              <a:t>FROM</a:t>
            </a:r>
            <a:r>
              <a:rPr lang="en-US" sz="1800" b="1" dirty="0" smtClean="0">
                <a:solidFill>
                  <a:prstClr val="black"/>
                </a:solidFill>
                <a:latin typeface="Courier New" pitchFamily="49" charset="0"/>
                <a:cs typeface="Courier New" pitchFamily="49" charset="0"/>
              </a:rPr>
              <a:t> </a:t>
            </a:r>
            <a:r>
              <a:rPr lang="en-US" sz="1800" b="1" dirty="0">
                <a:solidFill>
                  <a:srgbClr val="BC8F00"/>
                </a:solidFill>
                <a:latin typeface="Courier New" pitchFamily="49" charset="0"/>
                <a:cs typeface="Courier New" pitchFamily="49" charset="0"/>
              </a:rPr>
              <a:t>COURSE_FEES </a:t>
            </a:r>
            <a:endParaRPr lang="en-US" sz="1800" b="1" dirty="0" smtClean="0">
              <a:solidFill>
                <a:srgbClr val="BC8F00"/>
              </a:solidFill>
              <a:latin typeface="Courier New" pitchFamily="49" charset="0"/>
              <a:cs typeface="Courier New" pitchFamily="49" charset="0"/>
            </a:endParaRPr>
          </a:p>
          <a:p>
            <a:pPr marL="0" lvl="0" indent="0" fontAlgn="auto">
              <a:spcBef>
                <a:spcPts val="0"/>
              </a:spcBef>
              <a:spcAft>
                <a:spcPts val="0"/>
              </a:spcAft>
              <a:buNone/>
            </a:pPr>
            <a:endParaRPr lang="en-US" sz="1800" b="1" dirty="0">
              <a:solidFill>
                <a:srgbClr val="BC8F00"/>
              </a:solidFill>
            </a:endParaRPr>
          </a:p>
          <a:p>
            <a:pPr fontAlgn="auto">
              <a:spcBef>
                <a:spcPts val="0"/>
              </a:spcBef>
              <a:spcAft>
                <a:spcPts val="0"/>
              </a:spcAft>
            </a:pPr>
            <a:r>
              <a:rPr lang="en-US" sz="2000" dirty="0" smtClean="0">
                <a:solidFill>
                  <a:prstClr val="black"/>
                </a:solidFill>
                <a:cs typeface="Arial" pitchFamily="34" charset="0"/>
              </a:rPr>
              <a:t>Solution </a:t>
            </a:r>
            <a:r>
              <a:rPr lang="en-US" sz="2000" dirty="0">
                <a:solidFill>
                  <a:prstClr val="black"/>
                </a:solidFill>
                <a:cs typeface="Arial" pitchFamily="34" charset="0"/>
              </a:rPr>
              <a:t>#</a:t>
            </a:r>
            <a:r>
              <a:rPr lang="en-US" sz="2000" dirty="0" smtClean="0">
                <a:solidFill>
                  <a:prstClr val="black"/>
                </a:solidFill>
                <a:cs typeface="Arial" pitchFamily="34" charset="0"/>
              </a:rPr>
              <a:t>2:</a:t>
            </a:r>
          </a:p>
          <a:p>
            <a:pPr marL="0" indent="350838" fontAlgn="auto">
              <a:spcBef>
                <a:spcPts val="0"/>
              </a:spcBef>
              <a:spcAft>
                <a:spcPts val="0"/>
              </a:spcAft>
              <a:buNone/>
            </a:pPr>
            <a:r>
              <a:rPr lang="en-US" sz="1800" b="1" dirty="0" smtClean="0">
                <a:solidFill>
                  <a:schemeClr val="tx2">
                    <a:lumMod val="60000"/>
                    <a:lumOff val="40000"/>
                  </a:schemeClr>
                </a:solidFill>
                <a:latin typeface="Courier New" pitchFamily="49" charset="0"/>
                <a:cs typeface="Courier New" pitchFamily="49" charset="0"/>
              </a:rPr>
              <a:t>SELECT</a:t>
            </a:r>
            <a:r>
              <a:rPr lang="en-US" sz="1800" b="1" dirty="0" smtClean="0">
                <a:solidFill>
                  <a:prstClr val="black"/>
                </a:solidFill>
                <a:latin typeface="Courier New" pitchFamily="49" charset="0"/>
                <a:cs typeface="Courier New" pitchFamily="49" charset="0"/>
              </a:rPr>
              <a:t> </a:t>
            </a:r>
            <a:r>
              <a:rPr lang="en-US" sz="1800" b="1" dirty="0">
                <a:solidFill>
                  <a:srgbClr val="BC8F00"/>
                </a:solidFill>
                <a:latin typeface="Courier New" pitchFamily="49" charset="0"/>
                <a:cs typeface="Courier New" pitchFamily="49" charset="0"/>
              </a:rPr>
              <a:t>COURSE_CODE,DISCOUNT*(BASE_FEES+SPECIAL_FEES)/</a:t>
            </a:r>
            <a:r>
              <a:rPr lang="en-US" sz="1800" b="1" dirty="0" smtClean="0">
                <a:solidFill>
                  <a:prstClr val="black"/>
                </a:solidFill>
                <a:latin typeface="Courier New" pitchFamily="49" charset="0"/>
                <a:cs typeface="Courier New" pitchFamily="49" charset="0"/>
              </a:rPr>
              <a:t>100 </a:t>
            </a:r>
          </a:p>
          <a:p>
            <a:pPr marL="0" indent="350838" fontAlgn="auto">
              <a:spcBef>
                <a:spcPts val="0"/>
              </a:spcBef>
              <a:spcAft>
                <a:spcPts val="0"/>
              </a:spcAft>
              <a:buNone/>
            </a:pPr>
            <a:r>
              <a:rPr lang="en-US" sz="1800" b="1" dirty="0" smtClean="0">
                <a:solidFill>
                  <a:srgbClr val="0070C0"/>
                </a:solidFill>
                <a:latin typeface="Courier New" pitchFamily="49" charset="0"/>
                <a:cs typeface="Courier New" pitchFamily="49" charset="0"/>
              </a:rPr>
              <a:t>AS</a:t>
            </a:r>
            <a:r>
              <a:rPr lang="en-US" sz="1800" b="1" dirty="0" smtClean="0">
                <a:solidFill>
                  <a:prstClr val="black"/>
                </a:solidFill>
                <a:latin typeface="Courier New" pitchFamily="49" charset="0"/>
                <a:cs typeface="Courier New" pitchFamily="49" charset="0"/>
              </a:rPr>
              <a:t> </a:t>
            </a:r>
            <a:r>
              <a:rPr lang="en-US" sz="1800" b="1" dirty="0">
                <a:solidFill>
                  <a:srgbClr val="BC8F00"/>
                </a:solidFill>
                <a:latin typeface="Courier New" pitchFamily="49" charset="0"/>
                <a:cs typeface="Courier New" pitchFamily="49" charset="0"/>
              </a:rPr>
              <a:t>DISCOUNTFEES</a:t>
            </a:r>
            <a:r>
              <a:rPr lang="en-US" sz="1800" b="1" dirty="0" smtClean="0">
                <a:solidFill>
                  <a:prstClr val="black"/>
                </a:solidFill>
                <a:latin typeface="Courier New" pitchFamily="49" charset="0"/>
                <a:cs typeface="Courier New" pitchFamily="49" charset="0"/>
              </a:rPr>
              <a:t> </a:t>
            </a:r>
          </a:p>
          <a:p>
            <a:pPr marL="0" indent="350838" fontAlgn="auto">
              <a:spcBef>
                <a:spcPts val="0"/>
              </a:spcBef>
              <a:spcAft>
                <a:spcPts val="0"/>
              </a:spcAft>
              <a:buNone/>
            </a:pPr>
            <a:r>
              <a:rPr lang="en-US" sz="1800" b="1" dirty="0" smtClean="0">
                <a:solidFill>
                  <a:srgbClr val="0070C0"/>
                </a:solidFill>
                <a:latin typeface="Courier New" pitchFamily="49" charset="0"/>
                <a:cs typeface="Courier New" pitchFamily="49" charset="0"/>
              </a:rPr>
              <a:t>FROM</a:t>
            </a:r>
            <a:r>
              <a:rPr lang="en-US" sz="1800" b="1" dirty="0" smtClean="0">
                <a:solidFill>
                  <a:prstClr val="black"/>
                </a:solidFill>
                <a:latin typeface="Courier New" pitchFamily="49" charset="0"/>
                <a:cs typeface="Courier New" pitchFamily="49" charset="0"/>
              </a:rPr>
              <a:t> </a:t>
            </a:r>
            <a:r>
              <a:rPr lang="en-US" sz="1800" b="1" dirty="0">
                <a:solidFill>
                  <a:srgbClr val="BC8F00"/>
                </a:solidFill>
                <a:latin typeface="Courier New" pitchFamily="49" charset="0"/>
                <a:cs typeface="Courier New" pitchFamily="49" charset="0"/>
              </a:rPr>
              <a:t>COURSE_FEES </a:t>
            </a:r>
          </a:p>
          <a:p>
            <a:pPr marL="0" lvl="0" indent="0" fontAlgn="auto">
              <a:lnSpc>
                <a:spcPct val="120000"/>
              </a:lnSpc>
              <a:spcBef>
                <a:spcPts val="0"/>
              </a:spcBef>
              <a:spcAft>
                <a:spcPts val="0"/>
              </a:spcAft>
              <a:buNone/>
            </a:pPr>
            <a:endParaRPr lang="en-US" sz="2400" dirty="0">
              <a:solidFill>
                <a:prstClr val="black"/>
              </a:solidFill>
            </a:endParaRPr>
          </a:p>
          <a:p>
            <a:pPr marL="0">
              <a:lnSpc>
                <a:spcPct val="120000"/>
              </a:lnSpc>
            </a:pPr>
            <a:endParaRPr lang="en-US" sz="2400" dirty="0"/>
          </a:p>
        </p:txBody>
      </p:sp>
      <p:sp>
        <p:nvSpPr>
          <p:cNvPr id="5" name="Slide Number Placeholder 4"/>
          <p:cNvSpPr>
            <a:spLocks noGrp="1"/>
          </p:cNvSpPr>
          <p:nvPr>
            <p:ph type="sldNum" sz="quarter" idx="10"/>
          </p:nvPr>
        </p:nvSpPr>
        <p:spPr/>
        <p:txBody>
          <a:bodyPr/>
          <a:lstStyle/>
          <a:p>
            <a:fld id="{47ED8886-DB3B-44F4-9A80-E6A224679F20}" type="slidenum">
              <a:rPr lang="en-US" smtClean="0"/>
              <a:pPr/>
              <a:t>35</a:t>
            </a:fld>
            <a:endParaRPr lang="en-US" dirty="0"/>
          </a:p>
        </p:txBody>
      </p:sp>
    </p:spTree>
    <p:extLst>
      <p:ext uri="{BB962C8B-B14F-4D97-AF65-F5344CB8AC3E}">
        <p14:creationId xmlns:p14="http://schemas.microsoft.com/office/powerpoint/2010/main" val="330611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US" sz="3600" dirty="0" smtClean="0">
                <a:latin typeface="+mn-lt"/>
              </a:rPr>
              <a:t>Lend a Hand</a:t>
            </a:r>
            <a:endParaRPr lang="en-US" sz="3600" dirty="0">
              <a:latin typeface="+mn-lt"/>
            </a:endParaRPr>
          </a:p>
        </p:txBody>
      </p:sp>
      <p:sp>
        <p:nvSpPr>
          <p:cNvPr id="3" name="Content Placeholder 2"/>
          <p:cNvSpPr>
            <a:spLocks noGrp="1"/>
          </p:cNvSpPr>
          <p:nvPr>
            <p:ph idx="1"/>
          </p:nvPr>
        </p:nvSpPr>
        <p:spPr/>
        <p:txBody>
          <a:bodyPr/>
          <a:lstStyle/>
          <a:p>
            <a:pPr lvl="1"/>
            <a:r>
              <a:rPr lang="en-US" sz="2000" dirty="0" smtClean="0"/>
              <a:t>Problem # 3:</a:t>
            </a:r>
          </a:p>
          <a:p>
            <a:pPr lvl="2"/>
            <a:r>
              <a:rPr lang="en-US" dirty="0" smtClean="0"/>
              <a:t>Display the names of all the courses, the course duration of which is greater than 10 and number of participants is less than 20.</a:t>
            </a:r>
          </a:p>
          <a:p>
            <a:pPr lvl="2"/>
            <a:r>
              <a:rPr lang="en-US" dirty="0" smtClean="0"/>
              <a:t>[Hint: Use the </a:t>
            </a:r>
            <a:r>
              <a:rPr lang="en-US" dirty="0" err="1" smtClean="0"/>
              <a:t>courses_info</a:t>
            </a:r>
            <a:r>
              <a:rPr lang="en-US" dirty="0" smtClean="0"/>
              <a:t> table for this.]</a:t>
            </a:r>
          </a:p>
          <a:p>
            <a:pPr lvl="1"/>
            <a:endParaRPr lang="en-US" dirty="0" smtClean="0"/>
          </a:p>
          <a:p>
            <a:pPr lvl="1"/>
            <a:r>
              <a:rPr lang="en-US" sz="2000" dirty="0" smtClean="0"/>
              <a:t>Problem # 4:</a:t>
            </a:r>
          </a:p>
          <a:p>
            <a:pPr lvl="2"/>
            <a:r>
              <a:rPr lang="en-US" dirty="0" smtClean="0"/>
              <a:t>Display the course code whose base fees are greater than 100 or special fees are less than 1000. </a:t>
            </a:r>
          </a:p>
          <a:p>
            <a:pPr lvl="2"/>
            <a:r>
              <a:rPr lang="en-US" dirty="0" smtClean="0"/>
              <a:t>[Hint: Use the </a:t>
            </a:r>
            <a:r>
              <a:rPr lang="en-US" dirty="0" err="1" smtClean="0"/>
              <a:t>course_fees</a:t>
            </a:r>
            <a:r>
              <a:rPr lang="en-US" dirty="0" smtClean="0"/>
              <a:t> table for this.]</a:t>
            </a:r>
          </a:p>
          <a:p>
            <a:endParaRPr lang="en-US" dirty="0" smtClean="0"/>
          </a:p>
          <a:p>
            <a:endParaRPr lang="en-US" dirty="0" smtClean="0"/>
          </a:p>
          <a:p>
            <a:endParaRPr lang="en-US" dirty="0" smtClean="0"/>
          </a:p>
        </p:txBody>
      </p:sp>
      <p:sp>
        <p:nvSpPr>
          <p:cNvPr id="6" name="Slide Number Placeholder 5"/>
          <p:cNvSpPr>
            <a:spLocks noGrp="1"/>
          </p:cNvSpPr>
          <p:nvPr>
            <p:ph type="sldNum" sz="quarter" idx="10"/>
          </p:nvPr>
        </p:nvSpPr>
        <p:spPr/>
        <p:txBody>
          <a:bodyPr/>
          <a:lstStyle/>
          <a:p>
            <a:fld id="{47ED8886-DB3B-44F4-9A80-E6A224679F20}" type="slidenum">
              <a:rPr lang="en-US" smtClean="0"/>
              <a:pPr/>
              <a:t>36</a:t>
            </a:fld>
            <a:endParaRPr lang="en-US" dirty="0"/>
          </a:p>
        </p:txBody>
      </p:sp>
      <p:pic>
        <p:nvPicPr>
          <p:cNvPr id="5"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34300" y="-152400"/>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ectangle 9"/>
          <p:cNvSpPr/>
          <p:nvPr/>
        </p:nvSpPr>
        <p:spPr>
          <a:xfrm>
            <a:off x="457200" y="1154668"/>
            <a:ext cx="7277100"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285750" indent="-285750">
              <a:buFont typeface="Arial" pitchFamily="34" charset="0"/>
              <a:buChar char="•"/>
            </a:pPr>
            <a:r>
              <a:rPr lang="en-US" sz="2000" dirty="0"/>
              <a:t>Develop the queries for the problems stated below.</a:t>
            </a:r>
          </a:p>
        </p:txBody>
      </p:sp>
    </p:spTree>
    <p:extLst>
      <p:ext uri="{BB962C8B-B14F-4D97-AF65-F5344CB8AC3E}">
        <p14:creationId xmlns:p14="http://schemas.microsoft.com/office/powerpoint/2010/main" val="429111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US" sz="3600" dirty="0" smtClean="0">
                <a:latin typeface="+mn-lt"/>
              </a:rPr>
              <a:t>Solutions</a:t>
            </a:r>
            <a:endParaRPr lang="en-US" sz="3600" dirty="0">
              <a:latin typeface="+mn-lt"/>
            </a:endParaRPr>
          </a:p>
        </p:txBody>
      </p:sp>
      <p:sp>
        <p:nvSpPr>
          <p:cNvPr id="3" name="Content Placeholder 2"/>
          <p:cNvSpPr>
            <a:spLocks noGrp="1"/>
          </p:cNvSpPr>
          <p:nvPr>
            <p:ph idx="1"/>
          </p:nvPr>
        </p:nvSpPr>
        <p:spPr>
          <a:xfrm>
            <a:off x="381000" y="1225550"/>
            <a:ext cx="8686800" cy="4946650"/>
          </a:xfrm>
        </p:spPr>
        <p:txBody>
          <a:bodyPr/>
          <a:lstStyle/>
          <a:p>
            <a:pPr>
              <a:spcBef>
                <a:spcPts val="0"/>
              </a:spcBef>
            </a:pPr>
            <a:r>
              <a:rPr lang="en-US" sz="2000" dirty="0" smtClean="0">
                <a:cs typeface="Arial" pitchFamily="34" charset="0"/>
              </a:rPr>
              <a:t>Solution #3:</a:t>
            </a:r>
            <a:endParaRPr lang="en-US" sz="2000" dirty="0">
              <a:cs typeface="Arial" pitchFamily="34" charset="0"/>
            </a:endParaRPr>
          </a:p>
          <a:p>
            <a:pPr marL="0" indent="350838">
              <a:spcBef>
                <a:spcPts val="0"/>
              </a:spcBef>
              <a:buNone/>
            </a:pPr>
            <a:r>
              <a:rPr lang="en-US" sz="1800" b="1" dirty="0" smtClean="0">
                <a:solidFill>
                  <a:srgbClr val="0070C0"/>
                </a:solidFill>
                <a:latin typeface="Courier New" pitchFamily="49" charset="0"/>
                <a:cs typeface="Courier New" pitchFamily="49" charset="0"/>
              </a:rPr>
              <a:t>SELECT </a:t>
            </a:r>
            <a:r>
              <a:rPr lang="en-US" sz="1800" b="1" dirty="0" err="1">
                <a:solidFill>
                  <a:srgbClr val="BC8F00"/>
                </a:solidFill>
                <a:latin typeface="Courier New" pitchFamily="49" charset="0"/>
                <a:cs typeface="Courier New" pitchFamily="49" charset="0"/>
              </a:rPr>
              <a:t>course_name</a:t>
            </a:r>
            <a:r>
              <a:rPr lang="en-US" sz="1800" b="1" dirty="0">
                <a:solidFill>
                  <a:srgbClr val="0070C0"/>
                </a:solidFill>
                <a:latin typeface="Courier New" pitchFamily="49" charset="0"/>
                <a:cs typeface="Courier New" pitchFamily="49" charset="0"/>
              </a:rPr>
              <a:t> </a:t>
            </a:r>
            <a:endParaRPr lang="en-US" sz="1800" b="1" dirty="0" smtClean="0">
              <a:solidFill>
                <a:srgbClr val="0070C0"/>
              </a:solidFill>
              <a:latin typeface="Courier New" pitchFamily="49" charset="0"/>
              <a:cs typeface="Courier New" pitchFamily="49" charset="0"/>
            </a:endParaRPr>
          </a:p>
          <a:p>
            <a:pPr marL="0" indent="350838">
              <a:spcBef>
                <a:spcPts val="0"/>
              </a:spcBef>
              <a:buNone/>
            </a:pPr>
            <a:r>
              <a:rPr lang="en-US" sz="1800" b="1" dirty="0" smtClean="0">
                <a:solidFill>
                  <a:srgbClr val="0070C0"/>
                </a:solidFill>
                <a:latin typeface="Courier New" pitchFamily="49" charset="0"/>
                <a:cs typeface="Courier New" pitchFamily="49" charset="0"/>
              </a:rPr>
              <a:t>FROM </a:t>
            </a:r>
            <a:r>
              <a:rPr lang="en-US" sz="1800" b="1" dirty="0" err="1">
                <a:solidFill>
                  <a:srgbClr val="BC8F00"/>
                </a:solidFill>
                <a:latin typeface="Courier New" pitchFamily="49" charset="0"/>
                <a:cs typeface="Courier New" pitchFamily="49" charset="0"/>
              </a:rPr>
              <a:t>course_info</a:t>
            </a:r>
            <a:r>
              <a:rPr lang="en-US" sz="1800" b="1" dirty="0">
                <a:solidFill>
                  <a:srgbClr val="0070C0"/>
                </a:solidFill>
                <a:latin typeface="Courier New" pitchFamily="49" charset="0"/>
                <a:cs typeface="Courier New" pitchFamily="49" charset="0"/>
              </a:rPr>
              <a:t> </a:t>
            </a:r>
            <a:endParaRPr lang="en-US" sz="1800" b="1" dirty="0" smtClean="0">
              <a:solidFill>
                <a:srgbClr val="0070C0"/>
              </a:solidFill>
              <a:latin typeface="Courier New" pitchFamily="49" charset="0"/>
              <a:cs typeface="Courier New" pitchFamily="49" charset="0"/>
            </a:endParaRPr>
          </a:p>
          <a:p>
            <a:pPr marL="0" indent="350838">
              <a:spcBef>
                <a:spcPts val="0"/>
              </a:spcBef>
              <a:buNone/>
            </a:pPr>
            <a:r>
              <a:rPr lang="en-US" sz="1800" b="1" dirty="0" smtClean="0">
                <a:solidFill>
                  <a:srgbClr val="0070C0"/>
                </a:solidFill>
                <a:latin typeface="Courier New" pitchFamily="49" charset="0"/>
                <a:cs typeface="Courier New" pitchFamily="49" charset="0"/>
              </a:rPr>
              <a:t>WHERE </a:t>
            </a:r>
            <a:r>
              <a:rPr lang="en-US" sz="1800" b="1" dirty="0" err="1">
                <a:solidFill>
                  <a:srgbClr val="BC8F00"/>
                </a:solidFill>
                <a:latin typeface="Courier New" pitchFamily="49" charset="0"/>
                <a:cs typeface="Courier New" pitchFamily="49" charset="0"/>
              </a:rPr>
              <a:t>course_duration</a:t>
            </a:r>
            <a:r>
              <a:rPr lang="en-US" sz="1800" b="1" dirty="0">
                <a:solidFill>
                  <a:srgbClr val="0070C0"/>
                </a:solidFill>
                <a:latin typeface="Courier New" pitchFamily="49" charset="0"/>
                <a:cs typeface="Courier New" pitchFamily="49" charset="0"/>
              </a:rPr>
              <a:t> &gt;</a:t>
            </a:r>
            <a:r>
              <a:rPr lang="en-US" sz="1800" b="1" dirty="0">
                <a:solidFill>
                  <a:srgbClr val="FFC000"/>
                </a:solidFill>
                <a:latin typeface="Courier New" pitchFamily="49" charset="0"/>
                <a:cs typeface="Courier New" pitchFamily="49" charset="0"/>
              </a:rPr>
              <a:t>10 </a:t>
            </a:r>
            <a:endParaRPr lang="en-US" sz="1800" b="1" dirty="0" smtClean="0">
              <a:solidFill>
                <a:srgbClr val="FFC000"/>
              </a:solidFill>
              <a:latin typeface="Courier New" pitchFamily="49" charset="0"/>
              <a:cs typeface="Courier New" pitchFamily="49" charset="0"/>
            </a:endParaRPr>
          </a:p>
          <a:p>
            <a:pPr marL="0" indent="350838">
              <a:spcBef>
                <a:spcPts val="0"/>
              </a:spcBef>
              <a:buNone/>
            </a:pPr>
            <a:r>
              <a:rPr lang="en-US" sz="1800" b="1" dirty="0" smtClean="0">
                <a:solidFill>
                  <a:srgbClr val="0070C0"/>
                </a:solidFill>
                <a:latin typeface="Courier New" pitchFamily="49" charset="0"/>
                <a:cs typeface="Courier New" pitchFamily="49" charset="0"/>
              </a:rPr>
              <a:t>and </a:t>
            </a:r>
            <a:r>
              <a:rPr lang="en-US" sz="1800" b="1" dirty="0" err="1">
                <a:solidFill>
                  <a:srgbClr val="BC8F00"/>
                </a:solidFill>
                <a:latin typeface="Courier New" pitchFamily="49" charset="0"/>
                <a:cs typeface="Courier New" pitchFamily="49" charset="0"/>
              </a:rPr>
              <a:t>no_of_participants</a:t>
            </a:r>
            <a:r>
              <a:rPr lang="en-US" sz="1800" b="1" dirty="0">
                <a:solidFill>
                  <a:srgbClr val="0070C0"/>
                </a:solidFill>
                <a:latin typeface="Courier New" pitchFamily="49" charset="0"/>
                <a:cs typeface="Courier New" pitchFamily="49" charset="0"/>
              </a:rPr>
              <a:t> &lt;</a:t>
            </a:r>
            <a:r>
              <a:rPr lang="en-US" sz="1800" b="1" dirty="0">
                <a:solidFill>
                  <a:srgbClr val="FFC000"/>
                </a:solidFill>
                <a:latin typeface="Courier New" pitchFamily="49" charset="0"/>
                <a:cs typeface="Courier New" pitchFamily="49" charset="0"/>
              </a:rPr>
              <a:t>20 </a:t>
            </a:r>
            <a:endParaRPr lang="en-US" sz="1800" b="1" dirty="0" smtClean="0">
              <a:solidFill>
                <a:srgbClr val="FFC000"/>
              </a:solidFill>
              <a:latin typeface="Courier New" pitchFamily="49" charset="0"/>
              <a:cs typeface="Courier New" pitchFamily="49" charset="0"/>
            </a:endParaRPr>
          </a:p>
          <a:p>
            <a:pPr marL="0" indent="0">
              <a:spcBef>
                <a:spcPts val="0"/>
              </a:spcBef>
              <a:buNone/>
            </a:pPr>
            <a:endParaRPr lang="en-US" sz="1800" b="1" dirty="0">
              <a:solidFill>
                <a:srgbClr val="FFC000"/>
              </a:solidFill>
              <a:cs typeface="Arial" pitchFamily="34" charset="0"/>
            </a:endParaRPr>
          </a:p>
          <a:p>
            <a:pPr>
              <a:spcBef>
                <a:spcPts val="0"/>
              </a:spcBef>
            </a:pPr>
            <a:r>
              <a:rPr lang="en-US" sz="2000" dirty="0" smtClean="0">
                <a:cs typeface="Arial" pitchFamily="34" charset="0"/>
              </a:rPr>
              <a:t>Solution #4:</a:t>
            </a:r>
            <a:endParaRPr lang="en-US" sz="2000" dirty="0">
              <a:cs typeface="Arial" pitchFamily="34" charset="0"/>
            </a:endParaRPr>
          </a:p>
          <a:p>
            <a:pPr marL="0" indent="350838">
              <a:spcBef>
                <a:spcPts val="0"/>
              </a:spcBef>
              <a:buNone/>
            </a:pPr>
            <a:r>
              <a:rPr lang="en-US" sz="1800" b="1" dirty="0" smtClean="0">
                <a:solidFill>
                  <a:srgbClr val="0070C0"/>
                </a:solidFill>
                <a:latin typeface="Courier New" pitchFamily="49" charset="0"/>
                <a:cs typeface="Courier New" pitchFamily="49" charset="0"/>
              </a:rPr>
              <a:t>SELECT </a:t>
            </a:r>
            <a:r>
              <a:rPr lang="en-US" sz="1800" b="1" dirty="0" err="1">
                <a:solidFill>
                  <a:srgbClr val="BC8F00"/>
                </a:solidFill>
                <a:latin typeface="Courier New" pitchFamily="49" charset="0"/>
                <a:cs typeface="Courier New" pitchFamily="49" charset="0"/>
              </a:rPr>
              <a:t>course_name</a:t>
            </a:r>
            <a:r>
              <a:rPr lang="en-US" sz="1800" b="1" dirty="0">
                <a:solidFill>
                  <a:srgbClr val="0070C0"/>
                </a:solidFill>
                <a:latin typeface="Courier New" pitchFamily="49" charset="0"/>
                <a:cs typeface="Courier New" pitchFamily="49" charset="0"/>
              </a:rPr>
              <a:t> </a:t>
            </a:r>
            <a:endParaRPr lang="en-US" sz="1800" b="1" dirty="0" smtClean="0">
              <a:solidFill>
                <a:srgbClr val="0070C0"/>
              </a:solidFill>
              <a:latin typeface="Courier New" pitchFamily="49" charset="0"/>
              <a:cs typeface="Courier New" pitchFamily="49" charset="0"/>
            </a:endParaRPr>
          </a:p>
          <a:p>
            <a:pPr marL="0" indent="350838">
              <a:spcBef>
                <a:spcPts val="0"/>
              </a:spcBef>
              <a:buNone/>
            </a:pPr>
            <a:r>
              <a:rPr lang="en-US" sz="1800" b="1" dirty="0" smtClean="0">
                <a:solidFill>
                  <a:srgbClr val="0070C0"/>
                </a:solidFill>
                <a:latin typeface="Courier New" pitchFamily="49" charset="0"/>
                <a:cs typeface="Courier New" pitchFamily="49" charset="0"/>
              </a:rPr>
              <a:t>FROM </a:t>
            </a:r>
            <a:r>
              <a:rPr lang="en-US" sz="1800" b="1" dirty="0" err="1">
                <a:solidFill>
                  <a:srgbClr val="BC8F00"/>
                </a:solidFill>
                <a:latin typeface="Courier New" pitchFamily="49" charset="0"/>
                <a:cs typeface="Courier New" pitchFamily="49" charset="0"/>
              </a:rPr>
              <a:t>course_info</a:t>
            </a:r>
            <a:r>
              <a:rPr lang="en-US" sz="1800" b="1" dirty="0">
                <a:solidFill>
                  <a:srgbClr val="0070C0"/>
                </a:solidFill>
                <a:latin typeface="Courier New" pitchFamily="49" charset="0"/>
                <a:cs typeface="Courier New" pitchFamily="49" charset="0"/>
              </a:rPr>
              <a:t> </a:t>
            </a:r>
            <a:endParaRPr lang="en-US" sz="1800" b="1" dirty="0" smtClean="0">
              <a:solidFill>
                <a:srgbClr val="0070C0"/>
              </a:solidFill>
              <a:latin typeface="Courier New" pitchFamily="49" charset="0"/>
              <a:cs typeface="Courier New" pitchFamily="49" charset="0"/>
            </a:endParaRPr>
          </a:p>
          <a:p>
            <a:pPr marL="0" indent="350838">
              <a:spcBef>
                <a:spcPts val="0"/>
              </a:spcBef>
              <a:buNone/>
            </a:pPr>
            <a:r>
              <a:rPr lang="en-US" sz="1800" b="1" dirty="0" smtClean="0">
                <a:solidFill>
                  <a:srgbClr val="0070C0"/>
                </a:solidFill>
                <a:latin typeface="Courier New" pitchFamily="49" charset="0"/>
                <a:cs typeface="Courier New" pitchFamily="49" charset="0"/>
              </a:rPr>
              <a:t>WHERE </a:t>
            </a:r>
            <a:r>
              <a:rPr lang="en-US" sz="1800" b="1" dirty="0" err="1">
                <a:solidFill>
                  <a:srgbClr val="BC8F00"/>
                </a:solidFill>
                <a:latin typeface="Courier New" pitchFamily="49" charset="0"/>
                <a:cs typeface="Courier New" pitchFamily="49" charset="0"/>
              </a:rPr>
              <a:t>course_duration</a:t>
            </a:r>
            <a:r>
              <a:rPr lang="en-US" sz="1800" b="1" dirty="0">
                <a:solidFill>
                  <a:srgbClr val="0070C0"/>
                </a:solidFill>
                <a:latin typeface="Courier New" pitchFamily="49" charset="0"/>
                <a:cs typeface="Courier New" pitchFamily="49" charset="0"/>
              </a:rPr>
              <a:t> &gt;</a:t>
            </a:r>
            <a:r>
              <a:rPr lang="en-US" sz="1800" b="1" dirty="0">
                <a:solidFill>
                  <a:srgbClr val="FFC000"/>
                </a:solidFill>
                <a:latin typeface="Courier New" pitchFamily="49" charset="0"/>
                <a:cs typeface="Courier New" pitchFamily="49" charset="0"/>
              </a:rPr>
              <a:t>10</a:t>
            </a:r>
            <a:r>
              <a:rPr lang="en-US" sz="1800" b="1" dirty="0">
                <a:solidFill>
                  <a:srgbClr val="0070C0"/>
                </a:solidFill>
                <a:latin typeface="Courier New" pitchFamily="49" charset="0"/>
                <a:cs typeface="Courier New" pitchFamily="49" charset="0"/>
              </a:rPr>
              <a:t> </a:t>
            </a:r>
            <a:endParaRPr lang="en-US" sz="1800" b="1" dirty="0" smtClean="0">
              <a:solidFill>
                <a:srgbClr val="0070C0"/>
              </a:solidFill>
              <a:latin typeface="Courier New" pitchFamily="49" charset="0"/>
              <a:cs typeface="Courier New" pitchFamily="49" charset="0"/>
            </a:endParaRPr>
          </a:p>
          <a:p>
            <a:pPr marL="0" indent="350838">
              <a:spcBef>
                <a:spcPts val="0"/>
              </a:spcBef>
              <a:buNone/>
            </a:pPr>
            <a:r>
              <a:rPr lang="en-US" sz="1800" b="1" dirty="0" smtClean="0">
                <a:solidFill>
                  <a:srgbClr val="0070C0"/>
                </a:solidFill>
                <a:latin typeface="Courier New" pitchFamily="49" charset="0"/>
                <a:cs typeface="Courier New" pitchFamily="49" charset="0"/>
              </a:rPr>
              <a:t>and </a:t>
            </a:r>
            <a:r>
              <a:rPr lang="en-US" sz="1800" b="1" dirty="0" err="1">
                <a:solidFill>
                  <a:srgbClr val="BC8F00"/>
                </a:solidFill>
                <a:latin typeface="Courier New" pitchFamily="49" charset="0"/>
                <a:cs typeface="Courier New" pitchFamily="49" charset="0"/>
              </a:rPr>
              <a:t>no_of_participants</a:t>
            </a:r>
            <a:r>
              <a:rPr lang="en-US" sz="1800" b="1" dirty="0">
                <a:solidFill>
                  <a:srgbClr val="0070C0"/>
                </a:solidFill>
                <a:latin typeface="Courier New" pitchFamily="49" charset="0"/>
                <a:cs typeface="Courier New" pitchFamily="49" charset="0"/>
              </a:rPr>
              <a:t> &lt;</a:t>
            </a:r>
            <a:r>
              <a:rPr lang="en-US" sz="1800" b="1" dirty="0">
                <a:solidFill>
                  <a:srgbClr val="FFC000"/>
                </a:solidFill>
                <a:latin typeface="Courier New" pitchFamily="49" charset="0"/>
                <a:cs typeface="Courier New" pitchFamily="49" charset="0"/>
              </a:rPr>
              <a:t>20</a:t>
            </a:r>
          </a:p>
          <a:p>
            <a:pPr marL="0" indent="0">
              <a:lnSpc>
                <a:spcPct val="120000"/>
              </a:lnSpc>
              <a:spcBef>
                <a:spcPts val="0"/>
              </a:spcBef>
              <a:buNone/>
            </a:pPr>
            <a:endParaRPr lang="en-US" sz="2400" dirty="0"/>
          </a:p>
        </p:txBody>
      </p:sp>
      <p:sp>
        <p:nvSpPr>
          <p:cNvPr id="5" name="Slide Number Placeholder 4"/>
          <p:cNvSpPr>
            <a:spLocks noGrp="1"/>
          </p:cNvSpPr>
          <p:nvPr>
            <p:ph type="sldNum" sz="quarter" idx="10"/>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85735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US" sz="3600" dirty="0" smtClean="0">
                <a:latin typeface="+mn-lt"/>
              </a:rPr>
              <a:t>Lend a Hand</a:t>
            </a:r>
            <a:endParaRPr lang="en-US" sz="3600" dirty="0">
              <a:latin typeface="+mn-lt"/>
            </a:endParaRPr>
          </a:p>
        </p:txBody>
      </p:sp>
      <p:sp>
        <p:nvSpPr>
          <p:cNvPr id="3" name="Content Placeholder 2"/>
          <p:cNvSpPr>
            <a:spLocks noGrp="1"/>
          </p:cNvSpPr>
          <p:nvPr>
            <p:ph idx="1"/>
          </p:nvPr>
        </p:nvSpPr>
        <p:spPr/>
        <p:txBody>
          <a:bodyPr/>
          <a:lstStyle/>
          <a:p>
            <a:pPr lvl="1"/>
            <a:r>
              <a:rPr lang="en-US" sz="2000" dirty="0" smtClean="0"/>
              <a:t>Problem # 5:</a:t>
            </a:r>
          </a:p>
          <a:p>
            <a:pPr lvl="2"/>
            <a:r>
              <a:rPr lang="en-US" dirty="0" smtClean="0"/>
              <a:t>Select all the courses whose base fee &gt; 200.</a:t>
            </a:r>
          </a:p>
          <a:p>
            <a:pPr lvl="2"/>
            <a:r>
              <a:rPr lang="en-US" dirty="0" smtClean="0"/>
              <a:t>[Hint: Use the </a:t>
            </a:r>
            <a:r>
              <a:rPr lang="en-US" dirty="0" err="1" smtClean="0"/>
              <a:t>course_fees</a:t>
            </a:r>
            <a:r>
              <a:rPr lang="en-US" dirty="0" smtClean="0"/>
              <a:t> table for this.]</a:t>
            </a:r>
          </a:p>
          <a:p>
            <a:pPr lvl="1"/>
            <a:endParaRPr lang="en-US" dirty="0" smtClean="0"/>
          </a:p>
          <a:p>
            <a:pPr lvl="1"/>
            <a:r>
              <a:rPr lang="en-US" sz="2000" dirty="0" smtClean="0"/>
              <a:t>Problem # 6: </a:t>
            </a:r>
          </a:p>
          <a:p>
            <a:pPr lvl="2"/>
            <a:r>
              <a:rPr lang="en-US" dirty="0" smtClean="0"/>
              <a:t>Display the students’ ID, first name whose first name is different from their last name.</a:t>
            </a:r>
          </a:p>
          <a:p>
            <a:pPr lvl="2"/>
            <a:r>
              <a:rPr lang="en-US" dirty="0" smtClean="0"/>
              <a:t>[Hint: Use the </a:t>
            </a:r>
            <a:r>
              <a:rPr lang="en-US" dirty="0" err="1" smtClean="0"/>
              <a:t>student_info</a:t>
            </a:r>
            <a:r>
              <a:rPr lang="en-US" dirty="0" smtClean="0"/>
              <a:t> table for this.]</a:t>
            </a:r>
          </a:p>
          <a:p>
            <a:pPr lvl="1"/>
            <a:endParaRPr lang="en-US" dirty="0" smtClean="0"/>
          </a:p>
          <a:p>
            <a:pPr lvl="1"/>
            <a:r>
              <a:rPr lang="en-US" sz="2000" dirty="0" smtClean="0"/>
              <a:t>Problem # 7:</a:t>
            </a:r>
          </a:p>
          <a:p>
            <a:pPr lvl="2"/>
            <a:r>
              <a:rPr lang="en-US" dirty="0" smtClean="0"/>
              <a:t>Select all the courses whose base fee is in the range 100 and 3000.</a:t>
            </a:r>
          </a:p>
          <a:p>
            <a:pPr lvl="2"/>
            <a:r>
              <a:rPr lang="en-US" dirty="0" smtClean="0"/>
              <a:t>[Hint: Use the </a:t>
            </a:r>
            <a:r>
              <a:rPr lang="en-US" dirty="0" err="1" smtClean="0"/>
              <a:t>course_fees</a:t>
            </a:r>
            <a:r>
              <a:rPr lang="en-US" dirty="0" smtClean="0"/>
              <a:t> table for this.]</a:t>
            </a:r>
          </a:p>
        </p:txBody>
      </p:sp>
      <p:sp>
        <p:nvSpPr>
          <p:cNvPr id="6" name="Slide Number Placeholder 5"/>
          <p:cNvSpPr>
            <a:spLocks noGrp="1"/>
          </p:cNvSpPr>
          <p:nvPr>
            <p:ph type="sldNum" sz="quarter" idx="10"/>
          </p:nvPr>
        </p:nvSpPr>
        <p:spPr/>
        <p:txBody>
          <a:bodyPr/>
          <a:lstStyle/>
          <a:p>
            <a:fld id="{47ED8886-DB3B-44F4-9A80-E6A224679F20}" type="slidenum">
              <a:rPr lang="en-US" smtClean="0"/>
              <a:pPr/>
              <a:t>38</a:t>
            </a:fld>
            <a:endParaRPr lang="en-US" dirty="0"/>
          </a:p>
        </p:txBody>
      </p:sp>
      <p:pic>
        <p:nvPicPr>
          <p:cNvPr id="5"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34300" y="-152400"/>
            <a:ext cx="1562100" cy="124968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57200" y="1154668"/>
            <a:ext cx="7277100"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285750" indent="-285750">
              <a:buFont typeface="Arial" pitchFamily="34" charset="0"/>
              <a:buChar char="•"/>
            </a:pPr>
            <a:r>
              <a:rPr lang="en-US" sz="2000" dirty="0"/>
              <a:t>Develop the queries for the problems stated below.</a:t>
            </a:r>
          </a:p>
        </p:txBody>
      </p:sp>
    </p:spTree>
    <p:extLst>
      <p:ext uri="{BB962C8B-B14F-4D97-AF65-F5344CB8AC3E}">
        <p14:creationId xmlns:p14="http://schemas.microsoft.com/office/powerpoint/2010/main" val="380514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US" sz="3600" dirty="0" smtClean="0">
                <a:latin typeface="+mn-lt"/>
              </a:rPr>
              <a:t>Lend a Hand</a:t>
            </a:r>
            <a:endParaRPr lang="en-US" sz="3600" dirty="0">
              <a:latin typeface="+mn-lt"/>
            </a:endParaRPr>
          </a:p>
        </p:txBody>
      </p:sp>
      <p:sp>
        <p:nvSpPr>
          <p:cNvPr id="3" name="Content Placeholder 2"/>
          <p:cNvSpPr>
            <a:spLocks noGrp="1"/>
          </p:cNvSpPr>
          <p:nvPr>
            <p:ph idx="1"/>
          </p:nvPr>
        </p:nvSpPr>
        <p:spPr/>
        <p:txBody>
          <a:bodyPr/>
          <a:lstStyle/>
          <a:p>
            <a:pPr lvl="1"/>
            <a:r>
              <a:rPr lang="en-US" sz="2000" dirty="0" smtClean="0"/>
              <a:t>Problem # 8:</a:t>
            </a:r>
          </a:p>
          <a:p>
            <a:pPr lvl="2"/>
            <a:r>
              <a:rPr lang="en-US" dirty="0" smtClean="0"/>
              <a:t>Display the students ID, and first name, whose first name starts with ‘A’</a:t>
            </a:r>
          </a:p>
          <a:p>
            <a:pPr lvl="2"/>
            <a:r>
              <a:rPr lang="en-US" dirty="0" smtClean="0"/>
              <a:t>[Hint: Use the </a:t>
            </a:r>
            <a:r>
              <a:rPr lang="en-US" dirty="0" err="1" smtClean="0"/>
              <a:t>student_info</a:t>
            </a:r>
            <a:r>
              <a:rPr lang="en-US" dirty="0" smtClean="0"/>
              <a:t> table for this.]</a:t>
            </a:r>
          </a:p>
          <a:p>
            <a:pPr lvl="1"/>
            <a:endParaRPr lang="en-US" dirty="0" smtClean="0"/>
          </a:p>
          <a:p>
            <a:pPr lvl="1"/>
            <a:r>
              <a:rPr lang="en-US" sz="2000" dirty="0" smtClean="0"/>
              <a:t>Problem # 9:</a:t>
            </a:r>
          </a:p>
          <a:p>
            <a:pPr lvl="2"/>
            <a:r>
              <a:rPr lang="en-US" dirty="0" smtClean="0"/>
              <a:t>Display the students ID, first name whose first name has a character ‘o’</a:t>
            </a:r>
          </a:p>
          <a:p>
            <a:pPr lvl="2"/>
            <a:r>
              <a:rPr lang="en-US" dirty="0" smtClean="0"/>
              <a:t>[Hint: Use the </a:t>
            </a:r>
            <a:r>
              <a:rPr lang="en-US" dirty="0" err="1" smtClean="0"/>
              <a:t>student_info</a:t>
            </a:r>
            <a:r>
              <a:rPr lang="en-US" dirty="0" smtClean="0"/>
              <a:t> table for this.]</a:t>
            </a:r>
          </a:p>
          <a:p>
            <a:pPr lvl="1"/>
            <a:endParaRPr lang="en-US" dirty="0" smtClean="0"/>
          </a:p>
          <a:p>
            <a:pPr lvl="1"/>
            <a:r>
              <a:rPr lang="en-US" sz="2000" dirty="0" smtClean="0"/>
              <a:t>Problem # 10:</a:t>
            </a:r>
          </a:p>
          <a:p>
            <a:pPr lvl="2"/>
            <a:r>
              <a:rPr lang="en-US" dirty="0" smtClean="0"/>
              <a:t>Display the names of all the courses where the course description is Null.</a:t>
            </a:r>
          </a:p>
          <a:p>
            <a:pPr lvl="2"/>
            <a:r>
              <a:rPr lang="en-US" dirty="0" smtClean="0"/>
              <a:t>[Hint: Use the </a:t>
            </a:r>
            <a:r>
              <a:rPr lang="en-US" dirty="0" err="1" smtClean="0"/>
              <a:t>courses_info</a:t>
            </a:r>
            <a:r>
              <a:rPr lang="en-US" dirty="0" smtClean="0"/>
              <a:t> table for this.]</a:t>
            </a:r>
          </a:p>
        </p:txBody>
      </p:sp>
      <p:sp>
        <p:nvSpPr>
          <p:cNvPr id="6" name="Slide Number Placeholder 5"/>
          <p:cNvSpPr>
            <a:spLocks noGrp="1"/>
          </p:cNvSpPr>
          <p:nvPr>
            <p:ph type="sldNum" sz="quarter" idx="10"/>
          </p:nvPr>
        </p:nvSpPr>
        <p:spPr/>
        <p:txBody>
          <a:bodyPr/>
          <a:lstStyle/>
          <a:p>
            <a:fld id="{47ED8886-DB3B-44F4-9A80-E6A224679F20}" type="slidenum">
              <a:rPr lang="en-US" smtClean="0"/>
              <a:pPr/>
              <a:t>39</a:t>
            </a:fld>
            <a:endParaRPr lang="en-US" dirty="0"/>
          </a:p>
        </p:txBody>
      </p:sp>
      <p:pic>
        <p:nvPicPr>
          <p:cNvPr id="5"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34300" y="-152400"/>
            <a:ext cx="1562100" cy="124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70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1600200"/>
            <a:ext cx="4419600" cy="4525963"/>
          </a:xfrm>
        </p:spPr>
        <p:txBody>
          <a:bodyPr/>
          <a:lstStyle/>
          <a:p>
            <a:r>
              <a:rPr lang="en-US" sz="2000" dirty="0" smtClean="0"/>
              <a:t>After completing this session, you will be able to: </a:t>
            </a:r>
          </a:p>
          <a:p>
            <a:pPr lvl="1"/>
            <a:r>
              <a:rPr lang="en-US" dirty="0" smtClean="0"/>
              <a:t>Describe the Arithmetic operators.</a:t>
            </a:r>
          </a:p>
          <a:p>
            <a:pPr lvl="1"/>
            <a:r>
              <a:rPr lang="en-US" dirty="0" smtClean="0"/>
              <a:t>Describe the Comparison operators.</a:t>
            </a:r>
          </a:p>
          <a:p>
            <a:pPr lvl="1"/>
            <a:r>
              <a:rPr lang="en-US" dirty="0" smtClean="0"/>
              <a:t>Describe the Logical operators.</a:t>
            </a:r>
          </a:p>
          <a:p>
            <a:pPr lvl="1"/>
            <a:r>
              <a:rPr lang="en-US" dirty="0" smtClean="0"/>
              <a:t>Describe the Set operators. </a:t>
            </a:r>
            <a:endParaRPr lang="en-US" dirty="0"/>
          </a:p>
        </p:txBody>
      </p:sp>
      <p:sp>
        <p:nvSpPr>
          <p:cNvPr id="6" name="Title 1"/>
          <p:cNvSpPr>
            <a:spLocks noGrp="1"/>
          </p:cNvSpPr>
          <p:nvPr>
            <p:ph type="title"/>
          </p:nvPr>
        </p:nvSpPr>
        <p:spPr>
          <a:xfrm>
            <a:off x="1303020" y="0"/>
            <a:ext cx="7840980" cy="838200"/>
          </a:xfrm>
        </p:spPr>
        <p:txBody>
          <a:bodyPr/>
          <a:lstStyle/>
          <a:p>
            <a:r>
              <a:rPr lang="en-US" sz="3600" dirty="0" smtClean="0">
                <a:latin typeface="+mn-lt"/>
              </a:rPr>
              <a:t>Objectives</a:t>
            </a:r>
            <a:endParaRPr lang="en-US" sz="3600" dirty="0">
              <a:latin typeface="+mn-lt"/>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4</a:t>
            </a:fld>
            <a:endParaRPr lang="en-US" dirty="0"/>
          </a:p>
        </p:txBody>
      </p:sp>
      <p:pic>
        <p:nvPicPr>
          <p:cNvPr id="9" name="Picture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828800"/>
            <a:ext cx="3368488" cy="3429000"/>
          </a:xfrm>
          <a:prstGeom prst="rect">
            <a:avLst/>
          </a:prstGeom>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8"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2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2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4000"/>
                            </p:stCondLst>
                            <p:childTnLst>
                              <p:par>
                                <p:cTn id="15" presetID="2" presetClass="entr" presetSubtype="8"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20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20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6000"/>
                            </p:stCondLst>
                            <p:childTnLst>
                              <p:par>
                                <p:cTn id="20" presetID="2" presetClass="entr" presetSubtype="8"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20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3" dur="2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8000"/>
                            </p:stCondLst>
                            <p:childTnLst>
                              <p:par>
                                <p:cTn id="25" presetID="2" presetClass="entr" presetSubtype="8"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20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8" dur="20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8" presetClass="emph" presetSubtype="0" fill="hold" nodeType="clickEffect">
                                  <p:stCondLst>
                                    <p:cond delay="0"/>
                                  </p:stCondLst>
                                  <p:childTnLst>
                                    <p:animRot by="21600000">
                                      <p:cBhvr>
                                        <p:cTn id="32"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US" sz="3600" dirty="0" smtClean="0">
                <a:latin typeface="+mn-lt"/>
              </a:rPr>
              <a:t>Solutions</a:t>
            </a:r>
            <a:endParaRPr lang="en-US" sz="3600" dirty="0">
              <a:latin typeface="+mn-lt"/>
            </a:endParaRPr>
          </a:p>
        </p:txBody>
      </p:sp>
      <p:sp>
        <p:nvSpPr>
          <p:cNvPr id="3" name="Content Placeholder 2"/>
          <p:cNvSpPr>
            <a:spLocks noGrp="1"/>
          </p:cNvSpPr>
          <p:nvPr>
            <p:ph idx="1"/>
          </p:nvPr>
        </p:nvSpPr>
        <p:spPr>
          <a:xfrm>
            <a:off x="381000" y="1225550"/>
            <a:ext cx="8382000" cy="4946650"/>
          </a:xfrm>
        </p:spPr>
        <p:txBody>
          <a:bodyPr/>
          <a:lstStyle/>
          <a:p>
            <a:pPr>
              <a:spcBef>
                <a:spcPts val="0"/>
              </a:spcBef>
            </a:pPr>
            <a:r>
              <a:rPr lang="en-US" sz="2000" dirty="0" smtClean="0">
                <a:cs typeface="Arial" pitchFamily="34" charset="0"/>
              </a:rPr>
              <a:t>Solution #5:</a:t>
            </a:r>
            <a:endParaRPr lang="en-US" sz="2000" dirty="0">
              <a:cs typeface="Arial" pitchFamily="34" charset="0"/>
            </a:endParaRPr>
          </a:p>
          <a:p>
            <a:pPr marL="288925" indent="61913">
              <a:spcBef>
                <a:spcPts val="0"/>
              </a:spcBef>
              <a:buNone/>
            </a:pPr>
            <a:r>
              <a:rPr lang="en-US" sz="1800" b="1" dirty="0" smtClean="0">
                <a:solidFill>
                  <a:srgbClr val="0070C0"/>
                </a:solidFill>
                <a:cs typeface="Arial" pitchFamily="34" charset="0"/>
              </a:rPr>
              <a:t>SELECT</a:t>
            </a:r>
            <a:r>
              <a:rPr lang="en-US" sz="1800" dirty="0" smtClean="0">
                <a:cs typeface="Arial" pitchFamily="34" charset="0"/>
              </a:rPr>
              <a:t> </a:t>
            </a:r>
            <a:r>
              <a:rPr lang="en-US" sz="1800" b="1" dirty="0">
                <a:solidFill>
                  <a:srgbClr val="BC8F00"/>
                </a:solidFill>
              </a:rPr>
              <a:t>COURSE_CODE</a:t>
            </a:r>
            <a:r>
              <a:rPr lang="en-US" sz="1800" dirty="0">
                <a:cs typeface="Arial" pitchFamily="34" charset="0"/>
              </a:rPr>
              <a:t> </a:t>
            </a:r>
            <a:endParaRPr lang="en-US" sz="1800" dirty="0" smtClean="0">
              <a:cs typeface="Arial" pitchFamily="34" charset="0"/>
            </a:endParaRPr>
          </a:p>
          <a:p>
            <a:pPr marL="288925" indent="61913">
              <a:spcBef>
                <a:spcPts val="0"/>
              </a:spcBef>
              <a:buNone/>
            </a:pPr>
            <a:r>
              <a:rPr lang="en-US" sz="1800" b="1" dirty="0" smtClean="0">
                <a:solidFill>
                  <a:srgbClr val="0070C0"/>
                </a:solidFill>
                <a:cs typeface="Arial" pitchFamily="34" charset="0"/>
              </a:rPr>
              <a:t>FROM</a:t>
            </a:r>
            <a:r>
              <a:rPr lang="en-US" sz="1800" dirty="0" smtClean="0">
                <a:cs typeface="Arial" pitchFamily="34" charset="0"/>
              </a:rPr>
              <a:t> </a:t>
            </a:r>
            <a:r>
              <a:rPr lang="en-US" sz="1800" b="1" dirty="0">
                <a:solidFill>
                  <a:srgbClr val="BC8F00"/>
                </a:solidFill>
              </a:rPr>
              <a:t>COURSE_FEES</a:t>
            </a:r>
            <a:r>
              <a:rPr lang="en-US" sz="1800" dirty="0">
                <a:cs typeface="Arial" pitchFamily="34" charset="0"/>
              </a:rPr>
              <a:t> </a:t>
            </a:r>
            <a:endParaRPr lang="en-US" sz="1800" dirty="0" smtClean="0">
              <a:cs typeface="Arial" pitchFamily="34" charset="0"/>
            </a:endParaRPr>
          </a:p>
          <a:p>
            <a:pPr marL="288925" indent="61913">
              <a:spcBef>
                <a:spcPts val="0"/>
              </a:spcBef>
              <a:buNone/>
            </a:pPr>
            <a:r>
              <a:rPr lang="en-US" sz="1800" b="1" dirty="0" smtClean="0">
                <a:solidFill>
                  <a:srgbClr val="0070C0"/>
                </a:solidFill>
                <a:cs typeface="Arial" pitchFamily="34" charset="0"/>
              </a:rPr>
              <a:t>WHERE</a:t>
            </a:r>
            <a:r>
              <a:rPr lang="en-US" sz="1800" dirty="0" smtClean="0">
                <a:cs typeface="Arial" pitchFamily="34" charset="0"/>
              </a:rPr>
              <a:t> </a:t>
            </a:r>
            <a:r>
              <a:rPr lang="en-US" sz="1800" b="1" dirty="0" smtClean="0">
                <a:solidFill>
                  <a:srgbClr val="BC8F00"/>
                </a:solidFill>
              </a:rPr>
              <a:t>BASE_FEES&gt;200</a:t>
            </a:r>
          </a:p>
          <a:p>
            <a:pPr marL="0" indent="0">
              <a:spcBef>
                <a:spcPts val="0"/>
              </a:spcBef>
              <a:buNone/>
            </a:pPr>
            <a:endParaRPr lang="en-US" sz="1800" b="1" dirty="0">
              <a:solidFill>
                <a:srgbClr val="BC8F00"/>
              </a:solidFill>
            </a:endParaRPr>
          </a:p>
          <a:p>
            <a:pPr>
              <a:spcBef>
                <a:spcPts val="0"/>
              </a:spcBef>
            </a:pPr>
            <a:r>
              <a:rPr lang="en-US" sz="2000" dirty="0" smtClean="0">
                <a:cs typeface="Arial" pitchFamily="34" charset="0"/>
              </a:rPr>
              <a:t>Solution #6:</a:t>
            </a:r>
            <a:endParaRPr lang="en-US" sz="2000" dirty="0">
              <a:cs typeface="Arial" pitchFamily="34" charset="0"/>
            </a:endParaRPr>
          </a:p>
          <a:p>
            <a:pPr marL="0" indent="350838">
              <a:spcBef>
                <a:spcPts val="0"/>
              </a:spcBef>
              <a:buNone/>
            </a:pPr>
            <a:r>
              <a:rPr lang="en-US" sz="1800" b="1" dirty="0" smtClean="0">
                <a:solidFill>
                  <a:srgbClr val="0070C0"/>
                </a:solidFill>
                <a:cs typeface="Arial" pitchFamily="34" charset="0"/>
              </a:rPr>
              <a:t>SELECT</a:t>
            </a:r>
            <a:r>
              <a:rPr lang="en-US" sz="1800" dirty="0" smtClean="0">
                <a:cs typeface="Arial" pitchFamily="34" charset="0"/>
              </a:rPr>
              <a:t> </a:t>
            </a:r>
            <a:r>
              <a:rPr lang="en-US" sz="1800" b="1" dirty="0">
                <a:solidFill>
                  <a:srgbClr val="BC8F00"/>
                </a:solidFill>
              </a:rPr>
              <a:t>STUDENT_ID,FIRST_NAME</a:t>
            </a:r>
            <a:r>
              <a:rPr lang="en-US" sz="1800" dirty="0">
                <a:cs typeface="Arial" pitchFamily="34" charset="0"/>
              </a:rPr>
              <a:t> </a:t>
            </a:r>
            <a:endParaRPr lang="en-US" sz="1800" dirty="0" smtClean="0">
              <a:cs typeface="Arial" pitchFamily="34" charset="0"/>
            </a:endParaRPr>
          </a:p>
          <a:p>
            <a:pPr marL="0" indent="350838">
              <a:spcBef>
                <a:spcPts val="0"/>
              </a:spcBef>
              <a:buNone/>
            </a:pPr>
            <a:r>
              <a:rPr lang="en-US" sz="1800" b="1" dirty="0" smtClean="0">
                <a:solidFill>
                  <a:srgbClr val="0070C0"/>
                </a:solidFill>
                <a:cs typeface="Arial" pitchFamily="34" charset="0"/>
              </a:rPr>
              <a:t>FROM</a:t>
            </a:r>
            <a:r>
              <a:rPr lang="en-US" sz="1800" dirty="0" smtClean="0">
                <a:cs typeface="Arial" pitchFamily="34" charset="0"/>
              </a:rPr>
              <a:t> </a:t>
            </a:r>
            <a:r>
              <a:rPr lang="en-US" sz="1800" b="1" dirty="0">
                <a:solidFill>
                  <a:srgbClr val="BC8F00"/>
                </a:solidFill>
              </a:rPr>
              <a:t>STUDENT_INFO</a:t>
            </a:r>
            <a:r>
              <a:rPr lang="en-US" sz="1800" dirty="0">
                <a:cs typeface="Arial" pitchFamily="34" charset="0"/>
              </a:rPr>
              <a:t> </a:t>
            </a:r>
            <a:endParaRPr lang="en-US" sz="1800" dirty="0" smtClean="0">
              <a:cs typeface="Arial" pitchFamily="34" charset="0"/>
            </a:endParaRPr>
          </a:p>
          <a:p>
            <a:pPr marL="0" indent="350838">
              <a:spcBef>
                <a:spcPts val="0"/>
              </a:spcBef>
              <a:buNone/>
            </a:pPr>
            <a:r>
              <a:rPr lang="en-US" sz="1800" b="1" dirty="0" smtClean="0">
                <a:solidFill>
                  <a:srgbClr val="0070C0"/>
                </a:solidFill>
                <a:cs typeface="Arial" pitchFamily="34" charset="0"/>
              </a:rPr>
              <a:t>WHERE</a:t>
            </a:r>
            <a:r>
              <a:rPr lang="en-US" sz="1800" dirty="0" smtClean="0">
                <a:cs typeface="Arial" pitchFamily="34" charset="0"/>
              </a:rPr>
              <a:t> </a:t>
            </a:r>
            <a:r>
              <a:rPr lang="en-US" sz="1800" b="1" dirty="0">
                <a:solidFill>
                  <a:srgbClr val="BC8F00"/>
                </a:solidFill>
              </a:rPr>
              <a:t>FIRST_NAME</a:t>
            </a:r>
            <a:r>
              <a:rPr lang="en-US" sz="1800" dirty="0">
                <a:cs typeface="Arial" pitchFamily="34" charset="0"/>
              </a:rPr>
              <a:t>!=</a:t>
            </a:r>
            <a:r>
              <a:rPr lang="en-US" sz="1800" b="1" dirty="0" smtClean="0">
                <a:solidFill>
                  <a:srgbClr val="BC8F00"/>
                </a:solidFill>
              </a:rPr>
              <a:t>LAST_NAME</a:t>
            </a:r>
          </a:p>
          <a:p>
            <a:pPr marL="0" indent="0">
              <a:spcBef>
                <a:spcPts val="0"/>
              </a:spcBef>
              <a:buNone/>
            </a:pPr>
            <a:endParaRPr lang="en-US" sz="2000" dirty="0" smtClean="0">
              <a:solidFill>
                <a:srgbClr val="BC8F00"/>
              </a:solidFill>
            </a:endParaRPr>
          </a:p>
          <a:p>
            <a:pPr>
              <a:spcBef>
                <a:spcPts val="0"/>
              </a:spcBef>
            </a:pPr>
            <a:r>
              <a:rPr lang="en-US" sz="2000" dirty="0" smtClean="0">
                <a:cs typeface="Arial" pitchFamily="34" charset="0"/>
              </a:rPr>
              <a:t>Solution #7:</a:t>
            </a:r>
            <a:endParaRPr lang="en-US" sz="2000" dirty="0">
              <a:cs typeface="Arial" pitchFamily="34" charset="0"/>
            </a:endParaRPr>
          </a:p>
          <a:p>
            <a:pPr marL="0" indent="350838">
              <a:spcBef>
                <a:spcPts val="0"/>
              </a:spcBef>
              <a:buNone/>
            </a:pPr>
            <a:r>
              <a:rPr lang="en-US" sz="1800" b="1" dirty="0" smtClean="0">
                <a:solidFill>
                  <a:srgbClr val="0070C0"/>
                </a:solidFill>
                <a:cs typeface="Arial" pitchFamily="34" charset="0"/>
              </a:rPr>
              <a:t>SELECT</a:t>
            </a:r>
            <a:r>
              <a:rPr lang="en-US" sz="1800" dirty="0" smtClean="0">
                <a:cs typeface="Arial" pitchFamily="34" charset="0"/>
              </a:rPr>
              <a:t> </a:t>
            </a:r>
            <a:r>
              <a:rPr lang="en-US" sz="1800" b="1" dirty="0">
                <a:solidFill>
                  <a:srgbClr val="BC8F00"/>
                </a:solidFill>
              </a:rPr>
              <a:t>COURSE_CODE</a:t>
            </a:r>
            <a:r>
              <a:rPr lang="en-US" sz="1800" dirty="0">
                <a:cs typeface="Arial" pitchFamily="34" charset="0"/>
              </a:rPr>
              <a:t> </a:t>
            </a:r>
          </a:p>
          <a:p>
            <a:pPr marL="0" indent="350838">
              <a:spcBef>
                <a:spcPts val="0"/>
              </a:spcBef>
              <a:buNone/>
            </a:pPr>
            <a:r>
              <a:rPr lang="en-US" sz="1800" b="1" dirty="0" smtClean="0">
                <a:solidFill>
                  <a:srgbClr val="0070C0"/>
                </a:solidFill>
                <a:cs typeface="Arial" pitchFamily="34" charset="0"/>
              </a:rPr>
              <a:t>FROM</a:t>
            </a:r>
            <a:r>
              <a:rPr lang="en-US" sz="1800" dirty="0" smtClean="0">
                <a:cs typeface="Arial" pitchFamily="34" charset="0"/>
              </a:rPr>
              <a:t> </a:t>
            </a:r>
            <a:r>
              <a:rPr lang="en-US" sz="1800" b="1" dirty="0">
                <a:solidFill>
                  <a:srgbClr val="BC8F00"/>
                </a:solidFill>
              </a:rPr>
              <a:t>COURSE_FEES</a:t>
            </a:r>
            <a:r>
              <a:rPr lang="en-US" sz="1800" dirty="0">
                <a:cs typeface="Arial" pitchFamily="34" charset="0"/>
              </a:rPr>
              <a:t> </a:t>
            </a:r>
          </a:p>
          <a:p>
            <a:pPr marL="0" indent="350838">
              <a:spcBef>
                <a:spcPts val="0"/>
              </a:spcBef>
              <a:buNone/>
            </a:pPr>
            <a:r>
              <a:rPr lang="en-US" sz="1800" b="1" dirty="0" smtClean="0">
                <a:solidFill>
                  <a:srgbClr val="0070C0"/>
                </a:solidFill>
                <a:cs typeface="Arial" pitchFamily="34" charset="0"/>
              </a:rPr>
              <a:t>WHERE</a:t>
            </a:r>
            <a:r>
              <a:rPr lang="en-US" sz="1800" dirty="0" smtClean="0">
                <a:cs typeface="Arial" pitchFamily="34" charset="0"/>
              </a:rPr>
              <a:t> </a:t>
            </a:r>
            <a:r>
              <a:rPr lang="en-US" sz="1800" b="1" dirty="0">
                <a:solidFill>
                  <a:srgbClr val="BC8F00"/>
                </a:solidFill>
              </a:rPr>
              <a:t>BASE_FEES</a:t>
            </a:r>
            <a:r>
              <a:rPr lang="en-US" sz="1800" dirty="0">
                <a:cs typeface="Arial" pitchFamily="34" charset="0"/>
              </a:rPr>
              <a:t> </a:t>
            </a:r>
          </a:p>
          <a:p>
            <a:pPr marL="0" indent="350838">
              <a:spcBef>
                <a:spcPts val="0"/>
              </a:spcBef>
              <a:buNone/>
            </a:pPr>
            <a:r>
              <a:rPr lang="en-US" sz="1800" b="1" dirty="0" smtClean="0">
                <a:solidFill>
                  <a:srgbClr val="0070C0"/>
                </a:solidFill>
                <a:cs typeface="Arial" pitchFamily="34" charset="0"/>
              </a:rPr>
              <a:t>BETWEEN</a:t>
            </a:r>
            <a:r>
              <a:rPr lang="en-US" sz="1800" dirty="0" smtClean="0">
                <a:cs typeface="Arial" pitchFamily="34" charset="0"/>
              </a:rPr>
              <a:t> </a:t>
            </a:r>
            <a:r>
              <a:rPr lang="en-US" sz="1800" b="1" dirty="0">
                <a:solidFill>
                  <a:srgbClr val="FFC000"/>
                </a:solidFill>
                <a:cs typeface="Arial" pitchFamily="34" charset="0"/>
              </a:rPr>
              <a:t>100</a:t>
            </a:r>
            <a:r>
              <a:rPr lang="en-US" sz="1800" b="1" dirty="0">
                <a:cs typeface="Arial" pitchFamily="34" charset="0"/>
              </a:rPr>
              <a:t> </a:t>
            </a:r>
          </a:p>
          <a:p>
            <a:pPr marL="0" indent="350838">
              <a:spcBef>
                <a:spcPts val="0"/>
              </a:spcBef>
              <a:buNone/>
            </a:pPr>
            <a:r>
              <a:rPr lang="en-US" sz="1800" b="1" dirty="0" smtClean="0">
                <a:solidFill>
                  <a:srgbClr val="0070C0"/>
                </a:solidFill>
                <a:cs typeface="Arial" pitchFamily="34" charset="0"/>
              </a:rPr>
              <a:t>AND</a:t>
            </a:r>
            <a:r>
              <a:rPr lang="en-US" sz="1800" dirty="0" smtClean="0">
                <a:cs typeface="Arial" pitchFamily="34" charset="0"/>
              </a:rPr>
              <a:t> </a:t>
            </a:r>
            <a:r>
              <a:rPr lang="en-US" sz="1800" b="1" dirty="0">
                <a:solidFill>
                  <a:srgbClr val="FFC000"/>
                </a:solidFill>
                <a:cs typeface="Arial" pitchFamily="34" charset="0"/>
              </a:rPr>
              <a:t>3000</a:t>
            </a:r>
          </a:p>
          <a:p>
            <a:pPr marL="0"/>
            <a:endParaRPr lang="en-US" sz="1400" dirty="0"/>
          </a:p>
        </p:txBody>
      </p:sp>
      <p:sp>
        <p:nvSpPr>
          <p:cNvPr id="5" name="Slide Number Placeholder 4"/>
          <p:cNvSpPr>
            <a:spLocks noGrp="1"/>
          </p:cNvSpPr>
          <p:nvPr>
            <p:ph type="sldNum" sz="quarter" idx="10"/>
          </p:nvPr>
        </p:nvSpPr>
        <p:spPr/>
        <p:txBody>
          <a:bodyPr/>
          <a:lstStyle/>
          <a:p>
            <a:fld id="{47ED8886-DB3B-44F4-9A80-E6A224679F20}" type="slidenum">
              <a:rPr lang="en-US" smtClean="0"/>
              <a:pPr/>
              <a:t>40</a:t>
            </a:fld>
            <a:endParaRPr lang="en-US" dirty="0"/>
          </a:p>
        </p:txBody>
      </p:sp>
    </p:spTree>
    <p:extLst>
      <p:ext uri="{BB962C8B-B14F-4D97-AF65-F5344CB8AC3E}">
        <p14:creationId xmlns:p14="http://schemas.microsoft.com/office/powerpoint/2010/main" val="193506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1000"/>
                                        <p:tgtEl>
                                          <p:spTgt spid="3">
                                            <p:txEl>
                                              <p:pRg st="10" end="10"/>
                                            </p:txEl>
                                          </p:spTgt>
                                        </p:tgtEl>
                                      </p:cBhvr>
                                    </p:animEffect>
                                  </p:childTnLst>
                                </p:cTn>
                              </p:par>
                            </p:childTnLst>
                          </p:cTn>
                        </p:par>
                        <p:par>
                          <p:cTn id="36" fill="hold">
                            <p:stCondLst>
                              <p:cond delay="5000"/>
                            </p:stCondLst>
                            <p:childTnLst>
                              <p:par>
                                <p:cTn id="37" presetID="10" presetClass="entr" presetSubtype="0" fill="hold" grpId="0" nodeType="after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10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1000"/>
                                        <p:tgtEl>
                                          <p:spTgt spid="3">
                                            <p:txEl>
                                              <p:pRg st="12" end="1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1000"/>
                                        <p:tgtEl>
                                          <p:spTgt spid="3">
                                            <p:txEl>
                                              <p:pRg st="13" end="13"/>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fade">
                                      <p:cBhvr>
                                        <p:cTn id="48" dur="1000"/>
                                        <p:tgtEl>
                                          <p:spTgt spid="3">
                                            <p:txEl>
                                              <p:pRg st="14" end="1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fade">
                                      <p:cBhvr>
                                        <p:cTn id="51" dur="1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US" sz="3600" dirty="0" smtClean="0">
                <a:latin typeface="+mn-lt"/>
              </a:rPr>
              <a:t>Solutions</a:t>
            </a:r>
            <a:endParaRPr lang="en-US" sz="3600" dirty="0">
              <a:latin typeface="+mn-lt"/>
            </a:endParaRPr>
          </a:p>
        </p:txBody>
      </p:sp>
      <p:sp>
        <p:nvSpPr>
          <p:cNvPr id="3" name="Content Placeholder 2"/>
          <p:cNvSpPr>
            <a:spLocks noGrp="1"/>
          </p:cNvSpPr>
          <p:nvPr>
            <p:ph idx="1"/>
          </p:nvPr>
        </p:nvSpPr>
        <p:spPr>
          <a:xfrm>
            <a:off x="381000" y="1225550"/>
            <a:ext cx="8382000" cy="5327650"/>
          </a:xfrm>
        </p:spPr>
        <p:txBody>
          <a:bodyPr/>
          <a:lstStyle/>
          <a:p>
            <a:pPr marL="0" indent="0" algn="just">
              <a:spcBef>
                <a:spcPts val="0"/>
              </a:spcBef>
              <a:buNone/>
            </a:pPr>
            <a:r>
              <a:rPr lang="en-US" sz="2000" dirty="0" smtClean="0">
                <a:cs typeface="Arial" pitchFamily="34" charset="0"/>
              </a:rPr>
              <a:t>Solution #8:</a:t>
            </a:r>
            <a:endParaRPr lang="en-US" sz="2000" dirty="0">
              <a:cs typeface="Arial" pitchFamily="34" charset="0"/>
            </a:endParaRPr>
          </a:p>
          <a:p>
            <a:pPr marL="0" indent="0" algn="just">
              <a:spcBef>
                <a:spcPts val="0"/>
              </a:spcBef>
              <a:buNone/>
            </a:pPr>
            <a:r>
              <a:rPr lang="en-US" sz="1800" b="1" dirty="0" smtClean="0">
                <a:solidFill>
                  <a:srgbClr val="0070C0"/>
                </a:solidFill>
                <a:cs typeface="Arial" pitchFamily="34" charset="0"/>
              </a:rPr>
              <a:t>SELECT </a:t>
            </a:r>
            <a:r>
              <a:rPr lang="en-US" sz="1800" b="1" dirty="0">
                <a:solidFill>
                  <a:srgbClr val="BC8F00"/>
                </a:solidFill>
              </a:rPr>
              <a:t>STUDENT_ID,FIRST_NAME</a:t>
            </a:r>
            <a:r>
              <a:rPr lang="en-US" sz="1800" b="1" dirty="0">
                <a:solidFill>
                  <a:srgbClr val="0070C0"/>
                </a:solidFill>
                <a:cs typeface="Arial" pitchFamily="34" charset="0"/>
              </a:rPr>
              <a:t> </a:t>
            </a:r>
            <a:endParaRPr lang="en-US" sz="1800" b="1" dirty="0" smtClean="0">
              <a:solidFill>
                <a:srgbClr val="0070C0"/>
              </a:solidFill>
              <a:cs typeface="Arial" pitchFamily="34" charset="0"/>
            </a:endParaRPr>
          </a:p>
          <a:p>
            <a:pPr marL="0" indent="0" algn="just">
              <a:spcBef>
                <a:spcPts val="0"/>
              </a:spcBef>
              <a:buNone/>
            </a:pPr>
            <a:r>
              <a:rPr lang="en-US" sz="1800" b="1" dirty="0" smtClean="0">
                <a:solidFill>
                  <a:srgbClr val="0070C0"/>
                </a:solidFill>
                <a:cs typeface="Arial" pitchFamily="34" charset="0"/>
              </a:rPr>
              <a:t>FROM </a:t>
            </a:r>
            <a:r>
              <a:rPr lang="en-US" sz="1800" b="1" dirty="0">
                <a:solidFill>
                  <a:srgbClr val="BC8F00"/>
                </a:solidFill>
              </a:rPr>
              <a:t>STUDENT_INFO</a:t>
            </a:r>
            <a:r>
              <a:rPr lang="en-US" sz="1800" b="1" dirty="0">
                <a:solidFill>
                  <a:srgbClr val="0070C0"/>
                </a:solidFill>
                <a:cs typeface="Arial" pitchFamily="34" charset="0"/>
              </a:rPr>
              <a:t> </a:t>
            </a:r>
            <a:endParaRPr lang="en-US" sz="1800" b="1" dirty="0" smtClean="0">
              <a:solidFill>
                <a:srgbClr val="0070C0"/>
              </a:solidFill>
              <a:cs typeface="Arial" pitchFamily="34" charset="0"/>
            </a:endParaRPr>
          </a:p>
          <a:p>
            <a:pPr marL="0" indent="0" algn="just">
              <a:spcBef>
                <a:spcPts val="0"/>
              </a:spcBef>
              <a:buNone/>
            </a:pPr>
            <a:r>
              <a:rPr lang="en-US" sz="1800" b="1" dirty="0" smtClean="0">
                <a:solidFill>
                  <a:srgbClr val="0070C0"/>
                </a:solidFill>
                <a:cs typeface="Arial" pitchFamily="34" charset="0"/>
              </a:rPr>
              <a:t>WHERE </a:t>
            </a:r>
            <a:r>
              <a:rPr lang="en-US" sz="1800" b="1" dirty="0">
                <a:solidFill>
                  <a:srgbClr val="BC8F00"/>
                </a:solidFill>
              </a:rPr>
              <a:t>FIRST_NAME</a:t>
            </a:r>
            <a:r>
              <a:rPr lang="en-US" sz="1800" b="1" dirty="0">
                <a:solidFill>
                  <a:srgbClr val="0070C0"/>
                </a:solidFill>
                <a:cs typeface="Arial" pitchFamily="34" charset="0"/>
              </a:rPr>
              <a:t> </a:t>
            </a:r>
            <a:endParaRPr lang="en-US" sz="1800" b="1" dirty="0" smtClean="0">
              <a:solidFill>
                <a:srgbClr val="0070C0"/>
              </a:solidFill>
              <a:cs typeface="Arial" pitchFamily="34" charset="0"/>
            </a:endParaRPr>
          </a:p>
          <a:p>
            <a:pPr marL="0" indent="0" algn="just">
              <a:spcBef>
                <a:spcPts val="0"/>
              </a:spcBef>
              <a:buNone/>
            </a:pPr>
            <a:r>
              <a:rPr lang="en-US" sz="1800" b="1" dirty="0" smtClean="0">
                <a:solidFill>
                  <a:srgbClr val="0070C0"/>
                </a:solidFill>
                <a:cs typeface="Arial" pitchFamily="34" charset="0"/>
              </a:rPr>
              <a:t>LIKE </a:t>
            </a:r>
            <a:r>
              <a:rPr lang="en-US" sz="1800" b="1" dirty="0">
                <a:solidFill>
                  <a:srgbClr val="BC8F00"/>
                </a:solidFill>
              </a:rPr>
              <a:t>'A</a:t>
            </a:r>
            <a:r>
              <a:rPr lang="en-US" sz="1800" b="1" dirty="0" smtClean="0">
                <a:solidFill>
                  <a:srgbClr val="BC8F00"/>
                </a:solidFill>
              </a:rPr>
              <a:t>%</a:t>
            </a:r>
            <a:r>
              <a:rPr lang="en-US" sz="1800" dirty="0" smtClean="0">
                <a:solidFill>
                  <a:srgbClr val="2D9F01"/>
                </a:solidFill>
                <a:cs typeface="Arial" pitchFamily="34" charset="0"/>
              </a:rPr>
              <a:t>‘</a:t>
            </a:r>
          </a:p>
          <a:p>
            <a:pPr marL="0" indent="0" algn="just">
              <a:spcBef>
                <a:spcPts val="0"/>
              </a:spcBef>
              <a:buNone/>
            </a:pPr>
            <a:endParaRPr lang="en-US" sz="2000" dirty="0">
              <a:solidFill>
                <a:srgbClr val="2D9F01"/>
              </a:solidFill>
              <a:cs typeface="Arial" pitchFamily="34" charset="0"/>
            </a:endParaRPr>
          </a:p>
          <a:p>
            <a:pPr marL="0" indent="0" algn="just">
              <a:spcBef>
                <a:spcPts val="0"/>
              </a:spcBef>
              <a:buNone/>
            </a:pPr>
            <a:r>
              <a:rPr lang="en-US" sz="2000" dirty="0" smtClean="0">
                <a:cs typeface="Arial" pitchFamily="34" charset="0"/>
              </a:rPr>
              <a:t>Solution #9:</a:t>
            </a:r>
            <a:endParaRPr lang="en-US" sz="2000" dirty="0">
              <a:cs typeface="Arial" pitchFamily="34" charset="0"/>
            </a:endParaRPr>
          </a:p>
          <a:p>
            <a:pPr marL="0" indent="0" algn="just">
              <a:spcBef>
                <a:spcPts val="0"/>
              </a:spcBef>
              <a:buNone/>
            </a:pPr>
            <a:r>
              <a:rPr lang="en-US" sz="1800" b="1" dirty="0" smtClean="0">
                <a:solidFill>
                  <a:srgbClr val="0070C0"/>
                </a:solidFill>
                <a:cs typeface="Arial" pitchFamily="34" charset="0"/>
              </a:rPr>
              <a:t>SELECT </a:t>
            </a:r>
            <a:r>
              <a:rPr lang="en-US" sz="1800" b="1" dirty="0">
                <a:solidFill>
                  <a:srgbClr val="BC8F00"/>
                </a:solidFill>
              </a:rPr>
              <a:t>STUDENT_ID,FIRST_NAME</a:t>
            </a:r>
            <a:r>
              <a:rPr lang="en-US" sz="1800" b="1" dirty="0">
                <a:solidFill>
                  <a:srgbClr val="0070C0"/>
                </a:solidFill>
                <a:cs typeface="Arial" pitchFamily="34" charset="0"/>
              </a:rPr>
              <a:t> </a:t>
            </a:r>
            <a:endParaRPr lang="en-US" sz="1800" b="1" dirty="0" smtClean="0">
              <a:solidFill>
                <a:srgbClr val="0070C0"/>
              </a:solidFill>
              <a:cs typeface="Arial" pitchFamily="34" charset="0"/>
            </a:endParaRPr>
          </a:p>
          <a:p>
            <a:pPr marL="0" indent="0" algn="just">
              <a:spcBef>
                <a:spcPts val="0"/>
              </a:spcBef>
              <a:buNone/>
            </a:pPr>
            <a:r>
              <a:rPr lang="en-US" sz="1800" b="1" dirty="0" smtClean="0">
                <a:solidFill>
                  <a:srgbClr val="0070C0"/>
                </a:solidFill>
                <a:cs typeface="Arial" pitchFamily="34" charset="0"/>
              </a:rPr>
              <a:t>FROM </a:t>
            </a:r>
            <a:r>
              <a:rPr lang="en-US" sz="1800" b="1" dirty="0">
                <a:solidFill>
                  <a:srgbClr val="BC8F00"/>
                </a:solidFill>
              </a:rPr>
              <a:t>STUDENT_INFO</a:t>
            </a:r>
            <a:r>
              <a:rPr lang="en-US" sz="1800" b="1" dirty="0">
                <a:solidFill>
                  <a:srgbClr val="0070C0"/>
                </a:solidFill>
                <a:cs typeface="Arial" pitchFamily="34" charset="0"/>
              </a:rPr>
              <a:t> </a:t>
            </a:r>
            <a:endParaRPr lang="en-US" sz="1800" b="1" dirty="0" smtClean="0">
              <a:solidFill>
                <a:srgbClr val="0070C0"/>
              </a:solidFill>
              <a:cs typeface="Arial" pitchFamily="34" charset="0"/>
            </a:endParaRPr>
          </a:p>
          <a:p>
            <a:pPr marL="0" indent="0" algn="just">
              <a:spcBef>
                <a:spcPts val="0"/>
              </a:spcBef>
              <a:buNone/>
            </a:pPr>
            <a:r>
              <a:rPr lang="en-US" sz="1800" b="1" dirty="0" smtClean="0">
                <a:solidFill>
                  <a:srgbClr val="0070C0"/>
                </a:solidFill>
                <a:cs typeface="Arial" pitchFamily="34" charset="0"/>
              </a:rPr>
              <a:t>WHERE </a:t>
            </a:r>
            <a:r>
              <a:rPr lang="en-US" sz="1800" b="1" dirty="0">
                <a:solidFill>
                  <a:srgbClr val="BC8F00"/>
                </a:solidFill>
              </a:rPr>
              <a:t>FIRST_NAME</a:t>
            </a:r>
            <a:r>
              <a:rPr lang="en-US" sz="1800" b="1" dirty="0">
                <a:solidFill>
                  <a:srgbClr val="0070C0"/>
                </a:solidFill>
                <a:cs typeface="Arial" pitchFamily="34" charset="0"/>
              </a:rPr>
              <a:t> </a:t>
            </a:r>
            <a:endParaRPr lang="en-US" sz="1800" b="1" dirty="0" smtClean="0">
              <a:solidFill>
                <a:srgbClr val="0070C0"/>
              </a:solidFill>
              <a:cs typeface="Arial" pitchFamily="34" charset="0"/>
            </a:endParaRPr>
          </a:p>
          <a:p>
            <a:pPr marL="0" indent="0" algn="just">
              <a:spcBef>
                <a:spcPts val="0"/>
              </a:spcBef>
              <a:buNone/>
            </a:pPr>
            <a:r>
              <a:rPr lang="en-US" sz="1800" b="1" dirty="0" smtClean="0">
                <a:solidFill>
                  <a:srgbClr val="0070C0"/>
                </a:solidFill>
                <a:cs typeface="Arial" pitchFamily="34" charset="0"/>
              </a:rPr>
              <a:t>LIKE</a:t>
            </a:r>
            <a:r>
              <a:rPr lang="en-US" sz="1800" b="1" dirty="0" smtClean="0">
                <a:solidFill>
                  <a:srgbClr val="BC8F00"/>
                </a:solidFill>
              </a:rPr>
              <a:t> </a:t>
            </a:r>
            <a:r>
              <a:rPr lang="en-US" sz="1800" b="1" dirty="0">
                <a:solidFill>
                  <a:srgbClr val="BC8F00"/>
                </a:solidFill>
              </a:rPr>
              <a:t>'%O</a:t>
            </a:r>
            <a:r>
              <a:rPr lang="en-US" sz="1800" b="1" dirty="0" smtClean="0">
                <a:solidFill>
                  <a:srgbClr val="BC8F00"/>
                </a:solidFill>
              </a:rPr>
              <a:t>%‘</a:t>
            </a:r>
          </a:p>
          <a:p>
            <a:pPr marL="0" indent="0" algn="just">
              <a:spcBef>
                <a:spcPts val="0"/>
              </a:spcBef>
              <a:buNone/>
            </a:pPr>
            <a:endParaRPr lang="en-US" sz="1800" b="1" dirty="0">
              <a:solidFill>
                <a:srgbClr val="BC8F00"/>
              </a:solidFill>
            </a:endParaRPr>
          </a:p>
          <a:p>
            <a:pPr marL="0" indent="0" algn="just">
              <a:spcBef>
                <a:spcPts val="0"/>
              </a:spcBef>
              <a:buNone/>
            </a:pPr>
            <a:r>
              <a:rPr lang="en-US" sz="2000" dirty="0" smtClean="0">
                <a:cs typeface="Arial" pitchFamily="34" charset="0"/>
              </a:rPr>
              <a:t>Solution #10:</a:t>
            </a:r>
            <a:endParaRPr lang="en-US" sz="2000" dirty="0">
              <a:cs typeface="Arial" pitchFamily="34" charset="0"/>
            </a:endParaRPr>
          </a:p>
          <a:p>
            <a:pPr marL="0" indent="0" algn="just">
              <a:spcBef>
                <a:spcPts val="0"/>
              </a:spcBef>
              <a:buNone/>
            </a:pPr>
            <a:r>
              <a:rPr lang="en-US" sz="1800" b="1" dirty="0" smtClean="0">
                <a:solidFill>
                  <a:srgbClr val="0070C0"/>
                </a:solidFill>
                <a:cs typeface="Arial" pitchFamily="34" charset="0"/>
              </a:rPr>
              <a:t>SELECT </a:t>
            </a:r>
            <a:r>
              <a:rPr lang="en-US" sz="1800" b="1" dirty="0" err="1">
                <a:solidFill>
                  <a:srgbClr val="BC8F00"/>
                </a:solidFill>
              </a:rPr>
              <a:t>course_name</a:t>
            </a:r>
            <a:r>
              <a:rPr lang="en-US" sz="1800" b="1" dirty="0" smtClean="0">
                <a:solidFill>
                  <a:srgbClr val="0070C0"/>
                </a:solidFill>
                <a:cs typeface="Arial" pitchFamily="34" charset="0"/>
              </a:rPr>
              <a:t> </a:t>
            </a:r>
          </a:p>
          <a:p>
            <a:pPr marL="0" indent="0" algn="just">
              <a:spcBef>
                <a:spcPts val="0"/>
              </a:spcBef>
              <a:buNone/>
            </a:pPr>
            <a:r>
              <a:rPr lang="en-US" sz="1800" b="1" dirty="0" smtClean="0">
                <a:solidFill>
                  <a:srgbClr val="0070C0"/>
                </a:solidFill>
                <a:cs typeface="Arial" pitchFamily="34" charset="0"/>
              </a:rPr>
              <a:t>FROM </a:t>
            </a:r>
            <a:r>
              <a:rPr lang="en-US" sz="1800" b="1" dirty="0">
                <a:solidFill>
                  <a:srgbClr val="BC8F00"/>
                </a:solidFill>
              </a:rPr>
              <a:t>COURSE_INFO</a:t>
            </a:r>
            <a:r>
              <a:rPr lang="en-US" sz="1800" b="1" dirty="0">
                <a:solidFill>
                  <a:srgbClr val="0070C0"/>
                </a:solidFill>
                <a:cs typeface="Arial" pitchFamily="34" charset="0"/>
              </a:rPr>
              <a:t> </a:t>
            </a:r>
            <a:endParaRPr lang="en-US" sz="1800" b="1" dirty="0" smtClean="0">
              <a:solidFill>
                <a:srgbClr val="0070C0"/>
              </a:solidFill>
              <a:cs typeface="Arial" pitchFamily="34" charset="0"/>
            </a:endParaRPr>
          </a:p>
          <a:p>
            <a:pPr marL="0" indent="0" algn="just">
              <a:spcBef>
                <a:spcPts val="0"/>
              </a:spcBef>
              <a:buNone/>
            </a:pPr>
            <a:r>
              <a:rPr lang="en-US" sz="1800" b="1" dirty="0" smtClean="0">
                <a:solidFill>
                  <a:srgbClr val="0070C0"/>
                </a:solidFill>
                <a:cs typeface="Arial" pitchFamily="34" charset="0"/>
              </a:rPr>
              <a:t>WHERE </a:t>
            </a:r>
            <a:r>
              <a:rPr lang="en-US" sz="1800" b="1" dirty="0">
                <a:solidFill>
                  <a:srgbClr val="BC8F00"/>
                </a:solidFill>
              </a:rPr>
              <a:t>COURSE_DESCRIPTION</a:t>
            </a:r>
            <a:r>
              <a:rPr lang="en-US" sz="1800" b="1" dirty="0">
                <a:solidFill>
                  <a:srgbClr val="0070C0"/>
                </a:solidFill>
                <a:cs typeface="Arial" pitchFamily="34" charset="0"/>
              </a:rPr>
              <a:t> </a:t>
            </a:r>
            <a:endParaRPr lang="en-US" sz="1800" b="1" dirty="0" smtClean="0">
              <a:solidFill>
                <a:srgbClr val="0070C0"/>
              </a:solidFill>
              <a:cs typeface="Arial" pitchFamily="34" charset="0"/>
            </a:endParaRPr>
          </a:p>
          <a:p>
            <a:pPr marL="0" indent="0" algn="just">
              <a:spcBef>
                <a:spcPts val="0"/>
              </a:spcBef>
              <a:buNone/>
            </a:pPr>
            <a:r>
              <a:rPr lang="en-US" sz="1800" b="1" dirty="0" smtClean="0">
                <a:solidFill>
                  <a:srgbClr val="0070C0"/>
                </a:solidFill>
                <a:cs typeface="Arial" pitchFamily="34" charset="0"/>
              </a:rPr>
              <a:t>IS NULL</a:t>
            </a:r>
            <a:endParaRPr lang="en-US" sz="1800" b="1" dirty="0">
              <a:solidFill>
                <a:srgbClr val="0070C0"/>
              </a:solidFill>
              <a:cs typeface="Arial" pitchFamily="34" charset="0"/>
            </a:endParaRPr>
          </a:p>
        </p:txBody>
      </p:sp>
      <p:sp>
        <p:nvSpPr>
          <p:cNvPr id="5" name="Slide Number Placeholder 4"/>
          <p:cNvSpPr>
            <a:spLocks noGrp="1"/>
          </p:cNvSpPr>
          <p:nvPr>
            <p:ph type="sldNum" sz="quarter" idx="10"/>
          </p:nvPr>
        </p:nvSpPr>
        <p:spPr/>
        <p:txBody>
          <a:bodyPr/>
          <a:lstStyle/>
          <a:p>
            <a:fld id="{47ED8886-DB3B-44F4-9A80-E6A224679F20}" type="slidenum">
              <a:rPr lang="en-US" smtClean="0"/>
              <a:pPr/>
              <a:t>41</a:t>
            </a:fld>
            <a:endParaRPr lang="en-US" dirty="0"/>
          </a:p>
        </p:txBody>
      </p:sp>
    </p:spTree>
    <p:extLst>
      <p:ext uri="{BB962C8B-B14F-4D97-AF65-F5344CB8AC3E}">
        <p14:creationId xmlns:p14="http://schemas.microsoft.com/office/powerpoint/2010/main" val="397730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1000"/>
                                        <p:tgtEl>
                                          <p:spTgt spid="3">
                                            <p:txEl>
                                              <p:pRg st="12" end="12"/>
                                            </p:txEl>
                                          </p:spTgt>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1000"/>
                                        <p:tgtEl>
                                          <p:spTgt spid="3">
                                            <p:txEl>
                                              <p:pRg st="13" end="13"/>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fade">
                                      <p:cBhvr>
                                        <p:cTn id="48" dur="1000"/>
                                        <p:tgtEl>
                                          <p:spTgt spid="3">
                                            <p:txEl>
                                              <p:pRg st="14" end="1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fade">
                                      <p:cBhvr>
                                        <p:cTn id="51" dur="1000"/>
                                        <p:tgtEl>
                                          <p:spTgt spid="3">
                                            <p:txEl>
                                              <p:pRg st="15" end="1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6" end="16"/>
                                            </p:txEl>
                                          </p:spTgt>
                                        </p:tgtEl>
                                        <p:attrNameLst>
                                          <p:attrName>style.visibility</p:attrName>
                                        </p:attrNameLst>
                                      </p:cBhvr>
                                      <p:to>
                                        <p:strVal val="visible"/>
                                      </p:to>
                                    </p:set>
                                    <p:animEffect transition="in" filter="fade">
                                      <p:cBhvr>
                                        <p:cTn id="54" dur="10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US" sz="3600" dirty="0" smtClean="0">
                <a:latin typeface="+mn-lt"/>
              </a:rPr>
              <a:t>Lend a Hand</a:t>
            </a:r>
            <a:endParaRPr lang="en-US" sz="3600" dirty="0">
              <a:latin typeface="+mn-lt"/>
            </a:endParaRPr>
          </a:p>
        </p:txBody>
      </p:sp>
      <p:sp>
        <p:nvSpPr>
          <p:cNvPr id="5" name="TextBox 4"/>
          <p:cNvSpPr txBox="1"/>
          <p:nvPr/>
        </p:nvSpPr>
        <p:spPr>
          <a:xfrm>
            <a:off x="381000" y="1143000"/>
            <a:ext cx="8305800"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itchFamily="34" charset="0"/>
              <a:buChar char="•"/>
            </a:pPr>
            <a:r>
              <a:rPr lang="en-US" sz="2000" dirty="0">
                <a:solidFill>
                  <a:schemeClr val="bg1"/>
                </a:solidFill>
              </a:rPr>
              <a:t>The prerequisite for the given activity is to create the </a:t>
            </a:r>
            <a:r>
              <a:rPr lang="en-US" sz="2000" dirty="0" smtClean="0">
                <a:solidFill>
                  <a:schemeClr val="bg1"/>
                </a:solidFill>
              </a:rPr>
              <a:t>following tables</a:t>
            </a:r>
            <a:r>
              <a:rPr lang="en-US" sz="2000" dirty="0">
                <a:solidFill>
                  <a:schemeClr val="bg1"/>
                </a:solidFill>
              </a:rPr>
              <a:t>.</a:t>
            </a:r>
            <a:endParaRPr lang="en-US" sz="2000" b="0" dirty="0" smtClean="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65658087"/>
              </p:ext>
            </p:extLst>
          </p:nvPr>
        </p:nvGraphicFramePr>
        <p:xfrm>
          <a:off x="457200" y="1676400"/>
          <a:ext cx="2590800" cy="1981200"/>
        </p:xfrm>
        <a:graphic>
          <a:graphicData uri="http://schemas.openxmlformats.org/drawingml/2006/table">
            <a:tbl>
              <a:tblPr firstRow="1" bandRow="1">
                <a:tableStyleId>{21E4AEA4-8DFA-4A89-87EB-49C32662AFE0}</a:tableStyleId>
              </a:tblPr>
              <a:tblGrid>
                <a:gridCol w="1266613"/>
                <a:gridCol w="1324187"/>
              </a:tblGrid>
              <a:tr h="330200">
                <a:tc>
                  <a:txBody>
                    <a:bodyPr/>
                    <a:lstStyle/>
                    <a:p>
                      <a:r>
                        <a:rPr lang="en-US" sz="1400" dirty="0" smtClean="0"/>
                        <a:t>Column Name</a:t>
                      </a:r>
                      <a:endParaRPr lang="en-US" sz="1400" dirty="0"/>
                    </a:p>
                  </a:txBody>
                  <a:tcPr/>
                </a:tc>
                <a:tc>
                  <a:txBody>
                    <a:bodyPr/>
                    <a:lstStyle/>
                    <a:p>
                      <a:r>
                        <a:rPr lang="en-US" sz="1400" dirty="0" smtClean="0"/>
                        <a:t>Data Type</a:t>
                      </a:r>
                      <a:endParaRPr lang="en-US" sz="1400" dirty="0"/>
                    </a:p>
                  </a:txBody>
                  <a:tcPr/>
                </a:tc>
              </a:tr>
              <a:tr h="330200">
                <a:tc>
                  <a:txBody>
                    <a:bodyPr/>
                    <a:lstStyle/>
                    <a:p>
                      <a:r>
                        <a:rPr lang="en-US" sz="1400" dirty="0" smtClean="0"/>
                        <a:t>Course_Code</a:t>
                      </a:r>
                      <a:endParaRPr lang="en-US" sz="1400" dirty="0"/>
                    </a:p>
                  </a:txBody>
                  <a:tcPr/>
                </a:tc>
                <a:tc>
                  <a:txBody>
                    <a:bodyPr/>
                    <a:lstStyle/>
                    <a:p>
                      <a:r>
                        <a:rPr lang="en-US" sz="1400" dirty="0" smtClean="0"/>
                        <a:t>Varchar2</a:t>
                      </a:r>
                      <a:endParaRPr lang="en-US" sz="1400" dirty="0"/>
                    </a:p>
                  </a:txBody>
                  <a:tcPr/>
                </a:tc>
              </a:tr>
              <a:tr h="330200">
                <a:tc>
                  <a:txBody>
                    <a:bodyPr/>
                    <a:lstStyle/>
                    <a:p>
                      <a:r>
                        <a:rPr lang="en-US" sz="1400" dirty="0" err="1" smtClean="0"/>
                        <a:t>Base_fees</a:t>
                      </a:r>
                      <a:endParaRPr lang="en-US" sz="1400" dirty="0"/>
                    </a:p>
                  </a:txBody>
                  <a:tcPr/>
                </a:tc>
                <a:tc>
                  <a:txBody>
                    <a:bodyPr/>
                    <a:lstStyle/>
                    <a:p>
                      <a:r>
                        <a:rPr lang="en-US" sz="1400" dirty="0" smtClean="0"/>
                        <a:t>Number</a:t>
                      </a:r>
                      <a:endParaRPr lang="en-US" sz="1400" dirty="0"/>
                    </a:p>
                  </a:txBody>
                  <a:tcPr/>
                </a:tc>
              </a:tr>
              <a:tr h="330200">
                <a:tc>
                  <a:txBody>
                    <a:bodyPr/>
                    <a:lstStyle/>
                    <a:p>
                      <a:r>
                        <a:rPr lang="en-US" sz="1400" dirty="0" err="1" smtClean="0"/>
                        <a:t>Special_fees</a:t>
                      </a:r>
                      <a:endParaRPr lang="en-US" sz="1400" dirty="0"/>
                    </a:p>
                  </a:txBody>
                  <a:tcPr/>
                </a:tc>
                <a:tc>
                  <a:txBody>
                    <a:bodyPr/>
                    <a:lstStyle/>
                    <a:p>
                      <a:r>
                        <a:rPr lang="en-US" sz="1400" dirty="0" smtClean="0"/>
                        <a:t>Number</a:t>
                      </a:r>
                      <a:endParaRPr lang="en-US" sz="1400" dirty="0"/>
                    </a:p>
                  </a:txBody>
                  <a:tcPr/>
                </a:tc>
              </a:tr>
              <a:tr h="330200">
                <a:tc>
                  <a:txBody>
                    <a:bodyPr/>
                    <a:lstStyle/>
                    <a:p>
                      <a:r>
                        <a:rPr lang="en-US" sz="1400" dirty="0" err="1" smtClean="0"/>
                        <a:t>Created_By</a:t>
                      </a:r>
                      <a:endParaRPr lang="en-US" sz="1400" dirty="0"/>
                    </a:p>
                  </a:txBody>
                  <a:tcPr/>
                </a:tc>
                <a:tc>
                  <a:txBody>
                    <a:bodyPr/>
                    <a:lstStyle/>
                    <a:p>
                      <a:r>
                        <a:rPr lang="en-US" sz="1400" dirty="0" smtClean="0"/>
                        <a:t>Varchar2</a:t>
                      </a:r>
                      <a:endParaRPr lang="en-US" sz="1400" dirty="0"/>
                    </a:p>
                  </a:txBody>
                  <a:tcPr/>
                </a:tc>
              </a:tr>
              <a:tr h="330200">
                <a:tc>
                  <a:txBody>
                    <a:bodyPr/>
                    <a:lstStyle/>
                    <a:p>
                      <a:r>
                        <a:rPr lang="en-US" sz="1400" dirty="0" err="1" smtClean="0"/>
                        <a:t>Updated_By</a:t>
                      </a:r>
                      <a:endParaRPr lang="en-US" sz="1400" dirty="0"/>
                    </a:p>
                  </a:txBody>
                  <a:tcPr/>
                </a:tc>
                <a:tc>
                  <a:txBody>
                    <a:bodyPr/>
                    <a:lstStyle/>
                    <a:p>
                      <a:r>
                        <a:rPr lang="en-US" sz="1400" dirty="0" smtClean="0"/>
                        <a:t>Varchar2</a:t>
                      </a:r>
                      <a:endParaRPr lang="en-US" sz="14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39604264"/>
              </p:ext>
            </p:extLst>
          </p:nvPr>
        </p:nvGraphicFramePr>
        <p:xfrm>
          <a:off x="3581400" y="1676402"/>
          <a:ext cx="5060634" cy="1981198"/>
        </p:xfrm>
        <a:graphic>
          <a:graphicData uri="http://schemas.openxmlformats.org/drawingml/2006/table">
            <a:tbl>
              <a:tblPr firstRow="1" bandRow="1">
                <a:tableStyleId>{21E4AEA4-8DFA-4A89-87EB-49C32662AFE0}</a:tableStyleId>
              </a:tblPr>
              <a:tblGrid>
                <a:gridCol w="1400493"/>
                <a:gridCol w="1130618"/>
                <a:gridCol w="1368743"/>
                <a:gridCol w="1160780"/>
              </a:tblGrid>
              <a:tr h="457733">
                <a:tc>
                  <a:txBody>
                    <a:bodyPr/>
                    <a:lstStyle/>
                    <a:p>
                      <a:r>
                        <a:rPr lang="en-US" sz="1200" dirty="0" smtClean="0"/>
                        <a:t>COURSE_CODE</a:t>
                      </a:r>
                      <a:endParaRPr lang="en-US" sz="1200" dirty="0">
                        <a:latin typeface="Arial" pitchFamily="34" charset="0"/>
                        <a:cs typeface="Arial" pitchFamily="34" charset="0"/>
                      </a:endParaRPr>
                    </a:p>
                  </a:txBody>
                  <a:tcPr/>
                </a:tc>
                <a:tc>
                  <a:txBody>
                    <a:bodyPr/>
                    <a:lstStyle/>
                    <a:p>
                      <a:r>
                        <a:rPr lang="en-US" sz="1200" dirty="0" smtClean="0"/>
                        <a:t>BASE_FEES</a:t>
                      </a:r>
                      <a:endParaRPr lang="en-US" sz="1200" dirty="0">
                        <a:latin typeface="Arial" pitchFamily="34" charset="0"/>
                        <a:cs typeface="Arial" pitchFamily="34" charset="0"/>
                      </a:endParaRPr>
                    </a:p>
                  </a:txBody>
                  <a:tcPr/>
                </a:tc>
                <a:tc>
                  <a:txBody>
                    <a:bodyPr/>
                    <a:lstStyle/>
                    <a:p>
                      <a:r>
                        <a:rPr lang="en-US" sz="1200" dirty="0" smtClean="0"/>
                        <a:t>SPECIAL_FEES</a:t>
                      </a:r>
                      <a:endParaRPr lang="en-US" sz="1200" dirty="0">
                        <a:latin typeface="Arial" pitchFamily="34" charset="0"/>
                        <a:cs typeface="Arial" pitchFamily="34" charset="0"/>
                      </a:endParaRPr>
                    </a:p>
                  </a:txBody>
                  <a:tcPr/>
                </a:tc>
                <a:tc>
                  <a:txBody>
                    <a:bodyPr/>
                    <a:lstStyle/>
                    <a:p>
                      <a:r>
                        <a:rPr lang="en-US" sz="1200" dirty="0" smtClean="0"/>
                        <a:t>DISCOUNT</a:t>
                      </a:r>
                      <a:endParaRPr lang="en-US" sz="1200" dirty="0">
                        <a:latin typeface="Arial" pitchFamily="34" charset="0"/>
                        <a:cs typeface="Arial" pitchFamily="34" charset="0"/>
                      </a:endParaRPr>
                    </a:p>
                  </a:txBody>
                  <a:tcPr/>
                </a:tc>
              </a:tr>
              <a:tr h="304693">
                <a:tc>
                  <a:txBody>
                    <a:bodyPr/>
                    <a:lstStyle/>
                    <a:p>
                      <a:r>
                        <a:rPr lang="en-US" sz="1200" dirty="0"/>
                        <a:t>1</a:t>
                      </a:r>
                    </a:p>
                  </a:txBody>
                  <a:tcPr anchor="ctr"/>
                </a:tc>
                <a:tc>
                  <a:txBody>
                    <a:bodyPr/>
                    <a:lstStyle/>
                    <a:p>
                      <a:r>
                        <a:rPr lang="en-US" sz="1200" dirty="0"/>
                        <a:t>180</a:t>
                      </a:r>
                    </a:p>
                  </a:txBody>
                  <a:tcPr anchor="ctr"/>
                </a:tc>
                <a:tc>
                  <a:txBody>
                    <a:bodyPr/>
                    <a:lstStyle/>
                    <a:p>
                      <a:r>
                        <a:rPr lang="en-US" sz="1200"/>
                        <a:t>100</a:t>
                      </a:r>
                    </a:p>
                  </a:txBody>
                  <a:tcPr anchor="ctr"/>
                </a:tc>
                <a:tc>
                  <a:txBody>
                    <a:bodyPr/>
                    <a:lstStyle/>
                    <a:p>
                      <a:r>
                        <a:rPr lang="en-US" sz="1200"/>
                        <a:t>10</a:t>
                      </a:r>
                    </a:p>
                  </a:txBody>
                  <a:tcPr anchor="ctr"/>
                </a:tc>
              </a:tr>
              <a:tr h="304693">
                <a:tc>
                  <a:txBody>
                    <a:bodyPr/>
                    <a:lstStyle/>
                    <a:p>
                      <a:r>
                        <a:rPr lang="en-US" sz="1200" dirty="0"/>
                        <a:t>2</a:t>
                      </a:r>
                    </a:p>
                  </a:txBody>
                  <a:tcPr anchor="ctr"/>
                </a:tc>
                <a:tc>
                  <a:txBody>
                    <a:bodyPr/>
                    <a:lstStyle/>
                    <a:p>
                      <a:r>
                        <a:rPr lang="en-US" sz="1200" dirty="0"/>
                        <a:t>150</a:t>
                      </a:r>
                    </a:p>
                  </a:txBody>
                  <a:tcPr anchor="ctr"/>
                </a:tc>
                <a:tc>
                  <a:txBody>
                    <a:bodyPr/>
                    <a:lstStyle/>
                    <a:p>
                      <a:r>
                        <a:rPr lang="en-US" sz="1200" dirty="0"/>
                        <a:t>110</a:t>
                      </a:r>
                    </a:p>
                  </a:txBody>
                  <a:tcPr anchor="ctr"/>
                </a:tc>
                <a:tc>
                  <a:txBody>
                    <a:bodyPr/>
                    <a:lstStyle/>
                    <a:p>
                      <a:r>
                        <a:rPr lang="en-US" sz="1200"/>
                        <a:t>10</a:t>
                      </a:r>
                    </a:p>
                  </a:txBody>
                  <a:tcPr anchor="ctr"/>
                </a:tc>
              </a:tr>
              <a:tr h="304693">
                <a:tc>
                  <a:txBody>
                    <a:bodyPr/>
                    <a:lstStyle/>
                    <a:p>
                      <a:r>
                        <a:rPr lang="en-US" sz="1200" dirty="0"/>
                        <a:t>3</a:t>
                      </a:r>
                    </a:p>
                  </a:txBody>
                  <a:tcPr anchor="ctr"/>
                </a:tc>
                <a:tc>
                  <a:txBody>
                    <a:bodyPr/>
                    <a:lstStyle/>
                    <a:p>
                      <a:r>
                        <a:rPr lang="en-US" sz="1200" dirty="0"/>
                        <a:t>160</a:t>
                      </a:r>
                    </a:p>
                  </a:txBody>
                  <a:tcPr anchor="ctr"/>
                </a:tc>
                <a:tc>
                  <a:txBody>
                    <a:bodyPr/>
                    <a:lstStyle/>
                    <a:p>
                      <a:r>
                        <a:rPr lang="en-US" sz="1200"/>
                        <a:t>170</a:t>
                      </a:r>
                    </a:p>
                  </a:txBody>
                  <a:tcPr anchor="ctr"/>
                </a:tc>
                <a:tc>
                  <a:txBody>
                    <a:bodyPr/>
                    <a:lstStyle/>
                    <a:p>
                      <a:r>
                        <a:rPr lang="en-US" sz="1200"/>
                        <a:t>5</a:t>
                      </a:r>
                    </a:p>
                  </a:txBody>
                  <a:tcPr anchor="ctr"/>
                </a:tc>
              </a:tr>
              <a:tr h="304693">
                <a:tc>
                  <a:txBody>
                    <a:bodyPr/>
                    <a:lstStyle/>
                    <a:p>
                      <a:r>
                        <a:rPr lang="en-US" sz="1200" dirty="0"/>
                        <a:t>4</a:t>
                      </a:r>
                    </a:p>
                  </a:txBody>
                  <a:tcPr anchor="ctr"/>
                </a:tc>
                <a:tc>
                  <a:txBody>
                    <a:bodyPr/>
                    <a:lstStyle/>
                    <a:p>
                      <a:r>
                        <a:rPr lang="en-US" sz="1200" dirty="0"/>
                        <a:t>150</a:t>
                      </a:r>
                    </a:p>
                  </a:txBody>
                  <a:tcPr anchor="ctr"/>
                </a:tc>
                <a:tc>
                  <a:txBody>
                    <a:bodyPr/>
                    <a:lstStyle/>
                    <a:p>
                      <a:r>
                        <a:rPr lang="en-US" sz="1200"/>
                        <a:t>100</a:t>
                      </a:r>
                    </a:p>
                  </a:txBody>
                  <a:tcPr anchor="ctr"/>
                </a:tc>
                <a:tc>
                  <a:txBody>
                    <a:bodyPr/>
                    <a:lstStyle/>
                    <a:p>
                      <a:r>
                        <a:rPr lang="en-US" sz="1200"/>
                        <a:t>10</a:t>
                      </a:r>
                    </a:p>
                  </a:txBody>
                  <a:tcPr anchor="ctr"/>
                </a:tc>
              </a:tr>
              <a:tr h="304693">
                <a:tc>
                  <a:txBody>
                    <a:bodyPr/>
                    <a:lstStyle/>
                    <a:p>
                      <a:r>
                        <a:rPr lang="en-US" sz="1200" dirty="0"/>
                        <a:t>6</a:t>
                      </a:r>
                    </a:p>
                  </a:txBody>
                  <a:tcPr anchor="ctr"/>
                </a:tc>
                <a:tc>
                  <a:txBody>
                    <a:bodyPr/>
                    <a:lstStyle/>
                    <a:p>
                      <a:r>
                        <a:rPr lang="en-US" sz="1200" dirty="0"/>
                        <a:t>190</a:t>
                      </a:r>
                    </a:p>
                  </a:txBody>
                  <a:tcPr anchor="ctr"/>
                </a:tc>
                <a:tc>
                  <a:txBody>
                    <a:bodyPr/>
                    <a:lstStyle/>
                    <a:p>
                      <a:r>
                        <a:rPr lang="en-US" sz="1200" dirty="0"/>
                        <a:t>100</a:t>
                      </a:r>
                    </a:p>
                  </a:txBody>
                  <a:tcPr anchor="ctr"/>
                </a:tc>
                <a:tc>
                  <a:txBody>
                    <a:bodyPr/>
                    <a:lstStyle/>
                    <a:p>
                      <a:r>
                        <a:rPr lang="en-US" sz="1200" dirty="0"/>
                        <a:t>40</a:t>
                      </a:r>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81532460"/>
              </p:ext>
            </p:extLst>
          </p:nvPr>
        </p:nvGraphicFramePr>
        <p:xfrm>
          <a:off x="457200" y="3886200"/>
          <a:ext cx="6300599" cy="2057400"/>
        </p:xfrm>
        <a:graphic>
          <a:graphicData uri="http://schemas.openxmlformats.org/drawingml/2006/table">
            <a:tbl>
              <a:tblPr firstRow="1" bandRow="1">
                <a:tableStyleId>{21E4AEA4-8DFA-4A89-87EB-49C32662AFE0}</a:tableStyleId>
              </a:tblPr>
              <a:tblGrid>
                <a:gridCol w="1400493"/>
                <a:gridCol w="1130618"/>
                <a:gridCol w="1368743"/>
                <a:gridCol w="1244727"/>
                <a:gridCol w="1156018"/>
              </a:tblGrid>
              <a:tr h="303755">
                <a:tc>
                  <a:txBody>
                    <a:bodyPr/>
                    <a:lstStyle/>
                    <a:p>
                      <a:r>
                        <a:rPr lang="en-US" sz="1200" dirty="0" smtClean="0"/>
                        <a:t>COURSE_CODE</a:t>
                      </a:r>
                      <a:endParaRPr lang="en-US" sz="1200" dirty="0">
                        <a:latin typeface="Arial" pitchFamily="34" charset="0"/>
                        <a:cs typeface="Arial" pitchFamily="34" charset="0"/>
                      </a:endParaRPr>
                    </a:p>
                  </a:txBody>
                  <a:tcPr/>
                </a:tc>
                <a:tc>
                  <a:txBody>
                    <a:bodyPr/>
                    <a:lstStyle/>
                    <a:p>
                      <a:r>
                        <a:rPr lang="en-US" sz="1200" dirty="0" smtClean="0"/>
                        <a:t>BASE_FEES</a:t>
                      </a:r>
                      <a:endParaRPr lang="en-US" sz="1200" dirty="0">
                        <a:latin typeface="Arial" pitchFamily="34" charset="0"/>
                        <a:cs typeface="Arial" pitchFamily="34" charset="0"/>
                      </a:endParaRPr>
                    </a:p>
                  </a:txBody>
                  <a:tcPr/>
                </a:tc>
                <a:tc>
                  <a:txBody>
                    <a:bodyPr/>
                    <a:lstStyle/>
                    <a:p>
                      <a:r>
                        <a:rPr lang="en-US" sz="1200" dirty="0" smtClean="0"/>
                        <a:t>SPECIAL_FEES</a:t>
                      </a:r>
                      <a:endParaRPr lang="en-US" sz="1200" dirty="0">
                        <a:latin typeface="Arial" pitchFamily="34" charset="0"/>
                        <a:cs typeface="Arial" pitchFamily="34" charset="0"/>
                      </a:endParaRPr>
                    </a:p>
                  </a:txBody>
                  <a:tcPr/>
                </a:tc>
                <a:tc>
                  <a:txBody>
                    <a:bodyPr/>
                    <a:lstStyle/>
                    <a:p>
                      <a:r>
                        <a:rPr lang="en-US" sz="1200" dirty="0" smtClean="0"/>
                        <a:t>CREATED_BY</a:t>
                      </a:r>
                      <a:endParaRPr lang="en-US" sz="1200" dirty="0">
                        <a:latin typeface="Arial" pitchFamily="34" charset="0"/>
                        <a:cs typeface="Arial" pitchFamily="34" charset="0"/>
                      </a:endParaRPr>
                    </a:p>
                  </a:txBody>
                  <a:tcPr/>
                </a:tc>
                <a:tc>
                  <a:txBody>
                    <a:bodyPr/>
                    <a:lstStyle/>
                    <a:p>
                      <a:r>
                        <a:rPr lang="en-US" sz="1200" dirty="0" smtClean="0"/>
                        <a:t>Updated _By</a:t>
                      </a:r>
                      <a:endParaRPr lang="en-US" sz="1200" dirty="0">
                        <a:latin typeface="Arial" pitchFamily="34" charset="0"/>
                        <a:cs typeface="Arial" pitchFamily="34" charset="0"/>
                      </a:endParaRPr>
                    </a:p>
                  </a:txBody>
                  <a:tcPr/>
                </a:tc>
              </a:tr>
              <a:tr h="350729">
                <a:tc>
                  <a:txBody>
                    <a:bodyPr/>
                    <a:lstStyle/>
                    <a:p>
                      <a:r>
                        <a:rPr lang="en-US" sz="1200" dirty="0"/>
                        <a:t>1</a:t>
                      </a:r>
                      <a:endParaRPr lang="en-US" sz="1200" dirty="0">
                        <a:latin typeface="Arial" pitchFamily="34" charset="0"/>
                        <a:cs typeface="Arial" pitchFamily="34" charset="0"/>
                      </a:endParaRPr>
                    </a:p>
                  </a:txBody>
                  <a:tcPr anchor="ctr"/>
                </a:tc>
                <a:tc>
                  <a:txBody>
                    <a:bodyPr/>
                    <a:lstStyle/>
                    <a:p>
                      <a:r>
                        <a:rPr lang="en-US" sz="1200" dirty="0" smtClean="0"/>
                        <a:t>120</a:t>
                      </a:r>
                      <a:endParaRPr lang="en-US" sz="1200" dirty="0">
                        <a:latin typeface="Arial" pitchFamily="34" charset="0"/>
                        <a:cs typeface="Arial" pitchFamily="34" charset="0"/>
                      </a:endParaRPr>
                    </a:p>
                  </a:txBody>
                  <a:tcPr anchor="ctr"/>
                </a:tc>
                <a:tc>
                  <a:txBody>
                    <a:bodyPr/>
                    <a:lstStyle/>
                    <a:p>
                      <a:r>
                        <a:rPr lang="en-US" sz="1200" dirty="0" smtClean="0"/>
                        <a:t>123</a:t>
                      </a:r>
                      <a:endParaRPr lang="en-US" sz="1200" dirty="0">
                        <a:latin typeface="Arial" pitchFamily="34" charset="0"/>
                        <a:cs typeface="Arial" pitchFamily="34" charset="0"/>
                      </a:endParaRPr>
                    </a:p>
                  </a:txBody>
                  <a:tcPr anchor="ctr"/>
                </a:tc>
                <a:tc>
                  <a:txBody>
                    <a:bodyPr/>
                    <a:lstStyle/>
                    <a:p>
                      <a:r>
                        <a:rPr lang="en-US" sz="1200" dirty="0" smtClean="0"/>
                        <a:t>Ram</a:t>
                      </a:r>
                      <a:endParaRPr lang="en-US" sz="1200" dirty="0">
                        <a:latin typeface="Arial" pitchFamily="34" charset="0"/>
                        <a:cs typeface="Arial" pitchFamily="34" charset="0"/>
                      </a:endParaRPr>
                    </a:p>
                  </a:txBody>
                  <a:tcPr anchor="ctr"/>
                </a:tc>
                <a:tc>
                  <a:txBody>
                    <a:bodyPr/>
                    <a:lstStyle/>
                    <a:p>
                      <a:r>
                        <a:rPr lang="en-US" sz="1200" dirty="0" smtClean="0"/>
                        <a:t>Ramesh</a:t>
                      </a:r>
                      <a:endParaRPr lang="en-US" sz="1200" dirty="0">
                        <a:latin typeface="Arial" pitchFamily="34" charset="0"/>
                        <a:cs typeface="Arial" pitchFamily="34" charset="0"/>
                      </a:endParaRPr>
                    </a:p>
                  </a:txBody>
                  <a:tcPr anchor="ctr"/>
                </a:tc>
              </a:tr>
              <a:tr h="350729">
                <a:tc>
                  <a:txBody>
                    <a:bodyPr/>
                    <a:lstStyle/>
                    <a:p>
                      <a:r>
                        <a:rPr lang="en-US" sz="1200" dirty="0"/>
                        <a:t>2</a:t>
                      </a:r>
                      <a:endParaRPr lang="en-US" sz="1200" dirty="0">
                        <a:latin typeface="Arial" pitchFamily="34" charset="0"/>
                        <a:cs typeface="Arial" pitchFamily="34" charset="0"/>
                      </a:endParaRPr>
                    </a:p>
                  </a:txBody>
                  <a:tcPr anchor="ctr"/>
                </a:tc>
                <a:tc>
                  <a:txBody>
                    <a:bodyPr/>
                    <a:lstStyle/>
                    <a:p>
                      <a:r>
                        <a:rPr lang="en-US" sz="1200"/>
                        <a:t>150</a:t>
                      </a:r>
                      <a:endParaRPr lang="en-US" sz="1200">
                        <a:latin typeface="Arial" pitchFamily="34" charset="0"/>
                        <a:cs typeface="Arial" pitchFamily="34" charset="0"/>
                      </a:endParaRPr>
                    </a:p>
                  </a:txBody>
                  <a:tcPr anchor="ctr"/>
                </a:tc>
                <a:tc>
                  <a:txBody>
                    <a:bodyPr/>
                    <a:lstStyle/>
                    <a:p>
                      <a:r>
                        <a:rPr lang="en-US" sz="1200" dirty="0"/>
                        <a:t>110</a:t>
                      </a:r>
                      <a:endParaRPr lang="en-US" sz="1200" dirty="0">
                        <a:latin typeface="Arial" pitchFamily="34" charset="0"/>
                        <a:cs typeface="Arial" pitchFamily="34" charset="0"/>
                      </a:endParaRPr>
                    </a:p>
                  </a:txBody>
                  <a:tcPr anchor="ctr"/>
                </a:tc>
                <a:tc>
                  <a:txBody>
                    <a:bodyPr/>
                    <a:lstStyle/>
                    <a:p>
                      <a:r>
                        <a:rPr lang="en-US" sz="1200" dirty="0" smtClean="0"/>
                        <a:t>Bala</a:t>
                      </a:r>
                      <a:endParaRPr lang="en-US" sz="1200" dirty="0">
                        <a:latin typeface="Arial" pitchFamily="34" charset="0"/>
                        <a:cs typeface="Arial" pitchFamily="34" charset="0"/>
                      </a:endParaRPr>
                    </a:p>
                  </a:txBody>
                  <a:tcPr anchor="ctr"/>
                </a:tc>
                <a:tc>
                  <a:txBody>
                    <a:bodyPr/>
                    <a:lstStyle/>
                    <a:p>
                      <a:r>
                        <a:rPr lang="en-US" sz="1200" dirty="0" smtClean="0"/>
                        <a:t>Ram</a:t>
                      </a:r>
                      <a:endParaRPr lang="en-US" sz="1200" dirty="0">
                        <a:latin typeface="Arial" pitchFamily="34" charset="0"/>
                        <a:cs typeface="Arial" pitchFamily="34" charset="0"/>
                      </a:endParaRPr>
                    </a:p>
                  </a:txBody>
                  <a:tcPr anchor="ctr"/>
                </a:tc>
              </a:tr>
              <a:tr h="350729">
                <a:tc>
                  <a:txBody>
                    <a:bodyPr/>
                    <a:lstStyle/>
                    <a:p>
                      <a:r>
                        <a:rPr lang="en-US" sz="1200" dirty="0"/>
                        <a:t>3</a:t>
                      </a:r>
                      <a:endParaRPr lang="en-US" sz="1200" dirty="0">
                        <a:latin typeface="Arial" pitchFamily="34" charset="0"/>
                        <a:cs typeface="Arial" pitchFamily="34" charset="0"/>
                      </a:endParaRPr>
                    </a:p>
                  </a:txBody>
                  <a:tcPr anchor="ctr"/>
                </a:tc>
                <a:tc>
                  <a:txBody>
                    <a:bodyPr/>
                    <a:lstStyle/>
                    <a:p>
                      <a:r>
                        <a:rPr lang="en-US" sz="1200"/>
                        <a:t>160</a:t>
                      </a:r>
                      <a:endParaRPr lang="en-US" sz="1200">
                        <a:latin typeface="Arial" pitchFamily="34" charset="0"/>
                        <a:cs typeface="Arial" pitchFamily="34" charset="0"/>
                      </a:endParaRPr>
                    </a:p>
                  </a:txBody>
                  <a:tcPr anchor="ctr"/>
                </a:tc>
                <a:tc>
                  <a:txBody>
                    <a:bodyPr/>
                    <a:lstStyle/>
                    <a:p>
                      <a:r>
                        <a:rPr lang="en-US" sz="1200"/>
                        <a:t>170</a:t>
                      </a:r>
                      <a:endParaRPr lang="en-US" sz="1200">
                        <a:latin typeface="Arial" pitchFamily="34" charset="0"/>
                        <a:cs typeface="Arial" pitchFamily="34" charset="0"/>
                      </a:endParaRPr>
                    </a:p>
                  </a:txBody>
                  <a:tcPr anchor="ctr"/>
                </a:tc>
                <a:tc>
                  <a:txBody>
                    <a:bodyPr/>
                    <a:lstStyle/>
                    <a:p>
                      <a:r>
                        <a:rPr lang="en-US" sz="1200" dirty="0" smtClean="0"/>
                        <a:t>Bala</a:t>
                      </a:r>
                      <a:endParaRPr lang="en-US" sz="1200" dirty="0">
                        <a:latin typeface="Arial" pitchFamily="34" charset="0"/>
                        <a:cs typeface="Arial" pitchFamily="34" charset="0"/>
                      </a:endParaRPr>
                    </a:p>
                  </a:txBody>
                  <a:tcPr anchor="ctr"/>
                </a:tc>
                <a:tc>
                  <a:txBody>
                    <a:bodyPr/>
                    <a:lstStyle/>
                    <a:p>
                      <a:r>
                        <a:rPr lang="en-US" sz="1200" dirty="0" err="1" smtClean="0"/>
                        <a:t>Vinu</a:t>
                      </a:r>
                      <a:endParaRPr lang="en-US" sz="1200" dirty="0">
                        <a:latin typeface="Arial" pitchFamily="34" charset="0"/>
                        <a:cs typeface="Arial" pitchFamily="34" charset="0"/>
                      </a:endParaRPr>
                    </a:p>
                  </a:txBody>
                  <a:tcPr anchor="ctr"/>
                </a:tc>
              </a:tr>
              <a:tr h="350729">
                <a:tc>
                  <a:txBody>
                    <a:bodyPr/>
                    <a:lstStyle/>
                    <a:p>
                      <a:r>
                        <a:rPr lang="en-US" sz="1200"/>
                        <a:t>4</a:t>
                      </a:r>
                      <a:endParaRPr lang="en-US" sz="1200">
                        <a:latin typeface="Arial" pitchFamily="34" charset="0"/>
                        <a:cs typeface="Arial" pitchFamily="34" charset="0"/>
                      </a:endParaRPr>
                    </a:p>
                  </a:txBody>
                  <a:tcPr anchor="ctr"/>
                </a:tc>
                <a:tc>
                  <a:txBody>
                    <a:bodyPr/>
                    <a:lstStyle/>
                    <a:p>
                      <a:r>
                        <a:rPr lang="en-US" sz="1200" dirty="0" smtClean="0"/>
                        <a:t>170</a:t>
                      </a:r>
                      <a:endParaRPr lang="en-US" sz="1200" dirty="0">
                        <a:latin typeface="Arial" pitchFamily="34" charset="0"/>
                        <a:cs typeface="Arial" pitchFamily="34" charset="0"/>
                      </a:endParaRPr>
                    </a:p>
                  </a:txBody>
                  <a:tcPr anchor="ctr"/>
                </a:tc>
                <a:tc>
                  <a:txBody>
                    <a:bodyPr/>
                    <a:lstStyle/>
                    <a:p>
                      <a:r>
                        <a:rPr lang="en-US" sz="1200" dirty="0" smtClean="0"/>
                        <a:t>235</a:t>
                      </a:r>
                      <a:endParaRPr lang="en-US" sz="1200" dirty="0">
                        <a:latin typeface="Arial" pitchFamily="34" charset="0"/>
                        <a:cs typeface="Arial" pitchFamily="34" charset="0"/>
                      </a:endParaRPr>
                    </a:p>
                  </a:txBody>
                  <a:tcPr anchor="ctr"/>
                </a:tc>
                <a:tc>
                  <a:txBody>
                    <a:bodyPr/>
                    <a:lstStyle/>
                    <a:p>
                      <a:r>
                        <a:rPr lang="en-US" sz="1200" dirty="0" smtClean="0"/>
                        <a:t>Ram</a:t>
                      </a:r>
                      <a:endParaRPr lang="en-US" sz="1200" dirty="0">
                        <a:latin typeface="Arial" pitchFamily="34" charset="0"/>
                        <a:cs typeface="Arial" pitchFamily="34" charset="0"/>
                      </a:endParaRPr>
                    </a:p>
                  </a:txBody>
                  <a:tcPr anchor="ctr"/>
                </a:tc>
                <a:tc>
                  <a:txBody>
                    <a:bodyPr/>
                    <a:lstStyle/>
                    <a:p>
                      <a:r>
                        <a:rPr lang="en-US" sz="1200" dirty="0" smtClean="0"/>
                        <a:t>Ram</a:t>
                      </a:r>
                      <a:endParaRPr lang="en-US" sz="1200" dirty="0">
                        <a:latin typeface="Arial" pitchFamily="34" charset="0"/>
                        <a:cs typeface="Arial" pitchFamily="34" charset="0"/>
                      </a:endParaRPr>
                    </a:p>
                  </a:txBody>
                  <a:tcPr anchor="ctr"/>
                </a:tc>
              </a:tr>
              <a:tr h="350729">
                <a:tc>
                  <a:txBody>
                    <a:bodyPr/>
                    <a:lstStyle/>
                    <a:p>
                      <a:r>
                        <a:rPr lang="en-US" sz="1200"/>
                        <a:t>6</a:t>
                      </a:r>
                      <a:endParaRPr lang="en-US" sz="1200">
                        <a:latin typeface="Arial" pitchFamily="34" charset="0"/>
                        <a:cs typeface="Arial" pitchFamily="34" charset="0"/>
                      </a:endParaRPr>
                    </a:p>
                  </a:txBody>
                  <a:tcPr anchor="ctr"/>
                </a:tc>
                <a:tc>
                  <a:txBody>
                    <a:bodyPr/>
                    <a:lstStyle/>
                    <a:p>
                      <a:r>
                        <a:rPr lang="en-US" sz="1200"/>
                        <a:t>190</a:t>
                      </a:r>
                      <a:endParaRPr lang="en-US" sz="1200">
                        <a:latin typeface="Arial" pitchFamily="34" charset="0"/>
                        <a:cs typeface="Arial" pitchFamily="34" charset="0"/>
                      </a:endParaRPr>
                    </a:p>
                  </a:txBody>
                  <a:tcPr anchor="ctr"/>
                </a:tc>
                <a:tc>
                  <a:txBody>
                    <a:bodyPr/>
                    <a:lstStyle/>
                    <a:p>
                      <a:r>
                        <a:rPr lang="en-US" sz="1200"/>
                        <a:t>100</a:t>
                      </a:r>
                      <a:endParaRPr lang="en-US" sz="1200">
                        <a:latin typeface="Arial" pitchFamily="34" charset="0"/>
                        <a:cs typeface="Arial" pitchFamily="34" charset="0"/>
                      </a:endParaRPr>
                    </a:p>
                  </a:txBody>
                  <a:tcPr anchor="ctr"/>
                </a:tc>
                <a:tc>
                  <a:txBody>
                    <a:bodyPr/>
                    <a:lstStyle/>
                    <a:p>
                      <a:r>
                        <a:rPr lang="en-US" sz="1200" dirty="0" err="1" smtClean="0"/>
                        <a:t>Vinod</a:t>
                      </a:r>
                      <a:endParaRPr lang="en-US" sz="1200" dirty="0">
                        <a:latin typeface="Arial" pitchFamily="34" charset="0"/>
                        <a:cs typeface="Arial" pitchFamily="34" charset="0"/>
                      </a:endParaRPr>
                    </a:p>
                  </a:txBody>
                  <a:tcPr anchor="ctr"/>
                </a:tc>
                <a:tc>
                  <a:txBody>
                    <a:bodyPr/>
                    <a:lstStyle/>
                    <a:p>
                      <a:r>
                        <a:rPr lang="en-US" sz="1200" dirty="0" err="1" smtClean="0"/>
                        <a:t>Vinod</a:t>
                      </a:r>
                      <a:endParaRPr lang="en-US" sz="1200" dirty="0">
                        <a:latin typeface="Arial" pitchFamily="34" charset="0"/>
                        <a:cs typeface="Arial" pitchFamily="34" charset="0"/>
                      </a:endParaRPr>
                    </a:p>
                  </a:txBody>
                  <a:tcPr anchor="ctr"/>
                </a:tc>
              </a:tr>
            </a:tbl>
          </a:graphicData>
        </a:graphic>
      </p:graphicFrame>
      <p:sp>
        <p:nvSpPr>
          <p:cNvPr id="10" name="TextBox 9"/>
          <p:cNvSpPr txBox="1"/>
          <p:nvPr/>
        </p:nvSpPr>
        <p:spPr>
          <a:xfrm>
            <a:off x="7467600" y="3670104"/>
            <a:ext cx="1600200" cy="276999"/>
          </a:xfrm>
          <a:prstGeom prst="rect">
            <a:avLst/>
          </a:prstGeom>
          <a:noFill/>
        </p:spPr>
        <p:txBody>
          <a:bodyPr wrap="square" rtlCol="0">
            <a:spAutoFit/>
          </a:bodyPr>
          <a:lstStyle/>
          <a:p>
            <a:r>
              <a:rPr lang="en-US" sz="1200" i="1" dirty="0" smtClean="0"/>
              <a:t>COURSE_FEES</a:t>
            </a:r>
            <a:endParaRPr lang="en-US" sz="1200" dirty="0"/>
          </a:p>
        </p:txBody>
      </p:sp>
      <p:sp>
        <p:nvSpPr>
          <p:cNvPr id="3" name="Rectangle 2"/>
          <p:cNvSpPr/>
          <p:nvPr/>
        </p:nvSpPr>
        <p:spPr>
          <a:xfrm>
            <a:off x="5195622" y="6047601"/>
            <a:ext cx="1662378" cy="276999"/>
          </a:xfrm>
          <a:prstGeom prst="rect">
            <a:avLst/>
          </a:prstGeom>
        </p:spPr>
        <p:txBody>
          <a:bodyPr wrap="none">
            <a:spAutoFit/>
          </a:bodyPr>
          <a:lstStyle/>
          <a:p>
            <a:pPr lvl="0"/>
            <a:r>
              <a:rPr lang="en-US" sz="1200" i="1" dirty="0">
                <a:solidFill>
                  <a:prstClr val="black"/>
                </a:solidFill>
              </a:rPr>
              <a:t>COURSE_FEES_HISTORY</a:t>
            </a:r>
            <a:endParaRPr lang="en-US" sz="1200" dirty="0">
              <a:solidFill>
                <a:prstClr val="black"/>
              </a:solidFill>
            </a:endParaRPr>
          </a:p>
        </p:txBody>
      </p:sp>
      <p:sp>
        <p:nvSpPr>
          <p:cNvPr id="12" name="Slide Number Placeholder 11"/>
          <p:cNvSpPr>
            <a:spLocks noGrp="1"/>
          </p:cNvSpPr>
          <p:nvPr>
            <p:ph type="sldNum" sz="quarter" idx="10"/>
          </p:nvPr>
        </p:nvSpPr>
        <p:spPr/>
        <p:txBody>
          <a:bodyPr/>
          <a:lstStyle/>
          <a:p>
            <a:fld id="{47ED8886-DB3B-44F4-9A80-E6A224679F20}" type="slidenum">
              <a:rPr lang="en-US" smtClean="0"/>
              <a:pPr/>
              <a:t>42</a:t>
            </a:fld>
            <a:endParaRPr lang="en-US" dirty="0"/>
          </a:p>
        </p:txBody>
      </p:sp>
      <p:pic>
        <p:nvPicPr>
          <p:cNvPr id="11" name="Picture 2" descr="http://t2.gstatic.com/images?q=tbn:ANd9GcTq6Gw3TUbGqr1NfzAlLJNRtI_NL4uDHS0wJZ6Pn9ByRZwZ7-wEOQ"/>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34300" y="-152400"/>
            <a:ext cx="1562100" cy="124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93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p>
            <a:r>
              <a:rPr lang="en-US" sz="3600" dirty="0" smtClean="0">
                <a:latin typeface="+mn-lt"/>
              </a:rPr>
              <a:t>Lend a Hand</a:t>
            </a:r>
            <a:endParaRPr lang="en-US" sz="3600" dirty="0">
              <a:latin typeface="+mn-lt"/>
            </a:endParaRPr>
          </a:p>
        </p:txBody>
      </p:sp>
      <p:sp>
        <p:nvSpPr>
          <p:cNvPr id="9" name="Content Placeholder 8"/>
          <p:cNvSpPr>
            <a:spLocks noGrp="1"/>
          </p:cNvSpPr>
          <p:nvPr>
            <p:ph idx="1"/>
          </p:nvPr>
        </p:nvSpPr>
        <p:spPr>
          <a:xfrm>
            <a:off x="228600" y="1524000"/>
            <a:ext cx="8686800" cy="5032375"/>
          </a:xfrm>
        </p:spPr>
        <p:txBody>
          <a:bodyPr/>
          <a:lstStyle/>
          <a:p>
            <a:pPr lvl="1"/>
            <a:r>
              <a:rPr lang="en-US" sz="2000" dirty="0" smtClean="0"/>
              <a:t>Problem:</a:t>
            </a:r>
          </a:p>
          <a:p>
            <a:pPr marL="1085850" lvl="2" indent="-285750"/>
            <a:r>
              <a:rPr lang="en-US" dirty="0" smtClean="0"/>
              <a:t>Display </a:t>
            </a:r>
            <a:r>
              <a:rPr lang="en-US" dirty="0"/>
              <a:t>all the unique courses between course fees and course </a:t>
            </a:r>
            <a:r>
              <a:rPr lang="en-US" dirty="0" err="1" smtClean="0"/>
              <a:t>fees_history</a:t>
            </a:r>
            <a:r>
              <a:rPr lang="en-US" dirty="0" smtClean="0"/>
              <a:t>. </a:t>
            </a:r>
            <a:endParaRPr lang="en-US" dirty="0"/>
          </a:p>
          <a:p>
            <a:pPr marL="1085850" lvl="2" indent="-285750"/>
            <a:r>
              <a:rPr lang="en-US" dirty="0"/>
              <a:t>Use the following columns to check for uniqueness of</a:t>
            </a:r>
            <a:r>
              <a:rPr lang="en-US" dirty="0">
                <a:solidFill>
                  <a:srgbClr val="FF0000"/>
                </a:solidFill>
              </a:rPr>
              <a:t> </a:t>
            </a:r>
            <a:r>
              <a:rPr lang="en-US" dirty="0" err="1"/>
              <a:t>Course_Code</a:t>
            </a:r>
            <a:r>
              <a:rPr lang="en-US" dirty="0"/>
              <a:t>, BASE_FEES and SPECIAL_FEES of the courses in both the COURSE_FEES and </a:t>
            </a:r>
            <a:r>
              <a:rPr lang="en-US" dirty="0" smtClean="0"/>
              <a:t>COURSE_FEES_HISTORY.</a:t>
            </a:r>
            <a:endParaRPr lang="en-US" dirty="0"/>
          </a:p>
          <a:p>
            <a:endParaRPr lang="en-US" b="1" dirty="0"/>
          </a:p>
          <a:p>
            <a:pPr lvl="1"/>
            <a:r>
              <a:rPr lang="en-US" sz="2000" dirty="0"/>
              <a:t>Sample </a:t>
            </a:r>
            <a:r>
              <a:rPr lang="en-US" sz="2000" dirty="0" smtClean="0"/>
              <a:t>Output:</a:t>
            </a:r>
            <a:endParaRPr lang="en-US" sz="2000" dirty="0"/>
          </a:p>
          <a:p>
            <a:endParaRPr lang="en-US" b="1" dirty="0"/>
          </a:p>
          <a:p>
            <a:pPr>
              <a:lnSpc>
                <a:spcPct val="120000"/>
              </a:lnSpc>
            </a:pPr>
            <a:endParaRPr lang="en-US" sz="2000" b="1" dirty="0">
              <a:solidFill>
                <a:srgbClr val="0070C0"/>
              </a:solidFill>
            </a:endParaRPr>
          </a:p>
          <a:p>
            <a:pPr>
              <a:lnSpc>
                <a:spcPct val="120000"/>
              </a:lnSpc>
            </a:pPr>
            <a:endParaRPr lang="en-US" sz="2000" b="1" dirty="0"/>
          </a:p>
          <a:p>
            <a:endParaRPr lang="en-US" dirty="0"/>
          </a:p>
        </p:txBody>
      </p:sp>
      <p:sp>
        <p:nvSpPr>
          <p:cNvPr id="8" name="Slide Number Placeholder 7"/>
          <p:cNvSpPr>
            <a:spLocks noGrp="1"/>
          </p:cNvSpPr>
          <p:nvPr>
            <p:ph type="sldNum" sz="quarter" idx="10"/>
          </p:nvPr>
        </p:nvSpPr>
        <p:spPr/>
        <p:txBody>
          <a:bodyPr/>
          <a:lstStyle/>
          <a:p>
            <a:fld id="{47ED8886-DB3B-44F4-9A80-E6A224679F20}" type="slidenum">
              <a:rPr lang="en-US" smtClean="0"/>
              <a:pPr/>
              <a:t>43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38895988"/>
              </p:ext>
            </p:extLst>
          </p:nvPr>
        </p:nvGraphicFramePr>
        <p:xfrm>
          <a:off x="457200" y="3886200"/>
          <a:ext cx="3962399" cy="2271049"/>
        </p:xfrm>
        <a:graphic>
          <a:graphicData uri="http://schemas.openxmlformats.org/drawingml/2006/table">
            <a:tbl>
              <a:tblPr firstRow="1" bandRow="1">
                <a:tableStyleId>{21E4AEA4-8DFA-4A89-87EB-49C32662AFE0}</a:tableStyleId>
              </a:tblPr>
              <a:tblGrid>
                <a:gridCol w="1371599"/>
                <a:gridCol w="1143000"/>
                <a:gridCol w="1447800"/>
              </a:tblGrid>
              <a:tr h="213072">
                <a:tc>
                  <a:txBody>
                    <a:bodyPr/>
                    <a:lstStyle/>
                    <a:p>
                      <a:r>
                        <a:rPr lang="en-US" sz="1200" dirty="0" smtClean="0"/>
                        <a:t>COURSE_FEES</a:t>
                      </a:r>
                      <a:endParaRPr lang="en-US" sz="1200" dirty="0">
                        <a:latin typeface="Arial" pitchFamily="34" charset="0"/>
                        <a:cs typeface="Arial" pitchFamily="34" charset="0"/>
                      </a:endParaRPr>
                    </a:p>
                  </a:txBody>
                  <a:tcPr/>
                </a:tc>
                <a:tc>
                  <a:txBody>
                    <a:bodyPr/>
                    <a:lstStyle/>
                    <a:p>
                      <a:r>
                        <a:rPr lang="en-US" sz="1200" dirty="0" smtClean="0"/>
                        <a:t>BASE_FEES</a:t>
                      </a:r>
                      <a:endParaRPr lang="en-US" sz="1200" dirty="0">
                        <a:latin typeface="Arial" pitchFamily="34" charset="0"/>
                        <a:cs typeface="Arial" pitchFamily="34" charset="0"/>
                      </a:endParaRPr>
                    </a:p>
                  </a:txBody>
                  <a:tcPr/>
                </a:tc>
                <a:tc>
                  <a:txBody>
                    <a:bodyPr/>
                    <a:lstStyle/>
                    <a:p>
                      <a:r>
                        <a:rPr lang="en-US" sz="1200" dirty="0" smtClean="0"/>
                        <a:t>SPECIAL_FEES</a:t>
                      </a:r>
                      <a:endParaRPr lang="en-US" sz="1200" dirty="0">
                        <a:latin typeface="Arial" pitchFamily="34" charset="0"/>
                        <a:cs typeface="Arial" pitchFamily="34" charset="0"/>
                      </a:endParaRPr>
                    </a:p>
                  </a:txBody>
                  <a:tcPr/>
                </a:tc>
              </a:tr>
              <a:tr h="285247">
                <a:tc>
                  <a:txBody>
                    <a:bodyPr/>
                    <a:lstStyle/>
                    <a:p>
                      <a:r>
                        <a:rPr lang="en-US" sz="1200" dirty="0"/>
                        <a:t>1</a:t>
                      </a:r>
                      <a:endParaRPr lang="en-US" sz="1200" dirty="0">
                        <a:latin typeface="Arial" pitchFamily="34" charset="0"/>
                        <a:cs typeface="Arial" pitchFamily="34" charset="0"/>
                      </a:endParaRPr>
                    </a:p>
                  </a:txBody>
                  <a:tcPr anchor="ctr"/>
                </a:tc>
                <a:tc>
                  <a:txBody>
                    <a:bodyPr/>
                    <a:lstStyle/>
                    <a:p>
                      <a:r>
                        <a:rPr lang="en-US" sz="1200" dirty="0"/>
                        <a:t>120</a:t>
                      </a:r>
                      <a:endParaRPr lang="en-US" sz="1200" dirty="0">
                        <a:latin typeface="Arial" pitchFamily="34" charset="0"/>
                        <a:cs typeface="Arial" pitchFamily="34" charset="0"/>
                      </a:endParaRPr>
                    </a:p>
                  </a:txBody>
                  <a:tcPr anchor="ctr"/>
                </a:tc>
                <a:tc>
                  <a:txBody>
                    <a:bodyPr/>
                    <a:lstStyle/>
                    <a:p>
                      <a:r>
                        <a:rPr lang="en-US" sz="1200" dirty="0"/>
                        <a:t>123</a:t>
                      </a:r>
                      <a:endParaRPr lang="en-US" sz="1200" dirty="0">
                        <a:latin typeface="Arial" pitchFamily="34" charset="0"/>
                        <a:cs typeface="Arial" pitchFamily="34" charset="0"/>
                      </a:endParaRPr>
                    </a:p>
                  </a:txBody>
                  <a:tcPr anchor="ctr"/>
                </a:tc>
              </a:tr>
              <a:tr h="285247">
                <a:tc>
                  <a:txBody>
                    <a:bodyPr/>
                    <a:lstStyle/>
                    <a:p>
                      <a:r>
                        <a:rPr lang="en-US" sz="1200" dirty="0"/>
                        <a:t>1</a:t>
                      </a:r>
                      <a:endParaRPr lang="en-US" sz="1200" dirty="0">
                        <a:latin typeface="Arial" pitchFamily="34" charset="0"/>
                        <a:cs typeface="Arial" pitchFamily="34" charset="0"/>
                      </a:endParaRPr>
                    </a:p>
                  </a:txBody>
                  <a:tcPr anchor="ctr"/>
                </a:tc>
                <a:tc>
                  <a:txBody>
                    <a:bodyPr/>
                    <a:lstStyle/>
                    <a:p>
                      <a:r>
                        <a:rPr lang="en-US" sz="1200"/>
                        <a:t>180</a:t>
                      </a:r>
                      <a:endParaRPr lang="en-US" sz="1200">
                        <a:latin typeface="Arial" pitchFamily="34" charset="0"/>
                        <a:cs typeface="Arial" pitchFamily="34" charset="0"/>
                      </a:endParaRPr>
                    </a:p>
                  </a:txBody>
                  <a:tcPr anchor="ctr"/>
                </a:tc>
                <a:tc>
                  <a:txBody>
                    <a:bodyPr/>
                    <a:lstStyle/>
                    <a:p>
                      <a:r>
                        <a:rPr lang="en-US" sz="1200" dirty="0"/>
                        <a:t>100</a:t>
                      </a:r>
                      <a:endParaRPr lang="en-US" sz="1200" dirty="0">
                        <a:latin typeface="Arial" pitchFamily="34" charset="0"/>
                        <a:cs typeface="Arial" pitchFamily="34" charset="0"/>
                      </a:endParaRPr>
                    </a:p>
                  </a:txBody>
                  <a:tcPr anchor="ctr"/>
                </a:tc>
              </a:tr>
              <a:tr h="285247">
                <a:tc>
                  <a:txBody>
                    <a:bodyPr/>
                    <a:lstStyle/>
                    <a:p>
                      <a:r>
                        <a:rPr lang="en-US" sz="1200" dirty="0"/>
                        <a:t>2</a:t>
                      </a:r>
                      <a:endParaRPr lang="en-US" sz="1200" dirty="0">
                        <a:latin typeface="Arial" pitchFamily="34" charset="0"/>
                        <a:cs typeface="Arial" pitchFamily="34" charset="0"/>
                      </a:endParaRPr>
                    </a:p>
                  </a:txBody>
                  <a:tcPr anchor="ctr"/>
                </a:tc>
                <a:tc>
                  <a:txBody>
                    <a:bodyPr/>
                    <a:lstStyle/>
                    <a:p>
                      <a:r>
                        <a:rPr lang="en-US" sz="1200" dirty="0"/>
                        <a:t>150</a:t>
                      </a:r>
                      <a:endParaRPr lang="en-US" sz="1200" dirty="0">
                        <a:latin typeface="Arial" pitchFamily="34" charset="0"/>
                        <a:cs typeface="Arial" pitchFamily="34" charset="0"/>
                      </a:endParaRPr>
                    </a:p>
                  </a:txBody>
                  <a:tcPr anchor="ctr"/>
                </a:tc>
                <a:tc>
                  <a:txBody>
                    <a:bodyPr/>
                    <a:lstStyle/>
                    <a:p>
                      <a:r>
                        <a:rPr lang="en-US" sz="1200" dirty="0"/>
                        <a:t>110</a:t>
                      </a:r>
                      <a:endParaRPr lang="en-US" sz="1200" dirty="0">
                        <a:latin typeface="Arial" pitchFamily="34" charset="0"/>
                        <a:cs typeface="Arial" pitchFamily="34" charset="0"/>
                      </a:endParaRPr>
                    </a:p>
                  </a:txBody>
                  <a:tcPr anchor="ctr"/>
                </a:tc>
              </a:tr>
              <a:tr h="285247">
                <a:tc>
                  <a:txBody>
                    <a:bodyPr/>
                    <a:lstStyle/>
                    <a:p>
                      <a:r>
                        <a:rPr lang="en-US" sz="1200" dirty="0"/>
                        <a:t>3</a:t>
                      </a:r>
                      <a:endParaRPr lang="en-US" sz="1200" dirty="0">
                        <a:latin typeface="Arial" pitchFamily="34" charset="0"/>
                        <a:cs typeface="Arial" pitchFamily="34" charset="0"/>
                      </a:endParaRPr>
                    </a:p>
                  </a:txBody>
                  <a:tcPr anchor="ctr"/>
                </a:tc>
                <a:tc>
                  <a:txBody>
                    <a:bodyPr/>
                    <a:lstStyle/>
                    <a:p>
                      <a:r>
                        <a:rPr lang="en-US" sz="1200"/>
                        <a:t>160</a:t>
                      </a:r>
                      <a:endParaRPr lang="en-US" sz="1200">
                        <a:latin typeface="Arial" pitchFamily="34" charset="0"/>
                        <a:cs typeface="Arial" pitchFamily="34" charset="0"/>
                      </a:endParaRPr>
                    </a:p>
                  </a:txBody>
                  <a:tcPr anchor="ctr"/>
                </a:tc>
                <a:tc>
                  <a:txBody>
                    <a:bodyPr/>
                    <a:lstStyle/>
                    <a:p>
                      <a:r>
                        <a:rPr lang="en-US" sz="1200"/>
                        <a:t>170</a:t>
                      </a:r>
                      <a:endParaRPr lang="en-US" sz="1200">
                        <a:latin typeface="Arial" pitchFamily="34" charset="0"/>
                        <a:cs typeface="Arial" pitchFamily="34" charset="0"/>
                      </a:endParaRPr>
                    </a:p>
                  </a:txBody>
                  <a:tcPr anchor="ctr"/>
                </a:tc>
              </a:tr>
              <a:tr h="285247">
                <a:tc>
                  <a:txBody>
                    <a:bodyPr/>
                    <a:lstStyle/>
                    <a:p>
                      <a:r>
                        <a:rPr lang="en-US" sz="1200" dirty="0"/>
                        <a:t>4</a:t>
                      </a:r>
                      <a:endParaRPr lang="en-US" sz="1200" dirty="0">
                        <a:latin typeface="Arial" pitchFamily="34" charset="0"/>
                        <a:cs typeface="Arial" pitchFamily="34" charset="0"/>
                      </a:endParaRPr>
                    </a:p>
                  </a:txBody>
                  <a:tcPr anchor="ctr"/>
                </a:tc>
                <a:tc>
                  <a:txBody>
                    <a:bodyPr/>
                    <a:lstStyle/>
                    <a:p>
                      <a:r>
                        <a:rPr lang="en-US" sz="1200" dirty="0"/>
                        <a:t>150</a:t>
                      </a:r>
                      <a:endParaRPr lang="en-US" sz="1200" dirty="0">
                        <a:latin typeface="Arial" pitchFamily="34" charset="0"/>
                        <a:cs typeface="Arial" pitchFamily="34" charset="0"/>
                      </a:endParaRPr>
                    </a:p>
                  </a:txBody>
                  <a:tcPr anchor="ctr"/>
                </a:tc>
                <a:tc>
                  <a:txBody>
                    <a:bodyPr/>
                    <a:lstStyle/>
                    <a:p>
                      <a:r>
                        <a:rPr lang="en-US" sz="1200" dirty="0"/>
                        <a:t>100</a:t>
                      </a:r>
                      <a:endParaRPr lang="en-US" sz="1200" dirty="0">
                        <a:latin typeface="Arial" pitchFamily="34" charset="0"/>
                        <a:cs typeface="Arial" pitchFamily="34" charset="0"/>
                      </a:endParaRPr>
                    </a:p>
                  </a:txBody>
                  <a:tcPr anchor="ctr"/>
                </a:tc>
              </a:tr>
              <a:tr h="285247">
                <a:tc>
                  <a:txBody>
                    <a:bodyPr/>
                    <a:lstStyle/>
                    <a:p>
                      <a:r>
                        <a:rPr lang="en-US" sz="1200" dirty="0"/>
                        <a:t>4</a:t>
                      </a:r>
                      <a:endParaRPr lang="en-US" sz="1200" dirty="0">
                        <a:latin typeface="Arial" pitchFamily="34" charset="0"/>
                        <a:cs typeface="Arial" pitchFamily="34" charset="0"/>
                      </a:endParaRPr>
                    </a:p>
                  </a:txBody>
                  <a:tcPr anchor="ctr"/>
                </a:tc>
                <a:tc>
                  <a:txBody>
                    <a:bodyPr/>
                    <a:lstStyle/>
                    <a:p>
                      <a:r>
                        <a:rPr lang="en-US" sz="1200" dirty="0"/>
                        <a:t>170</a:t>
                      </a:r>
                      <a:endParaRPr lang="en-US" sz="1200" dirty="0">
                        <a:latin typeface="Arial" pitchFamily="34" charset="0"/>
                        <a:cs typeface="Arial" pitchFamily="34" charset="0"/>
                      </a:endParaRPr>
                    </a:p>
                  </a:txBody>
                  <a:tcPr anchor="ctr"/>
                </a:tc>
                <a:tc>
                  <a:txBody>
                    <a:bodyPr/>
                    <a:lstStyle/>
                    <a:p>
                      <a:r>
                        <a:rPr lang="en-US" sz="1200"/>
                        <a:t>235</a:t>
                      </a:r>
                      <a:endParaRPr lang="en-US" sz="1200">
                        <a:latin typeface="Arial" pitchFamily="34" charset="0"/>
                        <a:cs typeface="Arial" pitchFamily="34" charset="0"/>
                      </a:endParaRPr>
                    </a:p>
                  </a:txBody>
                  <a:tcPr anchor="ctr"/>
                </a:tc>
              </a:tr>
              <a:tr h="285247">
                <a:tc>
                  <a:txBody>
                    <a:bodyPr/>
                    <a:lstStyle/>
                    <a:p>
                      <a:r>
                        <a:rPr lang="en-US" sz="1200" dirty="0"/>
                        <a:t>6</a:t>
                      </a:r>
                      <a:endParaRPr lang="en-US" sz="1200" dirty="0">
                        <a:latin typeface="Arial" pitchFamily="34" charset="0"/>
                        <a:cs typeface="Arial" pitchFamily="34" charset="0"/>
                      </a:endParaRPr>
                    </a:p>
                  </a:txBody>
                  <a:tcPr anchor="ctr"/>
                </a:tc>
                <a:tc>
                  <a:txBody>
                    <a:bodyPr/>
                    <a:lstStyle/>
                    <a:p>
                      <a:r>
                        <a:rPr lang="en-US" sz="1200" dirty="0"/>
                        <a:t>190</a:t>
                      </a:r>
                      <a:endParaRPr lang="en-US" sz="1200" dirty="0">
                        <a:latin typeface="Arial" pitchFamily="34" charset="0"/>
                        <a:cs typeface="Arial" pitchFamily="34" charset="0"/>
                      </a:endParaRPr>
                    </a:p>
                  </a:txBody>
                  <a:tcPr anchor="ctr"/>
                </a:tc>
                <a:tc>
                  <a:txBody>
                    <a:bodyPr/>
                    <a:lstStyle/>
                    <a:p>
                      <a:r>
                        <a:rPr lang="en-US" sz="1200" dirty="0"/>
                        <a:t>100</a:t>
                      </a:r>
                      <a:endParaRPr lang="en-US" sz="1200" dirty="0">
                        <a:latin typeface="Arial" pitchFamily="34" charset="0"/>
                        <a:cs typeface="Arial" pitchFamily="34" charset="0"/>
                      </a:endParaRPr>
                    </a:p>
                  </a:txBody>
                  <a:tcPr anchor="ctr"/>
                </a:tc>
              </a:tr>
            </a:tbl>
          </a:graphicData>
        </a:graphic>
      </p:graphicFrame>
      <p:pic>
        <p:nvPicPr>
          <p:cNvPr id="7"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34300" y="-152400"/>
            <a:ext cx="1562100" cy="124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20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1000"/>
                                        <p:tgtEl>
                                          <p:spTgt spid="9">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1000"/>
                                        <p:tgtEl>
                                          <p:spTgt spid="9">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1000"/>
                                        <p:tgtEl>
                                          <p:spTgt spid="9">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3"/>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44</a:t>
            </a:fld>
            <a:endParaRPr lang="en-US" dirty="0"/>
          </a:p>
        </p:txBody>
      </p:sp>
      <p:sp>
        <p:nvSpPr>
          <p:cNvPr id="7" name="Title 1"/>
          <p:cNvSpPr>
            <a:spLocks noGrp="1"/>
          </p:cNvSpPr>
          <p:nvPr>
            <p:ph type="title"/>
          </p:nvPr>
        </p:nvSpPr>
        <p:spPr>
          <a:xfrm>
            <a:off x="1303020" y="0"/>
            <a:ext cx="7840980" cy="843147"/>
          </a:xfrm>
        </p:spPr>
        <p:txBody>
          <a:bodyPr/>
          <a:lstStyle/>
          <a:p>
            <a:r>
              <a:rPr lang="en-US" sz="3600" dirty="0" smtClean="0">
                <a:latin typeface="+mn-lt"/>
              </a:rPr>
              <a:t>Check Your Understanding</a:t>
            </a:r>
            <a:endParaRPr lang="en-US" sz="3600" dirty="0">
              <a:latin typeface="+mn-lt"/>
            </a:endParaRPr>
          </a:p>
        </p:txBody>
      </p:sp>
      <p:pic>
        <p:nvPicPr>
          <p:cNvPr id="11" name="Picture 29"/>
          <p:cNvPicPr>
            <a:picLocks noChangeAspect="1" noChangeArrowheads="1"/>
          </p:cNvPicPr>
          <p:nvPr/>
        </p:nvPicPr>
        <p:blipFill>
          <a:blip r:embed="rId3" cstate="print"/>
          <a:srcRect/>
          <a:stretch>
            <a:fillRect/>
          </a:stretch>
        </p:blipFill>
        <p:spPr bwMode="auto">
          <a:xfrm>
            <a:off x="8305800" y="0"/>
            <a:ext cx="802574" cy="843147"/>
          </a:xfrm>
          <a:prstGeom prst="rect">
            <a:avLst/>
          </a:prstGeom>
          <a:noFill/>
          <a:ln w="9525" algn="ctr">
            <a:noFill/>
            <a:miter lim="800000"/>
            <a:headEnd/>
            <a:tailEnd/>
          </a:ln>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850" y="1834533"/>
            <a:ext cx="2614550" cy="3390200"/>
          </a:xfrm>
          <a:prstGeom prst="rect">
            <a:avLst/>
          </a:prstGeom>
          <a:noFill/>
          <a:ln>
            <a:noFill/>
          </a:ln>
        </p:spPr>
      </p:pic>
      <p:graphicFrame>
        <p:nvGraphicFramePr>
          <p:cNvPr id="14" name="Diagram 13"/>
          <p:cNvGraphicFramePr/>
          <p:nvPr>
            <p:extLst>
              <p:ext uri="{D42A27DB-BD31-4B8C-83A1-F6EECF244321}">
                <p14:modId xmlns:p14="http://schemas.microsoft.com/office/powerpoint/2010/main" val="1257767209"/>
              </p:ext>
            </p:extLst>
          </p:nvPr>
        </p:nvGraphicFramePr>
        <p:xfrm>
          <a:off x="152400" y="1497633"/>
          <a:ext cx="55626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5051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graphicEl>
                                              <a:dgm id="{91F456B6-DF24-4D9E-8158-23581EA7A6C9}"/>
                                            </p:graphicEl>
                                          </p:spTgt>
                                        </p:tgtEl>
                                        <p:attrNameLst>
                                          <p:attrName>style.visibility</p:attrName>
                                        </p:attrNameLst>
                                      </p:cBhvr>
                                      <p:to>
                                        <p:strVal val="visible"/>
                                      </p:to>
                                    </p:set>
                                    <p:animEffect transition="in" filter="fade">
                                      <p:cBhvr>
                                        <p:cTn id="12" dur="500"/>
                                        <p:tgtEl>
                                          <p:spTgt spid="14">
                                            <p:graphicEl>
                                              <a:dgm id="{91F456B6-DF24-4D9E-8158-23581EA7A6C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graphicEl>
                                              <a:dgm id="{8D032C31-585A-48FD-8B01-2DD65952595C}"/>
                                            </p:graphicEl>
                                          </p:spTgt>
                                        </p:tgtEl>
                                        <p:attrNameLst>
                                          <p:attrName>style.visibility</p:attrName>
                                        </p:attrNameLst>
                                      </p:cBhvr>
                                      <p:to>
                                        <p:strVal val="visible"/>
                                      </p:to>
                                    </p:set>
                                    <p:animEffect transition="in" filter="fade">
                                      <p:cBhvr>
                                        <p:cTn id="17" dur="500"/>
                                        <p:tgtEl>
                                          <p:spTgt spid="14">
                                            <p:graphicEl>
                                              <a:dgm id="{8D032C31-585A-48FD-8B01-2DD65952595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graphicEl>
                                              <a:dgm id="{BD636FDD-D426-494A-AD99-CCB4C49E3F52}"/>
                                            </p:graphicEl>
                                          </p:spTgt>
                                        </p:tgtEl>
                                        <p:attrNameLst>
                                          <p:attrName>style.visibility</p:attrName>
                                        </p:attrNameLst>
                                      </p:cBhvr>
                                      <p:to>
                                        <p:strVal val="visible"/>
                                      </p:to>
                                    </p:set>
                                    <p:animEffect transition="in" filter="fade">
                                      <p:cBhvr>
                                        <p:cTn id="22" dur="500"/>
                                        <p:tgtEl>
                                          <p:spTgt spid="14">
                                            <p:graphicEl>
                                              <a:dgm id="{BD636FDD-D426-494A-AD99-CCB4C49E3F5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04800" y="1219200"/>
            <a:ext cx="5867400" cy="4525963"/>
          </a:xfrm>
        </p:spPr>
        <p:txBody>
          <a:bodyPr/>
          <a:lstStyle/>
          <a:p>
            <a:pPr lvl="0"/>
            <a:r>
              <a:rPr lang="en-US" sz="2000" dirty="0" smtClean="0"/>
              <a:t>The key points covered in this session are:</a:t>
            </a:r>
          </a:p>
          <a:p>
            <a:pPr lvl="1"/>
            <a:r>
              <a:rPr lang="en-US" dirty="0"/>
              <a:t>An SQL Operator is used for processing data values (stored in columns of tables) after which it returns a result. The data values are called operands.</a:t>
            </a:r>
          </a:p>
          <a:p>
            <a:pPr lvl="1"/>
            <a:r>
              <a:rPr lang="en-US" dirty="0"/>
              <a:t>Arithmetic </a:t>
            </a:r>
            <a:r>
              <a:rPr lang="en-US" dirty="0" smtClean="0"/>
              <a:t>operators are </a:t>
            </a:r>
            <a:r>
              <a:rPr lang="en-US" dirty="0"/>
              <a:t>used to manipulate numeric operands, which are columns storing numeric values.</a:t>
            </a:r>
          </a:p>
          <a:p>
            <a:pPr lvl="1"/>
            <a:r>
              <a:rPr lang="en-US" dirty="0"/>
              <a:t>Comparison operators are used in conditions that compare one operand with another. The result of a comparison can be TRUE (or) FALSE (or) NULL</a:t>
            </a:r>
            <a:r>
              <a:rPr lang="en-US" dirty="0" smtClean="0"/>
              <a:t>.</a:t>
            </a:r>
          </a:p>
          <a:p>
            <a:pPr lvl="1"/>
            <a:r>
              <a:rPr lang="en-US" dirty="0"/>
              <a:t> Logical operators are used for manipulating the results of one or more conditions. </a:t>
            </a:r>
            <a:r>
              <a:rPr lang="en-US" dirty="0" smtClean="0"/>
              <a:t>In </a:t>
            </a:r>
            <a:r>
              <a:rPr lang="en-US" dirty="0"/>
              <a:t>SQL, all logical operators evaluate to TRUE, FALSE, or NULL (UNKNOWN). </a:t>
            </a:r>
            <a:endParaRPr lang="en-US" dirty="0" smtClean="0"/>
          </a:p>
          <a:p>
            <a:pPr lvl="1"/>
            <a:r>
              <a:rPr lang="en-US" dirty="0"/>
              <a:t>Set operators combine the results of two queries into a single result</a:t>
            </a:r>
            <a:r>
              <a:rPr lang="en-US" dirty="0" smtClean="0"/>
              <a:t>.</a:t>
            </a:r>
            <a:endParaRPr lang="en-IN" dirty="0" smtClean="0"/>
          </a:p>
          <a:p>
            <a:pPr lvl="1"/>
            <a:endParaRPr lang="en-US" dirty="0" smtClean="0"/>
          </a:p>
          <a:p>
            <a:endParaRPr lang="en-US" dirty="0" smtClean="0"/>
          </a:p>
          <a:p>
            <a:endParaRPr lang="en-US" dirty="0"/>
          </a:p>
        </p:txBody>
      </p:sp>
      <p:sp>
        <p:nvSpPr>
          <p:cNvPr id="6" name="Title 1"/>
          <p:cNvSpPr>
            <a:spLocks noGrp="1"/>
          </p:cNvSpPr>
          <p:nvPr>
            <p:ph type="title"/>
          </p:nvPr>
        </p:nvSpPr>
        <p:spPr>
          <a:xfrm>
            <a:off x="1303020" y="0"/>
            <a:ext cx="7809312" cy="838200"/>
          </a:xfrm>
        </p:spPr>
        <p:txBody>
          <a:bodyPr/>
          <a:lstStyle/>
          <a:p>
            <a:r>
              <a:rPr lang="en-US" sz="3600" dirty="0" smtClean="0">
                <a:latin typeface="+mn-lt"/>
              </a:rPr>
              <a:t>Summary</a:t>
            </a:r>
            <a:endParaRPr lang="en-US" sz="3600" dirty="0">
              <a:latin typeface="+mn-lt"/>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45</a:t>
            </a:fld>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0332" y="0"/>
            <a:ext cx="762000" cy="762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852" y="1652847"/>
            <a:ext cx="3103480" cy="3159231"/>
          </a:xfrm>
          <a:prstGeom prst="rect">
            <a:avLst/>
          </a:prstGeom>
        </p:spPr>
      </p:pic>
    </p:spTree>
    <p:extLst>
      <p:ext uri="{BB962C8B-B14F-4D97-AF65-F5344CB8AC3E}">
        <p14:creationId xmlns:p14="http://schemas.microsoft.com/office/powerpoint/2010/main" val="140482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4946650"/>
          </a:xfrm>
        </p:spPr>
        <p:txBody>
          <a:bodyPr/>
          <a:lstStyle/>
          <a:p>
            <a:pPr>
              <a:lnSpc>
                <a:spcPct val="150000"/>
              </a:lnSpc>
            </a:pPr>
            <a:r>
              <a:rPr lang="en-US" sz="2000" dirty="0" smtClean="0">
                <a:hlinkClick r:id="rId2"/>
              </a:rPr>
              <a:t>http://en.wikipedia.org/wiki/SQL</a:t>
            </a:r>
            <a:endParaRPr lang="en-US" sz="2000" dirty="0" smtClean="0"/>
          </a:p>
          <a:p>
            <a:pPr>
              <a:lnSpc>
                <a:spcPct val="150000"/>
              </a:lnSpc>
            </a:pPr>
            <a:endParaRPr lang="en-US" sz="2000"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3"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9"/>
          <p:cNvSpPr>
            <a:spLocks noGrp="1"/>
          </p:cNvSpPr>
          <p:nvPr>
            <p:ph type="sldNum" sz="quarter" idx="10"/>
          </p:nvPr>
        </p:nvSpPr>
        <p:spPr/>
        <p:txBody>
          <a:bodyPr/>
          <a:lstStyle/>
          <a:p>
            <a:fld id="{47ED8886-DB3B-44F4-9A80-E6A224679F20}" type="slidenum">
              <a:rPr lang="en-US" smtClean="0"/>
              <a:pPr/>
              <a:t>46</a:t>
            </a:fld>
            <a:endParaRPr lang="en-US" dirty="0"/>
          </a:p>
        </p:txBody>
      </p:sp>
    </p:spTree>
    <p:extLst>
      <p:ext uri="{BB962C8B-B14F-4D97-AF65-F5344CB8AC3E}">
        <p14:creationId xmlns:p14="http://schemas.microsoft.com/office/powerpoint/2010/main" val="297661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Change Log</a:t>
            </a:r>
            <a:endParaRPr lang="en-US" sz="3600"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1534350985"/>
              </p:ext>
            </p:extLst>
          </p:nvPr>
        </p:nvGraphicFramePr>
        <p:xfrm>
          <a:off x="685799" y="1524000"/>
          <a:ext cx="7772402" cy="3298195"/>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1600">
                          <a:solidFill>
                            <a:schemeClr val="tx1">
                              <a:lumMod val="85000"/>
                              <a:lumOff val="15000"/>
                            </a:schemeClr>
                          </a:solidFill>
                          <a:effectLst/>
                        </a:rPr>
                        <a:t> </a:t>
                      </a:r>
                      <a:r>
                        <a:rPr lang="en-US" sz="1600" smtClean="0">
                          <a:solidFill>
                            <a:schemeClr val="tx1">
                              <a:lumMod val="85000"/>
                              <a:lumOff val="15000"/>
                            </a:schemeClr>
                          </a:solidFill>
                          <a:effectLst/>
                        </a:rPr>
                        <a:t>1-48</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Learning Content Team</a:t>
                      </a:r>
                    </a:p>
                    <a:p>
                      <a:pPr marL="0" marR="0">
                        <a:spcBef>
                          <a:spcPts val="0"/>
                        </a:spcBef>
                        <a:spcAft>
                          <a:spcPts val="0"/>
                        </a:spcAft>
                      </a:pPr>
                      <a:r>
                        <a:rPr lang="en-US" sz="1600" dirty="0" smtClean="0">
                          <a:solidFill>
                            <a:schemeClr val="tx1">
                              <a:lumMod val="85000"/>
                              <a:lumOff val="15000"/>
                            </a:schemeClr>
                          </a:solidFill>
                          <a:effectLst/>
                        </a:rPr>
                        <a:t>CI Team</a:t>
                      </a:r>
                    </a:p>
                    <a:p>
                      <a:pPr marL="0" marR="0">
                        <a:spcBef>
                          <a:spcPts val="0"/>
                        </a:spcBef>
                        <a:spcAft>
                          <a:spcPts val="0"/>
                        </a:spcAft>
                      </a:pPr>
                      <a:r>
                        <a:rPr lang="en-US" sz="1600" dirty="0" smtClean="0">
                          <a:solidFill>
                            <a:schemeClr val="tx1">
                              <a:lumMod val="85000"/>
                              <a:lumOff val="15000"/>
                            </a:schemeClr>
                          </a:solidFill>
                          <a:effectLst/>
                          <a:latin typeface="Calibri"/>
                          <a:ea typeface="Calibri"/>
                        </a:rPr>
                        <a:t>CATP</a:t>
                      </a:r>
                      <a:r>
                        <a:rPr lang="en-US" sz="1600" baseline="0" dirty="0" smtClean="0">
                          <a:solidFill>
                            <a:schemeClr val="tx1">
                              <a:lumMod val="85000"/>
                              <a:lumOff val="15000"/>
                            </a:schemeClr>
                          </a:solidFill>
                          <a:effectLst/>
                          <a:latin typeface="Calibri"/>
                          <a:ea typeface="Calibri"/>
                        </a:rPr>
                        <a:t> Technical Team</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a:solidFill>
                            <a:schemeClr val="tx1">
                              <a:lumMod val="85000"/>
                              <a:lumOff val="15000"/>
                            </a:schemeClr>
                          </a:solidFill>
                          <a:effectLst/>
                        </a:rPr>
                        <a:t> </a:t>
                      </a:r>
                      <a:r>
                        <a:rPr lang="en-US" sz="1600" dirty="0" smtClean="0">
                          <a:solidFill>
                            <a:schemeClr val="tx1">
                              <a:lumMod val="85000"/>
                              <a:lumOff val="15000"/>
                            </a:schemeClr>
                          </a:solidFill>
                          <a:effectLst/>
                        </a:rPr>
                        <a:t>17-05-2013</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Base-lining</a:t>
                      </a:r>
                      <a:r>
                        <a:rPr lang="en-US" sz="1600" baseline="0" dirty="0" smtClean="0">
                          <a:solidFill>
                            <a:schemeClr val="tx1">
                              <a:lumMod val="85000"/>
                              <a:lumOff val="15000"/>
                            </a:schemeClr>
                          </a:solidFill>
                          <a:effectLst/>
                        </a:rPr>
                        <a:t> content</a:t>
                      </a:r>
                      <a:endParaRPr lang="en-US" sz="1600" dirty="0">
                        <a:solidFill>
                          <a:schemeClr val="tx1">
                            <a:lumMod val="85000"/>
                            <a:lumOff val="15000"/>
                          </a:schemeClr>
                        </a:solidFill>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5539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Myriad Pro" pitchFamily="34" charset="0"/>
                <a:ea typeface="+mj-ea"/>
                <a:cs typeface="+mj-cs"/>
              </a:rPr>
              <a:t>You have successfully completed - </a:t>
            </a:r>
          </a:p>
          <a:p>
            <a:pPr lvl="1" fontAlgn="auto">
              <a:spcBef>
                <a:spcPts val="0"/>
              </a:spcBef>
              <a:spcAft>
                <a:spcPts val="0"/>
              </a:spcAft>
              <a:defRPr/>
            </a:pPr>
            <a:r>
              <a:rPr lang="en-US" sz="2300" smtClean="0">
                <a:solidFill>
                  <a:schemeClr val="bg1"/>
                </a:solidFill>
                <a:latin typeface="Myriad Pro" pitchFamily="34" charset="0"/>
                <a:ea typeface="+mj-ea"/>
                <a:cs typeface="+mj-cs"/>
              </a:rPr>
              <a:t>SQL Operators</a:t>
            </a:r>
            <a:endParaRPr lang="en-US" sz="2300" dirty="0">
              <a:solidFill>
                <a:schemeClr val="bg1"/>
              </a:solidFill>
              <a:latin typeface="Myriad Pro" pitchFamily="34" charset="0"/>
              <a:ea typeface="+mj-ea"/>
              <a:cs typeface="+mj-cs"/>
            </a:endParaRPr>
          </a:p>
        </p:txBody>
      </p:sp>
      <p:sp>
        <p:nvSpPr>
          <p:cNvPr id="4" name="Rectangle 3"/>
          <p:cNvSpPr/>
          <p:nvPr/>
        </p:nvSpPr>
        <p:spPr>
          <a:xfrm>
            <a:off x="0" y="1905000"/>
            <a:ext cx="5715000" cy="1143000"/>
          </a:xfrm>
          <a:prstGeom prst="rect">
            <a:avLst/>
          </a:prstGeom>
        </p:spPr>
        <p:txBody>
          <a:bodyPr wrap="square" anchor="ctr" anchorCtr="0">
            <a:noAutofit/>
          </a:bodyPr>
          <a:lstStyle/>
          <a:p>
            <a:pPr lvl="1" fontAlgn="auto">
              <a:spcBef>
                <a:spcPts val="0"/>
              </a:spcBef>
              <a:spcAft>
                <a:spcPts val="0"/>
              </a:spcAft>
              <a:defRPr/>
            </a:pPr>
            <a:r>
              <a:rPr lang="en-US" sz="2200" b="1" dirty="0" smtClean="0">
                <a:latin typeface="Myriad Pro" pitchFamily="34" charset="0"/>
                <a:cs typeface="Arial" pitchFamily="34" charset="0"/>
              </a:rPr>
              <a:t>ANSI 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762000"/>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288925">
              <a:spcBef>
                <a:spcPts val="0"/>
              </a:spcBef>
              <a:spcAft>
                <a:spcPts val="600"/>
              </a:spcAft>
            </a:pPr>
            <a:r>
              <a:rPr lang="en-US" dirty="0"/>
              <a:t>For the complete understanding of ANSI SQL, we are going to make use of Product Management System (PMS) for ABC Traders.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27" name="Title 1"/>
          <p:cNvSpPr>
            <a:spLocks noGrp="1"/>
          </p:cNvSpPr>
          <p:nvPr>
            <p:ph type="title"/>
          </p:nvPr>
        </p:nvSpPr>
        <p:spPr>
          <a:noFill/>
          <a:ln>
            <a:noFill/>
          </a:ln>
        </p:spPr>
        <p:txBody>
          <a:bodyPr anchor="ctr"/>
          <a:lstStyle/>
          <a:p>
            <a:r>
              <a:rPr lang="en-US" sz="3600" dirty="0"/>
              <a:t>Scenario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3352800"/>
            <a:ext cx="8305800" cy="2031325"/>
          </a:xfrm>
          <a:prstGeom prst="rect">
            <a:avLst/>
          </a:prstGeom>
          <a:noFill/>
        </p:spPr>
        <p:txBody>
          <a:bodyPr wrap="square" rtlCol="0">
            <a:spAutoFit/>
          </a:bodyPr>
          <a:lstStyle/>
          <a:p>
            <a:pPr marL="288925" indent="-285750">
              <a:buFont typeface="Arial" pitchFamily="34" charset="0"/>
              <a:buChar char="•"/>
            </a:pPr>
            <a:r>
              <a:rPr lang="en-US" dirty="0">
                <a:solidFill>
                  <a:prstClr val="black"/>
                </a:solidFill>
              </a:rPr>
              <a:t>ABC Traders is a company which buys collectable model cars, trains, trucks, </a:t>
            </a:r>
            <a:r>
              <a:rPr lang="en-US" dirty="0" smtClean="0">
                <a:solidFill>
                  <a:prstClr val="black"/>
                </a:solidFill>
              </a:rPr>
              <a:t>buses, and </a:t>
            </a:r>
            <a:r>
              <a:rPr lang="en-US" dirty="0">
                <a:solidFill>
                  <a:prstClr val="black"/>
                </a:solidFill>
              </a:rPr>
              <a:t>ships directly from manufacturers and </a:t>
            </a:r>
            <a:r>
              <a:rPr lang="en-US" dirty="0" smtClean="0">
                <a:solidFill>
                  <a:prstClr val="black"/>
                </a:solidFill>
              </a:rPr>
              <a:t>sell </a:t>
            </a:r>
            <a:r>
              <a:rPr lang="en-US" dirty="0">
                <a:solidFill>
                  <a:prstClr val="black"/>
                </a:solidFill>
              </a:rPr>
              <a:t>them to distributors across the globe. In order to manage the stocking, supply, and payment </a:t>
            </a:r>
            <a:r>
              <a:rPr lang="en-US" dirty="0" smtClean="0">
                <a:solidFill>
                  <a:prstClr val="black"/>
                </a:solidFill>
              </a:rPr>
              <a:t>transactions, </a:t>
            </a:r>
            <a:r>
              <a:rPr lang="en-US" dirty="0">
                <a:solidFill>
                  <a:prstClr val="black"/>
                </a:solidFill>
              </a:rPr>
              <a:t>the above mentioned software is </a:t>
            </a:r>
            <a:r>
              <a:rPr lang="en-US" dirty="0" smtClean="0">
                <a:solidFill>
                  <a:prstClr val="black"/>
                </a:solidFill>
              </a:rPr>
              <a:t>developed.</a:t>
            </a:r>
          </a:p>
          <a:p>
            <a:pPr marL="288925" indent="-285750">
              <a:buFont typeface="Arial" pitchFamily="34" charset="0"/>
              <a:buChar char="•"/>
            </a:pPr>
            <a:r>
              <a:rPr lang="en-US" dirty="0" smtClean="0">
                <a:solidFill>
                  <a:prstClr val="black"/>
                </a:solidFill>
              </a:rPr>
              <a:t>As </a:t>
            </a:r>
            <a:r>
              <a:rPr lang="en-US" dirty="0">
                <a:solidFill>
                  <a:prstClr val="black"/>
                </a:solidFill>
              </a:rPr>
              <a:t>per the requirement of the trading company, </a:t>
            </a:r>
            <a:r>
              <a:rPr lang="en-US" dirty="0" smtClean="0">
                <a:solidFill>
                  <a:prstClr val="black"/>
                </a:solidFill>
              </a:rPr>
              <a:t>an </a:t>
            </a:r>
            <a:r>
              <a:rPr lang="en-US" dirty="0">
                <a:solidFill>
                  <a:prstClr val="black"/>
                </a:solidFill>
              </a:rPr>
              <a:t>inventory system is developed to collect the information of the </a:t>
            </a:r>
            <a:r>
              <a:rPr lang="en-US" dirty="0" smtClean="0">
                <a:solidFill>
                  <a:prstClr val="black"/>
                </a:solidFill>
              </a:rPr>
              <a:t>products, customers, </a:t>
            </a:r>
            <a:r>
              <a:rPr lang="en-US" dirty="0">
                <a:solidFill>
                  <a:prstClr val="black"/>
                </a:solidFill>
              </a:rPr>
              <a:t>and their payment processing.</a:t>
            </a:r>
          </a:p>
          <a:p>
            <a:endParaRPr lang="en-US" dirty="0">
              <a:solidFill>
                <a:prstClr val="black"/>
              </a:solidFill>
            </a:endParaRPr>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prstClr val="black"/>
                </a:solidFill>
              </a:rPr>
              <a:t>5</a:t>
            </a:r>
            <a:endParaRPr lang="en-US" sz="1400" dirty="0">
              <a:solidFill>
                <a:prstClr val="black"/>
              </a:solidFill>
            </a:endParaRPr>
          </a:p>
        </p:txBody>
      </p:sp>
    </p:spTree>
    <p:extLst>
      <p:ext uri="{BB962C8B-B14F-4D97-AF65-F5344CB8AC3E}">
        <p14:creationId xmlns:p14="http://schemas.microsoft.com/office/powerpoint/2010/main" val="172568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arn(inVertical)">
                                      <p:cBhvr>
                                        <p:cTn id="11" dur="500"/>
                                        <p:tgtEl>
                                          <p:spTgt spid="20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143000"/>
            <a:ext cx="8382000" cy="4946650"/>
          </a:xfrm>
        </p:spPr>
        <p:txBody>
          <a:bodyPr/>
          <a:lstStyle/>
          <a:p>
            <a:pPr marL="0" indent="-365760">
              <a:spcBef>
                <a:spcPts val="0"/>
              </a:spcBef>
            </a:pPr>
            <a:r>
              <a:rPr lang="en-US" dirty="0"/>
              <a:t>There are many entities involved in Product Management System. </a:t>
            </a:r>
          </a:p>
          <a:p>
            <a:pPr marL="0" indent="-365760">
              <a:spcBef>
                <a:spcPts val="0"/>
              </a:spcBef>
            </a:pPr>
            <a:r>
              <a:rPr lang="en-US" dirty="0" smtClean="0"/>
              <a:t>We will be dealing with PMS throughout </a:t>
            </a:r>
            <a:r>
              <a:rPr lang="en-US" dirty="0"/>
              <a:t>this </a:t>
            </a:r>
            <a:r>
              <a:rPr lang="en-US" dirty="0" smtClean="0"/>
              <a:t>session.</a:t>
            </a:r>
            <a:endParaRPr lang="en-US" dirty="0"/>
          </a:p>
          <a:p>
            <a:pPr marL="0" indent="0">
              <a:buNone/>
            </a:pPr>
            <a:endParaRPr lang="en-US" dirty="0"/>
          </a:p>
        </p:txBody>
      </p:sp>
      <p:sp>
        <p:nvSpPr>
          <p:cNvPr id="19" name="Slide Number Placeholder 18"/>
          <p:cNvSpPr>
            <a:spLocks noGrp="1"/>
          </p:cNvSpPr>
          <p:nvPr>
            <p:ph type="sldNum" sz="quarter" idx="10"/>
          </p:nvPr>
        </p:nvSpPr>
        <p:spPr/>
        <p:txBody>
          <a:bodyPr/>
          <a:lstStyle/>
          <a:p>
            <a:fld id="{47ED8886-DB3B-44F4-9A80-E6A224679F20}" type="slidenum">
              <a:rPr lang="en-US" smtClean="0">
                <a:solidFill>
                  <a:prstClr val="black"/>
                </a:solidFill>
              </a:rPr>
              <a:pPr/>
              <a:t>6</a:t>
            </a:fld>
            <a:endParaRPr lang="en-US" dirty="0">
              <a:solidFill>
                <a:prstClr val="black"/>
              </a:solidFill>
            </a:endParaRPr>
          </a:p>
        </p:txBody>
      </p:sp>
      <p:sp>
        <p:nvSpPr>
          <p:cNvPr id="8" name="Title 7"/>
          <p:cNvSpPr>
            <a:spLocks noGrp="1"/>
          </p:cNvSpPr>
          <p:nvPr>
            <p:ph type="title"/>
          </p:nvPr>
        </p:nvSpPr>
        <p:spPr>
          <a:noFill/>
          <a:ln>
            <a:noFill/>
          </a:ln>
        </p:spPr>
        <p:txBody>
          <a:bodyPr anchor="ctr"/>
          <a:lstStyle/>
          <a:p>
            <a:r>
              <a:rPr lang="en-US" sz="3600" dirty="0"/>
              <a:t>Database Tables</a:t>
            </a: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Payments</a:t>
            </a:r>
          </a:p>
          <a:p>
            <a:pPr algn="ctr">
              <a:lnSpc>
                <a:spcPct val="120000"/>
              </a:lnSpc>
            </a:pPr>
            <a:r>
              <a:rPr lang="en-US" sz="1400" dirty="0">
                <a:solidFill>
                  <a:prstClr val="white"/>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23035" y="2093024"/>
            <a:ext cx="1842774" cy="2068515"/>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Customer</a:t>
            </a:r>
          </a:p>
          <a:p>
            <a:pPr algn="ctr">
              <a:lnSpc>
                <a:spcPct val="120000"/>
              </a:lnSpc>
            </a:pPr>
            <a:r>
              <a:rPr lang="en-US" sz="1400" dirty="0">
                <a:solidFill>
                  <a:prstClr val="white"/>
                </a:solidFill>
                <a:ea typeface="Times New Roman"/>
                <a:cs typeface="Mangal"/>
              </a:rPr>
              <a:t>To maintain customer </a:t>
            </a:r>
            <a:r>
              <a:rPr lang="en-US" sz="1400" dirty="0" smtClean="0">
                <a:solidFill>
                  <a:prstClr val="white"/>
                </a:solidFill>
                <a:ea typeface="Times New Roman"/>
                <a:cs typeface="Mangal"/>
              </a:rPr>
              <a:t>details, </a:t>
            </a:r>
            <a:r>
              <a:rPr lang="en-US" sz="1400" dirty="0">
                <a:solidFill>
                  <a:prstClr val="white"/>
                </a:solidFill>
                <a:ea typeface="Times New Roman"/>
                <a:cs typeface="Mangal"/>
              </a:rPr>
              <a:t>for example, </a:t>
            </a:r>
            <a:r>
              <a:rPr lang="en-US" sz="1400" dirty="0" smtClean="0">
                <a:solidFill>
                  <a:prstClr val="white"/>
                </a:solidFill>
                <a:ea typeface="Times New Roman"/>
                <a:cs typeface="Mangal"/>
              </a:rPr>
              <a:t>customer name</a:t>
            </a:r>
            <a:r>
              <a:rPr lang="en-US" sz="1400" dirty="0">
                <a:solidFill>
                  <a:prstClr val="white"/>
                </a:solidFill>
                <a:ea typeface="Times New Roman"/>
                <a:cs typeface="Mangal"/>
              </a:rPr>
              <a:t>, </a:t>
            </a:r>
            <a:r>
              <a:rPr lang="en-US" sz="1400" dirty="0" smtClean="0">
                <a:solidFill>
                  <a:prstClr val="white"/>
                </a:solidFill>
                <a:ea typeface="Times New Roman"/>
                <a:cs typeface="Mangal"/>
              </a:rPr>
              <a:t>address, </a:t>
            </a:r>
            <a:r>
              <a:rPr lang="en-US" sz="1400" dirty="0">
                <a:solidFill>
                  <a:prstClr val="white"/>
                </a:solidFill>
                <a:ea typeface="Times New Roman"/>
                <a:cs typeface="Mangal"/>
              </a:rPr>
              <a:t>and so on.</a:t>
            </a:r>
          </a:p>
          <a:p>
            <a:pPr algn="ctr">
              <a:lnSpc>
                <a:spcPct val="120000"/>
              </a:lnSpc>
            </a:pPr>
            <a:r>
              <a:rPr lang="en-US" sz="1300" b="1" dirty="0">
                <a:solidFill>
                  <a:prstClr val="white"/>
                </a:solidFill>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Orders</a:t>
            </a:r>
          </a:p>
          <a:p>
            <a:pPr algn="ctr">
              <a:lnSpc>
                <a:spcPct val="120000"/>
              </a:lnSpc>
            </a:pPr>
            <a:r>
              <a:rPr lang="en-US" sz="1400" dirty="0">
                <a:solidFill>
                  <a:prstClr val="white"/>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470061" y="1994914"/>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Offices</a:t>
            </a:r>
            <a:r>
              <a:rPr lang="en-US" sz="1400" b="1" dirty="0">
                <a:solidFill>
                  <a:srgbClr val="0000FF"/>
                </a:solidFill>
                <a:ea typeface="Times New Roman"/>
                <a:cs typeface="Mangal"/>
              </a:rPr>
              <a:t> </a:t>
            </a:r>
          </a:p>
          <a:p>
            <a:pPr algn="ctr">
              <a:lnSpc>
                <a:spcPct val="120000"/>
              </a:lnSpc>
            </a:pPr>
            <a:r>
              <a:rPr lang="en-US" sz="1400" dirty="0">
                <a:solidFill>
                  <a:prstClr val="white"/>
                </a:solidFill>
                <a:ea typeface="Times New Roman"/>
                <a:cs typeface="Mangal"/>
              </a:rPr>
              <a:t>To maintain information of </a:t>
            </a:r>
            <a:r>
              <a:rPr lang="en-US" sz="1400" dirty="0" smtClean="0">
                <a:solidFill>
                  <a:prstClr val="white"/>
                </a:solidFill>
                <a:ea typeface="Times New Roman"/>
                <a:cs typeface="Mangal"/>
              </a:rPr>
              <a:t>offices, for example, office </a:t>
            </a:r>
            <a:r>
              <a:rPr lang="en-US" sz="1400" dirty="0">
                <a:solidFill>
                  <a:prstClr val="white"/>
                </a:solidFill>
                <a:ea typeface="Times New Roman"/>
                <a:cs typeface="Mangal"/>
              </a:rPr>
              <a:t>code, address, </a:t>
            </a:r>
            <a:r>
              <a:rPr lang="en-US" sz="1400" dirty="0" smtClean="0">
                <a:solidFill>
                  <a:prstClr val="white"/>
                </a:solidFill>
                <a:ea typeface="Times New Roman"/>
                <a:cs typeface="Mangal"/>
              </a:rPr>
              <a:t>city, and so on. </a:t>
            </a:r>
            <a:endParaRPr lang="en-US" sz="1400" dirty="0">
              <a:solidFill>
                <a:prstClr val="white"/>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Employees</a:t>
            </a:r>
          </a:p>
          <a:p>
            <a:pPr algn="ctr">
              <a:lnSpc>
                <a:spcPct val="120000"/>
              </a:lnSpc>
            </a:pPr>
            <a:r>
              <a:rPr lang="en-US" sz="1400" dirty="0">
                <a:solidFill>
                  <a:prstClr val="white"/>
                </a:solidFill>
                <a:ea typeface="Times New Roman"/>
                <a:cs typeface="Mangal"/>
              </a:rPr>
              <a:t>To maintain employee </a:t>
            </a:r>
          </a:p>
          <a:p>
            <a:pPr algn="ctr">
              <a:lnSpc>
                <a:spcPct val="120000"/>
              </a:lnSpc>
            </a:pPr>
            <a:r>
              <a:rPr lang="en-US" sz="1400" dirty="0">
                <a:solidFill>
                  <a:prstClr val="white"/>
                </a:solidFill>
                <a:ea typeface="Times New Roman"/>
                <a:cs typeface="Mangal"/>
              </a:rPr>
              <a:t>details, for example, </a:t>
            </a:r>
            <a:r>
              <a:rPr lang="en-US" sz="1400" dirty="0" smtClean="0">
                <a:solidFill>
                  <a:prstClr val="white"/>
                </a:solidFill>
                <a:ea typeface="Times New Roman"/>
                <a:cs typeface="Mangal"/>
              </a:rPr>
              <a:t>ID, name</a:t>
            </a:r>
            <a:r>
              <a:rPr lang="en-US" sz="1400" b="1" dirty="0" smtClean="0">
                <a:solidFill>
                  <a:prstClr val="white"/>
                </a:solidFill>
                <a:ea typeface="Times New Roman"/>
                <a:cs typeface="Mangal"/>
              </a:rPr>
              <a:t>, </a:t>
            </a:r>
            <a:r>
              <a:rPr lang="en-US" sz="1400" dirty="0">
                <a:solidFill>
                  <a:prstClr val="white"/>
                </a:solidFill>
                <a:ea typeface="Times New Roman"/>
                <a:cs typeface="Mangal"/>
              </a:rPr>
              <a:t>and so on</a:t>
            </a:r>
            <a:r>
              <a:rPr lang="en-US" sz="1400" b="1" dirty="0" smtClean="0">
                <a:solidFill>
                  <a:prstClr val="white"/>
                </a:solidFill>
                <a:ea typeface="Times New Roman"/>
                <a:cs typeface="Mangal"/>
              </a:rPr>
              <a:t>. </a:t>
            </a:r>
            <a:endParaRPr lang="en-US" sz="1400" b="1" dirty="0">
              <a:solidFill>
                <a:prstClr val="white"/>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Products</a:t>
            </a:r>
          </a:p>
          <a:p>
            <a:pPr algn="ctr">
              <a:lnSpc>
                <a:spcPct val="120000"/>
              </a:lnSpc>
            </a:pPr>
            <a:r>
              <a:rPr lang="en-US" sz="1400" dirty="0">
                <a:solidFill>
                  <a:prstClr val="white"/>
                </a:solidFill>
                <a:ea typeface="Times New Roman"/>
                <a:cs typeface="Mangal"/>
              </a:rPr>
              <a:t>To maintain information of </a:t>
            </a:r>
            <a:r>
              <a:rPr lang="en-US" sz="1400" dirty="0" smtClean="0">
                <a:solidFill>
                  <a:prstClr val="white"/>
                </a:solidFill>
                <a:ea typeface="Times New Roman"/>
                <a:cs typeface="Mangal"/>
              </a:rPr>
              <a:t>products, </a:t>
            </a:r>
            <a:r>
              <a:rPr lang="en-US" sz="1400" dirty="0">
                <a:solidFill>
                  <a:prstClr val="white"/>
                </a:solidFill>
                <a:ea typeface="Times New Roman"/>
                <a:cs typeface="Mangal"/>
              </a:rPr>
              <a:t>for example, </a:t>
            </a:r>
            <a:r>
              <a:rPr lang="en-US" sz="1400" dirty="0" smtClean="0">
                <a:solidFill>
                  <a:prstClr val="white"/>
                </a:solidFill>
                <a:ea typeface="Times New Roman"/>
                <a:cs typeface="Mangal"/>
              </a:rPr>
              <a:t>product </a:t>
            </a:r>
            <a:r>
              <a:rPr lang="en-US" sz="1400" dirty="0">
                <a:solidFill>
                  <a:prstClr val="white"/>
                </a:solidFill>
                <a:ea typeface="Times New Roman"/>
                <a:cs typeface="Mangal"/>
              </a:rPr>
              <a:t>id, </a:t>
            </a:r>
            <a:r>
              <a:rPr lang="en-US" sz="1400" dirty="0" smtClean="0">
                <a:solidFill>
                  <a:prstClr val="white"/>
                </a:solidFill>
                <a:ea typeface="Times New Roman"/>
                <a:cs typeface="Mangal"/>
              </a:rPr>
              <a:t>name, </a:t>
            </a:r>
            <a:r>
              <a:rPr lang="en-US" sz="1400" dirty="0">
                <a:solidFill>
                  <a:prstClr val="white"/>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Order Details</a:t>
            </a:r>
          </a:p>
          <a:p>
            <a:pPr algn="ctr">
              <a:lnSpc>
                <a:spcPct val="120000"/>
              </a:lnSpc>
            </a:pPr>
            <a:r>
              <a:rPr lang="en-US" sz="1400" dirty="0">
                <a:solidFill>
                  <a:prstClr val="white"/>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393189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bg/>
                                          </p:spTgt>
                                        </p:tgtEl>
                                        <p:attrNameLst>
                                          <p:attrName>style.visibility</p:attrName>
                                        </p:attrNameLst>
                                      </p:cBhvr>
                                      <p:to>
                                        <p:strVal val="visible"/>
                                      </p:to>
                                    </p:set>
                                    <p:animEffect transition="in" filter="fade">
                                      <p:cBhvr>
                                        <p:cTn id="15" dur="1000"/>
                                        <p:tgtEl>
                                          <p:spTgt spid="15">
                                            <p:bg/>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1000"/>
                                        <p:tgtEl>
                                          <p:spTgt spid="15">
                                            <p:txEl>
                                              <p:pRg st="0" end="0"/>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Effect transition="in" filter="fade">
                                      <p:cBhvr>
                                        <p:cTn id="23" dur="1000"/>
                                        <p:tgtEl>
                                          <p:spTgt spid="15">
                                            <p:txEl>
                                              <p:pRg st="1" end="1"/>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bg/>
                                          </p:spTgt>
                                        </p:tgtEl>
                                        <p:attrNameLst>
                                          <p:attrName>style.visibility</p:attrName>
                                        </p:attrNameLst>
                                      </p:cBhvr>
                                      <p:to>
                                        <p:strVal val="visible"/>
                                      </p:to>
                                    </p:set>
                                    <p:animEffect transition="in" filter="fade">
                                      <p:cBhvr>
                                        <p:cTn id="27" dur="1000"/>
                                        <p:tgtEl>
                                          <p:spTgt spid="13">
                                            <p:bg/>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fade">
                                      <p:cBhvr>
                                        <p:cTn id="31" dur="1000"/>
                                        <p:tgtEl>
                                          <p:spTgt spid="13">
                                            <p:txEl>
                                              <p:pRg st="0" end="0"/>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1000"/>
                                        <p:tgtEl>
                                          <p:spTgt spid="13">
                                            <p:txEl>
                                              <p:pRg st="1" end="1"/>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Effect transition="in" filter="fade">
                                      <p:cBhvr>
                                        <p:cTn id="39" dur="1000"/>
                                        <p:tgtEl>
                                          <p:spTgt spid="13">
                                            <p:txEl>
                                              <p:pRg st="2" end="2"/>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bg/>
                                          </p:spTgt>
                                        </p:tgtEl>
                                        <p:attrNameLst>
                                          <p:attrName>style.visibility</p:attrName>
                                        </p:attrNameLst>
                                      </p:cBhvr>
                                      <p:to>
                                        <p:strVal val="visible"/>
                                      </p:to>
                                    </p:set>
                                    <p:animEffect transition="in" filter="fade">
                                      <p:cBhvr>
                                        <p:cTn id="43" dur="1000"/>
                                        <p:tgtEl>
                                          <p:spTgt spid="16">
                                            <p:bg/>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1000"/>
                                        <p:tgtEl>
                                          <p:spTgt spid="16">
                                            <p:txEl>
                                              <p:pRg st="0" end="0"/>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fade">
                                      <p:cBhvr>
                                        <p:cTn id="51" dur="1000"/>
                                        <p:tgtEl>
                                          <p:spTgt spid="16">
                                            <p:txEl>
                                              <p:pRg st="1" end="1"/>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6">
                                            <p:txEl>
                                              <p:pRg st="2" end="2"/>
                                            </p:txEl>
                                          </p:spTgt>
                                        </p:tgtEl>
                                        <p:attrNameLst>
                                          <p:attrName>style.visibility</p:attrName>
                                        </p:attrNameLst>
                                      </p:cBhvr>
                                      <p:to>
                                        <p:strVal val="visible"/>
                                      </p:to>
                                    </p:set>
                                    <p:animEffect transition="in" filter="fade">
                                      <p:cBhvr>
                                        <p:cTn id="55" dur="1000"/>
                                        <p:tgtEl>
                                          <p:spTgt spid="16">
                                            <p:txEl>
                                              <p:pRg st="2" end="2"/>
                                            </p:txEl>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7">
                                            <p:bg/>
                                          </p:spTgt>
                                        </p:tgtEl>
                                        <p:attrNameLst>
                                          <p:attrName>style.visibility</p:attrName>
                                        </p:attrNameLst>
                                      </p:cBhvr>
                                      <p:to>
                                        <p:strVal val="visible"/>
                                      </p:to>
                                    </p:set>
                                    <p:animEffect transition="in" filter="fade">
                                      <p:cBhvr>
                                        <p:cTn id="59" dur="1000"/>
                                        <p:tgtEl>
                                          <p:spTgt spid="17">
                                            <p:bg/>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txEl>
                                              <p:pRg st="0" end="0"/>
                                            </p:txEl>
                                          </p:spTgt>
                                        </p:tgtEl>
                                        <p:attrNameLst>
                                          <p:attrName>style.visibility</p:attrName>
                                        </p:attrNameLst>
                                      </p:cBhvr>
                                      <p:to>
                                        <p:strVal val="visible"/>
                                      </p:to>
                                    </p:set>
                                    <p:animEffect transition="in" filter="fade">
                                      <p:cBhvr>
                                        <p:cTn id="63" dur="1000"/>
                                        <p:tgtEl>
                                          <p:spTgt spid="17">
                                            <p:txEl>
                                              <p:pRg st="0" end="0"/>
                                            </p:txEl>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7">
                                            <p:txEl>
                                              <p:pRg st="1" end="1"/>
                                            </p:txEl>
                                          </p:spTgt>
                                        </p:tgtEl>
                                        <p:attrNameLst>
                                          <p:attrName>style.visibility</p:attrName>
                                        </p:attrNameLst>
                                      </p:cBhvr>
                                      <p:to>
                                        <p:strVal val="visible"/>
                                      </p:to>
                                    </p:set>
                                    <p:animEffect transition="in" filter="fade">
                                      <p:cBhvr>
                                        <p:cTn id="67" dur="1000"/>
                                        <p:tgtEl>
                                          <p:spTgt spid="17">
                                            <p:txEl>
                                              <p:pRg st="1" end="1"/>
                                            </p:txEl>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2">
                                            <p:bg/>
                                          </p:spTgt>
                                        </p:tgtEl>
                                        <p:attrNameLst>
                                          <p:attrName>style.visibility</p:attrName>
                                        </p:attrNameLst>
                                      </p:cBhvr>
                                      <p:to>
                                        <p:strVal val="visible"/>
                                      </p:to>
                                    </p:set>
                                    <p:animEffect transition="in" filter="fade">
                                      <p:cBhvr>
                                        <p:cTn id="71" dur="1000"/>
                                        <p:tgtEl>
                                          <p:spTgt spid="12">
                                            <p:bg/>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txEl>
                                              <p:pRg st="0" end="0"/>
                                            </p:txEl>
                                          </p:spTgt>
                                        </p:tgtEl>
                                        <p:attrNameLst>
                                          <p:attrName>style.visibility</p:attrName>
                                        </p:attrNameLst>
                                      </p:cBhvr>
                                      <p:to>
                                        <p:strVal val="visible"/>
                                      </p:to>
                                    </p:set>
                                    <p:animEffect transition="in" filter="fade">
                                      <p:cBhvr>
                                        <p:cTn id="75" dur="1000"/>
                                        <p:tgtEl>
                                          <p:spTgt spid="12">
                                            <p:txEl>
                                              <p:pRg st="0" end="0"/>
                                            </p:txEl>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2">
                                            <p:txEl>
                                              <p:pRg st="1" end="1"/>
                                            </p:txEl>
                                          </p:spTgt>
                                        </p:tgtEl>
                                        <p:attrNameLst>
                                          <p:attrName>style.visibility</p:attrName>
                                        </p:attrNameLst>
                                      </p:cBhvr>
                                      <p:to>
                                        <p:strVal val="visible"/>
                                      </p:to>
                                    </p:set>
                                    <p:animEffect transition="in" filter="fade">
                                      <p:cBhvr>
                                        <p:cTn id="79" dur="1000"/>
                                        <p:tgtEl>
                                          <p:spTgt spid="12">
                                            <p:txEl>
                                              <p:pRg st="1" end="1"/>
                                            </p:txEl>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4">
                                            <p:bg/>
                                          </p:spTgt>
                                        </p:tgtEl>
                                        <p:attrNameLst>
                                          <p:attrName>style.visibility</p:attrName>
                                        </p:attrNameLst>
                                      </p:cBhvr>
                                      <p:to>
                                        <p:strVal val="visible"/>
                                      </p:to>
                                    </p:set>
                                    <p:animEffect transition="in" filter="fade">
                                      <p:cBhvr>
                                        <p:cTn id="83" dur="1000"/>
                                        <p:tgtEl>
                                          <p:spTgt spid="14">
                                            <p:bg/>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txEl>
                                              <p:pRg st="0" end="0"/>
                                            </p:txEl>
                                          </p:spTgt>
                                        </p:tgtEl>
                                        <p:attrNameLst>
                                          <p:attrName>style.visibility</p:attrName>
                                        </p:attrNameLst>
                                      </p:cBhvr>
                                      <p:to>
                                        <p:strVal val="visible"/>
                                      </p:to>
                                    </p:set>
                                    <p:animEffect transition="in" filter="fade">
                                      <p:cBhvr>
                                        <p:cTn id="87" dur="1000"/>
                                        <p:tgtEl>
                                          <p:spTgt spid="14">
                                            <p:txEl>
                                              <p:pRg st="0" end="0"/>
                                            </p:txEl>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4">
                                            <p:txEl>
                                              <p:pRg st="1" end="1"/>
                                            </p:txEl>
                                          </p:spTgt>
                                        </p:tgtEl>
                                        <p:attrNameLst>
                                          <p:attrName>style.visibility</p:attrName>
                                        </p:attrNameLst>
                                      </p:cBhvr>
                                      <p:to>
                                        <p:strVal val="visible"/>
                                      </p:to>
                                    </p:set>
                                    <p:animEffect transition="in" filter="fade">
                                      <p:cBhvr>
                                        <p:cTn id="91" dur="1000"/>
                                        <p:tgtEl>
                                          <p:spTgt spid="14">
                                            <p:txEl>
                                              <p:pRg st="1" end="1"/>
                                            </p:txEl>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8">
                                            <p:bg/>
                                          </p:spTgt>
                                        </p:tgtEl>
                                        <p:attrNameLst>
                                          <p:attrName>style.visibility</p:attrName>
                                        </p:attrNameLst>
                                      </p:cBhvr>
                                      <p:to>
                                        <p:strVal val="visible"/>
                                      </p:to>
                                    </p:set>
                                    <p:animEffect transition="in" filter="fade">
                                      <p:cBhvr>
                                        <p:cTn id="95" dur="1000"/>
                                        <p:tgtEl>
                                          <p:spTgt spid="18">
                                            <p:bg/>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txEl>
                                              <p:pRg st="0" end="0"/>
                                            </p:txEl>
                                          </p:spTgt>
                                        </p:tgtEl>
                                        <p:attrNameLst>
                                          <p:attrName>style.visibility</p:attrName>
                                        </p:attrNameLst>
                                      </p:cBhvr>
                                      <p:to>
                                        <p:strVal val="visible"/>
                                      </p:to>
                                    </p:set>
                                    <p:animEffect transition="in" filter="fade">
                                      <p:cBhvr>
                                        <p:cTn id="99" dur="1000"/>
                                        <p:tgtEl>
                                          <p:spTgt spid="18">
                                            <p:txEl>
                                              <p:pRg st="0" end="0"/>
                                            </p:txEl>
                                          </p:spTgt>
                                        </p:tgtEl>
                                      </p:cBhvr>
                                    </p:animEffect>
                                  </p:childTnLst>
                                </p:cTn>
                              </p:par>
                            </p:childTnLst>
                          </p:cTn>
                        </p:par>
                        <p:par>
                          <p:cTn id="100" fill="hold">
                            <p:stCondLst>
                              <p:cond delay="24000"/>
                            </p:stCondLst>
                            <p:childTnLst>
                              <p:par>
                                <p:cTn id="101" presetID="10" presetClass="entr" presetSubtype="0" fill="hold" grpId="0" nodeType="afterEffect">
                                  <p:stCondLst>
                                    <p:cond delay="0"/>
                                  </p:stCondLst>
                                  <p:childTnLst>
                                    <p:set>
                                      <p:cBhvr>
                                        <p:cTn id="102" dur="1" fill="hold">
                                          <p:stCondLst>
                                            <p:cond delay="0"/>
                                          </p:stCondLst>
                                        </p:cTn>
                                        <p:tgtEl>
                                          <p:spTgt spid="18">
                                            <p:txEl>
                                              <p:pRg st="1" end="1"/>
                                            </p:txEl>
                                          </p:spTgt>
                                        </p:tgtEl>
                                        <p:attrNameLst>
                                          <p:attrName>style.visibility</p:attrName>
                                        </p:attrNameLst>
                                      </p:cBhvr>
                                      <p:to>
                                        <p:strVal val="visible"/>
                                      </p:to>
                                    </p:set>
                                    <p:animEffect transition="in" filter="fade">
                                      <p:cBhvr>
                                        <p:cTn id="103"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animBg="1"/>
      <p:bldP spid="13" grpId="0" build="p" animBg="1"/>
      <p:bldP spid="14" grpId="0" uiExpand="1"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0"/>
            <a:ext cx="7840980" cy="838200"/>
          </a:xfrm>
        </p:spPr>
        <p:txBody>
          <a:bodyPr/>
          <a:lstStyle/>
          <a:p>
            <a:r>
              <a:rPr lang="en-US" sz="3600" dirty="0" smtClean="0">
                <a:latin typeface="+mn-lt"/>
              </a:rPr>
              <a:t>Schema </a:t>
            </a:r>
            <a:r>
              <a:rPr lang="en-US" sz="3600" dirty="0" smtClean="0">
                <a:solidFill>
                  <a:schemeClr val="bg1"/>
                </a:solidFill>
                <a:latin typeface="+mn-lt"/>
              </a:rPr>
              <a:t>Di</a:t>
            </a:r>
            <a:r>
              <a:rPr lang="en-US" sz="3600" dirty="0" smtClean="0">
                <a:latin typeface="+mn-lt"/>
              </a:rPr>
              <a:t>agram</a:t>
            </a:r>
            <a:endParaRPr lang="en-US" sz="3600" dirty="0">
              <a:latin typeface="+mn-lt"/>
            </a:endParaRPr>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81000" y="1219200"/>
            <a:ext cx="8382000"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81000" y="5181600"/>
            <a:ext cx="8534400" cy="6096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tx1"/>
                </a:solidFill>
              </a:rPr>
              <a:t>To help us meet Tim’s requirements, let us </a:t>
            </a:r>
            <a:r>
              <a:rPr lang="en-US" dirty="0"/>
              <a:t>learn about </a:t>
            </a:r>
            <a:r>
              <a:rPr lang="en-US" dirty="0" smtClean="0"/>
              <a:t>arithmetic operators.</a:t>
            </a:r>
            <a:endParaRPr lang="en-US" dirty="0"/>
          </a:p>
        </p:txBody>
      </p:sp>
      <p:sp>
        <p:nvSpPr>
          <p:cNvPr id="2" name="Title 1"/>
          <p:cNvSpPr>
            <a:spLocks noGrp="1"/>
          </p:cNvSpPr>
          <p:nvPr>
            <p:ph type="title"/>
          </p:nvPr>
        </p:nvSpPr>
        <p:spPr>
          <a:xfrm>
            <a:off x="1303020" y="0"/>
            <a:ext cx="7840980" cy="838200"/>
          </a:xfrm>
        </p:spPr>
        <p:txBody>
          <a:bodyPr/>
          <a:lstStyle/>
          <a:p>
            <a:r>
              <a:rPr lang="en-IN" sz="3600" dirty="0">
                <a:latin typeface="+mn-lt"/>
              </a:rPr>
              <a:t>SQL Operators </a:t>
            </a:r>
            <a:endParaRPr lang="en-US" sz="3600" dirty="0">
              <a:latin typeface="+mn-lt"/>
            </a:endParaRPr>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1752600" y="2666999"/>
            <a:ext cx="716508" cy="15240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3154680" y="1167741"/>
            <a:ext cx="4876800" cy="2718460"/>
          </a:xfrm>
          <a:prstGeom prst="wedgeEllipseCallout">
            <a:avLst>
              <a:gd name="adj1" fmla="val -58929"/>
              <a:gd name="adj2" fmla="val 40673"/>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bg1"/>
                </a:solidFill>
              </a:rPr>
              <a:t>Hi! </a:t>
            </a:r>
          </a:p>
          <a:p>
            <a:pPr algn="ctr"/>
            <a:r>
              <a:rPr lang="en-US" dirty="0">
                <a:solidFill>
                  <a:schemeClr val="bg1"/>
                </a:solidFill>
              </a:rPr>
              <a:t>Now that you have created tables </a:t>
            </a:r>
            <a:r>
              <a:rPr lang="en-US" dirty="0" smtClean="0">
                <a:solidFill>
                  <a:schemeClr val="bg1"/>
                </a:solidFill>
              </a:rPr>
              <a:t>and applied constraints to tables, </a:t>
            </a:r>
            <a:r>
              <a:rPr lang="en-US" dirty="0">
                <a:solidFill>
                  <a:schemeClr val="bg1"/>
                </a:solidFill>
              </a:rPr>
              <a:t>I would want you to take care of some </a:t>
            </a:r>
            <a:r>
              <a:rPr lang="en-US" dirty="0" smtClean="0">
                <a:solidFill>
                  <a:schemeClr val="bg1"/>
                </a:solidFill>
              </a:rPr>
              <a:t>requirements, which </a:t>
            </a:r>
            <a:r>
              <a:rPr lang="en-US" dirty="0">
                <a:solidFill>
                  <a:schemeClr val="bg1"/>
                </a:solidFill>
              </a:rPr>
              <a:t>involve </a:t>
            </a:r>
            <a:r>
              <a:rPr lang="en-US" dirty="0" smtClean="0">
                <a:solidFill>
                  <a:schemeClr val="bg1"/>
                </a:solidFill>
              </a:rPr>
              <a:t>adding data from two columns and display it in single column.</a:t>
            </a:r>
          </a:p>
        </p:txBody>
      </p:sp>
      <p:sp>
        <p:nvSpPr>
          <p:cNvPr id="8" name="Slide Number Placeholder 7"/>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302536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03020" y="0"/>
            <a:ext cx="7840980" cy="838200"/>
          </a:xfrm>
        </p:spPr>
        <p:txBody>
          <a:bodyPr/>
          <a:lstStyle/>
          <a:p>
            <a:r>
              <a:rPr lang="en-US" sz="3600" dirty="0" smtClean="0">
                <a:solidFill>
                  <a:schemeClr val="bg1"/>
                </a:solidFill>
                <a:latin typeface="+mn-lt"/>
              </a:rPr>
              <a:t>SQL Operators</a:t>
            </a:r>
            <a:endParaRPr lang="en-US" sz="3600" dirty="0">
              <a:solidFill>
                <a:schemeClr val="bg1"/>
              </a:solidFill>
              <a:latin typeface="+mn-lt"/>
            </a:endParaRPr>
          </a:p>
        </p:txBody>
      </p:sp>
      <p:sp>
        <p:nvSpPr>
          <p:cNvPr id="9" name="Content Placeholder 1"/>
          <p:cNvSpPr>
            <a:spLocks noGrp="1"/>
          </p:cNvSpPr>
          <p:nvPr>
            <p:ph idx="1"/>
          </p:nvPr>
        </p:nvSpPr>
        <p:spPr>
          <a:xfrm>
            <a:off x="228600" y="1609725"/>
            <a:ext cx="8686800" cy="4946650"/>
          </a:xfrm>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p:txBody>
      </p:sp>
      <p:sp>
        <p:nvSpPr>
          <p:cNvPr id="8" name="Slide Number Placeholder 7"/>
          <p:cNvSpPr>
            <a:spLocks noGrp="1"/>
          </p:cNvSpPr>
          <p:nvPr>
            <p:ph type="sldNum" sz="quarter" idx="10"/>
          </p:nvPr>
        </p:nvSpPr>
        <p:spPr/>
        <p:txBody>
          <a:bodyPr/>
          <a:lstStyle/>
          <a:p>
            <a:fld id="{47ED8886-DB3B-44F4-9A80-E6A224679F20}" type="slidenum">
              <a:rPr lang="en-US" smtClean="0"/>
              <a:pPr/>
              <a:t>9</a:t>
            </a:fld>
            <a:endParaRPr lang="en-US" dirty="0"/>
          </a:p>
        </p:txBody>
      </p:sp>
      <p:sp>
        <p:nvSpPr>
          <p:cNvPr id="2" name="Rectangle 1"/>
          <p:cNvSpPr/>
          <p:nvPr/>
        </p:nvSpPr>
        <p:spPr>
          <a:xfrm>
            <a:off x="762000" y="1219200"/>
            <a:ext cx="5257800" cy="40011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marL="285750" indent="-285750">
              <a:buFont typeface="Arial" pitchFamily="34" charset="0"/>
              <a:buChar char="•"/>
            </a:pPr>
            <a:r>
              <a:rPr lang="en-US" sz="2000" dirty="0" smtClean="0"/>
              <a:t>What are SQL Operators?</a:t>
            </a:r>
            <a:endParaRPr lang="en-US" sz="2000" dirty="0"/>
          </a:p>
        </p:txBody>
      </p:sp>
      <p:pic>
        <p:nvPicPr>
          <p:cNvPr id="2050" name="Picture 2" descr="http://files.softicons.com/download/system-icons/lozengue-filetype-icons-by-gurato/png/512/SQ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9906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bwMode="auto">
          <a:xfrm>
            <a:off x="381000" y="1762125"/>
            <a:ext cx="66294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1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An SQL Operator is used for processing data values (stored in columns of tables) after which it returns a result. The data values are called operands.</a:t>
            </a:r>
          </a:p>
          <a:p>
            <a:r>
              <a:rPr lang="en-US" sz="2000" dirty="0" smtClean="0"/>
              <a:t>SQL Operators are represented by special characters or by keywords.</a:t>
            </a:r>
          </a:p>
          <a:p>
            <a:endParaRPr lang="en-US" sz="2000" dirty="0" smtClean="0"/>
          </a:p>
          <a:p>
            <a:r>
              <a:rPr lang="en-US" sz="2000" dirty="0" smtClean="0"/>
              <a:t>The operators supported by ANSI SQL are listed below:</a:t>
            </a:r>
          </a:p>
          <a:p>
            <a:pPr lvl="1"/>
            <a:r>
              <a:rPr lang="en-US" dirty="0" smtClean="0"/>
              <a:t>Arithmetic operators </a:t>
            </a:r>
          </a:p>
          <a:p>
            <a:pPr lvl="1"/>
            <a:r>
              <a:rPr lang="en-US" dirty="0" smtClean="0"/>
              <a:t>Comparison operators</a:t>
            </a:r>
          </a:p>
          <a:p>
            <a:pPr lvl="1"/>
            <a:r>
              <a:rPr lang="en-US" dirty="0" smtClean="0"/>
              <a:t>Logical operators</a:t>
            </a:r>
          </a:p>
          <a:p>
            <a:pPr lvl="1"/>
            <a:r>
              <a:rPr lang="en-US" dirty="0" smtClean="0"/>
              <a:t>Set, Union, Intersect &amp; Minus Operators</a:t>
            </a:r>
          </a:p>
          <a:p>
            <a:endParaRPr lang="en-US" dirty="0" smtClean="0"/>
          </a:p>
          <a:p>
            <a:endParaRPr lang="en-US" dirty="0" smtClean="0"/>
          </a:p>
          <a:p>
            <a:endParaRPr lang="en-US" dirty="0"/>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10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10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Effect transition="in" filter="fade">
                                      <p:cBhvr>
                                        <p:cTn id="25" dur="1000"/>
                                        <p:tgtEl>
                                          <p:spTgt spid="1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xEl>
                                              <p:pRg st="4" end="4"/>
                                            </p:txEl>
                                          </p:spTgt>
                                        </p:tgtEl>
                                        <p:attrNameLst>
                                          <p:attrName>style.visibility</p:attrName>
                                        </p:attrNameLst>
                                      </p:cBhvr>
                                      <p:to>
                                        <p:strVal val="visible"/>
                                      </p:to>
                                    </p:set>
                                    <p:animEffect transition="in" filter="fade">
                                      <p:cBhvr>
                                        <p:cTn id="30" dur="1000"/>
                                        <p:tgtEl>
                                          <p:spTgt spid="1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Effect transition="in" filter="fade">
                                      <p:cBhvr>
                                        <p:cTn id="35" dur="1000"/>
                                        <p:tgtEl>
                                          <p:spTgt spid="1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xEl>
                                              <p:pRg st="6" end="6"/>
                                            </p:txEl>
                                          </p:spTgt>
                                        </p:tgtEl>
                                        <p:attrNameLst>
                                          <p:attrName>style.visibility</p:attrName>
                                        </p:attrNameLst>
                                      </p:cBhvr>
                                      <p:to>
                                        <p:strVal val="visible"/>
                                      </p:to>
                                    </p:set>
                                    <p:animEffect transition="in" filter="fade">
                                      <p:cBhvr>
                                        <p:cTn id="40" dur="1000"/>
                                        <p:tgtEl>
                                          <p:spTgt spid="1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animEffect transition="in" filter="fade">
                                      <p:cBhvr>
                                        <p:cTn id="45" dur="10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build="p" bldLvl="3"/>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481EB-8F30-4DBE-97E4-C47F16554C60}">
  <ds:schemaRefs>
    <ds:schemaRef ds:uri="http://schemas.microsoft.com/office/2006/metadata/propertie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65499A3-A14A-4A45-A89C-112AAD3191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17499</TotalTime>
  <Words>3783</Words>
  <Application>Microsoft Office PowerPoint</Application>
  <PresentationFormat>On-screen Show (4:3)</PresentationFormat>
  <Paragraphs>847</Paragraphs>
  <Slides>48</Slides>
  <Notes>24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1" baseType="lpstr">
      <vt:lpstr>Theme_3</vt:lpstr>
      <vt:lpstr>1_Theme_3</vt:lpstr>
      <vt:lpstr>Microsoft Word Document</vt:lpstr>
      <vt:lpstr>PowerPoint Presentation</vt:lpstr>
      <vt:lpstr>Icons Used</vt:lpstr>
      <vt:lpstr>Overview</vt:lpstr>
      <vt:lpstr>Objectives</vt:lpstr>
      <vt:lpstr>Scenario</vt:lpstr>
      <vt:lpstr>Database Tables</vt:lpstr>
      <vt:lpstr>Schema Diagram</vt:lpstr>
      <vt:lpstr>SQL Operators </vt:lpstr>
      <vt:lpstr>SQL Operators</vt:lpstr>
      <vt:lpstr>Arithmetic Operators </vt:lpstr>
      <vt:lpstr>Arithmetic Operators </vt:lpstr>
      <vt:lpstr>Scenario</vt:lpstr>
      <vt:lpstr>Comparison Operators</vt:lpstr>
      <vt:lpstr>Comparison Operators</vt:lpstr>
      <vt:lpstr>Comparison Operators </vt:lpstr>
      <vt:lpstr>Comparison Operators </vt:lpstr>
      <vt:lpstr>Comparison Operators </vt:lpstr>
      <vt:lpstr>Comparison Operators </vt:lpstr>
      <vt:lpstr>Scenario</vt:lpstr>
      <vt:lpstr>Check Your Understanding</vt:lpstr>
      <vt:lpstr>Problem Scenario</vt:lpstr>
      <vt:lpstr>Logical Operators</vt:lpstr>
      <vt:lpstr>Logical Operators </vt:lpstr>
      <vt:lpstr>Scenario</vt:lpstr>
      <vt:lpstr>Set Operators </vt:lpstr>
      <vt:lpstr>Rules of Set Operators </vt:lpstr>
      <vt:lpstr>Union Operators</vt:lpstr>
      <vt:lpstr>Example: Union Operator</vt:lpstr>
      <vt:lpstr>Union All Operators</vt:lpstr>
      <vt:lpstr>Example: Union All Operator</vt:lpstr>
      <vt:lpstr>Scenario</vt:lpstr>
      <vt:lpstr>Activity</vt:lpstr>
      <vt:lpstr>Lend a Hand – Prerequisites</vt:lpstr>
      <vt:lpstr>Lend a Hand – Case study</vt:lpstr>
      <vt:lpstr>Solutions</vt:lpstr>
      <vt:lpstr>Lend a Hand</vt:lpstr>
      <vt:lpstr>Solutions</vt:lpstr>
      <vt:lpstr>Lend a Hand</vt:lpstr>
      <vt:lpstr>Lend a Hand</vt:lpstr>
      <vt:lpstr>Solutions</vt:lpstr>
      <vt:lpstr>Solutions</vt:lpstr>
      <vt:lpstr>Lend a Hand</vt:lpstr>
      <vt:lpstr>Lend a Hand</vt:lpstr>
      <vt:lpstr>Check Your Understanding</vt:lpstr>
      <vt:lpstr>Summary</vt:lpstr>
      <vt:lpstr>Source</vt:lpstr>
      <vt:lpstr>Change Log</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ANSI_SQL_Operators</dc:title>
  <dc:creator>AssetDevelopmentTeam@cognizant.com</dc:creator>
  <cp:lastModifiedBy>332822</cp:lastModifiedBy>
  <cp:revision>716</cp:revision>
  <dcterms:created xsi:type="dcterms:W3CDTF">2011-06-15T11:24:59Z</dcterms:created>
  <dcterms:modified xsi:type="dcterms:W3CDTF">2013-05-17T11:50:45Z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