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684" r:id="rId5"/>
  </p:sldMasterIdLst>
  <p:notesMasterIdLst>
    <p:notesMasterId r:id="rId55"/>
  </p:notesMasterIdLst>
  <p:handoutMasterIdLst>
    <p:handoutMasterId r:id="rId56"/>
  </p:handoutMasterIdLst>
  <p:sldIdLst>
    <p:sldId id="257" r:id="rId6"/>
    <p:sldId id="418" r:id="rId7"/>
    <p:sldId id="422" r:id="rId8"/>
    <p:sldId id="263" r:id="rId9"/>
    <p:sldId id="541" r:id="rId10"/>
    <p:sldId id="542" r:id="rId11"/>
    <p:sldId id="413" r:id="rId12"/>
    <p:sldId id="538" r:id="rId13"/>
    <p:sldId id="502" r:id="rId14"/>
    <p:sldId id="504" r:id="rId15"/>
    <p:sldId id="505" r:id="rId16"/>
    <p:sldId id="506" r:id="rId17"/>
    <p:sldId id="507" r:id="rId18"/>
    <p:sldId id="508" r:id="rId19"/>
    <p:sldId id="509" r:id="rId20"/>
    <p:sldId id="510" r:id="rId21"/>
    <p:sldId id="511" r:id="rId22"/>
    <p:sldId id="512" r:id="rId23"/>
    <p:sldId id="513" r:id="rId24"/>
    <p:sldId id="514" r:id="rId25"/>
    <p:sldId id="515" r:id="rId26"/>
    <p:sldId id="539" r:id="rId27"/>
    <p:sldId id="516" r:id="rId28"/>
    <p:sldId id="517" r:id="rId29"/>
    <p:sldId id="518" r:id="rId30"/>
    <p:sldId id="519" r:id="rId31"/>
    <p:sldId id="520" r:id="rId32"/>
    <p:sldId id="521" r:id="rId33"/>
    <p:sldId id="522" r:id="rId34"/>
    <p:sldId id="523" r:id="rId35"/>
    <p:sldId id="524" r:id="rId36"/>
    <p:sldId id="537" r:id="rId37"/>
    <p:sldId id="526" r:id="rId38"/>
    <p:sldId id="544" r:id="rId39"/>
    <p:sldId id="545" r:id="rId40"/>
    <p:sldId id="540" r:id="rId41"/>
    <p:sldId id="528" r:id="rId42"/>
    <p:sldId id="543" r:id="rId43"/>
    <p:sldId id="529" r:id="rId44"/>
    <p:sldId id="530" r:id="rId45"/>
    <p:sldId id="531" r:id="rId46"/>
    <p:sldId id="532" r:id="rId47"/>
    <p:sldId id="533" r:id="rId48"/>
    <p:sldId id="534" r:id="rId49"/>
    <p:sldId id="535" r:id="rId50"/>
    <p:sldId id="500" r:id="rId51"/>
    <p:sldId id="411" r:id="rId52"/>
    <p:sldId id="450" r:id="rId53"/>
    <p:sldId id="41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fuoI4XOTYizskm2lsmGVAw==" hashData="a4/KTWSybfWB9vGbtuwDPWdAEjY="/>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7" clrIdx="0"/>
  <p:cmAuthor id="1" name="Baral, Sejuti (Cognizant)" initials="B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EF77B"/>
    <a:srgbClr val="008080"/>
    <a:srgbClr val="663300"/>
    <a:srgbClr val="320019"/>
    <a:srgbClr val="953735"/>
    <a:srgbClr val="BC4744"/>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98266" autoAdjust="0"/>
  </p:normalViewPr>
  <p:slideViewPr>
    <p:cSldViewPr>
      <p:cViewPr>
        <p:scale>
          <a:sx n="50" d="100"/>
          <a:sy n="50" d="100"/>
        </p:scale>
        <p:origin x="-1926" y="-426"/>
      </p:cViewPr>
      <p:guideLst>
        <p:guide orient="horz" pos="816"/>
        <p:guide orient="horz" pos="3840"/>
        <p:guide pos="144"/>
        <p:guide pos="5616"/>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80E4E-6D3E-4F2F-B5C2-65F5A44C0E0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2F6C8F1-DED5-4973-8FBB-3098B1485E8B}">
      <dgm:prSet phldrT="[Text]" custT="1"/>
      <dgm:spPr/>
      <dgm:t>
        <a:bodyPr/>
        <a:lstStyle/>
        <a:p>
          <a:r>
            <a:rPr lang="en-US" sz="1800" dirty="0" smtClean="0"/>
            <a:t>What is the difference between group and order by?</a:t>
          </a:r>
          <a:endParaRPr lang="en-US" sz="1800" dirty="0"/>
        </a:p>
      </dgm:t>
    </dgm:pt>
    <dgm:pt modelId="{709C0FA0-6B14-4072-A156-120B23BDB0C0}" type="parTrans" cxnId="{8828073F-9EAC-4C88-96DD-FD4B7BCC54ED}">
      <dgm:prSet/>
      <dgm:spPr/>
      <dgm:t>
        <a:bodyPr/>
        <a:lstStyle/>
        <a:p>
          <a:endParaRPr lang="en-US" sz="1800"/>
        </a:p>
      </dgm:t>
    </dgm:pt>
    <dgm:pt modelId="{E09CC86C-CA00-470B-8D2C-64BF53155598}" type="sibTrans" cxnId="{8828073F-9EAC-4C88-96DD-FD4B7BCC54ED}">
      <dgm:prSet/>
      <dgm:spPr/>
      <dgm:t>
        <a:bodyPr/>
        <a:lstStyle/>
        <a:p>
          <a:endParaRPr lang="en-US" sz="1800"/>
        </a:p>
      </dgm:t>
    </dgm:pt>
    <dgm:pt modelId="{9C7B9458-687B-4EA3-84E9-3CB61C5557F8}">
      <dgm:prSet custT="1"/>
      <dgm:spPr/>
      <dgm:t>
        <a:bodyPr/>
        <a:lstStyle/>
        <a:p>
          <a:r>
            <a:rPr lang="en-US" sz="1800" dirty="0" smtClean="0"/>
            <a:t>When a query has group by and order by clause what will be the order of execution precedence?</a:t>
          </a:r>
          <a:endParaRPr lang="en-US" sz="1800" dirty="0"/>
        </a:p>
      </dgm:t>
    </dgm:pt>
    <dgm:pt modelId="{0C2502C5-FC9F-4D6B-A624-A7AE43197340}" type="parTrans" cxnId="{14A2F82E-7EE8-419E-8C69-C42B8EE765FF}">
      <dgm:prSet/>
      <dgm:spPr/>
      <dgm:t>
        <a:bodyPr/>
        <a:lstStyle/>
        <a:p>
          <a:endParaRPr lang="en-US" sz="1800"/>
        </a:p>
      </dgm:t>
    </dgm:pt>
    <dgm:pt modelId="{A32A2F55-3C66-442A-94C1-7432FEF1CD30}" type="sibTrans" cxnId="{14A2F82E-7EE8-419E-8C69-C42B8EE765FF}">
      <dgm:prSet/>
      <dgm:spPr/>
      <dgm:t>
        <a:bodyPr/>
        <a:lstStyle/>
        <a:p>
          <a:endParaRPr lang="en-US" sz="1800"/>
        </a:p>
      </dgm:t>
    </dgm:pt>
    <dgm:pt modelId="{8C23491F-82D5-4714-B966-04214CB7F231}">
      <dgm:prSet phldrT="[Text]" custT="1"/>
      <dgm:spPr/>
      <dgm:t>
        <a:bodyPr/>
        <a:lstStyle/>
        <a:p>
          <a:r>
            <a:rPr lang="en-US" sz="1800" dirty="0" smtClean="0"/>
            <a:t>How to order the records in ascending order?</a:t>
          </a:r>
          <a:endParaRPr lang="en-US" sz="1800" dirty="0"/>
        </a:p>
      </dgm:t>
    </dgm:pt>
    <dgm:pt modelId="{6C4D025C-5733-4363-84C5-75F111951F5A}" type="sibTrans" cxnId="{325A3CFB-4476-43AD-9202-8194DCC9F395}">
      <dgm:prSet/>
      <dgm:spPr/>
      <dgm:t>
        <a:bodyPr/>
        <a:lstStyle/>
        <a:p>
          <a:endParaRPr lang="en-US" sz="1800"/>
        </a:p>
      </dgm:t>
    </dgm:pt>
    <dgm:pt modelId="{C6606E82-8DB4-4CDC-BD78-5A20384DB49E}" type="parTrans" cxnId="{325A3CFB-4476-43AD-9202-8194DCC9F395}">
      <dgm:prSet/>
      <dgm:spPr/>
      <dgm:t>
        <a:bodyPr/>
        <a:lstStyle/>
        <a:p>
          <a:endParaRPr lang="en-US" sz="1800"/>
        </a:p>
      </dgm:t>
    </dgm:pt>
    <dgm:pt modelId="{FD58C840-73F8-4CCC-B7E7-229166FF1E3C}">
      <dgm:prSet custT="1"/>
      <dgm:spPr/>
      <dgm:t>
        <a:bodyPr/>
        <a:lstStyle/>
        <a:p>
          <a:r>
            <a:rPr lang="en-US" sz="1800" dirty="0" smtClean="0"/>
            <a:t>How can I filter records which are grouped?</a:t>
          </a:r>
        </a:p>
      </dgm:t>
    </dgm:pt>
    <dgm:pt modelId="{0B2293C9-A597-4601-B55E-AFC33CF044A5}" type="parTrans" cxnId="{ED1CB593-6204-4BD6-A9A7-F8EE5A2EFDC6}">
      <dgm:prSet/>
      <dgm:spPr/>
      <dgm:t>
        <a:bodyPr/>
        <a:lstStyle/>
        <a:p>
          <a:endParaRPr lang="en-US" sz="1800"/>
        </a:p>
      </dgm:t>
    </dgm:pt>
    <dgm:pt modelId="{9A8CC619-B1B8-43B5-BFE5-6A8421FBBCA5}" type="sibTrans" cxnId="{ED1CB593-6204-4BD6-A9A7-F8EE5A2EFDC6}">
      <dgm:prSet/>
      <dgm:spPr/>
      <dgm:t>
        <a:bodyPr/>
        <a:lstStyle/>
        <a:p>
          <a:endParaRPr lang="en-US" sz="1800"/>
        </a:p>
      </dgm:t>
    </dgm:pt>
    <dgm:pt modelId="{AC82ED76-2287-43A3-8AE1-142923DCC2B3}" type="pres">
      <dgm:prSet presAssocID="{EE680E4E-6D3E-4F2F-B5C2-65F5A44C0E0C}" presName="linear" presStyleCnt="0">
        <dgm:presLayoutVars>
          <dgm:animLvl val="lvl"/>
          <dgm:resizeHandles val="exact"/>
        </dgm:presLayoutVars>
      </dgm:prSet>
      <dgm:spPr/>
      <dgm:t>
        <a:bodyPr/>
        <a:lstStyle/>
        <a:p>
          <a:endParaRPr lang="en-US"/>
        </a:p>
      </dgm:t>
    </dgm:pt>
    <dgm:pt modelId="{49F47FBC-D6B6-4828-808B-818E19AD7010}" type="pres">
      <dgm:prSet presAssocID="{8C23491F-82D5-4714-B966-04214CB7F231}" presName="parentText" presStyleLbl="node1" presStyleIdx="0" presStyleCnt="4">
        <dgm:presLayoutVars>
          <dgm:chMax val="0"/>
          <dgm:bulletEnabled val="1"/>
        </dgm:presLayoutVars>
      </dgm:prSet>
      <dgm:spPr/>
      <dgm:t>
        <a:bodyPr/>
        <a:lstStyle/>
        <a:p>
          <a:endParaRPr lang="en-US"/>
        </a:p>
      </dgm:t>
    </dgm:pt>
    <dgm:pt modelId="{C56D48F6-1CBE-4A04-961A-350F6D7F0C0E}" type="pres">
      <dgm:prSet presAssocID="{6C4D025C-5733-4363-84C5-75F111951F5A}" presName="spacer" presStyleCnt="0"/>
      <dgm:spPr/>
    </dgm:pt>
    <dgm:pt modelId="{3C15786C-D805-48BC-ACC7-4B378F906B3A}" type="pres">
      <dgm:prSet presAssocID="{F2F6C8F1-DED5-4973-8FBB-3098B1485E8B}" presName="parentText" presStyleLbl="node1" presStyleIdx="1" presStyleCnt="4">
        <dgm:presLayoutVars>
          <dgm:chMax val="0"/>
          <dgm:bulletEnabled val="1"/>
        </dgm:presLayoutVars>
      </dgm:prSet>
      <dgm:spPr/>
      <dgm:t>
        <a:bodyPr/>
        <a:lstStyle/>
        <a:p>
          <a:endParaRPr lang="en-US"/>
        </a:p>
      </dgm:t>
    </dgm:pt>
    <dgm:pt modelId="{CEBF42DB-A7A0-4EFC-9F41-8FF082CD5B29}" type="pres">
      <dgm:prSet presAssocID="{E09CC86C-CA00-470B-8D2C-64BF53155598}" presName="spacer" presStyleCnt="0"/>
      <dgm:spPr/>
    </dgm:pt>
    <dgm:pt modelId="{2FD28A3D-84CF-4C43-80E4-EB225D92D828}" type="pres">
      <dgm:prSet presAssocID="{9C7B9458-687B-4EA3-84E9-3CB61C5557F8}" presName="parentText" presStyleLbl="node1" presStyleIdx="2" presStyleCnt="4" custScaleY="147092">
        <dgm:presLayoutVars>
          <dgm:chMax val="0"/>
          <dgm:bulletEnabled val="1"/>
        </dgm:presLayoutVars>
      </dgm:prSet>
      <dgm:spPr/>
      <dgm:t>
        <a:bodyPr/>
        <a:lstStyle/>
        <a:p>
          <a:endParaRPr lang="en-US"/>
        </a:p>
      </dgm:t>
    </dgm:pt>
    <dgm:pt modelId="{162618AE-6396-436F-92E4-CD4F7633FA62}" type="pres">
      <dgm:prSet presAssocID="{A32A2F55-3C66-442A-94C1-7432FEF1CD30}" presName="spacer" presStyleCnt="0"/>
      <dgm:spPr/>
    </dgm:pt>
    <dgm:pt modelId="{A22F3BF7-C82A-4605-A032-05F1012B2C38}" type="pres">
      <dgm:prSet presAssocID="{FD58C840-73F8-4CCC-B7E7-229166FF1E3C}" presName="parentText" presStyleLbl="node1" presStyleIdx="3" presStyleCnt="4">
        <dgm:presLayoutVars>
          <dgm:chMax val="0"/>
          <dgm:bulletEnabled val="1"/>
        </dgm:presLayoutVars>
      </dgm:prSet>
      <dgm:spPr/>
      <dgm:t>
        <a:bodyPr/>
        <a:lstStyle/>
        <a:p>
          <a:endParaRPr lang="en-US"/>
        </a:p>
      </dgm:t>
    </dgm:pt>
  </dgm:ptLst>
  <dgm:cxnLst>
    <dgm:cxn modelId="{400FE6DF-7756-4C80-B0E8-7A291B49234B}" type="presOf" srcId="{F2F6C8F1-DED5-4973-8FBB-3098B1485E8B}" destId="{3C15786C-D805-48BC-ACC7-4B378F906B3A}" srcOrd="0" destOrd="0" presId="urn:microsoft.com/office/officeart/2005/8/layout/vList2"/>
    <dgm:cxn modelId="{8828073F-9EAC-4C88-96DD-FD4B7BCC54ED}" srcId="{EE680E4E-6D3E-4F2F-B5C2-65F5A44C0E0C}" destId="{F2F6C8F1-DED5-4973-8FBB-3098B1485E8B}" srcOrd="1" destOrd="0" parTransId="{709C0FA0-6B14-4072-A156-120B23BDB0C0}" sibTransId="{E09CC86C-CA00-470B-8D2C-64BF53155598}"/>
    <dgm:cxn modelId="{14A2F82E-7EE8-419E-8C69-C42B8EE765FF}" srcId="{EE680E4E-6D3E-4F2F-B5C2-65F5A44C0E0C}" destId="{9C7B9458-687B-4EA3-84E9-3CB61C5557F8}" srcOrd="2" destOrd="0" parTransId="{0C2502C5-FC9F-4D6B-A624-A7AE43197340}" sibTransId="{A32A2F55-3C66-442A-94C1-7432FEF1CD30}"/>
    <dgm:cxn modelId="{325A3CFB-4476-43AD-9202-8194DCC9F395}" srcId="{EE680E4E-6D3E-4F2F-B5C2-65F5A44C0E0C}" destId="{8C23491F-82D5-4714-B966-04214CB7F231}" srcOrd="0" destOrd="0" parTransId="{C6606E82-8DB4-4CDC-BD78-5A20384DB49E}" sibTransId="{6C4D025C-5733-4363-84C5-75F111951F5A}"/>
    <dgm:cxn modelId="{ED1CB593-6204-4BD6-A9A7-F8EE5A2EFDC6}" srcId="{EE680E4E-6D3E-4F2F-B5C2-65F5A44C0E0C}" destId="{FD58C840-73F8-4CCC-B7E7-229166FF1E3C}" srcOrd="3" destOrd="0" parTransId="{0B2293C9-A597-4601-B55E-AFC33CF044A5}" sibTransId="{9A8CC619-B1B8-43B5-BFE5-6A8421FBBCA5}"/>
    <dgm:cxn modelId="{4AF75D2D-1F33-4617-B9B1-B1DCAA9FA804}" type="presOf" srcId="{8C23491F-82D5-4714-B966-04214CB7F231}" destId="{49F47FBC-D6B6-4828-808B-818E19AD7010}" srcOrd="0" destOrd="0" presId="urn:microsoft.com/office/officeart/2005/8/layout/vList2"/>
    <dgm:cxn modelId="{20645CB1-F69A-4973-8823-FED1F20886A2}" type="presOf" srcId="{9C7B9458-687B-4EA3-84E9-3CB61C5557F8}" destId="{2FD28A3D-84CF-4C43-80E4-EB225D92D828}" srcOrd="0" destOrd="0" presId="urn:microsoft.com/office/officeart/2005/8/layout/vList2"/>
    <dgm:cxn modelId="{45F6310A-10D2-4CC0-A5BD-D5CE98AD48FE}" type="presOf" srcId="{EE680E4E-6D3E-4F2F-B5C2-65F5A44C0E0C}" destId="{AC82ED76-2287-43A3-8AE1-142923DCC2B3}" srcOrd="0" destOrd="0" presId="urn:microsoft.com/office/officeart/2005/8/layout/vList2"/>
    <dgm:cxn modelId="{4826948B-B72F-4DCD-B4AD-488E196726A5}" type="presOf" srcId="{FD58C840-73F8-4CCC-B7E7-229166FF1E3C}" destId="{A22F3BF7-C82A-4605-A032-05F1012B2C38}" srcOrd="0" destOrd="0" presId="urn:microsoft.com/office/officeart/2005/8/layout/vList2"/>
    <dgm:cxn modelId="{1FB408CB-C079-44C4-968C-7390C1843F63}" type="presParOf" srcId="{AC82ED76-2287-43A3-8AE1-142923DCC2B3}" destId="{49F47FBC-D6B6-4828-808B-818E19AD7010}" srcOrd="0" destOrd="0" presId="urn:microsoft.com/office/officeart/2005/8/layout/vList2"/>
    <dgm:cxn modelId="{4059E30E-D109-4027-B313-53C0AD8CB7E7}" type="presParOf" srcId="{AC82ED76-2287-43A3-8AE1-142923DCC2B3}" destId="{C56D48F6-1CBE-4A04-961A-350F6D7F0C0E}" srcOrd="1" destOrd="0" presId="urn:microsoft.com/office/officeart/2005/8/layout/vList2"/>
    <dgm:cxn modelId="{92FD6EFD-F436-4FA9-ADAB-5016C7CA2058}" type="presParOf" srcId="{AC82ED76-2287-43A3-8AE1-142923DCC2B3}" destId="{3C15786C-D805-48BC-ACC7-4B378F906B3A}" srcOrd="2" destOrd="0" presId="urn:microsoft.com/office/officeart/2005/8/layout/vList2"/>
    <dgm:cxn modelId="{908D30D4-49C3-4DE8-BE83-C7F557A63EBD}" type="presParOf" srcId="{AC82ED76-2287-43A3-8AE1-142923DCC2B3}" destId="{CEBF42DB-A7A0-4EFC-9F41-8FF082CD5B29}" srcOrd="3" destOrd="0" presId="urn:microsoft.com/office/officeart/2005/8/layout/vList2"/>
    <dgm:cxn modelId="{E72F20B5-E6CB-4517-B85D-B3099961C350}" type="presParOf" srcId="{AC82ED76-2287-43A3-8AE1-142923DCC2B3}" destId="{2FD28A3D-84CF-4C43-80E4-EB225D92D828}" srcOrd="4" destOrd="0" presId="urn:microsoft.com/office/officeart/2005/8/layout/vList2"/>
    <dgm:cxn modelId="{DC107C34-CD01-4E8C-8799-3761FE4D8C47}" type="presParOf" srcId="{AC82ED76-2287-43A3-8AE1-142923DCC2B3}" destId="{162618AE-6396-436F-92E4-CD4F7633FA62}" srcOrd="5" destOrd="0" presId="urn:microsoft.com/office/officeart/2005/8/layout/vList2"/>
    <dgm:cxn modelId="{B14D1BF7-0E77-4C24-8D9F-6A33A0BCAA8C}" type="presParOf" srcId="{AC82ED76-2287-43A3-8AE1-142923DCC2B3}" destId="{A22F3BF7-C82A-4605-A032-05F1012B2C38}"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680E4E-6D3E-4F2F-B5C2-65F5A44C0E0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2F6C8F1-DED5-4973-8FBB-3098B1485E8B}">
      <dgm:prSet phldrT="[Text]" custT="1"/>
      <dgm:spPr/>
      <dgm:t>
        <a:bodyPr/>
        <a:lstStyle/>
        <a:p>
          <a:r>
            <a:rPr lang="en-US" sz="1800" dirty="0" smtClean="0"/>
            <a:t>What is the use of HAVING clause?</a:t>
          </a:r>
          <a:endParaRPr lang="en-US" sz="1800" dirty="0"/>
        </a:p>
      </dgm:t>
    </dgm:pt>
    <dgm:pt modelId="{709C0FA0-6B14-4072-A156-120B23BDB0C0}" type="parTrans" cxnId="{8828073F-9EAC-4C88-96DD-FD4B7BCC54ED}">
      <dgm:prSet/>
      <dgm:spPr/>
      <dgm:t>
        <a:bodyPr/>
        <a:lstStyle/>
        <a:p>
          <a:endParaRPr lang="en-US" sz="1800"/>
        </a:p>
      </dgm:t>
    </dgm:pt>
    <dgm:pt modelId="{E09CC86C-CA00-470B-8D2C-64BF53155598}" type="sibTrans" cxnId="{8828073F-9EAC-4C88-96DD-FD4B7BCC54ED}">
      <dgm:prSet/>
      <dgm:spPr/>
      <dgm:t>
        <a:bodyPr/>
        <a:lstStyle/>
        <a:p>
          <a:endParaRPr lang="en-US" sz="1800"/>
        </a:p>
      </dgm:t>
    </dgm:pt>
    <dgm:pt modelId="{9C7B9458-687B-4EA3-84E9-3CB61C5557F8}">
      <dgm:prSet custT="1"/>
      <dgm:spPr/>
      <dgm:t>
        <a:bodyPr/>
        <a:lstStyle/>
        <a:p>
          <a:r>
            <a:rPr lang="en-US" sz="1800" smtClean="0"/>
            <a:t>What is the use of ORDER BY clause?</a:t>
          </a:r>
          <a:endParaRPr lang="en-US" sz="1800" dirty="0"/>
        </a:p>
      </dgm:t>
    </dgm:pt>
    <dgm:pt modelId="{0C2502C5-FC9F-4D6B-A624-A7AE43197340}" type="parTrans" cxnId="{14A2F82E-7EE8-419E-8C69-C42B8EE765FF}">
      <dgm:prSet/>
      <dgm:spPr/>
      <dgm:t>
        <a:bodyPr/>
        <a:lstStyle/>
        <a:p>
          <a:endParaRPr lang="en-US" sz="1800"/>
        </a:p>
      </dgm:t>
    </dgm:pt>
    <dgm:pt modelId="{A32A2F55-3C66-442A-94C1-7432FEF1CD30}" type="sibTrans" cxnId="{14A2F82E-7EE8-419E-8C69-C42B8EE765FF}">
      <dgm:prSet/>
      <dgm:spPr/>
      <dgm:t>
        <a:bodyPr/>
        <a:lstStyle/>
        <a:p>
          <a:endParaRPr lang="en-US" sz="1800"/>
        </a:p>
      </dgm:t>
    </dgm:pt>
    <dgm:pt modelId="{8C23491F-82D5-4714-B966-04214CB7F231}">
      <dgm:prSet phldrT="[Text]" custT="1"/>
      <dgm:spPr/>
      <dgm:t>
        <a:bodyPr/>
        <a:lstStyle/>
        <a:p>
          <a:r>
            <a:rPr lang="en-US" sz="1800" dirty="0" smtClean="0"/>
            <a:t>What is the use of GROUP BY clause?</a:t>
          </a:r>
          <a:endParaRPr lang="en-US" sz="1800" dirty="0"/>
        </a:p>
      </dgm:t>
    </dgm:pt>
    <dgm:pt modelId="{6C4D025C-5733-4363-84C5-75F111951F5A}" type="sibTrans" cxnId="{325A3CFB-4476-43AD-9202-8194DCC9F395}">
      <dgm:prSet/>
      <dgm:spPr/>
      <dgm:t>
        <a:bodyPr/>
        <a:lstStyle/>
        <a:p>
          <a:endParaRPr lang="en-US" sz="1800"/>
        </a:p>
      </dgm:t>
    </dgm:pt>
    <dgm:pt modelId="{C6606E82-8DB4-4CDC-BD78-5A20384DB49E}" type="parTrans" cxnId="{325A3CFB-4476-43AD-9202-8194DCC9F395}">
      <dgm:prSet/>
      <dgm:spPr/>
      <dgm:t>
        <a:bodyPr/>
        <a:lstStyle/>
        <a:p>
          <a:endParaRPr lang="en-US" sz="1800"/>
        </a:p>
      </dgm:t>
    </dgm:pt>
    <dgm:pt modelId="{AC82ED76-2287-43A3-8AE1-142923DCC2B3}" type="pres">
      <dgm:prSet presAssocID="{EE680E4E-6D3E-4F2F-B5C2-65F5A44C0E0C}" presName="linear" presStyleCnt="0">
        <dgm:presLayoutVars>
          <dgm:animLvl val="lvl"/>
          <dgm:resizeHandles val="exact"/>
        </dgm:presLayoutVars>
      </dgm:prSet>
      <dgm:spPr/>
      <dgm:t>
        <a:bodyPr/>
        <a:lstStyle/>
        <a:p>
          <a:endParaRPr lang="en-US"/>
        </a:p>
      </dgm:t>
    </dgm:pt>
    <dgm:pt modelId="{49F47FBC-D6B6-4828-808B-818E19AD7010}" type="pres">
      <dgm:prSet presAssocID="{8C23491F-82D5-4714-B966-04214CB7F231}" presName="parentText" presStyleLbl="node1" presStyleIdx="0" presStyleCnt="3">
        <dgm:presLayoutVars>
          <dgm:chMax val="0"/>
          <dgm:bulletEnabled val="1"/>
        </dgm:presLayoutVars>
      </dgm:prSet>
      <dgm:spPr/>
      <dgm:t>
        <a:bodyPr/>
        <a:lstStyle/>
        <a:p>
          <a:endParaRPr lang="en-US"/>
        </a:p>
      </dgm:t>
    </dgm:pt>
    <dgm:pt modelId="{C56D48F6-1CBE-4A04-961A-350F6D7F0C0E}" type="pres">
      <dgm:prSet presAssocID="{6C4D025C-5733-4363-84C5-75F111951F5A}" presName="spacer" presStyleCnt="0"/>
      <dgm:spPr/>
    </dgm:pt>
    <dgm:pt modelId="{3C15786C-D805-48BC-ACC7-4B378F906B3A}" type="pres">
      <dgm:prSet presAssocID="{F2F6C8F1-DED5-4973-8FBB-3098B1485E8B}" presName="parentText" presStyleLbl="node1" presStyleIdx="1" presStyleCnt="3">
        <dgm:presLayoutVars>
          <dgm:chMax val="0"/>
          <dgm:bulletEnabled val="1"/>
        </dgm:presLayoutVars>
      </dgm:prSet>
      <dgm:spPr/>
      <dgm:t>
        <a:bodyPr/>
        <a:lstStyle/>
        <a:p>
          <a:endParaRPr lang="en-US"/>
        </a:p>
      </dgm:t>
    </dgm:pt>
    <dgm:pt modelId="{CEBF42DB-A7A0-4EFC-9F41-8FF082CD5B29}" type="pres">
      <dgm:prSet presAssocID="{E09CC86C-CA00-470B-8D2C-64BF53155598}" presName="spacer" presStyleCnt="0"/>
      <dgm:spPr/>
    </dgm:pt>
    <dgm:pt modelId="{2FD28A3D-84CF-4C43-80E4-EB225D92D828}" type="pres">
      <dgm:prSet presAssocID="{9C7B9458-687B-4EA3-84E9-3CB61C5557F8}" presName="parentText" presStyleLbl="node1" presStyleIdx="2" presStyleCnt="3">
        <dgm:presLayoutVars>
          <dgm:chMax val="0"/>
          <dgm:bulletEnabled val="1"/>
        </dgm:presLayoutVars>
      </dgm:prSet>
      <dgm:spPr/>
      <dgm:t>
        <a:bodyPr/>
        <a:lstStyle/>
        <a:p>
          <a:endParaRPr lang="en-US"/>
        </a:p>
      </dgm:t>
    </dgm:pt>
  </dgm:ptLst>
  <dgm:cxnLst>
    <dgm:cxn modelId="{D38A4E76-E22D-41DF-B9AC-29DFF1573ABB}" type="presOf" srcId="{8C23491F-82D5-4714-B966-04214CB7F231}" destId="{49F47FBC-D6B6-4828-808B-818E19AD7010}" srcOrd="0" destOrd="0" presId="urn:microsoft.com/office/officeart/2005/8/layout/vList2"/>
    <dgm:cxn modelId="{F0B9BAEE-2B60-4392-8BE0-5271DF3C7E4D}" type="presOf" srcId="{F2F6C8F1-DED5-4973-8FBB-3098B1485E8B}" destId="{3C15786C-D805-48BC-ACC7-4B378F906B3A}" srcOrd="0" destOrd="0" presId="urn:microsoft.com/office/officeart/2005/8/layout/vList2"/>
    <dgm:cxn modelId="{2D93A82A-2AC5-4D6B-BA75-CC9176F6CC42}" type="presOf" srcId="{9C7B9458-687B-4EA3-84E9-3CB61C5557F8}" destId="{2FD28A3D-84CF-4C43-80E4-EB225D92D828}" srcOrd="0" destOrd="0" presId="urn:microsoft.com/office/officeart/2005/8/layout/vList2"/>
    <dgm:cxn modelId="{8828073F-9EAC-4C88-96DD-FD4B7BCC54ED}" srcId="{EE680E4E-6D3E-4F2F-B5C2-65F5A44C0E0C}" destId="{F2F6C8F1-DED5-4973-8FBB-3098B1485E8B}" srcOrd="1" destOrd="0" parTransId="{709C0FA0-6B14-4072-A156-120B23BDB0C0}" sibTransId="{E09CC86C-CA00-470B-8D2C-64BF53155598}"/>
    <dgm:cxn modelId="{14A2F82E-7EE8-419E-8C69-C42B8EE765FF}" srcId="{EE680E4E-6D3E-4F2F-B5C2-65F5A44C0E0C}" destId="{9C7B9458-687B-4EA3-84E9-3CB61C5557F8}" srcOrd="2" destOrd="0" parTransId="{0C2502C5-FC9F-4D6B-A624-A7AE43197340}" sibTransId="{A32A2F55-3C66-442A-94C1-7432FEF1CD30}"/>
    <dgm:cxn modelId="{325A3CFB-4476-43AD-9202-8194DCC9F395}" srcId="{EE680E4E-6D3E-4F2F-B5C2-65F5A44C0E0C}" destId="{8C23491F-82D5-4714-B966-04214CB7F231}" srcOrd="0" destOrd="0" parTransId="{C6606E82-8DB4-4CDC-BD78-5A20384DB49E}" sibTransId="{6C4D025C-5733-4363-84C5-75F111951F5A}"/>
    <dgm:cxn modelId="{F01F19DB-734E-42AB-A47E-17BD6E31101F}" type="presOf" srcId="{EE680E4E-6D3E-4F2F-B5C2-65F5A44C0E0C}" destId="{AC82ED76-2287-43A3-8AE1-142923DCC2B3}" srcOrd="0" destOrd="0" presId="urn:microsoft.com/office/officeart/2005/8/layout/vList2"/>
    <dgm:cxn modelId="{67BE0C4A-162C-4B35-8DA3-2D2155137E3F}" type="presParOf" srcId="{AC82ED76-2287-43A3-8AE1-142923DCC2B3}" destId="{49F47FBC-D6B6-4828-808B-818E19AD7010}" srcOrd="0" destOrd="0" presId="urn:microsoft.com/office/officeart/2005/8/layout/vList2"/>
    <dgm:cxn modelId="{1DB027D2-9971-4AAF-BEB2-A4E7671C4715}" type="presParOf" srcId="{AC82ED76-2287-43A3-8AE1-142923DCC2B3}" destId="{C56D48F6-1CBE-4A04-961A-350F6D7F0C0E}" srcOrd="1" destOrd="0" presId="urn:microsoft.com/office/officeart/2005/8/layout/vList2"/>
    <dgm:cxn modelId="{2F3986FE-3F80-4967-96CB-E50D47F0E622}" type="presParOf" srcId="{AC82ED76-2287-43A3-8AE1-142923DCC2B3}" destId="{3C15786C-D805-48BC-ACC7-4B378F906B3A}" srcOrd="2" destOrd="0" presId="urn:microsoft.com/office/officeart/2005/8/layout/vList2"/>
    <dgm:cxn modelId="{6BD860AF-6ECA-47EE-BBD9-CE0C906D3796}" type="presParOf" srcId="{AC82ED76-2287-43A3-8AE1-142923DCC2B3}" destId="{CEBF42DB-A7A0-4EFC-9F41-8FF082CD5B29}" srcOrd="3" destOrd="0" presId="urn:microsoft.com/office/officeart/2005/8/layout/vList2"/>
    <dgm:cxn modelId="{6C6C3B0D-0A4B-4CEF-889F-B7E569C39AE2}" type="presParOf" srcId="{AC82ED76-2287-43A3-8AE1-142923DCC2B3}" destId="{2FD28A3D-84CF-4C43-80E4-EB225D92D82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11/19/2013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23530490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ev.mysql.com/doc/refman/5.0/en/server-sql-mode.html#sqlmode_only_full_group_by"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Note</a:t>
            </a:r>
            <a:r>
              <a:rPr lang="en-US" sz="1200" b="0" i="0" u="none" strike="noStrike" kern="1200" baseline="0" dirty="0" smtClean="0">
                <a:solidFill>
                  <a:schemeClr val="tx1"/>
                </a:solidFill>
                <a:latin typeface="+mn-lt"/>
                <a:ea typeface="+mn-ea"/>
                <a:cs typeface="+mn-cs"/>
              </a:rPr>
              <a:t>: This is specific to </a:t>
            </a:r>
            <a:r>
              <a:rPr lang="en-US" sz="1200" b="1" i="1" u="none" strike="noStrike" kern="1200" baseline="0" dirty="0" smtClean="0">
                <a:solidFill>
                  <a:schemeClr val="tx1"/>
                </a:solidFill>
                <a:latin typeface="+mn-lt"/>
                <a:ea typeface="+mn-ea"/>
                <a:cs typeface="+mn-cs"/>
              </a:rPr>
              <a:t>MySQL</a:t>
            </a:r>
            <a:r>
              <a:rPr lang="en-US" sz="1200" b="0" i="0" u="none" strike="noStrike" kern="1200" baseline="0" dirty="0" smtClean="0">
                <a:solidFill>
                  <a:schemeClr val="tx1"/>
                </a:solidFill>
                <a:latin typeface="+mn-lt"/>
                <a:ea typeface="+mn-ea"/>
                <a:cs typeface="+mn-cs"/>
              </a:rPr>
              <a:t>. This is important to write queries with proper standard. </a:t>
            </a:r>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MySQL both the query works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SELECT </a:t>
            </a:r>
            <a:r>
              <a:rPr lang="en-US" sz="1200" kern="1200" dirty="0" err="1" smtClean="0">
                <a:solidFill>
                  <a:schemeClr val="tx1"/>
                </a:solidFill>
                <a:effectLst/>
                <a:latin typeface="+mn-lt"/>
                <a:ea typeface="+mn-ea"/>
                <a:cs typeface="+mn-cs"/>
              </a:rPr>
              <a:t>abc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efg</a:t>
            </a:r>
            <a:r>
              <a:rPr lang="en-US" sz="1200" kern="1200" dirty="0" smtClean="0">
                <a:solidFill>
                  <a:schemeClr val="tx1"/>
                </a:solidFill>
                <a:effectLst/>
                <a:latin typeface="+mn-lt"/>
                <a:ea typeface="+mn-ea"/>
                <a:cs typeface="+mn-cs"/>
              </a:rPr>
              <a:t>, count(</a:t>
            </a:r>
            <a:r>
              <a:rPr lang="en-US" sz="1200" kern="1200" dirty="0" err="1" smtClean="0">
                <a:solidFill>
                  <a:schemeClr val="tx1"/>
                </a:solidFill>
                <a:effectLst/>
                <a:latin typeface="+mn-lt"/>
                <a:ea typeface="+mn-ea"/>
                <a:cs typeface="+mn-cs"/>
              </a:rPr>
              <a:t>abc</a:t>
            </a:r>
            <a:r>
              <a:rPr lang="en-US" sz="1200" kern="1200" dirty="0" smtClean="0">
                <a:solidFill>
                  <a:schemeClr val="tx1"/>
                </a:solidFill>
                <a:effectLst/>
                <a:latin typeface="+mn-lt"/>
                <a:ea typeface="+mn-ea"/>
                <a:cs typeface="+mn-cs"/>
              </a:rPr>
              <a:t>) from xyz table </a:t>
            </a:r>
            <a:r>
              <a:rPr lang="en-US" sz="1200" b="1" i="1" kern="1200" dirty="0" smtClean="0">
                <a:solidFill>
                  <a:schemeClr val="tx1"/>
                </a:solidFill>
                <a:effectLst/>
                <a:latin typeface="+mn-lt"/>
                <a:ea typeface="+mn-ea"/>
                <a:cs typeface="+mn-cs"/>
              </a:rPr>
              <a:t>group by </a:t>
            </a:r>
            <a:r>
              <a:rPr lang="en-US" sz="1200" b="1" i="1" kern="1200" dirty="0" err="1" smtClean="0">
                <a:solidFill>
                  <a:schemeClr val="tx1"/>
                </a:solidFill>
                <a:effectLst/>
                <a:latin typeface="+mn-lt"/>
                <a:ea typeface="+mn-ea"/>
                <a:cs typeface="+mn-cs"/>
              </a:rPr>
              <a:t>abc</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The above query is only supported in MySQL and not a standard way of grouping.]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SELECT </a:t>
            </a:r>
            <a:r>
              <a:rPr lang="en-US" sz="1200" kern="1200" dirty="0" err="1" smtClean="0">
                <a:solidFill>
                  <a:schemeClr val="tx1"/>
                </a:solidFill>
                <a:effectLst/>
                <a:latin typeface="+mn-lt"/>
                <a:ea typeface="+mn-ea"/>
                <a:cs typeface="+mn-cs"/>
              </a:rPr>
              <a:t>abc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efg</a:t>
            </a:r>
            <a:r>
              <a:rPr lang="en-US" sz="1200" kern="1200" dirty="0" smtClean="0">
                <a:solidFill>
                  <a:schemeClr val="tx1"/>
                </a:solidFill>
                <a:effectLst/>
                <a:latin typeface="+mn-lt"/>
                <a:ea typeface="+mn-ea"/>
                <a:cs typeface="+mn-cs"/>
              </a:rPr>
              <a:t>, count(</a:t>
            </a:r>
            <a:r>
              <a:rPr lang="en-US" sz="1200" kern="1200" dirty="0" err="1" smtClean="0">
                <a:solidFill>
                  <a:schemeClr val="tx1"/>
                </a:solidFill>
                <a:effectLst/>
                <a:latin typeface="+mn-lt"/>
                <a:ea typeface="+mn-ea"/>
                <a:cs typeface="+mn-cs"/>
              </a:rPr>
              <a:t>abc</a:t>
            </a:r>
            <a:r>
              <a:rPr lang="en-US" sz="1200" kern="1200" dirty="0" smtClean="0">
                <a:solidFill>
                  <a:schemeClr val="tx1"/>
                </a:solidFill>
                <a:effectLst/>
                <a:latin typeface="+mn-lt"/>
                <a:ea typeface="+mn-ea"/>
                <a:cs typeface="+mn-cs"/>
              </a:rPr>
              <a:t>) from xyz table </a:t>
            </a:r>
            <a:r>
              <a:rPr lang="en-US" sz="1200" b="1" i="1" kern="1200" dirty="0" smtClean="0">
                <a:solidFill>
                  <a:schemeClr val="tx1"/>
                </a:solidFill>
                <a:effectLst/>
                <a:latin typeface="+mn-lt"/>
                <a:ea typeface="+mn-ea"/>
                <a:cs typeface="+mn-cs"/>
              </a:rPr>
              <a:t>group by </a:t>
            </a:r>
            <a:r>
              <a:rPr lang="en-US" sz="1200" b="1" i="1" kern="1200" dirty="0" err="1" smtClean="0">
                <a:solidFill>
                  <a:schemeClr val="tx1"/>
                </a:solidFill>
                <a:effectLst/>
                <a:latin typeface="+mn-lt"/>
                <a:ea typeface="+mn-ea"/>
                <a:cs typeface="+mn-cs"/>
              </a:rPr>
              <a:t>abc</a:t>
            </a:r>
            <a:r>
              <a:rPr lang="en-US" sz="1200" b="1" i="1" kern="1200" dirty="0" smtClean="0">
                <a:solidFill>
                  <a:schemeClr val="tx1"/>
                </a:solidFill>
                <a:effectLst/>
                <a:latin typeface="+mn-lt"/>
                <a:ea typeface="+mn-ea"/>
                <a:cs typeface="+mn-cs"/>
              </a:rPr>
              <a:t>, </a:t>
            </a:r>
            <a:r>
              <a:rPr lang="en-US" sz="1200" b="1" i="1" kern="1200" dirty="0" err="1" smtClean="0">
                <a:solidFill>
                  <a:schemeClr val="tx1"/>
                </a:solidFill>
                <a:effectLst/>
                <a:latin typeface="+mn-lt"/>
                <a:ea typeface="+mn-ea"/>
                <a:cs typeface="+mn-cs"/>
              </a:rPr>
              <a:t>efg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The above query is also supported and is a standard of grouping.]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So this standard can be enforced by setting </a:t>
            </a:r>
            <a:r>
              <a:rPr lang="en-US" sz="1200" b="1" i="1" kern="1200" dirty="0" smtClean="0">
                <a:solidFill>
                  <a:schemeClr val="tx1"/>
                </a:solidFill>
                <a:effectLst/>
                <a:latin typeface="+mn-lt"/>
                <a:ea typeface="+mn-ea"/>
                <a:cs typeface="+mn-cs"/>
              </a:rPr>
              <a:t>SET SQL_MODE="ONLY_FULL_GROUP_BY" </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more details, refer </a:t>
            </a:r>
            <a:r>
              <a:rPr lang="en-US" sz="1200" u="sng" kern="1200" dirty="0" smtClean="0">
                <a:solidFill>
                  <a:schemeClr val="tx1"/>
                </a:solidFill>
                <a:effectLst/>
                <a:latin typeface="+mn-lt"/>
                <a:ea typeface="+mn-ea"/>
                <a:cs typeface="+mn-cs"/>
                <a:hlinkClick r:id="rId3"/>
              </a:rPr>
              <a:t>http://dev.mysql.com/doc/refman/5.0/en/server-sql-mode.html#sqlmode_only_full_group_by</a:t>
            </a:r>
            <a:r>
              <a:rPr lang="en-US" sz="1200" kern="1200" dirty="0" smtClean="0">
                <a:solidFill>
                  <a:schemeClr val="tx1"/>
                </a:solidFill>
                <a:effectLst/>
                <a:latin typeface="+mn-lt"/>
                <a:ea typeface="+mn-ea"/>
                <a:cs typeface="+mn-cs"/>
              </a:rPr>
              <a:t> </a:t>
            </a:r>
          </a:p>
          <a:p>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sz="160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 </a:t>
            </a:r>
            <a:r>
              <a:rPr lang="en-US" sz="1200" b="1" dirty="0" smtClean="0"/>
              <a:t>GROUP BY Cont.. </a:t>
            </a:r>
          </a:p>
          <a:p>
            <a:r>
              <a:rPr lang="en-US" sz="1200" dirty="0" smtClean="0"/>
              <a:t>When columns that contain NULL values in a GROUP BY clause of a query are listed, the query output contains rows for those NULL values.</a:t>
            </a:r>
          </a:p>
          <a:p>
            <a:r>
              <a:rPr lang="en-US" sz="1200" dirty="0" smtClean="0"/>
              <a:t>You should also be aware of GROUP BY clause behavior when it encounters NULL—all NULLs will be grouped into a group of their own and placed at the bottom of the returned result set. </a:t>
            </a:r>
          </a:p>
          <a:p>
            <a:r>
              <a:rPr lang="en-US" sz="1200" dirty="0" smtClean="0"/>
              <a:t>The order is determined by the fact that ORDER BY (ascending) is implicitly performed whenever GROUP BY is executed and a NULL value will always be at the end of the ascending sort order.</a:t>
            </a:r>
          </a:p>
          <a:p>
            <a:r>
              <a:rPr lang="en-US" sz="1200" dirty="0" smtClean="0"/>
              <a:t>You typically use a GROUP BY clause in conjunction with an aggregate expression.</a:t>
            </a:r>
          </a:p>
          <a:p>
            <a:r>
              <a:rPr lang="en-US" sz="1200" dirty="0" smtClean="0"/>
              <a:t>Aggregate expression when used with a GROUP BY clause, it is applied to a row set in each group. Otherwise, the whole row set is affected.</a:t>
            </a:r>
          </a:p>
          <a:p>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sz="1200" dirty="0" smtClean="0"/>
          </a:p>
          <a:p>
            <a:r>
              <a:rPr lang="en-US" sz="1200" dirty="0" smtClean="0"/>
              <a:t>The HAVING clause was added to SQL because the WHERE keyword could not be used with aggregate functions.</a:t>
            </a:r>
          </a:p>
          <a:p>
            <a:r>
              <a:rPr lang="en-US" sz="1200" dirty="0" smtClean="0"/>
              <a:t>The GROUP BY and HAVING clauses are related to producing summary row information in the result set.</a:t>
            </a:r>
          </a:p>
          <a:p>
            <a:r>
              <a:rPr lang="en-US" sz="1200" dirty="0" smtClean="0"/>
              <a:t>These grouping elements can be column names, aliases, or column positions, and the groups will be ordered in the order that the GROUP BY elements are declared. </a:t>
            </a:r>
          </a:p>
          <a:p>
            <a:r>
              <a:rPr lang="en-US" sz="1200" dirty="0" smtClean="0"/>
              <a:t>The HAVING clause is used to restrict the groups that are sent to the result set, unlike the WHERE clause that restricts the data placed into the groups.</a:t>
            </a:r>
          </a:p>
          <a:p>
            <a:r>
              <a:rPr lang="en-US" sz="1200" dirty="0" smtClean="0"/>
              <a:t>It should be noted that the HAVING clause is not optimized. Therefore, you should strive not to include items in the HAVING clause that should be in the WHERE clause.</a:t>
            </a:r>
          </a:p>
          <a:p>
            <a:r>
              <a:rPr lang="en-US" sz="1200" dirty="0" smtClean="0"/>
              <a:t>In addition, the HAVING clause may refer to aggregate functions, which is something that the WHERE clause cannot do.</a:t>
            </a:r>
          </a:p>
          <a:p>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298436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411089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27616576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2133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1pPr>
            <a:lvl2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2pPr>
            <a:lvl3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3pPr>
            <a:lvl4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4pPr>
            <a:lvl5pPr algn="l" rtl="0" eaLnBrk="1" fontAlgn="base" hangingPunct="1">
              <a:spcBef>
                <a:spcPct val="20000"/>
              </a:spcBef>
              <a:spcAft>
                <a:spcPct val="0"/>
              </a:spcAft>
              <a:buFont typeface="Arial" pitchFamily="34" charset="0"/>
              <a:defRPr lang="en-GB" sz="1800" b="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951943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lgn="l" rtl="0" eaLnBrk="1" fontAlgn="base" hangingPunct="1">
              <a:spcBef>
                <a:spcPct val="20000"/>
              </a:spcBef>
              <a:spcAft>
                <a:spcPct val="0"/>
              </a:spcAft>
              <a:buFont typeface="Arial" pitchFamily="34" charse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1" fontAlgn="base" hangingPunct="1">
              <a:spcBef>
                <a:spcPct val="20000"/>
              </a:spcBef>
              <a:spcAft>
                <a:spcPct val="0"/>
              </a:spcAft>
              <a:buFont typeface="Arial" pitchFamily="34" charset="0"/>
              <a:buNone/>
            </a:pPr>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889269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Unus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40324724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7332281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left_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 y="1371600"/>
            <a:ext cx="2971800" cy="4648200"/>
          </a:xfrm>
        </p:spPr>
        <p:txBody>
          <a:bodyPr/>
          <a:lstStyle/>
          <a:p>
            <a:endParaRPr lang="en-US" dirty="0"/>
          </a:p>
        </p:txBody>
      </p:sp>
      <p:sp>
        <p:nvSpPr>
          <p:cNvPr id="6" name="Text Placeholder 5"/>
          <p:cNvSpPr>
            <a:spLocks noGrp="1"/>
          </p:cNvSpPr>
          <p:nvPr>
            <p:ph type="body" sz="quarter" idx="11"/>
          </p:nvPr>
        </p:nvSpPr>
        <p:spPr>
          <a:xfrm>
            <a:off x="3733800" y="1371600"/>
            <a:ext cx="50292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30148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Left_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33400" y="1371600"/>
            <a:ext cx="4800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Picture Placeholder 5"/>
          <p:cNvSpPr>
            <a:spLocks noGrp="1"/>
          </p:cNvSpPr>
          <p:nvPr>
            <p:ph type="pic" sz="quarter" idx="11"/>
          </p:nvPr>
        </p:nvSpPr>
        <p:spPr>
          <a:xfrm>
            <a:off x="5638800" y="1371600"/>
            <a:ext cx="3048000" cy="4648200"/>
          </a:xfrm>
        </p:spPr>
        <p:txBody>
          <a:bodyPr/>
          <a:lstStyle/>
          <a:p>
            <a:endParaRPr lang="en-US" dirty="0"/>
          </a:p>
        </p:txBody>
      </p:sp>
    </p:spTree>
    <p:extLst>
      <p:ext uri="{BB962C8B-B14F-4D97-AF65-F5344CB8AC3E}">
        <p14:creationId xmlns:p14="http://schemas.microsoft.com/office/powerpoint/2010/main" val="2277916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5750" indent="-285750">
              <a:spcBef>
                <a:spcPct val="20000"/>
              </a:spcBef>
              <a:buFont typeface="Arial" pitchFamily="34" charset="0"/>
              <a:buChar char="•"/>
              <a:defRPr/>
            </a:lvl1pPr>
            <a:lvl2pPr marL="742950" indent="-285750">
              <a:spcBef>
                <a:spcPct val="20000"/>
              </a:spcBef>
              <a:buFont typeface="Calibri" pitchFamily="34" charset="0"/>
              <a:buChar char="—"/>
              <a:defRPr/>
            </a:lvl2pPr>
            <a:lvl3pPr marL="1200150" indent="-285750">
              <a:buFont typeface="Calibri" pitchFamily="34" charset="0"/>
              <a:buChar char="—"/>
              <a:defRPr/>
            </a:lvl3pPr>
            <a:lvl4pPr marL="1657350" indent="-285750">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268065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94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marL="457200" indent="-457200">
              <a:buFont typeface="Arial" pitchFamily="34" charset="0"/>
              <a:buChar char="•"/>
              <a:defRPr sz="1800">
                <a:latin typeface="+mn-lt"/>
              </a:defRPr>
            </a:lvl1pPr>
            <a:lvl2pPr marL="742950" indent="-285750">
              <a:buFont typeface="Calibri" pitchFamily="34" charset="0"/>
              <a:buChar char="—"/>
              <a:defRPr sz="1800">
                <a:latin typeface="+mn-lt"/>
              </a:defRPr>
            </a:lvl2pPr>
            <a:lvl3pPr marL="1257300" indent="-342900">
              <a:buFont typeface="Arial" pitchFamily="34" charset="0"/>
              <a:buChar char="•"/>
              <a:defRPr sz="1800">
                <a:latin typeface="+mn-lt"/>
              </a:defRPr>
            </a:lvl3pPr>
            <a:lvl4pPr marL="1657350" indent="-285750">
              <a:buFont typeface="Calibri" pitchFamily="34" charset="0"/>
              <a:buChar char="—"/>
              <a:defRPr sz="1800">
                <a:latin typeface="+mn-lt"/>
              </a:defRPr>
            </a:lvl4pPr>
            <a:lvl5pPr marL="2114550" indent="-285750">
              <a:buFont typeface="Calibri" pitchFamily="34" charset="0"/>
              <a:buChar cha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marL="457200" indent="-457200">
              <a:buFont typeface="Arial" pitchFamily="34" charset="0"/>
              <a:buChar char="•"/>
              <a:defRPr sz="1800">
                <a:latin typeface="+mn-lt"/>
              </a:defRPr>
            </a:lvl1pPr>
            <a:lvl2pPr marL="800100" indent="-342900">
              <a:buFont typeface="Calibri" pitchFamily="34" charset="0"/>
              <a:buChar char="—"/>
              <a:defRPr sz="1800">
                <a:latin typeface="+mn-lt"/>
              </a:defRPr>
            </a:lvl2pPr>
            <a:lvl3pPr marL="1257300" indent="-342900">
              <a:buFont typeface="Arial" pitchFamily="34" charset="0"/>
              <a:buChar char="•"/>
              <a:defRPr sz="1800">
                <a:latin typeface="+mn-lt"/>
              </a:defRPr>
            </a:lvl3pPr>
            <a:lvl4pPr marL="1657350" indent="-285750">
              <a:buFont typeface="Calibri" pitchFamily="34" charset="0"/>
              <a:buChar char="—"/>
              <a:defRPr sz="1800">
                <a:latin typeface="+mn-lt"/>
              </a:defRPr>
            </a:lvl4pPr>
            <a:lvl5pPr marL="2114550" indent="-285750">
              <a:buFont typeface="Calibri" pitchFamily="34" charset="0"/>
              <a:buChar cha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70339"/>
            <a:ext cx="7629965" cy="78779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83319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ctr"/>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marL="342900" indent="-342900">
              <a:buFont typeface="Arial" pitchFamily="34" charset="0"/>
              <a:buChar char="•"/>
              <a:defRPr sz="1800">
                <a:latin typeface="+mn-lt"/>
              </a:defRPr>
            </a:lvl1pPr>
            <a:lvl2pPr marL="800100" indent="-342900">
              <a:buFont typeface="Arial" pitchFamily="34" charset="0"/>
              <a:buChar char="•"/>
              <a:defRPr sz="1800">
                <a:latin typeface="+mn-lt"/>
              </a:defRPr>
            </a:lvl2pPr>
            <a:lvl3pPr marL="1200150" indent="-285750">
              <a:buFont typeface="Arial" pitchFamily="34" charset="0"/>
              <a:buChar char="•"/>
              <a:defRPr sz="1800">
                <a:latin typeface="+mn-lt"/>
              </a:defRPr>
            </a:lvl3pPr>
            <a:lvl4pPr marL="1657350" indent="-285750">
              <a:buFont typeface="Arial" pitchFamily="34" charset="0"/>
              <a:buChar char="•"/>
              <a:defRPr sz="1800">
                <a:latin typeface="+mn-lt"/>
              </a:defRPr>
            </a:lvl4pPr>
            <a:lvl5pPr marL="2114550" indent="-285750">
              <a:buFont typeface="Arial" pitchFamily="34" charset="0"/>
              <a:buChar cha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ctr"/>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marL="342900" indent="-342900">
              <a:buFont typeface="Arial" pitchFamily="34" charset="0"/>
              <a:buChar char="•"/>
              <a:defRPr sz="1800">
                <a:latin typeface="+mn-lt"/>
              </a:defRPr>
            </a:lvl1pPr>
            <a:lvl2pPr marL="800100" indent="-342900">
              <a:buFont typeface="Arial" pitchFamily="34" charset="0"/>
              <a:buChar char="•"/>
              <a:defRPr sz="1800">
                <a:latin typeface="+mn-lt"/>
              </a:defRPr>
            </a:lvl2pPr>
            <a:lvl3pPr marL="1200150" indent="-285750">
              <a:buFont typeface="Arial" pitchFamily="34" charset="0"/>
              <a:buChar char="•"/>
              <a:defRPr sz="1800">
                <a:latin typeface="+mn-lt"/>
              </a:defRPr>
            </a:lvl3pPr>
            <a:lvl4pPr marL="1657350" indent="-285750">
              <a:buFont typeface="Arial" pitchFamily="34" charset="0"/>
              <a:buChar char="•"/>
              <a:defRPr sz="1800">
                <a:latin typeface="+mn-lt"/>
              </a:defRPr>
            </a:lvl4pPr>
            <a:lvl5pPr marL="2114550" indent="-285750">
              <a:buFont typeface="Arial" pitchFamily="34" charset="0"/>
              <a:buChar cha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70338"/>
            <a:ext cx="7658100" cy="787791"/>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1851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30625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95400"/>
            <a:ext cx="8686800" cy="4781843"/>
          </a:xfrm>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97198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33399" y="1295399"/>
            <a:ext cx="3518095" cy="4781843"/>
          </a:xfrm>
        </p:spPr>
        <p:txBody>
          <a:bodyPr/>
          <a:lstStyle/>
          <a:p>
            <a:endParaRPr lang="en-US"/>
          </a:p>
        </p:txBody>
      </p:sp>
      <p:sp>
        <p:nvSpPr>
          <p:cNvPr id="6" name="Text Placeholder 5"/>
          <p:cNvSpPr>
            <a:spLocks noGrp="1"/>
          </p:cNvSpPr>
          <p:nvPr>
            <p:ph type="body" sz="quarter" idx="11"/>
          </p:nvPr>
        </p:nvSpPr>
        <p:spPr>
          <a:xfrm>
            <a:off x="4648200" y="1295400"/>
            <a:ext cx="4298950" cy="4781550"/>
          </a:xfrm>
        </p:spPr>
        <p:txBody>
          <a:bodyPr/>
          <a:lstStyle>
            <a:lvl1pPr>
              <a:defRPr sz="1800"/>
            </a:lvl1pPr>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786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Text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1"/>
          </p:nvPr>
        </p:nvSpPr>
        <p:spPr>
          <a:xfrm>
            <a:off x="228600" y="1295400"/>
            <a:ext cx="4298950" cy="4781550"/>
          </a:xfrm>
        </p:spPr>
        <p:txBody>
          <a:bodyPr/>
          <a:lstStyle>
            <a:lvl1pPr>
              <a:defRPr sz="1800"/>
            </a:lvl1pPr>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3"/>
          <p:cNvSpPr>
            <a:spLocks noGrp="1"/>
          </p:cNvSpPr>
          <p:nvPr>
            <p:ph type="pic" sz="quarter" idx="10"/>
          </p:nvPr>
        </p:nvSpPr>
        <p:spPr>
          <a:xfrm>
            <a:off x="5397305" y="1295399"/>
            <a:ext cx="3518095" cy="4781843"/>
          </a:xfrm>
        </p:spPr>
        <p:txBody>
          <a:bodyPr/>
          <a:lstStyle/>
          <a:p>
            <a:endParaRPr lang="en-US"/>
          </a:p>
        </p:txBody>
      </p:sp>
    </p:spTree>
    <p:extLst>
      <p:ext uri="{BB962C8B-B14F-4D97-AF65-F5344CB8AC3E}">
        <p14:creationId xmlns:p14="http://schemas.microsoft.com/office/powerpoint/2010/main" val="40859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76200"/>
            <a:ext cx="7612380" cy="762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24754006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lnSpc>
          <a:spcPct val="100000"/>
        </a:lnSpc>
        <a:spcBef>
          <a:spcPct val="20000"/>
        </a:spcBef>
        <a:spcAft>
          <a:spcPct val="0"/>
        </a:spcAft>
        <a:buFont typeface="Arial" pitchFamily="34" charset="0"/>
        <a:buChar char="•"/>
        <a:defRPr lang="en-US" sz="1800" kern="1200" dirty="0">
          <a:solidFill>
            <a:schemeClr val="tx1"/>
          </a:solidFill>
          <a:latin typeface="+mn-lt"/>
          <a:ea typeface="+mn-ea"/>
          <a:cs typeface="+mn-cs"/>
        </a:defRPr>
      </a:lvl1pPr>
      <a:lvl2pPr marL="800100" indent="-342900" algn="l" rtl="0" eaLnBrk="1" fontAlgn="base" hangingPunct="1">
        <a:lnSpc>
          <a:spcPct val="100000"/>
        </a:lnSpc>
        <a:spcBef>
          <a:spcPct val="20000"/>
        </a:spcBef>
        <a:spcAft>
          <a:spcPct val="0"/>
        </a:spcAft>
        <a:buFont typeface="Calibri" pitchFamily="34" charset="0"/>
        <a:buChar char="—"/>
        <a:defRPr lang="en-US" sz="1800" kern="1200" dirty="0">
          <a:solidFill>
            <a:schemeClr val="tx1"/>
          </a:solidFill>
          <a:latin typeface="+mn-lt"/>
          <a:ea typeface="+mn-ea"/>
          <a:cs typeface="+mn-cs"/>
        </a:defRPr>
      </a:lvl2pPr>
      <a:lvl3pPr marL="1143000" indent="-228600" algn="l" rtl="0" eaLnBrk="1" fontAlgn="base" hangingPunct="1">
        <a:lnSpc>
          <a:spcPct val="100000"/>
        </a:lnSpc>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57350" indent="-285750" algn="l" rtl="0" eaLnBrk="1" fontAlgn="base" hangingPunct="1">
        <a:lnSpc>
          <a:spcPct val="100000"/>
        </a:lnSpc>
        <a:spcBef>
          <a:spcPct val="20000"/>
        </a:spcBef>
        <a:spcAft>
          <a:spcPct val="0"/>
        </a:spcAft>
        <a:buFont typeface="Calibri" pitchFamily="34" charset="0"/>
        <a:buChar char="—"/>
        <a:defRPr lang="en-US" sz="1800" kern="1200" dirty="0">
          <a:solidFill>
            <a:schemeClr val="tx1"/>
          </a:solidFill>
          <a:latin typeface="+mn-lt"/>
          <a:ea typeface="+mn-ea"/>
          <a:cs typeface="+mn-cs"/>
        </a:defRPr>
      </a:lvl4pPr>
      <a:lvl5pPr marL="2057400" indent="-228600" algn="l" rtl="0" eaLnBrk="1" fontAlgn="base" hangingPunct="1">
        <a:lnSpc>
          <a:spcPct val="100000"/>
        </a:lnSpc>
        <a:spcBef>
          <a:spcPct val="20000"/>
        </a:spcBef>
        <a:spcAft>
          <a:spcPct val="0"/>
        </a:spcAft>
        <a:buFont typeface="Calibri"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1587338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b="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3.png"/><Relationship Id="rId7" Type="http://schemas.openxmlformats.org/officeDocument/2006/relationships/diagramQuickStyle" Target="../diagrams/quickStyle1.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png"/><Relationship Id="rId9" Type="http://schemas.microsoft.com/office/2007/relationships/diagramDrawing" Target="../diagrams/drawing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3.png"/><Relationship Id="rId7" Type="http://schemas.openxmlformats.org/officeDocument/2006/relationships/diagramColors" Target="../diagrams/colors2.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SQL"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Myriad Pro" pitchFamily="34" charset="0"/>
              </a:rPr>
              <a:t>Clauses in SQL</a:t>
            </a:r>
            <a:endParaRPr lang="en-US" sz="2300" dirty="0">
              <a:solidFill>
                <a:schemeClr val="bg1"/>
              </a:solidFill>
              <a:latin typeface="Myriad Pro" pitchFamily="34"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000" dirty="0"/>
              <a:t>As we already </a:t>
            </a:r>
            <a:r>
              <a:rPr lang="en-US" sz="2000" dirty="0" smtClean="0"/>
              <a:t>know about </a:t>
            </a:r>
            <a:r>
              <a:rPr lang="en-US" sz="2000" dirty="0"/>
              <a:t>SELECT, FROM </a:t>
            </a:r>
            <a:r>
              <a:rPr lang="en-US" sz="2000" dirty="0" smtClean="0"/>
              <a:t>and </a:t>
            </a:r>
            <a:r>
              <a:rPr lang="en-US" sz="2000" dirty="0"/>
              <a:t>WHERE </a:t>
            </a:r>
            <a:r>
              <a:rPr lang="en-US" sz="2000" dirty="0" smtClean="0"/>
              <a:t>clause , let us </a:t>
            </a:r>
            <a:r>
              <a:rPr lang="en-US" sz="2000" dirty="0"/>
              <a:t>proceed </a:t>
            </a:r>
            <a:r>
              <a:rPr lang="en-US" sz="2000" dirty="0" smtClean="0"/>
              <a:t>with the other </a:t>
            </a:r>
            <a:r>
              <a:rPr lang="en-US" sz="2000" dirty="0"/>
              <a:t>three clauses </a:t>
            </a:r>
            <a:r>
              <a:rPr lang="en-US" sz="2000" dirty="0" smtClean="0"/>
              <a:t>namely: </a:t>
            </a:r>
          </a:p>
          <a:p>
            <a:pPr lvl="1">
              <a:buFont typeface="Calibri" pitchFamily="34" charset="0"/>
              <a:buChar char="—"/>
            </a:pPr>
            <a:r>
              <a:rPr lang="en-US" dirty="0"/>
              <a:t>GROUP BY </a:t>
            </a:r>
          </a:p>
          <a:p>
            <a:pPr lvl="1">
              <a:buFont typeface="Calibri" pitchFamily="34" charset="0"/>
              <a:buChar char="—"/>
            </a:pPr>
            <a:r>
              <a:rPr lang="en-US" dirty="0"/>
              <a:t>HAVING </a:t>
            </a:r>
          </a:p>
          <a:p>
            <a:pPr lvl="1">
              <a:buFont typeface="Calibri" pitchFamily="34" charset="0"/>
              <a:buChar char="—"/>
            </a:pPr>
            <a:r>
              <a:rPr lang="en-US" dirty="0"/>
              <a:t>ORDER BY </a:t>
            </a:r>
          </a:p>
          <a:p>
            <a:pPr>
              <a:buFont typeface="Calibri" pitchFamily="34" charset="0"/>
              <a:buChar char="—"/>
            </a:pPr>
            <a:endParaRPr lang="en-US" dirty="0">
              <a:solidFill>
                <a:srgbClr val="FF0000"/>
              </a:solidFill>
            </a:endParaRPr>
          </a:p>
          <a:p>
            <a:endParaRPr lang="en-US" dirty="0"/>
          </a:p>
        </p:txBody>
      </p:sp>
      <p:sp>
        <p:nvSpPr>
          <p:cNvPr id="2" name="Title 1"/>
          <p:cNvSpPr>
            <a:spLocks noGrp="1"/>
          </p:cNvSpPr>
          <p:nvPr>
            <p:ph type="title"/>
          </p:nvPr>
        </p:nvSpPr>
        <p:spPr>
          <a:noFill/>
          <a:ln>
            <a:noFill/>
          </a:ln>
        </p:spPr>
        <p:txBody>
          <a:bodyPr anchor="ctr"/>
          <a:lstStyle/>
          <a:p>
            <a:r>
              <a:rPr lang="en-US" sz="3600" dirty="0"/>
              <a:t>Introduction</a:t>
            </a:r>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10</a:t>
            </a:fld>
            <a:endParaRPr lang="en-US" sz="1400" dirty="0"/>
          </a:p>
        </p:txBody>
      </p:sp>
    </p:spTree>
    <p:extLst>
      <p:ext uri="{BB962C8B-B14F-4D97-AF65-F5344CB8AC3E}">
        <p14:creationId xmlns:p14="http://schemas.microsoft.com/office/powerpoint/2010/main" val="404179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65760">
              <a:lnSpc>
                <a:spcPct val="120000"/>
              </a:lnSpc>
              <a:spcBef>
                <a:spcPts val="0"/>
              </a:spcBef>
            </a:pPr>
            <a:r>
              <a:rPr lang="en-US" sz="2000" dirty="0" smtClean="0"/>
              <a:t>Why GROUP BY?</a:t>
            </a:r>
          </a:p>
          <a:p>
            <a:pPr lvl="1" indent="-365760">
              <a:spcBef>
                <a:spcPts val="0"/>
              </a:spcBef>
              <a:spcAft>
                <a:spcPts val="600"/>
              </a:spcAft>
              <a:buFont typeface="Calibri" pitchFamily="34" charset="0"/>
              <a:buChar char="—"/>
            </a:pPr>
            <a:r>
              <a:rPr lang="en-US" dirty="0" smtClean="0"/>
              <a:t>The </a:t>
            </a:r>
            <a:r>
              <a:rPr lang="en-US" dirty="0"/>
              <a:t>GROUP BY clause </a:t>
            </a:r>
            <a:r>
              <a:rPr lang="en-US" dirty="0" smtClean="0"/>
              <a:t>is used </a:t>
            </a:r>
            <a:r>
              <a:rPr lang="en-US" dirty="0"/>
              <a:t>in a SELECT statement where aggregate </a:t>
            </a:r>
            <a:r>
              <a:rPr lang="en-US" dirty="0" smtClean="0"/>
              <a:t>functions </a:t>
            </a:r>
            <a:r>
              <a:rPr lang="en-US" dirty="0"/>
              <a:t>are used as one of the select fields. This is used to group the results by one or more columns specified in the select fields</a:t>
            </a:r>
            <a:r>
              <a:rPr lang="en-US" dirty="0" smtClean="0"/>
              <a:t>.</a:t>
            </a:r>
          </a:p>
          <a:p>
            <a:pPr lvl="1" indent="-365760">
              <a:spcBef>
                <a:spcPts val="0"/>
              </a:spcBef>
              <a:spcAft>
                <a:spcPts val="600"/>
              </a:spcAft>
              <a:buFont typeface="Calibri" pitchFamily="34" charset="0"/>
              <a:buChar char="—"/>
            </a:pPr>
            <a:r>
              <a:rPr lang="en-US" dirty="0" smtClean="0"/>
              <a:t>The SQL GROUP BY clause can be used in a SELECT statement to collect data across multiple records and group the results by one or more columns.</a:t>
            </a:r>
          </a:p>
          <a:p>
            <a:pPr marL="0" indent="-365760">
              <a:lnSpc>
                <a:spcPct val="120000"/>
              </a:lnSpc>
              <a:spcBef>
                <a:spcPts val="0"/>
              </a:spcBef>
              <a:buNone/>
            </a:pPr>
            <a:endParaRPr lang="en-US" sz="2400" b="1" dirty="0" smtClean="0"/>
          </a:p>
        </p:txBody>
      </p:sp>
      <p:sp>
        <p:nvSpPr>
          <p:cNvPr id="2" name="Title 1"/>
          <p:cNvSpPr>
            <a:spLocks noGrp="1"/>
          </p:cNvSpPr>
          <p:nvPr>
            <p:ph type="title"/>
          </p:nvPr>
        </p:nvSpPr>
        <p:spPr/>
        <p:txBody>
          <a:bodyPr/>
          <a:lstStyle/>
          <a:p>
            <a:pPr marL="0" indent="0"/>
            <a:r>
              <a:rPr lang="en-US" sz="3600" dirty="0" smtClean="0"/>
              <a:t>Why GROUP BY Clause?</a:t>
            </a:r>
            <a:endParaRPr lang="en-US" sz="3600" dirty="0"/>
          </a:p>
        </p:txBody>
      </p:sp>
      <p:sp>
        <p:nvSpPr>
          <p:cNvPr id="5" name="Rectangle 5"/>
          <p:cNvSpPr>
            <a:spLocks noChangeArrowheads="1"/>
          </p:cNvSpPr>
          <p:nvPr/>
        </p:nvSpPr>
        <p:spPr bwMode="auto">
          <a:xfrm>
            <a:off x="2032415" y="3822491"/>
            <a:ext cx="6273385" cy="2113613"/>
          </a:xfrm>
          <a:prstGeom prst="rect">
            <a:avLst/>
          </a:prstGeom>
          <a:ln/>
        </p:spPr>
        <p:style>
          <a:lnRef idx="1">
            <a:schemeClr val="accent6"/>
          </a:lnRef>
          <a:fillRef idx="2">
            <a:schemeClr val="accent6"/>
          </a:fillRef>
          <a:effectRef idx="1">
            <a:schemeClr val="accent6"/>
          </a:effectRef>
          <a:fontRef idx="minor">
            <a:schemeClr val="dk1"/>
          </a:fontRef>
        </p:style>
        <p:txBody>
          <a:bodyPr wrap="none" anchor="ctr"/>
          <a:lstStyle/>
          <a:p>
            <a:pPr fontAlgn="base">
              <a:lnSpc>
                <a:spcPct val="86000"/>
              </a:lnSpc>
              <a:spcBef>
                <a:spcPct val="0"/>
              </a:spcBef>
              <a:spcAft>
                <a:spcPct val="0"/>
              </a:spcAft>
              <a:buClr>
                <a:srgbClr val="000000"/>
              </a:buClr>
              <a:buSzPct val="100000"/>
            </a:pPr>
            <a:r>
              <a:rPr lang="en-US" sz="2000" dirty="0" smtClean="0">
                <a:solidFill>
                  <a:schemeClr val="tx1"/>
                </a:solidFill>
              </a:rPr>
              <a:t>Rules:</a:t>
            </a:r>
          </a:p>
          <a:p>
            <a:pPr marL="285750" indent="-285750" fontAlgn="base">
              <a:lnSpc>
                <a:spcPct val="86000"/>
              </a:lnSpc>
              <a:spcBef>
                <a:spcPct val="20000"/>
              </a:spcBef>
              <a:spcAft>
                <a:spcPct val="0"/>
              </a:spcAft>
              <a:buClr>
                <a:srgbClr val="000000"/>
              </a:buClr>
              <a:buSzPct val="100000"/>
              <a:buFont typeface="Arial" pitchFamily="34" charset="0"/>
              <a:buChar char="•"/>
            </a:pPr>
            <a:r>
              <a:rPr lang="en-US" sz="1600" dirty="0" smtClean="0">
                <a:solidFill>
                  <a:schemeClr val="tx1"/>
                </a:solidFill>
              </a:rPr>
              <a:t>Place GROUP BY in the proper clause order </a:t>
            </a:r>
          </a:p>
          <a:p>
            <a:pPr marL="742950" lvl="1" indent="-285750" fontAlgn="base">
              <a:lnSpc>
                <a:spcPct val="86000"/>
              </a:lnSpc>
              <a:spcBef>
                <a:spcPct val="20000"/>
              </a:spcBef>
              <a:spcAft>
                <a:spcPct val="0"/>
              </a:spcAft>
              <a:buClr>
                <a:srgbClr val="000000"/>
              </a:buClr>
              <a:buSzPct val="100000"/>
              <a:buFont typeface="Calibri" pitchFamily="34" charset="0"/>
              <a:buChar char="—"/>
            </a:pPr>
            <a:r>
              <a:rPr lang="en-US" sz="1600" dirty="0" smtClean="0">
                <a:solidFill>
                  <a:schemeClr val="tx1"/>
                </a:solidFill>
              </a:rPr>
              <a:t>After the WHERE clause and before the ORDER BY clause.</a:t>
            </a:r>
          </a:p>
          <a:p>
            <a:pPr marL="285750" indent="-285750" fontAlgn="base">
              <a:lnSpc>
                <a:spcPct val="86000"/>
              </a:lnSpc>
              <a:spcBef>
                <a:spcPct val="20000"/>
              </a:spcBef>
              <a:spcAft>
                <a:spcPct val="0"/>
              </a:spcAft>
              <a:buClr>
                <a:srgbClr val="000000"/>
              </a:buClr>
              <a:buSzPct val="100000"/>
              <a:buFont typeface="Arial" pitchFamily="34" charset="0"/>
              <a:buChar char="•"/>
            </a:pPr>
            <a:r>
              <a:rPr lang="en-US" sz="1600" dirty="0" smtClean="0">
                <a:solidFill>
                  <a:schemeClr val="tx1"/>
                </a:solidFill>
              </a:rPr>
              <a:t>Include all non-aggregate columns in the GROUP BY clause.</a:t>
            </a:r>
          </a:p>
          <a:p>
            <a:pPr marL="285750" indent="-285750" fontAlgn="base">
              <a:lnSpc>
                <a:spcPct val="86000"/>
              </a:lnSpc>
              <a:spcBef>
                <a:spcPct val="20000"/>
              </a:spcBef>
              <a:spcAft>
                <a:spcPct val="0"/>
              </a:spcAft>
              <a:buClr>
                <a:srgbClr val="000000"/>
              </a:buClr>
              <a:buSzPct val="100000"/>
              <a:buFont typeface="Arial" pitchFamily="34" charset="0"/>
              <a:buChar char="•"/>
            </a:pPr>
            <a:r>
              <a:rPr lang="en-US" sz="1600" dirty="0" smtClean="0">
                <a:solidFill>
                  <a:schemeClr val="tx1"/>
                </a:solidFill>
              </a:rPr>
              <a:t>Do not use a column alias in the GROUP BY clause</a:t>
            </a:r>
          </a:p>
          <a:p>
            <a:pPr marL="742950" lvl="1" indent="-285750" fontAlgn="base">
              <a:lnSpc>
                <a:spcPct val="86000"/>
              </a:lnSpc>
              <a:spcBef>
                <a:spcPct val="20000"/>
              </a:spcBef>
              <a:spcAft>
                <a:spcPct val="0"/>
              </a:spcAft>
              <a:buClr>
                <a:srgbClr val="000000"/>
              </a:buClr>
              <a:buSzPct val="100000"/>
              <a:buFont typeface="Calibri" pitchFamily="34" charset="0"/>
              <a:buChar char="—"/>
            </a:pPr>
            <a:r>
              <a:rPr lang="en-US" sz="1600" dirty="0" smtClean="0">
                <a:solidFill>
                  <a:schemeClr val="tx1"/>
                </a:solidFill>
              </a:rPr>
              <a:t>Though table aliases are acceptable.</a:t>
            </a:r>
          </a:p>
          <a:p>
            <a:pPr marL="285750" indent="-285750" fontAlgn="base">
              <a:lnSpc>
                <a:spcPct val="86000"/>
              </a:lnSpc>
              <a:spcBef>
                <a:spcPct val="20000"/>
              </a:spcBef>
              <a:spcAft>
                <a:spcPct val="0"/>
              </a:spcAft>
              <a:buClr>
                <a:srgbClr val="000000"/>
              </a:buClr>
              <a:buSzPct val="100000"/>
              <a:buFont typeface="Arial" pitchFamily="34" charset="0"/>
              <a:buChar char="•"/>
            </a:pPr>
            <a:r>
              <a:rPr lang="en-US" sz="1600" dirty="0" smtClean="0">
                <a:solidFill>
                  <a:schemeClr val="tx1"/>
                </a:solidFill>
              </a:rPr>
              <a:t>NULLs are considered equivalent for grouping purposes.</a:t>
            </a:r>
          </a:p>
        </p:txBody>
      </p:sp>
      <p:pic>
        <p:nvPicPr>
          <p:cNvPr id="6" name="Picture 5"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185" y="4260902"/>
            <a:ext cx="1481526" cy="164845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11</a:t>
            </a:fld>
            <a:endParaRPr lang="en-US" sz="1400" dirty="0"/>
          </a:p>
        </p:txBody>
      </p:sp>
    </p:spTree>
    <p:extLst>
      <p:ext uri="{BB962C8B-B14F-4D97-AF65-F5344CB8AC3E}">
        <p14:creationId xmlns:p14="http://schemas.microsoft.com/office/powerpoint/2010/main" val="384132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365760">
              <a:spcBef>
                <a:spcPts val="0"/>
              </a:spcBef>
            </a:pPr>
            <a:r>
              <a:rPr lang="en-US" sz="2000" dirty="0"/>
              <a:t>The GROUP BY clause is used in a SELECT statement where aggregate functions are used as one of the select fields. This is used to group the results by one or more columns specified in the select fields.</a:t>
            </a:r>
          </a:p>
          <a:p>
            <a:pPr indent="-365760"/>
            <a:endParaRPr lang="en-US" dirty="0"/>
          </a:p>
          <a:p>
            <a:pPr indent="-365760">
              <a:spcBef>
                <a:spcPts val="0"/>
              </a:spcBef>
            </a:pPr>
            <a:r>
              <a:rPr lang="en-US" sz="2000" dirty="0"/>
              <a:t>Syntax: </a:t>
            </a:r>
          </a:p>
          <a:p>
            <a:pPr marL="800100" lvl="2" indent="0">
              <a:buNone/>
            </a:pPr>
            <a:r>
              <a:rPr lang="en-US" sz="1600" dirty="0" smtClean="0">
                <a:solidFill>
                  <a:srgbClr val="0070C0"/>
                </a:solidFill>
                <a:latin typeface="Courier New" pitchFamily="49" charset="0"/>
                <a:cs typeface="Courier New" pitchFamily="49" charset="0"/>
              </a:rPr>
              <a:t>SELECT</a:t>
            </a:r>
            <a:r>
              <a:rPr lang="en-US" sz="1600" dirty="0" smtClean="0">
                <a:solidFill>
                  <a:srgbClr val="00B050"/>
                </a:solidFill>
                <a:latin typeface="Courier New" pitchFamily="49" charset="0"/>
                <a:cs typeface="Courier New" pitchFamily="49" charset="0"/>
              </a:rPr>
              <a:t> </a:t>
            </a:r>
            <a:r>
              <a:rPr lang="en-US" sz="1600" dirty="0">
                <a:solidFill>
                  <a:srgbClr val="BC8F00"/>
                </a:solidFill>
                <a:latin typeface="Courier New" pitchFamily="49" charset="0"/>
                <a:cs typeface="Courier New" pitchFamily="49" charset="0"/>
              </a:rPr>
              <a:t>column1, column2,  aggregate function (expression)</a:t>
            </a:r>
            <a:r>
              <a:rPr lang="en-US" sz="1600" dirty="0">
                <a:solidFill>
                  <a:srgbClr val="00B050"/>
                </a:solidFill>
                <a:latin typeface="Courier New" pitchFamily="49" charset="0"/>
                <a:cs typeface="Courier New" pitchFamily="49" charset="0"/>
              </a:rPr>
              <a:t/>
            </a:r>
            <a:br>
              <a:rPr lang="en-US" sz="1600" dirty="0">
                <a:solidFill>
                  <a:srgbClr val="00B050"/>
                </a:solidFill>
                <a:latin typeface="Courier New" pitchFamily="49" charset="0"/>
                <a:cs typeface="Courier New" pitchFamily="49" charset="0"/>
              </a:rPr>
            </a:br>
            <a:r>
              <a:rPr lang="en-US" sz="1600" dirty="0">
                <a:solidFill>
                  <a:srgbClr val="0070C0"/>
                </a:solidFill>
                <a:latin typeface="Courier New" pitchFamily="49" charset="0"/>
                <a:cs typeface="Courier New" pitchFamily="49" charset="0"/>
              </a:rPr>
              <a:t>FROM </a:t>
            </a:r>
            <a:r>
              <a:rPr lang="en-US" sz="1600" dirty="0">
                <a:solidFill>
                  <a:srgbClr val="BC8F00"/>
                </a:solidFill>
                <a:latin typeface="Courier New" pitchFamily="49" charset="0"/>
                <a:cs typeface="Courier New" pitchFamily="49" charset="0"/>
              </a:rPr>
              <a:t>tables</a:t>
            </a:r>
            <a:r>
              <a:rPr lang="en-US" sz="1600" dirty="0">
                <a:solidFill>
                  <a:srgbClr val="00B050"/>
                </a:solidFill>
                <a:latin typeface="Courier New" pitchFamily="49" charset="0"/>
                <a:cs typeface="Courier New" pitchFamily="49" charset="0"/>
              </a:rPr>
              <a:t/>
            </a:r>
            <a:br>
              <a:rPr lang="en-US" sz="1600" dirty="0">
                <a:solidFill>
                  <a:srgbClr val="00B050"/>
                </a:solidFill>
                <a:latin typeface="Courier New" pitchFamily="49" charset="0"/>
                <a:cs typeface="Courier New" pitchFamily="49" charset="0"/>
              </a:rPr>
            </a:br>
            <a:r>
              <a:rPr lang="en-US" sz="1600" dirty="0">
                <a:solidFill>
                  <a:srgbClr val="0070C0"/>
                </a:solidFill>
                <a:latin typeface="Courier New" pitchFamily="49" charset="0"/>
                <a:cs typeface="Courier New" pitchFamily="49" charset="0"/>
              </a:rPr>
              <a:t>WHERE</a:t>
            </a:r>
            <a:r>
              <a:rPr lang="en-US" sz="1600" dirty="0">
                <a:solidFill>
                  <a:srgbClr val="00B050"/>
                </a:solidFill>
                <a:latin typeface="Courier New" pitchFamily="49" charset="0"/>
                <a:cs typeface="Courier New" pitchFamily="49" charset="0"/>
              </a:rPr>
              <a:t> </a:t>
            </a:r>
            <a:r>
              <a:rPr lang="en-US" sz="1600" dirty="0">
                <a:solidFill>
                  <a:srgbClr val="BC8F00"/>
                </a:solidFill>
                <a:latin typeface="Courier New" pitchFamily="49" charset="0"/>
                <a:cs typeface="Courier New" pitchFamily="49" charset="0"/>
              </a:rPr>
              <a:t>condition</a:t>
            </a:r>
            <a:r>
              <a:rPr lang="en-US" sz="1600" dirty="0">
                <a:solidFill>
                  <a:srgbClr val="00B050"/>
                </a:solidFill>
                <a:latin typeface="Courier New" pitchFamily="49" charset="0"/>
                <a:cs typeface="Courier New" pitchFamily="49" charset="0"/>
              </a:rPr>
              <a:t/>
            </a:r>
            <a:br>
              <a:rPr lang="en-US" sz="1600" dirty="0">
                <a:solidFill>
                  <a:srgbClr val="00B050"/>
                </a:solidFill>
                <a:latin typeface="Courier New" pitchFamily="49" charset="0"/>
                <a:cs typeface="Courier New" pitchFamily="49" charset="0"/>
              </a:rPr>
            </a:br>
            <a:r>
              <a:rPr lang="en-US" sz="1600" dirty="0">
                <a:solidFill>
                  <a:srgbClr val="0070C0"/>
                </a:solidFill>
                <a:latin typeface="Courier New" pitchFamily="49" charset="0"/>
                <a:cs typeface="Courier New" pitchFamily="49" charset="0"/>
              </a:rPr>
              <a:t>GROUP BY </a:t>
            </a:r>
            <a:r>
              <a:rPr lang="en-US" sz="1600" dirty="0">
                <a:solidFill>
                  <a:srgbClr val="BC8F00"/>
                </a:solidFill>
                <a:latin typeface="Courier New" pitchFamily="49" charset="0"/>
                <a:cs typeface="Courier New" pitchFamily="49" charset="0"/>
              </a:rPr>
              <a:t>column1, column2</a:t>
            </a:r>
            <a:r>
              <a:rPr lang="en-US" sz="1600" dirty="0" smtClean="0">
                <a:solidFill>
                  <a:srgbClr val="BC8F00"/>
                </a:solidFill>
                <a:latin typeface="Courier New" pitchFamily="49" charset="0"/>
                <a:cs typeface="Courier New" pitchFamily="49" charset="0"/>
              </a:rPr>
              <a:t>;</a:t>
            </a:r>
          </a:p>
          <a:p>
            <a:pPr marL="800100" lvl="2" indent="0">
              <a:buNone/>
            </a:pPr>
            <a:endParaRPr lang="en-US" sz="1600" dirty="0"/>
          </a:p>
          <a:p>
            <a:pPr indent="-365760">
              <a:spcBef>
                <a:spcPts val="0"/>
              </a:spcBef>
            </a:pPr>
            <a:r>
              <a:rPr lang="en-US" sz="2000" dirty="0" smtClean="0"/>
              <a:t>The </a:t>
            </a:r>
            <a:r>
              <a:rPr lang="en-US" sz="2000" dirty="0"/>
              <a:t>following </a:t>
            </a:r>
            <a:r>
              <a:rPr lang="en-US" sz="2000" dirty="0" smtClean="0"/>
              <a:t>example calculates </a:t>
            </a:r>
            <a:r>
              <a:rPr lang="en-US" sz="2000" dirty="0"/>
              <a:t>the count of customers and displays it for </a:t>
            </a:r>
            <a:endParaRPr lang="en-US" sz="2000" dirty="0" smtClean="0"/>
          </a:p>
          <a:p>
            <a:pPr marL="347663" indent="0">
              <a:spcBef>
                <a:spcPts val="0"/>
              </a:spcBef>
              <a:buNone/>
            </a:pPr>
            <a:r>
              <a:rPr lang="en-US" sz="2000" dirty="0" smtClean="0"/>
              <a:t>each country:</a:t>
            </a:r>
            <a:endParaRPr lang="en-US" sz="2000" dirty="0"/>
          </a:p>
          <a:p>
            <a:pPr marL="777240" lvl="2" indent="0">
              <a:buNone/>
            </a:pPr>
            <a:r>
              <a:rPr lang="en-US" sz="1600" dirty="0">
                <a:solidFill>
                  <a:srgbClr val="0070C0"/>
                </a:solidFill>
                <a:latin typeface="Courier New" pitchFamily="49" charset="0"/>
                <a:cs typeface="Courier New" pitchFamily="49" charset="0"/>
              </a:rPr>
              <a:t>SELECT </a:t>
            </a:r>
            <a:r>
              <a:rPr lang="en-US" sz="1600" dirty="0" err="1">
                <a:solidFill>
                  <a:srgbClr val="BC8F00"/>
                </a:solidFill>
                <a:latin typeface="Courier New" pitchFamily="49" charset="0"/>
                <a:cs typeface="Courier New" pitchFamily="49" charset="0"/>
              </a:rPr>
              <a:t>customername</a:t>
            </a:r>
            <a:r>
              <a:rPr lang="en-US" sz="1600" dirty="0">
                <a:solidFill>
                  <a:srgbClr val="BC8F00"/>
                </a:solidFill>
                <a:latin typeface="Courier New" pitchFamily="49" charset="0"/>
                <a:cs typeface="Courier New" pitchFamily="49" charset="0"/>
              </a:rPr>
              <a:t>, </a:t>
            </a:r>
            <a:r>
              <a:rPr lang="en-US" sz="1600" dirty="0">
                <a:solidFill>
                  <a:srgbClr val="0070C0"/>
                </a:solidFill>
                <a:latin typeface="Courier New" pitchFamily="49" charset="0"/>
                <a:cs typeface="Courier New" pitchFamily="49" charset="0"/>
              </a:rPr>
              <a:t>count(</a:t>
            </a:r>
            <a:r>
              <a:rPr lang="en-US" sz="1600" dirty="0" err="1">
                <a:solidFill>
                  <a:srgbClr val="BC8F00"/>
                </a:solidFill>
                <a:latin typeface="Courier New" pitchFamily="49" charset="0"/>
                <a:cs typeface="Courier New" pitchFamily="49" charset="0"/>
              </a:rPr>
              <a:t>customername</a:t>
            </a:r>
            <a:r>
              <a:rPr lang="en-US" sz="1600" dirty="0">
                <a:solidFill>
                  <a:srgbClr val="00B050"/>
                </a:solidFill>
                <a:latin typeface="Courier New" pitchFamily="49" charset="0"/>
                <a:cs typeface="Courier New" pitchFamily="49" charset="0"/>
              </a:rPr>
              <a:t>)</a:t>
            </a:r>
            <a:r>
              <a:rPr lang="en-US" sz="1600" dirty="0">
                <a:solidFill>
                  <a:srgbClr val="0070C0"/>
                </a:solidFill>
                <a:latin typeface="Courier New" pitchFamily="49" charset="0"/>
                <a:cs typeface="Courier New" pitchFamily="49" charset="0"/>
              </a:rPr>
              <a:t> </a:t>
            </a:r>
          </a:p>
          <a:p>
            <a:pPr marL="777240" lvl="2" indent="0">
              <a:buNone/>
            </a:pPr>
            <a:r>
              <a:rPr lang="en-US" sz="1600" dirty="0">
                <a:solidFill>
                  <a:srgbClr val="0070C0"/>
                </a:solidFill>
                <a:latin typeface="Courier New" pitchFamily="49" charset="0"/>
                <a:cs typeface="Courier New" pitchFamily="49" charset="0"/>
              </a:rPr>
              <a:t>FROM </a:t>
            </a:r>
            <a:r>
              <a:rPr lang="en-US" sz="1600" dirty="0">
                <a:solidFill>
                  <a:srgbClr val="BC8F00"/>
                </a:solidFill>
                <a:latin typeface="Courier New" pitchFamily="49" charset="0"/>
                <a:cs typeface="Courier New" pitchFamily="49" charset="0"/>
              </a:rPr>
              <a:t>customers</a:t>
            </a:r>
            <a:r>
              <a:rPr lang="en-US" sz="1600" dirty="0">
                <a:solidFill>
                  <a:srgbClr val="0070C0"/>
                </a:solidFill>
                <a:latin typeface="Courier New" pitchFamily="49" charset="0"/>
                <a:cs typeface="Courier New" pitchFamily="49" charset="0"/>
              </a:rPr>
              <a:t> </a:t>
            </a:r>
          </a:p>
          <a:p>
            <a:pPr marL="777240" lvl="2" indent="0">
              <a:buNone/>
            </a:pPr>
            <a:r>
              <a:rPr lang="en-US" sz="1600" dirty="0">
                <a:solidFill>
                  <a:srgbClr val="0070C0"/>
                </a:solidFill>
                <a:latin typeface="Courier New" pitchFamily="49" charset="0"/>
                <a:cs typeface="Courier New" pitchFamily="49" charset="0"/>
              </a:rPr>
              <a:t>GROUP BY </a:t>
            </a:r>
            <a:r>
              <a:rPr lang="en-US" sz="1600" dirty="0">
                <a:solidFill>
                  <a:srgbClr val="BC8F00"/>
                </a:solidFill>
                <a:latin typeface="Courier New" pitchFamily="49" charset="0"/>
                <a:cs typeface="Courier New" pitchFamily="49" charset="0"/>
              </a:rPr>
              <a:t>country</a:t>
            </a:r>
            <a:r>
              <a:rPr lang="en-US" sz="1600" dirty="0">
                <a:solidFill>
                  <a:srgbClr val="00B050"/>
                </a:solidFill>
                <a:latin typeface="Courier New" pitchFamily="49" charset="0"/>
                <a:cs typeface="Courier New" pitchFamily="49" charset="0"/>
              </a:rPr>
              <a:t>;</a:t>
            </a:r>
          </a:p>
          <a:p>
            <a:pPr marL="0" indent="0">
              <a:buNone/>
            </a:pPr>
            <a:endParaRPr lang="en-US" dirty="0"/>
          </a:p>
        </p:txBody>
      </p:sp>
      <p:sp>
        <p:nvSpPr>
          <p:cNvPr id="7170" name="Title 1"/>
          <p:cNvSpPr>
            <a:spLocks noGrp="1"/>
          </p:cNvSpPr>
          <p:nvPr>
            <p:ph type="title"/>
          </p:nvPr>
        </p:nvSpPr>
        <p:spPr/>
        <p:txBody>
          <a:bodyPr/>
          <a:lstStyle/>
          <a:p>
            <a:pPr lvl="1"/>
            <a:r>
              <a:rPr lang="en-US" kern="1200" dirty="0">
                <a:latin typeface="Verdana" pitchFamily="34" charset="0"/>
                <a:ea typeface="+mn-ea"/>
                <a:cs typeface="+mn-cs"/>
              </a:rPr>
              <a:t>What is </a:t>
            </a:r>
            <a:r>
              <a:rPr lang="en-US" kern="1200" dirty="0" smtClean="0">
                <a:latin typeface="Verdana" pitchFamily="34" charset="0"/>
                <a:ea typeface="+mn-ea"/>
                <a:cs typeface="+mn-cs"/>
              </a:rPr>
              <a:t>a </a:t>
            </a:r>
            <a:r>
              <a:rPr lang="en-US" kern="1200" dirty="0">
                <a:latin typeface="Verdana" pitchFamily="34" charset="0"/>
                <a:ea typeface="+mn-ea"/>
                <a:cs typeface="+mn-cs"/>
              </a:rPr>
              <a:t>GROUP BY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12</a:t>
            </a:fld>
            <a:endParaRPr lang="en-US" sz="1400" dirty="0"/>
          </a:p>
        </p:txBody>
      </p:sp>
    </p:spTree>
    <p:extLst>
      <p:ext uri="{BB962C8B-B14F-4D97-AF65-F5344CB8AC3E}">
        <p14:creationId xmlns:p14="http://schemas.microsoft.com/office/powerpoint/2010/main" val="182337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62890" indent="-285750">
              <a:spcBef>
                <a:spcPts val="0"/>
              </a:spcBef>
            </a:pPr>
            <a:r>
              <a:rPr lang="en-US" sz="2000" dirty="0" smtClean="0"/>
              <a:t>Queries </a:t>
            </a:r>
            <a:r>
              <a:rPr lang="en-US" sz="2000" dirty="0"/>
              <a:t>that return a sole value are known as </a:t>
            </a:r>
            <a:r>
              <a:rPr lang="en-US" sz="2000" i="1" dirty="0"/>
              <a:t>Scalar Aggregate </a:t>
            </a:r>
            <a:r>
              <a:rPr lang="en-US" sz="2000" dirty="0"/>
              <a:t>values. </a:t>
            </a:r>
            <a:endParaRPr lang="en-US" sz="2000" dirty="0" smtClean="0"/>
          </a:p>
          <a:p>
            <a:pPr marL="262890" indent="-285750">
              <a:spcBef>
                <a:spcPts val="0"/>
              </a:spcBef>
            </a:pPr>
            <a:r>
              <a:rPr lang="en-US" sz="2000" dirty="0"/>
              <a:t>Scalar Aggre</a:t>
            </a:r>
            <a:r>
              <a:rPr lang="en-US" sz="2000" dirty="0" smtClean="0"/>
              <a:t>gates </a:t>
            </a:r>
            <a:r>
              <a:rPr lang="en-US" sz="2000" dirty="0"/>
              <a:t>do not need a GROUP BY clause. </a:t>
            </a:r>
            <a:endParaRPr lang="en-US" sz="2000" dirty="0" smtClean="0"/>
          </a:p>
          <a:p>
            <a:pPr marL="262890" indent="-285750">
              <a:spcBef>
                <a:spcPts val="0"/>
              </a:spcBef>
            </a:pPr>
            <a:r>
              <a:rPr lang="en-US" sz="2000" dirty="0" smtClean="0"/>
              <a:t>For </a:t>
            </a:r>
            <a:r>
              <a:rPr lang="en-US" sz="2000" dirty="0"/>
              <a:t>example:</a:t>
            </a:r>
          </a:p>
          <a:p>
            <a:pPr marL="765810" lvl="1" indent="-365760">
              <a:lnSpc>
                <a:spcPct val="120000"/>
              </a:lnSpc>
              <a:spcBef>
                <a:spcPts val="0"/>
              </a:spcBef>
              <a:buNone/>
            </a:pPr>
            <a:r>
              <a:rPr lang="en-US" dirty="0" smtClean="0"/>
              <a:t>	</a:t>
            </a:r>
            <a:r>
              <a:rPr lang="en-US" sz="1600" dirty="0" smtClean="0">
                <a:solidFill>
                  <a:srgbClr val="0070C0"/>
                </a:solidFill>
                <a:latin typeface="Courier New" pitchFamily="49" charset="0"/>
                <a:cs typeface="Courier New" pitchFamily="49" charset="0"/>
              </a:rPr>
              <a:t>SELECT </a:t>
            </a:r>
            <a:r>
              <a:rPr lang="en-US" sz="1600" dirty="0">
                <a:solidFill>
                  <a:srgbClr val="0070C0"/>
                </a:solidFill>
                <a:latin typeface="Courier New" pitchFamily="49" charset="0"/>
                <a:cs typeface="Courier New" pitchFamily="49" charset="0"/>
              </a:rPr>
              <a:t>COUNT(*) </a:t>
            </a:r>
            <a:endParaRPr lang="en-US" sz="1600" dirty="0" smtClean="0">
              <a:solidFill>
                <a:srgbClr val="0070C0"/>
              </a:solidFill>
              <a:latin typeface="Courier New" pitchFamily="49" charset="0"/>
              <a:cs typeface="Courier New" pitchFamily="49" charset="0"/>
            </a:endParaRPr>
          </a:p>
          <a:p>
            <a:pPr marL="765810" lvl="1" indent="-365760">
              <a:lnSpc>
                <a:spcPct val="120000"/>
              </a:lnSpc>
              <a:spcBef>
                <a:spcPts val="0"/>
              </a:spcBef>
              <a:buNone/>
            </a:pPr>
            <a:r>
              <a:rPr lang="en-US" sz="1600" dirty="0">
                <a:solidFill>
                  <a:srgbClr val="0070C0"/>
                </a:solidFill>
                <a:latin typeface="Courier New" pitchFamily="49" charset="0"/>
                <a:cs typeface="Courier New" pitchFamily="49" charset="0"/>
              </a:rPr>
              <a:t>	</a:t>
            </a:r>
            <a:r>
              <a:rPr lang="en-US" sz="1600" dirty="0" smtClean="0">
                <a:solidFill>
                  <a:srgbClr val="0070C0"/>
                </a:solidFill>
                <a:latin typeface="Courier New" pitchFamily="49" charset="0"/>
                <a:cs typeface="Courier New" pitchFamily="49" charset="0"/>
              </a:rPr>
              <a:t>FROM </a:t>
            </a:r>
            <a:r>
              <a:rPr lang="en-US" sz="1600" dirty="0" smtClean="0">
                <a:solidFill>
                  <a:srgbClr val="BC8F00"/>
                </a:solidFill>
                <a:latin typeface="Courier New" pitchFamily="49" charset="0"/>
                <a:cs typeface="Courier New" pitchFamily="49" charset="0"/>
              </a:rPr>
              <a:t>CUSTOMERS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indent="-365760">
              <a:lnSpc>
                <a:spcPct val="120000"/>
              </a:lnSpc>
              <a:spcBef>
                <a:spcPts val="0"/>
              </a:spcBef>
            </a:pPr>
            <a:endParaRPr lang="en-US" dirty="0" smtClean="0"/>
          </a:p>
          <a:p>
            <a:pPr marL="262890" indent="-285750">
              <a:spcBef>
                <a:spcPts val="0"/>
              </a:spcBef>
            </a:pPr>
            <a:r>
              <a:rPr lang="en-US" sz="2000" dirty="0"/>
              <a:t>Queries that return both regular column values and aggregate functions are  commonly called </a:t>
            </a:r>
            <a:r>
              <a:rPr lang="en-US" sz="2000" i="1" dirty="0"/>
              <a:t>Vector Aggregates</a:t>
            </a:r>
            <a:r>
              <a:rPr lang="en-US" sz="2000" dirty="0"/>
              <a:t>. </a:t>
            </a:r>
          </a:p>
          <a:p>
            <a:pPr marL="262890" indent="-285750">
              <a:spcBef>
                <a:spcPts val="0"/>
              </a:spcBef>
            </a:pPr>
            <a:r>
              <a:rPr lang="en-US" sz="2000" dirty="0"/>
              <a:t>Vector Aggregates use the GROUP BY clause and return one or many rows.</a:t>
            </a:r>
          </a:p>
          <a:p>
            <a:pPr marL="262890" indent="-285750">
              <a:spcBef>
                <a:spcPts val="0"/>
              </a:spcBef>
            </a:pPr>
            <a:r>
              <a:rPr lang="en-US" sz="2000" dirty="0"/>
              <a:t>For example</a:t>
            </a:r>
            <a:r>
              <a:rPr lang="en-US" dirty="0" smtClean="0"/>
              <a:t>:</a:t>
            </a:r>
          </a:p>
          <a:p>
            <a:pPr marL="765810" lvl="1" indent="-365760">
              <a:lnSpc>
                <a:spcPct val="120000"/>
              </a:lnSpc>
              <a:spcBef>
                <a:spcPts val="0"/>
              </a:spcBef>
              <a:buNone/>
            </a:pPr>
            <a:r>
              <a:rPr lang="en-US" dirty="0" smtClean="0">
                <a:solidFill>
                  <a:srgbClr val="0070C0"/>
                </a:solidFill>
              </a:rPr>
              <a:t>	</a:t>
            </a:r>
            <a:r>
              <a:rPr lang="en-US" sz="1600" dirty="0" smtClean="0">
                <a:solidFill>
                  <a:srgbClr val="0070C0"/>
                </a:solidFill>
                <a:latin typeface="Courier New" pitchFamily="49" charset="0"/>
                <a:cs typeface="Courier New" pitchFamily="49" charset="0"/>
              </a:rPr>
              <a:t>SELECT</a:t>
            </a:r>
            <a:r>
              <a:rPr lang="en-US" sz="1600" dirty="0" smtClean="0">
                <a:latin typeface="Courier New" pitchFamily="49" charset="0"/>
                <a:cs typeface="Courier New" pitchFamily="49" charset="0"/>
              </a:rPr>
              <a:t> </a:t>
            </a:r>
            <a:r>
              <a:rPr lang="en-US" sz="1600" dirty="0" smtClean="0">
                <a:solidFill>
                  <a:srgbClr val="BC8F00"/>
                </a:solidFill>
                <a:latin typeface="Courier New" pitchFamily="49" charset="0"/>
                <a:cs typeface="Courier New" pitchFamily="49" charset="0"/>
              </a:rPr>
              <a:t>CUSTOMERNAME, COUNTRY </a:t>
            </a:r>
          </a:p>
          <a:p>
            <a:pPr marL="765810" lvl="1" indent="-365760">
              <a:lnSpc>
                <a:spcPct val="120000"/>
              </a:lnSpc>
              <a:spcBef>
                <a:spcPts val="0"/>
              </a:spcBef>
              <a:buNone/>
            </a:pPr>
            <a:r>
              <a:rPr lang="en-US" sz="1600" dirty="0">
                <a:solidFill>
                  <a:srgbClr val="BC8F00"/>
                </a:solidFill>
                <a:latin typeface="Courier New" pitchFamily="49" charset="0"/>
                <a:cs typeface="Courier New" pitchFamily="49" charset="0"/>
              </a:rPr>
              <a:t>	</a:t>
            </a:r>
            <a:r>
              <a:rPr lang="en-US" sz="1600" dirty="0" smtClean="0">
                <a:solidFill>
                  <a:srgbClr val="0070C0"/>
                </a:solidFill>
                <a:latin typeface="Courier New" pitchFamily="49" charset="0"/>
                <a:cs typeface="Courier New" pitchFamily="49" charset="0"/>
              </a:rPr>
              <a:t>FROM</a:t>
            </a:r>
            <a:r>
              <a:rPr lang="en-US" sz="1600" dirty="0" smtClean="0">
                <a:solidFill>
                  <a:srgbClr val="BC8F00"/>
                </a:solidFill>
                <a:latin typeface="Courier New" pitchFamily="49" charset="0"/>
                <a:cs typeface="Courier New" pitchFamily="49" charset="0"/>
              </a:rPr>
              <a:t> CUSTOMERS;</a:t>
            </a:r>
            <a:endParaRPr lang="en-US" sz="1600" dirty="0">
              <a:solidFill>
                <a:srgbClr val="BC8F00"/>
              </a:solidFill>
              <a:latin typeface="Courier New" pitchFamily="49" charset="0"/>
              <a:cs typeface="Courier New" pitchFamily="49" charset="0"/>
            </a:endParaRPr>
          </a:p>
          <a:p>
            <a:pPr marL="765810" lvl="1" indent="-365760">
              <a:lnSpc>
                <a:spcPct val="120000"/>
              </a:lnSpc>
              <a:spcBef>
                <a:spcPts val="0"/>
              </a:spcBef>
              <a:buNone/>
            </a:pPr>
            <a:r>
              <a:rPr lang="en-US" sz="1600" dirty="0" smtClean="0">
                <a:solidFill>
                  <a:srgbClr val="0070C0"/>
                </a:solidFill>
                <a:latin typeface="Courier New" pitchFamily="49" charset="0"/>
                <a:cs typeface="Courier New" pitchFamily="49" charset="0"/>
              </a:rPr>
              <a:t>	SELECT</a:t>
            </a:r>
            <a:r>
              <a:rPr lang="en-US" sz="1600" dirty="0" smtClean="0">
                <a:latin typeface="Courier New" pitchFamily="49" charset="0"/>
                <a:cs typeface="Courier New" pitchFamily="49" charset="0"/>
              </a:rPr>
              <a:t> </a:t>
            </a:r>
            <a:r>
              <a:rPr lang="en-US" sz="1600" dirty="0">
                <a:solidFill>
                  <a:srgbClr val="BC8F00"/>
                </a:solidFill>
                <a:latin typeface="Courier New" pitchFamily="49" charset="0"/>
                <a:cs typeface="Courier New" pitchFamily="49" charset="0"/>
              </a:rPr>
              <a:t>CUSTOMERNAME, COUNTRY </a:t>
            </a:r>
            <a:endParaRPr lang="en-US" sz="1600" dirty="0" smtClean="0">
              <a:solidFill>
                <a:srgbClr val="BC8F00"/>
              </a:solidFill>
              <a:latin typeface="Courier New" pitchFamily="49" charset="0"/>
              <a:cs typeface="Courier New" pitchFamily="49" charset="0"/>
            </a:endParaRPr>
          </a:p>
          <a:p>
            <a:pPr marL="765810" lvl="1" indent="-365760">
              <a:lnSpc>
                <a:spcPct val="120000"/>
              </a:lnSpc>
              <a:spcBef>
                <a:spcPts val="0"/>
              </a:spcBef>
              <a:buNone/>
            </a:pPr>
            <a:r>
              <a:rPr lang="en-US" sz="1600" dirty="0">
                <a:solidFill>
                  <a:srgbClr val="BC8F00"/>
                </a:solidFill>
                <a:latin typeface="Courier New" pitchFamily="49" charset="0"/>
                <a:cs typeface="Courier New" pitchFamily="49" charset="0"/>
              </a:rPr>
              <a:t>	</a:t>
            </a:r>
            <a:r>
              <a:rPr lang="en-US" sz="1600" dirty="0" smtClean="0">
                <a:solidFill>
                  <a:srgbClr val="0070C0"/>
                </a:solidFill>
                <a:latin typeface="Courier New" pitchFamily="49" charset="0"/>
                <a:cs typeface="Courier New" pitchFamily="49" charset="0"/>
              </a:rPr>
              <a:t>FROM</a:t>
            </a:r>
            <a:r>
              <a:rPr lang="en-US" sz="1600" dirty="0" smtClean="0">
                <a:solidFill>
                  <a:srgbClr val="BC8F00"/>
                </a:solidFill>
                <a:latin typeface="Courier New" pitchFamily="49" charset="0"/>
                <a:cs typeface="Courier New" pitchFamily="49" charset="0"/>
              </a:rPr>
              <a:t> </a:t>
            </a:r>
            <a:r>
              <a:rPr lang="en-US" sz="1600" dirty="0">
                <a:solidFill>
                  <a:srgbClr val="BC8F00"/>
                </a:solidFill>
                <a:latin typeface="Courier New" pitchFamily="49" charset="0"/>
                <a:cs typeface="Courier New" pitchFamily="49" charset="0"/>
              </a:rPr>
              <a:t>CUSTOMERS </a:t>
            </a:r>
            <a:endParaRPr lang="en-US" sz="1600" dirty="0" smtClean="0">
              <a:solidFill>
                <a:srgbClr val="BC8F00"/>
              </a:solidFill>
              <a:latin typeface="Courier New" pitchFamily="49" charset="0"/>
              <a:cs typeface="Courier New" pitchFamily="49" charset="0"/>
            </a:endParaRPr>
          </a:p>
          <a:p>
            <a:pPr marL="765810" lvl="1" indent="-365760">
              <a:lnSpc>
                <a:spcPct val="120000"/>
              </a:lnSpc>
              <a:spcBef>
                <a:spcPts val="0"/>
              </a:spcBef>
              <a:buNone/>
            </a:pPr>
            <a:r>
              <a:rPr lang="en-US" sz="1600" dirty="0">
                <a:solidFill>
                  <a:srgbClr val="BC8F00"/>
                </a:solidFill>
                <a:latin typeface="Courier New" pitchFamily="49" charset="0"/>
                <a:cs typeface="Courier New" pitchFamily="49" charset="0"/>
              </a:rPr>
              <a:t>	</a:t>
            </a:r>
            <a:r>
              <a:rPr lang="en-US" sz="1600" dirty="0" smtClean="0">
                <a:solidFill>
                  <a:srgbClr val="0070C0"/>
                </a:solidFill>
                <a:latin typeface="Courier New" pitchFamily="49" charset="0"/>
                <a:cs typeface="Courier New" pitchFamily="49" charset="0"/>
              </a:rPr>
              <a:t>GROUP</a:t>
            </a:r>
            <a:r>
              <a:rPr lang="en-US" sz="1600" dirty="0" smtClean="0">
                <a:solidFill>
                  <a:srgbClr val="BC8F00"/>
                </a:solidFill>
                <a:latin typeface="Courier New" pitchFamily="49" charset="0"/>
                <a:cs typeface="Courier New" pitchFamily="49" charset="0"/>
              </a:rPr>
              <a:t> </a:t>
            </a:r>
            <a:r>
              <a:rPr lang="en-US" sz="1600" dirty="0">
                <a:solidFill>
                  <a:srgbClr val="0070C0"/>
                </a:solidFill>
                <a:latin typeface="Courier New" pitchFamily="49" charset="0"/>
                <a:cs typeface="Courier New" pitchFamily="49" charset="0"/>
              </a:rPr>
              <a:t>BY  </a:t>
            </a:r>
            <a:r>
              <a:rPr lang="en-US" sz="1600" dirty="0" smtClean="0">
                <a:solidFill>
                  <a:srgbClr val="BC8F00"/>
                </a:solidFill>
                <a:latin typeface="Courier New" pitchFamily="49" charset="0"/>
                <a:cs typeface="Courier New" pitchFamily="49" charset="0"/>
              </a:rPr>
              <a:t>COUNTRY;</a:t>
            </a:r>
            <a:endParaRPr lang="en-US" sz="1600" dirty="0">
              <a:solidFill>
                <a:srgbClr val="BC8F00"/>
              </a:solidFill>
              <a:latin typeface="Courier New" pitchFamily="49" charset="0"/>
              <a:cs typeface="Courier New" pitchFamily="49" charset="0"/>
            </a:endParaRPr>
          </a:p>
        </p:txBody>
      </p:sp>
      <p:sp>
        <p:nvSpPr>
          <p:cNvPr id="2" name="Title 1"/>
          <p:cNvSpPr>
            <a:spLocks noGrp="1"/>
          </p:cNvSpPr>
          <p:nvPr>
            <p:ph type="title"/>
          </p:nvPr>
        </p:nvSpPr>
        <p:spPr/>
        <p:txBody>
          <a:bodyPr/>
          <a:lstStyle/>
          <a:p>
            <a:pPr marL="0" indent="0"/>
            <a:r>
              <a:rPr lang="en-US" sz="3200" dirty="0" smtClean="0"/>
              <a:t>Classifications of GROUP BY Clause</a:t>
            </a:r>
            <a:endParaRPr lang="en-US" sz="3200" dirty="0"/>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13</a:t>
            </a:fld>
            <a:endParaRPr lang="en-US" sz="1400" dirty="0"/>
          </a:p>
        </p:txBody>
      </p:sp>
    </p:spTree>
    <p:extLst>
      <p:ext uri="{BB962C8B-B14F-4D97-AF65-F5344CB8AC3E}">
        <p14:creationId xmlns:p14="http://schemas.microsoft.com/office/powerpoint/2010/main" val="325245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bg1"/>
                </a:solidFill>
              </a:rPr>
              <a:t>Example: GROUP BY with One </a:t>
            </a:r>
            <a:r>
              <a:rPr lang="en-US" sz="3200" dirty="0">
                <a:solidFill>
                  <a:schemeClr val="bg1"/>
                </a:solidFill>
              </a:rPr>
              <a:t>S</a:t>
            </a:r>
            <a:r>
              <a:rPr lang="en-US" sz="3200" dirty="0" smtClean="0">
                <a:solidFill>
                  <a:schemeClr val="bg1"/>
                </a:solidFill>
              </a:rPr>
              <a:t>elect Field</a:t>
            </a:r>
          </a:p>
        </p:txBody>
      </p:sp>
      <p:graphicFrame>
        <p:nvGraphicFramePr>
          <p:cNvPr id="11" name="Table 10"/>
          <p:cNvGraphicFramePr>
            <a:graphicFrameLocks noGrp="1"/>
          </p:cNvGraphicFramePr>
          <p:nvPr>
            <p:extLst>
              <p:ext uri="{D42A27DB-BD31-4B8C-83A1-F6EECF244321}">
                <p14:modId xmlns:p14="http://schemas.microsoft.com/office/powerpoint/2010/main" val="1287438857"/>
              </p:ext>
            </p:extLst>
          </p:nvPr>
        </p:nvGraphicFramePr>
        <p:xfrm>
          <a:off x="2083632" y="4876800"/>
          <a:ext cx="3402768" cy="914400"/>
        </p:xfrm>
        <a:graphic>
          <a:graphicData uri="http://schemas.openxmlformats.org/drawingml/2006/table">
            <a:tbl>
              <a:tblPr firstRow="1" bandRow="1">
                <a:tableStyleId>{21E4AEA4-8DFA-4A89-87EB-49C32662AFE0}</a:tableStyleId>
              </a:tblPr>
              <a:tblGrid>
                <a:gridCol w="1408682"/>
                <a:gridCol w="1994086"/>
              </a:tblGrid>
              <a:tr h="231664">
                <a:tc>
                  <a:txBody>
                    <a:bodyPr/>
                    <a:lstStyle/>
                    <a:p>
                      <a:pPr algn="ctr"/>
                      <a:r>
                        <a:rPr lang="en-US" sz="1400" dirty="0" smtClean="0"/>
                        <a:t>Country</a:t>
                      </a:r>
                      <a:endParaRPr lang="en-US" sz="1400" b="0" dirty="0">
                        <a:solidFill>
                          <a:schemeClr val="tx1"/>
                        </a:solidFill>
                        <a:latin typeface="Arial" pitchFamily="34" charset="0"/>
                        <a:cs typeface="Arial" pitchFamily="34" charset="0"/>
                      </a:endParaRPr>
                    </a:p>
                  </a:txBody>
                  <a:tcPr anchor="ctr"/>
                </a:tc>
                <a:tc>
                  <a:txBody>
                    <a:bodyPr/>
                    <a:lstStyle/>
                    <a:p>
                      <a:pPr algn="ctr"/>
                      <a:r>
                        <a:rPr lang="en-US" sz="1400" dirty="0" smtClean="0"/>
                        <a:t>count(</a:t>
                      </a:r>
                      <a:r>
                        <a:rPr lang="en-US" sz="1400" dirty="0" err="1" smtClean="0"/>
                        <a:t>customernumber</a:t>
                      </a:r>
                      <a:r>
                        <a:rPr lang="en-US" sz="1400" dirty="0" smtClean="0"/>
                        <a:t>)</a:t>
                      </a:r>
                      <a:endParaRPr lang="en-US" sz="1400" b="0" dirty="0">
                        <a:solidFill>
                          <a:schemeClr val="tx1"/>
                        </a:solidFill>
                        <a:latin typeface="Arial" pitchFamily="34" charset="0"/>
                        <a:cs typeface="Arial" pitchFamily="34" charset="0"/>
                      </a:endParaRPr>
                    </a:p>
                  </a:txBody>
                  <a:tcPr anchor="ctr"/>
                </a:tc>
              </a:tr>
              <a:tr h="231664">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3</a:t>
                      </a:r>
                      <a:endParaRPr lang="en-US" sz="1400" dirty="0">
                        <a:latin typeface="Arial" pitchFamily="34" charset="0"/>
                        <a:cs typeface="Arial" pitchFamily="34" charset="0"/>
                      </a:endParaRPr>
                    </a:p>
                  </a:txBody>
                  <a:tcPr anchor="ctr"/>
                </a:tc>
              </a:tr>
              <a:tr h="225536">
                <a:tc>
                  <a:txBody>
                    <a:bodyPr/>
                    <a:lstStyle/>
                    <a:p>
                      <a:pPr algn="ctr"/>
                      <a:r>
                        <a:rPr lang="en-US" sz="1400" dirty="0" smtClean="0"/>
                        <a:t>Japan</a:t>
                      </a:r>
                      <a:endParaRPr lang="en-US" sz="1400" dirty="0">
                        <a:latin typeface="Arial" pitchFamily="34" charset="0"/>
                        <a:cs typeface="Arial" pitchFamily="34" charset="0"/>
                      </a:endParaRPr>
                    </a:p>
                  </a:txBody>
                  <a:tcPr anchor="ctr"/>
                </a:tc>
                <a:tc>
                  <a:txBody>
                    <a:bodyPr/>
                    <a:lstStyle/>
                    <a:p>
                      <a:pPr algn="ctr"/>
                      <a:r>
                        <a:rPr lang="en-US" sz="1400" dirty="0" smtClean="0"/>
                        <a:t>3</a:t>
                      </a:r>
                      <a:endParaRPr lang="en-US" sz="1400" dirty="0">
                        <a:latin typeface="Arial" pitchFamily="34" charset="0"/>
                        <a:cs typeface="Arial" pitchFamily="34" charset="0"/>
                      </a:endParaRPr>
                    </a:p>
                  </a:txBody>
                  <a:tcPr anchor="ctr"/>
                </a:tc>
              </a:tr>
            </a:tbl>
          </a:graphicData>
        </a:graphic>
      </p:graphicFrame>
      <p:sp>
        <p:nvSpPr>
          <p:cNvPr id="12" name="TextBox 11"/>
          <p:cNvSpPr txBox="1"/>
          <p:nvPr/>
        </p:nvSpPr>
        <p:spPr>
          <a:xfrm>
            <a:off x="533400" y="4648200"/>
            <a:ext cx="1454524" cy="400110"/>
          </a:xfrm>
          <a:prstGeom prst="rect">
            <a:avLst/>
          </a:prstGeom>
          <a:noFill/>
        </p:spPr>
        <p:txBody>
          <a:bodyPr wrap="square" rtlCol="0">
            <a:spAutoFit/>
          </a:bodyPr>
          <a:lstStyle/>
          <a:p>
            <a:pPr marL="231775" indent="-231775">
              <a:buFont typeface="Arial" pitchFamily="34" charset="0"/>
              <a:buChar char="•"/>
            </a:pPr>
            <a:r>
              <a:rPr lang="en-US" sz="2000" dirty="0" smtClean="0"/>
              <a:t>Output:</a:t>
            </a:r>
            <a:endParaRPr lang="en-US" sz="2000" dirty="0"/>
          </a:p>
        </p:txBody>
      </p:sp>
      <p:graphicFrame>
        <p:nvGraphicFramePr>
          <p:cNvPr id="14" name="Table 13"/>
          <p:cNvGraphicFramePr>
            <a:graphicFrameLocks noGrp="1"/>
          </p:cNvGraphicFramePr>
          <p:nvPr>
            <p:extLst>
              <p:ext uri="{D42A27DB-BD31-4B8C-83A1-F6EECF244321}">
                <p14:modId xmlns:p14="http://schemas.microsoft.com/office/powerpoint/2010/main" val="770864593"/>
              </p:ext>
            </p:extLst>
          </p:nvPr>
        </p:nvGraphicFramePr>
        <p:xfrm>
          <a:off x="2034267" y="1295400"/>
          <a:ext cx="5204733" cy="2133600"/>
        </p:xfrm>
        <a:graphic>
          <a:graphicData uri="http://schemas.openxmlformats.org/drawingml/2006/table">
            <a:tbl>
              <a:tblPr firstRow="1" bandRow="1">
                <a:tableStyleId>{21E4AEA4-8DFA-4A89-87EB-49C32662AFE0}</a:tableStyleId>
              </a:tblPr>
              <a:tblGrid>
                <a:gridCol w="1809748"/>
                <a:gridCol w="1380561"/>
                <a:gridCol w="2014424"/>
              </a:tblGrid>
              <a:tr h="292193">
                <a:tc>
                  <a:txBody>
                    <a:bodyPr/>
                    <a:lstStyle/>
                    <a:p>
                      <a:pPr algn="ctr"/>
                      <a:r>
                        <a:rPr lang="en-US" sz="1400" dirty="0" err="1" smtClean="0"/>
                        <a:t>CustomerNumber</a:t>
                      </a:r>
                      <a:endParaRPr lang="en-US" sz="1400" b="1" dirty="0">
                        <a:solidFill>
                          <a:schemeClr val="tx1"/>
                        </a:solidFill>
                        <a:latin typeface="Arial" pitchFamily="34" charset="0"/>
                        <a:cs typeface="Arial" pitchFamily="34" charset="0"/>
                      </a:endParaRPr>
                    </a:p>
                  </a:txBody>
                  <a:tcPr anchor="ctr"/>
                </a:tc>
                <a:tc>
                  <a:txBody>
                    <a:bodyPr/>
                    <a:lstStyle/>
                    <a:p>
                      <a:pPr algn="ctr"/>
                      <a:r>
                        <a:rPr lang="en-US" sz="1400" dirty="0" smtClean="0"/>
                        <a:t>Country</a:t>
                      </a:r>
                      <a:endParaRPr lang="en-US" sz="1400" b="1" dirty="0">
                        <a:solidFill>
                          <a:schemeClr val="tx1"/>
                        </a:solidFill>
                        <a:latin typeface="Arial" pitchFamily="34" charset="0"/>
                        <a:cs typeface="Arial" pitchFamily="34" charset="0"/>
                      </a:endParaRPr>
                    </a:p>
                  </a:txBody>
                  <a:tcPr anchor="ctr"/>
                </a:tc>
                <a:tc>
                  <a:txBody>
                    <a:bodyPr/>
                    <a:lstStyle/>
                    <a:p>
                      <a:pPr algn="ctr"/>
                      <a:r>
                        <a:rPr lang="en-US" sz="1400" dirty="0" smtClean="0"/>
                        <a:t>State</a:t>
                      </a:r>
                      <a:endParaRPr lang="en-US" sz="1400" b="1" dirty="0">
                        <a:solidFill>
                          <a:schemeClr val="tx1"/>
                        </a:solidFill>
                        <a:latin typeface="Arial" pitchFamily="34" charset="0"/>
                        <a:cs typeface="Arial" pitchFamily="34" charset="0"/>
                      </a:endParaRPr>
                    </a:p>
                  </a:txBody>
                  <a:tcPr anchor="ctr"/>
                </a:tc>
              </a:tr>
              <a:tr h="292193">
                <a:tc>
                  <a:txBody>
                    <a:bodyPr/>
                    <a:lstStyle/>
                    <a:p>
                      <a:pPr algn="ctr"/>
                      <a:r>
                        <a:rPr lang="en-US" sz="1400" dirty="0" smtClean="0"/>
                        <a:t>486</a:t>
                      </a:r>
                      <a:endParaRPr lang="en-US" sz="1400" dirty="0">
                        <a:latin typeface="Arial" pitchFamily="34" charset="0"/>
                        <a:cs typeface="Arial" pitchFamily="34" charset="0"/>
                      </a:endParaRPr>
                    </a:p>
                  </a:txBody>
                  <a:tcPr anchor="ctr"/>
                </a:tc>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PA</a:t>
                      </a:r>
                      <a:endParaRPr lang="en-US" sz="1400" dirty="0">
                        <a:latin typeface="Arial" pitchFamily="34" charset="0"/>
                        <a:cs typeface="Arial" pitchFamily="34" charset="0"/>
                      </a:endParaRPr>
                    </a:p>
                  </a:txBody>
                  <a:tcPr anchor="ctr"/>
                </a:tc>
              </a:tr>
              <a:tr h="292193">
                <a:tc>
                  <a:txBody>
                    <a:bodyPr/>
                    <a:lstStyle/>
                    <a:p>
                      <a:pPr algn="ctr"/>
                      <a:r>
                        <a:rPr lang="en-US" sz="1400" dirty="0" smtClean="0"/>
                        <a:t>487</a:t>
                      </a:r>
                      <a:endParaRPr lang="en-US" sz="1400" dirty="0">
                        <a:latin typeface="Arial" pitchFamily="34" charset="0"/>
                        <a:cs typeface="Arial" pitchFamily="34" charset="0"/>
                      </a:endParaRPr>
                    </a:p>
                  </a:txBody>
                  <a:tcPr anchor="ctr"/>
                </a:tc>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CA</a:t>
                      </a:r>
                      <a:endParaRPr lang="en-US" sz="1400" dirty="0">
                        <a:latin typeface="Arial" pitchFamily="34" charset="0"/>
                        <a:cs typeface="Arial" pitchFamily="34" charset="0"/>
                      </a:endParaRPr>
                    </a:p>
                  </a:txBody>
                  <a:tcPr anchor="ctr"/>
                </a:tc>
              </a:tr>
              <a:tr h="226683">
                <a:tc>
                  <a:txBody>
                    <a:bodyPr/>
                    <a:lstStyle/>
                    <a:p>
                      <a:pPr algn="ctr"/>
                      <a:r>
                        <a:rPr lang="en-US" sz="1400" dirty="0" smtClean="0"/>
                        <a:t>345</a:t>
                      </a:r>
                      <a:endParaRPr lang="en-US" sz="1400" dirty="0">
                        <a:latin typeface="Arial" pitchFamily="34" charset="0"/>
                        <a:cs typeface="Arial" pitchFamily="34" charset="0"/>
                      </a:endParaRPr>
                    </a:p>
                  </a:txBody>
                  <a:tcPr anchor="ctr"/>
                </a:tc>
                <a:tc>
                  <a:txBody>
                    <a:bodyPr/>
                    <a:lstStyle/>
                    <a:p>
                      <a:pPr algn="ctr"/>
                      <a:r>
                        <a:rPr lang="en-US" sz="1400" dirty="0" smtClean="0"/>
                        <a:t>Japan</a:t>
                      </a:r>
                      <a:endParaRPr lang="en-US" sz="1400" dirty="0">
                        <a:latin typeface="Arial" pitchFamily="34" charset="0"/>
                        <a:cs typeface="Arial" pitchFamily="34" charset="0"/>
                      </a:endParaRPr>
                    </a:p>
                  </a:txBody>
                  <a:tcPr anchor="ctr"/>
                </a:tc>
                <a:tc>
                  <a:txBody>
                    <a:bodyPr/>
                    <a:lstStyle/>
                    <a:p>
                      <a:pPr algn="ctr"/>
                      <a:r>
                        <a:rPr lang="en-US" sz="1400" dirty="0" smtClean="0"/>
                        <a:t>Tokyo</a:t>
                      </a:r>
                      <a:endParaRPr lang="en-US" sz="1400" dirty="0">
                        <a:latin typeface="Arial" pitchFamily="34" charset="0"/>
                        <a:cs typeface="Arial" pitchFamily="34" charset="0"/>
                      </a:endParaRPr>
                    </a:p>
                  </a:txBody>
                  <a:tcPr anchor="ctr"/>
                </a:tc>
              </a:tr>
              <a:tr h="226683">
                <a:tc>
                  <a:txBody>
                    <a:bodyPr/>
                    <a:lstStyle/>
                    <a:p>
                      <a:pPr algn="ctr"/>
                      <a:r>
                        <a:rPr lang="en-US" sz="1400" dirty="0" smtClean="0"/>
                        <a:t>451</a:t>
                      </a:r>
                      <a:endParaRPr lang="en-US" sz="1400" dirty="0">
                        <a:latin typeface="Arial" pitchFamily="34" charset="0"/>
                        <a:cs typeface="Arial" pitchFamily="34" charset="0"/>
                      </a:endParaRPr>
                    </a:p>
                  </a:txBody>
                  <a:tcPr anchor="ctr"/>
                </a:tc>
                <a:tc>
                  <a:txBody>
                    <a:bodyPr/>
                    <a:lstStyle/>
                    <a:p>
                      <a:pPr algn="ctr"/>
                      <a:r>
                        <a:rPr lang="en-US" sz="1400" dirty="0" smtClean="0"/>
                        <a:t>Japan</a:t>
                      </a:r>
                      <a:endParaRPr lang="en-US" sz="1400" dirty="0">
                        <a:latin typeface="Arial" pitchFamily="34" charset="0"/>
                        <a:cs typeface="Arial" pitchFamily="34" charset="0"/>
                      </a:endParaRPr>
                    </a:p>
                  </a:txBody>
                  <a:tcPr anchor="ctr"/>
                </a:tc>
                <a:tc>
                  <a:txBody>
                    <a:bodyPr/>
                    <a:lstStyle/>
                    <a:p>
                      <a:pPr algn="ctr"/>
                      <a:r>
                        <a:rPr lang="en-US" sz="1400" dirty="0" smtClean="0"/>
                        <a:t>Tokyo</a:t>
                      </a:r>
                      <a:endParaRPr lang="en-US" sz="1400" dirty="0">
                        <a:latin typeface="Arial" pitchFamily="34" charset="0"/>
                        <a:cs typeface="Arial" pitchFamily="34" charset="0"/>
                      </a:endParaRPr>
                    </a:p>
                  </a:txBody>
                  <a:tcPr anchor="ctr"/>
                </a:tc>
              </a:tr>
              <a:tr h="226683">
                <a:tc>
                  <a:txBody>
                    <a:bodyPr/>
                    <a:lstStyle/>
                    <a:p>
                      <a:pPr algn="ctr"/>
                      <a:r>
                        <a:rPr lang="en-US" sz="1400" dirty="0" smtClean="0"/>
                        <a:t>475</a:t>
                      </a:r>
                      <a:endParaRPr lang="en-US" sz="1400" dirty="0">
                        <a:latin typeface="Arial" pitchFamily="34" charset="0"/>
                        <a:cs typeface="Arial" pitchFamily="34" charset="0"/>
                      </a:endParaRPr>
                    </a:p>
                  </a:txBody>
                  <a:tcPr anchor="ctr"/>
                </a:tc>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CA</a:t>
                      </a:r>
                      <a:endParaRPr lang="en-US" sz="1400" dirty="0">
                        <a:latin typeface="Arial" pitchFamily="34" charset="0"/>
                        <a:cs typeface="Arial" pitchFamily="34" charset="0"/>
                      </a:endParaRPr>
                    </a:p>
                  </a:txBody>
                  <a:tcPr anchor="ctr"/>
                </a:tc>
              </a:tr>
              <a:tr h="226683">
                <a:tc>
                  <a:txBody>
                    <a:bodyPr/>
                    <a:lstStyle/>
                    <a:p>
                      <a:pPr algn="ctr"/>
                      <a:r>
                        <a:rPr lang="en-US" sz="1400" dirty="0" smtClean="0"/>
                        <a:t>107</a:t>
                      </a:r>
                      <a:endParaRPr lang="en-US" sz="1400" dirty="0">
                        <a:latin typeface="Arial" pitchFamily="34" charset="0"/>
                        <a:cs typeface="Arial" pitchFamily="34" charset="0"/>
                      </a:endParaRPr>
                    </a:p>
                  </a:txBody>
                  <a:tcPr anchor="ctr"/>
                </a:tc>
                <a:tc>
                  <a:txBody>
                    <a:bodyPr/>
                    <a:lstStyle/>
                    <a:p>
                      <a:pPr algn="ctr"/>
                      <a:r>
                        <a:rPr lang="en-US" sz="1400" dirty="0" smtClean="0"/>
                        <a:t>Japan</a:t>
                      </a:r>
                      <a:endParaRPr lang="en-US" sz="1400" dirty="0">
                        <a:latin typeface="Arial" pitchFamily="34" charset="0"/>
                        <a:cs typeface="Arial" pitchFamily="34" charset="0"/>
                      </a:endParaRPr>
                    </a:p>
                  </a:txBody>
                  <a:tcPr anchor="ctr"/>
                </a:tc>
                <a:tc>
                  <a:txBody>
                    <a:bodyPr/>
                    <a:lstStyle/>
                    <a:p>
                      <a:pPr algn="ctr"/>
                      <a:r>
                        <a:rPr lang="en-US" sz="1400" dirty="0"/>
                        <a:t>ANYOTHER</a:t>
                      </a:r>
                      <a:endParaRPr lang="en-US" sz="1400" dirty="0">
                        <a:latin typeface="Arial" pitchFamily="34" charset="0"/>
                        <a:cs typeface="Arial" pitchFamily="34" charset="0"/>
                      </a:endParaRPr>
                    </a:p>
                  </a:txBody>
                  <a:tcPr anchor="ctr"/>
                </a:tc>
              </a:tr>
            </a:tbl>
          </a:graphicData>
        </a:graphic>
      </p:graphicFrame>
      <p:sp>
        <p:nvSpPr>
          <p:cNvPr id="41" name="Rounded Rectangle 40"/>
          <p:cNvSpPr/>
          <p:nvPr/>
        </p:nvSpPr>
        <p:spPr>
          <a:xfrm>
            <a:off x="2819400" y="3583899"/>
            <a:ext cx="3810001" cy="10643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solidFill>
                  <a:srgbClr val="0070C0"/>
                </a:solidFill>
                <a:latin typeface="Courier New" pitchFamily="49" charset="0"/>
                <a:cs typeface="Courier New" pitchFamily="49" charset="0"/>
              </a:rPr>
              <a:t>SELECT </a:t>
            </a:r>
            <a:r>
              <a:rPr lang="en-US" sz="1600" dirty="0" smtClean="0">
                <a:solidFill>
                  <a:srgbClr val="BC8F00"/>
                </a:solidFill>
                <a:latin typeface="Courier New" pitchFamily="49" charset="0"/>
                <a:cs typeface="Courier New" pitchFamily="49" charset="0"/>
              </a:rPr>
              <a:t>country </a:t>
            </a:r>
            <a:r>
              <a:rPr lang="en-US" sz="1600" dirty="0" smtClean="0">
                <a:latin typeface="Courier New" pitchFamily="49" charset="0"/>
                <a:cs typeface="Courier New" pitchFamily="49" charset="0"/>
              </a:rPr>
              <a:t>, </a:t>
            </a:r>
            <a:r>
              <a:rPr lang="en-US" sz="1600" dirty="0" smtClean="0">
                <a:solidFill>
                  <a:srgbClr val="BC8F00"/>
                </a:solidFill>
                <a:latin typeface="Courier New" pitchFamily="49" charset="0"/>
                <a:cs typeface="Courier New" pitchFamily="49" charset="0"/>
              </a:rPr>
              <a:t>COUNT(</a:t>
            </a:r>
            <a:r>
              <a:rPr lang="en-US" sz="1600" dirty="0" err="1" smtClean="0">
                <a:solidFill>
                  <a:srgbClr val="BC8F00"/>
                </a:solidFill>
                <a:latin typeface="Courier New" pitchFamily="49" charset="0"/>
                <a:cs typeface="Courier New" pitchFamily="49" charset="0"/>
              </a:rPr>
              <a:t>customernumber</a:t>
            </a:r>
            <a:r>
              <a:rPr lang="en-US" sz="1600" dirty="0" smtClean="0">
                <a:solidFill>
                  <a:srgbClr val="BC8F00"/>
                </a:solidFill>
                <a:latin typeface="Courier New" pitchFamily="49" charset="0"/>
                <a:cs typeface="Courier New" pitchFamily="49" charset="0"/>
              </a:rPr>
              <a:t>)</a:t>
            </a:r>
            <a:r>
              <a:rPr lang="en-US" sz="1600" dirty="0" smtClean="0">
                <a:latin typeface="Courier New" pitchFamily="49" charset="0"/>
                <a:cs typeface="Courier New" pitchFamily="49" charset="0"/>
              </a:rPr>
              <a:t> </a:t>
            </a:r>
          </a:p>
          <a:p>
            <a:r>
              <a:rPr lang="en-US" sz="1600" dirty="0" smtClean="0">
                <a:solidFill>
                  <a:srgbClr val="0070C0"/>
                </a:solidFill>
                <a:latin typeface="Courier New" pitchFamily="49" charset="0"/>
                <a:cs typeface="Courier New" pitchFamily="49" charset="0"/>
              </a:rPr>
              <a:t>FROM</a:t>
            </a:r>
            <a:r>
              <a:rPr lang="en-US" sz="1600" dirty="0" smtClean="0">
                <a:latin typeface="Courier New" pitchFamily="49" charset="0"/>
                <a:cs typeface="Courier New" pitchFamily="49" charset="0"/>
              </a:rPr>
              <a:t> </a:t>
            </a:r>
            <a:r>
              <a:rPr lang="en-US" sz="1600" dirty="0" smtClean="0">
                <a:solidFill>
                  <a:srgbClr val="BC8F00"/>
                </a:solidFill>
                <a:latin typeface="Courier New" pitchFamily="49" charset="0"/>
                <a:cs typeface="Courier New" pitchFamily="49" charset="0"/>
              </a:rPr>
              <a:t>customers</a:t>
            </a:r>
            <a:r>
              <a:rPr lang="en-US" sz="1600" dirty="0" smtClean="0">
                <a:latin typeface="Courier New" pitchFamily="49" charset="0"/>
                <a:cs typeface="Courier New" pitchFamily="49" charset="0"/>
              </a:rPr>
              <a:t> </a:t>
            </a:r>
          </a:p>
          <a:p>
            <a:r>
              <a:rPr lang="en-US" sz="1600" dirty="0" smtClean="0">
                <a:solidFill>
                  <a:srgbClr val="0070C0"/>
                </a:solidFill>
                <a:latin typeface="Courier New" pitchFamily="49" charset="0"/>
                <a:cs typeface="Courier New" pitchFamily="49" charset="0"/>
              </a:rPr>
              <a:t>GROUP</a:t>
            </a:r>
            <a:r>
              <a:rPr lang="en-US" sz="1600" dirty="0" smtClean="0">
                <a:latin typeface="Courier New" pitchFamily="49" charset="0"/>
                <a:cs typeface="Courier New" pitchFamily="49" charset="0"/>
              </a:rPr>
              <a:t> </a:t>
            </a:r>
            <a:r>
              <a:rPr lang="en-US" sz="1600" dirty="0" smtClean="0">
                <a:solidFill>
                  <a:srgbClr val="0070C0"/>
                </a:solidFill>
                <a:latin typeface="Courier New" pitchFamily="49" charset="0"/>
                <a:cs typeface="Courier New" pitchFamily="49" charset="0"/>
              </a:rPr>
              <a:t>BY</a:t>
            </a:r>
            <a:r>
              <a:rPr lang="en-US" sz="1600" dirty="0" smtClean="0">
                <a:latin typeface="Courier New" pitchFamily="49" charset="0"/>
                <a:cs typeface="Courier New" pitchFamily="49" charset="0"/>
              </a:rPr>
              <a:t> </a:t>
            </a:r>
            <a:r>
              <a:rPr lang="en-US" sz="1600" dirty="0" smtClean="0">
                <a:solidFill>
                  <a:srgbClr val="BC8F00"/>
                </a:solidFill>
                <a:latin typeface="Courier New" pitchFamily="49" charset="0"/>
                <a:cs typeface="Courier New" pitchFamily="49" charset="0"/>
              </a:rPr>
              <a:t>country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13" name="Rounded Rectangle 12"/>
          <p:cNvSpPr/>
          <p:nvPr/>
        </p:nvSpPr>
        <p:spPr>
          <a:xfrm>
            <a:off x="5791200" y="4811844"/>
            <a:ext cx="2895600" cy="113925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The count of customers will be calculated  </a:t>
            </a:r>
            <a:r>
              <a:rPr lang="en-US" dirty="0"/>
              <a:t>and displayed for each </a:t>
            </a:r>
            <a:r>
              <a:rPr lang="en-US" dirty="0" smtClean="0"/>
              <a:t>country.</a:t>
            </a:r>
            <a:endParaRPr lang="en-US" dirty="0"/>
          </a:p>
        </p:txBody>
      </p:sp>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14</a:t>
            </a:fld>
            <a:endParaRPr lang="en-US" sz="1400" dirty="0"/>
          </a:p>
        </p:txBody>
      </p:sp>
    </p:spTree>
    <p:extLst>
      <p:ext uri="{BB962C8B-B14F-4D97-AF65-F5344CB8AC3E}">
        <p14:creationId xmlns:p14="http://schemas.microsoft.com/office/powerpoint/2010/main" val="246014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658100" cy="844063"/>
          </a:xfrm>
        </p:spPr>
        <p:txBody>
          <a:bodyPr/>
          <a:lstStyle/>
          <a:p>
            <a:r>
              <a:rPr lang="en-US" dirty="0" smtClean="0">
                <a:solidFill>
                  <a:schemeClr val="bg1"/>
                </a:solidFill>
              </a:rPr>
              <a:t>Example: GROUP BY with One </a:t>
            </a:r>
            <a:r>
              <a:rPr lang="en-US" dirty="0">
                <a:solidFill>
                  <a:schemeClr val="bg1"/>
                </a:solidFill>
              </a:rPr>
              <a:t>C</a:t>
            </a:r>
            <a:r>
              <a:rPr lang="en-US" dirty="0" smtClean="0">
                <a:solidFill>
                  <a:schemeClr val="bg1"/>
                </a:solidFill>
              </a:rPr>
              <a:t>olumn and Two </a:t>
            </a:r>
            <a:r>
              <a:rPr lang="en-US" dirty="0">
                <a:solidFill>
                  <a:schemeClr val="bg1"/>
                </a:solidFill>
              </a:rPr>
              <a:t>A</a:t>
            </a:r>
            <a:r>
              <a:rPr lang="en-US" dirty="0" smtClean="0">
                <a:solidFill>
                  <a:schemeClr val="bg1"/>
                </a:solidFill>
              </a:rPr>
              <a:t>ggregate Function</a:t>
            </a:r>
          </a:p>
        </p:txBody>
      </p:sp>
      <p:graphicFrame>
        <p:nvGraphicFramePr>
          <p:cNvPr id="11" name="Table 10"/>
          <p:cNvGraphicFramePr>
            <a:graphicFrameLocks noGrp="1"/>
          </p:cNvGraphicFramePr>
          <p:nvPr>
            <p:extLst>
              <p:ext uri="{D42A27DB-BD31-4B8C-83A1-F6EECF244321}">
                <p14:modId xmlns:p14="http://schemas.microsoft.com/office/powerpoint/2010/main" val="476346418"/>
              </p:ext>
            </p:extLst>
          </p:nvPr>
        </p:nvGraphicFramePr>
        <p:xfrm>
          <a:off x="1325881" y="3886200"/>
          <a:ext cx="4693919" cy="822960"/>
        </p:xfrm>
        <a:graphic>
          <a:graphicData uri="http://schemas.openxmlformats.org/drawingml/2006/table">
            <a:tbl>
              <a:tblPr firstRow="1" bandRow="1">
                <a:tableStyleId>{21E4AEA4-8DFA-4A89-87EB-49C32662AFE0}</a:tableStyleId>
              </a:tblPr>
              <a:tblGrid>
                <a:gridCol w="923394"/>
                <a:gridCol w="2154586"/>
                <a:gridCol w="1615939"/>
              </a:tblGrid>
              <a:tr h="231664">
                <a:tc>
                  <a:txBody>
                    <a:bodyPr/>
                    <a:lstStyle/>
                    <a:p>
                      <a:pPr marL="0" algn="ctr" defTabSz="914400" rtl="0" eaLnBrk="1" latinLnBrk="0" hangingPunct="1"/>
                      <a:r>
                        <a:rPr lang="en-US" sz="1200" kern="1200" dirty="0" smtClean="0"/>
                        <a:t>Country</a:t>
                      </a:r>
                      <a:endParaRPr lang="en-US" sz="1200" kern="1200" dirty="0">
                        <a:solidFill>
                          <a:schemeClr val="tx1"/>
                        </a:solidFill>
                        <a:latin typeface="Arial" pitchFamily="34" charset="0"/>
                        <a:ea typeface="+mn-ea"/>
                        <a:cs typeface="Arial" pitchFamily="34" charset="0"/>
                      </a:endParaRPr>
                    </a:p>
                  </a:txBody>
                  <a:tcPr anchor="ctr"/>
                </a:tc>
                <a:tc>
                  <a:txBody>
                    <a:bodyPr/>
                    <a:lstStyle/>
                    <a:p>
                      <a:pPr marL="0" algn="ctr" defTabSz="914400" rtl="0" eaLnBrk="1" latinLnBrk="0" hangingPunct="1"/>
                      <a:r>
                        <a:rPr lang="en-US" sz="1200" kern="1200" dirty="0" smtClean="0"/>
                        <a:t>Count(</a:t>
                      </a:r>
                      <a:r>
                        <a:rPr lang="en-US" sz="1200" kern="1200" dirty="0" err="1" smtClean="0"/>
                        <a:t>CustomerNumber</a:t>
                      </a:r>
                      <a:r>
                        <a:rPr lang="en-US" sz="1200" kern="1200" dirty="0" smtClean="0"/>
                        <a:t>)</a:t>
                      </a:r>
                      <a:endParaRPr lang="en-US" sz="1200" kern="1200" dirty="0">
                        <a:solidFill>
                          <a:schemeClr val="tx1"/>
                        </a:solidFill>
                        <a:latin typeface="Arial" pitchFamily="34" charset="0"/>
                        <a:ea typeface="+mn-ea"/>
                        <a:cs typeface="Arial" pitchFamily="34" charset="0"/>
                      </a:endParaRPr>
                    </a:p>
                  </a:txBody>
                  <a:tcPr anchor="ctr"/>
                </a:tc>
                <a:tc>
                  <a:txBody>
                    <a:bodyPr/>
                    <a:lstStyle/>
                    <a:p>
                      <a:pPr marL="0" algn="ctr" defTabSz="914400" rtl="0" eaLnBrk="1" latinLnBrk="0" hangingPunct="1"/>
                      <a:r>
                        <a:rPr lang="en-US" sz="1200" kern="1200" dirty="0" smtClean="0"/>
                        <a:t>Count(</a:t>
                      </a:r>
                      <a:r>
                        <a:rPr lang="en-US" sz="1200" kern="1200" dirty="0" err="1" smtClean="0"/>
                        <a:t>customername</a:t>
                      </a:r>
                      <a:r>
                        <a:rPr lang="en-US" sz="1200" kern="1200" dirty="0" smtClean="0"/>
                        <a:t>)</a:t>
                      </a:r>
                      <a:endParaRPr lang="en-US" sz="1200" kern="1200" dirty="0">
                        <a:solidFill>
                          <a:schemeClr val="tx1"/>
                        </a:solidFill>
                        <a:latin typeface="Arial" pitchFamily="34" charset="0"/>
                        <a:ea typeface="+mn-ea"/>
                        <a:cs typeface="Arial" pitchFamily="34" charset="0"/>
                      </a:endParaRPr>
                    </a:p>
                  </a:txBody>
                  <a:tcPr anchor="ctr"/>
                </a:tc>
              </a:tr>
              <a:tr h="231664">
                <a:tc>
                  <a:txBody>
                    <a:bodyPr/>
                    <a:lstStyle/>
                    <a:p>
                      <a:pPr marL="0" algn="ctr" defTabSz="914400" rtl="0" eaLnBrk="1" latinLnBrk="0" hangingPunct="1"/>
                      <a:r>
                        <a:rPr lang="en-US" sz="1200" kern="1200" dirty="0" smtClean="0"/>
                        <a:t>USA</a:t>
                      </a:r>
                      <a:endParaRPr lang="en-US" sz="1200" kern="1200" dirty="0">
                        <a:solidFill>
                          <a:schemeClr val="dk1"/>
                        </a:solidFill>
                        <a:latin typeface="Arial" pitchFamily="34" charset="0"/>
                        <a:ea typeface="+mn-ea"/>
                        <a:cs typeface="Arial" pitchFamily="34" charset="0"/>
                      </a:endParaRPr>
                    </a:p>
                  </a:txBody>
                  <a:tcPr anchor="ctr"/>
                </a:tc>
                <a:tc>
                  <a:txBody>
                    <a:bodyPr/>
                    <a:lstStyle/>
                    <a:p>
                      <a:pPr marL="0" algn="ctr" defTabSz="914400" rtl="0" eaLnBrk="1" latinLnBrk="0" hangingPunct="1"/>
                      <a:r>
                        <a:rPr lang="en-US" sz="1200" kern="1200" dirty="0" smtClean="0"/>
                        <a:t>3</a:t>
                      </a:r>
                      <a:endParaRPr lang="en-US" sz="1200" kern="1200" dirty="0">
                        <a:solidFill>
                          <a:schemeClr val="dk1"/>
                        </a:solidFill>
                        <a:latin typeface="Arial" pitchFamily="34" charset="0"/>
                        <a:ea typeface="+mn-ea"/>
                        <a:cs typeface="Arial" pitchFamily="34" charset="0"/>
                      </a:endParaRPr>
                    </a:p>
                  </a:txBody>
                  <a:tcPr anchor="ctr"/>
                </a:tc>
                <a:tc>
                  <a:txBody>
                    <a:bodyPr/>
                    <a:lstStyle/>
                    <a:p>
                      <a:pPr marL="0" algn="ctr" defTabSz="914400" rtl="0" eaLnBrk="1" latinLnBrk="0" hangingPunct="1"/>
                      <a:r>
                        <a:rPr lang="en-US" sz="1200" kern="1200" dirty="0" smtClean="0"/>
                        <a:t>3</a:t>
                      </a:r>
                      <a:endParaRPr lang="en-US" sz="1200" kern="1200" dirty="0">
                        <a:solidFill>
                          <a:schemeClr val="dk1"/>
                        </a:solidFill>
                        <a:latin typeface="Arial" pitchFamily="34" charset="0"/>
                        <a:ea typeface="+mn-ea"/>
                        <a:cs typeface="Arial" pitchFamily="34" charset="0"/>
                      </a:endParaRPr>
                    </a:p>
                  </a:txBody>
                  <a:tcPr anchor="ctr"/>
                </a:tc>
              </a:tr>
              <a:tr h="225536">
                <a:tc>
                  <a:txBody>
                    <a:bodyPr/>
                    <a:lstStyle/>
                    <a:p>
                      <a:pPr marL="0" algn="ctr" defTabSz="914400" rtl="0" eaLnBrk="1" latinLnBrk="0" hangingPunct="1"/>
                      <a:r>
                        <a:rPr lang="en-US" sz="1200" kern="1200" dirty="0" smtClean="0"/>
                        <a:t>JAPAN</a:t>
                      </a:r>
                      <a:endParaRPr lang="en-US" sz="1200" kern="1200" dirty="0">
                        <a:solidFill>
                          <a:schemeClr val="dk1"/>
                        </a:solidFill>
                        <a:latin typeface="Arial" pitchFamily="34" charset="0"/>
                        <a:ea typeface="+mn-ea"/>
                        <a:cs typeface="Arial" pitchFamily="34" charset="0"/>
                      </a:endParaRPr>
                    </a:p>
                  </a:txBody>
                  <a:tcPr anchor="ctr"/>
                </a:tc>
                <a:tc>
                  <a:txBody>
                    <a:bodyPr/>
                    <a:lstStyle/>
                    <a:p>
                      <a:pPr marL="0" algn="ctr" defTabSz="914400" rtl="0" eaLnBrk="1" latinLnBrk="0" hangingPunct="1"/>
                      <a:r>
                        <a:rPr lang="en-US" sz="1200" kern="1200" dirty="0" smtClean="0"/>
                        <a:t>3</a:t>
                      </a:r>
                      <a:endParaRPr lang="en-US" sz="1200" kern="1200" dirty="0">
                        <a:solidFill>
                          <a:schemeClr val="dk1"/>
                        </a:solidFill>
                        <a:latin typeface="Arial" pitchFamily="34" charset="0"/>
                        <a:ea typeface="+mn-ea"/>
                        <a:cs typeface="Arial" pitchFamily="34" charset="0"/>
                      </a:endParaRPr>
                    </a:p>
                  </a:txBody>
                  <a:tcPr anchor="ctr"/>
                </a:tc>
                <a:tc>
                  <a:txBody>
                    <a:bodyPr/>
                    <a:lstStyle/>
                    <a:p>
                      <a:pPr marL="0" algn="ctr" defTabSz="914400" rtl="0" eaLnBrk="1" latinLnBrk="0" hangingPunct="1"/>
                      <a:r>
                        <a:rPr lang="en-US" sz="1200" kern="1200" dirty="0" smtClean="0"/>
                        <a:t>3</a:t>
                      </a:r>
                      <a:endParaRPr lang="en-US" sz="1200" kern="1200" dirty="0">
                        <a:solidFill>
                          <a:schemeClr val="dk1"/>
                        </a:solidFill>
                        <a:latin typeface="Arial" pitchFamily="34" charset="0"/>
                        <a:ea typeface="+mn-ea"/>
                        <a:cs typeface="Arial" pitchFamily="34" charset="0"/>
                      </a:endParaRPr>
                    </a:p>
                  </a:txBody>
                  <a:tcPr anchor="ctr"/>
                </a:tc>
              </a:tr>
            </a:tbl>
          </a:graphicData>
        </a:graphic>
      </p:graphicFrame>
      <p:sp>
        <p:nvSpPr>
          <p:cNvPr id="41" name="Rounded Rectangle 40"/>
          <p:cNvSpPr/>
          <p:nvPr/>
        </p:nvSpPr>
        <p:spPr>
          <a:xfrm>
            <a:off x="5638800" y="2057400"/>
            <a:ext cx="3071734" cy="10468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200" dirty="0">
                <a:solidFill>
                  <a:srgbClr val="0070C0"/>
                </a:solidFill>
                <a:latin typeface="Courier New" pitchFamily="49" charset="0"/>
                <a:cs typeface="Courier New" pitchFamily="49" charset="0"/>
              </a:rPr>
              <a:t>SELECT </a:t>
            </a:r>
            <a:r>
              <a:rPr lang="en-US" sz="1200" dirty="0" smtClean="0">
                <a:solidFill>
                  <a:srgbClr val="BC8F00"/>
                </a:solidFill>
                <a:latin typeface="Courier New" pitchFamily="49" charset="0"/>
                <a:cs typeface="Courier New" pitchFamily="49" charset="0"/>
              </a:rPr>
              <a:t>country, </a:t>
            </a:r>
            <a:r>
              <a:rPr lang="en-US" sz="1200" dirty="0" smtClean="0">
                <a:solidFill>
                  <a:srgbClr val="0070C0"/>
                </a:solidFill>
                <a:latin typeface="Courier New" pitchFamily="49" charset="0"/>
                <a:cs typeface="Courier New" pitchFamily="49" charset="0"/>
              </a:rPr>
              <a:t>COUNT</a:t>
            </a:r>
            <a:r>
              <a:rPr lang="en-US" sz="1200" dirty="0" smtClean="0">
                <a:solidFill>
                  <a:srgbClr val="BC8F00"/>
                </a:solidFill>
                <a:latin typeface="Courier New" pitchFamily="49" charset="0"/>
                <a:cs typeface="Courier New" pitchFamily="49" charset="0"/>
              </a:rPr>
              <a:t>(</a:t>
            </a:r>
            <a:r>
              <a:rPr lang="en-US" sz="1200" dirty="0" err="1" smtClean="0">
                <a:solidFill>
                  <a:srgbClr val="BC8F00"/>
                </a:solidFill>
                <a:latin typeface="Courier New" pitchFamily="49" charset="0"/>
                <a:cs typeface="Courier New" pitchFamily="49" charset="0"/>
              </a:rPr>
              <a:t>customernumber</a:t>
            </a:r>
            <a:r>
              <a:rPr lang="en-US" sz="1200" dirty="0" smtClean="0">
                <a:latin typeface="Courier New" pitchFamily="49" charset="0"/>
                <a:cs typeface="Courier New" pitchFamily="49" charset="0"/>
              </a:rPr>
              <a:t>), </a:t>
            </a:r>
            <a:r>
              <a:rPr lang="en-US" sz="1200" dirty="0" smtClean="0">
                <a:solidFill>
                  <a:srgbClr val="0070C0"/>
                </a:solidFill>
                <a:latin typeface="Courier New" pitchFamily="49" charset="0"/>
                <a:cs typeface="Courier New" pitchFamily="49" charset="0"/>
              </a:rPr>
              <a:t>COUNT</a:t>
            </a:r>
            <a:r>
              <a:rPr lang="en-US" sz="1200" dirty="0" smtClean="0">
                <a:latin typeface="Courier New" pitchFamily="49" charset="0"/>
                <a:cs typeface="Courier New" pitchFamily="49" charset="0"/>
              </a:rPr>
              <a:t>(</a:t>
            </a:r>
            <a:r>
              <a:rPr lang="en-US" sz="1200" dirty="0" err="1" smtClean="0">
                <a:solidFill>
                  <a:srgbClr val="BC8F00"/>
                </a:solidFill>
                <a:latin typeface="Courier New" pitchFamily="49" charset="0"/>
                <a:cs typeface="Courier New" pitchFamily="49" charset="0"/>
              </a:rPr>
              <a:t>customername</a:t>
            </a:r>
            <a:r>
              <a:rPr lang="en-US" sz="1200" dirty="0" smtClean="0">
                <a:latin typeface="Courier New" pitchFamily="49" charset="0"/>
                <a:cs typeface="Courier New" pitchFamily="49" charset="0"/>
              </a:rPr>
              <a:t>) </a:t>
            </a:r>
          </a:p>
          <a:p>
            <a:r>
              <a:rPr lang="en-US" sz="1200" dirty="0" smtClean="0">
                <a:solidFill>
                  <a:srgbClr val="0070C0"/>
                </a:solidFill>
                <a:latin typeface="Courier New" pitchFamily="49" charset="0"/>
                <a:cs typeface="Courier New" pitchFamily="49" charset="0"/>
              </a:rPr>
              <a:t>FROM</a:t>
            </a:r>
            <a:r>
              <a:rPr lang="en-US" sz="1200" dirty="0" smtClean="0">
                <a:latin typeface="Courier New" pitchFamily="49" charset="0"/>
                <a:cs typeface="Courier New" pitchFamily="49" charset="0"/>
              </a:rPr>
              <a:t> </a:t>
            </a:r>
            <a:r>
              <a:rPr lang="en-US" sz="1200" dirty="0" smtClean="0">
                <a:solidFill>
                  <a:srgbClr val="BC8F00"/>
                </a:solidFill>
                <a:latin typeface="Courier New" pitchFamily="49" charset="0"/>
                <a:cs typeface="Courier New" pitchFamily="49" charset="0"/>
              </a:rPr>
              <a:t>customers</a:t>
            </a:r>
            <a:r>
              <a:rPr lang="en-US" sz="1200" dirty="0" smtClean="0">
                <a:latin typeface="Courier New" pitchFamily="49" charset="0"/>
                <a:cs typeface="Courier New" pitchFamily="49" charset="0"/>
              </a:rPr>
              <a:t> </a:t>
            </a:r>
          </a:p>
          <a:p>
            <a:r>
              <a:rPr lang="en-US" sz="1200" dirty="0" smtClean="0">
                <a:solidFill>
                  <a:srgbClr val="0070C0"/>
                </a:solidFill>
                <a:latin typeface="Courier New" pitchFamily="49" charset="0"/>
                <a:cs typeface="Courier New" pitchFamily="49" charset="0"/>
              </a:rPr>
              <a:t>GROUP BY </a:t>
            </a:r>
            <a:r>
              <a:rPr lang="en-US" sz="1200" dirty="0" smtClean="0">
                <a:solidFill>
                  <a:srgbClr val="BC8F00"/>
                </a:solidFill>
                <a:latin typeface="Courier New" pitchFamily="49" charset="0"/>
                <a:cs typeface="Courier New" pitchFamily="49" charset="0"/>
              </a:rPr>
              <a:t> customers</a:t>
            </a:r>
            <a:r>
              <a:rPr lang="en-US" sz="1200" dirty="0" smtClean="0">
                <a:latin typeface="Courier New" pitchFamily="49" charset="0"/>
                <a:cs typeface="Courier New" pitchFamily="49" charset="0"/>
              </a:rPr>
              <a:t>;</a:t>
            </a:r>
            <a:endParaRPr lang="en-US" sz="1200" dirty="0">
              <a:latin typeface="Courier New" pitchFamily="49" charset="0"/>
              <a:cs typeface="Courier New" pitchFamily="49" charset="0"/>
            </a:endParaRPr>
          </a:p>
        </p:txBody>
      </p:sp>
      <p:sp>
        <p:nvSpPr>
          <p:cNvPr id="13" name="Rounded Rectangle 12"/>
          <p:cNvSpPr/>
          <p:nvPr/>
        </p:nvSpPr>
        <p:spPr>
          <a:xfrm>
            <a:off x="6248401" y="3425371"/>
            <a:ext cx="2209799" cy="18324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The count of </a:t>
            </a:r>
            <a:r>
              <a:rPr lang="en-US" dirty="0" smtClean="0"/>
              <a:t> customer number and name </a:t>
            </a:r>
            <a:r>
              <a:rPr lang="en-US" dirty="0"/>
              <a:t>will be calculated and displayed for each country. </a:t>
            </a:r>
          </a:p>
        </p:txBody>
      </p:sp>
      <p:sp>
        <p:nvSpPr>
          <p:cNvPr id="9" name="TextBox 8"/>
          <p:cNvSpPr txBox="1"/>
          <p:nvPr/>
        </p:nvSpPr>
        <p:spPr>
          <a:xfrm>
            <a:off x="1356360" y="5574268"/>
            <a:ext cx="694944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smtClean="0"/>
              <a:t>Note:</a:t>
            </a:r>
            <a:r>
              <a:rPr lang="en-US" dirty="0" smtClean="0"/>
              <a:t> </a:t>
            </a:r>
            <a:r>
              <a:rPr lang="en-US" b="0" dirty="0" smtClean="0"/>
              <a:t> Any number of aggregate function can be used in the select field.</a:t>
            </a:r>
            <a:endParaRPr lang="en-US" b="0" dirty="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87529794"/>
              </p:ext>
            </p:extLst>
          </p:nvPr>
        </p:nvGraphicFramePr>
        <p:xfrm>
          <a:off x="1295400" y="1295400"/>
          <a:ext cx="4190999" cy="1973859"/>
        </p:xfrm>
        <a:graphic>
          <a:graphicData uri="http://schemas.openxmlformats.org/drawingml/2006/table">
            <a:tbl>
              <a:tblPr firstRow="1" bandRow="1">
                <a:tableStyleId>{21E4AEA4-8DFA-4A89-87EB-49C32662AFE0}</a:tableStyleId>
              </a:tblPr>
              <a:tblGrid>
                <a:gridCol w="1523998"/>
                <a:gridCol w="1044929"/>
                <a:gridCol w="1622072"/>
              </a:tblGrid>
              <a:tr h="292193">
                <a:tc>
                  <a:txBody>
                    <a:bodyPr/>
                    <a:lstStyle/>
                    <a:p>
                      <a:pPr algn="ctr"/>
                      <a:r>
                        <a:rPr lang="en-US" sz="1200" dirty="0" err="1" smtClean="0"/>
                        <a:t>CustomerNumber</a:t>
                      </a:r>
                      <a:endParaRPr lang="en-US" sz="1200" dirty="0">
                        <a:solidFill>
                          <a:schemeClr val="tx1"/>
                        </a:solidFill>
                        <a:latin typeface="Arial" pitchFamily="34" charset="0"/>
                        <a:cs typeface="Arial" pitchFamily="34" charset="0"/>
                      </a:endParaRPr>
                    </a:p>
                  </a:txBody>
                  <a:tcPr anchor="ctr"/>
                </a:tc>
                <a:tc>
                  <a:txBody>
                    <a:bodyPr/>
                    <a:lstStyle/>
                    <a:p>
                      <a:pPr algn="ctr"/>
                      <a:r>
                        <a:rPr lang="en-US" sz="1200" dirty="0" smtClean="0"/>
                        <a:t>Country</a:t>
                      </a:r>
                      <a:endParaRPr lang="en-US" sz="1200" dirty="0">
                        <a:solidFill>
                          <a:schemeClr val="tx1"/>
                        </a:solidFill>
                        <a:latin typeface="Arial" pitchFamily="34" charset="0"/>
                        <a:cs typeface="Arial" pitchFamily="34" charset="0"/>
                      </a:endParaRPr>
                    </a:p>
                  </a:txBody>
                  <a:tcPr anchor="ctr"/>
                </a:tc>
                <a:tc>
                  <a:txBody>
                    <a:bodyPr/>
                    <a:lstStyle/>
                    <a:p>
                      <a:pPr algn="ctr"/>
                      <a:r>
                        <a:rPr lang="en-US" sz="1200" dirty="0" smtClean="0"/>
                        <a:t>State</a:t>
                      </a:r>
                      <a:endParaRPr lang="en-US" sz="1200" dirty="0">
                        <a:solidFill>
                          <a:schemeClr val="tx1"/>
                        </a:solidFill>
                        <a:latin typeface="Arial" pitchFamily="34" charset="0"/>
                        <a:cs typeface="Arial" pitchFamily="34" charset="0"/>
                      </a:endParaRPr>
                    </a:p>
                  </a:txBody>
                  <a:tcPr anchor="ctr"/>
                </a:tc>
              </a:tr>
              <a:tr h="292193">
                <a:tc>
                  <a:txBody>
                    <a:bodyPr/>
                    <a:lstStyle/>
                    <a:p>
                      <a:pPr algn="ctr"/>
                      <a:r>
                        <a:rPr lang="en-US" sz="1200" dirty="0" smtClean="0"/>
                        <a:t>486</a:t>
                      </a:r>
                      <a:endParaRPr lang="en-US" sz="1200" dirty="0">
                        <a:latin typeface="Arial" pitchFamily="34" charset="0"/>
                        <a:cs typeface="Arial" pitchFamily="34" charset="0"/>
                      </a:endParaRPr>
                    </a:p>
                  </a:txBody>
                  <a:tcPr anchor="ctr"/>
                </a:tc>
                <a:tc>
                  <a:txBody>
                    <a:bodyPr/>
                    <a:lstStyle/>
                    <a:p>
                      <a:pPr algn="ctr"/>
                      <a:r>
                        <a:rPr lang="en-US" sz="1200" dirty="0" smtClean="0"/>
                        <a:t>USA</a:t>
                      </a:r>
                      <a:endParaRPr lang="en-US" sz="1200" dirty="0">
                        <a:latin typeface="Arial" pitchFamily="34" charset="0"/>
                        <a:cs typeface="Arial" pitchFamily="34" charset="0"/>
                      </a:endParaRPr>
                    </a:p>
                  </a:txBody>
                  <a:tcPr anchor="ctr"/>
                </a:tc>
                <a:tc>
                  <a:txBody>
                    <a:bodyPr/>
                    <a:lstStyle/>
                    <a:p>
                      <a:pPr algn="ctr"/>
                      <a:r>
                        <a:rPr lang="en-US" sz="1200" dirty="0" smtClean="0"/>
                        <a:t>PA</a:t>
                      </a:r>
                      <a:endParaRPr lang="en-US" sz="1200" dirty="0">
                        <a:latin typeface="Arial" pitchFamily="34" charset="0"/>
                        <a:cs typeface="Arial" pitchFamily="34" charset="0"/>
                      </a:endParaRPr>
                    </a:p>
                  </a:txBody>
                  <a:tcPr anchor="ctr"/>
                </a:tc>
              </a:tr>
              <a:tr h="292193">
                <a:tc>
                  <a:txBody>
                    <a:bodyPr/>
                    <a:lstStyle/>
                    <a:p>
                      <a:pPr algn="ctr"/>
                      <a:r>
                        <a:rPr lang="en-US" sz="1200" dirty="0" smtClean="0"/>
                        <a:t>487</a:t>
                      </a:r>
                      <a:endParaRPr lang="en-US" sz="1200" dirty="0">
                        <a:latin typeface="Arial" pitchFamily="34" charset="0"/>
                        <a:cs typeface="Arial" pitchFamily="34" charset="0"/>
                      </a:endParaRPr>
                    </a:p>
                  </a:txBody>
                  <a:tcPr anchor="ctr"/>
                </a:tc>
                <a:tc>
                  <a:txBody>
                    <a:bodyPr/>
                    <a:lstStyle/>
                    <a:p>
                      <a:pPr algn="ctr"/>
                      <a:r>
                        <a:rPr lang="en-US" sz="1200" dirty="0" smtClean="0"/>
                        <a:t>USA</a:t>
                      </a:r>
                      <a:endParaRPr lang="en-US" sz="1200" dirty="0">
                        <a:latin typeface="Arial" pitchFamily="34" charset="0"/>
                        <a:cs typeface="Arial" pitchFamily="34" charset="0"/>
                      </a:endParaRPr>
                    </a:p>
                  </a:txBody>
                  <a:tcPr anchor="ctr"/>
                </a:tc>
                <a:tc>
                  <a:txBody>
                    <a:bodyPr/>
                    <a:lstStyle/>
                    <a:p>
                      <a:pPr algn="ctr"/>
                      <a:r>
                        <a:rPr lang="en-US" sz="1200" dirty="0" smtClean="0"/>
                        <a:t>CA</a:t>
                      </a:r>
                      <a:endParaRPr lang="en-US" sz="1200" dirty="0">
                        <a:latin typeface="Arial" pitchFamily="34" charset="0"/>
                        <a:cs typeface="Arial" pitchFamily="34" charset="0"/>
                      </a:endParaRPr>
                    </a:p>
                  </a:txBody>
                  <a:tcPr anchor="ctr"/>
                </a:tc>
              </a:tr>
              <a:tr h="226683">
                <a:tc>
                  <a:txBody>
                    <a:bodyPr/>
                    <a:lstStyle/>
                    <a:p>
                      <a:pPr algn="ctr"/>
                      <a:r>
                        <a:rPr lang="en-US" sz="1200" dirty="0" smtClean="0"/>
                        <a:t>345</a:t>
                      </a:r>
                      <a:endParaRPr lang="en-US" sz="1200" dirty="0">
                        <a:latin typeface="Arial" pitchFamily="34" charset="0"/>
                        <a:cs typeface="Arial" pitchFamily="34" charset="0"/>
                      </a:endParaRPr>
                    </a:p>
                  </a:txBody>
                  <a:tcPr anchor="ctr"/>
                </a:tc>
                <a:tc>
                  <a:txBody>
                    <a:bodyPr/>
                    <a:lstStyle/>
                    <a:p>
                      <a:pPr algn="ctr"/>
                      <a:r>
                        <a:rPr lang="en-US" sz="1200" dirty="0" smtClean="0"/>
                        <a:t>Japan</a:t>
                      </a:r>
                      <a:endParaRPr lang="en-US" sz="1200" dirty="0">
                        <a:latin typeface="Arial" pitchFamily="34" charset="0"/>
                        <a:cs typeface="Arial" pitchFamily="34" charset="0"/>
                      </a:endParaRPr>
                    </a:p>
                  </a:txBody>
                  <a:tcPr anchor="ctr"/>
                </a:tc>
                <a:tc>
                  <a:txBody>
                    <a:bodyPr/>
                    <a:lstStyle/>
                    <a:p>
                      <a:pPr algn="ctr"/>
                      <a:r>
                        <a:rPr lang="en-US" sz="1200" dirty="0" smtClean="0"/>
                        <a:t>Tokyo</a:t>
                      </a:r>
                      <a:endParaRPr lang="en-US" sz="1200" dirty="0">
                        <a:latin typeface="Arial" pitchFamily="34" charset="0"/>
                        <a:cs typeface="Arial" pitchFamily="34" charset="0"/>
                      </a:endParaRPr>
                    </a:p>
                  </a:txBody>
                  <a:tcPr anchor="ctr"/>
                </a:tc>
              </a:tr>
              <a:tr h="226683">
                <a:tc>
                  <a:txBody>
                    <a:bodyPr/>
                    <a:lstStyle/>
                    <a:p>
                      <a:pPr algn="ctr"/>
                      <a:r>
                        <a:rPr lang="en-US" sz="1200" dirty="0" smtClean="0"/>
                        <a:t>451</a:t>
                      </a:r>
                      <a:endParaRPr lang="en-US" sz="1200" dirty="0">
                        <a:latin typeface="Arial" pitchFamily="34" charset="0"/>
                        <a:cs typeface="Arial" pitchFamily="34" charset="0"/>
                      </a:endParaRPr>
                    </a:p>
                  </a:txBody>
                  <a:tcPr anchor="ctr"/>
                </a:tc>
                <a:tc>
                  <a:txBody>
                    <a:bodyPr/>
                    <a:lstStyle/>
                    <a:p>
                      <a:pPr algn="ctr"/>
                      <a:r>
                        <a:rPr lang="en-US" sz="1200" dirty="0" smtClean="0"/>
                        <a:t>Japan</a:t>
                      </a:r>
                      <a:endParaRPr lang="en-US" sz="1200" dirty="0">
                        <a:latin typeface="Arial" pitchFamily="34" charset="0"/>
                        <a:cs typeface="Arial" pitchFamily="34" charset="0"/>
                      </a:endParaRPr>
                    </a:p>
                  </a:txBody>
                  <a:tcPr anchor="ctr"/>
                </a:tc>
                <a:tc>
                  <a:txBody>
                    <a:bodyPr/>
                    <a:lstStyle/>
                    <a:p>
                      <a:pPr algn="ctr"/>
                      <a:r>
                        <a:rPr lang="en-US" sz="1200" dirty="0" smtClean="0"/>
                        <a:t>Tokyo</a:t>
                      </a:r>
                      <a:endParaRPr lang="en-US" sz="1200" dirty="0">
                        <a:latin typeface="Arial" pitchFamily="34" charset="0"/>
                        <a:cs typeface="Arial" pitchFamily="34" charset="0"/>
                      </a:endParaRPr>
                    </a:p>
                  </a:txBody>
                  <a:tcPr anchor="ctr"/>
                </a:tc>
              </a:tr>
              <a:tr h="226683">
                <a:tc>
                  <a:txBody>
                    <a:bodyPr/>
                    <a:lstStyle/>
                    <a:p>
                      <a:pPr algn="ctr"/>
                      <a:r>
                        <a:rPr lang="en-US" sz="1200" dirty="0" smtClean="0"/>
                        <a:t>475</a:t>
                      </a:r>
                      <a:endParaRPr lang="en-US" sz="1200" dirty="0">
                        <a:latin typeface="Arial" pitchFamily="34" charset="0"/>
                        <a:cs typeface="Arial" pitchFamily="34" charset="0"/>
                      </a:endParaRPr>
                    </a:p>
                  </a:txBody>
                  <a:tcPr anchor="ctr"/>
                </a:tc>
                <a:tc>
                  <a:txBody>
                    <a:bodyPr/>
                    <a:lstStyle/>
                    <a:p>
                      <a:pPr algn="ctr"/>
                      <a:r>
                        <a:rPr lang="en-US" sz="1200" dirty="0" smtClean="0"/>
                        <a:t>USA</a:t>
                      </a:r>
                      <a:endParaRPr lang="en-US" sz="1200" dirty="0">
                        <a:latin typeface="Arial" pitchFamily="34" charset="0"/>
                        <a:cs typeface="Arial" pitchFamily="34" charset="0"/>
                      </a:endParaRPr>
                    </a:p>
                  </a:txBody>
                  <a:tcPr anchor="ctr"/>
                </a:tc>
                <a:tc>
                  <a:txBody>
                    <a:bodyPr/>
                    <a:lstStyle/>
                    <a:p>
                      <a:pPr algn="ctr"/>
                      <a:r>
                        <a:rPr lang="en-US" sz="1200" dirty="0" smtClean="0"/>
                        <a:t>CA</a:t>
                      </a:r>
                      <a:endParaRPr lang="en-US" sz="1200" dirty="0">
                        <a:latin typeface="Arial" pitchFamily="34" charset="0"/>
                        <a:cs typeface="Arial" pitchFamily="34" charset="0"/>
                      </a:endParaRPr>
                    </a:p>
                  </a:txBody>
                  <a:tcPr anchor="ctr"/>
                </a:tc>
              </a:tr>
              <a:tr h="226683">
                <a:tc>
                  <a:txBody>
                    <a:bodyPr/>
                    <a:lstStyle/>
                    <a:p>
                      <a:pPr algn="ctr"/>
                      <a:r>
                        <a:rPr lang="en-US" sz="1200" dirty="0" smtClean="0"/>
                        <a:t>107</a:t>
                      </a:r>
                      <a:endParaRPr lang="en-US" sz="1200" dirty="0">
                        <a:latin typeface="Arial" pitchFamily="34" charset="0"/>
                        <a:cs typeface="Arial" pitchFamily="34" charset="0"/>
                      </a:endParaRPr>
                    </a:p>
                  </a:txBody>
                  <a:tcPr anchor="ctr"/>
                </a:tc>
                <a:tc>
                  <a:txBody>
                    <a:bodyPr/>
                    <a:lstStyle/>
                    <a:p>
                      <a:pPr algn="ctr"/>
                      <a:r>
                        <a:rPr lang="en-US" sz="1200" dirty="0" smtClean="0"/>
                        <a:t>Japan</a:t>
                      </a:r>
                      <a:endParaRPr lang="en-US" sz="1200" dirty="0">
                        <a:latin typeface="Arial" pitchFamily="34" charset="0"/>
                        <a:cs typeface="Arial" pitchFamily="34" charset="0"/>
                      </a:endParaRPr>
                    </a:p>
                  </a:txBody>
                  <a:tcPr anchor="ctr"/>
                </a:tc>
                <a:tc>
                  <a:txBody>
                    <a:bodyPr/>
                    <a:lstStyle/>
                    <a:p>
                      <a:pPr algn="ctr"/>
                      <a:r>
                        <a:rPr lang="en-US" sz="1200" dirty="0"/>
                        <a:t>ANYOTHER</a:t>
                      </a:r>
                      <a:endParaRPr lang="en-US" sz="1200" dirty="0">
                        <a:latin typeface="Arial" pitchFamily="34" charset="0"/>
                        <a:cs typeface="Arial" pitchFamily="34" charset="0"/>
                      </a:endParaRPr>
                    </a:p>
                  </a:txBody>
                  <a:tcPr anchor="ctr"/>
                </a:tc>
              </a:tr>
            </a:tbl>
          </a:graphicData>
        </a:graphic>
      </p:graphicFrame>
      <p:pic>
        <p:nvPicPr>
          <p:cNvPr id="14" name="Picture 13" descr="http://t2.gstatic.com/images?q=tbn:ANd9GcTfD2kqrLbbP4SCEky63amKn0MHHD2pb6asclslqC_5LJNYRepLw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5000241"/>
            <a:ext cx="969364" cy="1078587"/>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15</a:t>
            </a:fld>
            <a:endParaRPr lang="en-US" sz="1400" dirty="0"/>
          </a:p>
        </p:txBody>
      </p:sp>
      <p:sp>
        <p:nvSpPr>
          <p:cNvPr id="16" name="TextBox 15"/>
          <p:cNvSpPr txBox="1"/>
          <p:nvPr/>
        </p:nvSpPr>
        <p:spPr>
          <a:xfrm>
            <a:off x="152400" y="3443514"/>
            <a:ext cx="1454524" cy="400110"/>
          </a:xfrm>
          <a:prstGeom prst="rect">
            <a:avLst/>
          </a:prstGeom>
          <a:noFill/>
        </p:spPr>
        <p:txBody>
          <a:bodyPr wrap="square" rtlCol="0">
            <a:spAutoFit/>
          </a:bodyPr>
          <a:lstStyle/>
          <a:p>
            <a:pPr marL="231775" indent="-231775">
              <a:buFont typeface="Arial" pitchFamily="34" charset="0"/>
              <a:buChar char="•"/>
            </a:pPr>
            <a:r>
              <a:rPr lang="en-US" sz="2000" dirty="0" smtClean="0"/>
              <a:t>Output:</a:t>
            </a:r>
            <a:endParaRPr lang="en-US" sz="2000" dirty="0"/>
          </a:p>
        </p:txBody>
      </p:sp>
    </p:spTree>
    <p:extLst>
      <p:ext uri="{BB962C8B-B14F-4D97-AF65-F5344CB8AC3E}">
        <p14:creationId xmlns:p14="http://schemas.microsoft.com/office/powerpoint/2010/main" val="117614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3" grpId="0" animBg="1"/>
      <p:bldP spid="9"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365760"/>
            <a:r>
              <a:rPr lang="en-US" sz="2000" dirty="0"/>
              <a:t>If WHERE clause is used along with GROUP BY </a:t>
            </a:r>
            <a:r>
              <a:rPr lang="en-US" sz="2000" dirty="0" smtClean="0"/>
              <a:t>clause, then </a:t>
            </a:r>
            <a:r>
              <a:rPr lang="en-US" sz="2000" dirty="0"/>
              <a:t>WHERE clause is executed and records </a:t>
            </a:r>
            <a:r>
              <a:rPr lang="en-US" sz="2000" dirty="0" smtClean="0"/>
              <a:t>are selected</a:t>
            </a:r>
            <a:r>
              <a:rPr lang="en-US" sz="2000" dirty="0"/>
              <a:t>. The group by </a:t>
            </a:r>
            <a:r>
              <a:rPr lang="en-US" sz="2000" dirty="0" smtClean="0"/>
              <a:t>is </a:t>
            </a:r>
            <a:r>
              <a:rPr lang="en-US" sz="2000" dirty="0"/>
              <a:t>applied in the selected records</a:t>
            </a:r>
            <a:r>
              <a:rPr lang="en-US" sz="2000" dirty="0" smtClean="0"/>
              <a:t>.</a:t>
            </a:r>
          </a:p>
          <a:p>
            <a:pPr marL="0" indent="0">
              <a:buNone/>
            </a:pPr>
            <a:endParaRPr lang="en-US" sz="2000" dirty="0"/>
          </a:p>
          <a:p>
            <a:pPr indent="-365760"/>
            <a:r>
              <a:rPr lang="en-US" sz="2000" dirty="0"/>
              <a:t>Example:</a:t>
            </a:r>
          </a:p>
          <a:p>
            <a:pPr marL="914400" lvl="3" indent="0">
              <a:buNone/>
            </a:pPr>
            <a:r>
              <a:rPr lang="en-US" dirty="0">
                <a:solidFill>
                  <a:srgbClr val="0070C0"/>
                </a:solidFill>
                <a:latin typeface="Courier New" pitchFamily="49" charset="0"/>
                <a:cs typeface="Courier New" pitchFamily="49" charset="0"/>
              </a:rPr>
              <a:t>SELECT </a:t>
            </a:r>
            <a:r>
              <a:rPr lang="en-US" dirty="0">
                <a:solidFill>
                  <a:srgbClr val="BC8F00"/>
                </a:solidFill>
                <a:latin typeface="Courier New" pitchFamily="49" charset="0"/>
                <a:cs typeface="Courier New" pitchFamily="49" charset="0"/>
              </a:rPr>
              <a:t>country, </a:t>
            </a:r>
            <a:r>
              <a:rPr lang="en-US" dirty="0">
                <a:solidFill>
                  <a:srgbClr val="0070C0"/>
                </a:solidFill>
                <a:latin typeface="Courier New" pitchFamily="49" charset="0"/>
                <a:cs typeface="Courier New" pitchFamily="49" charset="0"/>
              </a:rPr>
              <a:t>count(</a:t>
            </a:r>
            <a:r>
              <a:rPr lang="en-US" dirty="0" err="1">
                <a:solidFill>
                  <a:srgbClr val="BC8F00"/>
                </a:solidFill>
                <a:latin typeface="Courier New" pitchFamily="49" charset="0"/>
                <a:cs typeface="Courier New" pitchFamily="49" charset="0"/>
              </a:rPr>
              <a:t>customernumber</a:t>
            </a:r>
            <a:r>
              <a:rPr lang="en-US" dirty="0">
                <a:solidFill>
                  <a:srgbClr val="00B050"/>
                </a:solidFill>
                <a:latin typeface="Courier New" pitchFamily="49" charset="0"/>
                <a:cs typeface="Courier New" pitchFamily="49" charset="0"/>
              </a:rPr>
              <a:t>)</a:t>
            </a:r>
            <a:r>
              <a:rPr lang="en-US" dirty="0">
                <a:solidFill>
                  <a:srgbClr val="0070C0"/>
                </a:solidFill>
                <a:latin typeface="Courier New" pitchFamily="49" charset="0"/>
                <a:cs typeface="Courier New" pitchFamily="49" charset="0"/>
              </a:rPr>
              <a:t> </a:t>
            </a:r>
          </a:p>
          <a:p>
            <a:pPr marL="914400" lvl="3" indent="0">
              <a:buNone/>
            </a:pPr>
            <a:r>
              <a:rPr lang="en-US" dirty="0" smtClean="0">
                <a:solidFill>
                  <a:srgbClr val="0070C0"/>
                </a:solidFill>
                <a:latin typeface="Courier New" pitchFamily="49" charset="0"/>
                <a:cs typeface="Courier New" pitchFamily="49" charset="0"/>
              </a:rPr>
              <a:t>FROM </a:t>
            </a:r>
            <a:r>
              <a:rPr lang="en-US" dirty="0" smtClean="0">
                <a:solidFill>
                  <a:srgbClr val="BC8F00"/>
                </a:solidFill>
                <a:latin typeface="Courier New" pitchFamily="49" charset="0"/>
                <a:cs typeface="Courier New" pitchFamily="49" charset="0"/>
              </a:rPr>
              <a:t>customers</a:t>
            </a:r>
            <a:r>
              <a:rPr lang="en-US" dirty="0" smtClean="0">
                <a:solidFill>
                  <a:srgbClr val="0070C0"/>
                </a:solidFill>
                <a:latin typeface="Courier New" pitchFamily="49" charset="0"/>
                <a:cs typeface="Courier New" pitchFamily="49" charset="0"/>
              </a:rPr>
              <a:t> </a:t>
            </a:r>
          </a:p>
          <a:p>
            <a:pPr marL="914400" lvl="3" indent="0">
              <a:buNone/>
            </a:pPr>
            <a:r>
              <a:rPr lang="en-US" dirty="0" smtClean="0">
                <a:solidFill>
                  <a:srgbClr val="0070C0"/>
                </a:solidFill>
                <a:latin typeface="Courier New" pitchFamily="49" charset="0"/>
                <a:cs typeface="Courier New" pitchFamily="49" charset="0"/>
              </a:rPr>
              <a:t>WHERE </a:t>
            </a:r>
            <a:r>
              <a:rPr lang="en-US" dirty="0">
                <a:solidFill>
                  <a:srgbClr val="BC8F00"/>
                </a:solidFill>
                <a:latin typeface="Courier New" pitchFamily="49" charset="0"/>
                <a:cs typeface="Courier New" pitchFamily="49" charset="0"/>
              </a:rPr>
              <a:t>state != NULL  </a:t>
            </a:r>
          </a:p>
          <a:p>
            <a:pPr marL="914400" lvl="3" indent="0">
              <a:buNone/>
            </a:pPr>
            <a:r>
              <a:rPr lang="en-US" dirty="0">
                <a:solidFill>
                  <a:srgbClr val="0070C0"/>
                </a:solidFill>
                <a:latin typeface="Courier New" pitchFamily="49" charset="0"/>
                <a:cs typeface="Courier New" pitchFamily="49" charset="0"/>
              </a:rPr>
              <a:t>GROUP </a:t>
            </a:r>
            <a:r>
              <a:rPr lang="en-US" dirty="0" smtClean="0">
                <a:solidFill>
                  <a:srgbClr val="0070C0"/>
                </a:solidFill>
                <a:latin typeface="Courier New" pitchFamily="49" charset="0"/>
                <a:cs typeface="Courier New" pitchFamily="49" charset="0"/>
              </a:rPr>
              <a:t>BY </a:t>
            </a:r>
            <a:r>
              <a:rPr lang="en-US" dirty="0" smtClean="0">
                <a:solidFill>
                  <a:srgbClr val="BC8F00"/>
                </a:solidFill>
                <a:latin typeface="Courier New" pitchFamily="49" charset="0"/>
                <a:cs typeface="Courier New" pitchFamily="49" charset="0"/>
              </a:rPr>
              <a:t>country</a:t>
            </a:r>
            <a:r>
              <a:rPr lang="en-US" dirty="0" smtClean="0">
                <a:solidFill>
                  <a:srgbClr val="00B050"/>
                </a:solidFill>
                <a:latin typeface="Courier New" pitchFamily="49" charset="0"/>
                <a:cs typeface="Courier New" pitchFamily="49" charset="0"/>
              </a:rPr>
              <a:t>;</a:t>
            </a:r>
          </a:p>
          <a:p>
            <a:pPr marL="377190" lvl="1" indent="0">
              <a:buNone/>
            </a:pPr>
            <a:endParaRPr lang="en-US" dirty="0" smtClean="0"/>
          </a:p>
        </p:txBody>
      </p:sp>
      <p:sp>
        <p:nvSpPr>
          <p:cNvPr id="7170" name="Title 1"/>
          <p:cNvSpPr>
            <a:spLocks noGrp="1"/>
          </p:cNvSpPr>
          <p:nvPr>
            <p:ph type="title"/>
          </p:nvPr>
        </p:nvSpPr>
        <p:spPr/>
        <p:txBody>
          <a:bodyPr/>
          <a:lstStyle/>
          <a:p>
            <a:pPr lvl="1"/>
            <a:r>
              <a:rPr lang="en-US" sz="3200" dirty="0">
                <a:latin typeface="Verdana" pitchFamily="34" charset="0"/>
              </a:rPr>
              <a:t>GROUP BY with WHERE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16</a:t>
            </a:fld>
            <a:endParaRPr lang="en-US" sz="1400" dirty="0"/>
          </a:p>
        </p:txBody>
      </p:sp>
    </p:spTree>
    <p:extLst>
      <p:ext uri="{BB962C8B-B14F-4D97-AF65-F5344CB8AC3E}">
        <p14:creationId xmlns:p14="http://schemas.microsoft.com/office/powerpoint/2010/main" val="259634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000" dirty="0"/>
              <a:t>The following query displays the country and count of customers whose  state is not null and </a:t>
            </a:r>
            <a:r>
              <a:rPr lang="en-US" sz="2000" dirty="0" smtClean="0"/>
              <a:t>is </a:t>
            </a:r>
            <a:r>
              <a:rPr lang="en-US" sz="2000" dirty="0"/>
              <a:t>grouped by country: </a:t>
            </a:r>
          </a:p>
          <a:p>
            <a:endParaRPr lang="en-US" dirty="0"/>
          </a:p>
        </p:txBody>
      </p:sp>
      <p:sp>
        <p:nvSpPr>
          <p:cNvPr id="2" name="Title 1"/>
          <p:cNvSpPr>
            <a:spLocks noGrp="1"/>
          </p:cNvSpPr>
          <p:nvPr>
            <p:ph type="title"/>
          </p:nvPr>
        </p:nvSpPr>
        <p:spPr>
          <a:xfrm>
            <a:off x="1303020" y="0"/>
            <a:ext cx="7840980" cy="844063"/>
          </a:xfrm>
        </p:spPr>
        <p:txBody>
          <a:bodyPr/>
          <a:lstStyle/>
          <a:p>
            <a:r>
              <a:rPr lang="en-US" sz="3200" dirty="0" smtClean="0">
                <a:solidFill>
                  <a:schemeClr val="bg1"/>
                </a:solidFill>
              </a:rPr>
              <a:t>Example: GROUP BY with </a:t>
            </a:r>
            <a:r>
              <a:rPr lang="en-US" sz="3200" dirty="0">
                <a:solidFill>
                  <a:schemeClr val="bg1"/>
                </a:solidFill>
              </a:rPr>
              <a:t>O</a:t>
            </a:r>
            <a:r>
              <a:rPr lang="en-US" sz="3200" dirty="0" smtClean="0">
                <a:solidFill>
                  <a:schemeClr val="bg1"/>
                </a:solidFill>
              </a:rPr>
              <a:t>ne </a:t>
            </a:r>
            <a:r>
              <a:rPr lang="en-US" sz="3200" dirty="0">
                <a:solidFill>
                  <a:schemeClr val="bg1"/>
                </a:solidFill>
              </a:rPr>
              <a:t>S</a:t>
            </a:r>
            <a:r>
              <a:rPr lang="en-US" sz="3200" dirty="0" smtClean="0">
                <a:solidFill>
                  <a:schemeClr val="bg1"/>
                </a:solidFill>
              </a:rPr>
              <a:t>elect Field</a:t>
            </a:r>
          </a:p>
        </p:txBody>
      </p:sp>
      <p:sp>
        <p:nvSpPr>
          <p:cNvPr id="12" name="TextBox 11"/>
          <p:cNvSpPr txBox="1"/>
          <p:nvPr/>
        </p:nvSpPr>
        <p:spPr>
          <a:xfrm>
            <a:off x="298076" y="4539734"/>
            <a:ext cx="1378324" cy="369332"/>
          </a:xfrm>
          <a:prstGeom prst="rect">
            <a:avLst/>
          </a:prstGeom>
          <a:noFill/>
        </p:spPr>
        <p:txBody>
          <a:bodyPr wrap="square" rtlCol="0">
            <a:spAutoFit/>
          </a:bodyPr>
          <a:lstStyle/>
          <a:p>
            <a:r>
              <a:rPr lang="en-US" dirty="0" smtClean="0"/>
              <a:t>Output:</a:t>
            </a:r>
            <a:endParaRPr lang="en-US" dirty="0"/>
          </a:p>
        </p:txBody>
      </p:sp>
      <p:sp>
        <p:nvSpPr>
          <p:cNvPr id="41" name="Rounded Rectangle 40"/>
          <p:cNvSpPr/>
          <p:nvPr/>
        </p:nvSpPr>
        <p:spPr>
          <a:xfrm>
            <a:off x="5029200" y="2895600"/>
            <a:ext cx="3578038"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400" dirty="0">
                <a:solidFill>
                  <a:srgbClr val="0070C0"/>
                </a:solidFill>
                <a:latin typeface="Courier New" pitchFamily="49" charset="0"/>
                <a:cs typeface="Courier New" pitchFamily="49" charset="0"/>
              </a:rPr>
              <a:t>SELECT </a:t>
            </a:r>
            <a:r>
              <a:rPr lang="en-US" sz="1400" dirty="0" smtClean="0">
                <a:solidFill>
                  <a:srgbClr val="BC8F00"/>
                </a:solidFill>
                <a:latin typeface="Courier New" pitchFamily="49" charset="0"/>
                <a:cs typeface="Courier New" pitchFamily="49" charset="0"/>
              </a:rPr>
              <a:t>country, </a:t>
            </a:r>
            <a:r>
              <a:rPr lang="en-US" sz="1400" dirty="0" smtClean="0">
                <a:solidFill>
                  <a:srgbClr val="0070C0"/>
                </a:solidFill>
                <a:latin typeface="Courier New" pitchFamily="49" charset="0"/>
                <a:cs typeface="Courier New" pitchFamily="49" charset="0"/>
              </a:rPr>
              <a:t>COUNT</a:t>
            </a:r>
            <a:r>
              <a:rPr lang="en-US" sz="1400" dirty="0" smtClean="0">
                <a:latin typeface="Courier New" pitchFamily="49" charset="0"/>
                <a:cs typeface="Courier New" pitchFamily="49" charset="0"/>
              </a:rPr>
              <a:t>(</a:t>
            </a:r>
            <a:r>
              <a:rPr lang="en-US" sz="1400" dirty="0" err="1" smtClean="0">
                <a:solidFill>
                  <a:srgbClr val="BC8F00"/>
                </a:solidFill>
                <a:latin typeface="Courier New" pitchFamily="49" charset="0"/>
                <a:cs typeface="Courier New" pitchFamily="49" charset="0"/>
              </a:rPr>
              <a:t>customername</a:t>
            </a:r>
            <a:r>
              <a:rPr lang="en-US" sz="1400" dirty="0" smtClean="0">
                <a:latin typeface="Courier New" pitchFamily="49" charset="0"/>
                <a:cs typeface="Courier New" pitchFamily="49" charset="0"/>
              </a:rPr>
              <a:t>) </a:t>
            </a:r>
          </a:p>
          <a:p>
            <a:r>
              <a:rPr lang="en-US" sz="1400" dirty="0" smtClean="0">
                <a:solidFill>
                  <a:srgbClr val="0070C0"/>
                </a:solidFill>
                <a:latin typeface="Courier New" pitchFamily="49" charset="0"/>
                <a:cs typeface="Courier New" pitchFamily="49" charset="0"/>
              </a:rPr>
              <a:t>FROM</a:t>
            </a:r>
            <a:r>
              <a:rPr lang="en-US" sz="1400" dirty="0" smtClean="0">
                <a:solidFill>
                  <a:srgbClr val="BC8F00"/>
                </a:solidFill>
                <a:latin typeface="Courier New" pitchFamily="49" charset="0"/>
                <a:cs typeface="Courier New" pitchFamily="49" charset="0"/>
              </a:rPr>
              <a:t> customers </a:t>
            </a:r>
          </a:p>
          <a:p>
            <a:r>
              <a:rPr lang="en-US" sz="1400" dirty="0" smtClean="0">
                <a:solidFill>
                  <a:srgbClr val="0070C0"/>
                </a:solidFill>
                <a:latin typeface="Courier New" pitchFamily="49" charset="0"/>
                <a:cs typeface="Courier New" pitchFamily="49" charset="0"/>
              </a:rPr>
              <a:t>WHERE</a:t>
            </a:r>
            <a:r>
              <a:rPr lang="en-US" sz="1400" dirty="0" smtClean="0">
                <a:solidFill>
                  <a:srgbClr val="BC8F00"/>
                </a:solidFill>
                <a:latin typeface="Courier New" pitchFamily="49" charset="0"/>
                <a:cs typeface="Courier New" pitchFamily="49" charset="0"/>
              </a:rPr>
              <a:t> state!=NULL </a:t>
            </a:r>
          </a:p>
          <a:p>
            <a:r>
              <a:rPr lang="en-US" sz="1400" dirty="0" smtClean="0">
                <a:solidFill>
                  <a:srgbClr val="0070C0"/>
                </a:solidFill>
                <a:latin typeface="Courier New" pitchFamily="49" charset="0"/>
                <a:cs typeface="Courier New" pitchFamily="49" charset="0"/>
              </a:rPr>
              <a:t>GROUP BY </a:t>
            </a:r>
            <a:r>
              <a:rPr lang="en-US" sz="1400" dirty="0" smtClean="0">
                <a:solidFill>
                  <a:srgbClr val="BC8F00"/>
                </a:solidFill>
                <a:latin typeface="Courier New" pitchFamily="49" charset="0"/>
                <a:cs typeface="Courier New" pitchFamily="49" charset="0"/>
              </a:rPr>
              <a:t>country;</a:t>
            </a:r>
            <a:endParaRPr lang="en-US" sz="1400" dirty="0">
              <a:solidFill>
                <a:srgbClr val="BC8F00"/>
              </a:solidFill>
              <a:latin typeface="Courier New" pitchFamily="49" charset="0"/>
              <a:cs typeface="Courier New" pitchFamily="49" charset="0"/>
            </a:endParaRPr>
          </a:p>
        </p:txBody>
      </p:sp>
      <p:sp>
        <p:nvSpPr>
          <p:cNvPr id="13" name="Rounded Rectangle 12"/>
          <p:cNvSpPr/>
          <p:nvPr/>
        </p:nvSpPr>
        <p:spPr>
          <a:xfrm>
            <a:off x="4724400" y="4724400"/>
            <a:ext cx="3962400" cy="11987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tx1"/>
                </a:solidFill>
              </a:rPr>
              <a:t>The records whose state value is Not NULL will be fetched and count of customers will be calculated for each country and displayed.</a:t>
            </a:r>
            <a:endParaRPr lang="en-US"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451408733"/>
              </p:ext>
            </p:extLst>
          </p:nvPr>
        </p:nvGraphicFramePr>
        <p:xfrm>
          <a:off x="308429" y="2133600"/>
          <a:ext cx="4263571" cy="2133600"/>
        </p:xfrm>
        <a:graphic>
          <a:graphicData uri="http://schemas.openxmlformats.org/drawingml/2006/table">
            <a:tbl>
              <a:tblPr firstRow="1" bandRow="1">
                <a:tableStyleId>{21E4AEA4-8DFA-4A89-87EB-49C32662AFE0}</a:tableStyleId>
              </a:tblPr>
              <a:tblGrid>
                <a:gridCol w="1523999"/>
                <a:gridCol w="1371600"/>
                <a:gridCol w="1367972"/>
              </a:tblGrid>
              <a:tr h="293914">
                <a:tc>
                  <a:txBody>
                    <a:bodyPr/>
                    <a:lstStyle/>
                    <a:p>
                      <a:pPr algn="ctr"/>
                      <a:r>
                        <a:rPr lang="en-US" sz="1400" dirty="0" err="1" smtClean="0"/>
                        <a:t>CustomerNumber</a:t>
                      </a:r>
                      <a:endParaRPr lang="en-US" sz="1400" dirty="0">
                        <a:solidFill>
                          <a:schemeClr val="tx1"/>
                        </a:solidFill>
                        <a:latin typeface="Arial" pitchFamily="34" charset="0"/>
                        <a:cs typeface="Arial" pitchFamily="34" charset="0"/>
                      </a:endParaRPr>
                    </a:p>
                  </a:txBody>
                  <a:tcPr anchor="ctr"/>
                </a:tc>
                <a:tc>
                  <a:txBody>
                    <a:bodyPr/>
                    <a:lstStyle/>
                    <a:p>
                      <a:pPr algn="ctr"/>
                      <a:r>
                        <a:rPr lang="en-US" sz="1400" dirty="0" smtClean="0"/>
                        <a:t>Country</a:t>
                      </a:r>
                      <a:endParaRPr lang="en-US" sz="1400" dirty="0">
                        <a:solidFill>
                          <a:schemeClr val="tx1"/>
                        </a:solidFill>
                        <a:latin typeface="Arial" pitchFamily="34" charset="0"/>
                        <a:cs typeface="Arial" pitchFamily="34" charset="0"/>
                      </a:endParaRPr>
                    </a:p>
                  </a:txBody>
                  <a:tcPr anchor="ctr"/>
                </a:tc>
                <a:tc>
                  <a:txBody>
                    <a:bodyPr/>
                    <a:lstStyle/>
                    <a:p>
                      <a:pPr algn="ctr"/>
                      <a:r>
                        <a:rPr lang="en-US" sz="1400" dirty="0" smtClean="0"/>
                        <a:t>State</a:t>
                      </a:r>
                      <a:endParaRPr lang="en-US" sz="1400" dirty="0">
                        <a:solidFill>
                          <a:schemeClr val="tx1"/>
                        </a:solidFill>
                        <a:latin typeface="Arial" pitchFamily="34" charset="0"/>
                        <a:cs typeface="Arial" pitchFamily="34" charset="0"/>
                      </a:endParaRPr>
                    </a:p>
                  </a:txBody>
                  <a:tcPr anchor="ctr"/>
                </a:tc>
              </a:tr>
              <a:tr h="293914">
                <a:tc>
                  <a:txBody>
                    <a:bodyPr/>
                    <a:lstStyle/>
                    <a:p>
                      <a:pPr algn="ctr"/>
                      <a:r>
                        <a:rPr lang="en-US" sz="1400" dirty="0" smtClean="0"/>
                        <a:t>486</a:t>
                      </a:r>
                      <a:endParaRPr lang="en-US" sz="1400" dirty="0">
                        <a:latin typeface="Arial" pitchFamily="34" charset="0"/>
                        <a:cs typeface="Arial" pitchFamily="34" charset="0"/>
                      </a:endParaRPr>
                    </a:p>
                  </a:txBody>
                  <a:tcPr anchor="ctr"/>
                </a:tc>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PA</a:t>
                      </a:r>
                      <a:endParaRPr lang="en-US" sz="1400" dirty="0">
                        <a:latin typeface="Arial" pitchFamily="34" charset="0"/>
                        <a:cs typeface="Arial" pitchFamily="34" charset="0"/>
                      </a:endParaRPr>
                    </a:p>
                  </a:txBody>
                  <a:tcPr anchor="ctr"/>
                </a:tc>
              </a:tr>
              <a:tr h="293914">
                <a:tc>
                  <a:txBody>
                    <a:bodyPr/>
                    <a:lstStyle/>
                    <a:p>
                      <a:pPr algn="ctr"/>
                      <a:r>
                        <a:rPr lang="en-US" sz="1400" dirty="0" smtClean="0"/>
                        <a:t>487</a:t>
                      </a:r>
                      <a:endParaRPr lang="en-US" sz="1400" dirty="0">
                        <a:latin typeface="Arial" pitchFamily="34" charset="0"/>
                        <a:cs typeface="Arial" pitchFamily="34" charset="0"/>
                      </a:endParaRPr>
                    </a:p>
                  </a:txBody>
                  <a:tcPr anchor="ctr"/>
                </a:tc>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CA</a:t>
                      </a:r>
                      <a:endParaRPr lang="en-US" sz="1400" dirty="0">
                        <a:latin typeface="Arial" pitchFamily="34" charset="0"/>
                        <a:cs typeface="Arial" pitchFamily="34" charset="0"/>
                      </a:endParaRPr>
                    </a:p>
                  </a:txBody>
                  <a:tcPr anchor="ctr"/>
                </a:tc>
              </a:tr>
              <a:tr h="293914">
                <a:tc>
                  <a:txBody>
                    <a:bodyPr/>
                    <a:lstStyle/>
                    <a:p>
                      <a:pPr algn="ctr"/>
                      <a:r>
                        <a:rPr lang="en-US" sz="1400" dirty="0" smtClean="0"/>
                        <a:t>345</a:t>
                      </a:r>
                      <a:endParaRPr lang="en-US" sz="1400" dirty="0">
                        <a:latin typeface="Arial" pitchFamily="34" charset="0"/>
                        <a:cs typeface="Arial" pitchFamily="34" charset="0"/>
                      </a:endParaRPr>
                    </a:p>
                  </a:txBody>
                  <a:tcPr anchor="ctr"/>
                </a:tc>
                <a:tc>
                  <a:txBody>
                    <a:bodyPr/>
                    <a:lstStyle/>
                    <a:p>
                      <a:pPr algn="ctr"/>
                      <a:r>
                        <a:rPr lang="en-US" sz="1400" dirty="0" smtClean="0"/>
                        <a:t>Japan</a:t>
                      </a:r>
                      <a:endParaRPr lang="en-US" sz="1400" dirty="0">
                        <a:latin typeface="Arial" pitchFamily="34" charset="0"/>
                        <a:cs typeface="Arial" pitchFamily="34" charset="0"/>
                      </a:endParaRPr>
                    </a:p>
                  </a:txBody>
                  <a:tcPr anchor="ctr"/>
                </a:tc>
                <a:tc>
                  <a:txBody>
                    <a:bodyPr/>
                    <a:lstStyle/>
                    <a:p>
                      <a:pPr algn="ctr"/>
                      <a:r>
                        <a:rPr lang="en-US" sz="1400" dirty="0" smtClean="0"/>
                        <a:t>Tokyo</a:t>
                      </a:r>
                      <a:endParaRPr lang="en-US" sz="1400" dirty="0">
                        <a:latin typeface="Arial" pitchFamily="34" charset="0"/>
                        <a:cs typeface="Arial" pitchFamily="34" charset="0"/>
                      </a:endParaRPr>
                    </a:p>
                  </a:txBody>
                  <a:tcPr anchor="ctr"/>
                </a:tc>
              </a:tr>
              <a:tr h="293914">
                <a:tc>
                  <a:txBody>
                    <a:bodyPr/>
                    <a:lstStyle/>
                    <a:p>
                      <a:pPr algn="ctr"/>
                      <a:r>
                        <a:rPr lang="en-US" sz="1400" dirty="0" smtClean="0"/>
                        <a:t>451</a:t>
                      </a:r>
                      <a:endParaRPr lang="en-US" sz="1400" dirty="0">
                        <a:latin typeface="Arial" pitchFamily="34" charset="0"/>
                        <a:cs typeface="Arial" pitchFamily="34" charset="0"/>
                      </a:endParaRPr>
                    </a:p>
                  </a:txBody>
                  <a:tcPr anchor="ctr"/>
                </a:tc>
                <a:tc>
                  <a:txBody>
                    <a:bodyPr/>
                    <a:lstStyle/>
                    <a:p>
                      <a:pPr algn="ctr"/>
                      <a:r>
                        <a:rPr lang="en-US" sz="1400" dirty="0" smtClean="0"/>
                        <a:t>Japan</a:t>
                      </a:r>
                      <a:endParaRPr lang="en-US" sz="1400" dirty="0">
                        <a:latin typeface="Arial" pitchFamily="34" charset="0"/>
                        <a:cs typeface="Arial" pitchFamily="34" charset="0"/>
                      </a:endParaRPr>
                    </a:p>
                  </a:txBody>
                  <a:tcPr anchor="ctr"/>
                </a:tc>
                <a:tc>
                  <a:txBody>
                    <a:bodyPr/>
                    <a:lstStyle/>
                    <a:p>
                      <a:pPr algn="ctr"/>
                      <a:r>
                        <a:rPr lang="en-US" sz="1400" dirty="0" smtClean="0"/>
                        <a:t>Tokyo</a:t>
                      </a:r>
                      <a:endParaRPr lang="en-US" sz="1400" dirty="0">
                        <a:latin typeface="Arial" pitchFamily="34" charset="0"/>
                        <a:cs typeface="Arial" pitchFamily="34" charset="0"/>
                      </a:endParaRPr>
                    </a:p>
                  </a:txBody>
                  <a:tcPr anchor="ctr"/>
                </a:tc>
              </a:tr>
              <a:tr h="293914">
                <a:tc>
                  <a:txBody>
                    <a:bodyPr/>
                    <a:lstStyle/>
                    <a:p>
                      <a:pPr algn="ctr"/>
                      <a:r>
                        <a:rPr lang="en-US" sz="1400" dirty="0" smtClean="0"/>
                        <a:t>475</a:t>
                      </a:r>
                      <a:endParaRPr lang="en-US" sz="1400" dirty="0">
                        <a:latin typeface="Arial" pitchFamily="34" charset="0"/>
                        <a:cs typeface="Arial" pitchFamily="34" charset="0"/>
                      </a:endParaRPr>
                    </a:p>
                  </a:txBody>
                  <a:tcPr anchor="ctr"/>
                </a:tc>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CA</a:t>
                      </a:r>
                      <a:endParaRPr lang="en-US" sz="1400" dirty="0">
                        <a:latin typeface="Arial" pitchFamily="34" charset="0"/>
                        <a:cs typeface="Arial" pitchFamily="34" charset="0"/>
                      </a:endParaRPr>
                    </a:p>
                  </a:txBody>
                  <a:tcPr anchor="ctr"/>
                </a:tc>
              </a:tr>
              <a:tr h="293914">
                <a:tc>
                  <a:txBody>
                    <a:bodyPr/>
                    <a:lstStyle/>
                    <a:p>
                      <a:pPr algn="ctr"/>
                      <a:r>
                        <a:rPr lang="en-US" sz="1400" dirty="0" smtClean="0"/>
                        <a:t>107</a:t>
                      </a:r>
                      <a:endParaRPr lang="en-US" sz="1400" dirty="0">
                        <a:latin typeface="Arial" pitchFamily="34" charset="0"/>
                        <a:cs typeface="Arial" pitchFamily="34" charset="0"/>
                      </a:endParaRPr>
                    </a:p>
                  </a:txBody>
                  <a:tcPr anchor="ctr"/>
                </a:tc>
                <a:tc>
                  <a:txBody>
                    <a:bodyPr/>
                    <a:lstStyle/>
                    <a:p>
                      <a:pPr algn="ctr"/>
                      <a:r>
                        <a:rPr lang="en-US" sz="1400" dirty="0" smtClean="0"/>
                        <a:t>Japan</a:t>
                      </a:r>
                      <a:endParaRPr lang="en-US" sz="1400" dirty="0">
                        <a:latin typeface="Arial" pitchFamily="34" charset="0"/>
                        <a:cs typeface="Arial" pitchFamily="34" charset="0"/>
                      </a:endParaRPr>
                    </a:p>
                  </a:txBody>
                  <a:tcPr anchor="ctr"/>
                </a:tc>
                <a:tc>
                  <a:txBody>
                    <a:bodyPr/>
                    <a:lstStyle/>
                    <a:p>
                      <a:pPr algn="ctr"/>
                      <a:r>
                        <a:rPr lang="en-US" sz="1400" dirty="0" smtClean="0"/>
                        <a:t>NULL</a:t>
                      </a:r>
                      <a:endParaRPr lang="en-US" sz="1400" dirty="0">
                        <a:latin typeface="Arial" pitchFamily="34" charset="0"/>
                        <a:cs typeface="Arial" pitchFamily="34" charset="0"/>
                      </a:endParaRPr>
                    </a:p>
                  </a:txBody>
                  <a:tcPr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28957362"/>
              </p:ext>
            </p:extLst>
          </p:nvPr>
        </p:nvGraphicFramePr>
        <p:xfrm>
          <a:off x="1447800" y="4865132"/>
          <a:ext cx="2895600" cy="914400"/>
        </p:xfrm>
        <a:graphic>
          <a:graphicData uri="http://schemas.openxmlformats.org/drawingml/2006/table">
            <a:tbl>
              <a:tblPr firstRow="1" bandRow="1">
                <a:tableStyleId>{21E4AEA4-8DFA-4A89-87EB-49C32662AFE0}</a:tableStyleId>
              </a:tblPr>
              <a:tblGrid>
                <a:gridCol w="1240971"/>
                <a:gridCol w="1654629"/>
              </a:tblGrid>
              <a:tr h="231664">
                <a:tc>
                  <a:txBody>
                    <a:bodyPr/>
                    <a:lstStyle/>
                    <a:p>
                      <a:pPr marL="0" algn="ctr" defTabSz="914400" rtl="0" eaLnBrk="1" latinLnBrk="0" hangingPunct="1"/>
                      <a:r>
                        <a:rPr lang="en-US" sz="1400" kern="1200" dirty="0" err="1" smtClean="0"/>
                        <a:t>Module_id</a:t>
                      </a:r>
                      <a:endParaRPr lang="en-US" sz="1400" kern="1200" dirty="0">
                        <a:solidFill>
                          <a:schemeClr val="bg1"/>
                        </a:solidFill>
                        <a:latin typeface="+mn-lt"/>
                        <a:ea typeface="+mn-ea"/>
                        <a:cs typeface="Arial" pitchFamily="34" charset="0"/>
                      </a:endParaRPr>
                    </a:p>
                  </a:txBody>
                  <a:tcPr anchor="ctr"/>
                </a:tc>
                <a:tc>
                  <a:txBody>
                    <a:bodyPr/>
                    <a:lstStyle/>
                    <a:p>
                      <a:pPr marL="0" algn="ctr" defTabSz="914400" rtl="0" eaLnBrk="1" latinLnBrk="0" hangingPunct="1"/>
                      <a:r>
                        <a:rPr lang="en-US" sz="1400" kern="1200" dirty="0" smtClean="0"/>
                        <a:t>Count(</a:t>
                      </a:r>
                      <a:r>
                        <a:rPr lang="en-US" sz="1400" kern="1200" dirty="0" err="1" smtClean="0"/>
                        <a:t>associate_id</a:t>
                      </a:r>
                      <a:r>
                        <a:rPr lang="en-US" sz="1400" kern="1200" dirty="0" smtClean="0"/>
                        <a:t>)</a:t>
                      </a:r>
                      <a:endParaRPr lang="en-US" sz="1400" kern="1200" dirty="0">
                        <a:solidFill>
                          <a:schemeClr val="bg1"/>
                        </a:solidFill>
                        <a:latin typeface="+mn-lt"/>
                        <a:ea typeface="+mn-ea"/>
                        <a:cs typeface="Arial" pitchFamily="34" charset="0"/>
                      </a:endParaRPr>
                    </a:p>
                  </a:txBody>
                  <a:tcPr anchor="ctr"/>
                </a:tc>
              </a:tr>
              <a:tr h="231664">
                <a:tc>
                  <a:txBody>
                    <a:bodyPr/>
                    <a:lstStyle/>
                    <a:p>
                      <a:pPr marL="0" algn="ctr" defTabSz="914400" rtl="0" eaLnBrk="1" latinLnBrk="0" hangingPunct="1"/>
                      <a:r>
                        <a:rPr lang="en-US" sz="1400" kern="1200" dirty="0" smtClean="0"/>
                        <a:t>USA</a:t>
                      </a:r>
                      <a:endParaRPr lang="en-US" sz="1400" kern="1200" dirty="0">
                        <a:solidFill>
                          <a:schemeClr val="dk1"/>
                        </a:solidFill>
                        <a:latin typeface="+mn-lt"/>
                        <a:ea typeface="+mn-ea"/>
                        <a:cs typeface="Arial" pitchFamily="34" charset="0"/>
                      </a:endParaRPr>
                    </a:p>
                  </a:txBody>
                  <a:tcPr anchor="ctr"/>
                </a:tc>
                <a:tc>
                  <a:txBody>
                    <a:bodyPr/>
                    <a:lstStyle/>
                    <a:p>
                      <a:pPr marL="0" algn="ctr" defTabSz="914400" rtl="0" eaLnBrk="1" latinLnBrk="0" hangingPunct="1"/>
                      <a:r>
                        <a:rPr lang="en-US" sz="1400" kern="1200" dirty="0" smtClean="0"/>
                        <a:t>3</a:t>
                      </a:r>
                      <a:endParaRPr lang="en-US" sz="1400" kern="1200" dirty="0">
                        <a:solidFill>
                          <a:schemeClr val="dk1"/>
                        </a:solidFill>
                        <a:latin typeface="+mn-lt"/>
                        <a:ea typeface="+mn-ea"/>
                        <a:cs typeface="Arial" pitchFamily="34" charset="0"/>
                      </a:endParaRPr>
                    </a:p>
                  </a:txBody>
                  <a:tcPr anchor="ctr"/>
                </a:tc>
              </a:tr>
              <a:tr h="225536">
                <a:tc>
                  <a:txBody>
                    <a:bodyPr/>
                    <a:lstStyle/>
                    <a:p>
                      <a:pPr marL="0" algn="ctr" defTabSz="914400" rtl="0" eaLnBrk="1" latinLnBrk="0" hangingPunct="1"/>
                      <a:r>
                        <a:rPr lang="en-US" sz="1400" kern="1200" dirty="0" smtClean="0"/>
                        <a:t>JAPAN</a:t>
                      </a:r>
                      <a:endParaRPr lang="en-US" sz="1400" kern="1200" dirty="0">
                        <a:solidFill>
                          <a:schemeClr val="dk1"/>
                        </a:solidFill>
                        <a:latin typeface="+mn-lt"/>
                        <a:ea typeface="+mn-ea"/>
                        <a:cs typeface="Arial" pitchFamily="34" charset="0"/>
                      </a:endParaRPr>
                    </a:p>
                  </a:txBody>
                  <a:tcPr anchor="ctr"/>
                </a:tc>
                <a:tc>
                  <a:txBody>
                    <a:bodyPr/>
                    <a:lstStyle/>
                    <a:p>
                      <a:pPr marL="0" algn="ctr" defTabSz="914400" rtl="0" eaLnBrk="1" latinLnBrk="0" hangingPunct="1"/>
                      <a:r>
                        <a:rPr lang="en-US" sz="1400" kern="1200" dirty="0" smtClean="0"/>
                        <a:t>2</a:t>
                      </a:r>
                      <a:endParaRPr lang="en-US" sz="1400" kern="1200" dirty="0">
                        <a:solidFill>
                          <a:schemeClr val="dk1"/>
                        </a:solidFill>
                        <a:latin typeface="+mn-lt"/>
                        <a:ea typeface="+mn-ea"/>
                        <a:cs typeface="Arial" pitchFamily="34" charset="0"/>
                      </a:endParaRPr>
                    </a:p>
                  </a:txBody>
                  <a:tcPr anchor="ctr"/>
                </a:tc>
              </a:tr>
            </a:tbl>
          </a:graphicData>
        </a:graphic>
      </p:graphicFrame>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17</a:t>
            </a:fld>
            <a:endParaRPr lang="en-US" sz="1400" dirty="0"/>
          </a:p>
        </p:txBody>
      </p:sp>
    </p:spTree>
    <p:extLst>
      <p:ext uri="{BB962C8B-B14F-4D97-AF65-F5344CB8AC3E}">
        <p14:creationId xmlns:p14="http://schemas.microsoft.com/office/powerpoint/2010/main" val="291540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p:bldP spid="4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365760">
              <a:spcBef>
                <a:spcPts val="0"/>
              </a:spcBef>
            </a:pPr>
            <a:r>
              <a:rPr lang="en-US" sz="2000" dirty="0"/>
              <a:t>How it works?</a:t>
            </a:r>
          </a:p>
          <a:p>
            <a:pPr lvl="1" indent="-365760">
              <a:spcBef>
                <a:spcPts val="0"/>
              </a:spcBef>
              <a:buFont typeface="Calibri" pitchFamily="34" charset="0"/>
              <a:buChar char="—"/>
            </a:pPr>
            <a:r>
              <a:rPr lang="en-US" dirty="0"/>
              <a:t>The records are grouped </a:t>
            </a:r>
            <a:r>
              <a:rPr lang="en-US" dirty="0" smtClean="0"/>
              <a:t>as per the </a:t>
            </a:r>
            <a:r>
              <a:rPr lang="en-US" dirty="0"/>
              <a:t>first group by column. The records grouped are then further grouped by the consecutive </a:t>
            </a:r>
            <a:r>
              <a:rPr lang="en-US" dirty="0" smtClean="0"/>
              <a:t>columns. This is according to </a:t>
            </a:r>
            <a:r>
              <a:rPr lang="en-US" dirty="0"/>
              <a:t>the order stated in the </a:t>
            </a:r>
            <a:r>
              <a:rPr lang="en-US" dirty="0" smtClean="0"/>
              <a:t>GROUP BY </a:t>
            </a:r>
            <a:r>
              <a:rPr lang="en-US" dirty="0"/>
              <a:t>clause.</a:t>
            </a:r>
          </a:p>
          <a:p>
            <a:pPr indent="-365760">
              <a:spcBef>
                <a:spcPts val="0"/>
              </a:spcBef>
            </a:pPr>
            <a:endParaRPr lang="en-US" b="1" dirty="0" smtClean="0"/>
          </a:p>
          <a:p>
            <a:pPr indent="-365760">
              <a:spcBef>
                <a:spcPts val="0"/>
              </a:spcBef>
            </a:pPr>
            <a:r>
              <a:rPr lang="en-US" sz="2000" dirty="0" smtClean="0"/>
              <a:t>Example:</a:t>
            </a:r>
            <a:endParaRPr lang="en-US" sz="2000" dirty="0"/>
          </a:p>
          <a:p>
            <a:pPr marL="914400" lvl="3" indent="0">
              <a:spcBef>
                <a:spcPts val="0"/>
              </a:spcBef>
              <a:buNone/>
            </a:pPr>
            <a:r>
              <a:rPr lang="en-US" dirty="0">
                <a:solidFill>
                  <a:srgbClr val="0070C0"/>
                </a:solidFill>
                <a:latin typeface="Courier New" pitchFamily="49" charset="0"/>
                <a:cs typeface="Courier New" pitchFamily="49" charset="0"/>
              </a:rPr>
              <a:t>SELECT </a:t>
            </a:r>
            <a:r>
              <a:rPr lang="en-US" dirty="0">
                <a:solidFill>
                  <a:srgbClr val="BC8F00"/>
                </a:solidFill>
                <a:latin typeface="Courier New" pitchFamily="49" charset="0"/>
                <a:cs typeface="Courier New" pitchFamily="49" charset="0"/>
              </a:rPr>
              <a:t>Country, State, </a:t>
            </a:r>
            <a:r>
              <a:rPr lang="en-US" dirty="0">
                <a:solidFill>
                  <a:srgbClr val="0070C0"/>
                </a:solidFill>
                <a:latin typeface="Courier New" pitchFamily="49" charset="0"/>
                <a:cs typeface="Courier New" pitchFamily="49" charset="0"/>
              </a:rPr>
              <a:t>count(</a:t>
            </a:r>
            <a:r>
              <a:rPr lang="en-US" dirty="0" err="1">
                <a:solidFill>
                  <a:srgbClr val="BC8F00"/>
                </a:solidFill>
                <a:latin typeface="Courier New" pitchFamily="49" charset="0"/>
                <a:cs typeface="Courier New" pitchFamily="49" charset="0"/>
              </a:rPr>
              <a:t>customernumber</a:t>
            </a:r>
            <a:r>
              <a:rPr lang="en-US" dirty="0">
                <a:solidFill>
                  <a:srgbClr val="00B050"/>
                </a:solidFill>
                <a:latin typeface="Courier New" pitchFamily="49" charset="0"/>
                <a:cs typeface="Courier New" pitchFamily="49" charset="0"/>
              </a:rPr>
              <a:t>)</a:t>
            </a:r>
            <a:r>
              <a:rPr lang="en-US" dirty="0">
                <a:solidFill>
                  <a:srgbClr val="0070C0"/>
                </a:solidFill>
                <a:latin typeface="Courier New" pitchFamily="49" charset="0"/>
                <a:cs typeface="Courier New" pitchFamily="49" charset="0"/>
              </a:rPr>
              <a:t> </a:t>
            </a:r>
          </a:p>
          <a:p>
            <a:pPr marL="914400" lvl="3" indent="0">
              <a:spcBef>
                <a:spcPts val="0"/>
              </a:spcBef>
              <a:buNone/>
            </a:pPr>
            <a:r>
              <a:rPr lang="en-US" dirty="0">
                <a:solidFill>
                  <a:srgbClr val="0070C0"/>
                </a:solidFill>
                <a:latin typeface="Courier New" pitchFamily="49" charset="0"/>
                <a:cs typeface="Courier New" pitchFamily="49" charset="0"/>
              </a:rPr>
              <a:t>FROM </a:t>
            </a:r>
            <a:r>
              <a:rPr lang="en-US" dirty="0">
                <a:solidFill>
                  <a:srgbClr val="BC8F00"/>
                </a:solidFill>
                <a:latin typeface="Courier New" pitchFamily="49" charset="0"/>
                <a:cs typeface="Courier New" pitchFamily="49" charset="0"/>
              </a:rPr>
              <a:t>customers</a:t>
            </a:r>
            <a:r>
              <a:rPr lang="en-US" dirty="0">
                <a:solidFill>
                  <a:srgbClr val="0070C0"/>
                </a:solidFill>
                <a:latin typeface="Courier New" pitchFamily="49" charset="0"/>
                <a:cs typeface="Courier New" pitchFamily="49" charset="0"/>
              </a:rPr>
              <a:t> </a:t>
            </a:r>
          </a:p>
          <a:p>
            <a:pPr marL="914400" lvl="3" indent="0">
              <a:spcBef>
                <a:spcPts val="0"/>
              </a:spcBef>
              <a:buNone/>
            </a:pPr>
            <a:r>
              <a:rPr lang="en-US" dirty="0">
                <a:solidFill>
                  <a:srgbClr val="0070C0"/>
                </a:solidFill>
                <a:latin typeface="Courier New" pitchFamily="49" charset="0"/>
                <a:cs typeface="Courier New" pitchFamily="49" charset="0"/>
              </a:rPr>
              <a:t>WHERE </a:t>
            </a:r>
            <a:r>
              <a:rPr lang="en-US" dirty="0">
                <a:solidFill>
                  <a:srgbClr val="BC8F00"/>
                </a:solidFill>
                <a:latin typeface="Courier New" pitchFamily="49" charset="0"/>
                <a:cs typeface="Courier New" pitchFamily="49" charset="0"/>
              </a:rPr>
              <a:t>State != NULL  </a:t>
            </a:r>
          </a:p>
          <a:p>
            <a:pPr marL="914400" lvl="3" indent="0">
              <a:spcBef>
                <a:spcPts val="0"/>
              </a:spcBef>
              <a:buNone/>
            </a:pPr>
            <a:r>
              <a:rPr lang="en-US" dirty="0">
                <a:solidFill>
                  <a:srgbClr val="0070C0"/>
                </a:solidFill>
                <a:latin typeface="Courier New" pitchFamily="49" charset="0"/>
                <a:cs typeface="Courier New" pitchFamily="49" charset="0"/>
              </a:rPr>
              <a:t>GROUP BY </a:t>
            </a:r>
            <a:r>
              <a:rPr lang="en-US" dirty="0">
                <a:solidFill>
                  <a:srgbClr val="BC8F00"/>
                </a:solidFill>
                <a:latin typeface="Courier New" pitchFamily="49" charset="0"/>
                <a:cs typeface="Courier New" pitchFamily="49" charset="0"/>
              </a:rPr>
              <a:t>Country, State</a:t>
            </a:r>
            <a:r>
              <a:rPr lang="en-US" dirty="0">
                <a:solidFill>
                  <a:srgbClr val="00B050"/>
                </a:solidFill>
                <a:latin typeface="Courier New" pitchFamily="49" charset="0"/>
                <a:cs typeface="Courier New" pitchFamily="49" charset="0"/>
              </a:rPr>
              <a:t>;</a:t>
            </a:r>
          </a:p>
          <a:p>
            <a:pPr lvl="4" indent="-365760">
              <a:spcBef>
                <a:spcPts val="0"/>
              </a:spcBef>
            </a:pPr>
            <a:endParaRPr lang="en-US" dirty="0"/>
          </a:p>
          <a:p>
            <a:pPr indent="-365760">
              <a:spcBef>
                <a:spcPts val="0"/>
              </a:spcBef>
            </a:pPr>
            <a:r>
              <a:rPr lang="en-US" sz="2000" dirty="0"/>
              <a:t>The above query first groups the records by </a:t>
            </a:r>
            <a:r>
              <a:rPr lang="en-US" sz="2000" dirty="0" smtClean="0"/>
              <a:t>country. Consequently, the </a:t>
            </a:r>
            <a:r>
              <a:rPr lang="en-US" sz="2000" dirty="0"/>
              <a:t>retrieved records will be grouped by </a:t>
            </a:r>
            <a:r>
              <a:rPr lang="en-US" sz="2000" dirty="0" smtClean="0"/>
              <a:t>state</a:t>
            </a:r>
            <a:r>
              <a:rPr lang="en-US" sz="2000" dirty="0"/>
              <a:t>.</a:t>
            </a:r>
          </a:p>
          <a:p>
            <a:pPr indent="-365760">
              <a:spcBef>
                <a:spcPts val="0"/>
              </a:spcBef>
            </a:pPr>
            <a:endParaRPr lang="en-US" dirty="0"/>
          </a:p>
          <a:p>
            <a:pPr lvl="1" indent="-365760">
              <a:spcBef>
                <a:spcPts val="0"/>
              </a:spcBef>
            </a:pPr>
            <a:endParaRPr lang="en-US" dirty="0"/>
          </a:p>
          <a:p>
            <a:pPr>
              <a:spcBef>
                <a:spcPts val="0"/>
              </a:spcBef>
            </a:pPr>
            <a:endParaRPr lang="en-US" dirty="0"/>
          </a:p>
        </p:txBody>
      </p:sp>
      <p:sp>
        <p:nvSpPr>
          <p:cNvPr id="7170" name="Title 1"/>
          <p:cNvSpPr>
            <a:spLocks noGrp="1"/>
          </p:cNvSpPr>
          <p:nvPr>
            <p:ph type="title"/>
          </p:nvPr>
        </p:nvSpPr>
        <p:spPr>
          <a:xfrm>
            <a:off x="1303020" y="0"/>
            <a:ext cx="7840980" cy="844063"/>
          </a:xfrm>
        </p:spPr>
        <p:txBody>
          <a:bodyPr/>
          <a:lstStyle/>
          <a:p>
            <a:pPr lvl="1"/>
            <a:r>
              <a:rPr lang="en-US" dirty="0" smtClean="0">
                <a:latin typeface="Verdana" pitchFamily="34" charset="0"/>
              </a:rPr>
              <a:t>Grouping </a:t>
            </a:r>
            <a:r>
              <a:rPr lang="en-US" dirty="0">
                <a:latin typeface="Verdana" pitchFamily="34" charset="0"/>
              </a:rPr>
              <a:t>One or More Columns</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18</a:t>
            </a:fld>
            <a:endParaRPr lang="en-US" sz="1400" dirty="0"/>
          </a:p>
        </p:txBody>
      </p:sp>
    </p:spTree>
    <p:extLst>
      <p:ext uri="{BB962C8B-B14F-4D97-AF65-F5344CB8AC3E}">
        <p14:creationId xmlns:p14="http://schemas.microsoft.com/office/powerpoint/2010/main" val="160097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658100" cy="767862"/>
          </a:xfrm>
        </p:spPr>
        <p:txBody>
          <a:bodyPr/>
          <a:lstStyle/>
          <a:p>
            <a:r>
              <a:rPr lang="en-US" dirty="0" smtClean="0"/>
              <a:t>Example: </a:t>
            </a:r>
            <a:r>
              <a:rPr lang="en-US" dirty="0"/>
              <a:t>GROUP BY with Two Columns and One Aggregate Function</a:t>
            </a:r>
          </a:p>
        </p:txBody>
      </p:sp>
      <p:graphicFrame>
        <p:nvGraphicFramePr>
          <p:cNvPr id="11" name="Table 10"/>
          <p:cNvGraphicFramePr>
            <a:graphicFrameLocks noGrp="1"/>
          </p:cNvGraphicFramePr>
          <p:nvPr>
            <p:extLst>
              <p:ext uri="{D42A27DB-BD31-4B8C-83A1-F6EECF244321}">
                <p14:modId xmlns:p14="http://schemas.microsoft.com/office/powerpoint/2010/main" val="245925210"/>
              </p:ext>
            </p:extLst>
          </p:nvPr>
        </p:nvGraphicFramePr>
        <p:xfrm>
          <a:off x="1693757" y="4724400"/>
          <a:ext cx="4478443" cy="1219200"/>
        </p:xfrm>
        <a:graphic>
          <a:graphicData uri="http://schemas.openxmlformats.org/drawingml/2006/table">
            <a:tbl>
              <a:tblPr firstRow="1" bandRow="1">
                <a:tableStyleId>{21E4AEA4-8DFA-4A89-87EB-49C32662AFE0}</a:tableStyleId>
              </a:tblPr>
              <a:tblGrid>
                <a:gridCol w="897043"/>
                <a:gridCol w="1371600"/>
                <a:gridCol w="2209800"/>
              </a:tblGrid>
              <a:tr h="231664">
                <a:tc>
                  <a:txBody>
                    <a:bodyPr/>
                    <a:lstStyle/>
                    <a:p>
                      <a:pPr algn="ctr"/>
                      <a:r>
                        <a:rPr lang="en-US" sz="1400" dirty="0" smtClean="0"/>
                        <a:t>Country</a:t>
                      </a:r>
                      <a:endParaRPr lang="en-US" sz="1400" dirty="0">
                        <a:latin typeface="Arial" pitchFamily="34" charset="0"/>
                        <a:cs typeface="Arial" pitchFamily="34" charset="0"/>
                      </a:endParaRPr>
                    </a:p>
                  </a:txBody>
                  <a:tcPr anchor="ctr"/>
                </a:tc>
                <a:tc>
                  <a:txBody>
                    <a:bodyPr/>
                    <a:lstStyle/>
                    <a:p>
                      <a:pPr algn="ctr"/>
                      <a:r>
                        <a:rPr lang="en-US" sz="1400" dirty="0" smtClean="0"/>
                        <a:t>State</a:t>
                      </a:r>
                      <a:endParaRPr lang="en-US" sz="1400" dirty="0">
                        <a:latin typeface="Arial" pitchFamily="34" charset="0"/>
                        <a:cs typeface="Arial" pitchFamily="34" charset="0"/>
                      </a:endParaRPr>
                    </a:p>
                  </a:txBody>
                  <a:tcPr anchor="ctr"/>
                </a:tc>
                <a:tc>
                  <a:txBody>
                    <a:bodyPr/>
                    <a:lstStyle/>
                    <a:p>
                      <a:pPr algn="ctr"/>
                      <a:r>
                        <a:rPr lang="en-US" sz="1400" dirty="0" smtClean="0"/>
                        <a:t>count(</a:t>
                      </a:r>
                      <a:r>
                        <a:rPr lang="en-US" sz="1400" dirty="0" err="1" smtClean="0"/>
                        <a:t>customername</a:t>
                      </a:r>
                      <a:r>
                        <a:rPr lang="en-US" sz="1400" dirty="0" smtClean="0"/>
                        <a:t>) </a:t>
                      </a:r>
                      <a:endParaRPr lang="en-US" sz="1400" b="0" dirty="0">
                        <a:latin typeface="Arial" pitchFamily="34" charset="0"/>
                        <a:cs typeface="Arial" pitchFamily="34" charset="0"/>
                      </a:endParaRPr>
                    </a:p>
                  </a:txBody>
                  <a:tcPr anchor="ctr"/>
                </a:tc>
              </a:tr>
              <a:tr h="231664">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PA</a:t>
                      </a:r>
                      <a:endParaRPr lang="en-US" sz="1400" dirty="0">
                        <a:latin typeface="Arial" pitchFamily="34" charset="0"/>
                        <a:cs typeface="Arial" pitchFamily="34" charset="0"/>
                      </a:endParaRPr>
                    </a:p>
                  </a:txBody>
                  <a:tcPr anchor="ctr"/>
                </a:tc>
                <a:tc>
                  <a:txBody>
                    <a:bodyPr/>
                    <a:lstStyle/>
                    <a:p>
                      <a:pPr algn="ctr"/>
                      <a:r>
                        <a:rPr lang="en-US" sz="1400" dirty="0" smtClean="0"/>
                        <a:t>2</a:t>
                      </a:r>
                      <a:endParaRPr lang="en-US" sz="1400" dirty="0">
                        <a:latin typeface="Arial" pitchFamily="34" charset="0"/>
                        <a:cs typeface="Arial" pitchFamily="34" charset="0"/>
                      </a:endParaRPr>
                    </a:p>
                  </a:txBody>
                  <a:tcPr anchor="ctr"/>
                </a:tc>
              </a:tr>
              <a:tr h="225536">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CA</a:t>
                      </a:r>
                      <a:endParaRPr lang="en-US" sz="1400" dirty="0">
                        <a:latin typeface="Arial" pitchFamily="34" charset="0"/>
                        <a:cs typeface="Arial" pitchFamily="34" charset="0"/>
                      </a:endParaRPr>
                    </a:p>
                  </a:txBody>
                  <a:tcPr anchor="ctr"/>
                </a:tc>
                <a:tc>
                  <a:txBody>
                    <a:bodyPr/>
                    <a:lstStyle/>
                    <a:p>
                      <a:pPr algn="ctr"/>
                      <a:r>
                        <a:rPr lang="en-US" sz="1400" dirty="0" smtClean="0"/>
                        <a:t>2</a:t>
                      </a:r>
                      <a:endParaRPr lang="en-US" sz="1400" dirty="0">
                        <a:latin typeface="Arial" pitchFamily="34" charset="0"/>
                        <a:cs typeface="Arial" pitchFamily="34" charset="0"/>
                      </a:endParaRPr>
                    </a:p>
                  </a:txBody>
                  <a:tcPr anchor="ctr"/>
                </a:tc>
              </a:tr>
              <a:tr h="225536">
                <a:tc>
                  <a:txBody>
                    <a:bodyPr/>
                    <a:lstStyle/>
                    <a:p>
                      <a:pPr algn="ctr"/>
                      <a:r>
                        <a:rPr lang="en-US" sz="1400" dirty="0" smtClean="0"/>
                        <a:t>JAPAN</a:t>
                      </a:r>
                      <a:endParaRPr lang="en-US" sz="1400" dirty="0">
                        <a:latin typeface="Arial" pitchFamily="34" charset="0"/>
                        <a:cs typeface="Arial" pitchFamily="34" charset="0"/>
                      </a:endParaRPr>
                    </a:p>
                  </a:txBody>
                  <a:tcPr anchor="ctr"/>
                </a:tc>
                <a:tc>
                  <a:txBody>
                    <a:bodyPr/>
                    <a:lstStyle/>
                    <a:p>
                      <a:pPr algn="ctr"/>
                      <a:r>
                        <a:rPr lang="en-US" sz="1400" dirty="0" smtClean="0"/>
                        <a:t>Tokyo</a:t>
                      </a:r>
                      <a:endParaRPr lang="en-US" sz="1400" dirty="0">
                        <a:latin typeface="Arial" pitchFamily="34" charset="0"/>
                        <a:cs typeface="Arial" pitchFamily="34" charset="0"/>
                      </a:endParaRPr>
                    </a:p>
                  </a:txBody>
                  <a:tcPr anchor="ctr"/>
                </a:tc>
                <a:tc>
                  <a:txBody>
                    <a:bodyPr/>
                    <a:lstStyle/>
                    <a:p>
                      <a:pPr algn="ctr"/>
                      <a:r>
                        <a:rPr lang="en-US" sz="1400" dirty="0" smtClean="0"/>
                        <a:t>2</a:t>
                      </a:r>
                      <a:endParaRPr lang="en-US" sz="1400" dirty="0">
                        <a:latin typeface="Arial" pitchFamily="34" charset="0"/>
                        <a:cs typeface="Arial" pitchFamily="34" charset="0"/>
                      </a:endParaRPr>
                    </a:p>
                  </a:txBody>
                  <a:tcPr anchor="ctr"/>
                </a:tc>
              </a:tr>
            </a:tbl>
          </a:graphicData>
        </a:graphic>
      </p:graphicFrame>
      <p:sp>
        <p:nvSpPr>
          <p:cNvPr id="12" name="TextBox 11"/>
          <p:cNvSpPr txBox="1"/>
          <p:nvPr/>
        </p:nvSpPr>
        <p:spPr>
          <a:xfrm>
            <a:off x="609600" y="4217965"/>
            <a:ext cx="1219200" cy="369332"/>
          </a:xfrm>
          <a:prstGeom prst="rect">
            <a:avLst/>
          </a:prstGeom>
          <a:noFill/>
        </p:spPr>
        <p:txBody>
          <a:bodyPr wrap="square" rtlCol="0">
            <a:spAutoFit/>
          </a:bodyPr>
          <a:lstStyle/>
          <a:p>
            <a:pPr marL="285750" indent="-285750">
              <a:buFont typeface="Arial" pitchFamily="34" charset="0"/>
              <a:buChar char="•"/>
            </a:pPr>
            <a:r>
              <a:rPr lang="en-US" dirty="0" smtClean="0"/>
              <a:t>Output:</a:t>
            </a:r>
            <a:endParaRPr lang="en-US" dirty="0"/>
          </a:p>
        </p:txBody>
      </p:sp>
      <p:sp>
        <p:nvSpPr>
          <p:cNvPr id="13" name="Rounded Rectangle 12"/>
          <p:cNvSpPr/>
          <p:nvPr/>
        </p:nvSpPr>
        <p:spPr>
          <a:xfrm>
            <a:off x="6477000" y="5029200"/>
            <a:ext cx="2438400" cy="960120"/>
          </a:xfrm>
          <a:prstGeom prst="roundRect">
            <a:avLst>
              <a:gd name="adj" fmla="val 10620"/>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en-US" sz="1600" dirty="0" smtClean="0"/>
              <a:t>The count of customers will be calculated  for each country and state. </a:t>
            </a:r>
          </a:p>
        </p:txBody>
      </p:sp>
      <p:sp>
        <p:nvSpPr>
          <p:cNvPr id="9" name="Rounded Rectangle 8"/>
          <p:cNvSpPr/>
          <p:nvPr/>
        </p:nvSpPr>
        <p:spPr>
          <a:xfrm>
            <a:off x="5105400" y="3547646"/>
            <a:ext cx="3657600" cy="10243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400" dirty="0">
                <a:solidFill>
                  <a:srgbClr val="0070C0"/>
                </a:solidFill>
                <a:latin typeface="Courier New" pitchFamily="49" charset="0"/>
                <a:cs typeface="Courier New" pitchFamily="49" charset="0"/>
              </a:rPr>
              <a:t>SELECT </a:t>
            </a:r>
            <a:r>
              <a:rPr lang="en-US" sz="1400" dirty="0" smtClean="0">
                <a:solidFill>
                  <a:srgbClr val="BC8F00"/>
                </a:solidFill>
                <a:latin typeface="Courier New" pitchFamily="49" charset="0"/>
                <a:cs typeface="Courier New" pitchFamily="49" charset="0"/>
              </a:rPr>
              <a:t>country, state, </a:t>
            </a:r>
            <a:r>
              <a:rPr lang="en-US" sz="1400" dirty="0" smtClean="0">
                <a:solidFill>
                  <a:srgbClr val="0070C0"/>
                </a:solidFill>
                <a:latin typeface="Courier New" pitchFamily="49" charset="0"/>
                <a:cs typeface="Courier New" pitchFamily="49" charset="0"/>
              </a:rPr>
              <a:t>COUNT</a:t>
            </a:r>
            <a:r>
              <a:rPr lang="en-US" sz="1400" dirty="0" smtClean="0">
                <a:solidFill>
                  <a:srgbClr val="BC8F00"/>
                </a:solidFill>
                <a:latin typeface="Courier New" pitchFamily="49" charset="0"/>
                <a:cs typeface="Courier New" pitchFamily="49" charset="0"/>
              </a:rPr>
              <a:t>(</a:t>
            </a:r>
            <a:r>
              <a:rPr lang="en-US" sz="1400" dirty="0" err="1" smtClean="0">
                <a:solidFill>
                  <a:srgbClr val="BC8F00"/>
                </a:solidFill>
                <a:latin typeface="Courier New" pitchFamily="49" charset="0"/>
                <a:cs typeface="Courier New" pitchFamily="49" charset="0"/>
              </a:rPr>
              <a:t>customername</a:t>
            </a:r>
            <a:r>
              <a:rPr lang="en-US" sz="1400" dirty="0" smtClean="0">
                <a:solidFill>
                  <a:srgbClr val="BC8F00"/>
                </a:solidFill>
                <a:latin typeface="Courier New" pitchFamily="49" charset="0"/>
                <a:cs typeface="Courier New" pitchFamily="49" charset="0"/>
              </a:rPr>
              <a:t>) </a:t>
            </a:r>
          </a:p>
          <a:p>
            <a:r>
              <a:rPr lang="en-US" sz="1400" dirty="0" smtClean="0">
                <a:solidFill>
                  <a:srgbClr val="0070C0"/>
                </a:solidFill>
                <a:latin typeface="Courier New" pitchFamily="49" charset="0"/>
                <a:cs typeface="Courier New" pitchFamily="49" charset="0"/>
              </a:rPr>
              <a:t>FROM</a:t>
            </a:r>
            <a:r>
              <a:rPr lang="en-US" sz="1400" dirty="0" smtClean="0">
                <a:solidFill>
                  <a:srgbClr val="BC8F00"/>
                </a:solidFill>
                <a:latin typeface="Courier New" pitchFamily="49" charset="0"/>
                <a:cs typeface="Courier New" pitchFamily="49" charset="0"/>
              </a:rPr>
              <a:t> customers </a:t>
            </a:r>
          </a:p>
          <a:p>
            <a:r>
              <a:rPr lang="en-US" sz="1400" dirty="0" smtClean="0">
                <a:solidFill>
                  <a:srgbClr val="0070C0"/>
                </a:solidFill>
                <a:latin typeface="Courier New" pitchFamily="49" charset="0"/>
                <a:cs typeface="Courier New" pitchFamily="49" charset="0"/>
              </a:rPr>
              <a:t>GROUP BY </a:t>
            </a:r>
            <a:r>
              <a:rPr lang="en-US" sz="1400" dirty="0" smtClean="0">
                <a:solidFill>
                  <a:srgbClr val="BC8F00"/>
                </a:solidFill>
                <a:latin typeface="Courier New" pitchFamily="49" charset="0"/>
                <a:cs typeface="Courier New" pitchFamily="49" charset="0"/>
              </a:rPr>
              <a:t>country, state;</a:t>
            </a:r>
            <a:endParaRPr lang="en-US" sz="1400" dirty="0">
              <a:solidFill>
                <a:srgbClr val="BC8F00"/>
              </a:solidFill>
              <a:latin typeface="Courier New" pitchFamily="49" charset="0"/>
              <a:cs typeface="Courier New"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561938"/>
              </p:ext>
            </p:extLst>
          </p:nvPr>
        </p:nvGraphicFramePr>
        <p:xfrm>
          <a:off x="1530724" y="1143000"/>
          <a:ext cx="5715000" cy="2133600"/>
        </p:xfrm>
        <a:graphic>
          <a:graphicData uri="http://schemas.openxmlformats.org/drawingml/2006/table">
            <a:tbl>
              <a:tblPr firstRow="1" bandRow="1">
                <a:tableStyleId>{21E4AEA4-8DFA-4A89-87EB-49C32662AFE0}</a:tableStyleId>
              </a:tblPr>
              <a:tblGrid>
                <a:gridCol w="2455333"/>
                <a:gridCol w="1513417"/>
                <a:gridCol w="1746250"/>
              </a:tblGrid>
              <a:tr h="292193">
                <a:tc>
                  <a:txBody>
                    <a:bodyPr/>
                    <a:lstStyle/>
                    <a:p>
                      <a:pPr algn="ctr"/>
                      <a:r>
                        <a:rPr lang="en-US" sz="1400" dirty="0" err="1" smtClean="0"/>
                        <a:t>CustomerNumber</a:t>
                      </a:r>
                      <a:endParaRPr lang="en-US" sz="1400" dirty="0">
                        <a:latin typeface="Arial" pitchFamily="34" charset="0"/>
                        <a:cs typeface="Arial" pitchFamily="34" charset="0"/>
                      </a:endParaRPr>
                    </a:p>
                  </a:txBody>
                  <a:tcPr anchor="ctr"/>
                </a:tc>
                <a:tc>
                  <a:txBody>
                    <a:bodyPr/>
                    <a:lstStyle/>
                    <a:p>
                      <a:pPr algn="ctr"/>
                      <a:r>
                        <a:rPr lang="en-US" sz="1400" dirty="0" smtClean="0"/>
                        <a:t>Country</a:t>
                      </a:r>
                      <a:endParaRPr lang="en-US" sz="1400" dirty="0">
                        <a:latin typeface="Arial" pitchFamily="34" charset="0"/>
                        <a:cs typeface="Arial" pitchFamily="34" charset="0"/>
                      </a:endParaRPr>
                    </a:p>
                  </a:txBody>
                  <a:tcPr anchor="ctr"/>
                </a:tc>
                <a:tc>
                  <a:txBody>
                    <a:bodyPr/>
                    <a:lstStyle/>
                    <a:p>
                      <a:pPr algn="ctr"/>
                      <a:r>
                        <a:rPr lang="en-US" sz="1400" dirty="0" smtClean="0"/>
                        <a:t>State</a:t>
                      </a:r>
                      <a:endParaRPr lang="en-US" sz="1400" dirty="0">
                        <a:latin typeface="Arial" pitchFamily="34" charset="0"/>
                        <a:cs typeface="Arial" pitchFamily="34" charset="0"/>
                      </a:endParaRPr>
                    </a:p>
                  </a:txBody>
                  <a:tcPr anchor="ctr"/>
                </a:tc>
              </a:tr>
              <a:tr h="292193">
                <a:tc>
                  <a:txBody>
                    <a:bodyPr/>
                    <a:lstStyle/>
                    <a:p>
                      <a:pPr algn="ctr"/>
                      <a:r>
                        <a:rPr lang="en-US" sz="1400" dirty="0" smtClean="0"/>
                        <a:t>486</a:t>
                      </a:r>
                      <a:endParaRPr lang="en-US" sz="1400" dirty="0">
                        <a:latin typeface="Arial" pitchFamily="34" charset="0"/>
                        <a:cs typeface="Arial" pitchFamily="34" charset="0"/>
                      </a:endParaRPr>
                    </a:p>
                  </a:txBody>
                  <a:tcPr anchor="ctr"/>
                </a:tc>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PA</a:t>
                      </a:r>
                      <a:endParaRPr lang="en-US" sz="1400" dirty="0">
                        <a:latin typeface="Arial" pitchFamily="34" charset="0"/>
                        <a:cs typeface="Arial" pitchFamily="34" charset="0"/>
                      </a:endParaRPr>
                    </a:p>
                  </a:txBody>
                  <a:tcPr anchor="ctr"/>
                </a:tc>
              </a:tr>
              <a:tr h="292193">
                <a:tc>
                  <a:txBody>
                    <a:bodyPr/>
                    <a:lstStyle/>
                    <a:p>
                      <a:pPr algn="ctr"/>
                      <a:r>
                        <a:rPr lang="en-US" sz="1400" dirty="0" smtClean="0"/>
                        <a:t>487</a:t>
                      </a:r>
                      <a:endParaRPr lang="en-US" sz="1400" dirty="0">
                        <a:latin typeface="Arial" pitchFamily="34" charset="0"/>
                        <a:cs typeface="Arial" pitchFamily="34" charset="0"/>
                      </a:endParaRPr>
                    </a:p>
                  </a:txBody>
                  <a:tcPr anchor="ctr"/>
                </a:tc>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CA</a:t>
                      </a:r>
                      <a:endParaRPr lang="en-US" sz="1400" dirty="0">
                        <a:latin typeface="Arial" pitchFamily="34" charset="0"/>
                        <a:cs typeface="Arial" pitchFamily="34" charset="0"/>
                      </a:endParaRPr>
                    </a:p>
                  </a:txBody>
                  <a:tcPr anchor="ctr"/>
                </a:tc>
              </a:tr>
              <a:tr h="226683">
                <a:tc>
                  <a:txBody>
                    <a:bodyPr/>
                    <a:lstStyle/>
                    <a:p>
                      <a:pPr algn="ctr"/>
                      <a:r>
                        <a:rPr lang="en-US" sz="1400" dirty="0" smtClean="0"/>
                        <a:t>345</a:t>
                      </a:r>
                      <a:endParaRPr lang="en-US" sz="1400" dirty="0">
                        <a:latin typeface="Arial" pitchFamily="34" charset="0"/>
                        <a:cs typeface="Arial" pitchFamily="34" charset="0"/>
                      </a:endParaRPr>
                    </a:p>
                  </a:txBody>
                  <a:tcPr anchor="ctr"/>
                </a:tc>
                <a:tc>
                  <a:txBody>
                    <a:bodyPr/>
                    <a:lstStyle/>
                    <a:p>
                      <a:pPr algn="ctr"/>
                      <a:r>
                        <a:rPr lang="en-US" sz="1400" dirty="0" smtClean="0"/>
                        <a:t>Japan</a:t>
                      </a:r>
                      <a:endParaRPr lang="en-US" sz="1400" dirty="0">
                        <a:latin typeface="Arial" pitchFamily="34" charset="0"/>
                        <a:cs typeface="Arial" pitchFamily="34" charset="0"/>
                      </a:endParaRPr>
                    </a:p>
                  </a:txBody>
                  <a:tcPr anchor="ctr"/>
                </a:tc>
                <a:tc>
                  <a:txBody>
                    <a:bodyPr/>
                    <a:lstStyle/>
                    <a:p>
                      <a:pPr algn="ctr"/>
                      <a:r>
                        <a:rPr lang="en-US" sz="1400" dirty="0" smtClean="0"/>
                        <a:t>Tokyo</a:t>
                      </a:r>
                      <a:endParaRPr lang="en-US" sz="1400" dirty="0">
                        <a:latin typeface="Arial" pitchFamily="34" charset="0"/>
                        <a:cs typeface="Arial" pitchFamily="34" charset="0"/>
                      </a:endParaRPr>
                    </a:p>
                  </a:txBody>
                  <a:tcPr anchor="ctr"/>
                </a:tc>
              </a:tr>
              <a:tr h="226683">
                <a:tc>
                  <a:txBody>
                    <a:bodyPr/>
                    <a:lstStyle/>
                    <a:p>
                      <a:pPr algn="ctr"/>
                      <a:r>
                        <a:rPr lang="en-US" sz="1400" dirty="0" smtClean="0"/>
                        <a:t>451</a:t>
                      </a:r>
                      <a:endParaRPr lang="en-US" sz="1400" dirty="0">
                        <a:latin typeface="Arial" pitchFamily="34" charset="0"/>
                        <a:cs typeface="Arial" pitchFamily="34" charset="0"/>
                      </a:endParaRPr>
                    </a:p>
                  </a:txBody>
                  <a:tcPr anchor="ctr"/>
                </a:tc>
                <a:tc>
                  <a:txBody>
                    <a:bodyPr/>
                    <a:lstStyle/>
                    <a:p>
                      <a:pPr algn="ctr"/>
                      <a:r>
                        <a:rPr lang="en-US" sz="1400" dirty="0" smtClean="0"/>
                        <a:t>Japan</a:t>
                      </a:r>
                      <a:endParaRPr lang="en-US" sz="1400" dirty="0">
                        <a:latin typeface="Arial" pitchFamily="34" charset="0"/>
                        <a:cs typeface="Arial" pitchFamily="34" charset="0"/>
                      </a:endParaRPr>
                    </a:p>
                  </a:txBody>
                  <a:tcPr anchor="ctr"/>
                </a:tc>
                <a:tc>
                  <a:txBody>
                    <a:bodyPr/>
                    <a:lstStyle/>
                    <a:p>
                      <a:pPr algn="ctr"/>
                      <a:r>
                        <a:rPr lang="en-US" sz="1400" dirty="0" smtClean="0"/>
                        <a:t>Tokyo</a:t>
                      </a:r>
                      <a:endParaRPr lang="en-US" sz="1400" dirty="0">
                        <a:latin typeface="Arial" pitchFamily="34" charset="0"/>
                        <a:cs typeface="Arial" pitchFamily="34" charset="0"/>
                      </a:endParaRPr>
                    </a:p>
                  </a:txBody>
                  <a:tcPr anchor="ctr"/>
                </a:tc>
              </a:tr>
              <a:tr h="226683">
                <a:tc>
                  <a:txBody>
                    <a:bodyPr/>
                    <a:lstStyle/>
                    <a:p>
                      <a:pPr algn="ctr"/>
                      <a:r>
                        <a:rPr lang="en-US" sz="1400" dirty="0" smtClean="0"/>
                        <a:t>475</a:t>
                      </a:r>
                      <a:endParaRPr lang="en-US" sz="1400" dirty="0">
                        <a:latin typeface="Arial" pitchFamily="34" charset="0"/>
                        <a:cs typeface="Arial" pitchFamily="34" charset="0"/>
                      </a:endParaRPr>
                    </a:p>
                  </a:txBody>
                  <a:tcPr anchor="ctr"/>
                </a:tc>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CA</a:t>
                      </a:r>
                      <a:endParaRPr lang="en-US" sz="1400" dirty="0">
                        <a:latin typeface="Arial" pitchFamily="34" charset="0"/>
                        <a:cs typeface="Arial" pitchFamily="34" charset="0"/>
                      </a:endParaRPr>
                    </a:p>
                  </a:txBody>
                  <a:tcPr anchor="ctr"/>
                </a:tc>
              </a:tr>
              <a:tr h="226683">
                <a:tc>
                  <a:txBody>
                    <a:bodyPr/>
                    <a:lstStyle/>
                    <a:p>
                      <a:pPr algn="ctr"/>
                      <a:r>
                        <a:rPr lang="en-US" sz="1400" dirty="0" smtClean="0"/>
                        <a:t>107</a:t>
                      </a:r>
                      <a:endParaRPr lang="en-US" sz="1400" dirty="0">
                        <a:latin typeface="Arial" pitchFamily="34" charset="0"/>
                        <a:cs typeface="Arial" pitchFamily="34" charset="0"/>
                      </a:endParaRPr>
                    </a:p>
                  </a:txBody>
                  <a:tcPr anchor="ctr"/>
                </a:tc>
                <a:tc>
                  <a:txBody>
                    <a:bodyPr/>
                    <a:lstStyle/>
                    <a:p>
                      <a:pPr algn="ctr"/>
                      <a:r>
                        <a:rPr lang="en-US" sz="1400" dirty="0" smtClean="0"/>
                        <a:t>USA</a:t>
                      </a:r>
                      <a:endParaRPr lang="en-US" sz="1400" dirty="0">
                        <a:latin typeface="Arial" pitchFamily="34" charset="0"/>
                        <a:cs typeface="Arial" pitchFamily="34" charset="0"/>
                      </a:endParaRPr>
                    </a:p>
                  </a:txBody>
                  <a:tcPr anchor="ctr"/>
                </a:tc>
                <a:tc>
                  <a:txBody>
                    <a:bodyPr/>
                    <a:lstStyle/>
                    <a:p>
                      <a:pPr algn="ctr"/>
                      <a:r>
                        <a:rPr lang="en-US" sz="1400" dirty="0" smtClean="0"/>
                        <a:t>PA</a:t>
                      </a:r>
                      <a:endParaRPr lang="en-US" sz="1400" dirty="0">
                        <a:latin typeface="Arial" pitchFamily="34" charset="0"/>
                        <a:cs typeface="Arial" pitchFamily="34" charset="0"/>
                      </a:endParaRPr>
                    </a:p>
                  </a:txBody>
                  <a:tcPr anchor="ctr"/>
                </a:tc>
              </a:tr>
            </a:tbl>
          </a:graphicData>
        </a:graphic>
      </p:graphicFrame>
      <p:sp>
        <p:nvSpPr>
          <p:cNvPr id="1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19</a:t>
            </a:fld>
            <a:endParaRPr lang="en-US" sz="1400" dirty="0"/>
          </a:p>
        </p:txBody>
      </p:sp>
    </p:spTree>
    <p:extLst>
      <p:ext uri="{BB962C8B-B14F-4D97-AF65-F5344CB8AC3E}">
        <p14:creationId xmlns:p14="http://schemas.microsoft.com/office/powerpoint/2010/main" val="97238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p:txBody>
          <a:bodyPr/>
          <a:lstStyle/>
          <a:p>
            <a:r>
              <a:rPr lang="en-US" dirty="0" smtClean="0"/>
              <a:t>Icons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t>Hands-on</a:t>
            </a:r>
            <a:r>
              <a:rPr lang="en-US" sz="1600" dirty="0" smtClean="0">
                <a:latin typeface="+mn-lt"/>
              </a:rPr>
              <a:t> </a:t>
            </a:r>
            <a:r>
              <a:rPr lang="en-US" sz="1600" dirty="0">
                <a:latin typeface="+mn-lt"/>
              </a:rPr>
              <a:t>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a:t>
            </a:fld>
            <a:endParaRPr lang="en-US" sz="1400" dirty="0"/>
          </a:p>
        </p:txBody>
      </p:sp>
    </p:spTree>
    <p:extLst>
      <p:ext uri="{BB962C8B-B14F-4D97-AF65-F5344CB8AC3E}">
        <p14:creationId xmlns:p14="http://schemas.microsoft.com/office/powerpoint/2010/main" val="293317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4953000"/>
          </a:xfrm>
        </p:spPr>
        <p:txBody>
          <a:bodyPr/>
          <a:lstStyle/>
          <a:p>
            <a:r>
              <a:rPr lang="en-US" sz="2000" dirty="0" smtClean="0"/>
              <a:t>Why HAVING?</a:t>
            </a:r>
          </a:p>
          <a:p>
            <a:pPr lvl="1" indent="-365760">
              <a:buFont typeface="Calibri" pitchFamily="34" charset="0"/>
              <a:buChar char="—"/>
            </a:pPr>
            <a:r>
              <a:rPr lang="en-US" dirty="0"/>
              <a:t>The HAVING clause adds search conditions on the result of the GROUP BY clause.</a:t>
            </a:r>
          </a:p>
          <a:p>
            <a:pPr lvl="1" indent="-365760">
              <a:buFont typeface="Calibri" pitchFamily="34" charset="0"/>
              <a:buChar char="—"/>
              <a:tabLst>
                <a:tab pos="347663" algn="l"/>
              </a:tabLst>
            </a:pPr>
            <a:r>
              <a:rPr lang="en-US" dirty="0" smtClean="0"/>
              <a:t>It </a:t>
            </a:r>
            <a:r>
              <a:rPr lang="en-US" dirty="0"/>
              <a:t>does not affect the rows used to calculate the aggregates; it affects only the rows </a:t>
            </a:r>
            <a:r>
              <a:rPr lang="en-US" dirty="0" smtClean="0"/>
              <a:t>returned </a:t>
            </a:r>
            <a:r>
              <a:rPr lang="en-US" dirty="0"/>
              <a:t>by the query.</a:t>
            </a:r>
          </a:p>
          <a:p>
            <a:pPr lvl="1" indent="-365760">
              <a:buFont typeface="Calibri" pitchFamily="34" charset="0"/>
              <a:buChar char="—"/>
            </a:pPr>
            <a:r>
              <a:rPr lang="en-US" dirty="0" smtClean="0"/>
              <a:t>It includes </a:t>
            </a:r>
            <a:r>
              <a:rPr lang="en-US" dirty="0"/>
              <a:t>a predicate used to filter rows resulting from the GROUP BY clause. Because it acts on the results of the GROUP BY clause, aggregation functions can be used in the </a:t>
            </a:r>
            <a:r>
              <a:rPr lang="en-US" dirty="0" smtClean="0"/>
              <a:t>HAVING </a:t>
            </a:r>
            <a:r>
              <a:rPr lang="en-US" dirty="0"/>
              <a:t>clause predicate</a:t>
            </a:r>
            <a:r>
              <a:rPr lang="en-US" dirty="0" smtClean="0"/>
              <a:t>.</a:t>
            </a:r>
          </a:p>
          <a:p>
            <a:pPr marL="342900" lvl="2" indent="-342900">
              <a:tabLst>
                <a:tab pos="1481138" algn="l"/>
              </a:tabLst>
            </a:pPr>
            <a:r>
              <a:rPr lang="en-US" sz="2000" dirty="0"/>
              <a:t>Syntax: </a:t>
            </a:r>
          </a:p>
          <a:p>
            <a:pPr marL="739775" lvl="4" indent="0">
              <a:buNone/>
              <a:tabLst>
                <a:tab pos="1481138" algn="l"/>
              </a:tabLst>
            </a:pPr>
            <a:r>
              <a:rPr lang="en-US" sz="1400" dirty="0" smtClean="0">
                <a:solidFill>
                  <a:srgbClr val="0070C0"/>
                </a:solidFill>
                <a:latin typeface="Courier New" pitchFamily="49" charset="0"/>
                <a:cs typeface="Courier New" pitchFamily="49" charset="0"/>
              </a:rPr>
              <a:t>SELECT</a:t>
            </a:r>
            <a:r>
              <a:rPr lang="en-US" sz="1400" dirty="0" smtClean="0">
                <a:latin typeface="Courier New" pitchFamily="49" charset="0"/>
                <a:cs typeface="Courier New" pitchFamily="49" charset="0"/>
              </a:rPr>
              <a:t> </a:t>
            </a:r>
            <a:r>
              <a:rPr lang="en-US" sz="1400" dirty="0" err="1">
                <a:solidFill>
                  <a:srgbClr val="BC8F00"/>
                </a:solidFill>
                <a:latin typeface="Courier New" pitchFamily="49" charset="0"/>
                <a:cs typeface="Courier New" pitchFamily="49" charset="0"/>
              </a:rPr>
              <a:t>column_name</a:t>
            </a:r>
            <a:r>
              <a:rPr lang="en-US" sz="1400" dirty="0">
                <a:solidFill>
                  <a:srgbClr val="BC8F00"/>
                </a:solidFill>
                <a:latin typeface="Courier New" pitchFamily="49" charset="0"/>
                <a:cs typeface="Courier New" pitchFamily="49" charset="0"/>
              </a:rPr>
              <a:t>, </a:t>
            </a:r>
            <a:r>
              <a:rPr lang="en-US" sz="1400" dirty="0" err="1">
                <a:solidFill>
                  <a:srgbClr val="BC8F00"/>
                </a:solidFill>
                <a:latin typeface="Courier New" pitchFamily="49" charset="0"/>
                <a:cs typeface="Courier New" pitchFamily="49" charset="0"/>
              </a:rPr>
              <a:t>aggregate_function</a:t>
            </a:r>
            <a:r>
              <a:rPr lang="en-US" sz="1400" dirty="0">
                <a:solidFill>
                  <a:srgbClr val="BC8F00"/>
                </a:solidFill>
                <a:latin typeface="Courier New" pitchFamily="49" charset="0"/>
                <a:cs typeface="Courier New" pitchFamily="49" charset="0"/>
              </a:rPr>
              <a:t>(</a:t>
            </a:r>
            <a:r>
              <a:rPr lang="en-US" sz="1400" dirty="0" err="1">
                <a:solidFill>
                  <a:srgbClr val="BC8F00"/>
                </a:solidFill>
                <a:latin typeface="Courier New" pitchFamily="49" charset="0"/>
                <a:cs typeface="Courier New" pitchFamily="49" charset="0"/>
              </a:rPr>
              <a:t>column_name</a:t>
            </a:r>
            <a:r>
              <a:rPr lang="en-US" sz="1400" dirty="0">
                <a:solidFill>
                  <a:srgbClr val="BC8F00"/>
                </a:solidFill>
                <a:latin typeface="Courier New" pitchFamily="49" charset="0"/>
                <a:cs typeface="Courier New" pitchFamily="49" charset="0"/>
              </a:rPr>
              <a:t>)</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a:solidFill>
                  <a:srgbClr val="0070C0"/>
                </a:solidFill>
                <a:latin typeface="Courier New" pitchFamily="49" charset="0"/>
                <a:cs typeface="Courier New" pitchFamily="49" charset="0"/>
              </a:rPr>
              <a:t>FROM</a:t>
            </a:r>
            <a:r>
              <a:rPr lang="en-US" sz="1400" dirty="0">
                <a:latin typeface="Courier New" pitchFamily="49" charset="0"/>
                <a:cs typeface="Courier New" pitchFamily="49" charset="0"/>
              </a:rPr>
              <a:t> </a:t>
            </a:r>
            <a:r>
              <a:rPr lang="en-US" sz="1400" dirty="0" err="1">
                <a:solidFill>
                  <a:srgbClr val="BC8F00"/>
                </a:solidFill>
                <a:latin typeface="Courier New" pitchFamily="49" charset="0"/>
                <a:cs typeface="Courier New" pitchFamily="49" charset="0"/>
              </a:rPr>
              <a:t>table_name</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a:solidFill>
                  <a:srgbClr val="0070C0"/>
                </a:solidFill>
                <a:latin typeface="Courier New" pitchFamily="49" charset="0"/>
                <a:cs typeface="Courier New" pitchFamily="49" charset="0"/>
              </a:rPr>
              <a:t>WHERE</a:t>
            </a:r>
            <a:r>
              <a:rPr lang="en-US" sz="1400" dirty="0">
                <a:latin typeface="Courier New" pitchFamily="49" charset="0"/>
                <a:cs typeface="Courier New" pitchFamily="49" charset="0"/>
              </a:rPr>
              <a:t> </a:t>
            </a:r>
            <a:r>
              <a:rPr lang="en-US" sz="1400" dirty="0" err="1">
                <a:solidFill>
                  <a:srgbClr val="BC8F00"/>
                </a:solidFill>
                <a:latin typeface="Courier New" pitchFamily="49" charset="0"/>
                <a:cs typeface="Courier New" pitchFamily="49" charset="0"/>
              </a:rPr>
              <a:t>column_name</a:t>
            </a:r>
            <a:r>
              <a:rPr lang="en-US" sz="1400" dirty="0">
                <a:latin typeface="Courier New" pitchFamily="49" charset="0"/>
                <a:cs typeface="Courier New" pitchFamily="49" charset="0"/>
              </a:rPr>
              <a:t> </a:t>
            </a:r>
            <a:r>
              <a:rPr lang="en-US" sz="1400" dirty="0">
                <a:solidFill>
                  <a:srgbClr val="BC8F00"/>
                </a:solidFill>
                <a:latin typeface="Courier New" pitchFamily="49" charset="0"/>
                <a:cs typeface="Courier New" pitchFamily="49" charset="0"/>
              </a:rPr>
              <a:t>operator value</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a:solidFill>
                  <a:srgbClr val="0070C0"/>
                </a:solidFill>
                <a:latin typeface="Courier New" pitchFamily="49" charset="0"/>
                <a:cs typeface="Courier New" pitchFamily="49" charset="0"/>
              </a:rPr>
              <a:t>GROUP</a:t>
            </a:r>
            <a:r>
              <a:rPr lang="en-US" sz="1400" dirty="0">
                <a:latin typeface="Courier New" pitchFamily="49" charset="0"/>
                <a:cs typeface="Courier New" pitchFamily="49" charset="0"/>
              </a:rPr>
              <a:t> </a:t>
            </a:r>
            <a:r>
              <a:rPr lang="en-US" sz="1400" dirty="0">
                <a:solidFill>
                  <a:srgbClr val="0070C0"/>
                </a:solidFill>
                <a:latin typeface="Courier New" pitchFamily="49" charset="0"/>
                <a:cs typeface="Courier New" pitchFamily="49" charset="0"/>
              </a:rPr>
              <a:t>BY</a:t>
            </a:r>
            <a:r>
              <a:rPr lang="en-US" sz="1400" dirty="0">
                <a:latin typeface="Courier New" pitchFamily="49" charset="0"/>
                <a:cs typeface="Courier New" pitchFamily="49" charset="0"/>
              </a:rPr>
              <a:t> </a:t>
            </a:r>
            <a:r>
              <a:rPr lang="en-US" sz="1400" dirty="0" err="1">
                <a:solidFill>
                  <a:srgbClr val="BC8F00"/>
                </a:solidFill>
                <a:latin typeface="Courier New" pitchFamily="49" charset="0"/>
                <a:cs typeface="Courier New" pitchFamily="49" charset="0"/>
              </a:rPr>
              <a:t>column_name</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a:solidFill>
                  <a:srgbClr val="0070C0"/>
                </a:solidFill>
                <a:latin typeface="Courier New" pitchFamily="49" charset="0"/>
                <a:cs typeface="Courier New" pitchFamily="49" charset="0"/>
              </a:rPr>
              <a:t>HAVING</a:t>
            </a:r>
            <a:r>
              <a:rPr lang="en-US" sz="1400" dirty="0">
                <a:latin typeface="Courier New" pitchFamily="49" charset="0"/>
                <a:cs typeface="Courier New" pitchFamily="49" charset="0"/>
              </a:rPr>
              <a:t> </a:t>
            </a:r>
            <a:r>
              <a:rPr lang="en-US" sz="1400" dirty="0" err="1">
                <a:solidFill>
                  <a:srgbClr val="BC8F00"/>
                </a:solidFill>
                <a:latin typeface="Courier New" pitchFamily="49" charset="0"/>
                <a:cs typeface="Courier New" pitchFamily="49" charset="0"/>
              </a:rPr>
              <a:t>aggregate_function</a:t>
            </a:r>
            <a:r>
              <a:rPr lang="en-US" sz="1400" dirty="0">
                <a:solidFill>
                  <a:srgbClr val="BC8F00"/>
                </a:solidFill>
                <a:latin typeface="Courier New" pitchFamily="49" charset="0"/>
                <a:cs typeface="Courier New" pitchFamily="49" charset="0"/>
              </a:rPr>
              <a:t>(</a:t>
            </a:r>
            <a:r>
              <a:rPr lang="en-US" sz="1400" dirty="0" err="1">
                <a:solidFill>
                  <a:srgbClr val="BC8F00"/>
                </a:solidFill>
                <a:latin typeface="Courier New" pitchFamily="49" charset="0"/>
                <a:cs typeface="Courier New" pitchFamily="49" charset="0"/>
              </a:rPr>
              <a:t>column_name</a:t>
            </a:r>
            <a:r>
              <a:rPr lang="en-US" sz="1400" dirty="0">
                <a:latin typeface="Courier New" pitchFamily="49" charset="0"/>
                <a:cs typeface="Courier New" pitchFamily="49" charset="0"/>
              </a:rPr>
              <a:t>) </a:t>
            </a:r>
            <a:r>
              <a:rPr lang="en-US" sz="1400" dirty="0">
                <a:solidFill>
                  <a:srgbClr val="BC8F00"/>
                </a:solidFill>
                <a:latin typeface="Courier New" pitchFamily="49" charset="0"/>
                <a:cs typeface="Courier New" pitchFamily="49" charset="0"/>
              </a:rPr>
              <a:t>operator</a:t>
            </a:r>
            <a:r>
              <a:rPr lang="en-US" sz="1400" dirty="0">
                <a:latin typeface="Courier New" pitchFamily="49" charset="0"/>
                <a:cs typeface="Courier New" pitchFamily="49" charset="0"/>
              </a:rPr>
              <a:t> </a:t>
            </a:r>
            <a:r>
              <a:rPr lang="en-US" sz="1400" dirty="0">
                <a:solidFill>
                  <a:srgbClr val="BC8F00"/>
                </a:solidFill>
                <a:latin typeface="Courier New" pitchFamily="49" charset="0"/>
                <a:cs typeface="Courier New" pitchFamily="49" charset="0"/>
              </a:rPr>
              <a:t>value</a:t>
            </a:r>
          </a:p>
          <a:p>
            <a:pPr marL="0" indent="-365760">
              <a:lnSpc>
                <a:spcPct val="120000"/>
              </a:lnSpc>
              <a:buNone/>
            </a:pPr>
            <a:endParaRPr lang="en-US" b="1" dirty="0" smtClean="0"/>
          </a:p>
          <a:p>
            <a:pPr marL="0" indent="-365760">
              <a:lnSpc>
                <a:spcPct val="120000"/>
              </a:lnSpc>
              <a:spcBef>
                <a:spcPts val="0"/>
              </a:spcBef>
              <a:buNone/>
            </a:pPr>
            <a:r>
              <a:rPr lang="en-US" b="1" dirty="0" smtClean="0"/>
              <a:t> </a:t>
            </a:r>
          </a:p>
        </p:txBody>
      </p:sp>
      <p:sp>
        <p:nvSpPr>
          <p:cNvPr id="2" name="Title 1"/>
          <p:cNvSpPr>
            <a:spLocks noGrp="1"/>
          </p:cNvSpPr>
          <p:nvPr>
            <p:ph type="title"/>
          </p:nvPr>
        </p:nvSpPr>
        <p:spPr/>
        <p:txBody>
          <a:bodyPr/>
          <a:lstStyle/>
          <a:p>
            <a:pPr marL="0" indent="0"/>
            <a:r>
              <a:rPr lang="en-US" sz="3600" dirty="0" smtClean="0"/>
              <a:t>Why HAVING Clause?</a:t>
            </a:r>
            <a:endParaRPr lang="en-US" sz="3600" dirty="0"/>
          </a:p>
        </p:txBody>
      </p:sp>
      <p:sp>
        <p:nvSpPr>
          <p:cNvPr id="5" name="Rectangle 5"/>
          <p:cNvSpPr>
            <a:spLocks noChangeArrowheads="1"/>
          </p:cNvSpPr>
          <p:nvPr/>
        </p:nvSpPr>
        <p:spPr bwMode="auto">
          <a:xfrm>
            <a:off x="2057400" y="5084327"/>
            <a:ext cx="6248400" cy="1344274"/>
          </a:xfrm>
          <a:prstGeom prst="rect">
            <a:avLst/>
          </a:prstGeom>
          <a:ln/>
        </p:spPr>
        <p:style>
          <a:lnRef idx="1">
            <a:schemeClr val="accent6"/>
          </a:lnRef>
          <a:fillRef idx="2">
            <a:schemeClr val="accent6"/>
          </a:fillRef>
          <a:effectRef idx="1">
            <a:schemeClr val="accent6"/>
          </a:effectRef>
          <a:fontRef idx="minor">
            <a:schemeClr val="dk1"/>
          </a:fontRef>
        </p:style>
        <p:txBody>
          <a:bodyPr wrap="square" anchor="ctr"/>
          <a:lstStyle/>
          <a:p>
            <a:pPr fontAlgn="base">
              <a:lnSpc>
                <a:spcPct val="86000"/>
              </a:lnSpc>
              <a:spcBef>
                <a:spcPct val="0"/>
              </a:spcBef>
              <a:spcAft>
                <a:spcPct val="0"/>
              </a:spcAft>
              <a:buClr>
                <a:srgbClr val="000000"/>
              </a:buClr>
              <a:buSzPct val="100000"/>
            </a:pPr>
            <a:r>
              <a:rPr lang="en-US" sz="1600" b="1" dirty="0" smtClean="0">
                <a:solidFill>
                  <a:schemeClr val="tx1"/>
                </a:solidFill>
              </a:rPr>
              <a:t>Rules:</a:t>
            </a:r>
          </a:p>
          <a:p>
            <a:pPr marL="285750" indent="-285750" fontAlgn="base">
              <a:lnSpc>
                <a:spcPct val="86000"/>
              </a:lnSpc>
              <a:spcBef>
                <a:spcPct val="0"/>
              </a:spcBef>
              <a:spcAft>
                <a:spcPct val="0"/>
              </a:spcAft>
              <a:buClr>
                <a:srgbClr val="000000"/>
              </a:buClr>
              <a:buSzPct val="100000"/>
              <a:buFont typeface="Arial" pitchFamily="34" charset="0"/>
              <a:buChar char="•"/>
            </a:pPr>
            <a:r>
              <a:rPr lang="en-US" sz="1600" dirty="0">
                <a:solidFill>
                  <a:schemeClr val="tx1"/>
                </a:solidFill>
              </a:rPr>
              <a:t>The HAVING clause is used in combination with the GROUP BY clause. </a:t>
            </a:r>
          </a:p>
          <a:p>
            <a:pPr marL="285750" indent="-285750" fontAlgn="base">
              <a:lnSpc>
                <a:spcPct val="86000"/>
              </a:lnSpc>
              <a:spcBef>
                <a:spcPct val="0"/>
              </a:spcBef>
              <a:spcAft>
                <a:spcPct val="0"/>
              </a:spcAft>
              <a:buClr>
                <a:srgbClr val="000000"/>
              </a:buClr>
              <a:buSzPct val="100000"/>
              <a:buFont typeface="Arial" pitchFamily="34" charset="0"/>
              <a:buChar char="•"/>
            </a:pPr>
            <a:r>
              <a:rPr lang="en-US" sz="1600" dirty="0" smtClean="0">
                <a:solidFill>
                  <a:schemeClr val="tx1"/>
                </a:solidFill>
              </a:rPr>
              <a:t>HAVING should not be used to eliminate rows that can be eliminated </a:t>
            </a:r>
          </a:p>
          <a:p>
            <a:pPr marL="344488" indent="-60325" fontAlgn="base">
              <a:lnSpc>
                <a:spcPct val="86000"/>
              </a:lnSpc>
              <a:spcBef>
                <a:spcPct val="0"/>
              </a:spcBef>
              <a:spcAft>
                <a:spcPct val="0"/>
              </a:spcAft>
              <a:buClr>
                <a:srgbClr val="000000"/>
              </a:buClr>
              <a:buSzPct val="100000"/>
            </a:pPr>
            <a:r>
              <a:rPr lang="en-US" sz="1600" dirty="0" smtClean="0">
                <a:solidFill>
                  <a:schemeClr val="tx1"/>
                </a:solidFill>
              </a:rPr>
              <a:t>using the WHERE clause. </a:t>
            </a:r>
          </a:p>
          <a:p>
            <a:pPr marL="285750" indent="-285750" fontAlgn="base">
              <a:lnSpc>
                <a:spcPct val="86000"/>
              </a:lnSpc>
              <a:spcBef>
                <a:spcPct val="0"/>
              </a:spcBef>
              <a:spcAft>
                <a:spcPct val="0"/>
              </a:spcAft>
              <a:buClr>
                <a:srgbClr val="000000"/>
              </a:buClr>
              <a:buSzPct val="100000"/>
              <a:buFont typeface="Arial" pitchFamily="34" charset="0"/>
              <a:buChar char="•"/>
            </a:pPr>
            <a:r>
              <a:rPr lang="en-US" sz="1600" dirty="0" smtClean="0">
                <a:solidFill>
                  <a:schemeClr val="tx1"/>
                </a:solidFill>
              </a:rPr>
              <a:t>HAVING </a:t>
            </a:r>
            <a:r>
              <a:rPr lang="en-US" sz="1600" dirty="0">
                <a:solidFill>
                  <a:schemeClr val="tx1"/>
                </a:solidFill>
              </a:rPr>
              <a:t>conditions should </a:t>
            </a:r>
            <a:r>
              <a:rPr lang="en-US" sz="1600" dirty="0" smtClean="0">
                <a:solidFill>
                  <a:schemeClr val="tx1"/>
                </a:solidFill>
              </a:rPr>
              <a:t>always involve </a:t>
            </a:r>
            <a:r>
              <a:rPr lang="en-US" sz="1600" dirty="0">
                <a:solidFill>
                  <a:schemeClr val="tx1"/>
                </a:solidFill>
              </a:rPr>
              <a:t>aggregate values.</a:t>
            </a:r>
          </a:p>
        </p:txBody>
      </p:sp>
      <p:pic>
        <p:nvPicPr>
          <p:cNvPr id="8" name="Picture 7"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012767"/>
            <a:ext cx="905056" cy="100703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20</a:t>
            </a:fld>
            <a:endParaRPr lang="en-US" sz="1400" dirty="0"/>
          </a:p>
        </p:txBody>
      </p:sp>
    </p:spTree>
    <p:extLst>
      <p:ext uri="{BB962C8B-B14F-4D97-AF65-F5344CB8AC3E}">
        <p14:creationId xmlns:p14="http://schemas.microsoft.com/office/powerpoint/2010/main" val="243331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65760" indent="-365760">
              <a:lnSpc>
                <a:spcPct val="120000"/>
              </a:lnSpc>
            </a:pPr>
            <a:r>
              <a:rPr lang="en-US" dirty="0"/>
              <a:t>The HAVING clause is used along with the GROUP BY clause. It is used in a SELECT statement to filter the records using the GROUP BY fields</a:t>
            </a:r>
            <a:r>
              <a:rPr lang="en-US" dirty="0" smtClean="0"/>
              <a:t>.</a:t>
            </a:r>
          </a:p>
          <a:p>
            <a:pPr marL="0" indent="0">
              <a:lnSpc>
                <a:spcPct val="120000"/>
              </a:lnSpc>
              <a:buNone/>
            </a:pPr>
            <a:endParaRPr lang="en-US" dirty="0" smtClean="0"/>
          </a:p>
          <a:p>
            <a:pPr marL="285750" indent="-365760">
              <a:lnSpc>
                <a:spcPct val="120000"/>
              </a:lnSpc>
            </a:pPr>
            <a:r>
              <a:rPr lang="en-US" b="1" dirty="0" smtClean="0"/>
              <a:t>Syntax</a:t>
            </a:r>
          </a:p>
          <a:p>
            <a:pPr marL="800100" lvl="2" indent="0">
              <a:buNone/>
            </a:pPr>
            <a:r>
              <a:rPr lang="en-US" sz="1600" dirty="0">
                <a:solidFill>
                  <a:srgbClr val="0070C0"/>
                </a:solidFill>
                <a:latin typeface="Courier New" pitchFamily="49" charset="0"/>
                <a:cs typeface="Courier New" pitchFamily="49" charset="0"/>
              </a:rPr>
              <a:t>SELECT </a:t>
            </a:r>
            <a:r>
              <a:rPr lang="en-US" sz="1600" dirty="0">
                <a:solidFill>
                  <a:srgbClr val="BC8F00"/>
                </a:solidFill>
                <a:latin typeface="Courier New" pitchFamily="49" charset="0"/>
                <a:cs typeface="Courier New" pitchFamily="49" charset="0"/>
              </a:rPr>
              <a:t>column1, column2 ,</a:t>
            </a:r>
            <a:r>
              <a:rPr lang="en-US" sz="1600" dirty="0" err="1">
                <a:solidFill>
                  <a:srgbClr val="BC8F00"/>
                </a:solidFill>
                <a:latin typeface="Courier New" pitchFamily="49" charset="0"/>
                <a:cs typeface="Courier New" pitchFamily="49" charset="0"/>
              </a:rPr>
              <a:t>aggregate_function</a:t>
            </a:r>
            <a:r>
              <a:rPr lang="en-US" sz="1600" dirty="0">
                <a:solidFill>
                  <a:srgbClr val="BC8F00"/>
                </a:solidFill>
                <a:latin typeface="Courier New" pitchFamily="49" charset="0"/>
                <a:cs typeface="Courier New" pitchFamily="49" charset="0"/>
              </a:rPr>
              <a:t>(</a:t>
            </a:r>
            <a:r>
              <a:rPr lang="en-US" sz="1600" dirty="0" err="1">
                <a:solidFill>
                  <a:srgbClr val="BC8F00"/>
                </a:solidFill>
                <a:latin typeface="Courier New" pitchFamily="49" charset="0"/>
                <a:cs typeface="Courier New" pitchFamily="49" charset="0"/>
              </a:rPr>
              <a:t>column_name</a:t>
            </a:r>
            <a:r>
              <a:rPr lang="en-US" sz="1600" dirty="0">
                <a:solidFill>
                  <a:srgbClr val="BC8F00"/>
                </a:solidFill>
                <a:latin typeface="Courier New" pitchFamily="49" charset="0"/>
                <a:cs typeface="Courier New" pitchFamily="49" charset="0"/>
              </a:rPr>
              <a:t>)</a:t>
            </a:r>
            <a:r>
              <a:rPr lang="en-US" sz="1600" dirty="0">
                <a:solidFill>
                  <a:srgbClr val="0070C0"/>
                </a:solidFill>
                <a:latin typeface="Courier New" pitchFamily="49" charset="0"/>
                <a:cs typeface="Courier New" pitchFamily="49" charset="0"/>
              </a:rPr>
              <a:t/>
            </a:r>
            <a:br>
              <a:rPr lang="en-US" sz="1600" dirty="0">
                <a:solidFill>
                  <a:srgbClr val="0070C0"/>
                </a:solidFill>
                <a:latin typeface="Courier New" pitchFamily="49" charset="0"/>
                <a:cs typeface="Courier New" pitchFamily="49" charset="0"/>
              </a:rPr>
            </a:br>
            <a:r>
              <a:rPr lang="en-US" sz="1600" dirty="0">
                <a:solidFill>
                  <a:srgbClr val="0070C0"/>
                </a:solidFill>
                <a:latin typeface="Courier New" pitchFamily="49" charset="0"/>
                <a:cs typeface="Courier New" pitchFamily="49" charset="0"/>
              </a:rPr>
              <a:t>FROM </a:t>
            </a:r>
            <a:r>
              <a:rPr lang="en-US" sz="1600" dirty="0">
                <a:solidFill>
                  <a:srgbClr val="BC8F00"/>
                </a:solidFill>
                <a:latin typeface="Courier New" pitchFamily="49" charset="0"/>
                <a:cs typeface="Courier New" pitchFamily="49" charset="0"/>
              </a:rPr>
              <a:t>table-name</a:t>
            </a:r>
            <a:r>
              <a:rPr lang="en-US" sz="1600" dirty="0">
                <a:solidFill>
                  <a:srgbClr val="0070C0"/>
                </a:solidFill>
                <a:latin typeface="Courier New" pitchFamily="49" charset="0"/>
                <a:cs typeface="Courier New" pitchFamily="49" charset="0"/>
              </a:rPr>
              <a:t> </a:t>
            </a:r>
          </a:p>
          <a:p>
            <a:pPr marL="800100" lvl="2" indent="0">
              <a:buNone/>
            </a:pPr>
            <a:r>
              <a:rPr lang="en-US" sz="1600" dirty="0">
                <a:solidFill>
                  <a:srgbClr val="0070C0"/>
                </a:solidFill>
                <a:latin typeface="Courier New" pitchFamily="49" charset="0"/>
                <a:cs typeface="Courier New" pitchFamily="49" charset="0"/>
              </a:rPr>
              <a:t>WHERE </a:t>
            </a:r>
            <a:r>
              <a:rPr lang="en-US" sz="1600" dirty="0">
                <a:solidFill>
                  <a:srgbClr val="BC8F00"/>
                </a:solidFill>
                <a:latin typeface="Courier New" pitchFamily="49" charset="0"/>
                <a:cs typeface="Courier New" pitchFamily="49" charset="0"/>
              </a:rPr>
              <a:t>condition</a:t>
            </a:r>
            <a:r>
              <a:rPr lang="en-US" sz="1600" dirty="0">
                <a:solidFill>
                  <a:srgbClr val="0070C0"/>
                </a:solidFill>
                <a:latin typeface="Courier New" pitchFamily="49" charset="0"/>
                <a:cs typeface="Courier New" pitchFamily="49" charset="0"/>
              </a:rPr>
              <a:t> </a:t>
            </a:r>
          </a:p>
          <a:p>
            <a:pPr marL="800100" lvl="2" indent="0">
              <a:buNone/>
            </a:pPr>
            <a:r>
              <a:rPr lang="en-US" sz="1600" dirty="0">
                <a:solidFill>
                  <a:srgbClr val="0070C0"/>
                </a:solidFill>
                <a:latin typeface="Courier New" pitchFamily="49" charset="0"/>
                <a:cs typeface="Courier New" pitchFamily="49" charset="0"/>
              </a:rPr>
              <a:t>GROUP BY </a:t>
            </a:r>
            <a:r>
              <a:rPr lang="en-US" sz="1600" dirty="0">
                <a:solidFill>
                  <a:srgbClr val="BC8F00"/>
                </a:solidFill>
                <a:latin typeface="Courier New" pitchFamily="49" charset="0"/>
                <a:cs typeface="Courier New" pitchFamily="49" charset="0"/>
              </a:rPr>
              <a:t>column1, column2  </a:t>
            </a:r>
          </a:p>
          <a:p>
            <a:pPr marL="800100" lvl="2" indent="0">
              <a:buNone/>
            </a:pPr>
            <a:r>
              <a:rPr lang="en-US" sz="1600" dirty="0">
                <a:solidFill>
                  <a:srgbClr val="0070C0"/>
                </a:solidFill>
                <a:latin typeface="Courier New" pitchFamily="49" charset="0"/>
                <a:cs typeface="Courier New" pitchFamily="49" charset="0"/>
              </a:rPr>
              <a:t>HAVING </a:t>
            </a:r>
            <a:r>
              <a:rPr lang="en-US" sz="1600" dirty="0">
                <a:solidFill>
                  <a:srgbClr val="BC8F00"/>
                </a:solidFill>
                <a:latin typeface="Courier New" pitchFamily="49" charset="0"/>
                <a:cs typeface="Courier New" pitchFamily="49" charset="0"/>
              </a:rPr>
              <a:t>condition1,column2</a:t>
            </a:r>
            <a:r>
              <a:rPr lang="en-US" sz="1600" dirty="0" smtClean="0">
                <a:solidFill>
                  <a:srgbClr val="BC8F00"/>
                </a:solidFill>
                <a:latin typeface="Courier New" pitchFamily="49" charset="0"/>
                <a:cs typeface="Courier New" pitchFamily="49" charset="0"/>
              </a:rPr>
              <a:t>;</a:t>
            </a:r>
            <a:endParaRPr lang="en-US" dirty="0"/>
          </a:p>
          <a:p>
            <a:pPr marL="285750" indent="-365760">
              <a:lnSpc>
                <a:spcPct val="120000"/>
              </a:lnSpc>
            </a:pPr>
            <a:endParaRPr lang="en-US" dirty="0"/>
          </a:p>
          <a:p>
            <a:pPr lvl="1" indent="-365760">
              <a:lnSpc>
                <a:spcPct val="120000"/>
              </a:lnSpc>
              <a:buFont typeface="Arial" pitchFamily="34" charset="0"/>
              <a:buChar char="•"/>
            </a:pPr>
            <a:endParaRPr lang="en-US" dirty="0"/>
          </a:p>
          <a:p>
            <a:pPr marL="0" indent="0">
              <a:buNone/>
            </a:pPr>
            <a:endParaRPr lang="en-US" dirty="0"/>
          </a:p>
        </p:txBody>
      </p:sp>
      <p:sp>
        <p:nvSpPr>
          <p:cNvPr id="7170" name="Title 1"/>
          <p:cNvSpPr>
            <a:spLocks noGrp="1"/>
          </p:cNvSpPr>
          <p:nvPr>
            <p:ph type="title"/>
          </p:nvPr>
        </p:nvSpPr>
        <p:spPr/>
        <p:txBody>
          <a:bodyPr/>
          <a:lstStyle/>
          <a:p>
            <a:pPr lvl="1"/>
            <a:r>
              <a:rPr lang="en-US" sz="3200" dirty="0" smtClean="0">
                <a:latin typeface="Verdana" pitchFamily="34" charset="0"/>
              </a:rPr>
              <a:t>Using Having Clause </a:t>
            </a:r>
            <a:r>
              <a:rPr lang="en-US" sz="3200" dirty="0">
                <a:latin typeface="Verdana" pitchFamily="34" charset="0"/>
              </a:rPr>
              <a:t>with GROUP BY</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21</a:t>
            </a:fld>
            <a:endParaRPr lang="en-US" sz="1400" dirty="0"/>
          </a:p>
        </p:txBody>
      </p:sp>
    </p:spTree>
    <p:extLst>
      <p:ext uri="{BB962C8B-B14F-4D97-AF65-F5344CB8AC3E}">
        <p14:creationId xmlns:p14="http://schemas.microsoft.com/office/powerpoint/2010/main" val="247404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285750" indent="-365760"/>
            <a:r>
              <a:rPr lang="en-US" sz="2000" dirty="0"/>
              <a:t>How it works?</a:t>
            </a:r>
          </a:p>
          <a:p>
            <a:pPr marL="749300" lvl="2" indent="-384175">
              <a:buFont typeface="Calibri" pitchFamily="34" charset="0"/>
              <a:buChar char="—"/>
            </a:pPr>
            <a:r>
              <a:rPr lang="en-US" dirty="0"/>
              <a:t>  </a:t>
            </a:r>
            <a:r>
              <a:rPr lang="en-US" dirty="0" smtClean="0"/>
              <a:t>Rows </a:t>
            </a:r>
            <a:r>
              <a:rPr lang="en-US" dirty="0"/>
              <a:t>are first grouped based on GROUP BY.</a:t>
            </a:r>
          </a:p>
          <a:p>
            <a:pPr marL="749300" lvl="2" indent="-384175">
              <a:buFont typeface="Calibri" pitchFamily="34" charset="0"/>
              <a:buChar char="—"/>
            </a:pPr>
            <a:r>
              <a:rPr lang="en-US" dirty="0"/>
              <a:t>  </a:t>
            </a:r>
            <a:r>
              <a:rPr lang="en-US" dirty="0" smtClean="0"/>
              <a:t>Groups </a:t>
            </a:r>
            <a:r>
              <a:rPr lang="en-US" dirty="0"/>
              <a:t>matching the HAVING clause is then displayed</a:t>
            </a:r>
            <a:r>
              <a:rPr lang="en-US" dirty="0" smtClean="0"/>
              <a:t>.</a:t>
            </a:r>
          </a:p>
          <a:p>
            <a:pPr marL="365760" indent="-365760"/>
            <a:endParaRPr lang="en-US" b="1" dirty="0" smtClean="0"/>
          </a:p>
          <a:p>
            <a:pPr marL="365760" indent="-365760"/>
            <a:r>
              <a:rPr lang="en-US" sz="2000" dirty="0"/>
              <a:t>Example: </a:t>
            </a:r>
            <a:r>
              <a:rPr lang="en-US" dirty="0"/>
              <a:t>The records will be grouped based on customer name and in the group only those records which has number of customers &gt; 2 will be displayed.</a:t>
            </a:r>
          </a:p>
          <a:p>
            <a:pPr marL="365760" indent="0">
              <a:buNone/>
            </a:pPr>
            <a:r>
              <a:rPr lang="en-US" dirty="0">
                <a:solidFill>
                  <a:srgbClr val="0070C0"/>
                </a:solidFill>
              </a:rPr>
              <a:t>	</a:t>
            </a:r>
            <a:r>
              <a:rPr lang="en-US" dirty="0">
                <a:solidFill>
                  <a:srgbClr val="0070C0"/>
                </a:solidFill>
                <a:latin typeface="Courier New" pitchFamily="49" charset="0"/>
                <a:cs typeface="Courier New" pitchFamily="49" charset="0"/>
              </a:rPr>
              <a:t>SELECT </a:t>
            </a:r>
            <a:r>
              <a:rPr lang="en-US" dirty="0">
                <a:solidFill>
                  <a:srgbClr val="BC8F00"/>
                </a:solidFill>
                <a:latin typeface="Courier New" pitchFamily="49" charset="0"/>
                <a:cs typeface="Courier New" pitchFamily="49" charset="0"/>
              </a:rPr>
              <a:t>country, </a:t>
            </a:r>
            <a:r>
              <a:rPr lang="en-US" dirty="0" smtClean="0">
                <a:solidFill>
                  <a:srgbClr val="0070C0"/>
                </a:solidFill>
                <a:latin typeface="Courier New" pitchFamily="49" charset="0"/>
                <a:cs typeface="Courier New" pitchFamily="49" charset="0"/>
              </a:rPr>
              <a:t>COUNT</a:t>
            </a:r>
            <a:r>
              <a:rPr lang="en-US" dirty="0" smtClean="0">
                <a:solidFill>
                  <a:srgbClr val="BC8F00"/>
                </a:solidFill>
                <a:latin typeface="Courier New" pitchFamily="49" charset="0"/>
                <a:cs typeface="Courier New" pitchFamily="49" charset="0"/>
              </a:rPr>
              <a:t>(</a:t>
            </a:r>
            <a:r>
              <a:rPr lang="en-US" dirty="0" err="1" smtClean="0">
                <a:solidFill>
                  <a:srgbClr val="BC8F00"/>
                </a:solidFill>
                <a:latin typeface="Courier New" pitchFamily="49" charset="0"/>
                <a:cs typeface="Courier New" pitchFamily="49" charset="0"/>
              </a:rPr>
              <a:t>customername</a:t>
            </a:r>
            <a:r>
              <a:rPr lang="en-US" dirty="0">
                <a:solidFill>
                  <a:srgbClr val="BC8F00"/>
                </a:solidFill>
                <a:latin typeface="Courier New" pitchFamily="49" charset="0"/>
                <a:cs typeface="Courier New" pitchFamily="49" charset="0"/>
              </a:rPr>
              <a:t>) </a:t>
            </a:r>
          </a:p>
          <a:p>
            <a:pPr marL="365760" indent="0">
              <a:buNone/>
            </a:pPr>
            <a:r>
              <a:rPr lang="en-US" dirty="0">
                <a:solidFill>
                  <a:srgbClr val="0070C0"/>
                </a:solidFill>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FROM</a:t>
            </a:r>
            <a:r>
              <a:rPr lang="en-US" dirty="0" smtClean="0">
                <a:solidFill>
                  <a:srgbClr val="BC8F00"/>
                </a:solidFill>
                <a:latin typeface="Courier New" pitchFamily="49" charset="0"/>
                <a:cs typeface="Courier New" pitchFamily="49" charset="0"/>
              </a:rPr>
              <a:t> </a:t>
            </a:r>
            <a:r>
              <a:rPr lang="en-US" dirty="0">
                <a:solidFill>
                  <a:srgbClr val="BC8F00"/>
                </a:solidFill>
                <a:latin typeface="Courier New" pitchFamily="49" charset="0"/>
                <a:cs typeface="Courier New" pitchFamily="49" charset="0"/>
              </a:rPr>
              <a:t>customers </a:t>
            </a:r>
          </a:p>
          <a:p>
            <a:pPr marL="365760" indent="0">
              <a:buNone/>
            </a:pPr>
            <a:r>
              <a:rPr lang="en-US" dirty="0">
                <a:solidFill>
                  <a:srgbClr val="BC8F00"/>
                </a:solidFill>
                <a:latin typeface="Courier New" pitchFamily="49" charset="0"/>
                <a:cs typeface="Courier New" pitchFamily="49" charset="0"/>
              </a:rPr>
              <a:t>	</a:t>
            </a:r>
            <a:r>
              <a:rPr lang="en-US" dirty="0" smtClean="0">
                <a:solidFill>
                  <a:schemeClr val="accent1">
                    <a:lumMod val="75000"/>
                  </a:schemeClr>
                </a:solidFill>
                <a:latin typeface="Courier New" pitchFamily="49" charset="0"/>
                <a:cs typeface="Courier New" pitchFamily="49" charset="0"/>
              </a:rPr>
              <a:t>WHERE</a:t>
            </a:r>
            <a:r>
              <a:rPr lang="en-US" dirty="0" smtClean="0">
                <a:solidFill>
                  <a:srgbClr val="BC8F00"/>
                </a:solidFill>
                <a:latin typeface="Courier New" pitchFamily="49" charset="0"/>
                <a:cs typeface="Courier New" pitchFamily="49" charset="0"/>
              </a:rPr>
              <a:t> state</a:t>
            </a:r>
            <a:r>
              <a:rPr lang="en-US" dirty="0">
                <a:solidFill>
                  <a:srgbClr val="BC8F00"/>
                </a:solidFill>
                <a:latin typeface="Courier New" pitchFamily="49" charset="0"/>
                <a:cs typeface="Courier New" pitchFamily="49" charset="0"/>
              </a:rPr>
              <a:t>!=NULL </a:t>
            </a:r>
          </a:p>
          <a:p>
            <a:endParaRPr lang="en-US" dirty="0"/>
          </a:p>
        </p:txBody>
      </p:sp>
      <p:sp>
        <p:nvSpPr>
          <p:cNvPr id="5" name="Title 4"/>
          <p:cNvSpPr>
            <a:spLocks noGrp="1"/>
          </p:cNvSpPr>
          <p:nvPr>
            <p:ph type="title"/>
          </p:nvPr>
        </p:nvSpPr>
        <p:spPr>
          <a:xfrm>
            <a:off x="1303020" y="0"/>
            <a:ext cx="7658100" cy="767862"/>
          </a:xfrm>
        </p:spPr>
        <p:txBody>
          <a:bodyPr/>
          <a:lstStyle/>
          <a:p>
            <a:r>
              <a:rPr lang="en-US" sz="3200" dirty="0"/>
              <a:t>Using Having Clause with GROUP BY </a:t>
            </a:r>
            <a:r>
              <a:rPr lang="en-US" sz="3200" dirty="0" smtClean="0"/>
              <a:t>(Contd.)</a:t>
            </a:r>
            <a:endParaRPr lang="en-US" sz="3200"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22</a:t>
            </a:fld>
            <a:endParaRPr lang="en-US" sz="1400" dirty="0"/>
          </a:p>
        </p:txBody>
      </p:sp>
    </p:spTree>
    <p:extLst>
      <p:ext uri="{BB962C8B-B14F-4D97-AF65-F5344CB8AC3E}">
        <p14:creationId xmlns:p14="http://schemas.microsoft.com/office/powerpoint/2010/main" val="198983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658100" cy="844063"/>
          </a:xfrm>
        </p:spPr>
        <p:txBody>
          <a:bodyPr/>
          <a:lstStyle/>
          <a:p>
            <a:r>
              <a:rPr lang="en-US" sz="3200" dirty="0" smtClean="0">
                <a:solidFill>
                  <a:schemeClr val="bg1"/>
                </a:solidFill>
              </a:rPr>
              <a:t>Example: HAVING Clause with GROUP BY</a:t>
            </a:r>
          </a:p>
        </p:txBody>
      </p:sp>
      <p:sp>
        <p:nvSpPr>
          <p:cNvPr id="9" name="Rounded Rectangle 8"/>
          <p:cNvSpPr/>
          <p:nvPr/>
        </p:nvSpPr>
        <p:spPr>
          <a:xfrm>
            <a:off x="609600" y="1786188"/>
            <a:ext cx="3632616" cy="13380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400" dirty="0">
                <a:solidFill>
                  <a:srgbClr val="0070C0"/>
                </a:solidFill>
                <a:latin typeface="Courier New" pitchFamily="49" charset="0"/>
                <a:cs typeface="Courier New" pitchFamily="49" charset="0"/>
              </a:rPr>
              <a:t>SELECT </a:t>
            </a:r>
            <a:r>
              <a:rPr lang="en-US" sz="1400" dirty="0" err="1" smtClean="0">
                <a:solidFill>
                  <a:srgbClr val="BC8F00"/>
                </a:solidFill>
                <a:latin typeface="Courier New" pitchFamily="49" charset="0"/>
                <a:cs typeface="Courier New" pitchFamily="49" charset="0"/>
              </a:rPr>
              <a:t>country,</a:t>
            </a:r>
            <a:r>
              <a:rPr lang="en-US" sz="1400" dirty="0" err="1" smtClean="0">
                <a:solidFill>
                  <a:srgbClr val="0070C0"/>
                </a:solidFill>
                <a:latin typeface="Courier New" pitchFamily="49" charset="0"/>
                <a:cs typeface="Courier New" pitchFamily="49" charset="0"/>
              </a:rPr>
              <a:t>COUNT</a:t>
            </a:r>
            <a:r>
              <a:rPr lang="en-US" sz="1400" dirty="0" smtClean="0">
                <a:solidFill>
                  <a:srgbClr val="BC8F00"/>
                </a:solidFill>
                <a:latin typeface="Courier New" pitchFamily="49" charset="0"/>
                <a:cs typeface="Courier New" pitchFamily="49" charset="0"/>
              </a:rPr>
              <a:t>(</a:t>
            </a:r>
            <a:r>
              <a:rPr lang="en-US" sz="1400" dirty="0" err="1" smtClean="0">
                <a:solidFill>
                  <a:srgbClr val="BC8F00"/>
                </a:solidFill>
                <a:latin typeface="Courier New" pitchFamily="49" charset="0"/>
                <a:cs typeface="Courier New" pitchFamily="49" charset="0"/>
              </a:rPr>
              <a:t>customername</a:t>
            </a:r>
            <a:r>
              <a:rPr lang="en-US" sz="1400" dirty="0">
                <a:solidFill>
                  <a:srgbClr val="BC8F00"/>
                </a:solidFill>
                <a:latin typeface="Courier New" pitchFamily="49" charset="0"/>
                <a:cs typeface="Courier New" pitchFamily="49" charset="0"/>
              </a:rPr>
              <a:t>) </a:t>
            </a:r>
            <a:endParaRPr lang="en-US" sz="1400" dirty="0" smtClean="0">
              <a:solidFill>
                <a:srgbClr val="BC8F00"/>
              </a:solidFill>
              <a:latin typeface="Courier New" pitchFamily="49" charset="0"/>
              <a:cs typeface="Courier New" pitchFamily="49" charset="0"/>
            </a:endParaRPr>
          </a:p>
          <a:p>
            <a:r>
              <a:rPr lang="en-US" sz="1400" dirty="0" smtClean="0">
                <a:solidFill>
                  <a:srgbClr val="0070C0"/>
                </a:solidFill>
                <a:latin typeface="Courier New" pitchFamily="49" charset="0"/>
                <a:cs typeface="Courier New" pitchFamily="49" charset="0"/>
              </a:rPr>
              <a:t>FROM</a:t>
            </a:r>
            <a:r>
              <a:rPr lang="en-US" sz="1400" dirty="0" smtClean="0">
                <a:solidFill>
                  <a:srgbClr val="BC8F00"/>
                </a:solidFill>
                <a:latin typeface="Courier New" pitchFamily="49" charset="0"/>
                <a:cs typeface="Courier New" pitchFamily="49" charset="0"/>
              </a:rPr>
              <a:t> customers </a:t>
            </a:r>
          </a:p>
          <a:p>
            <a:r>
              <a:rPr lang="en-US" sz="1400" dirty="0" smtClean="0">
                <a:solidFill>
                  <a:schemeClr val="accent1">
                    <a:lumMod val="75000"/>
                  </a:schemeClr>
                </a:solidFill>
                <a:latin typeface="Courier New" pitchFamily="49" charset="0"/>
                <a:cs typeface="Courier New" pitchFamily="49" charset="0"/>
              </a:rPr>
              <a:t>WHERE</a:t>
            </a:r>
            <a:r>
              <a:rPr lang="en-US" sz="1400" dirty="0" smtClean="0">
                <a:solidFill>
                  <a:srgbClr val="BC8F00"/>
                </a:solidFill>
                <a:latin typeface="Courier New" pitchFamily="49" charset="0"/>
                <a:cs typeface="Courier New" pitchFamily="49" charset="0"/>
              </a:rPr>
              <a:t> state!=NULL </a:t>
            </a:r>
          </a:p>
          <a:p>
            <a:r>
              <a:rPr lang="en-US" sz="1400" dirty="0" smtClean="0">
                <a:solidFill>
                  <a:srgbClr val="0070C0"/>
                </a:solidFill>
                <a:latin typeface="Courier New" pitchFamily="49" charset="0"/>
                <a:cs typeface="Courier New" pitchFamily="49" charset="0"/>
              </a:rPr>
              <a:t>GROUP BY </a:t>
            </a:r>
            <a:r>
              <a:rPr lang="en-US" sz="1400" dirty="0" smtClean="0">
                <a:solidFill>
                  <a:srgbClr val="BC8F00"/>
                </a:solidFill>
                <a:latin typeface="Courier New" pitchFamily="49" charset="0"/>
                <a:cs typeface="Courier New" pitchFamily="49" charset="0"/>
              </a:rPr>
              <a:t>country; </a:t>
            </a:r>
            <a:endParaRPr lang="en-US" sz="1400" dirty="0" smtClean="0">
              <a:latin typeface="Courier New" pitchFamily="49" charset="0"/>
              <a:cs typeface="Courier New" pitchFamily="49" charset="0"/>
            </a:endParaRPr>
          </a:p>
        </p:txBody>
      </p:sp>
      <p:sp>
        <p:nvSpPr>
          <p:cNvPr id="10" name="TextBox 9"/>
          <p:cNvSpPr txBox="1"/>
          <p:nvPr/>
        </p:nvSpPr>
        <p:spPr>
          <a:xfrm>
            <a:off x="685800" y="1295400"/>
            <a:ext cx="3556416" cy="400110"/>
          </a:xfrm>
          <a:prstGeom prst="rect">
            <a:avLst/>
          </a:prstGeom>
          <a:noFill/>
        </p:spPr>
        <p:txBody>
          <a:bodyPr wrap="square" rtlCol="0">
            <a:spAutoFit/>
          </a:bodyPr>
          <a:lstStyle/>
          <a:p>
            <a:r>
              <a:rPr lang="en-US" sz="2000" dirty="0" smtClean="0"/>
              <a:t>Without Having Clause:</a:t>
            </a:r>
            <a:endParaRPr lang="en-US" sz="2000" dirty="0"/>
          </a:p>
        </p:txBody>
      </p:sp>
      <p:sp>
        <p:nvSpPr>
          <p:cNvPr id="13" name="TextBox 12"/>
          <p:cNvSpPr txBox="1"/>
          <p:nvPr/>
        </p:nvSpPr>
        <p:spPr>
          <a:xfrm>
            <a:off x="609600" y="3319046"/>
            <a:ext cx="3632616" cy="400110"/>
          </a:xfrm>
          <a:prstGeom prst="rect">
            <a:avLst/>
          </a:prstGeom>
          <a:noFill/>
        </p:spPr>
        <p:txBody>
          <a:bodyPr wrap="square" rtlCol="0">
            <a:spAutoFit/>
          </a:bodyPr>
          <a:lstStyle/>
          <a:p>
            <a:r>
              <a:rPr lang="en-US" sz="2000" dirty="0" smtClean="0"/>
              <a:t>With Having Clause:</a:t>
            </a:r>
            <a:endParaRPr lang="en-US" sz="2000" dirty="0"/>
          </a:p>
        </p:txBody>
      </p:sp>
      <p:sp>
        <p:nvSpPr>
          <p:cNvPr id="15" name="Rounded Rectangle 14"/>
          <p:cNvSpPr/>
          <p:nvPr/>
        </p:nvSpPr>
        <p:spPr>
          <a:xfrm>
            <a:off x="609600" y="3784939"/>
            <a:ext cx="3692577" cy="15490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400" dirty="0">
                <a:solidFill>
                  <a:srgbClr val="0070C0"/>
                </a:solidFill>
                <a:latin typeface="Courier New" pitchFamily="49" charset="0"/>
                <a:cs typeface="Courier New" pitchFamily="49" charset="0"/>
              </a:rPr>
              <a:t>SELECT </a:t>
            </a:r>
            <a:r>
              <a:rPr lang="en-US" sz="1400" dirty="0">
                <a:solidFill>
                  <a:srgbClr val="BC8F00"/>
                </a:solidFill>
                <a:latin typeface="Courier New" pitchFamily="49" charset="0"/>
                <a:cs typeface="Courier New" pitchFamily="49" charset="0"/>
              </a:rPr>
              <a:t>country, </a:t>
            </a:r>
            <a:r>
              <a:rPr lang="en-US" sz="1400" dirty="0" smtClean="0">
                <a:solidFill>
                  <a:srgbClr val="0070C0"/>
                </a:solidFill>
                <a:latin typeface="Courier New" pitchFamily="49" charset="0"/>
                <a:cs typeface="Courier New" pitchFamily="49" charset="0"/>
              </a:rPr>
              <a:t>COUNT</a:t>
            </a:r>
            <a:r>
              <a:rPr lang="en-US" sz="1400" dirty="0" smtClean="0">
                <a:solidFill>
                  <a:srgbClr val="BC8F00"/>
                </a:solidFill>
                <a:latin typeface="Courier New" pitchFamily="49" charset="0"/>
                <a:cs typeface="Courier New" pitchFamily="49" charset="0"/>
              </a:rPr>
              <a:t>(</a:t>
            </a:r>
            <a:r>
              <a:rPr lang="en-US" sz="1400" dirty="0" err="1" smtClean="0">
                <a:solidFill>
                  <a:srgbClr val="BC8F00"/>
                </a:solidFill>
                <a:latin typeface="Courier New" pitchFamily="49" charset="0"/>
                <a:cs typeface="Courier New" pitchFamily="49" charset="0"/>
              </a:rPr>
              <a:t>customername</a:t>
            </a:r>
            <a:r>
              <a:rPr lang="en-US" sz="1400" dirty="0">
                <a:solidFill>
                  <a:srgbClr val="BC8F00"/>
                </a:solidFill>
                <a:latin typeface="Courier New" pitchFamily="49" charset="0"/>
                <a:cs typeface="Courier New" pitchFamily="49" charset="0"/>
              </a:rPr>
              <a:t>) </a:t>
            </a:r>
            <a:endParaRPr lang="en-US" sz="1400" dirty="0" smtClean="0">
              <a:solidFill>
                <a:srgbClr val="BC8F00"/>
              </a:solidFill>
              <a:latin typeface="Courier New" pitchFamily="49" charset="0"/>
              <a:cs typeface="Courier New" pitchFamily="49" charset="0"/>
            </a:endParaRPr>
          </a:p>
          <a:p>
            <a:r>
              <a:rPr lang="en-US" sz="1400" dirty="0" smtClean="0">
                <a:solidFill>
                  <a:srgbClr val="0070C0"/>
                </a:solidFill>
                <a:latin typeface="Courier New" pitchFamily="49" charset="0"/>
                <a:cs typeface="Courier New" pitchFamily="49" charset="0"/>
              </a:rPr>
              <a:t>FROM</a:t>
            </a:r>
            <a:r>
              <a:rPr lang="en-US" sz="1400" dirty="0" smtClean="0">
                <a:solidFill>
                  <a:srgbClr val="BC8F00"/>
                </a:solidFill>
                <a:latin typeface="Courier New" pitchFamily="49" charset="0"/>
                <a:cs typeface="Courier New" pitchFamily="49" charset="0"/>
              </a:rPr>
              <a:t> customers </a:t>
            </a:r>
          </a:p>
          <a:p>
            <a:r>
              <a:rPr lang="en-US" sz="1400" dirty="0" smtClean="0">
                <a:solidFill>
                  <a:schemeClr val="accent1">
                    <a:lumMod val="75000"/>
                  </a:schemeClr>
                </a:solidFill>
                <a:latin typeface="Courier New" pitchFamily="49" charset="0"/>
                <a:cs typeface="Courier New" pitchFamily="49" charset="0"/>
              </a:rPr>
              <a:t>WHERE</a:t>
            </a:r>
            <a:r>
              <a:rPr lang="en-US" sz="1400" dirty="0" smtClean="0">
                <a:solidFill>
                  <a:srgbClr val="BC8F00"/>
                </a:solidFill>
                <a:latin typeface="Courier New" pitchFamily="49" charset="0"/>
                <a:cs typeface="Courier New" pitchFamily="49" charset="0"/>
              </a:rPr>
              <a:t> </a:t>
            </a:r>
            <a:r>
              <a:rPr lang="en-US" sz="1400" dirty="0">
                <a:solidFill>
                  <a:srgbClr val="BC8F00"/>
                </a:solidFill>
                <a:latin typeface="Courier New" pitchFamily="49" charset="0"/>
                <a:cs typeface="Courier New" pitchFamily="49" charset="0"/>
              </a:rPr>
              <a:t>state!=</a:t>
            </a:r>
            <a:r>
              <a:rPr lang="en-US" sz="1400" dirty="0" smtClean="0">
                <a:solidFill>
                  <a:srgbClr val="BC8F00"/>
                </a:solidFill>
                <a:latin typeface="Courier New" pitchFamily="49" charset="0"/>
                <a:cs typeface="Courier New" pitchFamily="49" charset="0"/>
              </a:rPr>
              <a:t>NULL</a:t>
            </a:r>
          </a:p>
          <a:p>
            <a:r>
              <a:rPr lang="en-US" sz="1400" dirty="0" smtClean="0">
                <a:solidFill>
                  <a:srgbClr val="BC8F00"/>
                </a:solidFill>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GROUP BY </a:t>
            </a:r>
            <a:r>
              <a:rPr lang="en-US" sz="1400" dirty="0" smtClean="0">
                <a:solidFill>
                  <a:srgbClr val="BC8F00"/>
                </a:solidFill>
                <a:latin typeface="Courier New" pitchFamily="49" charset="0"/>
                <a:cs typeface="Courier New" pitchFamily="49" charset="0"/>
              </a:rPr>
              <a:t>country, </a:t>
            </a:r>
            <a:r>
              <a:rPr lang="en-US" sz="1400" dirty="0" smtClean="0">
                <a:solidFill>
                  <a:srgbClr val="0070C0"/>
                </a:solidFill>
                <a:latin typeface="Courier New" pitchFamily="49" charset="0"/>
                <a:cs typeface="Courier New" pitchFamily="49" charset="0"/>
              </a:rPr>
              <a:t>HAVING</a:t>
            </a:r>
            <a:r>
              <a:rPr lang="en-US" sz="1400" dirty="0" smtClean="0">
                <a:solidFill>
                  <a:srgbClr val="BC8F00"/>
                </a:solidFill>
                <a:latin typeface="Courier New" pitchFamily="49" charset="0"/>
                <a:cs typeface="Courier New" pitchFamily="49" charset="0"/>
              </a:rPr>
              <a:t> count(</a:t>
            </a:r>
            <a:r>
              <a:rPr lang="en-US" sz="1400" dirty="0" err="1" smtClean="0">
                <a:solidFill>
                  <a:srgbClr val="BC8F00"/>
                </a:solidFill>
                <a:latin typeface="Courier New" pitchFamily="49" charset="0"/>
                <a:cs typeface="Courier New" pitchFamily="49" charset="0"/>
              </a:rPr>
              <a:t>customername</a:t>
            </a:r>
            <a:r>
              <a:rPr lang="en-US" sz="1400" dirty="0" smtClean="0">
                <a:solidFill>
                  <a:srgbClr val="BC8F00"/>
                </a:solidFill>
                <a:latin typeface="Courier New" pitchFamily="49" charset="0"/>
                <a:cs typeface="Courier New" pitchFamily="49" charset="0"/>
              </a:rPr>
              <a:t>)&gt;2;</a:t>
            </a:r>
            <a:endParaRPr lang="en-US" sz="1400" dirty="0" smtClean="0">
              <a:latin typeface="Courier New" pitchFamily="49" charset="0"/>
              <a:cs typeface="Courier New"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3813744748"/>
              </p:ext>
            </p:extLst>
          </p:nvPr>
        </p:nvGraphicFramePr>
        <p:xfrm>
          <a:off x="5257800" y="1752600"/>
          <a:ext cx="3276600" cy="1348134"/>
        </p:xfrm>
        <a:graphic>
          <a:graphicData uri="http://schemas.openxmlformats.org/drawingml/2006/table">
            <a:tbl>
              <a:tblPr firstRow="1" bandRow="1">
                <a:tableStyleId>{F5AB1C69-6EDB-4FF4-983F-18BD219EF322}</a:tableStyleId>
              </a:tblPr>
              <a:tblGrid>
                <a:gridCol w="1219200"/>
                <a:gridCol w="2057400"/>
              </a:tblGrid>
              <a:tr h="323385">
                <a:tc>
                  <a:txBody>
                    <a:bodyPr/>
                    <a:lstStyle/>
                    <a:p>
                      <a:pPr algn="ctr"/>
                      <a:r>
                        <a:rPr lang="en-US" sz="1400" dirty="0" smtClean="0">
                          <a:solidFill>
                            <a:schemeClr val="tx1"/>
                          </a:solidFill>
                        </a:rPr>
                        <a:t>Country</a:t>
                      </a:r>
                      <a:endParaRPr lang="en-US" sz="14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solidFill>
                            <a:schemeClr val="tx1"/>
                          </a:solidFill>
                        </a:rPr>
                        <a:t>count(</a:t>
                      </a:r>
                      <a:r>
                        <a:rPr lang="en-US" sz="1400" dirty="0" err="1" smtClean="0">
                          <a:solidFill>
                            <a:schemeClr val="tx1"/>
                          </a:solidFill>
                        </a:rPr>
                        <a:t>customername</a:t>
                      </a:r>
                      <a:r>
                        <a:rPr lang="en-US" sz="1400" dirty="0" smtClean="0">
                          <a:solidFill>
                            <a:schemeClr val="tx1"/>
                          </a:solidFill>
                        </a:rPr>
                        <a:t>)</a:t>
                      </a:r>
                      <a:endParaRPr lang="en-US" sz="14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887">
                <a:tc>
                  <a:txBody>
                    <a:bodyPr/>
                    <a:lstStyle/>
                    <a:p>
                      <a:pPr marL="0" algn="ctr"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smtClean="0"/>
                        <a:t>7</a:t>
                      </a:r>
                      <a:endParaRPr lang="en-US" sz="1400" kern="1200" dirty="0">
                        <a:solidFill>
                          <a:schemeClr val="dk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marL="0" algn="ctr" defTabSz="914400" rtl="0" eaLnBrk="1" latinLnBrk="0" hangingPunct="1"/>
                      <a:r>
                        <a:rPr lang="en-US" sz="1400" kern="1200" dirty="0" smtClean="0"/>
                        <a:t>UK</a:t>
                      </a:r>
                      <a:endParaRPr lang="en-US" sz="1400" kern="1200" dirty="0">
                        <a:solidFill>
                          <a:schemeClr val="dk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smtClean="0"/>
                        <a:t>5</a:t>
                      </a:r>
                      <a:endParaRPr lang="en-US" sz="1400" kern="1200" dirty="0">
                        <a:solidFill>
                          <a:schemeClr val="dk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062">
                <a:tc>
                  <a:txBody>
                    <a:bodyPr/>
                    <a:lstStyle/>
                    <a:p>
                      <a:pPr marL="0" algn="ctr" defTabSz="914400" rtl="0" eaLnBrk="1" latinLnBrk="0" hangingPunct="1"/>
                      <a:r>
                        <a:rPr lang="en-US" sz="1400" kern="1200" dirty="0" smtClean="0"/>
                        <a:t>Japan</a:t>
                      </a:r>
                      <a:endParaRPr lang="en-US" sz="1400" kern="1200" dirty="0">
                        <a:solidFill>
                          <a:schemeClr val="dk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smtClean="0"/>
                        <a:t>2</a:t>
                      </a:r>
                      <a:endParaRPr lang="en-US" sz="1400" kern="1200" dirty="0">
                        <a:solidFill>
                          <a:schemeClr val="dk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99532375"/>
              </p:ext>
            </p:extLst>
          </p:nvPr>
        </p:nvGraphicFramePr>
        <p:xfrm>
          <a:off x="5246556" y="4038600"/>
          <a:ext cx="3297837" cy="914400"/>
        </p:xfrm>
        <a:graphic>
          <a:graphicData uri="http://schemas.openxmlformats.org/drawingml/2006/table">
            <a:tbl>
              <a:tblPr firstRow="1" bandRow="1">
                <a:tableStyleId>{F5AB1C69-6EDB-4FF4-983F-18BD219EF322}</a:tableStyleId>
              </a:tblPr>
              <a:tblGrid>
                <a:gridCol w="1243836"/>
                <a:gridCol w="2054001"/>
              </a:tblGrid>
              <a:tr h="282780">
                <a:tc>
                  <a:txBody>
                    <a:bodyPr/>
                    <a:lstStyle/>
                    <a:p>
                      <a:pPr algn="ctr"/>
                      <a:r>
                        <a:rPr lang="en-US" sz="1400" dirty="0" smtClean="0">
                          <a:solidFill>
                            <a:schemeClr val="tx1"/>
                          </a:solidFill>
                        </a:rPr>
                        <a:t>Country</a:t>
                      </a:r>
                      <a:endParaRPr lang="en-US" sz="14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solidFill>
                            <a:schemeClr val="tx1"/>
                          </a:solidFill>
                        </a:rPr>
                        <a:t>count(</a:t>
                      </a:r>
                      <a:r>
                        <a:rPr lang="en-US" sz="1400" dirty="0" err="1" smtClean="0">
                          <a:solidFill>
                            <a:schemeClr val="tx1"/>
                          </a:solidFill>
                        </a:rPr>
                        <a:t>customername</a:t>
                      </a:r>
                      <a:r>
                        <a:rPr lang="en-US" sz="1400" dirty="0" smtClean="0">
                          <a:solidFill>
                            <a:schemeClr val="tx1"/>
                          </a:solidFill>
                        </a:rPr>
                        <a:t>)</a:t>
                      </a:r>
                      <a:endParaRPr lang="en-US" sz="14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214">
                <a:tc>
                  <a:txBody>
                    <a:bodyPr/>
                    <a:lstStyle/>
                    <a:p>
                      <a:pPr marL="0" algn="ctr"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smtClean="0"/>
                        <a:t>7</a:t>
                      </a:r>
                      <a:endParaRPr lang="en-US" sz="1400" kern="1200" dirty="0">
                        <a:solidFill>
                          <a:schemeClr val="dk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528">
                <a:tc>
                  <a:txBody>
                    <a:bodyPr/>
                    <a:lstStyle/>
                    <a:p>
                      <a:pPr marL="0" algn="ctr" defTabSz="914400" rtl="0" eaLnBrk="1" latinLnBrk="0" hangingPunct="1"/>
                      <a:r>
                        <a:rPr lang="en-US" sz="1400" kern="1200" dirty="0" smtClean="0"/>
                        <a:t>UK</a:t>
                      </a:r>
                      <a:endParaRPr lang="en-US" sz="1400" kern="1200" dirty="0">
                        <a:solidFill>
                          <a:schemeClr val="dk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smtClean="0"/>
                        <a:t>5</a:t>
                      </a:r>
                      <a:endParaRPr lang="en-US" sz="1400" kern="1200" dirty="0">
                        <a:solidFill>
                          <a:schemeClr val="dk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23</a:t>
            </a:fld>
            <a:endParaRPr lang="en-US" sz="1400" dirty="0"/>
          </a:p>
        </p:txBody>
      </p:sp>
    </p:spTree>
    <p:extLst>
      <p:ext uri="{BB962C8B-B14F-4D97-AF65-F5344CB8AC3E}">
        <p14:creationId xmlns:p14="http://schemas.microsoft.com/office/powerpoint/2010/main" val="164775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365760"/>
            <a:r>
              <a:rPr lang="en-US" sz="2000" dirty="0"/>
              <a:t>It is possible to use both WHERE and HAVING clauses together. </a:t>
            </a:r>
          </a:p>
          <a:p>
            <a:pPr indent="-365760"/>
            <a:r>
              <a:rPr lang="en-US" sz="2000" dirty="0"/>
              <a:t>How it works?</a:t>
            </a:r>
          </a:p>
          <a:p>
            <a:pPr lvl="1" indent="-365760">
              <a:buFont typeface="Calibri" pitchFamily="34" charset="0"/>
              <a:buChar char="—"/>
            </a:pPr>
            <a:r>
              <a:rPr lang="en-US" dirty="0"/>
              <a:t>SQL first retrieves the rows based on </a:t>
            </a:r>
            <a:r>
              <a:rPr lang="en-US" dirty="0" smtClean="0"/>
              <a:t>the WHERE </a:t>
            </a:r>
            <a:r>
              <a:rPr lang="en-US" dirty="0"/>
              <a:t>clause, </a:t>
            </a:r>
            <a:r>
              <a:rPr lang="en-US" dirty="0" smtClean="0"/>
              <a:t>group</a:t>
            </a:r>
            <a:r>
              <a:rPr lang="en-US" dirty="0" smtClean="0">
                <a:solidFill>
                  <a:srgbClr val="FF0000"/>
                </a:solidFill>
              </a:rPr>
              <a:t>s</a:t>
            </a:r>
            <a:r>
              <a:rPr lang="en-US" dirty="0" smtClean="0"/>
              <a:t> </a:t>
            </a:r>
            <a:r>
              <a:rPr lang="en-US" dirty="0"/>
              <a:t>the record  by the group by fields and finally the grouped data are selected  based on </a:t>
            </a:r>
            <a:r>
              <a:rPr lang="en-US" dirty="0" smtClean="0"/>
              <a:t>the HAVING </a:t>
            </a:r>
            <a:r>
              <a:rPr lang="en-US" dirty="0"/>
              <a:t>clause.</a:t>
            </a:r>
          </a:p>
          <a:p>
            <a:pPr indent="-365760"/>
            <a:endParaRPr lang="en-US" b="1" dirty="0" smtClean="0"/>
          </a:p>
          <a:p>
            <a:pPr indent="-365760"/>
            <a:r>
              <a:rPr lang="en-US" sz="2000" dirty="0" smtClean="0"/>
              <a:t>Example:</a:t>
            </a:r>
            <a:endParaRPr lang="en-US" sz="2000" dirty="0"/>
          </a:p>
          <a:p>
            <a:pPr marL="777240" lvl="2" indent="0">
              <a:buNone/>
            </a:pPr>
            <a:r>
              <a:rPr lang="en-US" dirty="0">
                <a:solidFill>
                  <a:srgbClr val="0070C0"/>
                </a:solidFill>
                <a:latin typeface="Courier New" pitchFamily="49" charset="0"/>
                <a:cs typeface="Courier New" pitchFamily="49" charset="0"/>
              </a:rPr>
              <a:t>SELECT </a:t>
            </a:r>
            <a:r>
              <a:rPr lang="en-US" dirty="0">
                <a:solidFill>
                  <a:srgbClr val="BC8F00"/>
                </a:solidFill>
                <a:latin typeface="Courier New" pitchFamily="49" charset="0"/>
                <a:cs typeface="Courier New" pitchFamily="49" charset="0"/>
              </a:rPr>
              <a:t>country, </a:t>
            </a:r>
            <a:r>
              <a:rPr lang="en-US" dirty="0" smtClean="0">
                <a:solidFill>
                  <a:srgbClr val="0070C0"/>
                </a:solidFill>
                <a:latin typeface="Courier New" pitchFamily="49" charset="0"/>
                <a:cs typeface="Courier New" pitchFamily="49" charset="0"/>
              </a:rPr>
              <a:t>COUNT</a:t>
            </a:r>
            <a:r>
              <a:rPr lang="en-US" dirty="0" smtClean="0">
                <a:solidFill>
                  <a:srgbClr val="BC8F00"/>
                </a:solidFill>
                <a:latin typeface="Courier New" pitchFamily="49" charset="0"/>
                <a:cs typeface="Courier New" pitchFamily="49" charset="0"/>
              </a:rPr>
              <a:t>(</a:t>
            </a:r>
            <a:r>
              <a:rPr lang="en-US" dirty="0" err="1" smtClean="0">
                <a:solidFill>
                  <a:srgbClr val="BC8F00"/>
                </a:solidFill>
                <a:latin typeface="Courier New" pitchFamily="49" charset="0"/>
                <a:cs typeface="Courier New" pitchFamily="49" charset="0"/>
              </a:rPr>
              <a:t>customername</a:t>
            </a:r>
            <a:r>
              <a:rPr lang="en-US" dirty="0">
                <a:solidFill>
                  <a:srgbClr val="BC8F00"/>
                </a:solidFill>
                <a:latin typeface="Courier New" pitchFamily="49" charset="0"/>
                <a:cs typeface="Courier New" pitchFamily="49" charset="0"/>
              </a:rPr>
              <a:t>) </a:t>
            </a:r>
          </a:p>
          <a:p>
            <a:pPr marL="777240" lvl="2" indent="0">
              <a:buNone/>
            </a:pPr>
            <a:r>
              <a:rPr lang="en-US" dirty="0" smtClean="0">
                <a:solidFill>
                  <a:srgbClr val="0070C0"/>
                </a:solidFill>
                <a:latin typeface="Courier New" pitchFamily="49" charset="0"/>
                <a:cs typeface="Courier New" pitchFamily="49" charset="0"/>
              </a:rPr>
              <a:t>FROM</a:t>
            </a:r>
            <a:r>
              <a:rPr lang="en-US" dirty="0" smtClean="0">
                <a:solidFill>
                  <a:srgbClr val="BC8F00"/>
                </a:solidFill>
                <a:latin typeface="Courier New" pitchFamily="49" charset="0"/>
                <a:cs typeface="Courier New" pitchFamily="49" charset="0"/>
              </a:rPr>
              <a:t> </a:t>
            </a:r>
            <a:r>
              <a:rPr lang="en-US" dirty="0">
                <a:solidFill>
                  <a:srgbClr val="BC8F00"/>
                </a:solidFill>
                <a:latin typeface="Courier New" pitchFamily="49" charset="0"/>
                <a:cs typeface="Courier New" pitchFamily="49" charset="0"/>
              </a:rPr>
              <a:t>customers </a:t>
            </a:r>
          </a:p>
          <a:p>
            <a:pPr marL="777240" lvl="2" indent="0">
              <a:buNone/>
            </a:pPr>
            <a:r>
              <a:rPr lang="en-US" dirty="0">
                <a:solidFill>
                  <a:srgbClr val="0070C0"/>
                </a:solidFill>
                <a:latin typeface="Courier New" pitchFamily="49" charset="0"/>
                <a:cs typeface="Courier New" pitchFamily="49" charset="0"/>
              </a:rPr>
              <a:t>WHERE</a:t>
            </a:r>
            <a:r>
              <a:rPr lang="en-US" dirty="0" smtClean="0">
                <a:solidFill>
                  <a:srgbClr val="BC8F00"/>
                </a:solidFill>
                <a:latin typeface="Courier New" pitchFamily="49" charset="0"/>
                <a:cs typeface="Courier New" pitchFamily="49" charset="0"/>
              </a:rPr>
              <a:t> </a:t>
            </a:r>
            <a:r>
              <a:rPr lang="en-US" dirty="0">
                <a:solidFill>
                  <a:srgbClr val="BC8F00"/>
                </a:solidFill>
                <a:latin typeface="Courier New" pitchFamily="49" charset="0"/>
                <a:cs typeface="Courier New" pitchFamily="49" charset="0"/>
              </a:rPr>
              <a:t>state!=NULL </a:t>
            </a:r>
          </a:p>
          <a:p>
            <a:pPr marL="777240" lvl="2" indent="0">
              <a:buNone/>
            </a:pPr>
            <a:r>
              <a:rPr lang="en-US" dirty="0" smtClean="0">
                <a:solidFill>
                  <a:srgbClr val="0070C0"/>
                </a:solidFill>
                <a:latin typeface="Courier New" pitchFamily="49" charset="0"/>
                <a:cs typeface="Courier New" pitchFamily="49" charset="0"/>
              </a:rPr>
              <a:t>GROUP BY </a:t>
            </a:r>
            <a:r>
              <a:rPr lang="en-US" dirty="0" smtClean="0">
                <a:solidFill>
                  <a:srgbClr val="BC8F00"/>
                </a:solidFill>
                <a:latin typeface="Courier New" pitchFamily="49" charset="0"/>
                <a:cs typeface="Courier New" pitchFamily="49" charset="0"/>
              </a:rPr>
              <a:t>country</a:t>
            </a:r>
            <a:r>
              <a:rPr lang="en-US" dirty="0">
                <a:solidFill>
                  <a:srgbClr val="BC8F00"/>
                </a:solidFill>
                <a:latin typeface="Courier New" pitchFamily="49" charset="0"/>
                <a:cs typeface="Courier New" pitchFamily="49" charset="0"/>
              </a:rPr>
              <a:t>, having count(</a:t>
            </a:r>
            <a:r>
              <a:rPr lang="en-US" dirty="0" err="1">
                <a:solidFill>
                  <a:srgbClr val="BC8F00"/>
                </a:solidFill>
                <a:latin typeface="Courier New" pitchFamily="49" charset="0"/>
                <a:cs typeface="Courier New" pitchFamily="49" charset="0"/>
              </a:rPr>
              <a:t>customername</a:t>
            </a:r>
            <a:r>
              <a:rPr lang="en-US" dirty="0">
                <a:solidFill>
                  <a:srgbClr val="BC8F00"/>
                </a:solidFill>
                <a:latin typeface="Courier New" pitchFamily="49" charset="0"/>
                <a:cs typeface="Courier New" pitchFamily="49" charset="0"/>
              </a:rPr>
              <a:t>)&gt;2</a:t>
            </a:r>
            <a:r>
              <a:rPr lang="en-US" dirty="0" smtClean="0">
                <a:solidFill>
                  <a:srgbClr val="BC8F00"/>
                </a:solidFill>
                <a:latin typeface="Courier New" pitchFamily="49" charset="0"/>
                <a:cs typeface="Courier New" pitchFamily="49" charset="0"/>
              </a:rPr>
              <a:t>;</a:t>
            </a:r>
          </a:p>
          <a:p>
            <a:pPr marL="777240" lvl="2" indent="0">
              <a:buNone/>
            </a:pPr>
            <a:endParaRPr lang="en-US" sz="2000" dirty="0">
              <a:latin typeface="Courier New" pitchFamily="49" charset="0"/>
              <a:cs typeface="Courier New" pitchFamily="49" charset="0"/>
            </a:endParaRPr>
          </a:p>
          <a:p>
            <a:pPr indent="-365760">
              <a:spcBef>
                <a:spcPts val="0"/>
              </a:spcBef>
              <a:spcAft>
                <a:spcPts val="600"/>
              </a:spcAft>
            </a:pPr>
            <a:r>
              <a:rPr lang="en-US" sz="2000" dirty="0"/>
              <a:t>First the records which has state not null are </a:t>
            </a:r>
            <a:r>
              <a:rPr lang="en-US" sz="2000" dirty="0" smtClean="0"/>
              <a:t>retrieved. </a:t>
            </a:r>
          </a:p>
          <a:p>
            <a:pPr indent="-365760">
              <a:spcBef>
                <a:spcPts val="0"/>
              </a:spcBef>
              <a:spcAft>
                <a:spcPts val="600"/>
              </a:spcAft>
            </a:pPr>
            <a:r>
              <a:rPr lang="en-US" sz="2000" dirty="0" smtClean="0"/>
              <a:t>Next, the records </a:t>
            </a:r>
            <a:r>
              <a:rPr lang="en-US" sz="2000" dirty="0"/>
              <a:t>grouped by </a:t>
            </a:r>
            <a:r>
              <a:rPr lang="en-US" sz="2000" dirty="0" smtClean="0"/>
              <a:t>country are retrieved and then the </a:t>
            </a:r>
            <a:r>
              <a:rPr lang="en-US" sz="2000" dirty="0"/>
              <a:t>grouped records are filtered for count greater than 2.</a:t>
            </a:r>
          </a:p>
          <a:p>
            <a:endParaRPr lang="en-US" dirty="0"/>
          </a:p>
        </p:txBody>
      </p:sp>
      <p:sp>
        <p:nvSpPr>
          <p:cNvPr id="7170" name="Title 1"/>
          <p:cNvSpPr>
            <a:spLocks noGrp="1"/>
          </p:cNvSpPr>
          <p:nvPr>
            <p:ph type="title"/>
          </p:nvPr>
        </p:nvSpPr>
        <p:spPr>
          <a:xfrm>
            <a:off x="1303020" y="0"/>
            <a:ext cx="7840980" cy="844063"/>
          </a:xfrm>
        </p:spPr>
        <p:txBody>
          <a:bodyPr/>
          <a:lstStyle/>
          <a:p>
            <a:pPr lvl="1"/>
            <a:r>
              <a:rPr lang="en-US" sz="3200" dirty="0" smtClean="0">
                <a:latin typeface="Verdana" pitchFamily="34" charset="0"/>
              </a:rPr>
              <a:t>Using Having Clause and </a:t>
            </a:r>
            <a:r>
              <a:rPr lang="en-US" sz="3200" dirty="0">
                <a:latin typeface="Verdana" pitchFamily="34" charset="0"/>
              </a:rPr>
              <a:t>WHERE with GROUP BY</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24</a:t>
            </a:fld>
            <a:endParaRPr lang="en-US" sz="1400" dirty="0"/>
          </a:p>
        </p:txBody>
      </p:sp>
    </p:spTree>
    <p:extLst>
      <p:ext uri="{BB962C8B-B14F-4D97-AF65-F5344CB8AC3E}">
        <p14:creationId xmlns:p14="http://schemas.microsoft.com/office/powerpoint/2010/main" val="304693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029200"/>
          </a:xfrm>
        </p:spPr>
        <p:txBody>
          <a:bodyPr/>
          <a:lstStyle/>
          <a:p>
            <a:pPr marL="0" indent="-365760">
              <a:lnSpc>
                <a:spcPct val="120000"/>
              </a:lnSpc>
              <a:spcBef>
                <a:spcPts val="0"/>
              </a:spcBef>
            </a:pPr>
            <a:r>
              <a:rPr lang="en-US" sz="2000" dirty="0" smtClean="0"/>
              <a:t>Why ORDER BY?</a:t>
            </a:r>
          </a:p>
          <a:p>
            <a:pPr lvl="1" indent="-365760">
              <a:spcBef>
                <a:spcPts val="0"/>
              </a:spcBef>
              <a:buFont typeface="Calibri" pitchFamily="34" charset="0"/>
              <a:buChar char="—"/>
            </a:pPr>
            <a:r>
              <a:rPr lang="en-US" dirty="0"/>
              <a:t>The ORDER BY clause allows you to sort the records in your result set. </a:t>
            </a:r>
            <a:endParaRPr lang="en-US" dirty="0" smtClean="0"/>
          </a:p>
          <a:p>
            <a:pPr lvl="1" indent="-365760">
              <a:spcBef>
                <a:spcPts val="0"/>
              </a:spcBef>
              <a:buFont typeface="Calibri" pitchFamily="34" charset="0"/>
              <a:buChar char="—"/>
            </a:pPr>
            <a:r>
              <a:rPr lang="en-US" dirty="0" smtClean="0"/>
              <a:t>It can </a:t>
            </a:r>
            <a:r>
              <a:rPr lang="en-US" dirty="0"/>
              <a:t>only be used in SELECT statements</a:t>
            </a:r>
            <a:r>
              <a:rPr lang="en-US" dirty="0" smtClean="0"/>
              <a:t>.</a:t>
            </a:r>
          </a:p>
          <a:p>
            <a:pPr lvl="1" indent="-365760">
              <a:spcBef>
                <a:spcPts val="0"/>
              </a:spcBef>
              <a:buFont typeface="Calibri" pitchFamily="34" charset="0"/>
              <a:buChar char="—"/>
            </a:pPr>
            <a:r>
              <a:rPr lang="en-US" dirty="0"/>
              <a:t>A result set can be sorted through the ORDER BY clause, in accordance with </a:t>
            </a:r>
            <a:r>
              <a:rPr lang="en-US" dirty="0" smtClean="0"/>
              <a:t>the database’s </a:t>
            </a:r>
            <a:r>
              <a:rPr lang="en-US" dirty="0"/>
              <a:t>sort order</a:t>
            </a:r>
            <a:r>
              <a:rPr lang="en-US" i="1" dirty="0" smtClean="0"/>
              <a:t>.</a:t>
            </a:r>
          </a:p>
          <a:p>
            <a:pPr lvl="1" indent="-365760">
              <a:spcBef>
                <a:spcPts val="0"/>
              </a:spcBef>
              <a:buFont typeface="Calibri" pitchFamily="34" charset="0"/>
              <a:buChar char="—"/>
            </a:pPr>
            <a:r>
              <a:rPr lang="en-US" dirty="0"/>
              <a:t>The SQL ORDER BY clause sorts the result set based on the columns specified. If the ASC or DESC value is omitted, it is sorted by ASC.</a:t>
            </a:r>
            <a:endParaRPr lang="en-US" dirty="0" smtClean="0"/>
          </a:p>
          <a:p>
            <a:pPr marL="0" indent="-365760">
              <a:lnSpc>
                <a:spcPct val="120000"/>
              </a:lnSpc>
              <a:spcBef>
                <a:spcPts val="0"/>
              </a:spcBef>
              <a:buNone/>
            </a:pPr>
            <a:endParaRPr lang="en-US" sz="1800" b="1" dirty="0" smtClean="0"/>
          </a:p>
          <a:p>
            <a:pPr marL="342900" lvl="1">
              <a:buFont typeface="Arial" pitchFamily="34" charset="0"/>
              <a:buChar char="•"/>
            </a:pPr>
            <a:r>
              <a:rPr lang="en-US" sz="1800" dirty="0" smtClean="0"/>
              <a:t>Syntax: </a:t>
            </a:r>
            <a:r>
              <a:rPr lang="en-US" sz="1400" dirty="0">
                <a:solidFill>
                  <a:srgbClr val="0070C0"/>
                </a:solidFill>
                <a:latin typeface="Courier New" pitchFamily="49" charset="0"/>
                <a:cs typeface="Courier New" pitchFamily="49" charset="0"/>
              </a:rPr>
              <a:t>SELECT </a:t>
            </a:r>
            <a:r>
              <a:rPr lang="en-US" sz="1400" dirty="0" err="1">
                <a:solidFill>
                  <a:srgbClr val="BC8F00"/>
                </a:solidFill>
                <a:latin typeface="Courier New" pitchFamily="49" charset="0"/>
                <a:cs typeface="Courier New" pitchFamily="49" charset="0"/>
              </a:rPr>
              <a:t>column_name</a:t>
            </a:r>
            <a:r>
              <a:rPr lang="en-US" sz="1400" dirty="0">
                <a:solidFill>
                  <a:srgbClr val="BC8F00"/>
                </a:solidFill>
                <a:latin typeface="Courier New" pitchFamily="49" charset="0"/>
                <a:cs typeface="Courier New" pitchFamily="49" charset="0"/>
              </a:rPr>
              <a:t>(s</a:t>
            </a:r>
            <a:r>
              <a:rPr lang="en-US" sz="1400" dirty="0">
                <a:solidFill>
                  <a:srgbClr val="0070C0"/>
                </a:solidFill>
                <a:latin typeface="Courier New" pitchFamily="49" charset="0"/>
                <a:cs typeface="Courier New" pitchFamily="49" charset="0"/>
              </a:rPr>
              <a:t>)</a:t>
            </a:r>
          </a:p>
          <a:p>
            <a:pPr marL="1079500" lvl="1" indent="0">
              <a:buNone/>
            </a:pPr>
            <a:r>
              <a:rPr lang="en-US" sz="1400" dirty="0">
                <a:solidFill>
                  <a:srgbClr val="0070C0"/>
                </a:solidFill>
                <a:latin typeface="Courier New" pitchFamily="49" charset="0"/>
                <a:cs typeface="Courier New" pitchFamily="49" charset="0"/>
              </a:rPr>
              <a:t>FROM </a:t>
            </a:r>
            <a:r>
              <a:rPr lang="en-US" sz="1400" dirty="0" err="1">
                <a:solidFill>
                  <a:srgbClr val="BC8F00"/>
                </a:solidFill>
                <a:latin typeface="Courier New" pitchFamily="49" charset="0"/>
                <a:cs typeface="Courier New" pitchFamily="49" charset="0"/>
              </a:rPr>
              <a:t>table_name</a:t>
            </a:r>
            <a:endParaRPr lang="en-US" sz="1400" dirty="0">
              <a:solidFill>
                <a:srgbClr val="BC8F00"/>
              </a:solidFill>
              <a:latin typeface="Courier New" pitchFamily="49" charset="0"/>
              <a:cs typeface="Courier New" pitchFamily="49" charset="0"/>
            </a:endParaRPr>
          </a:p>
          <a:p>
            <a:pPr marL="1079500" lvl="1" indent="0">
              <a:buNone/>
            </a:pPr>
            <a:r>
              <a:rPr lang="en-US" sz="1400" dirty="0">
                <a:solidFill>
                  <a:srgbClr val="0070C0"/>
                </a:solidFill>
                <a:latin typeface="Courier New" pitchFamily="49" charset="0"/>
                <a:cs typeface="Courier New" pitchFamily="49" charset="0"/>
              </a:rPr>
              <a:t>ORDER BY </a:t>
            </a:r>
            <a:r>
              <a:rPr lang="en-US" sz="1400" dirty="0" err="1">
                <a:solidFill>
                  <a:srgbClr val="BC8F00"/>
                </a:solidFill>
                <a:latin typeface="Courier New" pitchFamily="49" charset="0"/>
                <a:cs typeface="Courier New" pitchFamily="49" charset="0"/>
              </a:rPr>
              <a:t>column_name</a:t>
            </a:r>
            <a:r>
              <a:rPr lang="en-US" sz="1400" dirty="0">
                <a:solidFill>
                  <a:srgbClr val="BC8F00"/>
                </a:solidFill>
                <a:latin typeface="Courier New" pitchFamily="49" charset="0"/>
                <a:cs typeface="Courier New" pitchFamily="49" charset="0"/>
              </a:rPr>
              <a:t>(s</a:t>
            </a:r>
            <a:r>
              <a:rPr lang="en-US" sz="1400" dirty="0">
                <a:solidFill>
                  <a:srgbClr val="0070C0"/>
                </a:solidFill>
                <a:latin typeface="Courier New" pitchFamily="49" charset="0"/>
                <a:cs typeface="Courier New" pitchFamily="49" charset="0"/>
              </a:rPr>
              <a:t>) ASC|DESC</a:t>
            </a:r>
            <a:r>
              <a:rPr lang="en-US" sz="1400" dirty="0" smtClean="0">
                <a:solidFill>
                  <a:srgbClr val="0070C0"/>
                </a:solidFill>
                <a:latin typeface="Courier New" pitchFamily="49" charset="0"/>
                <a:cs typeface="Courier New" pitchFamily="49" charset="0"/>
              </a:rPr>
              <a:t>;</a:t>
            </a:r>
            <a:endParaRPr lang="en-US" sz="1800" b="1" dirty="0" smtClean="0"/>
          </a:p>
        </p:txBody>
      </p:sp>
      <p:sp>
        <p:nvSpPr>
          <p:cNvPr id="2" name="Title 1"/>
          <p:cNvSpPr>
            <a:spLocks noGrp="1"/>
          </p:cNvSpPr>
          <p:nvPr>
            <p:ph type="title"/>
          </p:nvPr>
        </p:nvSpPr>
        <p:spPr/>
        <p:txBody>
          <a:bodyPr/>
          <a:lstStyle/>
          <a:p>
            <a:pPr marL="0" indent="0"/>
            <a:r>
              <a:rPr lang="en-US" sz="3600" dirty="0" smtClean="0"/>
              <a:t>Why ORDER BY Clause? </a:t>
            </a:r>
            <a:endParaRPr lang="en-US" sz="3600" dirty="0"/>
          </a:p>
        </p:txBody>
      </p:sp>
      <p:sp>
        <p:nvSpPr>
          <p:cNvPr id="5" name="Rectangle 5"/>
          <p:cNvSpPr>
            <a:spLocks noChangeArrowheads="1"/>
          </p:cNvSpPr>
          <p:nvPr/>
        </p:nvSpPr>
        <p:spPr bwMode="auto">
          <a:xfrm>
            <a:off x="1371600" y="4841823"/>
            <a:ext cx="7086600" cy="1330377"/>
          </a:xfrm>
          <a:prstGeom prst="rect">
            <a:avLst/>
          </a:prstGeom>
          <a:ln/>
        </p:spPr>
        <p:style>
          <a:lnRef idx="1">
            <a:schemeClr val="accent6"/>
          </a:lnRef>
          <a:fillRef idx="2">
            <a:schemeClr val="accent6"/>
          </a:fillRef>
          <a:effectRef idx="1">
            <a:schemeClr val="accent6"/>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sz="1600" b="1" dirty="0" smtClean="0">
              <a:solidFill>
                <a:schemeClr val="tx1"/>
              </a:solidFill>
            </a:endParaRPr>
          </a:p>
          <a:p>
            <a:pPr fontAlgn="base">
              <a:lnSpc>
                <a:spcPct val="86000"/>
              </a:lnSpc>
              <a:spcBef>
                <a:spcPct val="0"/>
              </a:spcBef>
              <a:spcAft>
                <a:spcPct val="0"/>
              </a:spcAft>
              <a:buClr>
                <a:srgbClr val="000000"/>
              </a:buClr>
              <a:buSzPct val="100000"/>
            </a:pPr>
            <a:r>
              <a:rPr lang="en-US" sz="1400" b="1" dirty="0" smtClean="0">
                <a:solidFill>
                  <a:schemeClr val="tx1"/>
                </a:solidFill>
              </a:rPr>
              <a:t>Rules:</a:t>
            </a:r>
          </a:p>
          <a:p>
            <a:pPr marL="285750" indent="-285750" fontAlgn="base">
              <a:lnSpc>
                <a:spcPct val="86000"/>
              </a:lnSpc>
              <a:spcBef>
                <a:spcPct val="0"/>
              </a:spcBef>
              <a:spcAft>
                <a:spcPct val="0"/>
              </a:spcAft>
              <a:buClr>
                <a:srgbClr val="000000"/>
              </a:buClr>
              <a:buSzPct val="100000"/>
              <a:buFont typeface="Arial" pitchFamily="34" charset="0"/>
              <a:buChar char="•"/>
            </a:pPr>
            <a:r>
              <a:rPr lang="en-US" sz="1400" dirty="0">
                <a:solidFill>
                  <a:schemeClr val="tx1"/>
                </a:solidFill>
              </a:rPr>
              <a:t>The ORDER BY keyword is used to sort the result-set by </a:t>
            </a:r>
            <a:r>
              <a:rPr lang="en-US" sz="1400" b="1" dirty="0" smtClean="0">
                <a:solidFill>
                  <a:schemeClr val="tx1"/>
                </a:solidFill>
              </a:rPr>
              <a:t>one or more </a:t>
            </a:r>
            <a:r>
              <a:rPr lang="en-US" sz="1400" dirty="0" smtClean="0">
                <a:solidFill>
                  <a:schemeClr val="tx1"/>
                </a:solidFill>
              </a:rPr>
              <a:t>specified </a:t>
            </a:r>
            <a:r>
              <a:rPr lang="en-US" sz="1400" dirty="0">
                <a:solidFill>
                  <a:schemeClr val="tx1"/>
                </a:solidFill>
              </a:rPr>
              <a:t>column(s).</a:t>
            </a:r>
          </a:p>
          <a:p>
            <a:pPr marL="285750" indent="-285750" fontAlgn="base">
              <a:lnSpc>
                <a:spcPct val="86000"/>
              </a:lnSpc>
              <a:spcBef>
                <a:spcPct val="0"/>
              </a:spcBef>
              <a:spcAft>
                <a:spcPct val="0"/>
              </a:spcAft>
              <a:buClr>
                <a:srgbClr val="000000"/>
              </a:buClr>
              <a:buSzPct val="100000"/>
              <a:buFont typeface="Arial" pitchFamily="34" charset="0"/>
              <a:buChar char="•"/>
            </a:pPr>
            <a:r>
              <a:rPr lang="en-US" sz="1400" dirty="0">
                <a:solidFill>
                  <a:schemeClr val="tx1"/>
                </a:solidFill>
              </a:rPr>
              <a:t>The ORDER BY keyword sorts the records in ascending order by default</a:t>
            </a:r>
            <a:r>
              <a:rPr lang="en-US" sz="1400" dirty="0" smtClean="0">
                <a:solidFill>
                  <a:schemeClr val="tx1"/>
                </a:solidFill>
              </a:rPr>
              <a:t>.</a:t>
            </a:r>
          </a:p>
          <a:p>
            <a:pPr marL="285750" indent="-285750" fontAlgn="base">
              <a:lnSpc>
                <a:spcPct val="86000"/>
              </a:lnSpc>
              <a:spcBef>
                <a:spcPct val="0"/>
              </a:spcBef>
              <a:spcAft>
                <a:spcPct val="0"/>
              </a:spcAft>
              <a:buClr>
                <a:srgbClr val="000000"/>
              </a:buClr>
              <a:buSzPct val="100000"/>
              <a:buFont typeface="Arial" pitchFamily="34" charset="0"/>
              <a:buChar char="•"/>
            </a:pPr>
            <a:r>
              <a:rPr lang="en-US" sz="1400" dirty="0">
                <a:solidFill>
                  <a:schemeClr val="tx1"/>
                </a:solidFill>
              </a:rPr>
              <a:t>The ordering is hierarchical, based on the order in which the items are expressed </a:t>
            </a:r>
            <a:endParaRPr lang="en-US" sz="1400" dirty="0" smtClean="0">
              <a:solidFill>
                <a:schemeClr val="tx1"/>
              </a:solidFill>
            </a:endParaRPr>
          </a:p>
          <a:p>
            <a:pPr marL="285750" indent="-285750" fontAlgn="base">
              <a:lnSpc>
                <a:spcPct val="86000"/>
              </a:lnSpc>
              <a:spcBef>
                <a:spcPct val="0"/>
              </a:spcBef>
              <a:spcAft>
                <a:spcPct val="0"/>
              </a:spcAft>
              <a:buClr>
                <a:srgbClr val="000000"/>
              </a:buClr>
              <a:buSzPct val="100000"/>
            </a:pPr>
            <a:r>
              <a:rPr lang="en-US" sz="1400" dirty="0" smtClean="0">
                <a:solidFill>
                  <a:schemeClr val="tx1"/>
                </a:solidFill>
              </a:rPr>
              <a:t>	in the ORDER </a:t>
            </a:r>
            <a:r>
              <a:rPr lang="en-US" sz="1400" dirty="0">
                <a:solidFill>
                  <a:schemeClr val="tx1"/>
                </a:solidFill>
              </a:rPr>
              <a:t>BY clause. </a:t>
            </a:r>
          </a:p>
          <a:p>
            <a:pPr marL="285750" indent="-285750" fontAlgn="base">
              <a:lnSpc>
                <a:spcPct val="86000"/>
              </a:lnSpc>
              <a:spcBef>
                <a:spcPct val="0"/>
              </a:spcBef>
              <a:spcAft>
                <a:spcPct val="0"/>
              </a:spcAft>
              <a:buClr>
                <a:srgbClr val="000000"/>
              </a:buClr>
              <a:buSzPct val="100000"/>
              <a:buFont typeface="Arial" pitchFamily="34" charset="0"/>
              <a:buChar char="•"/>
            </a:pPr>
            <a:r>
              <a:rPr lang="en-US" sz="1400" dirty="0">
                <a:solidFill>
                  <a:schemeClr val="tx1"/>
                </a:solidFill>
              </a:rPr>
              <a:t>The ordering can even be performed on columns not returned in the result set.  </a:t>
            </a:r>
          </a:p>
          <a:p>
            <a:pPr marL="285750" indent="-285750" fontAlgn="base">
              <a:lnSpc>
                <a:spcPct val="86000"/>
              </a:lnSpc>
              <a:spcBef>
                <a:spcPct val="0"/>
              </a:spcBef>
              <a:spcAft>
                <a:spcPct val="0"/>
              </a:spcAft>
              <a:buClr>
                <a:srgbClr val="000000"/>
              </a:buClr>
              <a:buSzPct val="100000"/>
              <a:buFont typeface="Arial" pitchFamily="34" charset="0"/>
              <a:buChar char="•"/>
            </a:pPr>
            <a:endParaRPr lang="en-US" sz="1600" dirty="0">
              <a:solidFill>
                <a:schemeClr val="tx1"/>
              </a:solidFill>
            </a:endParaRPr>
          </a:p>
        </p:txBody>
      </p:sp>
      <p:pic>
        <p:nvPicPr>
          <p:cNvPr id="7" name="Picture 6"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630" y="4953000"/>
            <a:ext cx="958770" cy="10668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25</a:t>
            </a:fld>
            <a:endParaRPr lang="en-US" sz="1400" dirty="0"/>
          </a:p>
        </p:txBody>
      </p:sp>
    </p:spTree>
    <p:extLst>
      <p:ext uri="{BB962C8B-B14F-4D97-AF65-F5344CB8AC3E}">
        <p14:creationId xmlns:p14="http://schemas.microsoft.com/office/powerpoint/2010/main" val="196503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365760">
              <a:spcBef>
                <a:spcPts val="0"/>
              </a:spcBef>
            </a:pPr>
            <a:r>
              <a:rPr lang="en-US" sz="2000" dirty="0"/>
              <a:t>The ORDER BY clause are used for sorting the data based on the column specified.</a:t>
            </a:r>
          </a:p>
          <a:p>
            <a:pPr indent="-365760">
              <a:spcBef>
                <a:spcPts val="0"/>
              </a:spcBef>
            </a:pPr>
            <a:r>
              <a:rPr lang="en-US" sz="2000" dirty="0" smtClean="0"/>
              <a:t>Syntax:</a:t>
            </a:r>
          </a:p>
          <a:p>
            <a:pPr marL="800100" lvl="2" indent="0">
              <a:buNone/>
            </a:pPr>
            <a:r>
              <a:rPr lang="en-US" sz="1600" dirty="0">
                <a:solidFill>
                  <a:srgbClr val="0070C0"/>
                </a:solidFill>
                <a:latin typeface="Courier New" pitchFamily="49" charset="0"/>
                <a:cs typeface="Courier New" pitchFamily="49" charset="0"/>
              </a:rPr>
              <a:t>SELECT </a:t>
            </a:r>
            <a:r>
              <a:rPr lang="en-US" sz="1600" dirty="0">
                <a:solidFill>
                  <a:srgbClr val="BC8F00"/>
                </a:solidFill>
                <a:latin typeface="Courier New" pitchFamily="49" charset="0"/>
                <a:cs typeface="Courier New" pitchFamily="49" charset="0"/>
              </a:rPr>
              <a:t>columns</a:t>
            </a:r>
            <a:r>
              <a:rPr lang="en-US" sz="1600" dirty="0">
                <a:solidFill>
                  <a:srgbClr val="0070C0"/>
                </a:solidFill>
                <a:latin typeface="Courier New" pitchFamily="49" charset="0"/>
                <a:cs typeface="Courier New" pitchFamily="49" charset="0"/>
              </a:rPr>
              <a:t>  </a:t>
            </a:r>
          </a:p>
          <a:p>
            <a:pPr marL="800100" lvl="2" indent="0">
              <a:buNone/>
            </a:pPr>
            <a:r>
              <a:rPr lang="en-US" sz="1600" dirty="0">
                <a:solidFill>
                  <a:srgbClr val="0070C0"/>
                </a:solidFill>
                <a:latin typeface="Courier New" pitchFamily="49" charset="0"/>
                <a:cs typeface="Courier New" pitchFamily="49" charset="0"/>
              </a:rPr>
              <a:t>FROM </a:t>
            </a:r>
            <a:r>
              <a:rPr lang="en-US" sz="1600" dirty="0">
                <a:solidFill>
                  <a:srgbClr val="BC8F00"/>
                </a:solidFill>
                <a:latin typeface="Courier New" pitchFamily="49" charset="0"/>
                <a:cs typeface="Courier New" pitchFamily="49" charset="0"/>
              </a:rPr>
              <a:t>table-name</a:t>
            </a:r>
            <a:r>
              <a:rPr lang="en-US" sz="1600" dirty="0">
                <a:solidFill>
                  <a:srgbClr val="0070C0"/>
                </a:solidFill>
                <a:latin typeface="Courier New" pitchFamily="49" charset="0"/>
                <a:cs typeface="Courier New" pitchFamily="49" charset="0"/>
              </a:rPr>
              <a:t> </a:t>
            </a:r>
          </a:p>
          <a:p>
            <a:pPr marL="800100" lvl="2" indent="0">
              <a:buNone/>
            </a:pPr>
            <a:r>
              <a:rPr lang="en-US" sz="1600" dirty="0">
                <a:solidFill>
                  <a:srgbClr val="0070C0"/>
                </a:solidFill>
                <a:latin typeface="Courier New" pitchFamily="49" charset="0"/>
                <a:cs typeface="Courier New" pitchFamily="49" charset="0"/>
              </a:rPr>
              <a:t>WHERE </a:t>
            </a:r>
            <a:r>
              <a:rPr lang="en-US" sz="1600" dirty="0">
                <a:solidFill>
                  <a:srgbClr val="BC8F00"/>
                </a:solidFill>
                <a:latin typeface="Courier New" pitchFamily="49" charset="0"/>
                <a:cs typeface="Courier New" pitchFamily="49" charset="0"/>
              </a:rPr>
              <a:t>condition</a:t>
            </a:r>
            <a:r>
              <a:rPr lang="en-US" sz="1600" dirty="0">
                <a:solidFill>
                  <a:srgbClr val="0070C0"/>
                </a:solidFill>
                <a:latin typeface="Courier New" pitchFamily="49" charset="0"/>
                <a:cs typeface="Courier New" pitchFamily="49" charset="0"/>
              </a:rPr>
              <a:t> </a:t>
            </a:r>
          </a:p>
          <a:p>
            <a:pPr marL="800100" lvl="2" indent="0">
              <a:buNone/>
            </a:pPr>
            <a:r>
              <a:rPr lang="en-US" sz="1600" dirty="0">
                <a:solidFill>
                  <a:srgbClr val="0070C0"/>
                </a:solidFill>
                <a:latin typeface="Courier New" pitchFamily="49" charset="0"/>
                <a:cs typeface="Courier New" pitchFamily="49" charset="0"/>
              </a:rPr>
              <a:t>ORDER BY </a:t>
            </a:r>
            <a:r>
              <a:rPr lang="en-US" sz="1600" dirty="0">
                <a:solidFill>
                  <a:srgbClr val="BC8F00"/>
                </a:solidFill>
                <a:latin typeface="Courier New" pitchFamily="49" charset="0"/>
                <a:cs typeface="Courier New" pitchFamily="49" charset="0"/>
              </a:rPr>
              <a:t>column</a:t>
            </a:r>
            <a:r>
              <a:rPr lang="en-US" sz="1600" dirty="0">
                <a:solidFill>
                  <a:srgbClr val="0070C0"/>
                </a:solidFill>
                <a:latin typeface="Courier New" pitchFamily="49" charset="0"/>
                <a:cs typeface="Courier New" pitchFamily="49" charset="0"/>
              </a:rPr>
              <a:t>  ASC/DESC</a:t>
            </a:r>
            <a:r>
              <a:rPr lang="en-US" sz="1600" dirty="0" smtClean="0">
                <a:solidFill>
                  <a:srgbClr val="0070C0"/>
                </a:solidFill>
                <a:latin typeface="Courier New" pitchFamily="49" charset="0"/>
                <a:cs typeface="Courier New" pitchFamily="49" charset="0"/>
              </a:rPr>
              <a:t>;</a:t>
            </a:r>
            <a:endParaRPr lang="en-US" dirty="0"/>
          </a:p>
          <a:p>
            <a:pPr lvl="3" indent="-365760"/>
            <a:endParaRPr lang="en-US" dirty="0"/>
          </a:p>
          <a:p>
            <a:pPr marL="404813" indent="-404813">
              <a:spcBef>
                <a:spcPts val="0"/>
              </a:spcBef>
              <a:tabLst>
                <a:tab pos="344488" algn="l"/>
              </a:tabLst>
            </a:pPr>
            <a:r>
              <a:rPr lang="en-US" sz="2000" dirty="0"/>
              <a:t>ASC  indicates ascending order. (default)</a:t>
            </a:r>
          </a:p>
          <a:p>
            <a:pPr marL="404813" indent="-404813">
              <a:spcBef>
                <a:spcPts val="0"/>
              </a:spcBef>
              <a:tabLst>
                <a:tab pos="344488" algn="l"/>
              </a:tabLst>
            </a:pPr>
            <a:r>
              <a:rPr lang="en-US" sz="2000" dirty="0"/>
              <a:t>DESC  indicates descending order.</a:t>
            </a:r>
          </a:p>
          <a:p>
            <a:pPr lvl="2" indent="-365760"/>
            <a:endParaRPr lang="en-US" dirty="0"/>
          </a:p>
          <a:p>
            <a:pPr indent="-365760">
              <a:spcBef>
                <a:spcPts val="0"/>
              </a:spcBef>
            </a:pPr>
            <a:r>
              <a:rPr lang="en-US" sz="2000" dirty="0"/>
              <a:t>Example </a:t>
            </a:r>
            <a:r>
              <a:rPr lang="en-US" sz="2000" dirty="0" smtClean="0"/>
              <a:t>1:</a:t>
            </a:r>
            <a:endParaRPr lang="en-US" sz="2000" dirty="0"/>
          </a:p>
          <a:p>
            <a:pPr marL="777240" lvl="2" indent="0">
              <a:buNone/>
            </a:pPr>
            <a:r>
              <a:rPr lang="en-US" sz="1600" dirty="0">
                <a:solidFill>
                  <a:srgbClr val="0070C0"/>
                </a:solidFill>
                <a:latin typeface="Courier New" pitchFamily="49" charset="0"/>
                <a:cs typeface="Courier New" pitchFamily="49" charset="0"/>
              </a:rPr>
              <a:t>SELECT </a:t>
            </a:r>
            <a:r>
              <a:rPr lang="en-US" sz="1600" dirty="0">
                <a:solidFill>
                  <a:srgbClr val="BC8F00"/>
                </a:solidFill>
                <a:latin typeface="Courier New" pitchFamily="49" charset="0"/>
                <a:cs typeface="Courier New" pitchFamily="49" charset="0"/>
              </a:rPr>
              <a:t>CUSTOMERNAME,COUNTRY</a:t>
            </a:r>
            <a:r>
              <a:rPr lang="en-US" sz="1600" dirty="0">
                <a:solidFill>
                  <a:srgbClr val="00B050"/>
                </a:solidFill>
                <a:latin typeface="Courier New" pitchFamily="49" charset="0"/>
                <a:cs typeface="Courier New" pitchFamily="49" charset="0"/>
              </a:rPr>
              <a:t> </a:t>
            </a:r>
          </a:p>
          <a:p>
            <a:pPr marL="777240" lvl="2" indent="0">
              <a:buNone/>
            </a:pPr>
            <a:r>
              <a:rPr lang="en-US" sz="1600" dirty="0">
                <a:solidFill>
                  <a:srgbClr val="0070C0"/>
                </a:solidFill>
                <a:latin typeface="Courier New" pitchFamily="49" charset="0"/>
                <a:cs typeface="Courier New" pitchFamily="49" charset="0"/>
              </a:rPr>
              <a:t>FROM </a:t>
            </a:r>
            <a:r>
              <a:rPr lang="en-US" sz="1600" dirty="0">
                <a:solidFill>
                  <a:srgbClr val="BC8F00"/>
                </a:solidFill>
                <a:latin typeface="Courier New" pitchFamily="49" charset="0"/>
                <a:cs typeface="Courier New" pitchFamily="49" charset="0"/>
              </a:rPr>
              <a:t>CUSTOMERS</a:t>
            </a:r>
            <a:r>
              <a:rPr lang="en-US" sz="1600" dirty="0">
                <a:solidFill>
                  <a:srgbClr val="0070C0"/>
                </a:solidFill>
                <a:latin typeface="Courier New" pitchFamily="49" charset="0"/>
                <a:cs typeface="Courier New" pitchFamily="49" charset="0"/>
              </a:rPr>
              <a:t> </a:t>
            </a:r>
          </a:p>
          <a:p>
            <a:pPr marL="777240" lvl="2" indent="0">
              <a:buNone/>
            </a:pPr>
            <a:r>
              <a:rPr lang="en-US" sz="1600" dirty="0">
                <a:solidFill>
                  <a:srgbClr val="0070C0"/>
                </a:solidFill>
                <a:latin typeface="Courier New" pitchFamily="49" charset="0"/>
                <a:cs typeface="Courier New" pitchFamily="49" charset="0"/>
              </a:rPr>
              <a:t>ORDER BY </a:t>
            </a:r>
            <a:r>
              <a:rPr lang="en-US" sz="1600" dirty="0">
                <a:solidFill>
                  <a:srgbClr val="BC8F00"/>
                </a:solidFill>
                <a:latin typeface="Courier New" pitchFamily="49" charset="0"/>
                <a:cs typeface="Courier New" pitchFamily="49" charset="0"/>
              </a:rPr>
              <a:t>Country</a:t>
            </a:r>
            <a:r>
              <a:rPr lang="en-US" sz="1600" dirty="0">
                <a:solidFill>
                  <a:srgbClr val="0070C0"/>
                </a:solidFill>
                <a:latin typeface="Courier New" pitchFamily="49" charset="0"/>
                <a:cs typeface="Courier New" pitchFamily="49" charset="0"/>
              </a:rPr>
              <a:t> </a:t>
            </a:r>
            <a:r>
              <a:rPr lang="en-US" sz="1600" dirty="0" smtClean="0">
                <a:solidFill>
                  <a:srgbClr val="0070C0"/>
                </a:solidFill>
                <a:latin typeface="Courier New" pitchFamily="49" charset="0"/>
                <a:cs typeface="Courier New" pitchFamily="49" charset="0"/>
              </a:rPr>
              <a:t>ASC;</a:t>
            </a:r>
            <a:endParaRPr lang="en-US" dirty="0" smtClean="0"/>
          </a:p>
          <a:p>
            <a:pPr marL="344488" lvl="2" indent="-344488"/>
            <a:r>
              <a:rPr lang="en-US" sz="2000" dirty="0" smtClean="0"/>
              <a:t>Return </a:t>
            </a:r>
            <a:r>
              <a:rPr lang="en-US" sz="2000" dirty="0"/>
              <a:t>all records sorted by the country field in ascending order.</a:t>
            </a:r>
          </a:p>
          <a:p>
            <a:endParaRPr lang="en-US" dirty="0"/>
          </a:p>
        </p:txBody>
      </p:sp>
      <p:sp>
        <p:nvSpPr>
          <p:cNvPr id="7170" name="Title 1"/>
          <p:cNvSpPr>
            <a:spLocks noGrp="1"/>
          </p:cNvSpPr>
          <p:nvPr>
            <p:ph type="title"/>
          </p:nvPr>
        </p:nvSpPr>
        <p:spPr/>
        <p:txBody>
          <a:bodyPr/>
          <a:lstStyle/>
          <a:p>
            <a:pPr lvl="1"/>
            <a:r>
              <a:rPr lang="en-US" dirty="0" smtClean="0">
                <a:latin typeface="Verdana" pitchFamily="34" charset="0"/>
              </a:rPr>
              <a:t>What is An ORDER BY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26</a:t>
            </a:fld>
            <a:endParaRPr lang="en-US" sz="1400" dirty="0"/>
          </a:p>
        </p:txBody>
      </p:sp>
    </p:spTree>
    <p:extLst>
      <p:ext uri="{BB962C8B-B14F-4D97-AF65-F5344CB8AC3E}">
        <p14:creationId xmlns:p14="http://schemas.microsoft.com/office/powerpoint/2010/main" val="297814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fade">
                                      <p:cBhvr>
                                        <p:cTn id="50"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295401"/>
            <a:ext cx="8686800" cy="2362199"/>
          </a:xfrm>
        </p:spPr>
        <p:txBody>
          <a:bodyPr/>
          <a:lstStyle/>
          <a:p>
            <a:pPr marL="365760" indent="-365760">
              <a:spcBef>
                <a:spcPts val="0"/>
              </a:spcBef>
            </a:pPr>
            <a:r>
              <a:rPr lang="en-US" sz="2000" dirty="0"/>
              <a:t>Almost all major database vendors </a:t>
            </a:r>
            <a:r>
              <a:rPr lang="en-US" sz="2000" dirty="0" smtClean="0"/>
              <a:t>allow </a:t>
            </a:r>
            <a:r>
              <a:rPr lang="en-US" sz="2000" dirty="0"/>
              <a:t>the use of ordinal positions in the </a:t>
            </a:r>
            <a:r>
              <a:rPr lang="en-US" sz="2000" dirty="0" smtClean="0"/>
              <a:t>ORDER BY </a:t>
            </a:r>
            <a:r>
              <a:rPr lang="en-US" sz="2000" dirty="0"/>
              <a:t>clause. </a:t>
            </a:r>
          </a:p>
          <a:p>
            <a:pPr marL="365760" indent="-365760">
              <a:spcBef>
                <a:spcPts val="0"/>
              </a:spcBef>
            </a:pPr>
            <a:r>
              <a:rPr lang="en-US" sz="2000" dirty="0"/>
              <a:t>The order of the result set may be ordered by specifying the integer of the </a:t>
            </a:r>
            <a:r>
              <a:rPr lang="en-US" sz="2000" dirty="0" smtClean="0"/>
              <a:t>column_position </a:t>
            </a:r>
            <a:r>
              <a:rPr lang="en-US" sz="2000" dirty="0"/>
              <a:t>rather than the column name or alias.</a:t>
            </a:r>
          </a:p>
          <a:p>
            <a:pPr marL="0" indent="-365760">
              <a:spcBef>
                <a:spcPts val="0"/>
              </a:spcBef>
            </a:pPr>
            <a:r>
              <a:rPr lang="en-US" sz="2000" dirty="0"/>
              <a:t>For example :</a:t>
            </a:r>
          </a:p>
          <a:p>
            <a:pPr marL="0" indent="-365760">
              <a:lnSpc>
                <a:spcPct val="120000"/>
              </a:lnSpc>
              <a:spcBef>
                <a:spcPts val="0"/>
              </a:spcBef>
            </a:pPr>
            <a:endParaRPr lang="en-US" dirty="0"/>
          </a:p>
          <a:p>
            <a:pPr marL="0" indent="0">
              <a:lnSpc>
                <a:spcPct val="120000"/>
              </a:lnSpc>
              <a:spcBef>
                <a:spcPts val="0"/>
              </a:spcBef>
              <a:buNone/>
            </a:pPr>
            <a:endParaRPr lang="en-US" dirty="0"/>
          </a:p>
          <a:p>
            <a:endParaRPr lang="en-US" dirty="0"/>
          </a:p>
        </p:txBody>
      </p:sp>
      <p:sp>
        <p:nvSpPr>
          <p:cNvPr id="2" name="Title 1"/>
          <p:cNvSpPr>
            <a:spLocks noGrp="1"/>
          </p:cNvSpPr>
          <p:nvPr>
            <p:ph type="title"/>
          </p:nvPr>
        </p:nvSpPr>
        <p:spPr>
          <a:xfrm>
            <a:off x="1303020" y="0"/>
            <a:ext cx="7840980" cy="844063"/>
          </a:xfrm>
        </p:spPr>
        <p:txBody>
          <a:bodyPr/>
          <a:lstStyle/>
          <a:p>
            <a:pPr marL="0" indent="0"/>
            <a:r>
              <a:rPr lang="en-US" sz="3200" dirty="0"/>
              <a:t>What is an ORDER BY Clause</a:t>
            </a:r>
            <a:r>
              <a:rPr lang="en-US" sz="3200" dirty="0" smtClean="0"/>
              <a:t>? (Contd.)</a:t>
            </a:r>
            <a:endParaRPr lang="en-US" sz="3200" dirty="0"/>
          </a:p>
        </p:txBody>
      </p:sp>
      <p:pic>
        <p:nvPicPr>
          <p:cNvPr id="24578"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362200" y="2852057"/>
            <a:ext cx="2974298" cy="692200"/>
          </a:xfrm>
          <a:prstGeom prst="rect">
            <a:avLst/>
          </a:prstGeom>
          <a:ln w="9525">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241300" y="3962400"/>
            <a:ext cx="8674100" cy="2246769"/>
          </a:xfrm>
          <a:prstGeom prst="rect">
            <a:avLst/>
          </a:prstGeom>
          <a:noFill/>
        </p:spPr>
        <p:txBody>
          <a:bodyPr wrap="square" rtlCol="0">
            <a:spAutoFit/>
          </a:bodyPr>
          <a:lstStyle/>
          <a:p>
            <a:pPr marL="285750" indent="-285750">
              <a:buFont typeface="Arial" pitchFamily="34" charset="0"/>
              <a:buChar char="•"/>
            </a:pPr>
            <a:r>
              <a:rPr lang="en-US" sz="2000" dirty="0"/>
              <a:t>In general, an ORDER BY clause is used to control the order of the query result set. </a:t>
            </a:r>
          </a:p>
          <a:p>
            <a:pPr marL="285750" indent="-285750">
              <a:buFont typeface="Arial" pitchFamily="34" charset="0"/>
              <a:buChar char="•"/>
            </a:pPr>
            <a:r>
              <a:rPr lang="en-US" sz="2000" dirty="0"/>
              <a:t>If no ORDER BY clause is specified, most implementations return the data according to the physical order of data within the table or according to the order of an index utilized by the query. </a:t>
            </a:r>
          </a:p>
          <a:p>
            <a:pPr marL="285750" indent="-285750">
              <a:buFont typeface="Arial" pitchFamily="34" charset="0"/>
              <a:buChar char="•"/>
            </a:pPr>
            <a:r>
              <a:rPr lang="en-US" sz="2000" dirty="0"/>
              <a:t>This can cause problems if the index or physical sort order of the data is changed. Instead, explicitly state the order</a:t>
            </a:r>
            <a:r>
              <a:rPr lang="en-US" sz="2000" dirty="0" smtClean="0"/>
              <a:t>.</a:t>
            </a:r>
            <a:endParaRPr lang="en-US" sz="2000" dirty="0"/>
          </a:p>
        </p:txBody>
      </p:sp>
      <p:sp>
        <p:nvSpPr>
          <p:cNvPr id="9"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27</a:t>
            </a:fld>
            <a:endParaRPr lang="en-US" sz="1400" dirty="0"/>
          </a:p>
        </p:txBody>
      </p:sp>
    </p:spTree>
    <p:extLst>
      <p:ext uri="{BB962C8B-B14F-4D97-AF65-F5344CB8AC3E}">
        <p14:creationId xmlns:p14="http://schemas.microsoft.com/office/powerpoint/2010/main" val="140814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578"/>
                                        </p:tgtEl>
                                        <p:attrNameLst>
                                          <p:attrName>style.visibility</p:attrName>
                                        </p:attrNameLst>
                                      </p:cBhvr>
                                      <p:to>
                                        <p:strVal val="visible"/>
                                      </p:to>
                                    </p:set>
                                    <p:animEffect transition="in" filter="fade">
                                      <p:cBhvr>
                                        <p:cTn id="19" dur="500"/>
                                        <p:tgtEl>
                                          <p:spTgt spid="2457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 </a:t>
            </a:r>
            <a:r>
              <a:rPr lang="en-US" sz="3600" dirty="0"/>
              <a:t>ORDER BY</a:t>
            </a:r>
          </a:p>
        </p:txBody>
      </p:sp>
      <p:sp>
        <p:nvSpPr>
          <p:cNvPr id="10" name="TextBox 9"/>
          <p:cNvSpPr txBox="1"/>
          <p:nvPr/>
        </p:nvSpPr>
        <p:spPr>
          <a:xfrm>
            <a:off x="4648200" y="1386589"/>
            <a:ext cx="1905000" cy="400110"/>
          </a:xfrm>
          <a:prstGeom prst="rect">
            <a:avLst/>
          </a:prstGeom>
          <a:noFill/>
        </p:spPr>
        <p:txBody>
          <a:bodyPr wrap="square" rtlCol="0">
            <a:spAutoFit/>
          </a:bodyPr>
          <a:lstStyle/>
          <a:p>
            <a:r>
              <a:rPr lang="en-US" sz="2000" dirty="0" smtClean="0"/>
              <a:t>Before Order By:</a:t>
            </a:r>
            <a:endParaRPr lang="en-US" sz="2000" dirty="0"/>
          </a:p>
        </p:txBody>
      </p:sp>
      <p:sp>
        <p:nvSpPr>
          <p:cNvPr id="16" name="Rounded Rectangle 15"/>
          <p:cNvSpPr/>
          <p:nvPr/>
        </p:nvSpPr>
        <p:spPr>
          <a:xfrm>
            <a:off x="4819992" y="5334000"/>
            <a:ext cx="38862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en-US" dirty="0">
                <a:solidFill>
                  <a:schemeClr val="tx1"/>
                </a:solidFill>
              </a:rPr>
              <a:t>The rows </a:t>
            </a:r>
            <a:r>
              <a:rPr lang="en-US" dirty="0" smtClean="0">
                <a:solidFill>
                  <a:schemeClr val="tx1"/>
                </a:solidFill>
              </a:rPr>
              <a:t>will </a:t>
            </a:r>
            <a:r>
              <a:rPr lang="en-US" dirty="0">
                <a:solidFill>
                  <a:schemeClr val="tx1"/>
                </a:solidFill>
              </a:rPr>
              <a:t>be sorted based on </a:t>
            </a:r>
            <a:r>
              <a:rPr lang="en-US" dirty="0" smtClean="0">
                <a:solidFill>
                  <a:schemeClr val="tx1"/>
                </a:solidFill>
              </a:rPr>
              <a:t>country in </a:t>
            </a:r>
            <a:r>
              <a:rPr lang="en-US" dirty="0">
                <a:solidFill>
                  <a:schemeClr val="tx1"/>
                </a:solidFill>
              </a:rPr>
              <a:t>ascending order. </a:t>
            </a:r>
          </a:p>
        </p:txBody>
      </p:sp>
      <p:sp>
        <p:nvSpPr>
          <p:cNvPr id="19" name="TextBox 18"/>
          <p:cNvSpPr txBox="1"/>
          <p:nvPr/>
        </p:nvSpPr>
        <p:spPr>
          <a:xfrm>
            <a:off x="4648200" y="3397294"/>
            <a:ext cx="1831298" cy="400110"/>
          </a:xfrm>
          <a:prstGeom prst="rect">
            <a:avLst/>
          </a:prstGeom>
          <a:noFill/>
        </p:spPr>
        <p:txBody>
          <a:bodyPr wrap="square" rtlCol="0">
            <a:spAutoFit/>
          </a:bodyPr>
          <a:lstStyle>
            <a:defPPr>
              <a:defRPr lang="en-US"/>
            </a:defPPr>
            <a:lvl1pPr>
              <a:defRPr sz="2000"/>
            </a:lvl1pPr>
          </a:lstStyle>
          <a:p>
            <a:r>
              <a:rPr lang="en-US" dirty="0"/>
              <a:t>After Order By:</a:t>
            </a:r>
          </a:p>
        </p:txBody>
      </p:sp>
      <p:sp>
        <p:nvSpPr>
          <p:cNvPr id="11" name="Rounded Rectangle 10"/>
          <p:cNvSpPr/>
          <p:nvPr/>
        </p:nvSpPr>
        <p:spPr>
          <a:xfrm>
            <a:off x="4800600" y="1774932"/>
            <a:ext cx="3708400" cy="10444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52388" lvl="2"/>
            <a:r>
              <a:rPr lang="en-US" sz="1600" dirty="0">
                <a:solidFill>
                  <a:srgbClr val="0070C0"/>
                </a:solidFill>
                <a:latin typeface="Courier New" pitchFamily="49" charset="0"/>
                <a:cs typeface="Courier New" pitchFamily="49" charset="0"/>
              </a:rPr>
              <a:t>SELECT </a:t>
            </a:r>
            <a:r>
              <a:rPr lang="en-US" sz="1600" dirty="0">
                <a:solidFill>
                  <a:srgbClr val="BC8F00"/>
                </a:solidFill>
                <a:latin typeface="Courier New" pitchFamily="49" charset="0"/>
                <a:cs typeface="Courier New" pitchFamily="49" charset="0"/>
              </a:rPr>
              <a:t>CUSTOMERNAME,COUNTRY</a:t>
            </a:r>
            <a:r>
              <a:rPr lang="en-US" sz="1600" dirty="0">
                <a:solidFill>
                  <a:srgbClr val="00B050"/>
                </a:solidFill>
                <a:latin typeface="Courier New" pitchFamily="49" charset="0"/>
                <a:cs typeface="Courier New" pitchFamily="49" charset="0"/>
              </a:rPr>
              <a:t> </a:t>
            </a:r>
            <a:r>
              <a:rPr lang="en-US" sz="1600" dirty="0">
                <a:solidFill>
                  <a:srgbClr val="0070C0"/>
                </a:solidFill>
                <a:latin typeface="Courier New" pitchFamily="49" charset="0"/>
                <a:cs typeface="Courier New" pitchFamily="49" charset="0"/>
              </a:rPr>
              <a:t>FROM </a:t>
            </a:r>
            <a:r>
              <a:rPr lang="en-US" sz="1600" dirty="0" smtClean="0">
                <a:solidFill>
                  <a:srgbClr val="BC8F00"/>
                </a:solidFill>
                <a:latin typeface="Courier New" pitchFamily="49" charset="0"/>
                <a:cs typeface="Courier New" pitchFamily="49" charset="0"/>
              </a:rPr>
              <a:t>CUSTOMERS</a:t>
            </a:r>
            <a:r>
              <a:rPr lang="en-US" sz="1600" dirty="0" smtClean="0">
                <a:solidFill>
                  <a:srgbClr val="0070C0"/>
                </a:solidFill>
                <a:latin typeface="Courier New" pitchFamily="49" charset="0"/>
                <a:cs typeface="Courier New" pitchFamily="49" charset="0"/>
              </a:rPr>
              <a:t>;</a:t>
            </a:r>
            <a:endParaRPr lang="en-US" sz="1600" dirty="0">
              <a:solidFill>
                <a:srgbClr val="0070C0"/>
              </a:solidFill>
              <a:latin typeface="Courier New" pitchFamily="49" charset="0"/>
              <a:cs typeface="Courier New" pitchFamily="49" charset="0"/>
            </a:endParaRPr>
          </a:p>
        </p:txBody>
      </p:sp>
      <p:sp>
        <p:nvSpPr>
          <p:cNvPr id="12" name="Rounded Rectangle 11"/>
          <p:cNvSpPr/>
          <p:nvPr/>
        </p:nvSpPr>
        <p:spPr>
          <a:xfrm>
            <a:off x="4819992" y="3797404"/>
            <a:ext cx="3657600" cy="11823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lvl="2"/>
            <a:r>
              <a:rPr lang="en-US" sz="1600" dirty="0">
                <a:solidFill>
                  <a:srgbClr val="0070C0"/>
                </a:solidFill>
                <a:latin typeface="Courier New" pitchFamily="49" charset="0"/>
                <a:cs typeface="Courier New" pitchFamily="49" charset="0"/>
              </a:rPr>
              <a:t>SELECT </a:t>
            </a:r>
            <a:r>
              <a:rPr lang="en-US" sz="1600" dirty="0">
                <a:solidFill>
                  <a:srgbClr val="BC8F00"/>
                </a:solidFill>
                <a:latin typeface="Courier New" pitchFamily="49" charset="0"/>
                <a:cs typeface="Courier New" pitchFamily="49" charset="0"/>
              </a:rPr>
              <a:t>CUSTOMERNAME,COUNTRY</a:t>
            </a:r>
            <a:r>
              <a:rPr lang="en-US" sz="1600" dirty="0">
                <a:solidFill>
                  <a:srgbClr val="00B050"/>
                </a:solidFill>
                <a:latin typeface="Courier New" pitchFamily="49" charset="0"/>
                <a:cs typeface="Courier New" pitchFamily="49" charset="0"/>
              </a:rPr>
              <a:t> </a:t>
            </a:r>
            <a:r>
              <a:rPr lang="en-US" sz="1600" dirty="0">
                <a:solidFill>
                  <a:srgbClr val="0070C0"/>
                </a:solidFill>
                <a:latin typeface="Courier New" pitchFamily="49" charset="0"/>
                <a:cs typeface="Courier New" pitchFamily="49" charset="0"/>
              </a:rPr>
              <a:t>FROM </a:t>
            </a:r>
            <a:r>
              <a:rPr lang="en-US" sz="1600" dirty="0">
                <a:solidFill>
                  <a:srgbClr val="BC8F00"/>
                </a:solidFill>
                <a:latin typeface="Courier New" pitchFamily="49" charset="0"/>
                <a:cs typeface="Courier New" pitchFamily="49" charset="0"/>
              </a:rPr>
              <a:t>CUSTOMERS</a:t>
            </a:r>
            <a:r>
              <a:rPr lang="en-US" sz="1600" dirty="0">
                <a:solidFill>
                  <a:srgbClr val="0070C0"/>
                </a:solidFill>
                <a:latin typeface="Courier New" pitchFamily="49" charset="0"/>
                <a:cs typeface="Courier New" pitchFamily="49" charset="0"/>
              </a:rPr>
              <a:t> </a:t>
            </a:r>
            <a:endParaRPr lang="en-US" sz="1600" dirty="0" smtClean="0">
              <a:solidFill>
                <a:srgbClr val="0070C0"/>
              </a:solidFill>
              <a:latin typeface="Courier New" pitchFamily="49" charset="0"/>
              <a:cs typeface="Courier New" pitchFamily="49" charset="0"/>
            </a:endParaRPr>
          </a:p>
          <a:p>
            <a:pPr marL="0" lvl="2"/>
            <a:r>
              <a:rPr lang="en-US" sz="1600" dirty="0" smtClean="0">
                <a:solidFill>
                  <a:srgbClr val="0070C0"/>
                </a:solidFill>
                <a:latin typeface="Courier New" pitchFamily="49" charset="0"/>
                <a:cs typeface="Courier New" pitchFamily="49" charset="0"/>
              </a:rPr>
              <a:t>ORDER </a:t>
            </a:r>
            <a:r>
              <a:rPr lang="en-US" sz="1600" dirty="0">
                <a:solidFill>
                  <a:srgbClr val="0070C0"/>
                </a:solidFill>
                <a:latin typeface="Courier New" pitchFamily="49" charset="0"/>
                <a:cs typeface="Courier New" pitchFamily="49" charset="0"/>
              </a:rPr>
              <a:t>BY </a:t>
            </a:r>
            <a:r>
              <a:rPr lang="en-US" sz="1600" dirty="0">
                <a:solidFill>
                  <a:srgbClr val="BC8F00"/>
                </a:solidFill>
                <a:latin typeface="Courier New" pitchFamily="49" charset="0"/>
                <a:cs typeface="Courier New" pitchFamily="49" charset="0"/>
              </a:rPr>
              <a:t>Country</a:t>
            </a:r>
            <a:r>
              <a:rPr lang="en-US" sz="1600" dirty="0">
                <a:solidFill>
                  <a:srgbClr val="0070C0"/>
                </a:solidFill>
                <a:latin typeface="Courier New" pitchFamily="49" charset="0"/>
                <a:cs typeface="Courier New" pitchFamily="49" charset="0"/>
              </a:rPr>
              <a:t> ASC;</a:t>
            </a:r>
          </a:p>
        </p:txBody>
      </p:sp>
      <p:graphicFrame>
        <p:nvGraphicFramePr>
          <p:cNvPr id="13" name="Table 12"/>
          <p:cNvGraphicFramePr>
            <a:graphicFrameLocks noGrp="1"/>
          </p:cNvGraphicFramePr>
          <p:nvPr>
            <p:extLst>
              <p:ext uri="{D42A27DB-BD31-4B8C-83A1-F6EECF244321}">
                <p14:modId xmlns:p14="http://schemas.microsoft.com/office/powerpoint/2010/main" val="2482951322"/>
              </p:ext>
            </p:extLst>
          </p:nvPr>
        </p:nvGraphicFramePr>
        <p:xfrm>
          <a:off x="524656" y="1285863"/>
          <a:ext cx="3894944" cy="2143137"/>
        </p:xfrm>
        <a:graphic>
          <a:graphicData uri="http://schemas.openxmlformats.org/drawingml/2006/table">
            <a:tbl>
              <a:tblPr firstRow="1" bandRow="1">
                <a:tableStyleId>{21E4AEA4-8DFA-4A89-87EB-49C32662AFE0}</a:tableStyleId>
              </a:tblPr>
              <a:tblGrid>
                <a:gridCol w="2529805"/>
                <a:gridCol w="1365139"/>
              </a:tblGrid>
              <a:tr h="360305">
                <a:tc>
                  <a:txBody>
                    <a:bodyPr/>
                    <a:lstStyle/>
                    <a:p>
                      <a:pPr algn="ctr"/>
                      <a:r>
                        <a:rPr lang="en-US" sz="1400" dirty="0" err="1" smtClean="0"/>
                        <a:t>CustomerName</a:t>
                      </a:r>
                      <a:endParaRPr lang="en-US" sz="1400" dirty="0">
                        <a:solidFill>
                          <a:schemeClr val="tx1"/>
                        </a:solidFill>
                        <a:latin typeface="+mn-lt"/>
                        <a:cs typeface="Arial" pitchFamily="34" charset="0"/>
                      </a:endParaRPr>
                    </a:p>
                  </a:txBody>
                  <a:tcPr anchor="ctr"/>
                </a:tc>
                <a:tc>
                  <a:txBody>
                    <a:bodyPr/>
                    <a:lstStyle/>
                    <a:p>
                      <a:pPr algn="ctr"/>
                      <a:r>
                        <a:rPr lang="en-US" sz="1400" dirty="0" smtClean="0"/>
                        <a:t>Country</a:t>
                      </a:r>
                      <a:endParaRPr lang="en-US" sz="1400" dirty="0">
                        <a:solidFill>
                          <a:schemeClr val="tx1"/>
                        </a:solidFill>
                        <a:latin typeface="+mn-lt"/>
                        <a:cs typeface="Arial" pitchFamily="34" charset="0"/>
                      </a:endParaRPr>
                    </a:p>
                  </a:txBody>
                  <a:tcPr anchor="ctr"/>
                </a:tc>
              </a:tr>
              <a:tr h="345402">
                <a:tc>
                  <a:txBody>
                    <a:bodyPr/>
                    <a:lstStyle/>
                    <a:p>
                      <a:pPr marL="0" marR="0" algn="ctr">
                        <a:lnSpc>
                          <a:spcPct val="115000"/>
                        </a:lnSpc>
                        <a:spcBef>
                          <a:spcPts val="0"/>
                        </a:spcBef>
                        <a:spcAft>
                          <a:spcPts val="0"/>
                        </a:spcAft>
                      </a:pPr>
                      <a:r>
                        <a:rPr lang="en-US" sz="1400" dirty="0">
                          <a:effectLst/>
                        </a:rPr>
                        <a:t>Atelier </a:t>
                      </a:r>
                      <a:r>
                        <a:rPr lang="en-US" sz="1400" dirty="0" err="1">
                          <a:effectLst/>
                        </a:rPr>
                        <a:t>graphique</a:t>
                      </a:r>
                      <a:endParaRPr lang="en-US" sz="1400" dirty="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France</a:t>
                      </a:r>
                      <a:endParaRPr lang="en-US" sz="1400">
                        <a:solidFill>
                          <a:srgbClr val="000000"/>
                        </a:solidFill>
                        <a:effectLst/>
                        <a:latin typeface="+mn-lt"/>
                        <a:ea typeface="Calibri"/>
                        <a:cs typeface="Times New Roman"/>
                      </a:endParaRPr>
                    </a:p>
                  </a:txBody>
                  <a:tcPr marL="68580" marR="68580" marT="0" marB="0"/>
                </a:tc>
              </a:tr>
              <a:tr h="345402">
                <a:tc>
                  <a:txBody>
                    <a:bodyPr/>
                    <a:lstStyle/>
                    <a:p>
                      <a:pPr marL="0" marR="0" algn="ctr">
                        <a:lnSpc>
                          <a:spcPct val="115000"/>
                        </a:lnSpc>
                        <a:spcBef>
                          <a:spcPts val="0"/>
                        </a:spcBef>
                        <a:spcAft>
                          <a:spcPts val="0"/>
                        </a:spcAft>
                      </a:pPr>
                      <a:r>
                        <a:rPr lang="en-US" sz="1400" dirty="0">
                          <a:effectLst/>
                        </a:rPr>
                        <a:t>Signal Gift Stores</a:t>
                      </a:r>
                      <a:endParaRPr lang="en-US" sz="1400" dirty="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USA</a:t>
                      </a:r>
                      <a:endParaRPr lang="en-US" sz="1400">
                        <a:solidFill>
                          <a:srgbClr val="000000"/>
                        </a:solidFill>
                        <a:effectLst/>
                        <a:latin typeface="+mn-lt"/>
                        <a:ea typeface="Calibri"/>
                        <a:cs typeface="Times New Roman"/>
                      </a:endParaRPr>
                    </a:p>
                  </a:txBody>
                  <a:tcPr marL="68580" marR="68580" marT="0" marB="0"/>
                </a:tc>
              </a:tr>
              <a:tr h="273007">
                <a:tc>
                  <a:txBody>
                    <a:bodyPr/>
                    <a:lstStyle/>
                    <a:p>
                      <a:pPr marL="0" marR="0" algn="ctr">
                        <a:lnSpc>
                          <a:spcPct val="115000"/>
                        </a:lnSpc>
                        <a:spcBef>
                          <a:spcPts val="0"/>
                        </a:spcBef>
                        <a:spcAft>
                          <a:spcPts val="0"/>
                        </a:spcAft>
                      </a:pPr>
                      <a:r>
                        <a:rPr lang="en-US" sz="1400" dirty="0">
                          <a:effectLst/>
                        </a:rPr>
                        <a:t>Australian Collectors, Co.         </a:t>
                      </a:r>
                      <a:endParaRPr lang="en-US" sz="1400" dirty="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Australia</a:t>
                      </a:r>
                      <a:endParaRPr lang="en-US" sz="1400" dirty="0">
                        <a:solidFill>
                          <a:srgbClr val="000000"/>
                        </a:solidFill>
                        <a:effectLst/>
                        <a:latin typeface="+mn-lt"/>
                        <a:ea typeface="Calibri"/>
                        <a:cs typeface="Times New Roman"/>
                      </a:endParaRPr>
                    </a:p>
                  </a:txBody>
                  <a:tcPr marL="68580" marR="68580" marT="0" marB="0"/>
                </a:tc>
              </a:tr>
              <a:tr h="273007">
                <a:tc>
                  <a:txBody>
                    <a:bodyPr/>
                    <a:lstStyle/>
                    <a:p>
                      <a:pPr marL="0" marR="0" algn="ctr">
                        <a:lnSpc>
                          <a:spcPct val="115000"/>
                        </a:lnSpc>
                        <a:spcBef>
                          <a:spcPts val="0"/>
                        </a:spcBef>
                        <a:spcAft>
                          <a:spcPts val="0"/>
                        </a:spcAft>
                      </a:pPr>
                      <a:r>
                        <a:rPr lang="en-US" sz="1400" dirty="0">
                          <a:effectLst/>
                        </a:rPr>
                        <a:t>La Rochelle Gifts</a:t>
                      </a:r>
                      <a:endParaRPr lang="en-US" sz="1400" dirty="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France</a:t>
                      </a:r>
                      <a:endParaRPr lang="en-US" sz="1400">
                        <a:solidFill>
                          <a:srgbClr val="000000"/>
                        </a:solidFill>
                        <a:effectLst/>
                        <a:latin typeface="+mn-lt"/>
                        <a:ea typeface="Calibri"/>
                        <a:cs typeface="Times New Roman"/>
                      </a:endParaRPr>
                    </a:p>
                  </a:txBody>
                  <a:tcPr marL="68580" marR="68580" marT="0" marB="0"/>
                </a:tc>
              </a:tr>
              <a:tr h="273007">
                <a:tc>
                  <a:txBody>
                    <a:bodyPr/>
                    <a:lstStyle/>
                    <a:p>
                      <a:pPr marL="0" marR="0" algn="ctr">
                        <a:lnSpc>
                          <a:spcPct val="115000"/>
                        </a:lnSpc>
                        <a:spcBef>
                          <a:spcPts val="0"/>
                        </a:spcBef>
                        <a:spcAft>
                          <a:spcPts val="0"/>
                        </a:spcAft>
                      </a:pPr>
                      <a:r>
                        <a:rPr lang="en-US" sz="1400">
                          <a:effectLst/>
                        </a:rPr>
                        <a:t>Baane Mini Imports</a:t>
                      </a:r>
                      <a:endParaRPr lang="en-US" sz="140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Norway</a:t>
                      </a:r>
                      <a:endParaRPr lang="en-US" sz="1400">
                        <a:solidFill>
                          <a:srgbClr val="000000"/>
                        </a:solidFill>
                        <a:effectLst/>
                        <a:latin typeface="+mn-lt"/>
                        <a:ea typeface="Calibri"/>
                        <a:cs typeface="Times New Roman"/>
                      </a:endParaRPr>
                    </a:p>
                  </a:txBody>
                  <a:tcPr marL="68580" marR="68580" marT="0" marB="0"/>
                </a:tc>
              </a:tr>
              <a:tr h="273007">
                <a:tc>
                  <a:txBody>
                    <a:bodyPr/>
                    <a:lstStyle/>
                    <a:p>
                      <a:pPr marL="0" marR="0" algn="ctr">
                        <a:lnSpc>
                          <a:spcPct val="115000"/>
                        </a:lnSpc>
                        <a:spcBef>
                          <a:spcPts val="0"/>
                        </a:spcBef>
                        <a:spcAft>
                          <a:spcPts val="0"/>
                        </a:spcAft>
                      </a:pPr>
                      <a:r>
                        <a:rPr lang="en-US" sz="1400" dirty="0">
                          <a:effectLst/>
                        </a:rPr>
                        <a:t>Mini Gifts Distributors Ltd</a:t>
                      </a:r>
                      <a:endParaRPr lang="en-US" sz="1400" dirty="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USA</a:t>
                      </a:r>
                      <a:endParaRPr lang="en-US" sz="1400" dirty="0">
                        <a:solidFill>
                          <a:srgbClr val="000000"/>
                        </a:solidFill>
                        <a:effectLst/>
                        <a:latin typeface="+mn-lt"/>
                        <a:ea typeface="Calibri"/>
                        <a:cs typeface="Times New Roman"/>
                      </a:endParaRPr>
                    </a:p>
                  </a:txBody>
                  <a:tcPr marL="68580" marR="68580" marT="0" marB="0"/>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738265446"/>
              </p:ext>
            </p:extLst>
          </p:nvPr>
        </p:nvGraphicFramePr>
        <p:xfrm>
          <a:off x="533400" y="3733800"/>
          <a:ext cx="3886200" cy="1934235"/>
        </p:xfrm>
        <a:graphic>
          <a:graphicData uri="http://schemas.openxmlformats.org/drawingml/2006/table">
            <a:tbl>
              <a:tblPr firstRow="1" bandRow="1">
                <a:tableStyleId>{21E4AEA4-8DFA-4A89-87EB-49C32662AFE0}</a:tableStyleId>
              </a:tblPr>
              <a:tblGrid>
                <a:gridCol w="2524124"/>
                <a:gridCol w="1362076"/>
              </a:tblGrid>
              <a:tr h="368393">
                <a:tc>
                  <a:txBody>
                    <a:bodyPr/>
                    <a:lstStyle/>
                    <a:p>
                      <a:pPr algn="ctr"/>
                      <a:r>
                        <a:rPr lang="en-US" sz="1400" dirty="0" err="1" smtClean="0"/>
                        <a:t>CustomerName</a:t>
                      </a:r>
                      <a:endParaRPr lang="en-US" sz="1400" dirty="0">
                        <a:solidFill>
                          <a:schemeClr val="tx1"/>
                        </a:solidFill>
                        <a:latin typeface="+mn-lt"/>
                        <a:cs typeface="Arial" pitchFamily="34" charset="0"/>
                      </a:endParaRPr>
                    </a:p>
                  </a:txBody>
                  <a:tcPr anchor="ctr"/>
                </a:tc>
                <a:tc>
                  <a:txBody>
                    <a:bodyPr/>
                    <a:lstStyle/>
                    <a:p>
                      <a:pPr algn="ctr"/>
                      <a:r>
                        <a:rPr lang="en-US" sz="1400" dirty="0" smtClean="0"/>
                        <a:t>Country</a:t>
                      </a:r>
                      <a:endParaRPr lang="en-US" sz="1400" dirty="0">
                        <a:solidFill>
                          <a:schemeClr val="tx1"/>
                        </a:solidFill>
                        <a:latin typeface="+mn-lt"/>
                        <a:cs typeface="Arial" pitchFamily="34" charset="0"/>
                      </a:endParaRPr>
                    </a:p>
                  </a:txBody>
                  <a:tcPr anchor="ctr"/>
                </a:tc>
              </a:tr>
              <a:tr h="292193">
                <a:tc>
                  <a:txBody>
                    <a:bodyPr/>
                    <a:lstStyle/>
                    <a:p>
                      <a:pPr marL="0" marR="0" algn="ctr">
                        <a:lnSpc>
                          <a:spcPct val="115000"/>
                        </a:lnSpc>
                        <a:spcBef>
                          <a:spcPts val="0"/>
                        </a:spcBef>
                        <a:spcAft>
                          <a:spcPts val="0"/>
                        </a:spcAft>
                      </a:pPr>
                      <a:r>
                        <a:rPr lang="en-US" sz="1400" dirty="0">
                          <a:effectLst/>
                        </a:rPr>
                        <a:t>Australian Collectors, Co.         </a:t>
                      </a:r>
                      <a:endParaRPr lang="en-US" sz="1400" dirty="0">
                        <a:solidFill>
                          <a:srgbClr val="000000"/>
                        </a:solidFill>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Australia</a:t>
                      </a:r>
                      <a:endParaRPr lang="en-US" sz="1400">
                        <a:solidFill>
                          <a:srgbClr val="000000"/>
                        </a:solidFill>
                        <a:effectLst/>
                        <a:latin typeface="+mn-lt"/>
                        <a:ea typeface="Calibri"/>
                        <a:cs typeface="Times New Roman"/>
                      </a:endParaRPr>
                    </a:p>
                  </a:txBody>
                  <a:tcPr marL="68580" marR="68580" marT="0" marB="0" anchor="ctr"/>
                </a:tc>
              </a:tr>
              <a:tr h="292193">
                <a:tc>
                  <a:txBody>
                    <a:bodyPr/>
                    <a:lstStyle/>
                    <a:p>
                      <a:pPr marL="0" marR="0" algn="ctr">
                        <a:lnSpc>
                          <a:spcPct val="115000"/>
                        </a:lnSpc>
                        <a:spcBef>
                          <a:spcPts val="0"/>
                        </a:spcBef>
                        <a:spcAft>
                          <a:spcPts val="0"/>
                        </a:spcAft>
                      </a:pPr>
                      <a:r>
                        <a:rPr lang="en-US" sz="1400" dirty="0">
                          <a:effectLst/>
                        </a:rPr>
                        <a:t>Atelier </a:t>
                      </a:r>
                      <a:r>
                        <a:rPr lang="en-US" sz="1400" dirty="0" err="1">
                          <a:effectLst/>
                        </a:rPr>
                        <a:t>graphique</a:t>
                      </a:r>
                      <a:endParaRPr lang="en-US" sz="1400" dirty="0">
                        <a:solidFill>
                          <a:srgbClr val="000000"/>
                        </a:solidFill>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France</a:t>
                      </a:r>
                      <a:endParaRPr lang="en-US" sz="1400">
                        <a:solidFill>
                          <a:srgbClr val="000000"/>
                        </a:solidFill>
                        <a:effectLst/>
                        <a:latin typeface="+mn-lt"/>
                        <a:ea typeface="Calibri"/>
                        <a:cs typeface="Times New Roman"/>
                      </a:endParaRPr>
                    </a:p>
                  </a:txBody>
                  <a:tcPr marL="68580" marR="68580" marT="0" marB="0" anchor="ctr"/>
                </a:tc>
              </a:tr>
              <a:tr h="226683">
                <a:tc>
                  <a:txBody>
                    <a:bodyPr/>
                    <a:lstStyle/>
                    <a:p>
                      <a:pPr marL="0" marR="0" algn="ctr">
                        <a:lnSpc>
                          <a:spcPct val="115000"/>
                        </a:lnSpc>
                        <a:spcBef>
                          <a:spcPts val="0"/>
                        </a:spcBef>
                        <a:spcAft>
                          <a:spcPts val="0"/>
                        </a:spcAft>
                      </a:pPr>
                      <a:r>
                        <a:rPr lang="en-US" sz="1400">
                          <a:effectLst/>
                        </a:rPr>
                        <a:t>La Rochelle Gifts</a:t>
                      </a:r>
                      <a:endParaRPr lang="en-US" sz="1400">
                        <a:solidFill>
                          <a:srgbClr val="000000"/>
                        </a:solidFill>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France</a:t>
                      </a:r>
                      <a:endParaRPr lang="en-US" sz="1400">
                        <a:solidFill>
                          <a:srgbClr val="000000"/>
                        </a:solidFill>
                        <a:effectLst/>
                        <a:latin typeface="+mn-lt"/>
                        <a:ea typeface="Calibri"/>
                        <a:cs typeface="Times New Roman"/>
                      </a:endParaRPr>
                    </a:p>
                  </a:txBody>
                  <a:tcPr marL="68580" marR="68580" marT="0" marB="0" anchor="ctr"/>
                </a:tc>
              </a:tr>
              <a:tr h="226683">
                <a:tc>
                  <a:txBody>
                    <a:bodyPr/>
                    <a:lstStyle/>
                    <a:p>
                      <a:pPr marL="0" marR="0" algn="ctr">
                        <a:lnSpc>
                          <a:spcPct val="115000"/>
                        </a:lnSpc>
                        <a:spcBef>
                          <a:spcPts val="0"/>
                        </a:spcBef>
                        <a:spcAft>
                          <a:spcPts val="0"/>
                        </a:spcAft>
                      </a:pPr>
                      <a:r>
                        <a:rPr lang="en-US" sz="1400">
                          <a:effectLst/>
                        </a:rPr>
                        <a:t>Baane Mini Imports</a:t>
                      </a:r>
                      <a:endParaRPr lang="en-US" sz="1400">
                        <a:solidFill>
                          <a:srgbClr val="000000"/>
                        </a:solidFill>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Norway</a:t>
                      </a:r>
                      <a:endParaRPr lang="en-US" sz="1400">
                        <a:solidFill>
                          <a:srgbClr val="000000"/>
                        </a:solidFill>
                        <a:effectLst/>
                        <a:latin typeface="+mn-lt"/>
                        <a:ea typeface="Calibri"/>
                        <a:cs typeface="Times New Roman"/>
                      </a:endParaRPr>
                    </a:p>
                  </a:txBody>
                  <a:tcPr marL="68580" marR="68580" marT="0" marB="0" anchor="ctr"/>
                </a:tc>
              </a:tr>
              <a:tr h="226683">
                <a:tc>
                  <a:txBody>
                    <a:bodyPr/>
                    <a:lstStyle/>
                    <a:p>
                      <a:pPr marL="0" marR="0" algn="ctr">
                        <a:lnSpc>
                          <a:spcPct val="115000"/>
                        </a:lnSpc>
                        <a:spcBef>
                          <a:spcPts val="0"/>
                        </a:spcBef>
                        <a:spcAft>
                          <a:spcPts val="0"/>
                        </a:spcAft>
                      </a:pPr>
                      <a:r>
                        <a:rPr lang="en-US" sz="1400">
                          <a:effectLst/>
                        </a:rPr>
                        <a:t>Havel &amp; Zbyszek Co                 </a:t>
                      </a:r>
                      <a:endParaRPr lang="en-US" sz="1400">
                        <a:solidFill>
                          <a:srgbClr val="000000"/>
                        </a:solidFill>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Poland</a:t>
                      </a:r>
                      <a:endParaRPr lang="en-US" sz="1400">
                        <a:solidFill>
                          <a:srgbClr val="000000"/>
                        </a:solidFill>
                        <a:effectLst/>
                        <a:latin typeface="+mn-lt"/>
                        <a:ea typeface="Calibri"/>
                        <a:cs typeface="Times New Roman"/>
                      </a:endParaRPr>
                    </a:p>
                  </a:txBody>
                  <a:tcPr marL="68580" marR="68580" marT="0" marB="0" anchor="ctr"/>
                </a:tc>
              </a:tr>
              <a:tr h="226683">
                <a:tc>
                  <a:txBody>
                    <a:bodyPr/>
                    <a:lstStyle/>
                    <a:p>
                      <a:pPr marL="0" marR="0" algn="ctr">
                        <a:lnSpc>
                          <a:spcPct val="115000"/>
                        </a:lnSpc>
                        <a:spcBef>
                          <a:spcPts val="0"/>
                        </a:spcBef>
                        <a:spcAft>
                          <a:spcPts val="0"/>
                        </a:spcAft>
                      </a:pPr>
                      <a:r>
                        <a:rPr lang="en-US" sz="1400">
                          <a:effectLst/>
                        </a:rPr>
                        <a:t>Signal Gift Stores</a:t>
                      </a:r>
                      <a:endParaRPr lang="en-US" sz="1400">
                        <a:solidFill>
                          <a:srgbClr val="000000"/>
                        </a:solidFill>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rPr>
                        <a:t>USA</a:t>
                      </a:r>
                      <a:endParaRPr lang="en-US" sz="1400" dirty="0">
                        <a:solidFill>
                          <a:srgbClr val="000000"/>
                        </a:solidFill>
                        <a:effectLst/>
                        <a:latin typeface="+mn-lt"/>
                        <a:ea typeface="Calibri"/>
                        <a:cs typeface="Times New Roman"/>
                      </a:endParaRPr>
                    </a:p>
                  </a:txBody>
                  <a:tcPr marL="68580" marR="68580" marT="0" marB="0" anchor="ctr"/>
                </a:tc>
              </a:tr>
            </a:tbl>
          </a:graphicData>
        </a:graphic>
      </p:graphicFrame>
      <p:sp>
        <p:nvSpPr>
          <p:cNvPr id="1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28</a:t>
            </a:fld>
            <a:endParaRPr lang="en-US" sz="1400" dirty="0"/>
          </a:p>
        </p:txBody>
      </p:sp>
    </p:spTree>
    <p:extLst>
      <p:ext uri="{BB962C8B-B14F-4D97-AF65-F5344CB8AC3E}">
        <p14:creationId xmlns:p14="http://schemas.microsoft.com/office/powerpoint/2010/main" val="352156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19" grpId="0"/>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Example </a:t>
            </a:r>
            <a:r>
              <a:rPr lang="en-US" sz="2000" dirty="0" smtClean="0"/>
              <a:t>2:</a:t>
            </a:r>
            <a:endParaRPr lang="en-US" sz="2000" dirty="0"/>
          </a:p>
          <a:p>
            <a:pPr marL="571500" lvl="4" indent="0">
              <a:buNone/>
            </a:pPr>
            <a:r>
              <a:rPr lang="en-US" dirty="0">
                <a:solidFill>
                  <a:srgbClr val="0070C0"/>
                </a:solidFill>
                <a:latin typeface="Courier New" pitchFamily="49" charset="0"/>
                <a:cs typeface="Courier New" pitchFamily="49" charset="0"/>
              </a:rPr>
              <a:t>SELECT </a:t>
            </a:r>
            <a:r>
              <a:rPr lang="en-US" dirty="0">
                <a:solidFill>
                  <a:srgbClr val="BC8F00"/>
                </a:solidFill>
                <a:latin typeface="Courier New" pitchFamily="49" charset="0"/>
                <a:cs typeface="Courier New" pitchFamily="49" charset="0"/>
              </a:rPr>
              <a:t>CUSTOMERNAME,COUNTRY</a:t>
            </a:r>
            <a:r>
              <a:rPr lang="en-US" dirty="0">
                <a:solidFill>
                  <a:srgbClr val="00B050"/>
                </a:solidFill>
                <a:latin typeface="Courier New" pitchFamily="49" charset="0"/>
                <a:cs typeface="Courier New" pitchFamily="49" charset="0"/>
              </a:rPr>
              <a:t> </a:t>
            </a:r>
          </a:p>
          <a:p>
            <a:pPr marL="571500" lvl="4" indent="0">
              <a:buNone/>
            </a:pPr>
            <a:r>
              <a:rPr lang="en-US" dirty="0">
                <a:solidFill>
                  <a:srgbClr val="0070C0"/>
                </a:solidFill>
                <a:latin typeface="Courier New" pitchFamily="49" charset="0"/>
                <a:cs typeface="Courier New" pitchFamily="49" charset="0"/>
              </a:rPr>
              <a:t>FROM </a:t>
            </a:r>
            <a:r>
              <a:rPr lang="en-US" dirty="0">
                <a:solidFill>
                  <a:srgbClr val="BC8F00"/>
                </a:solidFill>
                <a:latin typeface="Courier New" pitchFamily="49" charset="0"/>
                <a:cs typeface="Courier New" pitchFamily="49" charset="0"/>
              </a:rPr>
              <a:t>CUSTOMERS</a:t>
            </a:r>
            <a:r>
              <a:rPr lang="en-US" dirty="0">
                <a:solidFill>
                  <a:srgbClr val="0070C0"/>
                </a:solidFill>
                <a:latin typeface="Courier New" pitchFamily="49" charset="0"/>
                <a:cs typeface="Courier New" pitchFamily="49" charset="0"/>
              </a:rPr>
              <a:t> </a:t>
            </a:r>
          </a:p>
          <a:p>
            <a:pPr marL="571500" lvl="4" indent="0">
              <a:buNone/>
            </a:pPr>
            <a:r>
              <a:rPr lang="en-US" dirty="0">
                <a:solidFill>
                  <a:srgbClr val="0070C0"/>
                </a:solidFill>
                <a:latin typeface="Courier New" pitchFamily="49" charset="0"/>
                <a:cs typeface="Courier New" pitchFamily="49" charset="0"/>
              </a:rPr>
              <a:t>ORDER BY </a:t>
            </a:r>
            <a:r>
              <a:rPr lang="en-US" dirty="0">
                <a:solidFill>
                  <a:srgbClr val="BC8F00"/>
                </a:solidFill>
                <a:latin typeface="Courier New" pitchFamily="49" charset="0"/>
                <a:cs typeface="Courier New" pitchFamily="49" charset="0"/>
              </a:rPr>
              <a:t>1</a:t>
            </a:r>
            <a:r>
              <a:rPr lang="en-US" dirty="0">
                <a:solidFill>
                  <a:srgbClr val="0070C0"/>
                </a:solidFill>
                <a:latin typeface="Courier New" pitchFamily="49" charset="0"/>
                <a:cs typeface="Courier New" pitchFamily="49" charset="0"/>
              </a:rPr>
              <a:t> ASC</a:t>
            </a:r>
            <a:r>
              <a:rPr lang="en-US" dirty="0" smtClean="0">
                <a:solidFill>
                  <a:srgbClr val="0070C0"/>
                </a:solidFill>
                <a:latin typeface="Courier New" pitchFamily="49" charset="0"/>
                <a:cs typeface="Courier New" pitchFamily="49" charset="0"/>
              </a:rPr>
              <a:t>;</a:t>
            </a:r>
          </a:p>
          <a:p>
            <a:pPr marL="571500" lvl="4" indent="0">
              <a:buNone/>
            </a:pPr>
            <a:endParaRPr lang="en-US" dirty="0"/>
          </a:p>
          <a:p>
            <a:pPr>
              <a:spcBef>
                <a:spcPts val="0"/>
              </a:spcBef>
            </a:pPr>
            <a:r>
              <a:rPr lang="en-US" sz="2000" dirty="0"/>
              <a:t>Where 1 is the position of the field  in the select clause which is the customer name</a:t>
            </a:r>
          </a:p>
          <a:p>
            <a:pPr>
              <a:spcBef>
                <a:spcPts val="0"/>
              </a:spcBef>
            </a:pPr>
            <a:endParaRPr lang="en-US" sz="2000" dirty="0"/>
          </a:p>
          <a:p>
            <a:pPr>
              <a:spcBef>
                <a:spcPts val="0"/>
              </a:spcBef>
            </a:pPr>
            <a:r>
              <a:rPr lang="en-US" sz="2000" dirty="0"/>
              <a:t>Example 3:</a:t>
            </a:r>
          </a:p>
          <a:p>
            <a:pPr marL="571500" lvl="4" indent="0">
              <a:buNone/>
            </a:pPr>
            <a:r>
              <a:rPr lang="en-US" dirty="0">
                <a:solidFill>
                  <a:srgbClr val="0070C0"/>
                </a:solidFill>
                <a:latin typeface="Courier New" pitchFamily="49" charset="0"/>
                <a:cs typeface="Courier New" pitchFamily="49" charset="0"/>
              </a:rPr>
              <a:t>SELECT </a:t>
            </a:r>
            <a:r>
              <a:rPr lang="en-US" dirty="0">
                <a:solidFill>
                  <a:srgbClr val="BC8F00"/>
                </a:solidFill>
                <a:latin typeface="Courier New" pitchFamily="49" charset="0"/>
                <a:cs typeface="Courier New" pitchFamily="49" charset="0"/>
              </a:rPr>
              <a:t>CUSTOMERNAME,COUNTRY</a:t>
            </a:r>
            <a:r>
              <a:rPr lang="en-US" dirty="0">
                <a:solidFill>
                  <a:srgbClr val="00B050"/>
                </a:solidFill>
                <a:latin typeface="Courier New" pitchFamily="49" charset="0"/>
                <a:cs typeface="Courier New" pitchFamily="49" charset="0"/>
              </a:rPr>
              <a:t> </a:t>
            </a:r>
          </a:p>
          <a:p>
            <a:pPr marL="571500" lvl="4" indent="0">
              <a:buNone/>
            </a:pPr>
            <a:r>
              <a:rPr lang="en-US" dirty="0">
                <a:solidFill>
                  <a:srgbClr val="0070C0"/>
                </a:solidFill>
                <a:latin typeface="Courier New" pitchFamily="49" charset="0"/>
                <a:cs typeface="Courier New" pitchFamily="49" charset="0"/>
              </a:rPr>
              <a:t>FROM </a:t>
            </a:r>
            <a:r>
              <a:rPr lang="en-US" dirty="0">
                <a:solidFill>
                  <a:srgbClr val="BC8F00"/>
                </a:solidFill>
                <a:latin typeface="Courier New" pitchFamily="49" charset="0"/>
                <a:cs typeface="Courier New" pitchFamily="49" charset="0"/>
              </a:rPr>
              <a:t>CUSTOMERS</a:t>
            </a:r>
            <a:r>
              <a:rPr lang="en-US" dirty="0">
                <a:solidFill>
                  <a:srgbClr val="0070C0"/>
                </a:solidFill>
                <a:latin typeface="Courier New" pitchFamily="49" charset="0"/>
                <a:cs typeface="Courier New" pitchFamily="49" charset="0"/>
              </a:rPr>
              <a:t> </a:t>
            </a:r>
          </a:p>
          <a:p>
            <a:pPr marL="571500" lvl="4" indent="0">
              <a:buNone/>
            </a:pPr>
            <a:r>
              <a:rPr lang="en-US" dirty="0">
                <a:solidFill>
                  <a:srgbClr val="0070C0"/>
                </a:solidFill>
                <a:latin typeface="Courier New" pitchFamily="49" charset="0"/>
                <a:cs typeface="Courier New" pitchFamily="49" charset="0"/>
              </a:rPr>
              <a:t>ORDER BY </a:t>
            </a:r>
            <a:r>
              <a:rPr lang="en-US" dirty="0" err="1">
                <a:solidFill>
                  <a:srgbClr val="BC8F00"/>
                </a:solidFill>
                <a:latin typeface="Courier New" pitchFamily="49" charset="0"/>
                <a:cs typeface="Courier New" pitchFamily="49" charset="0"/>
              </a:rPr>
              <a:t>CustomerName</a:t>
            </a:r>
            <a:r>
              <a:rPr lang="en-US" dirty="0">
                <a:solidFill>
                  <a:srgbClr val="BC8F00"/>
                </a:solidFill>
                <a:latin typeface="Courier New" pitchFamily="49" charset="0"/>
                <a:cs typeface="Courier New" pitchFamily="49" charset="0"/>
              </a:rPr>
              <a:t> </a:t>
            </a:r>
            <a:r>
              <a:rPr lang="en-US" dirty="0">
                <a:solidFill>
                  <a:schemeClr val="tx2">
                    <a:lumMod val="60000"/>
                    <a:lumOff val="40000"/>
                  </a:schemeClr>
                </a:solidFill>
                <a:latin typeface="Courier New" pitchFamily="49" charset="0"/>
                <a:cs typeface="Courier New" pitchFamily="49" charset="0"/>
              </a:rPr>
              <a:t>DSC</a:t>
            </a:r>
            <a:r>
              <a:rPr lang="en-US" dirty="0">
                <a:solidFill>
                  <a:srgbClr val="BC8F00"/>
                </a:solidFill>
                <a:latin typeface="Courier New" pitchFamily="49" charset="0"/>
                <a:cs typeface="Courier New" pitchFamily="49" charset="0"/>
              </a:rPr>
              <a:t>, Country</a:t>
            </a:r>
            <a:r>
              <a:rPr lang="en-US" dirty="0">
                <a:solidFill>
                  <a:srgbClr val="0070C0"/>
                </a:solidFill>
                <a:latin typeface="Courier New" pitchFamily="49" charset="0"/>
                <a:cs typeface="Courier New" pitchFamily="49" charset="0"/>
              </a:rPr>
              <a:t> </a:t>
            </a:r>
            <a:r>
              <a:rPr lang="en-US" dirty="0">
                <a:solidFill>
                  <a:srgbClr val="0070C0"/>
                </a:solidFill>
              </a:rPr>
              <a:t>ASC</a:t>
            </a:r>
            <a:r>
              <a:rPr lang="en-US" dirty="0" smtClean="0">
                <a:solidFill>
                  <a:srgbClr val="0070C0"/>
                </a:solidFill>
              </a:rPr>
              <a:t>;</a:t>
            </a:r>
          </a:p>
          <a:p>
            <a:pPr marL="571500" lvl="4" indent="0">
              <a:buNone/>
            </a:pPr>
            <a:endParaRPr lang="en-US" dirty="0"/>
          </a:p>
          <a:p>
            <a:pPr>
              <a:spcBef>
                <a:spcPts val="0"/>
              </a:spcBef>
            </a:pPr>
            <a:r>
              <a:rPr lang="en-US" sz="2000" dirty="0" smtClean="0"/>
              <a:t>Returns all </a:t>
            </a:r>
            <a:r>
              <a:rPr lang="en-US" sz="2000" dirty="0"/>
              <a:t>records sorted by the </a:t>
            </a:r>
            <a:r>
              <a:rPr lang="en-US" sz="2000" dirty="0" err="1"/>
              <a:t>supplier_city</a:t>
            </a:r>
            <a:r>
              <a:rPr lang="en-US" sz="2000" dirty="0"/>
              <a:t> field in descending order, the sorted records are further sorted by </a:t>
            </a:r>
            <a:r>
              <a:rPr lang="en-US" sz="2000" dirty="0" err="1"/>
              <a:t>supplier_state</a:t>
            </a:r>
            <a:r>
              <a:rPr lang="en-US" sz="2000" dirty="0"/>
              <a:t> in ascending order.</a:t>
            </a:r>
          </a:p>
          <a:p>
            <a:endParaRPr lang="en-US" dirty="0"/>
          </a:p>
          <a:p>
            <a:endParaRPr lang="en-US" dirty="0"/>
          </a:p>
          <a:p>
            <a:endParaRPr lang="en-US" dirty="0"/>
          </a:p>
        </p:txBody>
      </p:sp>
      <p:sp>
        <p:nvSpPr>
          <p:cNvPr id="7170" name="Title 1"/>
          <p:cNvSpPr>
            <a:spLocks noGrp="1"/>
          </p:cNvSpPr>
          <p:nvPr>
            <p:ph type="title"/>
          </p:nvPr>
        </p:nvSpPr>
        <p:spPr>
          <a:xfrm>
            <a:off x="1303020" y="0"/>
            <a:ext cx="7840980" cy="844063"/>
          </a:xfrm>
        </p:spPr>
        <p:txBody>
          <a:bodyPr/>
          <a:lstStyle/>
          <a:p>
            <a:pPr lvl="1"/>
            <a:r>
              <a:rPr lang="en-US" sz="3200" dirty="0" smtClean="0">
                <a:latin typeface="Verdana" pitchFamily="34" charset="0"/>
              </a:rPr>
              <a:t>Alternate </a:t>
            </a:r>
            <a:r>
              <a:rPr lang="en-US" sz="3200" dirty="0">
                <a:latin typeface="Verdana" pitchFamily="34" charset="0"/>
              </a:rPr>
              <a:t>Ways of Specifying ORDER BY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29</a:t>
            </a:fld>
            <a:endParaRPr lang="en-US" sz="1400" dirty="0"/>
          </a:p>
        </p:txBody>
      </p:sp>
    </p:spTree>
    <p:extLst>
      <p:ext uri="{BB962C8B-B14F-4D97-AF65-F5344CB8AC3E}">
        <p14:creationId xmlns:p14="http://schemas.microsoft.com/office/powerpoint/2010/main" val="405673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7" name="Picture 2" descr="emotions,examining,eyeballs,eyes,faces,looking,magnification,magnifying,magnifying glasses,seeing,smiles,smiley,smiley face,smiley faces,smileys,smilie,smilie face,smilie faces,smilies,smiling,smily,smily face,smily faces,smilys,symb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4" y="2362200"/>
            <a:ext cx="2912746" cy="291274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200400" y="2362200"/>
            <a:ext cx="5562600" cy="2286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indent="-365760"/>
            <a:r>
              <a:rPr lang="en-US" sz="2000" dirty="0">
                <a:solidFill>
                  <a:schemeClr val="bg1"/>
                </a:solidFill>
              </a:rPr>
              <a:t>The session on Clauses in SQL provides knowledge and understanding of the use of clauses available in ANSI. The syntax learned can be applied as part of this session in a case study provided. </a:t>
            </a:r>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a:t>
            </a:fld>
            <a:endParaRPr lang="en-US" sz="1400" dirty="0"/>
          </a:p>
        </p:txBody>
      </p:sp>
    </p:spTree>
    <p:extLst>
      <p:ext uri="{BB962C8B-B14F-4D97-AF65-F5344CB8AC3E}">
        <p14:creationId xmlns:p14="http://schemas.microsoft.com/office/powerpoint/2010/main" val="421945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26"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 </a:t>
            </a:r>
            <a:r>
              <a:rPr lang="en-US" sz="3600" dirty="0"/>
              <a:t>ORDER BY Two Fields</a:t>
            </a:r>
          </a:p>
        </p:txBody>
      </p:sp>
      <p:sp>
        <p:nvSpPr>
          <p:cNvPr id="9" name="TextBox 8"/>
          <p:cNvSpPr txBox="1"/>
          <p:nvPr/>
        </p:nvSpPr>
        <p:spPr>
          <a:xfrm>
            <a:off x="4572000" y="1337846"/>
            <a:ext cx="2133600" cy="400110"/>
          </a:xfrm>
          <a:prstGeom prst="rect">
            <a:avLst/>
          </a:prstGeom>
          <a:noFill/>
        </p:spPr>
        <p:txBody>
          <a:bodyPr wrap="square" rtlCol="0">
            <a:spAutoFit/>
          </a:bodyPr>
          <a:lstStyle/>
          <a:p>
            <a:r>
              <a:rPr lang="en-US" sz="2000" dirty="0" smtClean="0"/>
              <a:t>Before Order By:</a:t>
            </a:r>
            <a:endParaRPr lang="en-US" sz="2000" dirty="0"/>
          </a:p>
        </p:txBody>
      </p:sp>
      <p:sp>
        <p:nvSpPr>
          <p:cNvPr id="13" name="Rounded Rectangle 12"/>
          <p:cNvSpPr/>
          <p:nvPr/>
        </p:nvSpPr>
        <p:spPr>
          <a:xfrm>
            <a:off x="4495800" y="1752600"/>
            <a:ext cx="3962400" cy="9057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52388" lvl="2"/>
            <a:r>
              <a:rPr lang="en-US" sz="1600" dirty="0">
                <a:solidFill>
                  <a:srgbClr val="0070C0"/>
                </a:solidFill>
                <a:latin typeface="Courier New" pitchFamily="49" charset="0"/>
                <a:cs typeface="Courier New" pitchFamily="49" charset="0"/>
              </a:rPr>
              <a:t>SELECT </a:t>
            </a:r>
            <a:r>
              <a:rPr lang="en-US" sz="1600" dirty="0" smtClean="0">
                <a:solidFill>
                  <a:srgbClr val="BC8F00"/>
                </a:solidFill>
                <a:latin typeface="Courier New" pitchFamily="49" charset="0"/>
                <a:cs typeface="Courier New" pitchFamily="49" charset="0"/>
              </a:rPr>
              <a:t>CUSTOMERNAME, COUNTRY</a:t>
            </a:r>
            <a:r>
              <a:rPr lang="en-US" sz="1600" dirty="0" smtClean="0">
                <a:solidFill>
                  <a:srgbClr val="00B050"/>
                </a:solidFill>
                <a:latin typeface="Courier New" pitchFamily="49" charset="0"/>
                <a:cs typeface="Courier New" pitchFamily="49" charset="0"/>
              </a:rPr>
              <a:t> </a:t>
            </a:r>
          </a:p>
          <a:p>
            <a:pPr marL="52388" lvl="2"/>
            <a:r>
              <a:rPr lang="en-US" sz="1600" dirty="0" smtClean="0">
                <a:solidFill>
                  <a:srgbClr val="0070C0"/>
                </a:solidFill>
                <a:latin typeface="Courier New" pitchFamily="49" charset="0"/>
                <a:cs typeface="Courier New" pitchFamily="49" charset="0"/>
              </a:rPr>
              <a:t>FROM </a:t>
            </a:r>
            <a:r>
              <a:rPr lang="en-US" sz="1600" dirty="0" smtClean="0">
                <a:solidFill>
                  <a:srgbClr val="BC8F00"/>
                </a:solidFill>
                <a:latin typeface="Courier New" pitchFamily="49" charset="0"/>
                <a:cs typeface="Courier New" pitchFamily="49" charset="0"/>
              </a:rPr>
              <a:t>CUSTOMERS</a:t>
            </a:r>
            <a:r>
              <a:rPr lang="en-US" sz="1600" dirty="0" smtClean="0">
                <a:solidFill>
                  <a:srgbClr val="0070C0"/>
                </a:solidFill>
                <a:latin typeface="Courier New" pitchFamily="49" charset="0"/>
                <a:cs typeface="Courier New" pitchFamily="49" charset="0"/>
              </a:rPr>
              <a:t>;</a:t>
            </a:r>
            <a:endParaRPr lang="en-US" sz="1600" dirty="0">
              <a:solidFill>
                <a:srgbClr val="0070C0"/>
              </a:solidFill>
              <a:latin typeface="Courier New" pitchFamily="49" charset="0"/>
              <a:cs typeface="Courier New" pitchFamily="49" charset="0"/>
            </a:endParaRPr>
          </a:p>
        </p:txBody>
      </p:sp>
      <p:sp>
        <p:nvSpPr>
          <p:cNvPr id="16" name="Rounded Rectangle 15"/>
          <p:cNvSpPr/>
          <p:nvPr/>
        </p:nvSpPr>
        <p:spPr>
          <a:xfrm>
            <a:off x="4495800" y="4729161"/>
            <a:ext cx="3962400" cy="1214439"/>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en-US" sz="1600" dirty="0">
                <a:solidFill>
                  <a:schemeClr val="tx1"/>
                </a:solidFill>
              </a:rPr>
              <a:t>Step 1:  The records will be order based on </a:t>
            </a:r>
            <a:r>
              <a:rPr lang="en-US" sz="1600" dirty="0" smtClean="0">
                <a:solidFill>
                  <a:schemeClr val="tx1"/>
                </a:solidFill>
              </a:rPr>
              <a:t>customer name descending </a:t>
            </a:r>
            <a:r>
              <a:rPr lang="en-US" sz="1600" dirty="0">
                <a:solidFill>
                  <a:schemeClr val="tx1"/>
                </a:solidFill>
              </a:rPr>
              <a:t>order</a:t>
            </a:r>
            <a:endParaRPr lang="en-US" sz="1600" dirty="0">
              <a:solidFill>
                <a:schemeClr val="tx1"/>
              </a:solidFill>
              <a:sym typeface="Wingdings" pitchFamily="2" charset="2"/>
            </a:endParaRPr>
          </a:p>
          <a:p>
            <a:r>
              <a:rPr lang="en-US" sz="1600" dirty="0">
                <a:solidFill>
                  <a:schemeClr val="tx1"/>
                </a:solidFill>
                <a:sym typeface="Wingdings" pitchFamily="2" charset="2"/>
              </a:rPr>
              <a:t>Step 2: The sorted records are sorted again on </a:t>
            </a:r>
            <a:r>
              <a:rPr lang="en-US" sz="1600" dirty="0" smtClean="0">
                <a:solidFill>
                  <a:schemeClr val="tx1"/>
                </a:solidFill>
                <a:sym typeface="Wingdings" pitchFamily="2" charset="2"/>
              </a:rPr>
              <a:t>country ascending order.</a:t>
            </a:r>
            <a:endParaRPr lang="en-US" sz="1600" dirty="0">
              <a:solidFill>
                <a:schemeClr val="tx1"/>
              </a:solidFill>
            </a:endParaRPr>
          </a:p>
        </p:txBody>
      </p:sp>
      <p:sp>
        <p:nvSpPr>
          <p:cNvPr id="17" name="Rounded Rectangle 16"/>
          <p:cNvSpPr/>
          <p:nvPr/>
        </p:nvSpPr>
        <p:spPr>
          <a:xfrm>
            <a:off x="4495800" y="3200400"/>
            <a:ext cx="3962400" cy="11917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lvl="2"/>
            <a:r>
              <a:rPr lang="en-US" sz="1600" dirty="0">
                <a:solidFill>
                  <a:srgbClr val="0070C0"/>
                </a:solidFill>
                <a:latin typeface="Courier New" pitchFamily="49" charset="0"/>
                <a:cs typeface="Courier New" pitchFamily="49" charset="0"/>
              </a:rPr>
              <a:t>SELECT </a:t>
            </a:r>
            <a:r>
              <a:rPr lang="en-US" sz="1600" dirty="0">
                <a:solidFill>
                  <a:srgbClr val="BC8F00"/>
                </a:solidFill>
                <a:latin typeface="Courier New" pitchFamily="49" charset="0"/>
                <a:cs typeface="Courier New" pitchFamily="49" charset="0"/>
              </a:rPr>
              <a:t>CUSTOMERNAME</a:t>
            </a:r>
            <a:r>
              <a:rPr lang="en-US" sz="1600" dirty="0" smtClean="0">
                <a:solidFill>
                  <a:srgbClr val="BC8F00"/>
                </a:solidFill>
                <a:latin typeface="Courier New" pitchFamily="49" charset="0"/>
                <a:cs typeface="Courier New" pitchFamily="49" charset="0"/>
              </a:rPr>
              <a:t>, COUNTRY</a:t>
            </a:r>
            <a:r>
              <a:rPr lang="en-US" sz="1600" dirty="0" smtClean="0">
                <a:solidFill>
                  <a:srgbClr val="00B050"/>
                </a:solidFill>
                <a:latin typeface="Courier New" pitchFamily="49" charset="0"/>
                <a:cs typeface="Courier New" pitchFamily="49" charset="0"/>
              </a:rPr>
              <a:t> </a:t>
            </a:r>
          </a:p>
          <a:p>
            <a:pPr marL="0" lvl="2"/>
            <a:r>
              <a:rPr lang="en-US" sz="1600" dirty="0" smtClean="0">
                <a:solidFill>
                  <a:srgbClr val="0070C0"/>
                </a:solidFill>
                <a:latin typeface="Courier New" pitchFamily="49" charset="0"/>
                <a:cs typeface="Courier New" pitchFamily="49" charset="0"/>
              </a:rPr>
              <a:t>FROM </a:t>
            </a:r>
            <a:r>
              <a:rPr lang="en-US" sz="1600" dirty="0">
                <a:solidFill>
                  <a:srgbClr val="BC8F00"/>
                </a:solidFill>
                <a:latin typeface="Courier New" pitchFamily="49" charset="0"/>
                <a:cs typeface="Courier New" pitchFamily="49" charset="0"/>
              </a:rPr>
              <a:t>CUSTOMERS</a:t>
            </a:r>
            <a:r>
              <a:rPr lang="en-US" sz="1600" dirty="0">
                <a:solidFill>
                  <a:srgbClr val="0070C0"/>
                </a:solidFill>
                <a:latin typeface="Courier New" pitchFamily="49" charset="0"/>
                <a:cs typeface="Courier New" pitchFamily="49" charset="0"/>
              </a:rPr>
              <a:t> </a:t>
            </a:r>
            <a:endParaRPr lang="en-US" sz="1600" dirty="0" smtClean="0">
              <a:solidFill>
                <a:srgbClr val="0070C0"/>
              </a:solidFill>
              <a:latin typeface="Courier New" pitchFamily="49" charset="0"/>
              <a:cs typeface="Courier New" pitchFamily="49" charset="0"/>
            </a:endParaRPr>
          </a:p>
          <a:p>
            <a:pPr marL="0" lvl="2"/>
            <a:r>
              <a:rPr lang="en-US" sz="1600" dirty="0" smtClean="0">
                <a:solidFill>
                  <a:srgbClr val="0070C0"/>
                </a:solidFill>
                <a:latin typeface="Courier New" pitchFamily="49" charset="0"/>
                <a:cs typeface="Courier New" pitchFamily="49" charset="0"/>
              </a:rPr>
              <a:t>ORDER </a:t>
            </a:r>
            <a:r>
              <a:rPr lang="en-US" sz="1600" dirty="0">
                <a:solidFill>
                  <a:srgbClr val="0070C0"/>
                </a:solidFill>
                <a:latin typeface="Courier New" pitchFamily="49" charset="0"/>
                <a:cs typeface="Courier New" pitchFamily="49" charset="0"/>
              </a:rPr>
              <a:t>BY </a:t>
            </a:r>
            <a:r>
              <a:rPr lang="en-US" sz="1600" dirty="0" err="1">
                <a:solidFill>
                  <a:srgbClr val="BC8F00"/>
                </a:solidFill>
                <a:latin typeface="Courier New" pitchFamily="49" charset="0"/>
                <a:cs typeface="Courier New" pitchFamily="49" charset="0"/>
              </a:rPr>
              <a:t>CustomerName</a:t>
            </a:r>
            <a:r>
              <a:rPr lang="en-US" sz="1600" dirty="0">
                <a:solidFill>
                  <a:srgbClr val="BC8F00"/>
                </a:solidFill>
                <a:latin typeface="Courier New" pitchFamily="49" charset="0"/>
                <a:cs typeface="Courier New" pitchFamily="49" charset="0"/>
              </a:rPr>
              <a:t> </a:t>
            </a:r>
            <a:r>
              <a:rPr lang="en-US" sz="1600" dirty="0">
                <a:solidFill>
                  <a:schemeClr val="tx2">
                    <a:lumMod val="60000"/>
                    <a:lumOff val="40000"/>
                  </a:schemeClr>
                </a:solidFill>
                <a:latin typeface="Courier New" pitchFamily="49" charset="0"/>
                <a:cs typeface="Courier New" pitchFamily="49" charset="0"/>
              </a:rPr>
              <a:t>DSC</a:t>
            </a:r>
            <a:r>
              <a:rPr lang="en-US" sz="1600" dirty="0">
                <a:solidFill>
                  <a:srgbClr val="BC8F00"/>
                </a:solidFill>
                <a:latin typeface="Courier New" pitchFamily="49" charset="0"/>
                <a:cs typeface="Courier New" pitchFamily="49" charset="0"/>
              </a:rPr>
              <a:t>, Country</a:t>
            </a:r>
            <a:r>
              <a:rPr lang="en-US" sz="1600" dirty="0">
                <a:solidFill>
                  <a:srgbClr val="0070C0"/>
                </a:solidFill>
                <a:latin typeface="Courier New" pitchFamily="49" charset="0"/>
                <a:cs typeface="Courier New" pitchFamily="49" charset="0"/>
              </a:rPr>
              <a:t> ASC;</a:t>
            </a:r>
          </a:p>
        </p:txBody>
      </p:sp>
      <p:sp>
        <p:nvSpPr>
          <p:cNvPr id="19" name="TextBox 18"/>
          <p:cNvSpPr txBox="1"/>
          <p:nvPr/>
        </p:nvSpPr>
        <p:spPr>
          <a:xfrm>
            <a:off x="4648200" y="2785646"/>
            <a:ext cx="2133600" cy="400110"/>
          </a:xfrm>
          <a:prstGeom prst="rect">
            <a:avLst/>
          </a:prstGeom>
          <a:noFill/>
        </p:spPr>
        <p:txBody>
          <a:bodyPr wrap="square" rtlCol="0">
            <a:spAutoFit/>
          </a:bodyPr>
          <a:lstStyle>
            <a:defPPr>
              <a:defRPr lang="en-US"/>
            </a:defPPr>
            <a:lvl1pPr>
              <a:defRPr sz="2000"/>
            </a:lvl1pPr>
          </a:lstStyle>
          <a:p>
            <a:r>
              <a:rPr lang="en-US" dirty="0"/>
              <a:t>After Order By:</a:t>
            </a:r>
          </a:p>
        </p:txBody>
      </p:sp>
      <p:graphicFrame>
        <p:nvGraphicFramePr>
          <p:cNvPr id="11" name="Table 10"/>
          <p:cNvGraphicFramePr>
            <a:graphicFrameLocks noGrp="1"/>
          </p:cNvGraphicFramePr>
          <p:nvPr>
            <p:extLst>
              <p:ext uri="{D42A27DB-BD31-4B8C-83A1-F6EECF244321}">
                <p14:modId xmlns:p14="http://schemas.microsoft.com/office/powerpoint/2010/main" val="4286081251"/>
              </p:ext>
            </p:extLst>
          </p:nvPr>
        </p:nvGraphicFramePr>
        <p:xfrm>
          <a:off x="381000" y="1337845"/>
          <a:ext cx="3657600" cy="2026086"/>
        </p:xfrm>
        <a:graphic>
          <a:graphicData uri="http://schemas.openxmlformats.org/drawingml/2006/table">
            <a:tbl>
              <a:tblPr firstRow="1" bandRow="1">
                <a:tableStyleId>{21E4AEA4-8DFA-4A89-87EB-49C32662AFE0}</a:tableStyleId>
              </a:tblPr>
              <a:tblGrid>
                <a:gridCol w="2375646"/>
                <a:gridCol w="1281954"/>
              </a:tblGrid>
              <a:tr h="330128">
                <a:tc>
                  <a:txBody>
                    <a:bodyPr/>
                    <a:lstStyle/>
                    <a:p>
                      <a:pPr algn="ctr"/>
                      <a:r>
                        <a:rPr lang="en-US" sz="1400" dirty="0" err="1" smtClean="0"/>
                        <a:t>CustomerName</a:t>
                      </a:r>
                      <a:endParaRPr lang="en-US" sz="1400" dirty="0">
                        <a:solidFill>
                          <a:schemeClr val="tx1"/>
                        </a:solidFill>
                        <a:latin typeface="+mn-lt"/>
                        <a:cs typeface="Arial" pitchFamily="34" charset="0"/>
                      </a:endParaRPr>
                    </a:p>
                  </a:txBody>
                  <a:tcPr anchor="ctr"/>
                </a:tc>
                <a:tc>
                  <a:txBody>
                    <a:bodyPr/>
                    <a:lstStyle/>
                    <a:p>
                      <a:pPr algn="ctr"/>
                      <a:r>
                        <a:rPr lang="en-US" sz="1400" dirty="0" smtClean="0"/>
                        <a:t>Country</a:t>
                      </a:r>
                      <a:endParaRPr lang="en-US" sz="1400" dirty="0">
                        <a:solidFill>
                          <a:schemeClr val="tx1"/>
                        </a:solidFill>
                        <a:latin typeface="+mn-lt"/>
                        <a:cs typeface="Arial" pitchFamily="34" charset="0"/>
                      </a:endParaRPr>
                    </a:p>
                  </a:txBody>
                  <a:tcPr anchor="ctr"/>
                </a:tc>
              </a:tr>
              <a:tr h="316473">
                <a:tc>
                  <a:txBody>
                    <a:bodyPr/>
                    <a:lstStyle/>
                    <a:p>
                      <a:pPr marL="0" marR="0" algn="ctr">
                        <a:lnSpc>
                          <a:spcPct val="115000"/>
                        </a:lnSpc>
                        <a:spcBef>
                          <a:spcPts val="0"/>
                        </a:spcBef>
                        <a:spcAft>
                          <a:spcPts val="0"/>
                        </a:spcAft>
                      </a:pPr>
                      <a:r>
                        <a:rPr lang="en-US" sz="1400">
                          <a:effectLst/>
                        </a:rPr>
                        <a:t>Atelier graphique</a:t>
                      </a:r>
                      <a:endParaRPr lang="en-US" sz="140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France</a:t>
                      </a:r>
                      <a:endParaRPr lang="en-US" sz="1400">
                        <a:solidFill>
                          <a:srgbClr val="000000"/>
                        </a:solidFill>
                        <a:effectLst/>
                        <a:latin typeface="+mn-lt"/>
                        <a:ea typeface="Calibri"/>
                        <a:cs typeface="Times New Roman"/>
                      </a:endParaRPr>
                    </a:p>
                  </a:txBody>
                  <a:tcPr marL="68580" marR="68580" marT="0" marB="0"/>
                </a:tc>
              </a:tr>
              <a:tr h="316473">
                <a:tc>
                  <a:txBody>
                    <a:bodyPr/>
                    <a:lstStyle/>
                    <a:p>
                      <a:pPr marL="0" marR="0" algn="ctr">
                        <a:lnSpc>
                          <a:spcPct val="115000"/>
                        </a:lnSpc>
                        <a:spcBef>
                          <a:spcPts val="0"/>
                        </a:spcBef>
                        <a:spcAft>
                          <a:spcPts val="0"/>
                        </a:spcAft>
                      </a:pPr>
                      <a:r>
                        <a:rPr lang="en-US" sz="1400" dirty="0">
                          <a:effectLst/>
                        </a:rPr>
                        <a:t>Signal Gift Stores</a:t>
                      </a:r>
                      <a:endParaRPr lang="en-US" sz="1400" dirty="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USA</a:t>
                      </a:r>
                      <a:endParaRPr lang="en-US" sz="1400">
                        <a:solidFill>
                          <a:srgbClr val="000000"/>
                        </a:solidFill>
                        <a:effectLst/>
                        <a:latin typeface="+mn-lt"/>
                        <a:ea typeface="Calibri"/>
                        <a:cs typeface="Times New Roman"/>
                      </a:endParaRPr>
                    </a:p>
                  </a:txBody>
                  <a:tcPr marL="68580" marR="68580" marT="0" marB="0"/>
                </a:tc>
              </a:tr>
              <a:tr h="265753">
                <a:tc>
                  <a:txBody>
                    <a:bodyPr/>
                    <a:lstStyle/>
                    <a:p>
                      <a:pPr marL="0" marR="0" algn="ctr">
                        <a:lnSpc>
                          <a:spcPct val="115000"/>
                        </a:lnSpc>
                        <a:spcBef>
                          <a:spcPts val="0"/>
                        </a:spcBef>
                        <a:spcAft>
                          <a:spcPts val="0"/>
                        </a:spcAft>
                      </a:pPr>
                      <a:r>
                        <a:rPr lang="en-US" sz="1400">
                          <a:effectLst/>
                        </a:rPr>
                        <a:t>Australian Collectors, Co.         </a:t>
                      </a:r>
                      <a:endParaRPr lang="en-US" sz="140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Australia</a:t>
                      </a:r>
                      <a:endParaRPr lang="en-US" sz="1400">
                        <a:solidFill>
                          <a:srgbClr val="000000"/>
                        </a:solidFill>
                        <a:effectLst/>
                        <a:latin typeface="+mn-lt"/>
                        <a:ea typeface="Calibri"/>
                        <a:cs typeface="Times New Roman"/>
                      </a:endParaRPr>
                    </a:p>
                  </a:txBody>
                  <a:tcPr marL="68580" marR="68580" marT="0" marB="0"/>
                </a:tc>
              </a:tr>
              <a:tr h="265753">
                <a:tc>
                  <a:txBody>
                    <a:bodyPr/>
                    <a:lstStyle/>
                    <a:p>
                      <a:pPr marL="0" marR="0" algn="ctr">
                        <a:lnSpc>
                          <a:spcPct val="115000"/>
                        </a:lnSpc>
                        <a:spcBef>
                          <a:spcPts val="0"/>
                        </a:spcBef>
                        <a:spcAft>
                          <a:spcPts val="0"/>
                        </a:spcAft>
                      </a:pPr>
                      <a:r>
                        <a:rPr lang="en-US" sz="1400" dirty="0">
                          <a:effectLst/>
                        </a:rPr>
                        <a:t>La Rochelle Gifts</a:t>
                      </a:r>
                      <a:endParaRPr lang="en-US" sz="1400" dirty="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France</a:t>
                      </a:r>
                      <a:endParaRPr lang="en-US" sz="1400">
                        <a:solidFill>
                          <a:srgbClr val="000000"/>
                        </a:solidFill>
                        <a:effectLst/>
                        <a:latin typeface="+mn-lt"/>
                        <a:ea typeface="Calibri"/>
                        <a:cs typeface="Times New Roman"/>
                      </a:endParaRPr>
                    </a:p>
                  </a:txBody>
                  <a:tcPr marL="68580" marR="68580" marT="0" marB="0"/>
                </a:tc>
              </a:tr>
              <a:tr h="265753">
                <a:tc>
                  <a:txBody>
                    <a:bodyPr/>
                    <a:lstStyle/>
                    <a:p>
                      <a:pPr marL="0" marR="0" algn="ctr">
                        <a:lnSpc>
                          <a:spcPct val="115000"/>
                        </a:lnSpc>
                        <a:spcBef>
                          <a:spcPts val="0"/>
                        </a:spcBef>
                        <a:spcAft>
                          <a:spcPts val="0"/>
                        </a:spcAft>
                      </a:pPr>
                      <a:r>
                        <a:rPr lang="en-US" sz="1400">
                          <a:effectLst/>
                        </a:rPr>
                        <a:t>Baane Mini Imports</a:t>
                      </a:r>
                      <a:endParaRPr lang="en-US" sz="140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Norway</a:t>
                      </a:r>
                      <a:endParaRPr lang="en-US" sz="1400">
                        <a:solidFill>
                          <a:srgbClr val="000000"/>
                        </a:solidFill>
                        <a:effectLst/>
                        <a:latin typeface="+mn-lt"/>
                        <a:ea typeface="Calibri"/>
                        <a:cs typeface="Times New Roman"/>
                      </a:endParaRPr>
                    </a:p>
                  </a:txBody>
                  <a:tcPr marL="68580" marR="68580" marT="0" marB="0"/>
                </a:tc>
              </a:tr>
              <a:tr h="265753">
                <a:tc>
                  <a:txBody>
                    <a:bodyPr/>
                    <a:lstStyle/>
                    <a:p>
                      <a:pPr marL="0" marR="0" algn="ctr">
                        <a:lnSpc>
                          <a:spcPct val="115000"/>
                        </a:lnSpc>
                        <a:spcBef>
                          <a:spcPts val="0"/>
                        </a:spcBef>
                        <a:spcAft>
                          <a:spcPts val="0"/>
                        </a:spcAft>
                      </a:pPr>
                      <a:r>
                        <a:rPr lang="en-US" sz="1400">
                          <a:effectLst/>
                        </a:rPr>
                        <a:t>Mini Gifts Distributors Ltd</a:t>
                      </a:r>
                      <a:endParaRPr lang="en-US" sz="1400">
                        <a:solidFill>
                          <a:srgbClr val="000000"/>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USA</a:t>
                      </a:r>
                      <a:endParaRPr lang="en-US" sz="1400" dirty="0">
                        <a:solidFill>
                          <a:srgbClr val="000000"/>
                        </a:solidFill>
                        <a:effectLst/>
                        <a:latin typeface="+mn-lt"/>
                        <a:ea typeface="Calibri"/>
                        <a:cs typeface="Times New Roman"/>
                      </a:endParaRPr>
                    </a:p>
                  </a:txBody>
                  <a:tcPr marL="68580" marR="6858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15821151"/>
              </p:ext>
            </p:extLst>
          </p:nvPr>
        </p:nvGraphicFramePr>
        <p:xfrm>
          <a:off x="381000" y="3614282"/>
          <a:ext cx="3657600" cy="1795918"/>
        </p:xfrm>
        <a:graphic>
          <a:graphicData uri="http://schemas.openxmlformats.org/drawingml/2006/table">
            <a:tbl>
              <a:tblPr firstRow="1" bandRow="1">
                <a:tableStyleId>{21E4AEA4-8DFA-4A89-87EB-49C32662AFE0}</a:tableStyleId>
              </a:tblPr>
              <a:tblGrid>
                <a:gridCol w="2375647"/>
                <a:gridCol w="1281953"/>
              </a:tblGrid>
              <a:tr h="292193">
                <a:tc>
                  <a:txBody>
                    <a:bodyPr/>
                    <a:lstStyle/>
                    <a:p>
                      <a:pPr algn="ctr"/>
                      <a:r>
                        <a:rPr lang="en-US" sz="1400" dirty="0" err="1" smtClean="0"/>
                        <a:t>CustomerName</a:t>
                      </a:r>
                      <a:endParaRPr lang="en-US" sz="1400" dirty="0">
                        <a:solidFill>
                          <a:schemeClr val="tx1"/>
                        </a:solidFill>
                        <a:latin typeface="+mn-lt"/>
                        <a:cs typeface="Arial" pitchFamily="34" charset="0"/>
                      </a:endParaRPr>
                    </a:p>
                  </a:txBody>
                  <a:tcPr anchor="ctr"/>
                </a:tc>
                <a:tc>
                  <a:txBody>
                    <a:bodyPr/>
                    <a:lstStyle/>
                    <a:p>
                      <a:pPr algn="ctr"/>
                      <a:r>
                        <a:rPr lang="en-US" sz="1400" dirty="0" smtClean="0"/>
                        <a:t>Country</a:t>
                      </a:r>
                      <a:endParaRPr lang="en-US" sz="1400" dirty="0">
                        <a:solidFill>
                          <a:schemeClr val="tx1"/>
                        </a:solidFill>
                        <a:latin typeface="+mn-lt"/>
                        <a:cs typeface="Arial" pitchFamily="34" charset="0"/>
                      </a:endParaRPr>
                    </a:p>
                  </a:txBody>
                  <a:tcPr anchor="ctr"/>
                </a:tc>
              </a:tr>
              <a:tr h="292193">
                <a:tc>
                  <a:txBody>
                    <a:bodyPr/>
                    <a:lstStyle/>
                    <a:p>
                      <a:pPr algn="ctr" fontAlgn="ctr"/>
                      <a:r>
                        <a:rPr lang="en-US" sz="1400" u="none" strike="noStrike" dirty="0">
                          <a:effectLst/>
                        </a:rPr>
                        <a:t>Australian Collectors, Co.         </a:t>
                      </a:r>
                      <a:endParaRPr lang="en-US" sz="1400" b="0" i="0" u="none" strike="noStrike" dirty="0">
                        <a:solidFill>
                          <a:srgbClr val="000000"/>
                        </a:solidFill>
                        <a:effectLst/>
                        <a:latin typeface="+mn-lt"/>
                      </a:endParaRPr>
                    </a:p>
                  </a:txBody>
                  <a:tcPr marL="9525" marR="9525" marT="9525" marB="0" anchor="ctr"/>
                </a:tc>
                <a:tc>
                  <a:txBody>
                    <a:bodyPr/>
                    <a:lstStyle/>
                    <a:p>
                      <a:pPr algn="ctr" fontAlgn="ctr"/>
                      <a:r>
                        <a:rPr lang="en-US" sz="1400" u="none" strike="noStrike">
                          <a:effectLst/>
                        </a:rPr>
                        <a:t>Australia</a:t>
                      </a:r>
                      <a:endParaRPr lang="en-US" sz="1400" b="0" i="0" u="none" strike="noStrike">
                        <a:solidFill>
                          <a:srgbClr val="000000"/>
                        </a:solidFill>
                        <a:effectLst/>
                        <a:latin typeface="+mn-lt"/>
                      </a:endParaRPr>
                    </a:p>
                  </a:txBody>
                  <a:tcPr marL="9525" marR="9525" marT="9525" marB="0" anchor="ctr"/>
                </a:tc>
              </a:tr>
              <a:tr h="292193">
                <a:tc>
                  <a:txBody>
                    <a:bodyPr/>
                    <a:lstStyle/>
                    <a:p>
                      <a:pPr algn="ctr" fontAlgn="ctr"/>
                      <a:r>
                        <a:rPr lang="en-US" sz="1400" u="none" strike="noStrike" dirty="0">
                          <a:effectLst/>
                        </a:rPr>
                        <a:t>Atelier </a:t>
                      </a:r>
                      <a:r>
                        <a:rPr lang="en-US" sz="1400" u="none" strike="noStrike" dirty="0" err="1">
                          <a:effectLst/>
                        </a:rPr>
                        <a:t>graphique</a:t>
                      </a:r>
                      <a:endParaRPr lang="en-US" sz="1400" b="0" i="0" u="none" strike="noStrike" dirty="0">
                        <a:solidFill>
                          <a:srgbClr val="000000"/>
                        </a:solidFill>
                        <a:effectLst/>
                        <a:latin typeface="+mn-lt"/>
                      </a:endParaRPr>
                    </a:p>
                  </a:txBody>
                  <a:tcPr marL="9525" marR="9525" marT="9525" marB="0" anchor="ctr"/>
                </a:tc>
                <a:tc>
                  <a:txBody>
                    <a:bodyPr/>
                    <a:lstStyle/>
                    <a:p>
                      <a:pPr algn="ctr" fontAlgn="ctr"/>
                      <a:r>
                        <a:rPr lang="en-US" sz="1400" u="none" strike="noStrike" dirty="0">
                          <a:effectLst/>
                        </a:rPr>
                        <a:t>France</a:t>
                      </a:r>
                      <a:endParaRPr lang="en-US" sz="1400" b="0" i="0" u="none" strike="noStrike" dirty="0">
                        <a:solidFill>
                          <a:srgbClr val="000000"/>
                        </a:solidFill>
                        <a:effectLst/>
                        <a:latin typeface="+mn-lt"/>
                      </a:endParaRPr>
                    </a:p>
                  </a:txBody>
                  <a:tcPr marL="9525" marR="9525" marT="9525" marB="0" anchor="ctr"/>
                </a:tc>
              </a:tr>
              <a:tr h="226683">
                <a:tc>
                  <a:txBody>
                    <a:bodyPr/>
                    <a:lstStyle/>
                    <a:p>
                      <a:pPr algn="ctr" fontAlgn="ctr"/>
                      <a:r>
                        <a:rPr lang="en-US" sz="1400" u="none" strike="noStrike" dirty="0">
                          <a:effectLst/>
                        </a:rPr>
                        <a:t>La Rochelle Gifts</a:t>
                      </a:r>
                      <a:endParaRPr lang="en-US" sz="1400" b="0" i="0" u="none" strike="noStrike" dirty="0">
                        <a:solidFill>
                          <a:srgbClr val="000000"/>
                        </a:solidFill>
                        <a:effectLst/>
                        <a:latin typeface="+mn-lt"/>
                      </a:endParaRPr>
                    </a:p>
                  </a:txBody>
                  <a:tcPr marL="9525" marR="9525" marT="9525" marB="0" anchor="ctr"/>
                </a:tc>
                <a:tc>
                  <a:txBody>
                    <a:bodyPr/>
                    <a:lstStyle/>
                    <a:p>
                      <a:pPr algn="ctr" fontAlgn="ctr"/>
                      <a:r>
                        <a:rPr lang="en-US" sz="1400" u="none" strike="noStrike">
                          <a:effectLst/>
                        </a:rPr>
                        <a:t>France</a:t>
                      </a:r>
                      <a:endParaRPr lang="en-US" sz="1400" b="0" i="0" u="none" strike="noStrike">
                        <a:solidFill>
                          <a:srgbClr val="000000"/>
                        </a:solidFill>
                        <a:effectLst/>
                        <a:latin typeface="+mn-lt"/>
                      </a:endParaRPr>
                    </a:p>
                  </a:txBody>
                  <a:tcPr marL="9525" marR="9525" marT="9525" marB="0" anchor="ctr"/>
                </a:tc>
              </a:tr>
              <a:tr h="226683">
                <a:tc>
                  <a:txBody>
                    <a:bodyPr/>
                    <a:lstStyle/>
                    <a:p>
                      <a:pPr algn="ctr" fontAlgn="ctr"/>
                      <a:r>
                        <a:rPr lang="en-US" sz="1400" u="none" strike="noStrike">
                          <a:effectLst/>
                        </a:rPr>
                        <a:t>Baane Mini Imports</a:t>
                      </a:r>
                      <a:endParaRPr lang="en-US" sz="1400" b="0" i="0" u="none" strike="noStrike">
                        <a:solidFill>
                          <a:srgbClr val="000000"/>
                        </a:solidFill>
                        <a:effectLst/>
                        <a:latin typeface="+mn-lt"/>
                      </a:endParaRPr>
                    </a:p>
                  </a:txBody>
                  <a:tcPr marL="9525" marR="9525" marT="9525" marB="0" anchor="ctr"/>
                </a:tc>
                <a:tc>
                  <a:txBody>
                    <a:bodyPr/>
                    <a:lstStyle/>
                    <a:p>
                      <a:pPr algn="ctr" fontAlgn="ctr"/>
                      <a:r>
                        <a:rPr lang="en-US" sz="1400" u="none" strike="noStrike">
                          <a:effectLst/>
                        </a:rPr>
                        <a:t>Norway</a:t>
                      </a:r>
                      <a:endParaRPr lang="en-US" sz="1400" b="0" i="0" u="none" strike="noStrike">
                        <a:solidFill>
                          <a:srgbClr val="000000"/>
                        </a:solidFill>
                        <a:effectLst/>
                        <a:latin typeface="+mn-lt"/>
                      </a:endParaRPr>
                    </a:p>
                  </a:txBody>
                  <a:tcPr marL="9525" marR="9525" marT="9525" marB="0" anchor="ctr"/>
                </a:tc>
              </a:tr>
              <a:tr h="226683">
                <a:tc>
                  <a:txBody>
                    <a:bodyPr/>
                    <a:lstStyle/>
                    <a:p>
                      <a:pPr algn="ctr" fontAlgn="ctr"/>
                      <a:r>
                        <a:rPr lang="en-US" sz="1400" u="none" strike="noStrike">
                          <a:effectLst/>
                        </a:rPr>
                        <a:t>Havel &amp; Zbyszek Co                 </a:t>
                      </a:r>
                      <a:endParaRPr lang="en-US" sz="1400" b="0" i="0" u="none" strike="noStrike">
                        <a:solidFill>
                          <a:srgbClr val="000000"/>
                        </a:solidFill>
                        <a:effectLst/>
                        <a:latin typeface="+mn-lt"/>
                      </a:endParaRPr>
                    </a:p>
                  </a:txBody>
                  <a:tcPr marL="9525" marR="9525" marT="9525" marB="0" anchor="ctr"/>
                </a:tc>
                <a:tc>
                  <a:txBody>
                    <a:bodyPr/>
                    <a:lstStyle/>
                    <a:p>
                      <a:pPr algn="ctr" fontAlgn="ctr"/>
                      <a:r>
                        <a:rPr lang="en-US" sz="1400" u="none" strike="noStrike">
                          <a:effectLst/>
                        </a:rPr>
                        <a:t>Poland</a:t>
                      </a:r>
                      <a:endParaRPr lang="en-US" sz="1400" b="0" i="0" u="none" strike="noStrike">
                        <a:solidFill>
                          <a:srgbClr val="000000"/>
                        </a:solidFill>
                        <a:effectLst/>
                        <a:latin typeface="+mn-lt"/>
                      </a:endParaRPr>
                    </a:p>
                  </a:txBody>
                  <a:tcPr marL="9525" marR="9525" marT="9525" marB="0" anchor="ctr"/>
                </a:tc>
              </a:tr>
              <a:tr h="226683">
                <a:tc>
                  <a:txBody>
                    <a:bodyPr/>
                    <a:lstStyle/>
                    <a:p>
                      <a:pPr algn="ctr" fontAlgn="ctr"/>
                      <a:r>
                        <a:rPr lang="en-US" sz="1400" u="none" strike="noStrike">
                          <a:effectLst/>
                        </a:rPr>
                        <a:t>Mini Gifts Distributors Ltd</a:t>
                      </a:r>
                      <a:endParaRPr lang="en-US" sz="1400" b="0" i="0" u="none" strike="noStrike">
                        <a:solidFill>
                          <a:srgbClr val="000000"/>
                        </a:solidFill>
                        <a:effectLst/>
                        <a:latin typeface="+mn-lt"/>
                      </a:endParaRPr>
                    </a:p>
                  </a:txBody>
                  <a:tcPr marL="9525" marR="9525" marT="9525" marB="0" anchor="ctr"/>
                </a:tc>
                <a:tc>
                  <a:txBody>
                    <a:bodyPr/>
                    <a:lstStyle/>
                    <a:p>
                      <a:pPr algn="ctr" fontAlgn="ctr"/>
                      <a:r>
                        <a:rPr lang="en-US" sz="1400" u="none" strike="noStrike" dirty="0">
                          <a:effectLst/>
                        </a:rPr>
                        <a:t>USA</a:t>
                      </a:r>
                      <a:endParaRPr lang="en-US" sz="1400" b="0" i="0" u="none" strike="noStrike" dirty="0">
                        <a:solidFill>
                          <a:srgbClr val="000000"/>
                        </a:solidFill>
                        <a:effectLst/>
                        <a:latin typeface="+mn-lt"/>
                      </a:endParaRPr>
                    </a:p>
                  </a:txBody>
                  <a:tcPr marL="9525" marR="9525" marT="9525" marB="0" anchor="ctr"/>
                </a:tc>
              </a:tr>
            </a:tbl>
          </a:graphicData>
        </a:graphic>
      </p:graphicFrame>
      <p:sp>
        <p:nvSpPr>
          <p:cNvPr id="1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30</a:t>
            </a:fld>
            <a:endParaRPr lang="en-US" sz="1400" dirty="0"/>
          </a:p>
        </p:txBody>
      </p:sp>
    </p:spTree>
    <p:extLst>
      <p:ext uri="{BB962C8B-B14F-4D97-AF65-F5344CB8AC3E}">
        <p14:creationId xmlns:p14="http://schemas.microsoft.com/office/powerpoint/2010/main" val="273382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6" grpId="0" animBg="1"/>
      <p:bldP spid="17" grpId="0" animBg="1"/>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65125" indent="-365125"/>
            <a:r>
              <a:rPr lang="en-US" sz="2000" dirty="0"/>
              <a:t>Assume that a SELECT Statement has the clauses </a:t>
            </a:r>
            <a:r>
              <a:rPr lang="en-US" sz="2000" dirty="0" smtClean="0"/>
              <a:t>WHERE, GROUP BY, HAVING </a:t>
            </a:r>
            <a:r>
              <a:rPr lang="en-US" sz="2000" dirty="0"/>
              <a:t>and </a:t>
            </a:r>
            <a:r>
              <a:rPr lang="en-US" sz="2000" dirty="0" smtClean="0"/>
              <a:t>ORDER BY. </a:t>
            </a:r>
            <a:r>
              <a:rPr lang="en-US" sz="2000" dirty="0"/>
              <a:t>The order of execution is as </a:t>
            </a:r>
            <a:r>
              <a:rPr lang="en-US" sz="2000" dirty="0" smtClean="0"/>
              <a:t>follows:</a:t>
            </a:r>
            <a:endParaRPr lang="en-US" sz="2000" dirty="0"/>
          </a:p>
          <a:p>
            <a:pPr marL="879475" lvl="3" indent="-365125"/>
            <a:r>
              <a:rPr lang="en-US" dirty="0"/>
              <a:t>Selects records based on WHERE </a:t>
            </a:r>
            <a:r>
              <a:rPr lang="en-US" dirty="0" smtClean="0"/>
              <a:t>clause</a:t>
            </a:r>
            <a:endParaRPr lang="en-US" dirty="0"/>
          </a:p>
          <a:p>
            <a:pPr marL="879475" lvl="3" indent="-365125"/>
            <a:r>
              <a:rPr lang="en-US" dirty="0"/>
              <a:t>Groups rows based on columns specified in GROUP BY </a:t>
            </a:r>
            <a:r>
              <a:rPr lang="en-US" dirty="0" smtClean="0"/>
              <a:t>clause</a:t>
            </a:r>
            <a:endParaRPr lang="en-US" dirty="0"/>
          </a:p>
          <a:p>
            <a:pPr marL="879475" lvl="3" indent="-365125"/>
            <a:r>
              <a:rPr lang="en-US" dirty="0"/>
              <a:t>Eliminates groups based on HAVING clause </a:t>
            </a:r>
            <a:r>
              <a:rPr lang="en-US" dirty="0" smtClean="0"/>
              <a:t>condition</a:t>
            </a:r>
            <a:endParaRPr lang="en-US" dirty="0"/>
          </a:p>
          <a:p>
            <a:pPr marL="879475" lvl="3" indent="-365125"/>
            <a:r>
              <a:rPr lang="en-US" dirty="0"/>
              <a:t>Then orders the records based on the columns specified in the order by </a:t>
            </a:r>
            <a:r>
              <a:rPr lang="en-US" dirty="0" smtClean="0"/>
              <a:t>clause</a:t>
            </a:r>
            <a:endParaRPr lang="en-US" dirty="0"/>
          </a:p>
          <a:p>
            <a:pPr marL="365125" indent="-365125"/>
            <a:endParaRPr lang="en-US" dirty="0"/>
          </a:p>
        </p:txBody>
      </p:sp>
      <p:sp>
        <p:nvSpPr>
          <p:cNvPr id="7170" name="Title 1"/>
          <p:cNvSpPr>
            <a:spLocks noGrp="1"/>
          </p:cNvSpPr>
          <p:nvPr>
            <p:ph type="title"/>
          </p:nvPr>
        </p:nvSpPr>
        <p:spPr>
          <a:xfrm>
            <a:off x="1303020" y="0"/>
            <a:ext cx="7658100" cy="844063"/>
          </a:xfrm>
        </p:spPr>
        <p:txBody>
          <a:bodyPr/>
          <a:lstStyle/>
          <a:p>
            <a:pPr lvl="1"/>
            <a:r>
              <a:rPr lang="en-US" sz="3200" dirty="0" smtClean="0">
                <a:latin typeface="Verdana" pitchFamily="34" charset="0"/>
              </a:rPr>
              <a:t>Order </a:t>
            </a:r>
            <a:r>
              <a:rPr lang="en-US" sz="3200" kern="1200" dirty="0">
                <a:latin typeface="Verdana" pitchFamily="34" charset="0"/>
                <a:ea typeface="+mn-ea"/>
                <a:cs typeface="+mn-cs"/>
              </a:rPr>
              <a:t>of Execution of Clauses in SELECT Statement</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31</a:t>
            </a:fld>
            <a:endParaRPr lang="en-US" sz="1400" dirty="0"/>
          </a:p>
        </p:txBody>
      </p:sp>
    </p:spTree>
    <p:extLst>
      <p:ext uri="{BB962C8B-B14F-4D97-AF65-F5344CB8AC3E}">
        <p14:creationId xmlns:p14="http://schemas.microsoft.com/office/powerpoint/2010/main" val="285203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smtClean="0"/>
              <a:t>Check Your Understanding</a:t>
            </a:r>
            <a:endParaRPr lang="en-US" sz="3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411" y="1828800"/>
            <a:ext cx="2756389" cy="3481755"/>
          </a:xfrm>
          <a:prstGeom prst="rect">
            <a:avLst/>
          </a:prstGeom>
        </p:spPr>
      </p:pic>
      <p:pic>
        <p:nvPicPr>
          <p:cNvPr id="9" name="Picture 29"/>
          <p:cNvPicPr>
            <a:picLocks noChangeAspect="1" noChangeArrowheads="1"/>
          </p:cNvPicPr>
          <p:nvPr/>
        </p:nvPicPr>
        <p:blipFill>
          <a:blip r:embed="rId4" cstate="print"/>
          <a:srcRect/>
          <a:stretch>
            <a:fillRect/>
          </a:stretch>
        </p:blipFill>
        <p:spPr bwMode="auto">
          <a:xfrm>
            <a:off x="8153400" y="76200"/>
            <a:ext cx="782659" cy="762000"/>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32</a:t>
            </a:fld>
            <a:endParaRPr lang="en-US" sz="1400" dirty="0"/>
          </a:p>
        </p:txBody>
      </p:sp>
      <p:graphicFrame>
        <p:nvGraphicFramePr>
          <p:cNvPr id="13" name="Content Placeholder 11"/>
          <p:cNvGraphicFramePr>
            <a:graphicFrameLocks noGrp="1"/>
          </p:cNvGraphicFramePr>
          <p:nvPr>
            <p:ph sz="half" idx="1"/>
            <p:extLst>
              <p:ext uri="{D42A27DB-BD31-4B8C-83A1-F6EECF244321}">
                <p14:modId xmlns:p14="http://schemas.microsoft.com/office/powerpoint/2010/main" val="2306038535"/>
              </p:ext>
            </p:extLst>
          </p:nvPr>
        </p:nvGraphicFramePr>
        <p:xfrm>
          <a:off x="381000" y="1843314"/>
          <a:ext cx="5092211" cy="32765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5051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3">
                                            <p:graphicEl>
                                              <a:dgm id="{49F47FBC-D6B6-4828-808B-818E19AD7010}"/>
                                            </p:graphicEl>
                                          </p:spTgt>
                                        </p:tgtEl>
                                        <p:attrNameLst>
                                          <p:attrName>style.visibility</p:attrName>
                                        </p:attrNameLst>
                                      </p:cBhvr>
                                      <p:to>
                                        <p:strVal val="visible"/>
                                      </p:to>
                                    </p:set>
                                    <p:animEffect transition="in" filter="fade">
                                      <p:cBhvr>
                                        <p:cTn id="11" dur="2000"/>
                                        <p:tgtEl>
                                          <p:spTgt spid="13">
                                            <p:graphicEl>
                                              <a:dgm id="{49F47FBC-D6B6-4828-808B-818E19AD7010}"/>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3">
                                            <p:graphicEl>
                                              <a:dgm id="{3C15786C-D805-48BC-ACC7-4B378F906B3A}"/>
                                            </p:graphicEl>
                                          </p:spTgt>
                                        </p:tgtEl>
                                        <p:attrNameLst>
                                          <p:attrName>style.visibility</p:attrName>
                                        </p:attrNameLst>
                                      </p:cBhvr>
                                      <p:to>
                                        <p:strVal val="visible"/>
                                      </p:to>
                                    </p:set>
                                    <p:animEffect transition="in" filter="fade">
                                      <p:cBhvr>
                                        <p:cTn id="15" dur="2000"/>
                                        <p:tgtEl>
                                          <p:spTgt spid="13">
                                            <p:graphicEl>
                                              <a:dgm id="{3C15786C-D805-48BC-ACC7-4B378F906B3A}"/>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3">
                                            <p:graphicEl>
                                              <a:dgm id="{2FD28A3D-84CF-4C43-80E4-EB225D92D828}"/>
                                            </p:graphicEl>
                                          </p:spTgt>
                                        </p:tgtEl>
                                        <p:attrNameLst>
                                          <p:attrName>style.visibility</p:attrName>
                                        </p:attrNameLst>
                                      </p:cBhvr>
                                      <p:to>
                                        <p:strVal val="visible"/>
                                      </p:to>
                                    </p:set>
                                    <p:animEffect transition="in" filter="fade">
                                      <p:cBhvr>
                                        <p:cTn id="19" dur="2000"/>
                                        <p:tgtEl>
                                          <p:spTgt spid="13">
                                            <p:graphicEl>
                                              <a:dgm id="{2FD28A3D-84CF-4C43-80E4-EB225D92D828}"/>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3">
                                            <p:graphicEl>
                                              <a:dgm id="{A22F3BF7-C82A-4605-A032-05F1012B2C38}"/>
                                            </p:graphicEl>
                                          </p:spTgt>
                                        </p:tgtEl>
                                        <p:attrNameLst>
                                          <p:attrName>style.visibility</p:attrName>
                                        </p:attrNameLst>
                                      </p:cBhvr>
                                      <p:to>
                                        <p:strVal val="visible"/>
                                      </p:to>
                                    </p:set>
                                    <p:animEffect transition="in" filter="fade">
                                      <p:cBhvr>
                                        <p:cTn id="23" dur="2000"/>
                                        <p:tgtEl>
                                          <p:spTgt spid="13">
                                            <p:graphicEl>
                                              <a:dgm id="{A22F3BF7-C82A-4605-A032-05F1012B2C3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9725"/>
            <a:ext cx="8686800" cy="1493814"/>
          </a:xfrm>
        </p:spPr>
        <p:txBody>
          <a:bodyPr/>
          <a:lstStyle/>
          <a:p>
            <a:r>
              <a:rPr lang="en-US" sz="2000" dirty="0"/>
              <a:t>Order of execution of clauses in SELECT Statement</a:t>
            </a:r>
          </a:p>
          <a:p>
            <a:pPr lvl="1"/>
            <a:r>
              <a:rPr lang="en-US" dirty="0"/>
              <a:t>Assume that a SELECT Statement has the FROM, WHERE, GROUP BY, HAVING and ORDER BY clause.</a:t>
            </a:r>
          </a:p>
          <a:p>
            <a:r>
              <a:rPr lang="en-US" sz="2000" dirty="0"/>
              <a:t>The order of execution in this case will be as follows:</a:t>
            </a:r>
          </a:p>
          <a:p>
            <a:pPr marL="0" indent="0">
              <a:buNone/>
            </a:pPr>
            <a:endParaRPr lang="en-US" dirty="0" smtClean="0"/>
          </a:p>
        </p:txBody>
      </p:sp>
      <p:sp>
        <p:nvSpPr>
          <p:cNvPr id="2" name="Title 1"/>
          <p:cNvSpPr>
            <a:spLocks noGrp="1"/>
          </p:cNvSpPr>
          <p:nvPr>
            <p:ph type="title"/>
          </p:nvPr>
        </p:nvSpPr>
        <p:spPr>
          <a:noFill/>
          <a:ln>
            <a:noFill/>
          </a:ln>
        </p:spPr>
        <p:txBody>
          <a:bodyPr anchor="ctr"/>
          <a:lstStyle/>
          <a:p>
            <a:r>
              <a:rPr lang="en-US" sz="3600"/>
              <a:t>Order of Execution </a:t>
            </a:r>
            <a:endParaRPr lang="en-US" sz="3600" dirty="0"/>
          </a:p>
        </p:txBody>
      </p:sp>
      <p:sp>
        <p:nvSpPr>
          <p:cNvPr id="5" name="Rounded Rectangle 4"/>
          <p:cNvSpPr/>
          <p:nvPr/>
        </p:nvSpPr>
        <p:spPr>
          <a:xfrm>
            <a:off x="457200" y="5008539"/>
            <a:ext cx="1371600" cy="381000"/>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FROM</a:t>
            </a:r>
            <a:endParaRPr lang="en-US" b="1" dirty="0">
              <a:solidFill>
                <a:schemeClr val="tx1"/>
              </a:solidFill>
            </a:endParaRPr>
          </a:p>
        </p:txBody>
      </p:sp>
      <p:sp>
        <p:nvSpPr>
          <p:cNvPr id="12" name="Rounded Rectangle 11"/>
          <p:cNvSpPr/>
          <p:nvPr/>
        </p:nvSpPr>
        <p:spPr>
          <a:xfrm>
            <a:off x="457200" y="4627539"/>
            <a:ext cx="1371600" cy="381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WHERE</a:t>
            </a:r>
            <a:endParaRPr lang="en-US" b="1" dirty="0">
              <a:solidFill>
                <a:schemeClr val="tx1"/>
              </a:solidFill>
            </a:endParaRPr>
          </a:p>
        </p:txBody>
      </p:sp>
      <p:sp>
        <p:nvSpPr>
          <p:cNvPr id="13" name="Rounded Rectangle 12"/>
          <p:cNvSpPr/>
          <p:nvPr/>
        </p:nvSpPr>
        <p:spPr>
          <a:xfrm>
            <a:off x="457200" y="4246539"/>
            <a:ext cx="1371600" cy="3810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GROUP BY</a:t>
            </a:r>
            <a:endParaRPr lang="en-US" b="1" dirty="0">
              <a:solidFill>
                <a:schemeClr val="tx1"/>
              </a:solidFill>
            </a:endParaRPr>
          </a:p>
        </p:txBody>
      </p:sp>
      <p:sp>
        <p:nvSpPr>
          <p:cNvPr id="14" name="Rounded Rectangle 13"/>
          <p:cNvSpPr/>
          <p:nvPr/>
        </p:nvSpPr>
        <p:spPr>
          <a:xfrm>
            <a:off x="457200" y="3865539"/>
            <a:ext cx="1371600" cy="3810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HAVING</a:t>
            </a:r>
            <a:endParaRPr lang="en-US" b="1" dirty="0">
              <a:solidFill>
                <a:schemeClr val="tx1"/>
              </a:solidFill>
            </a:endParaRPr>
          </a:p>
        </p:txBody>
      </p:sp>
      <p:sp>
        <p:nvSpPr>
          <p:cNvPr id="15" name="Rounded Rectangle 14"/>
          <p:cNvSpPr/>
          <p:nvPr/>
        </p:nvSpPr>
        <p:spPr>
          <a:xfrm>
            <a:off x="457200" y="3484539"/>
            <a:ext cx="1371600" cy="381000"/>
          </a:xfrm>
          <a:prstGeom prst="round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ORDER BY</a:t>
            </a:r>
            <a:endParaRPr lang="en-US" b="1" dirty="0">
              <a:solidFill>
                <a:schemeClr val="tx1"/>
              </a:solidFill>
            </a:endParaRPr>
          </a:p>
        </p:txBody>
      </p:sp>
      <p:sp>
        <p:nvSpPr>
          <p:cNvPr id="16" name="Rounded Rectangle 15"/>
          <p:cNvSpPr/>
          <p:nvPr/>
        </p:nvSpPr>
        <p:spPr>
          <a:xfrm>
            <a:off x="457200" y="3103539"/>
            <a:ext cx="1371600" cy="381000"/>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SELECT</a:t>
            </a:r>
            <a:endParaRPr lang="en-US" b="1" dirty="0">
              <a:solidFill>
                <a:schemeClr val="tx1"/>
              </a:solidFill>
            </a:endParaRPr>
          </a:p>
        </p:txBody>
      </p:sp>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33</a:t>
            </a:fld>
            <a:endParaRPr lang="en-US" sz="1400" dirty="0"/>
          </a:p>
        </p:txBody>
      </p:sp>
      <p:sp>
        <p:nvSpPr>
          <p:cNvPr id="17" name="TextBox 16"/>
          <p:cNvSpPr txBox="1"/>
          <p:nvPr/>
        </p:nvSpPr>
        <p:spPr>
          <a:xfrm>
            <a:off x="1861458" y="3103539"/>
            <a:ext cx="5791200" cy="353943"/>
          </a:xfrm>
          <a:prstGeom prst="rect">
            <a:avLst/>
          </a:prstGeom>
          <a:noFill/>
        </p:spPr>
        <p:txBody>
          <a:bodyPr wrap="square" rtlCol="0">
            <a:spAutoFit/>
          </a:bodyPr>
          <a:lstStyle/>
          <a:p>
            <a:pPr marL="285750" lvl="4" indent="-285750">
              <a:buFont typeface="Arial" pitchFamily="34" charset="0"/>
              <a:buChar char="•"/>
            </a:pPr>
            <a:r>
              <a:rPr lang="en-US" sz="1700" dirty="0"/>
              <a:t>Selects the Table(s)  </a:t>
            </a:r>
            <a:r>
              <a:rPr lang="en-US" sz="1700" b="1" dirty="0">
                <a:solidFill>
                  <a:srgbClr val="C00000"/>
                </a:solidFill>
              </a:rPr>
              <a:t>FROM</a:t>
            </a:r>
            <a:r>
              <a:rPr lang="en-US" sz="1700" dirty="0"/>
              <a:t> the database. </a:t>
            </a:r>
          </a:p>
        </p:txBody>
      </p:sp>
      <p:sp>
        <p:nvSpPr>
          <p:cNvPr id="18" name="TextBox 17"/>
          <p:cNvSpPr txBox="1"/>
          <p:nvPr/>
        </p:nvSpPr>
        <p:spPr>
          <a:xfrm>
            <a:off x="1861458" y="3498402"/>
            <a:ext cx="5791200" cy="353943"/>
          </a:xfrm>
          <a:prstGeom prst="rect">
            <a:avLst/>
          </a:prstGeom>
          <a:noFill/>
        </p:spPr>
        <p:txBody>
          <a:bodyPr wrap="square" rtlCol="0">
            <a:spAutoFit/>
          </a:bodyPr>
          <a:lstStyle/>
          <a:p>
            <a:pPr marL="285750" lvl="4" indent="-285750">
              <a:buFont typeface="Arial" pitchFamily="34" charset="0"/>
              <a:buChar char="•"/>
            </a:pPr>
            <a:r>
              <a:rPr lang="en-US" sz="1700" dirty="0"/>
              <a:t>Selects records based on </a:t>
            </a:r>
            <a:r>
              <a:rPr lang="en-US" sz="1700" b="1" dirty="0">
                <a:solidFill>
                  <a:schemeClr val="tx2">
                    <a:lumMod val="60000"/>
                    <a:lumOff val="40000"/>
                  </a:schemeClr>
                </a:solidFill>
              </a:rPr>
              <a:t>WHERE</a:t>
            </a:r>
            <a:r>
              <a:rPr lang="en-US" sz="1700" dirty="0">
                <a:solidFill>
                  <a:schemeClr val="tx2">
                    <a:lumMod val="60000"/>
                    <a:lumOff val="40000"/>
                  </a:schemeClr>
                </a:solidFill>
              </a:rPr>
              <a:t> </a:t>
            </a:r>
            <a:r>
              <a:rPr lang="en-US" sz="1700" dirty="0"/>
              <a:t>clause predicate.</a:t>
            </a:r>
          </a:p>
        </p:txBody>
      </p:sp>
      <p:sp>
        <p:nvSpPr>
          <p:cNvPr id="19" name="TextBox 18"/>
          <p:cNvSpPr txBox="1"/>
          <p:nvPr/>
        </p:nvSpPr>
        <p:spPr>
          <a:xfrm>
            <a:off x="1861458" y="3886200"/>
            <a:ext cx="6553200" cy="353943"/>
          </a:xfrm>
          <a:prstGeom prst="rect">
            <a:avLst/>
          </a:prstGeom>
          <a:noFill/>
        </p:spPr>
        <p:txBody>
          <a:bodyPr wrap="square" rtlCol="0">
            <a:spAutoFit/>
          </a:bodyPr>
          <a:lstStyle/>
          <a:p>
            <a:pPr marL="285750" indent="-285750">
              <a:buFont typeface="Arial" pitchFamily="34" charset="0"/>
              <a:buChar char="•"/>
            </a:pPr>
            <a:r>
              <a:rPr lang="en-US" sz="1700" dirty="0"/>
              <a:t>Groups rows based on columns specified in </a:t>
            </a:r>
            <a:r>
              <a:rPr lang="en-US" sz="1700" b="1" dirty="0">
                <a:solidFill>
                  <a:schemeClr val="accent6">
                    <a:lumMod val="75000"/>
                  </a:schemeClr>
                </a:solidFill>
              </a:rPr>
              <a:t>GROUP BY</a:t>
            </a:r>
            <a:r>
              <a:rPr lang="en-US" sz="1700" dirty="0">
                <a:solidFill>
                  <a:srgbClr val="FFC000"/>
                </a:solidFill>
              </a:rPr>
              <a:t> </a:t>
            </a:r>
            <a:r>
              <a:rPr lang="en-US" sz="1700" dirty="0"/>
              <a:t>clause.</a:t>
            </a:r>
          </a:p>
        </p:txBody>
      </p:sp>
      <p:sp>
        <p:nvSpPr>
          <p:cNvPr id="20" name="TextBox 19"/>
          <p:cNvSpPr txBox="1"/>
          <p:nvPr/>
        </p:nvSpPr>
        <p:spPr>
          <a:xfrm>
            <a:off x="1861458" y="4267200"/>
            <a:ext cx="5791200" cy="353943"/>
          </a:xfrm>
          <a:prstGeom prst="rect">
            <a:avLst/>
          </a:prstGeom>
          <a:noFill/>
        </p:spPr>
        <p:txBody>
          <a:bodyPr wrap="square" rtlCol="0">
            <a:spAutoFit/>
          </a:bodyPr>
          <a:lstStyle/>
          <a:p>
            <a:pPr marL="285750" indent="-285750">
              <a:buFont typeface="Arial" pitchFamily="34" charset="0"/>
              <a:buChar char="•"/>
            </a:pPr>
            <a:r>
              <a:rPr lang="en-US" sz="1700" dirty="0"/>
              <a:t>Eliminates groups based on </a:t>
            </a:r>
            <a:r>
              <a:rPr lang="en-US" sz="1700" b="1" dirty="0">
                <a:solidFill>
                  <a:srgbClr val="92D050"/>
                </a:solidFill>
              </a:rPr>
              <a:t>HAVING</a:t>
            </a:r>
            <a:r>
              <a:rPr lang="en-US" sz="1700" dirty="0"/>
              <a:t> clause predicate.</a:t>
            </a:r>
          </a:p>
        </p:txBody>
      </p:sp>
      <p:sp>
        <p:nvSpPr>
          <p:cNvPr id="21" name="TextBox 20"/>
          <p:cNvSpPr txBox="1"/>
          <p:nvPr/>
        </p:nvSpPr>
        <p:spPr>
          <a:xfrm>
            <a:off x="1861458" y="4648200"/>
            <a:ext cx="7010400" cy="353943"/>
          </a:xfrm>
          <a:prstGeom prst="rect">
            <a:avLst/>
          </a:prstGeom>
          <a:noFill/>
        </p:spPr>
        <p:txBody>
          <a:bodyPr wrap="square" rtlCol="0">
            <a:spAutoFit/>
          </a:bodyPr>
          <a:lstStyle/>
          <a:p>
            <a:pPr marL="285750" indent="-285750">
              <a:buFont typeface="Arial" pitchFamily="34" charset="0"/>
              <a:buChar char="•"/>
            </a:pPr>
            <a:r>
              <a:rPr lang="en-US" sz="1700" dirty="0"/>
              <a:t>Sort the records based on the columns specified in the </a:t>
            </a:r>
            <a:r>
              <a:rPr lang="en-US" sz="1700" b="1" dirty="0">
                <a:solidFill>
                  <a:srgbClr val="00B0F0"/>
                </a:solidFill>
              </a:rPr>
              <a:t>ORDER  BY </a:t>
            </a:r>
            <a:r>
              <a:rPr lang="en-US" sz="1700" dirty="0"/>
              <a:t>clause. </a:t>
            </a:r>
          </a:p>
        </p:txBody>
      </p:sp>
      <p:sp>
        <p:nvSpPr>
          <p:cNvPr id="22" name="TextBox 21"/>
          <p:cNvSpPr txBox="1"/>
          <p:nvPr/>
        </p:nvSpPr>
        <p:spPr>
          <a:xfrm>
            <a:off x="1861458" y="5011056"/>
            <a:ext cx="5791200" cy="353943"/>
          </a:xfrm>
          <a:prstGeom prst="rect">
            <a:avLst/>
          </a:prstGeom>
          <a:noFill/>
        </p:spPr>
        <p:txBody>
          <a:bodyPr wrap="square" rtlCol="0">
            <a:spAutoFit/>
          </a:bodyPr>
          <a:lstStyle/>
          <a:p>
            <a:pPr marL="285750" indent="-285750">
              <a:buFont typeface="Arial" pitchFamily="34" charset="0"/>
              <a:buChar char="•"/>
            </a:pPr>
            <a:r>
              <a:rPr lang="en-US" sz="1700" dirty="0"/>
              <a:t>Choose the column names specified in </a:t>
            </a:r>
            <a:r>
              <a:rPr lang="en-US" sz="1700" b="1" dirty="0">
                <a:solidFill>
                  <a:srgbClr val="7030A0"/>
                </a:solidFill>
              </a:rPr>
              <a:t>SELECT</a:t>
            </a:r>
            <a:r>
              <a:rPr lang="en-US" sz="1700" dirty="0">
                <a:solidFill>
                  <a:srgbClr val="7030A0"/>
                </a:solidFill>
              </a:rPr>
              <a:t> </a:t>
            </a:r>
            <a:r>
              <a:rPr lang="en-US" sz="1700" dirty="0"/>
              <a:t>clause.</a:t>
            </a:r>
          </a:p>
        </p:txBody>
      </p:sp>
    </p:spTree>
    <p:extLst>
      <p:ext uri="{BB962C8B-B14F-4D97-AF65-F5344CB8AC3E}">
        <p14:creationId xmlns:p14="http://schemas.microsoft.com/office/powerpoint/2010/main" val="153025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000"/>
                                        <p:tgtEl>
                                          <p:spTgt spid="16"/>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2000"/>
                                        <p:tgtEl>
                                          <p:spTgt spid="17"/>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000"/>
                                        <p:tgtEl>
                                          <p:spTgt spid="18"/>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2000"/>
                                        <p:tgtEl>
                                          <p:spTgt spid="14"/>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0"/>
                                        <p:tgtEl>
                                          <p:spTgt spid="19"/>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2000"/>
                                        <p:tgtEl>
                                          <p:spTgt spid="13"/>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2000"/>
                                        <p:tgtEl>
                                          <p:spTgt spid="20"/>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2000"/>
                                        <p:tgtEl>
                                          <p:spTgt spid="12"/>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2000"/>
                                        <p:tgtEl>
                                          <p:spTgt spid="21"/>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2000"/>
                                        <p:tgtEl>
                                          <p:spTgt spid="5"/>
                                        </p:tgtEl>
                                      </p:cBhvr>
                                    </p:animEffect>
                                  </p:childTnLst>
                                </p:cTn>
                              </p:par>
                            </p:childTnLst>
                          </p:cTn>
                        </p:par>
                        <p:par>
                          <p:cTn id="60" fill="hold">
                            <p:stCondLst>
                              <p:cond delay="28000"/>
                            </p:stCondLst>
                            <p:childTnLst>
                              <p:par>
                                <p:cTn id="61" presetID="10"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058" y="1066800"/>
            <a:ext cx="8686800" cy="4191000"/>
          </a:xfrm>
        </p:spPr>
        <p:txBody>
          <a:bodyPr/>
          <a:lstStyle/>
          <a:p>
            <a:r>
              <a:rPr lang="en-US" sz="2000" dirty="0"/>
              <a:t>The MySQL server can operate in different SQL modes, and can apply these modes differently for different clients, depending on the value of the </a:t>
            </a:r>
            <a:r>
              <a:rPr lang="en-US" sz="2000" dirty="0" err="1"/>
              <a:t>sql_mode</a:t>
            </a:r>
            <a:r>
              <a:rPr lang="en-US" sz="2000" dirty="0"/>
              <a:t> system variable. </a:t>
            </a:r>
            <a:endParaRPr lang="en-US" sz="2000" dirty="0" smtClean="0"/>
          </a:p>
          <a:p>
            <a:r>
              <a:rPr lang="en-US" dirty="0" smtClean="0"/>
              <a:t>The </a:t>
            </a:r>
            <a:r>
              <a:rPr lang="en-US" dirty="0"/>
              <a:t>default SQL mode is empty (no modes set</a:t>
            </a:r>
            <a:r>
              <a:rPr lang="en-US" dirty="0" smtClean="0"/>
              <a:t>).</a:t>
            </a:r>
          </a:p>
          <a:p>
            <a:pPr marL="0" indent="0">
              <a:buNone/>
            </a:pPr>
            <a:endParaRPr lang="en-US" dirty="0" smtClean="0"/>
          </a:p>
          <a:p>
            <a:r>
              <a:rPr lang="en-US" u="sng" dirty="0" smtClean="0"/>
              <a:t>ANSI </a:t>
            </a:r>
            <a:r>
              <a:rPr lang="en-US" dirty="0" smtClean="0"/>
              <a:t> - This </a:t>
            </a:r>
            <a:r>
              <a:rPr lang="en-US" dirty="0"/>
              <a:t>mode changes syntax and behavior to conform more closely to standard SQL</a:t>
            </a:r>
            <a:r>
              <a:rPr lang="en-US" dirty="0" smtClean="0"/>
              <a:t>.</a:t>
            </a:r>
            <a:endParaRPr lang="en-US" dirty="0"/>
          </a:p>
          <a:p>
            <a:r>
              <a:rPr lang="en-US" u="sng" dirty="0" smtClean="0"/>
              <a:t>STRICT_TRANS_TABLES</a:t>
            </a:r>
            <a:r>
              <a:rPr lang="en-US" dirty="0" smtClean="0"/>
              <a:t> - If </a:t>
            </a:r>
            <a:r>
              <a:rPr lang="en-US" dirty="0"/>
              <a:t>a value could not be inserted as given into a transactional table, abort the statement. For a </a:t>
            </a:r>
            <a:r>
              <a:rPr lang="en-US" dirty="0" smtClean="0"/>
              <a:t>non-transactional </a:t>
            </a:r>
            <a:r>
              <a:rPr lang="en-US" dirty="0"/>
              <a:t>table, abort the statement if the value occurs in a single-row statement or the first row of a multiple-row statement. </a:t>
            </a:r>
            <a:endParaRPr lang="en-US" dirty="0" smtClean="0"/>
          </a:p>
          <a:p>
            <a:r>
              <a:rPr lang="en-US" u="sng" dirty="0" smtClean="0"/>
              <a:t>TRADITIONAL</a:t>
            </a:r>
            <a:r>
              <a:rPr lang="en-US" dirty="0" smtClean="0"/>
              <a:t> - Make </a:t>
            </a:r>
            <a:r>
              <a:rPr lang="en-US" dirty="0"/>
              <a:t>MySQL behave like a “traditional” SQL database system. A simple description of this mode is “give an error instead of a warning” when inserting an incorrect value into a column.</a:t>
            </a:r>
          </a:p>
          <a:p>
            <a:endParaRPr lang="en-US" dirty="0" smtClean="0"/>
          </a:p>
        </p:txBody>
      </p:sp>
      <p:sp>
        <p:nvSpPr>
          <p:cNvPr id="2" name="Title 1"/>
          <p:cNvSpPr>
            <a:spLocks noGrp="1"/>
          </p:cNvSpPr>
          <p:nvPr>
            <p:ph type="title"/>
          </p:nvPr>
        </p:nvSpPr>
        <p:spPr>
          <a:noFill/>
          <a:ln>
            <a:noFill/>
          </a:ln>
        </p:spPr>
        <p:txBody>
          <a:bodyPr anchor="ctr"/>
          <a:lstStyle/>
          <a:p>
            <a:r>
              <a:rPr lang="en-US" sz="3600" dirty="0"/>
              <a:t>Server SQL Modes</a:t>
            </a:r>
          </a:p>
        </p:txBody>
      </p:sp>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34</a:t>
            </a:fld>
            <a:endParaRPr lang="en-US" sz="1400" dirty="0"/>
          </a:p>
        </p:txBody>
      </p:sp>
      <p:sp>
        <p:nvSpPr>
          <p:cNvPr id="5" name="TextBox 4"/>
          <p:cNvSpPr txBox="1"/>
          <p:nvPr/>
        </p:nvSpPr>
        <p:spPr>
          <a:xfrm>
            <a:off x="1447800" y="5421868"/>
            <a:ext cx="56388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i="1" dirty="0" smtClean="0">
                <a:solidFill>
                  <a:schemeClr val="tx1"/>
                </a:solidFill>
              </a:rPr>
              <a:t>Example: SET </a:t>
            </a:r>
            <a:r>
              <a:rPr lang="en-US" b="1" i="1" dirty="0">
                <a:solidFill>
                  <a:schemeClr val="tx1"/>
                </a:solidFill>
              </a:rPr>
              <a:t>SQL_MODE="ONLY_FULL_GROUP_BY" </a:t>
            </a:r>
            <a:endParaRPr lang="en-US" dirty="0"/>
          </a:p>
        </p:txBody>
      </p:sp>
    </p:spTree>
    <p:extLst>
      <p:ext uri="{BB962C8B-B14F-4D97-AF65-F5344CB8AC3E}">
        <p14:creationId xmlns:p14="http://schemas.microsoft.com/office/powerpoint/2010/main" val="316932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058" y="990600"/>
            <a:ext cx="8686800" cy="1981200"/>
          </a:xfrm>
        </p:spPr>
        <p:txBody>
          <a:bodyPr/>
          <a:lstStyle/>
          <a:p>
            <a:r>
              <a:rPr lang="en-US" sz="2000" dirty="0"/>
              <a:t>Do not permit queries for which the select list or </a:t>
            </a:r>
            <a:r>
              <a:rPr lang="en-US" sz="2000" dirty="0" smtClean="0"/>
              <a:t>HAVING </a:t>
            </a:r>
            <a:r>
              <a:rPr lang="en-US" sz="2000" dirty="0"/>
              <a:t>list refers to </a:t>
            </a:r>
            <a:r>
              <a:rPr lang="en-US" sz="2000" dirty="0" smtClean="0"/>
              <a:t>non-aggregated </a:t>
            </a:r>
            <a:r>
              <a:rPr lang="en-US" sz="2000" dirty="0"/>
              <a:t>columns that are not named in the GROUP BY clause</a:t>
            </a:r>
            <a:r>
              <a:rPr lang="en-US" sz="2000" dirty="0" smtClean="0"/>
              <a:t>.</a:t>
            </a:r>
            <a:endParaRPr lang="en-US" sz="2000" dirty="0"/>
          </a:p>
          <a:p>
            <a:r>
              <a:rPr lang="en-US" sz="2000" dirty="0"/>
              <a:t>The following queries are invalid with ONLY_FULL_GROUP_BY enabled. The first is invalid because address in the select list is not named in the GROUP BY clause, and the second because </a:t>
            </a:r>
            <a:r>
              <a:rPr lang="en-US" sz="2000" dirty="0" err="1"/>
              <a:t>max_age</a:t>
            </a:r>
            <a:r>
              <a:rPr lang="en-US" sz="2000" dirty="0"/>
              <a:t> in the HAVING clause is not named in the GROUP BY clause</a:t>
            </a:r>
            <a:r>
              <a:rPr lang="en-US" sz="2000" dirty="0" smtClean="0"/>
              <a:t>:</a:t>
            </a:r>
          </a:p>
          <a:p>
            <a:endParaRPr lang="en-US" sz="2000" dirty="0"/>
          </a:p>
        </p:txBody>
      </p:sp>
      <p:sp>
        <p:nvSpPr>
          <p:cNvPr id="2" name="Title 1"/>
          <p:cNvSpPr>
            <a:spLocks noGrp="1"/>
          </p:cNvSpPr>
          <p:nvPr>
            <p:ph type="title"/>
          </p:nvPr>
        </p:nvSpPr>
        <p:spPr>
          <a:noFill/>
          <a:ln>
            <a:noFill/>
          </a:ln>
        </p:spPr>
        <p:txBody>
          <a:bodyPr anchor="ctr"/>
          <a:lstStyle/>
          <a:p>
            <a:r>
              <a:rPr lang="en-US" sz="3600" dirty="0"/>
              <a:t>ONLY_FULL_GROUP_BY</a:t>
            </a:r>
          </a:p>
        </p:txBody>
      </p:sp>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35</a:t>
            </a:fld>
            <a:endParaRPr lang="en-US" sz="1400" dirty="0"/>
          </a:p>
        </p:txBody>
      </p:sp>
      <p:sp>
        <p:nvSpPr>
          <p:cNvPr id="4" name="TextBox 3"/>
          <p:cNvSpPr txBox="1"/>
          <p:nvPr/>
        </p:nvSpPr>
        <p:spPr>
          <a:xfrm>
            <a:off x="609600" y="2971800"/>
            <a:ext cx="8077200"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mysql</a:t>
            </a:r>
            <a:r>
              <a:rPr lang="en-US" dirty="0"/>
              <a:t>&gt; </a:t>
            </a:r>
            <a:r>
              <a:rPr lang="en-US" b="1" dirty="0"/>
              <a:t>SELECT name, address, MAX(age) FROM t GROUP BY name;</a:t>
            </a:r>
            <a:r>
              <a:rPr lang="en-US" dirty="0"/>
              <a:t> </a:t>
            </a:r>
            <a:endParaRPr lang="en-US" dirty="0" smtClean="0"/>
          </a:p>
          <a:p>
            <a:r>
              <a:rPr lang="en-US" dirty="0" smtClean="0"/>
              <a:t>ERROR </a:t>
            </a:r>
            <a:r>
              <a:rPr lang="en-US" dirty="0"/>
              <a:t>1055 (42000): '</a:t>
            </a:r>
            <a:r>
              <a:rPr lang="en-US" dirty="0" err="1"/>
              <a:t>t.address</a:t>
            </a:r>
            <a:r>
              <a:rPr lang="en-US" dirty="0"/>
              <a:t>' isn't in GROUP BY </a:t>
            </a:r>
            <a:endParaRPr lang="en-US" dirty="0" smtClean="0"/>
          </a:p>
          <a:p>
            <a:endParaRPr lang="en-US" dirty="0"/>
          </a:p>
          <a:p>
            <a:r>
              <a:rPr lang="en-US" dirty="0" err="1" smtClean="0"/>
              <a:t>mysql</a:t>
            </a:r>
            <a:r>
              <a:rPr lang="en-US" dirty="0"/>
              <a:t>&gt; </a:t>
            </a:r>
            <a:r>
              <a:rPr lang="en-US" b="1" dirty="0"/>
              <a:t>SELECT name, MAX(age) AS </a:t>
            </a:r>
            <a:r>
              <a:rPr lang="en-US" b="1" dirty="0" err="1"/>
              <a:t>max_age</a:t>
            </a:r>
            <a:r>
              <a:rPr lang="en-US" b="1" dirty="0"/>
              <a:t> FROM t GROUP BY name</a:t>
            </a:r>
            <a:r>
              <a:rPr lang="en-US" dirty="0"/>
              <a:t> </a:t>
            </a:r>
            <a:r>
              <a:rPr lang="en-US" dirty="0" smtClean="0"/>
              <a:t> </a:t>
            </a:r>
            <a:r>
              <a:rPr lang="en-US" b="1" dirty="0"/>
              <a:t>HAVING </a:t>
            </a:r>
            <a:r>
              <a:rPr lang="en-US" b="1" dirty="0" err="1"/>
              <a:t>max_age</a:t>
            </a:r>
            <a:r>
              <a:rPr lang="en-US" b="1" dirty="0"/>
              <a:t> &lt; 30;</a:t>
            </a:r>
            <a:r>
              <a:rPr lang="en-US" dirty="0"/>
              <a:t> </a:t>
            </a:r>
            <a:endParaRPr lang="en-US" dirty="0" smtClean="0"/>
          </a:p>
          <a:p>
            <a:r>
              <a:rPr lang="en-US" dirty="0" smtClean="0"/>
              <a:t>Empty </a:t>
            </a:r>
            <a:r>
              <a:rPr lang="en-US" dirty="0"/>
              <a:t>set (0.00 sec) ERROR 1463 (42000): Non-grouping field '</a:t>
            </a:r>
            <a:r>
              <a:rPr lang="en-US" dirty="0" err="1"/>
              <a:t>max_age</a:t>
            </a:r>
            <a:r>
              <a:rPr lang="en-US" dirty="0"/>
              <a:t>' is used in HAVING clause</a:t>
            </a:r>
          </a:p>
        </p:txBody>
      </p:sp>
      <p:sp>
        <p:nvSpPr>
          <p:cNvPr id="6" name="Content Placeholder 2"/>
          <p:cNvSpPr txBox="1">
            <a:spLocks/>
          </p:cNvSpPr>
          <p:nvPr/>
        </p:nvSpPr>
        <p:spPr bwMode="auto">
          <a:xfrm>
            <a:off x="228600" y="5041225"/>
            <a:ext cx="8686800" cy="214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1" fontAlgn="base" hangingPunct="1">
              <a:lnSpc>
                <a:spcPct val="100000"/>
              </a:lnSpc>
              <a:spcBef>
                <a:spcPct val="20000"/>
              </a:spcBef>
              <a:spcAft>
                <a:spcPct val="0"/>
              </a:spcAft>
              <a:buFont typeface="Arial" pitchFamily="34" charset="0"/>
              <a:buChar char="•"/>
              <a:defRPr lang="en-US" sz="1800" kern="120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Font typeface="Calibri" pitchFamily="34" charset="0"/>
              <a:buChar char="—"/>
              <a:defRPr lang="en-US" sz="1800" kern="1200">
                <a:solidFill>
                  <a:schemeClr val="tx1"/>
                </a:solidFill>
                <a:latin typeface="+mn-lt"/>
                <a:ea typeface="+mn-ea"/>
                <a:cs typeface="+mn-cs"/>
              </a:defRPr>
            </a:lvl2pPr>
            <a:lvl3pPr marL="1200150" indent="-285750" algn="l" rtl="0" eaLnBrk="1" fontAlgn="base" hangingPunct="1">
              <a:lnSpc>
                <a:spcPct val="100000"/>
              </a:lnSpc>
              <a:spcBef>
                <a:spcPct val="20000"/>
              </a:spcBef>
              <a:spcAft>
                <a:spcPct val="0"/>
              </a:spcAft>
              <a:buFont typeface="Calibri" pitchFamily="34" charset="0"/>
              <a:buChar char="—"/>
              <a:defRPr lang="en-US" sz="1800" kern="1200">
                <a:solidFill>
                  <a:schemeClr val="tx1"/>
                </a:solidFill>
                <a:latin typeface="+mn-lt"/>
                <a:ea typeface="+mn-ea"/>
                <a:cs typeface="+mn-cs"/>
              </a:defRPr>
            </a:lvl3pPr>
            <a:lvl4pPr marL="1657350" indent="-285750" algn="l" rtl="0" eaLnBrk="1" fontAlgn="base" hangingPunct="1">
              <a:lnSpc>
                <a:spcPct val="100000"/>
              </a:lnSpc>
              <a:spcBef>
                <a:spcPct val="20000"/>
              </a:spcBef>
              <a:spcAft>
                <a:spcPct val="0"/>
              </a:spcAft>
              <a:buFont typeface="Arial" pitchFamily="34" charset="0"/>
              <a:buChar char="•"/>
              <a:defRPr lang="en-US" sz="1800" kern="1200">
                <a:solidFill>
                  <a:schemeClr val="tx1"/>
                </a:solidFill>
                <a:latin typeface="+mn-lt"/>
                <a:ea typeface="+mn-ea"/>
                <a:cs typeface="+mn-cs"/>
              </a:defRPr>
            </a:lvl4pPr>
            <a:lvl5pPr marL="2057400" indent="-228600" algn="l" rtl="0" eaLnBrk="1" fontAlgn="base" hangingPunct="1">
              <a:lnSpc>
                <a:spcPct val="100000"/>
              </a:lnSpc>
              <a:spcBef>
                <a:spcPct val="20000"/>
              </a:spcBef>
              <a:spcAft>
                <a:spcPct val="0"/>
              </a:spcAft>
              <a:buFont typeface="Calibri"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 the second example, the query could be rewritten to use HAVING MAX(age) instead, so that the reference is to a column named in an aggregate function. (</a:t>
            </a:r>
            <a:r>
              <a:rPr lang="en-US" dirty="0" err="1" smtClean="0"/>
              <a:t>max_age</a:t>
            </a:r>
            <a:r>
              <a:rPr lang="en-US" dirty="0" smtClean="0"/>
              <a:t> fails because it </a:t>
            </a:r>
            <a:r>
              <a:rPr lang="en-US" i="1" dirty="0" smtClean="0"/>
              <a:t>is</a:t>
            </a:r>
            <a:r>
              <a:rPr lang="en-US" dirty="0" smtClean="0"/>
              <a:t> an aggregate function.)</a:t>
            </a:r>
          </a:p>
          <a:p>
            <a:r>
              <a:rPr lang="en-US" dirty="0" smtClean="0"/>
              <a:t>In addition, if a query has aggregate functions and no GROUP BY clause, it cannot have non-aggregated columns in the select list or ORDER BY list:</a:t>
            </a:r>
          </a:p>
          <a:p>
            <a:endParaRPr lang="en-US" dirty="0" smtClean="0"/>
          </a:p>
        </p:txBody>
      </p:sp>
    </p:spTree>
    <p:extLst>
      <p:ext uri="{BB962C8B-B14F-4D97-AF65-F5344CB8AC3E}">
        <p14:creationId xmlns:p14="http://schemas.microsoft.com/office/powerpoint/2010/main" val="104485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sp>
        <p:nvSpPr>
          <p:cNvPr id="7" name="Rectangle 6"/>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rPr>
              <a:t>Now we have successfully implemented few of Tim’s</a:t>
            </a:r>
            <a:r>
              <a:rPr lang="en-US" sz="2000" dirty="0" smtClean="0">
                <a:solidFill>
                  <a:srgbClr val="FF0000"/>
                </a:solidFill>
              </a:rPr>
              <a:t> </a:t>
            </a:r>
            <a:r>
              <a:rPr lang="en-US" sz="2000" dirty="0">
                <a:solidFill>
                  <a:schemeClr val="tx1"/>
                </a:solidFill>
              </a:rPr>
              <a:t>requirements. </a:t>
            </a: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514600" y="2133600"/>
            <a:ext cx="1295400" cy="885044"/>
          </a:xfrm>
          <a:prstGeom prst="wedgeRoundRectCallout">
            <a:avLst>
              <a:gd name="adj1" fmla="val -112882"/>
              <a:gd name="adj2" fmla="val 6783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Yeah!</a:t>
            </a:r>
          </a:p>
        </p:txBody>
      </p:sp>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36</a:t>
            </a:fld>
            <a:endParaRPr lang="en-US" sz="1400" dirty="0"/>
          </a:p>
        </p:txBody>
      </p:sp>
    </p:spTree>
    <p:extLst>
      <p:ext uri="{BB962C8B-B14F-4D97-AF65-F5344CB8AC3E}">
        <p14:creationId xmlns:p14="http://schemas.microsoft.com/office/powerpoint/2010/main" val="2624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US" sz="3600" dirty="0"/>
              <a:t>Any Questions?</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518349" y="1612699"/>
            <a:ext cx="4339652" cy="4443328"/>
          </a:xfrm>
          <a:prstGeom prst="rect">
            <a:avLst/>
          </a:prstGeom>
          <a:noFill/>
          <a:ln>
            <a:noFill/>
          </a:ln>
        </p:spPr>
      </p:pic>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37</a:t>
            </a:fld>
            <a:endParaRPr lang="en-US" sz="1400" dirty="0"/>
          </a:p>
        </p:txBody>
      </p:sp>
    </p:spTree>
    <p:extLst>
      <p:ext uri="{BB962C8B-B14F-4D97-AF65-F5344CB8AC3E}">
        <p14:creationId xmlns:p14="http://schemas.microsoft.com/office/powerpoint/2010/main" val="352204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28600" y="1295401"/>
            <a:ext cx="8686800" cy="609600"/>
          </a:xfrm>
        </p:spPr>
        <p:txBody>
          <a:bodyPr/>
          <a:lstStyle/>
          <a:p>
            <a:r>
              <a:rPr lang="en-US" sz="2000" dirty="0" smtClean="0"/>
              <a:t>Now that we are well versed with commands, let’s test our understanding using a short case study.</a:t>
            </a:r>
          </a:p>
          <a:p>
            <a:endParaRPr lang="en-US" dirty="0" smtClean="0"/>
          </a:p>
          <a:p>
            <a:endParaRPr lang="en-US" dirty="0" smtClean="0"/>
          </a:p>
          <a:p>
            <a:endParaRPr lang="en-US" dirty="0"/>
          </a:p>
        </p:txBody>
      </p:sp>
      <p:sp>
        <p:nvSpPr>
          <p:cNvPr id="3" name="Title 2"/>
          <p:cNvSpPr>
            <a:spLocks noGrp="1"/>
          </p:cNvSpPr>
          <p:nvPr>
            <p:ph type="title"/>
          </p:nvPr>
        </p:nvSpPr>
        <p:spPr>
          <a:noFill/>
          <a:ln>
            <a:noFill/>
          </a:ln>
        </p:spPr>
        <p:txBody>
          <a:bodyPr anchor="ctr"/>
          <a:lstStyle/>
          <a:p>
            <a:r>
              <a:rPr lang="en-US" sz="3600"/>
              <a:t>Activity</a:t>
            </a:r>
            <a:endParaRPr lang="en-US" sz="3600" dirty="0"/>
          </a:p>
        </p:txBody>
      </p:sp>
      <p:sp>
        <p:nvSpPr>
          <p:cNvPr id="12" name="TextBox 11"/>
          <p:cNvSpPr txBox="1"/>
          <p:nvPr/>
        </p:nvSpPr>
        <p:spPr>
          <a:xfrm>
            <a:off x="228600" y="2799814"/>
            <a:ext cx="8686800" cy="3600986"/>
          </a:xfrm>
          <a:prstGeom prst="rect">
            <a:avLst/>
          </a:prstGeom>
          <a:noFill/>
        </p:spPr>
        <p:txBody>
          <a:bodyPr wrap="square" rtlCol="0">
            <a:spAutoFit/>
          </a:bodyPr>
          <a:lstStyle/>
          <a:p>
            <a:pPr marL="342900" lvl="0" indent="-342900" fontAlgn="base">
              <a:spcAft>
                <a:spcPct val="0"/>
              </a:spcAft>
              <a:buFont typeface="Arial" pitchFamily="34" charset="0"/>
              <a:buChar char="•"/>
            </a:pPr>
            <a:r>
              <a:rPr lang="en-US" sz="2000" dirty="0" smtClean="0">
                <a:solidFill>
                  <a:prstClr val="black"/>
                </a:solidFill>
              </a:rPr>
              <a:t>Case Study Scenario: </a:t>
            </a:r>
          </a:p>
          <a:p>
            <a:pPr marL="742950" lvl="1" indent="-285750" fontAlgn="base">
              <a:spcAft>
                <a:spcPct val="0"/>
              </a:spcAft>
              <a:buFont typeface="Arial" charset="0"/>
              <a:buChar char="–"/>
            </a:pPr>
            <a:r>
              <a:rPr lang="en-US" dirty="0" smtClean="0">
                <a:solidFill>
                  <a:prstClr val="black"/>
                </a:solidFill>
              </a:rPr>
              <a:t>This case study is to develop a Course Management System (CMS) for ABC University. The following are the two use cases for which the database needs to be designed.</a:t>
            </a:r>
          </a:p>
          <a:p>
            <a:pPr marL="342900" lvl="0" indent="-342900" fontAlgn="base">
              <a:spcAft>
                <a:spcPct val="0"/>
              </a:spcAft>
              <a:buFont typeface="Arial" pitchFamily="34" charset="0"/>
              <a:buChar char="•"/>
            </a:pPr>
            <a:r>
              <a:rPr lang="en-US" sz="2000" dirty="0" smtClean="0">
                <a:solidFill>
                  <a:prstClr val="black"/>
                </a:solidFill>
              </a:rPr>
              <a:t>Add Course:</a:t>
            </a:r>
          </a:p>
          <a:p>
            <a:pPr marL="742950" lvl="1" indent="-285750" fontAlgn="base">
              <a:spcAft>
                <a:spcPct val="0"/>
              </a:spcAft>
              <a:buFont typeface="Arial" charset="0"/>
              <a:buChar char="–"/>
            </a:pPr>
            <a:r>
              <a:rPr lang="en-US" dirty="0" smtClean="0">
                <a:solidFill>
                  <a:prstClr val="black"/>
                </a:solidFill>
              </a:rPr>
              <a:t>To add the course details into the course management system.</a:t>
            </a:r>
          </a:p>
          <a:p>
            <a:pPr marL="342900" lvl="0" indent="-342900" fontAlgn="base">
              <a:spcAft>
                <a:spcPct val="0"/>
              </a:spcAft>
              <a:buFont typeface="Arial" pitchFamily="34" charset="0"/>
              <a:buChar char="•"/>
            </a:pPr>
            <a:r>
              <a:rPr lang="en-US" sz="2000" dirty="0" smtClean="0">
                <a:solidFill>
                  <a:prstClr val="black"/>
                </a:solidFill>
              </a:rPr>
              <a:t>Retrieve Course:</a:t>
            </a:r>
          </a:p>
          <a:p>
            <a:pPr marL="742950" lvl="1" indent="-285750" fontAlgn="base">
              <a:spcAft>
                <a:spcPct val="0"/>
              </a:spcAft>
              <a:buFont typeface="Arial" charset="0"/>
              <a:buChar char="–"/>
            </a:pPr>
            <a:r>
              <a:rPr lang="en-US" dirty="0" smtClean="0">
                <a:solidFill>
                  <a:prstClr val="black"/>
                </a:solidFill>
              </a:rPr>
              <a:t>Retrieve the courses stored in the system and display it.</a:t>
            </a:r>
          </a:p>
          <a:p>
            <a:pPr marL="342900" lvl="0" indent="-342900" fontAlgn="base">
              <a:spcAft>
                <a:spcPct val="0"/>
              </a:spcAft>
              <a:buFont typeface="Arial" pitchFamily="34" charset="0"/>
              <a:buChar char="•"/>
            </a:pPr>
            <a:r>
              <a:rPr lang="en-US" sz="2000" dirty="0" smtClean="0">
                <a:solidFill>
                  <a:prstClr val="black"/>
                </a:solidFill>
              </a:rPr>
              <a:t>The courses to be added will have the following attributes: Course Code, Course Name, Number of participants, Course Description, Course Duration, Course start date, and Course Type.</a:t>
            </a:r>
          </a:p>
          <a:p>
            <a:endParaRPr lang="en-US" dirty="0"/>
          </a:p>
        </p:txBody>
      </p:sp>
      <p:sp>
        <p:nvSpPr>
          <p:cNvPr id="13"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a:off x="1600200" y="2129135"/>
            <a:ext cx="60960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245654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1000"/>
                                        <p:tgtEl>
                                          <p:spTgt spid="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Effect transition="in" filter="fade">
                                      <p:cBhvr>
                                        <p:cTn id="23" dur="1000"/>
                                        <p:tgtEl>
                                          <p:spTgt spid="12">
                                            <p:txEl>
                                              <p:pRg st="2" end="2"/>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1000"/>
                                        <p:tgtEl>
                                          <p:spTgt spid="12">
                                            <p:txEl>
                                              <p:pRg st="3" end="3"/>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1000"/>
                                        <p:tgtEl>
                                          <p:spTgt spid="12">
                                            <p:txEl>
                                              <p:pRg st="4" end="4"/>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fade">
                                      <p:cBhvr>
                                        <p:cTn id="35" dur="1000"/>
                                        <p:tgtEl>
                                          <p:spTgt spid="12">
                                            <p:txEl>
                                              <p:pRg st="5" end="5"/>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animEffect transition="in" filter="fade">
                                      <p:cBhvr>
                                        <p:cTn id="39" dur="10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365760">
              <a:lnSpc>
                <a:spcPct val="120000"/>
              </a:lnSpc>
            </a:pPr>
            <a:r>
              <a:rPr lang="en-US" sz="2000" dirty="0"/>
              <a:t>Problem </a:t>
            </a:r>
            <a:r>
              <a:rPr lang="en-US" sz="2000" dirty="0" smtClean="0"/>
              <a:t>1:</a:t>
            </a:r>
            <a:endParaRPr lang="en-US" sz="2000" dirty="0"/>
          </a:p>
          <a:p>
            <a:pPr lvl="1" indent="-365760">
              <a:buFont typeface="Calibri" pitchFamily="34" charset="0"/>
              <a:buChar char="—"/>
            </a:pPr>
            <a:r>
              <a:rPr lang="en-US" dirty="0"/>
              <a:t>Develop a </a:t>
            </a:r>
            <a:r>
              <a:rPr lang="en-US" dirty="0" smtClean="0"/>
              <a:t>query  </a:t>
            </a:r>
            <a:r>
              <a:rPr lang="en-US" dirty="0"/>
              <a:t>which would  retrieve the total number of students enrolled for courses on a specific date grouped by course start date and display course start date and total number of students.</a:t>
            </a:r>
          </a:p>
          <a:p>
            <a:pPr indent="-365760">
              <a:lnSpc>
                <a:spcPct val="120000"/>
              </a:lnSpc>
            </a:pPr>
            <a:endParaRPr lang="en-US" dirty="0"/>
          </a:p>
          <a:p>
            <a:pPr indent="-365760">
              <a:lnSpc>
                <a:spcPct val="120000"/>
              </a:lnSpc>
            </a:pPr>
            <a:r>
              <a:rPr lang="en-US" sz="2000" dirty="0"/>
              <a:t>Problem 2:</a:t>
            </a:r>
          </a:p>
          <a:p>
            <a:pPr lvl="1" indent="-365760">
              <a:buFont typeface="Calibri" pitchFamily="34" charset="0"/>
              <a:buChar char="—"/>
            </a:pPr>
            <a:r>
              <a:rPr lang="en-US" dirty="0"/>
              <a:t>Develop a query  which would  retrieve the total number of students enrolled for courses where </a:t>
            </a:r>
            <a:r>
              <a:rPr lang="en-US" dirty="0" err="1"/>
              <a:t>course_type</a:t>
            </a:r>
            <a:r>
              <a:rPr lang="en-US" dirty="0"/>
              <a:t>=“CLR” grouped by course start date and display course start date and total number of students.</a:t>
            </a:r>
          </a:p>
          <a:p>
            <a:pPr>
              <a:buNone/>
            </a:pPr>
            <a:endParaRPr sz="1800" dirty="0" smtClean="0"/>
          </a:p>
        </p:txBody>
      </p:sp>
      <p:sp>
        <p:nvSpPr>
          <p:cNvPr id="2" name="Title 1"/>
          <p:cNvSpPr>
            <a:spLocks noGrp="1"/>
          </p:cNvSpPr>
          <p:nvPr>
            <p:ph type="title"/>
          </p:nvPr>
        </p:nvSpPr>
        <p:spPr>
          <a:noFill/>
          <a:ln>
            <a:noFill/>
          </a:ln>
        </p:spPr>
        <p:txBody>
          <a:bodyPr anchor="ctr"/>
          <a:lstStyle/>
          <a:p>
            <a:r>
              <a:rPr lang="en-US" sz="3600" dirty="0"/>
              <a:t>Lend a Hand</a:t>
            </a:r>
          </a:p>
        </p:txBody>
      </p:sp>
      <p:pic>
        <p:nvPicPr>
          <p:cNvPr id="8" name="Picture 2"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4619" b="13742"/>
          <a:stretch/>
        </p:blipFill>
        <p:spPr bwMode="auto">
          <a:xfrm>
            <a:off x="7577366" y="76200"/>
            <a:ext cx="1384072" cy="79323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39</a:t>
            </a:fld>
            <a:endParaRPr lang="en-US" sz="1400" dirty="0"/>
          </a:p>
        </p:txBody>
      </p:sp>
    </p:spTree>
    <p:extLst>
      <p:ext uri="{BB962C8B-B14F-4D97-AF65-F5344CB8AC3E}">
        <p14:creationId xmlns:p14="http://schemas.microsoft.com/office/powerpoint/2010/main" val="123356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953000" cy="4525963"/>
          </a:xfrm>
        </p:spPr>
        <p:txBody>
          <a:bodyPr/>
          <a:lstStyle/>
          <a:p>
            <a:r>
              <a:rPr lang="en-US" sz="2000" dirty="0" smtClean="0"/>
              <a:t>At the end of this session, you will be able to:</a:t>
            </a:r>
          </a:p>
          <a:p>
            <a:pPr marL="685800" lvl="3"/>
            <a:r>
              <a:rPr lang="en-US" dirty="0" smtClean="0"/>
              <a:t>Identify the clauses in ANSI SQL concepts</a:t>
            </a:r>
            <a:endParaRPr lang="en-US" strike="sngStrike" dirty="0" smtClean="0"/>
          </a:p>
          <a:p>
            <a:pPr marL="685800" lvl="3"/>
            <a:r>
              <a:rPr lang="en-US" dirty="0" smtClean="0"/>
              <a:t>Define Group By Clause</a:t>
            </a:r>
          </a:p>
          <a:p>
            <a:pPr marL="685800" lvl="3"/>
            <a:r>
              <a:rPr lang="en-US" dirty="0" smtClean="0"/>
              <a:t>Define Having Clause</a:t>
            </a:r>
          </a:p>
          <a:p>
            <a:pPr marL="685800" lvl="3"/>
            <a:r>
              <a:rPr lang="en-US" dirty="0" smtClean="0"/>
              <a:t>Define Order </a:t>
            </a:r>
            <a:r>
              <a:rPr lang="en-US" dirty="0"/>
              <a:t>By </a:t>
            </a:r>
            <a:r>
              <a:rPr lang="en-US" dirty="0" smtClean="0"/>
              <a:t>Clause</a:t>
            </a:r>
            <a:endParaRPr lang="en-US" dirty="0"/>
          </a:p>
        </p:txBody>
      </p:sp>
      <p:sp>
        <p:nvSpPr>
          <p:cNvPr id="6" name="Title 1"/>
          <p:cNvSpPr>
            <a:spLocks noGrp="1"/>
          </p:cNvSpPr>
          <p:nvPr>
            <p:ph type="title"/>
          </p:nvPr>
        </p:nvSpPr>
        <p:spPr/>
        <p:txBody>
          <a:bodyPr/>
          <a:lstStyle/>
          <a:p>
            <a:r>
              <a:rPr lang="en-US" sz="3600" dirty="0"/>
              <a:t>Objectives</a:t>
            </a:r>
          </a:p>
        </p:txBody>
      </p:sp>
      <p:pic>
        <p:nvPicPr>
          <p:cNvPr id="9" name="Picture 2" descr="C:\Users\313869\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828800"/>
            <a:ext cx="3511706" cy="357478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a:t>
            </a:fld>
            <a:endParaRPr 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9"/>
                                        </p:tgtEl>
                                        <p:attrNameLst>
                                          <p:attrName>r</p:attrName>
                                        </p:attrNameLst>
                                      </p:cBhvr>
                                    </p:animRot>
                                  </p:childTnLst>
                                </p:cTn>
                              </p:par>
                            </p:childTnLst>
                          </p:cTn>
                        </p:par>
                        <p:par>
                          <p:cTn id="7" fill="hold">
                            <p:stCondLst>
                              <p:cond delay="2000"/>
                            </p:stCondLst>
                            <p:childTnLst>
                              <p:par>
                                <p:cTn id="8" presetID="2" presetClass="entr" presetSubtype="8"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2" presetClass="entr" presetSubtype="8"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 presetClass="entr" presetSubtype="8"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3500"/>
                            </p:stCondLst>
                            <p:childTnLst>
                              <p:par>
                                <p:cTn id="23" presetID="2" presetClass="entr" presetSubtype="8"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2" presetClass="entr" presetSubtype="8" fill="hold"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1200"/>
              </a:spcBef>
              <a:defRPr/>
            </a:pPr>
            <a:r>
              <a:rPr lang="en-US" sz="2000" dirty="0">
                <a:cs typeface="Arial" pitchFamily="34" charset="0"/>
              </a:rPr>
              <a:t>Solution 1:</a:t>
            </a:r>
          </a:p>
          <a:p>
            <a:pPr marL="857250" lvl="2" indent="-112713">
              <a:buNone/>
            </a:pPr>
            <a:r>
              <a:rPr lang="en-US" dirty="0">
                <a:solidFill>
                  <a:srgbClr val="0070C0"/>
                </a:solidFill>
                <a:latin typeface="Courier New" pitchFamily="49" charset="0"/>
                <a:cs typeface="Courier New" pitchFamily="49" charset="0"/>
              </a:rPr>
              <a:t>SELECT </a:t>
            </a:r>
            <a:r>
              <a:rPr lang="en-US" dirty="0">
                <a:solidFill>
                  <a:srgbClr val="BC8F00"/>
                </a:solidFill>
                <a:latin typeface="Courier New" pitchFamily="49" charset="0"/>
                <a:cs typeface="Courier New" pitchFamily="49" charset="0"/>
              </a:rPr>
              <a:t>SUM(NO_OF_PARTICIPANTS</a:t>
            </a:r>
            <a:r>
              <a:rPr lang="en-US" dirty="0">
                <a:solidFill>
                  <a:srgbClr val="0070C0"/>
                </a:solidFill>
                <a:latin typeface="Courier New" pitchFamily="49" charset="0"/>
                <a:cs typeface="Courier New" pitchFamily="49" charset="0"/>
              </a:rPr>
              <a:t>),</a:t>
            </a:r>
            <a:r>
              <a:rPr lang="en-US" dirty="0">
                <a:solidFill>
                  <a:srgbClr val="BC8F00"/>
                </a:solidFill>
                <a:latin typeface="Courier New" pitchFamily="49" charset="0"/>
                <a:cs typeface="Courier New" pitchFamily="49" charset="0"/>
              </a:rPr>
              <a:t>COURSE_START_DATE</a:t>
            </a:r>
            <a:r>
              <a:rPr lang="en-US" dirty="0">
                <a:solidFill>
                  <a:srgbClr val="0070C0"/>
                </a:solidFill>
                <a:latin typeface="Courier New" pitchFamily="49" charset="0"/>
                <a:cs typeface="Courier New" pitchFamily="49" charset="0"/>
              </a:rPr>
              <a:t> </a:t>
            </a:r>
          </a:p>
          <a:p>
            <a:pPr marL="857250" lvl="2" indent="-112713">
              <a:buNone/>
            </a:pPr>
            <a:r>
              <a:rPr lang="en-US" dirty="0">
                <a:solidFill>
                  <a:srgbClr val="0070C0"/>
                </a:solidFill>
                <a:latin typeface="Courier New" pitchFamily="49" charset="0"/>
                <a:cs typeface="Courier New" pitchFamily="49" charset="0"/>
              </a:rPr>
              <a:t>FROM </a:t>
            </a:r>
            <a:r>
              <a:rPr lang="en-US" dirty="0">
                <a:solidFill>
                  <a:srgbClr val="BC8F00"/>
                </a:solidFill>
                <a:latin typeface="Courier New" pitchFamily="49" charset="0"/>
                <a:cs typeface="Courier New" pitchFamily="49" charset="0"/>
              </a:rPr>
              <a:t>COURSE_INFO</a:t>
            </a:r>
            <a:r>
              <a:rPr lang="en-US" dirty="0">
                <a:solidFill>
                  <a:srgbClr val="0070C0"/>
                </a:solidFill>
                <a:latin typeface="Courier New" pitchFamily="49" charset="0"/>
                <a:cs typeface="Courier New" pitchFamily="49" charset="0"/>
              </a:rPr>
              <a:t> </a:t>
            </a:r>
          </a:p>
          <a:p>
            <a:pPr marL="857250" lvl="2" indent="-112713">
              <a:buNone/>
            </a:pPr>
            <a:r>
              <a:rPr lang="en-US" dirty="0">
                <a:solidFill>
                  <a:srgbClr val="0070C0"/>
                </a:solidFill>
                <a:latin typeface="Courier New" pitchFamily="49" charset="0"/>
                <a:cs typeface="Courier New" pitchFamily="49" charset="0"/>
              </a:rPr>
              <a:t>GROUP BY </a:t>
            </a:r>
            <a:r>
              <a:rPr lang="en-US" dirty="0" smtClean="0">
                <a:solidFill>
                  <a:srgbClr val="BC8F00"/>
                </a:solidFill>
                <a:latin typeface="Courier New" pitchFamily="49" charset="0"/>
                <a:cs typeface="Courier New" pitchFamily="49" charset="0"/>
              </a:rPr>
              <a:t>COURSE_START_DATE</a:t>
            </a:r>
            <a:endParaRPr lang="en-US" dirty="0" smtClean="0">
              <a:latin typeface="Courier New" pitchFamily="49" charset="0"/>
              <a:cs typeface="Courier New" pitchFamily="49" charset="0"/>
            </a:endParaRPr>
          </a:p>
          <a:p>
            <a:pPr>
              <a:spcBef>
                <a:spcPts val="1200"/>
              </a:spcBef>
              <a:buNone/>
              <a:defRPr/>
            </a:pPr>
            <a:endParaRPr lang="en-US" dirty="0" smtClean="0">
              <a:cs typeface="Arial" pitchFamily="34" charset="0"/>
            </a:endParaRPr>
          </a:p>
          <a:p>
            <a:pPr>
              <a:spcBef>
                <a:spcPts val="1200"/>
              </a:spcBef>
              <a:defRPr/>
            </a:pPr>
            <a:r>
              <a:rPr lang="en-US" sz="2000" dirty="0" smtClean="0">
                <a:cs typeface="Arial" pitchFamily="34" charset="0"/>
              </a:rPr>
              <a:t>Solution 2:</a:t>
            </a:r>
          </a:p>
          <a:p>
            <a:pPr marL="857250" lvl="2" indent="-112713">
              <a:buNone/>
            </a:pPr>
            <a:r>
              <a:rPr lang="en-US" dirty="0" smtClean="0">
                <a:solidFill>
                  <a:srgbClr val="0070C0"/>
                </a:solidFill>
                <a:latin typeface="Courier New" pitchFamily="49" charset="0"/>
                <a:cs typeface="Courier New" pitchFamily="49" charset="0"/>
              </a:rPr>
              <a:t>SELECT </a:t>
            </a:r>
            <a:r>
              <a:rPr lang="en-US" dirty="0">
                <a:solidFill>
                  <a:srgbClr val="0070C0"/>
                </a:solidFill>
                <a:latin typeface="Courier New" pitchFamily="49" charset="0"/>
                <a:cs typeface="Courier New" pitchFamily="49" charset="0"/>
              </a:rPr>
              <a:t>SUM</a:t>
            </a:r>
            <a:r>
              <a:rPr lang="en-US" dirty="0">
                <a:solidFill>
                  <a:srgbClr val="BC8F00"/>
                </a:solidFill>
                <a:latin typeface="Courier New" pitchFamily="49" charset="0"/>
                <a:cs typeface="Courier New" pitchFamily="49" charset="0"/>
              </a:rPr>
              <a:t>(NO_OF_PARTICIPANTS),COURSE_START_DATE </a:t>
            </a:r>
          </a:p>
          <a:p>
            <a:pPr marL="857250" lvl="2" indent="-112713">
              <a:buNone/>
            </a:pPr>
            <a:r>
              <a:rPr lang="en-US" dirty="0">
                <a:solidFill>
                  <a:srgbClr val="0070C0"/>
                </a:solidFill>
                <a:latin typeface="Courier New" pitchFamily="49" charset="0"/>
                <a:cs typeface="Courier New" pitchFamily="49" charset="0"/>
              </a:rPr>
              <a:t>FROM</a:t>
            </a:r>
            <a:r>
              <a:rPr lang="en-US" dirty="0">
                <a:solidFill>
                  <a:srgbClr val="BC8F00"/>
                </a:solidFill>
                <a:latin typeface="Courier New" pitchFamily="49" charset="0"/>
                <a:cs typeface="Courier New" pitchFamily="49" charset="0"/>
              </a:rPr>
              <a:t> COURSE_INFO</a:t>
            </a:r>
            <a:r>
              <a:rPr lang="en-US" dirty="0">
                <a:solidFill>
                  <a:srgbClr val="0070C0"/>
                </a:solidFill>
                <a:latin typeface="Courier New" pitchFamily="49" charset="0"/>
                <a:cs typeface="Courier New" pitchFamily="49" charset="0"/>
              </a:rPr>
              <a:t> </a:t>
            </a:r>
          </a:p>
          <a:p>
            <a:pPr marL="857250" lvl="2" indent="-112713">
              <a:buNone/>
            </a:pPr>
            <a:r>
              <a:rPr lang="en-US" dirty="0">
                <a:solidFill>
                  <a:srgbClr val="0070C0"/>
                </a:solidFill>
                <a:latin typeface="Courier New" pitchFamily="49" charset="0"/>
                <a:cs typeface="Courier New" pitchFamily="49" charset="0"/>
              </a:rPr>
              <a:t>WHERE </a:t>
            </a:r>
            <a:r>
              <a:rPr lang="en-US" dirty="0">
                <a:solidFill>
                  <a:srgbClr val="BC8F00"/>
                </a:solidFill>
                <a:latin typeface="Courier New" pitchFamily="49" charset="0"/>
                <a:cs typeface="Courier New" pitchFamily="49" charset="0"/>
              </a:rPr>
              <a:t>COURSE_TYPE='CLR' </a:t>
            </a:r>
          </a:p>
          <a:p>
            <a:pPr marL="857250" lvl="2" indent="-112713">
              <a:buNone/>
            </a:pPr>
            <a:r>
              <a:rPr lang="en-US" dirty="0">
                <a:solidFill>
                  <a:srgbClr val="0070C0"/>
                </a:solidFill>
                <a:latin typeface="Courier New" pitchFamily="49" charset="0"/>
                <a:cs typeface="Courier New" pitchFamily="49" charset="0"/>
              </a:rPr>
              <a:t>GROUP BY </a:t>
            </a:r>
            <a:r>
              <a:rPr lang="en-US" dirty="0">
                <a:solidFill>
                  <a:srgbClr val="BC8F00"/>
                </a:solidFill>
                <a:latin typeface="Courier New" pitchFamily="49" charset="0"/>
                <a:cs typeface="Courier New" pitchFamily="49" charset="0"/>
              </a:rPr>
              <a:t>COURSE_START_DATE</a:t>
            </a:r>
          </a:p>
          <a:p>
            <a:pPr lvl="1"/>
            <a:endParaRPr lang="en-US" dirty="0"/>
          </a:p>
          <a:p>
            <a:endParaRPr lang="en-US" dirty="0"/>
          </a:p>
          <a:p>
            <a:pPr marL="0" lvl="0" indent="0" fontAlgn="auto">
              <a:spcBef>
                <a:spcPts val="0"/>
              </a:spcBef>
              <a:spcAft>
                <a:spcPts val="0"/>
              </a:spcAft>
              <a:buNone/>
            </a:pPr>
            <a:endParaRPr lang="en-US" dirty="0" smtClean="0">
              <a:solidFill>
                <a:prstClr val="black"/>
              </a:solidFill>
            </a:endParaRPr>
          </a:p>
          <a:p>
            <a:pPr>
              <a:spcBef>
                <a:spcPts val="0"/>
              </a:spcBef>
              <a:buNone/>
            </a:pPr>
            <a:endParaRPr lang="en-US" dirty="0">
              <a:solidFill>
                <a:srgbClr val="00B050"/>
              </a:solidFill>
              <a:cs typeface="Arial" pitchFamily="34" charset="0"/>
            </a:endParaRPr>
          </a:p>
        </p:txBody>
      </p:sp>
      <p:sp>
        <p:nvSpPr>
          <p:cNvPr id="3" name="Title 2"/>
          <p:cNvSpPr>
            <a:spLocks noGrp="1"/>
          </p:cNvSpPr>
          <p:nvPr>
            <p:ph type="title"/>
          </p:nvPr>
        </p:nvSpPr>
        <p:spPr>
          <a:noFill/>
          <a:ln>
            <a:noFill/>
          </a:ln>
        </p:spPr>
        <p:txBody>
          <a:bodyPr anchor="ctr"/>
          <a:lstStyle/>
          <a:p>
            <a:r>
              <a:rPr lang="en-US" sz="3600" dirty="0"/>
              <a:t>Solutions</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40</a:t>
            </a:fld>
            <a:endParaRPr lang="en-US" sz="1400" dirty="0"/>
          </a:p>
        </p:txBody>
      </p:sp>
    </p:spTree>
    <p:extLst>
      <p:ext uri="{BB962C8B-B14F-4D97-AF65-F5344CB8AC3E}">
        <p14:creationId xmlns:p14="http://schemas.microsoft.com/office/powerpoint/2010/main" val="280627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500"/>
                                        <p:tgtEl>
                                          <p:spTgt spid="2">
                                            <p:txEl>
                                              <p:pRg st="7" end="7"/>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fade">
                                      <p:cBhvr>
                                        <p:cTn id="3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Problem </a:t>
            </a:r>
            <a:r>
              <a:rPr lang="en-US" sz="2000" dirty="0" smtClean="0"/>
              <a:t>3:</a:t>
            </a:r>
          </a:p>
          <a:p>
            <a:pPr marL="633413" lvl="1">
              <a:buFont typeface="Calibri" pitchFamily="34" charset="0"/>
              <a:buChar char="—"/>
            </a:pPr>
            <a:r>
              <a:rPr lang="en-US" dirty="0"/>
              <a:t>Develop </a:t>
            </a:r>
            <a:r>
              <a:rPr lang="en-US" dirty="0" smtClean="0"/>
              <a:t>a query  </a:t>
            </a:r>
            <a:r>
              <a:rPr lang="en-US" dirty="0"/>
              <a:t>which would  retrieve the total number of students enrolled for courses where </a:t>
            </a:r>
            <a:r>
              <a:rPr lang="en-US" dirty="0" err="1"/>
              <a:t>course_type</a:t>
            </a:r>
            <a:r>
              <a:rPr lang="en-US" dirty="0"/>
              <a:t>=“CLR” grouped by course start date and display course start date and total number of students where the total number of students &gt; 10.</a:t>
            </a:r>
          </a:p>
          <a:p>
            <a:pPr marL="633413" indent="-285750">
              <a:buFont typeface="Calibri" pitchFamily="34" charset="0"/>
              <a:buChar char="—"/>
            </a:pPr>
            <a:endParaRPr sz="1800" dirty="0" smtClean="0"/>
          </a:p>
        </p:txBody>
      </p:sp>
      <p:sp>
        <p:nvSpPr>
          <p:cNvPr id="2" name="Title 1"/>
          <p:cNvSpPr>
            <a:spLocks noGrp="1"/>
          </p:cNvSpPr>
          <p:nvPr>
            <p:ph type="title"/>
          </p:nvPr>
        </p:nvSpPr>
        <p:spPr>
          <a:noFill/>
          <a:ln>
            <a:noFill/>
          </a:ln>
        </p:spPr>
        <p:txBody>
          <a:bodyPr anchor="ctr"/>
          <a:lstStyle/>
          <a:p>
            <a:r>
              <a:rPr lang="en-US" sz="3600" dirty="0"/>
              <a:t>Lend a Hand</a:t>
            </a:r>
          </a:p>
        </p:txBody>
      </p:sp>
      <p:pic>
        <p:nvPicPr>
          <p:cNvPr id="8" name="Picture 2"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4619" b="13742"/>
          <a:stretch/>
        </p:blipFill>
        <p:spPr bwMode="auto">
          <a:xfrm>
            <a:off x="7577366" y="76200"/>
            <a:ext cx="1384072" cy="79323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41</a:t>
            </a:fld>
            <a:endParaRPr lang="en-US" sz="1400" dirty="0"/>
          </a:p>
        </p:txBody>
      </p:sp>
    </p:spTree>
    <p:extLst>
      <p:ext uri="{BB962C8B-B14F-4D97-AF65-F5344CB8AC3E}">
        <p14:creationId xmlns:p14="http://schemas.microsoft.com/office/powerpoint/2010/main" val="112080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Solution 3:</a:t>
            </a:r>
          </a:p>
          <a:p>
            <a:pPr marL="857250" lvl="2" indent="-112713" fontAlgn="auto">
              <a:spcBef>
                <a:spcPts val="0"/>
              </a:spcBef>
              <a:spcAft>
                <a:spcPts val="0"/>
              </a:spcAft>
              <a:buNone/>
            </a:pPr>
            <a:r>
              <a:rPr lang="en-US" dirty="0" smtClean="0">
                <a:solidFill>
                  <a:srgbClr val="0070C0"/>
                </a:solidFill>
                <a:latin typeface="Courier New" pitchFamily="49" charset="0"/>
                <a:cs typeface="Courier New" pitchFamily="49" charset="0"/>
              </a:rPr>
              <a:t>SELECT </a:t>
            </a:r>
            <a:r>
              <a:rPr lang="en-US" dirty="0">
                <a:solidFill>
                  <a:srgbClr val="0070C0"/>
                </a:solidFill>
                <a:latin typeface="Courier New" pitchFamily="49" charset="0"/>
                <a:cs typeface="Courier New" pitchFamily="49" charset="0"/>
              </a:rPr>
              <a:t>SUM(</a:t>
            </a:r>
            <a:r>
              <a:rPr lang="en-US" dirty="0">
                <a:solidFill>
                  <a:srgbClr val="BC8F00"/>
                </a:solidFill>
                <a:latin typeface="Courier New" pitchFamily="49" charset="0"/>
                <a:cs typeface="Courier New" pitchFamily="49" charset="0"/>
              </a:rPr>
              <a:t>NO_OF_PARTICIPANTS),COURSE_START_DATE </a:t>
            </a:r>
          </a:p>
          <a:p>
            <a:pPr marL="857250" lvl="2" indent="-112713" fontAlgn="auto">
              <a:spcBef>
                <a:spcPts val="0"/>
              </a:spcBef>
              <a:spcAft>
                <a:spcPts val="0"/>
              </a:spcAft>
              <a:buNone/>
            </a:pPr>
            <a:r>
              <a:rPr lang="en-US" dirty="0">
                <a:solidFill>
                  <a:srgbClr val="0070C0"/>
                </a:solidFill>
                <a:latin typeface="Courier New" pitchFamily="49" charset="0"/>
                <a:cs typeface="Courier New" pitchFamily="49" charset="0"/>
              </a:rPr>
              <a:t>FROM </a:t>
            </a:r>
            <a:r>
              <a:rPr lang="en-US" dirty="0">
                <a:solidFill>
                  <a:srgbClr val="BC8F00"/>
                </a:solidFill>
                <a:latin typeface="Courier New" pitchFamily="49" charset="0"/>
                <a:cs typeface="Courier New" pitchFamily="49" charset="0"/>
              </a:rPr>
              <a:t>COURSE_INFO</a:t>
            </a:r>
            <a:r>
              <a:rPr lang="en-US" dirty="0">
                <a:solidFill>
                  <a:srgbClr val="0070C0"/>
                </a:solidFill>
                <a:latin typeface="Courier New" pitchFamily="49" charset="0"/>
                <a:cs typeface="Courier New" pitchFamily="49" charset="0"/>
              </a:rPr>
              <a:t> </a:t>
            </a:r>
          </a:p>
          <a:p>
            <a:pPr marL="857250" lvl="2" indent="-112713" fontAlgn="auto">
              <a:spcBef>
                <a:spcPts val="0"/>
              </a:spcBef>
              <a:spcAft>
                <a:spcPts val="0"/>
              </a:spcAft>
              <a:buNone/>
            </a:pPr>
            <a:r>
              <a:rPr lang="en-US" dirty="0">
                <a:solidFill>
                  <a:srgbClr val="0070C0"/>
                </a:solidFill>
                <a:latin typeface="Courier New" pitchFamily="49" charset="0"/>
                <a:cs typeface="Courier New" pitchFamily="49" charset="0"/>
              </a:rPr>
              <a:t>WHERE </a:t>
            </a:r>
            <a:r>
              <a:rPr lang="en-US" dirty="0">
                <a:solidFill>
                  <a:srgbClr val="BC8F00"/>
                </a:solidFill>
                <a:latin typeface="Courier New" pitchFamily="49" charset="0"/>
                <a:cs typeface="Courier New" pitchFamily="49" charset="0"/>
              </a:rPr>
              <a:t>COURSE_TYPE='CLR' </a:t>
            </a:r>
          </a:p>
          <a:p>
            <a:pPr marL="857250" lvl="2" indent="-112713" fontAlgn="auto">
              <a:spcBef>
                <a:spcPts val="0"/>
              </a:spcBef>
              <a:spcAft>
                <a:spcPts val="0"/>
              </a:spcAft>
              <a:buNone/>
            </a:pPr>
            <a:r>
              <a:rPr lang="en-US" dirty="0">
                <a:solidFill>
                  <a:srgbClr val="0070C0"/>
                </a:solidFill>
                <a:latin typeface="Courier New" pitchFamily="49" charset="0"/>
                <a:cs typeface="Courier New" pitchFamily="49" charset="0"/>
              </a:rPr>
              <a:t>GROUP BY </a:t>
            </a:r>
            <a:r>
              <a:rPr lang="en-US" dirty="0">
                <a:solidFill>
                  <a:srgbClr val="BC8F00"/>
                </a:solidFill>
                <a:latin typeface="Courier New" pitchFamily="49" charset="0"/>
                <a:cs typeface="Courier New" pitchFamily="49" charset="0"/>
              </a:rPr>
              <a:t>COURSE_START_DATE</a:t>
            </a:r>
            <a:r>
              <a:rPr lang="en-US" dirty="0">
                <a:solidFill>
                  <a:srgbClr val="0070C0"/>
                </a:solidFill>
                <a:latin typeface="Courier New" pitchFamily="49" charset="0"/>
                <a:cs typeface="Courier New" pitchFamily="49" charset="0"/>
              </a:rPr>
              <a:t> </a:t>
            </a:r>
          </a:p>
          <a:p>
            <a:pPr marL="857250" lvl="2" indent="-112713" fontAlgn="auto">
              <a:spcBef>
                <a:spcPts val="0"/>
              </a:spcBef>
              <a:spcAft>
                <a:spcPts val="0"/>
              </a:spcAft>
              <a:buNone/>
            </a:pPr>
            <a:r>
              <a:rPr lang="en-US" dirty="0">
                <a:solidFill>
                  <a:srgbClr val="0070C0"/>
                </a:solidFill>
                <a:latin typeface="Courier New" pitchFamily="49" charset="0"/>
                <a:cs typeface="Courier New" pitchFamily="49" charset="0"/>
              </a:rPr>
              <a:t>HAVING SUM(</a:t>
            </a:r>
            <a:r>
              <a:rPr lang="en-US" dirty="0">
                <a:solidFill>
                  <a:srgbClr val="BC8F00"/>
                </a:solidFill>
                <a:latin typeface="Courier New" pitchFamily="49" charset="0"/>
                <a:cs typeface="Courier New" pitchFamily="49" charset="0"/>
              </a:rPr>
              <a:t>NO_OF_PARTICIPANTS)&gt;10</a:t>
            </a:r>
          </a:p>
          <a:p>
            <a:pPr>
              <a:spcBef>
                <a:spcPts val="0"/>
              </a:spcBef>
              <a:buNone/>
            </a:pPr>
            <a:endParaRPr lang="en-US" dirty="0">
              <a:solidFill>
                <a:srgbClr val="00B050"/>
              </a:solidFill>
              <a:cs typeface="Arial" pitchFamily="34" charset="0"/>
            </a:endParaRPr>
          </a:p>
        </p:txBody>
      </p:sp>
      <p:sp>
        <p:nvSpPr>
          <p:cNvPr id="3" name="Title 2"/>
          <p:cNvSpPr>
            <a:spLocks noGrp="1"/>
          </p:cNvSpPr>
          <p:nvPr>
            <p:ph type="title"/>
          </p:nvPr>
        </p:nvSpPr>
        <p:spPr>
          <a:noFill/>
          <a:ln>
            <a:noFill/>
          </a:ln>
        </p:spPr>
        <p:txBody>
          <a:bodyPr anchor="ctr"/>
          <a:lstStyle/>
          <a:p>
            <a:r>
              <a:rPr lang="en-US" sz="3600" dirty="0"/>
              <a:t>Solutions</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42</a:t>
            </a:fld>
            <a:endParaRPr lang="en-US" sz="1400" dirty="0"/>
          </a:p>
        </p:txBody>
      </p:sp>
    </p:spTree>
    <p:extLst>
      <p:ext uri="{BB962C8B-B14F-4D97-AF65-F5344CB8AC3E}">
        <p14:creationId xmlns:p14="http://schemas.microsoft.com/office/powerpoint/2010/main" val="280627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500"/>
                                        <p:tgtEl>
                                          <p:spTgt spid="2">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Problem 4 </a:t>
            </a:r>
          </a:p>
          <a:p>
            <a:pPr lvl="1">
              <a:buFont typeface="Calibri" pitchFamily="34" charset="0"/>
              <a:buChar char="—"/>
            </a:pPr>
            <a:r>
              <a:rPr lang="en-US" dirty="0"/>
              <a:t>Develop a </a:t>
            </a:r>
            <a:r>
              <a:rPr lang="en-US" dirty="0" smtClean="0"/>
              <a:t>query </a:t>
            </a:r>
            <a:r>
              <a:rPr lang="en-US" dirty="0"/>
              <a:t>which displays all the courses in increasing order of course duration.</a:t>
            </a:r>
          </a:p>
          <a:p>
            <a:endParaRPr lang="en-US" dirty="0"/>
          </a:p>
          <a:p>
            <a:r>
              <a:rPr lang="en-US" sz="2000" dirty="0"/>
              <a:t>Problem 5 </a:t>
            </a:r>
          </a:p>
          <a:p>
            <a:pPr lvl="1">
              <a:buFont typeface="Calibri" pitchFamily="34" charset="0"/>
              <a:buChar char="—"/>
            </a:pPr>
            <a:r>
              <a:rPr lang="en-US" dirty="0"/>
              <a:t>Develop a </a:t>
            </a:r>
            <a:r>
              <a:rPr lang="en-US" dirty="0" smtClean="0"/>
              <a:t>query  </a:t>
            </a:r>
            <a:r>
              <a:rPr lang="en-US" dirty="0"/>
              <a:t>which would  retrieve and display the students name, their course enrolled (course name and course code), base fees. Display the records ordering the base fees in descending order.</a:t>
            </a:r>
          </a:p>
          <a:p>
            <a:pPr>
              <a:buNone/>
            </a:pPr>
            <a:endParaRPr sz="1800" dirty="0" smtClean="0"/>
          </a:p>
        </p:txBody>
      </p:sp>
      <p:sp>
        <p:nvSpPr>
          <p:cNvPr id="2" name="Title 1"/>
          <p:cNvSpPr>
            <a:spLocks noGrp="1"/>
          </p:cNvSpPr>
          <p:nvPr>
            <p:ph type="title"/>
          </p:nvPr>
        </p:nvSpPr>
        <p:spPr>
          <a:noFill/>
          <a:ln>
            <a:noFill/>
          </a:ln>
        </p:spPr>
        <p:txBody>
          <a:bodyPr anchor="ctr"/>
          <a:lstStyle/>
          <a:p>
            <a:r>
              <a:rPr lang="en-US" sz="3600" dirty="0"/>
              <a:t>Lend a Hand</a:t>
            </a:r>
          </a:p>
        </p:txBody>
      </p:sp>
      <p:pic>
        <p:nvPicPr>
          <p:cNvPr id="8" name="Picture 2"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4619" b="13742"/>
          <a:stretch/>
        </p:blipFill>
        <p:spPr bwMode="auto">
          <a:xfrm>
            <a:off x="7577366" y="76200"/>
            <a:ext cx="1384072" cy="79323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43</a:t>
            </a:fld>
            <a:endParaRPr lang="en-US" sz="1400" dirty="0"/>
          </a:p>
        </p:txBody>
      </p:sp>
    </p:spTree>
    <p:extLst>
      <p:ext uri="{BB962C8B-B14F-4D97-AF65-F5344CB8AC3E}">
        <p14:creationId xmlns:p14="http://schemas.microsoft.com/office/powerpoint/2010/main" val="123777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spcBef>
                <a:spcPts val="1200"/>
              </a:spcBef>
            </a:pPr>
            <a:r>
              <a:rPr lang="en-US" sz="2000" dirty="0">
                <a:cs typeface="Arial" pitchFamily="34" charset="0"/>
              </a:rPr>
              <a:t>Solution 4</a:t>
            </a:r>
          </a:p>
          <a:p>
            <a:pPr marL="858838" lvl="3" indent="0" fontAlgn="auto">
              <a:spcBef>
                <a:spcPts val="0"/>
              </a:spcBef>
              <a:spcAft>
                <a:spcPts val="0"/>
              </a:spcAft>
              <a:buNone/>
            </a:pPr>
            <a:r>
              <a:rPr lang="en-US" dirty="0">
                <a:solidFill>
                  <a:srgbClr val="0070C0"/>
                </a:solidFill>
                <a:latin typeface="Courier New" pitchFamily="49" charset="0"/>
                <a:cs typeface="Courier New" pitchFamily="49" charset="0"/>
              </a:rPr>
              <a:t>SELECT </a:t>
            </a:r>
            <a:r>
              <a:rPr lang="en-US" dirty="0">
                <a:solidFill>
                  <a:srgbClr val="BC8F00"/>
                </a:solidFill>
                <a:latin typeface="Courier New" pitchFamily="49" charset="0"/>
                <a:cs typeface="Courier New" pitchFamily="49" charset="0"/>
              </a:rPr>
              <a:t>COURSE_CODE, COURSE_NAME, COURSE_START_DATE,COURSE_DURATION</a:t>
            </a:r>
            <a:r>
              <a:rPr lang="en-US" dirty="0">
                <a:solidFill>
                  <a:srgbClr val="0070C0"/>
                </a:solidFill>
                <a:latin typeface="Courier New" pitchFamily="49" charset="0"/>
                <a:cs typeface="Courier New" pitchFamily="49" charset="0"/>
              </a:rPr>
              <a:t>,</a:t>
            </a:r>
          </a:p>
          <a:p>
            <a:pPr marL="858838" lvl="3" indent="0" fontAlgn="auto">
              <a:spcBef>
                <a:spcPts val="0"/>
              </a:spcBef>
              <a:spcAft>
                <a:spcPts val="0"/>
              </a:spcAft>
              <a:buNone/>
            </a:pPr>
            <a:r>
              <a:rPr lang="en-US" dirty="0">
                <a:solidFill>
                  <a:srgbClr val="BC8F00"/>
                </a:solidFill>
                <a:latin typeface="Courier New" pitchFamily="49" charset="0"/>
                <a:cs typeface="Courier New" pitchFamily="49" charset="0"/>
              </a:rPr>
              <a:t>NO_OF_PARTICIPANTS,COURSE_TYPE</a:t>
            </a:r>
            <a:r>
              <a:rPr lang="en-US" dirty="0">
                <a:solidFill>
                  <a:srgbClr val="0070C0"/>
                </a:solidFill>
                <a:latin typeface="Courier New" pitchFamily="49" charset="0"/>
                <a:cs typeface="Courier New" pitchFamily="49" charset="0"/>
              </a:rPr>
              <a:t> </a:t>
            </a:r>
          </a:p>
          <a:p>
            <a:pPr marL="858838" lvl="3" indent="0" fontAlgn="auto">
              <a:spcBef>
                <a:spcPts val="0"/>
              </a:spcBef>
              <a:spcAft>
                <a:spcPts val="0"/>
              </a:spcAft>
              <a:buNone/>
            </a:pPr>
            <a:r>
              <a:rPr lang="en-US" dirty="0">
                <a:solidFill>
                  <a:srgbClr val="0070C0"/>
                </a:solidFill>
                <a:latin typeface="Courier New" pitchFamily="49" charset="0"/>
                <a:cs typeface="Courier New" pitchFamily="49" charset="0"/>
              </a:rPr>
              <a:t>FROM </a:t>
            </a:r>
            <a:r>
              <a:rPr lang="en-US" dirty="0">
                <a:solidFill>
                  <a:srgbClr val="BC8F00"/>
                </a:solidFill>
                <a:latin typeface="Courier New" pitchFamily="49" charset="0"/>
                <a:cs typeface="Courier New" pitchFamily="49" charset="0"/>
              </a:rPr>
              <a:t>COURSE_INFO</a:t>
            </a:r>
            <a:r>
              <a:rPr lang="en-US" dirty="0">
                <a:solidFill>
                  <a:srgbClr val="0070C0"/>
                </a:solidFill>
                <a:latin typeface="Courier New" pitchFamily="49" charset="0"/>
                <a:cs typeface="Courier New" pitchFamily="49" charset="0"/>
              </a:rPr>
              <a:t> </a:t>
            </a:r>
          </a:p>
          <a:p>
            <a:pPr marL="858838" lvl="3" indent="0" fontAlgn="auto">
              <a:spcBef>
                <a:spcPts val="0"/>
              </a:spcBef>
              <a:spcAft>
                <a:spcPts val="0"/>
              </a:spcAft>
              <a:buNone/>
            </a:pPr>
            <a:r>
              <a:rPr lang="en-US" dirty="0">
                <a:solidFill>
                  <a:srgbClr val="0070C0"/>
                </a:solidFill>
                <a:latin typeface="Courier New" pitchFamily="49" charset="0"/>
                <a:cs typeface="Courier New" pitchFamily="49" charset="0"/>
              </a:rPr>
              <a:t>ORDER BY </a:t>
            </a:r>
            <a:r>
              <a:rPr lang="en-US" dirty="0">
                <a:solidFill>
                  <a:srgbClr val="BC8F00"/>
                </a:solidFill>
                <a:latin typeface="Courier New" pitchFamily="49" charset="0"/>
                <a:cs typeface="Courier New" pitchFamily="49" charset="0"/>
              </a:rPr>
              <a:t>COURSE_DURATION</a:t>
            </a:r>
          </a:p>
          <a:p>
            <a:pPr>
              <a:spcBef>
                <a:spcPts val="1200"/>
              </a:spcBef>
              <a:buNone/>
              <a:defRPr/>
            </a:pPr>
            <a:endParaRPr lang="en-US" b="1" dirty="0">
              <a:cs typeface="Arial" pitchFamily="34" charset="0"/>
            </a:endParaRPr>
          </a:p>
          <a:p>
            <a:pPr>
              <a:spcBef>
                <a:spcPts val="1200"/>
              </a:spcBef>
              <a:defRPr/>
            </a:pPr>
            <a:r>
              <a:rPr lang="en-US" sz="2000" dirty="0">
                <a:cs typeface="Arial" pitchFamily="34" charset="0"/>
              </a:rPr>
              <a:t>Solution 5</a:t>
            </a:r>
          </a:p>
          <a:p>
            <a:pPr marL="858838" lvl="3" indent="0" fontAlgn="auto">
              <a:spcBef>
                <a:spcPts val="0"/>
              </a:spcBef>
              <a:spcAft>
                <a:spcPts val="0"/>
              </a:spcAft>
              <a:buNone/>
            </a:pPr>
            <a:r>
              <a:rPr lang="en-US" dirty="0">
                <a:solidFill>
                  <a:srgbClr val="0070C0"/>
                </a:solidFill>
                <a:latin typeface="Courier New" pitchFamily="49" charset="0"/>
                <a:cs typeface="Courier New" pitchFamily="49" charset="0"/>
              </a:rPr>
              <a:t>SELECT </a:t>
            </a:r>
            <a:r>
              <a:rPr lang="en-US" dirty="0">
                <a:solidFill>
                  <a:srgbClr val="BC8F00"/>
                </a:solidFill>
                <a:latin typeface="Courier New" pitchFamily="49" charset="0"/>
                <a:cs typeface="Courier New" pitchFamily="49" charset="0"/>
              </a:rPr>
              <a:t>STUD.FIRST_NAME,COURSE.COURSE_CODE,COURSE.COURSE_NAME,FEES.BASE_FEES</a:t>
            </a:r>
            <a:r>
              <a:rPr lang="en-US" dirty="0">
                <a:solidFill>
                  <a:srgbClr val="0070C0"/>
                </a:solidFill>
                <a:latin typeface="Courier New" pitchFamily="49" charset="0"/>
                <a:cs typeface="Courier New" pitchFamily="49" charset="0"/>
              </a:rPr>
              <a:t> FROM </a:t>
            </a:r>
            <a:r>
              <a:rPr lang="en-US" dirty="0">
                <a:solidFill>
                  <a:srgbClr val="BC8F00"/>
                </a:solidFill>
                <a:latin typeface="Courier New" pitchFamily="49" charset="0"/>
                <a:cs typeface="Courier New" pitchFamily="49" charset="0"/>
              </a:rPr>
              <a:t>STUDENT_INFO</a:t>
            </a:r>
            <a:r>
              <a:rPr lang="en-US" dirty="0">
                <a:solidFill>
                  <a:srgbClr val="0070C0"/>
                </a:solidFill>
                <a:latin typeface="Courier New" pitchFamily="49" charset="0"/>
                <a:cs typeface="Courier New" pitchFamily="49" charset="0"/>
              </a:rPr>
              <a:t> </a:t>
            </a:r>
            <a:r>
              <a:rPr lang="en-US" dirty="0">
                <a:solidFill>
                  <a:srgbClr val="BC8F00"/>
                </a:solidFill>
                <a:latin typeface="Courier New" pitchFamily="49" charset="0"/>
                <a:cs typeface="Courier New" pitchFamily="49" charset="0"/>
              </a:rPr>
              <a:t>STUD,COURSE_INFO COURSE,COURSE_FEES FEES </a:t>
            </a:r>
          </a:p>
          <a:p>
            <a:pPr marL="858838" lvl="3" indent="0" fontAlgn="auto">
              <a:spcBef>
                <a:spcPts val="0"/>
              </a:spcBef>
              <a:spcAft>
                <a:spcPts val="0"/>
              </a:spcAft>
              <a:buNone/>
            </a:pPr>
            <a:r>
              <a:rPr lang="en-US" dirty="0">
                <a:solidFill>
                  <a:srgbClr val="0070C0"/>
                </a:solidFill>
                <a:latin typeface="Courier New" pitchFamily="49" charset="0"/>
                <a:cs typeface="Courier New" pitchFamily="49" charset="0"/>
              </a:rPr>
              <a:t>ORDER BY </a:t>
            </a:r>
            <a:r>
              <a:rPr lang="en-US" dirty="0">
                <a:solidFill>
                  <a:srgbClr val="BC8F00"/>
                </a:solidFill>
                <a:latin typeface="Courier New" pitchFamily="49" charset="0"/>
                <a:cs typeface="Courier New" pitchFamily="49" charset="0"/>
              </a:rPr>
              <a:t>FEES.BASE_FEES</a:t>
            </a:r>
            <a:r>
              <a:rPr lang="en-US" dirty="0">
                <a:solidFill>
                  <a:srgbClr val="0070C0"/>
                </a:solidFill>
                <a:latin typeface="Courier New" pitchFamily="49" charset="0"/>
                <a:cs typeface="Courier New" pitchFamily="49" charset="0"/>
              </a:rPr>
              <a:t> DESC</a:t>
            </a:r>
          </a:p>
          <a:p>
            <a:endParaRPr lang="en-US" dirty="0"/>
          </a:p>
        </p:txBody>
      </p:sp>
      <p:sp>
        <p:nvSpPr>
          <p:cNvPr id="3" name="Title 2"/>
          <p:cNvSpPr>
            <a:spLocks noGrp="1"/>
          </p:cNvSpPr>
          <p:nvPr>
            <p:ph type="title"/>
          </p:nvPr>
        </p:nvSpPr>
        <p:spPr>
          <a:noFill/>
          <a:ln>
            <a:noFill/>
          </a:ln>
        </p:spPr>
        <p:txBody>
          <a:bodyPr anchor="ctr"/>
          <a:lstStyle/>
          <a:p>
            <a:r>
              <a:rPr lang="en-US" sz="3600" dirty="0"/>
              <a:t>Solutions</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44</a:t>
            </a:fld>
            <a:endParaRPr lang="en-US" sz="1400" dirty="0"/>
          </a:p>
        </p:txBody>
      </p:sp>
    </p:spTree>
    <p:extLst>
      <p:ext uri="{BB962C8B-B14F-4D97-AF65-F5344CB8AC3E}">
        <p14:creationId xmlns:p14="http://schemas.microsoft.com/office/powerpoint/2010/main" val="288608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US" sz="3600" dirty="0"/>
              <a:t>Check Your Understanding</a:t>
            </a:r>
          </a:p>
        </p:txBody>
      </p:sp>
      <p:pic>
        <p:nvPicPr>
          <p:cNvPr id="8" name="Picture 29"/>
          <p:cNvPicPr>
            <a:picLocks noChangeAspect="1" noChangeArrowheads="1"/>
          </p:cNvPicPr>
          <p:nvPr/>
        </p:nvPicPr>
        <p:blipFill>
          <a:blip r:embed="rId2" cstate="print"/>
          <a:srcRect/>
          <a:stretch>
            <a:fillRect/>
          </a:stretch>
        </p:blipFill>
        <p:spPr bwMode="auto">
          <a:xfrm>
            <a:off x="8153400" y="76200"/>
            <a:ext cx="782659" cy="762000"/>
          </a:xfrm>
          <a:prstGeom prst="rect">
            <a:avLst/>
          </a:prstGeom>
          <a:noFill/>
          <a:ln w="9525" algn="ctr">
            <a:noFill/>
            <a:miter lim="800000"/>
            <a:headEnd/>
            <a:tailEnd/>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411" y="1828800"/>
            <a:ext cx="2756389" cy="3481755"/>
          </a:xfrm>
          <a:prstGeom prst="rect">
            <a:avLst/>
          </a:prstGeom>
        </p:spPr>
      </p:pic>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45</a:t>
            </a:fld>
            <a:endParaRPr lang="en-US" sz="1400" dirty="0"/>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3201503794"/>
              </p:ext>
            </p:extLst>
          </p:nvPr>
        </p:nvGraphicFramePr>
        <p:xfrm>
          <a:off x="457200" y="1600200"/>
          <a:ext cx="4419600" cy="2209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280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graphicEl>
                                              <a:dgm id="{49F47FBC-D6B6-4828-808B-818E19AD7010}"/>
                                            </p:graphicEl>
                                          </p:spTgt>
                                        </p:tgtEl>
                                        <p:attrNameLst>
                                          <p:attrName>style.visibility</p:attrName>
                                        </p:attrNameLst>
                                      </p:cBhvr>
                                      <p:to>
                                        <p:strVal val="visible"/>
                                      </p:to>
                                    </p:set>
                                    <p:animEffect transition="in" filter="fade">
                                      <p:cBhvr>
                                        <p:cTn id="12" dur="500"/>
                                        <p:tgtEl>
                                          <p:spTgt spid="12">
                                            <p:graphicEl>
                                              <a:dgm id="{49F47FBC-D6B6-4828-808B-818E19AD701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graphicEl>
                                              <a:dgm id="{3C15786C-D805-48BC-ACC7-4B378F906B3A}"/>
                                            </p:graphicEl>
                                          </p:spTgt>
                                        </p:tgtEl>
                                        <p:attrNameLst>
                                          <p:attrName>style.visibility</p:attrName>
                                        </p:attrNameLst>
                                      </p:cBhvr>
                                      <p:to>
                                        <p:strVal val="visible"/>
                                      </p:to>
                                    </p:set>
                                    <p:animEffect transition="in" filter="fade">
                                      <p:cBhvr>
                                        <p:cTn id="17" dur="500"/>
                                        <p:tgtEl>
                                          <p:spTgt spid="12">
                                            <p:graphicEl>
                                              <a:dgm id="{3C15786C-D805-48BC-ACC7-4B378F906B3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graphicEl>
                                              <a:dgm id="{2FD28A3D-84CF-4C43-80E4-EB225D92D828}"/>
                                            </p:graphicEl>
                                          </p:spTgt>
                                        </p:tgtEl>
                                        <p:attrNameLst>
                                          <p:attrName>style.visibility</p:attrName>
                                        </p:attrNameLst>
                                      </p:cBhvr>
                                      <p:to>
                                        <p:strVal val="visible"/>
                                      </p:to>
                                    </p:set>
                                    <p:animEffect transition="in" filter="fade">
                                      <p:cBhvr>
                                        <p:cTn id="22" dur="500"/>
                                        <p:tgtEl>
                                          <p:spTgt spid="12">
                                            <p:graphicEl>
                                              <a:dgm id="{2FD28A3D-84CF-4C43-80E4-EB225D92D82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495800" cy="4525963"/>
          </a:xfrm>
        </p:spPr>
        <p:txBody>
          <a:bodyPr/>
          <a:lstStyle/>
          <a:p>
            <a:pPr>
              <a:spcBef>
                <a:spcPts val="0"/>
              </a:spcBef>
            </a:pPr>
            <a:r>
              <a:rPr lang="en-US" sz="2000" dirty="0"/>
              <a:t>In this session, you have learned that:</a:t>
            </a:r>
          </a:p>
          <a:p>
            <a:pPr marL="749300" lvl="1" indent="-234950">
              <a:defRPr/>
            </a:pPr>
            <a:r>
              <a:rPr lang="en-US" dirty="0"/>
              <a:t>The GROUP BY c</a:t>
            </a:r>
            <a:r>
              <a:rPr lang="en-US" dirty="0" smtClean="0"/>
              <a:t>lause </a:t>
            </a:r>
            <a:r>
              <a:rPr lang="en-US" dirty="0"/>
              <a:t>is used in a SELECT statement where aggregate functions are used as one of the select fields. </a:t>
            </a:r>
            <a:endParaRPr lang="en-US" dirty="0" smtClean="0"/>
          </a:p>
          <a:p>
            <a:pPr marL="749300" lvl="1" indent="-234950" algn="just">
              <a:defRPr/>
            </a:pPr>
            <a:r>
              <a:rPr lang="en-US" dirty="0"/>
              <a:t>The HAVING clause is used </a:t>
            </a:r>
            <a:r>
              <a:rPr lang="en-US" dirty="0" smtClean="0"/>
              <a:t>in </a:t>
            </a:r>
            <a:r>
              <a:rPr lang="en-US" dirty="0"/>
              <a:t>a SELECT statement to filter the records using the GROUP BY </a:t>
            </a:r>
            <a:r>
              <a:rPr lang="en-US" dirty="0" smtClean="0"/>
              <a:t>fields.</a:t>
            </a:r>
          </a:p>
          <a:p>
            <a:pPr marL="749300" lvl="1" indent="-234950" algn="just">
              <a:defRPr/>
            </a:pPr>
            <a:r>
              <a:rPr lang="en-US" dirty="0" smtClean="0"/>
              <a:t>The </a:t>
            </a:r>
            <a:r>
              <a:rPr lang="en-US" dirty="0"/>
              <a:t>ORDER BY clause allows </a:t>
            </a:r>
            <a:r>
              <a:rPr lang="en-US" dirty="0" smtClean="0"/>
              <a:t>to </a:t>
            </a:r>
            <a:r>
              <a:rPr lang="en-US" dirty="0"/>
              <a:t>sort the records in </a:t>
            </a:r>
            <a:r>
              <a:rPr lang="en-US" dirty="0" smtClean="0"/>
              <a:t>the </a:t>
            </a:r>
            <a:r>
              <a:rPr lang="en-US" dirty="0"/>
              <a:t>result set. </a:t>
            </a:r>
            <a:endParaRPr dirty="0" smtClean="0"/>
          </a:p>
          <a:p>
            <a:endParaRPr lang="en-US" dirty="0"/>
          </a:p>
        </p:txBody>
      </p:sp>
      <p:sp>
        <p:nvSpPr>
          <p:cNvPr id="6" name="Title 1"/>
          <p:cNvSpPr>
            <a:spLocks noGrp="1"/>
          </p:cNvSpPr>
          <p:nvPr>
            <p:ph type="title"/>
          </p:nvPr>
        </p:nvSpPr>
        <p:spPr>
          <a:noFill/>
          <a:ln>
            <a:noFill/>
          </a:ln>
        </p:spPr>
        <p:txBody>
          <a:bodyPr anchor="ctr"/>
          <a:lstStyle/>
          <a:p>
            <a:r>
              <a:rPr lang="en-US" sz="3600" dirty="0"/>
              <a:t>Summary</a:t>
            </a:r>
          </a:p>
        </p:txBody>
      </p:sp>
      <p:pic>
        <p:nvPicPr>
          <p:cNvPr id="8" name="Picture 3" descr="C:\Users\313869\Desktop\02.png"/>
          <p:cNvPicPr>
            <a:picLocks noChangeAspect="1" noChangeArrowheads="1"/>
          </p:cNvPicPr>
          <p:nvPr/>
        </p:nvPicPr>
        <p:blipFill rotWithShape="1">
          <a:blip r:embed="rId2">
            <a:extLst>
              <a:ext uri="{28A0092B-C50C-407E-A947-70E740481C1C}">
                <a14:useLocalDpi xmlns:a14="http://schemas.microsoft.com/office/drawing/2010/main" val="0"/>
              </a:ext>
            </a:extLst>
          </a:blip>
          <a:srcRect l="6369" t="7655" r="4355" b="5882"/>
          <a:stretch/>
        </p:blipFill>
        <p:spPr bwMode="auto">
          <a:xfrm>
            <a:off x="5181600" y="1875824"/>
            <a:ext cx="3507707" cy="34581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0"/>
            <a:ext cx="896143" cy="89614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46</a:t>
            </a:fld>
            <a:endParaRPr 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8"/>
                                        </p:tgtEl>
                                        <p:attrNameLst>
                                          <p:attrName>r</p:attrName>
                                        </p:attrNameLst>
                                      </p:cBhvr>
                                    </p:animRot>
                                  </p:childTnLst>
                                </p:cTn>
                              </p:par>
                            </p:childTnLst>
                          </p:cTn>
                        </p:par>
                        <p:par>
                          <p:cTn id="7" fill="hold">
                            <p:stCondLst>
                              <p:cond delay="2000"/>
                            </p:stCondLst>
                            <p:childTnLst>
                              <p:par>
                                <p:cTn id="8" presetID="2" presetClass="entr" presetSubtype="8"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 presetClass="entr" presetSubtype="8"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000" dirty="0" smtClean="0">
                <a:hlinkClick r:id="rId2"/>
              </a:rPr>
              <a:t>http://en.wikipedia.org/wiki/SQL</a:t>
            </a:r>
            <a:endParaRPr lang="en-US" sz="2000" dirty="0" smtClean="0"/>
          </a:p>
          <a:p>
            <a:pPr>
              <a:lnSpc>
                <a:spcPct val="150000"/>
              </a:lnSpc>
            </a:pPr>
            <a:endParaRPr lang="en-US" sz="2000" dirty="0"/>
          </a:p>
        </p:txBody>
      </p:sp>
      <p:sp>
        <p:nvSpPr>
          <p:cNvPr id="8" name="Title 1"/>
          <p:cNvSpPr>
            <a:spLocks noGrp="1"/>
          </p:cNvSpPr>
          <p:nvPr>
            <p:ph type="title"/>
          </p:nvPr>
        </p:nvSpPr>
        <p:spPr>
          <a:noFill/>
          <a:ln>
            <a:noFill/>
          </a:ln>
        </p:spPr>
        <p:txBody>
          <a:bodyPr anchor="ctr"/>
          <a:lstStyle/>
          <a:p>
            <a:r>
              <a:rPr lang="en-US" sz="3600" dirty="0"/>
              <a:t>Source</a:t>
            </a:r>
          </a:p>
        </p:txBody>
      </p:sp>
      <p:pic>
        <p:nvPicPr>
          <p:cNvPr id="10" name="Picture 9"/>
          <p:cNvPicPr>
            <a:picLocks noChangeAspect="1" noChangeArrowheads="1"/>
          </p:cNvPicPr>
          <p:nvPr/>
        </p:nvPicPr>
        <p:blipFill>
          <a:blip r:embed="rId3" cstate="print"/>
          <a:srcRect/>
          <a:stretch>
            <a:fillRect/>
          </a:stretch>
        </p:blipFill>
        <p:spPr bwMode="auto">
          <a:xfrm>
            <a:off x="8001000" y="0"/>
            <a:ext cx="914400" cy="914400"/>
          </a:xfrm>
          <a:prstGeom prst="rect">
            <a:avLst/>
          </a:prstGeom>
          <a:noFill/>
          <a:ln w="9525" algn="ctr">
            <a:noFill/>
            <a:miter lim="800000"/>
            <a:headEnd/>
            <a:tailEnd/>
          </a:ln>
        </p:spPr>
      </p:pic>
      <p:sp>
        <p:nvSpPr>
          <p:cNvPr id="11" name="Text Box 4"/>
          <p:cNvSpPr txBox="1">
            <a:spLocks noChangeArrowheads="1"/>
          </p:cNvSpPr>
          <p:nvPr/>
        </p:nvSpPr>
        <p:spPr bwMode="auto">
          <a:xfrm>
            <a:off x="228600" y="4773265"/>
            <a:ext cx="8732838" cy="954107"/>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wrap="square" anchor="ctr">
            <a:spAutoFit/>
          </a:bodyPr>
          <a:lstStyle/>
          <a:p>
            <a:pPr algn="just" eaLnBrk="0" hangingPunct="0"/>
            <a:r>
              <a:rPr lang="en-US" sz="1400" dirty="0"/>
              <a:t>Disclaimer: Parts of the content of this course </a:t>
            </a:r>
            <a:r>
              <a:rPr lang="en-US" sz="1400" dirty="0" smtClean="0">
                <a:solidFill>
                  <a:srgbClr val="FF0000"/>
                </a:solidFill>
              </a:rPr>
              <a:t>are </a:t>
            </a:r>
            <a:r>
              <a:rPr lang="en-US" sz="1400" dirty="0"/>
              <a:t>based on the materials available from the w</a:t>
            </a:r>
            <a:r>
              <a:rPr lang="en-US" sz="1400" dirty="0" smtClean="0"/>
              <a:t>ebsites </a:t>
            </a:r>
            <a:r>
              <a:rPr lang="en-US" sz="1400" dirty="0"/>
              <a:t>and books listed above. The materials that can be accessed from </a:t>
            </a:r>
            <a:r>
              <a:rPr lang="en-US" sz="1400" dirty="0" smtClean="0">
                <a:solidFill>
                  <a:srgbClr val="FF0000"/>
                </a:solidFill>
              </a:rPr>
              <a:t>the</a:t>
            </a:r>
            <a:r>
              <a:rPr lang="en-US" sz="1400" dirty="0" smtClean="0"/>
              <a:t> linked </a:t>
            </a:r>
            <a:r>
              <a:rPr lang="en-US" sz="1400" dirty="0"/>
              <a:t>sites are not maintained by Cognizant Academy and we are not responsible for the contents thereof. All trademarks, service marks, and trade names in this course are the marks of the respective owner(s).</a:t>
            </a:r>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47</a:t>
            </a:fld>
            <a:endParaRPr lang="en-US" sz="1400" dirty="0"/>
          </a:p>
        </p:txBody>
      </p:sp>
    </p:spTree>
    <p:extLst>
      <p:ext uri="{BB962C8B-B14F-4D97-AF65-F5344CB8AC3E}">
        <p14:creationId xmlns:p14="http://schemas.microsoft.com/office/powerpoint/2010/main" val="297661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4"/>
          <p:cNvGraphicFramePr>
            <a:graphicFrameLocks noGrp="1"/>
          </p:cNvGraphicFramePr>
          <p:nvPr>
            <p:ph idx="1"/>
            <p:extLst>
              <p:ext uri="{D42A27DB-BD31-4B8C-83A1-F6EECF244321}">
                <p14:modId xmlns:p14="http://schemas.microsoft.com/office/powerpoint/2010/main" val="1964040771"/>
              </p:ext>
            </p:extLst>
          </p:nvPr>
        </p:nvGraphicFramePr>
        <p:xfrm>
          <a:off x="228600" y="1295400"/>
          <a:ext cx="8686802" cy="3054355"/>
        </p:xfrm>
        <a:graphic>
          <a:graphicData uri="http://schemas.openxmlformats.org/drawingml/2006/table">
            <a:tbl>
              <a:tblPr firstRow="1" firstCol="1" bandRow="1">
                <a:tableStyleId>{5C22544A-7EE6-4342-B048-85BDC9FD1C3A}</a:tableStyleId>
              </a:tblPr>
              <a:tblGrid>
                <a:gridCol w="1672403"/>
                <a:gridCol w="1518667"/>
                <a:gridCol w="1909814"/>
                <a:gridCol w="1866655"/>
                <a:gridCol w="1719263"/>
              </a:tblGrid>
              <a:tr h="711554">
                <a:tc>
                  <a:txBody>
                    <a:bodyPr/>
                    <a:lstStyle/>
                    <a:p>
                      <a:pPr marL="0" marR="0" algn="ctr">
                        <a:spcBef>
                          <a:spcPts val="0"/>
                        </a:spcBef>
                        <a:spcAft>
                          <a:spcPts val="0"/>
                        </a:spcAft>
                      </a:pPr>
                      <a:r>
                        <a:rPr lang="en-US" sz="2000" dirty="0">
                          <a:effectLst/>
                        </a:rPr>
                        <a:t>Version Number</a:t>
                      </a:r>
                      <a:endParaRPr lang="en-US" sz="2000" dirty="0">
                        <a:effectLst/>
                        <a:latin typeface="Calibri"/>
                        <a:ea typeface="Calibri"/>
                      </a:endParaRPr>
                    </a:p>
                  </a:txBody>
                  <a:tcPr marL="76648" marR="76648" marT="0" marB="0" anchor="ctr"/>
                </a:tc>
                <a:tc gridSpan="4">
                  <a:txBody>
                    <a:bodyPr/>
                    <a:lstStyle/>
                    <a:p>
                      <a:pPr marL="0" marR="0" algn="ctr">
                        <a:spcBef>
                          <a:spcPts val="0"/>
                        </a:spcBef>
                        <a:spcAft>
                          <a:spcPts val="0"/>
                        </a:spcAft>
                      </a:pPr>
                      <a:r>
                        <a:rPr lang="en-US" sz="2000" dirty="0">
                          <a:effectLst/>
                        </a:rPr>
                        <a:t>Changes made</a:t>
                      </a:r>
                      <a:endParaRPr lang="en-US" sz="2000" dirty="0">
                        <a:effectLst/>
                        <a:latin typeface="Calibri"/>
                        <a:ea typeface="Calibri"/>
                      </a:endParaRPr>
                    </a:p>
                  </a:txBody>
                  <a:tcPr marL="76648" marR="76648"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lgn="ctr">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76648" marR="76648" marT="0" marB="0" anchor="ct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76648" marR="76648" marT="0" marB="0" anchor="ctr"/>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76648" marR="76648" marT="0" marB="0" anchor="ctr"/>
                </a:tc>
                <a:tc>
                  <a:txBody>
                    <a:bodyPr/>
                    <a:lstStyle/>
                    <a:p>
                      <a:pPr marL="0" marR="0" algn="ctr"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76648" marR="76648" marT="0" marB="0" anchor="ctr"/>
                </a:tc>
                <a:tc>
                  <a:txBody>
                    <a:bodyPr/>
                    <a:lstStyle/>
                    <a:p>
                      <a:pPr marL="0" marR="0" algn="ctr"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76648" marR="76648" marT="0" marB="0" anchor="ctr"/>
                </a:tc>
                <a:tc>
                  <a:txBody>
                    <a:bodyPr/>
                    <a:lstStyle/>
                    <a:p>
                      <a:pPr marL="0" marR="0" algn="ctr"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76648" marR="76648" marT="0" marB="0" anchor="ctr"/>
                </a:tc>
                <a:tc>
                  <a:txBody>
                    <a:bodyPr/>
                    <a:lstStyle/>
                    <a:p>
                      <a:pPr marL="0" marR="0" algn="ctr"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76648" marR="76648" marT="0" marB="0" anchor="ctr"/>
                </a:tc>
              </a:tr>
              <a:tr h="444722">
                <a:tc>
                  <a:txBody>
                    <a:bodyPr/>
                    <a:lstStyle/>
                    <a:p>
                      <a:pPr marL="0" marR="0" algn="ctr">
                        <a:spcBef>
                          <a:spcPts val="0"/>
                        </a:spcBef>
                        <a:spcAft>
                          <a:spcPts val="0"/>
                        </a:spcAft>
                      </a:pPr>
                      <a:r>
                        <a:rPr lang="en-US" sz="2000">
                          <a:effectLst/>
                        </a:rPr>
                        <a:t> </a:t>
                      </a:r>
                      <a:endParaRPr lang="en-US" sz="2000">
                        <a:effectLst/>
                        <a:latin typeface="Calibri"/>
                        <a:ea typeface="Calibri"/>
                      </a:endParaRPr>
                    </a:p>
                  </a:txBody>
                  <a:tcPr marL="76648" marR="76648" marT="0" marB="0" anchor="ctr"/>
                </a:tc>
                <a:tc>
                  <a:txBody>
                    <a:bodyPr/>
                    <a:lstStyle/>
                    <a:p>
                      <a:pPr marL="0" marR="0">
                        <a:spcBef>
                          <a:spcPts val="0"/>
                        </a:spcBef>
                        <a:spcAft>
                          <a:spcPts val="0"/>
                        </a:spcAft>
                      </a:pPr>
                      <a:r>
                        <a:rPr lang="en-US" sz="1600">
                          <a:solidFill>
                            <a:schemeClr val="tx1">
                              <a:lumMod val="85000"/>
                              <a:lumOff val="15000"/>
                            </a:schemeClr>
                          </a:solidFill>
                          <a:effectLst/>
                        </a:rPr>
                        <a:t> </a:t>
                      </a:r>
                      <a:r>
                        <a:rPr lang="en-US" sz="1600" smtClean="0">
                          <a:solidFill>
                            <a:schemeClr val="tx1">
                              <a:lumMod val="85000"/>
                              <a:lumOff val="15000"/>
                            </a:schemeClr>
                          </a:solidFill>
                          <a:effectLst/>
                        </a:rPr>
                        <a:t>1-46</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Learning Content Team</a:t>
                      </a:r>
                    </a:p>
                    <a:p>
                      <a:pPr marL="0" marR="0">
                        <a:spcBef>
                          <a:spcPts val="0"/>
                        </a:spcBef>
                        <a:spcAft>
                          <a:spcPts val="0"/>
                        </a:spcAft>
                      </a:pPr>
                      <a:r>
                        <a:rPr lang="en-US" sz="1600" dirty="0" smtClean="0">
                          <a:solidFill>
                            <a:schemeClr val="tx1">
                              <a:lumMod val="85000"/>
                              <a:lumOff val="15000"/>
                            </a:schemeClr>
                          </a:solidFill>
                          <a:effectLst/>
                        </a:rPr>
                        <a:t>CI Team</a:t>
                      </a:r>
                    </a:p>
                    <a:p>
                      <a:pPr marL="0" marR="0">
                        <a:spcBef>
                          <a:spcPts val="0"/>
                        </a:spcBef>
                        <a:spcAft>
                          <a:spcPts val="0"/>
                        </a:spcAft>
                      </a:pPr>
                      <a:r>
                        <a:rPr lang="en-US" sz="1600" dirty="0" smtClean="0">
                          <a:solidFill>
                            <a:schemeClr val="tx1">
                              <a:lumMod val="85000"/>
                              <a:lumOff val="15000"/>
                            </a:schemeClr>
                          </a:solidFill>
                          <a:effectLst/>
                          <a:latin typeface="Calibri"/>
                          <a:ea typeface="Calibri"/>
                        </a:rPr>
                        <a:t>CATP</a:t>
                      </a:r>
                      <a:r>
                        <a:rPr lang="en-US" sz="1600" baseline="0" dirty="0" smtClean="0">
                          <a:solidFill>
                            <a:schemeClr val="tx1">
                              <a:lumMod val="85000"/>
                              <a:lumOff val="15000"/>
                            </a:schemeClr>
                          </a:solidFill>
                          <a:effectLst/>
                          <a:latin typeface="Calibri"/>
                          <a:ea typeface="Calibri"/>
                        </a:rPr>
                        <a:t> Technical Team</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a:solidFill>
                            <a:schemeClr val="tx1">
                              <a:lumMod val="85000"/>
                              <a:lumOff val="15000"/>
                            </a:schemeClr>
                          </a:solidFill>
                          <a:effectLst/>
                        </a:rPr>
                        <a:t> </a:t>
                      </a:r>
                      <a:r>
                        <a:rPr lang="en-US" sz="1600" dirty="0" smtClean="0">
                          <a:solidFill>
                            <a:schemeClr val="tx1">
                              <a:lumMod val="85000"/>
                              <a:lumOff val="15000"/>
                            </a:schemeClr>
                          </a:solidFill>
                          <a:effectLst/>
                        </a:rPr>
                        <a:t>17-05-2013</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Base-lining</a:t>
                      </a:r>
                      <a:r>
                        <a:rPr lang="en-US" sz="1600" baseline="0" dirty="0" smtClean="0">
                          <a:solidFill>
                            <a:schemeClr val="tx1">
                              <a:lumMod val="85000"/>
                              <a:lumOff val="15000"/>
                            </a:schemeClr>
                          </a:solidFill>
                          <a:effectLst/>
                        </a:rPr>
                        <a:t> content</a:t>
                      </a:r>
                      <a:endParaRPr lang="en-US" sz="1600" dirty="0">
                        <a:solidFill>
                          <a:schemeClr val="tx1">
                            <a:lumMod val="85000"/>
                            <a:lumOff val="15000"/>
                          </a:schemeClr>
                        </a:solidFill>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76648" marR="76648"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76648" marR="76648"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76648" marR="76648"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76648" marR="76648"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76648" marR="76648" marT="0" marB="0"/>
                </a:tc>
              </a:tr>
            </a:tbl>
          </a:graphicData>
        </a:graphic>
      </p:graphicFrame>
      <p:sp>
        <p:nvSpPr>
          <p:cNvPr id="3" name="Title 2"/>
          <p:cNvSpPr>
            <a:spLocks noGrp="1"/>
          </p:cNvSpPr>
          <p:nvPr>
            <p:ph type="title"/>
          </p:nvPr>
        </p:nvSpPr>
        <p:spPr>
          <a:noFill/>
          <a:ln>
            <a:noFill/>
          </a:ln>
        </p:spPr>
        <p:txBody>
          <a:bodyPr anchor="ctr"/>
          <a:lstStyle/>
          <a:p>
            <a:r>
              <a:rPr lang="en-US" sz="3600" dirty="0"/>
              <a:t>Change Log</a:t>
            </a:r>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48</a:t>
            </a:fld>
            <a:endParaRPr lang="en-US" sz="1400" dirty="0"/>
          </a:p>
        </p:txBody>
      </p:sp>
    </p:spTree>
    <p:extLst>
      <p:ext uri="{BB962C8B-B14F-4D97-AF65-F5344CB8AC3E}">
        <p14:creationId xmlns:p14="http://schemas.microsoft.com/office/powerpoint/2010/main" val="5539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Myriad Pro" pitchFamily="34" charset="0"/>
                <a:ea typeface="+mj-ea"/>
                <a:cs typeface="+mj-cs"/>
              </a:rPr>
              <a:t>You have successfully completed </a:t>
            </a:r>
            <a:r>
              <a:rPr lang="en-US" sz="2300" dirty="0">
                <a:solidFill>
                  <a:schemeClr val="bg1"/>
                </a:solidFill>
                <a:latin typeface="Myriad Pro" pitchFamily="34" charset="0"/>
                <a:ea typeface="+mj-ea"/>
                <a:cs typeface="+mj-cs"/>
              </a:rPr>
              <a:t>the</a:t>
            </a:r>
            <a:r>
              <a:rPr lang="en-US" sz="2300" dirty="0" smtClean="0">
                <a:solidFill>
                  <a:srgbClr val="FF0000"/>
                </a:solidFill>
                <a:latin typeface="Myriad Pro" pitchFamily="34" charset="0"/>
                <a:ea typeface="+mj-ea"/>
                <a:cs typeface="+mj-cs"/>
              </a:rPr>
              <a:t> </a:t>
            </a:r>
            <a:r>
              <a:rPr lang="en-US" sz="2300" dirty="0">
                <a:solidFill>
                  <a:schemeClr val="bg1"/>
                </a:solidFill>
                <a:latin typeface="Myriad Pro" pitchFamily="34" charset="0"/>
                <a:ea typeface="+mj-ea"/>
                <a:cs typeface="+mj-cs"/>
              </a:rPr>
              <a:t>session on </a:t>
            </a:r>
            <a:r>
              <a:rPr lang="en-US" sz="2300" dirty="0" smtClean="0">
                <a:solidFill>
                  <a:schemeClr val="bg1"/>
                </a:solidFill>
                <a:latin typeface="Myriad Pro" pitchFamily="34" charset="0"/>
              </a:rPr>
              <a:t>Clauses in SQL</a:t>
            </a:r>
            <a:endParaRPr lang="en-US" sz="2300" dirty="0">
              <a:solidFill>
                <a:schemeClr val="bg1"/>
              </a:solidFill>
              <a:latin typeface="Myriad Pro" pitchFamily="34" charset="0"/>
            </a:endParaRPr>
          </a:p>
        </p:txBody>
      </p:sp>
      <p:sp>
        <p:nvSpPr>
          <p:cNvPr id="7" name="Rectangle 6"/>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4" name="TextBox 3"/>
          <p:cNvSpPr txBox="1"/>
          <p:nvPr/>
        </p:nvSpPr>
        <p:spPr>
          <a:xfrm>
            <a:off x="412168" y="2286000"/>
            <a:ext cx="3093032" cy="430887"/>
          </a:xfrm>
          <a:prstGeom prst="rect">
            <a:avLst/>
          </a:prstGeom>
          <a:noFill/>
        </p:spPr>
        <p:txBody>
          <a:bodyPr wrap="square" rtlCol="0" anchor="ctr">
            <a:spAutoFit/>
          </a:bodyPr>
          <a:lstStyle/>
          <a:p>
            <a:r>
              <a:rPr lang="en-US" sz="2200" b="1" dirty="0" smtClean="0">
                <a:latin typeface="Myriad Pro" pitchFamily="34" charset="0"/>
              </a:rPr>
              <a:t>ANSI</a:t>
            </a:r>
            <a:r>
              <a:rPr lang="en-US" b="1" dirty="0" smtClean="0">
                <a:latin typeface="Myriad Pro" pitchFamily="34" charset="0"/>
              </a:rPr>
              <a:t> </a:t>
            </a:r>
            <a:r>
              <a:rPr lang="en-US" sz="2200" b="1" dirty="0" smtClean="0">
                <a:latin typeface="Myriad Pro" pitchFamily="34" charset="0"/>
              </a:rPr>
              <a:t>SQL</a:t>
            </a:r>
            <a:endParaRPr lang="en-US" sz="2200" b="1" dirty="0">
              <a:latin typeface="Myriad Pro" pitchFamily="34" charset="0"/>
            </a:endParaRPr>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49</a:t>
            </a:fld>
            <a:endParaRPr lang="en-US" sz="1400" dirty="0"/>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762000"/>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288925">
              <a:spcBef>
                <a:spcPts val="0"/>
              </a:spcBef>
              <a:spcAft>
                <a:spcPts val="600"/>
              </a:spcAft>
            </a:pPr>
            <a:r>
              <a:rPr lang="en-US" dirty="0"/>
              <a:t>For the complete understanding of ANSI SQL, we are going to make use of Product Management System (PMS) for ABC Traders.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27" name="Title 1"/>
          <p:cNvSpPr>
            <a:spLocks noGrp="1"/>
          </p:cNvSpPr>
          <p:nvPr>
            <p:ph type="title"/>
          </p:nvPr>
        </p:nvSpPr>
        <p:spPr>
          <a:noFill/>
          <a:ln>
            <a:noFill/>
          </a:ln>
        </p:spPr>
        <p:txBody>
          <a:bodyPr anchor="ctr"/>
          <a:lstStyle/>
          <a:p>
            <a:r>
              <a:rPr lang="en-US" sz="3600" dirty="0"/>
              <a:t>Scenario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3352800"/>
            <a:ext cx="8305800" cy="2031325"/>
          </a:xfrm>
          <a:prstGeom prst="rect">
            <a:avLst/>
          </a:prstGeom>
          <a:noFill/>
        </p:spPr>
        <p:txBody>
          <a:bodyPr wrap="square" rtlCol="0">
            <a:spAutoFit/>
          </a:bodyPr>
          <a:lstStyle/>
          <a:p>
            <a:pPr marL="288925" indent="-285750">
              <a:buFont typeface="Arial" pitchFamily="34" charset="0"/>
              <a:buChar char="•"/>
            </a:pPr>
            <a:r>
              <a:rPr lang="en-US" dirty="0">
                <a:solidFill>
                  <a:prstClr val="black"/>
                </a:solidFill>
              </a:rPr>
              <a:t>ABC Traders is a company which buys collectable model cars, trains, trucks, </a:t>
            </a:r>
            <a:r>
              <a:rPr lang="en-US" dirty="0" smtClean="0">
                <a:solidFill>
                  <a:prstClr val="black"/>
                </a:solidFill>
              </a:rPr>
              <a:t>buses, and </a:t>
            </a:r>
            <a:r>
              <a:rPr lang="en-US" dirty="0">
                <a:solidFill>
                  <a:prstClr val="black"/>
                </a:solidFill>
              </a:rPr>
              <a:t>ships directly from manufacturers and </a:t>
            </a:r>
            <a:r>
              <a:rPr lang="en-US" dirty="0" smtClean="0">
                <a:solidFill>
                  <a:prstClr val="black"/>
                </a:solidFill>
              </a:rPr>
              <a:t>sell </a:t>
            </a:r>
            <a:r>
              <a:rPr lang="en-US" dirty="0">
                <a:solidFill>
                  <a:prstClr val="black"/>
                </a:solidFill>
              </a:rPr>
              <a:t>them to distributors across the globe. In order to manage the stocking, supply, and payment </a:t>
            </a:r>
            <a:r>
              <a:rPr lang="en-US" dirty="0" smtClean="0">
                <a:solidFill>
                  <a:prstClr val="black"/>
                </a:solidFill>
              </a:rPr>
              <a:t>transactions, </a:t>
            </a:r>
            <a:r>
              <a:rPr lang="en-US" dirty="0">
                <a:solidFill>
                  <a:prstClr val="black"/>
                </a:solidFill>
              </a:rPr>
              <a:t>the above mentioned software is </a:t>
            </a:r>
            <a:r>
              <a:rPr lang="en-US" dirty="0" smtClean="0">
                <a:solidFill>
                  <a:prstClr val="black"/>
                </a:solidFill>
              </a:rPr>
              <a:t>developed.</a:t>
            </a:r>
          </a:p>
          <a:p>
            <a:pPr marL="288925" indent="-285750">
              <a:buFont typeface="Arial" pitchFamily="34" charset="0"/>
              <a:buChar char="•"/>
            </a:pPr>
            <a:r>
              <a:rPr lang="en-US" dirty="0" smtClean="0">
                <a:solidFill>
                  <a:prstClr val="black"/>
                </a:solidFill>
              </a:rPr>
              <a:t>As </a:t>
            </a:r>
            <a:r>
              <a:rPr lang="en-US" dirty="0">
                <a:solidFill>
                  <a:prstClr val="black"/>
                </a:solidFill>
              </a:rPr>
              <a:t>per the requirement of the trading company, </a:t>
            </a:r>
            <a:r>
              <a:rPr lang="en-US" dirty="0" smtClean="0">
                <a:solidFill>
                  <a:prstClr val="black"/>
                </a:solidFill>
              </a:rPr>
              <a:t>an </a:t>
            </a:r>
            <a:r>
              <a:rPr lang="en-US" dirty="0">
                <a:solidFill>
                  <a:prstClr val="black"/>
                </a:solidFill>
              </a:rPr>
              <a:t>inventory system is developed to collect the information of the </a:t>
            </a:r>
            <a:r>
              <a:rPr lang="en-US" dirty="0" smtClean="0">
                <a:solidFill>
                  <a:prstClr val="black"/>
                </a:solidFill>
              </a:rPr>
              <a:t>products, customers, </a:t>
            </a:r>
            <a:r>
              <a:rPr lang="en-US" dirty="0">
                <a:solidFill>
                  <a:prstClr val="black"/>
                </a:solidFill>
              </a:rPr>
              <a:t>and their payment processing.</a:t>
            </a:r>
          </a:p>
          <a:p>
            <a:endParaRPr lang="en-US" dirty="0">
              <a:solidFill>
                <a:prstClr val="black"/>
              </a:solidFill>
            </a:endParaRP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prstClr val="black"/>
                </a:solidFill>
              </a:rPr>
              <a:t>5</a:t>
            </a:r>
            <a:endParaRPr lang="en-US" sz="1400" dirty="0">
              <a:solidFill>
                <a:prstClr val="black"/>
              </a:solidFill>
            </a:endParaRPr>
          </a:p>
        </p:txBody>
      </p:sp>
    </p:spTree>
    <p:extLst>
      <p:ext uri="{BB962C8B-B14F-4D97-AF65-F5344CB8AC3E}">
        <p14:creationId xmlns:p14="http://schemas.microsoft.com/office/powerpoint/2010/main" val="142257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arn(inVertical)">
                                      <p:cBhvr>
                                        <p:cTn id="11" dur="500"/>
                                        <p:tgtEl>
                                          <p:spTgt spid="20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143000"/>
            <a:ext cx="8382000" cy="4946650"/>
          </a:xfrm>
        </p:spPr>
        <p:txBody>
          <a:bodyPr/>
          <a:lstStyle/>
          <a:p>
            <a:pPr marL="0" indent="-365760">
              <a:spcBef>
                <a:spcPts val="0"/>
              </a:spcBef>
            </a:pPr>
            <a:r>
              <a:rPr lang="en-US" dirty="0"/>
              <a:t>There are many entities involved in Product Management System. </a:t>
            </a:r>
          </a:p>
          <a:p>
            <a:pPr marL="0" indent="-365760">
              <a:spcBef>
                <a:spcPts val="0"/>
              </a:spcBef>
            </a:pPr>
            <a:r>
              <a:rPr lang="en-US" dirty="0" smtClean="0"/>
              <a:t>We will be dealing with PMS throughout </a:t>
            </a:r>
            <a:r>
              <a:rPr lang="en-US" dirty="0"/>
              <a:t>this </a:t>
            </a:r>
            <a:r>
              <a:rPr lang="en-US" dirty="0" smtClean="0"/>
              <a:t>session.</a:t>
            </a:r>
            <a:endParaRPr lang="en-US" dirty="0"/>
          </a:p>
          <a:p>
            <a:pPr marL="0" indent="0">
              <a:buNone/>
            </a:pPr>
            <a:endParaRPr lang="en-US" dirty="0"/>
          </a:p>
        </p:txBody>
      </p:sp>
      <p:sp>
        <p:nvSpPr>
          <p:cNvPr id="19" name="Slide Number Placeholder 18"/>
          <p:cNvSpPr>
            <a:spLocks noGrp="1"/>
          </p:cNvSpPr>
          <p:nvPr>
            <p:ph type="sldNum" sz="quarter" idx="10"/>
          </p:nvPr>
        </p:nvSpPr>
        <p:spPr/>
        <p:txBody>
          <a:bodyPr/>
          <a:lstStyle/>
          <a:p>
            <a:fld id="{47ED8886-DB3B-44F4-9A80-E6A224679F20}" type="slidenum">
              <a:rPr lang="en-US" smtClean="0">
                <a:solidFill>
                  <a:prstClr val="black"/>
                </a:solidFill>
              </a:rPr>
              <a:pPr/>
              <a:t>6</a:t>
            </a:fld>
            <a:endParaRPr lang="en-US" dirty="0">
              <a:solidFill>
                <a:prstClr val="black"/>
              </a:solidFill>
            </a:endParaRPr>
          </a:p>
        </p:txBody>
      </p:sp>
      <p:sp>
        <p:nvSpPr>
          <p:cNvPr id="8" name="Title 7"/>
          <p:cNvSpPr>
            <a:spLocks noGrp="1"/>
          </p:cNvSpPr>
          <p:nvPr>
            <p:ph type="title"/>
          </p:nvPr>
        </p:nvSpPr>
        <p:spPr>
          <a:noFill/>
          <a:ln>
            <a:noFill/>
          </a:ln>
        </p:spPr>
        <p:txBody>
          <a:bodyPr anchor="ctr"/>
          <a:lstStyle/>
          <a:p>
            <a:r>
              <a:rPr lang="en-US" sz="3600" dirty="0"/>
              <a:t>Database Tables</a:t>
            </a: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Payments</a:t>
            </a:r>
          </a:p>
          <a:p>
            <a:pPr algn="ctr">
              <a:lnSpc>
                <a:spcPct val="120000"/>
              </a:lnSpc>
            </a:pPr>
            <a:r>
              <a:rPr lang="en-US" sz="1400" dirty="0">
                <a:solidFill>
                  <a:prstClr val="white"/>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23035" y="2093024"/>
            <a:ext cx="1842774" cy="2068515"/>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Customer</a:t>
            </a:r>
          </a:p>
          <a:p>
            <a:pPr algn="ctr">
              <a:lnSpc>
                <a:spcPct val="120000"/>
              </a:lnSpc>
            </a:pPr>
            <a:r>
              <a:rPr lang="en-US" sz="1400" dirty="0">
                <a:solidFill>
                  <a:prstClr val="white"/>
                </a:solidFill>
                <a:ea typeface="Times New Roman"/>
                <a:cs typeface="Mangal"/>
              </a:rPr>
              <a:t>To maintain customer </a:t>
            </a:r>
            <a:r>
              <a:rPr lang="en-US" sz="1400" dirty="0" smtClean="0">
                <a:solidFill>
                  <a:prstClr val="white"/>
                </a:solidFill>
                <a:ea typeface="Times New Roman"/>
                <a:cs typeface="Mangal"/>
              </a:rPr>
              <a:t>details,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customer name</a:t>
            </a:r>
            <a:r>
              <a:rPr lang="en-US" sz="1400" dirty="0">
                <a:solidFill>
                  <a:prstClr val="white"/>
                </a:solidFill>
                <a:ea typeface="Times New Roman"/>
                <a:cs typeface="Mangal"/>
              </a:rPr>
              <a:t>, </a:t>
            </a:r>
            <a:r>
              <a:rPr lang="en-US" sz="1400" dirty="0" smtClean="0">
                <a:solidFill>
                  <a:prstClr val="white"/>
                </a:solidFill>
                <a:ea typeface="Times New Roman"/>
                <a:cs typeface="Mangal"/>
              </a:rPr>
              <a:t>address, </a:t>
            </a:r>
            <a:r>
              <a:rPr lang="en-US" sz="1400" dirty="0">
                <a:solidFill>
                  <a:prstClr val="white"/>
                </a:solidFill>
                <a:ea typeface="Times New Roman"/>
                <a:cs typeface="Mangal"/>
              </a:rPr>
              <a:t>and so on.</a:t>
            </a:r>
          </a:p>
          <a:p>
            <a:pPr algn="ctr">
              <a:lnSpc>
                <a:spcPct val="120000"/>
              </a:lnSpc>
            </a:pPr>
            <a:r>
              <a:rPr lang="en-US" sz="1300" b="1" dirty="0">
                <a:solidFill>
                  <a:prstClr val="white"/>
                </a:solidFill>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470061" y="1994914"/>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Offices</a:t>
            </a:r>
            <a:r>
              <a:rPr lang="en-US" sz="1400" b="1" dirty="0">
                <a:solidFill>
                  <a:srgbClr val="0000FF"/>
                </a:solidFill>
                <a:ea typeface="Times New Roman"/>
                <a:cs typeface="Mangal"/>
              </a:rPr>
              <a:t> </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offices, for example, office </a:t>
            </a:r>
            <a:r>
              <a:rPr lang="en-US" sz="1400" dirty="0">
                <a:solidFill>
                  <a:prstClr val="white"/>
                </a:solidFill>
                <a:ea typeface="Times New Roman"/>
                <a:cs typeface="Mangal"/>
              </a:rPr>
              <a:t>code, address, </a:t>
            </a:r>
            <a:r>
              <a:rPr lang="en-US" sz="1400" dirty="0" smtClean="0">
                <a:solidFill>
                  <a:prstClr val="white"/>
                </a:solidFill>
                <a:ea typeface="Times New Roman"/>
                <a:cs typeface="Mangal"/>
              </a:rPr>
              <a:t>city, and so on. </a:t>
            </a:r>
            <a:endParaRPr lang="en-US" sz="1400" dirty="0">
              <a:solidFill>
                <a:prstClr val="white"/>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Employees</a:t>
            </a:r>
          </a:p>
          <a:p>
            <a:pPr algn="ctr">
              <a:lnSpc>
                <a:spcPct val="120000"/>
              </a:lnSpc>
            </a:pPr>
            <a:r>
              <a:rPr lang="en-US" sz="1400" b="1" dirty="0">
                <a:solidFill>
                  <a:prstClr val="white"/>
                </a:solidFill>
                <a:ea typeface="Times New Roman"/>
                <a:cs typeface="Mangal"/>
              </a:rPr>
              <a:t>To maintain employee </a:t>
            </a:r>
          </a:p>
          <a:p>
            <a:pPr algn="ctr">
              <a:lnSpc>
                <a:spcPct val="120000"/>
              </a:lnSpc>
            </a:pPr>
            <a:r>
              <a:rPr lang="en-US" sz="1400" b="1" dirty="0">
                <a:solidFill>
                  <a:prstClr val="white"/>
                </a:solidFill>
                <a:ea typeface="Times New Roman"/>
                <a:cs typeface="Mangal"/>
              </a:rPr>
              <a:t>details, for example, </a:t>
            </a:r>
            <a:r>
              <a:rPr lang="en-US" sz="1400" b="1" dirty="0" smtClean="0">
                <a:solidFill>
                  <a:prstClr val="white"/>
                </a:solidFill>
                <a:ea typeface="Times New Roman"/>
                <a:cs typeface="Mangal"/>
              </a:rPr>
              <a:t>ID,</a:t>
            </a:r>
            <a:endParaRPr lang="en-US" sz="1400" b="1" dirty="0">
              <a:solidFill>
                <a:prstClr val="white"/>
              </a:solidFill>
              <a:ea typeface="Times New Roman"/>
              <a:cs typeface="Mangal"/>
            </a:endParaRPr>
          </a:p>
          <a:p>
            <a:pPr algn="ctr">
              <a:lnSpc>
                <a:spcPct val="120000"/>
              </a:lnSpc>
            </a:pPr>
            <a:r>
              <a:rPr lang="en-US" sz="1400" b="1" dirty="0" smtClean="0">
                <a:solidFill>
                  <a:prstClr val="white"/>
                </a:solidFill>
                <a:ea typeface="Times New Roman"/>
                <a:cs typeface="Mangal"/>
              </a:rPr>
              <a:t>name, </a:t>
            </a:r>
            <a:r>
              <a:rPr lang="en-US" sz="1400" dirty="0">
                <a:solidFill>
                  <a:prstClr val="white"/>
                </a:solidFill>
                <a:ea typeface="Times New Roman"/>
                <a:cs typeface="Mangal"/>
              </a:rPr>
              <a:t>and so on</a:t>
            </a:r>
            <a:r>
              <a:rPr lang="en-US" sz="1400" b="1" dirty="0" smtClean="0">
                <a:solidFill>
                  <a:prstClr val="white"/>
                </a:solidFill>
                <a:ea typeface="Times New Roman"/>
                <a:cs typeface="Mangal"/>
              </a:rPr>
              <a:t>. </a:t>
            </a:r>
            <a:endParaRPr lang="en-US" sz="1400" b="1" dirty="0">
              <a:solidFill>
                <a:prstClr val="white"/>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Products</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products,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product </a:t>
            </a:r>
            <a:r>
              <a:rPr lang="en-US" sz="1400" dirty="0">
                <a:solidFill>
                  <a:prstClr val="white"/>
                </a:solidFill>
                <a:ea typeface="Times New Roman"/>
                <a:cs typeface="Mangal"/>
              </a:rPr>
              <a:t>id, </a:t>
            </a:r>
            <a:r>
              <a:rPr lang="en-US" sz="1400" dirty="0" smtClean="0">
                <a:solidFill>
                  <a:prstClr val="white"/>
                </a:solidFill>
                <a:ea typeface="Times New Roman"/>
                <a:cs typeface="Mangal"/>
              </a:rPr>
              <a:t>name, </a:t>
            </a:r>
            <a:r>
              <a:rPr lang="en-US" sz="1400" dirty="0">
                <a:solidFill>
                  <a:prstClr val="white"/>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 Details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56991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5">
                                            <p:bg/>
                                          </p:spTgt>
                                        </p:tgtEl>
                                        <p:attrNameLst>
                                          <p:attrName>style.visibility</p:attrName>
                                        </p:attrNameLst>
                                      </p:cBhvr>
                                      <p:to>
                                        <p:strVal val="visible"/>
                                      </p:to>
                                    </p:set>
                                    <p:animEffect transition="in" filter="fade">
                                      <p:cBhvr>
                                        <p:cTn id="16" dur="2000"/>
                                        <p:tgtEl>
                                          <p:spTgt spid="15">
                                            <p:bg/>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2000"/>
                                        <p:tgtEl>
                                          <p:spTgt spid="1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xEl>
                                              <p:pRg st="1" end="1"/>
                                            </p:txEl>
                                          </p:spTgt>
                                        </p:tgtEl>
                                        <p:attrNameLst>
                                          <p:attrName>style.visibility</p:attrName>
                                        </p:attrNameLst>
                                      </p:cBhvr>
                                      <p:to>
                                        <p:strVal val="visible"/>
                                      </p:to>
                                    </p:set>
                                    <p:animEffect transition="in" filter="fade">
                                      <p:cBhvr>
                                        <p:cTn id="26" dur="2000"/>
                                        <p:tgtEl>
                                          <p:spTgt spid="15">
                                            <p:txEl>
                                              <p:pRg st="1" end="1"/>
                                            </p:txEl>
                                          </p:spTgt>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3">
                                            <p:bg/>
                                          </p:spTgt>
                                        </p:tgtEl>
                                        <p:attrNameLst>
                                          <p:attrName>style.visibility</p:attrName>
                                        </p:attrNameLst>
                                      </p:cBhvr>
                                      <p:to>
                                        <p:strVal val="visible"/>
                                      </p:to>
                                    </p:set>
                                    <p:animEffect transition="in" filter="fade">
                                      <p:cBhvr>
                                        <p:cTn id="30" dur="2000"/>
                                        <p:tgtEl>
                                          <p:spTgt spid="13">
                                            <p:bg/>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fade">
                                      <p:cBhvr>
                                        <p:cTn id="35" dur="2000"/>
                                        <p:tgtEl>
                                          <p:spTgt spid="1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xEl>
                                              <p:pRg st="1" end="1"/>
                                            </p:txEl>
                                          </p:spTgt>
                                        </p:tgtEl>
                                        <p:attrNameLst>
                                          <p:attrName>style.visibility</p:attrName>
                                        </p:attrNameLst>
                                      </p:cBhvr>
                                      <p:to>
                                        <p:strVal val="visible"/>
                                      </p:to>
                                    </p:set>
                                    <p:animEffect transition="in" filter="fade">
                                      <p:cBhvr>
                                        <p:cTn id="40" dur="2000"/>
                                        <p:tgtEl>
                                          <p:spTgt spid="1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xEl>
                                              <p:pRg st="2" end="2"/>
                                            </p:txEl>
                                          </p:spTgt>
                                        </p:tgtEl>
                                        <p:attrNameLst>
                                          <p:attrName>style.visibility</p:attrName>
                                        </p:attrNameLst>
                                      </p:cBhvr>
                                      <p:to>
                                        <p:strVal val="visible"/>
                                      </p:to>
                                    </p:set>
                                    <p:animEffect transition="in" filter="fade">
                                      <p:cBhvr>
                                        <p:cTn id="45" dur="2000"/>
                                        <p:tgtEl>
                                          <p:spTgt spid="13">
                                            <p:txEl>
                                              <p:pRg st="2" end="2"/>
                                            </p:txEl>
                                          </p:spTgt>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16">
                                            <p:bg/>
                                          </p:spTgt>
                                        </p:tgtEl>
                                        <p:attrNameLst>
                                          <p:attrName>style.visibility</p:attrName>
                                        </p:attrNameLst>
                                      </p:cBhvr>
                                      <p:to>
                                        <p:strVal val="visible"/>
                                      </p:to>
                                    </p:set>
                                    <p:animEffect transition="in" filter="fade">
                                      <p:cBhvr>
                                        <p:cTn id="49" dur="2000"/>
                                        <p:tgtEl>
                                          <p:spTgt spid="16">
                                            <p:bg/>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fade">
                                      <p:cBhvr>
                                        <p:cTn id="54" dur="2000"/>
                                        <p:tgtEl>
                                          <p:spTgt spid="16">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xEl>
                                              <p:pRg st="1" end="1"/>
                                            </p:txEl>
                                          </p:spTgt>
                                        </p:tgtEl>
                                        <p:attrNameLst>
                                          <p:attrName>style.visibility</p:attrName>
                                        </p:attrNameLst>
                                      </p:cBhvr>
                                      <p:to>
                                        <p:strVal val="visible"/>
                                      </p:to>
                                    </p:set>
                                    <p:animEffect transition="in" filter="fade">
                                      <p:cBhvr>
                                        <p:cTn id="59" dur="2000"/>
                                        <p:tgtEl>
                                          <p:spTgt spid="16">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6">
                                            <p:txEl>
                                              <p:pRg st="2" end="2"/>
                                            </p:txEl>
                                          </p:spTgt>
                                        </p:tgtEl>
                                        <p:attrNameLst>
                                          <p:attrName>style.visibility</p:attrName>
                                        </p:attrNameLst>
                                      </p:cBhvr>
                                      <p:to>
                                        <p:strVal val="visible"/>
                                      </p:to>
                                    </p:set>
                                    <p:animEffect transition="in" filter="fade">
                                      <p:cBhvr>
                                        <p:cTn id="64" dur="2000"/>
                                        <p:tgtEl>
                                          <p:spTgt spid="16">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
                                            <p:txEl>
                                              <p:pRg st="3" end="3"/>
                                            </p:txEl>
                                          </p:spTgt>
                                        </p:tgtEl>
                                        <p:attrNameLst>
                                          <p:attrName>style.visibility</p:attrName>
                                        </p:attrNameLst>
                                      </p:cBhvr>
                                      <p:to>
                                        <p:strVal val="visible"/>
                                      </p:to>
                                    </p:set>
                                    <p:animEffect transition="in" filter="fade">
                                      <p:cBhvr>
                                        <p:cTn id="69" dur="2000"/>
                                        <p:tgtEl>
                                          <p:spTgt spid="16">
                                            <p:txEl>
                                              <p:pRg st="3" end="3"/>
                                            </p:txEl>
                                          </p:spTgt>
                                        </p:tgtEl>
                                      </p:cBhvr>
                                    </p:animEffect>
                                  </p:childTnLst>
                                </p:cTn>
                              </p:par>
                            </p:childTnLst>
                          </p:cTn>
                        </p:par>
                        <p:par>
                          <p:cTn id="70" fill="hold">
                            <p:stCondLst>
                              <p:cond delay="2000"/>
                            </p:stCondLst>
                            <p:childTnLst>
                              <p:par>
                                <p:cTn id="71" presetID="10" presetClass="entr" presetSubtype="0" fill="hold" grpId="0" nodeType="afterEffect">
                                  <p:stCondLst>
                                    <p:cond delay="0"/>
                                  </p:stCondLst>
                                  <p:childTnLst>
                                    <p:set>
                                      <p:cBhvr>
                                        <p:cTn id="72" dur="1" fill="hold">
                                          <p:stCondLst>
                                            <p:cond delay="0"/>
                                          </p:stCondLst>
                                        </p:cTn>
                                        <p:tgtEl>
                                          <p:spTgt spid="17">
                                            <p:bg/>
                                          </p:spTgt>
                                        </p:tgtEl>
                                        <p:attrNameLst>
                                          <p:attrName>style.visibility</p:attrName>
                                        </p:attrNameLst>
                                      </p:cBhvr>
                                      <p:to>
                                        <p:strVal val="visible"/>
                                      </p:to>
                                    </p:set>
                                    <p:animEffect transition="in" filter="fade">
                                      <p:cBhvr>
                                        <p:cTn id="73" dur="2000"/>
                                        <p:tgtEl>
                                          <p:spTgt spid="17">
                                            <p:bg/>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7">
                                            <p:txEl>
                                              <p:pRg st="0" end="0"/>
                                            </p:txEl>
                                          </p:spTgt>
                                        </p:tgtEl>
                                        <p:attrNameLst>
                                          <p:attrName>style.visibility</p:attrName>
                                        </p:attrNameLst>
                                      </p:cBhvr>
                                      <p:to>
                                        <p:strVal val="visible"/>
                                      </p:to>
                                    </p:set>
                                    <p:animEffect transition="in" filter="fade">
                                      <p:cBhvr>
                                        <p:cTn id="78" dur="2000"/>
                                        <p:tgtEl>
                                          <p:spTgt spid="17">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7">
                                            <p:txEl>
                                              <p:pRg st="1" end="1"/>
                                            </p:txEl>
                                          </p:spTgt>
                                        </p:tgtEl>
                                        <p:attrNameLst>
                                          <p:attrName>style.visibility</p:attrName>
                                        </p:attrNameLst>
                                      </p:cBhvr>
                                      <p:to>
                                        <p:strVal val="visible"/>
                                      </p:to>
                                    </p:set>
                                    <p:animEffect transition="in" filter="fade">
                                      <p:cBhvr>
                                        <p:cTn id="83" dur="2000"/>
                                        <p:tgtEl>
                                          <p:spTgt spid="17">
                                            <p:txEl>
                                              <p:pRg st="1" end="1"/>
                                            </p:txEl>
                                          </p:spTgt>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12">
                                            <p:bg/>
                                          </p:spTgt>
                                        </p:tgtEl>
                                        <p:attrNameLst>
                                          <p:attrName>style.visibility</p:attrName>
                                        </p:attrNameLst>
                                      </p:cBhvr>
                                      <p:to>
                                        <p:strVal val="visible"/>
                                      </p:to>
                                    </p:set>
                                    <p:animEffect transition="in" filter="fade">
                                      <p:cBhvr>
                                        <p:cTn id="87" dur="2000"/>
                                        <p:tgtEl>
                                          <p:spTgt spid="12">
                                            <p:bg/>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2">
                                            <p:txEl>
                                              <p:pRg st="0" end="0"/>
                                            </p:txEl>
                                          </p:spTgt>
                                        </p:tgtEl>
                                        <p:attrNameLst>
                                          <p:attrName>style.visibility</p:attrName>
                                        </p:attrNameLst>
                                      </p:cBhvr>
                                      <p:to>
                                        <p:strVal val="visible"/>
                                      </p:to>
                                    </p:set>
                                    <p:animEffect transition="in" filter="fade">
                                      <p:cBhvr>
                                        <p:cTn id="92" dur="2000"/>
                                        <p:tgtEl>
                                          <p:spTgt spid="12">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2">
                                            <p:txEl>
                                              <p:pRg st="1" end="1"/>
                                            </p:txEl>
                                          </p:spTgt>
                                        </p:tgtEl>
                                        <p:attrNameLst>
                                          <p:attrName>style.visibility</p:attrName>
                                        </p:attrNameLst>
                                      </p:cBhvr>
                                      <p:to>
                                        <p:strVal val="visible"/>
                                      </p:to>
                                    </p:set>
                                    <p:animEffect transition="in" filter="fade">
                                      <p:cBhvr>
                                        <p:cTn id="97" dur="2000"/>
                                        <p:tgtEl>
                                          <p:spTgt spid="12">
                                            <p:txEl>
                                              <p:pRg st="1" end="1"/>
                                            </p:txEl>
                                          </p:spTgt>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14">
                                            <p:bg/>
                                          </p:spTgt>
                                        </p:tgtEl>
                                        <p:attrNameLst>
                                          <p:attrName>style.visibility</p:attrName>
                                        </p:attrNameLst>
                                      </p:cBhvr>
                                      <p:to>
                                        <p:strVal val="visible"/>
                                      </p:to>
                                    </p:set>
                                    <p:animEffect transition="in" filter="fade">
                                      <p:cBhvr>
                                        <p:cTn id="101" dur="2000"/>
                                        <p:tgtEl>
                                          <p:spTgt spid="14">
                                            <p:bg/>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4">
                                            <p:txEl>
                                              <p:pRg st="0" end="0"/>
                                            </p:txEl>
                                          </p:spTgt>
                                        </p:tgtEl>
                                        <p:attrNameLst>
                                          <p:attrName>style.visibility</p:attrName>
                                        </p:attrNameLst>
                                      </p:cBhvr>
                                      <p:to>
                                        <p:strVal val="visible"/>
                                      </p:to>
                                    </p:set>
                                    <p:animEffect transition="in" filter="fade">
                                      <p:cBhvr>
                                        <p:cTn id="106" dur="2000"/>
                                        <p:tgtEl>
                                          <p:spTgt spid="14">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4">
                                            <p:txEl>
                                              <p:pRg st="1" end="1"/>
                                            </p:txEl>
                                          </p:spTgt>
                                        </p:tgtEl>
                                        <p:attrNameLst>
                                          <p:attrName>style.visibility</p:attrName>
                                        </p:attrNameLst>
                                      </p:cBhvr>
                                      <p:to>
                                        <p:strVal val="visible"/>
                                      </p:to>
                                    </p:set>
                                    <p:animEffect transition="in" filter="fade">
                                      <p:cBhvr>
                                        <p:cTn id="111" dur="2000"/>
                                        <p:tgtEl>
                                          <p:spTgt spid="14">
                                            <p:txEl>
                                              <p:pRg st="1" end="1"/>
                                            </p:txEl>
                                          </p:spTgt>
                                        </p:tgtEl>
                                      </p:cBhvr>
                                    </p:animEffect>
                                  </p:childTnLst>
                                </p:cTn>
                              </p:par>
                            </p:childTnLst>
                          </p:cTn>
                        </p:par>
                        <p:par>
                          <p:cTn id="112" fill="hold">
                            <p:stCondLst>
                              <p:cond delay="2000"/>
                            </p:stCondLst>
                            <p:childTnLst>
                              <p:par>
                                <p:cTn id="113" presetID="10" presetClass="entr" presetSubtype="0" fill="hold" grpId="0" nodeType="afterEffect">
                                  <p:stCondLst>
                                    <p:cond delay="0"/>
                                  </p:stCondLst>
                                  <p:childTnLst>
                                    <p:set>
                                      <p:cBhvr>
                                        <p:cTn id="114" dur="1" fill="hold">
                                          <p:stCondLst>
                                            <p:cond delay="0"/>
                                          </p:stCondLst>
                                        </p:cTn>
                                        <p:tgtEl>
                                          <p:spTgt spid="18">
                                            <p:bg/>
                                          </p:spTgt>
                                        </p:tgtEl>
                                        <p:attrNameLst>
                                          <p:attrName>style.visibility</p:attrName>
                                        </p:attrNameLst>
                                      </p:cBhvr>
                                      <p:to>
                                        <p:strVal val="visible"/>
                                      </p:to>
                                    </p:set>
                                    <p:animEffect transition="in" filter="fade">
                                      <p:cBhvr>
                                        <p:cTn id="115" dur="2000"/>
                                        <p:tgtEl>
                                          <p:spTgt spid="18">
                                            <p:bg/>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8">
                                            <p:txEl>
                                              <p:pRg st="0" end="0"/>
                                            </p:txEl>
                                          </p:spTgt>
                                        </p:tgtEl>
                                        <p:attrNameLst>
                                          <p:attrName>style.visibility</p:attrName>
                                        </p:attrNameLst>
                                      </p:cBhvr>
                                      <p:to>
                                        <p:strVal val="visible"/>
                                      </p:to>
                                    </p:set>
                                    <p:animEffect transition="in" filter="fade">
                                      <p:cBhvr>
                                        <p:cTn id="120" dur="2000"/>
                                        <p:tgtEl>
                                          <p:spTgt spid="18">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18">
                                            <p:txEl>
                                              <p:pRg st="1" end="1"/>
                                            </p:txEl>
                                          </p:spTgt>
                                        </p:tgtEl>
                                        <p:attrNameLst>
                                          <p:attrName>style.visibility</p:attrName>
                                        </p:attrNameLst>
                                      </p:cBhvr>
                                      <p:to>
                                        <p:strVal val="visible"/>
                                      </p:to>
                                    </p:set>
                                    <p:animEffect transition="in" filter="fade">
                                      <p:cBhvr>
                                        <p:cTn id="125" dur="2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sz="3600" dirty="0" smtClean="0"/>
              <a:t>Schema </a:t>
            </a:r>
            <a:r>
              <a:rPr lang="en-US" sz="3600" dirty="0"/>
              <a:t>D</a:t>
            </a:r>
            <a:r>
              <a:rPr lang="en-US" sz="3600" dirty="0" smtClean="0"/>
              <a:t>iagram</a:t>
            </a:r>
            <a:endParaRPr lang="en-US" sz="3600"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49430" y="1295400"/>
            <a:ext cx="8680484" cy="47918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7</a:t>
            </a:fld>
            <a:endParaRPr lang="en-US" sz="1400" dirty="0"/>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t>Scenario</a:t>
            </a:r>
          </a:p>
        </p:txBody>
      </p:sp>
      <p:sp>
        <p:nvSpPr>
          <p:cNvPr id="7" name="Rectangle 6"/>
          <p:cNvSpPr/>
          <p:nvPr/>
        </p:nvSpPr>
        <p:spPr>
          <a:xfrm>
            <a:off x="228600" y="5410200"/>
            <a:ext cx="8686800" cy="7620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solidFill>
                  <a:schemeClr val="tx1"/>
                </a:solidFill>
              </a:rPr>
              <a:t>Let’s </a:t>
            </a:r>
            <a:r>
              <a:rPr lang="en-US" sz="2000" dirty="0">
                <a:solidFill>
                  <a:schemeClr val="tx1"/>
                </a:solidFill>
              </a:rPr>
              <a:t>learn about </a:t>
            </a:r>
            <a:r>
              <a:rPr lang="en-US" sz="2000" dirty="0" smtClean="0">
                <a:solidFill>
                  <a:schemeClr val="tx1"/>
                </a:solidFill>
              </a:rPr>
              <a:t>the clauses </a:t>
            </a:r>
            <a:r>
              <a:rPr lang="en-US" sz="2000" dirty="0">
                <a:solidFill>
                  <a:schemeClr val="tx1"/>
                </a:solidFill>
              </a:rPr>
              <a:t>in ANSI SQL which will help us meet </a:t>
            </a:r>
            <a:r>
              <a:rPr lang="en-US" sz="2000" dirty="0" smtClean="0">
                <a:solidFill>
                  <a:schemeClr val="tx1"/>
                </a:solidFill>
              </a:rPr>
              <a:t>Tim’s </a:t>
            </a:r>
            <a:r>
              <a:rPr lang="en-US" sz="2000" dirty="0">
                <a:solidFill>
                  <a:schemeClr val="tx1"/>
                </a:solidFill>
              </a:rPr>
              <a:t>requirements</a:t>
            </a:r>
            <a:r>
              <a:rPr lang="en-US" sz="2000" dirty="0" smtClean="0">
                <a:solidFill>
                  <a:schemeClr val="tx1"/>
                </a:solidFill>
              </a:rPr>
              <a:t>.</a:t>
            </a:r>
            <a:endParaRPr lang="en-US" sz="2000" dirty="0">
              <a:solidFill>
                <a:schemeClr val="tx1"/>
              </a:solidFill>
            </a:endParaRP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895600" y="1340371"/>
            <a:ext cx="4343400" cy="2012429"/>
          </a:xfrm>
          <a:prstGeom prst="wedgeRoundRectCallout">
            <a:avLst>
              <a:gd name="adj1" fmla="val -77009"/>
              <a:gd name="adj2" fmla="val 4073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Hi! </a:t>
            </a:r>
          </a:p>
          <a:p>
            <a:r>
              <a:rPr lang="en-US" dirty="0" smtClean="0">
                <a:solidFill>
                  <a:schemeClr val="tx1"/>
                </a:solidFill>
              </a:rPr>
              <a:t>Now, the </a:t>
            </a:r>
            <a:r>
              <a:rPr lang="en-US" dirty="0">
                <a:solidFill>
                  <a:schemeClr val="tx1"/>
                </a:solidFill>
              </a:rPr>
              <a:t>few requirements were implemented using operators and functions. Can you also provide </a:t>
            </a:r>
            <a:r>
              <a:rPr lang="en-US" dirty="0" smtClean="0">
                <a:solidFill>
                  <a:schemeClr val="tx1"/>
                </a:solidFill>
              </a:rPr>
              <a:t>the solution </a:t>
            </a:r>
            <a:r>
              <a:rPr lang="en-US" dirty="0">
                <a:solidFill>
                  <a:schemeClr val="tx1"/>
                </a:solidFill>
              </a:rPr>
              <a:t>for finding the number of customers in each </a:t>
            </a:r>
            <a:r>
              <a:rPr lang="en-US" dirty="0" smtClean="0">
                <a:solidFill>
                  <a:schemeClr val="tx1"/>
                </a:solidFill>
              </a:rPr>
              <a:t>country?</a:t>
            </a:r>
            <a:endParaRPr lang="en-US" dirty="0">
              <a:solidFill>
                <a:schemeClr val="tx1"/>
              </a:solidFill>
            </a:endParaRPr>
          </a:p>
        </p:txBody>
      </p:sp>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8</a:t>
            </a:fld>
            <a:endParaRPr lang="en-US" sz="1400" dirty="0"/>
          </a:p>
        </p:txBody>
      </p:sp>
    </p:spTree>
    <p:extLst>
      <p:ext uri="{BB962C8B-B14F-4D97-AF65-F5344CB8AC3E}">
        <p14:creationId xmlns:p14="http://schemas.microsoft.com/office/powerpoint/2010/main" val="424289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228600" y="1295401"/>
            <a:ext cx="6705599" cy="838200"/>
          </a:xfrm>
        </p:spPr>
        <p:txBody>
          <a:bodyPr/>
          <a:lstStyle/>
          <a:p>
            <a:pPr>
              <a:spcBef>
                <a:spcPts val="0"/>
              </a:spcBef>
            </a:pPr>
            <a:r>
              <a:rPr lang="en-US" sz="2000" dirty="0" smtClean="0"/>
              <a:t>Which are the SQL Clauses that we have heard till now?</a:t>
            </a:r>
          </a:p>
          <a:p>
            <a:pPr>
              <a:spcBef>
                <a:spcPts val="0"/>
              </a:spcBef>
            </a:pPr>
            <a:endParaRPr lang="en-US" sz="2000" dirty="0"/>
          </a:p>
          <a:p>
            <a:pPr>
              <a:spcBef>
                <a:spcPts val="0"/>
              </a:spcBef>
            </a:pPr>
            <a:r>
              <a:rPr lang="en-US" sz="2000" dirty="0" smtClean="0"/>
              <a:t>Answer:</a:t>
            </a:r>
            <a:endParaRPr lang="en-US" sz="2000" dirty="0"/>
          </a:p>
        </p:txBody>
      </p:sp>
      <p:sp>
        <p:nvSpPr>
          <p:cNvPr id="3" name="Title 2"/>
          <p:cNvSpPr>
            <a:spLocks noGrp="1"/>
          </p:cNvSpPr>
          <p:nvPr>
            <p:ph type="title"/>
          </p:nvPr>
        </p:nvSpPr>
        <p:spPr>
          <a:noFill/>
          <a:ln>
            <a:noFill/>
          </a:ln>
        </p:spPr>
        <p:txBody>
          <a:bodyPr anchor="ctr"/>
          <a:lstStyle/>
          <a:p>
            <a:r>
              <a:rPr lang="en-US" sz="3600" dirty="0"/>
              <a:t>Do You Know?</a:t>
            </a:r>
          </a:p>
        </p:txBody>
      </p:sp>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9</a:t>
            </a:fld>
            <a:endParaRPr lang="en-US" sz="1400" dirty="0"/>
          </a:p>
        </p:txBody>
      </p:sp>
      <p:pic>
        <p:nvPicPr>
          <p:cNvPr id="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029" y="2357791"/>
            <a:ext cx="5791200" cy="4120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ciappara.files.wordpress.com/2010/09/database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914400"/>
            <a:ext cx="1846943" cy="1846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2000"/>
                                        <p:tgtEl>
                                          <p:spTgt spid="9">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2000"/>
                                        <p:tgtEl>
                                          <p:spTgt spid="9">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theme1.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481EB-8F30-4DBE-97E4-C47F16554C60}">
  <ds:schemaRefs>
    <ds:schemaRef ds:uri="http://purl.org/dc/elements/1.1/"/>
    <ds:schemaRef ds:uri="http://schemas.openxmlformats.org/package/2006/metadata/core-properties"/>
    <ds:schemaRef ds:uri="http://purl.org/dc/terms/"/>
    <ds:schemaRef ds:uri="http://schemas.microsoft.com/office/2006/documentManagement/types"/>
    <ds:schemaRef ds:uri="http://www.w3.org/XML/1998/namespace"/>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61F3AD45-5A31-4A69-A3C3-9C99D22BC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16268</TotalTime>
  <Words>3699</Words>
  <Application>Microsoft Office PowerPoint</Application>
  <PresentationFormat>On-screen Show (4:3)</PresentationFormat>
  <Paragraphs>691</Paragraphs>
  <Slides>49</Slides>
  <Notes>22</Notes>
  <HiddenSlides>0</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1_Theme_3</vt:lpstr>
      <vt:lpstr>Theme_3</vt:lpstr>
      <vt:lpstr>PowerPoint Presentation</vt:lpstr>
      <vt:lpstr>Icons Used</vt:lpstr>
      <vt:lpstr>Overview</vt:lpstr>
      <vt:lpstr>Objectives</vt:lpstr>
      <vt:lpstr>Scenario</vt:lpstr>
      <vt:lpstr>Database Tables</vt:lpstr>
      <vt:lpstr>Schema Diagram</vt:lpstr>
      <vt:lpstr>Scenario</vt:lpstr>
      <vt:lpstr>Do You Know?</vt:lpstr>
      <vt:lpstr>Introduction</vt:lpstr>
      <vt:lpstr>Why GROUP BY Clause?</vt:lpstr>
      <vt:lpstr>What is a GROUP BY Clause?</vt:lpstr>
      <vt:lpstr>Classifications of GROUP BY Clause</vt:lpstr>
      <vt:lpstr>Example: GROUP BY with One Select Field</vt:lpstr>
      <vt:lpstr>Example: GROUP BY with One Column and Two Aggregate Function</vt:lpstr>
      <vt:lpstr>GROUP BY with WHERE Clause</vt:lpstr>
      <vt:lpstr>Example: GROUP BY with One Select Field</vt:lpstr>
      <vt:lpstr>Grouping One or More Columns</vt:lpstr>
      <vt:lpstr>Example: GROUP BY with Two Columns and One Aggregate Function</vt:lpstr>
      <vt:lpstr>Why HAVING Clause?</vt:lpstr>
      <vt:lpstr>Using Having Clause with GROUP BY</vt:lpstr>
      <vt:lpstr>Using Having Clause with GROUP BY (Contd.)</vt:lpstr>
      <vt:lpstr>Example: HAVING Clause with GROUP BY</vt:lpstr>
      <vt:lpstr>Using Having Clause and WHERE with GROUP BY</vt:lpstr>
      <vt:lpstr>Why ORDER BY Clause? </vt:lpstr>
      <vt:lpstr>What is An ORDER BY Clause?</vt:lpstr>
      <vt:lpstr>What is an ORDER BY Clause? (Contd.)</vt:lpstr>
      <vt:lpstr>Example: ORDER BY</vt:lpstr>
      <vt:lpstr>Alternate Ways of Specifying ORDER BY Clause</vt:lpstr>
      <vt:lpstr>Example: ORDER BY Two Fields</vt:lpstr>
      <vt:lpstr>Order of Execution of Clauses in SELECT Statement</vt:lpstr>
      <vt:lpstr>Check Your Understanding</vt:lpstr>
      <vt:lpstr>Order of Execution </vt:lpstr>
      <vt:lpstr>Server SQL Modes</vt:lpstr>
      <vt:lpstr>ONLY_FULL_GROUP_BY</vt:lpstr>
      <vt:lpstr>Scenario</vt:lpstr>
      <vt:lpstr>Any Questions?</vt:lpstr>
      <vt:lpstr>Activity</vt:lpstr>
      <vt:lpstr>Lend a Hand</vt:lpstr>
      <vt:lpstr>Solutions</vt:lpstr>
      <vt:lpstr>Lend a Hand</vt:lpstr>
      <vt:lpstr>Solutions</vt:lpstr>
      <vt:lpstr>Lend a Hand</vt:lpstr>
      <vt:lpstr>Solutions</vt:lpstr>
      <vt:lpstr>Check Your Understanding</vt:lpstr>
      <vt:lpstr>Summary</vt:lpstr>
      <vt:lpstr>Source</vt:lpstr>
      <vt:lpstr>Change Log</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ANSI_SQL_Clauses</dc:title>
  <dc:creator>AssetDevelopmentTeam@cognizant.com</dc:creator>
  <cp:lastModifiedBy>Devadas, Abiramasundari (Cognizant)</cp:lastModifiedBy>
  <cp:revision>858</cp:revision>
  <dcterms:created xsi:type="dcterms:W3CDTF">2011-06-15T11:24:59Z</dcterms:created>
  <dcterms:modified xsi:type="dcterms:W3CDTF">2013-11-19T11:06:56Z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