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53"/>
  </p:notesMasterIdLst>
  <p:handoutMasterIdLst>
    <p:handoutMasterId r:id="rId54"/>
  </p:handoutMasterIdLst>
  <p:sldIdLst>
    <p:sldId id="257" r:id="rId6"/>
    <p:sldId id="494" r:id="rId7"/>
    <p:sldId id="500" r:id="rId8"/>
    <p:sldId id="452" r:id="rId9"/>
    <p:sldId id="497" r:id="rId10"/>
    <p:sldId id="498" r:id="rId11"/>
    <p:sldId id="455" r:id="rId12"/>
    <p:sldId id="456" r:id="rId13"/>
    <p:sldId id="457" r:id="rId14"/>
    <p:sldId id="459" r:id="rId15"/>
    <p:sldId id="495" r:id="rId16"/>
    <p:sldId id="460" r:id="rId17"/>
    <p:sldId id="461" r:id="rId18"/>
    <p:sldId id="462" r:id="rId19"/>
    <p:sldId id="463" r:id="rId20"/>
    <p:sldId id="464" r:id="rId21"/>
    <p:sldId id="465" r:id="rId22"/>
    <p:sldId id="466" r:id="rId23"/>
    <p:sldId id="467" r:id="rId24"/>
    <p:sldId id="468" r:id="rId25"/>
    <p:sldId id="469" r:id="rId26"/>
    <p:sldId id="470" r:id="rId27"/>
    <p:sldId id="471" r:id="rId28"/>
    <p:sldId id="472" r:id="rId29"/>
    <p:sldId id="473" r:id="rId30"/>
    <p:sldId id="474" r:id="rId31"/>
    <p:sldId id="475" r:id="rId32"/>
    <p:sldId id="476" r:id="rId33"/>
    <p:sldId id="477" r:id="rId34"/>
    <p:sldId id="478" r:id="rId35"/>
    <p:sldId id="479" r:id="rId36"/>
    <p:sldId id="480" r:id="rId37"/>
    <p:sldId id="481" r:id="rId38"/>
    <p:sldId id="482" r:id="rId39"/>
    <p:sldId id="483" r:id="rId40"/>
    <p:sldId id="484" r:id="rId41"/>
    <p:sldId id="485" r:id="rId42"/>
    <p:sldId id="486" r:id="rId43"/>
    <p:sldId id="499" r:id="rId44"/>
    <p:sldId id="488" r:id="rId45"/>
    <p:sldId id="489" r:id="rId46"/>
    <p:sldId id="490" r:id="rId47"/>
    <p:sldId id="496" r:id="rId48"/>
    <p:sldId id="491" r:id="rId49"/>
    <p:sldId id="492" r:id="rId50"/>
    <p:sldId id="450" r:id="rId51"/>
    <p:sldId id="41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B63I8qQfBS0lhyTQ6+wp4Q==" hashData="ULb4eF/UkdInJxhJKfe9WwOYZ/k="/>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kar, Anupriya (Cognizant)" initials="SA("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8" autoAdjust="0"/>
    <p:restoredTop sz="89331" autoAdjust="0"/>
  </p:normalViewPr>
  <p:slideViewPr>
    <p:cSldViewPr>
      <p:cViewPr>
        <p:scale>
          <a:sx n="70" d="100"/>
          <a:sy n="70" d="100"/>
        </p:scale>
        <p:origin x="-1296" y="-72"/>
      </p:cViewPr>
      <p:guideLst>
        <p:guide orient="horz" pos="2160"/>
        <p:guide pos="16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680E4E-6D3E-4F2F-B5C2-65F5A44C0E0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2F6C8F1-DED5-4973-8FBB-3098B1485E8B}">
      <dgm:prSet phldrT="[Text]" custT="1"/>
      <dgm:spPr/>
      <dgm:t>
        <a:bodyPr/>
        <a:lstStyle/>
        <a:p>
          <a:r>
            <a:rPr lang="en-US" sz="1800" dirty="0" smtClean="0">
              <a:solidFill>
                <a:schemeClr val="bg1"/>
              </a:solidFill>
            </a:rPr>
            <a:t>What is the use of Theta Style? </a:t>
          </a:r>
          <a:endParaRPr lang="en-US" sz="1800" dirty="0">
            <a:solidFill>
              <a:schemeClr val="bg1"/>
            </a:solidFill>
          </a:endParaRPr>
        </a:p>
      </dgm:t>
    </dgm:pt>
    <dgm:pt modelId="{709C0FA0-6B14-4072-A156-120B23BDB0C0}" type="parTrans" cxnId="{8828073F-9EAC-4C88-96DD-FD4B7BCC54ED}">
      <dgm:prSet/>
      <dgm:spPr/>
      <dgm:t>
        <a:bodyPr/>
        <a:lstStyle/>
        <a:p>
          <a:endParaRPr lang="en-US" sz="1800">
            <a:solidFill>
              <a:schemeClr val="bg1"/>
            </a:solidFill>
          </a:endParaRPr>
        </a:p>
      </dgm:t>
    </dgm:pt>
    <dgm:pt modelId="{E09CC86C-CA00-470B-8D2C-64BF53155598}" type="sibTrans" cxnId="{8828073F-9EAC-4C88-96DD-FD4B7BCC54ED}">
      <dgm:prSet/>
      <dgm:spPr/>
      <dgm:t>
        <a:bodyPr/>
        <a:lstStyle/>
        <a:p>
          <a:endParaRPr lang="en-US" sz="1800">
            <a:solidFill>
              <a:schemeClr val="bg1"/>
            </a:solidFill>
          </a:endParaRPr>
        </a:p>
      </dgm:t>
    </dgm:pt>
    <dgm:pt modelId="{9C7B9458-687B-4EA3-84E9-3CB61C5557F8}">
      <dgm:prSet custT="1"/>
      <dgm:spPr/>
      <dgm:t>
        <a:bodyPr/>
        <a:lstStyle/>
        <a:p>
          <a:r>
            <a:rPr lang="en-US" sz="1800" dirty="0" smtClean="0">
              <a:solidFill>
                <a:schemeClr val="bg1"/>
              </a:solidFill>
            </a:rPr>
            <a:t>What is the use of ANSI Style JOIN ... ON and JOIN ... USING?</a:t>
          </a:r>
          <a:endParaRPr lang="en-US" sz="1800" dirty="0">
            <a:solidFill>
              <a:schemeClr val="bg1"/>
            </a:solidFill>
          </a:endParaRPr>
        </a:p>
      </dgm:t>
    </dgm:pt>
    <dgm:pt modelId="{0C2502C5-FC9F-4D6B-A624-A7AE43197340}" type="parTrans" cxnId="{14A2F82E-7EE8-419E-8C69-C42B8EE765FF}">
      <dgm:prSet/>
      <dgm:spPr/>
      <dgm:t>
        <a:bodyPr/>
        <a:lstStyle/>
        <a:p>
          <a:endParaRPr lang="en-US" sz="1800">
            <a:solidFill>
              <a:schemeClr val="bg1"/>
            </a:solidFill>
          </a:endParaRPr>
        </a:p>
      </dgm:t>
    </dgm:pt>
    <dgm:pt modelId="{A32A2F55-3C66-442A-94C1-7432FEF1CD30}" type="sibTrans" cxnId="{14A2F82E-7EE8-419E-8C69-C42B8EE765FF}">
      <dgm:prSet/>
      <dgm:spPr/>
      <dgm:t>
        <a:bodyPr/>
        <a:lstStyle/>
        <a:p>
          <a:endParaRPr lang="en-US" sz="1800">
            <a:solidFill>
              <a:schemeClr val="bg1"/>
            </a:solidFill>
          </a:endParaRPr>
        </a:p>
      </dgm:t>
    </dgm:pt>
    <dgm:pt modelId="{8C23491F-82D5-4714-B966-04214CB7F231}">
      <dgm:prSet phldrT="[Text]" custT="1"/>
      <dgm:spPr/>
      <dgm:t>
        <a:bodyPr/>
        <a:lstStyle/>
        <a:p>
          <a:r>
            <a:rPr lang="en-US" sz="1800" dirty="0" smtClean="0">
              <a:solidFill>
                <a:schemeClr val="bg1"/>
              </a:solidFill>
            </a:rPr>
            <a:t>What is the use of JOIN and JOIN Style?</a:t>
          </a:r>
          <a:endParaRPr lang="en-US" sz="1800" dirty="0">
            <a:solidFill>
              <a:schemeClr val="bg1"/>
            </a:solidFill>
          </a:endParaRPr>
        </a:p>
      </dgm:t>
    </dgm:pt>
    <dgm:pt modelId="{6C4D025C-5733-4363-84C5-75F111951F5A}" type="sibTrans" cxnId="{325A3CFB-4476-43AD-9202-8194DCC9F395}">
      <dgm:prSet/>
      <dgm:spPr/>
      <dgm:t>
        <a:bodyPr/>
        <a:lstStyle/>
        <a:p>
          <a:endParaRPr lang="en-US" sz="1800">
            <a:solidFill>
              <a:schemeClr val="bg1"/>
            </a:solidFill>
          </a:endParaRPr>
        </a:p>
      </dgm:t>
    </dgm:pt>
    <dgm:pt modelId="{C6606E82-8DB4-4CDC-BD78-5A20384DB49E}" type="parTrans" cxnId="{325A3CFB-4476-43AD-9202-8194DCC9F395}">
      <dgm:prSet/>
      <dgm:spPr/>
      <dgm:t>
        <a:bodyPr/>
        <a:lstStyle/>
        <a:p>
          <a:endParaRPr lang="en-US" sz="1800">
            <a:solidFill>
              <a:schemeClr val="bg1"/>
            </a:solidFill>
          </a:endParaRPr>
        </a:p>
      </dgm:t>
    </dgm:pt>
    <dgm:pt modelId="{B1AE9E79-EA77-4D18-BD8A-FBA9CA6A07CF}">
      <dgm:prSet custT="1"/>
      <dgm:spPr/>
      <dgm:t>
        <a:bodyPr/>
        <a:lstStyle/>
        <a:p>
          <a:r>
            <a:rPr lang="en-US" sz="1800" dirty="0" smtClean="0">
              <a:solidFill>
                <a:schemeClr val="bg1"/>
              </a:solidFill>
            </a:rPr>
            <a:t>What is CROSS JOIN?</a:t>
          </a:r>
          <a:endParaRPr lang="en-US" sz="500" dirty="0">
            <a:solidFill>
              <a:schemeClr val="bg1"/>
            </a:solidFill>
          </a:endParaRPr>
        </a:p>
      </dgm:t>
    </dgm:pt>
    <dgm:pt modelId="{A6D9B142-1836-48E6-8F9B-2D4208F2DC23}" type="parTrans" cxnId="{9CB544E8-5E91-4C28-8DBE-448CDE052E5E}">
      <dgm:prSet/>
      <dgm:spPr/>
      <dgm:t>
        <a:bodyPr/>
        <a:lstStyle/>
        <a:p>
          <a:endParaRPr lang="en-US">
            <a:solidFill>
              <a:schemeClr val="bg1"/>
            </a:solidFill>
          </a:endParaRPr>
        </a:p>
      </dgm:t>
    </dgm:pt>
    <dgm:pt modelId="{1E37162F-631F-49D0-BCD3-49F136584C7C}" type="sibTrans" cxnId="{9CB544E8-5E91-4C28-8DBE-448CDE052E5E}">
      <dgm:prSet/>
      <dgm:spPr/>
      <dgm:t>
        <a:bodyPr/>
        <a:lstStyle/>
        <a:p>
          <a:endParaRPr lang="en-US">
            <a:solidFill>
              <a:schemeClr val="bg1"/>
            </a:solidFill>
          </a:endParaRPr>
        </a:p>
      </dgm:t>
    </dgm:pt>
    <dgm:pt modelId="{2E5D71C3-A39D-415F-8FD0-3900EF5E8CFD}">
      <dgm:prSet custT="1"/>
      <dgm:spPr/>
      <dgm:t>
        <a:bodyPr/>
        <a:lstStyle/>
        <a:p>
          <a:r>
            <a:rPr lang="en-US" sz="1800" dirty="0" smtClean="0">
              <a:solidFill>
                <a:schemeClr val="bg1"/>
              </a:solidFill>
            </a:rPr>
            <a:t> What is INNER JOIN?</a:t>
          </a:r>
          <a:endParaRPr lang="en-US" sz="500" dirty="0">
            <a:solidFill>
              <a:schemeClr val="bg1"/>
            </a:solidFill>
          </a:endParaRPr>
        </a:p>
      </dgm:t>
    </dgm:pt>
    <dgm:pt modelId="{A3111E99-FCCB-4D6B-A2DF-711E2EBBC11E}" type="parTrans" cxnId="{CA7CF183-93F2-4BFC-A1FC-868568B01A6B}">
      <dgm:prSet/>
      <dgm:spPr/>
      <dgm:t>
        <a:bodyPr/>
        <a:lstStyle/>
        <a:p>
          <a:endParaRPr lang="en-US">
            <a:solidFill>
              <a:schemeClr val="bg1"/>
            </a:solidFill>
          </a:endParaRPr>
        </a:p>
      </dgm:t>
    </dgm:pt>
    <dgm:pt modelId="{19344834-80D1-48BF-B8DB-09D7F477924D}" type="sibTrans" cxnId="{CA7CF183-93F2-4BFC-A1FC-868568B01A6B}">
      <dgm:prSet/>
      <dgm:spPr/>
      <dgm:t>
        <a:bodyPr/>
        <a:lstStyle/>
        <a:p>
          <a:endParaRPr lang="en-US">
            <a:solidFill>
              <a:schemeClr val="bg1"/>
            </a:solidFill>
          </a:endParaRPr>
        </a:p>
      </dgm:t>
    </dgm:pt>
    <dgm:pt modelId="{50EE2E92-2FEE-4400-9831-EB5144688E29}">
      <dgm:prSet custT="1"/>
      <dgm:spPr/>
      <dgm:t>
        <a:bodyPr/>
        <a:lstStyle/>
        <a:p>
          <a:r>
            <a:rPr lang="en-US" sz="1800" dirty="0" smtClean="0">
              <a:solidFill>
                <a:schemeClr val="bg1"/>
              </a:solidFill>
            </a:rPr>
            <a:t> What is EQUI-JOIN?</a:t>
          </a:r>
          <a:endParaRPr lang="en-US" sz="500" dirty="0">
            <a:solidFill>
              <a:schemeClr val="bg1"/>
            </a:solidFill>
          </a:endParaRPr>
        </a:p>
      </dgm:t>
    </dgm:pt>
    <dgm:pt modelId="{3F8A114E-ABAE-4368-BADB-B0B5F2CE8A41}" type="parTrans" cxnId="{23508003-6CF2-4058-B155-33908EED53AE}">
      <dgm:prSet/>
      <dgm:spPr/>
      <dgm:t>
        <a:bodyPr/>
        <a:lstStyle/>
        <a:p>
          <a:endParaRPr lang="en-US">
            <a:solidFill>
              <a:schemeClr val="bg1"/>
            </a:solidFill>
          </a:endParaRPr>
        </a:p>
      </dgm:t>
    </dgm:pt>
    <dgm:pt modelId="{73195D4E-BF7B-41A0-ADB6-A4F3E334A1A0}" type="sibTrans" cxnId="{23508003-6CF2-4058-B155-33908EED53AE}">
      <dgm:prSet/>
      <dgm:spPr/>
      <dgm:t>
        <a:bodyPr/>
        <a:lstStyle/>
        <a:p>
          <a:endParaRPr lang="en-US">
            <a:solidFill>
              <a:schemeClr val="bg1"/>
            </a:solidFill>
          </a:endParaRPr>
        </a:p>
      </dgm:t>
    </dgm:pt>
    <dgm:pt modelId="{E7CA0EA0-0071-4A6E-846C-289859EB4452}">
      <dgm:prSet custT="1"/>
      <dgm:spPr/>
      <dgm:t>
        <a:bodyPr/>
        <a:lstStyle/>
        <a:p>
          <a:r>
            <a:rPr lang="en-US" sz="1800" dirty="0" smtClean="0">
              <a:solidFill>
                <a:schemeClr val="bg1"/>
              </a:solidFill>
            </a:rPr>
            <a:t> What is OUTER JOIN?</a:t>
          </a:r>
          <a:endParaRPr lang="en-US" sz="500" dirty="0">
            <a:solidFill>
              <a:schemeClr val="bg1"/>
            </a:solidFill>
          </a:endParaRPr>
        </a:p>
      </dgm:t>
    </dgm:pt>
    <dgm:pt modelId="{F832393C-3789-4976-8109-7206382BC9FE}" type="parTrans" cxnId="{EC40AF7D-654A-44AA-BA61-7FF6137D3503}">
      <dgm:prSet/>
      <dgm:spPr/>
      <dgm:t>
        <a:bodyPr/>
        <a:lstStyle/>
        <a:p>
          <a:endParaRPr lang="en-US">
            <a:solidFill>
              <a:schemeClr val="bg1"/>
            </a:solidFill>
          </a:endParaRPr>
        </a:p>
      </dgm:t>
    </dgm:pt>
    <dgm:pt modelId="{E5C41ECA-8729-46BB-9FBC-7EE9926386F0}" type="sibTrans" cxnId="{EC40AF7D-654A-44AA-BA61-7FF6137D3503}">
      <dgm:prSet/>
      <dgm:spPr/>
      <dgm:t>
        <a:bodyPr/>
        <a:lstStyle/>
        <a:p>
          <a:endParaRPr lang="en-US">
            <a:solidFill>
              <a:schemeClr val="bg1"/>
            </a:solidFill>
          </a:endParaRPr>
        </a:p>
      </dgm:t>
    </dgm:pt>
    <dgm:pt modelId="{AC82ED76-2287-43A3-8AE1-142923DCC2B3}" type="pres">
      <dgm:prSet presAssocID="{EE680E4E-6D3E-4F2F-B5C2-65F5A44C0E0C}" presName="linear" presStyleCnt="0">
        <dgm:presLayoutVars>
          <dgm:animLvl val="lvl"/>
          <dgm:resizeHandles val="exact"/>
        </dgm:presLayoutVars>
      </dgm:prSet>
      <dgm:spPr/>
      <dgm:t>
        <a:bodyPr/>
        <a:lstStyle/>
        <a:p>
          <a:endParaRPr lang="en-US"/>
        </a:p>
      </dgm:t>
    </dgm:pt>
    <dgm:pt modelId="{49F47FBC-D6B6-4828-808B-818E19AD7010}" type="pres">
      <dgm:prSet presAssocID="{8C23491F-82D5-4714-B966-04214CB7F231}" presName="parentText" presStyleLbl="node1" presStyleIdx="0" presStyleCnt="7" custLinFactNeighborY="-74573">
        <dgm:presLayoutVars>
          <dgm:chMax val="0"/>
          <dgm:bulletEnabled val="1"/>
        </dgm:presLayoutVars>
      </dgm:prSet>
      <dgm:spPr/>
      <dgm:t>
        <a:bodyPr/>
        <a:lstStyle/>
        <a:p>
          <a:endParaRPr lang="en-US"/>
        </a:p>
      </dgm:t>
    </dgm:pt>
    <dgm:pt modelId="{C56D48F6-1CBE-4A04-961A-350F6D7F0C0E}" type="pres">
      <dgm:prSet presAssocID="{6C4D025C-5733-4363-84C5-75F111951F5A}" presName="spacer" presStyleCnt="0"/>
      <dgm:spPr/>
    </dgm:pt>
    <dgm:pt modelId="{3C15786C-D805-48BC-ACC7-4B378F906B3A}" type="pres">
      <dgm:prSet presAssocID="{F2F6C8F1-DED5-4973-8FBB-3098B1485E8B}" presName="parentText" presStyleLbl="node1" presStyleIdx="1" presStyleCnt="7">
        <dgm:presLayoutVars>
          <dgm:chMax val="0"/>
          <dgm:bulletEnabled val="1"/>
        </dgm:presLayoutVars>
      </dgm:prSet>
      <dgm:spPr/>
      <dgm:t>
        <a:bodyPr/>
        <a:lstStyle/>
        <a:p>
          <a:endParaRPr lang="en-US"/>
        </a:p>
      </dgm:t>
    </dgm:pt>
    <dgm:pt modelId="{CEBF42DB-A7A0-4EFC-9F41-8FF082CD5B29}" type="pres">
      <dgm:prSet presAssocID="{E09CC86C-CA00-470B-8D2C-64BF53155598}" presName="spacer" presStyleCnt="0"/>
      <dgm:spPr/>
    </dgm:pt>
    <dgm:pt modelId="{2FD28A3D-84CF-4C43-80E4-EB225D92D828}" type="pres">
      <dgm:prSet presAssocID="{9C7B9458-687B-4EA3-84E9-3CB61C5557F8}" presName="parentText" presStyleLbl="node1" presStyleIdx="2" presStyleCnt="7">
        <dgm:presLayoutVars>
          <dgm:chMax val="0"/>
          <dgm:bulletEnabled val="1"/>
        </dgm:presLayoutVars>
      </dgm:prSet>
      <dgm:spPr/>
      <dgm:t>
        <a:bodyPr/>
        <a:lstStyle/>
        <a:p>
          <a:endParaRPr lang="en-US"/>
        </a:p>
      </dgm:t>
    </dgm:pt>
    <dgm:pt modelId="{B239D3A4-8AAD-4C97-AD75-8F1199263736}" type="pres">
      <dgm:prSet presAssocID="{A32A2F55-3C66-442A-94C1-7432FEF1CD30}" presName="spacer" presStyleCnt="0"/>
      <dgm:spPr/>
    </dgm:pt>
    <dgm:pt modelId="{EA5F0076-F840-4991-80E8-52A1BEBAE1CC}" type="pres">
      <dgm:prSet presAssocID="{B1AE9E79-EA77-4D18-BD8A-FBA9CA6A07CF}" presName="parentText" presStyleLbl="node1" presStyleIdx="3" presStyleCnt="7">
        <dgm:presLayoutVars>
          <dgm:chMax val="0"/>
          <dgm:bulletEnabled val="1"/>
        </dgm:presLayoutVars>
      </dgm:prSet>
      <dgm:spPr/>
      <dgm:t>
        <a:bodyPr/>
        <a:lstStyle/>
        <a:p>
          <a:endParaRPr lang="en-US"/>
        </a:p>
      </dgm:t>
    </dgm:pt>
    <dgm:pt modelId="{64E199B4-6615-4F4F-9321-5C3AEE70CEE7}" type="pres">
      <dgm:prSet presAssocID="{1E37162F-631F-49D0-BCD3-49F136584C7C}" presName="spacer" presStyleCnt="0"/>
      <dgm:spPr/>
    </dgm:pt>
    <dgm:pt modelId="{CF5B5CD3-02AE-463B-BF85-86EAD68C8EDB}" type="pres">
      <dgm:prSet presAssocID="{2E5D71C3-A39D-415F-8FD0-3900EF5E8CFD}" presName="parentText" presStyleLbl="node1" presStyleIdx="4" presStyleCnt="7">
        <dgm:presLayoutVars>
          <dgm:chMax val="0"/>
          <dgm:bulletEnabled val="1"/>
        </dgm:presLayoutVars>
      </dgm:prSet>
      <dgm:spPr/>
      <dgm:t>
        <a:bodyPr/>
        <a:lstStyle/>
        <a:p>
          <a:endParaRPr lang="en-US"/>
        </a:p>
      </dgm:t>
    </dgm:pt>
    <dgm:pt modelId="{D3BA0ED7-DD2F-4DEA-BDC4-0EE8FFDC67B2}" type="pres">
      <dgm:prSet presAssocID="{19344834-80D1-48BF-B8DB-09D7F477924D}" presName="spacer" presStyleCnt="0"/>
      <dgm:spPr/>
    </dgm:pt>
    <dgm:pt modelId="{7B8B663A-457A-420C-B1EA-BD82DA3229F2}" type="pres">
      <dgm:prSet presAssocID="{50EE2E92-2FEE-4400-9831-EB5144688E29}" presName="parentText" presStyleLbl="node1" presStyleIdx="5" presStyleCnt="7">
        <dgm:presLayoutVars>
          <dgm:chMax val="0"/>
          <dgm:bulletEnabled val="1"/>
        </dgm:presLayoutVars>
      </dgm:prSet>
      <dgm:spPr/>
      <dgm:t>
        <a:bodyPr/>
        <a:lstStyle/>
        <a:p>
          <a:endParaRPr lang="en-US"/>
        </a:p>
      </dgm:t>
    </dgm:pt>
    <dgm:pt modelId="{81B948A5-5A23-42F5-BAA9-96D3F2569104}" type="pres">
      <dgm:prSet presAssocID="{73195D4E-BF7B-41A0-ADB6-A4F3E334A1A0}" presName="spacer" presStyleCnt="0"/>
      <dgm:spPr/>
    </dgm:pt>
    <dgm:pt modelId="{CAF7F96E-CD62-4F6F-8803-5084293285EA}" type="pres">
      <dgm:prSet presAssocID="{E7CA0EA0-0071-4A6E-846C-289859EB4452}" presName="parentText" presStyleLbl="node1" presStyleIdx="6" presStyleCnt="7">
        <dgm:presLayoutVars>
          <dgm:chMax val="0"/>
          <dgm:bulletEnabled val="1"/>
        </dgm:presLayoutVars>
      </dgm:prSet>
      <dgm:spPr/>
      <dgm:t>
        <a:bodyPr/>
        <a:lstStyle/>
        <a:p>
          <a:endParaRPr lang="en-US"/>
        </a:p>
      </dgm:t>
    </dgm:pt>
  </dgm:ptLst>
  <dgm:cxnLst>
    <dgm:cxn modelId="{CB8CF4DC-E310-4067-BCCB-71F727737DFB}" type="presOf" srcId="{8C23491F-82D5-4714-B966-04214CB7F231}" destId="{49F47FBC-D6B6-4828-808B-818E19AD7010}" srcOrd="0" destOrd="0" presId="urn:microsoft.com/office/officeart/2005/8/layout/vList2"/>
    <dgm:cxn modelId="{23508003-6CF2-4058-B155-33908EED53AE}" srcId="{EE680E4E-6D3E-4F2F-B5C2-65F5A44C0E0C}" destId="{50EE2E92-2FEE-4400-9831-EB5144688E29}" srcOrd="5" destOrd="0" parTransId="{3F8A114E-ABAE-4368-BADB-B0B5F2CE8A41}" sibTransId="{73195D4E-BF7B-41A0-ADB6-A4F3E334A1A0}"/>
    <dgm:cxn modelId="{9CB544E8-5E91-4C28-8DBE-448CDE052E5E}" srcId="{EE680E4E-6D3E-4F2F-B5C2-65F5A44C0E0C}" destId="{B1AE9E79-EA77-4D18-BD8A-FBA9CA6A07CF}" srcOrd="3" destOrd="0" parTransId="{A6D9B142-1836-48E6-8F9B-2D4208F2DC23}" sibTransId="{1E37162F-631F-49D0-BCD3-49F136584C7C}"/>
    <dgm:cxn modelId="{325A3CFB-4476-43AD-9202-8194DCC9F395}" srcId="{EE680E4E-6D3E-4F2F-B5C2-65F5A44C0E0C}" destId="{8C23491F-82D5-4714-B966-04214CB7F231}" srcOrd="0" destOrd="0" parTransId="{C6606E82-8DB4-4CDC-BD78-5A20384DB49E}" sibTransId="{6C4D025C-5733-4363-84C5-75F111951F5A}"/>
    <dgm:cxn modelId="{2CCF3DFF-F89A-4028-89D9-17AF78F8D752}" type="presOf" srcId="{EE680E4E-6D3E-4F2F-B5C2-65F5A44C0E0C}" destId="{AC82ED76-2287-43A3-8AE1-142923DCC2B3}" srcOrd="0" destOrd="0" presId="urn:microsoft.com/office/officeart/2005/8/layout/vList2"/>
    <dgm:cxn modelId="{8828073F-9EAC-4C88-96DD-FD4B7BCC54ED}" srcId="{EE680E4E-6D3E-4F2F-B5C2-65F5A44C0E0C}" destId="{F2F6C8F1-DED5-4973-8FBB-3098B1485E8B}" srcOrd="1" destOrd="0" parTransId="{709C0FA0-6B14-4072-A156-120B23BDB0C0}" sibTransId="{E09CC86C-CA00-470B-8D2C-64BF53155598}"/>
    <dgm:cxn modelId="{4743EE1B-2E55-413D-8BA4-1E88263EC3C4}" type="presOf" srcId="{50EE2E92-2FEE-4400-9831-EB5144688E29}" destId="{7B8B663A-457A-420C-B1EA-BD82DA3229F2}" srcOrd="0" destOrd="0" presId="urn:microsoft.com/office/officeart/2005/8/layout/vList2"/>
    <dgm:cxn modelId="{05986AE9-5503-4D8C-A2D7-AA78727DBA4E}" type="presOf" srcId="{F2F6C8F1-DED5-4973-8FBB-3098B1485E8B}" destId="{3C15786C-D805-48BC-ACC7-4B378F906B3A}" srcOrd="0" destOrd="0" presId="urn:microsoft.com/office/officeart/2005/8/layout/vList2"/>
    <dgm:cxn modelId="{992AB64A-4F1D-4321-8BD2-2F6A7E53DBDD}" type="presOf" srcId="{2E5D71C3-A39D-415F-8FD0-3900EF5E8CFD}" destId="{CF5B5CD3-02AE-463B-BF85-86EAD68C8EDB}" srcOrd="0" destOrd="0" presId="urn:microsoft.com/office/officeart/2005/8/layout/vList2"/>
    <dgm:cxn modelId="{FA004A72-81E7-4DA9-A9B5-C1983810EC27}" type="presOf" srcId="{9C7B9458-687B-4EA3-84E9-3CB61C5557F8}" destId="{2FD28A3D-84CF-4C43-80E4-EB225D92D828}" srcOrd="0" destOrd="0" presId="urn:microsoft.com/office/officeart/2005/8/layout/vList2"/>
    <dgm:cxn modelId="{610D3226-80D0-4FAF-9874-8624172ECE5D}" type="presOf" srcId="{B1AE9E79-EA77-4D18-BD8A-FBA9CA6A07CF}" destId="{EA5F0076-F840-4991-80E8-52A1BEBAE1CC}" srcOrd="0" destOrd="0" presId="urn:microsoft.com/office/officeart/2005/8/layout/vList2"/>
    <dgm:cxn modelId="{CA7CF183-93F2-4BFC-A1FC-868568B01A6B}" srcId="{EE680E4E-6D3E-4F2F-B5C2-65F5A44C0E0C}" destId="{2E5D71C3-A39D-415F-8FD0-3900EF5E8CFD}" srcOrd="4" destOrd="0" parTransId="{A3111E99-FCCB-4D6B-A2DF-711E2EBBC11E}" sibTransId="{19344834-80D1-48BF-B8DB-09D7F477924D}"/>
    <dgm:cxn modelId="{EC40AF7D-654A-44AA-BA61-7FF6137D3503}" srcId="{EE680E4E-6D3E-4F2F-B5C2-65F5A44C0E0C}" destId="{E7CA0EA0-0071-4A6E-846C-289859EB4452}" srcOrd="6" destOrd="0" parTransId="{F832393C-3789-4976-8109-7206382BC9FE}" sibTransId="{E5C41ECA-8729-46BB-9FBC-7EE9926386F0}"/>
    <dgm:cxn modelId="{14A2F82E-7EE8-419E-8C69-C42B8EE765FF}" srcId="{EE680E4E-6D3E-4F2F-B5C2-65F5A44C0E0C}" destId="{9C7B9458-687B-4EA3-84E9-3CB61C5557F8}" srcOrd="2" destOrd="0" parTransId="{0C2502C5-FC9F-4D6B-A624-A7AE43197340}" sibTransId="{A32A2F55-3C66-442A-94C1-7432FEF1CD30}"/>
    <dgm:cxn modelId="{A7B648BD-0074-489A-944A-AC62F0102DB5}" type="presOf" srcId="{E7CA0EA0-0071-4A6E-846C-289859EB4452}" destId="{CAF7F96E-CD62-4F6F-8803-5084293285EA}" srcOrd="0" destOrd="0" presId="urn:microsoft.com/office/officeart/2005/8/layout/vList2"/>
    <dgm:cxn modelId="{6C3100F6-9BCA-47B5-B4E7-4B3F38CABB05}" type="presParOf" srcId="{AC82ED76-2287-43A3-8AE1-142923DCC2B3}" destId="{49F47FBC-D6B6-4828-808B-818E19AD7010}" srcOrd="0" destOrd="0" presId="urn:microsoft.com/office/officeart/2005/8/layout/vList2"/>
    <dgm:cxn modelId="{D0F445DF-6935-469F-9540-09B67B298C86}" type="presParOf" srcId="{AC82ED76-2287-43A3-8AE1-142923DCC2B3}" destId="{C56D48F6-1CBE-4A04-961A-350F6D7F0C0E}" srcOrd="1" destOrd="0" presId="urn:microsoft.com/office/officeart/2005/8/layout/vList2"/>
    <dgm:cxn modelId="{C35876F8-4583-4207-802F-842CB86E808A}" type="presParOf" srcId="{AC82ED76-2287-43A3-8AE1-142923DCC2B3}" destId="{3C15786C-D805-48BC-ACC7-4B378F906B3A}" srcOrd="2" destOrd="0" presId="urn:microsoft.com/office/officeart/2005/8/layout/vList2"/>
    <dgm:cxn modelId="{5A2517E5-8CB6-431A-A42A-46CC5E3298CF}" type="presParOf" srcId="{AC82ED76-2287-43A3-8AE1-142923DCC2B3}" destId="{CEBF42DB-A7A0-4EFC-9F41-8FF082CD5B29}" srcOrd="3" destOrd="0" presId="urn:microsoft.com/office/officeart/2005/8/layout/vList2"/>
    <dgm:cxn modelId="{57365D38-9C7D-4BD3-AB06-37D043404FDB}" type="presParOf" srcId="{AC82ED76-2287-43A3-8AE1-142923DCC2B3}" destId="{2FD28A3D-84CF-4C43-80E4-EB225D92D828}" srcOrd="4" destOrd="0" presId="urn:microsoft.com/office/officeart/2005/8/layout/vList2"/>
    <dgm:cxn modelId="{C10C12E8-2C20-4F9E-B1E6-D85DDF82E94D}" type="presParOf" srcId="{AC82ED76-2287-43A3-8AE1-142923DCC2B3}" destId="{B239D3A4-8AAD-4C97-AD75-8F1199263736}" srcOrd="5" destOrd="0" presId="urn:microsoft.com/office/officeart/2005/8/layout/vList2"/>
    <dgm:cxn modelId="{3FB8E9F5-3494-40DF-B478-25625F884351}" type="presParOf" srcId="{AC82ED76-2287-43A3-8AE1-142923DCC2B3}" destId="{EA5F0076-F840-4991-80E8-52A1BEBAE1CC}" srcOrd="6" destOrd="0" presId="urn:microsoft.com/office/officeart/2005/8/layout/vList2"/>
    <dgm:cxn modelId="{F6EB43CE-6BF6-4AE2-ACBD-8B48CF8E8B94}" type="presParOf" srcId="{AC82ED76-2287-43A3-8AE1-142923DCC2B3}" destId="{64E199B4-6615-4F4F-9321-5C3AEE70CEE7}" srcOrd="7" destOrd="0" presId="urn:microsoft.com/office/officeart/2005/8/layout/vList2"/>
    <dgm:cxn modelId="{1214079F-984C-4B14-AD91-37195BDE8E13}" type="presParOf" srcId="{AC82ED76-2287-43A3-8AE1-142923DCC2B3}" destId="{CF5B5CD3-02AE-463B-BF85-86EAD68C8EDB}" srcOrd="8" destOrd="0" presId="urn:microsoft.com/office/officeart/2005/8/layout/vList2"/>
    <dgm:cxn modelId="{4929B1C4-D9B0-4CE2-84B5-0FE9E593DB63}" type="presParOf" srcId="{AC82ED76-2287-43A3-8AE1-142923DCC2B3}" destId="{D3BA0ED7-DD2F-4DEA-BDC4-0EE8FFDC67B2}" srcOrd="9" destOrd="0" presId="urn:microsoft.com/office/officeart/2005/8/layout/vList2"/>
    <dgm:cxn modelId="{665A523E-45F4-418A-811D-D8BBF6D72B57}" type="presParOf" srcId="{AC82ED76-2287-43A3-8AE1-142923DCC2B3}" destId="{7B8B663A-457A-420C-B1EA-BD82DA3229F2}" srcOrd="10" destOrd="0" presId="urn:microsoft.com/office/officeart/2005/8/layout/vList2"/>
    <dgm:cxn modelId="{2B5918C5-77A3-4AC1-808A-04BE93BB4ACD}" type="presParOf" srcId="{AC82ED76-2287-43A3-8AE1-142923DCC2B3}" destId="{81B948A5-5A23-42F5-BAA9-96D3F2569104}" srcOrd="11" destOrd="0" presId="urn:microsoft.com/office/officeart/2005/8/layout/vList2"/>
    <dgm:cxn modelId="{53B08425-51AA-41BC-A8C5-1FDD5897E6BF}" type="presParOf" srcId="{AC82ED76-2287-43A3-8AE1-142923DCC2B3}" destId="{CAF7F96E-CD62-4F6F-8803-5084293285EA}"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680E4E-6D3E-4F2F-B5C2-65F5A44C0E0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2F6C8F1-DED5-4973-8FBB-3098B1485E8B}">
      <dgm:prSet phldrT="[Text]" custT="1"/>
      <dgm:spPr/>
      <dgm:t>
        <a:bodyPr/>
        <a:lstStyle/>
        <a:p>
          <a:r>
            <a:rPr lang="en-US" sz="1800" dirty="0" smtClean="0"/>
            <a:t>What is FULL OUTER JOIN?</a:t>
          </a:r>
          <a:endParaRPr lang="en-US" sz="1800" dirty="0"/>
        </a:p>
      </dgm:t>
    </dgm:pt>
    <dgm:pt modelId="{709C0FA0-6B14-4072-A156-120B23BDB0C0}" type="parTrans" cxnId="{8828073F-9EAC-4C88-96DD-FD4B7BCC54ED}">
      <dgm:prSet/>
      <dgm:spPr/>
      <dgm:t>
        <a:bodyPr/>
        <a:lstStyle/>
        <a:p>
          <a:endParaRPr lang="en-US" sz="1800"/>
        </a:p>
      </dgm:t>
    </dgm:pt>
    <dgm:pt modelId="{E09CC86C-CA00-470B-8D2C-64BF53155598}" type="sibTrans" cxnId="{8828073F-9EAC-4C88-96DD-FD4B7BCC54ED}">
      <dgm:prSet/>
      <dgm:spPr/>
      <dgm:t>
        <a:bodyPr/>
        <a:lstStyle/>
        <a:p>
          <a:endParaRPr lang="en-US" sz="1800"/>
        </a:p>
      </dgm:t>
    </dgm:pt>
    <dgm:pt modelId="{9C7B9458-687B-4EA3-84E9-3CB61C5557F8}">
      <dgm:prSet custT="1"/>
      <dgm:spPr/>
      <dgm:t>
        <a:bodyPr/>
        <a:lstStyle/>
        <a:p>
          <a:r>
            <a:rPr lang="en-US" sz="1800" dirty="0" smtClean="0"/>
            <a:t>What is SELF JOIN?</a:t>
          </a:r>
          <a:endParaRPr lang="en-US" sz="1800" dirty="0"/>
        </a:p>
      </dgm:t>
    </dgm:pt>
    <dgm:pt modelId="{0C2502C5-FC9F-4D6B-A624-A7AE43197340}" type="parTrans" cxnId="{14A2F82E-7EE8-419E-8C69-C42B8EE765FF}">
      <dgm:prSet/>
      <dgm:spPr/>
      <dgm:t>
        <a:bodyPr/>
        <a:lstStyle/>
        <a:p>
          <a:endParaRPr lang="en-US" sz="1800"/>
        </a:p>
      </dgm:t>
    </dgm:pt>
    <dgm:pt modelId="{A32A2F55-3C66-442A-94C1-7432FEF1CD30}" type="sibTrans" cxnId="{14A2F82E-7EE8-419E-8C69-C42B8EE765FF}">
      <dgm:prSet/>
      <dgm:spPr/>
      <dgm:t>
        <a:bodyPr/>
        <a:lstStyle/>
        <a:p>
          <a:endParaRPr lang="en-US" sz="1800"/>
        </a:p>
      </dgm:t>
    </dgm:pt>
    <dgm:pt modelId="{8C23491F-82D5-4714-B966-04214CB7F231}">
      <dgm:prSet phldrT="[Text]" custT="1"/>
      <dgm:spPr/>
      <dgm:t>
        <a:bodyPr/>
        <a:lstStyle/>
        <a:p>
          <a:r>
            <a:rPr lang="en-US" sz="1800" dirty="0" smtClean="0"/>
            <a:t>What is RIGHT OUTER JOIN?</a:t>
          </a:r>
          <a:endParaRPr lang="en-US" sz="1800" dirty="0"/>
        </a:p>
      </dgm:t>
    </dgm:pt>
    <dgm:pt modelId="{6C4D025C-5733-4363-84C5-75F111951F5A}" type="sibTrans" cxnId="{325A3CFB-4476-43AD-9202-8194DCC9F395}">
      <dgm:prSet/>
      <dgm:spPr/>
      <dgm:t>
        <a:bodyPr/>
        <a:lstStyle/>
        <a:p>
          <a:endParaRPr lang="en-US" sz="1800"/>
        </a:p>
      </dgm:t>
    </dgm:pt>
    <dgm:pt modelId="{C6606E82-8DB4-4CDC-BD78-5A20384DB49E}" type="parTrans" cxnId="{325A3CFB-4476-43AD-9202-8194DCC9F395}">
      <dgm:prSet/>
      <dgm:spPr/>
      <dgm:t>
        <a:bodyPr/>
        <a:lstStyle/>
        <a:p>
          <a:endParaRPr lang="en-US" sz="1800"/>
        </a:p>
      </dgm:t>
    </dgm:pt>
    <dgm:pt modelId="{9E9934C2-4A6D-4DD6-BC4A-87A02E8D654B}">
      <dgm:prSet/>
      <dgm:spPr/>
      <dgm:t>
        <a:bodyPr/>
        <a:lstStyle/>
        <a:p>
          <a:r>
            <a:rPr lang="en-US" dirty="0" smtClean="0">
              <a:solidFill>
                <a:schemeClr val="bg1"/>
              </a:solidFill>
            </a:rPr>
            <a:t>What is NATURAL JOIN?</a:t>
          </a:r>
          <a:endParaRPr lang="en-US" dirty="0"/>
        </a:p>
      </dgm:t>
    </dgm:pt>
    <dgm:pt modelId="{32C437F6-1163-4848-B8A2-0AFB686B841C}" type="parTrans" cxnId="{1ADA4BAB-1623-448C-A62B-E0DF539EFECC}">
      <dgm:prSet/>
      <dgm:spPr/>
      <dgm:t>
        <a:bodyPr/>
        <a:lstStyle/>
        <a:p>
          <a:endParaRPr lang="en-US"/>
        </a:p>
      </dgm:t>
    </dgm:pt>
    <dgm:pt modelId="{3D52E239-A32C-4B11-ADD7-B2607877C710}" type="sibTrans" cxnId="{1ADA4BAB-1623-448C-A62B-E0DF539EFECC}">
      <dgm:prSet/>
      <dgm:spPr/>
      <dgm:t>
        <a:bodyPr/>
        <a:lstStyle/>
        <a:p>
          <a:endParaRPr lang="en-US"/>
        </a:p>
      </dgm:t>
    </dgm:pt>
    <dgm:pt modelId="{BB5C2C03-280F-4650-AD35-69147A4F270D}">
      <dgm:prSet custT="1"/>
      <dgm:spPr/>
      <dgm:t>
        <a:bodyPr/>
        <a:lstStyle/>
        <a:p>
          <a:r>
            <a:rPr lang="en-US" sz="1800" dirty="0" smtClean="0"/>
            <a:t>What is LEFT OUTER JOIN?</a:t>
          </a:r>
          <a:endParaRPr lang="en-US" sz="1800" dirty="0"/>
        </a:p>
      </dgm:t>
    </dgm:pt>
    <dgm:pt modelId="{5B9E2F07-645F-4024-A911-DC98A67E81E6}" type="parTrans" cxnId="{78AC2A50-5414-46E3-8F84-383E93B5FBD7}">
      <dgm:prSet/>
      <dgm:spPr/>
      <dgm:t>
        <a:bodyPr/>
        <a:lstStyle/>
        <a:p>
          <a:endParaRPr lang="en-US"/>
        </a:p>
      </dgm:t>
    </dgm:pt>
    <dgm:pt modelId="{CFF03091-9DA9-4229-AF97-EAFB92E6B1F8}" type="sibTrans" cxnId="{78AC2A50-5414-46E3-8F84-383E93B5FBD7}">
      <dgm:prSet/>
      <dgm:spPr/>
      <dgm:t>
        <a:bodyPr/>
        <a:lstStyle/>
        <a:p>
          <a:endParaRPr lang="en-US"/>
        </a:p>
      </dgm:t>
    </dgm:pt>
    <dgm:pt modelId="{AC82ED76-2287-43A3-8AE1-142923DCC2B3}" type="pres">
      <dgm:prSet presAssocID="{EE680E4E-6D3E-4F2F-B5C2-65F5A44C0E0C}" presName="linear" presStyleCnt="0">
        <dgm:presLayoutVars>
          <dgm:animLvl val="lvl"/>
          <dgm:resizeHandles val="exact"/>
        </dgm:presLayoutVars>
      </dgm:prSet>
      <dgm:spPr/>
      <dgm:t>
        <a:bodyPr/>
        <a:lstStyle/>
        <a:p>
          <a:endParaRPr lang="en-US"/>
        </a:p>
      </dgm:t>
    </dgm:pt>
    <dgm:pt modelId="{23E91FA6-6732-47E0-9825-900F7BE221B9}" type="pres">
      <dgm:prSet presAssocID="{9E9934C2-4A6D-4DD6-BC4A-87A02E8D654B}" presName="parentText" presStyleLbl="node1" presStyleIdx="0" presStyleCnt="5">
        <dgm:presLayoutVars>
          <dgm:chMax val="0"/>
          <dgm:bulletEnabled val="1"/>
        </dgm:presLayoutVars>
      </dgm:prSet>
      <dgm:spPr/>
      <dgm:t>
        <a:bodyPr/>
        <a:lstStyle/>
        <a:p>
          <a:endParaRPr lang="en-US"/>
        </a:p>
      </dgm:t>
    </dgm:pt>
    <dgm:pt modelId="{CD040CE9-7237-4A89-A90B-FE2D13F60E6A}" type="pres">
      <dgm:prSet presAssocID="{3D52E239-A32C-4B11-ADD7-B2607877C710}" presName="spacer" presStyleCnt="0"/>
      <dgm:spPr/>
    </dgm:pt>
    <dgm:pt modelId="{8A5F056E-9E26-4034-8123-69D5B8FDB21D}" type="pres">
      <dgm:prSet presAssocID="{BB5C2C03-280F-4650-AD35-69147A4F270D}" presName="parentText" presStyleLbl="node1" presStyleIdx="1" presStyleCnt="5" custLinFactNeighborY="-31215">
        <dgm:presLayoutVars>
          <dgm:chMax val="0"/>
          <dgm:bulletEnabled val="1"/>
        </dgm:presLayoutVars>
      </dgm:prSet>
      <dgm:spPr/>
      <dgm:t>
        <a:bodyPr/>
        <a:lstStyle/>
        <a:p>
          <a:endParaRPr lang="en-US"/>
        </a:p>
      </dgm:t>
    </dgm:pt>
    <dgm:pt modelId="{CF7BF4B1-67C2-406E-92F5-050199770E83}" type="pres">
      <dgm:prSet presAssocID="{CFF03091-9DA9-4229-AF97-EAFB92E6B1F8}" presName="spacer" presStyleCnt="0"/>
      <dgm:spPr/>
    </dgm:pt>
    <dgm:pt modelId="{49F47FBC-D6B6-4828-808B-818E19AD7010}" type="pres">
      <dgm:prSet presAssocID="{8C23491F-82D5-4714-B966-04214CB7F231}" presName="parentText" presStyleLbl="node1" presStyleIdx="2" presStyleCnt="5" custLinFactNeighborY="19531">
        <dgm:presLayoutVars>
          <dgm:chMax val="0"/>
          <dgm:bulletEnabled val="1"/>
        </dgm:presLayoutVars>
      </dgm:prSet>
      <dgm:spPr/>
      <dgm:t>
        <a:bodyPr/>
        <a:lstStyle/>
        <a:p>
          <a:endParaRPr lang="en-US"/>
        </a:p>
      </dgm:t>
    </dgm:pt>
    <dgm:pt modelId="{C56D48F6-1CBE-4A04-961A-350F6D7F0C0E}" type="pres">
      <dgm:prSet presAssocID="{6C4D025C-5733-4363-84C5-75F111951F5A}" presName="spacer" presStyleCnt="0"/>
      <dgm:spPr/>
    </dgm:pt>
    <dgm:pt modelId="{3C15786C-D805-48BC-ACC7-4B378F906B3A}" type="pres">
      <dgm:prSet presAssocID="{F2F6C8F1-DED5-4973-8FBB-3098B1485E8B}" presName="parentText" presStyleLbl="node1" presStyleIdx="3" presStyleCnt="5">
        <dgm:presLayoutVars>
          <dgm:chMax val="0"/>
          <dgm:bulletEnabled val="1"/>
        </dgm:presLayoutVars>
      </dgm:prSet>
      <dgm:spPr/>
      <dgm:t>
        <a:bodyPr/>
        <a:lstStyle/>
        <a:p>
          <a:endParaRPr lang="en-US"/>
        </a:p>
      </dgm:t>
    </dgm:pt>
    <dgm:pt modelId="{CEBF42DB-A7A0-4EFC-9F41-8FF082CD5B29}" type="pres">
      <dgm:prSet presAssocID="{E09CC86C-CA00-470B-8D2C-64BF53155598}" presName="spacer" presStyleCnt="0"/>
      <dgm:spPr/>
    </dgm:pt>
    <dgm:pt modelId="{2FD28A3D-84CF-4C43-80E4-EB225D92D828}" type="pres">
      <dgm:prSet presAssocID="{9C7B9458-687B-4EA3-84E9-3CB61C5557F8}" presName="parentText" presStyleLbl="node1" presStyleIdx="4" presStyleCnt="5">
        <dgm:presLayoutVars>
          <dgm:chMax val="0"/>
          <dgm:bulletEnabled val="1"/>
        </dgm:presLayoutVars>
      </dgm:prSet>
      <dgm:spPr/>
      <dgm:t>
        <a:bodyPr/>
        <a:lstStyle/>
        <a:p>
          <a:endParaRPr lang="en-US"/>
        </a:p>
      </dgm:t>
    </dgm:pt>
  </dgm:ptLst>
  <dgm:cxnLst>
    <dgm:cxn modelId="{730D8874-B107-41CD-A106-0F67EEAB16B3}" type="presOf" srcId="{BB5C2C03-280F-4650-AD35-69147A4F270D}" destId="{8A5F056E-9E26-4034-8123-69D5B8FDB21D}" srcOrd="0" destOrd="0" presId="urn:microsoft.com/office/officeart/2005/8/layout/vList2"/>
    <dgm:cxn modelId="{8828073F-9EAC-4C88-96DD-FD4B7BCC54ED}" srcId="{EE680E4E-6D3E-4F2F-B5C2-65F5A44C0E0C}" destId="{F2F6C8F1-DED5-4973-8FBB-3098B1485E8B}" srcOrd="3" destOrd="0" parTransId="{709C0FA0-6B14-4072-A156-120B23BDB0C0}" sibTransId="{E09CC86C-CA00-470B-8D2C-64BF53155598}"/>
    <dgm:cxn modelId="{14A2F82E-7EE8-419E-8C69-C42B8EE765FF}" srcId="{EE680E4E-6D3E-4F2F-B5C2-65F5A44C0E0C}" destId="{9C7B9458-687B-4EA3-84E9-3CB61C5557F8}" srcOrd="4" destOrd="0" parTransId="{0C2502C5-FC9F-4D6B-A624-A7AE43197340}" sibTransId="{A32A2F55-3C66-442A-94C1-7432FEF1CD30}"/>
    <dgm:cxn modelId="{38293379-EA7C-49C6-B1E7-C10148F756E9}" type="presOf" srcId="{8C23491F-82D5-4714-B966-04214CB7F231}" destId="{49F47FBC-D6B6-4828-808B-818E19AD7010}" srcOrd="0" destOrd="0" presId="urn:microsoft.com/office/officeart/2005/8/layout/vList2"/>
    <dgm:cxn modelId="{08945BE6-C61E-44E9-ADE9-16C5623E0767}" type="presOf" srcId="{EE680E4E-6D3E-4F2F-B5C2-65F5A44C0E0C}" destId="{AC82ED76-2287-43A3-8AE1-142923DCC2B3}" srcOrd="0" destOrd="0" presId="urn:microsoft.com/office/officeart/2005/8/layout/vList2"/>
    <dgm:cxn modelId="{325A3CFB-4476-43AD-9202-8194DCC9F395}" srcId="{EE680E4E-6D3E-4F2F-B5C2-65F5A44C0E0C}" destId="{8C23491F-82D5-4714-B966-04214CB7F231}" srcOrd="2" destOrd="0" parTransId="{C6606E82-8DB4-4CDC-BD78-5A20384DB49E}" sibTransId="{6C4D025C-5733-4363-84C5-75F111951F5A}"/>
    <dgm:cxn modelId="{02ECB4F9-1205-4537-9F07-7CE7265DCC69}" type="presOf" srcId="{F2F6C8F1-DED5-4973-8FBB-3098B1485E8B}" destId="{3C15786C-D805-48BC-ACC7-4B378F906B3A}" srcOrd="0" destOrd="0" presId="urn:microsoft.com/office/officeart/2005/8/layout/vList2"/>
    <dgm:cxn modelId="{6EFDD98E-513B-49B3-AEB8-4FF9B4C5E18D}" type="presOf" srcId="{9E9934C2-4A6D-4DD6-BC4A-87A02E8D654B}" destId="{23E91FA6-6732-47E0-9825-900F7BE221B9}" srcOrd="0" destOrd="0" presId="urn:microsoft.com/office/officeart/2005/8/layout/vList2"/>
    <dgm:cxn modelId="{ECA755B9-8D56-4915-B387-53A16151E079}" type="presOf" srcId="{9C7B9458-687B-4EA3-84E9-3CB61C5557F8}" destId="{2FD28A3D-84CF-4C43-80E4-EB225D92D828}" srcOrd="0" destOrd="0" presId="urn:microsoft.com/office/officeart/2005/8/layout/vList2"/>
    <dgm:cxn modelId="{78AC2A50-5414-46E3-8F84-383E93B5FBD7}" srcId="{EE680E4E-6D3E-4F2F-B5C2-65F5A44C0E0C}" destId="{BB5C2C03-280F-4650-AD35-69147A4F270D}" srcOrd="1" destOrd="0" parTransId="{5B9E2F07-645F-4024-A911-DC98A67E81E6}" sibTransId="{CFF03091-9DA9-4229-AF97-EAFB92E6B1F8}"/>
    <dgm:cxn modelId="{1ADA4BAB-1623-448C-A62B-E0DF539EFECC}" srcId="{EE680E4E-6D3E-4F2F-B5C2-65F5A44C0E0C}" destId="{9E9934C2-4A6D-4DD6-BC4A-87A02E8D654B}" srcOrd="0" destOrd="0" parTransId="{32C437F6-1163-4848-B8A2-0AFB686B841C}" sibTransId="{3D52E239-A32C-4B11-ADD7-B2607877C710}"/>
    <dgm:cxn modelId="{4A7CB0FE-EB0B-4957-90F6-6EC988D37238}" type="presParOf" srcId="{AC82ED76-2287-43A3-8AE1-142923DCC2B3}" destId="{23E91FA6-6732-47E0-9825-900F7BE221B9}" srcOrd="0" destOrd="0" presId="urn:microsoft.com/office/officeart/2005/8/layout/vList2"/>
    <dgm:cxn modelId="{9A0058D2-8291-48D4-8548-D4E184A001C1}" type="presParOf" srcId="{AC82ED76-2287-43A3-8AE1-142923DCC2B3}" destId="{CD040CE9-7237-4A89-A90B-FE2D13F60E6A}" srcOrd="1" destOrd="0" presId="urn:microsoft.com/office/officeart/2005/8/layout/vList2"/>
    <dgm:cxn modelId="{D4639E92-393D-49DF-9196-CD207F474EA7}" type="presParOf" srcId="{AC82ED76-2287-43A3-8AE1-142923DCC2B3}" destId="{8A5F056E-9E26-4034-8123-69D5B8FDB21D}" srcOrd="2" destOrd="0" presId="urn:microsoft.com/office/officeart/2005/8/layout/vList2"/>
    <dgm:cxn modelId="{CBDB9B04-1162-4474-9BFA-1493FEAFFC22}" type="presParOf" srcId="{AC82ED76-2287-43A3-8AE1-142923DCC2B3}" destId="{CF7BF4B1-67C2-406E-92F5-050199770E83}" srcOrd="3" destOrd="0" presId="urn:microsoft.com/office/officeart/2005/8/layout/vList2"/>
    <dgm:cxn modelId="{F741A56F-E56B-4DD3-ADD9-39D195122F9A}" type="presParOf" srcId="{AC82ED76-2287-43A3-8AE1-142923DCC2B3}" destId="{49F47FBC-D6B6-4828-808B-818E19AD7010}" srcOrd="4" destOrd="0" presId="urn:microsoft.com/office/officeart/2005/8/layout/vList2"/>
    <dgm:cxn modelId="{383F76AE-3F84-4573-8E42-520886D710ED}" type="presParOf" srcId="{AC82ED76-2287-43A3-8AE1-142923DCC2B3}" destId="{C56D48F6-1CBE-4A04-961A-350F6D7F0C0E}" srcOrd="5" destOrd="0" presId="urn:microsoft.com/office/officeart/2005/8/layout/vList2"/>
    <dgm:cxn modelId="{C3324A78-B0A8-4487-8D31-6324D2BC6E1C}" type="presParOf" srcId="{AC82ED76-2287-43A3-8AE1-142923DCC2B3}" destId="{3C15786C-D805-48BC-ACC7-4B378F906B3A}" srcOrd="6" destOrd="0" presId="urn:microsoft.com/office/officeart/2005/8/layout/vList2"/>
    <dgm:cxn modelId="{22A74BF3-A385-46E7-A290-F96E7983815A}" type="presParOf" srcId="{AC82ED76-2287-43A3-8AE1-142923DCC2B3}" destId="{CEBF42DB-A7A0-4EFC-9F41-8FF082CD5B29}" srcOrd="7" destOrd="0" presId="urn:microsoft.com/office/officeart/2005/8/layout/vList2"/>
    <dgm:cxn modelId="{5C15BE63-01D2-46CE-8A68-3CDCB9F821F3}" type="presParOf" srcId="{AC82ED76-2287-43A3-8AE1-142923DCC2B3}" destId="{2FD28A3D-84CF-4C43-80E4-EB225D92D82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5/17/2013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a:p>
        </p:txBody>
      </p:sp>
    </p:spTree>
    <p:extLst>
      <p:ext uri="{BB962C8B-B14F-4D97-AF65-F5344CB8AC3E}">
        <p14:creationId xmlns:p14="http://schemas.microsoft.com/office/powerpoint/2010/main" val="2812355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052230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887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1pPr>
            <a:lvl2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2pPr>
            <a:lvl3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3pPr>
            <a:lvl4pPr algn="l" rtl="0" eaLnBrk="1" fontAlgn="base" hangingPunct="1">
              <a:spcBef>
                <a:spcPct val="20000"/>
              </a:spcBef>
              <a:spcAft>
                <a:spcPct val="0"/>
              </a:spcAft>
              <a:buFont typeface="Arial" pitchFamily="34" charset="0"/>
              <a:defRPr lang="en-US" sz="1800" b="0" kern="1200" dirty="0" smtClean="0">
                <a:solidFill>
                  <a:schemeClr val="tx1"/>
                </a:solidFill>
                <a:latin typeface="+mn-lt"/>
                <a:ea typeface="+mn-ea"/>
                <a:cs typeface="+mn-cs"/>
              </a:defRPr>
            </a:lvl4pPr>
            <a:lvl5pPr algn="l" rtl="0" eaLnBrk="1" fontAlgn="base" hangingPunct="1">
              <a:spcBef>
                <a:spcPct val="20000"/>
              </a:spcBef>
              <a:spcAft>
                <a:spcPct val="0"/>
              </a:spcAft>
              <a:buFont typeface="Arial" pitchFamily="34" charset="0"/>
              <a:defRPr lang="en-GB" sz="1800" b="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705881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lgn="l" rtl="0" eaLnBrk="1" fontAlgn="base" hangingPunct="1">
              <a:spcBef>
                <a:spcPct val="20000"/>
              </a:spcBef>
              <a:spcAft>
                <a:spcPct val="0"/>
              </a:spcAft>
              <a:buFont typeface="Arial" pitchFamily="34" charse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lang="en-US" sz="18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1" fontAlgn="base" hangingPunct="1">
              <a:spcBef>
                <a:spcPct val="20000"/>
              </a:spcBef>
              <a:spcAft>
                <a:spcPct val="0"/>
              </a:spcAft>
              <a:buFont typeface="Arial" pitchFamily="34" charset="0"/>
              <a:buNone/>
            </a:pPr>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42582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Unus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3512040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36553195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eft_Tex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 y="1371600"/>
            <a:ext cx="2971800" cy="4648200"/>
          </a:xfrm>
        </p:spPr>
        <p:txBody>
          <a:bodyPr/>
          <a:lstStyle/>
          <a:p>
            <a:endParaRPr lang="en-US" dirty="0"/>
          </a:p>
        </p:txBody>
      </p:sp>
      <p:sp>
        <p:nvSpPr>
          <p:cNvPr id="6" name="Text Placeholder 5"/>
          <p:cNvSpPr>
            <a:spLocks noGrp="1"/>
          </p:cNvSpPr>
          <p:nvPr>
            <p:ph type="body" sz="quarter" idx="11"/>
          </p:nvPr>
        </p:nvSpPr>
        <p:spPr>
          <a:xfrm>
            <a:off x="3733800" y="1371600"/>
            <a:ext cx="50292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8453041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Left_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33400" y="1371600"/>
            <a:ext cx="4800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Picture Placeholder 5"/>
          <p:cNvSpPr>
            <a:spLocks noGrp="1"/>
          </p:cNvSpPr>
          <p:nvPr>
            <p:ph type="pic" sz="quarter" idx="11"/>
          </p:nvPr>
        </p:nvSpPr>
        <p:spPr>
          <a:xfrm>
            <a:off x="5638800" y="1371600"/>
            <a:ext cx="3048000" cy="4648200"/>
          </a:xfrm>
        </p:spPr>
        <p:txBody>
          <a:bodyPr/>
          <a:lstStyle/>
          <a:p>
            <a:endParaRPr lang="en-US" dirty="0"/>
          </a:p>
        </p:txBody>
      </p:sp>
    </p:spTree>
    <p:extLst>
      <p:ext uri="{BB962C8B-B14F-4D97-AF65-F5344CB8AC3E}">
        <p14:creationId xmlns:p14="http://schemas.microsoft.com/office/powerpoint/2010/main" val="21243103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4946650"/>
          </a:xfrm>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43000"/>
            <a:ext cx="4038600" cy="4876800"/>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143000"/>
            <a:ext cx="4038600" cy="4876800"/>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4040188" cy="639762"/>
          </a:xfrm>
        </p:spPr>
        <p:txBody>
          <a:bodyPr anchor="b"/>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28800"/>
            <a:ext cx="4040188" cy="4114800"/>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143000"/>
            <a:ext cx="4041775" cy="639762"/>
          </a:xfrm>
        </p:spPr>
        <p:txBody>
          <a:bodyPr anchor="b"/>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828800"/>
            <a:ext cx="4041775" cy="4114800"/>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extLst>
      <p:ext uri="{BB962C8B-B14F-4D97-AF65-F5344CB8AC3E}">
        <p14:creationId xmlns:p14="http://schemas.microsoft.com/office/powerpoint/2010/main" val="26015738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295400"/>
            <a:ext cx="8686800" cy="4781843"/>
          </a:xfrm>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marL="1597025" indent="-225425">
              <a:buFont typeface="Calibri" pitchFamily="34" charset="0"/>
              <a:buChar char="−"/>
              <a:defRPr/>
            </a:lvl4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a:p>
            <a:pPr lvl="3"/>
            <a:r>
              <a:rPr lang="en-US" dirty="0" smtClean="0"/>
              <a:t>Fourth level</a:t>
            </a:r>
          </a:p>
          <a:p>
            <a:pPr lvl="4"/>
            <a:r>
              <a:rPr lang="en-US" dirty="0" smtClean="0"/>
              <a:t>Fifth level</a:t>
            </a:r>
            <a:endParaRPr lang="en-GB" dirty="0" smtClean="0"/>
          </a:p>
          <a:p>
            <a:pPr lvl="2"/>
            <a:endParaRPr lang="en-US" dirty="0" smtClean="0"/>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Slide Title</a:t>
            </a:r>
            <a:endParaRPr lang="en-GB" dirty="0"/>
          </a:p>
        </p:txBody>
      </p:sp>
    </p:spTree>
    <p:extLst>
      <p:ext uri="{BB962C8B-B14F-4D97-AF65-F5344CB8AC3E}">
        <p14:creationId xmlns:p14="http://schemas.microsoft.com/office/powerpoint/2010/main" val="247664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136094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32537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2.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jpeg"/><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3394"/>
            <a:ext cx="7840980" cy="824806"/>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135929497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b="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b="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5.png"/><Relationship Id="rId7" Type="http://schemas.openxmlformats.org/officeDocument/2006/relationships/diagramColors" Target="../diagrams/colors1.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5.png"/><Relationship Id="rId7" Type="http://schemas.openxmlformats.org/officeDocument/2006/relationships/diagramColors" Target="../diagrams/colors2.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Join_(SQL)"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Myriad Pro" pitchFamily="34" charset="0"/>
              </a:rPr>
              <a:t>Joins and Their Types  </a:t>
            </a:r>
            <a:endParaRPr lang="en-US" sz="2300" dirty="0">
              <a:solidFill>
                <a:schemeClr val="bg1"/>
              </a:solidFill>
              <a:latin typeface="Myriad Pro" pitchFamily="34"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a:t>
            </a:fld>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Which JOIN Style can be used?</a:t>
            </a:r>
          </a:p>
          <a:p>
            <a:pPr lvl="1"/>
            <a:r>
              <a:rPr lang="en-US" dirty="0" smtClean="0"/>
              <a:t>SQL JOINS can be written using any of the </a:t>
            </a:r>
            <a:r>
              <a:rPr lang="en-US" dirty="0"/>
              <a:t>two styles mentioned </a:t>
            </a:r>
            <a:r>
              <a:rPr lang="en-US" dirty="0" smtClean="0"/>
              <a:t>below:</a:t>
            </a:r>
          </a:p>
          <a:p>
            <a:pPr lvl="2"/>
            <a:r>
              <a:rPr lang="en-US" sz="1600" dirty="0" smtClean="0"/>
              <a:t>Theta Style </a:t>
            </a:r>
          </a:p>
          <a:p>
            <a:pPr lvl="2"/>
            <a:r>
              <a:rPr lang="en-US" sz="1600" dirty="0" smtClean="0"/>
              <a:t>ANSI Style (Preferred by Industry)</a:t>
            </a:r>
          </a:p>
        </p:txBody>
      </p:sp>
      <p:sp>
        <p:nvSpPr>
          <p:cNvPr id="2" name="Title 1"/>
          <p:cNvSpPr>
            <a:spLocks noGrp="1"/>
          </p:cNvSpPr>
          <p:nvPr>
            <p:ph type="title"/>
          </p:nvPr>
        </p:nvSpPr>
        <p:spPr>
          <a:noFill/>
          <a:ln>
            <a:noFill/>
          </a:ln>
        </p:spPr>
        <p:txBody>
          <a:bodyPr anchor="ctr"/>
          <a:lstStyle/>
          <a:p>
            <a:r>
              <a:rPr lang="en-US" sz="3600" dirty="0"/>
              <a:t>JOINS Style</a:t>
            </a:r>
          </a:p>
        </p:txBody>
      </p:sp>
      <p:sp>
        <p:nvSpPr>
          <p:cNvPr id="5"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10</a:t>
            </a:fld>
            <a:endParaRPr lang="en-US" sz="1400" dirty="0"/>
          </a:p>
        </p:txBody>
      </p:sp>
    </p:spTree>
    <p:extLst>
      <p:ext uri="{BB962C8B-B14F-4D97-AF65-F5344CB8AC3E}">
        <p14:creationId xmlns:p14="http://schemas.microsoft.com/office/powerpoint/2010/main" val="236425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000" dirty="0"/>
              <a:t>Theta </a:t>
            </a:r>
            <a:r>
              <a:rPr lang="en-US" sz="2000" dirty="0" smtClean="0"/>
              <a:t>Style:</a:t>
            </a:r>
            <a:endParaRPr lang="en-US" sz="2000" dirty="0"/>
          </a:p>
          <a:p>
            <a:pPr lvl="1"/>
            <a:r>
              <a:rPr lang="en-US" dirty="0"/>
              <a:t>In non-ANSI standard implementation, the join operation is performed in the WHERE clause in the query. </a:t>
            </a:r>
          </a:p>
          <a:p>
            <a:pPr lvl="1"/>
            <a:r>
              <a:rPr lang="en-US" dirty="0"/>
              <a:t>This join method is known as the theta style.</a:t>
            </a:r>
          </a:p>
          <a:p>
            <a:pPr lvl="1"/>
            <a:r>
              <a:rPr lang="en-US" dirty="0"/>
              <a:t>In the FROM clause, tables are listed as if with Cartesian products.</a:t>
            </a:r>
          </a:p>
          <a:p>
            <a:pPr lvl="1"/>
            <a:r>
              <a:rPr lang="en-US" dirty="0"/>
              <a:t>The WHERE clause specifies how the join should take place.</a:t>
            </a:r>
          </a:p>
          <a:p>
            <a:pPr lvl="1"/>
            <a:r>
              <a:rPr lang="en-US" dirty="0"/>
              <a:t>This is considered to be the "old" style. </a:t>
            </a:r>
          </a:p>
          <a:p>
            <a:pPr lvl="1"/>
            <a:r>
              <a:rPr lang="en-US" dirty="0"/>
              <a:t>It is somewhat confusing to read.</a:t>
            </a:r>
          </a:p>
          <a:p>
            <a:endParaRPr lang="en-US" dirty="0"/>
          </a:p>
        </p:txBody>
      </p:sp>
      <p:sp>
        <p:nvSpPr>
          <p:cNvPr id="5" name="Title 4"/>
          <p:cNvSpPr>
            <a:spLocks noGrp="1"/>
          </p:cNvSpPr>
          <p:nvPr>
            <p:ph type="title"/>
          </p:nvPr>
        </p:nvSpPr>
        <p:spPr>
          <a:noFill/>
          <a:ln>
            <a:noFill/>
          </a:ln>
        </p:spPr>
        <p:txBody>
          <a:bodyPr anchor="ctr"/>
          <a:lstStyle/>
          <a:p>
            <a:r>
              <a:rPr lang="en-US" sz="3600" dirty="0">
                <a:solidFill>
                  <a:schemeClr val="bg1"/>
                </a:solidFill>
              </a:rPr>
              <a:t>Theta Style </a:t>
            </a:r>
          </a:p>
        </p:txBody>
      </p:sp>
      <p:sp>
        <p:nvSpPr>
          <p:cNvPr id="7"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11</a:t>
            </a:fld>
            <a:endParaRPr lang="en-US" sz="1400" dirty="0"/>
          </a:p>
        </p:txBody>
      </p:sp>
    </p:spTree>
    <p:extLst>
      <p:ext uri="{BB962C8B-B14F-4D97-AF65-F5344CB8AC3E}">
        <p14:creationId xmlns:p14="http://schemas.microsoft.com/office/powerpoint/2010/main" val="292053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1000"/>
                                        <p:tgtEl>
                                          <p:spTgt spid="6">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000"/>
                                        <p:tgtEl>
                                          <p:spTgt spid="6">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1000"/>
                                        <p:tgtEl>
                                          <p:spTgt spid="6">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1000"/>
                                        <p:tgtEl>
                                          <p:spTgt spid="6">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1"/>
            <a:ext cx="8686800" cy="2133600"/>
          </a:xfrm>
        </p:spPr>
        <p:txBody>
          <a:bodyPr/>
          <a:lstStyle/>
          <a:p>
            <a:r>
              <a:rPr lang="en-US" sz="2000" dirty="0" smtClean="0"/>
              <a:t>Syntax:</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
        <p:nvSpPr>
          <p:cNvPr id="2" name="Title 1"/>
          <p:cNvSpPr>
            <a:spLocks noGrp="1"/>
          </p:cNvSpPr>
          <p:nvPr>
            <p:ph type="title"/>
          </p:nvPr>
        </p:nvSpPr>
        <p:spPr>
          <a:noFill/>
          <a:ln>
            <a:noFill/>
          </a:ln>
        </p:spPr>
        <p:txBody>
          <a:bodyPr anchor="ctr"/>
          <a:lstStyle/>
          <a:p>
            <a:r>
              <a:rPr lang="en-US" sz="3600" dirty="0"/>
              <a:t>Theta Style (Contd.)</a:t>
            </a:r>
          </a:p>
        </p:txBody>
      </p:sp>
      <p:sp>
        <p:nvSpPr>
          <p:cNvPr id="7" name="TextBox 6"/>
          <p:cNvSpPr txBox="1"/>
          <p:nvPr/>
        </p:nvSpPr>
        <p:spPr>
          <a:xfrm>
            <a:off x="1143000" y="1954649"/>
            <a:ext cx="6858000" cy="1169551"/>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b="1" dirty="0">
                <a:solidFill>
                  <a:schemeClr val="tx2"/>
                </a:solidFill>
                <a:latin typeface="Courier New" pitchFamily="49" charset="0"/>
                <a:cs typeface="Courier New" pitchFamily="49" charset="0"/>
              </a:rPr>
              <a:t>SELECT</a:t>
            </a:r>
            <a:r>
              <a:rPr lang="en-US" sz="1400" dirty="0">
                <a:latin typeface="Courier New" pitchFamily="49" charset="0"/>
                <a:cs typeface="Courier New" pitchFamily="49" charset="0"/>
              </a:rPr>
              <a:t> &lt;ColumnName1&gt;,&lt;ColumnName2&gt;,&lt;</a:t>
            </a:r>
            <a:r>
              <a:rPr lang="en-US" sz="1400" dirty="0" err="1">
                <a:latin typeface="Courier New" pitchFamily="49" charset="0"/>
                <a:cs typeface="Courier New" pitchFamily="49" charset="0"/>
              </a:rPr>
              <a:t>ColumnNameN</a:t>
            </a:r>
            <a:r>
              <a:rPr lang="en-US" sz="1400" dirty="0">
                <a:latin typeface="Courier New" pitchFamily="49" charset="0"/>
                <a:cs typeface="Courier New" pitchFamily="49" charset="0"/>
              </a:rPr>
              <a:t>&gt;</a:t>
            </a:r>
          </a:p>
          <a:p>
            <a:r>
              <a:rPr lang="en-US" sz="1400" b="1" dirty="0">
                <a:solidFill>
                  <a:schemeClr val="tx2"/>
                </a:solidFill>
                <a:latin typeface="Courier New" pitchFamily="49" charset="0"/>
                <a:cs typeface="Courier New" pitchFamily="49" charset="0"/>
              </a:rPr>
              <a:t>FROM</a:t>
            </a:r>
            <a:r>
              <a:rPr lang="en-US" sz="1400" dirty="0">
                <a:latin typeface="Courier New" pitchFamily="49" charset="0"/>
                <a:cs typeface="Courier New" pitchFamily="49" charset="0"/>
              </a:rPr>
              <a:t>&lt;TableName1&gt;,&lt;TableName2&gt;</a:t>
            </a:r>
          </a:p>
          <a:p>
            <a:r>
              <a:rPr lang="en-US" sz="1400" b="1" dirty="0">
                <a:solidFill>
                  <a:schemeClr val="tx2"/>
                </a:solidFill>
                <a:latin typeface="Courier New" pitchFamily="49" charset="0"/>
                <a:cs typeface="Courier New" pitchFamily="49" charset="0"/>
              </a:rPr>
              <a:t>WHERE</a:t>
            </a:r>
            <a:r>
              <a:rPr lang="en-US" sz="1400" dirty="0">
                <a:latin typeface="Courier New" pitchFamily="49" charset="0"/>
                <a:cs typeface="Courier New" pitchFamily="49" charset="0"/>
              </a:rPr>
              <a:t>&lt;TableName1&gt;.&lt;ColumnName1&gt;=&lt;TableName2&gt;.&lt;ColumnName2&gt;</a:t>
            </a:r>
          </a:p>
          <a:p>
            <a:r>
              <a:rPr lang="en-US" sz="1400" b="1" dirty="0">
                <a:solidFill>
                  <a:schemeClr val="tx2"/>
                </a:solidFill>
                <a:latin typeface="Courier New" pitchFamily="49" charset="0"/>
                <a:cs typeface="Courier New" pitchFamily="49" charset="0"/>
              </a:rPr>
              <a:t>AND</a:t>
            </a:r>
            <a:r>
              <a:rPr lang="en-US" sz="1400" dirty="0">
                <a:latin typeface="Courier New" pitchFamily="49" charset="0"/>
                <a:cs typeface="Courier New" pitchFamily="49" charset="0"/>
              </a:rPr>
              <a:t>&lt;Condition&gt;</a:t>
            </a:r>
          </a:p>
          <a:p>
            <a:r>
              <a:rPr lang="en-US" sz="1400" b="1" dirty="0">
                <a:solidFill>
                  <a:schemeClr val="tx2"/>
                </a:solidFill>
                <a:latin typeface="Courier New" pitchFamily="49" charset="0"/>
                <a:cs typeface="Courier New" pitchFamily="49" charset="0"/>
              </a:rPr>
              <a:t>ORDER BY</a:t>
            </a:r>
            <a:r>
              <a:rPr lang="en-US" sz="1400" dirty="0">
                <a:latin typeface="Courier New" pitchFamily="49" charset="0"/>
                <a:cs typeface="Courier New" pitchFamily="49" charset="0"/>
              </a:rPr>
              <a:t>&lt;ColumnName1&gt;,&lt;ColumnName2&gt;,&lt;</a:t>
            </a:r>
            <a:r>
              <a:rPr lang="en-US" sz="1400" dirty="0" err="1">
                <a:latin typeface="Courier New" pitchFamily="49" charset="0"/>
                <a:cs typeface="Courier New" pitchFamily="49" charset="0"/>
              </a:rPr>
              <a:t>ColumnNameN</a:t>
            </a:r>
            <a:r>
              <a:rPr lang="en-US" sz="1400" dirty="0">
                <a:latin typeface="Courier New" pitchFamily="49" charset="0"/>
                <a:cs typeface="Courier New" pitchFamily="49" charset="0"/>
              </a:rPr>
              <a:t>&gt;</a:t>
            </a:r>
          </a:p>
        </p:txBody>
      </p:sp>
      <p:sp>
        <p:nvSpPr>
          <p:cNvPr id="13" name="TextBox 12"/>
          <p:cNvSpPr txBox="1"/>
          <p:nvPr/>
        </p:nvSpPr>
        <p:spPr>
          <a:xfrm>
            <a:off x="228600" y="3657600"/>
            <a:ext cx="8686800" cy="1951303"/>
          </a:xfrm>
          <a:prstGeom prst="rect">
            <a:avLst/>
          </a:prstGeom>
          <a:noFill/>
        </p:spPr>
        <p:txBody>
          <a:bodyPr wrap="square" rtlCol="0">
            <a:spAutoFit/>
          </a:bodyPr>
          <a:lstStyle/>
          <a:p>
            <a:pPr marL="342900" lvl="0" indent="-342900" fontAlgn="base">
              <a:spcBef>
                <a:spcPct val="20000"/>
              </a:spcBef>
              <a:spcAft>
                <a:spcPct val="0"/>
              </a:spcAft>
              <a:buFont typeface="Arial" pitchFamily="34" charset="0"/>
              <a:buChar char="•"/>
            </a:pPr>
            <a:r>
              <a:rPr lang="en-US" sz="2000" dirty="0">
                <a:solidFill>
                  <a:prstClr val="black"/>
                </a:solidFill>
              </a:rPr>
              <a:t>Where:</a:t>
            </a:r>
          </a:p>
          <a:p>
            <a:pPr marL="742950" lvl="1" indent="-285750" fontAlgn="base">
              <a:spcBef>
                <a:spcPct val="20000"/>
              </a:spcBef>
              <a:spcAft>
                <a:spcPct val="0"/>
              </a:spcAft>
              <a:buFont typeface="Arial" charset="0"/>
              <a:buChar char="–"/>
            </a:pPr>
            <a:r>
              <a:rPr lang="en-US" dirty="0">
                <a:solidFill>
                  <a:prstClr val="black"/>
                </a:solidFill>
              </a:rPr>
              <a:t>ColumnName1 in TableName1 is usually that table's Primary Key</a:t>
            </a:r>
          </a:p>
          <a:p>
            <a:pPr marL="742950" lvl="1" indent="-285750" fontAlgn="base">
              <a:spcBef>
                <a:spcPct val="20000"/>
              </a:spcBef>
              <a:spcAft>
                <a:spcPct val="0"/>
              </a:spcAft>
              <a:buFont typeface="Arial" charset="0"/>
              <a:buChar char="–"/>
            </a:pPr>
            <a:r>
              <a:rPr lang="en-US" dirty="0">
                <a:solidFill>
                  <a:prstClr val="black"/>
                </a:solidFill>
              </a:rPr>
              <a:t>ColumnName2 in TableName2 is a Foreign Key in that table</a:t>
            </a:r>
          </a:p>
          <a:p>
            <a:pPr marL="742950" lvl="1" indent="-285750" fontAlgn="base">
              <a:spcBef>
                <a:spcPct val="20000"/>
              </a:spcBef>
              <a:spcAft>
                <a:spcPct val="0"/>
              </a:spcAft>
              <a:buFont typeface="Arial" charset="0"/>
              <a:buChar char="–"/>
            </a:pPr>
            <a:r>
              <a:rPr lang="en-US" dirty="0">
                <a:solidFill>
                  <a:prstClr val="black"/>
                </a:solidFill>
              </a:rPr>
              <a:t>ColumnName1 and ColumnName2 must have the same data type and for certain data types, the same </a:t>
            </a:r>
            <a:r>
              <a:rPr lang="en-US" dirty="0" smtClean="0">
                <a:solidFill>
                  <a:prstClr val="black"/>
                </a:solidFill>
              </a:rPr>
              <a:t>size</a:t>
            </a:r>
            <a:endParaRPr lang="en-US" dirty="0">
              <a:solidFill>
                <a:prstClr val="black"/>
              </a:solidFill>
            </a:endParaRPr>
          </a:p>
          <a:p>
            <a:endParaRPr lang="en-US" dirty="0"/>
          </a:p>
        </p:txBody>
      </p:sp>
      <p:sp>
        <p:nvSpPr>
          <p:cNvPr id="8"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12</a:t>
            </a:fld>
            <a:endParaRPr lang="en-US" sz="1400" dirty="0"/>
          </a:p>
        </p:txBody>
      </p:sp>
    </p:spTree>
    <p:extLst>
      <p:ext uri="{BB962C8B-B14F-4D97-AF65-F5344CB8AC3E}">
        <p14:creationId xmlns:p14="http://schemas.microsoft.com/office/powerpoint/2010/main" val="121067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1000"/>
                                        <p:tgtEl>
                                          <p:spTgt spid="13">
                                            <p:txEl>
                                              <p:pRg st="0" end="0"/>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fade">
                                      <p:cBhvr>
                                        <p:cTn id="23" dur="1000"/>
                                        <p:tgtEl>
                                          <p:spTgt spid="13">
                                            <p:txEl>
                                              <p:pRg st="1" end="1"/>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fade">
                                      <p:cBhvr>
                                        <p:cTn id="27" dur="1000"/>
                                        <p:tgtEl>
                                          <p:spTgt spid="13">
                                            <p:txEl>
                                              <p:pRg st="2" end="2"/>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fade">
                                      <p:cBhvr>
                                        <p:cTn id="31" dur="10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1"/>
            <a:ext cx="8686800" cy="2667000"/>
          </a:xfrm>
        </p:spPr>
        <p:txBody>
          <a:bodyPr/>
          <a:lstStyle/>
          <a:p>
            <a:pPr>
              <a:spcBef>
                <a:spcPts val="0"/>
              </a:spcBef>
            </a:pPr>
            <a:r>
              <a:rPr lang="en-US" sz="2000" dirty="0" smtClean="0"/>
              <a:t>In the ANSI SQL-92 standards, joins are performed by incorporating JOIN clause in the query. This join method is known as ANSI style.</a:t>
            </a:r>
          </a:p>
          <a:p>
            <a:pPr>
              <a:spcBef>
                <a:spcPts val="0"/>
              </a:spcBef>
            </a:pPr>
            <a:endParaRPr lang="en-US" sz="2000" dirty="0" smtClean="0"/>
          </a:p>
          <a:p>
            <a:pPr>
              <a:spcBef>
                <a:spcPts val="0"/>
              </a:spcBef>
            </a:pPr>
            <a:r>
              <a:rPr lang="en-US" sz="2000" dirty="0" smtClean="0"/>
              <a:t>Syntax:</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lstStyle/>
          <a:p>
            <a:r>
              <a:rPr lang="en-US" sz="3600" dirty="0"/>
              <a:t>ANSI Style</a:t>
            </a:r>
          </a:p>
        </p:txBody>
      </p:sp>
      <p:sp>
        <p:nvSpPr>
          <p:cNvPr id="6" name="TextBox 5"/>
          <p:cNvSpPr txBox="1"/>
          <p:nvPr/>
        </p:nvSpPr>
        <p:spPr>
          <a:xfrm>
            <a:off x="1447800" y="2667000"/>
            <a:ext cx="6388894"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b="1" dirty="0">
                <a:solidFill>
                  <a:schemeClr val="tx2"/>
                </a:solidFill>
                <a:latin typeface="Courier New" pitchFamily="49" charset="0"/>
                <a:cs typeface="Courier New" pitchFamily="49" charset="0"/>
              </a:rPr>
              <a:t>SELECT</a:t>
            </a:r>
            <a:r>
              <a:rPr lang="en-US" sz="1400" dirty="0">
                <a:latin typeface="Courier New" pitchFamily="49" charset="0"/>
                <a:cs typeface="Courier New" pitchFamily="49" charset="0"/>
              </a:rPr>
              <a:t> &lt;ColumnName1&gt;,&lt;ColumnName2&gt;,&lt;</a:t>
            </a:r>
            <a:r>
              <a:rPr lang="en-US" sz="1400" dirty="0" err="1">
                <a:latin typeface="Courier New" pitchFamily="49" charset="0"/>
                <a:cs typeface="Courier New" pitchFamily="49" charset="0"/>
              </a:rPr>
              <a:t>ColumnNameN</a:t>
            </a:r>
            <a:r>
              <a:rPr lang="en-US" sz="1400" dirty="0">
                <a:latin typeface="Courier New" pitchFamily="49" charset="0"/>
                <a:cs typeface="Courier New" pitchFamily="49" charset="0"/>
              </a:rPr>
              <a:t>&gt;</a:t>
            </a:r>
          </a:p>
          <a:p>
            <a:r>
              <a:rPr lang="en-US" sz="1400" b="1" dirty="0">
                <a:solidFill>
                  <a:schemeClr val="tx2"/>
                </a:solidFill>
                <a:latin typeface="Courier New" pitchFamily="49" charset="0"/>
                <a:cs typeface="Courier New" pitchFamily="49" charset="0"/>
              </a:rPr>
              <a:t>FROM</a:t>
            </a:r>
            <a:r>
              <a:rPr lang="en-US" sz="1400" dirty="0">
                <a:latin typeface="Courier New" pitchFamily="49" charset="0"/>
                <a:cs typeface="Courier New" pitchFamily="49" charset="0"/>
              </a:rPr>
              <a:t>&lt;TableName1</a:t>
            </a:r>
            <a:r>
              <a:rPr lang="en-US" sz="1400" dirty="0" smtClean="0">
                <a:latin typeface="Courier New" pitchFamily="49" charset="0"/>
                <a:cs typeface="Courier New" pitchFamily="49" charset="0"/>
              </a:rPr>
              <a:t>&gt;&lt;</a:t>
            </a:r>
            <a:r>
              <a:rPr lang="en-US" sz="1400" b="1" dirty="0" smtClean="0">
                <a:solidFill>
                  <a:schemeClr val="tx2"/>
                </a:solidFill>
                <a:latin typeface="Courier New" pitchFamily="49" charset="0"/>
                <a:cs typeface="Courier New" pitchFamily="49" charset="0"/>
              </a:rPr>
              <a:t>JOIN TYPE</a:t>
            </a:r>
            <a:r>
              <a:rPr lang="en-US" sz="1400" dirty="0" smtClean="0">
                <a:latin typeface="Courier New" pitchFamily="49" charset="0"/>
                <a:cs typeface="Courier New" pitchFamily="49" charset="0"/>
              </a:rPr>
              <a:t>&gt;&lt;TableName2&gt;</a:t>
            </a:r>
            <a:endParaRPr lang="en-US" sz="1400" dirty="0">
              <a:latin typeface="Courier New" pitchFamily="49" charset="0"/>
              <a:cs typeface="Courier New" pitchFamily="49" charset="0"/>
            </a:endParaRPr>
          </a:p>
          <a:p>
            <a:r>
              <a:rPr lang="en-US" sz="1400" b="1" dirty="0" smtClean="0">
                <a:solidFill>
                  <a:schemeClr val="tx2"/>
                </a:solidFill>
                <a:latin typeface="Courier New" pitchFamily="49" charset="0"/>
                <a:cs typeface="Courier New" pitchFamily="49" charset="0"/>
              </a:rPr>
              <a:t>ON</a:t>
            </a:r>
            <a:r>
              <a:rPr lang="en-US" sz="1400" dirty="0" smtClean="0">
                <a:solidFill>
                  <a:schemeClr val="tx2"/>
                </a:solidFill>
                <a:latin typeface="Courier New" pitchFamily="49" charset="0"/>
                <a:cs typeface="Courier New" pitchFamily="49" charset="0"/>
              </a:rPr>
              <a:t> </a:t>
            </a:r>
            <a:r>
              <a:rPr lang="en-US" sz="1400" dirty="0" smtClean="0">
                <a:solidFill>
                  <a:schemeClr val="tx1"/>
                </a:solidFill>
                <a:latin typeface="Courier New" pitchFamily="49" charset="0"/>
                <a:cs typeface="Courier New" pitchFamily="49" charset="0"/>
              </a:rPr>
              <a:t>&lt;TableName1&gt;.&lt;ColumnName1&gt;=&lt;TableName2&gt;.&lt;ColumnName2&gt;</a:t>
            </a:r>
          </a:p>
          <a:p>
            <a:r>
              <a:rPr lang="en-US" sz="1400" b="1" dirty="0" smtClean="0">
                <a:solidFill>
                  <a:schemeClr val="tx2"/>
                </a:solidFill>
                <a:latin typeface="Courier New" pitchFamily="49" charset="0"/>
                <a:cs typeface="Courier New" pitchFamily="49" charset="0"/>
              </a:rPr>
              <a:t>WHERE</a:t>
            </a:r>
            <a:r>
              <a:rPr lang="en-US" sz="1400" dirty="0" smtClean="0">
                <a:solidFill>
                  <a:schemeClr val="tx2"/>
                </a:solidFill>
                <a:latin typeface="Courier New" pitchFamily="49" charset="0"/>
                <a:cs typeface="Courier New" pitchFamily="49" charset="0"/>
              </a:rPr>
              <a:t>&lt;</a:t>
            </a:r>
            <a:r>
              <a:rPr lang="en-US" sz="1400" dirty="0" smtClean="0">
                <a:solidFill>
                  <a:schemeClr val="tx1"/>
                </a:solidFill>
                <a:latin typeface="Courier New" pitchFamily="49" charset="0"/>
                <a:cs typeface="Courier New" pitchFamily="49" charset="0"/>
              </a:rPr>
              <a:t>Condition&gt;</a:t>
            </a:r>
          </a:p>
          <a:p>
            <a:r>
              <a:rPr lang="en-US" sz="1400" b="1" dirty="0" smtClean="0">
                <a:solidFill>
                  <a:schemeClr val="tx2"/>
                </a:solidFill>
                <a:latin typeface="Courier New" pitchFamily="49" charset="0"/>
                <a:cs typeface="Courier New" pitchFamily="49" charset="0"/>
              </a:rPr>
              <a:t>ORDER BY</a:t>
            </a:r>
            <a:r>
              <a:rPr lang="en-US" sz="1400" dirty="0" smtClean="0">
                <a:solidFill>
                  <a:schemeClr val="tx2"/>
                </a:solidFill>
                <a:latin typeface="Courier New" pitchFamily="49" charset="0"/>
                <a:cs typeface="Courier New" pitchFamily="49" charset="0"/>
              </a:rPr>
              <a:t>&lt;</a:t>
            </a:r>
            <a:r>
              <a:rPr lang="en-US" sz="1400" dirty="0" smtClean="0">
                <a:solidFill>
                  <a:schemeClr val="tx1"/>
                </a:solidFill>
                <a:latin typeface="Courier New" pitchFamily="49" charset="0"/>
                <a:cs typeface="Courier New" pitchFamily="49" charset="0"/>
              </a:rPr>
              <a:t>ColumnName1&gt;,&lt;ColumnName2&gt;,&lt;</a:t>
            </a:r>
            <a:r>
              <a:rPr lang="en-US" sz="1400" dirty="0" err="1" smtClean="0">
                <a:solidFill>
                  <a:schemeClr val="tx1"/>
                </a:solidFill>
                <a:latin typeface="Courier New" pitchFamily="49" charset="0"/>
                <a:cs typeface="Courier New" pitchFamily="49" charset="0"/>
              </a:rPr>
              <a:t>ColumnNameN</a:t>
            </a:r>
            <a:r>
              <a:rPr lang="en-US" sz="1600" dirty="0" smtClean="0">
                <a:solidFill>
                  <a:schemeClr val="tx1"/>
                </a:solidFill>
                <a:latin typeface="Courier New" pitchFamily="49" charset="0"/>
                <a:cs typeface="Courier New" pitchFamily="49" charset="0"/>
              </a:rPr>
              <a:t>&gt;</a:t>
            </a:r>
            <a:endParaRPr lang="en-US" sz="1600" dirty="0">
              <a:solidFill>
                <a:schemeClr val="tx1"/>
              </a:solidFill>
              <a:latin typeface="Courier New" pitchFamily="49" charset="0"/>
              <a:cs typeface="Courier New" pitchFamily="49" charset="0"/>
            </a:endParaRPr>
          </a:p>
        </p:txBody>
      </p:sp>
      <p:sp>
        <p:nvSpPr>
          <p:cNvPr id="9" name="TextBox 8"/>
          <p:cNvSpPr txBox="1"/>
          <p:nvPr/>
        </p:nvSpPr>
        <p:spPr>
          <a:xfrm>
            <a:off x="228600" y="4267200"/>
            <a:ext cx="8686800" cy="1969770"/>
          </a:xfrm>
          <a:prstGeom prst="rect">
            <a:avLst/>
          </a:prstGeom>
          <a:noFill/>
        </p:spPr>
        <p:txBody>
          <a:bodyPr wrap="square" rtlCol="0">
            <a:spAutoFit/>
          </a:bodyPr>
          <a:lstStyle/>
          <a:p>
            <a:pPr marL="342900" lvl="0" indent="-342900" fontAlgn="base">
              <a:spcBef>
                <a:spcPct val="20000"/>
              </a:spcBef>
              <a:spcAft>
                <a:spcPct val="0"/>
              </a:spcAft>
              <a:buFont typeface="Arial" pitchFamily="34" charset="0"/>
              <a:buChar char="•"/>
            </a:pPr>
            <a:r>
              <a:rPr lang="en-US" sz="2000" dirty="0">
                <a:solidFill>
                  <a:prstClr val="black"/>
                </a:solidFill>
              </a:rPr>
              <a:t>Joins in the ANSI style are more readable than those in Theta style, since the query itself clearly indicates, which table is on the left in a LEFT JOIN and which table is on the right in a RIGHT JOIN, which we will see soon.</a:t>
            </a:r>
          </a:p>
          <a:p>
            <a:pPr marL="342900" lvl="0" indent="-342900" fontAlgn="base">
              <a:spcBef>
                <a:spcPct val="20000"/>
              </a:spcBef>
              <a:spcAft>
                <a:spcPct val="0"/>
              </a:spcAft>
              <a:buFont typeface="Arial" pitchFamily="34" charset="0"/>
              <a:buChar char="•"/>
            </a:pPr>
            <a:r>
              <a:rPr lang="en-US" sz="2000" dirty="0">
                <a:solidFill>
                  <a:prstClr val="black"/>
                </a:solidFill>
              </a:rPr>
              <a:t>There are two variations of ANSI Style </a:t>
            </a:r>
            <a:r>
              <a:rPr lang="en-US" sz="2000" dirty="0" smtClean="0">
                <a:solidFill>
                  <a:prstClr val="black"/>
                </a:solidFill>
              </a:rPr>
              <a:t>as JOIN</a:t>
            </a:r>
            <a:r>
              <a:rPr lang="en-US" sz="2000" dirty="0">
                <a:solidFill>
                  <a:prstClr val="black"/>
                </a:solidFill>
              </a:rPr>
              <a:t> ... ON (preferred by industry) and JOIN …  USING which will be covered in the next example. </a:t>
            </a:r>
          </a:p>
          <a:p>
            <a:endParaRPr lang="en-US" dirty="0"/>
          </a:p>
        </p:txBody>
      </p:sp>
      <p:sp>
        <p:nvSpPr>
          <p:cNvPr id="8"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13</a:t>
            </a:fld>
            <a:endParaRPr lang="en-US" sz="1400" dirty="0"/>
          </a:p>
        </p:txBody>
      </p:sp>
    </p:spTree>
    <p:extLst>
      <p:ext uri="{BB962C8B-B14F-4D97-AF65-F5344CB8AC3E}">
        <p14:creationId xmlns:p14="http://schemas.microsoft.com/office/powerpoint/2010/main" val="45555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fade">
                                      <p:cBhvr>
                                        <p:cTn id="23" dur="1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365760">
              <a:spcBef>
                <a:spcPts val="0"/>
              </a:spcBef>
            </a:pPr>
            <a:r>
              <a:rPr lang="en-US" sz="2000" dirty="0" smtClean="0"/>
              <a:t>ANSI Style: JOIN ... ON</a:t>
            </a:r>
          </a:p>
          <a:p>
            <a:pPr marL="914400" lvl="1" indent="-450850">
              <a:spcBef>
                <a:spcPts val="0"/>
              </a:spcBef>
            </a:pPr>
            <a:r>
              <a:rPr lang="en-US" dirty="0">
                <a:solidFill>
                  <a:prstClr val="black"/>
                </a:solidFill>
              </a:rPr>
              <a:t>With JOIN ... ON, one separates the join terms from the filtering terms.</a:t>
            </a:r>
            <a:r>
              <a:rPr lang="en-US" sz="2000" dirty="0" smtClean="0"/>
              <a:t>  </a:t>
            </a:r>
          </a:p>
          <a:p>
            <a:pPr marL="0" indent="-365760">
              <a:spcBef>
                <a:spcPts val="0"/>
              </a:spcBef>
            </a:pPr>
            <a:endParaRPr lang="en-US" dirty="0" smtClean="0"/>
          </a:p>
          <a:p>
            <a:pPr marL="0" indent="-365760">
              <a:spcBef>
                <a:spcPts val="0"/>
              </a:spcBef>
            </a:pPr>
            <a:r>
              <a:rPr lang="en-US" sz="2000" dirty="0"/>
              <a:t>Example:</a:t>
            </a:r>
          </a:p>
          <a:p>
            <a:pPr marL="652463" indent="-311150">
              <a:spcBef>
                <a:spcPts val="0"/>
              </a:spcBef>
              <a:buNone/>
            </a:pPr>
            <a:r>
              <a:rPr lang="en-US" b="1" dirty="0" smtClean="0">
                <a:solidFill>
                  <a:schemeClr val="accent1">
                    <a:lumMod val="75000"/>
                  </a:schemeClr>
                </a:solidFill>
                <a:latin typeface="Courier New" pitchFamily="49" charset="0"/>
                <a:cs typeface="Courier New" pitchFamily="49" charset="0"/>
              </a:rPr>
              <a:t>SELECT</a:t>
            </a:r>
            <a:r>
              <a:rPr lang="en-US" b="1" dirty="0" smtClean="0">
                <a:solidFill>
                  <a:schemeClr val="accent6">
                    <a:lumMod val="75000"/>
                  </a:schemeClr>
                </a:solidFill>
                <a:latin typeface="Courier New" pitchFamily="49" charset="0"/>
                <a:cs typeface="Courier New" pitchFamily="49" charset="0"/>
              </a:rPr>
              <a:t> </a:t>
            </a:r>
            <a:r>
              <a:rPr lang="en-US" b="1" dirty="0" err="1" smtClean="0">
                <a:solidFill>
                  <a:schemeClr val="accent6">
                    <a:lumMod val="75000"/>
                  </a:schemeClr>
                </a:solidFill>
                <a:latin typeface="Courier New" pitchFamily="49" charset="0"/>
                <a:cs typeface="Courier New" pitchFamily="49" charset="0"/>
              </a:rPr>
              <a:t>o.city</a:t>
            </a:r>
            <a:r>
              <a:rPr lang="en-US" b="1" dirty="0" smtClean="0">
                <a:solidFill>
                  <a:schemeClr val="accent6">
                    <a:lumMod val="75000"/>
                  </a:schemeClr>
                </a:solidFill>
                <a:latin typeface="Courier New" pitchFamily="49" charset="0"/>
                <a:cs typeface="Courier New" pitchFamily="49" charset="0"/>
              </a:rPr>
              <a:t>, </a:t>
            </a:r>
            <a:r>
              <a:rPr lang="en-US" b="1" dirty="0" err="1" smtClean="0">
                <a:solidFill>
                  <a:schemeClr val="accent6">
                    <a:lumMod val="75000"/>
                  </a:schemeClr>
                </a:solidFill>
                <a:latin typeface="Courier New" pitchFamily="49" charset="0"/>
                <a:cs typeface="Courier New" pitchFamily="49" charset="0"/>
              </a:rPr>
              <a:t>o.country</a:t>
            </a:r>
            <a:r>
              <a:rPr lang="en-US" b="1" dirty="0" smtClean="0">
                <a:solidFill>
                  <a:schemeClr val="accent6">
                    <a:lumMod val="75000"/>
                  </a:schemeClr>
                </a:solidFill>
                <a:latin typeface="Courier New" pitchFamily="49" charset="0"/>
                <a:cs typeface="Courier New" pitchFamily="49" charset="0"/>
              </a:rPr>
              <a:t>, </a:t>
            </a:r>
            <a:r>
              <a:rPr lang="en-US" b="1" dirty="0" err="1" smtClean="0">
                <a:solidFill>
                  <a:schemeClr val="accent6">
                    <a:lumMod val="75000"/>
                  </a:schemeClr>
                </a:solidFill>
                <a:latin typeface="Courier New" pitchFamily="49" charset="0"/>
                <a:cs typeface="Courier New" pitchFamily="49" charset="0"/>
              </a:rPr>
              <a:t>e.jobtitle</a:t>
            </a:r>
            <a:r>
              <a:rPr lang="en-US" b="1" dirty="0" smtClean="0">
                <a:solidFill>
                  <a:schemeClr val="accent6">
                    <a:lumMod val="75000"/>
                  </a:schemeClr>
                </a:solidFill>
                <a:latin typeface="Courier New" pitchFamily="49" charset="0"/>
                <a:cs typeface="Courier New" pitchFamily="49" charset="0"/>
              </a:rPr>
              <a:t> </a:t>
            </a:r>
          </a:p>
          <a:p>
            <a:pPr marL="652463" indent="-311150">
              <a:spcBef>
                <a:spcPts val="0"/>
              </a:spcBef>
              <a:buNone/>
            </a:pPr>
            <a:r>
              <a:rPr lang="en-US" b="1" dirty="0" smtClean="0">
                <a:solidFill>
                  <a:schemeClr val="accent1">
                    <a:lumMod val="75000"/>
                  </a:schemeClr>
                </a:solidFill>
                <a:latin typeface="Courier New" pitchFamily="49" charset="0"/>
                <a:cs typeface="Courier New" pitchFamily="49" charset="0"/>
              </a:rPr>
              <a:t>FROM </a:t>
            </a:r>
            <a:r>
              <a:rPr lang="en-US" b="1" dirty="0" smtClean="0">
                <a:solidFill>
                  <a:schemeClr val="accent6">
                    <a:lumMod val="75000"/>
                  </a:schemeClr>
                </a:solidFill>
                <a:latin typeface="Courier New" pitchFamily="49" charset="0"/>
                <a:cs typeface="Courier New" pitchFamily="49" charset="0"/>
              </a:rPr>
              <a:t>offices o </a:t>
            </a:r>
            <a:r>
              <a:rPr lang="en-US" b="1" dirty="0" smtClean="0">
                <a:solidFill>
                  <a:schemeClr val="accent1">
                    <a:lumMod val="75000"/>
                  </a:schemeClr>
                </a:solidFill>
                <a:latin typeface="Courier New" pitchFamily="49" charset="0"/>
                <a:cs typeface="Courier New" pitchFamily="49" charset="0"/>
              </a:rPr>
              <a:t>INNER JOIN </a:t>
            </a:r>
            <a:r>
              <a:rPr lang="en-US" b="1" dirty="0" smtClean="0">
                <a:solidFill>
                  <a:schemeClr val="accent6">
                    <a:lumMod val="75000"/>
                  </a:schemeClr>
                </a:solidFill>
                <a:latin typeface="Courier New" pitchFamily="49" charset="0"/>
                <a:cs typeface="Courier New" pitchFamily="49" charset="0"/>
              </a:rPr>
              <a:t>employees e </a:t>
            </a:r>
          </a:p>
          <a:p>
            <a:pPr marL="652463" indent="-311150">
              <a:spcBef>
                <a:spcPts val="0"/>
              </a:spcBef>
              <a:buNone/>
            </a:pPr>
            <a:r>
              <a:rPr lang="en-US" b="1" dirty="0" smtClean="0">
                <a:solidFill>
                  <a:schemeClr val="accent1">
                    <a:lumMod val="75000"/>
                  </a:schemeClr>
                </a:solidFill>
                <a:latin typeface="Courier New" pitchFamily="49" charset="0"/>
                <a:cs typeface="Courier New" pitchFamily="49" charset="0"/>
              </a:rPr>
              <a:t>ON</a:t>
            </a:r>
            <a:r>
              <a:rPr lang="en-US" b="1" dirty="0" smtClean="0">
                <a:solidFill>
                  <a:schemeClr val="accent6">
                    <a:lumMod val="75000"/>
                  </a:schemeClr>
                </a:solidFill>
                <a:latin typeface="Courier New" pitchFamily="49" charset="0"/>
                <a:cs typeface="Courier New" pitchFamily="49" charset="0"/>
              </a:rPr>
              <a:t> (</a:t>
            </a:r>
            <a:r>
              <a:rPr lang="en-US" b="1" dirty="0" err="1" smtClean="0">
                <a:solidFill>
                  <a:schemeClr val="accent6">
                    <a:lumMod val="75000"/>
                  </a:schemeClr>
                </a:solidFill>
                <a:latin typeface="Courier New" pitchFamily="49" charset="0"/>
                <a:cs typeface="Courier New" pitchFamily="49" charset="0"/>
              </a:rPr>
              <a:t>o.officecode</a:t>
            </a:r>
            <a:r>
              <a:rPr lang="en-US" b="1" dirty="0" smtClean="0">
                <a:solidFill>
                  <a:schemeClr val="accent6">
                    <a:lumMod val="75000"/>
                  </a:schemeClr>
                </a:solidFill>
                <a:latin typeface="Courier New" pitchFamily="49" charset="0"/>
                <a:cs typeface="Courier New" pitchFamily="49" charset="0"/>
              </a:rPr>
              <a:t>=</a:t>
            </a:r>
            <a:r>
              <a:rPr lang="en-US" b="1" dirty="0" err="1" smtClean="0">
                <a:solidFill>
                  <a:schemeClr val="accent6">
                    <a:lumMod val="75000"/>
                  </a:schemeClr>
                </a:solidFill>
                <a:latin typeface="Courier New" pitchFamily="49" charset="0"/>
                <a:cs typeface="Courier New" pitchFamily="49" charset="0"/>
              </a:rPr>
              <a:t>e.officecode</a:t>
            </a:r>
            <a:r>
              <a:rPr lang="en-US" b="1" dirty="0" smtClean="0">
                <a:solidFill>
                  <a:schemeClr val="accent6">
                    <a:lumMod val="75000"/>
                  </a:schemeClr>
                </a:solidFill>
                <a:latin typeface="Courier New" pitchFamily="49" charset="0"/>
                <a:cs typeface="Courier New" pitchFamily="49" charset="0"/>
              </a:rPr>
              <a:t>)</a:t>
            </a:r>
          </a:p>
          <a:p>
            <a:pPr marL="652463" indent="-311150">
              <a:spcBef>
                <a:spcPts val="0"/>
              </a:spcBef>
              <a:buNone/>
            </a:pPr>
            <a:r>
              <a:rPr lang="en-US" b="1" dirty="0" smtClean="0">
                <a:solidFill>
                  <a:schemeClr val="accent1">
                    <a:lumMod val="75000"/>
                  </a:schemeClr>
                </a:solidFill>
                <a:latin typeface="Courier New" pitchFamily="49" charset="0"/>
                <a:cs typeface="Courier New" pitchFamily="49" charset="0"/>
              </a:rPr>
              <a:t>WHERE</a:t>
            </a:r>
            <a:r>
              <a:rPr lang="en-US" b="1" dirty="0" smtClean="0">
                <a:solidFill>
                  <a:schemeClr val="accent6">
                    <a:lumMod val="75000"/>
                  </a:schemeClr>
                </a:solidFill>
                <a:latin typeface="Courier New" pitchFamily="49" charset="0"/>
                <a:cs typeface="Courier New" pitchFamily="49" charset="0"/>
              </a:rPr>
              <a:t> </a:t>
            </a:r>
            <a:r>
              <a:rPr lang="en-US" b="1" dirty="0" err="1" smtClean="0">
                <a:solidFill>
                  <a:schemeClr val="accent6">
                    <a:lumMod val="75000"/>
                  </a:schemeClr>
                </a:solidFill>
                <a:latin typeface="Courier New" pitchFamily="49" charset="0"/>
                <a:cs typeface="Courier New" pitchFamily="49" charset="0"/>
              </a:rPr>
              <a:t>o.country</a:t>
            </a:r>
            <a:r>
              <a:rPr lang="en-US" b="1" dirty="0" smtClean="0">
                <a:solidFill>
                  <a:schemeClr val="accent6">
                    <a:lumMod val="75000"/>
                  </a:schemeClr>
                </a:solidFill>
                <a:latin typeface="Courier New" pitchFamily="49" charset="0"/>
                <a:cs typeface="Courier New" pitchFamily="49" charset="0"/>
              </a:rPr>
              <a:t> </a:t>
            </a:r>
            <a:r>
              <a:rPr lang="en-US" b="1" dirty="0" smtClean="0">
                <a:solidFill>
                  <a:schemeClr val="accent1">
                    <a:lumMod val="75000"/>
                  </a:schemeClr>
                </a:solidFill>
                <a:latin typeface="Courier New" pitchFamily="49" charset="0"/>
                <a:cs typeface="Courier New" pitchFamily="49" charset="0"/>
              </a:rPr>
              <a:t>LIKE</a:t>
            </a:r>
            <a:r>
              <a:rPr lang="en-US" b="1" dirty="0" smtClean="0">
                <a:solidFill>
                  <a:schemeClr val="accent6">
                    <a:lumMod val="75000"/>
                  </a:schemeClr>
                </a:solidFill>
                <a:latin typeface="Courier New" pitchFamily="49" charset="0"/>
                <a:cs typeface="Courier New" pitchFamily="49" charset="0"/>
              </a:rPr>
              <a:t> ‘%USA%’; </a:t>
            </a:r>
          </a:p>
          <a:p>
            <a:pPr marL="914400" lvl="1" indent="-450850">
              <a:spcBef>
                <a:spcPts val="0"/>
              </a:spcBef>
            </a:pPr>
            <a:r>
              <a:rPr lang="en-US" dirty="0">
                <a:solidFill>
                  <a:prstClr val="black"/>
                </a:solidFill>
              </a:rPr>
              <a:t>It is quite clear now what belongs to what.</a:t>
            </a:r>
          </a:p>
          <a:p>
            <a:pPr marL="0" indent="-365760">
              <a:spcBef>
                <a:spcPts val="0"/>
              </a:spcBef>
              <a:buNone/>
            </a:pPr>
            <a:endParaRPr lang="en-US" sz="2400" b="1" dirty="0" smtClean="0"/>
          </a:p>
        </p:txBody>
      </p:sp>
      <p:sp>
        <p:nvSpPr>
          <p:cNvPr id="2" name="Title 1"/>
          <p:cNvSpPr>
            <a:spLocks noGrp="1"/>
          </p:cNvSpPr>
          <p:nvPr>
            <p:ph type="title"/>
          </p:nvPr>
        </p:nvSpPr>
        <p:spPr>
          <a:noFill/>
          <a:ln>
            <a:noFill/>
          </a:ln>
        </p:spPr>
        <p:txBody>
          <a:bodyPr anchor="ctr"/>
          <a:lstStyle/>
          <a:p>
            <a:r>
              <a:rPr lang="en-US" sz="3600" dirty="0"/>
              <a:t>JOIN ... ON</a:t>
            </a:r>
          </a:p>
        </p:txBody>
      </p:sp>
      <p:sp>
        <p:nvSpPr>
          <p:cNvPr id="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14</a:t>
            </a:fld>
            <a:endParaRPr lang="en-US" sz="1400" dirty="0"/>
          </a:p>
        </p:txBody>
      </p:sp>
      <p:sp>
        <p:nvSpPr>
          <p:cNvPr id="4" name="Rounded Rectangle 3"/>
          <p:cNvSpPr/>
          <p:nvPr/>
        </p:nvSpPr>
        <p:spPr>
          <a:xfrm>
            <a:off x="609600" y="5029200"/>
            <a:ext cx="7467600" cy="685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Note: The parenthesis is not strictly required in the ON clause</a:t>
            </a:r>
            <a:r>
              <a:rPr lang="en-US" dirty="0" smtClean="0"/>
              <a:t>.</a:t>
            </a:r>
            <a:endParaRPr lang="en-US" dirty="0"/>
          </a:p>
        </p:txBody>
      </p:sp>
    </p:spTree>
    <p:extLst>
      <p:ext uri="{BB962C8B-B14F-4D97-AF65-F5344CB8AC3E}">
        <p14:creationId xmlns:p14="http://schemas.microsoft.com/office/powerpoint/2010/main" val="69911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childTnLst>
                                </p:cTn>
                              </p:par>
                            </p:childTnLst>
                          </p:cTn>
                        </p:par>
                        <p:par>
                          <p:cTn id="29" fill="hold">
                            <p:stCondLst>
                              <p:cond delay="4000"/>
                            </p:stCondLst>
                            <p:childTnLst>
                              <p:par>
                                <p:cTn id="30" presetID="10" presetClass="entr" presetSubtype="0" fill="hold" grpId="0"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cTn>
                              </p:par>
                            </p:childTnLst>
                          </p:cTn>
                        </p:par>
                        <p:par>
                          <p:cTn id="33" fill="hold">
                            <p:stCondLst>
                              <p:cond delay="5000"/>
                            </p:stCondLst>
                            <p:childTnLst>
                              <p:par>
                                <p:cTn id="34" presetID="10" presetClass="entr" presetSubtype="0"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341313">
              <a:spcBef>
                <a:spcPts val="0"/>
              </a:spcBef>
            </a:pPr>
            <a:r>
              <a:rPr lang="en-US" sz="2000" dirty="0"/>
              <a:t>ANSI Style: JOIN ... USING</a:t>
            </a:r>
          </a:p>
          <a:p>
            <a:pPr marL="800100" lvl="2" indent="-365760">
              <a:spcBef>
                <a:spcPts val="0"/>
              </a:spcBef>
              <a:buFont typeface="Calibri" pitchFamily="34" charset="0"/>
              <a:buChar char="—"/>
            </a:pPr>
            <a:r>
              <a:rPr lang="en-US" dirty="0">
                <a:solidFill>
                  <a:prstClr val="black"/>
                </a:solidFill>
              </a:rPr>
              <a:t>It is the special case where we join tables on columns of the same name. </a:t>
            </a:r>
            <a:r>
              <a:rPr lang="en-US" dirty="0" smtClean="0">
                <a:solidFill>
                  <a:prstClr val="black"/>
                </a:solidFill>
              </a:rPr>
              <a:t>We can </a:t>
            </a:r>
            <a:r>
              <a:rPr lang="en-US" dirty="0">
                <a:solidFill>
                  <a:prstClr val="black"/>
                </a:solidFill>
              </a:rPr>
              <a:t>make a shortcut and use USING. </a:t>
            </a:r>
          </a:p>
          <a:p>
            <a:pPr marL="0" indent="-365760">
              <a:spcBef>
                <a:spcPts val="0"/>
              </a:spcBef>
            </a:pPr>
            <a:endParaRPr lang="en-US" dirty="0"/>
          </a:p>
          <a:p>
            <a:pPr marL="0" indent="341313">
              <a:spcBef>
                <a:spcPts val="0"/>
              </a:spcBef>
            </a:pPr>
            <a:r>
              <a:rPr lang="en-US" sz="2000" dirty="0"/>
              <a:t>Rewriting the previous example:</a:t>
            </a:r>
          </a:p>
          <a:p>
            <a:pPr marL="0" indent="341313">
              <a:spcBef>
                <a:spcPts val="0"/>
              </a:spcBef>
              <a:buNone/>
            </a:pPr>
            <a:r>
              <a:rPr lang="en-US" sz="1800" b="1" dirty="0">
                <a:solidFill>
                  <a:schemeClr val="accent1">
                    <a:lumMod val="75000"/>
                  </a:schemeClr>
                </a:solidFill>
                <a:latin typeface="Courier New" pitchFamily="49" charset="0"/>
                <a:cs typeface="Courier New" pitchFamily="49" charset="0"/>
              </a:rPr>
              <a:t>SELECT</a:t>
            </a:r>
            <a:r>
              <a:rPr lang="en-US" sz="1800" b="1" dirty="0">
                <a:solidFill>
                  <a:schemeClr val="accent6">
                    <a:lumMod val="75000"/>
                  </a:schemeClr>
                </a:solidFill>
                <a:latin typeface="Courier New" pitchFamily="49" charset="0"/>
                <a:cs typeface="Courier New" pitchFamily="49" charset="0"/>
              </a:rPr>
              <a:t> </a:t>
            </a:r>
            <a:r>
              <a:rPr lang="en-US" sz="1800" b="1" dirty="0" err="1">
                <a:solidFill>
                  <a:schemeClr val="accent6">
                    <a:lumMod val="75000"/>
                  </a:schemeClr>
                </a:solidFill>
                <a:latin typeface="Courier New" pitchFamily="49" charset="0"/>
                <a:cs typeface="Courier New" pitchFamily="49" charset="0"/>
              </a:rPr>
              <a:t>o.city</a:t>
            </a:r>
            <a:r>
              <a:rPr lang="en-US" sz="1800" b="1" dirty="0">
                <a:solidFill>
                  <a:schemeClr val="accent6">
                    <a:lumMod val="75000"/>
                  </a:schemeClr>
                </a:solidFill>
                <a:latin typeface="Courier New" pitchFamily="49" charset="0"/>
                <a:cs typeface="Courier New" pitchFamily="49" charset="0"/>
              </a:rPr>
              <a:t>, </a:t>
            </a:r>
            <a:r>
              <a:rPr lang="en-US" sz="1800" b="1" dirty="0" err="1">
                <a:solidFill>
                  <a:schemeClr val="accent6">
                    <a:lumMod val="75000"/>
                  </a:schemeClr>
                </a:solidFill>
                <a:latin typeface="Courier New" pitchFamily="49" charset="0"/>
                <a:cs typeface="Courier New" pitchFamily="49" charset="0"/>
              </a:rPr>
              <a:t>o.country</a:t>
            </a:r>
            <a:r>
              <a:rPr lang="en-US" sz="1800" b="1" dirty="0">
                <a:solidFill>
                  <a:schemeClr val="accent6">
                    <a:lumMod val="75000"/>
                  </a:schemeClr>
                </a:solidFill>
                <a:latin typeface="Courier New" pitchFamily="49" charset="0"/>
                <a:cs typeface="Courier New" pitchFamily="49" charset="0"/>
              </a:rPr>
              <a:t>, </a:t>
            </a:r>
            <a:r>
              <a:rPr lang="en-US" sz="1800" b="1" dirty="0" err="1">
                <a:solidFill>
                  <a:schemeClr val="accent6">
                    <a:lumMod val="75000"/>
                  </a:schemeClr>
                </a:solidFill>
                <a:latin typeface="Courier New" pitchFamily="49" charset="0"/>
                <a:cs typeface="Courier New" pitchFamily="49" charset="0"/>
              </a:rPr>
              <a:t>e.jobtitle</a:t>
            </a:r>
            <a:r>
              <a:rPr lang="en-US" sz="1800" b="1" dirty="0">
                <a:solidFill>
                  <a:schemeClr val="accent6">
                    <a:lumMod val="75000"/>
                  </a:schemeClr>
                </a:solidFill>
                <a:latin typeface="Courier New" pitchFamily="49" charset="0"/>
                <a:cs typeface="Courier New" pitchFamily="49" charset="0"/>
              </a:rPr>
              <a:t> </a:t>
            </a:r>
          </a:p>
          <a:p>
            <a:pPr marL="0" indent="341313">
              <a:spcBef>
                <a:spcPts val="0"/>
              </a:spcBef>
              <a:buNone/>
            </a:pPr>
            <a:r>
              <a:rPr lang="en-US" sz="1800" b="1" dirty="0">
                <a:solidFill>
                  <a:schemeClr val="accent1">
                    <a:lumMod val="75000"/>
                  </a:schemeClr>
                </a:solidFill>
                <a:latin typeface="Courier New" pitchFamily="49" charset="0"/>
                <a:cs typeface="Courier New" pitchFamily="49" charset="0"/>
              </a:rPr>
              <a:t>FROM </a:t>
            </a:r>
            <a:r>
              <a:rPr lang="en-US" sz="1800" b="1" dirty="0">
                <a:solidFill>
                  <a:schemeClr val="accent6">
                    <a:lumMod val="75000"/>
                  </a:schemeClr>
                </a:solidFill>
                <a:latin typeface="Courier New" pitchFamily="49" charset="0"/>
                <a:cs typeface="Courier New" pitchFamily="49" charset="0"/>
              </a:rPr>
              <a:t>offices o </a:t>
            </a:r>
            <a:r>
              <a:rPr lang="en-US" sz="1800" b="1" dirty="0">
                <a:solidFill>
                  <a:schemeClr val="accent1">
                    <a:lumMod val="75000"/>
                  </a:schemeClr>
                </a:solidFill>
                <a:latin typeface="Courier New" pitchFamily="49" charset="0"/>
                <a:cs typeface="Courier New" pitchFamily="49" charset="0"/>
              </a:rPr>
              <a:t>INNER JOIN </a:t>
            </a:r>
            <a:r>
              <a:rPr lang="en-US" sz="1800" b="1" dirty="0">
                <a:solidFill>
                  <a:schemeClr val="accent6">
                    <a:lumMod val="75000"/>
                  </a:schemeClr>
                </a:solidFill>
                <a:latin typeface="Courier New" pitchFamily="49" charset="0"/>
                <a:cs typeface="Courier New" pitchFamily="49" charset="0"/>
              </a:rPr>
              <a:t>employees e </a:t>
            </a:r>
          </a:p>
          <a:p>
            <a:pPr marL="0" indent="341313">
              <a:spcBef>
                <a:spcPts val="0"/>
              </a:spcBef>
              <a:buNone/>
            </a:pPr>
            <a:r>
              <a:rPr lang="en-US" sz="1800" b="1" dirty="0" smtClean="0">
                <a:solidFill>
                  <a:schemeClr val="accent1">
                    <a:lumMod val="75000"/>
                  </a:schemeClr>
                </a:solidFill>
                <a:latin typeface="Courier New" pitchFamily="49" charset="0"/>
                <a:cs typeface="Courier New" pitchFamily="49" charset="0"/>
              </a:rPr>
              <a:t>USING </a:t>
            </a:r>
            <a:r>
              <a:rPr lang="en-US" sz="1800" b="1" dirty="0" smtClean="0">
                <a:solidFill>
                  <a:schemeClr val="accent6">
                    <a:lumMod val="75000"/>
                  </a:schemeClr>
                </a:solidFill>
                <a:latin typeface="Courier New" pitchFamily="49" charset="0"/>
                <a:cs typeface="Courier New" pitchFamily="49" charset="0"/>
              </a:rPr>
              <a:t>(</a:t>
            </a:r>
            <a:r>
              <a:rPr lang="en-US" sz="1800" b="1" dirty="0" err="1" smtClean="0">
                <a:solidFill>
                  <a:schemeClr val="accent6">
                    <a:lumMod val="75000"/>
                  </a:schemeClr>
                </a:solidFill>
                <a:latin typeface="Courier New" pitchFamily="49" charset="0"/>
                <a:cs typeface="Courier New" pitchFamily="49" charset="0"/>
              </a:rPr>
              <a:t>officecode</a:t>
            </a:r>
            <a:r>
              <a:rPr lang="en-US" sz="1800" b="1" dirty="0" smtClean="0">
                <a:solidFill>
                  <a:schemeClr val="accent6">
                    <a:lumMod val="75000"/>
                  </a:schemeClr>
                </a:solidFill>
                <a:latin typeface="Courier New" pitchFamily="49" charset="0"/>
                <a:cs typeface="Courier New" pitchFamily="49" charset="0"/>
              </a:rPr>
              <a:t>) </a:t>
            </a:r>
          </a:p>
          <a:p>
            <a:pPr marL="0" indent="341313">
              <a:spcBef>
                <a:spcPts val="0"/>
              </a:spcBef>
              <a:buNone/>
            </a:pPr>
            <a:r>
              <a:rPr lang="en-US" sz="1800" b="1" dirty="0" smtClean="0">
                <a:solidFill>
                  <a:schemeClr val="accent1">
                    <a:lumMod val="75000"/>
                  </a:schemeClr>
                </a:solidFill>
                <a:latin typeface="Courier New" pitchFamily="49" charset="0"/>
                <a:cs typeface="Courier New" pitchFamily="49" charset="0"/>
              </a:rPr>
              <a:t>WHERE </a:t>
            </a:r>
            <a:r>
              <a:rPr lang="en-US" sz="1800" b="1" dirty="0" err="1" smtClean="0">
                <a:solidFill>
                  <a:schemeClr val="accent6">
                    <a:lumMod val="75000"/>
                  </a:schemeClr>
                </a:solidFill>
                <a:latin typeface="Courier New" pitchFamily="49" charset="0"/>
                <a:cs typeface="Courier New" pitchFamily="49" charset="0"/>
              </a:rPr>
              <a:t>o.country</a:t>
            </a:r>
            <a:r>
              <a:rPr lang="en-US" sz="1800" b="1" dirty="0" smtClean="0">
                <a:solidFill>
                  <a:schemeClr val="accent6">
                    <a:lumMod val="75000"/>
                  </a:schemeClr>
                </a:solidFill>
                <a:latin typeface="Courier New" pitchFamily="49" charset="0"/>
                <a:cs typeface="Courier New" pitchFamily="49" charset="0"/>
              </a:rPr>
              <a:t> </a:t>
            </a:r>
            <a:r>
              <a:rPr lang="en-US" sz="1800" b="1" dirty="0" smtClean="0">
                <a:solidFill>
                  <a:schemeClr val="accent1">
                    <a:lumMod val="75000"/>
                  </a:schemeClr>
                </a:solidFill>
                <a:latin typeface="Courier New" pitchFamily="49" charset="0"/>
                <a:cs typeface="Courier New" pitchFamily="49" charset="0"/>
              </a:rPr>
              <a:t>LIKE</a:t>
            </a:r>
            <a:r>
              <a:rPr lang="en-US" sz="1800" b="1" dirty="0" smtClean="0">
                <a:solidFill>
                  <a:schemeClr val="accent6">
                    <a:lumMod val="75000"/>
                  </a:schemeClr>
                </a:solidFill>
                <a:latin typeface="Courier New" pitchFamily="49" charset="0"/>
                <a:cs typeface="Courier New" pitchFamily="49" charset="0"/>
              </a:rPr>
              <a:t> </a:t>
            </a:r>
            <a:r>
              <a:rPr lang="en-US" sz="1800" b="1" dirty="0">
                <a:solidFill>
                  <a:schemeClr val="accent6">
                    <a:lumMod val="75000"/>
                  </a:schemeClr>
                </a:solidFill>
                <a:latin typeface="Courier New" pitchFamily="49" charset="0"/>
                <a:cs typeface="Courier New" pitchFamily="49" charset="0"/>
              </a:rPr>
              <a:t>‘%USA</a:t>
            </a:r>
            <a:r>
              <a:rPr lang="en-US" sz="1800" b="1" dirty="0" smtClean="0">
                <a:solidFill>
                  <a:schemeClr val="accent6">
                    <a:lumMod val="75000"/>
                  </a:schemeClr>
                </a:solidFill>
                <a:latin typeface="Courier New" pitchFamily="49" charset="0"/>
                <a:cs typeface="Courier New" pitchFamily="49" charset="0"/>
              </a:rPr>
              <a:t>%’;</a:t>
            </a:r>
            <a:endParaRPr lang="en-US" sz="2000" dirty="0"/>
          </a:p>
          <a:p>
            <a:pPr marL="800100" lvl="2" indent="-365760">
              <a:spcBef>
                <a:spcPts val="0"/>
              </a:spcBef>
              <a:buFont typeface="Calibri" pitchFamily="34" charset="0"/>
              <a:buChar char="—"/>
            </a:pPr>
            <a:r>
              <a:rPr lang="en-US" dirty="0">
                <a:solidFill>
                  <a:prstClr val="black"/>
                </a:solidFill>
              </a:rPr>
              <a:t>This time the parenthesis is </a:t>
            </a:r>
            <a:r>
              <a:rPr lang="en-US" dirty="0" smtClean="0">
                <a:solidFill>
                  <a:prstClr val="black"/>
                </a:solidFill>
              </a:rPr>
              <a:t>required.</a:t>
            </a:r>
            <a:endParaRPr lang="en-US" dirty="0">
              <a:solidFill>
                <a:prstClr val="black"/>
              </a:solidFill>
            </a:endParaRPr>
          </a:p>
        </p:txBody>
      </p:sp>
      <p:sp>
        <p:nvSpPr>
          <p:cNvPr id="2" name="Title 1"/>
          <p:cNvSpPr>
            <a:spLocks noGrp="1"/>
          </p:cNvSpPr>
          <p:nvPr>
            <p:ph type="title"/>
          </p:nvPr>
        </p:nvSpPr>
        <p:spPr>
          <a:noFill/>
          <a:ln>
            <a:noFill/>
          </a:ln>
        </p:spPr>
        <p:txBody>
          <a:bodyPr anchor="ctr"/>
          <a:lstStyle/>
          <a:p>
            <a:r>
              <a:rPr lang="en-US" sz="3600" dirty="0"/>
              <a:t>JOIN ... USING</a:t>
            </a:r>
          </a:p>
        </p:txBody>
      </p:sp>
      <p:sp>
        <p:nvSpPr>
          <p:cNvPr id="5"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15</a:t>
            </a:fld>
            <a:endParaRPr lang="en-US" sz="1400" dirty="0"/>
          </a:p>
        </p:txBody>
      </p:sp>
      <p:sp>
        <p:nvSpPr>
          <p:cNvPr id="6" name="Rounded Rectangle 5"/>
          <p:cNvSpPr/>
          <p:nvPr/>
        </p:nvSpPr>
        <p:spPr>
          <a:xfrm>
            <a:off x="609600" y="5029200"/>
            <a:ext cx="7848600" cy="685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indent="-365760"/>
            <a:r>
              <a:rPr lang="en-US" dirty="0"/>
              <a:t>Note: This ANSI syntax is supported only by: MySQL, Oracle, and DB2 databases.</a:t>
            </a:r>
          </a:p>
        </p:txBody>
      </p:sp>
    </p:spTree>
    <p:extLst>
      <p:ext uri="{BB962C8B-B14F-4D97-AF65-F5344CB8AC3E}">
        <p14:creationId xmlns:p14="http://schemas.microsoft.com/office/powerpoint/2010/main" val="2679132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childTnLst>
                                </p:cTn>
                              </p:par>
                            </p:childTnLst>
                          </p:cTn>
                        </p:par>
                        <p:par>
                          <p:cTn id="29" fill="hold">
                            <p:stCondLst>
                              <p:cond delay="4000"/>
                            </p:stCondLst>
                            <p:childTnLst>
                              <p:par>
                                <p:cTn id="30" presetID="10" presetClass="entr" presetSubtype="0" fill="hold" grpId="0"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cTn>
                              </p:par>
                            </p:childTnLst>
                          </p:cTn>
                        </p:par>
                        <p:par>
                          <p:cTn id="33" fill="hold">
                            <p:stCondLst>
                              <p:cond delay="5000"/>
                            </p:stCondLst>
                            <p:childTnLst>
                              <p:par>
                                <p:cTn id="34" presetID="10"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pic>
        <p:nvPicPr>
          <p:cNvPr id="10" name="Picture 9" descr="http://t2.gstatic.com/images?q=tbn:ANd9GcTL1mkdoyuwr_kQ_JSoRzK49ZhvsNdgTBkXnCBFnKi-LZ3XUlKd&amp;t=1"/>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28600" y="2074460"/>
            <a:ext cx="1845039" cy="28647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ounded Rectangular Callout 10"/>
          <p:cNvSpPr/>
          <p:nvPr/>
        </p:nvSpPr>
        <p:spPr>
          <a:xfrm>
            <a:off x="2895600" y="1752600"/>
            <a:ext cx="4343400" cy="1600200"/>
          </a:xfrm>
          <a:prstGeom prst="wedgeRoundRectCallout">
            <a:avLst>
              <a:gd name="adj1" fmla="val -77009"/>
              <a:gd name="adj2" fmla="val 4073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solidFill>
                  <a:schemeClr val="tx1"/>
                </a:solidFill>
              </a:rPr>
              <a:t>Ok! I </a:t>
            </a:r>
            <a:r>
              <a:rPr lang="en-US" dirty="0">
                <a:solidFill>
                  <a:schemeClr val="tx1"/>
                </a:solidFill>
              </a:rPr>
              <a:t>would want you to stick to JOIN ..ON syntax for all my requirements!</a:t>
            </a:r>
          </a:p>
        </p:txBody>
      </p:sp>
      <p:sp>
        <p:nvSpPr>
          <p:cNvPr id="12" name="Rectangle 11"/>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use ANSI JOIN …ON syntax in all the </a:t>
            </a:r>
            <a:r>
              <a:rPr lang="en-US" dirty="0" smtClean="0">
                <a:solidFill>
                  <a:schemeClr val="tx1"/>
                </a:solidFill>
              </a:rPr>
              <a:t>examples.</a:t>
            </a:r>
            <a:endParaRPr lang="en-US" dirty="0">
              <a:solidFill>
                <a:schemeClr val="tx1"/>
              </a:solidFill>
            </a:endParaRPr>
          </a:p>
        </p:txBody>
      </p:sp>
      <p:sp>
        <p:nvSpPr>
          <p:cNvPr id="13"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16</a:t>
            </a:fld>
            <a:endParaRPr lang="en-US" sz="1400" dirty="0"/>
          </a:p>
        </p:txBody>
      </p:sp>
    </p:spTree>
    <p:extLst>
      <p:ext uri="{BB962C8B-B14F-4D97-AF65-F5344CB8AC3E}">
        <p14:creationId xmlns:p14="http://schemas.microsoft.com/office/powerpoint/2010/main" val="306094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sz="2000" dirty="0" smtClean="0"/>
              <a:t>JOIN Types:</a:t>
            </a:r>
          </a:p>
          <a:p>
            <a:pPr lvl="1"/>
            <a:r>
              <a:rPr lang="en-US" dirty="0" smtClean="0"/>
              <a:t>We will be looking at the following types of JOINS which are supported by almost all database vendors in market</a:t>
            </a:r>
          </a:p>
          <a:p>
            <a:pPr lvl="2"/>
            <a:r>
              <a:rPr lang="en-US" sz="1600" dirty="0" smtClean="0"/>
              <a:t>CROSS JOIN</a:t>
            </a:r>
          </a:p>
          <a:p>
            <a:pPr lvl="2"/>
            <a:r>
              <a:rPr lang="en-US" sz="1600" dirty="0" smtClean="0"/>
              <a:t>INNER JOIN</a:t>
            </a:r>
          </a:p>
          <a:p>
            <a:pPr lvl="3"/>
            <a:r>
              <a:rPr lang="en-US" sz="1400" dirty="0"/>
              <a:t>EQUI-JOIN</a:t>
            </a:r>
          </a:p>
          <a:p>
            <a:pPr lvl="3"/>
            <a:r>
              <a:rPr lang="en-US" sz="1400" dirty="0"/>
              <a:t>NATURAL JOIN</a:t>
            </a:r>
          </a:p>
          <a:p>
            <a:pPr lvl="2"/>
            <a:r>
              <a:rPr lang="en-US" sz="1600" dirty="0"/>
              <a:t>OUTER JOIN</a:t>
            </a:r>
          </a:p>
          <a:p>
            <a:pPr lvl="3"/>
            <a:r>
              <a:rPr lang="en-US" sz="1400" dirty="0"/>
              <a:t>LEFT OUTER JOIN</a:t>
            </a:r>
          </a:p>
          <a:p>
            <a:pPr lvl="3"/>
            <a:r>
              <a:rPr lang="en-US" sz="1400" dirty="0"/>
              <a:t>RIGHT OUTER JOIN</a:t>
            </a:r>
          </a:p>
          <a:p>
            <a:pPr lvl="3"/>
            <a:r>
              <a:rPr lang="en-US" sz="1400" dirty="0"/>
              <a:t>FULL OUTER JOIN</a:t>
            </a:r>
          </a:p>
          <a:p>
            <a:pPr lvl="2"/>
            <a:r>
              <a:rPr lang="en-US" sz="1600" dirty="0"/>
              <a:t>SELF JOIN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endParaRPr lang="en-US" dirty="0"/>
          </a:p>
        </p:txBody>
      </p:sp>
      <p:sp>
        <p:nvSpPr>
          <p:cNvPr id="2" name="Title 1"/>
          <p:cNvSpPr>
            <a:spLocks noGrp="1"/>
          </p:cNvSpPr>
          <p:nvPr>
            <p:ph type="title"/>
          </p:nvPr>
        </p:nvSpPr>
        <p:spPr>
          <a:noFill/>
          <a:ln>
            <a:noFill/>
          </a:ln>
        </p:spPr>
        <p:txBody>
          <a:bodyPr anchor="ctr"/>
          <a:lstStyle/>
          <a:p>
            <a:r>
              <a:rPr lang="en-US" sz="3600" dirty="0"/>
              <a:t>JOIN Types</a:t>
            </a:r>
          </a:p>
        </p:txBody>
      </p:sp>
      <p:grpSp>
        <p:nvGrpSpPr>
          <p:cNvPr id="13" name="Group 12"/>
          <p:cNvGrpSpPr/>
          <p:nvPr/>
        </p:nvGrpSpPr>
        <p:grpSpPr>
          <a:xfrm>
            <a:off x="914400" y="5556796"/>
            <a:ext cx="7642780" cy="500831"/>
            <a:chOff x="914400" y="5556796"/>
            <a:chExt cx="7642780" cy="500831"/>
          </a:xfrm>
        </p:grpSpPr>
        <p:sp>
          <p:nvSpPr>
            <p:cNvPr id="7" name="Rectangle 5"/>
            <p:cNvSpPr>
              <a:spLocks noChangeArrowheads="1"/>
            </p:cNvSpPr>
            <p:nvPr/>
          </p:nvSpPr>
          <p:spPr bwMode="auto">
            <a:xfrm>
              <a:off x="914400" y="5715000"/>
              <a:ext cx="7185580" cy="342627"/>
            </a:xfrm>
            <a:prstGeom prst="rect">
              <a:avLst/>
            </a:prstGeom>
            <a:solidFill>
              <a:srgbClr val="FFC000"/>
            </a:solidFill>
            <a:ln>
              <a:noFill/>
            </a:ln>
          </p:spPr>
          <p:txBody>
            <a:bodyPr wrap="none" anchor="ctr"/>
            <a:lstStyle/>
            <a:p>
              <a:pPr fontAlgn="base">
                <a:lnSpc>
                  <a:spcPct val="86000"/>
                </a:lnSpc>
                <a:spcBef>
                  <a:spcPct val="0"/>
                </a:spcBef>
                <a:spcAft>
                  <a:spcPct val="0"/>
                </a:spcAft>
                <a:buClr>
                  <a:srgbClr val="000000"/>
                </a:buClr>
                <a:buSzPct val="100000"/>
              </a:pPr>
              <a:r>
                <a:rPr lang="en-US" sz="1400" dirty="0"/>
                <a:t> </a:t>
              </a:r>
              <a:r>
                <a:rPr lang="en-US" sz="1600" dirty="0"/>
                <a:t>ANSI standard SQL specifies four types of </a:t>
              </a:r>
              <a:r>
                <a:rPr lang="en-US" sz="1600" dirty="0" smtClean="0"/>
                <a:t>JOINS:</a:t>
              </a:r>
              <a:r>
                <a:rPr lang="en-US" sz="1600" dirty="0"/>
                <a:t> INNER, OUTER, LEFT, and RIGHT.</a:t>
              </a:r>
              <a:r>
                <a:rPr lang="en-US" sz="1400" dirty="0"/>
                <a:t>	</a:t>
              </a:r>
            </a:p>
          </p:txBody>
        </p:sp>
        <p:pic>
          <p:nvPicPr>
            <p:cNvPr id="8" name="Picture 6" descr="inform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9980" y="5556796"/>
              <a:ext cx="457200" cy="44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218" name="Picture 2" descr="http://thomaslarock.com/wp-content/uploads/2012/04/joins-14.png?9d7bd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0159" y="2344199"/>
            <a:ext cx="4061380" cy="27622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47005" y="2310825"/>
            <a:ext cx="2325395" cy="584775"/>
          </a:xfrm>
          <a:prstGeom prst="rect">
            <a:avLst/>
          </a:prstGeom>
          <a:noFill/>
        </p:spPr>
        <p:txBody>
          <a:bodyPr wrap="square" rtlCol="0">
            <a:spAutoFit/>
          </a:bodyPr>
          <a:lstStyle/>
          <a:p>
            <a:r>
              <a:rPr lang="en-US" sz="1400" b="1" cap="all" dirty="0">
                <a:solidFill>
                  <a:srgbClr val="92D050"/>
                </a:solidFill>
              </a:rPr>
              <a:t>WHAT WERE THEY THINKING</a:t>
            </a:r>
          </a:p>
          <a:p>
            <a:endParaRPr lang="en-US" dirty="0"/>
          </a:p>
        </p:txBody>
      </p:sp>
      <p:sp>
        <p:nvSpPr>
          <p:cNvPr id="10"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17</a:t>
            </a:fld>
            <a:endParaRPr lang="en-US" sz="1400" dirty="0"/>
          </a:p>
        </p:txBody>
      </p:sp>
    </p:spTree>
    <p:extLst>
      <p:ext uri="{BB962C8B-B14F-4D97-AF65-F5344CB8AC3E}">
        <p14:creationId xmlns:p14="http://schemas.microsoft.com/office/powerpoint/2010/main" val="2133074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2000"/>
                                        <p:tgtEl>
                                          <p:spTgt spid="921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childTnLst>
                          </p:cTn>
                        </p:par>
                        <p:par>
                          <p:cTn id="24" fill="hold">
                            <p:stCondLst>
                              <p:cond delay="60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par>
                          <p:cTn id="28" fill="hold">
                            <p:stCondLst>
                              <p:cond delay="7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10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1000"/>
                                        <p:tgtEl>
                                          <p:spTgt spid="3">
                                            <p:txEl>
                                              <p:pRg st="10" end="10"/>
                                            </p:txEl>
                                          </p:spTgt>
                                        </p:tgtEl>
                                      </p:cBhvr>
                                    </p:animEffect>
                                  </p:childTnLst>
                                </p:cTn>
                              </p:par>
                            </p:childTnLst>
                          </p:cTn>
                        </p:par>
                        <p:par>
                          <p:cTn id="47" fill="hold">
                            <p:stCondLst>
                              <p:cond delay="8000"/>
                            </p:stCondLst>
                            <p:childTnLst>
                              <p:par>
                                <p:cTn id="48" presetID="10" presetClass="entr" presetSubtype="0"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pic>
        <p:nvPicPr>
          <p:cNvPr id="11" name="Picture 10"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ounded Rectangular Callout 11"/>
          <p:cNvSpPr/>
          <p:nvPr/>
        </p:nvSpPr>
        <p:spPr>
          <a:xfrm>
            <a:off x="2895600" y="1752600"/>
            <a:ext cx="3962400" cy="1600200"/>
          </a:xfrm>
          <a:prstGeom prst="wedgeRoundRectCallout">
            <a:avLst>
              <a:gd name="adj1" fmla="val -77009"/>
              <a:gd name="adj2" fmla="val 4073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I want to display all combinations of country and job titles. Use: offices and employees tables.</a:t>
            </a:r>
          </a:p>
        </p:txBody>
      </p:sp>
      <p:sp>
        <p:nvSpPr>
          <p:cNvPr id="13" name="Rectangle 12"/>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use CROSS JOIN to meet </a:t>
            </a:r>
            <a:r>
              <a:rPr lang="en-US" dirty="0" smtClean="0">
                <a:solidFill>
                  <a:schemeClr val="tx1"/>
                </a:solidFill>
              </a:rPr>
              <a:t>Tim’s </a:t>
            </a:r>
            <a:r>
              <a:rPr lang="en-US" dirty="0">
                <a:solidFill>
                  <a:schemeClr val="tx1"/>
                </a:solidFill>
              </a:rPr>
              <a:t>requirement</a:t>
            </a:r>
            <a:r>
              <a:rPr lang="en-US" dirty="0" smtClean="0">
                <a:solidFill>
                  <a:schemeClr val="tx1"/>
                </a:solidFill>
              </a:rPr>
              <a:t>.</a:t>
            </a:r>
            <a:endParaRPr lang="en-US" dirty="0">
              <a:solidFill>
                <a:schemeClr val="tx1"/>
              </a:solidFill>
            </a:endParaRPr>
          </a:p>
        </p:txBody>
      </p:sp>
      <p:sp>
        <p:nvSpPr>
          <p:cNvPr id="9"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18</a:t>
            </a:fld>
            <a:endParaRPr lang="en-US" sz="1400" dirty="0"/>
          </a:p>
        </p:txBody>
      </p:sp>
    </p:spTree>
    <p:extLst>
      <p:ext uri="{BB962C8B-B14F-4D97-AF65-F5344CB8AC3E}">
        <p14:creationId xmlns:p14="http://schemas.microsoft.com/office/powerpoint/2010/main" val="413208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pPr>
            <a:r>
              <a:rPr lang="en-US" sz="2000" dirty="0" smtClean="0"/>
              <a:t>CROSS JOIN returns the Cartesian product of rows from tables in the join. </a:t>
            </a:r>
          </a:p>
          <a:p>
            <a:pPr>
              <a:spcBef>
                <a:spcPts val="0"/>
              </a:spcBef>
            </a:pPr>
            <a:r>
              <a:rPr lang="en-US" sz="2000" dirty="0" smtClean="0"/>
              <a:t>In other words, it will produce rows which combine each row from the first table with each row of the second.</a:t>
            </a:r>
          </a:p>
          <a:p>
            <a:pPr>
              <a:spcBef>
                <a:spcPts val="0"/>
              </a:spcBef>
            </a:pPr>
            <a:r>
              <a:rPr lang="en-US" sz="2000" dirty="0" smtClean="0"/>
              <a:t>CROSS JOIN can be used in situations where the various combinations of two</a:t>
            </a:r>
            <a:r>
              <a:rPr lang="en-US" sz="2000" dirty="0"/>
              <a:t> </a:t>
            </a:r>
            <a:r>
              <a:rPr lang="en-US" sz="2000" dirty="0" smtClean="0"/>
              <a:t>or more table records are needed. </a:t>
            </a:r>
          </a:p>
          <a:p>
            <a:pPr>
              <a:spcBef>
                <a:spcPts val="0"/>
              </a:spcBef>
            </a:pPr>
            <a:r>
              <a:rPr lang="en-US" sz="2000" dirty="0" smtClean="0"/>
              <a:t>The cross join does not apply any predicate to filter records from the joined table. </a:t>
            </a:r>
          </a:p>
          <a:p>
            <a:pPr>
              <a:spcBef>
                <a:spcPts val="0"/>
              </a:spcBef>
            </a:pPr>
            <a:r>
              <a:rPr lang="en-US" sz="2000" dirty="0" smtClean="0"/>
              <a:t>Programmers can further filter the results of a cross join by using a WHERE clause.</a:t>
            </a:r>
          </a:p>
          <a:p>
            <a:pPr>
              <a:spcBef>
                <a:spcPts val="0"/>
              </a:spcBef>
            </a:pPr>
            <a:r>
              <a:rPr lang="en-US" sz="2000" dirty="0" smtClean="0"/>
              <a:t>ANSI Style:</a:t>
            </a:r>
          </a:p>
          <a:p>
            <a:pPr lvl="1">
              <a:spcBef>
                <a:spcPts val="0"/>
              </a:spcBef>
            </a:pPr>
            <a:r>
              <a:rPr lang="en-US" dirty="0" smtClean="0"/>
              <a:t>SELECT </a:t>
            </a:r>
            <a:r>
              <a:rPr lang="en-US" dirty="0" err="1" smtClean="0"/>
              <a:t>o.country</a:t>
            </a:r>
            <a:r>
              <a:rPr lang="en-US" dirty="0" smtClean="0"/>
              <a:t>, </a:t>
            </a:r>
            <a:r>
              <a:rPr lang="en-US" dirty="0" err="1" smtClean="0"/>
              <a:t>e.jobtitle</a:t>
            </a:r>
            <a:r>
              <a:rPr lang="en-US" dirty="0" smtClean="0"/>
              <a:t> </a:t>
            </a:r>
          </a:p>
          <a:p>
            <a:pPr lvl="1">
              <a:spcBef>
                <a:spcPts val="0"/>
              </a:spcBef>
            </a:pPr>
            <a:r>
              <a:rPr lang="en-US" dirty="0" smtClean="0"/>
              <a:t>FROM offices o CROSS JOIN employees e; </a:t>
            </a:r>
          </a:p>
          <a:p>
            <a:pPr lvl="1">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a:spcBef>
                <a:spcPts val="0"/>
              </a:spcBef>
            </a:pPr>
            <a:endParaRPr lang="en-US" dirty="0" smtClean="0"/>
          </a:p>
          <a:p>
            <a:pPr lvl="1">
              <a:spcBef>
                <a:spcPts val="0"/>
              </a:spcBef>
            </a:pPr>
            <a:endParaRPr lang="en-US" dirty="0"/>
          </a:p>
        </p:txBody>
      </p:sp>
      <p:sp>
        <p:nvSpPr>
          <p:cNvPr id="2" name="Title 1"/>
          <p:cNvSpPr>
            <a:spLocks noGrp="1"/>
          </p:cNvSpPr>
          <p:nvPr>
            <p:ph type="title"/>
          </p:nvPr>
        </p:nvSpPr>
        <p:spPr>
          <a:noFill/>
          <a:ln>
            <a:noFill/>
          </a:ln>
        </p:spPr>
        <p:txBody>
          <a:bodyPr anchor="ctr"/>
          <a:lstStyle/>
          <a:p>
            <a:r>
              <a:rPr lang="en-US" sz="3600"/>
              <a:t>CROSS JOIN </a:t>
            </a:r>
            <a:endParaRPr lang="en-US" sz="3600" dirty="0"/>
          </a:p>
        </p:txBody>
      </p:sp>
      <p:grpSp>
        <p:nvGrpSpPr>
          <p:cNvPr id="9" name="Group 8"/>
          <p:cNvGrpSpPr/>
          <p:nvPr/>
        </p:nvGrpSpPr>
        <p:grpSpPr>
          <a:xfrm>
            <a:off x="635758" y="5448300"/>
            <a:ext cx="7854287" cy="1066800"/>
            <a:chOff x="786169" y="5638800"/>
            <a:chExt cx="7256954" cy="1066800"/>
          </a:xfrm>
        </p:grpSpPr>
        <p:sp>
          <p:nvSpPr>
            <p:cNvPr id="16" name="Rectangle 5"/>
            <p:cNvSpPr>
              <a:spLocks noChangeArrowheads="1"/>
            </p:cNvSpPr>
            <p:nvPr/>
          </p:nvSpPr>
          <p:spPr bwMode="auto">
            <a:xfrm>
              <a:off x="2010623" y="5638800"/>
              <a:ext cx="6032500" cy="1066800"/>
            </a:xfrm>
            <a:prstGeom prst="rect">
              <a:avLst/>
            </a:prstGeom>
            <a:solidFill>
              <a:srgbClr val="FFC000"/>
            </a:solidFill>
            <a:ln>
              <a:noFill/>
            </a:ln>
          </p:spPr>
          <p:txBody>
            <a:bodyPr wrap="none" anchor="ctr"/>
            <a:lstStyle/>
            <a:p>
              <a:pPr indent="-365760" fontAlgn="base">
                <a:lnSpc>
                  <a:spcPct val="120000"/>
                </a:lnSpc>
                <a:spcBef>
                  <a:spcPct val="0"/>
                </a:spcBef>
                <a:spcAft>
                  <a:spcPct val="0"/>
                </a:spcAft>
                <a:buClr>
                  <a:srgbClr val="000000"/>
                </a:buClr>
                <a:buSzPct val="100000"/>
              </a:pPr>
              <a:endParaRPr lang="en-US" sz="1400" b="1" dirty="0" smtClean="0"/>
            </a:p>
            <a:p>
              <a:pPr indent="-365760" fontAlgn="base">
                <a:lnSpc>
                  <a:spcPct val="120000"/>
                </a:lnSpc>
                <a:spcBef>
                  <a:spcPct val="0"/>
                </a:spcBef>
                <a:spcAft>
                  <a:spcPct val="0"/>
                </a:spcAft>
                <a:buClr>
                  <a:srgbClr val="000000"/>
                </a:buClr>
                <a:buSzPct val="100000"/>
              </a:pPr>
              <a:r>
                <a:rPr lang="en-US" sz="1400" b="1" dirty="0" smtClean="0"/>
                <a:t>Rule:</a:t>
              </a:r>
            </a:p>
            <a:p>
              <a:pPr indent="-365760" fontAlgn="base">
                <a:lnSpc>
                  <a:spcPct val="120000"/>
                </a:lnSpc>
                <a:spcBef>
                  <a:spcPct val="0"/>
                </a:spcBef>
                <a:spcAft>
                  <a:spcPct val="0"/>
                </a:spcAft>
                <a:buClr>
                  <a:srgbClr val="000000"/>
                </a:buClr>
                <a:buSzPct val="100000"/>
              </a:pPr>
              <a:r>
                <a:rPr lang="en-US" sz="1400" dirty="0" smtClean="0"/>
                <a:t>If </a:t>
              </a:r>
              <a:r>
                <a:rPr lang="en-US" sz="1400" dirty="0"/>
                <a:t>two </a:t>
              </a:r>
              <a:r>
                <a:rPr lang="en-US" sz="1400" dirty="0" smtClean="0"/>
                <a:t>tables </a:t>
              </a:r>
              <a:r>
                <a:rPr lang="en-US" sz="1400" dirty="0"/>
                <a:t>t1 </a:t>
              </a:r>
              <a:r>
                <a:rPr lang="en-US" sz="1400" dirty="0" smtClean="0"/>
                <a:t>and </a:t>
              </a:r>
              <a:r>
                <a:rPr lang="en-US" sz="1400" dirty="0"/>
                <a:t>t2 having </a:t>
              </a:r>
              <a:r>
                <a:rPr lang="en-US" sz="1400" dirty="0" smtClean="0"/>
                <a:t>columns p and r, rows </a:t>
              </a:r>
              <a:r>
                <a:rPr lang="en-US" sz="1400" dirty="0"/>
                <a:t>n </a:t>
              </a:r>
              <a:r>
                <a:rPr lang="en-US" sz="1400" dirty="0" smtClean="0"/>
                <a:t>and m, respectively, are </a:t>
              </a:r>
              <a:r>
                <a:rPr lang="en-US" sz="1400" dirty="0"/>
                <a:t>exhibiting </a:t>
              </a:r>
              <a:endParaRPr lang="en-US" sz="1400" dirty="0" smtClean="0"/>
            </a:p>
            <a:p>
              <a:pPr indent="-365760" fontAlgn="base">
                <a:lnSpc>
                  <a:spcPct val="120000"/>
                </a:lnSpc>
                <a:spcBef>
                  <a:spcPct val="0"/>
                </a:spcBef>
                <a:spcAft>
                  <a:spcPct val="0"/>
                </a:spcAft>
                <a:buClr>
                  <a:srgbClr val="000000"/>
                </a:buClr>
                <a:buSzPct val="100000"/>
              </a:pPr>
              <a:r>
                <a:rPr lang="en-US" sz="1400" dirty="0" smtClean="0"/>
                <a:t>CROSS JOIN, then </a:t>
              </a:r>
              <a:r>
                <a:rPr lang="en-US" sz="1400" dirty="0"/>
                <a:t>the result of query will </a:t>
              </a:r>
              <a:r>
                <a:rPr lang="en-US" sz="1400" dirty="0" smtClean="0"/>
                <a:t>produce </a:t>
              </a:r>
              <a:r>
                <a:rPr lang="en-US" sz="1400" dirty="0" err="1" smtClean="0"/>
                <a:t>p+r</a:t>
              </a:r>
              <a:r>
                <a:rPr lang="en-US" sz="1400" dirty="0" smtClean="0"/>
                <a:t> columns and n*m </a:t>
              </a:r>
              <a:r>
                <a:rPr lang="en-US" sz="1400" dirty="0"/>
                <a:t>tuples</a:t>
              </a:r>
              <a:r>
                <a:rPr lang="en-US" sz="1400" dirty="0" smtClean="0"/>
                <a:t>.</a:t>
              </a:r>
            </a:p>
            <a:p>
              <a:pPr fontAlgn="base">
                <a:lnSpc>
                  <a:spcPct val="86000"/>
                </a:lnSpc>
                <a:spcBef>
                  <a:spcPct val="0"/>
                </a:spcBef>
                <a:spcAft>
                  <a:spcPct val="0"/>
                </a:spcAft>
                <a:buClr>
                  <a:srgbClr val="000000"/>
                </a:buClr>
                <a:buSzPct val="100000"/>
              </a:pPr>
              <a:endParaRPr lang="en-US" sz="1400" dirty="0"/>
            </a:p>
          </p:txBody>
        </p:sp>
        <p:pic>
          <p:nvPicPr>
            <p:cNvPr id="7" name="Picture 6"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169" y="5638800"/>
              <a:ext cx="958770" cy="106680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19</a:t>
            </a:fld>
            <a:endParaRPr lang="en-US" sz="1400" dirty="0"/>
          </a:p>
        </p:txBody>
      </p:sp>
    </p:spTree>
    <p:extLst>
      <p:ext uri="{BB962C8B-B14F-4D97-AF65-F5344CB8AC3E}">
        <p14:creationId xmlns:p14="http://schemas.microsoft.com/office/powerpoint/2010/main" val="337889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0"/>
            <a:ext cx="7840980" cy="838200"/>
          </a:xfrm>
        </p:spPr>
        <p:txBody>
          <a:bodyPr/>
          <a:lstStyle/>
          <a:p>
            <a:r>
              <a:rPr lang="en-US" sz="3600" smtClean="0"/>
              <a:t>Icons </a:t>
            </a:r>
            <a:r>
              <a:rPr lang="en-US" sz="3600" dirty="0" smtClean="0"/>
              <a:t>Used</a:t>
            </a:r>
            <a:endParaRPr lang="en-US" sz="3600"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t>Hands-on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1"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2</a:t>
            </a:fld>
            <a:endParaRPr lang="en-US" sz="1400" dirty="0"/>
          </a:p>
        </p:txBody>
      </p:sp>
    </p:spTree>
    <p:extLst>
      <p:ext uri="{BB962C8B-B14F-4D97-AF65-F5344CB8AC3E}">
        <p14:creationId xmlns:p14="http://schemas.microsoft.com/office/powerpoint/2010/main" val="303933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600"/>
              </a:spcAft>
            </a:pPr>
            <a:r>
              <a:rPr lang="en-US" sz="2000" dirty="0" smtClean="0"/>
              <a:t>An inner join is the most common join operation used in applications and can be regarded as the default join-type. </a:t>
            </a:r>
          </a:p>
          <a:p>
            <a:pPr>
              <a:spcBef>
                <a:spcPts val="0"/>
              </a:spcBef>
              <a:spcAft>
                <a:spcPts val="600"/>
              </a:spcAft>
            </a:pPr>
            <a:r>
              <a:rPr lang="en-US" sz="2000" dirty="0" smtClean="0"/>
              <a:t>Inner join creates a new result table by combining column values of two tables (A and B) based upon the join-predicate.</a:t>
            </a:r>
          </a:p>
          <a:p>
            <a:pPr>
              <a:spcBef>
                <a:spcPts val="0"/>
              </a:spcBef>
              <a:spcAft>
                <a:spcPts val="600"/>
              </a:spcAft>
            </a:pPr>
            <a:r>
              <a:rPr lang="en-US" sz="2000" dirty="0" smtClean="0"/>
              <a:t>The query compares each row of A with each row of B to find all pairs of rows which satisfy the join-predicate. </a:t>
            </a:r>
          </a:p>
          <a:p>
            <a:pPr>
              <a:spcBef>
                <a:spcPts val="0"/>
              </a:spcBef>
              <a:spcAft>
                <a:spcPts val="600"/>
              </a:spcAft>
            </a:pPr>
            <a:r>
              <a:rPr lang="en-US" sz="2000" dirty="0" smtClean="0"/>
              <a:t>When the join-predicate is satisfied, column values for each matched pair of rows of A and B are combined into a result row. </a:t>
            </a:r>
          </a:p>
          <a:p>
            <a:pPr>
              <a:spcBef>
                <a:spcPts val="0"/>
              </a:spcBef>
              <a:spcAft>
                <a:spcPts val="600"/>
              </a:spcAft>
            </a:pPr>
            <a:r>
              <a:rPr lang="en-US" sz="2000" dirty="0" smtClean="0"/>
              <a:t>The result of the join can be defined as the outcome of first taking the Cartesian product (or Cross join) of all records in the tables (combining every record in table A with every record in table B)—then return all records which satisfy the join predicate. </a:t>
            </a:r>
          </a:p>
          <a:p>
            <a:pPr lvl="1">
              <a:spcBef>
                <a:spcPts val="0"/>
              </a:spcBef>
              <a:spcAft>
                <a:spcPts val="600"/>
              </a:spcAft>
            </a:pPr>
            <a:endParaRPr lang="en-US" sz="2000" dirty="0"/>
          </a:p>
        </p:txBody>
      </p:sp>
      <p:sp>
        <p:nvSpPr>
          <p:cNvPr id="2" name="Title 1"/>
          <p:cNvSpPr>
            <a:spLocks noGrp="1"/>
          </p:cNvSpPr>
          <p:nvPr>
            <p:ph type="title"/>
          </p:nvPr>
        </p:nvSpPr>
        <p:spPr>
          <a:noFill/>
          <a:ln>
            <a:noFill/>
          </a:ln>
        </p:spPr>
        <p:txBody>
          <a:bodyPr anchor="ctr"/>
          <a:lstStyle/>
          <a:p>
            <a:r>
              <a:rPr lang="en-US" sz="3600" dirty="0"/>
              <a:t>INNER JOIN</a:t>
            </a:r>
          </a:p>
        </p:txBody>
      </p:sp>
      <p:sp>
        <p:nvSpPr>
          <p:cNvPr id="5"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20</a:t>
            </a:fld>
            <a:endParaRPr lang="en-US" sz="1400" dirty="0"/>
          </a:p>
        </p:txBody>
      </p:sp>
    </p:spTree>
    <p:extLst>
      <p:ext uri="{BB962C8B-B14F-4D97-AF65-F5344CB8AC3E}">
        <p14:creationId xmlns:p14="http://schemas.microsoft.com/office/powerpoint/2010/main" val="253608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pic>
        <p:nvPicPr>
          <p:cNvPr id="11" name="Picture 10"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ounded Rectangular Callout 11"/>
          <p:cNvSpPr/>
          <p:nvPr/>
        </p:nvSpPr>
        <p:spPr>
          <a:xfrm>
            <a:off x="2895600" y="1752600"/>
            <a:ext cx="4114800" cy="1600200"/>
          </a:xfrm>
          <a:prstGeom prst="wedgeRoundRectCallout">
            <a:avLst>
              <a:gd name="adj1" fmla="val -77009"/>
              <a:gd name="adj2" fmla="val 4073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I want to display all rows from selected columns in offices and employees tables where ever there is a match between office codes. Help me do that! </a:t>
            </a:r>
          </a:p>
        </p:txBody>
      </p:sp>
      <p:sp>
        <p:nvSpPr>
          <p:cNvPr id="13" name="Rectangle 12"/>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use INNER JOIN to meet </a:t>
            </a:r>
            <a:r>
              <a:rPr lang="en-US" dirty="0" smtClean="0">
                <a:solidFill>
                  <a:schemeClr val="tx1"/>
                </a:solidFill>
              </a:rPr>
              <a:t>Tim’s requirement.</a:t>
            </a:r>
            <a:endParaRPr lang="en-US" dirty="0">
              <a:solidFill>
                <a:schemeClr val="tx1"/>
              </a:solidFill>
            </a:endParaRPr>
          </a:p>
        </p:txBody>
      </p:sp>
      <p:sp>
        <p:nvSpPr>
          <p:cNvPr id="9"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21</a:t>
            </a:fld>
            <a:endParaRPr lang="en-US" sz="1400" dirty="0"/>
          </a:p>
        </p:txBody>
      </p:sp>
    </p:spTree>
    <p:extLst>
      <p:ext uri="{BB962C8B-B14F-4D97-AF65-F5344CB8AC3E}">
        <p14:creationId xmlns:p14="http://schemas.microsoft.com/office/powerpoint/2010/main" val="143687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ANSI Style:</a:t>
            </a:r>
          </a:p>
          <a:p>
            <a:pPr marL="400050" lvl="2" indent="-58738">
              <a:buNone/>
            </a:pPr>
            <a:r>
              <a:rPr lang="en-US" b="1" dirty="0">
                <a:solidFill>
                  <a:schemeClr val="accent1">
                    <a:lumMod val="75000"/>
                  </a:schemeClr>
                </a:solidFill>
                <a:latin typeface="Courier New" pitchFamily="49" charset="0"/>
                <a:cs typeface="Courier New" pitchFamily="49" charset="0"/>
              </a:rPr>
              <a:t>SELECT </a:t>
            </a:r>
            <a:r>
              <a:rPr lang="en-US" b="1" dirty="0" err="1">
                <a:solidFill>
                  <a:schemeClr val="accent1">
                    <a:lumMod val="75000"/>
                  </a:schemeClr>
                </a:solidFill>
                <a:latin typeface="Courier New" pitchFamily="49" charset="0"/>
                <a:cs typeface="Courier New" pitchFamily="49" charset="0"/>
              </a:rPr>
              <a:t>o.city</a:t>
            </a:r>
            <a:r>
              <a:rPr lang="en-US" b="1" dirty="0">
                <a:solidFill>
                  <a:schemeClr val="accent1">
                    <a:lumMod val="75000"/>
                  </a:schemeClr>
                </a:solidFill>
                <a:latin typeface="Courier New" pitchFamily="49" charset="0"/>
                <a:cs typeface="Courier New" pitchFamily="49" charset="0"/>
              </a:rPr>
              <a:t>, </a:t>
            </a:r>
            <a:r>
              <a:rPr lang="en-US" b="1" dirty="0" err="1">
                <a:solidFill>
                  <a:schemeClr val="accent1">
                    <a:lumMod val="75000"/>
                  </a:schemeClr>
                </a:solidFill>
                <a:latin typeface="Courier New" pitchFamily="49" charset="0"/>
                <a:cs typeface="Courier New" pitchFamily="49" charset="0"/>
              </a:rPr>
              <a:t>o.country</a:t>
            </a:r>
            <a:r>
              <a:rPr lang="en-US" b="1" dirty="0">
                <a:solidFill>
                  <a:schemeClr val="accent1">
                    <a:lumMod val="75000"/>
                  </a:schemeClr>
                </a:solidFill>
                <a:latin typeface="Courier New" pitchFamily="49" charset="0"/>
                <a:cs typeface="Courier New" pitchFamily="49" charset="0"/>
              </a:rPr>
              <a:t>, </a:t>
            </a:r>
            <a:r>
              <a:rPr lang="en-US" b="1" dirty="0" err="1">
                <a:solidFill>
                  <a:schemeClr val="accent1">
                    <a:lumMod val="75000"/>
                  </a:schemeClr>
                </a:solidFill>
                <a:latin typeface="Courier New" pitchFamily="49" charset="0"/>
                <a:cs typeface="Courier New" pitchFamily="49" charset="0"/>
              </a:rPr>
              <a:t>e.jobtitle</a:t>
            </a:r>
            <a:r>
              <a:rPr lang="en-US" b="1" dirty="0">
                <a:solidFill>
                  <a:schemeClr val="accent1">
                    <a:lumMod val="75000"/>
                  </a:schemeClr>
                </a:solidFill>
                <a:latin typeface="Courier New" pitchFamily="49" charset="0"/>
                <a:cs typeface="Courier New" pitchFamily="49" charset="0"/>
              </a:rPr>
              <a:t> </a:t>
            </a:r>
          </a:p>
          <a:p>
            <a:pPr marL="400050" lvl="2" indent="-58738">
              <a:buNone/>
            </a:pPr>
            <a:r>
              <a:rPr lang="en-US" b="1" dirty="0">
                <a:solidFill>
                  <a:schemeClr val="accent1">
                    <a:lumMod val="75000"/>
                  </a:schemeClr>
                </a:solidFill>
                <a:latin typeface="Courier New" pitchFamily="49" charset="0"/>
                <a:cs typeface="Courier New" pitchFamily="49" charset="0"/>
              </a:rPr>
              <a:t>FROM offices o INNER JOIN employees e </a:t>
            </a:r>
          </a:p>
          <a:p>
            <a:pPr marL="400050" lvl="2" indent="-58738">
              <a:buNone/>
            </a:pPr>
            <a:r>
              <a:rPr lang="en-US" b="1" dirty="0">
                <a:solidFill>
                  <a:schemeClr val="accent1">
                    <a:lumMod val="75000"/>
                  </a:schemeClr>
                </a:solidFill>
                <a:latin typeface="Courier New" pitchFamily="49" charset="0"/>
                <a:cs typeface="Courier New" pitchFamily="49" charset="0"/>
              </a:rPr>
              <a:t>ON </a:t>
            </a:r>
            <a:r>
              <a:rPr lang="en-US" b="1" dirty="0" err="1">
                <a:solidFill>
                  <a:schemeClr val="accent1">
                    <a:lumMod val="75000"/>
                  </a:schemeClr>
                </a:solidFill>
                <a:latin typeface="Courier New" pitchFamily="49" charset="0"/>
                <a:cs typeface="Courier New" pitchFamily="49" charset="0"/>
              </a:rPr>
              <a:t>o.officecode</a:t>
            </a:r>
            <a:r>
              <a:rPr lang="en-US" b="1" dirty="0">
                <a:solidFill>
                  <a:schemeClr val="accent1">
                    <a:lumMod val="75000"/>
                  </a:schemeClr>
                </a:solidFill>
                <a:latin typeface="Courier New" pitchFamily="49" charset="0"/>
                <a:cs typeface="Courier New" pitchFamily="49" charset="0"/>
              </a:rPr>
              <a:t>=</a:t>
            </a:r>
            <a:r>
              <a:rPr lang="en-US" b="1" dirty="0" err="1">
                <a:solidFill>
                  <a:schemeClr val="accent1">
                    <a:lumMod val="75000"/>
                  </a:schemeClr>
                </a:solidFill>
                <a:latin typeface="Courier New" pitchFamily="49" charset="0"/>
                <a:cs typeface="Courier New" pitchFamily="49" charset="0"/>
              </a:rPr>
              <a:t>e.officecode</a:t>
            </a:r>
            <a:r>
              <a:rPr lang="en-US" b="1" dirty="0">
                <a:solidFill>
                  <a:schemeClr val="accent1">
                    <a:lumMod val="75000"/>
                  </a:schemeClr>
                </a:solidFill>
                <a:latin typeface="Courier New" pitchFamily="49" charset="0"/>
                <a:cs typeface="Courier New" pitchFamily="49" charset="0"/>
              </a:rPr>
              <a:t>; </a:t>
            </a:r>
          </a:p>
          <a:p>
            <a:endParaRPr lang="en-US" dirty="0" smtClean="0"/>
          </a:p>
          <a:p>
            <a:pPr lvl="1"/>
            <a:r>
              <a:rPr lang="en-US" dirty="0" smtClean="0"/>
              <a:t>The query given in the example above will join the offices and employees tables using the </a:t>
            </a:r>
            <a:r>
              <a:rPr lang="en-US" dirty="0" err="1" smtClean="0"/>
              <a:t>officecode</a:t>
            </a:r>
            <a:r>
              <a:rPr lang="en-US" dirty="0" smtClean="0"/>
              <a:t> column of both tables. </a:t>
            </a:r>
          </a:p>
          <a:p>
            <a:pPr lvl="1"/>
            <a:r>
              <a:rPr lang="en-US" dirty="0" smtClean="0"/>
              <a:t>The query returns all rows from the offices and employees tables where there is a matching </a:t>
            </a:r>
            <a:r>
              <a:rPr lang="en-US" dirty="0" err="1" smtClean="0"/>
              <a:t>officecode</a:t>
            </a:r>
            <a:r>
              <a:rPr lang="en-US" dirty="0" smtClean="0"/>
              <a:t> value in both the tables.</a:t>
            </a:r>
          </a:p>
          <a:p>
            <a:pPr lvl="1"/>
            <a:r>
              <a:rPr lang="en-US" dirty="0" smtClean="0"/>
              <a:t>Where the </a:t>
            </a:r>
            <a:r>
              <a:rPr lang="en-US" dirty="0" err="1" smtClean="0"/>
              <a:t>officecode</a:t>
            </a:r>
            <a:r>
              <a:rPr lang="en-US" dirty="0" smtClean="0"/>
              <a:t> does not match, no result row is generated.</a:t>
            </a:r>
          </a:p>
        </p:txBody>
      </p:sp>
      <p:sp>
        <p:nvSpPr>
          <p:cNvPr id="2" name="Title 1"/>
          <p:cNvSpPr>
            <a:spLocks noGrp="1"/>
          </p:cNvSpPr>
          <p:nvPr>
            <p:ph type="title"/>
          </p:nvPr>
        </p:nvSpPr>
        <p:spPr>
          <a:noFill/>
          <a:ln>
            <a:noFill/>
          </a:ln>
        </p:spPr>
        <p:txBody>
          <a:bodyPr anchor="ctr"/>
          <a:lstStyle/>
          <a:p>
            <a:r>
              <a:rPr lang="en-US" sz="3600" dirty="0">
                <a:solidFill>
                  <a:schemeClr val="bg1"/>
                </a:solidFill>
              </a:rPr>
              <a:t>INNER JOIN (Contd.)</a:t>
            </a:r>
          </a:p>
        </p:txBody>
      </p:sp>
      <p:sp>
        <p:nvSpPr>
          <p:cNvPr id="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22</a:t>
            </a:fld>
            <a:endParaRPr lang="en-US" sz="1400" dirty="0"/>
          </a:p>
        </p:txBody>
      </p:sp>
    </p:spTree>
    <p:extLst>
      <p:ext uri="{BB962C8B-B14F-4D97-AF65-F5344CB8AC3E}">
        <p14:creationId xmlns:p14="http://schemas.microsoft.com/office/powerpoint/2010/main" val="371159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childTnLst>
                                </p:cTn>
                              </p:par>
                            </p:childTnLst>
                          </p:cTn>
                        </p:par>
                        <p:par>
                          <p:cTn id="26" fill="hold">
                            <p:stCondLst>
                              <p:cond delay="4000"/>
                            </p:stCondLst>
                            <p:childTnLst>
                              <p:par>
                                <p:cTn id="27" presetID="10" presetClass="entr" presetSubtype="0" fill="hold" grpId="0"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600"/>
              </a:spcAft>
            </a:pPr>
            <a:r>
              <a:rPr lang="en-US" sz="2000" dirty="0" smtClean="0"/>
              <a:t>Programmers should take special care when joining tables on columns that can contain NULL values, since NULL will never match any other value (not even NULL itself), unless the join condition explicitly uses the IS NULL or IS NOT NULL predicates.</a:t>
            </a:r>
          </a:p>
          <a:p>
            <a:pPr>
              <a:spcBef>
                <a:spcPts val="0"/>
              </a:spcBef>
              <a:spcAft>
                <a:spcPts val="600"/>
              </a:spcAft>
            </a:pPr>
            <a:r>
              <a:rPr lang="en-US" sz="2000" dirty="0" smtClean="0"/>
              <a:t>INNER JOIN can be </a:t>
            </a:r>
            <a:r>
              <a:rPr lang="en-US" sz="2000" dirty="0"/>
              <a:t>classified further into </a:t>
            </a:r>
            <a:r>
              <a:rPr lang="en-US" sz="2000" dirty="0" smtClean="0"/>
              <a:t>the following types. These will be discussed in the ensuing slides.</a:t>
            </a:r>
            <a:endParaRPr lang="en-US" dirty="0" smtClean="0"/>
          </a:p>
          <a:p>
            <a:pPr lvl="1"/>
            <a:r>
              <a:rPr lang="en-US" dirty="0" smtClean="0"/>
              <a:t>EQUI-JOIN</a:t>
            </a:r>
          </a:p>
          <a:p>
            <a:pPr lvl="1"/>
            <a:r>
              <a:rPr lang="en-US" dirty="0" smtClean="0"/>
              <a:t>NATURAL JOIN</a:t>
            </a:r>
          </a:p>
          <a:p>
            <a:endParaRPr lang="en-US" dirty="0" smtClean="0"/>
          </a:p>
        </p:txBody>
      </p:sp>
      <p:sp>
        <p:nvSpPr>
          <p:cNvPr id="2" name="Title 1"/>
          <p:cNvSpPr>
            <a:spLocks noGrp="1"/>
          </p:cNvSpPr>
          <p:nvPr>
            <p:ph type="title"/>
          </p:nvPr>
        </p:nvSpPr>
        <p:spPr>
          <a:noFill/>
          <a:ln>
            <a:noFill/>
          </a:ln>
        </p:spPr>
        <p:txBody>
          <a:bodyPr anchor="ctr"/>
          <a:lstStyle/>
          <a:p>
            <a:r>
              <a:rPr lang="en-US" sz="3600" dirty="0">
                <a:solidFill>
                  <a:schemeClr val="bg1"/>
                </a:solidFill>
              </a:rPr>
              <a:t>INNER JOIN (Contd.)</a:t>
            </a:r>
          </a:p>
        </p:txBody>
      </p:sp>
      <p:sp>
        <p:nvSpPr>
          <p:cNvPr id="8"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23</a:t>
            </a:fld>
            <a:endParaRPr lang="en-US" sz="1400" dirty="0"/>
          </a:p>
        </p:txBody>
      </p:sp>
    </p:spTree>
    <p:extLst>
      <p:ext uri="{BB962C8B-B14F-4D97-AF65-F5344CB8AC3E}">
        <p14:creationId xmlns:p14="http://schemas.microsoft.com/office/powerpoint/2010/main" val="314434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600"/>
              </a:spcAft>
              <a:tabLst>
                <a:tab pos="463550" algn="l"/>
              </a:tabLst>
            </a:pPr>
            <a:r>
              <a:rPr lang="en-US" sz="2000" dirty="0" smtClean="0"/>
              <a:t>An </a:t>
            </a:r>
            <a:r>
              <a:rPr lang="en-US" sz="2000" dirty="0"/>
              <a:t>EQUI-JOIN</a:t>
            </a:r>
            <a:r>
              <a:rPr lang="en-US" sz="2000" dirty="0" smtClean="0"/>
              <a:t> </a:t>
            </a:r>
            <a:r>
              <a:rPr lang="en-US" sz="2000" dirty="0"/>
              <a:t>is a specific type of comparator-based join, that uses only equality </a:t>
            </a:r>
            <a:r>
              <a:rPr lang="en-US" sz="2000" dirty="0" smtClean="0"/>
              <a:t>(=) comparisons </a:t>
            </a:r>
            <a:r>
              <a:rPr lang="en-US" sz="2000" dirty="0"/>
              <a:t>in the join-predicate. </a:t>
            </a:r>
          </a:p>
          <a:p>
            <a:pPr>
              <a:spcBef>
                <a:spcPts val="0"/>
              </a:spcBef>
              <a:spcAft>
                <a:spcPts val="600"/>
              </a:spcAft>
            </a:pPr>
            <a:r>
              <a:rPr lang="en-US" sz="2000" dirty="0" smtClean="0"/>
              <a:t>Using </a:t>
            </a:r>
            <a:r>
              <a:rPr lang="en-US" sz="2000" dirty="0"/>
              <a:t>other comparison operators (such as </a:t>
            </a:r>
            <a:r>
              <a:rPr lang="en-US" sz="2000" dirty="0" smtClean="0"/>
              <a:t>&lt;,&gt;,&lt;=,&gt;=) </a:t>
            </a:r>
            <a:r>
              <a:rPr lang="en-US" sz="2000" dirty="0"/>
              <a:t>disqualifies a join as an </a:t>
            </a:r>
            <a:r>
              <a:rPr lang="en-US" sz="2000" dirty="0" smtClean="0"/>
              <a:t>EQUI-JOIN. </a:t>
            </a:r>
            <a:r>
              <a:rPr lang="en-US" sz="2000" dirty="0"/>
              <a:t>The query shown </a:t>
            </a:r>
            <a:r>
              <a:rPr lang="en-US" sz="2000" dirty="0" smtClean="0"/>
              <a:t>before has </a:t>
            </a:r>
            <a:r>
              <a:rPr lang="en-US" sz="2000" dirty="0"/>
              <a:t>already provided an example of an </a:t>
            </a:r>
            <a:r>
              <a:rPr lang="en-US" sz="2000" dirty="0" smtClean="0"/>
              <a:t>EQUI-JOIN.</a:t>
            </a:r>
          </a:p>
          <a:p>
            <a:pPr marL="0" indent="0">
              <a:spcBef>
                <a:spcPts val="0"/>
              </a:spcBef>
              <a:spcAft>
                <a:spcPts val="600"/>
              </a:spcAft>
              <a:buNone/>
            </a:pPr>
            <a:endParaRPr lang="en-US" sz="2000" b="1" dirty="0" smtClean="0"/>
          </a:p>
          <a:p>
            <a:pPr marL="0" indent="-365760">
              <a:spcBef>
                <a:spcPts val="0"/>
              </a:spcBef>
              <a:spcAft>
                <a:spcPts val="600"/>
              </a:spcAft>
            </a:pPr>
            <a:r>
              <a:rPr lang="en-US" sz="2000" dirty="0" smtClean="0"/>
              <a:t>ANSI </a:t>
            </a:r>
            <a:r>
              <a:rPr lang="en-US" sz="2000" dirty="0"/>
              <a:t>Style</a:t>
            </a:r>
            <a:r>
              <a:rPr lang="en-US" sz="2000" dirty="0" smtClean="0"/>
              <a:t>:</a:t>
            </a:r>
          </a:p>
          <a:p>
            <a:pPr marL="400050" lvl="1" indent="-58738">
              <a:buNone/>
            </a:pPr>
            <a:r>
              <a:rPr lang="en-US" b="1" dirty="0">
                <a:solidFill>
                  <a:schemeClr val="accent1">
                    <a:lumMod val="75000"/>
                  </a:schemeClr>
                </a:solidFill>
                <a:latin typeface="Courier New" pitchFamily="49" charset="0"/>
                <a:cs typeface="Courier New" pitchFamily="49" charset="0"/>
              </a:rPr>
              <a:t>SELECT </a:t>
            </a:r>
            <a:r>
              <a:rPr lang="en-US" b="1" dirty="0" err="1">
                <a:solidFill>
                  <a:schemeClr val="accent6">
                    <a:lumMod val="75000"/>
                  </a:schemeClr>
                </a:solidFill>
                <a:latin typeface="Courier New" pitchFamily="49" charset="0"/>
                <a:cs typeface="Courier New" pitchFamily="49" charset="0"/>
              </a:rPr>
              <a:t>o.city</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o.country</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e.jobtitle</a:t>
            </a:r>
            <a:r>
              <a:rPr lang="en-US" b="1" dirty="0">
                <a:solidFill>
                  <a:schemeClr val="accent6">
                    <a:lumMod val="75000"/>
                  </a:schemeClr>
                </a:solidFill>
                <a:latin typeface="Courier New" pitchFamily="49" charset="0"/>
                <a:cs typeface="Courier New" pitchFamily="49" charset="0"/>
              </a:rPr>
              <a:t> </a:t>
            </a:r>
          </a:p>
          <a:p>
            <a:pPr marL="400050" lvl="1" indent="-58738">
              <a:buNone/>
            </a:pPr>
            <a:r>
              <a:rPr lang="en-US" b="1" dirty="0">
                <a:solidFill>
                  <a:schemeClr val="accent1">
                    <a:lumMod val="75000"/>
                  </a:schemeClr>
                </a:solidFill>
                <a:latin typeface="Courier New" pitchFamily="49" charset="0"/>
                <a:cs typeface="Courier New" pitchFamily="49" charset="0"/>
              </a:rPr>
              <a:t>FROM </a:t>
            </a:r>
            <a:r>
              <a:rPr lang="en-US" b="1" dirty="0">
                <a:solidFill>
                  <a:schemeClr val="accent6">
                    <a:lumMod val="75000"/>
                  </a:schemeClr>
                </a:solidFill>
                <a:latin typeface="Courier New" pitchFamily="49" charset="0"/>
                <a:cs typeface="Courier New" pitchFamily="49" charset="0"/>
              </a:rPr>
              <a:t>offices o</a:t>
            </a:r>
            <a:r>
              <a:rPr lang="en-US" b="1" dirty="0">
                <a:solidFill>
                  <a:schemeClr val="accent1">
                    <a:lumMod val="75000"/>
                  </a:schemeClr>
                </a:solidFill>
                <a:latin typeface="Courier New" pitchFamily="49" charset="0"/>
                <a:cs typeface="Courier New" pitchFamily="49" charset="0"/>
              </a:rPr>
              <a:t> INNER JOIN </a:t>
            </a:r>
            <a:r>
              <a:rPr lang="en-US" b="1" dirty="0">
                <a:solidFill>
                  <a:schemeClr val="accent6">
                    <a:lumMod val="75000"/>
                  </a:schemeClr>
                </a:solidFill>
                <a:latin typeface="Courier New" pitchFamily="49" charset="0"/>
                <a:cs typeface="Courier New" pitchFamily="49" charset="0"/>
              </a:rPr>
              <a:t>employees e </a:t>
            </a:r>
          </a:p>
          <a:p>
            <a:pPr marL="400050" lvl="1" indent="-58738">
              <a:buNone/>
            </a:pPr>
            <a:r>
              <a:rPr lang="en-US" b="1" dirty="0">
                <a:solidFill>
                  <a:schemeClr val="accent1">
                    <a:lumMod val="75000"/>
                  </a:schemeClr>
                </a:solidFill>
                <a:latin typeface="Courier New" pitchFamily="49" charset="0"/>
                <a:cs typeface="Courier New" pitchFamily="49" charset="0"/>
              </a:rPr>
              <a:t>ON </a:t>
            </a:r>
            <a:r>
              <a:rPr lang="en-US" b="1" dirty="0" err="1">
                <a:solidFill>
                  <a:schemeClr val="accent6">
                    <a:lumMod val="75000"/>
                  </a:schemeClr>
                </a:solidFill>
                <a:latin typeface="Courier New" pitchFamily="49" charset="0"/>
                <a:cs typeface="Courier New" pitchFamily="49" charset="0"/>
              </a:rPr>
              <a:t>o.officecode</a:t>
            </a:r>
            <a:r>
              <a:rPr lang="en-US" b="1" dirty="0">
                <a:solidFill>
                  <a:schemeClr val="accent6">
                    <a:lumMod val="75000"/>
                  </a:schemeClr>
                </a:solidFill>
                <a:latin typeface="Courier New" pitchFamily="49" charset="0"/>
                <a:cs typeface="Courier New" pitchFamily="49" charset="0"/>
              </a:rPr>
              <a:t>=</a:t>
            </a:r>
            <a:r>
              <a:rPr lang="en-US" b="1" dirty="0" err="1">
                <a:solidFill>
                  <a:schemeClr val="accent6">
                    <a:lumMod val="75000"/>
                  </a:schemeClr>
                </a:solidFill>
                <a:latin typeface="Courier New" pitchFamily="49" charset="0"/>
                <a:cs typeface="Courier New" pitchFamily="49" charset="0"/>
              </a:rPr>
              <a:t>e.officecode</a:t>
            </a:r>
            <a:r>
              <a:rPr lang="en-US" b="1" dirty="0">
                <a:solidFill>
                  <a:schemeClr val="tx2">
                    <a:lumMod val="75000"/>
                  </a:schemeClr>
                </a:solidFill>
                <a:latin typeface="Courier New" pitchFamily="49" charset="0"/>
                <a:cs typeface="Courier New" pitchFamily="49" charset="0"/>
              </a:rPr>
              <a:t>;</a:t>
            </a:r>
            <a:r>
              <a:rPr lang="en-US" b="1" dirty="0">
                <a:solidFill>
                  <a:schemeClr val="accent6">
                    <a:lumMod val="75000"/>
                  </a:schemeClr>
                </a:solidFill>
                <a:latin typeface="Courier New" pitchFamily="49" charset="0"/>
                <a:cs typeface="Courier New" pitchFamily="49" charset="0"/>
              </a:rPr>
              <a:t> </a:t>
            </a:r>
          </a:p>
        </p:txBody>
      </p:sp>
      <p:sp>
        <p:nvSpPr>
          <p:cNvPr id="2" name="Title 1"/>
          <p:cNvSpPr>
            <a:spLocks noGrp="1"/>
          </p:cNvSpPr>
          <p:nvPr>
            <p:ph type="title"/>
          </p:nvPr>
        </p:nvSpPr>
        <p:spPr>
          <a:noFill/>
          <a:ln>
            <a:noFill/>
          </a:ln>
        </p:spPr>
        <p:txBody>
          <a:bodyPr anchor="ctr"/>
          <a:lstStyle/>
          <a:p>
            <a:r>
              <a:rPr lang="en-US" sz="3600" dirty="0"/>
              <a:t>EQUI-JOIN</a:t>
            </a:r>
          </a:p>
        </p:txBody>
      </p:sp>
      <p:sp>
        <p:nvSpPr>
          <p:cNvPr id="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24</a:t>
            </a:fld>
            <a:endParaRPr lang="en-US" sz="1400" dirty="0"/>
          </a:p>
        </p:txBody>
      </p:sp>
    </p:spTree>
    <p:extLst>
      <p:ext uri="{BB962C8B-B14F-4D97-AF65-F5344CB8AC3E}">
        <p14:creationId xmlns:p14="http://schemas.microsoft.com/office/powerpoint/2010/main" val="245819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600"/>
              </a:spcAft>
            </a:pPr>
            <a:r>
              <a:rPr lang="en-US" sz="2000" dirty="0" smtClean="0"/>
              <a:t>A NATURAL JOIN is a type of EQUI-JOIN where the join predicate arises implicitly by comparing all columns in both tables that have the same column-names in the joined tables. </a:t>
            </a:r>
          </a:p>
          <a:p>
            <a:pPr>
              <a:spcBef>
                <a:spcPts val="0"/>
              </a:spcBef>
              <a:spcAft>
                <a:spcPts val="600"/>
              </a:spcAft>
            </a:pPr>
            <a:r>
              <a:rPr lang="en-US" sz="2000" dirty="0" smtClean="0"/>
              <a:t>The resulting joined table contains only one column for each pair of similarly named columns.</a:t>
            </a:r>
          </a:p>
          <a:p>
            <a:pPr>
              <a:spcBef>
                <a:spcPts val="0"/>
              </a:spcBef>
              <a:spcAft>
                <a:spcPts val="600"/>
              </a:spcAft>
            </a:pPr>
            <a:r>
              <a:rPr lang="en-US" sz="2000" dirty="0" smtClean="0"/>
              <a:t>Most experts agree that NATURAL JOINS are dangerous and therefore strongly discourage their use.</a:t>
            </a:r>
          </a:p>
          <a:p>
            <a:pPr>
              <a:spcBef>
                <a:spcPts val="0"/>
              </a:spcBef>
              <a:spcAft>
                <a:spcPts val="600"/>
              </a:spcAft>
            </a:pPr>
            <a:r>
              <a:rPr lang="en-US" sz="2000" dirty="0" smtClean="0"/>
              <a:t>The danger comes from inadvertently adding a new column, named the same as another column in the other table. </a:t>
            </a:r>
          </a:p>
          <a:p>
            <a:pPr>
              <a:spcBef>
                <a:spcPts val="0"/>
              </a:spcBef>
              <a:spcAft>
                <a:spcPts val="600"/>
              </a:spcAft>
            </a:pPr>
            <a:r>
              <a:rPr lang="en-US" sz="2000" dirty="0" smtClean="0"/>
              <a:t>An existing NATURAL JOIN might then "naturally" use the new column for comparisons, making comparisons or matches using different criteria (from different columns) than before. </a:t>
            </a:r>
          </a:p>
          <a:p>
            <a:pPr>
              <a:spcBef>
                <a:spcPts val="0"/>
              </a:spcBef>
              <a:spcAft>
                <a:spcPts val="600"/>
              </a:spcAft>
            </a:pPr>
            <a:r>
              <a:rPr lang="en-US" sz="2000" dirty="0" smtClean="0"/>
              <a:t>Thus an existing query could produce different results, even though the data in the tables have not been changed, but only augmented.</a:t>
            </a:r>
          </a:p>
        </p:txBody>
      </p:sp>
      <p:sp>
        <p:nvSpPr>
          <p:cNvPr id="2" name="Title 1"/>
          <p:cNvSpPr>
            <a:spLocks noGrp="1"/>
          </p:cNvSpPr>
          <p:nvPr>
            <p:ph type="title"/>
          </p:nvPr>
        </p:nvSpPr>
        <p:spPr>
          <a:noFill/>
          <a:ln>
            <a:noFill/>
          </a:ln>
        </p:spPr>
        <p:txBody>
          <a:bodyPr anchor="ctr"/>
          <a:lstStyle/>
          <a:p>
            <a:r>
              <a:rPr lang="en-US" sz="3600" dirty="0">
                <a:solidFill>
                  <a:schemeClr val="bg1"/>
                </a:solidFill>
              </a:rPr>
              <a:t>NATURAL JOIN </a:t>
            </a:r>
          </a:p>
        </p:txBody>
      </p:sp>
      <p:sp>
        <p:nvSpPr>
          <p:cNvPr id="8"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25</a:t>
            </a:fld>
            <a:endParaRPr lang="en-US" sz="1400" dirty="0"/>
          </a:p>
        </p:txBody>
      </p:sp>
    </p:spTree>
    <p:extLst>
      <p:ext uri="{BB962C8B-B14F-4D97-AF65-F5344CB8AC3E}">
        <p14:creationId xmlns:p14="http://schemas.microsoft.com/office/powerpoint/2010/main" val="93164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50" y="762000"/>
            <a:ext cx="8686800" cy="4946650"/>
          </a:xfrm>
        </p:spPr>
        <p:txBody>
          <a:bodyPr/>
          <a:lstStyle/>
          <a:p>
            <a:pPr marL="0" indent="0">
              <a:buNone/>
            </a:pP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pic>
        <p:nvPicPr>
          <p:cNvPr id="11" name="Picture 10"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ounded Rectangular Callout 11"/>
          <p:cNvSpPr/>
          <p:nvPr/>
        </p:nvSpPr>
        <p:spPr>
          <a:xfrm>
            <a:off x="2895600" y="1752600"/>
            <a:ext cx="3962400" cy="1600200"/>
          </a:xfrm>
          <a:prstGeom prst="wedgeRoundRectCallout">
            <a:avLst>
              <a:gd name="adj1" fmla="val -77009"/>
              <a:gd name="adj2" fmla="val 4073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I want to display a table after implicitly joining orders and </a:t>
            </a:r>
            <a:r>
              <a:rPr lang="en-US" dirty="0" smtClean="0">
                <a:solidFill>
                  <a:schemeClr val="tx1"/>
                </a:solidFill>
              </a:rPr>
              <a:t>order details in </a:t>
            </a:r>
            <a:r>
              <a:rPr lang="en-US" dirty="0">
                <a:solidFill>
                  <a:schemeClr val="tx1"/>
                </a:solidFill>
              </a:rPr>
              <a:t>such a way that it contains only one </a:t>
            </a:r>
            <a:r>
              <a:rPr lang="en-US" dirty="0" smtClean="0">
                <a:solidFill>
                  <a:schemeClr val="tx1"/>
                </a:solidFill>
              </a:rPr>
              <a:t>order number column. Help </a:t>
            </a:r>
            <a:r>
              <a:rPr lang="en-US" dirty="0">
                <a:solidFill>
                  <a:schemeClr val="tx1"/>
                </a:solidFill>
              </a:rPr>
              <a:t>me </a:t>
            </a:r>
            <a:r>
              <a:rPr lang="en-US" dirty="0" smtClean="0">
                <a:solidFill>
                  <a:schemeClr val="tx1"/>
                </a:solidFill>
              </a:rPr>
              <a:t>to do </a:t>
            </a:r>
            <a:r>
              <a:rPr lang="en-US" dirty="0">
                <a:solidFill>
                  <a:schemeClr val="tx1"/>
                </a:solidFill>
              </a:rPr>
              <a:t>that!</a:t>
            </a:r>
          </a:p>
        </p:txBody>
      </p:sp>
      <p:sp>
        <p:nvSpPr>
          <p:cNvPr id="13" name="Rectangle 12"/>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use NATURAL JOIN to meet </a:t>
            </a:r>
            <a:r>
              <a:rPr lang="en-US" dirty="0" smtClean="0">
                <a:solidFill>
                  <a:schemeClr val="tx1"/>
                </a:solidFill>
              </a:rPr>
              <a:t>Tim’s requirement.</a:t>
            </a:r>
            <a:endParaRPr lang="en-US" dirty="0">
              <a:solidFill>
                <a:schemeClr val="tx1"/>
              </a:solidFill>
            </a:endParaRPr>
          </a:p>
        </p:txBody>
      </p:sp>
      <p:sp>
        <p:nvSpPr>
          <p:cNvPr id="14"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26</a:t>
            </a:fld>
            <a:endParaRPr lang="en-US" sz="1400" dirty="0"/>
          </a:p>
        </p:txBody>
      </p:sp>
    </p:spTree>
    <p:extLst>
      <p:ext uri="{BB962C8B-B14F-4D97-AF65-F5344CB8AC3E}">
        <p14:creationId xmlns:p14="http://schemas.microsoft.com/office/powerpoint/2010/main" val="347540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365760">
              <a:spcBef>
                <a:spcPts val="0"/>
              </a:spcBef>
            </a:pPr>
            <a:r>
              <a:rPr lang="en-US" sz="2000" dirty="0" smtClean="0"/>
              <a:t>ANSI Style:</a:t>
            </a:r>
          </a:p>
          <a:p>
            <a:pPr marL="0" indent="-365760">
              <a:spcBef>
                <a:spcPts val="0"/>
              </a:spcBef>
              <a:buNone/>
            </a:pPr>
            <a:endParaRPr lang="en-US" sz="1800" b="1" dirty="0" smtClean="0"/>
          </a:p>
          <a:p>
            <a:pPr marL="0" indent="341313">
              <a:spcBef>
                <a:spcPts val="0"/>
              </a:spcBef>
              <a:buNone/>
            </a:pPr>
            <a:r>
              <a:rPr lang="en-US" sz="1800" b="1" dirty="0" smtClean="0">
                <a:solidFill>
                  <a:schemeClr val="accent1">
                    <a:lumMod val="75000"/>
                  </a:schemeClr>
                </a:solidFill>
                <a:latin typeface="Courier New" pitchFamily="49" charset="0"/>
                <a:cs typeface="Courier New" pitchFamily="49" charset="0"/>
              </a:rPr>
              <a:t>SELECT * FROM </a:t>
            </a:r>
            <a:r>
              <a:rPr lang="en-US" sz="1800" b="1" dirty="0" smtClean="0">
                <a:solidFill>
                  <a:schemeClr val="accent6">
                    <a:lumMod val="75000"/>
                  </a:schemeClr>
                </a:solidFill>
                <a:latin typeface="Courier New" pitchFamily="49" charset="0"/>
                <a:cs typeface="Courier New" pitchFamily="49" charset="0"/>
              </a:rPr>
              <a:t>orders </a:t>
            </a:r>
            <a:r>
              <a:rPr lang="en-US" sz="1800" b="1" dirty="0" smtClean="0">
                <a:solidFill>
                  <a:schemeClr val="accent1">
                    <a:lumMod val="75000"/>
                  </a:schemeClr>
                </a:solidFill>
                <a:latin typeface="Courier New" pitchFamily="49" charset="0"/>
                <a:cs typeface="Courier New" pitchFamily="49" charset="0"/>
              </a:rPr>
              <a:t>NATURAL JOIN </a:t>
            </a:r>
            <a:r>
              <a:rPr lang="en-US" sz="1800" b="1" dirty="0" err="1" smtClean="0">
                <a:solidFill>
                  <a:schemeClr val="accent6">
                    <a:lumMod val="75000"/>
                  </a:schemeClr>
                </a:solidFill>
                <a:latin typeface="Courier New" pitchFamily="49" charset="0"/>
                <a:cs typeface="Courier New" pitchFamily="49" charset="0"/>
              </a:rPr>
              <a:t>orderdetails</a:t>
            </a:r>
            <a:r>
              <a:rPr lang="en-US" sz="1800" b="1" dirty="0" smtClean="0">
                <a:solidFill>
                  <a:schemeClr val="accent1">
                    <a:lumMod val="75000"/>
                  </a:schemeClr>
                </a:solidFill>
                <a:latin typeface="Courier New" pitchFamily="49" charset="0"/>
                <a:cs typeface="Courier New" pitchFamily="49" charset="0"/>
              </a:rPr>
              <a:t>;</a:t>
            </a:r>
            <a:endParaRPr lang="en-US" sz="1800" b="1" dirty="0" smtClean="0">
              <a:latin typeface="Courier New" pitchFamily="49" charset="0"/>
              <a:cs typeface="Courier New" pitchFamily="49" charset="0"/>
            </a:endParaRPr>
          </a:p>
          <a:p>
            <a:pPr marL="0" indent="0">
              <a:spcBef>
                <a:spcPts val="0"/>
              </a:spcBef>
              <a:buNone/>
            </a:pPr>
            <a:endParaRPr lang="en-US" sz="1800" b="1" dirty="0" smtClean="0"/>
          </a:p>
          <a:p>
            <a:pPr lvl="1">
              <a:spcBef>
                <a:spcPts val="0"/>
              </a:spcBef>
              <a:tabLst>
                <a:tab pos="463550" algn="l"/>
              </a:tabLst>
            </a:pPr>
            <a:r>
              <a:rPr lang="en-US" dirty="0" smtClean="0"/>
              <a:t>As with the explicit USING clause, only one </a:t>
            </a:r>
            <a:r>
              <a:rPr lang="en-US" dirty="0" err="1" smtClean="0"/>
              <a:t>ordernumber</a:t>
            </a:r>
            <a:r>
              <a:rPr lang="en-US" dirty="0" smtClean="0"/>
              <a:t> column occurs in the joined table, without qualifier table name. </a:t>
            </a:r>
            <a:endParaRPr lang="en-US" b="1" dirty="0"/>
          </a:p>
        </p:txBody>
      </p:sp>
      <p:sp>
        <p:nvSpPr>
          <p:cNvPr id="2" name="Title 1"/>
          <p:cNvSpPr>
            <a:spLocks noGrp="1"/>
          </p:cNvSpPr>
          <p:nvPr>
            <p:ph type="title"/>
          </p:nvPr>
        </p:nvSpPr>
        <p:spPr>
          <a:noFill/>
          <a:ln>
            <a:noFill/>
          </a:ln>
        </p:spPr>
        <p:txBody>
          <a:bodyPr anchor="ctr"/>
          <a:lstStyle/>
          <a:p>
            <a:r>
              <a:rPr lang="en-US" sz="3600" dirty="0">
                <a:solidFill>
                  <a:schemeClr val="bg1"/>
                </a:solidFill>
              </a:rPr>
              <a:t>NATURAL JOIN: ANSI Style</a:t>
            </a:r>
          </a:p>
        </p:txBody>
      </p:sp>
      <p:grpSp>
        <p:nvGrpSpPr>
          <p:cNvPr id="10" name="Group 9"/>
          <p:cNvGrpSpPr/>
          <p:nvPr/>
        </p:nvGrpSpPr>
        <p:grpSpPr>
          <a:xfrm>
            <a:off x="457200" y="4876799"/>
            <a:ext cx="8153400" cy="1184725"/>
            <a:chOff x="459246" y="4876799"/>
            <a:chExt cx="7998954" cy="1184725"/>
          </a:xfrm>
        </p:grpSpPr>
        <p:sp>
          <p:nvSpPr>
            <p:cNvPr id="6" name="Rectangle 5"/>
            <p:cNvSpPr>
              <a:spLocks noChangeArrowheads="1"/>
            </p:cNvSpPr>
            <p:nvPr/>
          </p:nvSpPr>
          <p:spPr bwMode="auto">
            <a:xfrm>
              <a:off x="1524000" y="4876799"/>
              <a:ext cx="6934200" cy="1066801"/>
            </a:xfrm>
            <a:prstGeom prst="rect">
              <a:avLst/>
            </a:prstGeom>
            <a:solidFill>
              <a:srgbClr val="FFC000"/>
            </a:solidFill>
            <a:ln>
              <a:noFill/>
            </a:ln>
          </p:spPr>
          <p:txBody>
            <a:bodyPr wrap="none" anchor="ctr"/>
            <a:lstStyle/>
            <a:p>
              <a:pPr fontAlgn="base">
                <a:lnSpc>
                  <a:spcPct val="86000"/>
                </a:lnSpc>
                <a:spcBef>
                  <a:spcPct val="0"/>
                </a:spcBef>
                <a:spcAft>
                  <a:spcPct val="0"/>
                </a:spcAft>
                <a:buClr>
                  <a:srgbClr val="000000"/>
                </a:buClr>
                <a:buSzPct val="100000"/>
              </a:pPr>
              <a:endParaRPr lang="en-US" sz="1400" b="1" dirty="0" smtClean="0"/>
            </a:p>
            <a:p>
              <a:pPr indent="-365760" fontAlgn="base">
                <a:lnSpc>
                  <a:spcPct val="120000"/>
                </a:lnSpc>
                <a:spcBef>
                  <a:spcPct val="0"/>
                </a:spcBef>
                <a:spcAft>
                  <a:spcPct val="0"/>
                </a:spcAft>
                <a:buClr>
                  <a:srgbClr val="000000"/>
                </a:buClr>
                <a:buSzPct val="100000"/>
              </a:pPr>
              <a:r>
                <a:rPr lang="en-US" sz="1600" dirty="0" smtClean="0"/>
                <a:t>Rule:</a:t>
              </a:r>
            </a:p>
            <a:p>
              <a:pPr indent="-365760" fontAlgn="base">
                <a:lnSpc>
                  <a:spcPct val="120000"/>
                </a:lnSpc>
                <a:spcBef>
                  <a:spcPct val="0"/>
                </a:spcBef>
                <a:spcAft>
                  <a:spcPct val="0"/>
                </a:spcAft>
                <a:buClr>
                  <a:srgbClr val="000000"/>
                </a:buClr>
                <a:buSzPct val="100000"/>
              </a:pPr>
              <a:r>
                <a:rPr lang="en-US" sz="1600" dirty="0" smtClean="0"/>
                <a:t>In case of USING</a:t>
              </a:r>
              <a:r>
                <a:rPr lang="en-US" sz="1600" dirty="0"/>
                <a:t> </a:t>
              </a:r>
              <a:r>
                <a:rPr lang="en-US" sz="1600" dirty="0" smtClean="0"/>
                <a:t>clause and NATURAL JOIN, only </a:t>
              </a:r>
              <a:r>
                <a:rPr lang="en-US" sz="1600" dirty="0"/>
                <a:t>one </a:t>
              </a:r>
              <a:r>
                <a:rPr lang="en-US" sz="1600" dirty="0" smtClean="0"/>
                <a:t>copy of join key column occurs</a:t>
              </a:r>
            </a:p>
            <a:p>
              <a:pPr indent="-365760" fontAlgn="base">
                <a:lnSpc>
                  <a:spcPct val="120000"/>
                </a:lnSpc>
                <a:spcBef>
                  <a:spcPct val="0"/>
                </a:spcBef>
                <a:spcAft>
                  <a:spcPct val="0"/>
                </a:spcAft>
                <a:buClr>
                  <a:srgbClr val="000000"/>
                </a:buClr>
                <a:buSzPct val="100000"/>
              </a:pPr>
              <a:r>
                <a:rPr lang="en-US" sz="1600" dirty="0" smtClean="0"/>
                <a:t>as the result, </a:t>
              </a:r>
              <a:r>
                <a:rPr lang="en-US" sz="1600" dirty="0"/>
                <a:t>with no </a:t>
              </a:r>
              <a:r>
                <a:rPr lang="en-US" sz="1600" dirty="0" smtClean="0"/>
                <a:t>qualifier.</a:t>
              </a:r>
            </a:p>
            <a:p>
              <a:pPr fontAlgn="base">
                <a:lnSpc>
                  <a:spcPct val="86000"/>
                </a:lnSpc>
                <a:spcBef>
                  <a:spcPct val="0"/>
                </a:spcBef>
                <a:spcAft>
                  <a:spcPct val="0"/>
                </a:spcAft>
                <a:buClr>
                  <a:srgbClr val="000000"/>
                </a:buClr>
                <a:buSzPct val="100000"/>
              </a:pPr>
              <a:endParaRPr lang="en-US" sz="1400" dirty="0"/>
            </a:p>
          </p:txBody>
        </p:sp>
        <p:pic>
          <p:nvPicPr>
            <p:cNvPr id="8" name="Picture 7"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246" y="4876799"/>
              <a:ext cx="1064753" cy="1184725"/>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27</a:t>
            </a:fld>
            <a:endParaRPr lang="en-US" sz="1400" dirty="0"/>
          </a:p>
        </p:txBody>
      </p:sp>
    </p:spTree>
    <p:extLst>
      <p:ext uri="{BB962C8B-B14F-4D97-AF65-F5344CB8AC3E}">
        <p14:creationId xmlns:p14="http://schemas.microsoft.com/office/powerpoint/2010/main" val="201056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000"/>
                                        <p:tgtEl>
                                          <p:spTgt spid="3">
                                            <p:txEl>
                                              <p:pRg st="2" end="2"/>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2000"/>
                                        <p:tgtEl>
                                          <p:spTgt spid="3">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An OUTER JOIN does </a:t>
            </a:r>
            <a:r>
              <a:rPr lang="en-US" sz="2000" dirty="0" smtClean="0"/>
              <a:t>not require each record in the two joined tables to have a matching record. </a:t>
            </a:r>
          </a:p>
          <a:p>
            <a:r>
              <a:rPr lang="en-US" sz="2000" dirty="0" smtClean="0"/>
              <a:t>The joined table retains each record—even if no other matching record exists.</a:t>
            </a:r>
            <a:endParaRPr lang="en-US" sz="2000" dirty="0" smtClean="0">
              <a:solidFill>
                <a:schemeClr val="tx2">
                  <a:lumMod val="60000"/>
                  <a:lumOff val="40000"/>
                </a:schemeClr>
              </a:solidFill>
            </a:endParaRPr>
          </a:p>
          <a:p>
            <a:r>
              <a:rPr lang="en-US" sz="2000" dirty="0"/>
              <a:t>OUTER </a:t>
            </a:r>
            <a:r>
              <a:rPr lang="en-US" sz="2000" dirty="0" smtClean="0"/>
              <a:t>JOINS divides further into the following, </a:t>
            </a:r>
            <a:r>
              <a:rPr lang="en-US" sz="2000" dirty="0"/>
              <a:t>depending on </a:t>
            </a:r>
            <a:r>
              <a:rPr lang="en-US" sz="2000" dirty="0" smtClean="0"/>
              <a:t>the </a:t>
            </a:r>
            <a:r>
              <a:rPr lang="en-US" sz="2000" dirty="0"/>
              <a:t>table's rows </a:t>
            </a:r>
            <a:r>
              <a:rPr lang="en-US" sz="2000" dirty="0" smtClean="0"/>
              <a:t>that are retained:</a:t>
            </a:r>
          </a:p>
          <a:p>
            <a:pPr lvl="1"/>
            <a:r>
              <a:rPr lang="en-US" dirty="0" smtClean="0"/>
              <a:t>LEFT OUTER JOIN or LEFT JOIN </a:t>
            </a:r>
          </a:p>
          <a:p>
            <a:pPr lvl="1"/>
            <a:r>
              <a:rPr lang="en-US" dirty="0" smtClean="0"/>
              <a:t>RIGHT OUTER JOIN or RIGHT JOIN </a:t>
            </a:r>
          </a:p>
          <a:p>
            <a:pPr lvl="1"/>
            <a:r>
              <a:rPr lang="en-US" dirty="0" smtClean="0"/>
              <a:t>FULL OUTER JOIN </a:t>
            </a:r>
          </a:p>
          <a:p>
            <a:pPr lvl="2"/>
            <a:r>
              <a:rPr lang="en-US" sz="1600" dirty="0" smtClean="0"/>
              <a:t>(In this case left and right refer to the two sides of the JOIN keyword.)</a:t>
            </a:r>
          </a:p>
          <a:p>
            <a:r>
              <a:rPr lang="en-US" sz="2000" dirty="0" smtClean="0"/>
              <a:t>No implicit join-notation for OUTER JOINS exist in standard SQL (which implies you must use either LEFT /RIGHT/FULL, just OUTER JOIN will not work).</a:t>
            </a:r>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lstStyle/>
          <a:p>
            <a:r>
              <a:rPr lang="en-US" sz="3600" dirty="0"/>
              <a:t>OUTER JOIN </a:t>
            </a:r>
          </a:p>
        </p:txBody>
      </p:sp>
      <p:sp>
        <p:nvSpPr>
          <p:cNvPr id="9"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28</a:t>
            </a:fld>
            <a:endParaRPr lang="en-US" sz="1400" dirty="0"/>
          </a:p>
        </p:txBody>
      </p:sp>
    </p:spTree>
    <p:extLst>
      <p:ext uri="{BB962C8B-B14F-4D97-AF65-F5344CB8AC3E}">
        <p14:creationId xmlns:p14="http://schemas.microsoft.com/office/powerpoint/2010/main" val="182714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pic>
        <p:nvPicPr>
          <p:cNvPr id="11" name="Picture 10"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ounded Rectangular Callout 11"/>
          <p:cNvSpPr/>
          <p:nvPr/>
        </p:nvSpPr>
        <p:spPr>
          <a:xfrm>
            <a:off x="2895600" y="1600200"/>
            <a:ext cx="4191000" cy="1752600"/>
          </a:xfrm>
          <a:prstGeom prst="wedgeRoundRectCallout">
            <a:avLst>
              <a:gd name="adj1" fmla="val -77009"/>
              <a:gd name="adj2" fmla="val 4073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I want to </a:t>
            </a:r>
            <a:r>
              <a:rPr lang="en-US" dirty="0" smtClean="0">
                <a:solidFill>
                  <a:schemeClr val="tx1"/>
                </a:solidFill>
              </a:rPr>
              <a:t>display </a:t>
            </a:r>
            <a:r>
              <a:rPr lang="en-US" dirty="0">
                <a:solidFill>
                  <a:schemeClr val="tx1"/>
                </a:solidFill>
              </a:rPr>
              <a:t>selected columns from customers and payments </a:t>
            </a:r>
            <a:r>
              <a:rPr lang="en-US" dirty="0" smtClean="0">
                <a:solidFill>
                  <a:schemeClr val="tx1"/>
                </a:solidFill>
              </a:rPr>
              <a:t>tables in </a:t>
            </a:r>
            <a:r>
              <a:rPr lang="en-US" dirty="0">
                <a:solidFill>
                  <a:schemeClr val="tx1"/>
                </a:solidFill>
              </a:rPr>
              <a:t>such a way that all rows </a:t>
            </a:r>
            <a:r>
              <a:rPr lang="en-US" dirty="0" smtClean="0">
                <a:solidFill>
                  <a:schemeClr val="tx1"/>
                </a:solidFill>
              </a:rPr>
              <a:t>from customers </a:t>
            </a:r>
            <a:r>
              <a:rPr lang="en-US" dirty="0">
                <a:solidFill>
                  <a:schemeClr val="tx1"/>
                </a:solidFill>
              </a:rPr>
              <a:t>table are displayed irrespective of whether there is a match in payments or not. </a:t>
            </a:r>
          </a:p>
        </p:txBody>
      </p:sp>
      <p:sp>
        <p:nvSpPr>
          <p:cNvPr id="13" name="Rectangle 12"/>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use LEFT JOIN to meet </a:t>
            </a:r>
            <a:r>
              <a:rPr lang="en-US" dirty="0" smtClean="0">
                <a:solidFill>
                  <a:schemeClr val="tx1"/>
                </a:solidFill>
              </a:rPr>
              <a:t>Tim’s requirement.</a:t>
            </a:r>
            <a:endParaRPr lang="en-US" dirty="0">
              <a:solidFill>
                <a:schemeClr val="tx1"/>
              </a:solidFill>
            </a:endParaRPr>
          </a:p>
        </p:txBody>
      </p:sp>
      <p:sp>
        <p:nvSpPr>
          <p:cNvPr id="14"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29</a:t>
            </a:fld>
            <a:endParaRPr lang="en-US" sz="1400" dirty="0"/>
          </a:p>
        </p:txBody>
      </p:sp>
    </p:spTree>
    <p:extLst>
      <p:ext uri="{BB962C8B-B14F-4D97-AF65-F5344CB8AC3E}">
        <p14:creationId xmlns:p14="http://schemas.microsoft.com/office/powerpoint/2010/main" val="340114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pic>
        <p:nvPicPr>
          <p:cNvPr id="7" name="Picture 2" descr="emotions,examining,eyeballs,eyes,faces,looking,magnification,magnifying,magnifying glasses,seeing,smiles,smiley,smiley face,smiley faces,smileys,smilie,smilie face,smilie faces,smilies,smiling,smily,smily face,smily faces,smilys,symb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4" y="2362200"/>
            <a:ext cx="2912746" cy="291274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200400" y="2362200"/>
            <a:ext cx="5562600" cy="2286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lvl="1" fontAlgn="auto">
              <a:spcBef>
                <a:spcPts val="0"/>
              </a:spcBef>
              <a:spcAft>
                <a:spcPts val="0"/>
              </a:spcAft>
              <a:defRPr/>
            </a:pPr>
            <a:r>
              <a:rPr lang="en-US" sz="2000" dirty="0">
                <a:solidFill>
                  <a:schemeClr val="bg1"/>
                </a:solidFill>
              </a:rPr>
              <a:t>The session </a:t>
            </a:r>
            <a:r>
              <a:rPr lang="en-US" sz="2000" dirty="0" smtClean="0">
                <a:solidFill>
                  <a:schemeClr val="bg1"/>
                </a:solidFill>
              </a:rPr>
              <a:t> provides </a:t>
            </a:r>
            <a:r>
              <a:rPr lang="en-US" sz="2000" dirty="0">
                <a:solidFill>
                  <a:schemeClr val="bg1"/>
                </a:solidFill>
              </a:rPr>
              <a:t>knowledge and understanding of Joins and Their Types </a:t>
            </a:r>
            <a:r>
              <a:rPr lang="en-US" sz="2000" dirty="0" smtClean="0">
                <a:solidFill>
                  <a:schemeClr val="bg1"/>
                </a:solidFill>
              </a:rPr>
              <a:t>in SQL </a:t>
            </a:r>
            <a:endParaRPr lang="en-US" sz="2000" dirty="0">
              <a:solidFill>
                <a:schemeClr val="bg1"/>
              </a:solidFill>
            </a:endParaRPr>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a:t>
            </a:fld>
            <a:endParaRPr lang="en-US" sz="1400" dirty="0"/>
          </a:p>
        </p:txBody>
      </p:sp>
    </p:spTree>
    <p:extLst>
      <p:ext uri="{BB962C8B-B14F-4D97-AF65-F5344CB8AC3E}">
        <p14:creationId xmlns:p14="http://schemas.microsoft.com/office/powerpoint/2010/main" val="396097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26"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The result of a LEFT OUTER JOIN (or simply left join) for table A and B always contain all records of the "left" table (A), even if the join-condition does not find any matching record in the "right" table (B). </a:t>
            </a:r>
          </a:p>
          <a:p>
            <a:r>
              <a:rPr lang="en-US" sz="2000" dirty="0" smtClean="0"/>
              <a:t>This means that if the ON clause matches 0 (zero) records in B (for a given record in A), the join will still return a row in the result (for that record)—but with NULL in each column from B. </a:t>
            </a:r>
          </a:p>
          <a:p>
            <a:r>
              <a:rPr lang="en-US" sz="2000" dirty="0" smtClean="0"/>
              <a:t>A LEFT OUTER JOIN return all the values from an inner join and all values in the left table that do not match with the right table. </a:t>
            </a:r>
          </a:p>
          <a:p>
            <a:endParaRPr lang="en-US" sz="2000" dirty="0" smtClean="0"/>
          </a:p>
          <a:p>
            <a:r>
              <a:rPr lang="en-US" sz="2000" dirty="0" smtClean="0"/>
              <a:t>ANSI Style:</a:t>
            </a:r>
          </a:p>
          <a:p>
            <a:pPr marL="0" indent="395288">
              <a:buNone/>
            </a:pPr>
            <a:r>
              <a:rPr lang="en-US" b="1" dirty="0">
                <a:solidFill>
                  <a:schemeClr val="accent1">
                    <a:lumMod val="75000"/>
                  </a:schemeClr>
                </a:solidFill>
                <a:latin typeface="Courier New" pitchFamily="49" charset="0"/>
                <a:cs typeface="Courier New" pitchFamily="49" charset="0"/>
              </a:rPr>
              <a:t>SELECT </a:t>
            </a:r>
            <a:r>
              <a:rPr lang="en-US" b="1" dirty="0" err="1">
                <a:solidFill>
                  <a:schemeClr val="accent6">
                    <a:lumMod val="75000"/>
                  </a:schemeClr>
                </a:solidFill>
                <a:latin typeface="Courier New" pitchFamily="49" charset="0"/>
                <a:cs typeface="Courier New" pitchFamily="49" charset="0"/>
              </a:rPr>
              <a:t>c.city</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p.checknumber</a:t>
            </a:r>
            <a:r>
              <a:rPr lang="en-US" b="1" dirty="0">
                <a:solidFill>
                  <a:schemeClr val="accent6">
                    <a:lumMod val="75000"/>
                  </a:schemeClr>
                </a:solidFill>
                <a:latin typeface="Courier New" pitchFamily="49" charset="0"/>
                <a:cs typeface="Courier New" pitchFamily="49" charset="0"/>
              </a:rPr>
              <a:t>, p. amount </a:t>
            </a:r>
          </a:p>
          <a:p>
            <a:pPr marL="0" indent="395288">
              <a:buNone/>
            </a:pPr>
            <a:r>
              <a:rPr lang="en-US" b="1" dirty="0">
                <a:solidFill>
                  <a:schemeClr val="accent1">
                    <a:lumMod val="75000"/>
                  </a:schemeClr>
                </a:solidFill>
                <a:latin typeface="Courier New" pitchFamily="49" charset="0"/>
                <a:cs typeface="Courier New" pitchFamily="49" charset="0"/>
              </a:rPr>
              <a:t>FROM</a:t>
            </a:r>
            <a:r>
              <a:rPr lang="en-US" b="1"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customers c </a:t>
            </a:r>
            <a:r>
              <a:rPr lang="en-US" b="1" dirty="0">
                <a:solidFill>
                  <a:schemeClr val="accent1">
                    <a:lumMod val="75000"/>
                  </a:schemeClr>
                </a:solidFill>
                <a:latin typeface="Courier New" pitchFamily="49" charset="0"/>
                <a:cs typeface="Courier New" pitchFamily="49" charset="0"/>
              </a:rPr>
              <a:t>LEFT OUTER JOIN </a:t>
            </a:r>
            <a:r>
              <a:rPr lang="en-US" b="1" dirty="0">
                <a:solidFill>
                  <a:schemeClr val="accent6">
                    <a:lumMod val="75000"/>
                  </a:schemeClr>
                </a:solidFill>
                <a:latin typeface="Courier New" pitchFamily="49" charset="0"/>
                <a:cs typeface="Courier New" pitchFamily="49" charset="0"/>
              </a:rPr>
              <a:t>payments p  </a:t>
            </a:r>
          </a:p>
          <a:p>
            <a:pPr marL="0" indent="395288">
              <a:buNone/>
            </a:pPr>
            <a:r>
              <a:rPr lang="en-US" b="1" dirty="0">
                <a:solidFill>
                  <a:schemeClr val="accent1">
                    <a:lumMod val="75000"/>
                  </a:schemeClr>
                </a:solidFill>
                <a:latin typeface="Courier New" pitchFamily="49" charset="0"/>
                <a:cs typeface="Courier New" pitchFamily="49" charset="0"/>
              </a:rPr>
              <a:t>ON </a:t>
            </a:r>
            <a:r>
              <a:rPr lang="en-US" b="1" dirty="0" err="1">
                <a:solidFill>
                  <a:schemeClr val="accent6">
                    <a:lumMod val="75000"/>
                  </a:schemeClr>
                </a:solidFill>
                <a:latin typeface="Courier New" pitchFamily="49" charset="0"/>
                <a:cs typeface="Courier New" pitchFamily="49" charset="0"/>
              </a:rPr>
              <a:t>c.customernumber</a:t>
            </a:r>
            <a:r>
              <a:rPr lang="en-US" b="1" dirty="0">
                <a:solidFill>
                  <a:schemeClr val="accent6">
                    <a:lumMod val="75000"/>
                  </a:schemeClr>
                </a:solidFill>
                <a:latin typeface="Courier New" pitchFamily="49" charset="0"/>
                <a:cs typeface="Courier New" pitchFamily="49" charset="0"/>
              </a:rPr>
              <a:t>=</a:t>
            </a:r>
            <a:r>
              <a:rPr lang="en-US" b="1" dirty="0" err="1">
                <a:solidFill>
                  <a:schemeClr val="accent6">
                    <a:lumMod val="75000"/>
                  </a:schemeClr>
                </a:solidFill>
                <a:latin typeface="Courier New" pitchFamily="49" charset="0"/>
                <a:cs typeface="Courier New" pitchFamily="49" charset="0"/>
              </a:rPr>
              <a:t>p.customernumber</a:t>
            </a:r>
            <a:r>
              <a:rPr lang="en-US" b="1" dirty="0">
                <a:solidFill>
                  <a:schemeClr val="accent6">
                    <a:lumMod val="75000"/>
                  </a:schemeClr>
                </a:solidFill>
                <a:latin typeface="Courier New" pitchFamily="49" charset="0"/>
                <a:cs typeface="Courier New" pitchFamily="49" charset="0"/>
              </a:rPr>
              <a:t>; </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lstStyle/>
          <a:p>
            <a:r>
              <a:rPr lang="en-US" sz="3600" dirty="0">
                <a:solidFill>
                  <a:schemeClr val="bg1"/>
                </a:solidFill>
              </a:rPr>
              <a:t>LEFT OUTER JOIN </a:t>
            </a:r>
          </a:p>
        </p:txBody>
      </p:sp>
      <p:sp>
        <p:nvSpPr>
          <p:cNvPr id="10"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30</a:t>
            </a:fld>
            <a:endParaRPr lang="en-US" sz="1400" dirty="0"/>
          </a:p>
        </p:txBody>
      </p:sp>
    </p:spTree>
    <p:extLst>
      <p:ext uri="{BB962C8B-B14F-4D97-AF65-F5344CB8AC3E}">
        <p14:creationId xmlns:p14="http://schemas.microsoft.com/office/powerpoint/2010/main" val="403660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pic>
        <p:nvPicPr>
          <p:cNvPr id="11" name="Picture 10"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ounded Rectangular Callout 11"/>
          <p:cNvSpPr/>
          <p:nvPr/>
        </p:nvSpPr>
        <p:spPr>
          <a:xfrm>
            <a:off x="2895600" y="1600200"/>
            <a:ext cx="4191000" cy="1752600"/>
          </a:xfrm>
          <a:prstGeom prst="wedgeRoundRectCallout">
            <a:avLst>
              <a:gd name="adj1" fmla="val -77009"/>
              <a:gd name="adj2" fmla="val 4073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I want to </a:t>
            </a:r>
            <a:r>
              <a:rPr lang="en-US" dirty="0" smtClean="0">
                <a:solidFill>
                  <a:schemeClr val="tx1"/>
                </a:solidFill>
              </a:rPr>
              <a:t>display </a:t>
            </a:r>
            <a:r>
              <a:rPr lang="en-US" dirty="0">
                <a:solidFill>
                  <a:schemeClr val="tx1"/>
                </a:solidFill>
              </a:rPr>
              <a:t>selected columns from customers and payments tables </a:t>
            </a:r>
            <a:r>
              <a:rPr lang="en-US" dirty="0" smtClean="0">
                <a:solidFill>
                  <a:schemeClr val="tx1"/>
                </a:solidFill>
              </a:rPr>
              <a:t>in such a way that </a:t>
            </a:r>
            <a:r>
              <a:rPr lang="en-US" dirty="0">
                <a:solidFill>
                  <a:schemeClr val="tx1"/>
                </a:solidFill>
              </a:rPr>
              <a:t>all rows from </a:t>
            </a:r>
            <a:r>
              <a:rPr lang="en-US" dirty="0" smtClean="0">
                <a:solidFill>
                  <a:schemeClr val="tx1"/>
                </a:solidFill>
              </a:rPr>
              <a:t>payments </a:t>
            </a:r>
            <a:r>
              <a:rPr lang="en-US" dirty="0">
                <a:solidFill>
                  <a:schemeClr val="tx1"/>
                </a:solidFill>
              </a:rPr>
              <a:t>table are displayed irrespective of whether there is a match in customers or not. </a:t>
            </a:r>
          </a:p>
        </p:txBody>
      </p:sp>
      <p:sp>
        <p:nvSpPr>
          <p:cNvPr id="13" name="Rectangle 12"/>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a:t>
            </a:r>
            <a:r>
              <a:rPr lang="en-US" dirty="0">
                <a:solidFill>
                  <a:schemeClr val="tx1"/>
                </a:solidFill>
              </a:rPr>
              <a:t> </a:t>
            </a:r>
            <a:r>
              <a:rPr lang="en-US" dirty="0" smtClean="0">
                <a:solidFill>
                  <a:schemeClr val="tx1"/>
                </a:solidFill>
              </a:rPr>
              <a:t>us </a:t>
            </a:r>
            <a:r>
              <a:rPr lang="en-US" dirty="0">
                <a:solidFill>
                  <a:schemeClr val="tx1"/>
                </a:solidFill>
              </a:rPr>
              <a:t>use RIGHT JOIN to meet </a:t>
            </a:r>
            <a:r>
              <a:rPr lang="en-US" dirty="0" smtClean="0">
                <a:solidFill>
                  <a:schemeClr val="tx1"/>
                </a:solidFill>
              </a:rPr>
              <a:t>Tim’s requirement.</a:t>
            </a:r>
            <a:endParaRPr lang="en-US" dirty="0">
              <a:solidFill>
                <a:schemeClr val="tx1"/>
              </a:solidFill>
            </a:endParaRPr>
          </a:p>
        </p:txBody>
      </p:sp>
      <p:sp>
        <p:nvSpPr>
          <p:cNvPr id="14"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31</a:t>
            </a:fld>
            <a:endParaRPr lang="en-US" sz="1400" dirty="0"/>
          </a:p>
        </p:txBody>
      </p:sp>
    </p:spTree>
    <p:extLst>
      <p:ext uri="{BB962C8B-B14F-4D97-AF65-F5344CB8AC3E}">
        <p14:creationId xmlns:p14="http://schemas.microsoft.com/office/powerpoint/2010/main" val="50725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spcAft>
                <a:spcPts val="600"/>
              </a:spcAft>
            </a:pPr>
            <a:r>
              <a:rPr lang="en-US" sz="2000" dirty="0" smtClean="0"/>
              <a:t>A RIGHT OUTER JOIN (or right join) closely resembles a LEFT OUTER JOIN, except with the treatment of the tables reversed. </a:t>
            </a:r>
          </a:p>
          <a:p>
            <a:pPr>
              <a:spcBef>
                <a:spcPts val="0"/>
              </a:spcBef>
              <a:spcAft>
                <a:spcPts val="600"/>
              </a:spcAft>
            </a:pPr>
            <a:r>
              <a:rPr lang="en-US" sz="2000" dirty="0" smtClean="0"/>
              <a:t>Every row from the "right" table (B) will appear in the joined table at least once.</a:t>
            </a:r>
          </a:p>
          <a:p>
            <a:pPr>
              <a:spcBef>
                <a:spcPts val="0"/>
              </a:spcBef>
              <a:spcAft>
                <a:spcPts val="600"/>
              </a:spcAft>
            </a:pPr>
            <a:r>
              <a:rPr lang="en-US" sz="2000" dirty="0" smtClean="0"/>
              <a:t>If no matching row from the "left" table (A) exists, NULL will appear in columns from A for those records that have no match in B.</a:t>
            </a:r>
          </a:p>
          <a:p>
            <a:pPr>
              <a:spcBef>
                <a:spcPts val="0"/>
              </a:spcBef>
              <a:spcAft>
                <a:spcPts val="600"/>
              </a:spcAft>
            </a:pPr>
            <a:r>
              <a:rPr lang="en-US" sz="2000" dirty="0" smtClean="0"/>
              <a:t>A RIGHT OUTER JOIN returns all the values from the right table and matched values from the left table (NULL in case of no matching join predicate). </a:t>
            </a:r>
          </a:p>
          <a:p>
            <a:pPr>
              <a:spcBef>
                <a:spcPts val="0"/>
              </a:spcBef>
              <a:spcAft>
                <a:spcPts val="600"/>
              </a:spcAft>
            </a:pPr>
            <a:r>
              <a:rPr lang="en-US" sz="2000" dirty="0" smtClean="0"/>
              <a:t>ANSI Style:</a:t>
            </a:r>
          </a:p>
          <a:p>
            <a:pPr marL="0" indent="341313">
              <a:buNone/>
            </a:pPr>
            <a:r>
              <a:rPr lang="en-US" b="1" dirty="0">
                <a:solidFill>
                  <a:schemeClr val="accent1">
                    <a:lumMod val="75000"/>
                  </a:schemeClr>
                </a:solidFill>
                <a:latin typeface="Courier New" pitchFamily="49" charset="0"/>
                <a:cs typeface="Courier New" pitchFamily="49" charset="0"/>
              </a:rPr>
              <a:t>SELECT </a:t>
            </a:r>
            <a:r>
              <a:rPr lang="en-US" b="1" dirty="0" err="1">
                <a:solidFill>
                  <a:schemeClr val="accent6">
                    <a:lumMod val="75000"/>
                  </a:schemeClr>
                </a:solidFill>
                <a:latin typeface="Courier New" pitchFamily="49" charset="0"/>
                <a:cs typeface="Courier New" pitchFamily="49" charset="0"/>
              </a:rPr>
              <a:t>c.city</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p.checknumber</a:t>
            </a:r>
            <a:r>
              <a:rPr lang="en-US" b="1" dirty="0">
                <a:solidFill>
                  <a:schemeClr val="accent6">
                    <a:lumMod val="75000"/>
                  </a:schemeClr>
                </a:solidFill>
                <a:latin typeface="Courier New" pitchFamily="49" charset="0"/>
                <a:cs typeface="Courier New" pitchFamily="49" charset="0"/>
              </a:rPr>
              <a:t>, p. amount </a:t>
            </a:r>
          </a:p>
          <a:p>
            <a:pPr marL="0" indent="341313">
              <a:buNone/>
            </a:pPr>
            <a:r>
              <a:rPr lang="en-US" b="1" dirty="0">
                <a:solidFill>
                  <a:schemeClr val="accent1">
                    <a:lumMod val="75000"/>
                  </a:schemeClr>
                </a:solidFill>
                <a:latin typeface="Courier New" pitchFamily="49" charset="0"/>
                <a:cs typeface="Courier New" pitchFamily="49" charset="0"/>
              </a:rPr>
              <a:t>FROM</a:t>
            </a:r>
            <a:r>
              <a:rPr lang="en-US" b="1" dirty="0">
                <a:latin typeface="Courier New" pitchFamily="49" charset="0"/>
                <a:cs typeface="Courier New" pitchFamily="49" charset="0"/>
              </a:rPr>
              <a:t> </a:t>
            </a:r>
            <a:r>
              <a:rPr lang="en-US" b="1" dirty="0">
                <a:solidFill>
                  <a:schemeClr val="accent6">
                    <a:lumMod val="75000"/>
                  </a:schemeClr>
                </a:solidFill>
                <a:latin typeface="Courier New" pitchFamily="49" charset="0"/>
                <a:cs typeface="Courier New" pitchFamily="49" charset="0"/>
              </a:rPr>
              <a:t>customers c </a:t>
            </a:r>
            <a:r>
              <a:rPr lang="en-US" b="1" dirty="0">
                <a:solidFill>
                  <a:schemeClr val="accent1">
                    <a:lumMod val="75000"/>
                  </a:schemeClr>
                </a:solidFill>
                <a:latin typeface="Courier New" pitchFamily="49" charset="0"/>
                <a:cs typeface="Courier New" pitchFamily="49" charset="0"/>
              </a:rPr>
              <a:t>RIGHT OUTER JOIN </a:t>
            </a:r>
            <a:r>
              <a:rPr lang="en-US" b="1" dirty="0">
                <a:solidFill>
                  <a:schemeClr val="accent6">
                    <a:lumMod val="75000"/>
                  </a:schemeClr>
                </a:solidFill>
                <a:latin typeface="Courier New" pitchFamily="49" charset="0"/>
                <a:cs typeface="Courier New" pitchFamily="49" charset="0"/>
              </a:rPr>
              <a:t>payments p  </a:t>
            </a:r>
          </a:p>
          <a:p>
            <a:pPr marL="0" indent="341313">
              <a:buNone/>
            </a:pPr>
            <a:r>
              <a:rPr lang="en-US" b="1" dirty="0">
                <a:solidFill>
                  <a:schemeClr val="accent1">
                    <a:lumMod val="75000"/>
                  </a:schemeClr>
                </a:solidFill>
                <a:latin typeface="Courier New" pitchFamily="49" charset="0"/>
                <a:cs typeface="Courier New" pitchFamily="49" charset="0"/>
              </a:rPr>
              <a:t>ON </a:t>
            </a:r>
            <a:r>
              <a:rPr lang="en-US" b="1" dirty="0" err="1">
                <a:solidFill>
                  <a:schemeClr val="accent6">
                    <a:lumMod val="75000"/>
                  </a:schemeClr>
                </a:solidFill>
                <a:latin typeface="Courier New" pitchFamily="49" charset="0"/>
                <a:cs typeface="Courier New" pitchFamily="49" charset="0"/>
              </a:rPr>
              <a:t>c.customernumber</a:t>
            </a:r>
            <a:r>
              <a:rPr lang="en-US" b="1" dirty="0">
                <a:solidFill>
                  <a:schemeClr val="accent6">
                    <a:lumMod val="75000"/>
                  </a:schemeClr>
                </a:solidFill>
                <a:latin typeface="Courier New" pitchFamily="49" charset="0"/>
                <a:cs typeface="Courier New" pitchFamily="49" charset="0"/>
              </a:rPr>
              <a:t>=</a:t>
            </a:r>
            <a:r>
              <a:rPr lang="en-US" b="1" dirty="0" err="1">
                <a:solidFill>
                  <a:schemeClr val="accent6">
                    <a:lumMod val="75000"/>
                  </a:schemeClr>
                </a:solidFill>
                <a:latin typeface="Courier New" pitchFamily="49" charset="0"/>
                <a:cs typeface="Courier New" pitchFamily="49" charset="0"/>
              </a:rPr>
              <a:t>p.customernumber</a:t>
            </a:r>
            <a:r>
              <a:rPr lang="en-US" b="1" dirty="0">
                <a:solidFill>
                  <a:schemeClr val="accent6">
                    <a:lumMod val="75000"/>
                  </a:schemeClr>
                </a:solidFill>
                <a:latin typeface="Courier New" pitchFamily="49" charset="0"/>
                <a:cs typeface="Courier New" pitchFamily="49" charset="0"/>
              </a:rPr>
              <a:t>; </a:t>
            </a:r>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lstStyle/>
          <a:p>
            <a:r>
              <a:rPr lang="en-US" sz="3600" dirty="0">
                <a:solidFill>
                  <a:schemeClr val="bg1"/>
                </a:solidFill>
              </a:rPr>
              <a:t>RIGHT OUTER JOIN </a:t>
            </a:r>
          </a:p>
        </p:txBody>
      </p:sp>
      <p:sp>
        <p:nvSpPr>
          <p:cNvPr id="11"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32</a:t>
            </a:fld>
            <a:endParaRPr lang="en-US" sz="1400" dirty="0"/>
          </a:p>
        </p:txBody>
      </p:sp>
    </p:spTree>
    <p:extLst>
      <p:ext uri="{BB962C8B-B14F-4D97-AF65-F5344CB8AC3E}">
        <p14:creationId xmlns:p14="http://schemas.microsoft.com/office/powerpoint/2010/main" val="227147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10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pic>
        <p:nvPicPr>
          <p:cNvPr id="10" name="Picture 9"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28600" y="1524000"/>
            <a:ext cx="1845039" cy="3415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ounded Rectangular Callout 10"/>
          <p:cNvSpPr/>
          <p:nvPr/>
        </p:nvSpPr>
        <p:spPr>
          <a:xfrm>
            <a:off x="2895600" y="1600200"/>
            <a:ext cx="4191000" cy="1752600"/>
          </a:xfrm>
          <a:prstGeom prst="wedgeRoundRectCallout">
            <a:avLst>
              <a:gd name="adj1" fmla="val -77009"/>
              <a:gd name="adj2" fmla="val 4073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Combine the effect of applying both </a:t>
            </a:r>
            <a:r>
              <a:rPr lang="en-US" dirty="0" smtClean="0">
                <a:solidFill>
                  <a:schemeClr val="tx1"/>
                </a:solidFill>
              </a:rPr>
              <a:t>LEFT </a:t>
            </a:r>
            <a:r>
              <a:rPr lang="en-US" dirty="0">
                <a:solidFill>
                  <a:schemeClr val="tx1"/>
                </a:solidFill>
              </a:rPr>
              <a:t>and </a:t>
            </a:r>
            <a:r>
              <a:rPr lang="en-US" dirty="0" smtClean="0">
                <a:solidFill>
                  <a:schemeClr val="tx1"/>
                </a:solidFill>
              </a:rPr>
              <a:t>RIGHT </a:t>
            </a:r>
            <a:r>
              <a:rPr lang="en-US" dirty="0">
                <a:solidFill>
                  <a:schemeClr val="tx1"/>
                </a:solidFill>
              </a:rPr>
              <a:t>OUTER </a:t>
            </a:r>
            <a:r>
              <a:rPr lang="en-US" dirty="0" smtClean="0">
                <a:solidFill>
                  <a:schemeClr val="tx1"/>
                </a:solidFill>
              </a:rPr>
              <a:t>JOINS </a:t>
            </a:r>
            <a:r>
              <a:rPr lang="en-US" dirty="0">
                <a:solidFill>
                  <a:schemeClr val="tx1"/>
                </a:solidFill>
              </a:rPr>
              <a:t>on</a:t>
            </a:r>
          </a:p>
          <a:p>
            <a:r>
              <a:rPr lang="en-US" dirty="0">
                <a:solidFill>
                  <a:schemeClr val="tx1"/>
                </a:solidFill>
              </a:rPr>
              <a:t> customers and payments tables. </a:t>
            </a:r>
          </a:p>
        </p:txBody>
      </p:sp>
      <p:sp>
        <p:nvSpPr>
          <p:cNvPr id="12" name="Rectangle 11"/>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solidFill>
                  <a:schemeClr val="tx1"/>
                </a:solidFill>
              </a:rPr>
              <a:t>Let us </a:t>
            </a:r>
            <a:r>
              <a:rPr lang="en-US" sz="2000" dirty="0">
                <a:solidFill>
                  <a:schemeClr val="tx1"/>
                </a:solidFill>
              </a:rPr>
              <a:t>use FULL OUTER JOIN to meet </a:t>
            </a:r>
            <a:r>
              <a:rPr lang="en-US" sz="2000" dirty="0" smtClean="0">
                <a:solidFill>
                  <a:schemeClr val="tx1"/>
                </a:solidFill>
              </a:rPr>
              <a:t>Tim’s requirement.</a:t>
            </a:r>
            <a:endParaRPr lang="en-US" sz="2000" dirty="0">
              <a:solidFill>
                <a:schemeClr val="tx1"/>
              </a:solidFill>
            </a:endParaRPr>
          </a:p>
        </p:txBody>
      </p:sp>
      <p:sp>
        <p:nvSpPr>
          <p:cNvPr id="13"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33</a:t>
            </a:fld>
            <a:endParaRPr lang="en-US" sz="1400" dirty="0"/>
          </a:p>
        </p:txBody>
      </p:sp>
    </p:spTree>
    <p:extLst>
      <p:ext uri="{BB962C8B-B14F-4D97-AF65-F5344CB8AC3E}">
        <p14:creationId xmlns:p14="http://schemas.microsoft.com/office/powerpoint/2010/main" val="158165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Conceptually, a FULL OUTER JOIN combines the effect of applying both LEFT and RIGHT OUTER JOINS. </a:t>
            </a:r>
          </a:p>
          <a:p>
            <a:r>
              <a:rPr lang="en-US" sz="2000" dirty="0" smtClean="0"/>
              <a:t>Where records in the FULL OUTER </a:t>
            </a:r>
            <a:r>
              <a:rPr lang="en-US" sz="2000" dirty="0" err="1" smtClean="0"/>
              <a:t>JOINed</a:t>
            </a:r>
            <a:r>
              <a:rPr lang="en-US" sz="2000" dirty="0" smtClean="0"/>
              <a:t> tables do not match, the result set will have NULL values for every column of the table that lacks a matching row</a:t>
            </a:r>
          </a:p>
          <a:p>
            <a:r>
              <a:rPr lang="en-US" sz="2000" dirty="0" smtClean="0"/>
              <a:t>For those records that do match, a single row will be produced in the result set (containing fields populated from both tables)</a:t>
            </a:r>
          </a:p>
          <a:p>
            <a:r>
              <a:rPr lang="en-US" sz="2000" dirty="0" smtClean="0"/>
              <a:t>Supported: Microsoft SQL Server, DB2, Oracle 10g, 11g </a:t>
            </a:r>
          </a:p>
          <a:p>
            <a:r>
              <a:rPr lang="en-US" sz="2000" dirty="0" smtClean="0"/>
              <a:t>Not Supported: MySQL, Sybase </a:t>
            </a:r>
          </a:p>
          <a:p>
            <a:r>
              <a:rPr lang="en-US" sz="2000" dirty="0" smtClean="0"/>
              <a:t>ANSI Style:</a:t>
            </a:r>
          </a:p>
          <a:p>
            <a:pPr marL="0" indent="341313">
              <a:buNone/>
            </a:pPr>
            <a:r>
              <a:rPr lang="en-US" b="1" dirty="0">
                <a:solidFill>
                  <a:schemeClr val="accent1">
                    <a:lumMod val="75000"/>
                  </a:schemeClr>
                </a:solidFill>
                <a:latin typeface="Courier New" pitchFamily="49" charset="0"/>
                <a:cs typeface="Courier New" pitchFamily="49" charset="0"/>
              </a:rPr>
              <a:t>SELECT</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c.city</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p.checknumber</a:t>
            </a:r>
            <a:r>
              <a:rPr lang="en-US" b="1" dirty="0">
                <a:solidFill>
                  <a:schemeClr val="accent6">
                    <a:lumMod val="75000"/>
                  </a:schemeClr>
                </a:solidFill>
                <a:latin typeface="Courier New" pitchFamily="49" charset="0"/>
                <a:cs typeface="Courier New" pitchFamily="49" charset="0"/>
              </a:rPr>
              <a:t>, p. amount </a:t>
            </a:r>
          </a:p>
          <a:p>
            <a:pPr marL="0" indent="341313">
              <a:buNone/>
            </a:pPr>
            <a:r>
              <a:rPr lang="en-US" b="1" dirty="0">
                <a:solidFill>
                  <a:schemeClr val="accent1">
                    <a:lumMod val="75000"/>
                  </a:schemeClr>
                </a:solidFill>
                <a:latin typeface="Courier New" pitchFamily="49" charset="0"/>
                <a:cs typeface="Courier New" pitchFamily="49" charset="0"/>
              </a:rPr>
              <a:t>FROM</a:t>
            </a:r>
            <a:r>
              <a:rPr lang="en-US" b="1" dirty="0">
                <a:solidFill>
                  <a:schemeClr val="accent6">
                    <a:lumMod val="75000"/>
                  </a:schemeClr>
                </a:solidFill>
                <a:latin typeface="Courier New" pitchFamily="49" charset="0"/>
                <a:cs typeface="Courier New" pitchFamily="49" charset="0"/>
              </a:rPr>
              <a:t> customers c </a:t>
            </a:r>
            <a:r>
              <a:rPr lang="en-US" b="1" dirty="0">
                <a:solidFill>
                  <a:schemeClr val="accent1">
                    <a:lumMod val="75000"/>
                  </a:schemeClr>
                </a:solidFill>
                <a:latin typeface="Courier New" pitchFamily="49" charset="0"/>
                <a:cs typeface="Courier New" pitchFamily="49" charset="0"/>
              </a:rPr>
              <a:t>FULL OUTER JOIN </a:t>
            </a:r>
            <a:r>
              <a:rPr lang="en-US" b="1" dirty="0">
                <a:solidFill>
                  <a:schemeClr val="accent6">
                    <a:lumMod val="75000"/>
                  </a:schemeClr>
                </a:solidFill>
                <a:latin typeface="Courier New" pitchFamily="49" charset="0"/>
                <a:cs typeface="Courier New" pitchFamily="49" charset="0"/>
              </a:rPr>
              <a:t>payments p  </a:t>
            </a:r>
          </a:p>
          <a:p>
            <a:pPr marL="0" indent="341313">
              <a:buNone/>
            </a:pPr>
            <a:r>
              <a:rPr lang="en-US" b="1" dirty="0">
                <a:solidFill>
                  <a:schemeClr val="accent1">
                    <a:lumMod val="75000"/>
                  </a:schemeClr>
                </a:solidFill>
                <a:latin typeface="Courier New" pitchFamily="49" charset="0"/>
                <a:cs typeface="Courier New" pitchFamily="49" charset="0"/>
              </a:rPr>
              <a:t>ON </a:t>
            </a:r>
            <a:r>
              <a:rPr lang="en-US" b="1" dirty="0" err="1">
                <a:solidFill>
                  <a:schemeClr val="accent6">
                    <a:lumMod val="75000"/>
                  </a:schemeClr>
                </a:solidFill>
                <a:latin typeface="Courier New" pitchFamily="49" charset="0"/>
                <a:cs typeface="Courier New" pitchFamily="49" charset="0"/>
              </a:rPr>
              <a:t>c.customernumber</a:t>
            </a:r>
            <a:r>
              <a:rPr lang="en-US" b="1" dirty="0">
                <a:solidFill>
                  <a:schemeClr val="accent6">
                    <a:lumMod val="75000"/>
                  </a:schemeClr>
                </a:solidFill>
                <a:latin typeface="Courier New" pitchFamily="49" charset="0"/>
                <a:cs typeface="Courier New" pitchFamily="49" charset="0"/>
              </a:rPr>
              <a:t>=</a:t>
            </a:r>
            <a:r>
              <a:rPr lang="en-US" b="1" dirty="0" err="1">
                <a:solidFill>
                  <a:schemeClr val="accent6">
                    <a:lumMod val="75000"/>
                  </a:schemeClr>
                </a:solidFill>
                <a:latin typeface="Courier New" pitchFamily="49" charset="0"/>
                <a:cs typeface="Courier New" pitchFamily="49" charset="0"/>
              </a:rPr>
              <a:t>p.customernumber</a:t>
            </a:r>
            <a:r>
              <a:rPr lang="en-US" b="1" dirty="0">
                <a:solidFill>
                  <a:schemeClr val="accent6">
                    <a:lumMod val="75000"/>
                  </a:schemeClr>
                </a:solidFill>
                <a:latin typeface="Courier New" pitchFamily="49" charset="0"/>
                <a:cs typeface="Courier New" pitchFamily="49" charset="0"/>
              </a:rPr>
              <a:t>; </a:t>
            </a:r>
          </a:p>
          <a:p>
            <a:pPr marL="0" indent="0">
              <a:buNone/>
            </a:pPr>
            <a:endParaRPr lang="en-US" dirty="0" smtClean="0"/>
          </a:p>
        </p:txBody>
      </p:sp>
      <p:sp>
        <p:nvSpPr>
          <p:cNvPr id="2" name="Title 1"/>
          <p:cNvSpPr>
            <a:spLocks noGrp="1"/>
          </p:cNvSpPr>
          <p:nvPr>
            <p:ph type="title"/>
          </p:nvPr>
        </p:nvSpPr>
        <p:spPr>
          <a:noFill/>
          <a:ln>
            <a:noFill/>
          </a:ln>
        </p:spPr>
        <p:txBody>
          <a:bodyPr anchor="ctr"/>
          <a:lstStyle/>
          <a:p>
            <a:r>
              <a:rPr lang="en-US" sz="3600" dirty="0">
                <a:solidFill>
                  <a:schemeClr val="bg1"/>
                </a:solidFill>
              </a:rPr>
              <a:t>FULL OUTER JOIN</a:t>
            </a:r>
          </a:p>
        </p:txBody>
      </p:sp>
      <p:sp>
        <p:nvSpPr>
          <p:cNvPr id="10"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34</a:t>
            </a:fld>
            <a:endParaRPr lang="en-US" sz="1400" dirty="0"/>
          </a:p>
        </p:txBody>
      </p:sp>
    </p:spTree>
    <p:extLst>
      <p:ext uri="{BB962C8B-B14F-4D97-AF65-F5344CB8AC3E}">
        <p14:creationId xmlns:p14="http://schemas.microsoft.com/office/powerpoint/2010/main" val="205503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Some database systems do not support the FULL OUTER JOIN functionality directly, but they can emulate it through the use of an INNER JOIN. UNION ALL selects the "single table rows" from left and right tables respectively.</a:t>
            </a:r>
          </a:p>
          <a:p>
            <a:endParaRPr lang="en-US" dirty="0" smtClean="0"/>
          </a:p>
          <a:p>
            <a:r>
              <a:rPr lang="en-US" sz="2000" dirty="0" smtClean="0"/>
              <a:t>Example:</a:t>
            </a:r>
          </a:p>
          <a:p>
            <a:pPr marL="0" indent="341313">
              <a:buNone/>
            </a:pPr>
            <a:r>
              <a:rPr lang="en-US" b="1" dirty="0">
                <a:solidFill>
                  <a:schemeClr val="accent1">
                    <a:lumMod val="75000"/>
                  </a:schemeClr>
                </a:solidFill>
                <a:latin typeface="Courier New" pitchFamily="49" charset="0"/>
                <a:cs typeface="Courier New" pitchFamily="49" charset="0"/>
              </a:rPr>
              <a:t>SELECT </a:t>
            </a:r>
            <a:r>
              <a:rPr lang="en-US" b="1" dirty="0" err="1">
                <a:solidFill>
                  <a:schemeClr val="accent6">
                    <a:lumMod val="75000"/>
                  </a:schemeClr>
                </a:solidFill>
                <a:latin typeface="Courier New" pitchFamily="49" charset="0"/>
                <a:cs typeface="Courier New" pitchFamily="49" charset="0"/>
              </a:rPr>
              <a:t>c.city</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p.checknumber</a:t>
            </a:r>
            <a:r>
              <a:rPr lang="en-US" b="1" dirty="0">
                <a:solidFill>
                  <a:schemeClr val="accent6">
                    <a:lumMod val="75000"/>
                  </a:schemeClr>
                </a:solidFill>
                <a:latin typeface="Courier New" pitchFamily="49" charset="0"/>
                <a:cs typeface="Courier New" pitchFamily="49" charset="0"/>
              </a:rPr>
              <a:t>, p. amount </a:t>
            </a:r>
            <a:r>
              <a:rPr lang="en-US" b="1" dirty="0">
                <a:solidFill>
                  <a:schemeClr val="accent1">
                    <a:lumMod val="75000"/>
                  </a:schemeClr>
                </a:solidFill>
                <a:latin typeface="Courier New" pitchFamily="49" charset="0"/>
                <a:cs typeface="Courier New" pitchFamily="49" charset="0"/>
              </a:rPr>
              <a:t>FROM </a:t>
            </a:r>
            <a:r>
              <a:rPr lang="en-US" b="1" dirty="0">
                <a:solidFill>
                  <a:schemeClr val="accent6">
                    <a:lumMod val="75000"/>
                  </a:schemeClr>
                </a:solidFill>
                <a:latin typeface="Courier New" pitchFamily="49" charset="0"/>
                <a:cs typeface="Courier New" pitchFamily="49" charset="0"/>
              </a:rPr>
              <a:t>customers c</a:t>
            </a:r>
          </a:p>
          <a:p>
            <a:pPr marL="0" indent="341313">
              <a:buNone/>
            </a:pPr>
            <a:r>
              <a:rPr lang="en-US" b="1" dirty="0">
                <a:solidFill>
                  <a:schemeClr val="accent1">
                    <a:lumMod val="75000"/>
                  </a:schemeClr>
                </a:solidFill>
                <a:latin typeface="Courier New" pitchFamily="49" charset="0"/>
                <a:cs typeface="Courier New" pitchFamily="49" charset="0"/>
              </a:rPr>
              <a:t>LEFT JOIN </a:t>
            </a:r>
            <a:r>
              <a:rPr lang="en-US" b="1" dirty="0">
                <a:solidFill>
                  <a:schemeClr val="accent6">
                    <a:lumMod val="75000"/>
                  </a:schemeClr>
                </a:solidFill>
                <a:latin typeface="Courier New" pitchFamily="49" charset="0"/>
                <a:cs typeface="Courier New" pitchFamily="49" charset="0"/>
              </a:rPr>
              <a:t>payments p</a:t>
            </a:r>
            <a:r>
              <a:rPr lang="en-US" b="1" dirty="0">
                <a:solidFill>
                  <a:schemeClr val="accent1">
                    <a:lumMod val="75000"/>
                  </a:schemeClr>
                </a:solidFill>
                <a:latin typeface="Courier New" pitchFamily="49" charset="0"/>
                <a:cs typeface="Courier New" pitchFamily="49" charset="0"/>
              </a:rPr>
              <a:t> ON </a:t>
            </a:r>
            <a:r>
              <a:rPr lang="en-US" b="1" dirty="0" err="1">
                <a:solidFill>
                  <a:schemeClr val="accent6">
                    <a:lumMod val="75000"/>
                  </a:schemeClr>
                </a:solidFill>
                <a:latin typeface="Courier New" pitchFamily="49" charset="0"/>
                <a:cs typeface="Courier New" pitchFamily="49" charset="0"/>
              </a:rPr>
              <a:t>c.customernumber</a:t>
            </a:r>
            <a:r>
              <a:rPr lang="en-US" b="1" dirty="0">
                <a:solidFill>
                  <a:schemeClr val="accent6">
                    <a:lumMod val="75000"/>
                  </a:schemeClr>
                </a:solidFill>
                <a:latin typeface="Courier New" pitchFamily="49" charset="0"/>
                <a:cs typeface="Courier New" pitchFamily="49" charset="0"/>
              </a:rPr>
              <a:t>=</a:t>
            </a:r>
            <a:r>
              <a:rPr lang="en-US" b="1" dirty="0" err="1">
                <a:solidFill>
                  <a:schemeClr val="accent6">
                    <a:lumMod val="75000"/>
                  </a:schemeClr>
                </a:solidFill>
                <a:latin typeface="Courier New" pitchFamily="49" charset="0"/>
                <a:cs typeface="Courier New" pitchFamily="49" charset="0"/>
              </a:rPr>
              <a:t>p.customernumber</a:t>
            </a:r>
            <a:endParaRPr lang="en-US" b="1" dirty="0">
              <a:solidFill>
                <a:schemeClr val="accent6">
                  <a:lumMod val="75000"/>
                </a:schemeClr>
              </a:solidFill>
              <a:latin typeface="Courier New" pitchFamily="49" charset="0"/>
              <a:cs typeface="Courier New" pitchFamily="49" charset="0"/>
            </a:endParaRPr>
          </a:p>
          <a:p>
            <a:pPr marL="0" indent="341313">
              <a:buNone/>
            </a:pPr>
            <a:r>
              <a:rPr lang="en-US" b="1" dirty="0">
                <a:solidFill>
                  <a:schemeClr val="accent1">
                    <a:lumMod val="75000"/>
                  </a:schemeClr>
                </a:solidFill>
                <a:latin typeface="Courier New" pitchFamily="49" charset="0"/>
                <a:cs typeface="Courier New" pitchFamily="49" charset="0"/>
              </a:rPr>
              <a:t>UNION</a:t>
            </a:r>
          </a:p>
          <a:p>
            <a:pPr marL="0" indent="341313">
              <a:buNone/>
            </a:pPr>
            <a:r>
              <a:rPr lang="en-US" b="1" dirty="0">
                <a:solidFill>
                  <a:schemeClr val="accent1">
                    <a:lumMod val="75000"/>
                  </a:schemeClr>
                </a:solidFill>
                <a:latin typeface="Courier New" pitchFamily="49" charset="0"/>
                <a:cs typeface="Courier New" pitchFamily="49" charset="0"/>
              </a:rPr>
              <a:t>SELECT  </a:t>
            </a:r>
            <a:r>
              <a:rPr lang="en-US" b="1" dirty="0" err="1">
                <a:solidFill>
                  <a:schemeClr val="accent6">
                    <a:lumMod val="75000"/>
                  </a:schemeClr>
                </a:solidFill>
                <a:latin typeface="Courier New" pitchFamily="49" charset="0"/>
                <a:cs typeface="Courier New" pitchFamily="49" charset="0"/>
              </a:rPr>
              <a:t>c.city</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p.checknumber</a:t>
            </a:r>
            <a:r>
              <a:rPr lang="en-US" b="1" dirty="0">
                <a:solidFill>
                  <a:schemeClr val="accent6">
                    <a:lumMod val="75000"/>
                  </a:schemeClr>
                </a:solidFill>
                <a:latin typeface="Courier New" pitchFamily="49" charset="0"/>
                <a:cs typeface="Courier New" pitchFamily="49" charset="0"/>
              </a:rPr>
              <a:t>, p. amount </a:t>
            </a:r>
            <a:r>
              <a:rPr lang="en-US" b="1" dirty="0">
                <a:solidFill>
                  <a:schemeClr val="accent1">
                    <a:lumMod val="75000"/>
                  </a:schemeClr>
                </a:solidFill>
                <a:latin typeface="Courier New" pitchFamily="49" charset="0"/>
                <a:cs typeface="Courier New" pitchFamily="49" charset="0"/>
              </a:rPr>
              <a:t>FROM </a:t>
            </a:r>
            <a:r>
              <a:rPr lang="en-US" b="1" dirty="0">
                <a:solidFill>
                  <a:schemeClr val="accent6">
                    <a:lumMod val="75000"/>
                  </a:schemeClr>
                </a:solidFill>
                <a:latin typeface="Courier New" pitchFamily="49" charset="0"/>
                <a:cs typeface="Courier New" pitchFamily="49" charset="0"/>
              </a:rPr>
              <a:t>customers c</a:t>
            </a:r>
          </a:p>
          <a:p>
            <a:pPr marL="0" indent="341313">
              <a:buNone/>
            </a:pPr>
            <a:r>
              <a:rPr lang="en-US" b="1" dirty="0">
                <a:solidFill>
                  <a:schemeClr val="accent1">
                    <a:lumMod val="75000"/>
                  </a:schemeClr>
                </a:solidFill>
                <a:latin typeface="Courier New" pitchFamily="49" charset="0"/>
                <a:cs typeface="Courier New" pitchFamily="49" charset="0"/>
              </a:rPr>
              <a:t>RIGHT JOIN </a:t>
            </a:r>
            <a:r>
              <a:rPr lang="en-US" b="1" dirty="0">
                <a:solidFill>
                  <a:schemeClr val="accent6">
                    <a:lumMod val="75000"/>
                  </a:schemeClr>
                </a:solidFill>
                <a:latin typeface="Courier New" pitchFamily="49" charset="0"/>
                <a:cs typeface="Courier New" pitchFamily="49" charset="0"/>
              </a:rPr>
              <a:t>payments p</a:t>
            </a:r>
            <a:r>
              <a:rPr lang="en-US" b="1" dirty="0">
                <a:solidFill>
                  <a:schemeClr val="accent1">
                    <a:lumMod val="75000"/>
                  </a:schemeClr>
                </a:solidFill>
                <a:latin typeface="Courier New" pitchFamily="49" charset="0"/>
                <a:cs typeface="Courier New" pitchFamily="49" charset="0"/>
              </a:rPr>
              <a:t> ON </a:t>
            </a:r>
            <a:r>
              <a:rPr lang="en-US" b="1" dirty="0" err="1">
                <a:solidFill>
                  <a:schemeClr val="accent6">
                    <a:lumMod val="75000"/>
                  </a:schemeClr>
                </a:solidFill>
                <a:latin typeface="Courier New" pitchFamily="49" charset="0"/>
                <a:cs typeface="Courier New" pitchFamily="49" charset="0"/>
              </a:rPr>
              <a:t>c.customernumber</a:t>
            </a:r>
            <a:r>
              <a:rPr lang="en-US" b="1" dirty="0">
                <a:solidFill>
                  <a:schemeClr val="accent6">
                    <a:lumMod val="75000"/>
                  </a:schemeClr>
                </a:solidFill>
                <a:latin typeface="Courier New" pitchFamily="49" charset="0"/>
                <a:cs typeface="Courier New" pitchFamily="49" charset="0"/>
              </a:rPr>
              <a:t>=</a:t>
            </a:r>
            <a:r>
              <a:rPr lang="en-US" b="1" dirty="0" err="1">
                <a:solidFill>
                  <a:schemeClr val="accent6">
                    <a:lumMod val="75000"/>
                  </a:schemeClr>
                </a:solidFill>
                <a:latin typeface="Courier New" pitchFamily="49" charset="0"/>
                <a:cs typeface="Courier New" pitchFamily="49" charset="0"/>
              </a:rPr>
              <a:t>p.customernumber</a:t>
            </a:r>
            <a:r>
              <a:rPr lang="en-US" b="1" dirty="0">
                <a:solidFill>
                  <a:schemeClr val="accent6">
                    <a:lumMod val="75000"/>
                  </a:schemeClr>
                </a:solidFill>
                <a:latin typeface="Courier New" pitchFamily="49" charset="0"/>
                <a:cs typeface="Courier New" pitchFamily="49" charset="0"/>
              </a:rPr>
              <a:t>;</a:t>
            </a:r>
          </a:p>
          <a:p>
            <a:pPr marL="0" indent="341313">
              <a:buNone/>
            </a:pPr>
            <a:endParaRPr lang="en-US" dirty="0" smtClean="0"/>
          </a:p>
          <a:p>
            <a:endParaRPr lang="en-US" dirty="0" smtClean="0"/>
          </a:p>
          <a:p>
            <a:endParaRPr lang="en-US" dirty="0" smtClean="0"/>
          </a:p>
          <a:p>
            <a:endParaRPr lang="en-US" dirty="0" smtClean="0"/>
          </a:p>
          <a:p>
            <a:endParaRPr lang="en-US" dirty="0" smtClean="0"/>
          </a:p>
        </p:txBody>
      </p:sp>
      <p:sp>
        <p:nvSpPr>
          <p:cNvPr id="2" name="Title 1"/>
          <p:cNvSpPr>
            <a:spLocks noGrp="1"/>
          </p:cNvSpPr>
          <p:nvPr>
            <p:ph type="title"/>
          </p:nvPr>
        </p:nvSpPr>
        <p:spPr>
          <a:noFill/>
          <a:ln>
            <a:noFill/>
          </a:ln>
        </p:spPr>
        <p:txBody>
          <a:bodyPr anchor="ctr"/>
          <a:lstStyle/>
          <a:p>
            <a:r>
              <a:rPr lang="en-US" sz="3600" dirty="0"/>
              <a:t>FULL OUTER JOIN (Contd.)</a:t>
            </a:r>
          </a:p>
        </p:txBody>
      </p:sp>
      <p:sp>
        <p:nvSpPr>
          <p:cNvPr id="10"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35</a:t>
            </a:fld>
            <a:endParaRPr lang="en-US" sz="1400" dirty="0"/>
          </a:p>
        </p:txBody>
      </p:sp>
    </p:spTree>
    <p:extLst>
      <p:ext uri="{BB962C8B-B14F-4D97-AF65-F5344CB8AC3E}">
        <p14:creationId xmlns:p14="http://schemas.microsoft.com/office/powerpoint/2010/main" val="2719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A SELF JOIN is joining a table to itself.</a:t>
            </a:r>
          </a:p>
          <a:p>
            <a:r>
              <a:rPr lang="en-US" sz="2000" dirty="0" smtClean="0"/>
              <a:t>Use a SELF JOIN when you want to create a result set that joins records in a table with other records in the same table. </a:t>
            </a:r>
          </a:p>
          <a:p>
            <a:r>
              <a:rPr lang="en-US" sz="2000" dirty="0" smtClean="0"/>
              <a:t>To list a table two times in the same query, you must provide a table alias for at least one of instance of the table name. </a:t>
            </a:r>
          </a:p>
          <a:p>
            <a:r>
              <a:rPr lang="en-US" sz="2000" dirty="0" smtClean="0"/>
              <a:t>This table alias helps the query processor to determine whether columns should present data from the right or left version of the table.</a:t>
            </a:r>
          </a:p>
          <a:p>
            <a:endParaRPr lang="en-US" sz="2000" dirty="0" smtClean="0"/>
          </a:p>
          <a:p>
            <a:r>
              <a:rPr lang="en-US" sz="2000" dirty="0" smtClean="0"/>
              <a:t>ANSI Style:</a:t>
            </a:r>
          </a:p>
          <a:p>
            <a:pPr marL="341313" indent="0">
              <a:buNone/>
            </a:pPr>
            <a:r>
              <a:rPr lang="en-US" b="1" dirty="0">
                <a:solidFill>
                  <a:schemeClr val="accent1">
                    <a:lumMod val="75000"/>
                  </a:schemeClr>
                </a:solidFill>
                <a:latin typeface="Courier New" pitchFamily="49" charset="0"/>
                <a:cs typeface="Courier New" pitchFamily="49" charset="0"/>
              </a:rPr>
              <a:t>SELECT </a:t>
            </a:r>
            <a:r>
              <a:rPr lang="en-US" b="1" dirty="0" err="1">
                <a:solidFill>
                  <a:schemeClr val="accent6">
                    <a:lumMod val="75000"/>
                  </a:schemeClr>
                </a:solidFill>
                <a:latin typeface="Courier New" pitchFamily="49" charset="0"/>
                <a:cs typeface="Courier New" pitchFamily="49" charset="0"/>
              </a:rPr>
              <a:t>a.lastname</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a.reportsto</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b.firstname</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b.reportsto</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b.jobtitle</a:t>
            </a:r>
            <a:r>
              <a:rPr lang="en-US" b="1" dirty="0">
                <a:solidFill>
                  <a:schemeClr val="accent6">
                    <a:lumMod val="75000"/>
                  </a:schemeClr>
                </a:solidFill>
                <a:latin typeface="Courier New" pitchFamily="49" charset="0"/>
                <a:cs typeface="Courier New" pitchFamily="49" charset="0"/>
              </a:rPr>
              <a:t> </a:t>
            </a:r>
          </a:p>
          <a:p>
            <a:pPr marL="341313" indent="0">
              <a:buNone/>
            </a:pPr>
            <a:r>
              <a:rPr lang="en-US" b="1" dirty="0">
                <a:solidFill>
                  <a:schemeClr val="accent1">
                    <a:lumMod val="75000"/>
                  </a:schemeClr>
                </a:solidFill>
                <a:latin typeface="Courier New" pitchFamily="49" charset="0"/>
                <a:cs typeface="Courier New" pitchFamily="49" charset="0"/>
              </a:rPr>
              <a:t>FROM</a:t>
            </a:r>
            <a:r>
              <a:rPr lang="en-US" b="1" dirty="0">
                <a:solidFill>
                  <a:schemeClr val="accent6">
                    <a:lumMod val="75000"/>
                  </a:schemeClr>
                </a:solidFill>
                <a:latin typeface="Courier New" pitchFamily="49" charset="0"/>
                <a:cs typeface="Courier New" pitchFamily="49" charset="0"/>
              </a:rPr>
              <a:t> employees a </a:t>
            </a:r>
            <a:r>
              <a:rPr lang="en-US" b="1" dirty="0">
                <a:solidFill>
                  <a:schemeClr val="accent1">
                    <a:lumMod val="75000"/>
                  </a:schemeClr>
                </a:solidFill>
                <a:latin typeface="Courier New" pitchFamily="49" charset="0"/>
                <a:cs typeface="Courier New" pitchFamily="49" charset="0"/>
              </a:rPr>
              <a:t>INNER JOIN </a:t>
            </a:r>
            <a:r>
              <a:rPr lang="en-US" b="1" dirty="0">
                <a:solidFill>
                  <a:schemeClr val="accent6">
                    <a:lumMod val="75000"/>
                  </a:schemeClr>
                </a:solidFill>
                <a:latin typeface="Courier New" pitchFamily="49" charset="0"/>
                <a:cs typeface="Courier New" pitchFamily="49" charset="0"/>
              </a:rPr>
              <a:t>employees b </a:t>
            </a:r>
          </a:p>
          <a:p>
            <a:pPr marL="341313" indent="0">
              <a:buNone/>
            </a:pPr>
            <a:r>
              <a:rPr lang="en-US" b="1" dirty="0">
                <a:solidFill>
                  <a:schemeClr val="accent1">
                    <a:lumMod val="75000"/>
                  </a:schemeClr>
                </a:solidFill>
                <a:latin typeface="Courier New" pitchFamily="49" charset="0"/>
                <a:cs typeface="Courier New" pitchFamily="49" charset="0"/>
              </a:rPr>
              <a:t>ON</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a.jobtitle</a:t>
            </a:r>
            <a:r>
              <a:rPr lang="en-US" b="1" dirty="0">
                <a:solidFill>
                  <a:schemeClr val="accent6">
                    <a:lumMod val="75000"/>
                  </a:schemeClr>
                </a:solidFill>
                <a:latin typeface="Courier New" pitchFamily="49" charset="0"/>
                <a:cs typeface="Courier New" pitchFamily="49" charset="0"/>
              </a:rPr>
              <a:t> =</a:t>
            </a:r>
            <a:r>
              <a:rPr lang="en-US" b="1" dirty="0" err="1">
                <a:solidFill>
                  <a:schemeClr val="accent6">
                    <a:lumMod val="75000"/>
                  </a:schemeClr>
                </a:solidFill>
                <a:latin typeface="Courier New" pitchFamily="49" charset="0"/>
                <a:cs typeface="Courier New" pitchFamily="49" charset="0"/>
              </a:rPr>
              <a:t>b.jobtitle</a:t>
            </a:r>
            <a:r>
              <a:rPr lang="en-US" b="1" dirty="0">
                <a:solidFill>
                  <a:schemeClr val="accent6">
                    <a:lumMod val="75000"/>
                  </a:schemeClr>
                </a:solidFill>
                <a:latin typeface="Courier New" pitchFamily="49" charset="0"/>
                <a:cs typeface="Courier New" pitchFamily="49" charset="0"/>
              </a:rPr>
              <a:t>;</a:t>
            </a:r>
          </a:p>
          <a:p>
            <a:pPr marL="0" indent="0">
              <a:buNone/>
            </a:pPr>
            <a:endParaRPr lang="en-US" dirty="0" smtClean="0"/>
          </a:p>
        </p:txBody>
      </p:sp>
      <p:sp>
        <p:nvSpPr>
          <p:cNvPr id="2" name="Title 1"/>
          <p:cNvSpPr>
            <a:spLocks noGrp="1"/>
          </p:cNvSpPr>
          <p:nvPr>
            <p:ph type="title"/>
          </p:nvPr>
        </p:nvSpPr>
        <p:spPr>
          <a:noFill/>
          <a:ln>
            <a:noFill/>
          </a:ln>
        </p:spPr>
        <p:txBody>
          <a:bodyPr anchor="ctr"/>
          <a:lstStyle/>
          <a:p>
            <a:r>
              <a:rPr lang="en-US" sz="3600" dirty="0">
                <a:solidFill>
                  <a:schemeClr val="bg1"/>
                </a:solidFill>
              </a:rPr>
              <a:t>SELF JOIN </a:t>
            </a:r>
          </a:p>
        </p:txBody>
      </p:sp>
      <p:sp>
        <p:nvSpPr>
          <p:cNvPr id="9"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36</a:t>
            </a:fld>
            <a:endParaRPr lang="en-US" sz="1400" dirty="0"/>
          </a:p>
        </p:txBody>
      </p:sp>
    </p:spTree>
    <p:extLst>
      <p:ext uri="{BB962C8B-B14F-4D97-AF65-F5344CB8AC3E}">
        <p14:creationId xmlns:p14="http://schemas.microsoft.com/office/powerpoint/2010/main" val="30165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1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anchor="ctr"/>
          <a:lstStyle/>
          <a:p>
            <a:r>
              <a:rPr lang="en-US" sz="3600" dirty="0"/>
              <a:t>Any Questions?</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67000" y="1600200"/>
            <a:ext cx="3581400" cy="4114802"/>
          </a:xfrm>
          <a:prstGeom prst="rect">
            <a:avLst/>
          </a:prstGeom>
          <a:noFill/>
          <a:ln>
            <a:noFill/>
          </a:ln>
        </p:spPr>
      </p:pic>
      <p:sp>
        <p:nvSpPr>
          <p:cNvPr id="5"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37</a:t>
            </a:fld>
            <a:endParaRPr lang="en-US" sz="1400" dirty="0"/>
          </a:p>
        </p:txBody>
      </p:sp>
    </p:spTree>
    <p:extLst>
      <p:ext uri="{BB962C8B-B14F-4D97-AF65-F5344CB8AC3E}">
        <p14:creationId xmlns:p14="http://schemas.microsoft.com/office/powerpoint/2010/main" val="114234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365760">
              <a:lnSpc>
                <a:spcPct val="120000"/>
              </a:lnSpc>
              <a:buNone/>
            </a:pPr>
            <a:r>
              <a:rPr lang="en-US" sz="4000" dirty="0" smtClean="0">
                <a:solidFill>
                  <a:srgbClr val="92D050"/>
                </a:solidFill>
              </a:rPr>
              <a:t>	</a:t>
            </a:r>
            <a:r>
              <a:rPr lang="en-US" sz="4000" dirty="0" smtClean="0"/>
              <a:t>	 </a:t>
            </a:r>
          </a:p>
          <a:p>
            <a:pPr marL="0" indent="-365760">
              <a:lnSpc>
                <a:spcPct val="120000"/>
              </a:lnSpc>
              <a:buNone/>
            </a:pPr>
            <a:endParaRPr lang="en-US" sz="1800" dirty="0" smtClean="0"/>
          </a:p>
          <a:p>
            <a:pPr marL="0" indent="-365760">
              <a:lnSpc>
                <a:spcPct val="120000"/>
              </a:lnSpc>
              <a:buNone/>
            </a:pPr>
            <a:endParaRPr lang="en-US" sz="1800" dirty="0" smtClean="0"/>
          </a:p>
          <a:p>
            <a:pPr marL="0" indent="-365760">
              <a:lnSpc>
                <a:spcPct val="120000"/>
              </a:lnSpc>
              <a:buNone/>
            </a:pPr>
            <a:endParaRPr lang="en-US" sz="1800" dirty="0"/>
          </a:p>
          <a:p>
            <a:pPr marL="0" indent="-365760">
              <a:lnSpc>
                <a:spcPct val="120000"/>
              </a:lnSpc>
              <a:buNone/>
            </a:pPr>
            <a:endParaRPr lang="en-US" sz="1800" dirty="0" smtClean="0"/>
          </a:p>
          <a:p>
            <a:pPr marL="0" indent="-365760">
              <a:lnSpc>
                <a:spcPct val="120000"/>
              </a:lnSpc>
              <a:buNone/>
            </a:pPr>
            <a:endParaRPr lang="en-US" sz="1800" dirty="0"/>
          </a:p>
          <a:p>
            <a:pPr marL="0" indent="-365760">
              <a:lnSpc>
                <a:spcPct val="120000"/>
              </a:lnSpc>
              <a:buNone/>
            </a:pPr>
            <a:endParaRPr lang="en-US" sz="1800" dirty="0" smtClean="0"/>
          </a:p>
          <a:p>
            <a:pPr marL="0" indent="-365760">
              <a:lnSpc>
                <a:spcPct val="120000"/>
              </a:lnSpc>
              <a:buNone/>
            </a:pPr>
            <a:endParaRPr lang="en-US" sz="1800" dirty="0" smtClean="0"/>
          </a:p>
          <a:p>
            <a:pPr marL="0" indent="-365760">
              <a:lnSpc>
                <a:spcPct val="120000"/>
              </a:lnSpc>
              <a:buNone/>
            </a:pPr>
            <a:endParaRPr lang="en-US" sz="1800" dirty="0" smtClean="0"/>
          </a:p>
          <a:p>
            <a:pPr marL="0" indent="-365760">
              <a:lnSpc>
                <a:spcPct val="120000"/>
              </a:lnSpc>
              <a:buNone/>
            </a:pPr>
            <a:endParaRPr lang="en-US" sz="2000" dirty="0"/>
          </a:p>
          <a:p>
            <a:pPr marL="0" indent="-365760">
              <a:lnSpc>
                <a:spcPct val="120000"/>
              </a:lnSpc>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Hands-on</a:t>
            </a:r>
          </a:p>
        </p:txBody>
      </p:sp>
      <p:pic>
        <p:nvPicPr>
          <p:cNvPr id="13" name="Picture 12" descr="http://t2.gstatic.com/images?q=tbn:ANd9GcTL1mkdoyuwr_kQ_JSoRzK49ZhvsNdgTBkXnCBFnKi-LZ3XUlKd&amp;t=1"/>
          <p:cNvPicPr>
            <a:picLocks noChangeAspect="1" noChangeArrowheads="1"/>
          </p:cNvPicPr>
          <p:nvPr/>
        </p:nvPicPr>
        <p:blipFill rotWithShape="1">
          <a:blip r:embed="rId2" cstate="print"/>
          <a:srcRect t="16517"/>
          <a:stretch/>
        </p:blipFill>
        <p:spPr bwMode="auto">
          <a:xfrm>
            <a:off x="228600" y="2088107"/>
            <a:ext cx="1845039" cy="2851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Rounded Rectangular Callout 13"/>
          <p:cNvSpPr/>
          <p:nvPr/>
        </p:nvSpPr>
        <p:spPr>
          <a:xfrm>
            <a:off x="2673824" y="1846697"/>
            <a:ext cx="914400" cy="695439"/>
          </a:xfrm>
          <a:prstGeom prst="wedgeRoundRectCallout">
            <a:avLst>
              <a:gd name="adj1" fmla="val -152180"/>
              <a:gd name="adj2" fmla="val 13671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solidFill>
                  <a:schemeClr val="tx1"/>
                </a:solidFill>
              </a:rPr>
              <a:t>Yeah!</a:t>
            </a:r>
          </a:p>
        </p:txBody>
      </p:sp>
      <p:sp>
        <p:nvSpPr>
          <p:cNvPr id="16" name="Rectangle 15"/>
          <p:cNvSpPr/>
          <p:nvPr/>
        </p:nvSpPr>
        <p:spPr>
          <a:xfrm>
            <a:off x="2667000" y="3384029"/>
            <a:ext cx="6019800" cy="194997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indent="-365760"/>
            <a:r>
              <a:rPr lang="en-US" sz="2000" dirty="0">
                <a:solidFill>
                  <a:schemeClr val="tx1"/>
                </a:solidFill>
              </a:rPr>
              <a:t>Now </a:t>
            </a:r>
            <a:r>
              <a:rPr lang="en-US" sz="2000" dirty="0" smtClean="0">
                <a:solidFill>
                  <a:schemeClr val="tx1"/>
                </a:solidFill>
              </a:rPr>
              <a:t>that we </a:t>
            </a:r>
            <a:r>
              <a:rPr lang="en-US" sz="2000" dirty="0">
                <a:solidFill>
                  <a:schemeClr val="tx1"/>
                </a:solidFill>
              </a:rPr>
              <a:t>are well versed with </a:t>
            </a:r>
            <a:r>
              <a:rPr lang="en-US" sz="2000" dirty="0" smtClean="0">
                <a:solidFill>
                  <a:schemeClr val="tx1"/>
                </a:solidFill>
              </a:rPr>
              <a:t>JOIN and </a:t>
            </a:r>
            <a:r>
              <a:rPr lang="en-US" sz="2000" dirty="0">
                <a:solidFill>
                  <a:schemeClr val="tx1"/>
                </a:solidFill>
              </a:rPr>
              <a:t>various types of </a:t>
            </a:r>
            <a:r>
              <a:rPr lang="en-US" sz="2000" dirty="0" smtClean="0">
                <a:solidFill>
                  <a:schemeClr val="tx1"/>
                </a:solidFill>
              </a:rPr>
              <a:t>JOINS, let’s </a:t>
            </a:r>
            <a:r>
              <a:rPr lang="en-US" sz="2000" dirty="0">
                <a:solidFill>
                  <a:schemeClr val="tx1"/>
                </a:solidFill>
              </a:rPr>
              <a:t>help Tim to find answers to his complicated queries for online feedback system.</a:t>
            </a:r>
          </a:p>
          <a:p>
            <a:pPr indent="-365760"/>
            <a:r>
              <a:rPr lang="en-US" sz="2000" dirty="0">
                <a:solidFill>
                  <a:schemeClr val="tx1"/>
                </a:solidFill>
              </a:rPr>
              <a:t>Please check </a:t>
            </a:r>
            <a:r>
              <a:rPr lang="en-US" sz="2000" dirty="0" smtClean="0">
                <a:solidFill>
                  <a:schemeClr val="tx1"/>
                </a:solidFill>
              </a:rPr>
              <a:t>the hands-on </a:t>
            </a:r>
            <a:r>
              <a:rPr lang="en-US" sz="2000" dirty="0">
                <a:solidFill>
                  <a:schemeClr val="tx1"/>
                </a:solidFill>
              </a:rPr>
              <a:t>document for more details.</a:t>
            </a:r>
          </a:p>
        </p:txBody>
      </p:sp>
      <p:sp>
        <p:nvSpPr>
          <p:cNvPr id="17"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38</a:t>
            </a:fld>
            <a:endParaRPr lang="en-US" sz="1400" dirty="0"/>
          </a:p>
        </p:txBody>
      </p:sp>
    </p:spTree>
    <p:extLst>
      <p:ext uri="{BB962C8B-B14F-4D97-AF65-F5344CB8AC3E}">
        <p14:creationId xmlns:p14="http://schemas.microsoft.com/office/powerpoint/2010/main" val="328501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143000"/>
            <a:ext cx="8382000" cy="605135"/>
          </a:xfrm>
        </p:spPr>
        <p:txBody>
          <a:bodyPr/>
          <a:lstStyle/>
          <a:p>
            <a:r>
              <a:rPr lang="en-US" dirty="0" smtClean="0">
                <a:cs typeface="Arial" pitchFamily="34" charset="0"/>
              </a:rPr>
              <a:t>Now </a:t>
            </a:r>
            <a:r>
              <a:rPr lang="en-US" dirty="0">
                <a:cs typeface="Arial" pitchFamily="34" charset="0"/>
              </a:rPr>
              <a:t>that we are well versed with commands, let’s test our understanding using </a:t>
            </a:r>
            <a:r>
              <a:rPr lang="en-US" dirty="0" smtClean="0">
                <a:cs typeface="Arial" pitchFamily="34" charset="0"/>
              </a:rPr>
              <a:t>a short </a:t>
            </a:r>
            <a:r>
              <a:rPr lang="en-US" dirty="0">
                <a:cs typeface="Arial" pitchFamily="34" charset="0"/>
              </a:rPr>
              <a:t>case </a:t>
            </a:r>
            <a:r>
              <a:rPr lang="en-US" dirty="0" smtClean="0">
                <a:cs typeface="Arial" pitchFamily="34" charset="0"/>
              </a:rPr>
              <a:t>study.   </a:t>
            </a:r>
            <a:endParaRPr lang="en-US" dirty="0">
              <a:cs typeface="Arial" pitchFamily="34" charset="0"/>
            </a:endParaRPr>
          </a:p>
          <a:p>
            <a:endParaRPr lang="en-US" dirty="0">
              <a:cs typeface="Arial" pitchFamily="34" charset="0"/>
            </a:endParaRPr>
          </a:p>
          <a:p>
            <a:pPr marL="0" indent="0">
              <a:buNone/>
            </a:pPr>
            <a:endParaRPr lang="en-US" dirty="0" smtClean="0">
              <a:cs typeface="Arial" pitchFamily="34" charset="0"/>
            </a:endParaRPr>
          </a:p>
          <a:p>
            <a:pPr marL="0" indent="0">
              <a:buNone/>
            </a:pPr>
            <a:endParaRPr lang="en-US" dirty="0"/>
          </a:p>
        </p:txBody>
      </p:sp>
      <p:sp>
        <p:nvSpPr>
          <p:cNvPr id="3" name="Title 2"/>
          <p:cNvSpPr>
            <a:spLocks noGrp="1"/>
          </p:cNvSpPr>
          <p:nvPr>
            <p:ph type="title"/>
          </p:nvPr>
        </p:nvSpPr>
        <p:spPr>
          <a:noFill/>
          <a:ln>
            <a:noFill/>
          </a:ln>
        </p:spPr>
        <p:txBody>
          <a:bodyPr anchor="ctr"/>
          <a:lstStyle/>
          <a:p>
            <a:r>
              <a:rPr lang="en-US" sz="3600" dirty="0"/>
              <a:t>Activity</a:t>
            </a:r>
          </a:p>
        </p:txBody>
      </p:sp>
      <p:sp>
        <p:nvSpPr>
          <p:cNvPr id="7" name="TextBox 6"/>
          <p:cNvSpPr txBox="1"/>
          <p:nvPr/>
        </p:nvSpPr>
        <p:spPr>
          <a:xfrm>
            <a:off x="1600200" y="1900535"/>
            <a:ext cx="609600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600" b="1" dirty="0">
                <a:solidFill>
                  <a:prstClr val="white"/>
                </a:solidFill>
                <a:latin typeface="Arial" pitchFamily="34" charset="0"/>
                <a:cs typeface="Arial" pitchFamily="34" charset="0"/>
              </a:rPr>
              <a:t>C</a:t>
            </a:r>
            <a:r>
              <a:rPr lang="en-US" sz="1600" dirty="0">
                <a:solidFill>
                  <a:prstClr val="black">
                    <a:lumMod val="65000"/>
                    <a:lumOff val="35000"/>
                  </a:prstClr>
                </a:solidFill>
                <a:latin typeface="Arial" pitchFamily="34" charset="0"/>
                <a:cs typeface="Arial" pitchFamily="34" charset="0"/>
              </a:rPr>
              <a:t>ourse </a:t>
            </a:r>
            <a:r>
              <a:rPr lang="en-US" sz="1600" b="1" dirty="0">
                <a:solidFill>
                  <a:prstClr val="white"/>
                </a:solidFill>
                <a:latin typeface="Arial" pitchFamily="34" charset="0"/>
                <a:cs typeface="Arial" pitchFamily="34" charset="0"/>
              </a:rPr>
              <a:t>M</a:t>
            </a:r>
            <a:r>
              <a:rPr lang="en-US" sz="1600" dirty="0">
                <a:solidFill>
                  <a:prstClr val="black">
                    <a:lumMod val="65000"/>
                    <a:lumOff val="35000"/>
                  </a:prstClr>
                </a:solidFill>
                <a:latin typeface="Arial" pitchFamily="34" charset="0"/>
                <a:cs typeface="Arial" pitchFamily="34" charset="0"/>
              </a:rPr>
              <a:t>anagement </a:t>
            </a:r>
            <a:r>
              <a:rPr lang="en-US" sz="1600" b="1" dirty="0">
                <a:solidFill>
                  <a:prstClr val="white"/>
                </a:solidFill>
                <a:latin typeface="Arial" pitchFamily="34" charset="0"/>
                <a:cs typeface="Arial" pitchFamily="34" charset="0"/>
              </a:rPr>
              <a:t>S</a:t>
            </a:r>
            <a:r>
              <a:rPr lang="en-US" sz="1600" dirty="0">
                <a:solidFill>
                  <a:prstClr val="black">
                    <a:lumMod val="65000"/>
                    <a:lumOff val="35000"/>
                  </a:prstClr>
                </a:solidFill>
                <a:latin typeface="Arial" pitchFamily="34" charset="0"/>
                <a:cs typeface="Arial" pitchFamily="34" charset="0"/>
              </a:rPr>
              <a:t>ystem (</a:t>
            </a:r>
            <a:r>
              <a:rPr lang="en-US" sz="1600" b="1" dirty="0">
                <a:solidFill>
                  <a:prstClr val="white"/>
                </a:solidFill>
                <a:latin typeface="Arial" pitchFamily="34" charset="0"/>
                <a:cs typeface="Arial" pitchFamily="34" charset="0"/>
              </a:rPr>
              <a:t>CMS</a:t>
            </a:r>
            <a:r>
              <a:rPr lang="en-US" sz="1600" dirty="0">
                <a:solidFill>
                  <a:prstClr val="black">
                    <a:lumMod val="65000"/>
                    <a:lumOff val="35000"/>
                  </a:prstClr>
                </a:solidFill>
                <a:latin typeface="Arial" pitchFamily="34" charset="0"/>
                <a:cs typeface="Arial" pitchFamily="34" charset="0"/>
              </a:rPr>
              <a:t>) </a:t>
            </a:r>
            <a:r>
              <a:rPr lang="en-US" sz="1600" dirty="0" smtClean="0">
                <a:solidFill>
                  <a:prstClr val="black">
                    <a:lumMod val="65000"/>
                    <a:lumOff val="35000"/>
                  </a:prstClr>
                </a:solidFill>
                <a:latin typeface="Arial" pitchFamily="34" charset="0"/>
                <a:cs typeface="Arial" pitchFamily="34" charset="0"/>
              </a:rPr>
              <a:t>	</a:t>
            </a:r>
            <a:r>
              <a:rPr lang="en-US" sz="2400" dirty="0" smtClean="0">
                <a:solidFill>
                  <a:prstClr val="white"/>
                </a:solidFill>
                <a:latin typeface="Broadway" pitchFamily="82" charset="0"/>
                <a:cs typeface="Arial" pitchFamily="34" charset="0"/>
              </a:rPr>
              <a:t>ABC</a:t>
            </a:r>
            <a:r>
              <a:rPr lang="en-US" sz="2400" dirty="0" smtClean="0">
                <a:solidFill>
                  <a:prstClr val="white"/>
                </a:solidFill>
                <a:latin typeface="Algerian" pitchFamily="82" charset="0"/>
                <a:cs typeface="Arial" pitchFamily="34" charset="0"/>
              </a:rPr>
              <a:t> </a:t>
            </a:r>
            <a:r>
              <a:rPr lang="en-US" sz="2000" dirty="0">
                <a:solidFill>
                  <a:prstClr val="white"/>
                </a:solidFill>
                <a:latin typeface="Arial" pitchFamily="34" charset="0"/>
                <a:cs typeface="Arial" pitchFamily="34" charset="0"/>
              </a:rPr>
              <a:t>University</a:t>
            </a:r>
          </a:p>
        </p:txBody>
      </p:sp>
      <p:sp>
        <p:nvSpPr>
          <p:cNvPr id="8" name="TextBox 7"/>
          <p:cNvSpPr txBox="1"/>
          <p:nvPr/>
        </p:nvSpPr>
        <p:spPr>
          <a:xfrm>
            <a:off x="457200" y="2438400"/>
            <a:ext cx="8305800" cy="3804118"/>
          </a:xfrm>
          <a:prstGeom prst="rect">
            <a:avLst/>
          </a:prstGeom>
          <a:noFill/>
        </p:spPr>
        <p:txBody>
          <a:bodyPr wrap="square" rtlCol="0">
            <a:spAutoFit/>
          </a:bodyPr>
          <a:lstStyle/>
          <a:p>
            <a:pPr marL="285750" indent="-285750">
              <a:buFont typeface="Arial" pitchFamily="34" charset="0"/>
              <a:buChar char="•"/>
            </a:pPr>
            <a:r>
              <a:rPr lang="en-US" dirty="0">
                <a:solidFill>
                  <a:prstClr val="black"/>
                </a:solidFill>
                <a:cs typeface="Arial" pitchFamily="34" charset="0"/>
              </a:rPr>
              <a:t>Case Study Scenario: </a:t>
            </a:r>
            <a:endParaRPr lang="en-US" dirty="0" smtClean="0">
              <a:solidFill>
                <a:prstClr val="black"/>
              </a:solidFill>
              <a:cs typeface="Arial" pitchFamily="34" charset="0"/>
            </a:endParaRPr>
          </a:p>
          <a:p>
            <a:pPr marL="742950" lvl="1" indent="-285750">
              <a:buFont typeface="Calibri" pitchFamily="34" charset="0"/>
              <a:buChar char="—"/>
            </a:pPr>
            <a:r>
              <a:rPr lang="en-US" dirty="0" smtClean="0">
                <a:solidFill>
                  <a:prstClr val="black"/>
                </a:solidFill>
                <a:cs typeface="Arial" pitchFamily="34" charset="0"/>
              </a:rPr>
              <a:t>This </a:t>
            </a:r>
            <a:r>
              <a:rPr lang="en-US" dirty="0">
                <a:solidFill>
                  <a:prstClr val="black"/>
                </a:solidFill>
                <a:cs typeface="Arial" pitchFamily="34" charset="0"/>
              </a:rPr>
              <a:t>case study is to develop a </a:t>
            </a:r>
            <a:r>
              <a:rPr lang="en-US" i="1" dirty="0">
                <a:solidFill>
                  <a:prstClr val="black"/>
                </a:solidFill>
                <a:cs typeface="Arial" pitchFamily="34" charset="0"/>
              </a:rPr>
              <a:t>Course Management System </a:t>
            </a:r>
            <a:r>
              <a:rPr lang="en-US" dirty="0">
                <a:solidFill>
                  <a:prstClr val="black"/>
                </a:solidFill>
                <a:cs typeface="Arial" pitchFamily="34" charset="0"/>
              </a:rPr>
              <a:t>(CMS) for ABC University. The following are the two use cases for which the database needs to be designed.</a:t>
            </a:r>
            <a:endParaRPr lang="en-US" i="1" dirty="0">
              <a:solidFill>
                <a:prstClr val="black"/>
              </a:solidFill>
              <a:cs typeface="Arial" pitchFamily="34" charset="0"/>
            </a:endParaRPr>
          </a:p>
          <a:p>
            <a:pPr marL="742950" lvl="1" indent="-285750">
              <a:lnSpc>
                <a:spcPct val="120000"/>
              </a:lnSpc>
              <a:buFont typeface="Calibri" pitchFamily="34" charset="0"/>
              <a:buChar char="—"/>
            </a:pPr>
            <a:r>
              <a:rPr lang="en-US" dirty="0">
                <a:solidFill>
                  <a:prstClr val="black"/>
                </a:solidFill>
                <a:cs typeface="Arial" pitchFamily="34" charset="0"/>
              </a:rPr>
              <a:t>Add Course </a:t>
            </a:r>
          </a:p>
          <a:p>
            <a:pPr marL="1188720" lvl="1" indent="-365760">
              <a:lnSpc>
                <a:spcPct val="120000"/>
              </a:lnSpc>
              <a:buFont typeface="Arial" pitchFamily="34" charset="0"/>
              <a:buChar char="•"/>
            </a:pPr>
            <a:r>
              <a:rPr lang="en-US" dirty="0">
                <a:solidFill>
                  <a:prstClr val="black"/>
                </a:solidFill>
                <a:cs typeface="Arial" pitchFamily="34" charset="0"/>
              </a:rPr>
              <a:t>To add the course details into the course management system.</a:t>
            </a:r>
          </a:p>
          <a:p>
            <a:pPr marL="742950" lvl="1" indent="-285750">
              <a:lnSpc>
                <a:spcPct val="120000"/>
              </a:lnSpc>
              <a:buFont typeface="Calibri" pitchFamily="34" charset="0"/>
              <a:buChar char="—"/>
            </a:pPr>
            <a:r>
              <a:rPr lang="en-US" dirty="0">
                <a:solidFill>
                  <a:prstClr val="black"/>
                </a:solidFill>
                <a:cs typeface="Arial" pitchFamily="34" charset="0"/>
              </a:rPr>
              <a:t>Retrieve Course </a:t>
            </a:r>
          </a:p>
          <a:p>
            <a:pPr marL="1188720" lvl="1" indent="-365760">
              <a:lnSpc>
                <a:spcPct val="120000"/>
              </a:lnSpc>
              <a:buFont typeface="Arial" pitchFamily="34" charset="0"/>
              <a:buChar char="•"/>
            </a:pPr>
            <a:r>
              <a:rPr lang="en-US" dirty="0">
                <a:solidFill>
                  <a:prstClr val="black"/>
                </a:solidFill>
                <a:cs typeface="Arial" pitchFamily="34" charset="0"/>
              </a:rPr>
              <a:t>Retrieve the courses stored in the system and display </a:t>
            </a:r>
            <a:r>
              <a:rPr lang="en-US" dirty="0" smtClean="0">
                <a:solidFill>
                  <a:prstClr val="black"/>
                </a:solidFill>
                <a:cs typeface="Arial" pitchFamily="34" charset="0"/>
              </a:rPr>
              <a:t>them.</a:t>
            </a:r>
          </a:p>
          <a:p>
            <a:pPr marL="285750" lvl="1" indent="-285750">
              <a:lnSpc>
                <a:spcPct val="120000"/>
              </a:lnSpc>
              <a:buFont typeface="Arial" pitchFamily="34" charset="0"/>
              <a:buChar char="•"/>
            </a:pPr>
            <a:r>
              <a:rPr lang="en-US" dirty="0" smtClean="0">
                <a:solidFill>
                  <a:prstClr val="black"/>
                </a:solidFill>
                <a:cs typeface="Arial" pitchFamily="34" charset="0"/>
              </a:rPr>
              <a:t>The </a:t>
            </a:r>
            <a:r>
              <a:rPr lang="en-US" dirty="0">
                <a:solidFill>
                  <a:prstClr val="black"/>
                </a:solidFill>
                <a:cs typeface="Arial" pitchFamily="34" charset="0"/>
              </a:rPr>
              <a:t>courses to be added will have the following attributes course code, course name, number of participants, course description, course duration, course start date, and course type.</a:t>
            </a:r>
          </a:p>
          <a:p>
            <a:endParaRPr lang="en-US" dirty="0">
              <a:solidFill>
                <a:prstClr val="black"/>
              </a:solidFill>
            </a:endParaRPr>
          </a:p>
        </p:txBody>
      </p:sp>
      <p:sp>
        <p:nvSpPr>
          <p:cNvPr id="9"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prstClr val="black"/>
                </a:solidFill>
              </a:rPr>
              <a:t>54</a:t>
            </a:r>
            <a:endParaRPr lang="en-US" sz="1400" dirty="0">
              <a:solidFill>
                <a:prstClr val="black"/>
              </a:solidFill>
            </a:endParaRPr>
          </a:p>
        </p:txBody>
      </p:sp>
    </p:spTree>
    <p:extLst>
      <p:ext uri="{BB962C8B-B14F-4D97-AF65-F5344CB8AC3E}">
        <p14:creationId xmlns:p14="http://schemas.microsoft.com/office/powerpoint/2010/main" val="171059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500"/>
                                        <p:tgtEl>
                                          <p:spTgt spid="8">
                                            <p:txEl>
                                              <p:p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500"/>
                                        <p:tgtEl>
                                          <p:spTgt spid="8">
                                            <p:txEl>
                                              <p:pRg st="2" end="2"/>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fade">
                                      <p:cBhvr>
                                        <p:cTn id="31" dur="500"/>
                                        <p:tgtEl>
                                          <p:spTgt spid="8">
                                            <p:txEl>
                                              <p:pRg st="3" end="3"/>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500"/>
                                        <p:tgtEl>
                                          <p:spTgt spid="8">
                                            <p:txEl>
                                              <p:pRg st="4" end="4"/>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fade">
                                      <p:cBhvr>
                                        <p:cTn id="39" dur="500"/>
                                        <p:tgtEl>
                                          <p:spTgt spid="8">
                                            <p:txEl>
                                              <p:pRg st="5" end="5"/>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Effect transition="in" filter="fade">
                                      <p:cBhvr>
                                        <p:cTn id="43"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143000"/>
            <a:ext cx="5257800" cy="4876800"/>
          </a:xfrm>
        </p:spPr>
        <p:txBody>
          <a:bodyPr/>
          <a:lstStyle/>
          <a:p>
            <a:r>
              <a:rPr lang="en-US" sz="2000" dirty="0" smtClean="0"/>
              <a:t>At the end of this session, you will be able to:</a:t>
            </a:r>
          </a:p>
          <a:p>
            <a:pPr lvl="1"/>
            <a:r>
              <a:rPr lang="en-US" sz="1600" dirty="0" smtClean="0"/>
              <a:t>Define JOIN and JOIN Style.</a:t>
            </a:r>
          </a:p>
          <a:p>
            <a:pPr lvl="1"/>
            <a:r>
              <a:rPr lang="en-US" sz="1600" dirty="0" smtClean="0"/>
              <a:t>Identify Theta Style.</a:t>
            </a:r>
          </a:p>
          <a:p>
            <a:pPr lvl="1"/>
            <a:r>
              <a:rPr lang="en-US" sz="1600" dirty="0" smtClean="0"/>
              <a:t>Describe ANSI Style JOIN ... ON and JOIN ... USING.</a:t>
            </a:r>
          </a:p>
          <a:p>
            <a:pPr lvl="1"/>
            <a:r>
              <a:rPr lang="en-US" sz="1600" dirty="0" smtClean="0"/>
              <a:t>Define CROSS JOIN.</a:t>
            </a:r>
          </a:p>
          <a:p>
            <a:pPr lvl="1"/>
            <a:r>
              <a:rPr lang="en-US" sz="1600" dirty="0" smtClean="0"/>
              <a:t>Describe INNER JOIN.</a:t>
            </a:r>
          </a:p>
          <a:p>
            <a:pPr lvl="1"/>
            <a:r>
              <a:rPr lang="en-US" sz="1600" dirty="0" smtClean="0"/>
              <a:t>Recognize EQUI-JOIN.</a:t>
            </a:r>
          </a:p>
          <a:p>
            <a:pPr lvl="1"/>
            <a:r>
              <a:rPr lang="en-US" sz="1600" dirty="0" smtClean="0"/>
              <a:t>Describe NATURAL JOIN.</a:t>
            </a:r>
          </a:p>
          <a:p>
            <a:pPr lvl="1"/>
            <a:r>
              <a:rPr lang="en-US" sz="1600" dirty="0" smtClean="0"/>
              <a:t>Identify OUTER JOIN.</a:t>
            </a:r>
          </a:p>
          <a:p>
            <a:pPr lvl="1"/>
            <a:r>
              <a:rPr lang="en-US" sz="1600" dirty="0" smtClean="0"/>
              <a:t>Define LEFT OUTER JOIN.</a:t>
            </a:r>
          </a:p>
          <a:p>
            <a:pPr lvl="1"/>
            <a:r>
              <a:rPr lang="en-US" sz="1600" dirty="0" smtClean="0"/>
              <a:t>Define RIGHT OUTER JOIN.</a:t>
            </a:r>
          </a:p>
          <a:p>
            <a:pPr lvl="1"/>
            <a:r>
              <a:rPr lang="en-US" sz="1600" dirty="0" smtClean="0"/>
              <a:t>Identify FULL OUTER JOIN.</a:t>
            </a:r>
          </a:p>
          <a:p>
            <a:pPr lvl="1"/>
            <a:r>
              <a:rPr lang="en-US" sz="1600" dirty="0" smtClean="0"/>
              <a:t>Define SELF JOIN</a:t>
            </a:r>
            <a:r>
              <a:rPr lang="en-US" sz="1600" dirty="0"/>
              <a:t>.</a:t>
            </a:r>
          </a:p>
        </p:txBody>
      </p:sp>
      <p:pic>
        <p:nvPicPr>
          <p:cNvPr id="14" name="Content Placeholder 1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25484" y="1905000"/>
            <a:ext cx="3666116" cy="3731974"/>
          </a:xfrm>
        </p:spPr>
      </p:pic>
      <p:sp>
        <p:nvSpPr>
          <p:cNvPr id="3" name="Title 2"/>
          <p:cNvSpPr>
            <a:spLocks noGrp="1"/>
          </p:cNvSpPr>
          <p:nvPr>
            <p:ph type="title"/>
          </p:nvPr>
        </p:nvSpPr>
        <p:spPr>
          <a:noFill/>
          <a:ln>
            <a:noFill/>
          </a:ln>
        </p:spPr>
        <p:txBody>
          <a:bodyPr anchor="ctr"/>
          <a:lstStyle/>
          <a:p>
            <a:r>
              <a:rPr lang="en-US" sz="3600"/>
              <a:t>Objectives</a:t>
            </a:r>
            <a:endParaRPr lang="en-US" sz="3600" dirty="0"/>
          </a:p>
        </p:txBody>
      </p:sp>
      <p:sp>
        <p:nvSpPr>
          <p:cNvPr id="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4</a:t>
            </a:fld>
            <a:endParaRPr lang="en-US" sz="1400" dirty="0"/>
          </a:p>
        </p:txBody>
      </p:sp>
    </p:spTree>
    <p:extLst>
      <p:ext uri="{BB962C8B-B14F-4D97-AF65-F5344CB8AC3E}">
        <p14:creationId xmlns:p14="http://schemas.microsoft.com/office/powerpoint/2010/main" val="61387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4"/>
                                        </p:tgtEl>
                                        <p:attrNameLst>
                                          <p:attrName>r</p:attrName>
                                        </p:attrNameLst>
                                      </p:cBhvr>
                                    </p:animRot>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1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4000"/>
                            </p:stCondLst>
                            <p:childTnLst>
                              <p:par>
                                <p:cTn id="18" presetID="2" presetClass="entr" presetSubtype="8"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0"/>
                            </p:stCondLst>
                            <p:childTnLst>
                              <p:par>
                                <p:cTn id="23" presetID="2" presetClass="entr" presetSubtype="8"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1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6000"/>
                            </p:stCondLst>
                            <p:childTnLst>
                              <p:par>
                                <p:cTn id="28" presetID="2" presetClass="entr" presetSubtype="8" fill="hold" grpId="0"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32" fill="hold">
                            <p:stCondLst>
                              <p:cond delay="7000"/>
                            </p:stCondLst>
                            <p:childTnLst>
                              <p:par>
                                <p:cTn id="33" presetID="2" presetClass="entr" presetSubtype="8" fill="hold" grpId="0" nodeType="after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1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37" fill="hold">
                            <p:stCondLst>
                              <p:cond delay="8000"/>
                            </p:stCondLst>
                            <p:childTnLst>
                              <p:par>
                                <p:cTn id="38" presetID="2" presetClass="entr" presetSubtype="8" fill="hold" grpId="0" nodeType="after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 calcmode="lin" valueType="num">
                                      <p:cBhvr additive="base">
                                        <p:cTn id="40" dur="10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par>
                          <p:cTn id="42" fill="hold">
                            <p:stCondLst>
                              <p:cond delay="9000"/>
                            </p:stCondLst>
                            <p:childTnLst>
                              <p:par>
                                <p:cTn id="43" presetID="2" presetClass="entr" presetSubtype="8" fill="hold" grpId="0" nodeType="after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10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par>
                          <p:cTn id="47" fill="hold">
                            <p:stCondLst>
                              <p:cond delay="10000"/>
                            </p:stCondLst>
                            <p:childTnLst>
                              <p:par>
                                <p:cTn id="48" presetID="2" presetClass="entr" presetSubtype="8" fill="hold" grpId="0" nodeType="after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 calcmode="lin" valueType="num">
                                      <p:cBhvr additive="base">
                                        <p:cTn id="50" dur="10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51" dur="10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par>
                          <p:cTn id="52" fill="hold">
                            <p:stCondLst>
                              <p:cond delay="11000"/>
                            </p:stCondLst>
                            <p:childTnLst>
                              <p:par>
                                <p:cTn id="53" presetID="2" presetClass="entr" presetSubtype="8" fill="hold" grpId="0" nodeType="after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 calcmode="lin" valueType="num">
                                      <p:cBhvr additive="base">
                                        <p:cTn id="55" dur="10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par>
                          <p:cTn id="57" fill="hold">
                            <p:stCondLst>
                              <p:cond delay="12000"/>
                            </p:stCondLst>
                            <p:childTnLst>
                              <p:par>
                                <p:cTn id="58" presetID="2" presetClass="entr" presetSubtype="8" fill="hold" grpId="0" nodeType="afterEffect">
                                  <p:stCondLst>
                                    <p:cond delay="0"/>
                                  </p:stCondLst>
                                  <p:childTnLst>
                                    <p:set>
                                      <p:cBhvr>
                                        <p:cTn id="59" dur="1" fill="hold">
                                          <p:stCondLst>
                                            <p:cond delay="0"/>
                                          </p:stCondLst>
                                        </p:cTn>
                                        <p:tgtEl>
                                          <p:spTgt spid="2">
                                            <p:txEl>
                                              <p:pRg st="10" end="10"/>
                                            </p:txEl>
                                          </p:spTgt>
                                        </p:tgtEl>
                                        <p:attrNameLst>
                                          <p:attrName>style.visibility</p:attrName>
                                        </p:attrNameLst>
                                      </p:cBhvr>
                                      <p:to>
                                        <p:strVal val="visible"/>
                                      </p:to>
                                    </p:set>
                                    <p:anim calcmode="lin" valueType="num">
                                      <p:cBhvr additive="base">
                                        <p:cTn id="60" dur="100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61" dur="1000" fill="hold"/>
                                        <p:tgtEl>
                                          <p:spTgt spid="2">
                                            <p:txEl>
                                              <p:pRg st="10" end="10"/>
                                            </p:txEl>
                                          </p:spTgt>
                                        </p:tgtEl>
                                        <p:attrNameLst>
                                          <p:attrName>ppt_y</p:attrName>
                                        </p:attrNameLst>
                                      </p:cBhvr>
                                      <p:tavLst>
                                        <p:tav tm="0">
                                          <p:val>
                                            <p:strVal val="#ppt_y"/>
                                          </p:val>
                                        </p:tav>
                                        <p:tav tm="100000">
                                          <p:val>
                                            <p:strVal val="#ppt_y"/>
                                          </p:val>
                                        </p:tav>
                                      </p:tavLst>
                                    </p:anim>
                                  </p:childTnLst>
                                </p:cTn>
                              </p:par>
                            </p:childTnLst>
                          </p:cTn>
                        </p:par>
                        <p:par>
                          <p:cTn id="62" fill="hold">
                            <p:stCondLst>
                              <p:cond delay="13000"/>
                            </p:stCondLst>
                            <p:childTnLst>
                              <p:par>
                                <p:cTn id="63" presetID="2" presetClass="entr" presetSubtype="8" fill="hold" grpId="0" nodeType="afterEffect">
                                  <p:stCondLst>
                                    <p:cond delay="0"/>
                                  </p:stCondLst>
                                  <p:childTnLst>
                                    <p:set>
                                      <p:cBhvr>
                                        <p:cTn id="64" dur="1" fill="hold">
                                          <p:stCondLst>
                                            <p:cond delay="0"/>
                                          </p:stCondLst>
                                        </p:cTn>
                                        <p:tgtEl>
                                          <p:spTgt spid="2">
                                            <p:txEl>
                                              <p:pRg st="11" end="11"/>
                                            </p:txEl>
                                          </p:spTgt>
                                        </p:tgtEl>
                                        <p:attrNameLst>
                                          <p:attrName>style.visibility</p:attrName>
                                        </p:attrNameLst>
                                      </p:cBhvr>
                                      <p:to>
                                        <p:strVal val="visible"/>
                                      </p:to>
                                    </p:set>
                                    <p:anim calcmode="lin" valueType="num">
                                      <p:cBhvr additive="base">
                                        <p:cTn id="65" dur="10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66" dur="1000" fill="hold"/>
                                        <p:tgtEl>
                                          <p:spTgt spid="2">
                                            <p:txEl>
                                              <p:pRg st="11" end="11"/>
                                            </p:txEl>
                                          </p:spTgt>
                                        </p:tgtEl>
                                        <p:attrNameLst>
                                          <p:attrName>ppt_y</p:attrName>
                                        </p:attrNameLst>
                                      </p:cBhvr>
                                      <p:tavLst>
                                        <p:tav tm="0">
                                          <p:val>
                                            <p:strVal val="#ppt_y"/>
                                          </p:val>
                                        </p:tav>
                                        <p:tav tm="100000">
                                          <p:val>
                                            <p:strVal val="#ppt_y"/>
                                          </p:val>
                                        </p:tav>
                                      </p:tavLst>
                                    </p:anim>
                                  </p:childTnLst>
                                </p:cTn>
                              </p:par>
                            </p:childTnLst>
                          </p:cTn>
                        </p:par>
                        <p:par>
                          <p:cTn id="67" fill="hold">
                            <p:stCondLst>
                              <p:cond delay="14000"/>
                            </p:stCondLst>
                            <p:childTnLst>
                              <p:par>
                                <p:cTn id="68" presetID="2" presetClass="entr" presetSubtype="8" fill="hold" grpId="0" nodeType="afterEffect">
                                  <p:stCondLst>
                                    <p:cond delay="0"/>
                                  </p:stCondLst>
                                  <p:childTnLst>
                                    <p:set>
                                      <p:cBhvr>
                                        <p:cTn id="69" dur="1" fill="hold">
                                          <p:stCondLst>
                                            <p:cond delay="0"/>
                                          </p:stCondLst>
                                        </p:cTn>
                                        <p:tgtEl>
                                          <p:spTgt spid="2">
                                            <p:txEl>
                                              <p:pRg st="12" end="12"/>
                                            </p:txEl>
                                          </p:spTgt>
                                        </p:tgtEl>
                                        <p:attrNameLst>
                                          <p:attrName>style.visibility</p:attrName>
                                        </p:attrNameLst>
                                      </p:cBhvr>
                                      <p:to>
                                        <p:strVal val="visible"/>
                                      </p:to>
                                    </p:set>
                                    <p:anim calcmode="lin" valueType="num">
                                      <p:cBhvr additive="base">
                                        <p:cTn id="70" dur="1000" fill="hold"/>
                                        <p:tgtEl>
                                          <p:spTgt spid="2">
                                            <p:txEl>
                                              <p:pRg st="12" end="12"/>
                                            </p:txEl>
                                          </p:spTgt>
                                        </p:tgtEl>
                                        <p:attrNameLst>
                                          <p:attrName>ppt_x</p:attrName>
                                        </p:attrNameLst>
                                      </p:cBhvr>
                                      <p:tavLst>
                                        <p:tav tm="0">
                                          <p:val>
                                            <p:strVal val="0-#ppt_w/2"/>
                                          </p:val>
                                        </p:tav>
                                        <p:tav tm="100000">
                                          <p:val>
                                            <p:strVal val="#ppt_x"/>
                                          </p:val>
                                        </p:tav>
                                      </p:tavLst>
                                    </p:anim>
                                    <p:anim calcmode="lin" valueType="num">
                                      <p:cBhvr additive="base">
                                        <p:cTn id="71" dur="1000" fill="hold"/>
                                        <p:tgtEl>
                                          <p:spTgt spid="2">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spcBef>
                <a:spcPts val="0"/>
              </a:spcBef>
              <a:spcAft>
                <a:spcPts val="400"/>
              </a:spcAft>
            </a:pPr>
            <a:r>
              <a:rPr lang="en-US" sz="2000" dirty="0" smtClean="0"/>
              <a:t>Requirement #1: Write a query to fetch student ID, first name, last name, and course code for students who have enrolled for course having </a:t>
            </a:r>
            <a:r>
              <a:rPr lang="en-US" sz="2000" dirty="0" err="1" smtClean="0"/>
              <a:t>course_code</a:t>
            </a:r>
            <a:r>
              <a:rPr lang="en-US" sz="2000" dirty="0" smtClean="0"/>
              <a:t> as 167. </a:t>
            </a:r>
            <a:r>
              <a:rPr lang="en-US" sz="2000" dirty="0" err="1" smtClean="0"/>
              <a:t>Student_Info</a:t>
            </a:r>
            <a:r>
              <a:rPr lang="en-US" sz="2000" dirty="0" smtClean="0"/>
              <a:t> and </a:t>
            </a:r>
            <a:r>
              <a:rPr lang="en-US" sz="2000" dirty="0" err="1" smtClean="0"/>
              <a:t>student_courses</a:t>
            </a:r>
            <a:r>
              <a:rPr lang="en-US" sz="2000" dirty="0" smtClean="0"/>
              <a:t> to be queried.</a:t>
            </a:r>
          </a:p>
          <a:p>
            <a:pPr>
              <a:spcBef>
                <a:spcPts val="0"/>
              </a:spcBef>
              <a:spcAft>
                <a:spcPts val="400"/>
              </a:spcAft>
            </a:pPr>
            <a:r>
              <a:rPr lang="en-US" sz="2000" dirty="0" smtClean="0"/>
              <a:t>Requirement #2: Write a query to display the discount offered on the courses along with course descriptions.</a:t>
            </a:r>
          </a:p>
          <a:p>
            <a:pPr>
              <a:spcBef>
                <a:spcPts val="0"/>
              </a:spcBef>
              <a:spcAft>
                <a:spcPts val="400"/>
              </a:spcAft>
            </a:pPr>
            <a:r>
              <a:rPr lang="en-US" sz="2000" dirty="0" smtClean="0"/>
              <a:t>Pre-requisite for Requirement #3: Create a student record (</a:t>
            </a:r>
            <a:r>
              <a:rPr lang="en-US" sz="2000" dirty="0" err="1" smtClean="0"/>
              <a:t>student_info</a:t>
            </a:r>
            <a:r>
              <a:rPr lang="en-US" sz="2000" dirty="0" smtClean="0"/>
              <a:t>_ &lt;employee id&gt;).</a:t>
            </a:r>
          </a:p>
          <a:p>
            <a:pPr>
              <a:spcBef>
                <a:spcPts val="0"/>
              </a:spcBef>
              <a:spcAft>
                <a:spcPts val="400"/>
              </a:spcAft>
            </a:pPr>
            <a:r>
              <a:rPr lang="en-US" sz="2000" dirty="0" smtClean="0"/>
              <a:t>Note: Do not create any other detail regarding this student in any other table.</a:t>
            </a:r>
          </a:p>
          <a:p>
            <a:pPr>
              <a:spcBef>
                <a:spcPts val="0"/>
              </a:spcBef>
              <a:spcAft>
                <a:spcPts val="400"/>
              </a:spcAft>
            </a:pPr>
            <a:r>
              <a:rPr lang="en-US" sz="2000" dirty="0" smtClean="0"/>
              <a:t>Requirement #3: Write a query to fetch first names of the students along with the course codes of the courses they have enrolled in. </a:t>
            </a:r>
          </a:p>
          <a:p>
            <a:pPr>
              <a:spcBef>
                <a:spcPts val="0"/>
              </a:spcBef>
              <a:spcAft>
                <a:spcPts val="400"/>
              </a:spcAft>
            </a:pPr>
            <a:r>
              <a:rPr lang="en-US" sz="2000" dirty="0" smtClean="0"/>
              <a:t>Note: Even if the </a:t>
            </a:r>
            <a:r>
              <a:rPr lang="en-US" sz="2000" dirty="0" err="1" smtClean="0"/>
              <a:t>course_code</a:t>
            </a:r>
            <a:r>
              <a:rPr lang="en-US" sz="2000" dirty="0" smtClean="0"/>
              <a:t> does not exist for a student, the record needs to be fetched.</a:t>
            </a:r>
          </a:p>
          <a:p>
            <a:pPr>
              <a:spcBef>
                <a:spcPts val="0"/>
              </a:spcBef>
              <a:spcAft>
                <a:spcPts val="400"/>
              </a:spcAft>
            </a:pPr>
            <a:r>
              <a:rPr lang="en-US" sz="2000" dirty="0" smtClean="0"/>
              <a:t>Get the same output as per the requirement above using:</a:t>
            </a:r>
            <a:endParaRPr lang="en-US" dirty="0" smtClean="0"/>
          </a:p>
          <a:p>
            <a:pPr lvl="1">
              <a:spcBef>
                <a:spcPts val="0"/>
              </a:spcBef>
              <a:spcAft>
                <a:spcPts val="0"/>
              </a:spcAft>
            </a:pPr>
            <a:r>
              <a:rPr lang="en-US" dirty="0" smtClean="0"/>
              <a:t>Left Join</a:t>
            </a:r>
          </a:p>
          <a:p>
            <a:pPr lvl="1">
              <a:spcBef>
                <a:spcPts val="0"/>
              </a:spcBef>
              <a:spcAft>
                <a:spcPts val="0"/>
              </a:spcAft>
            </a:pPr>
            <a:r>
              <a:rPr lang="en-US" dirty="0" smtClean="0"/>
              <a:t>Right Join</a:t>
            </a:r>
          </a:p>
          <a:p>
            <a:pPr>
              <a:spcBef>
                <a:spcPts val="0"/>
              </a:spcBef>
              <a:spcAft>
                <a:spcPts val="400"/>
              </a:spcAft>
            </a:pPr>
            <a:endParaRPr lang="en-US" dirty="0" smtClean="0"/>
          </a:p>
          <a:p>
            <a:pPr>
              <a:spcBef>
                <a:spcPts val="0"/>
              </a:spcBef>
              <a:spcAft>
                <a:spcPts val="400"/>
              </a:spcAft>
            </a:pPr>
            <a:endParaRPr lang="en-US" dirty="0" smtClean="0"/>
          </a:p>
          <a:p>
            <a:pPr>
              <a:spcBef>
                <a:spcPts val="0"/>
              </a:spcBef>
              <a:spcAft>
                <a:spcPts val="400"/>
              </a:spcAft>
            </a:pPr>
            <a:endParaRPr lang="en-US" dirty="0" smtClean="0"/>
          </a:p>
          <a:p>
            <a:pPr>
              <a:spcBef>
                <a:spcPts val="0"/>
              </a:spcBef>
              <a:spcAft>
                <a:spcPts val="400"/>
              </a:spcAft>
            </a:pPr>
            <a:endParaRPr lang="en-US" dirty="0" smtClean="0"/>
          </a:p>
          <a:p>
            <a:pPr>
              <a:spcBef>
                <a:spcPts val="0"/>
              </a:spcBef>
              <a:spcAft>
                <a:spcPts val="400"/>
              </a:spcAft>
            </a:pPr>
            <a:endParaRPr lang="en-US" dirty="0" smtClean="0"/>
          </a:p>
          <a:p>
            <a:pPr>
              <a:spcBef>
                <a:spcPts val="0"/>
              </a:spcBef>
              <a:spcAft>
                <a:spcPts val="400"/>
              </a:spcAft>
            </a:pPr>
            <a:endParaRPr lang="en-US" dirty="0"/>
          </a:p>
        </p:txBody>
      </p:sp>
      <p:sp>
        <p:nvSpPr>
          <p:cNvPr id="6" name="Title 1"/>
          <p:cNvSpPr>
            <a:spLocks noGrp="1"/>
          </p:cNvSpPr>
          <p:nvPr>
            <p:ph type="title"/>
          </p:nvPr>
        </p:nvSpPr>
        <p:spPr>
          <a:noFill/>
          <a:ln>
            <a:noFill/>
          </a:ln>
        </p:spPr>
        <p:txBody>
          <a:bodyPr anchor="ctr"/>
          <a:lstStyle/>
          <a:p>
            <a:r>
              <a:rPr lang="en-IN" sz="3600"/>
              <a:t>Lend a Hand </a:t>
            </a:r>
            <a:endParaRPr lang="en-IN" sz="3600" dirty="0"/>
          </a:p>
        </p:txBody>
      </p:sp>
      <p:pic>
        <p:nvPicPr>
          <p:cNvPr id="10" name="Picture 9" descr="http://t2.gstatic.com/images?q=tbn:ANd9GcTq6Gw3TUbGqr1NfzAlLJNRtI_NL4uDHS0wJZ6Pn9ByRZwZ7-wEOQ"/>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647404" y="76200"/>
            <a:ext cx="1344196" cy="79091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40</a:t>
            </a:fld>
            <a:endParaRPr lang="en-US" sz="1400" dirty="0"/>
          </a:p>
        </p:txBody>
      </p:sp>
    </p:spTree>
    <p:extLst>
      <p:ext uri="{BB962C8B-B14F-4D97-AF65-F5344CB8AC3E}">
        <p14:creationId xmlns:p14="http://schemas.microsoft.com/office/powerpoint/2010/main" val="358505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1000"/>
                                        <p:tgtEl>
                                          <p:spTgt spid="5">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1000"/>
                                        <p:tgtEl>
                                          <p:spTgt spid="5">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1000"/>
                                        <p:tgtEl>
                                          <p:spTgt spid="5">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1000"/>
                                        <p:tgtEl>
                                          <p:spTgt spid="5">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1000"/>
                                        <p:tgtEl>
                                          <p:spTgt spid="5">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1000"/>
                                        <p:tgtEl>
                                          <p:spTgt spid="5">
                                            <p:txEl>
                                              <p:pRg st="7" end="7"/>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1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365760">
              <a:spcBef>
                <a:spcPts val="0"/>
              </a:spcBef>
            </a:pPr>
            <a:r>
              <a:rPr lang="en-US" dirty="0" smtClean="0">
                <a:cs typeface="Arial" pitchFamily="34" charset="0"/>
              </a:rPr>
              <a:t>Solution 1: </a:t>
            </a:r>
          </a:p>
          <a:p>
            <a:pPr marL="0" indent="341313">
              <a:spcBef>
                <a:spcPts val="0"/>
              </a:spcBef>
              <a:buNone/>
            </a:pPr>
            <a:r>
              <a:rPr lang="en-US" sz="1400" b="1" dirty="0" smtClean="0">
                <a:solidFill>
                  <a:schemeClr val="accent1">
                    <a:lumMod val="75000"/>
                  </a:schemeClr>
                </a:solidFill>
                <a:latin typeface="Courier New" pitchFamily="49" charset="0"/>
                <a:cs typeface="Courier New" pitchFamily="49" charset="0"/>
              </a:rPr>
              <a:t>SELECT </a:t>
            </a:r>
            <a:r>
              <a:rPr lang="en-US" sz="1400" b="1" dirty="0" err="1" smtClean="0">
                <a:solidFill>
                  <a:schemeClr val="accent6">
                    <a:lumMod val="75000"/>
                  </a:schemeClr>
                </a:solidFill>
                <a:latin typeface="Courier New" pitchFamily="49" charset="0"/>
                <a:cs typeface="Courier New" pitchFamily="49" charset="0"/>
              </a:rPr>
              <a:t>s.student_id</a:t>
            </a:r>
            <a:r>
              <a:rPr lang="en-US" sz="1400" b="1" dirty="0" smtClean="0">
                <a:solidFill>
                  <a:schemeClr val="accent6">
                    <a:lumMod val="75000"/>
                  </a:schemeClr>
                </a:solidFill>
                <a:latin typeface="Courier New" pitchFamily="49" charset="0"/>
                <a:cs typeface="Courier New" pitchFamily="49" charset="0"/>
              </a:rPr>
              <a:t>, </a:t>
            </a:r>
            <a:r>
              <a:rPr lang="en-US" sz="1400" b="1" dirty="0" err="1" smtClean="0">
                <a:solidFill>
                  <a:schemeClr val="accent6">
                    <a:lumMod val="75000"/>
                  </a:schemeClr>
                </a:solidFill>
                <a:latin typeface="Courier New" pitchFamily="49" charset="0"/>
                <a:cs typeface="Courier New" pitchFamily="49" charset="0"/>
              </a:rPr>
              <a:t>s.first_name</a:t>
            </a:r>
            <a:r>
              <a:rPr lang="en-US" sz="1400" b="1" dirty="0" smtClean="0">
                <a:solidFill>
                  <a:schemeClr val="accent6">
                    <a:lumMod val="75000"/>
                  </a:schemeClr>
                </a:solidFill>
                <a:latin typeface="Courier New" pitchFamily="49" charset="0"/>
                <a:cs typeface="Courier New" pitchFamily="49" charset="0"/>
              </a:rPr>
              <a:t>, </a:t>
            </a:r>
            <a:r>
              <a:rPr lang="en-US" sz="1400" b="1" dirty="0" err="1" smtClean="0">
                <a:solidFill>
                  <a:schemeClr val="accent6">
                    <a:lumMod val="75000"/>
                  </a:schemeClr>
                </a:solidFill>
                <a:latin typeface="Courier New" pitchFamily="49" charset="0"/>
                <a:cs typeface="Courier New" pitchFamily="49" charset="0"/>
              </a:rPr>
              <a:t>s.last_name</a:t>
            </a:r>
            <a:r>
              <a:rPr lang="en-US" sz="1400" b="1" dirty="0" smtClean="0">
                <a:solidFill>
                  <a:schemeClr val="accent6">
                    <a:lumMod val="75000"/>
                  </a:schemeClr>
                </a:solidFill>
                <a:latin typeface="Courier New" pitchFamily="49" charset="0"/>
                <a:cs typeface="Courier New" pitchFamily="49" charset="0"/>
              </a:rPr>
              <a:t>, </a:t>
            </a:r>
            <a:r>
              <a:rPr lang="en-US" sz="1400" b="1" dirty="0" err="1" smtClean="0">
                <a:solidFill>
                  <a:schemeClr val="accent6">
                    <a:lumMod val="75000"/>
                  </a:schemeClr>
                </a:solidFill>
                <a:latin typeface="Courier New" pitchFamily="49" charset="0"/>
                <a:cs typeface="Courier New" pitchFamily="49" charset="0"/>
              </a:rPr>
              <a:t>s.address</a:t>
            </a:r>
            <a:r>
              <a:rPr lang="en-US" sz="1400" b="1" dirty="0" smtClean="0">
                <a:solidFill>
                  <a:schemeClr val="accent6">
                    <a:lumMod val="75000"/>
                  </a:schemeClr>
                </a:solidFill>
                <a:latin typeface="Courier New" pitchFamily="49" charset="0"/>
                <a:cs typeface="Courier New" pitchFamily="49" charset="0"/>
              </a:rPr>
              <a:t>, </a:t>
            </a:r>
            <a:r>
              <a:rPr lang="en-US" sz="1400" b="1" dirty="0" err="1" smtClean="0">
                <a:solidFill>
                  <a:schemeClr val="accent6">
                    <a:lumMod val="75000"/>
                  </a:schemeClr>
                </a:solidFill>
                <a:latin typeface="Courier New" pitchFamily="49" charset="0"/>
                <a:cs typeface="Courier New" pitchFamily="49" charset="0"/>
              </a:rPr>
              <a:t>c.course_code</a:t>
            </a:r>
            <a:endParaRPr lang="en-US" sz="1400" b="1" dirty="0" smtClean="0">
              <a:solidFill>
                <a:schemeClr val="accent6">
                  <a:lumMod val="75000"/>
                </a:schemeClr>
              </a:solidFill>
              <a:latin typeface="Courier New" pitchFamily="49" charset="0"/>
              <a:cs typeface="Courier New" pitchFamily="49" charset="0"/>
            </a:endParaRPr>
          </a:p>
          <a:p>
            <a:pPr marL="0" indent="341313">
              <a:spcBef>
                <a:spcPts val="0"/>
              </a:spcBef>
              <a:buNone/>
            </a:pPr>
            <a:r>
              <a:rPr lang="en-US" sz="1400" b="1" dirty="0" smtClean="0">
                <a:solidFill>
                  <a:schemeClr val="accent1">
                    <a:lumMod val="75000"/>
                  </a:schemeClr>
                </a:solidFill>
                <a:latin typeface="Courier New" pitchFamily="49" charset="0"/>
                <a:cs typeface="Courier New" pitchFamily="49" charset="0"/>
              </a:rPr>
              <a:t>FROM</a:t>
            </a:r>
            <a:r>
              <a:rPr lang="en-US" sz="1400" b="1" dirty="0" smtClean="0">
                <a:solidFill>
                  <a:schemeClr val="accent6">
                    <a:lumMod val="75000"/>
                  </a:schemeClr>
                </a:solidFill>
                <a:latin typeface="Courier New" pitchFamily="49" charset="0"/>
                <a:cs typeface="Courier New" pitchFamily="49" charset="0"/>
              </a:rPr>
              <a:t>  </a:t>
            </a:r>
            <a:r>
              <a:rPr lang="en-US" sz="1400" b="1" dirty="0" err="1" smtClean="0">
                <a:solidFill>
                  <a:schemeClr val="accent6">
                    <a:lumMod val="75000"/>
                  </a:schemeClr>
                </a:solidFill>
                <a:latin typeface="Courier New" pitchFamily="49" charset="0"/>
                <a:cs typeface="Courier New" pitchFamily="49" charset="0"/>
              </a:rPr>
              <a:t>student_info</a:t>
            </a:r>
            <a:r>
              <a:rPr lang="en-US" sz="1400" b="1" dirty="0" smtClean="0">
                <a:solidFill>
                  <a:schemeClr val="accent6">
                    <a:lumMod val="75000"/>
                  </a:schemeClr>
                </a:solidFill>
                <a:latin typeface="Courier New" pitchFamily="49" charset="0"/>
                <a:cs typeface="Courier New" pitchFamily="49" charset="0"/>
              </a:rPr>
              <a:t> </a:t>
            </a:r>
            <a:r>
              <a:rPr lang="en-US" sz="1400" b="1" dirty="0" smtClean="0">
                <a:solidFill>
                  <a:schemeClr val="accent1">
                    <a:lumMod val="75000"/>
                  </a:schemeClr>
                </a:solidFill>
                <a:latin typeface="Courier New" pitchFamily="49" charset="0"/>
                <a:cs typeface="Courier New" pitchFamily="49" charset="0"/>
              </a:rPr>
              <a:t>INNER JOIN </a:t>
            </a:r>
            <a:r>
              <a:rPr lang="en-US" sz="1400" b="1" dirty="0" err="1" smtClean="0">
                <a:solidFill>
                  <a:schemeClr val="accent6">
                    <a:lumMod val="75000"/>
                  </a:schemeClr>
                </a:solidFill>
                <a:latin typeface="Courier New" pitchFamily="49" charset="0"/>
                <a:cs typeface="Courier New" pitchFamily="49" charset="0"/>
              </a:rPr>
              <a:t>student_course</a:t>
            </a:r>
            <a:endParaRPr lang="en-US" sz="1400" b="1" dirty="0" smtClean="0">
              <a:solidFill>
                <a:schemeClr val="accent6">
                  <a:lumMod val="75000"/>
                </a:schemeClr>
              </a:solidFill>
              <a:latin typeface="Courier New" pitchFamily="49" charset="0"/>
              <a:cs typeface="Courier New" pitchFamily="49" charset="0"/>
            </a:endParaRPr>
          </a:p>
          <a:p>
            <a:pPr marL="0" indent="341313">
              <a:spcBef>
                <a:spcPts val="0"/>
              </a:spcBef>
              <a:buNone/>
            </a:pPr>
            <a:r>
              <a:rPr lang="en-US" sz="1400" b="1" dirty="0" smtClean="0">
                <a:solidFill>
                  <a:schemeClr val="accent1">
                    <a:lumMod val="75000"/>
                  </a:schemeClr>
                </a:solidFill>
                <a:latin typeface="Courier New" pitchFamily="49" charset="0"/>
                <a:cs typeface="Courier New" pitchFamily="49" charset="0"/>
              </a:rPr>
              <a:t>ON</a:t>
            </a:r>
            <a:r>
              <a:rPr lang="en-US" sz="1400" b="1" dirty="0" smtClean="0">
                <a:solidFill>
                  <a:schemeClr val="accent6">
                    <a:lumMod val="75000"/>
                  </a:schemeClr>
                </a:solidFill>
                <a:latin typeface="Courier New" pitchFamily="49" charset="0"/>
                <a:cs typeface="Courier New" pitchFamily="49" charset="0"/>
              </a:rPr>
              <a:t> </a:t>
            </a:r>
            <a:r>
              <a:rPr lang="en-US" sz="1400" b="1" dirty="0" err="1" smtClean="0">
                <a:solidFill>
                  <a:schemeClr val="accent6">
                    <a:lumMod val="75000"/>
                  </a:schemeClr>
                </a:solidFill>
                <a:latin typeface="Courier New" pitchFamily="49" charset="0"/>
                <a:cs typeface="Courier New" pitchFamily="49" charset="0"/>
              </a:rPr>
              <a:t>s.student_id</a:t>
            </a:r>
            <a:r>
              <a:rPr lang="en-US" sz="1400" b="1" dirty="0" smtClean="0">
                <a:solidFill>
                  <a:schemeClr val="accent6">
                    <a:lumMod val="75000"/>
                  </a:schemeClr>
                </a:solidFill>
                <a:latin typeface="Courier New" pitchFamily="49" charset="0"/>
                <a:cs typeface="Courier New" pitchFamily="49" charset="0"/>
              </a:rPr>
              <a:t> = </a:t>
            </a:r>
            <a:r>
              <a:rPr lang="en-US" sz="1400" b="1" dirty="0" err="1" smtClean="0">
                <a:solidFill>
                  <a:schemeClr val="accent6">
                    <a:lumMod val="75000"/>
                  </a:schemeClr>
                </a:solidFill>
                <a:latin typeface="Courier New" pitchFamily="49" charset="0"/>
                <a:cs typeface="Courier New" pitchFamily="49" charset="0"/>
              </a:rPr>
              <a:t>c.student_id</a:t>
            </a:r>
            <a:r>
              <a:rPr lang="en-US" sz="1400" b="1" dirty="0" smtClean="0">
                <a:solidFill>
                  <a:schemeClr val="accent6">
                    <a:lumMod val="75000"/>
                  </a:schemeClr>
                </a:solidFill>
                <a:latin typeface="Courier New" pitchFamily="49" charset="0"/>
                <a:cs typeface="Courier New" pitchFamily="49" charset="0"/>
              </a:rPr>
              <a:t> </a:t>
            </a:r>
            <a:r>
              <a:rPr lang="en-US" sz="1400" b="1" dirty="0" smtClean="0">
                <a:solidFill>
                  <a:schemeClr val="accent1">
                    <a:lumMod val="75000"/>
                  </a:schemeClr>
                </a:solidFill>
                <a:latin typeface="Courier New" pitchFamily="49" charset="0"/>
                <a:cs typeface="Courier New" pitchFamily="49" charset="0"/>
              </a:rPr>
              <a:t>WHERE</a:t>
            </a:r>
            <a:r>
              <a:rPr lang="en-US" sz="1400" b="1" dirty="0" smtClean="0">
                <a:solidFill>
                  <a:schemeClr val="accent6">
                    <a:lumMod val="75000"/>
                  </a:schemeClr>
                </a:solidFill>
                <a:latin typeface="Courier New" pitchFamily="49" charset="0"/>
                <a:cs typeface="Courier New" pitchFamily="49" charset="0"/>
              </a:rPr>
              <a:t> </a:t>
            </a:r>
            <a:r>
              <a:rPr lang="en-US" sz="1400" b="1" dirty="0" err="1" smtClean="0">
                <a:solidFill>
                  <a:schemeClr val="accent6">
                    <a:lumMod val="75000"/>
                  </a:schemeClr>
                </a:solidFill>
                <a:latin typeface="Courier New" pitchFamily="49" charset="0"/>
                <a:cs typeface="Courier New" pitchFamily="49" charset="0"/>
              </a:rPr>
              <a:t>c.course_code</a:t>
            </a:r>
            <a:r>
              <a:rPr lang="en-US" sz="1400" b="1" dirty="0" smtClean="0">
                <a:solidFill>
                  <a:schemeClr val="accent6">
                    <a:lumMod val="75000"/>
                  </a:schemeClr>
                </a:solidFill>
                <a:latin typeface="Courier New" pitchFamily="49" charset="0"/>
                <a:cs typeface="Courier New" pitchFamily="49" charset="0"/>
              </a:rPr>
              <a:t> = 167;</a:t>
            </a:r>
          </a:p>
          <a:p>
            <a:pPr marL="0" indent="-365760">
              <a:spcBef>
                <a:spcPts val="0"/>
              </a:spcBef>
              <a:buNone/>
            </a:pPr>
            <a:endParaRPr lang="en-US" sz="1600" b="1" dirty="0" smtClean="0">
              <a:cs typeface="Arial" pitchFamily="34" charset="0"/>
            </a:endParaRPr>
          </a:p>
          <a:p>
            <a:pPr marL="0" indent="-365760">
              <a:spcBef>
                <a:spcPts val="0"/>
              </a:spcBef>
            </a:pPr>
            <a:r>
              <a:rPr lang="en-US" dirty="0" smtClean="0">
                <a:cs typeface="Arial" pitchFamily="34" charset="0"/>
              </a:rPr>
              <a:t>Solution 2:</a:t>
            </a:r>
          </a:p>
          <a:p>
            <a:pPr marL="0" indent="341313">
              <a:spcBef>
                <a:spcPts val="0"/>
              </a:spcBef>
              <a:buNone/>
            </a:pPr>
            <a:r>
              <a:rPr lang="en-US" sz="1400" b="1" dirty="0" smtClean="0">
                <a:solidFill>
                  <a:schemeClr val="accent1">
                    <a:lumMod val="75000"/>
                  </a:schemeClr>
                </a:solidFill>
                <a:latin typeface="Courier New" pitchFamily="49" charset="0"/>
                <a:cs typeface="Courier New" pitchFamily="49" charset="0"/>
              </a:rPr>
              <a:t>SELECT </a:t>
            </a:r>
            <a:r>
              <a:rPr lang="en-US" sz="1400" b="1" dirty="0" err="1" smtClean="0">
                <a:solidFill>
                  <a:schemeClr val="accent6">
                    <a:lumMod val="75000"/>
                  </a:schemeClr>
                </a:solidFill>
                <a:latin typeface="Courier New" pitchFamily="49" charset="0"/>
                <a:cs typeface="Courier New" pitchFamily="49" charset="0"/>
              </a:rPr>
              <a:t>cf.discount</a:t>
            </a:r>
            <a:r>
              <a:rPr lang="en-US" sz="1400" b="1" dirty="0" smtClean="0">
                <a:solidFill>
                  <a:schemeClr val="accent6">
                    <a:lumMod val="75000"/>
                  </a:schemeClr>
                </a:solidFill>
                <a:latin typeface="Courier New" pitchFamily="49" charset="0"/>
                <a:cs typeface="Courier New" pitchFamily="49" charset="0"/>
              </a:rPr>
              <a:t>, </a:t>
            </a:r>
            <a:r>
              <a:rPr lang="en-US" sz="1400" b="1" dirty="0" err="1" smtClean="0">
                <a:solidFill>
                  <a:schemeClr val="accent6">
                    <a:lumMod val="75000"/>
                  </a:schemeClr>
                </a:solidFill>
                <a:latin typeface="Courier New" pitchFamily="49" charset="0"/>
                <a:cs typeface="Courier New" pitchFamily="49" charset="0"/>
              </a:rPr>
              <a:t>ci.course_description</a:t>
            </a:r>
            <a:r>
              <a:rPr lang="en-US" sz="1400" b="1" dirty="0" smtClean="0">
                <a:solidFill>
                  <a:schemeClr val="accent6">
                    <a:lumMod val="75000"/>
                  </a:schemeClr>
                </a:solidFill>
                <a:latin typeface="Courier New" pitchFamily="49" charset="0"/>
                <a:cs typeface="Courier New" pitchFamily="49" charset="0"/>
              </a:rPr>
              <a:t> </a:t>
            </a:r>
          </a:p>
          <a:p>
            <a:pPr marL="0" indent="341313">
              <a:spcBef>
                <a:spcPts val="0"/>
              </a:spcBef>
              <a:buNone/>
            </a:pPr>
            <a:r>
              <a:rPr lang="en-US" sz="1400" b="1" dirty="0" smtClean="0">
                <a:solidFill>
                  <a:schemeClr val="accent1">
                    <a:lumMod val="75000"/>
                  </a:schemeClr>
                </a:solidFill>
                <a:latin typeface="Courier New" pitchFamily="49" charset="0"/>
                <a:cs typeface="Courier New" pitchFamily="49" charset="0"/>
              </a:rPr>
              <a:t>FROM </a:t>
            </a:r>
            <a:r>
              <a:rPr lang="en-US" sz="1400" b="1" dirty="0" err="1" smtClean="0">
                <a:solidFill>
                  <a:schemeClr val="accent6">
                    <a:lumMod val="75000"/>
                  </a:schemeClr>
                </a:solidFill>
                <a:latin typeface="Courier New" pitchFamily="49" charset="0"/>
                <a:cs typeface="Courier New" pitchFamily="49" charset="0"/>
              </a:rPr>
              <a:t>course_fees</a:t>
            </a:r>
            <a:r>
              <a:rPr lang="en-US" sz="1400" b="1" dirty="0" smtClean="0">
                <a:solidFill>
                  <a:schemeClr val="accent6">
                    <a:lumMod val="75000"/>
                  </a:schemeClr>
                </a:solidFill>
                <a:latin typeface="Courier New" pitchFamily="49" charset="0"/>
                <a:cs typeface="Courier New" pitchFamily="49" charset="0"/>
              </a:rPr>
              <a:t> </a:t>
            </a:r>
            <a:r>
              <a:rPr lang="en-US" sz="1400" b="1" dirty="0" err="1" smtClean="0">
                <a:solidFill>
                  <a:schemeClr val="accent6">
                    <a:lumMod val="75000"/>
                  </a:schemeClr>
                </a:solidFill>
                <a:latin typeface="Courier New" pitchFamily="49" charset="0"/>
                <a:cs typeface="Courier New" pitchFamily="49" charset="0"/>
              </a:rPr>
              <a:t>cf</a:t>
            </a:r>
            <a:r>
              <a:rPr lang="en-US" sz="1400" b="1" dirty="0" smtClean="0">
                <a:solidFill>
                  <a:schemeClr val="accent6">
                    <a:lumMod val="75000"/>
                  </a:schemeClr>
                </a:solidFill>
                <a:latin typeface="Courier New" pitchFamily="49" charset="0"/>
                <a:cs typeface="Courier New" pitchFamily="49" charset="0"/>
              </a:rPr>
              <a:t> </a:t>
            </a:r>
            <a:r>
              <a:rPr lang="en-US" sz="1400" b="1" dirty="0" smtClean="0">
                <a:solidFill>
                  <a:schemeClr val="accent1">
                    <a:lumMod val="75000"/>
                  </a:schemeClr>
                </a:solidFill>
                <a:latin typeface="Courier New" pitchFamily="49" charset="0"/>
                <a:cs typeface="Courier New" pitchFamily="49" charset="0"/>
              </a:rPr>
              <a:t>INNER</a:t>
            </a:r>
            <a:r>
              <a:rPr lang="en-US" sz="1400" b="1" dirty="0" smtClean="0">
                <a:solidFill>
                  <a:schemeClr val="accent6">
                    <a:lumMod val="75000"/>
                  </a:schemeClr>
                </a:solidFill>
                <a:latin typeface="Courier New" pitchFamily="49" charset="0"/>
                <a:cs typeface="Courier New" pitchFamily="49" charset="0"/>
              </a:rPr>
              <a:t> </a:t>
            </a:r>
            <a:r>
              <a:rPr lang="en-US" sz="1400" b="1" dirty="0" smtClean="0">
                <a:solidFill>
                  <a:schemeClr val="accent1">
                    <a:lumMod val="75000"/>
                  </a:schemeClr>
                </a:solidFill>
                <a:latin typeface="Courier New" pitchFamily="49" charset="0"/>
                <a:cs typeface="Courier New" pitchFamily="49" charset="0"/>
              </a:rPr>
              <a:t>JOIN </a:t>
            </a:r>
            <a:r>
              <a:rPr lang="en-US" sz="1400" b="1" dirty="0" err="1" smtClean="0">
                <a:solidFill>
                  <a:schemeClr val="accent6">
                    <a:lumMod val="75000"/>
                  </a:schemeClr>
                </a:solidFill>
                <a:latin typeface="Courier New" pitchFamily="49" charset="0"/>
                <a:cs typeface="Courier New" pitchFamily="49" charset="0"/>
              </a:rPr>
              <a:t>course_info</a:t>
            </a:r>
            <a:r>
              <a:rPr lang="en-US" sz="1400" b="1" dirty="0" smtClean="0">
                <a:solidFill>
                  <a:schemeClr val="accent6">
                    <a:lumMod val="75000"/>
                  </a:schemeClr>
                </a:solidFill>
                <a:latin typeface="Courier New" pitchFamily="49" charset="0"/>
                <a:cs typeface="Courier New" pitchFamily="49" charset="0"/>
              </a:rPr>
              <a:t> </a:t>
            </a:r>
            <a:r>
              <a:rPr lang="en-US" sz="1400" b="1" dirty="0" err="1" smtClean="0">
                <a:solidFill>
                  <a:schemeClr val="accent6">
                    <a:lumMod val="75000"/>
                  </a:schemeClr>
                </a:solidFill>
                <a:latin typeface="Courier New" pitchFamily="49" charset="0"/>
                <a:cs typeface="Courier New" pitchFamily="49" charset="0"/>
              </a:rPr>
              <a:t>ci</a:t>
            </a:r>
            <a:r>
              <a:rPr lang="en-US" sz="1400" b="1" dirty="0" smtClean="0">
                <a:solidFill>
                  <a:schemeClr val="accent6">
                    <a:lumMod val="75000"/>
                  </a:schemeClr>
                </a:solidFill>
                <a:latin typeface="Courier New" pitchFamily="49" charset="0"/>
                <a:cs typeface="Courier New" pitchFamily="49" charset="0"/>
              </a:rPr>
              <a:t> </a:t>
            </a:r>
          </a:p>
          <a:p>
            <a:pPr marL="0" indent="341313">
              <a:spcBef>
                <a:spcPts val="0"/>
              </a:spcBef>
              <a:buNone/>
            </a:pPr>
            <a:r>
              <a:rPr lang="en-US" sz="1400" b="1" dirty="0" smtClean="0">
                <a:solidFill>
                  <a:schemeClr val="accent1">
                    <a:lumMod val="75000"/>
                  </a:schemeClr>
                </a:solidFill>
                <a:latin typeface="Courier New" pitchFamily="49" charset="0"/>
                <a:cs typeface="Courier New" pitchFamily="49" charset="0"/>
              </a:rPr>
              <a:t>ON </a:t>
            </a:r>
            <a:r>
              <a:rPr lang="en-US" sz="1400" b="1" dirty="0" err="1" smtClean="0">
                <a:solidFill>
                  <a:schemeClr val="accent6">
                    <a:lumMod val="75000"/>
                  </a:schemeClr>
                </a:solidFill>
                <a:latin typeface="Courier New" pitchFamily="49" charset="0"/>
                <a:cs typeface="Courier New" pitchFamily="49" charset="0"/>
              </a:rPr>
              <a:t>cf.course_code</a:t>
            </a:r>
            <a:r>
              <a:rPr lang="en-US" sz="1400" b="1" dirty="0" smtClean="0">
                <a:solidFill>
                  <a:schemeClr val="accent6">
                    <a:lumMod val="75000"/>
                  </a:schemeClr>
                </a:solidFill>
                <a:latin typeface="Courier New" pitchFamily="49" charset="0"/>
                <a:cs typeface="Courier New" pitchFamily="49" charset="0"/>
              </a:rPr>
              <a:t>=</a:t>
            </a:r>
            <a:r>
              <a:rPr lang="en-US" sz="1400" b="1" dirty="0" err="1" smtClean="0">
                <a:solidFill>
                  <a:schemeClr val="accent6">
                    <a:lumMod val="75000"/>
                  </a:schemeClr>
                </a:solidFill>
                <a:latin typeface="Courier New" pitchFamily="49" charset="0"/>
                <a:cs typeface="Courier New" pitchFamily="49" charset="0"/>
              </a:rPr>
              <a:t>ci.course_code</a:t>
            </a:r>
            <a:r>
              <a:rPr lang="en-US" sz="1400" b="1" dirty="0" smtClean="0">
                <a:solidFill>
                  <a:schemeClr val="accent6">
                    <a:lumMod val="75000"/>
                  </a:schemeClr>
                </a:solidFill>
                <a:latin typeface="Courier New" pitchFamily="49" charset="0"/>
                <a:cs typeface="Courier New" pitchFamily="49" charset="0"/>
              </a:rPr>
              <a:t>;</a:t>
            </a:r>
          </a:p>
          <a:p>
            <a:pPr marL="0" indent="-365760">
              <a:spcBef>
                <a:spcPts val="0"/>
              </a:spcBef>
              <a:buNone/>
            </a:pPr>
            <a:endParaRPr lang="en-US" sz="1600" b="1" dirty="0" smtClean="0">
              <a:cs typeface="Arial" pitchFamily="34" charset="0"/>
            </a:endParaRPr>
          </a:p>
          <a:p>
            <a:pPr marL="0" indent="-365760">
              <a:spcBef>
                <a:spcPts val="0"/>
              </a:spcBef>
            </a:pPr>
            <a:r>
              <a:rPr lang="en-US" dirty="0" smtClean="0">
                <a:cs typeface="Arial" pitchFamily="34" charset="0"/>
              </a:rPr>
              <a:t>Solution 3(a):</a:t>
            </a:r>
          </a:p>
          <a:p>
            <a:pPr marL="0" indent="341313">
              <a:spcBef>
                <a:spcPts val="0"/>
              </a:spcBef>
              <a:buNone/>
            </a:pPr>
            <a:r>
              <a:rPr lang="en-IN" sz="1400" b="1" dirty="0" smtClean="0">
                <a:solidFill>
                  <a:schemeClr val="accent1">
                    <a:lumMod val="75000"/>
                  </a:schemeClr>
                </a:solidFill>
                <a:latin typeface="Courier New" pitchFamily="49" charset="0"/>
                <a:cs typeface="Courier New" pitchFamily="49" charset="0"/>
              </a:rPr>
              <a:t>SELECT </a:t>
            </a:r>
            <a:r>
              <a:rPr lang="en-IN" sz="1400" b="1" dirty="0" err="1" smtClean="0">
                <a:solidFill>
                  <a:schemeClr val="accent6">
                    <a:lumMod val="75000"/>
                  </a:schemeClr>
                </a:solidFill>
                <a:latin typeface="Courier New" pitchFamily="49" charset="0"/>
                <a:cs typeface="Courier New" pitchFamily="49" charset="0"/>
              </a:rPr>
              <a:t>si.first_name</a:t>
            </a:r>
            <a:r>
              <a:rPr lang="en-IN" sz="1400" b="1" dirty="0" smtClean="0">
                <a:solidFill>
                  <a:schemeClr val="accent6">
                    <a:lumMod val="75000"/>
                  </a:schemeClr>
                </a:solidFill>
                <a:latin typeface="Courier New" pitchFamily="49" charset="0"/>
                <a:cs typeface="Courier New" pitchFamily="49" charset="0"/>
              </a:rPr>
              <a:t>, </a:t>
            </a:r>
            <a:r>
              <a:rPr lang="en-IN" sz="1400" b="1" dirty="0" err="1" smtClean="0">
                <a:solidFill>
                  <a:schemeClr val="accent6">
                    <a:lumMod val="75000"/>
                  </a:schemeClr>
                </a:solidFill>
                <a:latin typeface="Courier New" pitchFamily="49" charset="0"/>
                <a:cs typeface="Courier New" pitchFamily="49" charset="0"/>
              </a:rPr>
              <a:t>sc.course_code</a:t>
            </a:r>
            <a:r>
              <a:rPr lang="en-IN" sz="1400" b="1" dirty="0" smtClean="0">
                <a:solidFill>
                  <a:schemeClr val="accent6">
                    <a:lumMod val="75000"/>
                  </a:schemeClr>
                </a:solidFill>
                <a:latin typeface="Courier New" pitchFamily="49" charset="0"/>
                <a:cs typeface="Courier New" pitchFamily="49" charset="0"/>
              </a:rPr>
              <a:t> </a:t>
            </a:r>
          </a:p>
          <a:p>
            <a:pPr marL="0" indent="341313">
              <a:spcBef>
                <a:spcPts val="0"/>
              </a:spcBef>
              <a:buNone/>
            </a:pPr>
            <a:r>
              <a:rPr lang="en-IN" sz="1400" b="1" dirty="0" smtClean="0">
                <a:solidFill>
                  <a:schemeClr val="accent1">
                    <a:lumMod val="75000"/>
                  </a:schemeClr>
                </a:solidFill>
                <a:latin typeface="Courier New" pitchFamily="49" charset="0"/>
                <a:cs typeface="Courier New" pitchFamily="49" charset="0"/>
              </a:rPr>
              <a:t>FROM</a:t>
            </a:r>
            <a:r>
              <a:rPr lang="en-IN" sz="1400" b="1" dirty="0" smtClean="0">
                <a:solidFill>
                  <a:schemeClr val="accent6">
                    <a:lumMod val="75000"/>
                  </a:schemeClr>
                </a:solidFill>
                <a:latin typeface="Courier New" pitchFamily="49" charset="0"/>
                <a:cs typeface="Courier New" pitchFamily="49" charset="0"/>
              </a:rPr>
              <a:t> </a:t>
            </a:r>
            <a:r>
              <a:rPr lang="en-IN" sz="1400" b="1" dirty="0" err="1" smtClean="0">
                <a:solidFill>
                  <a:schemeClr val="accent6">
                    <a:lumMod val="75000"/>
                  </a:schemeClr>
                </a:solidFill>
                <a:latin typeface="Courier New" pitchFamily="49" charset="0"/>
                <a:cs typeface="Courier New" pitchFamily="49" charset="0"/>
              </a:rPr>
              <a:t>student_info</a:t>
            </a:r>
            <a:r>
              <a:rPr lang="en-IN" sz="1400" b="1" dirty="0" smtClean="0">
                <a:solidFill>
                  <a:schemeClr val="accent6">
                    <a:lumMod val="75000"/>
                  </a:schemeClr>
                </a:solidFill>
                <a:latin typeface="Courier New" pitchFamily="49" charset="0"/>
                <a:cs typeface="Courier New" pitchFamily="49" charset="0"/>
              </a:rPr>
              <a:t> </a:t>
            </a:r>
            <a:r>
              <a:rPr lang="en-IN" sz="1400" b="1" dirty="0" err="1" smtClean="0">
                <a:solidFill>
                  <a:schemeClr val="accent6">
                    <a:lumMod val="75000"/>
                  </a:schemeClr>
                </a:solidFill>
                <a:latin typeface="Courier New" pitchFamily="49" charset="0"/>
                <a:cs typeface="Courier New" pitchFamily="49" charset="0"/>
              </a:rPr>
              <a:t>si</a:t>
            </a:r>
            <a:r>
              <a:rPr lang="en-IN" sz="1400" b="1" dirty="0" smtClean="0">
                <a:solidFill>
                  <a:schemeClr val="accent6">
                    <a:lumMod val="75000"/>
                  </a:schemeClr>
                </a:solidFill>
                <a:latin typeface="Courier New" pitchFamily="49" charset="0"/>
                <a:cs typeface="Courier New" pitchFamily="49" charset="0"/>
              </a:rPr>
              <a:t> </a:t>
            </a:r>
            <a:r>
              <a:rPr lang="en-IN" sz="1400" b="1" dirty="0" smtClean="0">
                <a:solidFill>
                  <a:schemeClr val="accent1">
                    <a:lumMod val="75000"/>
                  </a:schemeClr>
                </a:solidFill>
                <a:latin typeface="Courier New" pitchFamily="49" charset="0"/>
                <a:cs typeface="Courier New" pitchFamily="49" charset="0"/>
              </a:rPr>
              <a:t>LEFT JOIN </a:t>
            </a:r>
            <a:r>
              <a:rPr lang="en-IN" sz="1400" b="1" dirty="0" err="1" smtClean="0">
                <a:solidFill>
                  <a:schemeClr val="accent6">
                    <a:lumMod val="75000"/>
                  </a:schemeClr>
                </a:solidFill>
                <a:latin typeface="Courier New" pitchFamily="49" charset="0"/>
                <a:cs typeface="Courier New" pitchFamily="49" charset="0"/>
              </a:rPr>
              <a:t>student_courses</a:t>
            </a:r>
            <a:r>
              <a:rPr lang="en-IN" sz="1400" b="1" dirty="0" smtClean="0">
                <a:solidFill>
                  <a:schemeClr val="accent6">
                    <a:lumMod val="75000"/>
                  </a:schemeClr>
                </a:solidFill>
                <a:latin typeface="Courier New" pitchFamily="49" charset="0"/>
                <a:cs typeface="Courier New" pitchFamily="49" charset="0"/>
              </a:rPr>
              <a:t> sc </a:t>
            </a:r>
          </a:p>
          <a:p>
            <a:pPr marL="0" indent="341313">
              <a:spcBef>
                <a:spcPts val="0"/>
              </a:spcBef>
              <a:buNone/>
            </a:pPr>
            <a:r>
              <a:rPr lang="en-IN" sz="1400" b="1" dirty="0" smtClean="0">
                <a:solidFill>
                  <a:schemeClr val="accent1">
                    <a:lumMod val="75000"/>
                  </a:schemeClr>
                </a:solidFill>
                <a:latin typeface="Courier New" pitchFamily="49" charset="0"/>
                <a:cs typeface="Courier New" pitchFamily="49" charset="0"/>
              </a:rPr>
              <a:t>ON</a:t>
            </a:r>
            <a:r>
              <a:rPr lang="en-IN" sz="1400" b="1" dirty="0" smtClean="0">
                <a:solidFill>
                  <a:schemeClr val="accent6">
                    <a:lumMod val="75000"/>
                  </a:schemeClr>
                </a:solidFill>
                <a:latin typeface="Courier New" pitchFamily="49" charset="0"/>
                <a:cs typeface="Courier New" pitchFamily="49" charset="0"/>
              </a:rPr>
              <a:t> </a:t>
            </a:r>
            <a:r>
              <a:rPr lang="en-IN" sz="1400" b="1" dirty="0" err="1" smtClean="0">
                <a:solidFill>
                  <a:schemeClr val="accent6">
                    <a:lumMod val="75000"/>
                  </a:schemeClr>
                </a:solidFill>
                <a:latin typeface="Courier New" pitchFamily="49" charset="0"/>
                <a:cs typeface="Courier New" pitchFamily="49" charset="0"/>
              </a:rPr>
              <a:t>si.student_id</a:t>
            </a:r>
            <a:r>
              <a:rPr lang="en-IN" sz="1400" b="1" dirty="0" smtClean="0">
                <a:solidFill>
                  <a:schemeClr val="accent6">
                    <a:lumMod val="75000"/>
                  </a:schemeClr>
                </a:solidFill>
                <a:latin typeface="Courier New" pitchFamily="49" charset="0"/>
                <a:cs typeface="Courier New" pitchFamily="49" charset="0"/>
              </a:rPr>
              <a:t> = </a:t>
            </a:r>
            <a:r>
              <a:rPr lang="en-IN" sz="1400" b="1" dirty="0" err="1" smtClean="0">
                <a:solidFill>
                  <a:schemeClr val="accent6">
                    <a:lumMod val="75000"/>
                  </a:schemeClr>
                </a:solidFill>
                <a:latin typeface="Courier New" pitchFamily="49" charset="0"/>
                <a:cs typeface="Courier New" pitchFamily="49" charset="0"/>
              </a:rPr>
              <a:t>sc.student_id</a:t>
            </a:r>
            <a:r>
              <a:rPr lang="en-IN" sz="1400" b="1" dirty="0" smtClean="0">
                <a:solidFill>
                  <a:schemeClr val="accent6">
                    <a:lumMod val="75000"/>
                  </a:schemeClr>
                </a:solidFill>
                <a:latin typeface="Courier New" pitchFamily="49" charset="0"/>
                <a:cs typeface="Courier New" pitchFamily="49" charset="0"/>
              </a:rPr>
              <a:t>;</a:t>
            </a:r>
          </a:p>
          <a:p>
            <a:pPr marL="0" indent="-365760">
              <a:spcBef>
                <a:spcPts val="0"/>
              </a:spcBef>
              <a:buNone/>
            </a:pPr>
            <a:endParaRPr lang="en-IN" sz="1600" b="1" dirty="0" smtClean="0">
              <a:cs typeface="Arial" pitchFamily="34" charset="0"/>
            </a:endParaRPr>
          </a:p>
          <a:p>
            <a:pPr marL="0" indent="-365760">
              <a:spcBef>
                <a:spcPts val="0"/>
              </a:spcBef>
            </a:pPr>
            <a:r>
              <a:rPr lang="en-IN" dirty="0" smtClean="0">
                <a:cs typeface="Arial" pitchFamily="34" charset="0"/>
              </a:rPr>
              <a:t>Solution 3(b):</a:t>
            </a:r>
          </a:p>
          <a:p>
            <a:pPr marL="0" indent="341313">
              <a:spcBef>
                <a:spcPts val="0"/>
              </a:spcBef>
              <a:buNone/>
            </a:pPr>
            <a:r>
              <a:rPr lang="en-IN" sz="1400" b="1" dirty="0" smtClean="0">
                <a:solidFill>
                  <a:schemeClr val="accent1">
                    <a:lumMod val="75000"/>
                  </a:schemeClr>
                </a:solidFill>
                <a:latin typeface="Courier New" pitchFamily="49" charset="0"/>
                <a:cs typeface="Courier New" pitchFamily="49" charset="0"/>
              </a:rPr>
              <a:t>SELECT</a:t>
            </a:r>
            <a:r>
              <a:rPr lang="en-IN" sz="1400" b="1" dirty="0" smtClean="0">
                <a:solidFill>
                  <a:schemeClr val="accent6">
                    <a:lumMod val="75000"/>
                  </a:schemeClr>
                </a:solidFill>
                <a:latin typeface="Courier New" pitchFamily="49" charset="0"/>
                <a:cs typeface="Courier New" pitchFamily="49" charset="0"/>
              </a:rPr>
              <a:t> </a:t>
            </a:r>
            <a:r>
              <a:rPr lang="en-IN" sz="1400" b="1" dirty="0" err="1" smtClean="0">
                <a:solidFill>
                  <a:schemeClr val="accent6">
                    <a:lumMod val="75000"/>
                  </a:schemeClr>
                </a:solidFill>
                <a:latin typeface="Courier New" pitchFamily="49" charset="0"/>
                <a:cs typeface="Courier New" pitchFamily="49" charset="0"/>
              </a:rPr>
              <a:t>first_name</a:t>
            </a:r>
            <a:r>
              <a:rPr lang="en-IN" sz="1400" b="1" dirty="0" smtClean="0">
                <a:solidFill>
                  <a:schemeClr val="accent6">
                    <a:lumMod val="75000"/>
                  </a:schemeClr>
                </a:solidFill>
                <a:latin typeface="Courier New" pitchFamily="49" charset="0"/>
                <a:cs typeface="Courier New" pitchFamily="49" charset="0"/>
              </a:rPr>
              <a:t>, </a:t>
            </a:r>
            <a:r>
              <a:rPr lang="en-IN" sz="1400" b="1" dirty="0" err="1" smtClean="0">
                <a:solidFill>
                  <a:schemeClr val="accent6">
                    <a:lumMod val="75000"/>
                  </a:schemeClr>
                </a:solidFill>
                <a:latin typeface="Courier New" pitchFamily="49" charset="0"/>
                <a:cs typeface="Courier New" pitchFamily="49" charset="0"/>
              </a:rPr>
              <a:t>course_code</a:t>
            </a:r>
            <a:r>
              <a:rPr lang="en-IN" sz="1400" b="1" dirty="0" smtClean="0">
                <a:solidFill>
                  <a:schemeClr val="accent6">
                    <a:lumMod val="75000"/>
                  </a:schemeClr>
                </a:solidFill>
                <a:latin typeface="Courier New" pitchFamily="49" charset="0"/>
                <a:cs typeface="Courier New" pitchFamily="49" charset="0"/>
              </a:rPr>
              <a:t> </a:t>
            </a:r>
          </a:p>
          <a:p>
            <a:pPr marL="0" indent="341313">
              <a:spcBef>
                <a:spcPts val="0"/>
              </a:spcBef>
              <a:buNone/>
            </a:pPr>
            <a:r>
              <a:rPr lang="en-IN" sz="1400" b="1" dirty="0" smtClean="0">
                <a:solidFill>
                  <a:schemeClr val="accent1">
                    <a:lumMod val="75000"/>
                  </a:schemeClr>
                </a:solidFill>
                <a:latin typeface="Courier New" pitchFamily="49" charset="0"/>
                <a:cs typeface="Courier New" pitchFamily="49" charset="0"/>
              </a:rPr>
              <a:t>FROM </a:t>
            </a:r>
            <a:r>
              <a:rPr lang="en-IN" sz="1400" b="1" dirty="0" err="1" smtClean="0">
                <a:solidFill>
                  <a:schemeClr val="accent6">
                    <a:lumMod val="75000"/>
                  </a:schemeClr>
                </a:solidFill>
                <a:latin typeface="Courier New" pitchFamily="49" charset="0"/>
                <a:cs typeface="Courier New" pitchFamily="49" charset="0"/>
              </a:rPr>
              <a:t>student_courses</a:t>
            </a:r>
            <a:r>
              <a:rPr lang="en-IN" sz="1400" b="1" dirty="0" smtClean="0">
                <a:solidFill>
                  <a:schemeClr val="accent6">
                    <a:lumMod val="75000"/>
                  </a:schemeClr>
                </a:solidFill>
                <a:latin typeface="Courier New" pitchFamily="49" charset="0"/>
                <a:cs typeface="Courier New" pitchFamily="49" charset="0"/>
              </a:rPr>
              <a:t>  sc </a:t>
            </a:r>
            <a:r>
              <a:rPr lang="en-IN" sz="1400" b="1" dirty="0" smtClean="0">
                <a:solidFill>
                  <a:schemeClr val="accent1">
                    <a:lumMod val="75000"/>
                  </a:schemeClr>
                </a:solidFill>
                <a:latin typeface="Courier New" pitchFamily="49" charset="0"/>
                <a:cs typeface="Courier New" pitchFamily="49" charset="0"/>
              </a:rPr>
              <a:t>RIGHT JOIN </a:t>
            </a:r>
            <a:r>
              <a:rPr lang="en-IN" sz="1400" b="1" dirty="0" err="1" smtClean="0">
                <a:solidFill>
                  <a:schemeClr val="accent6">
                    <a:lumMod val="75000"/>
                  </a:schemeClr>
                </a:solidFill>
                <a:latin typeface="Courier New" pitchFamily="49" charset="0"/>
                <a:cs typeface="Courier New" pitchFamily="49" charset="0"/>
              </a:rPr>
              <a:t>student_info</a:t>
            </a:r>
            <a:r>
              <a:rPr lang="en-IN" sz="1400" b="1" dirty="0" smtClean="0">
                <a:solidFill>
                  <a:schemeClr val="accent6">
                    <a:lumMod val="75000"/>
                  </a:schemeClr>
                </a:solidFill>
                <a:latin typeface="Courier New" pitchFamily="49" charset="0"/>
                <a:cs typeface="Courier New" pitchFamily="49" charset="0"/>
              </a:rPr>
              <a:t>  </a:t>
            </a:r>
            <a:r>
              <a:rPr lang="en-IN" sz="1400" b="1" dirty="0" err="1" smtClean="0">
                <a:solidFill>
                  <a:schemeClr val="accent6">
                    <a:lumMod val="75000"/>
                  </a:schemeClr>
                </a:solidFill>
                <a:latin typeface="Courier New" pitchFamily="49" charset="0"/>
                <a:cs typeface="Courier New" pitchFamily="49" charset="0"/>
              </a:rPr>
              <a:t>si</a:t>
            </a:r>
            <a:endParaRPr lang="en-IN" sz="1400" b="1" dirty="0" smtClean="0">
              <a:solidFill>
                <a:schemeClr val="accent6">
                  <a:lumMod val="75000"/>
                </a:schemeClr>
              </a:solidFill>
              <a:latin typeface="Courier New" pitchFamily="49" charset="0"/>
              <a:cs typeface="Courier New" pitchFamily="49" charset="0"/>
            </a:endParaRPr>
          </a:p>
          <a:p>
            <a:pPr marL="0" indent="341313">
              <a:spcBef>
                <a:spcPts val="0"/>
              </a:spcBef>
              <a:buNone/>
            </a:pPr>
            <a:r>
              <a:rPr lang="en-IN" sz="1400" b="1" dirty="0" smtClean="0">
                <a:solidFill>
                  <a:schemeClr val="accent1">
                    <a:lumMod val="75000"/>
                  </a:schemeClr>
                </a:solidFill>
                <a:latin typeface="Courier New" pitchFamily="49" charset="0"/>
                <a:cs typeface="Courier New" pitchFamily="49" charset="0"/>
              </a:rPr>
              <a:t>ON </a:t>
            </a:r>
            <a:r>
              <a:rPr lang="en-IN" sz="1400" b="1" dirty="0" err="1" smtClean="0">
                <a:solidFill>
                  <a:schemeClr val="accent6">
                    <a:lumMod val="75000"/>
                  </a:schemeClr>
                </a:solidFill>
                <a:latin typeface="Courier New" pitchFamily="49" charset="0"/>
                <a:cs typeface="Courier New" pitchFamily="49" charset="0"/>
              </a:rPr>
              <a:t>sc.student_id</a:t>
            </a:r>
            <a:r>
              <a:rPr lang="en-IN" sz="1400" b="1" dirty="0" smtClean="0">
                <a:solidFill>
                  <a:schemeClr val="accent6">
                    <a:lumMod val="75000"/>
                  </a:schemeClr>
                </a:solidFill>
                <a:latin typeface="Courier New" pitchFamily="49" charset="0"/>
                <a:cs typeface="Courier New" pitchFamily="49" charset="0"/>
              </a:rPr>
              <a:t> = </a:t>
            </a:r>
            <a:r>
              <a:rPr lang="en-IN" sz="1400" b="1" dirty="0" err="1" smtClean="0">
                <a:solidFill>
                  <a:schemeClr val="accent6">
                    <a:lumMod val="75000"/>
                  </a:schemeClr>
                </a:solidFill>
                <a:latin typeface="Courier New" pitchFamily="49" charset="0"/>
                <a:cs typeface="Courier New" pitchFamily="49" charset="0"/>
              </a:rPr>
              <a:t>si.student_id</a:t>
            </a:r>
            <a:r>
              <a:rPr lang="en-IN" sz="1400" b="1" dirty="0" smtClean="0">
                <a:solidFill>
                  <a:schemeClr val="accent6">
                    <a:lumMod val="75000"/>
                  </a:schemeClr>
                </a:solidFill>
                <a:latin typeface="Courier New" pitchFamily="49" charset="0"/>
                <a:cs typeface="Courier New" pitchFamily="49" charset="0"/>
              </a:rPr>
              <a:t>;</a:t>
            </a:r>
          </a:p>
          <a:p>
            <a:pPr marL="0" indent="0">
              <a:buNone/>
            </a:pPr>
            <a:endParaRPr lang="en-IN" sz="1400" b="1" dirty="0" smtClean="0">
              <a:solidFill>
                <a:schemeClr val="accent6">
                  <a:lumMod val="75000"/>
                </a:schemeClr>
              </a:solidFill>
              <a:cs typeface="Arial" pitchFamily="34" charset="0"/>
            </a:endParaRPr>
          </a:p>
          <a:p>
            <a:pPr marL="0" indent="0">
              <a:buNone/>
            </a:pPr>
            <a:endParaRPr lang="en-US" sz="1400" b="1" dirty="0" smtClean="0">
              <a:solidFill>
                <a:schemeClr val="accent6">
                  <a:lumMod val="75000"/>
                </a:schemeClr>
              </a:solidFill>
              <a:cs typeface="Arial" pitchFamily="34" charset="0"/>
            </a:endParaRPr>
          </a:p>
          <a:p>
            <a:pPr marL="0" indent="0">
              <a:buNone/>
            </a:pPr>
            <a:endParaRPr lang="en-US" sz="1400" b="1" dirty="0" smtClean="0">
              <a:solidFill>
                <a:schemeClr val="accent6">
                  <a:lumMod val="75000"/>
                </a:schemeClr>
              </a:solidFill>
              <a:cs typeface="Arial" pitchFamily="34" charset="0"/>
            </a:endParaRPr>
          </a:p>
          <a:p>
            <a:pPr marL="0" indent="0">
              <a:buNone/>
            </a:pPr>
            <a:endParaRPr lang="en-US" sz="1400" b="1" dirty="0" smtClean="0">
              <a:cs typeface="Arial" pitchFamily="34" charset="0"/>
            </a:endParaRPr>
          </a:p>
          <a:p>
            <a:pPr marL="0" indent="0">
              <a:buNone/>
            </a:pPr>
            <a:endParaRPr lang="en-US" sz="1400" b="1" dirty="0" smtClean="0">
              <a:cs typeface="Arial" pitchFamily="34" charset="0"/>
            </a:endParaRPr>
          </a:p>
          <a:p>
            <a:pPr marL="0" indent="0">
              <a:buNone/>
            </a:pPr>
            <a:endParaRPr lang="en-US" sz="1800" dirty="0">
              <a:cs typeface="Arial" pitchFamily="34" charset="0"/>
            </a:endParaRPr>
          </a:p>
          <a:p>
            <a:pPr marL="0" indent="0">
              <a:buNone/>
            </a:pPr>
            <a:endParaRPr lang="en-US" sz="1800" dirty="0">
              <a:cs typeface="Arial" pitchFamily="34" charset="0"/>
            </a:endParaRPr>
          </a:p>
          <a:p>
            <a:pPr marL="0" indent="0">
              <a:buNone/>
            </a:pPr>
            <a:endParaRPr lang="en-US" sz="1800" dirty="0">
              <a:cs typeface="Arial" pitchFamily="34" charset="0"/>
            </a:endParaRPr>
          </a:p>
          <a:p>
            <a:pPr marL="0" indent="0">
              <a:buNone/>
            </a:pPr>
            <a:endParaRPr lang="en-US" sz="1800" dirty="0">
              <a:cs typeface="Arial" pitchFamily="34" charset="0"/>
            </a:endParaRPr>
          </a:p>
          <a:p>
            <a:pPr>
              <a:buNone/>
            </a:pPr>
            <a:endParaRPr lang="en-US" sz="1800" dirty="0">
              <a:cs typeface="Arial" pitchFamily="34" charset="0"/>
            </a:endParaRPr>
          </a:p>
          <a:p>
            <a:endParaRPr lang="en-US" sz="1800" dirty="0"/>
          </a:p>
        </p:txBody>
      </p:sp>
      <p:sp>
        <p:nvSpPr>
          <p:cNvPr id="6" name="Title 1"/>
          <p:cNvSpPr>
            <a:spLocks noGrp="1"/>
          </p:cNvSpPr>
          <p:nvPr>
            <p:ph type="title"/>
          </p:nvPr>
        </p:nvSpPr>
        <p:spPr>
          <a:noFill/>
          <a:ln>
            <a:noFill/>
          </a:ln>
        </p:spPr>
        <p:txBody>
          <a:bodyPr anchor="ctr"/>
          <a:lstStyle/>
          <a:p>
            <a:r>
              <a:rPr lang="en-IN" sz="3600" dirty="0"/>
              <a:t>Lend a </a:t>
            </a:r>
            <a:r>
              <a:rPr lang="en-IN" sz="3600" dirty="0" smtClean="0"/>
              <a:t>Hand: </a:t>
            </a:r>
            <a:r>
              <a:rPr lang="en-IN" sz="3600" dirty="0"/>
              <a:t>Solution</a:t>
            </a:r>
          </a:p>
        </p:txBody>
      </p:sp>
      <p:pic>
        <p:nvPicPr>
          <p:cNvPr id="9" name="Picture 8" descr="http://t2.gstatic.com/images?q=tbn:ANd9GcTq6Gw3TUbGqr1NfzAlLJNRtI_NL4uDHS0wJZ6Pn9ByRZwZ7-wEOQ"/>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543800" y="0"/>
            <a:ext cx="1447800" cy="8518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41</a:t>
            </a:fld>
            <a:endParaRPr lang="en-US" sz="1400" dirty="0"/>
          </a:p>
        </p:txBody>
      </p:sp>
    </p:spTree>
    <p:extLst>
      <p:ext uri="{BB962C8B-B14F-4D97-AF65-F5344CB8AC3E}">
        <p14:creationId xmlns:p14="http://schemas.microsoft.com/office/powerpoint/2010/main" val="24957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1000"/>
                                        <p:tgtEl>
                                          <p:spTgt spid="5">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1000"/>
                                        <p:tgtEl>
                                          <p:spTgt spid="5">
                                            <p:txEl>
                                              <p:pRg st="5" end="5"/>
                                            </p:txEl>
                                          </p:spTgt>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1000"/>
                                        <p:tgtEl>
                                          <p:spTgt spid="5">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1000"/>
                                        <p:tgtEl>
                                          <p:spTgt spid="5">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1000"/>
                                        <p:tgtEl>
                                          <p:spTgt spid="5">
                                            <p:txEl>
                                              <p:pRg st="8" end="8"/>
                                            </p:txEl>
                                          </p:spTgt>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fade">
                                      <p:cBhvr>
                                        <p:cTn id="35" dur="1000"/>
                                        <p:tgtEl>
                                          <p:spTgt spid="5">
                                            <p:txEl>
                                              <p:pRg st="10" end="10"/>
                                            </p:txEl>
                                          </p:spTgt>
                                        </p:tgtEl>
                                      </p:cBhvr>
                                    </p:animEffect>
                                  </p:childTnLst>
                                </p:cTn>
                              </p:par>
                            </p:childTnLst>
                          </p:cTn>
                        </p:par>
                        <p:par>
                          <p:cTn id="36" fill="hold">
                            <p:stCondLst>
                              <p:cond delay="5000"/>
                            </p:stCondLst>
                            <p:childTnLst>
                              <p:par>
                                <p:cTn id="37" presetID="10" presetClass="entr" presetSubtype="0" fill="hold" grpId="0" nodeType="after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1000"/>
                                        <p:tgtEl>
                                          <p:spTgt spid="5">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1000"/>
                                        <p:tgtEl>
                                          <p:spTgt spid="5">
                                            <p:txEl>
                                              <p:pRg st="12" end="1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fade">
                                      <p:cBhvr>
                                        <p:cTn id="45" dur="1000"/>
                                        <p:tgtEl>
                                          <p:spTgt spid="5">
                                            <p:txEl>
                                              <p:pRg st="13" end="13"/>
                                            </p:txEl>
                                          </p:spTgt>
                                        </p:tgtEl>
                                      </p:cBhvr>
                                    </p:animEffect>
                                  </p:childTnLst>
                                </p:cTn>
                              </p:par>
                            </p:childTnLst>
                          </p:cTn>
                        </p:par>
                        <p:par>
                          <p:cTn id="46" fill="hold">
                            <p:stCondLst>
                              <p:cond delay="6000"/>
                            </p:stCondLst>
                            <p:childTnLst>
                              <p:par>
                                <p:cTn id="47" presetID="10" presetClass="entr" presetSubtype="0" fill="hold" grpId="0" nodeType="after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Effect transition="in" filter="fade">
                                      <p:cBhvr>
                                        <p:cTn id="49" dur="1000"/>
                                        <p:tgtEl>
                                          <p:spTgt spid="5">
                                            <p:txEl>
                                              <p:pRg st="15" end="15"/>
                                            </p:txEl>
                                          </p:spTgt>
                                        </p:tgtEl>
                                      </p:cBhvr>
                                    </p:animEffect>
                                  </p:childTnLst>
                                </p:cTn>
                              </p:par>
                            </p:childTnLst>
                          </p:cTn>
                        </p:par>
                        <p:par>
                          <p:cTn id="50" fill="hold">
                            <p:stCondLst>
                              <p:cond delay="7000"/>
                            </p:stCondLst>
                            <p:childTnLst>
                              <p:par>
                                <p:cTn id="51" presetID="10" presetClass="entr" presetSubtype="0" fill="hold" grpId="0" nodeType="after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animEffect transition="in" filter="fade">
                                      <p:cBhvr>
                                        <p:cTn id="53" dur="1000"/>
                                        <p:tgtEl>
                                          <p:spTgt spid="5">
                                            <p:txEl>
                                              <p:pRg st="16" end="16"/>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
                                            <p:txEl>
                                              <p:pRg st="17" end="17"/>
                                            </p:txEl>
                                          </p:spTgt>
                                        </p:tgtEl>
                                        <p:attrNameLst>
                                          <p:attrName>style.visibility</p:attrName>
                                        </p:attrNameLst>
                                      </p:cBhvr>
                                      <p:to>
                                        <p:strVal val="visible"/>
                                      </p:to>
                                    </p:set>
                                    <p:animEffect transition="in" filter="fade">
                                      <p:cBhvr>
                                        <p:cTn id="56" dur="1000"/>
                                        <p:tgtEl>
                                          <p:spTgt spid="5">
                                            <p:txEl>
                                              <p:pRg st="17" end="17"/>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
                                            <p:txEl>
                                              <p:pRg st="18" end="18"/>
                                            </p:txEl>
                                          </p:spTgt>
                                        </p:tgtEl>
                                        <p:attrNameLst>
                                          <p:attrName>style.visibility</p:attrName>
                                        </p:attrNameLst>
                                      </p:cBhvr>
                                      <p:to>
                                        <p:strVal val="visible"/>
                                      </p:to>
                                    </p:set>
                                    <p:animEffect transition="in" filter="fade">
                                      <p:cBhvr>
                                        <p:cTn id="59" dur="10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anchor="ctr"/>
          <a:lstStyle/>
          <a:p>
            <a:r>
              <a:rPr lang="en-US" sz="3600" dirty="0"/>
              <a:t>Test Your Understanding </a:t>
            </a:r>
          </a:p>
        </p:txBody>
      </p:sp>
      <p:pic>
        <p:nvPicPr>
          <p:cNvPr id="6" name="Picture 29"/>
          <p:cNvPicPr>
            <a:picLocks noChangeAspect="1" noChangeArrowheads="1"/>
          </p:cNvPicPr>
          <p:nvPr/>
        </p:nvPicPr>
        <p:blipFill>
          <a:blip r:embed="rId2" cstate="print"/>
          <a:srcRect/>
          <a:stretch>
            <a:fillRect/>
          </a:stretch>
        </p:blipFill>
        <p:spPr bwMode="auto">
          <a:xfrm>
            <a:off x="8124825" y="37322"/>
            <a:ext cx="787288" cy="827088"/>
          </a:xfrm>
          <a:prstGeom prst="rect">
            <a:avLst/>
          </a:prstGeom>
          <a:noFill/>
          <a:ln w="9525" algn="ctr">
            <a:noFill/>
            <a:miter lim="800000"/>
            <a:headEnd/>
            <a:tailEnd/>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211" y="2285999"/>
            <a:ext cx="2756389" cy="3481755"/>
          </a:xfrm>
          <a:prstGeom prst="rect">
            <a:avLst/>
          </a:prstGeom>
        </p:spPr>
      </p:pic>
      <p:sp>
        <p:nvSpPr>
          <p:cNvPr id="9"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42</a:t>
            </a:fld>
            <a:endParaRPr lang="en-US" sz="1400" dirty="0"/>
          </a:p>
        </p:txBody>
      </p:sp>
      <p:graphicFrame>
        <p:nvGraphicFramePr>
          <p:cNvPr id="7" name="Content Placeholder 11"/>
          <p:cNvGraphicFramePr>
            <a:graphicFrameLocks/>
          </p:cNvGraphicFramePr>
          <p:nvPr>
            <p:extLst>
              <p:ext uri="{D42A27DB-BD31-4B8C-83A1-F6EECF244321}">
                <p14:modId xmlns:p14="http://schemas.microsoft.com/office/powerpoint/2010/main" val="4002585453"/>
              </p:ext>
            </p:extLst>
          </p:nvPr>
        </p:nvGraphicFramePr>
        <p:xfrm>
          <a:off x="304800" y="1295400"/>
          <a:ext cx="5168411" cy="487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7142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49F47FBC-D6B6-4828-808B-818E19AD7010}"/>
                                            </p:graphicEl>
                                          </p:spTgt>
                                        </p:tgtEl>
                                        <p:attrNameLst>
                                          <p:attrName>style.visibility</p:attrName>
                                        </p:attrNameLst>
                                      </p:cBhvr>
                                      <p:to>
                                        <p:strVal val="visible"/>
                                      </p:to>
                                    </p:set>
                                    <p:animEffect transition="in" filter="fade">
                                      <p:cBhvr>
                                        <p:cTn id="12" dur="2000"/>
                                        <p:tgtEl>
                                          <p:spTgt spid="7">
                                            <p:graphicEl>
                                              <a:dgm id="{49F47FBC-D6B6-4828-808B-818E19AD701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3C15786C-D805-48BC-ACC7-4B378F906B3A}"/>
                                            </p:graphicEl>
                                          </p:spTgt>
                                        </p:tgtEl>
                                        <p:attrNameLst>
                                          <p:attrName>style.visibility</p:attrName>
                                        </p:attrNameLst>
                                      </p:cBhvr>
                                      <p:to>
                                        <p:strVal val="visible"/>
                                      </p:to>
                                    </p:set>
                                    <p:animEffect transition="in" filter="fade">
                                      <p:cBhvr>
                                        <p:cTn id="17" dur="2000"/>
                                        <p:tgtEl>
                                          <p:spTgt spid="7">
                                            <p:graphicEl>
                                              <a:dgm id="{3C15786C-D805-48BC-ACC7-4B378F906B3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2FD28A3D-84CF-4C43-80E4-EB225D92D828}"/>
                                            </p:graphicEl>
                                          </p:spTgt>
                                        </p:tgtEl>
                                        <p:attrNameLst>
                                          <p:attrName>style.visibility</p:attrName>
                                        </p:attrNameLst>
                                      </p:cBhvr>
                                      <p:to>
                                        <p:strVal val="visible"/>
                                      </p:to>
                                    </p:set>
                                    <p:animEffect transition="in" filter="fade">
                                      <p:cBhvr>
                                        <p:cTn id="22" dur="2000"/>
                                        <p:tgtEl>
                                          <p:spTgt spid="7">
                                            <p:graphicEl>
                                              <a:dgm id="{2FD28A3D-84CF-4C43-80E4-EB225D92D82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EA5F0076-F840-4991-80E8-52A1BEBAE1CC}"/>
                                            </p:graphicEl>
                                          </p:spTgt>
                                        </p:tgtEl>
                                        <p:attrNameLst>
                                          <p:attrName>style.visibility</p:attrName>
                                        </p:attrNameLst>
                                      </p:cBhvr>
                                      <p:to>
                                        <p:strVal val="visible"/>
                                      </p:to>
                                    </p:set>
                                    <p:animEffect transition="in" filter="fade">
                                      <p:cBhvr>
                                        <p:cTn id="27" dur="2000"/>
                                        <p:tgtEl>
                                          <p:spTgt spid="7">
                                            <p:graphicEl>
                                              <a:dgm id="{EA5F0076-F840-4991-80E8-52A1BEBAE1C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graphicEl>
                                              <a:dgm id="{CF5B5CD3-02AE-463B-BF85-86EAD68C8EDB}"/>
                                            </p:graphicEl>
                                          </p:spTgt>
                                        </p:tgtEl>
                                        <p:attrNameLst>
                                          <p:attrName>style.visibility</p:attrName>
                                        </p:attrNameLst>
                                      </p:cBhvr>
                                      <p:to>
                                        <p:strVal val="visible"/>
                                      </p:to>
                                    </p:set>
                                    <p:animEffect transition="in" filter="fade">
                                      <p:cBhvr>
                                        <p:cTn id="32" dur="2000"/>
                                        <p:tgtEl>
                                          <p:spTgt spid="7">
                                            <p:graphicEl>
                                              <a:dgm id="{CF5B5CD3-02AE-463B-BF85-86EAD68C8EDB}"/>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graphicEl>
                                              <a:dgm id="{7B8B663A-457A-420C-B1EA-BD82DA3229F2}"/>
                                            </p:graphicEl>
                                          </p:spTgt>
                                        </p:tgtEl>
                                        <p:attrNameLst>
                                          <p:attrName>style.visibility</p:attrName>
                                        </p:attrNameLst>
                                      </p:cBhvr>
                                      <p:to>
                                        <p:strVal val="visible"/>
                                      </p:to>
                                    </p:set>
                                    <p:animEffect transition="in" filter="fade">
                                      <p:cBhvr>
                                        <p:cTn id="37" dur="2000"/>
                                        <p:tgtEl>
                                          <p:spTgt spid="7">
                                            <p:graphicEl>
                                              <a:dgm id="{7B8B663A-457A-420C-B1EA-BD82DA3229F2}"/>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graphicEl>
                                              <a:dgm id="{CAF7F96E-CD62-4F6F-8803-5084293285EA}"/>
                                            </p:graphicEl>
                                          </p:spTgt>
                                        </p:tgtEl>
                                        <p:attrNameLst>
                                          <p:attrName>style.visibility</p:attrName>
                                        </p:attrNameLst>
                                      </p:cBhvr>
                                      <p:to>
                                        <p:strVal val="visible"/>
                                      </p:to>
                                    </p:set>
                                    <p:animEffect transition="in" filter="fade">
                                      <p:cBhvr>
                                        <p:cTn id="42" dur="2000"/>
                                        <p:tgtEl>
                                          <p:spTgt spid="7">
                                            <p:graphicEl>
                                              <a:dgm id="{CAF7F96E-CD62-4F6F-8803-5084293285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anchor="ctr"/>
          <a:lstStyle/>
          <a:p>
            <a:r>
              <a:rPr lang="en-US" sz="3600" dirty="0"/>
              <a:t>Test Your Understanding </a:t>
            </a:r>
          </a:p>
        </p:txBody>
      </p:sp>
      <p:pic>
        <p:nvPicPr>
          <p:cNvPr id="6" name="Picture 29"/>
          <p:cNvPicPr>
            <a:picLocks noChangeAspect="1" noChangeArrowheads="1"/>
          </p:cNvPicPr>
          <p:nvPr/>
        </p:nvPicPr>
        <p:blipFill>
          <a:blip r:embed="rId2" cstate="print"/>
          <a:srcRect/>
          <a:stretch>
            <a:fillRect/>
          </a:stretch>
        </p:blipFill>
        <p:spPr bwMode="auto">
          <a:xfrm>
            <a:off x="8124825" y="37322"/>
            <a:ext cx="787288" cy="827088"/>
          </a:xfrm>
          <a:prstGeom prst="rect">
            <a:avLst/>
          </a:prstGeom>
          <a:noFill/>
          <a:ln w="9525" algn="ctr">
            <a:noFill/>
            <a:miter lim="800000"/>
            <a:headEnd/>
            <a:tailEnd/>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211" y="2285999"/>
            <a:ext cx="2756389" cy="3481755"/>
          </a:xfrm>
          <a:prstGeom prst="rect">
            <a:avLst/>
          </a:prstGeom>
        </p:spPr>
      </p:pic>
      <p:sp>
        <p:nvSpPr>
          <p:cNvPr id="9"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43</a:t>
            </a:fld>
            <a:endParaRPr lang="en-US" sz="1400" dirty="0"/>
          </a:p>
        </p:txBody>
      </p:sp>
      <p:graphicFrame>
        <p:nvGraphicFramePr>
          <p:cNvPr id="7" name="Content Placeholder 11"/>
          <p:cNvGraphicFramePr>
            <a:graphicFrameLocks/>
          </p:cNvGraphicFramePr>
          <p:nvPr>
            <p:extLst>
              <p:ext uri="{D42A27DB-BD31-4B8C-83A1-F6EECF244321}">
                <p14:modId xmlns:p14="http://schemas.microsoft.com/office/powerpoint/2010/main" val="4280490792"/>
              </p:ext>
            </p:extLst>
          </p:nvPr>
        </p:nvGraphicFramePr>
        <p:xfrm>
          <a:off x="304800" y="1371600"/>
          <a:ext cx="4800600"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7548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23E91FA6-6732-47E0-9825-900F7BE221B9}"/>
                                            </p:graphicEl>
                                          </p:spTgt>
                                        </p:tgtEl>
                                        <p:attrNameLst>
                                          <p:attrName>style.visibility</p:attrName>
                                        </p:attrNameLst>
                                      </p:cBhvr>
                                      <p:to>
                                        <p:strVal val="visible"/>
                                      </p:to>
                                    </p:set>
                                    <p:animEffect transition="in" filter="fade">
                                      <p:cBhvr>
                                        <p:cTn id="12" dur="2000"/>
                                        <p:tgtEl>
                                          <p:spTgt spid="7">
                                            <p:graphicEl>
                                              <a:dgm id="{23E91FA6-6732-47E0-9825-900F7BE221B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8A5F056E-9E26-4034-8123-69D5B8FDB21D}"/>
                                            </p:graphicEl>
                                          </p:spTgt>
                                        </p:tgtEl>
                                        <p:attrNameLst>
                                          <p:attrName>style.visibility</p:attrName>
                                        </p:attrNameLst>
                                      </p:cBhvr>
                                      <p:to>
                                        <p:strVal val="visible"/>
                                      </p:to>
                                    </p:set>
                                    <p:animEffect transition="in" filter="fade">
                                      <p:cBhvr>
                                        <p:cTn id="17" dur="2000"/>
                                        <p:tgtEl>
                                          <p:spTgt spid="7">
                                            <p:graphicEl>
                                              <a:dgm id="{8A5F056E-9E26-4034-8123-69D5B8FDB21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49F47FBC-D6B6-4828-808B-818E19AD7010}"/>
                                            </p:graphicEl>
                                          </p:spTgt>
                                        </p:tgtEl>
                                        <p:attrNameLst>
                                          <p:attrName>style.visibility</p:attrName>
                                        </p:attrNameLst>
                                      </p:cBhvr>
                                      <p:to>
                                        <p:strVal val="visible"/>
                                      </p:to>
                                    </p:set>
                                    <p:animEffect transition="in" filter="fade">
                                      <p:cBhvr>
                                        <p:cTn id="22" dur="2000"/>
                                        <p:tgtEl>
                                          <p:spTgt spid="7">
                                            <p:graphicEl>
                                              <a:dgm id="{49F47FBC-D6B6-4828-808B-818E19AD701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3C15786C-D805-48BC-ACC7-4B378F906B3A}"/>
                                            </p:graphicEl>
                                          </p:spTgt>
                                        </p:tgtEl>
                                        <p:attrNameLst>
                                          <p:attrName>style.visibility</p:attrName>
                                        </p:attrNameLst>
                                      </p:cBhvr>
                                      <p:to>
                                        <p:strVal val="visible"/>
                                      </p:to>
                                    </p:set>
                                    <p:animEffect transition="in" filter="fade">
                                      <p:cBhvr>
                                        <p:cTn id="27" dur="2000"/>
                                        <p:tgtEl>
                                          <p:spTgt spid="7">
                                            <p:graphicEl>
                                              <a:dgm id="{3C15786C-D805-48BC-ACC7-4B378F906B3A}"/>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graphicEl>
                                              <a:dgm id="{2FD28A3D-84CF-4C43-80E4-EB225D92D828}"/>
                                            </p:graphicEl>
                                          </p:spTgt>
                                        </p:tgtEl>
                                        <p:attrNameLst>
                                          <p:attrName>style.visibility</p:attrName>
                                        </p:attrNameLst>
                                      </p:cBhvr>
                                      <p:to>
                                        <p:strVal val="visible"/>
                                      </p:to>
                                    </p:set>
                                    <p:animEffect transition="in" filter="fade">
                                      <p:cBhvr>
                                        <p:cTn id="32" dur="2000"/>
                                        <p:tgtEl>
                                          <p:spTgt spid="7">
                                            <p:graphicEl>
                                              <a:dgm id="{2FD28A3D-84CF-4C43-80E4-EB225D92D82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066800"/>
            <a:ext cx="4724400" cy="5334000"/>
          </a:xfrm>
        </p:spPr>
        <p:txBody>
          <a:bodyPr/>
          <a:lstStyle/>
          <a:p>
            <a:pPr marL="365760" indent="-365760">
              <a:spcBef>
                <a:spcPts val="0"/>
              </a:spcBef>
              <a:spcAft>
                <a:spcPts val="0"/>
              </a:spcAft>
              <a:defRPr/>
            </a:pPr>
            <a:r>
              <a:rPr sz="2000" dirty="0" smtClean="0"/>
              <a:t>The key points covered in this chapter are:</a:t>
            </a:r>
          </a:p>
          <a:p>
            <a:pPr marL="681038" lvl="1">
              <a:spcBef>
                <a:spcPts val="0"/>
              </a:spcBef>
              <a:spcAft>
                <a:spcPts val="600"/>
              </a:spcAft>
              <a:buFont typeface="Calibri" pitchFamily="34" charset="0"/>
              <a:buChar char="−"/>
            </a:pPr>
            <a:r>
              <a:rPr lang="en-US" dirty="0"/>
              <a:t>SQL JOINS are used to query data from two or more tables, based on a relationship between certain columns in these </a:t>
            </a:r>
            <a:r>
              <a:rPr lang="en-US" dirty="0" smtClean="0"/>
              <a:t>tables.</a:t>
            </a:r>
            <a:endParaRPr lang="en-US" dirty="0"/>
          </a:p>
          <a:p>
            <a:pPr marL="681038" lvl="1">
              <a:spcBef>
                <a:spcPts val="0"/>
              </a:spcBef>
              <a:spcAft>
                <a:spcPts val="600"/>
              </a:spcAft>
              <a:buFont typeface="Calibri" pitchFamily="34" charset="0"/>
              <a:buChar char="−"/>
              <a:defRPr/>
            </a:pPr>
            <a:r>
              <a:rPr lang="en-US" dirty="0" smtClean="0"/>
              <a:t>JOINS are of two types:</a:t>
            </a:r>
          </a:p>
          <a:p>
            <a:pPr marL="1138238" lvl="3" indent="-285750">
              <a:spcBef>
                <a:spcPts val="0"/>
              </a:spcBef>
              <a:spcAft>
                <a:spcPts val="600"/>
              </a:spcAft>
              <a:buFont typeface="Arial" pitchFamily="34" charset="0"/>
              <a:buChar char="•"/>
              <a:defRPr/>
            </a:pPr>
            <a:r>
              <a:rPr lang="en-US" sz="1600" dirty="0" smtClean="0"/>
              <a:t>Theta Style and ANSI style</a:t>
            </a:r>
            <a:endParaRPr lang="en-US" sz="1600" dirty="0"/>
          </a:p>
          <a:p>
            <a:pPr marL="681038" lvl="1">
              <a:spcBef>
                <a:spcPts val="0"/>
              </a:spcBef>
              <a:spcAft>
                <a:spcPts val="600"/>
              </a:spcAft>
              <a:buFont typeface="Calibri" pitchFamily="34" charset="0"/>
              <a:buChar char="−"/>
              <a:defRPr/>
            </a:pPr>
            <a:r>
              <a:rPr lang="en-US" dirty="0"/>
              <a:t>CROSS JOIN returns the Cartesian product of rows from tables in the </a:t>
            </a:r>
            <a:r>
              <a:rPr lang="en-US" dirty="0" smtClean="0"/>
              <a:t>join</a:t>
            </a:r>
            <a:endParaRPr lang="en-US" dirty="0"/>
          </a:p>
          <a:p>
            <a:pPr marL="681038" lvl="1">
              <a:spcBef>
                <a:spcPts val="0"/>
              </a:spcBef>
              <a:spcAft>
                <a:spcPts val="600"/>
              </a:spcAft>
              <a:buFont typeface="Calibri" pitchFamily="34" charset="0"/>
              <a:buChar char="−"/>
            </a:pPr>
            <a:r>
              <a:rPr lang="en-US" dirty="0"/>
              <a:t>Inner join creates a new result table by combining column values of two tables (A and B) based upon the </a:t>
            </a:r>
            <a:r>
              <a:rPr lang="en-US" dirty="0" smtClean="0"/>
              <a:t>join-predicate</a:t>
            </a:r>
          </a:p>
          <a:p>
            <a:pPr marL="681038" lvl="1">
              <a:spcBef>
                <a:spcPts val="0"/>
              </a:spcBef>
              <a:spcAft>
                <a:spcPts val="600"/>
              </a:spcAft>
              <a:buFont typeface="Calibri" pitchFamily="34" charset="0"/>
              <a:buChar char="−"/>
            </a:pPr>
            <a:r>
              <a:rPr lang="en-US" dirty="0" smtClean="0"/>
              <a:t>The details of Outer JOIN, CROSS JOIN, LEFT OUTER JOIN, RIGHT OUTER JOIN, FULL OUTER JOIN, and SELF JOIN.</a:t>
            </a: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05400" y="1524000"/>
            <a:ext cx="4038600" cy="4111149"/>
          </a:xfrm>
        </p:spPr>
      </p:pic>
      <p:sp>
        <p:nvSpPr>
          <p:cNvPr id="3" name="Title 2"/>
          <p:cNvSpPr>
            <a:spLocks noGrp="1"/>
          </p:cNvSpPr>
          <p:nvPr>
            <p:ph type="title"/>
          </p:nvPr>
        </p:nvSpPr>
        <p:spPr>
          <a:noFill/>
          <a:ln>
            <a:noFill/>
          </a:ln>
        </p:spPr>
        <p:txBody>
          <a:bodyPr anchor="ctr"/>
          <a:lstStyle/>
          <a:p>
            <a:r>
              <a:rPr lang="en-US" sz="3600" dirty="0"/>
              <a:t>Summary</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7313" y="76200"/>
            <a:ext cx="743743" cy="74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44</a:t>
            </a:fld>
            <a:endParaRPr lang="en-US" sz="1400" dirty="0"/>
          </a:p>
        </p:txBody>
      </p:sp>
    </p:spTree>
    <p:extLst>
      <p:ext uri="{BB962C8B-B14F-4D97-AF65-F5344CB8AC3E}">
        <p14:creationId xmlns:p14="http://schemas.microsoft.com/office/powerpoint/2010/main" val="322751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8"/>
                                        </p:tgtEl>
                                        <p:attrNameLst>
                                          <p:attrName>r</p:attrName>
                                        </p:attrNameLst>
                                      </p:cBhvr>
                                    </p:animRot>
                                  </p:childTnLst>
                                </p:cTn>
                              </p:par>
                            </p:childTnLst>
                          </p:cTn>
                        </p:par>
                        <p:par>
                          <p:cTn id="7" fill="hold">
                            <p:stCondLst>
                              <p:cond delay="2000"/>
                            </p:stCondLst>
                            <p:childTnLst>
                              <p:par>
                                <p:cTn id="8" presetID="2" presetClass="entr" presetSubtype="8"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3000"/>
                            </p:stCondLst>
                            <p:childTnLst>
                              <p:par>
                                <p:cTn id="13" presetID="2" presetClass="entr" presetSubtype="8"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1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4000"/>
                            </p:stCondLst>
                            <p:childTnLst>
                              <p:par>
                                <p:cTn id="18" presetID="2" presetClass="entr" presetSubtype="8" fill="hold"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0"/>
                            </p:stCondLst>
                            <p:childTnLst>
                              <p:par>
                                <p:cTn id="23" presetID="2" presetClass="entr" presetSubtype="8"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1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6000"/>
                            </p:stCondLst>
                            <p:childTnLst>
                              <p:par>
                                <p:cTn id="28" presetID="2" presetClass="entr" presetSubtype="8" fill="hold"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32" fill="hold">
                            <p:stCondLst>
                              <p:cond delay="7000"/>
                            </p:stCondLst>
                            <p:childTnLst>
                              <p:par>
                                <p:cTn id="33" presetID="2" presetClass="entr" presetSubtype="8" fill="hold" nodeType="after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1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37" fill="hold">
                            <p:stCondLst>
                              <p:cond delay="8000"/>
                            </p:stCondLst>
                            <p:childTnLst>
                              <p:par>
                                <p:cTn id="38" presetID="2" presetClass="entr" presetSubtype="8" fill="hold" nodeType="after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 calcmode="lin" valueType="num">
                                      <p:cBhvr additive="base">
                                        <p:cTn id="40" dur="10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Website:</a:t>
            </a:r>
          </a:p>
          <a:p>
            <a:pPr lvl="1"/>
            <a:r>
              <a:rPr lang="en-US" dirty="0" smtClean="0">
                <a:hlinkClick r:id="rId2"/>
              </a:rPr>
              <a:t>http://en.wikipedia.org/wiki/Join_(SQL)</a:t>
            </a:r>
            <a:endParaRPr lang="en-US" dirty="0" smtClean="0"/>
          </a:p>
          <a:p>
            <a:pPr marL="457200" lvl="1" indent="0">
              <a:buNone/>
            </a:pPr>
            <a:endParaRPr lang="en-US" dirty="0" smtClean="0"/>
          </a:p>
          <a:p>
            <a:r>
              <a:rPr lang="en-US" sz="2000" dirty="0"/>
              <a:t>Books: </a:t>
            </a:r>
          </a:p>
          <a:p>
            <a:pPr lvl="1"/>
            <a:r>
              <a:rPr lang="en-US" dirty="0" smtClean="0"/>
              <a:t>O’Reilly SQL In </a:t>
            </a:r>
            <a:r>
              <a:rPr lang="en-US" dirty="0" err="1" smtClean="0"/>
              <a:t>NutShell</a:t>
            </a:r>
            <a:r>
              <a:rPr lang="en-US" dirty="0" smtClean="0"/>
              <a:t> Page No: 37, 144, 145, 146</a:t>
            </a:r>
          </a:p>
          <a:p>
            <a:pPr lvl="1"/>
            <a:r>
              <a:rPr lang="en-US" dirty="0" smtClean="0"/>
              <a:t>Oracle for Professionals - Covers Oracle 9i, 10g and 11g W CD By </a:t>
            </a:r>
            <a:r>
              <a:rPr lang="en-US" dirty="0" err="1" smtClean="0"/>
              <a:t>Sharanam</a:t>
            </a:r>
            <a:r>
              <a:rPr lang="en-US" dirty="0" smtClean="0"/>
              <a:t> Shah, </a:t>
            </a:r>
            <a:r>
              <a:rPr lang="en-US" dirty="0" err="1" smtClean="0"/>
              <a:t>Vaishali</a:t>
            </a:r>
            <a:r>
              <a:rPr lang="en-US" dirty="0" smtClean="0"/>
              <a:t> Shah Page no:451</a:t>
            </a:r>
          </a:p>
        </p:txBody>
      </p:sp>
      <p:sp>
        <p:nvSpPr>
          <p:cNvPr id="3" name="Title 2"/>
          <p:cNvSpPr>
            <a:spLocks noGrp="1"/>
          </p:cNvSpPr>
          <p:nvPr>
            <p:ph type="title"/>
          </p:nvPr>
        </p:nvSpPr>
        <p:spPr>
          <a:noFill/>
          <a:ln>
            <a:noFill/>
          </a:ln>
        </p:spPr>
        <p:txBody>
          <a:bodyPr anchor="ctr"/>
          <a:lstStyle/>
          <a:p>
            <a:r>
              <a:rPr lang="en-US" sz="3600"/>
              <a:t>Source</a:t>
            </a:r>
            <a:endParaRPr lang="en-US" sz="3600" dirty="0"/>
          </a:p>
        </p:txBody>
      </p:sp>
      <p:pic>
        <p:nvPicPr>
          <p:cNvPr id="6" name="Picture 7"/>
          <p:cNvPicPr>
            <a:picLocks noChangeAspect="1" noChangeArrowheads="1"/>
          </p:cNvPicPr>
          <p:nvPr/>
        </p:nvPicPr>
        <p:blipFill>
          <a:blip r:embed="rId3" cstate="print"/>
          <a:srcRect/>
          <a:stretch>
            <a:fillRect/>
          </a:stretch>
        </p:blipFill>
        <p:spPr bwMode="auto">
          <a:xfrm>
            <a:off x="8001000" y="0"/>
            <a:ext cx="838200" cy="838200"/>
          </a:xfrm>
          <a:prstGeom prst="rect">
            <a:avLst/>
          </a:prstGeom>
          <a:noFill/>
          <a:ln w="9525" algn="ctr">
            <a:noFill/>
            <a:miter lim="800000"/>
            <a:headEnd/>
            <a:tailEnd/>
          </a:ln>
        </p:spPr>
      </p:pic>
      <p:sp>
        <p:nvSpPr>
          <p:cNvPr id="7" name="Text Box 4"/>
          <p:cNvSpPr txBox="1">
            <a:spLocks noChangeArrowheads="1"/>
          </p:cNvSpPr>
          <p:nvPr/>
        </p:nvSpPr>
        <p:spPr bwMode="auto">
          <a:xfrm>
            <a:off x="304800" y="4572000"/>
            <a:ext cx="8534400" cy="1126462"/>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wrap="square">
            <a:spAutoFit/>
          </a:bodyPr>
          <a:lstStyle/>
          <a:p>
            <a:pPr indent="-365760" eaLnBrk="0" hangingPunct="0">
              <a:lnSpc>
                <a:spcPct val="120000"/>
              </a:lnSpc>
            </a:pPr>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10"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45</a:t>
            </a:fld>
            <a:endParaRPr lang="en-US" sz="1400" dirty="0"/>
          </a:p>
        </p:txBody>
      </p:sp>
    </p:spTree>
    <p:extLst>
      <p:ext uri="{BB962C8B-B14F-4D97-AF65-F5344CB8AC3E}">
        <p14:creationId xmlns:p14="http://schemas.microsoft.com/office/powerpoint/2010/main" val="425963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2000"/>
                                        <p:tgtEl>
                                          <p:spTgt spid="2">
                                            <p:txEl>
                                              <p:pRg st="3" end="3"/>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2000"/>
                                        <p:tgtEl>
                                          <p:spTgt spid="2">
                                            <p:txEl>
                                              <p:pRg st="4" end="4"/>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2000"/>
                                        <p:tgtEl>
                                          <p:spTgt spid="2">
                                            <p:txEl>
                                              <p:pRg st="5" end="5"/>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p:spPr>
        <p:txBody>
          <a:bodyPr anchor="ctr"/>
          <a:lstStyle/>
          <a:p>
            <a:r>
              <a:rPr lang="en-US" sz="3600" dirty="0"/>
              <a:t>Change Log</a:t>
            </a:r>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2667518187"/>
              </p:ext>
            </p:extLst>
          </p:nvPr>
        </p:nvGraphicFramePr>
        <p:xfrm>
          <a:off x="685799" y="1524000"/>
          <a:ext cx="7772402" cy="3298195"/>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1600">
                          <a:solidFill>
                            <a:schemeClr val="tx1">
                              <a:lumMod val="85000"/>
                              <a:lumOff val="15000"/>
                            </a:schemeClr>
                          </a:solidFill>
                          <a:effectLst/>
                        </a:rPr>
                        <a:t> </a:t>
                      </a:r>
                      <a:r>
                        <a:rPr lang="en-US" sz="1600" smtClean="0">
                          <a:solidFill>
                            <a:schemeClr val="tx1">
                              <a:lumMod val="85000"/>
                              <a:lumOff val="15000"/>
                            </a:schemeClr>
                          </a:solidFill>
                          <a:effectLst/>
                        </a:rPr>
                        <a:t>1-47</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Learning Content Team</a:t>
                      </a:r>
                    </a:p>
                    <a:p>
                      <a:pPr marL="0" marR="0">
                        <a:spcBef>
                          <a:spcPts val="0"/>
                        </a:spcBef>
                        <a:spcAft>
                          <a:spcPts val="0"/>
                        </a:spcAft>
                      </a:pPr>
                      <a:r>
                        <a:rPr lang="en-US" sz="1600" dirty="0" smtClean="0">
                          <a:solidFill>
                            <a:schemeClr val="tx1">
                              <a:lumMod val="85000"/>
                              <a:lumOff val="15000"/>
                            </a:schemeClr>
                          </a:solidFill>
                          <a:effectLst/>
                        </a:rPr>
                        <a:t>CI Team</a:t>
                      </a:r>
                    </a:p>
                    <a:p>
                      <a:pPr marL="0" marR="0">
                        <a:spcBef>
                          <a:spcPts val="0"/>
                        </a:spcBef>
                        <a:spcAft>
                          <a:spcPts val="0"/>
                        </a:spcAft>
                      </a:pPr>
                      <a:r>
                        <a:rPr lang="en-US" sz="1600" dirty="0" smtClean="0">
                          <a:solidFill>
                            <a:schemeClr val="tx1">
                              <a:lumMod val="85000"/>
                              <a:lumOff val="15000"/>
                            </a:schemeClr>
                          </a:solidFill>
                          <a:effectLst/>
                          <a:latin typeface="Calibri"/>
                          <a:ea typeface="Calibri"/>
                        </a:rPr>
                        <a:t>CATP</a:t>
                      </a:r>
                      <a:r>
                        <a:rPr lang="en-US" sz="1600" baseline="0" dirty="0" smtClean="0">
                          <a:solidFill>
                            <a:schemeClr val="tx1">
                              <a:lumMod val="85000"/>
                              <a:lumOff val="15000"/>
                            </a:schemeClr>
                          </a:solidFill>
                          <a:effectLst/>
                          <a:latin typeface="Calibri"/>
                          <a:ea typeface="Calibri"/>
                        </a:rPr>
                        <a:t> Technical Team</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a:solidFill>
                            <a:schemeClr val="tx1">
                              <a:lumMod val="85000"/>
                              <a:lumOff val="15000"/>
                            </a:schemeClr>
                          </a:solidFill>
                          <a:effectLst/>
                        </a:rPr>
                        <a:t> </a:t>
                      </a:r>
                      <a:r>
                        <a:rPr lang="en-US" sz="1600" dirty="0" smtClean="0">
                          <a:solidFill>
                            <a:schemeClr val="tx1">
                              <a:lumMod val="85000"/>
                              <a:lumOff val="15000"/>
                            </a:schemeClr>
                          </a:solidFill>
                          <a:effectLst/>
                        </a:rPr>
                        <a:t>17-05-2013</a:t>
                      </a:r>
                      <a:endParaRPr lang="en-US" sz="1600" dirty="0">
                        <a:solidFill>
                          <a:schemeClr val="tx1">
                            <a:lumMod val="85000"/>
                            <a:lumOff val="15000"/>
                          </a:schemeClr>
                        </a:solidFill>
                        <a:effectLst/>
                        <a:latin typeface="Calibri"/>
                        <a:ea typeface="Calibri"/>
                      </a:endParaRPr>
                    </a:p>
                  </a:txBody>
                  <a:tcPr marL="68580" marR="68580" marT="0" marB="0"/>
                </a:tc>
                <a:tc>
                  <a:txBody>
                    <a:bodyPr/>
                    <a:lstStyle/>
                    <a:p>
                      <a:pPr marL="0" marR="0">
                        <a:spcBef>
                          <a:spcPts val="0"/>
                        </a:spcBef>
                        <a:spcAft>
                          <a:spcPts val="0"/>
                        </a:spcAft>
                      </a:pPr>
                      <a:r>
                        <a:rPr lang="en-US" sz="1600" dirty="0" smtClean="0">
                          <a:solidFill>
                            <a:schemeClr val="tx1">
                              <a:lumMod val="85000"/>
                              <a:lumOff val="15000"/>
                            </a:schemeClr>
                          </a:solidFill>
                          <a:effectLst/>
                        </a:rPr>
                        <a:t>Base-lining</a:t>
                      </a:r>
                      <a:r>
                        <a:rPr lang="en-US" sz="1600" baseline="0" dirty="0" smtClean="0">
                          <a:solidFill>
                            <a:schemeClr val="tx1">
                              <a:lumMod val="85000"/>
                              <a:lumOff val="15000"/>
                            </a:schemeClr>
                          </a:solidFill>
                          <a:effectLst/>
                        </a:rPr>
                        <a:t> content</a:t>
                      </a:r>
                      <a:endParaRPr lang="en-US" sz="1600" dirty="0">
                        <a:solidFill>
                          <a:schemeClr val="tx1">
                            <a:lumMod val="85000"/>
                            <a:lumOff val="15000"/>
                          </a:schemeClr>
                        </a:solidFill>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9"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46</a:t>
            </a:fld>
            <a:endParaRPr lang="en-US" sz="1400" dirty="0"/>
          </a:p>
        </p:txBody>
      </p:sp>
    </p:spTree>
    <p:extLst>
      <p:ext uri="{BB962C8B-B14F-4D97-AF65-F5344CB8AC3E}">
        <p14:creationId xmlns:p14="http://schemas.microsoft.com/office/powerpoint/2010/main" val="55398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dirty="0" smtClean="0">
                <a:solidFill>
                  <a:schemeClr val="bg1"/>
                </a:solidFill>
                <a:latin typeface="Myriad Pro" pitchFamily="34" charset="0"/>
                <a:ea typeface="+mj-ea"/>
                <a:cs typeface="+mj-cs"/>
              </a:rPr>
              <a:t>You have successfully </a:t>
            </a:r>
            <a:r>
              <a:rPr lang="en-US" sz="2200" dirty="0">
                <a:solidFill>
                  <a:schemeClr val="bg1"/>
                </a:solidFill>
                <a:latin typeface="Myriad Pro" pitchFamily="34" charset="0"/>
                <a:ea typeface="+mj-ea"/>
                <a:cs typeface="+mj-cs"/>
              </a:rPr>
              <a:t>completed this session on Joins and Their Types</a:t>
            </a:r>
          </a:p>
        </p:txBody>
      </p:sp>
      <p:sp>
        <p:nvSpPr>
          <p:cNvPr id="4" name="Rectangle 3"/>
          <p:cNvSpPr/>
          <p:nvPr/>
        </p:nvSpPr>
        <p:spPr>
          <a:xfrm>
            <a:off x="0" y="2286000"/>
            <a:ext cx="5562600" cy="430887"/>
          </a:xfrm>
          <a:prstGeom prst="rect">
            <a:avLst/>
          </a:prstGeom>
        </p:spPr>
        <p:txBody>
          <a:bodyPr wrap="square">
            <a:spAutoFit/>
          </a:bodyPr>
          <a:lstStyle/>
          <a:p>
            <a:pPr lvl="1" fontAlgn="auto">
              <a:spcBef>
                <a:spcPts val="0"/>
              </a:spcBef>
              <a:spcAft>
                <a:spcPts val="0"/>
              </a:spcAft>
              <a:defRPr/>
            </a:pPr>
            <a:r>
              <a:rPr lang="en-US" sz="2200" b="1" dirty="0" smtClean="0">
                <a:latin typeface="Myriad Pro" pitchFamily="34" charset="0"/>
                <a:cs typeface="Arial" pitchFamily="34" charset="0"/>
              </a:rPr>
              <a:t>ANSI SQL</a:t>
            </a:r>
            <a:endParaRPr lang="en-US" sz="2200" b="1" dirty="0">
              <a:latin typeface="Myriad Pro" pitchFamily="34" charset="0"/>
              <a:cs typeface="Arial" pitchFamily="34" charset="0"/>
            </a:endParaRP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47</a:t>
            </a:fld>
            <a:endParaRPr lang="en-US" sz="1400" dirty="0"/>
          </a:p>
        </p:txBody>
      </p:sp>
    </p:spTree>
    <p:extLst>
      <p:ext uri="{BB962C8B-B14F-4D97-AF65-F5344CB8AC3E}">
        <p14:creationId xmlns:p14="http://schemas.microsoft.com/office/powerpoint/2010/main" val="9999118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762000"/>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288925">
              <a:spcBef>
                <a:spcPts val="0"/>
              </a:spcBef>
              <a:spcAft>
                <a:spcPts val="600"/>
              </a:spcAft>
            </a:pPr>
            <a:r>
              <a:rPr lang="en-US" dirty="0"/>
              <a:t>For the complete understanding of ANSI SQL, we are going to make use of Product Management System (PMS) for ABC Traders.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sp>
        <p:nvSpPr>
          <p:cNvPr id="27" name="Title 1"/>
          <p:cNvSpPr>
            <a:spLocks noGrp="1"/>
          </p:cNvSpPr>
          <p:nvPr>
            <p:ph type="title"/>
          </p:nvPr>
        </p:nvSpPr>
        <p:spPr>
          <a:noFill/>
          <a:ln>
            <a:noFill/>
          </a:ln>
        </p:spPr>
        <p:txBody>
          <a:bodyPr anchor="ctr"/>
          <a:lstStyle/>
          <a:p>
            <a:r>
              <a:rPr lang="en-US" sz="3600" dirty="0"/>
              <a:t>Scenario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3352800"/>
            <a:ext cx="8305800" cy="2031325"/>
          </a:xfrm>
          <a:prstGeom prst="rect">
            <a:avLst/>
          </a:prstGeom>
          <a:noFill/>
        </p:spPr>
        <p:txBody>
          <a:bodyPr wrap="square" rtlCol="0">
            <a:spAutoFit/>
          </a:bodyPr>
          <a:lstStyle/>
          <a:p>
            <a:pPr marL="288925" indent="-285750">
              <a:buFont typeface="Arial" pitchFamily="34" charset="0"/>
              <a:buChar char="•"/>
            </a:pPr>
            <a:r>
              <a:rPr lang="en-US" dirty="0">
                <a:solidFill>
                  <a:prstClr val="black"/>
                </a:solidFill>
              </a:rPr>
              <a:t>ABC Traders is a company which buys collectable model cars, trains, trucks, </a:t>
            </a:r>
            <a:r>
              <a:rPr lang="en-US" dirty="0" smtClean="0">
                <a:solidFill>
                  <a:prstClr val="black"/>
                </a:solidFill>
              </a:rPr>
              <a:t>buses, and </a:t>
            </a:r>
            <a:r>
              <a:rPr lang="en-US" dirty="0">
                <a:solidFill>
                  <a:prstClr val="black"/>
                </a:solidFill>
              </a:rPr>
              <a:t>ships directly from manufacturers and </a:t>
            </a:r>
            <a:r>
              <a:rPr lang="en-US" dirty="0" smtClean="0">
                <a:solidFill>
                  <a:prstClr val="black"/>
                </a:solidFill>
              </a:rPr>
              <a:t>sell </a:t>
            </a:r>
            <a:r>
              <a:rPr lang="en-US" dirty="0">
                <a:solidFill>
                  <a:prstClr val="black"/>
                </a:solidFill>
              </a:rPr>
              <a:t>them to distributors across the globe. In order to manage the stocking, supply, and payment </a:t>
            </a:r>
            <a:r>
              <a:rPr lang="en-US" dirty="0" smtClean="0">
                <a:solidFill>
                  <a:prstClr val="black"/>
                </a:solidFill>
              </a:rPr>
              <a:t>transactions, </a:t>
            </a:r>
            <a:r>
              <a:rPr lang="en-US" dirty="0">
                <a:solidFill>
                  <a:prstClr val="black"/>
                </a:solidFill>
              </a:rPr>
              <a:t>the above mentioned software is </a:t>
            </a:r>
            <a:r>
              <a:rPr lang="en-US" dirty="0" smtClean="0">
                <a:solidFill>
                  <a:prstClr val="black"/>
                </a:solidFill>
              </a:rPr>
              <a:t>developed.</a:t>
            </a:r>
          </a:p>
          <a:p>
            <a:pPr marL="288925" indent="-285750">
              <a:buFont typeface="Arial" pitchFamily="34" charset="0"/>
              <a:buChar char="•"/>
            </a:pPr>
            <a:r>
              <a:rPr lang="en-US" dirty="0" smtClean="0">
                <a:solidFill>
                  <a:prstClr val="black"/>
                </a:solidFill>
              </a:rPr>
              <a:t>As </a:t>
            </a:r>
            <a:r>
              <a:rPr lang="en-US" dirty="0">
                <a:solidFill>
                  <a:prstClr val="black"/>
                </a:solidFill>
              </a:rPr>
              <a:t>per the requirement of the trading company, </a:t>
            </a:r>
            <a:r>
              <a:rPr lang="en-US" dirty="0" smtClean="0">
                <a:solidFill>
                  <a:prstClr val="black"/>
                </a:solidFill>
              </a:rPr>
              <a:t>an </a:t>
            </a:r>
            <a:r>
              <a:rPr lang="en-US" dirty="0">
                <a:solidFill>
                  <a:prstClr val="black"/>
                </a:solidFill>
              </a:rPr>
              <a:t>inventory system is developed to collect the information of the </a:t>
            </a:r>
            <a:r>
              <a:rPr lang="en-US" dirty="0" smtClean="0">
                <a:solidFill>
                  <a:prstClr val="black"/>
                </a:solidFill>
              </a:rPr>
              <a:t>products, customers, </a:t>
            </a:r>
            <a:r>
              <a:rPr lang="en-US" dirty="0">
                <a:solidFill>
                  <a:prstClr val="black"/>
                </a:solidFill>
              </a:rPr>
              <a:t>and their payment processing.</a:t>
            </a:r>
          </a:p>
          <a:p>
            <a:endParaRPr lang="en-US" dirty="0">
              <a:solidFill>
                <a:prstClr val="black"/>
              </a:solidFill>
            </a:endParaRPr>
          </a:p>
        </p:txBody>
      </p:sp>
      <p:sp>
        <p:nvSpPr>
          <p:cNvPr id="7" name="Slide Number Placeholder 18"/>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prstClr val="black"/>
                </a:solidFill>
              </a:rPr>
              <a:t>5</a:t>
            </a:r>
            <a:endParaRPr lang="en-US" sz="1400" dirty="0">
              <a:solidFill>
                <a:prstClr val="black"/>
              </a:solidFill>
            </a:endParaRPr>
          </a:p>
        </p:txBody>
      </p:sp>
    </p:spTree>
    <p:extLst>
      <p:ext uri="{BB962C8B-B14F-4D97-AF65-F5344CB8AC3E}">
        <p14:creationId xmlns:p14="http://schemas.microsoft.com/office/powerpoint/2010/main" val="134023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arn(inVertical)">
                                      <p:cBhvr>
                                        <p:cTn id="11" dur="500"/>
                                        <p:tgtEl>
                                          <p:spTgt spid="20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143000"/>
            <a:ext cx="8382000" cy="4946650"/>
          </a:xfrm>
        </p:spPr>
        <p:txBody>
          <a:bodyPr/>
          <a:lstStyle/>
          <a:p>
            <a:pPr marL="0" indent="-365760">
              <a:spcBef>
                <a:spcPts val="0"/>
              </a:spcBef>
            </a:pPr>
            <a:r>
              <a:rPr lang="en-US" dirty="0"/>
              <a:t>There are many entities involved in Product Management System. </a:t>
            </a:r>
          </a:p>
          <a:p>
            <a:pPr marL="0" indent="-365760">
              <a:spcBef>
                <a:spcPts val="0"/>
              </a:spcBef>
            </a:pPr>
            <a:r>
              <a:rPr lang="en-US" dirty="0" smtClean="0"/>
              <a:t>We will be dealing with PMS throughout </a:t>
            </a:r>
            <a:r>
              <a:rPr lang="en-US" dirty="0"/>
              <a:t>this </a:t>
            </a:r>
            <a:r>
              <a:rPr lang="en-US" dirty="0" smtClean="0"/>
              <a:t>session.</a:t>
            </a:r>
            <a:endParaRPr lang="en-US" dirty="0"/>
          </a:p>
          <a:p>
            <a:pPr marL="0" indent="0">
              <a:buNone/>
            </a:pPr>
            <a:endParaRPr lang="en-US" dirty="0"/>
          </a:p>
        </p:txBody>
      </p:sp>
      <p:sp>
        <p:nvSpPr>
          <p:cNvPr id="19" name="Slide Number Placeholder 18"/>
          <p:cNvSpPr>
            <a:spLocks noGrp="1"/>
          </p:cNvSpPr>
          <p:nvPr>
            <p:ph type="sldNum" sz="quarter" idx="10"/>
          </p:nvPr>
        </p:nvSpPr>
        <p:spPr/>
        <p:txBody>
          <a:bodyPr/>
          <a:lstStyle/>
          <a:p>
            <a:fld id="{47ED8886-DB3B-44F4-9A80-E6A224679F20}" type="slidenum">
              <a:rPr lang="en-US" smtClean="0">
                <a:solidFill>
                  <a:prstClr val="black"/>
                </a:solidFill>
              </a:rPr>
              <a:pPr/>
              <a:t>6</a:t>
            </a:fld>
            <a:endParaRPr lang="en-US" dirty="0">
              <a:solidFill>
                <a:prstClr val="black"/>
              </a:solidFill>
            </a:endParaRPr>
          </a:p>
        </p:txBody>
      </p:sp>
      <p:sp>
        <p:nvSpPr>
          <p:cNvPr id="8" name="Title 7"/>
          <p:cNvSpPr>
            <a:spLocks noGrp="1"/>
          </p:cNvSpPr>
          <p:nvPr>
            <p:ph type="title"/>
          </p:nvPr>
        </p:nvSpPr>
        <p:spPr>
          <a:noFill/>
          <a:ln>
            <a:noFill/>
          </a:ln>
        </p:spPr>
        <p:txBody>
          <a:bodyPr anchor="ctr"/>
          <a:lstStyle/>
          <a:p>
            <a:r>
              <a:rPr lang="en-US" sz="3600" dirty="0"/>
              <a:t>Database Tables</a:t>
            </a: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Payments</a:t>
            </a:r>
          </a:p>
          <a:p>
            <a:pPr algn="ctr">
              <a:lnSpc>
                <a:spcPct val="120000"/>
              </a:lnSpc>
            </a:pPr>
            <a:r>
              <a:rPr lang="en-US" sz="1400" dirty="0">
                <a:solidFill>
                  <a:prstClr val="white"/>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23035" y="2093024"/>
            <a:ext cx="1842774" cy="2068515"/>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Customer</a:t>
            </a:r>
          </a:p>
          <a:p>
            <a:pPr algn="ctr">
              <a:lnSpc>
                <a:spcPct val="120000"/>
              </a:lnSpc>
            </a:pPr>
            <a:r>
              <a:rPr lang="en-US" sz="1400" dirty="0">
                <a:solidFill>
                  <a:prstClr val="white"/>
                </a:solidFill>
                <a:ea typeface="Times New Roman"/>
                <a:cs typeface="Mangal"/>
              </a:rPr>
              <a:t>To maintain customer </a:t>
            </a:r>
            <a:r>
              <a:rPr lang="en-US" sz="1400" dirty="0" smtClean="0">
                <a:solidFill>
                  <a:prstClr val="white"/>
                </a:solidFill>
                <a:ea typeface="Times New Roman"/>
                <a:cs typeface="Mangal"/>
              </a:rPr>
              <a:t>details, </a:t>
            </a:r>
            <a:r>
              <a:rPr lang="en-US" sz="1400" dirty="0">
                <a:solidFill>
                  <a:prstClr val="white"/>
                </a:solidFill>
                <a:ea typeface="Times New Roman"/>
                <a:cs typeface="Mangal"/>
              </a:rPr>
              <a:t>for example, </a:t>
            </a:r>
            <a:r>
              <a:rPr lang="en-US" sz="1400" dirty="0" smtClean="0">
                <a:solidFill>
                  <a:prstClr val="white"/>
                </a:solidFill>
                <a:ea typeface="Times New Roman"/>
                <a:cs typeface="Mangal"/>
              </a:rPr>
              <a:t>customer name</a:t>
            </a:r>
            <a:r>
              <a:rPr lang="en-US" sz="1400" dirty="0">
                <a:solidFill>
                  <a:prstClr val="white"/>
                </a:solidFill>
                <a:ea typeface="Times New Roman"/>
                <a:cs typeface="Mangal"/>
              </a:rPr>
              <a:t>, </a:t>
            </a:r>
            <a:r>
              <a:rPr lang="en-US" sz="1400" dirty="0" smtClean="0">
                <a:solidFill>
                  <a:prstClr val="white"/>
                </a:solidFill>
                <a:ea typeface="Times New Roman"/>
                <a:cs typeface="Mangal"/>
              </a:rPr>
              <a:t>address, </a:t>
            </a:r>
            <a:r>
              <a:rPr lang="en-US" sz="1400" dirty="0">
                <a:solidFill>
                  <a:prstClr val="white"/>
                </a:solidFill>
                <a:ea typeface="Times New Roman"/>
                <a:cs typeface="Mangal"/>
              </a:rPr>
              <a:t>and so on.</a:t>
            </a:r>
          </a:p>
          <a:p>
            <a:pPr algn="ctr">
              <a:lnSpc>
                <a:spcPct val="120000"/>
              </a:lnSpc>
            </a:pPr>
            <a:r>
              <a:rPr lang="en-US" sz="1300" b="1" dirty="0">
                <a:solidFill>
                  <a:prstClr val="white"/>
                </a:solidFill>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Orders</a:t>
            </a:r>
          </a:p>
          <a:p>
            <a:pPr algn="ctr">
              <a:lnSpc>
                <a:spcPct val="120000"/>
              </a:lnSpc>
            </a:pPr>
            <a:r>
              <a:rPr lang="en-US" sz="1400" dirty="0">
                <a:solidFill>
                  <a:prstClr val="white"/>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470061" y="1994914"/>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Offices</a:t>
            </a:r>
            <a:r>
              <a:rPr lang="en-US" sz="1400" b="1" dirty="0">
                <a:solidFill>
                  <a:srgbClr val="0000FF"/>
                </a:solidFill>
                <a:ea typeface="Times New Roman"/>
                <a:cs typeface="Mangal"/>
              </a:rPr>
              <a:t> </a:t>
            </a:r>
          </a:p>
          <a:p>
            <a:pPr algn="ctr">
              <a:lnSpc>
                <a:spcPct val="120000"/>
              </a:lnSpc>
            </a:pPr>
            <a:r>
              <a:rPr lang="en-US" sz="1400" dirty="0">
                <a:solidFill>
                  <a:prstClr val="white"/>
                </a:solidFill>
                <a:ea typeface="Times New Roman"/>
                <a:cs typeface="Mangal"/>
              </a:rPr>
              <a:t>To maintain information of </a:t>
            </a:r>
            <a:r>
              <a:rPr lang="en-US" sz="1400" dirty="0" smtClean="0">
                <a:solidFill>
                  <a:prstClr val="white"/>
                </a:solidFill>
                <a:ea typeface="Times New Roman"/>
                <a:cs typeface="Mangal"/>
              </a:rPr>
              <a:t>offices, for example, office </a:t>
            </a:r>
            <a:r>
              <a:rPr lang="en-US" sz="1400" dirty="0">
                <a:solidFill>
                  <a:prstClr val="white"/>
                </a:solidFill>
                <a:ea typeface="Times New Roman"/>
                <a:cs typeface="Mangal"/>
              </a:rPr>
              <a:t>code, address, </a:t>
            </a:r>
            <a:r>
              <a:rPr lang="en-US" sz="1400" dirty="0" smtClean="0">
                <a:solidFill>
                  <a:prstClr val="white"/>
                </a:solidFill>
                <a:ea typeface="Times New Roman"/>
                <a:cs typeface="Mangal"/>
              </a:rPr>
              <a:t>city, and so on. </a:t>
            </a:r>
            <a:endParaRPr lang="en-US" sz="1400" dirty="0">
              <a:solidFill>
                <a:prstClr val="white"/>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Employees</a:t>
            </a:r>
          </a:p>
          <a:p>
            <a:pPr algn="ctr">
              <a:lnSpc>
                <a:spcPct val="120000"/>
              </a:lnSpc>
            </a:pPr>
            <a:r>
              <a:rPr lang="en-US" sz="1400" dirty="0">
                <a:solidFill>
                  <a:prstClr val="white"/>
                </a:solidFill>
                <a:ea typeface="Times New Roman"/>
                <a:cs typeface="Mangal"/>
              </a:rPr>
              <a:t>To maintain employee </a:t>
            </a:r>
          </a:p>
          <a:p>
            <a:pPr algn="ctr">
              <a:lnSpc>
                <a:spcPct val="120000"/>
              </a:lnSpc>
            </a:pPr>
            <a:r>
              <a:rPr lang="en-US" sz="1400" dirty="0">
                <a:solidFill>
                  <a:prstClr val="white"/>
                </a:solidFill>
                <a:ea typeface="Times New Roman"/>
                <a:cs typeface="Mangal"/>
              </a:rPr>
              <a:t>details, for example, </a:t>
            </a:r>
            <a:r>
              <a:rPr lang="en-US" sz="1400" dirty="0" smtClean="0">
                <a:solidFill>
                  <a:prstClr val="white"/>
                </a:solidFill>
                <a:ea typeface="Times New Roman"/>
                <a:cs typeface="Mangal"/>
              </a:rPr>
              <a:t>ID</a:t>
            </a:r>
            <a:r>
              <a:rPr lang="en-US" sz="1400" b="1" dirty="0" smtClean="0">
                <a:solidFill>
                  <a:prstClr val="white"/>
                </a:solidFill>
                <a:ea typeface="Times New Roman"/>
                <a:cs typeface="Mangal"/>
              </a:rPr>
              <a:t>, </a:t>
            </a:r>
            <a:r>
              <a:rPr lang="en-US" sz="1400" dirty="0" smtClean="0">
                <a:solidFill>
                  <a:prstClr val="white"/>
                </a:solidFill>
                <a:ea typeface="Times New Roman"/>
                <a:cs typeface="Mangal"/>
              </a:rPr>
              <a:t>name</a:t>
            </a:r>
            <a:r>
              <a:rPr lang="en-US" sz="1400" b="1" dirty="0" smtClean="0">
                <a:solidFill>
                  <a:prstClr val="white"/>
                </a:solidFill>
                <a:ea typeface="Times New Roman"/>
                <a:cs typeface="Mangal"/>
              </a:rPr>
              <a:t>, </a:t>
            </a:r>
            <a:r>
              <a:rPr lang="en-US" sz="1400" dirty="0">
                <a:solidFill>
                  <a:prstClr val="white"/>
                </a:solidFill>
                <a:ea typeface="Times New Roman"/>
                <a:cs typeface="Mangal"/>
              </a:rPr>
              <a:t>and so on</a:t>
            </a:r>
            <a:r>
              <a:rPr lang="en-US" sz="1400" b="1" dirty="0" smtClean="0">
                <a:solidFill>
                  <a:prstClr val="white"/>
                </a:solidFill>
                <a:ea typeface="Times New Roman"/>
                <a:cs typeface="Mangal"/>
              </a:rPr>
              <a:t>. </a:t>
            </a:r>
            <a:endParaRPr lang="en-US" sz="1400" b="1" dirty="0">
              <a:solidFill>
                <a:prstClr val="white"/>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Products</a:t>
            </a:r>
          </a:p>
          <a:p>
            <a:pPr algn="ctr">
              <a:lnSpc>
                <a:spcPct val="120000"/>
              </a:lnSpc>
            </a:pPr>
            <a:r>
              <a:rPr lang="en-US" sz="1400" dirty="0">
                <a:solidFill>
                  <a:prstClr val="white"/>
                </a:solidFill>
                <a:ea typeface="Times New Roman"/>
                <a:cs typeface="Mangal"/>
              </a:rPr>
              <a:t>To maintain information of </a:t>
            </a:r>
            <a:r>
              <a:rPr lang="en-US" sz="1400" dirty="0" smtClean="0">
                <a:solidFill>
                  <a:prstClr val="white"/>
                </a:solidFill>
                <a:ea typeface="Times New Roman"/>
                <a:cs typeface="Mangal"/>
              </a:rPr>
              <a:t>products, </a:t>
            </a:r>
            <a:r>
              <a:rPr lang="en-US" sz="1400" dirty="0">
                <a:solidFill>
                  <a:prstClr val="white"/>
                </a:solidFill>
                <a:ea typeface="Times New Roman"/>
                <a:cs typeface="Mangal"/>
              </a:rPr>
              <a:t>for example, </a:t>
            </a:r>
            <a:r>
              <a:rPr lang="en-US" sz="1400" dirty="0" smtClean="0">
                <a:solidFill>
                  <a:prstClr val="white"/>
                </a:solidFill>
                <a:ea typeface="Times New Roman"/>
                <a:cs typeface="Mangal"/>
              </a:rPr>
              <a:t>product ID, name, </a:t>
            </a:r>
            <a:r>
              <a:rPr lang="en-US" sz="1400" dirty="0">
                <a:solidFill>
                  <a:prstClr val="white"/>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prstClr val="white"/>
                </a:solidFill>
                <a:ea typeface="Times New Roman"/>
                <a:cs typeface="Mangal"/>
              </a:rPr>
              <a:t>Order Details</a:t>
            </a:r>
          </a:p>
          <a:p>
            <a:pPr algn="ctr">
              <a:lnSpc>
                <a:spcPct val="120000"/>
              </a:lnSpc>
            </a:pPr>
            <a:r>
              <a:rPr lang="en-US" sz="1400" dirty="0">
                <a:solidFill>
                  <a:prstClr val="white"/>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287514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bg/>
                                          </p:spTgt>
                                        </p:tgtEl>
                                        <p:attrNameLst>
                                          <p:attrName>style.visibility</p:attrName>
                                        </p:attrNameLst>
                                      </p:cBhvr>
                                      <p:to>
                                        <p:strVal val="visible"/>
                                      </p:to>
                                    </p:set>
                                    <p:animEffect transition="in" filter="fade">
                                      <p:cBhvr>
                                        <p:cTn id="15" dur="1000"/>
                                        <p:tgtEl>
                                          <p:spTgt spid="15">
                                            <p:bg/>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fade">
                                      <p:cBhvr>
                                        <p:cTn id="19" dur="1000"/>
                                        <p:tgtEl>
                                          <p:spTgt spid="15">
                                            <p:txEl>
                                              <p:pRg st="0" end="0"/>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Effect transition="in" filter="fade">
                                      <p:cBhvr>
                                        <p:cTn id="23" dur="1000"/>
                                        <p:tgtEl>
                                          <p:spTgt spid="15">
                                            <p:txEl>
                                              <p:pRg st="1" end="1"/>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bg/>
                                          </p:spTgt>
                                        </p:tgtEl>
                                        <p:attrNameLst>
                                          <p:attrName>style.visibility</p:attrName>
                                        </p:attrNameLst>
                                      </p:cBhvr>
                                      <p:to>
                                        <p:strVal val="visible"/>
                                      </p:to>
                                    </p:set>
                                    <p:animEffect transition="in" filter="fade">
                                      <p:cBhvr>
                                        <p:cTn id="27" dur="1000"/>
                                        <p:tgtEl>
                                          <p:spTgt spid="13">
                                            <p:bg/>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fade">
                                      <p:cBhvr>
                                        <p:cTn id="31" dur="1000"/>
                                        <p:tgtEl>
                                          <p:spTgt spid="13">
                                            <p:txEl>
                                              <p:pRg st="0" end="0"/>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Effect transition="in" filter="fade">
                                      <p:cBhvr>
                                        <p:cTn id="35" dur="1000"/>
                                        <p:tgtEl>
                                          <p:spTgt spid="13">
                                            <p:txEl>
                                              <p:pRg st="1" end="1"/>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Effect transition="in" filter="fade">
                                      <p:cBhvr>
                                        <p:cTn id="39" dur="1000"/>
                                        <p:tgtEl>
                                          <p:spTgt spid="13">
                                            <p:txEl>
                                              <p:pRg st="2" end="2"/>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bg/>
                                          </p:spTgt>
                                        </p:tgtEl>
                                        <p:attrNameLst>
                                          <p:attrName>style.visibility</p:attrName>
                                        </p:attrNameLst>
                                      </p:cBhvr>
                                      <p:to>
                                        <p:strVal val="visible"/>
                                      </p:to>
                                    </p:set>
                                    <p:animEffect transition="in" filter="fade">
                                      <p:cBhvr>
                                        <p:cTn id="43" dur="1000"/>
                                        <p:tgtEl>
                                          <p:spTgt spid="16">
                                            <p:bg/>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1000"/>
                                        <p:tgtEl>
                                          <p:spTgt spid="16">
                                            <p:txEl>
                                              <p:pRg st="0" end="0"/>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Effect transition="in" filter="fade">
                                      <p:cBhvr>
                                        <p:cTn id="51" dur="1000"/>
                                        <p:tgtEl>
                                          <p:spTgt spid="16">
                                            <p:txEl>
                                              <p:pRg st="1" end="1"/>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6">
                                            <p:txEl>
                                              <p:pRg st="2" end="2"/>
                                            </p:txEl>
                                          </p:spTgt>
                                        </p:tgtEl>
                                        <p:attrNameLst>
                                          <p:attrName>style.visibility</p:attrName>
                                        </p:attrNameLst>
                                      </p:cBhvr>
                                      <p:to>
                                        <p:strVal val="visible"/>
                                      </p:to>
                                    </p:set>
                                    <p:animEffect transition="in" filter="fade">
                                      <p:cBhvr>
                                        <p:cTn id="55" dur="1000"/>
                                        <p:tgtEl>
                                          <p:spTgt spid="16">
                                            <p:txEl>
                                              <p:pRg st="2" end="2"/>
                                            </p:txEl>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7">
                                            <p:bg/>
                                          </p:spTgt>
                                        </p:tgtEl>
                                        <p:attrNameLst>
                                          <p:attrName>style.visibility</p:attrName>
                                        </p:attrNameLst>
                                      </p:cBhvr>
                                      <p:to>
                                        <p:strVal val="visible"/>
                                      </p:to>
                                    </p:set>
                                    <p:animEffect transition="in" filter="fade">
                                      <p:cBhvr>
                                        <p:cTn id="59" dur="1000"/>
                                        <p:tgtEl>
                                          <p:spTgt spid="17">
                                            <p:bg/>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txEl>
                                              <p:pRg st="0" end="0"/>
                                            </p:txEl>
                                          </p:spTgt>
                                        </p:tgtEl>
                                        <p:attrNameLst>
                                          <p:attrName>style.visibility</p:attrName>
                                        </p:attrNameLst>
                                      </p:cBhvr>
                                      <p:to>
                                        <p:strVal val="visible"/>
                                      </p:to>
                                    </p:set>
                                    <p:animEffect transition="in" filter="fade">
                                      <p:cBhvr>
                                        <p:cTn id="63" dur="1000"/>
                                        <p:tgtEl>
                                          <p:spTgt spid="17">
                                            <p:txEl>
                                              <p:pRg st="0" end="0"/>
                                            </p:txEl>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7">
                                            <p:txEl>
                                              <p:pRg st="1" end="1"/>
                                            </p:txEl>
                                          </p:spTgt>
                                        </p:tgtEl>
                                        <p:attrNameLst>
                                          <p:attrName>style.visibility</p:attrName>
                                        </p:attrNameLst>
                                      </p:cBhvr>
                                      <p:to>
                                        <p:strVal val="visible"/>
                                      </p:to>
                                    </p:set>
                                    <p:animEffect transition="in" filter="fade">
                                      <p:cBhvr>
                                        <p:cTn id="67" dur="1000"/>
                                        <p:tgtEl>
                                          <p:spTgt spid="17">
                                            <p:txEl>
                                              <p:pRg st="1" end="1"/>
                                            </p:txEl>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2">
                                            <p:bg/>
                                          </p:spTgt>
                                        </p:tgtEl>
                                        <p:attrNameLst>
                                          <p:attrName>style.visibility</p:attrName>
                                        </p:attrNameLst>
                                      </p:cBhvr>
                                      <p:to>
                                        <p:strVal val="visible"/>
                                      </p:to>
                                    </p:set>
                                    <p:animEffect transition="in" filter="fade">
                                      <p:cBhvr>
                                        <p:cTn id="71" dur="1000"/>
                                        <p:tgtEl>
                                          <p:spTgt spid="12">
                                            <p:bg/>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txEl>
                                              <p:pRg st="0" end="0"/>
                                            </p:txEl>
                                          </p:spTgt>
                                        </p:tgtEl>
                                        <p:attrNameLst>
                                          <p:attrName>style.visibility</p:attrName>
                                        </p:attrNameLst>
                                      </p:cBhvr>
                                      <p:to>
                                        <p:strVal val="visible"/>
                                      </p:to>
                                    </p:set>
                                    <p:animEffect transition="in" filter="fade">
                                      <p:cBhvr>
                                        <p:cTn id="75" dur="1000"/>
                                        <p:tgtEl>
                                          <p:spTgt spid="12">
                                            <p:txEl>
                                              <p:pRg st="0" end="0"/>
                                            </p:txEl>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2">
                                            <p:txEl>
                                              <p:pRg st="1" end="1"/>
                                            </p:txEl>
                                          </p:spTgt>
                                        </p:tgtEl>
                                        <p:attrNameLst>
                                          <p:attrName>style.visibility</p:attrName>
                                        </p:attrNameLst>
                                      </p:cBhvr>
                                      <p:to>
                                        <p:strVal val="visible"/>
                                      </p:to>
                                    </p:set>
                                    <p:animEffect transition="in" filter="fade">
                                      <p:cBhvr>
                                        <p:cTn id="79" dur="1000"/>
                                        <p:tgtEl>
                                          <p:spTgt spid="12">
                                            <p:txEl>
                                              <p:pRg st="1" end="1"/>
                                            </p:txEl>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4">
                                            <p:bg/>
                                          </p:spTgt>
                                        </p:tgtEl>
                                        <p:attrNameLst>
                                          <p:attrName>style.visibility</p:attrName>
                                        </p:attrNameLst>
                                      </p:cBhvr>
                                      <p:to>
                                        <p:strVal val="visible"/>
                                      </p:to>
                                    </p:set>
                                    <p:animEffect transition="in" filter="fade">
                                      <p:cBhvr>
                                        <p:cTn id="83" dur="1000"/>
                                        <p:tgtEl>
                                          <p:spTgt spid="14">
                                            <p:bg/>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txEl>
                                              <p:pRg st="0" end="0"/>
                                            </p:txEl>
                                          </p:spTgt>
                                        </p:tgtEl>
                                        <p:attrNameLst>
                                          <p:attrName>style.visibility</p:attrName>
                                        </p:attrNameLst>
                                      </p:cBhvr>
                                      <p:to>
                                        <p:strVal val="visible"/>
                                      </p:to>
                                    </p:set>
                                    <p:animEffect transition="in" filter="fade">
                                      <p:cBhvr>
                                        <p:cTn id="87" dur="1000"/>
                                        <p:tgtEl>
                                          <p:spTgt spid="14">
                                            <p:txEl>
                                              <p:pRg st="0" end="0"/>
                                            </p:txEl>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4">
                                            <p:txEl>
                                              <p:pRg st="1" end="1"/>
                                            </p:txEl>
                                          </p:spTgt>
                                        </p:tgtEl>
                                        <p:attrNameLst>
                                          <p:attrName>style.visibility</p:attrName>
                                        </p:attrNameLst>
                                      </p:cBhvr>
                                      <p:to>
                                        <p:strVal val="visible"/>
                                      </p:to>
                                    </p:set>
                                    <p:animEffect transition="in" filter="fade">
                                      <p:cBhvr>
                                        <p:cTn id="91" dur="1000"/>
                                        <p:tgtEl>
                                          <p:spTgt spid="14">
                                            <p:txEl>
                                              <p:pRg st="1" end="1"/>
                                            </p:txEl>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8">
                                            <p:bg/>
                                          </p:spTgt>
                                        </p:tgtEl>
                                        <p:attrNameLst>
                                          <p:attrName>style.visibility</p:attrName>
                                        </p:attrNameLst>
                                      </p:cBhvr>
                                      <p:to>
                                        <p:strVal val="visible"/>
                                      </p:to>
                                    </p:set>
                                    <p:animEffect transition="in" filter="fade">
                                      <p:cBhvr>
                                        <p:cTn id="95" dur="1000"/>
                                        <p:tgtEl>
                                          <p:spTgt spid="18">
                                            <p:bg/>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txEl>
                                              <p:pRg st="0" end="0"/>
                                            </p:txEl>
                                          </p:spTgt>
                                        </p:tgtEl>
                                        <p:attrNameLst>
                                          <p:attrName>style.visibility</p:attrName>
                                        </p:attrNameLst>
                                      </p:cBhvr>
                                      <p:to>
                                        <p:strVal val="visible"/>
                                      </p:to>
                                    </p:set>
                                    <p:animEffect transition="in" filter="fade">
                                      <p:cBhvr>
                                        <p:cTn id="99" dur="1000"/>
                                        <p:tgtEl>
                                          <p:spTgt spid="18">
                                            <p:txEl>
                                              <p:pRg st="0" end="0"/>
                                            </p:txEl>
                                          </p:spTgt>
                                        </p:tgtEl>
                                      </p:cBhvr>
                                    </p:animEffect>
                                  </p:childTnLst>
                                </p:cTn>
                              </p:par>
                            </p:childTnLst>
                          </p:cTn>
                        </p:par>
                        <p:par>
                          <p:cTn id="100" fill="hold">
                            <p:stCondLst>
                              <p:cond delay="24000"/>
                            </p:stCondLst>
                            <p:childTnLst>
                              <p:par>
                                <p:cTn id="101" presetID="10" presetClass="entr" presetSubtype="0" fill="hold" grpId="0" nodeType="afterEffect">
                                  <p:stCondLst>
                                    <p:cond delay="0"/>
                                  </p:stCondLst>
                                  <p:childTnLst>
                                    <p:set>
                                      <p:cBhvr>
                                        <p:cTn id="102" dur="1" fill="hold">
                                          <p:stCondLst>
                                            <p:cond delay="0"/>
                                          </p:stCondLst>
                                        </p:cTn>
                                        <p:tgtEl>
                                          <p:spTgt spid="18">
                                            <p:txEl>
                                              <p:pRg st="1" end="1"/>
                                            </p:txEl>
                                          </p:spTgt>
                                        </p:tgtEl>
                                        <p:attrNameLst>
                                          <p:attrName>style.visibility</p:attrName>
                                        </p:attrNameLst>
                                      </p:cBhvr>
                                      <p:to>
                                        <p:strVal val="visible"/>
                                      </p:to>
                                    </p:set>
                                    <p:animEffect transition="in" filter="fade">
                                      <p:cBhvr>
                                        <p:cTn id="103"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2" name="Title 1"/>
          <p:cNvSpPr>
            <a:spLocks noGrp="1"/>
          </p:cNvSpPr>
          <p:nvPr>
            <p:ph type="title"/>
          </p:nvPr>
        </p:nvSpPr>
        <p:spPr>
          <a:noFill/>
          <a:ln>
            <a:noFill/>
          </a:ln>
        </p:spPr>
        <p:txBody>
          <a:bodyPr anchor="ctr"/>
          <a:lstStyle/>
          <a:p>
            <a:r>
              <a:rPr lang="en-US" sz="3600" dirty="0"/>
              <a:t>Schema Diagram</a:t>
            </a:r>
          </a:p>
        </p:txBody>
      </p:sp>
      <p:pic>
        <p:nvPicPr>
          <p:cNvPr id="61443" name="Picture 3" descr="C:\mysql\case study\ClassicModels\docs\dbschema\ClassicModelsDBSchema.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40" t="1358" r="1176" b="22555"/>
          <a:stretch/>
        </p:blipFill>
        <p:spPr bwMode="auto">
          <a:xfrm>
            <a:off x="223837"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7</a:t>
            </a:fld>
            <a:endParaRPr lang="en-US" sz="1400" dirty="0"/>
          </a:p>
        </p:txBody>
      </p:sp>
    </p:spTree>
    <p:extLst>
      <p:ext uri="{BB962C8B-B14F-4D97-AF65-F5344CB8AC3E}">
        <p14:creationId xmlns:p14="http://schemas.microsoft.com/office/powerpoint/2010/main" val="210956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fade">
                                      <p:cBhvr>
                                        <p:cTn id="7" dur="10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smtClean="0"/>
          </a:p>
        </p:txBody>
      </p:sp>
      <p:sp>
        <p:nvSpPr>
          <p:cNvPr id="2" name="Title 1"/>
          <p:cNvSpPr>
            <a:spLocks noGrp="1"/>
          </p:cNvSpPr>
          <p:nvPr>
            <p:ph type="title"/>
          </p:nvPr>
        </p:nvSpPr>
        <p:spPr>
          <a:noFill/>
          <a:ln>
            <a:noFill/>
          </a:ln>
        </p:spPr>
        <p:txBody>
          <a:bodyPr anchor="ctr"/>
          <a:lstStyle/>
          <a:p>
            <a:r>
              <a:rPr lang="en-US" sz="3600" dirty="0"/>
              <a:t>Scenario</a:t>
            </a:r>
          </a:p>
        </p:txBody>
      </p:sp>
      <p:sp>
        <p:nvSpPr>
          <p:cNvPr id="12" name="TextBox 11"/>
          <p:cNvSpPr txBox="1"/>
          <p:nvPr/>
        </p:nvSpPr>
        <p:spPr>
          <a:xfrm>
            <a:off x="7543800" y="2819400"/>
            <a:ext cx="4114800" cy="369332"/>
          </a:xfrm>
          <a:prstGeom prst="rect">
            <a:avLst/>
          </a:prstGeom>
          <a:noFill/>
        </p:spPr>
        <p:txBody>
          <a:bodyPr wrap="square" rtlCol="0">
            <a:spAutoFit/>
          </a:bodyPr>
          <a:lstStyle/>
          <a:p>
            <a:endParaRPr lang="en-US" dirty="0"/>
          </a:p>
        </p:txBody>
      </p:sp>
      <p:pic>
        <p:nvPicPr>
          <p:cNvPr id="13" name="Picture 12" descr="http://t2.gstatic.com/images?q=tbn:ANd9GcTL1mkdoyuwr_kQ_JSoRzK49ZhvsNdgTBkXnCBFnKi-LZ3XUlKd&amp;t=1"/>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28600" y="2129051"/>
            <a:ext cx="1845039" cy="28102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Rounded Rectangular Callout 13"/>
          <p:cNvSpPr/>
          <p:nvPr/>
        </p:nvSpPr>
        <p:spPr>
          <a:xfrm>
            <a:off x="2895600" y="1340371"/>
            <a:ext cx="4953000" cy="2012429"/>
          </a:xfrm>
          <a:prstGeom prst="wedgeRoundRectCallout">
            <a:avLst>
              <a:gd name="adj1" fmla="val -77009"/>
              <a:gd name="adj2" fmla="val 40733"/>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a:t>Hi! I am Tim and I am back with a few questions.</a:t>
            </a:r>
          </a:p>
          <a:p>
            <a:r>
              <a:rPr lang="en-US" dirty="0"/>
              <a:t>Now that you have created tables with constraints and used different operators, functions, and clauses; I would want you to take care of some requirements which involve fetching data from more than one </a:t>
            </a:r>
            <a:r>
              <a:rPr lang="en-US" dirty="0" smtClean="0"/>
              <a:t>tables.</a:t>
            </a:r>
            <a:endParaRPr lang="en-US" sz="2000" dirty="0"/>
          </a:p>
        </p:txBody>
      </p:sp>
      <p:sp>
        <p:nvSpPr>
          <p:cNvPr id="15" name="Rectangle 14"/>
          <p:cNvSpPr/>
          <p:nvPr/>
        </p:nvSpPr>
        <p:spPr>
          <a:xfrm>
            <a:off x="228600" y="5410200"/>
            <a:ext cx="8686800" cy="61546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Let us </a:t>
            </a:r>
            <a:r>
              <a:rPr lang="en-US" dirty="0">
                <a:solidFill>
                  <a:schemeClr val="tx1"/>
                </a:solidFill>
              </a:rPr>
              <a:t>learn about JOINS which will help us meet Tim’s requirements.</a:t>
            </a:r>
          </a:p>
        </p:txBody>
      </p:sp>
      <p:sp>
        <p:nvSpPr>
          <p:cNvPr id="10"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8</a:t>
            </a:fld>
            <a:endParaRPr lang="en-US" sz="1400" dirty="0"/>
          </a:p>
        </p:txBody>
      </p:sp>
    </p:spTree>
    <p:extLst>
      <p:ext uri="{BB962C8B-B14F-4D97-AF65-F5344CB8AC3E}">
        <p14:creationId xmlns:p14="http://schemas.microsoft.com/office/powerpoint/2010/main" val="125002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228600" y="1676400"/>
            <a:ext cx="7543800" cy="4400843"/>
          </a:xfrm>
        </p:spPr>
        <p:txBody>
          <a:bodyPr/>
          <a:lstStyle/>
          <a:p>
            <a:pPr>
              <a:spcBef>
                <a:spcPts val="0"/>
              </a:spcBef>
            </a:pPr>
            <a:r>
              <a:rPr lang="en-US" sz="2000" dirty="0" smtClean="0"/>
              <a:t>Why </a:t>
            </a:r>
            <a:r>
              <a:rPr lang="en-US" sz="2000" dirty="0"/>
              <a:t>Join?</a:t>
            </a:r>
          </a:p>
          <a:p>
            <a:pPr lvl="1">
              <a:spcBef>
                <a:spcPts val="0"/>
              </a:spcBef>
            </a:pPr>
            <a:r>
              <a:rPr lang="en-US" dirty="0"/>
              <a:t>SQL JOINS are used to query data from two or more tables, based on a relationship between certain columns in these tables.</a:t>
            </a:r>
          </a:p>
          <a:p>
            <a:pPr lvl="1">
              <a:spcBef>
                <a:spcPts val="0"/>
              </a:spcBef>
            </a:pPr>
            <a:r>
              <a:rPr lang="en-US" dirty="0"/>
              <a:t>Using JOINS, you can fetch exactly the data you want from any number of tables with just one query, using any search parameter you chose to filter the results. </a:t>
            </a:r>
          </a:p>
          <a:p>
            <a:pPr lvl="1">
              <a:spcBef>
                <a:spcPts val="0"/>
              </a:spcBef>
            </a:pPr>
            <a:r>
              <a:rPr lang="en-US" dirty="0"/>
              <a:t>Different vendors allow varying numbers of tables to join in a single join operation. </a:t>
            </a:r>
            <a:endParaRPr lang="en-US" dirty="0" smtClean="0"/>
          </a:p>
          <a:p>
            <a:pPr lvl="1">
              <a:spcBef>
                <a:spcPts val="0"/>
              </a:spcBef>
            </a:pPr>
            <a:endParaRPr lang="en-US" dirty="0"/>
          </a:p>
          <a:p>
            <a:pPr>
              <a:spcBef>
                <a:spcPts val="0"/>
              </a:spcBef>
            </a:pPr>
            <a:r>
              <a:rPr lang="en-US" sz="2000" dirty="0"/>
              <a:t>For example: </a:t>
            </a:r>
          </a:p>
          <a:p>
            <a:pPr lvl="1">
              <a:spcBef>
                <a:spcPts val="0"/>
              </a:spcBef>
            </a:pPr>
            <a:r>
              <a:rPr lang="en-US" dirty="0"/>
              <a:t>Oracle is unlimited in the number of allowable JOINS Microsoft SQL Server allows up to 256 tables in a join operation </a:t>
            </a:r>
          </a:p>
          <a:p>
            <a:endParaRPr lang="en-US" dirty="0"/>
          </a:p>
          <a:p>
            <a:endParaRPr lang="en-US" dirty="0"/>
          </a:p>
        </p:txBody>
      </p:sp>
      <p:sp>
        <p:nvSpPr>
          <p:cNvPr id="3" name="Title 2"/>
          <p:cNvSpPr>
            <a:spLocks noGrp="1"/>
          </p:cNvSpPr>
          <p:nvPr>
            <p:ph type="title"/>
          </p:nvPr>
        </p:nvSpPr>
        <p:spPr>
          <a:noFill/>
          <a:ln>
            <a:noFill/>
          </a:ln>
        </p:spPr>
        <p:txBody>
          <a:bodyPr anchor="ctr"/>
          <a:lstStyle/>
          <a:p>
            <a:r>
              <a:rPr lang="en-US" sz="3600" dirty="0"/>
              <a:t>Do You Know?</a:t>
            </a:r>
          </a:p>
        </p:txBody>
      </p:sp>
      <p:sp>
        <p:nvSpPr>
          <p:cNvPr id="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9</a:t>
            </a:fld>
            <a:endParaRPr lang="en-US" sz="1400" dirty="0"/>
          </a:p>
        </p:txBody>
      </p:sp>
      <p:pic>
        <p:nvPicPr>
          <p:cNvPr id="8" name="Picture 2" descr="http://www.accessassociation.co.uk/images/pic-join-jigsaw.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0054" y="990600"/>
            <a:ext cx="1955985" cy="19115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4800" y="1143000"/>
            <a:ext cx="6400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dirty="0"/>
              <a:t>What will be the query to SELECT data from multiple tables?</a:t>
            </a:r>
          </a:p>
        </p:txBody>
      </p:sp>
    </p:spTree>
    <p:extLst>
      <p:ext uri="{BB962C8B-B14F-4D97-AF65-F5344CB8AC3E}">
        <p14:creationId xmlns:p14="http://schemas.microsoft.com/office/powerpoint/2010/main" val="356991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1000"/>
                                        <p:tgtEl>
                                          <p:spTgt spid="9">
                                            <p:txEl>
                                              <p:pRg st="0" end="0"/>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1000"/>
                                        <p:tgtEl>
                                          <p:spTgt spid="9">
                                            <p:txEl>
                                              <p:pRg st="1" end="1"/>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1000"/>
                                        <p:tgtEl>
                                          <p:spTgt spid="9">
                                            <p:txEl>
                                              <p:pRg st="2" end="2"/>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1000"/>
                                        <p:tgtEl>
                                          <p:spTgt spid="9">
                                            <p:txEl>
                                              <p:pRg st="3" end="3"/>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Effect transition="in" filter="fade">
                                      <p:cBhvr>
                                        <p:cTn id="31" dur="1000"/>
                                        <p:tgtEl>
                                          <p:spTgt spid="9">
                                            <p:txEl>
                                              <p:pRg st="5" end="5"/>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fade">
                                      <p:cBhvr>
                                        <p:cTn id="35" dur="10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 grpId="0" animBg="1"/>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481EB-8F30-4DBE-97E4-C47F16554C60}">
  <ds:schemaRefs>
    <ds:schemaRef ds:uri="http://www.w3.org/XML/1998/namespace"/>
    <ds:schemaRef ds:uri="http://schemas.microsoft.com/office/2006/documentManagement/types"/>
    <ds:schemaRef ds:uri="http://schemas.microsoft.com/office/2006/metadata/properties"/>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AC121934-30D9-43F4-AFEF-029114F443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15337</TotalTime>
  <Words>2956</Words>
  <Application>Microsoft Office PowerPoint</Application>
  <PresentationFormat>On-screen Show (4:3)</PresentationFormat>
  <Paragraphs>551</Paragraphs>
  <Slides>47</Slides>
  <Notes>19</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Theme_3</vt:lpstr>
      <vt:lpstr>1_Theme_3</vt:lpstr>
      <vt:lpstr>PowerPoint Presentation</vt:lpstr>
      <vt:lpstr>Icons Used</vt:lpstr>
      <vt:lpstr>Overview</vt:lpstr>
      <vt:lpstr>Objectives</vt:lpstr>
      <vt:lpstr>Scenario</vt:lpstr>
      <vt:lpstr>Database Tables</vt:lpstr>
      <vt:lpstr>Schema Diagram</vt:lpstr>
      <vt:lpstr>Scenario</vt:lpstr>
      <vt:lpstr>Do You Know?</vt:lpstr>
      <vt:lpstr>JOINS Style</vt:lpstr>
      <vt:lpstr>Theta Style </vt:lpstr>
      <vt:lpstr>Theta Style (Contd.)</vt:lpstr>
      <vt:lpstr>ANSI Style</vt:lpstr>
      <vt:lpstr>JOIN ... ON</vt:lpstr>
      <vt:lpstr>JOIN ... USING</vt:lpstr>
      <vt:lpstr>Scenario</vt:lpstr>
      <vt:lpstr>JOIN Types</vt:lpstr>
      <vt:lpstr>Scenario</vt:lpstr>
      <vt:lpstr>CROSS JOIN </vt:lpstr>
      <vt:lpstr>INNER JOIN</vt:lpstr>
      <vt:lpstr>Scenario</vt:lpstr>
      <vt:lpstr>INNER JOIN (Contd.)</vt:lpstr>
      <vt:lpstr>INNER JOIN (Contd.)</vt:lpstr>
      <vt:lpstr>EQUI-JOIN</vt:lpstr>
      <vt:lpstr>NATURAL JOIN </vt:lpstr>
      <vt:lpstr>Scenario</vt:lpstr>
      <vt:lpstr>NATURAL JOIN: ANSI Style</vt:lpstr>
      <vt:lpstr>OUTER JOIN </vt:lpstr>
      <vt:lpstr>Scenario</vt:lpstr>
      <vt:lpstr>LEFT OUTER JOIN </vt:lpstr>
      <vt:lpstr>Scenario</vt:lpstr>
      <vt:lpstr>RIGHT OUTER JOIN </vt:lpstr>
      <vt:lpstr>Scenario</vt:lpstr>
      <vt:lpstr>FULL OUTER JOIN</vt:lpstr>
      <vt:lpstr>FULL OUTER JOIN (Contd.)</vt:lpstr>
      <vt:lpstr>SELF JOIN </vt:lpstr>
      <vt:lpstr>Any Questions?</vt:lpstr>
      <vt:lpstr>Hands-on</vt:lpstr>
      <vt:lpstr>Activity</vt:lpstr>
      <vt:lpstr>Lend a Hand </vt:lpstr>
      <vt:lpstr>Lend a Hand: Solution</vt:lpstr>
      <vt:lpstr>Test Your Understanding </vt:lpstr>
      <vt:lpstr>Test Your Understanding </vt:lpstr>
      <vt:lpstr>Summary</vt:lpstr>
      <vt:lpstr>Source</vt:lpstr>
      <vt:lpstr>Change Log</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dc:title>
  <dc:creator>AssetDevelopmentTeam@cognizant.com</dc:creator>
  <cp:lastModifiedBy>332822</cp:lastModifiedBy>
  <cp:revision>875</cp:revision>
  <dcterms:created xsi:type="dcterms:W3CDTF">2011-06-15T11:24:59Z</dcterms:created>
  <dcterms:modified xsi:type="dcterms:W3CDTF">2013-05-17T12:49:05Z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