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5" r:id="rId5"/>
  </p:sldMasterIdLst>
  <p:notesMasterIdLst>
    <p:notesMasterId r:id="rId41"/>
  </p:notesMasterIdLst>
  <p:handoutMasterIdLst>
    <p:handoutMasterId r:id="rId42"/>
  </p:handoutMasterIdLst>
  <p:sldIdLst>
    <p:sldId id="257" r:id="rId6"/>
    <p:sldId id="490" r:id="rId7"/>
    <p:sldId id="452" r:id="rId8"/>
    <p:sldId id="453" r:id="rId9"/>
    <p:sldId id="487" r:id="rId10"/>
    <p:sldId id="488" r:id="rId11"/>
    <p:sldId id="456" r:id="rId12"/>
    <p:sldId id="457"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486" r:id="rId30"/>
    <p:sldId id="489" r:id="rId31"/>
    <p:sldId id="477" r:id="rId32"/>
    <p:sldId id="478" r:id="rId33"/>
    <p:sldId id="479" r:id="rId34"/>
    <p:sldId id="480" r:id="rId35"/>
    <p:sldId id="481" r:id="rId36"/>
    <p:sldId id="482" r:id="rId37"/>
    <p:sldId id="483" r:id="rId38"/>
    <p:sldId id="450" r:id="rId39"/>
    <p:sldId id="41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JZb1UaJi54OeHkfFgdBTiA==" hashData="yLNoEdxv3NWKgkh5iDFXf0VAlTw="/>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y, Paramita (Cognizant)" initials="R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7674"/>
    <a:srgbClr val="953735"/>
    <a:srgbClr val="008080"/>
    <a:srgbClr val="663300"/>
    <a:srgbClr val="320019"/>
    <a:srgbClr val="BC474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08" autoAdjust="0"/>
    <p:restoredTop sz="89331" autoAdjust="0"/>
  </p:normalViewPr>
  <p:slideViewPr>
    <p:cSldViewPr>
      <p:cViewPr>
        <p:scale>
          <a:sx n="70" d="100"/>
          <a:sy n="70" d="100"/>
        </p:scale>
        <p:origin x="-45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80E4E-6D3E-4F2F-B5C2-65F5A44C0E0C}"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F2F6C8F1-DED5-4973-8FBB-3098B1485E8B}">
      <dgm:prSet phldrT="[Text]" custT="1"/>
      <dgm:spPr/>
      <dgm:t>
        <a:bodyPr/>
        <a:lstStyle/>
        <a:p>
          <a:r>
            <a:rPr lang="en-US" sz="1600" dirty="0" smtClean="0"/>
            <a:t>What are the advantages of View?</a:t>
          </a:r>
          <a:endParaRPr lang="en-US" sz="1600" dirty="0"/>
        </a:p>
      </dgm:t>
    </dgm:pt>
    <dgm:pt modelId="{709C0FA0-6B14-4072-A156-120B23BDB0C0}" type="parTrans" cxnId="{8828073F-9EAC-4C88-96DD-FD4B7BCC54ED}">
      <dgm:prSet/>
      <dgm:spPr/>
      <dgm:t>
        <a:bodyPr/>
        <a:lstStyle/>
        <a:p>
          <a:endParaRPr lang="en-US" sz="1600"/>
        </a:p>
      </dgm:t>
    </dgm:pt>
    <dgm:pt modelId="{E09CC86C-CA00-470B-8D2C-64BF53155598}" type="sibTrans" cxnId="{8828073F-9EAC-4C88-96DD-FD4B7BCC54ED}">
      <dgm:prSet/>
      <dgm:spPr/>
      <dgm:t>
        <a:bodyPr/>
        <a:lstStyle/>
        <a:p>
          <a:endParaRPr lang="en-US" sz="1600"/>
        </a:p>
      </dgm:t>
    </dgm:pt>
    <dgm:pt modelId="{9C7B9458-687B-4EA3-84E9-3CB61C5557F8}">
      <dgm:prSet custT="1"/>
      <dgm:spPr/>
      <dgm:t>
        <a:bodyPr/>
        <a:lstStyle/>
        <a:p>
          <a:r>
            <a:rPr lang="en-US" sz="1600" dirty="0" smtClean="0"/>
            <a:t>What is Inline View?</a:t>
          </a:r>
          <a:endParaRPr lang="en-US" sz="1600" dirty="0"/>
        </a:p>
      </dgm:t>
    </dgm:pt>
    <dgm:pt modelId="{0C2502C5-FC9F-4D6B-A624-A7AE43197340}" type="parTrans" cxnId="{14A2F82E-7EE8-419E-8C69-C42B8EE765FF}">
      <dgm:prSet/>
      <dgm:spPr/>
      <dgm:t>
        <a:bodyPr/>
        <a:lstStyle/>
        <a:p>
          <a:endParaRPr lang="en-US" sz="1600"/>
        </a:p>
      </dgm:t>
    </dgm:pt>
    <dgm:pt modelId="{A32A2F55-3C66-442A-94C1-7432FEF1CD30}" type="sibTrans" cxnId="{14A2F82E-7EE8-419E-8C69-C42B8EE765FF}">
      <dgm:prSet/>
      <dgm:spPr/>
      <dgm:t>
        <a:bodyPr/>
        <a:lstStyle/>
        <a:p>
          <a:endParaRPr lang="en-US" sz="1600"/>
        </a:p>
      </dgm:t>
    </dgm:pt>
    <dgm:pt modelId="{8C23491F-82D5-4714-B966-04214CB7F231}">
      <dgm:prSet phldrT="[Text]" custT="1"/>
      <dgm:spPr/>
      <dgm:t>
        <a:bodyPr/>
        <a:lstStyle/>
        <a:p>
          <a:r>
            <a:rPr lang="en-US" sz="1600" dirty="0" smtClean="0"/>
            <a:t>What is View?</a:t>
          </a:r>
          <a:endParaRPr lang="en-US" sz="1600" dirty="0"/>
        </a:p>
      </dgm:t>
    </dgm:pt>
    <dgm:pt modelId="{6C4D025C-5733-4363-84C5-75F111951F5A}" type="sibTrans" cxnId="{325A3CFB-4476-43AD-9202-8194DCC9F395}">
      <dgm:prSet/>
      <dgm:spPr/>
      <dgm:t>
        <a:bodyPr/>
        <a:lstStyle/>
        <a:p>
          <a:endParaRPr lang="en-US" sz="1600"/>
        </a:p>
      </dgm:t>
    </dgm:pt>
    <dgm:pt modelId="{C6606E82-8DB4-4CDC-BD78-5A20384DB49E}" type="parTrans" cxnId="{325A3CFB-4476-43AD-9202-8194DCC9F395}">
      <dgm:prSet/>
      <dgm:spPr/>
      <dgm:t>
        <a:bodyPr/>
        <a:lstStyle/>
        <a:p>
          <a:endParaRPr lang="en-US" sz="1600"/>
        </a:p>
      </dgm:t>
    </dgm:pt>
    <dgm:pt modelId="{B1AE9E79-EA77-4D18-BD8A-FBA9CA6A07CF}">
      <dgm:prSet custT="1"/>
      <dgm:spPr/>
      <dgm:t>
        <a:bodyPr/>
        <a:lstStyle/>
        <a:p>
          <a:r>
            <a:rPr lang="en-US" sz="1600" dirty="0" smtClean="0"/>
            <a:t>What is Index?</a:t>
          </a:r>
          <a:endParaRPr lang="en-US" sz="400" dirty="0"/>
        </a:p>
      </dgm:t>
    </dgm:pt>
    <dgm:pt modelId="{A6D9B142-1836-48E6-8F9B-2D4208F2DC23}" type="parTrans" cxnId="{9CB544E8-5E91-4C28-8DBE-448CDE052E5E}">
      <dgm:prSet/>
      <dgm:spPr/>
      <dgm:t>
        <a:bodyPr/>
        <a:lstStyle/>
        <a:p>
          <a:endParaRPr lang="en-US" sz="1600"/>
        </a:p>
      </dgm:t>
    </dgm:pt>
    <dgm:pt modelId="{1E37162F-631F-49D0-BCD3-49F136584C7C}" type="sibTrans" cxnId="{9CB544E8-5E91-4C28-8DBE-448CDE052E5E}">
      <dgm:prSet/>
      <dgm:spPr/>
      <dgm:t>
        <a:bodyPr/>
        <a:lstStyle/>
        <a:p>
          <a:endParaRPr lang="en-US" sz="1600"/>
        </a:p>
      </dgm:t>
    </dgm:pt>
    <dgm:pt modelId="{2E5D71C3-A39D-415F-8FD0-3900EF5E8CFD}">
      <dgm:prSet custT="1"/>
      <dgm:spPr/>
      <dgm:t>
        <a:bodyPr/>
        <a:lstStyle/>
        <a:p>
          <a:r>
            <a:rPr lang="en-US" sz="1600" dirty="0" smtClean="0"/>
            <a:t>What is Index Architecture: Non-clustered and Clustered?</a:t>
          </a:r>
          <a:endParaRPr lang="en-US" sz="400" dirty="0"/>
        </a:p>
      </dgm:t>
    </dgm:pt>
    <dgm:pt modelId="{A3111E99-FCCB-4D6B-A2DF-711E2EBBC11E}" type="parTrans" cxnId="{CA7CF183-93F2-4BFC-A1FC-868568B01A6B}">
      <dgm:prSet/>
      <dgm:spPr/>
      <dgm:t>
        <a:bodyPr/>
        <a:lstStyle/>
        <a:p>
          <a:endParaRPr lang="en-US" sz="1600"/>
        </a:p>
      </dgm:t>
    </dgm:pt>
    <dgm:pt modelId="{19344834-80D1-48BF-B8DB-09D7F477924D}" type="sibTrans" cxnId="{CA7CF183-93F2-4BFC-A1FC-868568B01A6B}">
      <dgm:prSet/>
      <dgm:spPr/>
      <dgm:t>
        <a:bodyPr/>
        <a:lstStyle/>
        <a:p>
          <a:endParaRPr lang="en-US" sz="1600"/>
        </a:p>
      </dgm:t>
    </dgm:pt>
    <dgm:pt modelId="{50EE2E92-2FEE-4400-9831-EB5144688E29}">
      <dgm:prSet custT="1"/>
      <dgm:spPr/>
      <dgm:t>
        <a:bodyPr/>
        <a:lstStyle/>
        <a:p>
          <a:r>
            <a:rPr lang="en-US" sz="1600" dirty="0" smtClean="0"/>
            <a:t>What is Unique Index?</a:t>
          </a:r>
          <a:endParaRPr lang="en-US" sz="400" dirty="0"/>
        </a:p>
      </dgm:t>
    </dgm:pt>
    <dgm:pt modelId="{3F8A114E-ABAE-4368-BADB-B0B5F2CE8A41}" type="parTrans" cxnId="{23508003-6CF2-4058-B155-33908EED53AE}">
      <dgm:prSet/>
      <dgm:spPr/>
      <dgm:t>
        <a:bodyPr/>
        <a:lstStyle/>
        <a:p>
          <a:endParaRPr lang="en-US" sz="1600"/>
        </a:p>
      </dgm:t>
    </dgm:pt>
    <dgm:pt modelId="{73195D4E-BF7B-41A0-ADB6-A4F3E334A1A0}" type="sibTrans" cxnId="{23508003-6CF2-4058-B155-33908EED53AE}">
      <dgm:prSet/>
      <dgm:spPr/>
      <dgm:t>
        <a:bodyPr/>
        <a:lstStyle/>
        <a:p>
          <a:endParaRPr lang="en-US" sz="1600"/>
        </a:p>
      </dgm:t>
    </dgm:pt>
    <dgm:pt modelId="{AC82ED76-2287-43A3-8AE1-142923DCC2B3}" type="pres">
      <dgm:prSet presAssocID="{EE680E4E-6D3E-4F2F-B5C2-65F5A44C0E0C}" presName="linear" presStyleCnt="0">
        <dgm:presLayoutVars>
          <dgm:animLvl val="lvl"/>
          <dgm:resizeHandles val="exact"/>
        </dgm:presLayoutVars>
      </dgm:prSet>
      <dgm:spPr/>
      <dgm:t>
        <a:bodyPr/>
        <a:lstStyle/>
        <a:p>
          <a:endParaRPr lang="en-US"/>
        </a:p>
      </dgm:t>
    </dgm:pt>
    <dgm:pt modelId="{49F47FBC-D6B6-4828-808B-818E19AD7010}" type="pres">
      <dgm:prSet presAssocID="{8C23491F-82D5-4714-B966-04214CB7F231}" presName="parentText" presStyleLbl="node1" presStyleIdx="0" presStyleCnt="6" custLinFactNeighborY="-74573">
        <dgm:presLayoutVars>
          <dgm:chMax val="0"/>
          <dgm:bulletEnabled val="1"/>
        </dgm:presLayoutVars>
      </dgm:prSet>
      <dgm:spPr/>
      <dgm:t>
        <a:bodyPr/>
        <a:lstStyle/>
        <a:p>
          <a:endParaRPr lang="en-US"/>
        </a:p>
      </dgm:t>
    </dgm:pt>
    <dgm:pt modelId="{C56D48F6-1CBE-4A04-961A-350F6D7F0C0E}" type="pres">
      <dgm:prSet presAssocID="{6C4D025C-5733-4363-84C5-75F111951F5A}" presName="spacer" presStyleCnt="0"/>
      <dgm:spPr/>
      <dgm:t>
        <a:bodyPr/>
        <a:lstStyle/>
        <a:p>
          <a:endParaRPr lang="en-US"/>
        </a:p>
      </dgm:t>
    </dgm:pt>
    <dgm:pt modelId="{3C15786C-D805-48BC-ACC7-4B378F906B3A}" type="pres">
      <dgm:prSet presAssocID="{F2F6C8F1-DED5-4973-8FBB-3098B1485E8B}" presName="parentText" presStyleLbl="node1" presStyleIdx="1" presStyleCnt="6">
        <dgm:presLayoutVars>
          <dgm:chMax val="0"/>
          <dgm:bulletEnabled val="1"/>
        </dgm:presLayoutVars>
      </dgm:prSet>
      <dgm:spPr/>
      <dgm:t>
        <a:bodyPr/>
        <a:lstStyle/>
        <a:p>
          <a:endParaRPr lang="en-US"/>
        </a:p>
      </dgm:t>
    </dgm:pt>
    <dgm:pt modelId="{CEBF42DB-A7A0-4EFC-9F41-8FF082CD5B29}" type="pres">
      <dgm:prSet presAssocID="{E09CC86C-CA00-470B-8D2C-64BF53155598}" presName="spacer" presStyleCnt="0"/>
      <dgm:spPr/>
      <dgm:t>
        <a:bodyPr/>
        <a:lstStyle/>
        <a:p>
          <a:endParaRPr lang="en-US"/>
        </a:p>
      </dgm:t>
    </dgm:pt>
    <dgm:pt modelId="{2FD28A3D-84CF-4C43-80E4-EB225D92D828}" type="pres">
      <dgm:prSet presAssocID="{9C7B9458-687B-4EA3-84E9-3CB61C5557F8}" presName="parentText" presStyleLbl="node1" presStyleIdx="2" presStyleCnt="6">
        <dgm:presLayoutVars>
          <dgm:chMax val="0"/>
          <dgm:bulletEnabled val="1"/>
        </dgm:presLayoutVars>
      </dgm:prSet>
      <dgm:spPr/>
      <dgm:t>
        <a:bodyPr/>
        <a:lstStyle/>
        <a:p>
          <a:endParaRPr lang="en-US"/>
        </a:p>
      </dgm:t>
    </dgm:pt>
    <dgm:pt modelId="{B239D3A4-8AAD-4C97-AD75-8F1199263736}" type="pres">
      <dgm:prSet presAssocID="{A32A2F55-3C66-442A-94C1-7432FEF1CD30}" presName="spacer" presStyleCnt="0"/>
      <dgm:spPr/>
      <dgm:t>
        <a:bodyPr/>
        <a:lstStyle/>
        <a:p>
          <a:endParaRPr lang="en-US"/>
        </a:p>
      </dgm:t>
    </dgm:pt>
    <dgm:pt modelId="{EA5F0076-F840-4991-80E8-52A1BEBAE1CC}" type="pres">
      <dgm:prSet presAssocID="{B1AE9E79-EA77-4D18-BD8A-FBA9CA6A07CF}" presName="parentText" presStyleLbl="node1" presStyleIdx="3" presStyleCnt="6">
        <dgm:presLayoutVars>
          <dgm:chMax val="0"/>
          <dgm:bulletEnabled val="1"/>
        </dgm:presLayoutVars>
      </dgm:prSet>
      <dgm:spPr/>
      <dgm:t>
        <a:bodyPr/>
        <a:lstStyle/>
        <a:p>
          <a:endParaRPr lang="en-US"/>
        </a:p>
      </dgm:t>
    </dgm:pt>
    <dgm:pt modelId="{64E199B4-6615-4F4F-9321-5C3AEE70CEE7}" type="pres">
      <dgm:prSet presAssocID="{1E37162F-631F-49D0-BCD3-49F136584C7C}" presName="spacer" presStyleCnt="0"/>
      <dgm:spPr/>
      <dgm:t>
        <a:bodyPr/>
        <a:lstStyle/>
        <a:p>
          <a:endParaRPr lang="en-US"/>
        </a:p>
      </dgm:t>
    </dgm:pt>
    <dgm:pt modelId="{CF5B5CD3-02AE-463B-BF85-86EAD68C8EDB}" type="pres">
      <dgm:prSet presAssocID="{2E5D71C3-A39D-415F-8FD0-3900EF5E8CFD}" presName="parentText" presStyleLbl="node1" presStyleIdx="4" presStyleCnt="6">
        <dgm:presLayoutVars>
          <dgm:chMax val="0"/>
          <dgm:bulletEnabled val="1"/>
        </dgm:presLayoutVars>
      </dgm:prSet>
      <dgm:spPr/>
      <dgm:t>
        <a:bodyPr/>
        <a:lstStyle/>
        <a:p>
          <a:endParaRPr lang="en-US"/>
        </a:p>
      </dgm:t>
    </dgm:pt>
    <dgm:pt modelId="{D3BA0ED7-DD2F-4DEA-BDC4-0EE8FFDC67B2}" type="pres">
      <dgm:prSet presAssocID="{19344834-80D1-48BF-B8DB-09D7F477924D}" presName="spacer" presStyleCnt="0"/>
      <dgm:spPr/>
      <dgm:t>
        <a:bodyPr/>
        <a:lstStyle/>
        <a:p>
          <a:endParaRPr lang="en-US"/>
        </a:p>
      </dgm:t>
    </dgm:pt>
    <dgm:pt modelId="{7B8B663A-457A-420C-B1EA-BD82DA3229F2}" type="pres">
      <dgm:prSet presAssocID="{50EE2E92-2FEE-4400-9831-EB5144688E29}" presName="parentText" presStyleLbl="node1" presStyleIdx="5" presStyleCnt="6">
        <dgm:presLayoutVars>
          <dgm:chMax val="0"/>
          <dgm:bulletEnabled val="1"/>
        </dgm:presLayoutVars>
      </dgm:prSet>
      <dgm:spPr/>
      <dgm:t>
        <a:bodyPr/>
        <a:lstStyle/>
        <a:p>
          <a:endParaRPr lang="en-US"/>
        </a:p>
      </dgm:t>
    </dgm:pt>
  </dgm:ptLst>
  <dgm:cxnLst>
    <dgm:cxn modelId="{0DB646BC-8E18-4C2E-B357-2FED1DD5EC48}" type="presOf" srcId="{50EE2E92-2FEE-4400-9831-EB5144688E29}" destId="{7B8B663A-457A-420C-B1EA-BD82DA3229F2}" srcOrd="0" destOrd="0" presId="urn:microsoft.com/office/officeart/2005/8/layout/vList2"/>
    <dgm:cxn modelId="{E1548645-EAB4-45D6-B648-03F2F236E8AB}" type="presOf" srcId="{B1AE9E79-EA77-4D18-BD8A-FBA9CA6A07CF}" destId="{EA5F0076-F840-4991-80E8-52A1BEBAE1CC}" srcOrd="0" destOrd="0" presId="urn:microsoft.com/office/officeart/2005/8/layout/vList2"/>
    <dgm:cxn modelId="{23508003-6CF2-4058-B155-33908EED53AE}" srcId="{EE680E4E-6D3E-4F2F-B5C2-65F5A44C0E0C}" destId="{50EE2E92-2FEE-4400-9831-EB5144688E29}" srcOrd="5" destOrd="0" parTransId="{3F8A114E-ABAE-4368-BADB-B0B5F2CE8A41}" sibTransId="{73195D4E-BF7B-41A0-ADB6-A4F3E334A1A0}"/>
    <dgm:cxn modelId="{8AC69991-25CC-4C20-A1B3-5DDA9B7EB767}" type="presOf" srcId="{2E5D71C3-A39D-415F-8FD0-3900EF5E8CFD}" destId="{CF5B5CD3-02AE-463B-BF85-86EAD68C8EDB}" srcOrd="0" destOrd="0" presId="urn:microsoft.com/office/officeart/2005/8/layout/vList2"/>
    <dgm:cxn modelId="{14A2F82E-7EE8-419E-8C69-C42B8EE765FF}" srcId="{EE680E4E-6D3E-4F2F-B5C2-65F5A44C0E0C}" destId="{9C7B9458-687B-4EA3-84E9-3CB61C5557F8}" srcOrd="2" destOrd="0" parTransId="{0C2502C5-FC9F-4D6B-A624-A7AE43197340}" sibTransId="{A32A2F55-3C66-442A-94C1-7432FEF1CD30}"/>
    <dgm:cxn modelId="{325A3CFB-4476-43AD-9202-8194DCC9F395}" srcId="{EE680E4E-6D3E-4F2F-B5C2-65F5A44C0E0C}" destId="{8C23491F-82D5-4714-B966-04214CB7F231}" srcOrd="0" destOrd="0" parTransId="{C6606E82-8DB4-4CDC-BD78-5A20384DB49E}" sibTransId="{6C4D025C-5733-4363-84C5-75F111951F5A}"/>
    <dgm:cxn modelId="{37B5884D-24CD-46BE-BDC7-ED5E2AEBBA63}" type="presOf" srcId="{F2F6C8F1-DED5-4973-8FBB-3098B1485E8B}" destId="{3C15786C-D805-48BC-ACC7-4B378F906B3A}" srcOrd="0" destOrd="0" presId="urn:microsoft.com/office/officeart/2005/8/layout/vList2"/>
    <dgm:cxn modelId="{8828073F-9EAC-4C88-96DD-FD4B7BCC54ED}" srcId="{EE680E4E-6D3E-4F2F-B5C2-65F5A44C0E0C}" destId="{F2F6C8F1-DED5-4973-8FBB-3098B1485E8B}" srcOrd="1" destOrd="0" parTransId="{709C0FA0-6B14-4072-A156-120B23BDB0C0}" sibTransId="{E09CC86C-CA00-470B-8D2C-64BF53155598}"/>
    <dgm:cxn modelId="{8D318B90-D9AE-4E12-B300-3DA06A5F59BC}" type="presOf" srcId="{EE680E4E-6D3E-4F2F-B5C2-65F5A44C0E0C}" destId="{AC82ED76-2287-43A3-8AE1-142923DCC2B3}" srcOrd="0" destOrd="0" presId="urn:microsoft.com/office/officeart/2005/8/layout/vList2"/>
    <dgm:cxn modelId="{CA7CF183-93F2-4BFC-A1FC-868568B01A6B}" srcId="{EE680E4E-6D3E-4F2F-B5C2-65F5A44C0E0C}" destId="{2E5D71C3-A39D-415F-8FD0-3900EF5E8CFD}" srcOrd="4" destOrd="0" parTransId="{A3111E99-FCCB-4D6B-A2DF-711E2EBBC11E}" sibTransId="{19344834-80D1-48BF-B8DB-09D7F477924D}"/>
    <dgm:cxn modelId="{28776467-73E4-4761-B768-08896DCDD61F}" type="presOf" srcId="{9C7B9458-687B-4EA3-84E9-3CB61C5557F8}" destId="{2FD28A3D-84CF-4C43-80E4-EB225D92D828}" srcOrd="0" destOrd="0" presId="urn:microsoft.com/office/officeart/2005/8/layout/vList2"/>
    <dgm:cxn modelId="{A025911B-4273-4D0F-AEE6-5B5B830FF110}" type="presOf" srcId="{8C23491F-82D5-4714-B966-04214CB7F231}" destId="{49F47FBC-D6B6-4828-808B-818E19AD7010}" srcOrd="0" destOrd="0" presId="urn:microsoft.com/office/officeart/2005/8/layout/vList2"/>
    <dgm:cxn modelId="{9CB544E8-5E91-4C28-8DBE-448CDE052E5E}" srcId="{EE680E4E-6D3E-4F2F-B5C2-65F5A44C0E0C}" destId="{B1AE9E79-EA77-4D18-BD8A-FBA9CA6A07CF}" srcOrd="3" destOrd="0" parTransId="{A6D9B142-1836-48E6-8F9B-2D4208F2DC23}" sibTransId="{1E37162F-631F-49D0-BCD3-49F136584C7C}"/>
    <dgm:cxn modelId="{A1912CBA-BACC-4D26-AAB3-1629A86FC4F3}" type="presParOf" srcId="{AC82ED76-2287-43A3-8AE1-142923DCC2B3}" destId="{49F47FBC-D6B6-4828-808B-818E19AD7010}" srcOrd="0" destOrd="0" presId="urn:microsoft.com/office/officeart/2005/8/layout/vList2"/>
    <dgm:cxn modelId="{A650C85B-1110-4D0B-9201-5F76C5D8CCD5}" type="presParOf" srcId="{AC82ED76-2287-43A3-8AE1-142923DCC2B3}" destId="{C56D48F6-1CBE-4A04-961A-350F6D7F0C0E}" srcOrd="1" destOrd="0" presId="urn:microsoft.com/office/officeart/2005/8/layout/vList2"/>
    <dgm:cxn modelId="{C4017F75-4931-4328-A864-CD73C186C91A}" type="presParOf" srcId="{AC82ED76-2287-43A3-8AE1-142923DCC2B3}" destId="{3C15786C-D805-48BC-ACC7-4B378F906B3A}" srcOrd="2" destOrd="0" presId="urn:microsoft.com/office/officeart/2005/8/layout/vList2"/>
    <dgm:cxn modelId="{814B2DDF-AE87-487A-9C27-EFFF2DE9F28E}" type="presParOf" srcId="{AC82ED76-2287-43A3-8AE1-142923DCC2B3}" destId="{CEBF42DB-A7A0-4EFC-9F41-8FF082CD5B29}" srcOrd="3" destOrd="0" presId="urn:microsoft.com/office/officeart/2005/8/layout/vList2"/>
    <dgm:cxn modelId="{7C0F68E1-C7BC-4F6F-88D8-C61B2491BE0C}" type="presParOf" srcId="{AC82ED76-2287-43A3-8AE1-142923DCC2B3}" destId="{2FD28A3D-84CF-4C43-80E4-EB225D92D828}" srcOrd="4" destOrd="0" presId="urn:microsoft.com/office/officeart/2005/8/layout/vList2"/>
    <dgm:cxn modelId="{6F9A470D-02AD-4580-9CE4-DB4A507502F9}" type="presParOf" srcId="{AC82ED76-2287-43A3-8AE1-142923DCC2B3}" destId="{B239D3A4-8AAD-4C97-AD75-8F1199263736}" srcOrd="5" destOrd="0" presId="urn:microsoft.com/office/officeart/2005/8/layout/vList2"/>
    <dgm:cxn modelId="{E8812EBD-CF3D-4FC2-B874-DB77027BBE06}" type="presParOf" srcId="{AC82ED76-2287-43A3-8AE1-142923DCC2B3}" destId="{EA5F0076-F840-4991-80E8-52A1BEBAE1CC}" srcOrd="6" destOrd="0" presId="urn:microsoft.com/office/officeart/2005/8/layout/vList2"/>
    <dgm:cxn modelId="{B9B3C7E5-D269-4D44-9768-D34DF121A323}" type="presParOf" srcId="{AC82ED76-2287-43A3-8AE1-142923DCC2B3}" destId="{64E199B4-6615-4F4F-9321-5C3AEE70CEE7}" srcOrd="7" destOrd="0" presId="urn:microsoft.com/office/officeart/2005/8/layout/vList2"/>
    <dgm:cxn modelId="{DC47D85C-188E-4A77-8CC7-E4B7F4A306E3}" type="presParOf" srcId="{AC82ED76-2287-43A3-8AE1-142923DCC2B3}" destId="{CF5B5CD3-02AE-463B-BF85-86EAD68C8EDB}" srcOrd="8" destOrd="0" presId="urn:microsoft.com/office/officeart/2005/8/layout/vList2"/>
    <dgm:cxn modelId="{B707FEF8-B757-4AAE-9677-DF9D6438CEB8}" type="presParOf" srcId="{AC82ED76-2287-43A3-8AE1-142923DCC2B3}" destId="{D3BA0ED7-DD2F-4DEA-BDC4-0EE8FFDC67B2}" srcOrd="9" destOrd="0" presId="urn:microsoft.com/office/officeart/2005/8/layout/vList2"/>
    <dgm:cxn modelId="{0F980629-037B-4C8B-926B-E646136D7107}" type="presParOf" srcId="{AC82ED76-2287-43A3-8AE1-142923DCC2B3}" destId="{7B8B663A-457A-420C-B1EA-BD82DA3229F2}"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47FBC-D6B6-4828-808B-818E19AD7010}">
      <dsp:nvSpPr>
        <dsp:cNvPr id="0" name=""/>
        <dsp:cNvSpPr/>
      </dsp:nvSpPr>
      <dsp:spPr>
        <a:xfrm>
          <a:off x="0" y="0"/>
          <a:ext cx="4724399" cy="63472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What is View?</a:t>
          </a:r>
          <a:endParaRPr lang="en-US" sz="1600" kern="1200" dirty="0"/>
        </a:p>
      </dsp:txBody>
      <dsp:txXfrm>
        <a:off x="30985" y="30985"/>
        <a:ext cx="4662429" cy="572754"/>
      </dsp:txXfrm>
    </dsp:sp>
    <dsp:sp modelId="{3C15786C-D805-48BC-ACC7-4B378F906B3A}">
      <dsp:nvSpPr>
        <dsp:cNvPr id="0" name=""/>
        <dsp:cNvSpPr/>
      </dsp:nvSpPr>
      <dsp:spPr>
        <a:xfrm>
          <a:off x="0" y="730230"/>
          <a:ext cx="4724399" cy="634724"/>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What are the advantages of View?</a:t>
          </a:r>
          <a:endParaRPr lang="en-US" sz="1600" kern="1200" dirty="0"/>
        </a:p>
      </dsp:txBody>
      <dsp:txXfrm>
        <a:off x="30985" y="761215"/>
        <a:ext cx="4662429" cy="572754"/>
      </dsp:txXfrm>
    </dsp:sp>
    <dsp:sp modelId="{2FD28A3D-84CF-4C43-80E4-EB225D92D828}">
      <dsp:nvSpPr>
        <dsp:cNvPr id="0" name=""/>
        <dsp:cNvSpPr/>
      </dsp:nvSpPr>
      <dsp:spPr>
        <a:xfrm>
          <a:off x="0" y="1454235"/>
          <a:ext cx="4724399" cy="634724"/>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What is Inline View?</a:t>
          </a:r>
          <a:endParaRPr lang="en-US" sz="1600" kern="1200" dirty="0"/>
        </a:p>
      </dsp:txBody>
      <dsp:txXfrm>
        <a:off x="30985" y="1485220"/>
        <a:ext cx="4662429" cy="572754"/>
      </dsp:txXfrm>
    </dsp:sp>
    <dsp:sp modelId="{EA5F0076-F840-4991-80E8-52A1BEBAE1CC}">
      <dsp:nvSpPr>
        <dsp:cNvPr id="0" name=""/>
        <dsp:cNvSpPr/>
      </dsp:nvSpPr>
      <dsp:spPr>
        <a:xfrm>
          <a:off x="0" y="2178240"/>
          <a:ext cx="4724399" cy="634724"/>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What is Index?</a:t>
          </a:r>
          <a:endParaRPr lang="en-US" sz="400" kern="1200" dirty="0"/>
        </a:p>
      </dsp:txBody>
      <dsp:txXfrm>
        <a:off x="30985" y="2209225"/>
        <a:ext cx="4662429" cy="572754"/>
      </dsp:txXfrm>
    </dsp:sp>
    <dsp:sp modelId="{CF5B5CD3-02AE-463B-BF85-86EAD68C8EDB}">
      <dsp:nvSpPr>
        <dsp:cNvPr id="0" name=""/>
        <dsp:cNvSpPr/>
      </dsp:nvSpPr>
      <dsp:spPr>
        <a:xfrm>
          <a:off x="0" y="2902245"/>
          <a:ext cx="4724399" cy="634724"/>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What is Index Architecture: Non-clustered and Clustered?</a:t>
          </a:r>
          <a:endParaRPr lang="en-US" sz="400" kern="1200" dirty="0"/>
        </a:p>
      </dsp:txBody>
      <dsp:txXfrm>
        <a:off x="30985" y="2933230"/>
        <a:ext cx="4662429" cy="572754"/>
      </dsp:txXfrm>
    </dsp:sp>
    <dsp:sp modelId="{7B8B663A-457A-420C-B1EA-BD82DA3229F2}">
      <dsp:nvSpPr>
        <dsp:cNvPr id="0" name=""/>
        <dsp:cNvSpPr/>
      </dsp:nvSpPr>
      <dsp:spPr>
        <a:xfrm>
          <a:off x="0" y="3626250"/>
          <a:ext cx="4724399" cy="63472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What is Unique Index?</a:t>
          </a:r>
          <a:endParaRPr lang="en-US" sz="400" kern="1200" dirty="0"/>
        </a:p>
      </dsp:txBody>
      <dsp:txXfrm>
        <a:off x="30985" y="3657235"/>
        <a:ext cx="4662429" cy="5727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5/17/2013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3800776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36628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1052230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31832182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4768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1pPr>
            <a:lvl2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2pPr>
            <a:lvl3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3pPr>
            <a:lvl4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4pPr>
            <a:lvl5pPr algn="l" rtl="0" eaLnBrk="1" fontAlgn="base" hangingPunct="1">
              <a:spcBef>
                <a:spcPct val="20000"/>
              </a:spcBef>
              <a:spcAft>
                <a:spcPct val="0"/>
              </a:spcAft>
              <a:buFont typeface="Arial" pitchFamily="34" charset="0"/>
              <a:defRPr lang="en-GB" sz="1800" b="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435253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lgn="l" rtl="0" eaLnBrk="1" fontAlgn="base" hangingPunct="1">
              <a:spcBef>
                <a:spcPct val="20000"/>
              </a:spcBef>
              <a:spcAft>
                <a:spcPct val="0"/>
              </a:spcAft>
              <a:buFont typeface="Arial" pitchFamily="34" charse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spcBef>
                <a:spcPct val="20000"/>
              </a:spcBef>
              <a:spcAft>
                <a:spcPct val="0"/>
              </a:spcAft>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25243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936033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35880541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eft_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 y="1371600"/>
            <a:ext cx="2971800" cy="4648200"/>
          </a:xfrm>
        </p:spPr>
        <p:txBody>
          <a:bodyPr/>
          <a:lstStyle/>
          <a:p>
            <a:endParaRPr lang="en-US" dirty="0"/>
          </a:p>
        </p:txBody>
      </p:sp>
      <p:sp>
        <p:nvSpPr>
          <p:cNvPr id="6" name="Text Placeholder 5"/>
          <p:cNvSpPr>
            <a:spLocks noGrp="1"/>
          </p:cNvSpPr>
          <p:nvPr>
            <p:ph type="body" sz="quarter" idx="11"/>
          </p:nvPr>
        </p:nvSpPr>
        <p:spPr>
          <a:xfrm>
            <a:off x="3733800" y="1371600"/>
            <a:ext cx="50292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54871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Left_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33400" y="1371600"/>
            <a:ext cx="4800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Picture Placeholder 5"/>
          <p:cNvSpPr>
            <a:spLocks noGrp="1"/>
          </p:cNvSpPr>
          <p:nvPr>
            <p:ph type="pic" sz="quarter" idx="11"/>
          </p:nvPr>
        </p:nvSpPr>
        <p:spPr>
          <a:xfrm>
            <a:off x="5638800" y="1371600"/>
            <a:ext cx="3048000" cy="4648200"/>
          </a:xfrm>
        </p:spPr>
        <p:txBody>
          <a:bodyPr/>
          <a:lstStyle/>
          <a:p>
            <a:endParaRPr lang="en-US" dirty="0"/>
          </a:p>
        </p:txBody>
      </p:sp>
    </p:spTree>
    <p:extLst>
      <p:ext uri="{BB962C8B-B14F-4D97-AF65-F5344CB8AC3E}">
        <p14:creationId xmlns:p14="http://schemas.microsoft.com/office/powerpoint/2010/main" val="1339701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p:spPr>
        <p:txBody>
          <a:bodyPr/>
          <a:lstStyle>
            <a:lvl1pPr marL="284163" indent="-284163"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Font typeface="Arial" charset="0"/>
              <a:buChar char="–"/>
              <a:defRPr lang="en-US" sz="1800" kern="1200" dirty="0" smtClean="0">
                <a:solidFill>
                  <a:schemeClr val="tx1"/>
                </a:solidFill>
                <a:latin typeface="+mn-lt"/>
                <a:ea typeface="+mn-ea"/>
                <a:cs typeface="+mn-cs"/>
              </a:defRPr>
            </a:lvl2pPr>
            <a:lvl3pPr indent="-285750" algn="l" rtl="0" eaLnBrk="1" fontAlgn="base" hangingPunct="1">
              <a:lnSpc>
                <a:spcPct val="100000"/>
              </a:lnSpc>
              <a:spcBef>
                <a:spcPct val="20000"/>
              </a:spcBef>
              <a:spcAft>
                <a:spcPct val="0"/>
              </a:spcAft>
              <a:defRPr lang="en-US" sz="1800" kern="1200" dirty="0" smtClean="0">
                <a:solidFill>
                  <a:schemeClr val="tx1"/>
                </a:solidFill>
                <a:latin typeface="+mn-lt"/>
                <a:ea typeface="+mn-ea"/>
                <a:cs typeface="+mn-cs"/>
              </a:defRPr>
            </a:lvl3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306300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marL="457200" indent="-457200">
              <a:buFont typeface="Arial" pitchFamily="34" charset="0"/>
              <a:buChar char="•"/>
              <a:defRPr sz="1800">
                <a:latin typeface="+mn-lt"/>
              </a:defRPr>
            </a:lvl1pPr>
            <a:lvl2pPr marL="742950" indent="-285750">
              <a:buFont typeface="Calibri" pitchFamily="34" charset="0"/>
              <a:buChar char="—"/>
              <a:defRPr sz="1800">
                <a:latin typeface="+mn-lt"/>
              </a:defRPr>
            </a:lvl2pPr>
            <a:lvl3pPr marL="1257300" indent="-34290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marL="457200" indent="-457200">
              <a:buFont typeface="Arial" pitchFamily="34" charset="0"/>
              <a:buChar char="•"/>
              <a:defRPr sz="1800">
                <a:latin typeface="+mn-lt"/>
              </a:defRPr>
            </a:lvl1pPr>
            <a:lvl2pPr marL="742950" indent="-285750">
              <a:buFont typeface="Calibri" pitchFamily="34" charset="0"/>
              <a:buChar char="—"/>
              <a:defRPr sz="1800">
                <a:latin typeface="+mn-lt"/>
              </a:defRPr>
            </a:lvl2pPr>
            <a:lvl3pPr marL="1257300" indent="-342900">
              <a:buFont typeface="Arial" pitchFamily="34" charset="0"/>
              <a:buChar char="•"/>
              <a:defRPr sz="1800">
                <a:latin typeface="+mn-lt"/>
              </a:defRPr>
            </a:lvl3pPr>
            <a:lvl4pPr marL="1657350" indent="-285750">
              <a:buFont typeface="Calibri" pitchFamily="34" charset="0"/>
              <a:buChar char="—"/>
              <a:defRPr sz="1800">
                <a:latin typeface="+mn-lt"/>
              </a:defRPr>
            </a:lvl4pPr>
            <a:lvl5pPr marL="2114550" indent="-285750">
              <a:buFont typeface="Calibri" pitchFamily="34" charset="0"/>
              <a:buChar cha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70339"/>
            <a:ext cx="7629965" cy="78779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4747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extLst>
      <p:ext uri="{BB962C8B-B14F-4D97-AF65-F5344CB8AC3E}">
        <p14:creationId xmlns:p14="http://schemas.microsoft.com/office/powerpoint/2010/main" val="609726448"/>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17470283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41049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jpe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3394"/>
            <a:ext cx="7840980" cy="824806"/>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225550"/>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73" r:id="rId2"/>
    <p:sldLayoutId id="2147483665" r:id="rId3"/>
    <p:sldLayoutId id="2147483668" r:id="rId4"/>
    <p:sldLayoutId id="2147483671" r:id="rId5"/>
    <p:sldLayoutId id="2147483674" r:id="rId6"/>
    <p:sldLayoutId id="2147483672" r:id="rId7"/>
    <p:sldLayoutId id="2147483685" r:id="rId8"/>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264126068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b="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4.wmf"/><Relationship Id="rId5" Type="http://schemas.openxmlformats.org/officeDocument/2006/relationships/oleObject" Target="../embeddings/Microsoft_Word_97_-_2003_Document1.doc"/><Relationship Id="rId4" Type="http://schemas.openxmlformats.org/officeDocument/2006/relationships/image" Target="../media/image20.gif"/></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6.png"/><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dirty="0" smtClean="0">
                <a:solidFill>
                  <a:schemeClr val="bg1"/>
                </a:solidFill>
                <a:latin typeface="Myriad Pro" pitchFamily="34" charset="0"/>
              </a:rPr>
              <a:t>Views and Indexes</a:t>
            </a:r>
            <a:endParaRPr lang="en-US" sz="2200" dirty="0">
              <a:solidFill>
                <a:schemeClr val="bg1"/>
              </a:solidFill>
              <a:latin typeface="Myriad Pro" pitchFamily="34"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
        <p:nvSpPr>
          <p:cNvPr id="5" name="Slide Number Placeholder 1"/>
          <p:cNvSpPr txBox="1">
            <a:spLocks/>
          </p:cNvSpPr>
          <p:nvPr/>
        </p:nvSpPr>
        <p:spPr>
          <a:xfrm>
            <a:off x="2286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04AFBC5-2B20-4E0B-9DFE-D04369A198DB}" type="slidenum">
              <a:rPr lang="en-GB" sz="1400" smtClean="0"/>
              <a:pPr/>
              <a:t>1</a:t>
            </a:fld>
            <a:endParaRPr lang="en-GB"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What is a View?</a:t>
            </a:r>
          </a:p>
          <a:p>
            <a:pPr lvl="1"/>
            <a:r>
              <a:rPr lang="en-US" dirty="0" smtClean="0"/>
              <a:t>A view is a subset of a database that is generated from a query and stored as a permanent object. In other words, a view is simply a structured query language (SQL) query stored as an object. </a:t>
            </a:r>
          </a:p>
          <a:p>
            <a:pPr lvl="1"/>
            <a:r>
              <a:rPr lang="en-US" dirty="0" smtClean="0"/>
              <a:t>Although the definition of a view is permanent, the data contained therein is dynamic depending on the point in time at which the view is accessed. </a:t>
            </a:r>
          </a:p>
          <a:p>
            <a:pPr lvl="1"/>
            <a:r>
              <a:rPr lang="en-US" dirty="0" smtClean="0"/>
              <a:t>Views represent a subset of the data contained in a table. They can join and simplify multiple tables into one virtual table. </a:t>
            </a:r>
          </a:p>
          <a:p>
            <a:endParaRPr lang="en-US" dirty="0" smtClean="0"/>
          </a:p>
          <a:p>
            <a:r>
              <a:rPr lang="en-US" sz="2000" dirty="0"/>
              <a:t>Advantages:</a:t>
            </a:r>
          </a:p>
          <a:p>
            <a:pPr lvl="1"/>
            <a:r>
              <a:rPr lang="en-US" dirty="0" smtClean="0"/>
              <a:t>They take up very little storage space because the database contains only the view definition, not the data. </a:t>
            </a:r>
          </a:p>
          <a:p>
            <a:pPr lvl="1"/>
            <a:r>
              <a:rPr lang="en-US" dirty="0" smtClean="0"/>
              <a:t>They can provide results for different calculations (like sum and average) along with the stored data.</a:t>
            </a:r>
          </a:p>
          <a:p>
            <a:pPr lvl="1"/>
            <a:r>
              <a:rPr lang="en-US" dirty="0" smtClean="0"/>
              <a:t>They can limit the degree to which tables are exposed to the outer world.</a:t>
            </a:r>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a:t>Views</a:t>
            </a:r>
            <a:endParaRPr lang="en-US" sz="3600"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10</a:t>
            </a:fld>
            <a:endParaRPr lang="en-GB" sz="1400" dirty="0">
              <a:solidFill>
                <a:schemeClr val="tx1"/>
              </a:solidFill>
            </a:endParaRPr>
          </a:p>
        </p:txBody>
      </p:sp>
    </p:spTree>
    <p:extLst>
      <p:ext uri="{BB962C8B-B14F-4D97-AF65-F5344CB8AC3E}">
        <p14:creationId xmlns:p14="http://schemas.microsoft.com/office/powerpoint/2010/main" val="316048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1"/>
            <a:ext cx="8686800" cy="1219200"/>
          </a:xfrm>
        </p:spPr>
        <p:txBody>
          <a:bodyPr/>
          <a:lstStyle/>
          <a:p>
            <a:r>
              <a:rPr lang="en-US" sz="2000" dirty="0" smtClean="0"/>
              <a:t>Syntax </a:t>
            </a:r>
          </a:p>
          <a:p>
            <a:pPr lvl="1"/>
            <a:r>
              <a:rPr lang="en-US" dirty="0" smtClean="0"/>
              <a:t>A view can be used to access data in one or more tables or views. You </a:t>
            </a:r>
            <a:r>
              <a:rPr lang="en-US" dirty="0"/>
              <a:t>can</a:t>
            </a:r>
            <a:r>
              <a:rPr lang="en-US" dirty="0" smtClean="0"/>
              <a:t> create a view by using a SELECT statement.</a:t>
            </a:r>
          </a:p>
          <a:p>
            <a:r>
              <a:rPr lang="en-US" sz="2000" dirty="0" smtClean="0"/>
              <a:t>ANSI Syntax </a:t>
            </a:r>
          </a:p>
          <a:p>
            <a:endParaRPr lang="en-US" dirty="0" smtClean="0"/>
          </a:p>
          <a:p>
            <a:endParaRPr lang="en-US" dirty="0" smtClean="0"/>
          </a:p>
          <a:p>
            <a:endParaRPr lang="en-US" dirty="0" smtClean="0"/>
          </a:p>
          <a:p>
            <a:endParaRPr lang="en-US" dirty="0" smtClean="0"/>
          </a:p>
          <a:p>
            <a:endParaRPr lang="en-IN" dirty="0" smtClean="0"/>
          </a:p>
          <a:p>
            <a:endParaRPr lang="en-IN" dirty="0" smtClean="0"/>
          </a:p>
          <a:p>
            <a:pPr marL="0" indent="0">
              <a:buNone/>
            </a:pPr>
            <a:r>
              <a:rPr lang="en-US" dirty="0" smtClean="0"/>
              <a:t> </a:t>
            </a:r>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Views (Contd.) </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28800" y="2667000"/>
            <a:ext cx="54102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b="1" dirty="0" smtClean="0">
                <a:latin typeface="Courier New" pitchFamily="49" charset="0"/>
                <a:cs typeface="Courier New" pitchFamily="49" charset="0"/>
              </a:rPr>
              <a:t>CREATE VIEW </a:t>
            </a:r>
            <a:r>
              <a:rPr lang="en-IN" dirty="0" smtClean="0">
                <a:latin typeface="Courier New" pitchFamily="49" charset="0"/>
                <a:cs typeface="Courier New" pitchFamily="49" charset="0"/>
              </a:rPr>
              <a:t>&lt;table name&gt; [(&lt;VIEW column list&gt;)]</a:t>
            </a:r>
          </a:p>
          <a:p>
            <a:r>
              <a:rPr lang="en-IN" b="1" dirty="0" smtClean="0">
                <a:latin typeface="Courier New" pitchFamily="49" charset="0"/>
                <a:cs typeface="Courier New" pitchFamily="49" charset="0"/>
              </a:rPr>
              <a:t>AS</a:t>
            </a:r>
            <a:r>
              <a:rPr lang="en-IN" dirty="0" smtClean="0">
                <a:latin typeface="Courier New" pitchFamily="49" charset="0"/>
                <a:cs typeface="Courier New" pitchFamily="49" charset="0"/>
              </a:rPr>
              <a:t> &lt;query expression&gt; </a:t>
            </a:r>
          </a:p>
          <a:p>
            <a:r>
              <a:rPr lang="en-IN" dirty="0" smtClean="0">
                <a:latin typeface="Courier New" pitchFamily="49" charset="0"/>
                <a:cs typeface="Courier New" pitchFamily="49" charset="0"/>
              </a:rPr>
              <a:t>[</a:t>
            </a:r>
            <a:r>
              <a:rPr lang="en-IN" b="1" dirty="0" smtClean="0">
                <a:latin typeface="Courier New" pitchFamily="49" charset="0"/>
                <a:cs typeface="Courier New" pitchFamily="49" charset="0"/>
              </a:rPr>
              <a:t>WITH</a:t>
            </a:r>
            <a:r>
              <a:rPr lang="en-IN" dirty="0" smtClean="0">
                <a:latin typeface="Courier New" pitchFamily="49" charset="0"/>
                <a:cs typeface="Courier New" pitchFamily="49" charset="0"/>
              </a:rPr>
              <a:t> [&lt;levels clause&gt;] </a:t>
            </a:r>
            <a:r>
              <a:rPr lang="en-IN" b="1" dirty="0" smtClean="0">
                <a:latin typeface="Courier New" pitchFamily="49" charset="0"/>
                <a:cs typeface="Courier New" pitchFamily="49" charset="0"/>
              </a:rPr>
              <a:t>CHECK OPTION</a:t>
            </a:r>
            <a:r>
              <a:rPr lang="en-IN" dirty="0" smtClean="0">
                <a:latin typeface="Courier New" pitchFamily="49" charset="0"/>
                <a:cs typeface="Courier New" pitchFamily="49" charset="0"/>
              </a:rPr>
              <a:t>]</a:t>
            </a:r>
          </a:p>
          <a:p>
            <a:r>
              <a:rPr lang="en-IN" dirty="0" smtClean="0">
                <a:latin typeface="Courier New" pitchFamily="49" charset="0"/>
                <a:cs typeface="Courier New" pitchFamily="49" charset="0"/>
              </a:rPr>
              <a:t>&lt;levels clause&gt; ::= </a:t>
            </a:r>
            <a:r>
              <a:rPr lang="en-IN" b="1" dirty="0" smtClean="0">
                <a:latin typeface="Courier New" pitchFamily="49" charset="0"/>
                <a:cs typeface="Courier New" pitchFamily="49" charset="0"/>
              </a:rPr>
              <a:t>CASCADED | LOCAL</a:t>
            </a:r>
            <a:endParaRPr lang="en-IN" b="1" dirty="0">
              <a:latin typeface="Courier New" pitchFamily="49" charset="0"/>
              <a:cs typeface="Courier New" pitchFamily="49" charset="0"/>
            </a:endParaRPr>
          </a:p>
        </p:txBody>
      </p:sp>
      <p:sp>
        <p:nvSpPr>
          <p:cNvPr id="10" name="TextBox 9"/>
          <p:cNvSpPr txBox="1"/>
          <p:nvPr/>
        </p:nvSpPr>
        <p:spPr>
          <a:xfrm>
            <a:off x="304800" y="4419600"/>
            <a:ext cx="8534400" cy="1255728"/>
          </a:xfrm>
          <a:prstGeom prst="rect">
            <a:avLst/>
          </a:prstGeom>
          <a:noFill/>
        </p:spPr>
        <p:txBody>
          <a:bodyPr wrap="square" rtlCol="0">
            <a:spAutoFit/>
          </a:bodyPr>
          <a:lstStyle/>
          <a:p>
            <a:pPr marL="742950" lvl="1" indent="-285750" fontAlgn="base">
              <a:spcBef>
                <a:spcPct val="20000"/>
              </a:spcBef>
              <a:spcAft>
                <a:spcPct val="0"/>
              </a:spcAft>
              <a:buFont typeface="Arial" charset="0"/>
              <a:buChar char="–"/>
            </a:pPr>
            <a:r>
              <a:rPr lang="en-IN" dirty="0">
                <a:solidFill>
                  <a:prstClr val="black"/>
                </a:solidFill>
              </a:rPr>
              <a:t>If WITH CHECK OPTION is specified, the </a:t>
            </a:r>
            <a:r>
              <a:rPr lang="en-IN" dirty="0" err="1">
                <a:solidFill>
                  <a:prstClr val="black"/>
                </a:solidFill>
              </a:rPr>
              <a:t>VIEWed</a:t>
            </a:r>
            <a:r>
              <a:rPr lang="en-IN" dirty="0">
                <a:solidFill>
                  <a:prstClr val="black"/>
                </a:solidFill>
              </a:rPr>
              <a:t> table has to be updatable.</a:t>
            </a:r>
          </a:p>
          <a:p>
            <a:pPr marL="742950" lvl="1" indent="-285750" fontAlgn="base">
              <a:spcBef>
                <a:spcPct val="20000"/>
              </a:spcBef>
              <a:spcAft>
                <a:spcPct val="0"/>
              </a:spcAft>
              <a:buFont typeface="Arial" charset="0"/>
              <a:buChar char="–"/>
            </a:pPr>
            <a:r>
              <a:rPr lang="en-IN" dirty="0">
                <a:solidFill>
                  <a:prstClr val="black"/>
                </a:solidFill>
              </a:rPr>
              <a:t>It is a little known and less used feature and we shall not cover it in the scope of this course.</a:t>
            </a:r>
            <a:endParaRPr lang="en-US" dirty="0">
              <a:solidFill>
                <a:prstClr val="black"/>
              </a:solidFill>
            </a:endParaRPr>
          </a:p>
          <a:p>
            <a:endParaRPr lang="en-US" dirty="0"/>
          </a:p>
        </p:txBody>
      </p:sp>
      <p:sp>
        <p:nvSpPr>
          <p:cNvPr id="13"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11</a:t>
            </a:fld>
            <a:endParaRPr lang="en-GB" sz="1400" dirty="0">
              <a:solidFill>
                <a:schemeClr val="tx1"/>
              </a:solidFill>
            </a:endParaRPr>
          </a:p>
        </p:txBody>
      </p:sp>
    </p:spTree>
    <p:extLst>
      <p:ext uri="{BB962C8B-B14F-4D97-AF65-F5344CB8AC3E}">
        <p14:creationId xmlns:p14="http://schemas.microsoft.com/office/powerpoint/2010/main" val="325931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1000"/>
                                        <p:tgtEl>
                                          <p:spTgt spid="10">
                                            <p:txEl>
                                              <p:pRg st="0" end="0"/>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Scenario</a:t>
            </a:r>
          </a:p>
        </p:txBody>
      </p:sp>
      <p:sp>
        <p:nvSpPr>
          <p:cNvPr id="9" name="Rectangle 8"/>
          <p:cNvSpPr/>
          <p:nvPr/>
        </p:nvSpPr>
        <p:spPr>
          <a:xfrm>
            <a:off x="304800" y="5404338"/>
            <a:ext cx="86106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use a </a:t>
            </a:r>
            <a:r>
              <a:rPr lang="en-US" dirty="0">
                <a:solidFill>
                  <a:schemeClr val="tx1"/>
                </a:solidFill>
              </a:rPr>
              <a:t>simple view to meet </a:t>
            </a:r>
            <a:r>
              <a:rPr lang="en-US" dirty="0" smtClean="0">
                <a:solidFill>
                  <a:schemeClr val="tx1"/>
                </a:solidFill>
              </a:rPr>
              <a:t>Tim’s requirement.</a:t>
            </a:r>
            <a:endParaRPr lang="en-US" dirty="0">
              <a:solidFill>
                <a:schemeClr val="tx1"/>
              </a:solidFill>
            </a:endParaRPr>
          </a:p>
        </p:txBody>
      </p:sp>
      <p:pic>
        <p:nvPicPr>
          <p:cNvPr id="10" name="Picture 9"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ounded Rectangular Callout 10"/>
          <p:cNvSpPr/>
          <p:nvPr/>
        </p:nvSpPr>
        <p:spPr>
          <a:xfrm>
            <a:off x="2895600" y="1524000"/>
            <a:ext cx="3886200" cy="1524000"/>
          </a:xfrm>
          <a:prstGeom prst="wedgeRoundRectCallout">
            <a:avLst>
              <a:gd name="adj1" fmla="val -80993"/>
              <a:gd name="adj2" fmla="val 56736"/>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solidFill>
                  <a:schemeClr val="tx1"/>
                </a:solidFill>
              </a:rPr>
              <a:t>I wish to create a subset of </a:t>
            </a:r>
            <a:r>
              <a:rPr lang="en-US" dirty="0" smtClean="0">
                <a:solidFill>
                  <a:schemeClr val="tx1"/>
                </a:solidFill>
              </a:rPr>
              <a:t>office </a:t>
            </a:r>
            <a:r>
              <a:rPr lang="en-US" dirty="0">
                <a:solidFill>
                  <a:schemeClr val="tx1"/>
                </a:solidFill>
              </a:rPr>
              <a:t>information which displays only city, </a:t>
            </a:r>
            <a:r>
              <a:rPr lang="en-US" dirty="0" smtClean="0">
                <a:solidFill>
                  <a:schemeClr val="tx1"/>
                </a:solidFill>
              </a:rPr>
              <a:t>state, </a:t>
            </a:r>
            <a:r>
              <a:rPr lang="en-US" dirty="0">
                <a:solidFill>
                  <a:schemeClr val="tx1"/>
                </a:solidFill>
              </a:rPr>
              <a:t>and country details.</a:t>
            </a:r>
          </a:p>
        </p:txBody>
      </p:sp>
      <p:sp>
        <p:nvSpPr>
          <p:cNvPr id="13"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12</a:t>
            </a:fld>
            <a:endParaRPr lang="en-GB" sz="1400" dirty="0">
              <a:solidFill>
                <a:schemeClr val="tx1"/>
              </a:solidFill>
            </a:endParaRPr>
          </a:p>
        </p:txBody>
      </p:sp>
    </p:spTree>
    <p:extLst>
      <p:ext uri="{BB962C8B-B14F-4D97-AF65-F5344CB8AC3E}">
        <p14:creationId xmlns:p14="http://schemas.microsoft.com/office/powerpoint/2010/main" val="70565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US" sz="2000" dirty="0" smtClean="0"/>
              <a:t>We can create a simple view as shown in the example below:</a:t>
            </a:r>
          </a:p>
          <a:p>
            <a:pPr marL="287338" indent="0">
              <a:spcBef>
                <a:spcPts val="0"/>
              </a:spcBef>
              <a:buNone/>
            </a:pPr>
            <a:endParaRPr lang="en-US" sz="1100" dirty="0" smtClean="0">
              <a:solidFill>
                <a:schemeClr val="accent1">
                  <a:lumMod val="75000"/>
                </a:schemeClr>
              </a:solidFill>
            </a:endParaRPr>
          </a:p>
          <a:p>
            <a:pPr marL="287338" indent="0">
              <a:spcBef>
                <a:spcPts val="0"/>
              </a:spcBef>
              <a:buNone/>
            </a:pPr>
            <a:r>
              <a:rPr lang="en-IN" b="1" dirty="0" smtClean="0">
                <a:solidFill>
                  <a:schemeClr val="accent1">
                    <a:lumMod val="75000"/>
                  </a:schemeClr>
                </a:solidFill>
                <a:latin typeface="Courier New" pitchFamily="49" charset="0"/>
                <a:cs typeface="Courier New" pitchFamily="49" charset="0"/>
              </a:rPr>
              <a:t>CREATE VIEW</a:t>
            </a:r>
            <a:r>
              <a:rPr lang="en-IN" b="1" dirty="0" smtClean="0">
                <a:solidFill>
                  <a:schemeClr val="accent6">
                    <a:lumMod val="75000"/>
                  </a:schemeClr>
                </a:solidFill>
                <a:latin typeface="Courier New" pitchFamily="49" charset="0"/>
                <a:cs typeface="Courier New" pitchFamily="49" charset="0"/>
              </a:rPr>
              <a:t> </a:t>
            </a:r>
            <a:r>
              <a:rPr lang="en-IN" b="1" dirty="0" err="1" smtClean="0">
                <a:solidFill>
                  <a:schemeClr val="accent6">
                    <a:lumMod val="75000"/>
                  </a:schemeClr>
                </a:solidFill>
                <a:latin typeface="Courier New" pitchFamily="49" charset="0"/>
                <a:cs typeface="Courier New" pitchFamily="49" charset="0"/>
              </a:rPr>
              <a:t>view_offices</a:t>
            </a:r>
            <a:r>
              <a:rPr lang="en-IN" b="1" dirty="0" smtClean="0">
                <a:solidFill>
                  <a:schemeClr val="accent6">
                    <a:lumMod val="75000"/>
                  </a:schemeClr>
                </a:solidFill>
                <a:latin typeface="Courier New" pitchFamily="49" charset="0"/>
                <a:cs typeface="Courier New" pitchFamily="49" charset="0"/>
              </a:rPr>
              <a:t> </a:t>
            </a:r>
            <a:r>
              <a:rPr lang="en-IN" b="1" dirty="0" smtClean="0">
                <a:solidFill>
                  <a:schemeClr val="accent1">
                    <a:lumMod val="75000"/>
                  </a:schemeClr>
                </a:solidFill>
                <a:latin typeface="Courier New" pitchFamily="49" charset="0"/>
                <a:cs typeface="Courier New" pitchFamily="49" charset="0"/>
              </a:rPr>
              <a:t>AS SELECT </a:t>
            </a:r>
            <a:r>
              <a:rPr lang="en-IN" b="1" dirty="0" smtClean="0">
                <a:solidFill>
                  <a:schemeClr val="accent6">
                    <a:lumMod val="75000"/>
                  </a:schemeClr>
                </a:solidFill>
                <a:latin typeface="Courier New" pitchFamily="49" charset="0"/>
                <a:cs typeface="Courier New" pitchFamily="49" charset="0"/>
              </a:rPr>
              <a:t>city, state, country </a:t>
            </a:r>
            <a:r>
              <a:rPr lang="en-IN" b="1" dirty="0" smtClean="0">
                <a:solidFill>
                  <a:schemeClr val="accent1">
                    <a:lumMod val="75000"/>
                  </a:schemeClr>
                </a:solidFill>
                <a:latin typeface="Courier New" pitchFamily="49" charset="0"/>
                <a:cs typeface="Courier New" pitchFamily="49" charset="0"/>
              </a:rPr>
              <a:t>FROM</a:t>
            </a:r>
            <a:r>
              <a:rPr lang="en-IN" b="1" dirty="0" smtClean="0">
                <a:solidFill>
                  <a:schemeClr val="accent6">
                    <a:lumMod val="75000"/>
                  </a:schemeClr>
                </a:solidFill>
                <a:latin typeface="Courier New" pitchFamily="49" charset="0"/>
                <a:cs typeface="Courier New" pitchFamily="49" charset="0"/>
              </a:rPr>
              <a:t> offices</a:t>
            </a:r>
            <a:r>
              <a:rPr lang="en-US" b="1" dirty="0" smtClean="0">
                <a:solidFill>
                  <a:schemeClr val="accent6">
                    <a:lumMod val="75000"/>
                  </a:schemeClr>
                </a:solidFill>
                <a:latin typeface="Courier New" pitchFamily="49" charset="0"/>
                <a:cs typeface="Courier New" pitchFamily="49" charset="0"/>
              </a:rPr>
              <a:t>;</a:t>
            </a:r>
          </a:p>
          <a:p>
            <a:pPr>
              <a:spcBef>
                <a:spcPts val="0"/>
              </a:spcBef>
            </a:pPr>
            <a:endParaRPr lang="en-US" sz="1800" dirty="0" smtClean="0">
              <a:solidFill>
                <a:schemeClr val="accent6">
                  <a:lumMod val="75000"/>
                </a:schemeClr>
              </a:solidFill>
            </a:endParaRPr>
          </a:p>
          <a:p>
            <a:pPr marL="746125" lvl="1" indent="-287338">
              <a:spcBef>
                <a:spcPts val="0"/>
              </a:spcBef>
            </a:pPr>
            <a:r>
              <a:rPr lang="en-US" dirty="0" smtClean="0"/>
              <a:t>The above view ‘</a:t>
            </a:r>
            <a:r>
              <a:rPr lang="en-US" dirty="0" err="1" smtClean="0"/>
              <a:t>view_offices</a:t>
            </a:r>
            <a:r>
              <a:rPr lang="en-US" dirty="0" smtClean="0"/>
              <a:t>’ is a subset of data contained in Offices table.</a:t>
            </a:r>
          </a:p>
          <a:p>
            <a:pPr marL="746125" lvl="1" indent="-287338">
              <a:spcBef>
                <a:spcPts val="0"/>
              </a:spcBef>
            </a:pPr>
            <a:r>
              <a:rPr lang="en-US" dirty="0" smtClean="0"/>
              <a:t>It displays only city, state, and country columns from the table.</a:t>
            </a:r>
          </a:p>
          <a:p>
            <a:pPr marL="746125" lvl="1" indent="-287338">
              <a:spcBef>
                <a:spcPts val="0"/>
              </a:spcBef>
            </a:pPr>
            <a:endParaRPr lang="en-US" dirty="0" smtClean="0"/>
          </a:p>
          <a:p>
            <a:pPr marL="746125" lvl="1" indent="-287338">
              <a:spcBef>
                <a:spcPts val="0"/>
              </a:spcBef>
            </a:pPr>
            <a:r>
              <a:rPr lang="en-US" dirty="0" smtClean="0"/>
              <a:t>In case, we want a view that displays columns from more than one related tables, we can make use of joins as shown below.</a:t>
            </a:r>
            <a:endParaRPr lang="en-US" sz="1800" dirty="0" smtClean="0"/>
          </a:p>
          <a:p>
            <a:pPr>
              <a:spcBef>
                <a:spcPts val="0"/>
              </a:spcBef>
              <a:buNone/>
            </a:pPr>
            <a:endParaRPr lang="en-IN" b="1" dirty="0" smtClean="0">
              <a:solidFill>
                <a:schemeClr val="accent1">
                  <a:lumMod val="75000"/>
                </a:schemeClr>
              </a:solidFill>
              <a:latin typeface="Courier New" pitchFamily="49" charset="0"/>
              <a:cs typeface="Courier New" pitchFamily="49" charset="0"/>
            </a:endParaRPr>
          </a:p>
          <a:p>
            <a:pPr marL="623888">
              <a:spcBef>
                <a:spcPts val="0"/>
              </a:spcBef>
              <a:buNone/>
            </a:pPr>
            <a:r>
              <a:rPr lang="en-IN" b="1" dirty="0" smtClean="0">
                <a:solidFill>
                  <a:schemeClr val="accent1">
                    <a:lumMod val="75000"/>
                  </a:schemeClr>
                </a:solidFill>
                <a:latin typeface="Courier New" pitchFamily="49" charset="0"/>
                <a:cs typeface="Courier New" pitchFamily="49" charset="0"/>
              </a:rPr>
              <a:t>CREATE VIEW</a:t>
            </a:r>
            <a:r>
              <a:rPr lang="en-IN" b="1" dirty="0" smtClean="0">
                <a:solidFill>
                  <a:schemeClr val="accent6">
                    <a:lumMod val="75000"/>
                  </a:schemeClr>
                </a:solidFill>
                <a:latin typeface="Courier New" pitchFamily="49" charset="0"/>
                <a:cs typeface="Courier New" pitchFamily="49" charset="0"/>
              </a:rPr>
              <a:t>  </a:t>
            </a:r>
            <a:r>
              <a:rPr lang="en-IN" b="1" dirty="0" err="1" smtClean="0">
                <a:solidFill>
                  <a:schemeClr val="accent6">
                    <a:lumMod val="75000"/>
                  </a:schemeClr>
                </a:solidFill>
                <a:latin typeface="Courier New" pitchFamily="49" charset="0"/>
                <a:cs typeface="Courier New" pitchFamily="49" charset="0"/>
              </a:rPr>
              <a:t>view_offices_employees</a:t>
            </a:r>
            <a:r>
              <a:rPr lang="en-IN" b="1" dirty="0" smtClean="0">
                <a:solidFill>
                  <a:schemeClr val="accent6">
                    <a:lumMod val="75000"/>
                  </a:schemeClr>
                </a:solidFill>
                <a:latin typeface="Courier New" pitchFamily="49" charset="0"/>
                <a:cs typeface="Courier New" pitchFamily="49" charset="0"/>
              </a:rPr>
              <a:t> </a:t>
            </a:r>
            <a:r>
              <a:rPr lang="en-IN" b="1" dirty="0" smtClean="0">
                <a:solidFill>
                  <a:schemeClr val="accent1">
                    <a:lumMod val="75000"/>
                  </a:schemeClr>
                </a:solidFill>
                <a:latin typeface="Courier New" pitchFamily="49" charset="0"/>
                <a:cs typeface="Courier New" pitchFamily="49" charset="0"/>
              </a:rPr>
              <a:t>AS SELECT </a:t>
            </a:r>
            <a:r>
              <a:rPr lang="en-IN" b="1" dirty="0" err="1" smtClean="0">
                <a:solidFill>
                  <a:schemeClr val="accent6">
                    <a:lumMod val="75000"/>
                  </a:schemeClr>
                </a:solidFill>
                <a:latin typeface="Courier New" pitchFamily="49" charset="0"/>
                <a:cs typeface="Courier New" pitchFamily="49" charset="0"/>
              </a:rPr>
              <a:t>a.city</a:t>
            </a:r>
            <a:r>
              <a:rPr lang="en-IN" b="1" dirty="0" smtClean="0">
                <a:solidFill>
                  <a:schemeClr val="accent6">
                    <a:lumMod val="75000"/>
                  </a:schemeClr>
                </a:solidFill>
                <a:latin typeface="Courier New" pitchFamily="49" charset="0"/>
                <a:cs typeface="Courier New" pitchFamily="49" charset="0"/>
              </a:rPr>
              <a:t>,  </a:t>
            </a:r>
            <a:r>
              <a:rPr lang="en-IN" b="1" dirty="0" err="1" smtClean="0">
                <a:solidFill>
                  <a:schemeClr val="accent6">
                    <a:lumMod val="75000"/>
                  </a:schemeClr>
                </a:solidFill>
                <a:latin typeface="Courier New" pitchFamily="49" charset="0"/>
                <a:cs typeface="Courier New" pitchFamily="49" charset="0"/>
              </a:rPr>
              <a:t>b.employeenumber</a:t>
            </a:r>
            <a:r>
              <a:rPr lang="en-IN" b="1" dirty="0" smtClean="0">
                <a:solidFill>
                  <a:schemeClr val="accent6">
                    <a:lumMod val="75000"/>
                  </a:schemeClr>
                </a:solidFill>
                <a:latin typeface="Courier New" pitchFamily="49" charset="0"/>
                <a:cs typeface="Courier New" pitchFamily="49" charset="0"/>
              </a:rPr>
              <a:t> </a:t>
            </a:r>
          </a:p>
          <a:p>
            <a:pPr marL="623888">
              <a:spcBef>
                <a:spcPts val="0"/>
              </a:spcBef>
              <a:buNone/>
            </a:pPr>
            <a:r>
              <a:rPr lang="en-IN" b="1" dirty="0" smtClean="0">
                <a:solidFill>
                  <a:schemeClr val="accent1">
                    <a:lumMod val="75000"/>
                  </a:schemeClr>
                </a:solidFill>
                <a:latin typeface="Courier New" pitchFamily="49" charset="0"/>
                <a:cs typeface="Courier New" pitchFamily="49" charset="0"/>
              </a:rPr>
              <a:t>FROM</a:t>
            </a:r>
            <a:r>
              <a:rPr lang="en-IN" b="1" dirty="0" smtClean="0">
                <a:solidFill>
                  <a:schemeClr val="accent6">
                    <a:lumMod val="75000"/>
                  </a:schemeClr>
                </a:solidFill>
                <a:latin typeface="Courier New" pitchFamily="49" charset="0"/>
                <a:cs typeface="Courier New" pitchFamily="49" charset="0"/>
              </a:rPr>
              <a:t> offices a </a:t>
            </a:r>
            <a:r>
              <a:rPr lang="en-IN" b="1" dirty="0" smtClean="0">
                <a:solidFill>
                  <a:schemeClr val="accent1">
                    <a:lumMod val="75000"/>
                  </a:schemeClr>
                </a:solidFill>
                <a:latin typeface="Courier New" pitchFamily="49" charset="0"/>
                <a:cs typeface="Courier New" pitchFamily="49" charset="0"/>
              </a:rPr>
              <a:t>JOIN </a:t>
            </a:r>
            <a:r>
              <a:rPr lang="en-IN" b="1" dirty="0" smtClean="0">
                <a:solidFill>
                  <a:schemeClr val="accent6">
                    <a:lumMod val="75000"/>
                  </a:schemeClr>
                </a:solidFill>
                <a:latin typeface="Courier New" pitchFamily="49" charset="0"/>
                <a:cs typeface="Courier New" pitchFamily="49" charset="0"/>
              </a:rPr>
              <a:t>employees b</a:t>
            </a:r>
          </a:p>
          <a:p>
            <a:pPr marL="623888">
              <a:spcBef>
                <a:spcPts val="0"/>
              </a:spcBef>
              <a:buNone/>
            </a:pPr>
            <a:r>
              <a:rPr lang="en-IN" b="1" dirty="0" smtClean="0">
                <a:solidFill>
                  <a:schemeClr val="accent1">
                    <a:lumMod val="75000"/>
                  </a:schemeClr>
                </a:solidFill>
                <a:latin typeface="Courier New" pitchFamily="49" charset="0"/>
                <a:cs typeface="Courier New" pitchFamily="49" charset="0"/>
              </a:rPr>
              <a:t>WHERE</a:t>
            </a:r>
            <a:r>
              <a:rPr lang="en-IN" b="1" dirty="0" smtClean="0">
                <a:solidFill>
                  <a:schemeClr val="accent6">
                    <a:lumMod val="75000"/>
                  </a:schemeClr>
                </a:solidFill>
                <a:latin typeface="Courier New" pitchFamily="49" charset="0"/>
                <a:cs typeface="Courier New" pitchFamily="49" charset="0"/>
              </a:rPr>
              <a:t> </a:t>
            </a:r>
            <a:r>
              <a:rPr lang="en-IN" b="1" dirty="0" err="1" smtClean="0">
                <a:solidFill>
                  <a:schemeClr val="accent6">
                    <a:lumMod val="75000"/>
                  </a:schemeClr>
                </a:solidFill>
                <a:latin typeface="Courier New" pitchFamily="49" charset="0"/>
                <a:cs typeface="Courier New" pitchFamily="49" charset="0"/>
              </a:rPr>
              <a:t>a.officecode</a:t>
            </a:r>
            <a:r>
              <a:rPr lang="en-IN" b="1" dirty="0" smtClean="0">
                <a:solidFill>
                  <a:schemeClr val="accent6">
                    <a:lumMod val="75000"/>
                  </a:schemeClr>
                </a:solidFill>
                <a:latin typeface="Courier New" pitchFamily="49" charset="0"/>
                <a:cs typeface="Courier New" pitchFamily="49" charset="0"/>
              </a:rPr>
              <a:t> = </a:t>
            </a:r>
            <a:r>
              <a:rPr lang="en-IN" b="1" dirty="0" err="1" smtClean="0">
                <a:solidFill>
                  <a:schemeClr val="accent6">
                    <a:lumMod val="75000"/>
                  </a:schemeClr>
                </a:solidFill>
                <a:latin typeface="Courier New" pitchFamily="49" charset="0"/>
                <a:cs typeface="Courier New" pitchFamily="49" charset="0"/>
              </a:rPr>
              <a:t>b.officecode</a:t>
            </a:r>
            <a:r>
              <a:rPr lang="en-US" b="1" dirty="0" smtClean="0">
                <a:solidFill>
                  <a:schemeClr val="accent6">
                    <a:lumMod val="75000"/>
                  </a:schemeClr>
                </a:solidFill>
                <a:latin typeface="Courier New" pitchFamily="49" charset="0"/>
                <a:cs typeface="Courier New" pitchFamily="49" charset="0"/>
              </a:rPr>
              <a:t>;</a:t>
            </a:r>
          </a:p>
          <a:p>
            <a:pPr>
              <a:lnSpc>
                <a:spcPct val="120000"/>
              </a:lnSpc>
              <a:spcBef>
                <a:spcPts val="0"/>
              </a:spcBef>
            </a:pPr>
            <a:endParaRPr lang="en-US" sz="1800" dirty="0" smtClean="0"/>
          </a:p>
          <a:p>
            <a:pPr>
              <a:lnSpc>
                <a:spcPct val="120000"/>
              </a:lnSpc>
              <a:spcBef>
                <a:spcPts val="0"/>
              </a:spcBef>
            </a:pPr>
            <a:endParaRPr lang="en-US" sz="1800" dirty="0" smtClean="0"/>
          </a:p>
          <a:p>
            <a:pPr>
              <a:lnSpc>
                <a:spcPct val="120000"/>
              </a:lnSpc>
              <a:spcBef>
                <a:spcPts val="0"/>
              </a:spcBef>
            </a:pPr>
            <a:endParaRPr lang="en-US" sz="1800" dirty="0" smtClean="0"/>
          </a:p>
          <a:p>
            <a:pPr>
              <a:lnSpc>
                <a:spcPct val="120000"/>
              </a:lnSpc>
              <a:spcBef>
                <a:spcPts val="0"/>
              </a:spcBef>
            </a:pPr>
            <a:endParaRPr lang="en-US" sz="1800" dirty="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a:t>Simple View</a:t>
            </a:r>
            <a:endParaRPr lang="en-US" sz="3600" dirty="0"/>
          </a:p>
        </p:txBody>
      </p:sp>
      <p:sp>
        <p:nvSpPr>
          <p:cNvPr id="10"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13</a:t>
            </a:fld>
            <a:endParaRPr lang="en-GB" sz="1400" dirty="0">
              <a:solidFill>
                <a:schemeClr val="tx1"/>
              </a:solidFill>
            </a:endParaRPr>
          </a:p>
        </p:txBody>
      </p:sp>
    </p:spTree>
    <p:extLst>
      <p:ext uri="{BB962C8B-B14F-4D97-AF65-F5344CB8AC3E}">
        <p14:creationId xmlns:p14="http://schemas.microsoft.com/office/powerpoint/2010/main" val="235031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1000"/>
                                        <p:tgtEl>
                                          <p:spTgt spid="3">
                                            <p:txEl>
                                              <p:pRg st="10" end="1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781843"/>
          </a:xfrm>
        </p:spPr>
        <p:txBody>
          <a:bodyPr/>
          <a:lstStyle/>
          <a:p>
            <a:r>
              <a:rPr lang="en-US" sz="2000" dirty="0" smtClean="0"/>
              <a:t>What is Inline View?</a:t>
            </a:r>
          </a:p>
          <a:p>
            <a:pPr lvl="1">
              <a:spcBef>
                <a:spcPts val="0"/>
              </a:spcBef>
              <a:spcAft>
                <a:spcPts val="600"/>
              </a:spcAft>
            </a:pPr>
            <a:r>
              <a:rPr lang="en-US" dirty="0" smtClean="0"/>
              <a:t>An Inline view is a SELECT statement in the FROM-clause of another SELECT statement. </a:t>
            </a:r>
          </a:p>
          <a:p>
            <a:pPr lvl="1">
              <a:spcBef>
                <a:spcPts val="0"/>
              </a:spcBef>
              <a:spcAft>
                <a:spcPts val="600"/>
              </a:spcAft>
            </a:pPr>
            <a:r>
              <a:rPr lang="en-US" dirty="0" smtClean="0"/>
              <a:t>Inline views are commonly used to simplify complex queries by removing join operations and condensing several separate queries into a single query. </a:t>
            </a:r>
          </a:p>
          <a:p>
            <a:pPr lvl="1">
              <a:spcBef>
                <a:spcPts val="0"/>
              </a:spcBef>
              <a:spcAft>
                <a:spcPts val="600"/>
              </a:spcAft>
            </a:pPr>
            <a:r>
              <a:rPr lang="en-US" dirty="0" smtClean="0"/>
              <a:t>This feature is commonly referred to in the MSSQL community as a derived table. The </a:t>
            </a:r>
            <a:r>
              <a:rPr lang="en-US" dirty="0" err="1" smtClean="0"/>
              <a:t>Postgres</a:t>
            </a:r>
            <a:r>
              <a:rPr lang="en-US" dirty="0" smtClean="0"/>
              <a:t> community simply refers to it as a sub select (sub selects are inline views + sub-queries in Oracle nomenclature).</a:t>
            </a:r>
          </a:p>
          <a:p>
            <a:pPr lvl="1">
              <a:spcBef>
                <a:spcPts val="0"/>
              </a:spcBef>
              <a:spcAft>
                <a:spcPts val="600"/>
              </a:spcAft>
            </a:pPr>
            <a:r>
              <a:rPr lang="en-US" dirty="0" smtClean="0"/>
              <a:t>Because the result set from an inline view is referenced by other elements of the containing query, you must give your inline view a name and provide aliases for all ambiguous columns.</a:t>
            </a:r>
          </a:p>
          <a:p>
            <a:pPr lvl="1">
              <a:spcBef>
                <a:spcPts val="0"/>
              </a:spcBef>
              <a:spcAft>
                <a:spcPts val="600"/>
              </a:spcAft>
            </a:pPr>
            <a:r>
              <a:rPr lang="en-US" dirty="0"/>
              <a:t>Similar to other types of </a:t>
            </a:r>
            <a:r>
              <a:rPr lang="en-US" dirty="0" smtClean="0"/>
              <a:t>sub-queries</a:t>
            </a:r>
            <a:r>
              <a:rPr lang="en-US" dirty="0"/>
              <a:t>, inline views may join multiple tables and include GROUP BY, HAVING, and ORDER BY clauses.</a:t>
            </a:r>
          </a:p>
          <a:p>
            <a:pPr lvl="1">
              <a:spcBef>
                <a:spcPts val="0"/>
              </a:spcBef>
              <a:spcAft>
                <a:spcPts val="600"/>
              </a:spcAft>
            </a:pPr>
            <a:r>
              <a:rPr lang="en-US" dirty="0"/>
              <a:t>Inline views are particularly useful when you need to combine data at different levels of aggregation. </a:t>
            </a:r>
          </a:p>
          <a:p>
            <a:r>
              <a:rPr lang="en-US" dirty="0">
                <a:cs typeface="Courier New" pitchFamily="49" charset="0"/>
              </a:rPr>
              <a:t>ANSI Syntax:</a:t>
            </a:r>
          </a:p>
          <a:p>
            <a:pPr marL="287338" indent="0">
              <a:buNone/>
            </a:pPr>
            <a:r>
              <a:rPr lang="en-US" dirty="0">
                <a:latin typeface="Courier New" pitchFamily="49" charset="0"/>
                <a:cs typeface="Courier New" pitchFamily="49" charset="0"/>
              </a:rPr>
              <a:t>SELECT … FROM &lt;</a:t>
            </a:r>
            <a:r>
              <a:rPr lang="en-US" dirty="0" err="1">
                <a:latin typeface="Courier New" pitchFamily="49" charset="0"/>
                <a:cs typeface="Courier New" pitchFamily="49" charset="0"/>
              </a:rPr>
              <a:t>subquery</a:t>
            </a:r>
            <a:r>
              <a:rPr lang="en-US" dirty="0">
                <a:latin typeface="Courier New" pitchFamily="49" charset="0"/>
                <a:cs typeface="Courier New" pitchFamily="49" charset="0"/>
              </a:rPr>
              <a:t>&gt; WHERE…</a:t>
            </a:r>
          </a:p>
          <a:p>
            <a:pPr lvl="1"/>
            <a:endParaRPr lang="en-US"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solidFill>
                  <a:schemeClr val="bg1"/>
                </a:solidFill>
              </a:rPr>
              <a:t>Inline View</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14</a:t>
            </a:fld>
            <a:endParaRPr lang="en-GB" sz="1400" dirty="0">
              <a:solidFill>
                <a:schemeClr val="tx1"/>
              </a:solidFill>
            </a:endParaRPr>
          </a:p>
        </p:txBody>
      </p:sp>
    </p:spTree>
    <p:extLst>
      <p:ext uri="{BB962C8B-B14F-4D97-AF65-F5344CB8AC3E}">
        <p14:creationId xmlns:p14="http://schemas.microsoft.com/office/powerpoint/2010/main" val="14543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Scenario</a:t>
            </a:r>
          </a:p>
        </p:txBody>
      </p:sp>
      <p:sp>
        <p:nvSpPr>
          <p:cNvPr id="9" name="Rectangle 8"/>
          <p:cNvSpPr/>
          <p:nvPr/>
        </p:nvSpPr>
        <p:spPr>
          <a:xfrm>
            <a:off x="228600" y="5404338"/>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meet Tim’s </a:t>
            </a:r>
            <a:r>
              <a:rPr lang="en-US" dirty="0">
                <a:solidFill>
                  <a:schemeClr val="tx1"/>
                </a:solidFill>
              </a:rPr>
              <a:t>requirement by creating an </a:t>
            </a:r>
            <a:r>
              <a:rPr lang="en-US" dirty="0" smtClean="0">
                <a:solidFill>
                  <a:schemeClr val="tx1"/>
                </a:solidFill>
              </a:rPr>
              <a:t>Inline view, </a:t>
            </a:r>
            <a:r>
              <a:rPr lang="en-US" dirty="0">
                <a:solidFill>
                  <a:schemeClr val="tx1"/>
                </a:solidFill>
              </a:rPr>
              <a:t>as </a:t>
            </a:r>
            <a:r>
              <a:rPr lang="en-US" dirty="0" smtClean="0">
                <a:solidFill>
                  <a:schemeClr val="tx1"/>
                </a:solidFill>
              </a:rPr>
              <a:t>specified.</a:t>
            </a:r>
            <a:endParaRPr lang="en-US" dirty="0">
              <a:solidFill>
                <a:schemeClr val="tx1"/>
              </a:solidFill>
            </a:endParaRPr>
          </a:p>
        </p:txBody>
      </p:sp>
      <p:pic>
        <p:nvPicPr>
          <p:cNvPr id="10" name="Picture 9"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39973"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ounded Rectangular Callout 10"/>
          <p:cNvSpPr/>
          <p:nvPr/>
        </p:nvSpPr>
        <p:spPr>
          <a:xfrm>
            <a:off x="2895600" y="1524000"/>
            <a:ext cx="3886200" cy="1524000"/>
          </a:xfrm>
          <a:prstGeom prst="wedgeRoundRectCallout">
            <a:avLst>
              <a:gd name="adj1" fmla="val -80993"/>
              <a:gd name="adj2" fmla="val 56736"/>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solidFill>
                  <a:schemeClr val="tx1"/>
                </a:solidFill>
              </a:rPr>
              <a:t>I wish to create an </a:t>
            </a:r>
            <a:r>
              <a:rPr lang="en-US" dirty="0" smtClean="0">
                <a:solidFill>
                  <a:schemeClr val="tx1"/>
                </a:solidFill>
              </a:rPr>
              <a:t>Inline </a:t>
            </a:r>
            <a:r>
              <a:rPr lang="en-US" dirty="0">
                <a:solidFill>
                  <a:schemeClr val="tx1"/>
                </a:solidFill>
              </a:rPr>
              <a:t>view which displays </a:t>
            </a:r>
            <a:r>
              <a:rPr lang="en-US" dirty="0" smtClean="0">
                <a:solidFill>
                  <a:schemeClr val="tx1"/>
                </a:solidFill>
              </a:rPr>
              <a:t>customers, customer numbers, orders, and order numbers </a:t>
            </a:r>
            <a:r>
              <a:rPr lang="en-US" dirty="0">
                <a:solidFill>
                  <a:schemeClr val="tx1"/>
                </a:solidFill>
              </a:rPr>
              <a:t>based on a given condition</a:t>
            </a:r>
            <a:r>
              <a:rPr lang="en-US" dirty="0" smtClean="0">
                <a:solidFill>
                  <a:schemeClr val="tx1"/>
                </a:solidFill>
              </a:rPr>
              <a:t>.</a:t>
            </a:r>
            <a:endParaRPr lang="en-US" dirty="0">
              <a:solidFill>
                <a:schemeClr val="tx1"/>
              </a:solidFill>
            </a:endParaRPr>
          </a:p>
        </p:txBody>
      </p:sp>
      <p:sp>
        <p:nvSpPr>
          <p:cNvPr id="12"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15</a:t>
            </a:fld>
            <a:endParaRPr lang="en-GB" sz="1400" dirty="0">
              <a:solidFill>
                <a:schemeClr val="tx1"/>
              </a:solidFill>
            </a:endParaRPr>
          </a:p>
        </p:txBody>
      </p:sp>
    </p:spTree>
    <p:extLst>
      <p:ext uri="{BB962C8B-B14F-4D97-AF65-F5344CB8AC3E}">
        <p14:creationId xmlns:p14="http://schemas.microsoft.com/office/powerpoint/2010/main" val="269629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IN" sz="2000" dirty="0" smtClean="0"/>
              <a:t>The </a:t>
            </a:r>
            <a:r>
              <a:rPr lang="en-IN" sz="2000" dirty="0"/>
              <a:t>above query uses Inline view to display records from </a:t>
            </a:r>
            <a:r>
              <a:rPr lang="en-IN" sz="2000" i="1" dirty="0" err="1"/>
              <a:t>customernumber</a:t>
            </a:r>
            <a:r>
              <a:rPr lang="en-IN" sz="2000" dirty="0"/>
              <a:t> and </a:t>
            </a:r>
            <a:r>
              <a:rPr lang="en-IN" sz="2000" i="1" dirty="0" err="1"/>
              <a:t>ordernumber</a:t>
            </a:r>
            <a:r>
              <a:rPr lang="en-IN" sz="2000" dirty="0"/>
              <a:t> columns from customers and orders tables, respectively, wherever the customer number in both the tables matches. </a:t>
            </a:r>
            <a:endParaRPr lang="en-US" sz="2000" dirty="0"/>
          </a:p>
          <a:p>
            <a:pPr marL="0" indent="0">
              <a:spcBef>
                <a:spcPts val="0"/>
              </a:spcBef>
              <a:buNone/>
            </a:pPr>
            <a:endParaRPr lang="en-IN" b="1" dirty="0">
              <a:solidFill>
                <a:schemeClr val="accent1">
                  <a:lumMod val="75000"/>
                </a:schemeClr>
              </a:solidFill>
              <a:latin typeface="Courier New" pitchFamily="49" charset="0"/>
              <a:cs typeface="Courier New" pitchFamily="49" charset="0"/>
            </a:endParaRPr>
          </a:p>
          <a:p>
            <a:pPr marL="287338" indent="0">
              <a:spcBef>
                <a:spcPts val="0"/>
              </a:spcBef>
              <a:buNone/>
            </a:pPr>
            <a:r>
              <a:rPr lang="en-IN" b="1" dirty="0" smtClean="0">
                <a:solidFill>
                  <a:schemeClr val="accent1">
                    <a:lumMod val="75000"/>
                  </a:schemeClr>
                </a:solidFill>
                <a:latin typeface="Courier New" pitchFamily="49" charset="0"/>
                <a:cs typeface="Courier New" pitchFamily="49" charset="0"/>
              </a:rPr>
              <a:t>SELECT </a:t>
            </a:r>
            <a:r>
              <a:rPr lang="en-IN" b="1" dirty="0" err="1" smtClean="0">
                <a:solidFill>
                  <a:schemeClr val="accent6">
                    <a:lumMod val="75000"/>
                  </a:schemeClr>
                </a:solidFill>
                <a:latin typeface="Courier New" pitchFamily="49" charset="0"/>
                <a:cs typeface="Courier New" pitchFamily="49" charset="0"/>
              </a:rPr>
              <a:t>a.customernumber</a:t>
            </a:r>
            <a:r>
              <a:rPr lang="en-IN" b="1" dirty="0" smtClean="0">
                <a:solidFill>
                  <a:schemeClr val="accent6">
                    <a:lumMod val="75000"/>
                  </a:schemeClr>
                </a:solidFill>
                <a:latin typeface="Courier New" pitchFamily="49" charset="0"/>
                <a:cs typeface="Courier New" pitchFamily="49" charset="0"/>
              </a:rPr>
              <a:t>, </a:t>
            </a:r>
            <a:r>
              <a:rPr lang="en-IN" b="1" dirty="0" err="1" smtClean="0">
                <a:solidFill>
                  <a:schemeClr val="accent6">
                    <a:lumMod val="75000"/>
                  </a:schemeClr>
                </a:solidFill>
                <a:latin typeface="Courier New" pitchFamily="49" charset="0"/>
                <a:cs typeface="Courier New" pitchFamily="49" charset="0"/>
              </a:rPr>
              <a:t>b.ordernumber</a:t>
            </a:r>
            <a:endParaRPr lang="en-IN" b="1" dirty="0" smtClean="0">
              <a:solidFill>
                <a:schemeClr val="accent6">
                  <a:lumMod val="75000"/>
                </a:schemeClr>
              </a:solidFill>
              <a:latin typeface="Courier New" pitchFamily="49" charset="0"/>
              <a:cs typeface="Courier New" pitchFamily="49" charset="0"/>
            </a:endParaRPr>
          </a:p>
          <a:p>
            <a:pPr marL="287338" indent="0">
              <a:spcBef>
                <a:spcPts val="0"/>
              </a:spcBef>
              <a:buNone/>
            </a:pPr>
            <a:r>
              <a:rPr lang="en-IN" b="1" dirty="0" smtClean="0">
                <a:solidFill>
                  <a:schemeClr val="accent1">
                    <a:lumMod val="75000"/>
                  </a:schemeClr>
                </a:solidFill>
                <a:latin typeface="Courier New" pitchFamily="49" charset="0"/>
                <a:cs typeface="Courier New" pitchFamily="49" charset="0"/>
              </a:rPr>
              <a:t>FROM</a:t>
            </a:r>
            <a:r>
              <a:rPr lang="en-IN" b="1" dirty="0" smtClean="0">
                <a:solidFill>
                  <a:schemeClr val="accent6">
                    <a:lumMod val="75000"/>
                  </a:schemeClr>
                </a:solidFill>
                <a:latin typeface="Courier New" pitchFamily="49" charset="0"/>
                <a:cs typeface="Courier New" pitchFamily="49" charset="0"/>
              </a:rPr>
              <a:t> (</a:t>
            </a:r>
            <a:r>
              <a:rPr lang="en-IN" b="1" dirty="0" smtClean="0">
                <a:solidFill>
                  <a:schemeClr val="accent1">
                    <a:lumMod val="75000"/>
                  </a:schemeClr>
                </a:solidFill>
                <a:latin typeface="Courier New" pitchFamily="49" charset="0"/>
                <a:cs typeface="Courier New" pitchFamily="49" charset="0"/>
              </a:rPr>
              <a:t>SELECT </a:t>
            </a:r>
            <a:r>
              <a:rPr lang="en-IN" b="1" dirty="0" err="1" smtClean="0">
                <a:solidFill>
                  <a:schemeClr val="accent6">
                    <a:lumMod val="75000"/>
                  </a:schemeClr>
                </a:solidFill>
                <a:latin typeface="Courier New" pitchFamily="49" charset="0"/>
                <a:cs typeface="Courier New" pitchFamily="49" charset="0"/>
              </a:rPr>
              <a:t>customernumber</a:t>
            </a:r>
            <a:r>
              <a:rPr lang="en-IN" b="1" dirty="0" smtClean="0">
                <a:solidFill>
                  <a:schemeClr val="accent1">
                    <a:lumMod val="75000"/>
                  </a:schemeClr>
                </a:solidFill>
                <a:latin typeface="Courier New" pitchFamily="49" charset="0"/>
                <a:cs typeface="Courier New" pitchFamily="49" charset="0"/>
              </a:rPr>
              <a:t> FROM </a:t>
            </a:r>
            <a:r>
              <a:rPr lang="en-IN" b="1" dirty="0" smtClean="0">
                <a:solidFill>
                  <a:schemeClr val="accent6">
                    <a:lumMod val="75000"/>
                  </a:schemeClr>
                </a:solidFill>
                <a:latin typeface="Courier New" pitchFamily="49" charset="0"/>
                <a:cs typeface="Courier New" pitchFamily="49" charset="0"/>
              </a:rPr>
              <a:t>customers) a, orders b </a:t>
            </a:r>
          </a:p>
          <a:p>
            <a:pPr marL="287338" indent="0">
              <a:spcBef>
                <a:spcPts val="0"/>
              </a:spcBef>
              <a:buNone/>
            </a:pPr>
            <a:r>
              <a:rPr lang="en-IN" b="1" dirty="0" smtClean="0">
                <a:solidFill>
                  <a:schemeClr val="accent1">
                    <a:lumMod val="75000"/>
                  </a:schemeClr>
                </a:solidFill>
                <a:latin typeface="Courier New" pitchFamily="49" charset="0"/>
                <a:cs typeface="Courier New" pitchFamily="49" charset="0"/>
              </a:rPr>
              <a:t>WHERE </a:t>
            </a:r>
            <a:r>
              <a:rPr lang="en-IN" b="1" dirty="0" err="1" smtClean="0">
                <a:solidFill>
                  <a:schemeClr val="accent6">
                    <a:lumMod val="75000"/>
                  </a:schemeClr>
                </a:solidFill>
                <a:latin typeface="Courier New" pitchFamily="49" charset="0"/>
                <a:cs typeface="Courier New" pitchFamily="49" charset="0"/>
              </a:rPr>
              <a:t>a.customernumber</a:t>
            </a:r>
            <a:r>
              <a:rPr lang="en-IN" b="1" dirty="0" smtClean="0">
                <a:solidFill>
                  <a:schemeClr val="accent6">
                    <a:lumMod val="75000"/>
                  </a:schemeClr>
                </a:solidFill>
                <a:latin typeface="Courier New" pitchFamily="49" charset="0"/>
                <a:cs typeface="Courier New" pitchFamily="49" charset="0"/>
              </a:rPr>
              <a:t> = </a:t>
            </a:r>
            <a:r>
              <a:rPr lang="en-IN" b="1" dirty="0" err="1" smtClean="0">
                <a:solidFill>
                  <a:schemeClr val="accent6">
                    <a:lumMod val="75000"/>
                  </a:schemeClr>
                </a:solidFill>
                <a:latin typeface="Courier New" pitchFamily="49" charset="0"/>
                <a:cs typeface="Courier New" pitchFamily="49" charset="0"/>
              </a:rPr>
              <a:t>b.customernumber</a:t>
            </a:r>
            <a:r>
              <a:rPr lang="en-IN" b="1" dirty="0" smtClean="0">
                <a:solidFill>
                  <a:schemeClr val="accent6">
                    <a:lumMod val="75000"/>
                  </a:schemeClr>
                </a:solidFill>
                <a:latin typeface="Courier New" pitchFamily="49" charset="0"/>
                <a:cs typeface="Courier New" pitchFamily="49" charset="0"/>
              </a:rPr>
              <a:t>;</a:t>
            </a:r>
          </a:p>
          <a:p>
            <a:pPr marL="0" indent="0">
              <a:spcBef>
                <a:spcPts val="0"/>
              </a:spcBef>
              <a:buNone/>
            </a:pPr>
            <a:endParaRPr lang="en-IN" sz="1800" dirty="0" smtClean="0"/>
          </a:p>
          <a:p>
            <a:pPr marL="0" indent="0">
              <a:lnSpc>
                <a:spcPct val="120000"/>
              </a:lnSpc>
              <a:spcBef>
                <a:spcPts val="0"/>
              </a:spcBef>
              <a:buNone/>
            </a:pPr>
            <a:endParaRPr lang="en-US" sz="2000" dirty="0"/>
          </a:p>
          <a:p>
            <a:pPr marL="0" indent="0">
              <a:lnSpc>
                <a:spcPct val="120000"/>
              </a:lnSpc>
              <a:spcBef>
                <a:spcPts val="0"/>
              </a:spcBef>
              <a:buNone/>
            </a:pPr>
            <a:endParaRPr lang="en-US" sz="2000" dirty="0" smtClean="0"/>
          </a:p>
          <a:p>
            <a:pPr marL="0" indent="0">
              <a:lnSpc>
                <a:spcPct val="120000"/>
              </a:lnSpc>
              <a:spcBef>
                <a:spcPts val="0"/>
              </a:spcBef>
              <a:buNone/>
            </a:pPr>
            <a:endParaRPr lang="en-US" sz="2000" dirty="0" smtClean="0"/>
          </a:p>
          <a:p>
            <a:pPr>
              <a:lnSpc>
                <a:spcPct val="120000"/>
              </a:lnSpc>
              <a:spcBef>
                <a:spcPts val="0"/>
              </a:spcBef>
            </a:pPr>
            <a:endParaRPr lang="en-US" sz="2000" dirty="0" smtClean="0"/>
          </a:p>
          <a:p>
            <a:pPr marL="0" indent="0">
              <a:lnSpc>
                <a:spcPct val="120000"/>
              </a:lnSpc>
              <a:spcBef>
                <a:spcPts val="0"/>
              </a:spcBef>
              <a:buNone/>
            </a:pPr>
            <a:endParaRPr lang="en-US" sz="2000" dirty="0" smtClean="0"/>
          </a:p>
        </p:txBody>
      </p:sp>
      <p:sp>
        <p:nvSpPr>
          <p:cNvPr id="7" name="Slide Number Placeholder 1"/>
          <p:cNvSpPr>
            <a:spLocks noGrp="1"/>
          </p:cNvSpPr>
          <p:nvPr>
            <p:ph type="sldNum" sz="quarter" idx="10"/>
          </p:nvPr>
        </p:nvSpPr>
        <p:spPr>
          <a:prstGeom prst="rect">
            <a:avLst/>
          </a:prstGeom>
        </p:spPr>
        <p:txBody>
          <a:bodyPr/>
          <a:lstStyle/>
          <a:p>
            <a:fld id="{A04AFBC5-2B20-4E0B-9DFE-D04369A198DB}" type="slidenum">
              <a:rPr lang="en-GB" sz="1400" smtClean="0">
                <a:solidFill>
                  <a:schemeClr val="tx1"/>
                </a:solidFill>
              </a:rPr>
              <a:pPr/>
              <a:t>16</a:t>
            </a:fld>
            <a:endParaRPr lang="en-GB" sz="1400" dirty="0">
              <a:solidFill>
                <a:schemeClr val="tx1"/>
              </a:solidFill>
            </a:endParaRPr>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smtClean="0"/>
              <a:t>Inline View (Contd.)</a:t>
            </a:r>
            <a:endParaRPr lang="en-US" sz="3600"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6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What is Database Index?</a:t>
            </a:r>
          </a:p>
          <a:p>
            <a:pPr lvl="1">
              <a:spcBef>
                <a:spcPts val="0"/>
              </a:spcBef>
              <a:spcAft>
                <a:spcPts val="600"/>
              </a:spcAft>
            </a:pPr>
            <a:r>
              <a:rPr lang="en-US" dirty="0" smtClean="0"/>
              <a:t>A database index is a data structure that improves the speed of data retrieval operations on a database table at the cost of slower writes and increased storage space. </a:t>
            </a:r>
          </a:p>
          <a:p>
            <a:pPr lvl="1">
              <a:spcBef>
                <a:spcPts val="0"/>
              </a:spcBef>
              <a:spcAft>
                <a:spcPts val="600"/>
              </a:spcAft>
            </a:pPr>
            <a:r>
              <a:rPr lang="en-US" dirty="0" smtClean="0"/>
              <a:t>Indices can be created using one or more columns of a database table, providing the basis for both rapid random lookups and efficient access of ordered records.</a:t>
            </a:r>
          </a:p>
          <a:p>
            <a:pPr lvl="1">
              <a:spcBef>
                <a:spcPts val="0"/>
              </a:spcBef>
              <a:spcAft>
                <a:spcPts val="600"/>
              </a:spcAft>
            </a:pPr>
            <a:r>
              <a:rPr lang="en-US" dirty="0" smtClean="0"/>
              <a:t>Some databases extend the power of indexing by allowing indices to be created on functions or expressions. </a:t>
            </a:r>
          </a:p>
          <a:p>
            <a:pPr lvl="1">
              <a:spcBef>
                <a:spcPts val="0"/>
              </a:spcBef>
              <a:spcAft>
                <a:spcPts val="600"/>
              </a:spcAft>
            </a:pPr>
            <a:r>
              <a:rPr lang="en-US" dirty="0" smtClean="0"/>
              <a:t>For example, an index could be created on upper(</a:t>
            </a:r>
            <a:r>
              <a:rPr lang="en-US" dirty="0" err="1" smtClean="0"/>
              <a:t>last_name</a:t>
            </a:r>
            <a:r>
              <a:rPr lang="en-US" dirty="0" smtClean="0"/>
              <a:t>), which would only store the upper case versions of the </a:t>
            </a:r>
            <a:r>
              <a:rPr lang="en-US" dirty="0" err="1" smtClean="0"/>
              <a:t>last_name</a:t>
            </a:r>
            <a:r>
              <a:rPr lang="en-US" dirty="0" smtClean="0"/>
              <a:t> field in the index. </a:t>
            </a:r>
          </a:p>
          <a:p>
            <a:pPr lvl="1">
              <a:spcBef>
                <a:spcPts val="0"/>
              </a:spcBef>
              <a:spcAft>
                <a:spcPts val="600"/>
              </a:spcAft>
            </a:pPr>
            <a:r>
              <a:rPr lang="en-US" dirty="0" smtClean="0"/>
              <a:t>Another option sometimes supported is the use of "filtered" indices, where index entries are created only for those records that satisfy some conditional expression.</a:t>
            </a:r>
          </a:p>
          <a:p>
            <a:pPr lvl="1">
              <a:spcBef>
                <a:spcPts val="0"/>
              </a:spcBef>
              <a:spcAft>
                <a:spcPts val="600"/>
              </a:spcAft>
            </a:pPr>
            <a:r>
              <a:rPr lang="en-US" dirty="0" smtClean="0"/>
              <a:t>Database systems, usually, implicitly create an index on a set of columns declared as PRIMARY KEY.</a:t>
            </a:r>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a:t/>
            </a:r>
            <a:br>
              <a:rPr lang="en-US" sz="3600"/>
            </a:br>
            <a:r>
              <a:rPr lang="en-US" sz="3600"/>
              <a:t>Index</a:t>
            </a:r>
            <a:br>
              <a:rPr lang="en-US" sz="3600"/>
            </a:br>
            <a:endParaRPr lang="en-US" sz="3600"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17</a:t>
            </a:fld>
            <a:endParaRPr lang="en-GB" sz="1400" dirty="0">
              <a:solidFill>
                <a:schemeClr val="tx1"/>
              </a:solidFill>
            </a:endParaRPr>
          </a:p>
        </p:txBody>
      </p:sp>
    </p:spTree>
    <p:extLst>
      <p:ext uri="{BB962C8B-B14F-4D97-AF65-F5344CB8AC3E}">
        <p14:creationId xmlns:p14="http://schemas.microsoft.com/office/powerpoint/2010/main" val="74867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The features of Non-clustered index are as follows</a:t>
            </a:r>
            <a:r>
              <a:rPr lang="en-US" sz="2000" dirty="0" smtClean="0"/>
              <a:t>:</a:t>
            </a:r>
          </a:p>
          <a:p>
            <a:pPr lvl="1"/>
            <a:r>
              <a:rPr lang="en-US" dirty="0" smtClean="0"/>
              <a:t>The data is present in arbitrary order, but the logical ordering is specified by the index.</a:t>
            </a:r>
          </a:p>
          <a:p>
            <a:pPr lvl="1"/>
            <a:r>
              <a:rPr lang="en-US" dirty="0" smtClean="0"/>
              <a:t>The data rows might be spread throughout the table regardless of the value of the indexed column or expression. </a:t>
            </a:r>
          </a:p>
          <a:p>
            <a:pPr lvl="1"/>
            <a:r>
              <a:rPr lang="en-US" dirty="0" smtClean="0"/>
              <a:t>The non-clustered index tree contains the index keys in sorted order, with the leaf level of the index containing the pointer to the record (page and the row number in the data page in page-organized engines; row offset in file-organized engines).</a:t>
            </a:r>
          </a:p>
          <a:p>
            <a:pPr lvl="1"/>
            <a:r>
              <a:rPr lang="en-US" dirty="0" smtClean="0"/>
              <a:t>The </a:t>
            </a:r>
            <a:r>
              <a:rPr lang="en-US" dirty="0"/>
              <a:t>physical order of the rows </a:t>
            </a:r>
            <a:r>
              <a:rPr lang="en-US" dirty="0" smtClean="0"/>
              <a:t>in </a:t>
            </a:r>
            <a:r>
              <a:rPr lang="en-US" dirty="0"/>
              <a:t>a non-clustered index is not the same as the index </a:t>
            </a:r>
            <a:r>
              <a:rPr lang="en-US" dirty="0" smtClean="0"/>
              <a:t>order.</a:t>
            </a:r>
          </a:p>
          <a:p>
            <a:pPr lvl="1"/>
            <a:r>
              <a:rPr lang="en-US" dirty="0" smtClean="0"/>
              <a:t>A </a:t>
            </a:r>
            <a:r>
              <a:rPr lang="en-US" dirty="0"/>
              <a:t>non-clustered index is typically created on non-primary key columns used in JOIN, WHERE, and ORDER BY clauses</a:t>
            </a:r>
            <a:r>
              <a:rPr lang="en-US" dirty="0" smtClean="0"/>
              <a:t>.</a:t>
            </a:r>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a:t>Index Architecture</a:t>
            </a:r>
            <a:endParaRPr lang="en-US" sz="3600" dirty="0"/>
          </a:p>
        </p:txBody>
      </p:sp>
      <p:pic>
        <p:nvPicPr>
          <p:cNvPr id="1026" name="Picture 2" descr="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3735731365"/>
              </p:ext>
            </p:extLst>
          </p:nvPr>
        </p:nvGraphicFramePr>
        <p:xfrm>
          <a:off x="7924800" y="5092457"/>
          <a:ext cx="914400" cy="771525"/>
        </p:xfrm>
        <a:graphic>
          <a:graphicData uri="http://schemas.openxmlformats.org/presentationml/2006/ole">
            <mc:AlternateContent xmlns:mc="http://schemas.openxmlformats.org/markup-compatibility/2006">
              <mc:Choice xmlns:v="urn:schemas-microsoft-com:vml" Requires="v">
                <p:oleObj spid="_x0000_s1281" name="Document" showAsIcon="1" r:id="rId5" imgW="914400" imgH="771480" progId="Word.Document.8">
                  <p:embed/>
                </p:oleObj>
              </mc:Choice>
              <mc:Fallback>
                <p:oleObj name="Document" showAsIcon="1" r:id="rId5" imgW="914400" imgH="771480" progId="Word.Document.8">
                  <p:embed/>
                  <p:pic>
                    <p:nvPicPr>
                      <p:cNvPr id="0" name=""/>
                      <p:cNvPicPr>
                        <a:picLocks noChangeAspect="1" noChangeArrowheads="1"/>
                      </p:cNvPicPr>
                      <p:nvPr/>
                    </p:nvPicPr>
                    <p:blipFill>
                      <a:blip r:embed="rId6"/>
                      <a:srcRect/>
                      <a:stretch>
                        <a:fillRect/>
                      </a:stretch>
                    </p:blipFill>
                    <p:spPr bwMode="auto">
                      <a:xfrm>
                        <a:off x="7924800" y="5092457"/>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533401" y="5478220"/>
            <a:ext cx="7032267" cy="617780"/>
            <a:chOff x="533401" y="5478220"/>
            <a:chExt cx="7032267" cy="617780"/>
          </a:xfrm>
        </p:grpSpPr>
        <p:sp>
          <p:nvSpPr>
            <p:cNvPr id="7" name="Rectangle 6"/>
            <p:cNvSpPr>
              <a:spLocks noChangeArrowheads="1"/>
            </p:cNvSpPr>
            <p:nvPr/>
          </p:nvSpPr>
          <p:spPr bwMode="auto">
            <a:xfrm>
              <a:off x="533401" y="5486400"/>
              <a:ext cx="6476999" cy="609600"/>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lstStyle/>
            <a:p>
              <a:pPr marL="1188720" indent="-365760" fontAlgn="base">
                <a:lnSpc>
                  <a:spcPct val="120000"/>
                </a:lnSpc>
                <a:spcBef>
                  <a:spcPct val="0"/>
                </a:spcBef>
                <a:spcAft>
                  <a:spcPct val="0"/>
                </a:spcAft>
                <a:buClr>
                  <a:srgbClr val="000000"/>
                </a:buClr>
                <a:buSzPct val="100000"/>
              </a:pPr>
              <a:endParaRPr lang="en-US"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600" b="1" dirty="0" smtClean="0">
                  <a:solidFill>
                    <a:schemeClr val="tx1">
                      <a:lumMod val="75000"/>
                      <a:lumOff val="25000"/>
                    </a:schemeClr>
                  </a:solidFill>
                </a:rPr>
                <a:t>Rule: </a:t>
              </a:r>
              <a:r>
                <a:rPr lang="en-US" sz="1600" dirty="0" smtClean="0">
                  <a:solidFill>
                    <a:schemeClr val="tx1">
                      <a:lumMod val="75000"/>
                      <a:lumOff val="25000"/>
                    </a:schemeClr>
                  </a:solidFill>
                </a:rPr>
                <a:t>There </a:t>
              </a:r>
              <a:r>
                <a:rPr lang="en-US" sz="1600" dirty="0">
                  <a:solidFill>
                    <a:schemeClr val="tx1">
                      <a:lumMod val="75000"/>
                      <a:lumOff val="25000"/>
                    </a:schemeClr>
                  </a:solidFill>
                </a:rPr>
                <a:t>can be more than one non-clustered index on a database table.</a:t>
              </a:r>
            </a:p>
            <a:p>
              <a:pPr fontAlgn="base">
                <a:lnSpc>
                  <a:spcPct val="86000"/>
                </a:lnSpc>
                <a:spcBef>
                  <a:spcPct val="0"/>
                </a:spcBef>
                <a:spcAft>
                  <a:spcPct val="0"/>
                </a:spcAft>
                <a:buClr>
                  <a:srgbClr val="000000"/>
                </a:buClr>
                <a:buSzPct val="100000"/>
              </a:pPr>
              <a:endParaRPr lang="en-US" dirty="0" smtClean="0">
                <a:solidFill>
                  <a:schemeClr val="tx1">
                    <a:lumMod val="75000"/>
                    <a:lumOff val="25000"/>
                  </a:schemeClr>
                </a:solidFill>
              </a:endParaRPr>
            </a:p>
          </p:txBody>
        </p:sp>
        <p:pic>
          <p:nvPicPr>
            <p:cNvPr id="8" name="Picture 7" descr="informati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6600" y="5478220"/>
              <a:ext cx="479068" cy="465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18</a:t>
            </a:fld>
            <a:endParaRPr lang="en-GB" sz="1400" dirty="0">
              <a:solidFill>
                <a:schemeClr val="tx1"/>
              </a:solidFill>
            </a:endParaRPr>
          </a:p>
        </p:txBody>
      </p:sp>
    </p:spTree>
    <p:extLst>
      <p:ext uri="{BB962C8B-B14F-4D97-AF65-F5344CB8AC3E}">
        <p14:creationId xmlns:p14="http://schemas.microsoft.com/office/powerpoint/2010/main" val="151471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The features of Clustered index are as follows:</a:t>
            </a:r>
          </a:p>
          <a:p>
            <a:pPr lvl="1">
              <a:spcBef>
                <a:spcPts val="0"/>
              </a:spcBef>
              <a:spcAft>
                <a:spcPts val="600"/>
              </a:spcAft>
            </a:pPr>
            <a:r>
              <a:rPr lang="en-US" dirty="0" smtClean="0"/>
              <a:t>Clustering alters the data block into a certain distinct order to match the index, resulting in the row data being stored in order. </a:t>
            </a:r>
          </a:p>
          <a:p>
            <a:pPr lvl="1">
              <a:spcBef>
                <a:spcPts val="0"/>
              </a:spcBef>
              <a:spcAft>
                <a:spcPts val="600"/>
              </a:spcAft>
            </a:pPr>
            <a:r>
              <a:rPr lang="en-US" dirty="0" smtClean="0"/>
              <a:t>Clustered indices can greatly increase the overall speed of retrieval, but usually only where the data is accessed sequentially in the same or reverse order of the clustered index, or when a range of items is selected.</a:t>
            </a:r>
          </a:p>
          <a:p>
            <a:pPr lvl="1">
              <a:spcBef>
                <a:spcPts val="0"/>
              </a:spcBef>
              <a:spcAft>
                <a:spcPts val="600"/>
              </a:spcAft>
            </a:pPr>
            <a:r>
              <a:rPr lang="en-US" dirty="0" smtClean="0"/>
              <a:t>Since the physical records are in this sort order on disk, the next row item in the sequence is immediately before or after the last one, and so, fewer data block reads are required. </a:t>
            </a:r>
          </a:p>
          <a:p>
            <a:pPr lvl="1">
              <a:spcBef>
                <a:spcPts val="0"/>
              </a:spcBef>
              <a:spcAft>
                <a:spcPts val="600"/>
              </a:spcAft>
            </a:pPr>
            <a:r>
              <a:rPr lang="en-US" dirty="0" smtClean="0"/>
              <a:t>The primary feature of a clustered index is, therefore, the ordering of the physical data rows in accordance with the index blocks that point to them. Some databases separate the data and index blocks into separate files, others put two completely different data blocks within the same physical file(s). </a:t>
            </a:r>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Index Architecture (Contd.)</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711200" y="5470767"/>
            <a:ext cx="6817421" cy="504825"/>
            <a:chOff x="720726" y="5943600"/>
            <a:chExt cx="6817421" cy="504825"/>
          </a:xfrm>
        </p:grpSpPr>
        <p:sp>
          <p:nvSpPr>
            <p:cNvPr id="7" name="Rectangle 6"/>
            <p:cNvSpPr>
              <a:spLocks noChangeArrowheads="1"/>
            </p:cNvSpPr>
            <p:nvPr/>
          </p:nvSpPr>
          <p:spPr bwMode="auto">
            <a:xfrm>
              <a:off x="720726" y="5960390"/>
              <a:ext cx="6251576" cy="488035"/>
            </a:xfrm>
            <a:prstGeom prst="rect">
              <a:avLst/>
            </a:prstGeom>
            <a:ln/>
          </p:spPr>
          <p:style>
            <a:lnRef idx="1">
              <a:schemeClr val="accent6"/>
            </a:lnRef>
            <a:fillRef idx="2">
              <a:schemeClr val="accent6"/>
            </a:fillRef>
            <a:effectRef idx="1">
              <a:schemeClr val="accent6"/>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600" b="1" dirty="0" smtClean="0">
                  <a:solidFill>
                    <a:schemeClr val="tx1">
                      <a:lumMod val="75000"/>
                      <a:lumOff val="25000"/>
                    </a:schemeClr>
                  </a:solidFill>
                </a:rPr>
                <a:t>Rule: </a:t>
              </a:r>
              <a:r>
                <a:rPr lang="en-US" sz="1600" dirty="0" smtClean="0">
                  <a:solidFill>
                    <a:schemeClr val="tx1">
                      <a:lumMod val="75000"/>
                      <a:lumOff val="25000"/>
                    </a:schemeClr>
                  </a:solidFill>
                </a:rPr>
                <a:t>Only </a:t>
              </a:r>
              <a:r>
                <a:rPr lang="en-US" sz="1600" dirty="0">
                  <a:solidFill>
                    <a:schemeClr val="tx1">
                      <a:lumMod val="75000"/>
                      <a:lumOff val="25000"/>
                    </a:schemeClr>
                  </a:solidFill>
                </a:rPr>
                <a:t>one clustered index can be created on a given database table.</a:t>
              </a:r>
              <a:endParaRPr lang="en-US"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dirty="0">
                <a:solidFill>
                  <a:schemeClr val="tx1">
                    <a:lumMod val="75000"/>
                    <a:lumOff val="25000"/>
                  </a:schemeClr>
                </a:solidFill>
              </a:endParaRPr>
            </a:p>
          </p:txBody>
        </p:sp>
        <p:pic>
          <p:nvPicPr>
            <p:cNvPr id="8" name="Picture 7" descr="inform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9079" y="5943600"/>
              <a:ext cx="479068" cy="465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19</a:t>
            </a:fld>
            <a:endParaRPr lang="en-GB" sz="1400" dirty="0">
              <a:solidFill>
                <a:schemeClr val="tx1"/>
              </a:solidFill>
            </a:endParaRPr>
          </a:p>
        </p:txBody>
      </p:sp>
    </p:spTree>
    <p:extLst>
      <p:ext uri="{BB962C8B-B14F-4D97-AF65-F5344CB8AC3E}">
        <p14:creationId xmlns:p14="http://schemas.microsoft.com/office/powerpoint/2010/main" val="169090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sz="3600" dirty="0" smtClean="0"/>
              <a:t>Icons Used</a:t>
            </a:r>
            <a:endParaRPr lang="en-US" sz="3600"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Hands-on </a:t>
            </a:r>
            <a:r>
              <a:rPr lang="en-US" sz="1600"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6"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2</a:t>
            </a:r>
            <a:endParaRPr lang="en-US" sz="1400" dirty="0"/>
          </a:p>
        </p:txBody>
      </p:sp>
    </p:spTree>
    <p:extLst>
      <p:ext uri="{BB962C8B-B14F-4D97-AF65-F5344CB8AC3E}">
        <p14:creationId xmlns:p14="http://schemas.microsoft.com/office/powerpoint/2010/main" val="351401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1597223"/>
          </a:xfrm>
        </p:spPr>
        <p:txBody>
          <a:bodyPr/>
          <a:lstStyle/>
          <a:p>
            <a:pPr>
              <a:spcBef>
                <a:spcPts val="0"/>
              </a:spcBef>
            </a:pPr>
            <a:r>
              <a:rPr lang="en-US" sz="2000" dirty="0" smtClean="0"/>
              <a:t>Indexes are special objects built on top of tables that speed up many data manipulation operations, such as SELECT, UPDATE, and DELETE statements.</a:t>
            </a:r>
          </a:p>
          <a:p>
            <a:pPr>
              <a:spcBef>
                <a:spcPts val="0"/>
              </a:spcBef>
            </a:pPr>
            <a:r>
              <a:rPr lang="en-US" sz="2000" dirty="0" smtClean="0"/>
              <a:t>When an index is created, the location and spread of values (called statistics) are built for the column that is indexed.</a:t>
            </a:r>
          </a:p>
          <a:p>
            <a:pPr>
              <a:spcBef>
                <a:spcPts val="0"/>
              </a:spcBef>
            </a:pPr>
            <a:r>
              <a:rPr lang="en-US" sz="2000" dirty="0" smtClean="0"/>
              <a:t>CREATE INDEX Syntax:</a:t>
            </a:r>
          </a:p>
          <a:p>
            <a:pPr marL="457200" lvl="1" indent="0">
              <a:buNone/>
            </a:pPr>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smtClean="0"/>
              <a:t>Indexes</a:t>
            </a:r>
            <a:endParaRPr lang="en-US" sz="3600"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227205195"/>
              </p:ext>
            </p:extLst>
          </p:nvPr>
        </p:nvGraphicFramePr>
        <p:xfrm>
          <a:off x="2971800" y="4343400"/>
          <a:ext cx="3006341" cy="1676400"/>
        </p:xfrm>
        <a:graphic>
          <a:graphicData uri="http://schemas.openxmlformats.org/drawingml/2006/table">
            <a:tbl>
              <a:tblPr>
                <a:tableStyleId>{8A107856-5554-42FB-B03E-39F5DBC370BA}</a:tableStyleId>
              </a:tblPr>
              <a:tblGrid>
                <a:gridCol w="916051"/>
                <a:gridCol w="2090290"/>
              </a:tblGrid>
              <a:tr h="335280">
                <a:tc>
                  <a:txBody>
                    <a:bodyPr/>
                    <a:lstStyle/>
                    <a:p>
                      <a:pPr algn="ctr" fontAlgn="ctr"/>
                      <a:r>
                        <a:rPr lang="en-US" sz="1400" u="none" strike="noStrike" dirty="0">
                          <a:effectLst/>
                        </a:rPr>
                        <a:t>Vendor </a:t>
                      </a:r>
                      <a:endParaRPr lang="en-US" sz="1400" b="1" i="0" u="none" strike="noStrike" dirty="0">
                        <a:solidFill>
                          <a:srgbClr val="FFFFFF"/>
                        </a:solidFill>
                        <a:effectLst/>
                        <a:latin typeface="Calibri"/>
                      </a:endParaRPr>
                    </a:p>
                  </a:txBody>
                  <a:tcPr marL="9525" marR="9525" marT="9525" marB="0" anchor="ctr">
                    <a:solidFill>
                      <a:srgbClr val="CE7674"/>
                    </a:solidFill>
                  </a:tcPr>
                </a:tc>
                <a:tc>
                  <a:txBody>
                    <a:bodyPr/>
                    <a:lstStyle/>
                    <a:p>
                      <a:pPr algn="ctr" fontAlgn="b"/>
                      <a:r>
                        <a:rPr lang="en-US" sz="1400" u="none" strike="noStrike" dirty="0">
                          <a:effectLst/>
                        </a:rPr>
                        <a:t>C</a:t>
                      </a:r>
                      <a:r>
                        <a:rPr lang="en-US" sz="1400" u="none" strike="noStrike" dirty="0" smtClean="0">
                          <a:effectLst/>
                        </a:rPr>
                        <a:t>ommand</a:t>
                      </a:r>
                      <a:endParaRPr lang="en-US" sz="1400" b="1" i="0" u="none" strike="noStrike" dirty="0">
                        <a:solidFill>
                          <a:srgbClr val="FFFFFF"/>
                        </a:solidFill>
                        <a:effectLst/>
                        <a:latin typeface="Calibri"/>
                      </a:endParaRPr>
                    </a:p>
                  </a:txBody>
                  <a:tcPr marL="9525" marR="9525" marT="9525" marB="0" anchor="ctr">
                    <a:solidFill>
                      <a:srgbClr val="CE7674"/>
                    </a:solidFill>
                  </a:tcPr>
                </a:tc>
              </a:tr>
              <a:tr h="335280">
                <a:tc>
                  <a:txBody>
                    <a:bodyPr/>
                    <a:lstStyle/>
                    <a:p>
                      <a:pPr algn="ctr" fontAlgn="ctr"/>
                      <a:r>
                        <a:rPr lang="en-US" sz="1400" u="none" strike="noStrike" dirty="0">
                          <a:effectLst/>
                        </a:rPr>
                        <a:t>SQL Server </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Supported, with variations</a:t>
                      </a:r>
                      <a:endParaRPr lang="en-US" sz="1400" b="0" i="0" u="none" strike="noStrike" dirty="0">
                        <a:solidFill>
                          <a:srgbClr val="000000"/>
                        </a:solidFill>
                        <a:effectLst/>
                        <a:latin typeface="Calibri"/>
                      </a:endParaRPr>
                    </a:p>
                  </a:txBody>
                  <a:tcPr marL="9525" marR="9525" marT="9525" marB="0" anchor="ctr"/>
                </a:tc>
              </a:tr>
              <a:tr h="335280">
                <a:tc>
                  <a:txBody>
                    <a:bodyPr/>
                    <a:lstStyle/>
                    <a:p>
                      <a:pPr algn="ctr" fontAlgn="ctr"/>
                      <a:r>
                        <a:rPr lang="en-US" sz="1400" u="none" strike="noStrike" dirty="0">
                          <a:effectLst/>
                        </a:rPr>
                        <a:t>MySQL </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Supported, with variations</a:t>
                      </a:r>
                      <a:endParaRPr lang="en-US" sz="1400" b="0" i="0" u="none" strike="noStrike" dirty="0">
                        <a:solidFill>
                          <a:srgbClr val="000000"/>
                        </a:solidFill>
                        <a:effectLst/>
                        <a:latin typeface="Calibri"/>
                      </a:endParaRPr>
                    </a:p>
                  </a:txBody>
                  <a:tcPr marL="9525" marR="9525" marT="9525" marB="0" anchor="ctr"/>
                </a:tc>
              </a:tr>
              <a:tr h="335280">
                <a:tc>
                  <a:txBody>
                    <a:bodyPr/>
                    <a:lstStyle/>
                    <a:p>
                      <a:pPr algn="ctr" fontAlgn="ctr"/>
                      <a:r>
                        <a:rPr lang="en-US" sz="1400" u="none" strike="noStrike" dirty="0">
                          <a:effectLst/>
                        </a:rPr>
                        <a:t>Oracle </a:t>
                      </a:r>
                      <a:endParaRPr lang="en-US" sz="1400" b="0" i="0" u="none" strike="noStrike" dirty="0">
                        <a:solidFill>
                          <a:srgbClr val="000000"/>
                        </a:solidFill>
                        <a:effectLst/>
                        <a:latin typeface="Calibri"/>
                      </a:endParaRPr>
                    </a:p>
                  </a:txBody>
                  <a:tcPr marL="9525" marR="9525" marT="9525" marB="0" anchor="ctr"/>
                </a:tc>
                <a:tc>
                  <a:txBody>
                    <a:bodyPr/>
                    <a:lstStyle/>
                    <a:p>
                      <a:pPr algn="ctr" fontAlgn="b"/>
                      <a:r>
                        <a:rPr lang="en-US" sz="1400" u="none" strike="noStrike" dirty="0">
                          <a:effectLst/>
                        </a:rPr>
                        <a:t>Supported, with variations</a:t>
                      </a:r>
                      <a:endParaRPr lang="en-US" sz="1400" b="0" i="0" u="none" strike="noStrike" dirty="0">
                        <a:solidFill>
                          <a:srgbClr val="000000"/>
                        </a:solidFill>
                        <a:effectLst/>
                        <a:latin typeface="Calibri"/>
                      </a:endParaRPr>
                    </a:p>
                  </a:txBody>
                  <a:tcPr marL="9525" marR="9525" marT="9525" marB="0" anchor="ctr"/>
                </a:tc>
              </a:tr>
              <a:tr h="335280">
                <a:tc>
                  <a:txBody>
                    <a:bodyPr/>
                    <a:lstStyle/>
                    <a:p>
                      <a:pPr algn="ctr" fontAlgn="ctr"/>
                      <a:r>
                        <a:rPr lang="en-US" sz="1400" u="none" strike="noStrike">
                          <a:effectLst/>
                        </a:rPr>
                        <a:t>PostgreSQL </a:t>
                      </a:r>
                      <a:endParaRPr lang="en-US" sz="1400" b="0" i="0" u="none" strike="noStrike">
                        <a:solidFill>
                          <a:srgbClr val="000000"/>
                        </a:solidFill>
                        <a:effectLst/>
                        <a:latin typeface="Calibri"/>
                      </a:endParaRPr>
                    </a:p>
                  </a:txBody>
                  <a:tcPr marL="9525" marR="9525" marT="9525" marB="0" anchor="ctr"/>
                </a:tc>
                <a:tc>
                  <a:txBody>
                    <a:bodyPr/>
                    <a:lstStyle/>
                    <a:p>
                      <a:pPr algn="ctr" fontAlgn="b"/>
                      <a:r>
                        <a:rPr lang="en-US" sz="1400" u="none" strike="noStrike" dirty="0">
                          <a:effectLst/>
                        </a:rPr>
                        <a:t>Supported, with variations</a:t>
                      </a:r>
                      <a:endParaRPr lang="en-US" sz="1400" b="0" i="0" u="none" strike="noStrike" dirty="0">
                        <a:solidFill>
                          <a:srgbClr val="000000"/>
                        </a:solidFill>
                        <a:effectLst/>
                        <a:latin typeface="Calibri"/>
                      </a:endParaRPr>
                    </a:p>
                  </a:txBody>
                  <a:tcPr marL="9525" marR="9525" marT="9525" marB="0" anchor="ctr"/>
                </a:tc>
              </a:tr>
            </a:tbl>
          </a:graphicData>
        </a:graphic>
      </p:graphicFrame>
      <p:sp>
        <p:nvSpPr>
          <p:cNvPr id="8" name="TextBox 7"/>
          <p:cNvSpPr txBox="1"/>
          <p:nvPr/>
        </p:nvSpPr>
        <p:spPr>
          <a:xfrm>
            <a:off x="838200" y="2968823"/>
            <a:ext cx="7848600"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N" sz="1400" b="1" dirty="0" smtClean="0">
                <a:latin typeface="Courier New" pitchFamily="49" charset="0"/>
                <a:cs typeface="Courier New" pitchFamily="49" charset="0"/>
              </a:rPr>
              <a:t>CREATE INDEX </a:t>
            </a:r>
            <a:r>
              <a:rPr lang="en-IN" sz="1400" dirty="0" err="1" smtClean="0">
                <a:latin typeface="Courier New" pitchFamily="49" charset="0"/>
                <a:cs typeface="Courier New" pitchFamily="49" charset="0"/>
              </a:rPr>
              <a:t>index_name</a:t>
            </a:r>
            <a:r>
              <a:rPr lang="en-IN" sz="1400" dirty="0" smtClean="0">
                <a:latin typeface="Courier New" pitchFamily="49" charset="0"/>
                <a:cs typeface="Courier New" pitchFamily="49" charset="0"/>
              </a:rPr>
              <a:t> </a:t>
            </a:r>
            <a:r>
              <a:rPr lang="en-IN" sz="1400" b="1" dirty="0" smtClean="0">
                <a:latin typeface="Courier New" pitchFamily="49" charset="0"/>
                <a:cs typeface="Courier New" pitchFamily="49" charset="0"/>
              </a:rPr>
              <a:t>ON</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table_name</a:t>
            </a:r>
            <a:r>
              <a:rPr lang="en-IN" sz="1400" dirty="0" smtClean="0">
                <a:latin typeface="Courier New" pitchFamily="49" charset="0"/>
                <a:cs typeface="Courier New" pitchFamily="49" charset="0"/>
              </a:rPr>
              <a:t> (column_name1 [,…</a:t>
            </a:r>
            <a:r>
              <a:rPr lang="en-IN" sz="1400" dirty="0" err="1" smtClean="0">
                <a:latin typeface="Courier New" pitchFamily="49" charset="0"/>
                <a:cs typeface="Courier New" pitchFamily="49" charset="0"/>
              </a:rPr>
              <a:t>column_nameN</a:t>
            </a:r>
            <a:r>
              <a:rPr lang="en-IN" sz="1400" dirty="0" smtClean="0">
                <a:latin typeface="Courier New" pitchFamily="49" charset="0"/>
                <a:cs typeface="Courier New" pitchFamily="49" charset="0"/>
              </a:rPr>
              <a:t>])</a:t>
            </a:r>
            <a:endParaRPr lang="en-IN" sz="1400" dirty="0">
              <a:latin typeface="Courier New" pitchFamily="49" charset="0"/>
              <a:cs typeface="Courier New" pitchFamily="49" charset="0"/>
            </a:endParaRPr>
          </a:p>
        </p:txBody>
      </p:sp>
      <p:sp>
        <p:nvSpPr>
          <p:cNvPr id="10" name="TextBox 9"/>
          <p:cNvSpPr txBox="1"/>
          <p:nvPr/>
        </p:nvSpPr>
        <p:spPr>
          <a:xfrm>
            <a:off x="228600" y="3288268"/>
            <a:ext cx="8686800" cy="954107"/>
          </a:xfrm>
          <a:prstGeom prst="rect">
            <a:avLst/>
          </a:prstGeom>
          <a:noFill/>
        </p:spPr>
        <p:txBody>
          <a:bodyPr wrap="square" rtlCol="0">
            <a:spAutoFit/>
          </a:bodyPr>
          <a:lstStyle/>
          <a:p>
            <a:pPr marL="742950" lvl="1" indent="-285750" fontAlgn="base">
              <a:spcBef>
                <a:spcPct val="20000"/>
              </a:spcBef>
              <a:spcAft>
                <a:spcPct val="0"/>
              </a:spcAft>
              <a:buFont typeface="Arial" charset="0"/>
              <a:buChar char="–"/>
            </a:pPr>
            <a:r>
              <a:rPr lang="en-US" dirty="0">
                <a:solidFill>
                  <a:prstClr val="black"/>
                </a:solidFill>
              </a:rPr>
              <a:t>One reason is that some DBMS vendors use the CREATE INDEX command to direct how the data in a given table is physically sorted and arranged on disk.</a:t>
            </a:r>
          </a:p>
          <a:p>
            <a:pPr marL="284163" lvl="0" indent="-284163" fontAlgn="base">
              <a:spcAft>
                <a:spcPct val="0"/>
              </a:spcAft>
              <a:buFont typeface="Arial" pitchFamily="34" charset="0"/>
              <a:buChar char="•"/>
            </a:pPr>
            <a:r>
              <a:rPr lang="en-IN" sz="2000" dirty="0"/>
              <a:t>Note: The syntax for creating indexes varies amongst different databases.</a:t>
            </a:r>
          </a:p>
        </p:txBody>
      </p:sp>
      <p:sp>
        <p:nvSpPr>
          <p:cNvPr id="13"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20</a:t>
            </a:fld>
            <a:endParaRPr lang="en-GB" sz="1400" dirty="0">
              <a:solidFill>
                <a:schemeClr val="tx1"/>
              </a:solidFill>
            </a:endParaRPr>
          </a:p>
        </p:txBody>
      </p:sp>
    </p:spTree>
    <p:extLst>
      <p:ext uri="{BB962C8B-B14F-4D97-AF65-F5344CB8AC3E}">
        <p14:creationId xmlns:p14="http://schemas.microsoft.com/office/powerpoint/2010/main" val="142532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1000"/>
                                        <p:tgtEl>
                                          <p:spTgt spid="10">
                                            <p:txEl>
                                              <p:pRg st="0" end="0"/>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1000"/>
                                        <p:tgtEl>
                                          <p:spTgt spid="10">
                                            <p:txEl>
                                              <p:pRg st="1" end="1"/>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Scenario</a:t>
            </a:r>
          </a:p>
        </p:txBody>
      </p:sp>
      <p:sp>
        <p:nvSpPr>
          <p:cNvPr id="9" name="Rectangle 8"/>
          <p:cNvSpPr/>
          <p:nvPr/>
        </p:nvSpPr>
        <p:spPr>
          <a:xfrm>
            <a:off x="457200" y="5404338"/>
            <a:ext cx="84582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meet Tim’s </a:t>
            </a:r>
            <a:r>
              <a:rPr lang="en-US" dirty="0">
                <a:solidFill>
                  <a:schemeClr val="tx1"/>
                </a:solidFill>
              </a:rPr>
              <a:t>requirement of creating a simple index on the specified column.</a:t>
            </a:r>
          </a:p>
        </p:txBody>
      </p:sp>
      <p:pic>
        <p:nvPicPr>
          <p:cNvPr id="10" name="Picture 9"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39973"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ounded Rectangular Callout 10"/>
          <p:cNvSpPr/>
          <p:nvPr/>
        </p:nvSpPr>
        <p:spPr>
          <a:xfrm>
            <a:off x="2895600" y="1524000"/>
            <a:ext cx="3505200" cy="1524000"/>
          </a:xfrm>
          <a:prstGeom prst="wedgeRoundRectCallout">
            <a:avLst>
              <a:gd name="adj1" fmla="val -80993"/>
              <a:gd name="adj2" fmla="val 56736"/>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solidFill>
                  <a:schemeClr val="tx1"/>
                </a:solidFill>
              </a:rPr>
              <a:t>I want an index to be created on the country column of the customers </a:t>
            </a:r>
            <a:r>
              <a:rPr lang="en-US" dirty="0" smtClean="0">
                <a:solidFill>
                  <a:schemeClr val="tx1"/>
                </a:solidFill>
              </a:rPr>
              <a:t>table and </a:t>
            </a:r>
            <a:r>
              <a:rPr lang="en-US" dirty="0">
                <a:solidFill>
                  <a:schemeClr val="tx1"/>
                </a:solidFill>
              </a:rPr>
              <a:t>drop the same after creating</a:t>
            </a:r>
            <a:r>
              <a:rPr lang="en-US" dirty="0" smtClean="0">
                <a:solidFill>
                  <a:schemeClr val="tx1"/>
                </a:solidFill>
              </a:rPr>
              <a:t>.</a:t>
            </a:r>
            <a:endParaRPr lang="en-US" dirty="0">
              <a:solidFill>
                <a:schemeClr val="tx1"/>
              </a:solidFill>
            </a:endParaRPr>
          </a:p>
        </p:txBody>
      </p:sp>
      <p:sp>
        <p:nvSpPr>
          <p:cNvPr id="12"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21</a:t>
            </a:fld>
            <a:endParaRPr lang="en-GB" sz="1400" dirty="0">
              <a:solidFill>
                <a:schemeClr val="tx1"/>
              </a:solidFill>
            </a:endParaRPr>
          </a:p>
        </p:txBody>
      </p:sp>
    </p:spTree>
    <p:extLst>
      <p:ext uri="{BB962C8B-B14F-4D97-AF65-F5344CB8AC3E}">
        <p14:creationId xmlns:p14="http://schemas.microsoft.com/office/powerpoint/2010/main" val="1724938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US" sz="2000" dirty="0" smtClean="0"/>
              <a:t>In the below example,</a:t>
            </a:r>
            <a:r>
              <a:rPr lang="en-US" sz="2000" dirty="0" smtClean="0">
                <a:latin typeface="Courier New" pitchFamily="49" charset="0"/>
                <a:cs typeface="Courier New" pitchFamily="49" charset="0"/>
              </a:rPr>
              <a:t> </a:t>
            </a:r>
            <a:r>
              <a:rPr lang="en-IN" b="1" dirty="0" err="1">
                <a:solidFill>
                  <a:schemeClr val="accent6">
                    <a:lumMod val="75000"/>
                  </a:schemeClr>
                </a:solidFill>
                <a:latin typeface="Courier New" pitchFamily="49" charset="0"/>
                <a:cs typeface="Courier New" pitchFamily="49" charset="0"/>
              </a:rPr>
              <a:t>index_customers_country</a:t>
            </a:r>
            <a:r>
              <a:rPr lang="en-US" sz="2000" dirty="0">
                <a:latin typeface="Courier New" pitchFamily="49" charset="0"/>
                <a:cs typeface="Courier New" pitchFamily="49" charset="0"/>
              </a:rPr>
              <a:t> </a:t>
            </a:r>
            <a:r>
              <a:rPr lang="en-US" sz="2000" dirty="0" smtClean="0"/>
              <a:t>is the index created on the country column of customers.</a:t>
            </a:r>
          </a:p>
          <a:p>
            <a:pPr marL="0" indent="0">
              <a:spcBef>
                <a:spcPts val="0"/>
              </a:spcBef>
              <a:buNone/>
            </a:pPr>
            <a:endParaRPr lang="en-US" sz="2200" b="1" dirty="0" smtClean="0">
              <a:solidFill>
                <a:schemeClr val="accent1">
                  <a:lumMod val="75000"/>
                </a:schemeClr>
              </a:solidFill>
            </a:endParaRPr>
          </a:p>
          <a:p>
            <a:pPr marL="287338" indent="0">
              <a:spcBef>
                <a:spcPts val="0"/>
              </a:spcBef>
              <a:buNone/>
            </a:pPr>
            <a:r>
              <a:rPr lang="en-IN" b="1" dirty="0" smtClean="0">
                <a:solidFill>
                  <a:schemeClr val="accent1">
                    <a:lumMod val="75000"/>
                  </a:schemeClr>
                </a:solidFill>
                <a:latin typeface="Courier New" pitchFamily="49" charset="0"/>
                <a:cs typeface="Courier New" pitchFamily="49" charset="0"/>
              </a:rPr>
              <a:t>CREATE INDEX </a:t>
            </a:r>
            <a:r>
              <a:rPr lang="en-IN" b="1" dirty="0" err="1" smtClean="0">
                <a:solidFill>
                  <a:schemeClr val="accent6">
                    <a:lumMod val="75000"/>
                  </a:schemeClr>
                </a:solidFill>
                <a:latin typeface="Courier New" pitchFamily="49" charset="0"/>
                <a:cs typeface="Courier New" pitchFamily="49" charset="0"/>
              </a:rPr>
              <a:t>index_customers_country</a:t>
            </a:r>
            <a:r>
              <a:rPr lang="en-IN" b="1" dirty="0" smtClean="0">
                <a:solidFill>
                  <a:schemeClr val="accent1">
                    <a:lumMod val="75000"/>
                  </a:schemeClr>
                </a:solidFill>
                <a:latin typeface="Courier New" pitchFamily="49" charset="0"/>
                <a:cs typeface="Courier New" pitchFamily="49" charset="0"/>
              </a:rPr>
              <a:t> ON </a:t>
            </a:r>
            <a:r>
              <a:rPr lang="en-IN" b="1" dirty="0" smtClean="0">
                <a:solidFill>
                  <a:schemeClr val="accent6">
                    <a:lumMod val="75000"/>
                  </a:schemeClr>
                </a:solidFill>
                <a:latin typeface="Courier New" pitchFamily="49" charset="0"/>
                <a:cs typeface="Courier New" pitchFamily="49" charset="0"/>
              </a:rPr>
              <a:t>customers (country); </a:t>
            </a:r>
          </a:p>
          <a:p>
            <a:pPr marL="0" indent="0">
              <a:spcBef>
                <a:spcPts val="0"/>
              </a:spcBef>
              <a:buNone/>
            </a:pPr>
            <a:endParaRPr lang="en-IN" sz="2200" b="1" dirty="0" smtClean="0">
              <a:solidFill>
                <a:schemeClr val="accent6">
                  <a:lumMod val="75000"/>
                </a:schemeClr>
              </a:solidFill>
            </a:endParaRPr>
          </a:p>
          <a:p>
            <a:pPr>
              <a:spcBef>
                <a:spcPts val="0"/>
              </a:spcBef>
            </a:pPr>
            <a:r>
              <a:rPr lang="en-IN" sz="2000" dirty="0" smtClean="0"/>
              <a:t>Like CREATE INDEX syntax, the syntax for DROP INDEX is also vendor-specific. For this example, let us consider the </a:t>
            </a:r>
            <a:r>
              <a:rPr lang="en-IN" sz="2000" dirty="0" err="1" smtClean="0"/>
              <a:t>MySql</a:t>
            </a:r>
            <a:r>
              <a:rPr lang="en-IN" sz="2000" dirty="0" smtClean="0"/>
              <a:t> syntax.</a:t>
            </a:r>
          </a:p>
          <a:p>
            <a:pPr marL="0" indent="0">
              <a:spcBef>
                <a:spcPts val="0"/>
              </a:spcBef>
              <a:buNone/>
            </a:pPr>
            <a:endParaRPr lang="en-IN" b="1" dirty="0" smtClean="0">
              <a:solidFill>
                <a:schemeClr val="accent6">
                  <a:lumMod val="75000"/>
                </a:schemeClr>
              </a:solidFill>
              <a:latin typeface="Courier New" pitchFamily="49" charset="0"/>
              <a:cs typeface="Courier New" pitchFamily="49" charset="0"/>
            </a:endParaRPr>
          </a:p>
          <a:p>
            <a:pPr marL="287338" indent="0">
              <a:spcBef>
                <a:spcPts val="0"/>
              </a:spcBef>
              <a:buNone/>
            </a:pPr>
            <a:r>
              <a:rPr lang="en-IN" b="1" dirty="0" smtClean="0">
                <a:solidFill>
                  <a:schemeClr val="accent1">
                    <a:lumMod val="75000"/>
                  </a:schemeClr>
                </a:solidFill>
                <a:latin typeface="Courier New" pitchFamily="49" charset="0"/>
                <a:cs typeface="Courier New" pitchFamily="49" charset="0"/>
              </a:rPr>
              <a:t>ALTER TABLE </a:t>
            </a:r>
            <a:r>
              <a:rPr lang="en-IN" b="1" dirty="0" smtClean="0">
                <a:solidFill>
                  <a:schemeClr val="accent6">
                    <a:lumMod val="75000"/>
                  </a:schemeClr>
                </a:solidFill>
                <a:latin typeface="Courier New" pitchFamily="49" charset="0"/>
                <a:cs typeface="Courier New" pitchFamily="49" charset="0"/>
              </a:rPr>
              <a:t>customers </a:t>
            </a:r>
            <a:r>
              <a:rPr lang="en-IN" b="1" dirty="0" smtClean="0">
                <a:solidFill>
                  <a:schemeClr val="accent1">
                    <a:lumMod val="75000"/>
                  </a:schemeClr>
                </a:solidFill>
                <a:latin typeface="Courier New" pitchFamily="49" charset="0"/>
                <a:cs typeface="Courier New" pitchFamily="49" charset="0"/>
              </a:rPr>
              <a:t>DROP INDEX </a:t>
            </a:r>
            <a:r>
              <a:rPr lang="en-IN" b="1" dirty="0" err="1" smtClean="0">
                <a:solidFill>
                  <a:schemeClr val="accent6">
                    <a:lumMod val="75000"/>
                  </a:schemeClr>
                </a:solidFill>
                <a:latin typeface="Courier New" pitchFamily="49" charset="0"/>
                <a:cs typeface="Courier New" pitchFamily="49" charset="0"/>
              </a:rPr>
              <a:t>index_customers_country</a:t>
            </a:r>
            <a:r>
              <a:rPr lang="en-US" dirty="0" smtClean="0">
                <a:latin typeface="Courier New" pitchFamily="49" charset="0"/>
                <a:cs typeface="Courier New" pitchFamily="49" charset="0"/>
              </a:rPr>
              <a:t> ;</a:t>
            </a:r>
            <a:endParaRPr lang="en-IN" b="1" dirty="0" smtClean="0">
              <a:solidFill>
                <a:schemeClr val="accent6">
                  <a:lumMod val="75000"/>
                </a:schemeClr>
              </a:solidFill>
              <a:latin typeface="Courier New" pitchFamily="49" charset="0"/>
              <a:cs typeface="Courier New" pitchFamily="49" charset="0"/>
            </a:endParaRPr>
          </a:p>
          <a:p>
            <a:pPr marL="0" indent="0">
              <a:lnSpc>
                <a:spcPct val="120000"/>
              </a:lnSpc>
              <a:spcBef>
                <a:spcPts val="0"/>
              </a:spcBef>
              <a:buNone/>
            </a:pPr>
            <a:endParaRPr lang="en-IN" sz="1800" b="1" dirty="0" smtClean="0">
              <a:solidFill>
                <a:schemeClr val="accent6">
                  <a:lumMod val="75000"/>
                </a:schemeClr>
              </a:solidFill>
            </a:endParaRPr>
          </a:p>
          <a:p>
            <a:pPr marL="0" indent="0">
              <a:lnSpc>
                <a:spcPct val="120000"/>
              </a:lnSpc>
              <a:spcBef>
                <a:spcPts val="0"/>
              </a:spcBef>
              <a:buNone/>
            </a:pPr>
            <a:endParaRPr lang="en-US" sz="1800" dirty="0">
              <a:solidFill>
                <a:schemeClr val="accent6">
                  <a:lumMod val="75000"/>
                </a:schemeClr>
              </a:solidFill>
            </a:endParaRPr>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smtClean="0"/>
              <a:t>Indexes (Contd.)</a:t>
            </a:r>
            <a:endParaRPr lang="en-US" sz="3600" dirty="0"/>
          </a:p>
        </p:txBody>
      </p:sp>
      <p:sp>
        <p:nvSpPr>
          <p:cNvPr id="6"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22</a:t>
            </a:fld>
            <a:endParaRPr lang="en-GB" sz="1400" dirty="0">
              <a:solidFill>
                <a:schemeClr val="tx1"/>
              </a:solidFill>
            </a:endParaRPr>
          </a:p>
        </p:txBody>
      </p:sp>
    </p:spTree>
    <p:extLst>
      <p:ext uri="{BB962C8B-B14F-4D97-AF65-F5344CB8AC3E}">
        <p14:creationId xmlns:p14="http://schemas.microsoft.com/office/powerpoint/2010/main" val="2886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Scenario</a:t>
            </a:r>
          </a:p>
        </p:txBody>
      </p:sp>
      <p:sp>
        <p:nvSpPr>
          <p:cNvPr id="9" name="Rectangle 8"/>
          <p:cNvSpPr/>
          <p:nvPr/>
        </p:nvSpPr>
        <p:spPr>
          <a:xfrm>
            <a:off x="228600" y="5404338"/>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use </a:t>
            </a:r>
            <a:r>
              <a:rPr lang="en-US" dirty="0">
                <a:solidFill>
                  <a:schemeClr val="tx1"/>
                </a:solidFill>
              </a:rPr>
              <a:t>unique index to meet </a:t>
            </a:r>
            <a:r>
              <a:rPr lang="en-US" dirty="0" smtClean="0">
                <a:solidFill>
                  <a:schemeClr val="tx1"/>
                </a:solidFill>
              </a:rPr>
              <a:t>Tim’s requirement.</a:t>
            </a:r>
            <a:endParaRPr lang="en-US" dirty="0">
              <a:solidFill>
                <a:schemeClr val="tx1"/>
              </a:solidFill>
            </a:endParaRPr>
          </a:p>
        </p:txBody>
      </p:sp>
      <p:pic>
        <p:nvPicPr>
          <p:cNvPr id="10" name="Picture 9"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39973"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ounded Rectangular Callout 10"/>
          <p:cNvSpPr/>
          <p:nvPr/>
        </p:nvSpPr>
        <p:spPr>
          <a:xfrm>
            <a:off x="2895600" y="1524000"/>
            <a:ext cx="3886200" cy="1524000"/>
          </a:xfrm>
          <a:prstGeom prst="wedgeRoundRectCallout">
            <a:avLst>
              <a:gd name="adj1" fmla="val -80993"/>
              <a:gd name="adj2" fmla="val 5673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do not want to have two equal values in my indexed column! Can you help </a:t>
            </a:r>
            <a:r>
              <a:rPr lang="en-US" dirty="0" smtClean="0">
                <a:solidFill>
                  <a:schemeClr val="tx1"/>
                </a:solidFill>
              </a:rPr>
              <a:t>me to </a:t>
            </a:r>
            <a:r>
              <a:rPr lang="en-US" dirty="0">
                <a:solidFill>
                  <a:schemeClr val="tx1"/>
                </a:solidFill>
              </a:rPr>
              <a:t>do that?</a:t>
            </a:r>
          </a:p>
        </p:txBody>
      </p:sp>
      <p:sp>
        <p:nvSpPr>
          <p:cNvPr id="12"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23</a:t>
            </a:fld>
            <a:endParaRPr lang="en-GB" sz="1400" dirty="0">
              <a:solidFill>
                <a:schemeClr val="tx1"/>
              </a:solidFill>
            </a:endParaRPr>
          </a:p>
        </p:txBody>
      </p:sp>
    </p:spTree>
    <p:extLst>
      <p:ext uri="{BB962C8B-B14F-4D97-AF65-F5344CB8AC3E}">
        <p14:creationId xmlns:p14="http://schemas.microsoft.com/office/powerpoint/2010/main" val="356726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2285999"/>
          </a:xfrm>
        </p:spPr>
        <p:txBody>
          <a:bodyPr/>
          <a:lstStyle/>
          <a:p>
            <a:r>
              <a:rPr lang="en-US" sz="2000" dirty="0" smtClean="0"/>
              <a:t>What is a unique index?</a:t>
            </a:r>
          </a:p>
          <a:p>
            <a:pPr lvl="1"/>
            <a:r>
              <a:rPr lang="en-US" dirty="0" smtClean="0"/>
              <a:t>An index, </a:t>
            </a:r>
            <a:r>
              <a:rPr lang="en-US" dirty="0"/>
              <a:t>which creates an implicit constraint on the underlying table may </a:t>
            </a:r>
            <a:r>
              <a:rPr lang="en-US" dirty="0" smtClean="0"/>
              <a:t>be declared as UNIQUE.</a:t>
            </a:r>
          </a:p>
          <a:p>
            <a:pPr lvl="1"/>
            <a:r>
              <a:rPr lang="en-US" dirty="0" smtClean="0"/>
              <a:t>A unique index on a column is an index on that column that also enforces the constraint that you cannot have two equal values in that column in two different rows. </a:t>
            </a:r>
          </a:p>
          <a:p>
            <a:r>
              <a:rPr lang="en-US" sz="2000" dirty="0" smtClean="0"/>
              <a:t>Example:</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a:t>Unique Index</a:t>
            </a:r>
            <a:endParaRPr lang="en-US" sz="3600"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0" y="3581400"/>
            <a:ext cx="7467600" cy="307777"/>
          </a:xfrm>
          <a:prstGeom prst="rect">
            <a:avLst/>
          </a:prstGeom>
          <a:noFill/>
        </p:spPr>
        <p:txBody>
          <a:bodyPr wrap="square" rtlCol="0">
            <a:spAutoFit/>
          </a:bodyPr>
          <a:lstStyle/>
          <a:p>
            <a:r>
              <a:rPr lang="en-IN" sz="1400" b="1" dirty="0" smtClean="0">
                <a:solidFill>
                  <a:schemeClr val="accent1">
                    <a:lumMod val="75000"/>
                  </a:schemeClr>
                </a:solidFill>
                <a:latin typeface="Courier New" pitchFamily="49" charset="0"/>
                <a:cs typeface="Courier New" pitchFamily="49" charset="0"/>
              </a:rPr>
              <a:t>CREATE UNIQUE INDEX </a:t>
            </a:r>
            <a:r>
              <a:rPr lang="en-IN" sz="1400" b="1" dirty="0" err="1" smtClean="0">
                <a:solidFill>
                  <a:schemeClr val="accent6">
                    <a:lumMod val="75000"/>
                  </a:schemeClr>
                </a:solidFill>
                <a:latin typeface="Courier New" pitchFamily="49" charset="0"/>
                <a:cs typeface="Courier New" pitchFamily="49" charset="0"/>
              </a:rPr>
              <a:t>uindex_USA_Offices_phone</a:t>
            </a:r>
            <a:r>
              <a:rPr lang="en-IN" sz="1400" b="1" dirty="0" smtClean="0">
                <a:solidFill>
                  <a:schemeClr val="accent6">
                    <a:lumMod val="75000"/>
                  </a:schemeClr>
                </a:solidFill>
                <a:latin typeface="Courier New" pitchFamily="49" charset="0"/>
                <a:cs typeface="Courier New" pitchFamily="49" charset="0"/>
              </a:rPr>
              <a:t> </a:t>
            </a:r>
            <a:r>
              <a:rPr lang="en-IN" sz="1400" b="1" dirty="0" smtClean="0">
                <a:solidFill>
                  <a:schemeClr val="accent1">
                    <a:lumMod val="75000"/>
                  </a:schemeClr>
                </a:solidFill>
                <a:latin typeface="Courier New" pitchFamily="49" charset="0"/>
                <a:cs typeface="Courier New" pitchFamily="49" charset="0"/>
              </a:rPr>
              <a:t>ON</a:t>
            </a:r>
            <a:r>
              <a:rPr lang="en-IN" sz="1400" b="1" dirty="0" smtClean="0">
                <a:solidFill>
                  <a:schemeClr val="accent6">
                    <a:lumMod val="75000"/>
                  </a:schemeClr>
                </a:solidFill>
                <a:latin typeface="Courier New" pitchFamily="49" charset="0"/>
                <a:cs typeface="Courier New" pitchFamily="49" charset="0"/>
              </a:rPr>
              <a:t> </a:t>
            </a:r>
            <a:r>
              <a:rPr lang="en-IN" sz="1400" b="1" dirty="0" err="1" smtClean="0">
                <a:solidFill>
                  <a:schemeClr val="accent6">
                    <a:lumMod val="75000"/>
                  </a:schemeClr>
                </a:solidFill>
                <a:latin typeface="Courier New" pitchFamily="49" charset="0"/>
                <a:cs typeface="Courier New" pitchFamily="49" charset="0"/>
              </a:rPr>
              <a:t>USA_Offices</a:t>
            </a:r>
            <a:r>
              <a:rPr lang="en-IN" sz="1400" b="1" dirty="0" smtClean="0">
                <a:solidFill>
                  <a:schemeClr val="accent6">
                    <a:lumMod val="75000"/>
                  </a:schemeClr>
                </a:solidFill>
                <a:latin typeface="Courier New" pitchFamily="49" charset="0"/>
                <a:cs typeface="Courier New" pitchFamily="49" charset="0"/>
              </a:rPr>
              <a:t>(phone);</a:t>
            </a:r>
            <a:endParaRPr lang="en-IN" sz="1400" b="1" dirty="0">
              <a:solidFill>
                <a:schemeClr val="accent6">
                  <a:lumMod val="75000"/>
                </a:schemeClr>
              </a:solidFill>
              <a:latin typeface="Courier New" pitchFamily="49" charset="0"/>
              <a:cs typeface="Courier New" pitchFamily="49" charset="0"/>
            </a:endParaRPr>
          </a:p>
        </p:txBody>
      </p:sp>
      <p:sp>
        <p:nvSpPr>
          <p:cNvPr id="10" name="TextBox 9"/>
          <p:cNvSpPr txBox="1"/>
          <p:nvPr/>
        </p:nvSpPr>
        <p:spPr>
          <a:xfrm>
            <a:off x="228600" y="3962400"/>
            <a:ext cx="8686800" cy="1588127"/>
          </a:xfrm>
          <a:prstGeom prst="rect">
            <a:avLst/>
          </a:prstGeom>
          <a:noFill/>
        </p:spPr>
        <p:txBody>
          <a:bodyPr wrap="square" rtlCol="0">
            <a:spAutoFit/>
          </a:bodyPr>
          <a:lstStyle/>
          <a:p>
            <a:pPr marL="742950" lvl="1" indent="-285750" fontAlgn="base">
              <a:spcBef>
                <a:spcPct val="20000"/>
              </a:spcBef>
              <a:spcAft>
                <a:spcPct val="0"/>
              </a:spcAft>
              <a:buFont typeface="Arial" charset="0"/>
              <a:buChar char="–"/>
            </a:pPr>
            <a:r>
              <a:rPr lang="en-US" dirty="0">
                <a:solidFill>
                  <a:prstClr val="black"/>
                </a:solidFill>
              </a:rPr>
              <a:t>The column ‘phone’ with unique </a:t>
            </a:r>
            <a:r>
              <a:rPr lang="en-US" dirty="0" smtClean="0">
                <a:solidFill>
                  <a:prstClr val="black"/>
                </a:solidFill>
              </a:rPr>
              <a:t>index ‘</a:t>
            </a:r>
            <a:r>
              <a:rPr lang="en-IN" dirty="0" err="1">
                <a:solidFill>
                  <a:prstClr val="black"/>
                </a:solidFill>
              </a:rPr>
              <a:t>uindex_USA_Offices_phone</a:t>
            </a:r>
            <a:r>
              <a:rPr lang="en-US" dirty="0">
                <a:solidFill>
                  <a:prstClr val="black"/>
                </a:solidFill>
              </a:rPr>
              <a:t>’ cannot have same phone numbers in two different records of the table </a:t>
            </a:r>
            <a:r>
              <a:rPr lang="en-US" dirty="0" err="1">
                <a:solidFill>
                  <a:prstClr val="black"/>
                </a:solidFill>
              </a:rPr>
              <a:t>USA_Offices</a:t>
            </a:r>
            <a:r>
              <a:rPr lang="en-US" dirty="0">
                <a:solidFill>
                  <a:prstClr val="black"/>
                </a:solidFill>
              </a:rPr>
              <a:t>.</a:t>
            </a:r>
          </a:p>
          <a:p>
            <a:pPr marL="742950" lvl="1" indent="-285750" fontAlgn="base">
              <a:spcBef>
                <a:spcPct val="20000"/>
              </a:spcBef>
              <a:spcAft>
                <a:spcPct val="0"/>
              </a:spcAft>
              <a:buFont typeface="Arial" charset="0"/>
              <a:buChar char="–"/>
            </a:pPr>
            <a:r>
              <a:rPr lang="en-US" dirty="0">
                <a:solidFill>
                  <a:prstClr val="black"/>
                </a:solidFill>
              </a:rPr>
              <a:t>Unique index is dropped just like a normal index.</a:t>
            </a:r>
          </a:p>
          <a:p>
            <a:pPr marL="284163" lvl="0" indent="-284163" fontAlgn="base">
              <a:spcBef>
                <a:spcPct val="20000"/>
              </a:spcBef>
              <a:spcAft>
                <a:spcPct val="0"/>
              </a:spcAft>
              <a:buFont typeface="Arial" pitchFamily="34" charset="0"/>
              <a:buChar char="•"/>
            </a:pPr>
            <a:endParaRPr lang="en-US" dirty="0">
              <a:solidFill>
                <a:prstClr val="black"/>
              </a:solidFill>
            </a:endParaRPr>
          </a:p>
          <a:p>
            <a:endParaRPr lang="en-US" dirty="0"/>
          </a:p>
        </p:txBody>
      </p:sp>
      <p:sp>
        <p:nvSpPr>
          <p:cNvPr id="12"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24</a:t>
            </a:fld>
            <a:endParaRPr lang="en-GB" sz="1400" dirty="0">
              <a:solidFill>
                <a:schemeClr val="tx1"/>
              </a:solidFill>
            </a:endParaRPr>
          </a:p>
        </p:txBody>
      </p:sp>
    </p:spTree>
    <p:extLst>
      <p:ext uri="{BB962C8B-B14F-4D97-AF65-F5344CB8AC3E}">
        <p14:creationId xmlns:p14="http://schemas.microsoft.com/office/powerpoint/2010/main" val="15020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fade">
                                      <p:cBhvr>
                                        <p:cTn id="31" dur="1000"/>
                                        <p:tgtEl>
                                          <p:spTgt spid="10">
                                            <p:txEl>
                                              <p:pRg st="0" end="0"/>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Questions</a:t>
            </a: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518349" y="1612699"/>
            <a:ext cx="4339652" cy="4443328"/>
          </a:xfrm>
          <a:prstGeom prst="rect">
            <a:avLst/>
          </a:prstGeom>
          <a:noFill/>
          <a:ln>
            <a:noFill/>
          </a:ln>
        </p:spPr>
      </p:pic>
      <p:sp>
        <p:nvSpPr>
          <p:cNvPr id="8"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25</a:t>
            </a:fld>
            <a:endParaRPr lang="en-GB" sz="1400" dirty="0">
              <a:solidFill>
                <a:schemeClr val="tx1"/>
              </a:solidFill>
            </a:endParaRPr>
          </a:p>
        </p:txBody>
      </p:sp>
    </p:spTree>
    <p:extLst>
      <p:ext uri="{BB962C8B-B14F-4D97-AF65-F5344CB8AC3E}">
        <p14:creationId xmlns:p14="http://schemas.microsoft.com/office/powerpoint/2010/main" val="13725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143000"/>
            <a:ext cx="8382000" cy="605135"/>
          </a:xfrm>
        </p:spPr>
        <p:txBody>
          <a:bodyPr/>
          <a:lstStyle/>
          <a:p>
            <a:r>
              <a:rPr lang="en-US" dirty="0" smtClean="0">
                <a:cs typeface="Arial" pitchFamily="34" charset="0"/>
              </a:rPr>
              <a:t>Now </a:t>
            </a:r>
            <a:r>
              <a:rPr lang="en-US" dirty="0">
                <a:cs typeface="Arial" pitchFamily="34" charset="0"/>
              </a:rPr>
              <a:t>that we are well versed with commands, let’s test our understanding using </a:t>
            </a:r>
            <a:r>
              <a:rPr lang="en-US" dirty="0" smtClean="0">
                <a:cs typeface="Arial" pitchFamily="34" charset="0"/>
              </a:rPr>
              <a:t>a short </a:t>
            </a:r>
            <a:r>
              <a:rPr lang="en-US" dirty="0">
                <a:cs typeface="Arial" pitchFamily="34" charset="0"/>
              </a:rPr>
              <a:t>case </a:t>
            </a:r>
            <a:r>
              <a:rPr lang="en-US" dirty="0" smtClean="0">
                <a:cs typeface="Arial" pitchFamily="34" charset="0"/>
              </a:rPr>
              <a:t>study.   </a:t>
            </a:r>
            <a:endParaRPr lang="en-US" dirty="0">
              <a:cs typeface="Arial" pitchFamily="34" charset="0"/>
            </a:endParaRPr>
          </a:p>
          <a:p>
            <a:endParaRPr lang="en-US" dirty="0">
              <a:cs typeface="Arial" pitchFamily="34" charset="0"/>
            </a:endParaRPr>
          </a:p>
          <a:p>
            <a:pPr marL="0" indent="0">
              <a:buNone/>
            </a:pPr>
            <a:endParaRPr lang="en-US" dirty="0" smtClean="0">
              <a:cs typeface="Arial" pitchFamily="34" charset="0"/>
            </a:endParaRPr>
          </a:p>
          <a:p>
            <a:pPr marL="0" indent="0">
              <a:buNone/>
            </a:pPr>
            <a:endParaRPr lang="en-US" dirty="0"/>
          </a:p>
        </p:txBody>
      </p:sp>
      <p:sp>
        <p:nvSpPr>
          <p:cNvPr id="3" name="Title 2"/>
          <p:cNvSpPr>
            <a:spLocks noGrp="1"/>
          </p:cNvSpPr>
          <p:nvPr>
            <p:ph type="title"/>
          </p:nvPr>
        </p:nvSpPr>
        <p:spPr>
          <a:noFill/>
          <a:ln>
            <a:noFill/>
          </a:ln>
        </p:spPr>
        <p:txBody>
          <a:bodyPr anchor="ctr"/>
          <a:lstStyle/>
          <a:p>
            <a:r>
              <a:rPr lang="en-US" sz="3600" dirty="0"/>
              <a:t>Activity</a:t>
            </a:r>
          </a:p>
        </p:txBody>
      </p:sp>
      <p:sp>
        <p:nvSpPr>
          <p:cNvPr id="7" name="TextBox 6"/>
          <p:cNvSpPr txBox="1"/>
          <p:nvPr/>
        </p:nvSpPr>
        <p:spPr>
          <a:xfrm>
            <a:off x="1600200" y="1900535"/>
            <a:ext cx="60960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
        <p:nvSpPr>
          <p:cNvPr id="8" name="TextBox 7"/>
          <p:cNvSpPr txBox="1"/>
          <p:nvPr/>
        </p:nvSpPr>
        <p:spPr>
          <a:xfrm>
            <a:off x="457200" y="2438400"/>
            <a:ext cx="8305800" cy="3804118"/>
          </a:xfrm>
          <a:prstGeom prst="rect">
            <a:avLst/>
          </a:prstGeom>
          <a:noFill/>
        </p:spPr>
        <p:txBody>
          <a:bodyPr wrap="square" rtlCol="0">
            <a:spAutoFit/>
          </a:bodyPr>
          <a:lstStyle/>
          <a:p>
            <a:pPr marL="285750" indent="-285750">
              <a:buFont typeface="Arial" pitchFamily="34" charset="0"/>
              <a:buChar char="•"/>
            </a:pPr>
            <a:r>
              <a:rPr lang="en-US" dirty="0">
                <a:cs typeface="Arial" pitchFamily="34" charset="0"/>
              </a:rPr>
              <a:t>Case Study Scenario: </a:t>
            </a:r>
            <a:endParaRPr lang="en-US" dirty="0" smtClean="0">
              <a:cs typeface="Arial" pitchFamily="34" charset="0"/>
            </a:endParaRPr>
          </a:p>
          <a:p>
            <a:pPr marL="742950" lvl="1" indent="-285750">
              <a:buFont typeface="Calibri" pitchFamily="34" charset="0"/>
              <a:buChar char="—"/>
            </a:pPr>
            <a:r>
              <a:rPr lang="en-US" dirty="0" smtClean="0">
                <a:cs typeface="Arial" pitchFamily="34" charset="0"/>
              </a:rPr>
              <a:t>This </a:t>
            </a:r>
            <a:r>
              <a:rPr lang="en-US" dirty="0">
                <a:cs typeface="Arial" pitchFamily="34" charset="0"/>
              </a:rPr>
              <a:t>case study is to develop a </a:t>
            </a:r>
            <a:r>
              <a:rPr lang="en-US" i="1" dirty="0">
                <a:cs typeface="Arial" pitchFamily="34" charset="0"/>
              </a:rPr>
              <a:t>Course Management System </a:t>
            </a:r>
            <a:r>
              <a:rPr lang="en-US" dirty="0">
                <a:cs typeface="Arial" pitchFamily="34" charset="0"/>
              </a:rPr>
              <a:t>(CMS) for ABC University. The following are the two use cases for which the database needs to be designed.</a:t>
            </a:r>
            <a:endParaRPr lang="en-US" i="1" dirty="0">
              <a:cs typeface="Arial" pitchFamily="34" charset="0"/>
            </a:endParaRPr>
          </a:p>
          <a:p>
            <a:pPr marL="742950" lvl="1" indent="-285750">
              <a:lnSpc>
                <a:spcPct val="120000"/>
              </a:lnSpc>
              <a:buFont typeface="Calibri" pitchFamily="34" charset="0"/>
              <a:buChar char="—"/>
            </a:pPr>
            <a:r>
              <a:rPr lang="en-US" dirty="0">
                <a:cs typeface="Arial" pitchFamily="34" charset="0"/>
              </a:rPr>
              <a:t>Add Course </a:t>
            </a:r>
          </a:p>
          <a:p>
            <a:pPr marL="1188720" lvl="1" indent="-365760">
              <a:lnSpc>
                <a:spcPct val="120000"/>
              </a:lnSpc>
              <a:buFont typeface="Arial" pitchFamily="34" charset="0"/>
              <a:buChar char="•"/>
            </a:pPr>
            <a:r>
              <a:rPr lang="en-US" dirty="0">
                <a:cs typeface="Arial" pitchFamily="34" charset="0"/>
              </a:rPr>
              <a:t>To add the course details into the course management system.</a:t>
            </a:r>
          </a:p>
          <a:p>
            <a:pPr marL="742950" lvl="1" indent="-285750">
              <a:lnSpc>
                <a:spcPct val="120000"/>
              </a:lnSpc>
              <a:buFont typeface="Calibri" pitchFamily="34" charset="0"/>
              <a:buChar char="—"/>
            </a:pPr>
            <a:r>
              <a:rPr lang="en-US" dirty="0">
                <a:cs typeface="Arial" pitchFamily="34" charset="0"/>
              </a:rPr>
              <a:t>Retrieve Course </a:t>
            </a:r>
          </a:p>
          <a:p>
            <a:pPr marL="1188720" lvl="1" indent="-365760">
              <a:lnSpc>
                <a:spcPct val="120000"/>
              </a:lnSpc>
              <a:buFont typeface="Arial" pitchFamily="34" charset="0"/>
              <a:buChar char="•"/>
            </a:pPr>
            <a:r>
              <a:rPr lang="en-US" dirty="0">
                <a:cs typeface="Arial" pitchFamily="34" charset="0"/>
              </a:rPr>
              <a:t>Retrieve the courses stored in the system and display </a:t>
            </a:r>
            <a:r>
              <a:rPr lang="en-US" dirty="0" smtClean="0">
                <a:cs typeface="Arial" pitchFamily="34" charset="0"/>
              </a:rPr>
              <a:t>them.</a:t>
            </a:r>
          </a:p>
          <a:p>
            <a:pPr marL="285750" lvl="1" indent="-285750">
              <a:lnSpc>
                <a:spcPct val="120000"/>
              </a:lnSpc>
              <a:buFont typeface="Arial" pitchFamily="34" charset="0"/>
              <a:buChar char="•"/>
            </a:pPr>
            <a:r>
              <a:rPr lang="en-US" dirty="0" smtClean="0">
                <a:cs typeface="Arial" pitchFamily="34" charset="0"/>
              </a:rPr>
              <a:t>The </a:t>
            </a:r>
            <a:r>
              <a:rPr lang="en-US" dirty="0">
                <a:cs typeface="Arial" pitchFamily="34" charset="0"/>
              </a:rPr>
              <a:t>courses to be added will have the following attributes course code, course name, number of participants, course description, course duration, course start date, and course type.</a:t>
            </a:r>
          </a:p>
          <a:p>
            <a:endParaRPr lang="en-US" dirty="0"/>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54</a:t>
            </a:r>
            <a:endParaRPr lang="en-US" sz="1400" dirty="0"/>
          </a:p>
        </p:txBody>
      </p:sp>
    </p:spTree>
    <p:extLst>
      <p:ext uri="{BB962C8B-B14F-4D97-AF65-F5344CB8AC3E}">
        <p14:creationId xmlns:p14="http://schemas.microsoft.com/office/powerpoint/2010/main" val="182363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500"/>
                                        <p:tgtEl>
                                          <p:spTgt spid="8">
                                            <p:txEl>
                                              <p:pRg st="3" end="3"/>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500"/>
                                        <p:tgtEl>
                                          <p:spTgt spid="8">
                                            <p:txEl>
                                              <p:pRg st="5" end="5"/>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Effect transition="in" filter="fade">
                                      <p:cBhvr>
                                        <p:cTn id="4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b="1" dirty="0"/>
              <a:t>Requirement 1:</a:t>
            </a:r>
            <a:r>
              <a:rPr lang="en-US" sz="2000" dirty="0" smtClean="0"/>
              <a:t> Create a view which displays the course code, course name, and course duration only for the courses with course code greater than 167.</a:t>
            </a:r>
          </a:p>
          <a:p>
            <a:pPr>
              <a:spcBef>
                <a:spcPts val="0"/>
              </a:spcBef>
              <a:spcAft>
                <a:spcPts val="600"/>
              </a:spcAft>
            </a:pPr>
            <a:r>
              <a:rPr lang="en-US" sz="2000" b="1" dirty="0"/>
              <a:t>Requirement 2:</a:t>
            </a:r>
            <a:r>
              <a:rPr lang="en-US" sz="2000" dirty="0" smtClean="0"/>
              <a:t> Develop a view which has the following details: course code, course name, base fees, and special fees from two tables, namely, course info and course fees.</a:t>
            </a:r>
          </a:p>
          <a:p>
            <a:pPr lvl="1">
              <a:spcBef>
                <a:spcPts val="0"/>
              </a:spcBef>
              <a:spcAft>
                <a:spcPts val="600"/>
              </a:spcAft>
            </a:pPr>
            <a:r>
              <a:rPr lang="en-US" b="1" dirty="0"/>
              <a:t>Note: </a:t>
            </a:r>
            <a:r>
              <a:rPr lang="en-US" dirty="0" smtClean="0"/>
              <a:t>We are using inner join in the view definition.</a:t>
            </a:r>
          </a:p>
          <a:p>
            <a:pPr lvl="0">
              <a:spcBef>
                <a:spcPts val="0"/>
              </a:spcBef>
              <a:spcAft>
                <a:spcPts val="600"/>
              </a:spcAft>
            </a:pPr>
            <a:r>
              <a:rPr lang="en-US" sz="2000" b="1" dirty="0"/>
              <a:t>Requirement 3:</a:t>
            </a:r>
            <a:r>
              <a:rPr lang="en-US" sz="2000" dirty="0" smtClean="0"/>
              <a:t> Drop the view which you have created earlier to meet Requirement 2.</a:t>
            </a:r>
          </a:p>
          <a:p>
            <a:pPr>
              <a:spcBef>
                <a:spcPts val="0"/>
              </a:spcBef>
              <a:spcAft>
                <a:spcPts val="600"/>
              </a:spcAft>
            </a:pPr>
            <a:r>
              <a:rPr lang="en-US" sz="2000" b="1" dirty="0"/>
              <a:t>Requirement 4: </a:t>
            </a:r>
            <a:r>
              <a:rPr lang="en-US" sz="2000" dirty="0" smtClean="0"/>
              <a:t>Create an index on course description column of course info table.</a:t>
            </a:r>
          </a:p>
          <a:p>
            <a:pPr>
              <a:spcBef>
                <a:spcPts val="0"/>
              </a:spcBef>
              <a:spcAft>
                <a:spcPts val="600"/>
              </a:spcAft>
            </a:pPr>
            <a:r>
              <a:rPr lang="en-US" sz="2000" b="1" dirty="0"/>
              <a:t>Requirement 5: </a:t>
            </a:r>
            <a:r>
              <a:rPr lang="en-US" sz="2000" dirty="0" smtClean="0"/>
              <a:t>Drop the previously created index.</a:t>
            </a:r>
          </a:p>
          <a:p>
            <a:pPr>
              <a:spcBef>
                <a:spcPts val="0"/>
              </a:spcBef>
              <a:spcAft>
                <a:spcPts val="600"/>
              </a:spcAft>
            </a:pPr>
            <a:r>
              <a:rPr lang="en-US" sz="2000" b="1" dirty="0" smtClean="0"/>
              <a:t>Requirement 6: </a:t>
            </a:r>
            <a:r>
              <a:rPr lang="en-US" sz="2000" dirty="0" smtClean="0"/>
              <a:t>Create a unique index on the course description column of course info table.</a:t>
            </a:r>
          </a:p>
          <a:p>
            <a:pPr>
              <a:spcBef>
                <a:spcPts val="0"/>
              </a:spcBef>
              <a:spcAft>
                <a:spcPts val="600"/>
              </a:spcAft>
            </a:pPr>
            <a:endParaRPr lang="en-US" sz="2000" dirty="0" smtClean="0"/>
          </a:p>
          <a:p>
            <a:pPr>
              <a:spcBef>
                <a:spcPts val="0"/>
              </a:spcBef>
              <a:spcAft>
                <a:spcPts val="600"/>
              </a:spcAft>
            </a:pPr>
            <a:endParaRPr lang="en-US" sz="2000" dirty="0" smtClean="0"/>
          </a:p>
          <a:p>
            <a:pPr>
              <a:spcBef>
                <a:spcPts val="0"/>
              </a:spcBef>
              <a:spcAft>
                <a:spcPts val="600"/>
              </a:spcAft>
            </a:pPr>
            <a:endParaRPr lang="en-US" sz="2000" dirty="0" smtClean="0"/>
          </a:p>
          <a:p>
            <a:pPr>
              <a:spcBef>
                <a:spcPts val="0"/>
              </a:spcBef>
              <a:spcAft>
                <a:spcPts val="600"/>
              </a:spcAft>
            </a:pPr>
            <a:endParaRPr lang="en-US" sz="2000" dirty="0" smtClean="0"/>
          </a:p>
          <a:p>
            <a:pPr>
              <a:spcBef>
                <a:spcPts val="0"/>
              </a:spcBef>
              <a:spcAft>
                <a:spcPts val="600"/>
              </a:spcAft>
            </a:pPr>
            <a:endParaRPr lang="en-US" sz="2000" dirty="0" smtClean="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Lend a Hand</a:t>
            </a:r>
          </a:p>
        </p:txBody>
      </p:sp>
      <p:pic>
        <p:nvPicPr>
          <p:cNvPr id="5" name="Picture 2" descr="http://t2.gstatic.com/images?q=tbn:ANd9GcTq6Gw3TUbGqr1NfzAlLJNRtI_NL4uDHS0wJZ6Pn9ByRZwZ7-wEOQ"/>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96200" y="-152400"/>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27</a:t>
            </a:fld>
            <a:endParaRPr lang="en-GB" sz="1400" dirty="0">
              <a:solidFill>
                <a:schemeClr val="tx1"/>
              </a:solidFill>
            </a:endParaRPr>
          </a:p>
        </p:txBody>
      </p:sp>
    </p:spTree>
    <p:extLst>
      <p:ext uri="{BB962C8B-B14F-4D97-AF65-F5344CB8AC3E}">
        <p14:creationId xmlns:p14="http://schemas.microsoft.com/office/powerpoint/2010/main" val="319253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IN" sz="2000" dirty="0" smtClean="0"/>
              <a:t>Solution 1</a:t>
            </a:r>
            <a:r>
              <a:rPr lang="en-IN" sz="2000" dirty="0"/>
              <a:t>:</a:t>
            </a:r>
          </a:p>
          <a:p>
            <a:pPr marL="231775" indent="0">
              <a:spcBef>
                <a:spcPts val="0"/>
              </a:spcBef>
              <a:buNone/>
            </a:pPr>
            <a:r>
              <a:rPr lang="en-IN" sz="1800" b="1" dirty="0">
                <a:solidFill>
                  <a:schemeClr val="accent1">
                    <a:lumMod val="75000"/>
                  </a:schemeClr>
                </a:solidFill>
                <a:latin typeface="Courier New" pitchFamily="49" charset="0"/>
                <a:cs typeface="Courier New" pitchFamily="49" charset="0"/>
              </a:rPr>
              <a:t>CREATE VIEW </a:t>
            </a:r>
            <a:r>
              <a:rPr lang="en-IN" sz="1800" b="1" dirty="0" err="1">
                <a:solidFill>
                  <a:schemeClr val="accent6">
                    <a:lumMod val="75000"/>
                  </a:schemeClr>
                </a:solidFill>
                <a:latin typeface="Courier New" pitchFamily="49" charset="0"/>
                <a:cs typeface="Courier New" pitchFamily="49" charset="0"/>
              </a:rPr>
              <a:t>view_course_details</a:t>
            </a:r>
            <a:r>
              <a:rPr lang="en-IN" sz="1800" b="1" dirty="0">
                <a:solidFill>
                  <a:schemeClr val="accent1">
                    <a:lumMod val="75000"/>
                  </a:schemeClr>
                </a:solidFill>
                <a:latin typeface="Courier New" pitchFamily="49" charset="0"/>
                <a:cs typeface="Courier New" pitchFamily="49" charset="0"/>
              </a:rPr>
              <a:t> </a:t>
            </a:r>
            <a:endParaRPr lang="en-IN" sz="1800" b="1" dirty="0" smtClean="0">
              <a:solidFill>
                <a:schemeClr val="accent1">
                  <a:lumMod val="75000"/>
                </a:schemeClr>
              </a:solidFill>
              <a:latin typeface="Courier New" pitchFamily="49" charset="0"/>
              <a:cs typeface="Courier New" pitchFamily="49" charset="0"/>
            </a:endParaRPr>
          </a:p>
          <a:p>
            <a:pPr marL="231775" indent="0">
              <a:spcBef>
                <a:spcPts val="0"/>
              </a:spcBef>
              <a:buNone/>
            </a:pPr>
            <a:r>
              <a:rPr lang="en-IN" sz="1800" b="1" dirty="0" smtClean="0">
                <a:solidFill>
                  <a:schemeClr val="accent1">
                    <a:lumMod val="75000"/>
                  </a:schemeClr>
                </a:solidFill>
                <a:latin typeface="Courier New" pitchFamily="49" charset="0"/>
                <a:cs typeface="Courier New" pitchFamily="49" charset="0"/>
              </a:rPr>
              <a:t>AS </a:t>
            </a:r>
            <a:r>
              <a:rPr lang="en-IN" sz="1800" b="1" dirty="0">
                <a:solidFill>
                  <a:schemeClr val="accent1">
                    <a:lumMod val="75000"/>
                  </a:schemeClr>
                </a:solidFill>
                <a:latin typeface="Courier New" pitchFamily="49" charset="0"/>
                <a:cs typeface="Courier New" pitchFamily="49" charset="0"/>
              </a:rPr>
              <a:t>SELECT </a:t>
            </a:r>
            <a:r>
              <a:rPr lang="en-IN" sz="1800" b="1" dirty="0" err="1">
                <a:solidFill>
                  <a:schemeClr val="accent6">
                    <a:lumMod val="75000"/>
                  </a:schemeClr>
                </a:solidFill>
                <a:latin typeface="Courier New" pitchFamily="49" charset="0"/>
                <a:cs typeface="Courier New" pitchFamily="49" charset="0"/>
              </a:rPr>
              <a:t>course_code</a:t>
            </a:r>
            <a:r>
              <a:rPr lang="en-IN" sz="1800" b="1" dirty="0">
                <a:solidFill>
                  <a:schemeClr val="accent6">
                    <a:lumMod val="75000"/>
                  </a:schemeClr>
                </a:solidFill>
                <a:latin typeface="Courier New" pitchFamily="49" charset="0"/>
                <a:cs typeface="Courier New" pitchFamily="49" charset="0"/>
              </a:rPr>
              <a:t>, </a:t>
            </a:r>
            <a:r>
              <a:rPr lang="en-IN" sz="1800" b="1" dirty="0" err="1">
                <a:solidFill>
                  <a:schemeClr val="accent6">
                    <a:lumMod val="75000"/>
                  </a:schemeClr>
                </a:solidFill>
                <a:latin typeface="Courier New" pitchFamily="49" charset="0"/>
                <a:cs typeface="Courier New" pitchFamily="49" charset="0"/>
              </a:rPr>
              <a:t>course_name</a:t>
            </a:r>
            <a:r>
              <a:rPr lang="en-IN" sz="1800" b="1" dirty="0">
                <a:solidFill>
                  <a:schemeClr val="accent1">
                    <a:lumMod val="75000"/>
                  </a:schemeClr>
                </a:solidFill>
                <a:latin typeface="Courier New" pitchFamily="49" charset="0"/>
                <a:cs typeface="Courier New" pitchFamily="49" charset="0"/>
              </a:rPr>
              <a:t>, </a:t>
            </a:r>
            <a:r>
              <a:rPr lang="en-IN" sz="1800" b="1" dirty="0" err="1">
                <a:solidFill>
                  <a:schemeClr val="accent6">
                    <a:lumMod val="75000"/>
                  </a:schemeClr>
                </a:solidFill>
                <a:latin typeface="Courier New" pitchFamily="49" charset="0"/>
                <a:cs typeface="Courier New" pitchFamily="49" charset="0"/>
              </a:rPr>
              <a:t>course_duration</a:t>
            </a:r>
            <a:r>
              <a:rPr lang="en-IN" sz="1800" b="1" dirty="0">
                <a:solidFill>
                  <a:schemeClr val="accent1">
                    <a:lumMod val="75000"/>
                  </a:schemeClr>
                </a:solidFill>
                <a:latin typeface="Courier New" pitchFamily="49" charset="0"/>
                <a:cs typeface="Courier New" pitchFamily="49" charset="0"/>
              </a:rPr>
              <a:t> </a:t>
            </a:r>
            <a:endParaRPr lang="en-IN" sz="1800" b="1" dirty="0" smtClean="0">
              <a:solidFill>
                <a:schemeClr val="accent1">
                  <a:lumMod val="75000"/>
                </a:schemeClr>
              </a:solidFill>
              <a:latin typeface="Courier New" pitchFamily="49" charset="0"/>
              <a:cs typeface="Courier New" pitchFamily="49" charset="0"/>
            </a:endParaRPr>
          </a:p>
          <a:p>
            <a:pPr marL="231775" indent="0">
              <a:spcBef>
                <a:spcPts val="0"/>
              </a:spcBef>
              <a:buNone/>
            </a:pPr>
            <a:r>
              <a:rPr lang="en-IN" sz="1800" b="1" dirty="0" smtClean="0">
                <a:solidFill>
                  <a:schemeClr val="accent1">
                    <a:lumMod val="75000"/>
                  </a:schemeClr>
                </a:solidFill>
                <a:latin typeface="Courier New" pitchFamily="49" charset="0"/>
                <a:cs typeface="Courier New" pitchFamily="49" charset="0"/>
              </a:rPr>
              <a:t>FROM </a:t>
            </a:r>
            <a:r>
              <a:rPr lang="en-IN" sz="1800" b="1" dirty="0" err="1">
                <a:solidFill>
                  <a:schemeClr val="accent6">
                    <a:lumMod val="75000"/>
                  </a:schemeClr>
                </a:solidFill>
                <a:latin typeface="Courier New" pitchFamily="49" charset="0"/>
                <a:cs typeface="Courier New" pitchFamily="49" charset="0"/>
              </a:rPr>
              <a:t>course_info</a:t>
            </a:r>
            <a:r>
              <a:rPr lang="en-IN" sz="1800" b="1" dirty="0">
                <a:solidFill>
                  <a:schemeClr val="accent1">
                    <a:lumMod val="75000"/>
                  </a:schemeClr>
                </a:solidFill>
                <a:latin typeface="Courier New" pitchFamily="49" charset="0"/>
                <a:cs typeface="Courier New" pitchFamily="49" charset="0"/>
              </a:rPr>
              <a:t> </a:t>
            </a:r>
            <a:endParaRPr lang="en-IN" sz="1800" b="1" dirty="0" smtClean="0">
              <a:solidFill>
                <a:schemeClr val="accent1">
                  <a:lumMod val="75000"/>
                </a:schemeClr>
              </a:solidFill>
              <a:latin typeface="Courier New" pitchFamily="49" charset="0"/>
              <a:cs typeface="Courier New" pitchFamily="49" charset="0"/>
            </a:endParaRPr>
          </a:p>
          <a:p>
            <a:pPr marL="231775" indent="0">
              <a:spcBef>
                <a:spcPts val="0"/>
              </a:spcBef>
              <a:buNone/>
            </a:pPr>
            <a:r>
              <a:rPr lang="en-IN" sz="1800" b="1" dirty="0" smtClean="0">
                <a:solidFill>
                  <a:schemeClr val="accent1">
                    <a:lumMod val="75000"/>
                  </a:schemeClr>
                </a:solidFill>
                <a:latin typeface="Courier New" pitchFamily="49" charset="0"/>
                <a:cs typeface="Courier New" pitchFamily="49" charset="0"/>
              </a:rPr>
              <a:t>WHERE </a:t>
            </a:r>
            <a:r>
              <a:rPr lang="en-IN" sz="1800" b="1" dirty="0" err="1">
                <a:solidFill>
                  <a:schemeClr val="accent6">
                    <a:lumMod val="75000"/>
                  </a:schemeClr>
                </a:solidFill>
                <a:latin typeface="Courier New" pitchFamily="49" charset="0"/>
                <a:cs typeface="Courier New" pitchFamily="49" charset="0"/>
              </a:rPr>
              <a:t>course_code</a:t>
            </a:r>
            <a:r>
              <a:rPr lang="en-IN" sz="1800" b="1" dirty="0">
                <a:solidFill>
                  <a:schemeClr val="accent6">
                    <a:lumMod val="75000"/>
                  </a:schemeClr>
                </a:solidFill>
                <a:latin typeface="Courier New" pitchFamily="49" charset="0"/>
                <a:cs typeface="Courier New" pitchFamily="49" charset="0"/>
              </a:rPr>
              <a:t> &gt; 167 </a:t>
            </a:r>
            <a:r>
              <a:rPr lang="en-IN" sz="1800" b="1" dirty="0" smtClean="0">
                <a:solidFill>
                  <a:schemeClr val="accent6">
                    <a:lumMod val="75000"/>
                  </a:schemeClr>
                </a:solidFill>
                <a:latin typeface="Courier New" pitchFamily="49" charset="0"/>
                <a:cs typeface="Courier New" pitchFamily="49" charset="0"/>
              </a:rPr>
              <a:t>;</a:t>
            </a:r>
          </a:p>
          <a:p>
            <a:pPr marL="0" indent="0">
              <a:spcBef>
                <a:spcPts val="0"/>
              </a:spcBef>
              <a:buNone/>
            </a:pPr>
            <a:endParaRPr lang="en-IN" sz="1800" b="1" dirty="0" smtClean="0"/>
          </a:p>
          <a:p>
            <a:pPr>
              <a:spcBef>
                <a:spcPts val="0"/>
              </a:spcBef>
            </a:pPr>
            <a:r>
              <a:rPr lang="en-IN" sz="2000" dirty="0"/>
              <a:t>Solution </a:t>
            </a:r>
            <a:r>
              <a:rPr lang="en-IN" sz="2000" dirty="0" smtClean="0"/>
              <a:t>2</a:t>
            </a:r>
            <a:r>
              <a:rPr lang="en-IN" sz="2000" dirty="0"/>
              <a:t>:</a:t>
            </a:r>
          </a:p>
          <a:p>
            <a:pPr marL="231775" indent="0">
              <a:spcBef>
                <a:spcPts val="0"/>
              </a:spcBef>
              <a:buNone/>
            </a:pPr>
            <a:r>
              <a:rPr lang="en-IN" b="1" dirty="0">
                <a:solidFill>
                  <a:schemeClr val="accent1">
                    <a:lumMod val="75000"/>
                  </a:schemeClr>
                </a:solidFill>
                <a:latin typeface="Courier New" pitchFamily="49" charset="0"/>
                <a:cs typeface="Courier New" pitchFamily="49" charset="0"/>
              </a:rPr>
              <a:t>CREATE VIEW </a:t>
            </a:r>
            <a:r>
              <a:rPr lang="en-IN" b="1" dirty="0" err="1">
                <a:solidFill>
                  <a:schemeClr val="accent6">
                    <a:lumMod val="75000"/>
                  </a:schemeClr>
                </a:solidFill>
                <a:latin typeface="Courier New" pitchFamily="49" charset="0"/>
                <a:cs typeface="Courier New" pitchFamily="49" charset="0"/>
              </a:rPr>
              <a:t>discount_coursedescription</a:t>
            </a:r>
            <a:r>
              <a:rPr lang="en-IN" b="1" dirty="0">
                <a:solidFill>
                  <a:schemeClr val="accent1">
                    <a:lumMod val="75000"/>
                  </a:schemeClr>
                </a:solidFill>
                <a:latin typeface="Courier New" pitchFamily="49" charset="0"/>
                <a:cs typeface="Courier New" pitchFamily="49" charset="0"/>
              </a:rPr>
              <a:t> </a:t>
            </a:r>
          </a:p>
          <a:p>
            <a:pPr marL="231775" indent="0">
              <a:spcBef>
                <a:spcPts val="0"/>
              </a:spcBef>
              <a:buNone/>
            </a:pPr>
            <a:r>
              <a:rPr lang="en-IN" b="1" dirty="0">
                <a:solidFill>
                  <a:schemeClr val="accent1">
                    <a:lumMod val="75000"/>
                  </a:schemeClr>
                </a:solidFill>
                <a:latin typeface="Courier New" pitchFamily="49" charset="0"/>
                <a:cs typeface="Courier New" pitchFamily="49" charset="0"/>
              </a:rPr>
              <a:t>AS SELECT </a:t>
            </a:r>
            <a:r>
              <a:rPr lang="en-IN" b="1" dirty="0">
                <a:solidFill>
                  <a:schemeClr val="accent6">
                    <a:lumMod val="75000"/>
                  </a:schemeClr>
                </a:solidFill>
                <a:latin typeface="Courier New" pitchFamily="49" charset="0"/>
                <a:cs typeface="Courier New" pitchFamily="49" charset="0"/>
              </a:rPr>
              <a:t>discount</a:t>
            </a:r>
            <a:r>
              <a:rPr lang="en-IN" b="1" dirty="0">
                <a:solidFill>
                  <a:schemeClr val="accent1">
                    <a:lumMod val="75000"/>
                  </a:schemeClr>
                </a:solidFill>
                <a:latin typeface="Courier New" pitchFamily="49" charset="0"/>
                <a:cs typeface="Courier New" pitchFamily="49" charset="0"/>
              </a:rPr>
              <a:t>, </a:t>
            </a:r>
            <a:r>
              <a:rPr lang="en-IN" b="1" dirty="0" err="1">
                <a:solidFill>
                  <a:schemeClr val="accent6">
                    <a:lumMod val="75000"/>
                  </a:schemeClr>
                </a:solidFill>
                <a:latin typeface="Courier New" pitchFamily="49" charset="0"/>
                <a:cs typeface="Courier New" pitchFamily="49" charset="0"/>
              </a:rPr>
              <a:t>course_description</a:t>
            </a:r>
            <a:r>
              <a:rPr lang="en-IN" b="1" dirty="0">
                <a:solidFill>
                  <a:schemeClr val="accent1">
                    <a:lumMod val="75000"/>
                  </a:schemeClr>
                </a:solidFill>
                <a:latin typeface="Courier New" pitchFamily="49" charset="0"/>
                <a:cs typeface="Courier New" pitchFamily="49" charset="0"/>
              </a:rPr>
              <a:t> </a:t>
            </a:r>
          </a:p>
          <a:p>
            <a:pPr marL="231775" indent="0">
              <a:spcBef>
                <a:spcPts val="0"/>
              </a:spcBef>
              <a:buNone/>
            </a:pPr>
            <a:r>
              <a:rPr lang="en-IN" b="1" dirty="0">
                <a:solidFill>
                  <a:schemeClr val="accent1">
                    <a:lumMod val="75000"/>
                  </a:schemeClr>
                </a:solidFill>
                <a:latin typeface="Courier New" pitchFamily="49" charset="0"/>
                <a:cs typeface="Courier New" pitchFamily="49" charset="0"/>
              </a:rPr>
              <a:t>FROM </a:t>
            </a:r>
            <a:r>
              <a:rPr lang="en-IN" b="1" dirty="0" err="1">
                <a:solidFill>
                  <a:schemeClr val="accent6">
                    <a:lumMod val="75000"/>
                  </a:schemeClr>
                </a:solidFill>
                <a:latin typeface="Courier New" pitchFamily="49" charset="0"/>
                <a:cs typeface="Courier New" pitchFamily="49" charset="0"/>
              </a:rPr>
              <a:t>course_fees</a:t>
            </a:r>
            <a:r>
              <a:rPr lang="en-IN" b="1" dirty="0">
                <a:solidFill>
                  <a:schemeClr val="accent1">
                    <a:lumMod val="75000"/>
                  </a:schemeClr>
                </a:solidFill>
                <a:latin typeface="Courier New" pitchFamily="49" charset="0"/>
                <a:cs typeface="Courier New" pitchFamily="49" charset="0"/>
              </a:rPr>
              <a:t> JOIN </a:t>
            </a:r>
            <a:r>
              <a:rPr lang="en-IN" b="1" dirty="0" err="1">
                <a:solidFill>
                  <a:schemeClr val="accent6">
                    <a:lumMod val="75000"/>
                  </a:schemeClr>
                </a:solidFill>
                <a:latin typeface="Courier New" pitchFamily="49" charset="0"/>
                <a:cs typeface="Courier New" pitchFamily="49" charset="0"/>
              </a:rPr>
              <a:t>course_info</a:t>
            </a:r>
            <a:r>
              <a:rPr lang="en-IN" b="1" dirty="0">
                <a:solidFill>
                  <a:schemeClr val="accent1">
                    <a:lumMod val="75000"/>
                  </a:schemeClr>
                </a:solidFill>
                <a:latin typeface="Courier New" pitchFamily="49" charset="0"/>
                <a:cs typeface="Courier New" pitchFamily="49" charset="0"/>
              </a:rPr>
              <a:t> </a:t>
            </a:r>
          </a:p>
          <a:p>
            <a:pPr marL="231775" indent="0">
              <a:spcBef>
                <a:spcPts val="0"/>
              </a:spcBef>
              <a:buNone/>
            </a:pPr>
            <a:r>
              <a:rPr lang="en-IN" b="1" dirty="0">
                <a:solidFill>
                  <a:schemeClr val="accent1">
                    <a:lumMod val="75000"/>
                  </a:schemeClr>
                </a:solidFill>
                <a:latin typeface="Courier New" pitchFamily="49" charset="0"/>
                <a:cs typeface="Courier New" pitchFamily="49" charset="0"/>
              </a:rPr>
              <a:t>ON </a:t>
            </a:r>
            <a:r>
              <a:rPr lang="en-IN" b="1" dirty="0" err="1">
                <a:solidFill>
                  <a:schemeClr val="accent6">
                    <a:lumMod val="75000"/>
                  </a:schemeClr>
                </a:solidFill>
                <a:latin typeface="Courier New" pitchFamily="49" charset="0"/>
                <a:cs typeface="Courier New" pitchFamily="49" charset="0"/>
              </a:rPr>
              <a:t>course_fees.course_code</a:t>
            </a:r>
            <a:r>
              <a:rPr lang="en-IN" b="1" dirty="0">
                <a:solidFill>
                  <a:schemeClr val="accent6">
                    <a:lumMod val="75000"/>
                  </a:schemeClr>
                </a:solidFill>
                <a:latin typeface="Courier New" pitchFamily="49" charset="0"/>
                <a:cs typeface="Courier New" pitchFamily="49" charset="0"/>
              </a:rPr>
              <a:t>=</a:t>
            </a:r>
            <a:r>
              <a:rPr lang="en-IN" b="1" dirty="0" err="1">
                <a:solidFill>
                  <a:schemeClr val="accent6">
                    <a:lumMod val="75000"/>
                  </a:schemeClr>
                </a:solidFill>
                <a:latin typeface="Courier New" pitchFamily="49" charset="0"/>
                <a:cs typeface="Courier New" pitchFamily="49" charset="0"/>
              </a:rPr>
              <a:t>course_info.course_code</a:t>
            </a:r>
            <a:r>
              <a:rPr lang="en-IN" b="1" dirty="0">
                <a:solidFill>
                  <a:schemeClr val="accent1">
                    <a:lumMod val="75000"/>
                  </a:schemeClr>
                </a:solidFill>
                <a:latin typeface="Courier New" pitchFamily="49" charset="0"/>
                <a:cs typeface="Courier New" pitchFamily="49" charset="0"/>
              </a:rPr>
              <a:t>;</a:t>
            </a:r>
          </a:p>
          <a:p>
            <a:pPr marL="0" indent="0">
              <a:lnSpc>
                <a:spcPct val="120000"/>
              </a:lnSpc>
              <a:spcBef>
                <a:spcPts val="0"/>
              </a:spcBef>
              <a:buNone/>
            </a:pPr>
            <a:endParaRPr lang="en-IN" sz="1800" b="1" dirty="0">
              <a:solidFill>
                <a:schemeClr val="accent1">
                  <a:lumMod val="75000"/>
                </a:schemeClr>
              </a:solidFill>
            </a:endParaRPr>
          </a:p>
          <a:p>
            <a:pPr>
              <a:lnSpc>
                <a:spcPct val="120000"/>
              </a:lnSpc>
              <a:spcBef>
                <a:spcPts val="0"/>
              </a:spcBef>
            </a:pPr>
            <a:endParaRPr lang="en-US" sz="1800" dirty="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Lend a </a:t>
            </a:r>
            <a:r>
              <a:rPr lang="en-US" sz="3600" dirty="0" smtClean="0"/>
              <a:t>Hand: </a:t>
            </a:r>
            <a:r>
              <a:rPr lang="en-US" sz="3600" dirty="0"/>
              <a:t>Solution</a:t>
            </a:r>
          </a:p>
        </p:txBody>
      </p:sp>
      <p:pic>
        <p:nvPicPr>
          <p:cNvPr id="5" name="Picture 2" descr="http://t2.gstatic.com/images?q=tbn:ANd9GcTq6Gw3TUbGqr1NfzAlLJNRtI_NL4uDHS0wJZ6Pn9ByRZwZ7-wEOQ"/>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96200" y="-152400"/>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28</a:t>
            </a:fld>
            <a:endParaRPr lang="en-GB" sz="1400" dirty="0">
              <a:solidFill>
                <a:schemeClr val="tx1"/>
              </a:solidFill>
            </a:endParaRPr>
          </a:p>
        </p:txBody>
      </p:sp>
    </p:spTree>
    <p:extLst>
      <p:ext uri="{BB962C8B-B14F-4D97-AF65-F5344CB8AC3E}">
        <p14:creationId xmlns:p14="http://schemas.microsoft.com/office/powerpoint/2010/main" val="386332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buNone/>
            </a:pPr>
            <a:r>
              <a:rPr lang="en-IN" sz="1800" dirty="0"/>
              <a:t>Solutions </a:t>
            </a:r>
            <a:r>
              <a:rPr lang="en-IN" sz="1800" dirty="0" smtClean="0"/>
              <a:t>3</a:t>
            </a:r>
            <a:r>
              <a:rPr lang="en-IN" sz="1800" dirty="0"/>
              <a:t>:</a:t>
            </a:r>
          </a:p>
          <a:p>
            <a:pPr marL="0" indent="0">
              <a:spcBef>
                <a:spcPts val="0"/>
              </a:spcBef>
              <a:buNone/>
            </a:pPr>
            <a:r>
              <a:rPr lang="en-IN" sz="1800" b="1" dirty="0">
                <a:solidFill>
                  <a:schemeClr val="accent1">
                    <a:lumMod val="75000"/>
                  </a:schemeClr>
                </a:solidFill>
                <a:latin typeface="Courier New" pitchFamily="49" charset="0"/>
                <a:cs typeface="Courier New" pitchFamily="49" charset="0"/>
              </a:rPr>
              <a:t>DROP VIEW </a:t>
            </a:r>
            <a:r>
              <a:rPr lang="en-IN" sz="1800" b="1" dirty="0" err="1">
                <a:solidFill>
                  <a:schemeClr val="accent6">
                    <a:lumMod val="75000"/>
                  </a:schemeClr>
                </a:solidFill>
                <a:latin typeface="Courier New" pitchFamily="49" charset="0"/>
                <a:cs typeface="Courier New" pitchFamily="49" charset="0"/>
              </a:rPr>
              <a:t>discount_coursedescription</a:t>
            </a:r>
            <a:r>
              <a:rPr lang="en-IN" sz="1800" b="1" dirty="0">
                <a:solidFill>
                  <a:schemeClr val="accent6">
                    <a:lumMod val="75000"/>
                  </a:schemeClr>
                </a:solidFill>
                <a:latin typeface="Courier New" pitchFamily="49" charset="0"/>
                <a:cs typeface="Courier New" pitchFamily="49" charset="0"/>
              </a:rPr>
              <a:t>;</a:t>
            </a:r>
          </a:p>
          <a:p>
            <a:pPr marL="0" indent="0">
              <a:spcBef>
                <a:spcPts val="0"/>
              </a:spcBef>
              <a:buNone/>
            </a:pPr>
            <a:endParaRPr lang="en-IN" sz="1800" b="1" dirty="0">
              <a:solidFill>
                <a:schemeClr val="accent1">
                  <a:lumMod val="75000"/>
                </a:schemeClr>
              </a:solidFill>
            </a:endParaRPr>
          </a:p>
          <a:p>
            <a:pPr marL="0" indent="0">
              <a:spcBef>
                <a:spcPts val="0"/>
              </a:spcBef>
              <a:buNone/>
            </a:pPr>
            <a:r>
              <a:rPr lang="en-IN" dirty="0"/>
              <a:t>Solution </a:t>
            </a:r>
            <a:r>
              <a:rPr lang="en-IN" dirty="0" smtClean="0"/>
              <a:t>4</a:t>
            </a:r>
            <a:r>
              <a:rPr lang="en-IN" dirty="0"/>
              <a:t>:</a:t>
            </a:r>
          </a:p>
          <a:p>
            <a:pPr marL="0" indent="0">
              <a:spcBef>
                <a:spcPts val="0"/>
              </a:spcBef>
              <a:buNone/>
            </a:pPr>
            <a:r>
              <a:rPr lang="en-IN" b="1" dirty="0">
                <a:solidFill>
                  <a:schemeClr val="accent1">
                    <a:lumMod val="75000"/>
                  </a:schemeClr>
                </a:solidFill>
                <a:latin typeface="Courier New" pitchFamily="49" charset="0"/>
                <a:cs typeface="Courier New" pitchFamily="49" charset="0"/>
              </a:rPr>
              <a:t>CREATE INDEX </a:t>
            </a:r>
            <a:r>
              <a:rPr lang="en-IN" b="1" dirty="0" err="1">
                <a:solidFill>
                  <a:schemeClr val="accent6">
                    <a:lumMod val="75000"/>
                  </a:schemeClr>
                </a:solidFill>
                <a:latin typeface="Courier New" pitchFamily="49" charset="0"/>
                <a:cs typeface="Courier New" pitchFamily="49" charset="0"/>
              </a:rPr>
              <a:t>index_course_description</a:t>
            </a:r>
            <a:r>
              <a:rPr lang="en-IN" b="1" dirty="0">
                <a:solidFill>
                  <a:schemeClr val="accent1">
                    <a:lumMod val="75000"/>
                  </a:schemeClr>
                </a:solidFill>
                <a:latin typeface="Courier New" pitchFamily="49" charset="0"/>
                <a:cs typeface="Courier New" pitchFamily="49" charset="0"/>
              </a:rPr>
              <a:t> ON </a:t>
            </a:r>
            <a:r>
              <a:rPr lang="en-IN" b="1" dirty="0" err="1">
                <a:solidFill>
                  <a:schemeClr val="accent6">
                    <a:lumMod val="75000"/>
                  </a:schemeClr>
                </a:solidFill>
                <a:latin typeface="Courier New" pitchFamily="49" charset="0"/>
                <a:cs typeface="Courier New" pitchFamily="49" charset="0"/>
              </a:rPr>
              <a:t>course_info</a:t>
            </a:r>
            <a:r>
              <a:rPr lang="en-IN" b="1" dirty="0">
                <a:solidFill>
                  <a:schemeClr val="accent1">
                    <a:lumMod val="75000"/>
                  </a:schemeClr>
                </a:solidFill>
                <a:latin typeface="Courier New" pitchFamily="49" charset="0"/>
                <a:cs typeface="Courier New" pitchFamily="49" charset="0"/>
              </a:rPr>
              <a:t> (</a:t>
            </a:r>
            <a:r>
              <a:rPr lang="en-IN" b="1" dirty="0" err="1">
                <a:solidFill>
                  <a:schemeClr val="accent6">
                    <a:lumMod val="75000"/>
                  </a:schemeClr>
                </a:solidFill>
                <a:latin typeface="Courier New" pitchFamily="49" charset="0"/>
                <a:cs typeface="Courier New" pitchFamily="49" charset="0"/>
              </a:rPr>
              <a:t>course_description</a:t>
            </a:r>
            <a:r>
              <a:rPr lang="en-IN" b="1" dirty="0">
                <a:solidFill>
                  <a:schemeClr val="accent1">
                    <a:lumMod val="75000"/>
                  </a:schemeClr>
                </a:solidFill>
                <a:latin typeface="Courier New" pitchFamily="49" charset="0"/>
                <a:cs typeface="Courier New" pitchFamily="49" charset="0"/>
              </a:rPr>
              <a:t>); </a:t>
            </a:r>
          </a:p>
          <a:p>
            <a:pPr>
              <a:spcBef>
                <a:spcPts val="0"/>
              </a:spcBef>
              <a:buNone/>
            </a:pPr>
            <a:endParaRPr lang="en-IN" sz="1800" b="1" dirty="0">
              <a:solidFill>
                <a:schemeClr val="accent1">
                  <a:lumMod val="75000"/>
                </a:schemeClr>
              </a:solidFill>
            </a:endParaRPr>
          </a:p>
          <a:p>
            <a:pPr marL="0" indent="0">
              <a:spcBef>
                <a:spcPts val="0"/>
              </a:spcBef>
              <a:buNone/>
            </a:pPr>
            <a:r>
              <a:rPr lang="en-IN" dirty="0"/>
              <a:t>Solution </a:t>
            </a:r>
            <a:r>
              <a:rPr lang="en-IN" dirty="0" smtClean="0"/>
              <a:t>5</a:t>
            </a:r>
            <a:r>
              <a:rPr lang="en-IN" dirty="0"/>
              <a:t>:</a:t>
            </a:r>
          </a:p>
          <a:p>
            <a:pPr marL="0" indent="0">
              <a:spcBef>
                <a:spcPts val="0"/>
              </a:spcBef>
              <a:buNone/>
            </a:pPr>
            <a:r>
              <a:rPr lang="en-IN" b="1" dirty="0">
                <a:solidFill>
                  <a:schemeClr val="accent1">
                    <a:lumMod val="75000"/>
                  </a:schemeClr>
                </a:solidFill>
                <a:latin typeface="Courier New" pitchFamily="49" charset="0"/>
                <a:cs typeface="Courier New" pitchFamily="49" charset="0"/>
              </a:rPr>
              <a:t>ALTER TABLE </a:t>
            </a:r>
            <a:r>
              <a:rPr lang="en-IN" b="1" dirty="0" err="1">
                <a:solidFill>
                  <a:schemeClr val="accent6">
                    <a:lumMod val="75000"/>
                  </a:schemeClr>
                </a:solidFill>
                <a:latin typeface="Courier New" pitchFamily="49" charset="0"/>
                <a:cs typeface="Courier New" pitchFamily="49" charset="0"/>
              </a:rPr>
              <a:t>course_info</a:t>
            </a:r>
            <a:r>
              <a:rPr lang="en-IN" b="1" dirty="0">
                <a:solidFill>
                  <a:schemeClr val="accent1">
                    <a:lumMod val="75000"/>
                  </a:schemeClr>
                </a:solidFill>
                <a:latin typeface="Courier New" pitchFamily="49" charset="0"/>
                <a:cs typeface="Courier New" pitchFamily="49" charset="0"/>
              </a:rPr>
              <a:t> DROP INDEX </a:t>
            </a:r>
            <a:r>
              <a:rPr lang="en-IN" b="1" dirty="0" err="1">
                <a:solidFill>
                  <a:schemeClr val="accent6">
                    <a:lumMod val="75000"/>
                  </a:schemeClr>
                </a:solidFill>
                <a:latin typeface="Courier New" pitchFamily="49" charset="0"/>
                <a:cs typeface="Courier New" pitchFamily="49" charset="0"/>
              </a:rPr>
              <a:t>index_course_description</a:t>
            </a:r>
            <a:r>
              <a:rPr lang="en-IN" b="1" dirty="0">
                <a:solidFill>
                  <a:schemeClr val="accent1">
                    <a:lumMod val="75000"/>
                  </a:schemeClr>
                </a:solidFill>
                <a:latin typeface="Courier New" pitchFamily="49" charset="0"/>
                <a:cs typeface="Courier New" pitchFamily="49" charset="0"/>
              </a:rPr>
              <a:t>;</a:t>
            </a:r>
          </a:p>
          <a:p>
            <a:pPr>
              <a:spcBef>
                <a:spcPts val="0"/>
              </a:spcBef>
              <a:buNone/>
            </a:pPr>
            <a:endParaRPr lang="en-IN" sz="1800" b="1" dirty="0" smtClean="0">
              <a:solidFill>
                <a:schemeClr val="accent6">
                  <a:lumMod val="75000"/>
                </a:schemeClr>
              </a:solidFill>
            </a:endParaRPr>
          </a:p>
          <a:p>
            <a:pPr marL="0" indent="0">
              <a:spcBef>
                <a:spcPts val="0"/>
              </a:spcBef>
              <a:buNone/>
            </a:pPr>
            <a:r>
              <a:rPr lang="en-IN" dirty="0"/>
              <a:t>Solution </a:t>
            </a:r>
            <a:r>
              <a:rPr lang="en-IN" dirty="0" smtClean="0"/>
              <a:t>6</a:t>
            </a:r>
            <a:r>
              <a:rPr lang="en-IN" dirty="0"/>
              <a:t>:</a:t>
            </a:r>
          </a:p>
          <a:p>
            <a:pPr marL="0" indent="0">
              <a:spcBef>
                <a:spcPts val="0"/>
              </a:spcBef>
              <a:buNone/>
            </a:pPr>
            <a:r>
              <a:rPr lang="en-IN" b="1" dirty="0">
                <a:solidFill>
                  <a:schemeClr val="accent1">
                    <a:lumMod val="75000"/>
                  </a:schemeClr>
                </a:solidFill>
                <a:latin typeface="Courier New" pitchFamily="49" charset="0"/>
                <a:cs typeface="Courier New" pitchFamily="49" charset="0"/>
              </a:rPr>
              <a:t>CREATE UNIQUE INDEX </a:t>
            </a:r>
            <a:r>
              <a:rPr lang="en-IN" b="1" dirty="0" err="1">
                <a:solidFill>
                  <a:schemeClr val="accent6">
                    <a:lumMod val="75000"/>
                  </a:schemeClr>
                </a:solidFill>
                <a:latin typeface="Courier New" pitchFamily="49" charset="0"/>
                <a:cs typeface="Courier New" pitchFamily="49" charset="0"/>
              </a:rPr>
              <a:t>index_course_description</a:t>
            </a:r>
            <a:r>
              <a:rPr lang="en-IN" b="1" dirty="0">
                <a:solidFill>
                  <a:schemeClr val="accent1">
                    <a:lumMod val="75000"/>
                  </a:schemeClr>
                </a:solidFill>
                <a:latin typeface="Courier New" pitchFamily="49" charset="0"/>
                <a:cs typeface="Courier New" pitchFamily="49" charset="0"/>
              </a:rPr>
              <a:t> ON </a:t>
            </a:r>
            <a:r>
              <a:rPr lang="en-IN" b="1" dirty="0" err="1">
                <a:solidFill>
                  <a:schemeClr val="accent6">
                    <a:lumMod val="75000"/>
                  </a:schemeClr>
                </a:solidFill>
                <a:latin typeface="Courier New" pitchFamily="49" charset="0"/>
                <a:cs typeface="Courier New" pitchFamily="49" charset="0"/>
              </a:rPr>
              <a:t>course_info</a:t>
            </a:r>
            <a:r>
              <a:rPr lang="en-IN" b="1" dirty="0">
                <a:solidFill>
                  <a:schemeClr val="accent1">
                    <a:lumMod val="75000"/>
                  </a:schemeClr>
                </a:solidFill>
                <a:latin typeface="Courier New" pitchFamily="49" charset="0"/>
                <a:cs typeface="Courier New" pitchFamily="49" charset="0"/>
              </a:rPr>
              <a:t> (</a:t>
            </a:r>
            <a:r>
              <a:rPr lang="en-IN" b="1" dirty="0" err="1">
                <a:solidFill>
                  <a:schemeClr val="accent6">
                    <a:lumMod val="75000"/>
                  </a:schemeClr>
                </a:solidFill>
                <a:latin typeface="Courier New" pitchFamily="49" charset="0"/>
                <a:cs typeface="Courier New" pitchFamily="49" charset="0"/>
              </a:rPr>
              <a:t>course_description</a:t>
            </a:r>
            <a:r>
              <a:rPr lang="en-IN" b="1" dirty="0">
                <a:solidFill>
                  <a:schemeClr val="accent1">
                    <a:lumMod val="75000"/>
                  </a:schemeClr>
                </a:solidFill>
                <a:latin typeface="Courier New" pitchFamily="49" charset="0"/>
                <a:cs typeface="Courier New" pitchFamily="49" charset="0"/>
              </a:rPr>
              <a:t>); </a:t>
            </a:r>
          </a:p>
          <a:p>
            <a:pPr>
              <a:lnSpc>
                <a:spcPct val="120000"/>
              </a:lnSpc>
              <a:spcBef>
                <a:spcPts val="0"/>
              </a:spcBef>
              <a:buNone/>
            </a:pPr>
            <a:endParaRPr lang="en-IN" sz="1800" b="1" dirty="0">
              <a:solidFill>
                <a:schemeClr val="accent6">
                  <a:lumMod val="75000"/>
                </a:schemeClr>
              </a:solidFill>
            </a:endParaRPr>
          </a:p>
          <a:p>
            <a:pPr>
              <a:lnSpc>
                <a:spcPct val="120000"/>
              </a:lnSpc>
              <a:spcBef>
                <a:spcPts val="0"/>
              </a:spcBef>
            </a:pPr>
            <a:endParaRPr lang="en-US" sz="1800" dirty="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Lend a </a:t>
            </a:r>
            <a:r>
              <a:rPr lang="en-US" sz="3600" dirty="0" smtClean="0"/>
              <a:t>Hand: </a:t>
            </a:r>
            <a:r>
              <a:rPr lang="en-US" sz="3600" dirty="0"/>
              <a:t>Solution (Contd.)</a:t>
            </a:r>
          </a:p>
        </p:txBody>
      </p:sp>
      <p:pic>
        <p:nvPicPr>
          <p:cNvPr id="5" name="Picture 2" descr="http://t2.gstatic.com/images?q=tbn:ANd9GcTq6Gw3TUbGqr1NfzAlLJNRtI_NL4uDHS0wJZ6Pn9ByRZwZ7-wEOQ"/>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96200" y="-152400"/>
            <a:ext cx="1562100" cy="12496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29</a:t>
            </a:fld>
            <a:endParaRPr lang="en-GB" sz="1400" dirty="0">
              <a:solidFill>
                <a:schemeClr val="tx1"/>
              </a:solidFill>
            </a:endParaRPr>
          </a:p>
        </p:txBody>
      </p:sp>
    </p:spTree>
    <p:extLst>
      <p:ext uri="{BB962C8B-B14F-4D97-AF65-F5344CB8AC3E}">
        <p14:creationId xmlns:p14="http://schemas.microsoft.com/office/powerpoint/2010/main" val="63245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20000"/>
              </a:lnSpc>
              <a:spcBef>
                <a:spcPts val="0"/>
              </a:spcBef>
              <a:buNone/>
            </a:pPr>
            <a:endParaRPr lang="en-US" sz="2400" dirty="0" smtClean="0"/>
          </a:p>
          <a:p>
            <a:pPr marL="0" indent="0">
              <a:lnSpc>
                <a:spcPct val="120000"/>
              </a:lnSpc>
              <a:spcBef>
                <a:spcPts val="0"/>
              </a:spcBef>
              <a:buNone/>
            </a:pPr>
            <a:r>
              <a:rPr lang="en-IN" sz="2400" dirty="0" smtClean="0"/>
              <a:t>				</a:t>
            </a:r>
          </a:p>
          <a:p>
            <a:pPr marL="0" indent="0">
              <a:lnSpc>
                <a:spcPct val="120000"/>
              </a:lnSpc>
              <a:spcBef>
                <a:spcPts val="0"/>
              </a:spcBef>
              <a:buNone/>
            </a:pPr>
            <a:endParaRPr lang="en-IN" sz="2400" dirty="0" smtClean="0"/>
          </a:p>
          <a:p>
            <a:pPr marL="0" indent="0">
              <a:lnSpc>
                <a:spcPct val="120000"/>
              </a:lnSpc>
              <a:spcBef>
                <a:spcPts val="0"/>
              </a:spcBef>
              <a:buNone/>
            </a:pPr>
            <a:r>
              <a:rPr lang="en-IN" sz="2400" dirty="0"/>
              <a:t>	</a:t>
            </a:r>
            <a:r>
              <a:rPr lang="en-IN" sz="2400" dirty="0" smtClean="0"/>
              <a:t>	</a:t>
            </a:r>
            <a:r>
              <a:rPr lang="en-IN" sz="2400" dirty="0"/>
              <a:t>	</a:t>
            </a:r>
            <a:r>
              <a:rPr lang="en-IN" sz="2400" dirty="0" smtClean="0"/>
              <a:t>	</a:t>
            </a:r>
            <a:endParaRPr lang="en-US" sz="2400" dirty="0"/>
          </a:p>
        </p:txBody>
      </p:sp>
      <p:sp>
        <p:nvSpPr>
          <p:cNvPr id="3" name="Title 2"/>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Overview</a:t>
            </a:r>
          </a:p>
        </p:txBody>
      </p:sp>
      <p:pic>
        <p:nvPicPr>
          <p:cNvPr id="9"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3599"/>
            <a:ext cx="3141346" cy="314134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3429000" y="2362200"/>
            <a:ext cx="5562600" cy="228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nSpc>
                <a:spcPct val="120000"/>
              </a:lnSpc>
            </a:pPr>
            <a:r>
              <a:rPr lang="en-IN" sz="2000" dirty="0"/>
              <a:t>This session will give an overview of Views and Indexes. </a:t>
            </a:r>
            <a:endParaRPr lang="en-US" sz="2000" dirty="0"/>
          </a:p>
        </p:txBody>
      </p:sp>
      <p:sp>
        <p:nvSpPr>
          <p:cNvPr id="11" name="Slide Number Placeholder 1"/>
          <p:cNvSpPr>
            <a:spLocks noGrp="1"/>
          </p:cNvSpPr>
          <p:nvPr>
            <p:ph type="sldNum" sz="quarter" idx="4294967295"/>
          </p:nvPr>
        </p:nvSpPr>
        <p:spPr>
          <a:xfrm>
            <a:off x="228600" y="6428601"/>
            <a:ext cx="457200" cy="276999"/>
          </a:xfrm>
          <a:prstGeom prst="rect">
            <a:avLst/>
          </a:prstGeom>
        </p:spPr>
        <p:txBody>
          <a:bodyPr/>
          <a:lstStyle/>
          <a:p>
            <a:fld id="{A04AFBC5-2B20-4E0B-9DFE-D04369A198DB}" type="slidenum">
              <a:rPr lang="en-GB" sz="1400" smtClean="0">
                <a:solidFill>
                  <a:schemeClr val="tx1"/>
                </a:solidFill>
              </a:rPr>
              <a:pPr/>
              <a:t>3</a:t>
            </a:fld>
            <a:endParaRPr lang="en-GB" sz="1400" dirty="0">
              <a:solidFill>
                <a:schemeClr val="tx1"/>
              </a:solidFill>
            </a:endParaRPr>
          </a:p>
        </p:txBody>
      </p:sp>
    </p:spTree>
    <p:extLst>
      <p:ext uri="{BB962C8B-B14F-4D97-AF65-F5344CB8AC3E}">
        <p14:creationId xmlns:p14="http://schemas.microsoft.com/office/powerpoint/2010/main" val="27934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ppt_w</p:attrName>
                                        </p:attrNameLst>
                                      </p:cBhvr>
                                      <p:tavLst>
                                        <p:tav tm="0">
                                          <p:val>
                                            <p:fltVal val="0"/>
                                          </p:val>
                                        </p:tav>
                                        <p:tav tm="100000">
                                          <p:val>
                                            <p:strVal val="#ppt_w"/>
                                          </p:val>
                                        </p:tav>
                                      </p:tavLst>
                                    </p:anim>
                                    <p:anim calcmode="lin" valueType="num">
                                      <p:cBhvr>
                                        <p:cTn id="8" dur="2000" fill="hold"/>
                                        <p:tgtEl>
                                          <p:spTgt spid="9"/>
                                        </p:tgtEl>
                                        <p:attrNameLst>
                                          <p:attrName>ppt_h</p:attrName>
                                        </p:attrNameLst>
                                      </p:cBhvr>
                                      <p:tavLst>
                                        <p:tav tm="0">
                                          <p:val>
                                            <p:fltVal val="0"/>
                                          </p:val>
                                        </p:tav>
                                        <p:tav tm="100000">
                                          <p:val>
                                            <p:strVal val="#ppt_h"/>
                                          </p:val>
                                        </p:tav>
                                      </p:tavLst>
                                    </p:anim>
                                    <p:animEffect transition="in" filter="fade">
                                      <p:cBhvr>
                                        <p:cTn id="9" dur="2000"/>
                                        <p:tgtEl>
                                          <p:spTgt spid="9"/>
                                        </p:tgtEl>
                                      </p:cBhvr>
                                    </p:animEffect>
                                  </p:childTnLst>
                                </p:cTn>
                              </p:par>
                            </p:childTnLst>
                          </p:cTn>
                        </p:par>
                        <p:par>
                          <p:cTn id="10" fill="hold">
                            <p:stCondLst>
                              <p:cond delay="2000"/>
                            </p:stCondLst>
                            <p:childTnLst>
                              <p:par>
                                <p:cTn id="11" presetID="26"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133600"/>
            <a:ext cx="15430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Hands-on</a:t>
            </a:r>
          </a:p>
        </p:txBody>
      </p:sp>
      <p:pic>
        <p:nvPicPr>
          <p:cNvPr id="7" name="Picture 32"/>
          <p:cNvPicPr>
            <a:picLocks noChangeAspect="1" noChangeArrowheads="1"/>
          </p:cNvPicPr>
          <p:nvPr/>
        </p:nvPicPr>
        <p:blipFill>
          <a:blip r:embed="rId3" cstate="print"/>
          <a:srcRect/>
          <a:stretch>
            <a:fillRect/>
          </a:stretch>
        </p:blipFill>
        <p:spPr bwMode="auto">
          <a:xfrm>
            <a:off x="8077200" y="0"/>
            <a:ext cx="990600" cy="918455"/>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14" name="Rounded Rectangular Callout 13"/>
          <p:cNvSpPr/>
          <p:nvPr/>
        </p:nvSpPr>
        <p:spPr>
          <a:xfrm>
            <a:off x="2815988" y="2053480"/>
            <a:ext cx="838200" cy="685800"/>
          </a:xfrm>
          <a:prstGeom prst="wedgeRoundRectCallout">
            <a:avLst>
              <a:gd name="adj1" fmla="val -184745"/>
              <a:gd name="adj2" fmla="val 11576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Yeah!</a:t>
            </a:r>
          </a:p>
        </p:txBody>
      </p:sp>
      <p:sp>
        <p:nvSpPr>
          <p:cNvPr id="16" name="Rectangle 15"/>
          <p:cNvSpPr/>
          <p:nvPr/>
        </p:nvSpPr>
        <p:spPr>
          <a:xfrm>
            <a:off x="2438400" y="3612629"/>
            <a:ext cx="6019800" cy="164517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dirty="0">
                <a:solidFill>
                  <a:schemeClr val="tx1"/>
                </a:solidFill>
              </a:rPr>
              <a:t>Now </a:t>
            </a:r>
            <a:r>
              <a:rPr lang="en-US" dirty="0" smtClean="0">
                <a:solidFill>
                  <a:schemeClr val="tx1"/>
                </a:solidFill>
              </a:rPr>
              <a:t>that we </a:t>
            </a:r>
            <a:r>
              <a:rPr lang="en-US" dirty="0">
                <a:solidFill>
                  <a:schemeClr val="tx1"/>
                </a:solidFill>
              </a:rPr>
              <a:t>are well versed with Views </a:t>
            </a:r>
            <a:r>
              <a:rPr lang="en-US" dirty="0" smtClean="0">
                <a:solidFill>
                  <a:schemeClr val="tx1"/>
                </a:solidFill>
              </a:rPr>
              <a:t>and </a:t>
            </a:r>
            <a:r>
              <a:rPr lang="en-US" dirty="0">
                <a:solidFill>
                  <a:schemeClr val="tx1"/>
                </a:solidFill>
              </a:rPr>
              <a:t>Index</a:t>
            </a:r>
            <a:r>
              <a:rPr lang="en-US" dirty="0" smtClean="0">
                <a:solidFill>
                  <a:schemeClr val="tx1"/>
                </a:solidFill>
              </a:rPr>
              <a:t>, let us </a:t>
            </a:r>
            <a:r>
              <a:rPr lang="en-US" dirty="0">
                <a:solidFill>
                  <a:schemeClr val="tx1"/>
                </a:solidFill>
              </a:rPr>
              <a:t>help Tim to find answers to his complicated queries for online feedback system</a:t>
            </a:r>
            <a:r>
              <a:rPr lang="en-US" dirty="0" smtClean="0">
                <a:solidFill>
                  <a:schemeClr val="tx1"/>
                </a:solidFill>
              </a:rPr>
              <a:t>.</a:t>
            </a:r>
          </a:p>
          <a:p>
            <a:endParaRPr lang="en-US" dirty="0">
              <a:solidFill>
                <a:schemeClr val="tx1"/>
              </a:solidFill>
            </a:endParaRPr>
          </a:p>
          <a:p>
            <a:r>
              <a:rPr lang="en-US" dirty="0">
                <a:solidFill>
                  <a:schemeClr val="tx1"/>
                </a:solidFill>
              </a:rPr>
              <a:t>Please check </a:t>
            </a:r>
            <a:r>
              <a:rPr lang="en-US" dirty="0" smtClean="0">
                <a:solidFill>
                  <a:schemeClr val="tx1"/>
                </a:solidFill>
              </a:rPr>
              <a:t>the hands-on </a:t>
            </a:r>
            <a:r>
              <a:rPr lang="en-US" dirty="0">
                <a:solidFill>
                  <a:schemeClr val="tx1"/>
                </a:solidFill>
              </a:rPr>
              <a:t>document for more details.</a:t>
            </a:r>
          </a:p>
        </p:txBody>
      </p:sp>
      <p:sp>
        <p:nvSpPr>
          <p:cNvPr id="17"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30</a:t>
            </a:fld>
            <a:endParaRPr lang="en-GB" sz="1400" dirty="0">
              <a:solidFill>
                <a:schemeClr val="tx1"/>
              </a:solidFill>
            </a:endParaRPr>
          </a:p>
        </p:txBody>
      </p:sp>
    </p:spTree>
    <p:extLst>
      <p:ext uri="{BB962C8B-B14F-4D97-AF65-F5344CB8AC3E}">
        <p14:creationId xmlns:p14="http://schemas.microsoft.com/office/powerpoint/2010/main" val="256501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Check Your Understanding</a:t>
            </a:r>
          </a:p>
        </p:txBody>
      </p:sp>
      <p:pic>
        <p:nvPicPr>
          <p:cNvPr id="6" name="Picture 29"/>
          <p:cNvPicPr>
            <a:picLocks noChangeAspect="1" noChangeArrowheads="1"/>
          </p:cNvPicPr>
          <p:nvPr/>
        </p:nvPicPr>
        <p:blipFill>
          <a:blip r:embed="rId2" cstate="print"/>
          <a:srcRect/>
          <a:stretch>
            <a:fillRect/>
          </a:stretch>
        </p:blipFill>
        <p:spPr bwMode="auto">
          <a:xfrm>
            <a:off x="8353425" y="0"/>
            <a:ext cx="790575" cy="830541"/>
          </a:xfrm>
          <a:prstGeom prst="rect">
            <a:avLst/>
          </a:prstGeom>
          <a:noFill/>
          <a:ln w="9525" algn="ctr">
            <a:noFill/>
            <a:miter lim="800000"/>
            <a:headEnd/>
            <a:tailEnd/>
          </a:ln>
          <a:effectLst>
            <a:outerShdw blurRad="50800" dist="38100" dir="2700000" algn="tl" rotWithShape="0">
              <a:prstClr val="black">
                <a:alpha val="40000"/>
              </a:prstClr>
            </a:outerShdw>
          </a:effectLst>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91162" y="2377281"/>
            <a:ext cx="2352675" cy="2971800"/>
          </a:xfrm>
          <a:prstGeom prst="rect">
            <a:avLst/>
          </a:prstGeom>
        </p:spPr>
      </p:pic>
      <p:graphicFrame>
        <p:nvGraphicFramePr>
          <p:cNvPr id="9" name="Content Placeholder 11"/>
          <p:cNvGraphicFramePr>
            <a:graphicFrameLocks/>
          </p:cNvGraphicFramePr>
          <p:nvPr>
            <p:extLst>
              <p:ext uri="{D42A27DB-BD31-4B8C-83A1-F6EECF244321}">
                <p14:modId xmlns:p14="http://schemas.microsoft.com/office/powerpoint/2010/main" val="500165043"/>
              </p:ext>
            </p:extLst>
          </p:nvPr>
        </p:nvGraphicFramePr>
        <p:xfrm>
          <a:off x="304800" y="1447800"/>
          <a:ext cx="4724400" cy="4267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31</a:t>
            </a:fld>
            <a:endParaRPr lang="en-GB" sz="1400" dirty="0">
              <a:solidFill>
                <a:schemeClr val="tx1"/>
              </a:solidFill>
            </a:endParaRPr>
          </a:p>
        </p:txBody>
      </p:sp>
    </p:spTree>
    <p:extLst>
      <p:ext uri="{BB962C8B-B14F-4D97-AF65-F5344CB8AC3E}">
        <p14:creationId xmlns:p14="http://schemas.microsoft.com/office/powerpoint/2010/main" val="225803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49F47FBC-D6B6-4828-808B-818E19AD7010}"/>
                                            </p:graphicEl>
                                          </p:spTgt>
                                        </p:tgtEl>
                                        <p:attrNameLst>
                                          <p:attrName>style.visibility</p:attrName>
                                        </p:attrNameLst>
                                      </p:cBhvr>
                                      <p:to>
                                        <p:strVal val="visible"/>
                                      </p:to>
                                    </p:set>
                                    <p:animEffect transition="in" filter="fade">
                                      <p:cBhvr>
                                        <p:cTn id="12" dur="2000"/>
                                        <p:tgtEl>
                                          <p:spTgt spid="9">
                                            <p:graphicEl>
                                              <a:dgm id="{49F47FBC-D6B6-4828-808B-818E19AD701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3C15786C-D805-48BC-ACC7-4B378F906B3A}"/>
                                            </p:graphicEl>
                                          </p:spTgt>
                                        </p:tgtEl>
                                        <p:attrNameLst>
                                          <p:attrName>style.visibility</p:attrName>
                                        </p:attrNameLst>
                                      </p:cBhvr>
                                      <p:to>
                                        <p:strVal val="visible"/>
                                      </p:to>
                                    </p:set>
                                    <p:animEffect transition="in" filter="fade">
                                      <p:cBhvr>
                                        <p:cTn id="17" dur="2000"/>
                                        <p:tgtEl>
                                          <p:spTgt spid="9">
                                            <p:graphicEl>
                                              <a:dgm id="{3C15786C-D805-48BC-ACC7-4B378F906B3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2FD28A3D-84CF-4C43-80E4-EB225D92D828}"/>
                                            </p:graphicEl>
                                          </p:spTgt>
                                        </p:tgtEl>
                                        <p:attrNameLst>
                                          <p:attrName>style.visibility</p:attrName>
                                        </p:attrNameLst>
                                      </p:cBhvr>
                                      <p:to>
                                        <p:strVal val="visible"/>
                                      </p:to>
                                    </p:set>
                                    <p:animEffect transition="in" filter="fade">
                                      <p:cBhvr>
                                        <p:cTn id="22" dur="2000"/>
                                        <p:tgtEl>
                                          <p:spTgt spid="9">
                                            <p:graphicEl>
                                              <a:dgm id="{2FD28A3D-84CF-4C43-80E4-EB225D92D82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EA5F0076-F840-4991-80E8-52A1BEBAE1CC}"/>
                                            </p:graphicEl>
                                          </p:spTgt>
                                        </p:tgtEl>
                                        <p:attrNameLst>
                                          <p:attrName>style.visibility</p:attrName>
                                        </p:attrNameLst>
                                      </p:cBhvr>
                                      <p:to>
                                        <p:strVal val="visible"/>
                                      </p:to>
                                    </p:set>
                                    <p:animEffect transition="in" filter="fade">
                                      <p:cBhvr>
                                        <p:cTn id="27" dur="2000"/>
                                        <p:tgtEl>
                                          <p:spTgt spid="9">
                                            <p:graphicEl>
                                              <a:dgm id="{EA5F0076-F840-4991-80E8-52A1BEBAE1C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dgm id="{CF5B5CD3-02AE-463B-BF85-86EAD68C8EDB}"/>
                                            </p:graphicEl>
                                          </p:spTgt>
                                        </p:tgtEl>
                                        <p:attrNameLst>
                                          <p:attrName>style.visibility</p:attrName>
                                        </p:attrNameLst>
                                      </p:cBhvr>
                                      <p:to>
                                        <p:strVal val="visible"/>
                                      </p:to>
                                    </p:set>
                                    <p:animEffect transition="in" filter="fade">
                                      <p:cBhvr>
                                        <p:cTn id="32" dur="2000"/>
                                        <p:tgtEl>
                                          <p:spTgt spid="9">
                                            <p:graphicEl>
                                              <a:dgm id="{CF5B5CD3-02AE-463B-BF85-86EAD68C8ED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graphicEl>
                                              <a:dgm id="{7B8B663A-457A-420C-B1EA-BD82DA3229F2}"/>
                                            </p:graphicEl>
                                          </p:spTgt>
                                        </p:tgtEl>
                                        <p:attrNameLst>
                                          <p:attrName>style.visibility</p:attrName>
                                        </p:attrNameLst>
                                      </p:cBhvr>
                                      <p:to>
                                        <p:strVal val="visible"/>
                                      </p:to>
                                    </p:set>
                                    <p:animEffect transition="in" filter="fade">
                                      <p:cBhvr>
                                        <p:cTn id="37" dur="2000"/>
                                        <p:tgtEl>
                                          <p:spTgt spid="9">
                                            <p:graphicEl>
                                              <a:dgm id="{7B8B663A-457A-420C-B1EA-BD82DA3229F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143000"/>
            <a:ext cx="4572000" cy="5257800"/>
          </a:xfrm>
        </p:spPr>
        <p:txBody>
          <a:bodyPr/>
          <a:lstStyle/>
          <a:p>
            <a:pPr marL="395288" indent="-341313">
              <a:spcBef>
                <a:spcPts val="0"/>
              </a:spcBef>
            </a:pPr>
            <a:r>
              <a:rPr lang="en-US" sz="2000" dirty="0"/>
              <a:t>The key points covered in this session are:</a:t>
            </a:r>
          </a:p>
          <a:p>
            <a:pPr marL="731520" lvl="1" indent="-365760">
              <a:spcBef>
                <a:spcPts val="0"/>
              </a:spcBef>
              <a:spcAft>
                <a:spcPts val="600"/>
              </a:spcAft>
              <a:defRPr/>
            </a:pPr>
            <a:r>
              <a:rPr lang="en-US" dirty="0" smtClean="0"/>
              <a:t>A </a:t>
            </a:r>
            <a:r>
              <a:rPr lang="en-US" dirty="0"/>
              <a:t>view is a subset of a database that is generated from a query and stored as a permanent </a:t>
            </a:r>
            <a:r>
              <a:rPr lang="en-US" dirty="0" smtClean="0"/>
              <a:t>object.</a:t>
            </a:r>
          </a:p>
          <a:p>
            <a:pPr marL="731520" lvl="1" indent="-365760">
              <a:spcBef>
                <a:spcPts val="0"/>
              </a:spcBef>
              <a:spcAft>
                <a:spcPts val="600"/>
              </a:spcAft>
              <a:defRPr/>
            </a:pPr>
            <a:r>
              <a:rPr lang="en-US" dirty="0"/>
              <a:t>An Inline view is a SELECT statement in the FROM-clause of another SELECT </a:t>
            </a:r>
            <a:r>
              <a:rPr lang="en-US" dirty="0" smtClean="0"/>
              <a:t>statement.</a:t>
            </a:r>
          </a:p>
          <a:p>
            <a:pPr marL="731520" lvl="1" indent="-365760">
              <a:spcBef>
                <a:spcPts val="0"/>
              </a:spcBef>
              <a:spcAft>
                <a:spcPts val="600"/>
              </a:spcAft>
              <a:defRPr/>
            </a:pPr>
            <a:r>
              <a:rPr lang="en-US" dirty="0"/>
              <a:t>A database index is a data structure that improves the speed of data retrieval operations on a database table at the cost of slower writes and increased storage </a:t>
            </a:r>
            <a:r>
              <a:rPr lang="en-US" dirty="0" smtClean="0"/>
              <a:t>space.</a:t>
            </a:r>
            <a:endParaRPr lang="en-US" dirty="0"/>
          </a:p>
          <a:p>
            <a:pPr marL="731520" lvl="1" indent="-365760">
              <a:spcBef>
                <a:spcPts val="0"/>
              </a:spcBef>
              <a:spcAft>
                <a:spcPts val="600"/>
              </a:spcAft>
              <a:defRPr/>
            </a:pPr>
            <a:r>
              <a:rPr lang="en-US" dirty="0"/>
              <a:t>An index, which creates an implicit constraint on the underlying table may be declared as </a:t>
            </a:r>
            <a:r>
              <a:rPr lang="en-US" dirty="0" smtClean="0"/>
              <a:t>UNIQUE.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807607"/>
            <a:ext cx="4038600" cy="4111149"/>
          </a:xfrm>
        </p:spPr>
      </p:pic>
      <p:sp>
        <p:nvSpPr>
          <p:cNvPr id="3" name="Title 2"/>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Summary</a:t>
            </a:r>
          </a:p>
        </p:txBody>
      </p:sp>
      <p:sp>
        <p:nvSpPr>
          <p:cNvPr id="8"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32</a:t>
            </a:fld>
            <a:endParaRPr lang="en-GB" sz="1400" dirty="0">
              <a:solidFill>
                <a:schemeClr val="tx1"/>
              </a:solidFill>
            </a:endParaRPr>
          </a:p>
        </p:txBody>
      </p:sp>
    </p:spTree>
    <p:extLst>
      <p:ext uri="{BB962C8B-B14F-4D97-AF65-F5344CB8AC3E}">
        <p14:creationId xmlns:p14="http://schemas.microsoft.com/office/powerpoint/2010/main" val="140713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7"/>
                                        </p:tgtEl>
                                        <p:attrNameLst>
                                          <p:attrName>r</p:attrName>
                                        </p:attrNameLst>
                                      </p:cBhvr>
                                    </p:animRot>
                                  </p:childTnLst>
                                </p:cTn>
                              </p:par>
                            </p:childTnLst>
                          </p:cTn>
                        </p:par>
                        <p:par>
                          <p:cTn id="7" fill="hold">
                            <p:stCondLst>
                              <p:cond delay="1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1000" fill="hold"/>
                                        <p:tgtEl>
                                          <p:spTgt spid="2">
                                            <p:txEl>
                                              <p:pRg st="0" end="0"/>
                                            </p:txEl>
                                          </p:spTgt>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5"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 presetClass="entr" presetSubtype="8" fill="hold" grpId="0"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grpId="0"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Web Links:</a:t>
            </a:r>
          </a:p>
          <a:p>
            <a:pPr lvl="1"/>
            <a:r>
              <a:rPr lang="en-US" dirty="0" smtClean="0"/>
              <a:t>http://en.wikipedia.org/wiki/Database_index</a:t>
            </a:r>
          </a:p>
          <a:p>
            <a:pPr lvl="1"/>
            <a:r>
              <a:rPr lang="en-US" dirty="0" smtClean="0"/>
              <a:t>http://en.wikipedia.org/wiki/View_(database)</a:t>
            </a:r>
          </a:p>
          <a:p>
            <a:pPr lvl="1"/>
            <a:r>
              <a:rPr lang="en-US" dirty="0" smtClean="0"/>
              <a:t>http://publib.boulder.ibm.com/infocenter/iseries/v5r3/index.jsp?topic=%2Fsqlp%2Frbafywcohdg.htm</a:t>
            </a:r>
          </a:p>
          <a:p>
            <a:pPr lvl="1"/>
            <a:r>
              <a:rPr lang="en-US" dirty="0" smtClean="0"/>
              <a:t>https://www.simple-talk.com/sql/learn-sql-server/sql-view-basics/</a:t>
            </a:r>
          </a:p>
          <a:p>
            <a:endParaRPr lang="en-US" dirty="0" smtClean="0"/>
          </a:p>
          <a:p>
            <a:r>
              <a:rPr lang="en-US" sz="2000" dirty="0" smtClean="0"/>
              <a:t>Books:</a:t>
            </a:r>
          </a:p>
          <a:p>
            <a:pPr lvl="1"/>
            <a:r>
              <a:rPr lang="en-US" dirty="0" err="1" smtClean="0"/>
              <a:t>OReilly</a:t>
            </a:r>
            <a:r>
              <a:rPr lang="en-US" dirty="0" smtClean="0"/>
              <a:t> SQL In </a:t>
            </a:r>
            <a:r>
              <a:rPr lang="en-US" dirty="0" err="1" smtClean="0"/>
              <a:t>NutShell</a:t>
            </a:r>
            <a:r>
              <a:rPr lang="en-US" dirty="0" smtClean="0"/>
              <a:t> Page No: 68</a:t>
            </a:r>
          </a:p>
          <a:p>
            <a:endParaRPr lang="en-US" dirty="0" smtClean="0"/>
          </a:p>
          <a:p>
            <a:endParaRPr lang="en-US" dirty="0"/>
          </a:p>
        </p:txBody>
      </p:sp>
      <p:sp>
        <p:nvSpPr>
          <p:cNvPr id="3" name="Title 2"/>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a:t>Source</a:t>
            </a:r>
            <a:endParaRPr lang="en-US" sz="3600" dirty="0"/>
          </a:p>
        </p:txBody>
      </p:sp>
      <p:pic>
        <p:nvPicPr>
          <p:cNvPr id="6" name="Picture 7"/>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7" name="Text Box 4"/>
          <p:cNvSpPr txBox="1">
            <a:spLocks noChangeArrowheads="1"/>
          </p:cNvSpPr>
          <p:nvPr/>
        </p:nvSpPr>
        <p:spPr bwMode="auto">
          <a:xfrm>
            <a:off x="3048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10"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33</a:t>
            </a:fld>
            <a:endParaRPr lang="en-GB" sz="1400" dirty="0">
              <a:solidFill>
                <a:schemeClr val="tx1"/>
              </a:solidFill>
            </a:endParaRPr>
          </a:p>
        </p:txBody>
      </p:sp>
    </p:spTree>
    <p:extLst>
      <p:ext uri="{BB962C8B-B14F-4D97-AF65-F5344CB8AC3E}">
        <p14:creationId xmlns:p14="http://schemas.microsoft.com/office/powerpoint/2010/main" val="350111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1000"/>
                                        <p:tgtEl>
                                          <p:spTgt spid="2">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1000"/>
                                        <p:tgtEl>
                                          <p:spTgt spid="2">
                                            <p:txEl>
                                              <p:pRg st="7" end="7"/>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Change Log</a:t>
            </a:r>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2664751551"/>
              </p:ext>
            </p:extLst>
          </p:nvPr>
        </p:nvGraphicFramePr>
        <p:xfrm>
          <a:off x="685799" y="1524000"/>
          <a:ext cx="7772402" cy="3298195"/>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ctr">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nchor="ctr"/>
                </a:tc>
                <a:tc gridSpan="4">
                  <a:txBody>
                    <a:bodyPr/>
                    <a:lstStyle/>
                    <a:p>
                      <a:pPr marL="0" marR="0" algn="ctr">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lgn="ctr">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nchor="ct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nchor="ctr"/>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nchor="ctr"/>
                </a:tc>
                <a:tc>
                  <a:txBody>
                    <a:bodyPr/>
                    <a:lstStyle/>
                    <a:p>
                      <a:pPr marL="0" marR="0" algn="ctr"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ctr"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ctr"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ctr"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lgn="ctr">
                        <a:spcBef>
                          <a:spcPts val="0"/>
                        </a:spcBef>
                        <a:spcAft>
                          <a:spcPts val="0"/>
                        </a:spcAft>
                      </a:pPr>
                      <a:r>
                        <a:rPr lang="en-US" sz="2000">
                          <a:effectLst/>
                        </a:rPr>
                        <a:t> </a:t>
                      </a:r>
                      <a:endParaRPr lang="en-US" sz="2000">
                        <a:effectLst/>
                        <a:latin typeface="Calibri"/>
                        <a:ea typeface="Calibri"/>
                      </a:endParaRPr>
                    </a:p>
                  </a:txBody>
                  <a:tcPr marL="68580" marR="68580" marT="0" marB="0" anchor="ctr"/>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1-35</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Learning Content Team</a:t>
                      </a:r>
                    </a:p>
                    <a:p>
                      <a:pPr marL="0" marR="0">
                        <a:spcBef>
                          <a:spcPts val="0"/>
                        </a:spcBef>
                        <a:spcAft>
                          <a:spcPts val="0"/>
                        </a:spcAft>
                      </a:pPr>
                      <a:r>
                        <a:rPr lang="en-US" sz="1600" dirty="0" smtClean="0">
                          <a:solidFill>
                            <a:schemeClr val="tx1">
                              <a:lumMod val="85000"/>
                              <a:lumOff val="15000"/>
                            </a:schemeClr>
                          </a:solidFill>
                          <a:effectLst/>
                        </a:rPr>
                        <a:t>CI Team</a:t>
                      </a:r>
                    </a:p>
                    <a:p>
                      <a:pPr marL="0" marR="0">
                        <a:spcBef>
                          <a:spcPts val="0"/>
                        </a:spcBef>
                        <a:spcAft>
                          <a:spcPts val="0"/>
                        </a:spcAft>
                      </a:pPr>
                      <a:r>
                        <a:rPr lang="en-US" sz="1600" dirty="0" smtClean="0">
                          <a:solidFill>
                            <a:schemeClr val="tx1">
                              <a:lumMod val="85000"/>
                              <a:lumOff val="15000"/>
                            </a:schemeClr>
                          </a:solidFill>
                          <a:effectLst/>
                          <a:latin typeface="Calibri"/>
                          <a:ea typeface="Calibri"/>
                        </a:rPr>
                        <a:t>CATP</a:t>
                      </a:r>
                      <a:r>
                        <a:rPr lang="en-US" sz="1600" baseline="0" dirty="0" smtClean="0">
                          <a:solidFill>
                            <a:schemeClr val="tx1">
                              <a:lumMod val="85000"/>
                              <a:lumOff val="15000"/>
                            </a:schemeClr>
                          </a:solidFill>
                          <a:effectLst/>
                          <a:latin typeface="Calibri"/>
                          <a:ea typeface="Calibri"/>
                        </a:rPr>
                        <a:t> Technical Team</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17-05-2013</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Base-lining</a:t>
                      </a:r>
                      <a:r>
                        <a:rPr lang="en-US" sz="1600" baseline="0" dirty="0" smtClean="0">
                          <a:solidFill>
                            <a:schemeClr val="tx1">
                              <a:lumMod val="85000"/>
                              <a:lumOff val="15000"/>
                            </a:schemeClr>
                          </a:solidFill>
                          <a:effectLst/>
                        </a:rPr>
                        <a:t> content</a:t>
                      </a:r>
                      <a:endParaRPr lang="en-US" sz="1600" dirty="0">
                        <a:solidFill>
                          <a:schemeClr val="tx1">
                            <a:lumMod val="85000"/>
                            <a:lumOff val="15000"/>
                          </a:schemeClr>
                        </a:solidFill>
                        <a:effectLst/>
                        <a:latin typeface="Calibri"/>
                        <a:ea typeface="Calibri"/>
                      </a:endParaRPr>
                    </a:p>
                  </a:txBody>
                  <a:tcPr marL="68580" marR="68580" marT="0" marB="0"/>
                </a:tc>
              </a:tr>
              <a:tr h="355777">
                <a:tc>
                  <a:txBody>
                    <a:bodyPr/>
                    <a:lstStyle/>
                    <a:p>
                      <a:pPr marL="0" marR="0" algn="ctr">
                        <a:spcBef>
                          <a:spcPts val="0"/>
                        </a:spcBef>
                        <a:spcAft>
                          <a:spcPts val="0"/>
                        </a:spcAft>
                      </a:pPr>
                      <a:r>
                        <a:rPr lang="en-US" sz="1100" dirty="0">
                          <a:effectLst/>
                        </a:rPr>
                        <a:t> </a:t>
                      </a:r>
                      <a:endParaRPr lang="en-US" sz="1100" dirty="0">
                        <a:effectLst/>
                        <a:latin typeface="Calibri"/>
                        <a:ea typeface="Calibri"/>
                      </a:endParaRPr>
                    </a:p>
                  </a:txBody>
                  <a:tcPr marL="68580" marR="68580" marT="0" marB="0" anchor="ctr"/>
                </a:tc>
                <a:tc>
                  <a:txBody>
                    <a:bodyPr/>
                    <a:lstStyle/>
                    <a:p>
                      <a:pPr marL="0" marR="0" algn="ctr">
                        <a:spcBef>
                          <a:spcPts val="0"/>
                        </a:spcBef>
                        <a:spcAft>
                          <a:spcPts val="0"/>
                        </a:spcAft>
                      </a:pPr>
                      <a:r>
                        <a:rPr lang="en-US" sz="1100" dirty="0">
                          <a:effectLst/>
                        </a:rPr>
                        <a:t> </a:t>
                      </a:r>
                      <a:endParaRPr lang="en-US" sz="1100" dirty="0">
                        <a:effectLst/>
                        <a:latin typeface="Calibri"/>
                        <a:ea typeface="Calibri"/>
                      </a:endParaRPr>
                    </a:p>
                  </a:txBody>
                  <a:tcPr marL="68580" marR="68580" marT="0" marB="0" anchor="ctr"/>
                </a:tc>
                <a:tc>
                  <a:txBody>
                    <a:bodyPr/>
                    <a:lstStyle/>
                    <a:p>
                      <a:pPr marL="0" marR="0" algn="ctr">
                        <a:spcBef>
                          <a:spcPts val="0"/>
                        </a:spcBef>
                        <a:spcAft>
                          <a:spcPts val="0"/>
                        </a:spcAft>
                      </a:pPr>
                      <a:r>
                        <a:rPr lang="en-US" sz="1100" dirty="0">
                          <a:effectLst/>
                        </a:rPr>
                        <a:t> </a:t>
                      </a:r>
                      <a:endParaRPr lang="en-US" sz="1100" dirty="0">
                        <a:effectLst/>
                        <a:latin typeface="Calibri"/>
                        <a:ea typeface="Calibri"/>
                      </a:endParaRPr>
                    </a:p>
                  </a:txBody>
                  <a:tcPr marL="68580" marR="68580" marT="0" marB="0" anchor="ctr"/>
                </a:tc>
                <a:tc>
                  <a:txBody>
                    <a:bodyPr/>
                    <a:lstStyle/>
                    <a:p>
                      <a:pPr marL="0" marR="0" algn="ctr">
                        <a:spcBef>
                          <a:spcPts val="0"/>
                        </a:spcBef>
                        <a:spcAft>
                          <a:spcPts val="0"/>
                        </a:spcAft>
                      </a:pPr>
                      <a:r>
                        <a:rPr lang="en-US" sz="1100" dirty="0">
                          <a:effectLst/>
                        </a:rPr>
                        <a:t> </a:t>
                      </a:r>
                      <a:endParaRPr lang="en-US" sz="1100" dirty="0">
                        <a:effectLst/>
                        <a:latin typeface="Calibri"/>
                        <a:ea typeface="Calibri"/>
                      </a:endParaRPr>
                    </a:p>
                  </a:txBody>
                  <a:tcPr marL="68580" marR="68580" marT="0" marB="0" anchor="ctr"/>
                </a:tc>
                <a:tc>
                  <a:txBody>
                    <a:bodyPr/>
                    <a:lstStyle/>
                    <a:p>
                      <a:pPr marL="0" marR="0" algn="ctr">
                        <a:spcBef>
                          <a:spcPts val="0"/>
                        </a:spcBef>
                        <a:spcAft>
                          <a:spcPts val="0"/>
                        </a:spcAft>
                      </a:pPr>
                      <a:r>
                        <a:rPr lang="en-US" sz="1100" dirty="0">
                          <a:effectLst/>
                        </a:rPr>
                        <a:t> </a:t>
                      </a:r>
                      <a:endParaRPr lang="en-US" sz="1100" dirty="0">
                        <a:effectLst/>
                        <a:latin typeface="Calibri"/>
                        <a:ea typeface="Calibri"/>
                      </a:endParaRPr>
                    </a:p>
                  </a:txBody>
                  <a:tcPr marL="68580" marR="68580" marT="0" marB="0" anchor="ctr"/>
                </a:tc>
              </a:tr>
            </a:tbl>
          </a:graphicData>
        </a:graphic>
      </p:graphicFrame>
      <p:sp>
        <p:nvSpPr>
          <p:cNvPr id="6"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34</a:t>
            </a:fld>
            <a:endParaRPr lang="en-GB" sz="1400" dirty="0">
              <a:solidFill>
                <a:schemeClr val="tx1"/>
              </a:solidFill>
            </a:endParaRPr>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dirty="0" smtClean="0">
                <a:solidFill>
                  <a:schemeClr val="bg1"/>
                </a:solidFill>
                <a:latin typeface="Myriad Pro" pitchFamily="34" charset="0"/>
                <a:ea typeface="+mj-ea"/>
                <a:cs typeface="+mj-cs"/>
              </a:rPr>
              <a:t>You have successfully completed this session on </a:t>
            </a:r>
            <a:r>
              <a:rPr lang="en-US" sz="2200" dirty="0" smtClean="0">
                <a:solidFill>
                  <a:schemeClr val="bg1"/>
                </a:solidFill>
                <a:latin typeface="Myriad Pro" pitchFamily="34" charset="0"/>
              </a:rPr>
              <a:t>Views </a:t>
            </a:r>
            <a:r>
              <a:rPr lang="en-US" sz="2200" dirty="0">
                <a:solidFill>
                  <a:schemeClr val="bg1"/>
                </a:solidFill>
                <a:latin typeface="Myriad Pro" pitchFamily="34" charset="0"/>
              </a:rPr>
              <a:t>and Indexes</a:t>
            </a:r>
          </a:p>
        </p:txBody>
      </p:sp>
      <p:sp>
        <p:nvSpPr>
          <p:cNvPr id="4" name="Rectangle 3"/>
          <p:cNvSpPr/>
          <p:nvPr/>
        </p:nvSpPr>
        <p:spPr>
          <a:xfrm>
            <a:off x="152400" y="2276475"/>
            <a:ext cx="4495800" cy="430887"/>
          </a:xfrm>
          <a:prstGeom prst="rect">
            <a:avLst/>
          </a:prstGeom>
        </p:spPr>
        <p:txBody>
          <a:bodyPr wrap="square">
            <a:spAutoFit/>
          </a:bodyPr>
          <a:lstStyle/>
          <a:p>
            <a:pPr lvl="1" fontAlgn="auto">
              <a:spcBef>
                <a:spcPts val="0"/>
              </a:spcBef>
              <a:spcAft>
                <a:spcPts val="0"/>
              </a:spcAft>
              <a:defRPr/>
            </a:pPr>
            <a:r>
              <a:rPr lang="en-US" sz="2200" b="1" dirty="0" smtClean="0">
                <a:latin typeface="Myriad Pro" pitchFamily="34" charset="0"/>
                <a:cs typeface="Arial" pitchFamily="34" charset="0"/>
              </a:rPr>
              <a:t>ANSI SQL</a:t>
            </a:r>
            <a:endParaRPr lang="en-US" sz="2200" b="1" dirty="0">
              <a:latin typeface="Myriad Pro" pitchFamily="34" charset="0"/>
              <a:cs typeface="Arial" pitchFamily="34" charset="0"/>
            </a:endParaRPr>
          </a:p>
        </p:txBody>
      </p:sp>
      <p:sp>
        <p:nvSpPr>
          <p:cNvPr id="5" name="Slide Number Placeholder 1"/>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04AFBC5-2B20-4E0B-9DFE-D04369A198DB}" type="slidenum">
              <a:rPr lang="en-GB" sz="1400" smtClean="0"/>
              <a:pPr/>
              <a:t>35</a:t>
            </a:fld>
            <a:endParaRPr lang="en-GB" sz="1400" dirty="0"/>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2000" dirty="0" smtClean="0"/>
              <a:t>At the end of this session, you will be able to:</a:t>
            </a:r>
          </a:p>
          <a:p>
            <a:pPr lvl="1"/>
            <a:r>
              <a:rPr lang="en-US" dirty="0" smtClean="0"/>
              <a:t>Describe Views</a:t>
            </a:r>
          </a:p>
          <a:p>
            <a:pPr lvl="1"/>
            <a:r>
              <a:rPr lang="en-US" dirty="0" smtClean="0"/>
              <a:t>Identify Inline View</a:t>
            </a:r>
          </a:p>
          <a:p>
            <a:pPr lvl="1"/>
            <a:r>
              <a:rPr lang="en-US" dirty="0" smtClean="0"/>
              <a:t>Define Index</a:t>
            </a:r>
          </a:p>
          <a:p>
            <a:pPr lvl="1"/>
            <a:r>
              <a:rPr lang="en-US" dirty="0" smtClean="0"/>
              <a:t>Define Index Architecture: Non-clustered and Clustered</a:t>
            </a:r>
          </a:p>
          <a:p>
            <a:pPr lvl="1"/>
            <a:r>
              <a:rPr lang="en-US" dirty="0" smtClean="0"/>
              <a:t>Describe Unique Index</a:t>
            </a:r>
          </a:p>
          <a:p>
            <a:pPr lvl="1"/>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807607"/>
            <a:ext cx="4038600" cy="4111149"/>
          </a:xfrm>
        </p:spPr>
      </p:pic>
      <p:sp>
        <p:nvSpPr>
          <p:cNvPr id="3" name="Title 2"/>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Objectives</a:t>
            </a:r>
          </a:p>
        </p:txBody>
      </p:sp>
      <p:sp>
        <p:nvSpPr>
          <p:cNvPr id="12" name="Slide Number Placeholder 1"/>
          <p:cNvSpPr>
            <a:spLocks noGrp="1"/>
          </p:cNvSpPr>
          <p:nvPr>
            <p:ph type="sldNum" sz="quarter" idx="4294967295"/>
          </p:nvPr>
        </p:nvSpPr>
        <p:spPr>
          <a:xfrm>
            <a:off x="228600" y="6428601"/>
            <a:ext cx="457200" cy="276999"/>
          </a:xfrm>
          <a:prstGeom prst="rect">
            <a:avLst/>
          </a:prstGeom>
        </p:spPr>
        <p:txBody>
          <a:bodyPr/>
          <a:lstStyle/>
          <a:p>
            <a:fld id="{A04AFBC5-2B20-4E0B-9DFE-D04369A198DB}" type="slidenum">
              <a:rPr lang="en-GB" sz="1400" smtClean="0">
                <a:solidFill>
                  <a:schemeClr val="tx1"/>
                </a:solidFill>
              </a:rPr>
              <a:pPr/>
              <a:t>4</a:t>
            </a:fld>
            <a:endParaRPr lang="en-GB" sz="1400" dirty="0">
              <a:solidFill>
                <a:schemeClr val="tx1"/>
              </a:solidFill>
            </a:endParaRPr>
          </a:p>
        </p:txBody>
      </p:sp>
    </p:spTree>
    <p:extLst>
      <p:ext uri="{BB962C8B-B14F-4D97-AF65-F5344CB8AC3E}">
        <p14:creationId xmlns:p14="http://schemas.microsoft.com/office/powerpoint/2010/main" val="153426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1"/>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4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6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7000"/>
                            </p:stCondLst>
                            <p:childTnLst>
                              <p:par>
                                <p:cTn id="33" presetID="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7620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288925">
              <a:spcBef>
                <a:spcPts val="0"/>
              </a:spcBef>
              <a:spcAft>
                <a:spcPts val="600"/>
              </a:spcAft>
            </a:pPr>
            <a:r>
              <a:rPr lang="en-US" dirty="0"/>
              <a:t>For the complete understanding of ANSI SQL, we are going to make use of Product Management System (PMS) for ABC Traders.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27" name="Title 1"/>
          <p:cNvSpPr>
            <a:spLocks noGrp="1"/>
          </p:cNvSpPr>
          <p:nvPr>
            <p:ph type="title"/>
          </p:nvPr>
        </p:nvSpPr>
        <p:spPr>
          <a:noFill/>
          <a:ln>
            <a:noFill/>
          </a:ln>
        </p:spPr>
        <p:txBody>
          <a:bodyPr anchor="ctr"/>
          <a:lstStyle/>
          <a:p>
            <a:r>
              <a:rPr lang="en-US" sz="3600" dirty="0"/>
              <a:t>Scenario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352800"/>
            <a:ext cx="8305800" cy="2031325"/>
          </a:xfrm>
          <a:prstGeom prst="rect">
            <a:avLst/>
          </a:prstGeom>
          <a:noFill/>
        </p:spPr>
        <p:txBody>
          <a:bodyPr wrap="square" rtlCol="0">
            <a:spAutoFit/>
          </a:bodyPr>
          <a:lstStyle/>
          <a:p>
            <a:pPr marL="288925" indent="-285750">
              <a:buFont typeface="Arial" pitchFamily="34" charset="0"/>
              <a:buChar char="•"/>
            </a:pPr>
            <a:r>
              <a:rPr lang="en-US" dirty="0">
                <a:solidFill>
                  <a:prstClr val="black"/>
                </a:solidFill>
              </a:rPr>
              <a:t>ABC Traders is a company which buys collectable model cars, trains, trucks, </a:t>
            </a:r>
            <a:r>
              <a:rPr lang="en-US" dirty="0" smtClean="0">
                <a:solidFill>
                  <a:prstClr val="black"/>
                </a:solidFill>
              </a:rPr>
              <a:t>buses, and </a:t>
            </a:r>
            <a:r>
              <a:rPr lang="en-US" dirty="0">
                <a:solidFill>
                  <a:prstClr val="black"/>
                </a:solidFill>
              </a:rPr>
              <a:t>ships directly from manufacturers and </a:t>
            </a:r>
            <a:r>
              <a:rPr lang="en-US" dirty="0" smtClean="0">
                <a:solidFill>
                  <a:prstClr val="black"/>
                </a:solidFill>
              </a:rPr>
              <a:t>sell </a:t>
            </a:r>
            <a:r>
              <a:rPr lang="en-US" dirty="0">
                <a:solidFill>
                  <a:prstClr val="black"/>
                </a:solidFill>
              </a:rPr>
              <a:t>them to distributors across the globe. In order to manage the stocking, supply, and payment </a:t>
            </a:r>
            <a:r>
              <a:rPr lang="en-US" dirty="0" smtClean="0">
                <a:solidFill>
                  <a:prstClr val="black"/>
                </a:solidFill>
              </a:rPr>
              <a:t>transactions, </a:t>
            </a:r>
            <a:r>
              <a:rPr lang="en-US" dirty="0">
                <a:solidFill>
                  <a:prstClr val="black"/>
                </a:solidFill>
              </a:rPr>
              <a:t>the above mentioned software is </a:t>
            </a:r>
            <a:r>
              <a:rPr lang="en-US" dirty="0" smtClean="0">
                <a:solidFill>
                  <a:prstClr val="black"/>
                </a:solidFill>
              </a:rPr>
              <a:t>developed.</a:t>
            </a:r>
          </a:p>
          <a:p>
            <a:pPr marL="288925" indent="-285750">
              <a:buFont typeface="Arial" pitchFamily="34" charset="0"/>
              <a:buChar char="•"/>
            </a:pPr>
            <a:r>
              <a:rPr lang="en-US" dirty="0" smtClean="0">
                <a:solidFill>
                  <a:prstClr val="black"/>
                </a:solidFill>
              </a:rPr>
              <a:t>As </a:t>
            </a:r>
            <a:r>
              <a:rPr lang="en-US" dirty="0">
                <a:solidFill>
                  <a:prstClr val="black"/>
                </a:solidFill>
              </a:rPr>
              <a:t>per the requirement of the trading company, </a:t>
            </a:r>
            <a:r>
              <a:rPr lang="en-US" dirty="0" smtClean="0">
                <a:solidFill>
                  <a:prstClr val="black"/>
                </a:solidFill>
              </a:rPr>
              <a:t>an </a:t>
            </a:r>
            <a:r>
              <a:rPr lang="en-US" dirty="0">
                <a:solidFill>
                  <a:prstClr val="black"/>
                </a:solidFill>
              </a:rPr>
              <a:t>inventory system is developed to collect the information of the </a:t>
            </a:r>
            <a:r>
              <a:rPr lang="en-US" dirty="0" smtClean="0">
                <a:solidFill>
                  <a:prstClr val="black"/>
                </a:solidFill>
              </a:rPr>
              <a:t>products, customers, </a:t>
            </a:r>
            <a:r>
              <a:rPr lang="en-US" dirty="0">
                <a:solidFill>
                  <a:prstClr val="black"/>
                </a:solidFill>
              </a:rPr>
              <a:t>and their payment processing.</a:t>
            </a:r>
          </a:p>
          <a:p>
            <a:endParaRPr lang="en-US" dirty="0">
              <a:solidFill>
                <a:prstClr val="black"/>
              </a:solidFill>
            </a:endParaRP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prstClr val="black"/>
                </a:solidFill>
              </a:rPr>
              <a:t>5</a:t>
            </a:r>
            <a:endParaRPr lang="en-US" sz="1400" dirty="0">
              <a:solidFill>
                <a:prstClr val="black"/>
              </a:solidFill>
            </a:endParaRPr>
          </a:p>
        </p:txBody>
      </p:sp>
    </p:spTree>
    <p:extLst>
      <p:ext uri="{BB962C8B-B14F-4D97-AF65-F5344CB8AC3E}">
        <p14:creationId xmlns:p14="http://schemas.microsoft.com/office/powerpoint/2010/main" val="183238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143000"/>
            <a:ext cx="8382000" cy="4946650"/>
          </a:xfrm>
        </p:spPr>
        <p:txBody>
          <a:bodyPr/>
          <a:lstStyle/>
          <a:p>
            <a:pPr marL="0" indent="-365760">
              <a:spcBef>
                <a:spcPts val="0"/>
              </a:spcBef>
            </a:pPr>
            <a:r>
              <a:rPr lang="en-US" dirty="0"/>
              <a:t>There are many entities involved in Product Management System. </a:t>
            </a:r>
          </a:p>
          <a:p>
            <a:pPr marL="0" indent="-365760">
              <a:spcBef>
                <a:spcPts val="0"/>
              </a:spcBef>
            </a:pPr>
            <a:r>
              <a:rPr lang="en-US" dirty="0" smtClean="0"/>
              <a:t>We will be dealing with PMS throughout </a:t>
            </a:r>
            <a:r>
              <a:rPr lang="en-US" dirty="0"/>
              <a:t>this </a:t>
            </a:r>
            <a:r>
              <a:rPr lang="en-US" dirty="0" smtClean="0"/>
              <a:t>session.</a:t>
            </a:r>
            <a:endParaRPr lang="en-US" dirty="0"/>
          </a:p>
          <a:p>
            <a:pPr marL="0" indent="0">
              <a:buNone/>
            </a:pPr>
            <a:endParaRPr lang="en-US" dirty="0"/>
          </a:p>
        </p:txBody>
      </p:sp>
      <p:sp>
        <p:nvSpPr>
          <p:cNvPr id="19" name="Slide Number Placeholder 18"/>
          <p:cNvSpPr>
            <a:spLocks noGrp="1"/>
          </p:cNvSpPr>
          <p:nvPr>
            <p:ph type="sldNum" sz="quarter" idx="10"/>
          </p:nvPr>
        </p:nvSpPr>
        <p:spPr/>
        <p:txBody>
          <a:bodyPr/>
          <a:lstStyle/>
          <a:p>
            <a:fld id="{47ED8886-DB3B-44F4-9A80-E6A224679F20}" type="slidenum">
              <a:rPr lang="en-US" smtClean="0">
                <a:solidFill>
                  <a:prstClr val="black"/>
                </a:solidFill>
              </a:rPr>
              <a:pPr/>
              <a:t>6</a:t>
            </a:fld>
            <a:endParaRPr lang="en-US" dirty="0">
              <a:solidFill>
                <a:prstClr val="black"/>
              </a:solidFill>
            </a:endParaRPr>
          </a:p>
        </p:txBody>
      </p:sp>
      <p:sp>
        <p:nvSpPr>
          <p:cNvPr id="8" name="Title 7"/>
          <p:cNvSpPr>
            <a:spLocks noGrp="1"/>
          </p:cNvSpPr>
          <p:nvPr>
            <p:ph type="title"/>
          </p:nvPr>
        </p:nvSpPr>
        <p:spPr>
          <a:noFill/>
          <a:ln>
            <a:noFill/>
          </a:ln>
        </p:spPr>
        <p:txBody>
          <a:bodyPr anchor="ctr"/>
          <a:lstStyle/>
          <a:p>
            <a:r>
              <a:rPr lang="en-US" sz="3600" dirty="0"/>
              <a:t>Database Tables</a:t>
            </a: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Payments</a:t>
            </a:r>
          </a:p>
          <a:p>
            <a:pPr algn="ctr">
              <a:lnSpc>
                <a:spcPct val="120000"/>
              </a:lnSpc>
            </a:pPr>
            <a:r>
              <a:rPr lang="en-US" sz="1400" dirty="0">
                <a:solidFill>
                  <a:prstClr val="white"/>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23035" y="2093024"/>
            <a:ext cx="1842774" cy="2068515"/>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Customer</a:t>
            </a:r>
          </a:p>
          <a:p>
            <a:pPr algn="ctr">
              <a:lnSpc>
                <a:spcPct val="120000"/>
              </a:lnSpc>
            </a:pPr>
            <a:r>
              <a:rPr lang="en-US" sz="1400" dirty="0">
                <a:solidFill>
                  <a:prstClr val="white"/>
                </a:solidFill>
                <a:ea typeface="Times New Roman"/>
                <a:cs typeface="Mangal"/>
              </a:rPr>
              <a:t>To maintain customer </a:t>
            </a:r>
            <a:r>
              <a:rPr lang="en-US" sz="1400" dirty="0" smtClean="0">
                <a:solidFill>
                  <a:prstClr val="white"/>
                </a:solidFill>
                <a:ea typeface="Times New Roman"/>
                <a:cs typeface="Mangal"/>
              </a:rPr>
              <a:t>details,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customer name</a:t>
            </a:r>
            <a:r>
              <a:rPr lang="en-US" sz="1400" dirty="0">
                <a:solidFill>
                  <a:prstClr val="white"/>
                </a:solidFill>
                <a:ea typeface="Times New Roman"/>
                <a:cs typeface="Mangal"/>
              </a:rPr>
              <a:t>, </a:t>
            </a:r>
            <a:r>
              <a:rPr lang="en-US" sz="1400" dirty="0" smtClean="0">
                <a:solidFill>
                  <a:prstClr val="white"/>
                </a:solidFill>
                <a:ea typeface="Times New Roman"/>
                <a:cs typeface="Mangal"/>
              </a:rPr>
              <a:t>address, </a:t>
            </a:r>
            <a:r>
              <a:rPr lang="en-US" sz="1400" dirty="0">
                <a:solidFill>
                  <a:prstClr val="white"/>
                </a:solidFill>
                <a:ea typeface="Times New Roman"/>
                <a:cs typeface="Mangal"/>
              </a:rPr>
              <a:t>and so on.</a:t>
            </a:r>
          </a:p>
          <a:p>
            <a:pPr algn="ctr">
              <a:lnSpc>
                <a:spcPct val="120000"/>
              </a:lnSpc>
            </a:pPr>
            <a:r>
              <a:rPr lang="en-US" sz="1300" b="1" dirty="0">
                <a:solidFill>
                  <a:prstClr val="white"/>
                </a:solidFill>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470061" y="1994914"/>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offices, for example, office </a:t>
            </a:r>
            <a:r>
              <a:rPr lang="en-US" sz="1400" dirty="0">
                <a:solidFill>
                  <a:prstClr val="white"/>
                </a:solidFill>
                <a:ea typeface="Times New Roman"/>
                <a:cs typeface="Mangal"/>
              </a:rPr>
              <a:t>code, address, </a:t>
            </a:r>
            <a:r>
              <a:rPr lang="en-US" sz="1400" dirty="0" smtClean="0">
                <a:solidFill>
                  <a:prstClr val="white"/>
                </a:solidFill>
                <a:ea typeface="Times New Roman"/>
                <a:cs typeface="Mangal"/>
              </a:rPr>
              <a:t>city, and so on. </a:t>
            </a:r>
            <a:endParaRPr lang="en-US" sz="1400" dirty="0">
              <a:solidFill>
                <a:prstClr val="white"/>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Employees</a:t>
            </a:r>
          </a:p>
          <a:p>
            <a:pPr algn="ctr">
              <a:lnSpc>
                <a:spcPct val="120000"/>
              </a:lnSpc>
            </a:pPr>
            <a:r>
              <a:rPr lang="en-US" sz="1400" b="1" dirty="0">
                <a:solidFill>
                  <a:prstClr val="white"/>
                </a:solidFill>
                <a:ea typeface="Times New Roman"/>
                <a:cs typeface="Mangal"/>
              </a:rPr>
              <a:t>To maintain employee </a:t>
            </a:r>
          </a:p>
          <a:p>
            <a:pPr algn="ctr">
              <a:lnSpc>
                <a:spcPct val="120000"/>
              </a:lnSpc>
            </a:pPr>
            <a:r>
              <a:rPr lang="en-US" sz="1400" b="1" dirty="0">
                <a:solidFill>
                  <a:prstClr val="white"/>
                </a:solidFill>
                <a:ea typeface="Times New Roman"/>
                <a:cs typeface="Mangal"/>
              </a:rPr>
              <a:t>details, for example, </a:t>
            </a:r>
            <a:r>
              <a:rPr lang="en-US" sz="1400" b="1" dirty="0" smtClean="0">
                <a:solidFill>
                  <a:prstClr val="white"/>
                </a:solidFill>
                <a:ea typeface="Times New Roman"/>
                <a:cs typeface="Mangal"/>
              </a:rPr>
              <a:t>ID,</a:t>
            </a:r>
            <a:endParaRPr lang="en-US" sz="1400" b="1" dirty="0">
              <a:solidFill>
                <a:prstClr val="white"/>
              </a:solidFill>
              <a:ea typeface="Times New Roman"/>
              <a:cs typeface="Mangal"/>
            </a:endParaRPr>
          </a:p>
          <a:p>
            <a:pPr algn="ctr">
              <a:lnSpc>
                <a:spcPct val="120000"/>
              </a:lnSpc>
            </a:pPr>
            <a:r>
              <a:rPr lang="en-US" sz="1400" b="1" dirty="0" smtClean="0">
                <a:solidFill>
                  <a:prstClr val="white"/>
                </a:solidFill>
                <a:ea typeface="Times New Roman"/>
                <a:cs typeface="Mangal"/>
              </a:rPr>
              <a:t>name, </a:t>
            </a:r>
            <a:r>
              <a:rPr lang="en-US" sz="1400" dirty="0">
                <a:solidFill>
                  <a:prstClr val="white"/>
                </a:solidFill>
                <a:ea typeface="Times New Roman"/>
                <a:cs typeface="Mangal"/>
              </a:rPr>
              <a:t>and so on</a:t>
            </a:r>
            <a:r>
              <a:rPr lang="en-US" sz="1400" b="1" dirty="0" smtClean="0">
                <a:solidFill>
                  <a:prstClr val="white"/>
                </a:solidFill>
                <a:ea typeface="Times New Roman"/>
                <a:cs typeface="Mangal"/>
              </a:rPr>
              <a:t>. </a:t>
            </a:r>
            <a:endParaRPr lang="en-US" sz="1400" b="1" dirty="0">
              <a:solidFill>
                <a:prstClr val="white"/>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Products</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products,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product </a:t>
            </a:r>
            <a:r>
              <a:rPr lang="en-US" sz="1400" dirty="0">
                <a:solidFill>
                  <a:prstClr val="white"/>
                </a:solidFill>
                <a:ea typeface="Times New Roman"/>
                <a:cs typeface="Mangal"/>
              </a:rPr>
              <a:t>id, </a:t>
            </a:r>
            <a:r>
              <a:rPr lang="en-US" sz="1400" dirty="0" smtClean="0">
                <a:solidFill>
                  <a:prstClr val="white"/>
                </a:solidFill>
                <a:ea typeface="Times New Roman"/>
                <a:cs typeface="Mangal"/>
              </a:rPr>
              <a:t>name, </a:t>
            </a:r>
            <a:r>
              <a:rPr lang="en-US" sz="1400" dirty="0">
                <a:solidFill>
                  <a:prstClr val="white"/>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 Details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270413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bg/>
                                          </p:spTgt>
                                        </p:tgtEl>
                                        <p:attrNameLst>
                                          <p:attrName>style.visibility</p:attrName>
                                        </p:attrNameLst>
                                      </p:cBhvr>
                                      <p:to>
                                        <p:strVal val="visible"/>
                                      </p:to>
                                    </p:set>
                                    <p:animEffect transition="in" filter="fade">
                                      <p:cBhvr>
                                        <p:cTn id="15" dur="1000"/>
                                        <p:tgtEl>
                                          <p:spTgt spid="15">
                                            <p:bg/>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1000"/>
                                        <p:tgtEl>
                                          <p:spTgt spid="15">
                                            <p:txEl>
                                              <p:pRg st="0" end="0"/>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1000"/>
                                        <p:tgtEl>
                                          <p:spTgt spid="15">
                                            <p:txEl>
                                              <p:pRg st="1" end="1"/>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bg/>
                                          </p:spTgt>
                                        </p:tgtEl>
                                        <p:attrNameLst>
                                          <p:attrName>style.visibility</p:attrName>
                                        </p:attrNameLst>
                                      </p:cBhvr>
                                      <p:to>
                                        <p:strVal val="visible"/>
                                      </p:to>
                                    </p:set>
                                    <p:animEffect transition="in" filter="fade">
                                      <p:cBhvr>
                                        <p:cTn id="27" dur="1000"/>
                                        <p:tgtEl>
                                          <p:spTgt spid="13">
                                            <p:bg/>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1000"/>
                                        <p:tgtEl>
                                          <p:spTgt spid="13">
                                            <p:txEl>
                                              <p:pRg st="0" end="0"/>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1000"/>
                                        <p:tgtEl>
                                          <p:spTgt spid="13">
                                            <p:txEl>
                                              <p:pRg st="1" end="1"/>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fade">
                                      <p:cBhvr>
                                        <p:cTn id="39" dur="1000"/>
                                        <p:tgtEl>
                                          <p:spTgt spid="13">
                                            <p:txEl>
                                              <p:pRg st="2" end="2"/>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bg/>
                                          </p:spTgt>
                                        </p:tgtEl>
                                        <p:attrNameLst>
                                          <p:attrName>style.visibility</p:attrName>
                                        </p:attrNameLst>
                                      </p:cBhvr>
                                      <p:to>
                                        <p:strVal val="visible"/>
                                      </p:to>
                                    </p:set>
                                    <p:animEffect transition="in" filter="fade">
                                      <p:cBhvr>
                                        <p:cTn id="43" dur="1000"/>
                                        <p:tgtEl>
                                          <p:spTgt spid="16">
                                            <p:bg/>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1000"/>
                                        <p:tgtEl>
                                          <p:spTgt spid="16">
                                            <p:txEl>
                                              <p:pRg st="0" end="0"/>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fade">
                                      <p:cBhvr>
                                        <p:cTn id="51" dur="1000"/>
                                        <p:tgtEl>
                                          <p:spTgt spid="16">
                                            <p:txEl>
                                              <p:pRg st="1" end="1"/>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fade">
                                      <p:cBhvr>
                                        <p:cTn id="55" dur="1000"/>
                                        <p:tgtEl>
                                          <p:spTgt spid="16">
                                            <p:txEl>
                                              <p:pRg st="2" end="2"/>
                                            </p:txEl>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6">
                                            <p:txEl>
                                              <p:pRg st="3" end="3"/>
                                            </p:txEl>
                                          </p:spTgt>
                                        </p:tgtEl>
                                        <p:attrNameLst>
                                          <p:attrName>style.visibility</p:attrName>
                                        </p:attrNameLst>
                                      </p:cBhvr>
                                      <p:to>
                                        <p:strVal val="visible"/>
                                      </p:to>
                                    </p:set>
                                    <p:animEffect transition="in" filter="fade">
                                      <p:cBhvr>
                                        <p:cTn id="59" dur="1000"/>
                                        <p:tgtEl>
                                          <p:spTgt spid="16">
                                            <p:txEl>
                                              <p:pRg st="3" end="3"/>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1000"/>
                                        <p:tgtEl>
                                          <p:spTgt spid="17">
                                            <p:bg/>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fade">
                                      <p:cBhvr>
                                        <p:cTn id="67" dur="1000"/>
                                        <p:tgtEl>
                                          <p:spTgt spid="17">
                                            <p:txEl>
                                              <p:pRg st="0" end="0"/>
                                            </p:txEl>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7">
                                            <p:txEl>
                                              <p:pRg st="1" end="1"/>
                                            </p:txEl>
                                          </p:spTgt>
                                        </p:tgtEl>
                                        <p:attrNameLst>
                                          <p:attrName>style.visibility</p:attrName>
                                        </p:attrNameLst>
                                      </p:cBhvr>
                                      <p:to>
                                        <p:strVal val="visible"/>
                                      </p:to>
                                    </p:set>
                                    <p:animEffect transition="in" filter="fade">
                                      <p:cBhvr>
                                        <p:cTn id="71" dur="1000"/>
                                        <p:tgtEl>
                                          <p:spTgt spid="17">
                                            <p:txEl>
                                              <p:pRg st="1" end="1"/>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bg/>
                                          </p:spTgt>
                                        </p:tgtEl>
                                        <p:attrNameLst>
                                          <p:attrName>style.visibility</p:attrName>
                                        </p:attrNameLst>
                                      </p:cBhvr>
                                      <p:to>
                                        <p:strVal val="visible"/>
                                      </p:to>
                                    </p:set>
                                    <p:animEffect transition="in" filter="fade">
                                      <p:cBhvr>
                                        <p:cTn id="75" dur="1000"/>
                                        <p:tgtEl>
                                          <p:spTgt spid="12">
                                            <p:bg/>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2">
                                            <p:txEl>
                                              <p:pRg st="0" end="0"/>
                                            </p:txEl>
                                          </p:spTgt>
                                        </p:tgtEl>
                                        <p:attrNameLst>
                                          <p:attrName>style.visibility</p:attrName>
                                        </p:attrNameLst>
                                      </p:cBhvr>
                                      <p:to>
                                        <p:strVal val="visible"/>
                                      </p:to>
                                    </p:set>
                                    <p:animEffect transition="in" filter="fade">
                                      <p:cBhvr>
                                        <p:cTn id="79" dur="1000"/>
                                        <p:tgtEl>
                                          <p:spTgt spid="12">
                                            <p:txEl>
                                              <p:pRg st="0" end="0"/>
                                            </p:txEl>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2">
                                            <p:txEl>
                                              <p:pRg st="1" end="1"/>
                                            </p:txEl>
                                          </p:spTgt>
                                        </p:tgtEl>
                                        <p:attrNameLst>
                                          <p:attrName>style.visibility</p:attrName>
                                        </p:attrNameLst>
                                      </p:cBhvr>
                                      <p:to>
                                        <p:strVal val="visible"/>
                                      </p:to>
                                    </p:set>
                                    <p:animEffect transition="in" filter="fade">
                                      <p:cBhvr>
                                        <p:cTn id="83" dur="1000"/>
                                        <p:tgtEl>
                                          <p:spTgt spid="12">
                                            <p:txEl>
                                              <p:pRg st="1" end="1"/>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bg/>
                                          </p:spTgt>
                                        </p:tgtEl>
                                        <p:attrNameLst>
                                          <p:attrName>style.visibility</p:attrName>
                                        </p:attrNameLst>
                                      </p:cBhvr>
                                      <p:to>
                                        <p:strVal val="visible"/>
                                      </p:to>
                                    </p:set>
                                    <p:animEffect transition="in" filter="fade">
                                      <p:cBhvr>
                                        <p:cTn id="87" dur="1000"/>
                                        <p:tgtEl>
                                          <p:spTgt spid="14">
                                            <p:bg/>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4">
                                            <p:txEl>
                                              <p:pRg st="0" end="0"/>
                                            </p:txEl>
                                          </p:spTgt>
                                        </p:tgtEl>
                                        <p:attrNameLst>
                                          <p:attrName>style.visibility</p:attrName>
                                        </p:attrNameLst>
                                      </p:cBhvr>
                                      <p:to>
                                        <p:strVal val="visible"/>
                                      </p:to>
                                    </p:set>
                                    <p:animEffect transition="in" filter="fade">
                                      <p:cBhvr>
                                        <p:cTn id="91" dur="1000"/>
                                        <p:tgtEl>
                                          <p:spTgt spid="14">
                                            <p:txEl>
                                              <p:pRg st="0" end="0"/>
                                            </p:txEl>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4">
                                            <p:txEl>
                                              <p:pRg st="1" end="1"/>
                                            </p:txEl>
                                          </p:spTgt>
                                        </p:tgtEl>
                                        <p:attrNameLst>
                                          <p:attrName>style.visibility</p:attrName>
                                        </p:attrNameLst>
                                      </p:cBhvr>
                                      <p:to>
                                        <p:strVal val="visible"/>
                                      </p:to>
                                    </p:set>
                                    <p:animEffect transition="in" filter="fade">
                                      <p:cBhvr>
                                        <p:cTn id="95" dur="1000"/>
                                        <p:tgtEl>
                                          <p:spTgt spid="14">
                                            <p:txEl>
                                              <p:pRg st="1" end="1"/>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bg/>
                                          </p:spTgt>
                                        </p:tgtEl>
                                        <p:attrNameLst>
                                          <p:attrName>style.visibility</p:attrName>
                                        </p:attrNameLst>
                                      </p:cBhvr>
                                      <p:to>
                                        <p:strVal val="visible"/>
                                      </p:to>
                                    </p:set>
                                    <p:animEffect transition="in" filter="fade">
                                      <p:cBhvr>
                                        <p:cTn id="99" dur="1000"/>
                                        <p:tgtEl>
                                          <p:spTgt spid="18">
                                            <p:bg/>
                                          </p:spTgt>
                                        </p:tgtEl>
                                      </p:cBhvr>
                                    </p:animEffect>
                                  </p:childTnLst>
                                </p:cTn>
                              </p:par>
                            </p:childTnLst>
                          </p:cTn>
                        </p:par>
                        <p:par>
                          <p:cTn id="100" fill="hold">
                            <p:stCondLst>
                              <p:cond delay="24000"/>
                            </p:stCondLst>
                            <p:childTnLst>
                              <p:par>
                                <p:cTn id="101" presetID="10" presetClass="entr" presetSubtype="0" fill="hold" grpId="0" nodeType="afterEffect">
                                  <p:stCondLst>
                                    <p:cond delay="0"/>
                                  </p:stCondLst>
                                  <p:childTnLst>
                                    <p:set>
                                      <p:cBhvr>
                                        <p:cTn id="102" dur="1" fill="hold">
                                          <p:stCondLst>
                                            <p:cond delay="0"/>
                                          </p:stCondLst>
                                        </p:cTn>
                                        <p:tgtEl>
                                          <p:spTgt spid="18">
                                            <p:txEl>
                                              <p:pRg st="0" end="0"/>
                                            </p:txEl>
                                          </p:spTgt>
                                        </p:tgtEl>
                                        <p:attrNameLst>
                                          <p:attrName>style.visibility</p:attrName>
                                        </p:attrNameLst>
                                      </p:cBhvr>
                                      <p:to>
                                        <p:strVal val="visible"/>
                                      </p:to>
                                    </p:set>
                                    <p:animEffect transition="in" filter="fade">
                                      <p:cBhvr>
                                        <p:cTn id="103" dur="1000"/>
                                        <p:tgtEl>
                                          <p:spTgt spid="18">
                                            <p:txEl>
                                              <p:pRg st="0" end="0"/>
                                            </p:txEl>
                                          </p:spTgt>
                                        </p:tgtEl>
                                      </p:cBhvr>
                                    </p:animEffect>
                                  </p:childTnLst>
                                </p:cTn>
                              </p:par>
                            </p:childTnLst>
                          </p:cTn>
                        </p:par>
                        <p:par>
                          <p:cTn id="104" fill="hold">
                            <p:stCondLst>
                              <p:cond delay="25000"/>
                            </p:stCondLst>
                            <p:childTnLst>
                              <p:par>
                                <p:cTn id="105" presetID="10" presetClass="entr" presetSubtype="0" fill="hold" grpId="0" nodeType="afterEffect">
                                  <p:stCondLst>
                                    <p:cond delay="0"/>
                                  </p:stCondLst>
                                  <p:childTnLst>
                                    <p:set>
                                      <p:cBhvr>
                                        <p:cTn id="106" dur="1" fill="hold">
                                          <p:stCondLst>
                                            <p:cond delay="0"/>
                                          </p:stCondLst>
                                        </p:cTn>
                                        <p:tgtEl>
                                          <p:spTgt spid="18">
                                            <p:txEl>
                                              <p:pRg st="1" end="1"/>
                                            </p:txEl>
                                          </p:spTgt>
                                        </p:tgtEl>
                                        <p:attrNameLst>
                                          <p:attrName>style.visibility</p:attrName>
                                        </p:attrNameLst>
                                      </p:cBhvr>
                                      <p:to>
                                        <p:strVal val="visible"/>
                                      </p:to>
                                    </p:set>
                                    <p:animEffect transition="in" filter="fade">
                                      <p:cBhvr>
                                        <p:cTn id="107"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Schema Diagram</a:t>
            </a:r>
          </a:p>
        </p:txBody>
      </p:sp>
      <p:pic>
        <p:nvPicPr>
          <p:cNvPr id="61443" name="Picture 3" descr="C:\mysql\case study\ClassicModels\docs\dbschema\ClassicModelsDBSchem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0" t="1358" r="1176" b="22555"/>
          <a:stretch/>
        </p:blipFill>
        <p:spPr bwMode="auto">
          <a:xfrm>
            <a:off x="2952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p:cNvSpPr>
            <a:spLocks noGrp="1"/>
          </p:cNvSpPr>
          <p:nvPr>
            <p:ph type="sldNum" sz="quarter" idx="12"/>
          </p:nvPr>
        </p:nvSpPr>
        <p:spPr>
          <a:xfrm>
            <a:off x="228600" y="6428601"/>
            <a:ext cx="457200" cy="276999"/>
          </a:xfrm>
        </p:spPr>
        <p:txBody>
          <a:bodyPr/>
          <a:lstStyle/>
          <a:p>
            <a:fld id="{A04AFBC5-2B20-4E0B-9DFE-D04369A198DB}" type="slidenum">
              <a:rPr lang="en-GB" sz="1400" smtClean="0">
                <a:solidFill>
                  <a:schemeClr val="tx1"/>
                </a:solidFill>
              </a:rPr>
              <a:pPr/>
              <a:t>7</a:t>
            </a:fld>
            <a:endParaRPr lang="en-GB" sz="1400" dirty="0">
              <a:solidFill>
                <a:schemeClr val="tx1"/>
              </a:solidFill>
            </a:endParaRPr>
          </a:p>
        </p:txBody>
      </p:sp>
    </p:spTree>
    <p:extLst>
      <p:ext uri="{BB962C8B-B14F-4D97-AF65-F5344CB8AC3E}">
        <p14:creationId xmlns:p14="http://schemas.microsoft.com/office/powerpoint/2010/main" val="32955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fade">
                                      <p:cBhvr>
                                        <p:cTn id="7" dur="20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78" y="2077227"/>
            <a:ext cx="1727721" cy="370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dirty="0"/>
              <a:t>Scenario</a:t>
            </a:r>
          </a:p>
        </p:txBody>
      </p:sp>
      <p:sp>
        <p:nvSpPr>
          <p:cNvPr id="7" name="Rectangle 6"/>
          <p:cNvSpPr/>
          <p:nvPr/>
        </p:nvSpPr>
        <p:spPr>
          <a:xfrm>
            <a:off x="228600" y="5404338"/>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Views and Indexes to </a:t>
            </a:r>
            <a:r>
              <a:rPr lang="en-US" dirty="0" smtClean="0">
                <a:solidFill>
                  <a:schemeClr val="tx1"/>
                </a:solidFill>
              </a:rPr>
              <a:t>meet Tim’s requirements.</a:t>
            </a:r>
            <a:endParaRPr lang="en-US" dirty="0">
              <a:solidFill>
                <a:schemeClr val="tx1"/>
              </a:solidFill>
            </a:endParaRPr>
          </a:p>
        </p:txBody>
      </p:sp>
      <p:sp>
        <p:nvSpPr>
          <p:cNvPr id="10" name="Rounded Rectangular Callout 9"/>
          <p:cNvSpPr/>
          <p:nvPr/>
        </p:nvSpPr>
        <p:spPr>
          <a:xfrm>
            <a:off x="3048000" y="1143000"/>
            <a:ext cx="5410200" cy="2088629"/>
          </a:xfrm>
          <a:prstGeom prst="wedgeRoundRectCallout">
            <a:avLst>
              <a:gd name="adj1" fmla="val -68964"/>
              <a:gd name="adj2" fmla="val 47193"/>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solidFill>
                  <a:schemeClr val="bg1"/>
                </a:solidFill>
              </a:rPr>
              <a:t>Hi! Good work so far. You have helped me meet my requirements using different ANSI SQL statements, constraints, clauses, </a:t>
            </a:r>
            <a:r>
              <a:rPr lang="en-US" dirty="0" smtClean="0">
                <a:solidFill>
                  <a:schemeClr val="bg1"/>
                </a:solidFill>
              </a:rPr>
              <a:t>operators, </a:t>
            </a:r>
            <a:r>
              <a:rPr lang="en-US" dirty="0">
                <a:solidFill>
                  <a:schemeClr val="bg1"/>
                </a:solidFill>
              </a:rPr>
              <a:t>functions, </a:t>
            </a:r>
            <a:r>
              <a:rPr lang="en-US" dirty="0" smtClean="0">
                <a:solidFill>
                  <a:schemeClr val="bg1"/>
                </a:solidFill>
              </a:rPr>
              <a:t>joins, </a:t>
            </a:r>
            <a:r>
              <a:rPr lang="en-US" dirty="0">
                <a:solidFill>
                  <a:schemeClr val="bg1"/>
                </a:solidFill>
              </a:rPr>
              <a:t>and </a:t>
            </a:r>
            <a:r>
              <a:rPr lang="en-US" dirty="0" smtClean="0">
                <a:solidFill>
                  <a:schemeClr val="bg1"/>
                </a:solidFill>
              </a:rPr>
              <a:t>sub</a:t>
            </a:r>
            <a:r>
              <a:rPr lang="en-US" dirty="0">
                <a:solidFill>
                  <a:schemeClr val="bg1"/>
                </a:solidFill>
              </a:rPr>
              <a:t>-</a:t>
            </a:r>
            <a:r>
              <a:rPr lang="en-US" dirty="0" smtClean="0">
                <a:solidFill>
                  <a:schemeClr val="bg1"/>
                </a:solidFill>
              </a:rPr>
              <a:t>queries</a:t>
            </a:r>
            <a:r>
              <a:rPr lang="en-US" dirty="0">
                <a:solidFill>
                  <a:schemeClr val="bg1"/>
                </a:solidFill>
              </a:rPr>
              <a:t>. </a:t>
            </a:r>
            <a:r>
              <a:rPr lang="en-US" dirty="0" smtClean="0">
                <a:solidFill>
                  <a:schemeClr val="bg1"/>
                </a:solidFill>
              </a:rPr>
              <a:t>However, </a:t>
            </a:r>
            <a:r>
              <a:rPr lang="en-US" dirty="0">
                <a:solidFill>
                  <a:schemeClr val="bg1"/>
                </a:solidFill>
              </a:rPr>
              <a:t>this time I want to limit the degree of exposure of a table or tables to the outer world. Also, is there a way to improve the speed of data retrieval operations on a database table?</a:t>
            </a:r>
          </a:p>
        </p:txBody>
      </p:sp>
      <p:sp>
        <p:nvSpPr>
          <p:cNvPr id="11" name="Slide Number Placeholder 1"/>
          <p:cNvSpPr>
            <a:spLocks noGrp="1"/>
          </p:cNvSpPr>
          <p:nvPr>
            <p:ph type="sldNum" sz="quarter" idx="4294967295"/>
          </p:nvPr>
        </p:nvSpPr>
        <p:spPr>
          <a:xfrm>
            <a:off x="228600" y="6428601"/>
            <a:ext cx="457200" cy="276999"/>
          </a:xfrm>
          <a:prstGeom prst="rect">
            <a:avLst/>
          </a:prstGeom>
        </p:spPr>
        <p:txBody>
          <a:bodyPr/>
          <a:lstStyle/>
          <a:p>
            <a:fld id="{A04AFBC5-2B20-4E0B-9DFE-D04369A198DB}" type="slidenum">
              <a:rPr lang="en-GB" sz="1400" smtClean="0">
                <a:solidFill>
                  <a:schemeClr val="tx1"/>
                </a:solidFill>
              </a:rPr>
              <a:pPr/>
              <a:t>8</a:t>
            </a:fld>
            <a:endParaRPr lang="en-GB" sz="1400" dirty="0">
              <a:solidFill>
                <a:schemeClr val="tx1"/>
              </a:solidFill>
            </a:endParaRPr>
          </a:p>
        </p:txBody>
      </p:sp>
    </p:spTree>
    <p:extLst>
      <p:ext uri="{BB962C8B-B14F-4D97-AF65-F5344CB8AC3E}">
        <p14:creationId xmlns:p14="http://schemas.microsoft.com/office/powerpoint/2010/main" val="17348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771357"/>
            <a:ext cx="8763001" cy="4781843"/>
          </a:xfrm>
        </p:spPr>
        <p:txBody>
          <a:bodyPr/>
          <a:lstStyle/>
          <a:p>
            <a:pPr>
              <a:spcBef>
                <a:spcPts val="0"/>
              </a:spcBef>
            </a:pPr>
            <a:r>
              <a:rPr lang="en-US" sz="2000" dirty="0" smtClean="0"/>
              <a:t>So far, we have seen Tables and Constraints which fall into the category of database objects.</a:t>
            </a:r>
          </a:p>
          <a:p>
            <a:pPr>
              <a:spcBef>
                <a:spcPts val="0"/>
              </a:spcBef>
            </a:pPr>
            <a:r>
              <a:rPr lang="en-US" sz="2000" dirty="0" smtClean="0"/>
              <a:t>Names of database objects vary according to vendors in the market.</a:t>
            </a:r>
          </a:p>
          <a:p>
            <a:pPr>
              <a:spcBef>
                <a:spcPts val="0"/>
              </a:spcBef>
            </a:pPr>
            <a:r>
              <a:rPr lang="en-US" sz="2000" dirty="0" smtClean="0"/>
              <a:t>The following generic list depicts the objects which are common across vendors.</a:t>
            </a:r>
          </a:p>
          <a:p>
            <a:pPr lvl="2">
              <a:spcBef>
                <a:spcPts val="0"/>
              </a:spcBef>
            </a:pPr>
            <a:endParaRPr lang="en-US" sz="2000" dirty="0" smtClean="0"/>
          </a:p>
          <a:p>
            <a:pPr>
              <a:spcBef>
                <a:spcPts val="0"/>
              </a:spcBef>
            </a:pPr>
            <a:endParaRPr lang="en-US" sz="2000" dirty="0"/>
          </a:p>
        </p:txBody>
      </p:sp>
      <p:sp>
        <p:nvSpPr>
          <p:cNvPr id="2" name="Title 1"/>
          <p:cNvSpPr>
            <a:spLocks noGrp="1"/>
          </p:cNvSpPr>
          <p:nvPr>
            <p:ph type="title"/>
          </p:nvPr>
        </p:nvSpPr>
        <p:spPr>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pPr>
            <a:r>
              <a:rPr lang="en-US" sz="3600"/>
              <a:t>Database Objects</a:t>
            </a:r>
            <a:endParaRPr lang="en-US" sz="3600"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a:xfrm>
            <a:off x="673100" y="6038557"/>
            <a:ext cx="3746500" cy="381000"/>
          </a:xfrm>
          <a:prstGeom prst="roundRect">
            <a:avLst/>
          </a:prstGeom>
          <a:solidFill>
            <a:srgbClr val="C22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endParaRPr lang="en-US" sz="1200" b="1" dirty="0" smtClean="0"/>
          </a:p>
          <a:p>
            <a:pPr marL="0" lvl="2" algn="ctr"/>
            <a:r>
              <a:rPr lang="en-US" sz="1600" b="1" dirty="0"/>
              <a:t>Routines</a:t>
            </a:r>
            <a:r>
              <a:rPr lang="en-US" sz="1600" b="1" dirty="0" smtClean="0"/>
              <a:t> (Stored Procedures, Functions)</a:t>
            </a:r>
            <a:endParaRPr lang="en-US" sz="1600" b="1" dirty="0"/>
          </a:p>
          <a:p>
            <a:pPr marL="0" lvl="2" algn="ctr"/>
            <a:endParaRPr lang="en-US" sz="1600" b="1" dirty="0"/>
          </a:p>
        </p:txBody>
      </p:sp>
      <p:sp>
        <p:nvSpPr>
          <p:cNvPr id="13" name="Rounded Rectangle 12"/>
          <p:cNvSpPr/>
          <p:nvPr/>
        </p:nvSpPr>
        <p:spPr>
          <a:xfrm>
            <a:off x="685800" y="3638257"/>
            <a:ext cx="1219200" cy="381000"/>
          </a:xfrm>
          <a:prstGeom prst="roundRect">
            <a:avLst/>
          </a:prstGeom>
          <a:solidFill>
            <a:srgbClr val="C22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sz="1600" b="1" dirty="0"/>
              <a:t>Constraints</a:t>
            </a:r>
          </a:p>
        </p:txBody>
      </p:sp>
      <p:sp>
        <p:nvSpPr>
          <p:cNvPr id="14" name="Rounded Rectangle 13"/>
          <p:cNvSpPr/>
          <p:nvPr/>
        </p:nvSpPr>
        <p:spPr>
          <a:xfrm>
            <a:off x="685800" y="3155657"/>
            <a:ext cx="1219200" cy="381000"/>
          </a:xfrm>
          <a:prstGeom prst="roundRect">
            <a:avLst/>
          </a:prstGeom>
          <a:solidFill>
            <a:srgbClr val="C22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sz="1600" b="1" dirty="0" smtClean="0"/>
              <a:t>Tables</a:t>
            </a:r>
            <a:endParaRPr lang="en-US" b="1" dirty="0"/>
          </a:p>
        </p:txBody>
      </p:sp>
      <p:sp>
        <p:nvSpPr>
          <p:cNvPr id="15" name="Rounded Rectangle 14"/>
          <p:cNvSpPr/>
          <p:nvPr/>
        </p:nvSpPr>
        <p:spPr>
          <a:xfrm>
            <a:off x="673100" y="5568657"/>
            <a:ext cx="1231900" cy="381000"/>
          </a:xfrm>
          <a:prstGeom prst="roundRect">
            <a:avLst/>
          </a:prstGeom>
          <a:solidFill>
            <a:srgbClr val="C22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sz="1600" b="1" dirty="0"/>
              <a:t>Triggers</a:t>
            </a:r>
          </a:p>
        </p:txBody>
      </p:sp>
      <p:sp>
        <p:nvSpPr>
          <p:cNvPr id="16" name="Rounded Rectangle 15"/>
          <p:cNvSpPr/>
          <p:nvPr/>
        </p:nvSpPr>
        <p:spPr>
          <a:xfrm>
            <a:off x="685800" y="4593323"/>
            <a:ext cx="1219200" cy="381000"/>
          </a:xfrm>
          <a:prstGeom prst="roundRect">
            <a:avLst/>
          </a:prstGeom>
          <a:solidFill>
            <a:srgbClr val="C22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sz="1600" b="1" dirty="0"/>
              <a:t>Views</a:t>
            </a:r>
          </a:p>
        </p:txBody>
      </p:sp>
      <p:sp>
        <p:nvSpPr>
          <p:cNvPr id="17" name="Rounded Rectangle 16"/>
          <p:cNvSpPr/>
          <p:nvPr/>
        </p:nvSpPr>
        <p:spPr>
          <a:xfrm>
            <a:off x="673100" y="5073357"/>
            <a:ext cx="1231900" cy="381000"/>
          </a:xfrm>
          <a:prstGeom prst="roundRect">
            <a:avLst/>
          </a:prstGeom>
          <a:solidFill>
            <a:srgbClr val="C22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sz="1600" b="1" dirty="0"/>
              <a:t>Indexes</a:t>
            </a:r>
          </a:p>
        </p:txBody>
      </p:sp>
      <p:pic>
        <p:nvPicPr>
          <p:cNvPr id="6" name="Picture 2" descr="C:\Users\318335\Downloads\1359201492_tick_6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1901" y="3142957"/>
            <a:ext cx="406349" cy="4063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318335\Downloads\1359201492_tick_6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4600" y="3591777"/>
            <a:ext cx="406349" cy="406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3.iconfinder.com/data/icons/softwaredemo/PNG/128x128/DeleteR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7400" y="5568707"/>
            <a:ext cx="406349" cy="40635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http://cdn3.iconfinder.com/data/icons/softwaredemo/PNG/128x128/DeleteR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6076682"/>
            <a:ext cx="406349" cy="40635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892850" y="3841457"/>
            <a:ext cx="2811928" cy="901700"/>
            <a:chOff x="5892850" y="3810000"/>
            <a:chExt cx="2811928" cy="901700"/>
          </a:xfrm>
        </p:grpSpPr>
        <p:pic>
          <p:nvPicPr>
            <p:cNvPr id="31" name="Picture 6" descr="http://cdn3.iconfinder.com/data/icons/softwaredemo/PNG/128x128/DeleteR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92850" y="4305350"/>
              <a:ext cx="406349" cy="4063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5918251" y="3810000"/>
              <a:ext cx="1898079" cy="406349"/>
              <a:chOff x="5918251" y="3810000"/>
              <a:chExt cx="1898079" cy="406349"/>
            </a:xfrm>
          </p:grpSpPr>
          <p:pic>
            <p:nvPicPr>
              <p:cNvPr id="30" name="Picture 2" descr="C:\Users\318335\Downloads\1359201492_tick_6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8251" y="3810000"/>
                <a:ext cx="406349" cy="40634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248400" y="3865120"/>
                <a:ext cx="1567930" cy="338554"/>
              </a:xfrm>
              <a:prstGeom prst="rect">
                <a:avLst/>
              </a:prstGeom>
              <a:noFill/>
            </p:spPr>
            <p:txBody>
              <a:bodyPr wrap="none" rtlCol="0">
                <a:spAutoFit/>
              </a:bodyPr>
              <a:lstStyle/>
              <a:p>
                <a:r>
                  <a:rPr lang="en-US" sz="1600" b="1" dirty="0" smtClean="0"/>
                  <a:t>Already </a:t>
                </a:r>
                <a:r>
                  <a:rPr lang="en-US" sz="1600" b="1" dirty="0"/>
                  <a:t>c</a:t>
                </a:r>
                <a:r>
                  <a:rPr lang="en-US" sz="1600" b="1" dirty="0" smtClean="0"/>
                  <a:t>overed</a:t>
                </a:r>
                <a:endParaRPr lang="en-US" sz="1600" b="1" dirty="0"/>
              </a:p>
            </p:txBody>
          </p:sp>
        </p:grpSp>
        <p:sp>
          <p:nvSpPr>
            <p:cNvPr id="35" name="TextBox 34"/>
            <p:cNvSpPr txBox="1"/>
            <p:nvPr/>
          </p:nvSpPr>
          <p:spPr>
            <a:xfrm>
              <a:off x="6248400" y="4309646"/>
              <a:ext cx="2456378" cy="338554"/>
            </a:xfrm>
            <a:prstGeom prst="rect">
              <a:avLst/>
            </a:prstGeom>
            <a:noFill/>
          </p:spPr>
          <p:txBody>
            <a:bodyPr wrap="none" rtlCol="0">
              <a:spAutoFit/>
            </a:bodyPr>
            <a:lstStyle/>
            <a:p>
              <a:r>
                <a:rPr lang="en-US" sz="1600" b="1" dirty="0" smtClean="0"/>
                <a:t>Out of scope of this course</a:t>
              </a:r>
              <a:endParaRPr lang="en-US" sz="1600" b="1" dirty="0"/>
            </a:p>
          </p:txBody>
        </p:sp>
      </p:grpSp>
      <p:sp>
        <p:nvSpPr>
          <p:cNvPr id="22" name="Rounded Rectangle 21"/>
          <p:cNvSpPr/>
          <p:nvPr/>
        </p:nvSpPr>
        <p:spPr>
          <a:xfrm>
            <a:off x="685800" y="4108131"/>
            <a:ext cx="1219200" cy="381000"/>
          </a:xfrm>
          <a:prstGeom prst="roundRect">
            <a:avLst/>
          </a:prstGeom>
          <a:solidFill>
            <a:srgbClr val="C220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sz="1600" b="1" dirty="0" smtClean="0"/>
              <a:t>Sequence </a:t>
            </a:r>
            <a:endParaRPr lang="en-US" sz="1600" b="1" dirty="0"/>
          </a:p>
        </p:txBody>
      </p:sp>
      <p:pic>
        <p:nvPicPr>
          <p:cNvPr id="23" name="Picture 2" descr="C:\Users\318335\Downloads\1359201492_tick_6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1001" y="4010851"/>
            <a:ext cx="406349" cy="406349"/>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602088" y="4510379"/>
            <a:ext cx="1422400" cy="1007477"/>
          </a:xfrm>
          <a:prstGeom prst="rect">
            <a:avLst/>
          </a:prstGeom>
          <a:noFill/>
          <a:ln w="317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lide Number Placeholder 1"/>
          <p:cNvSpPr>
            <a:spLocks noGrp="1"/>
          </p:cNvSpPr>
          <p:nvPr>
            <p:ph type="sldNum" sz="quarter" idx="4294967295"/>
          </p:nvPr>
        </p:nvSpPr>
        <p:spPr>
          <a:xfrm>
            <a:off x="152400" y="6428601"/>
            <a:ext cx="457200" cy="276999"/>
          </a:xfrm>
          <a:prstGeom prst="rect">
            <a:avLst/>
          </a:prstGeom>
        </p:spPr>
        <p:txBody>
          <a:bodyPr/>
          <a:lstStyle/>
          <a:p>
            <a:fld id="{A04AFBC5-2B20-4E0B-9DFE-D04369A198DB}" type="slidenum">
              <a:rPr lang="en-GB" sz="1400" smtClean="0">
                <a:solidFill>
                  <a:schemeClr val="tx1"/>
                </a:solidFill>
              </a:rPr>
              <a:pPr/>
              <a:t>9</a:t>
            </a:fld>
            <a:endParaRPr lang="en-GB" sz="1400" dirty="0">
              <a:solidFill>
                <a:schemeClr val="tx1"/>
              </a:solidFill>
            </a:endParaRPr>
          </a:p>
        </p:txBody>
      </p:sp>
      <p:sp>
        <p:nvSpPr>
          <p:cNvPr id="26" name="Content Placeholder 3"/>
          <p:cNvSpPr txBox="1">
            <a:spLocks/>
          </p:cNvSpPr>
          <p:nvPr/>
        </p:nvSpPr>
        <p:spPr bwMode="auto">
          <a:xfrm>
            <a:off x="228600" y="1295401"/>
            <a:ext cx="8686800" cy="381000"/>
          </a:xfrm>
          <a:prstGeom prst="rect">
            <a:avLst/>
          </a:prstGeom>
          <a:ln w="38100" cap="flat" cmpd="sng" algn="ctr">
            <a:solidFill>
              <a:schemeClr val="lt1"/>
            </a:solidFill>
            <a:prstDash val="solid"/>
            <a:miter lim="800000"/>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t" anchorCtr="0" compatLnSpc="1">
            <a:prstTxWarp prst="textNoShape">
              <a:avLst/>
            </a:prstTxWarp>
          </a:bodyPr>
          <a:lstStyle>
            <a:lvl1pPr marL="284163" indent="-284163"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Font typeface="Arial" charset="0"/>
              <a:buChar char="–"/>
              <a:defRPr lang="en-US" sz="1800" kern="1200" dirty="0" smtClean="0">
                <a:solidFill>
                  <a:schemeClr val="tx1"/>
                </a:solidFill>
                <a:latin typeface="+mn-lt"/>
                <a:ea typeface="+mn-ea"/>
                <a:cs typeface="+mn-cs"/>
              </a:defRPr>
            </a:lvl2pPr>
            <a:lvl3pPr marL="1143000" indent="-285750" algn="l" rtl="0" eaLnBrk="1" fontAlgn="base" hangingPunct="1">
              <a:lnSpc>
                <a:spcPct val="100000"/>
              </a:lnSpc>
              <a:spcBef>
                <a:spcPct val="20000"/>
              </a:spcBef>
              <a:spcAft>
                <a:spcPct val="0"/>
              </a:spcAft>
              <a:buFont typeface="Arial" pitchFamily="34" charset="0"/>
              <a:buChar char="•"/>
              <a:defRPr lang="en-US" sz="1800" kern="1200" dirty="0" smtClean="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lt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en-US" sz="2000" smtClean="0"/>
              <a:t>Which of the database objects have we used so far?</a:t>
            </a:r>
            <a:endParaRPr lang="en-US" sz="2000"/>
          </a:p>
        </p:txBody>
      </p:sp>
    </p:spTree>
    <p:extLst>
      <p:ext uri="{BB962C8B-B14F-4D97-AF65-F5344CB8AC3E}">
        <p14:creationId xmlns:p14="http://schemas.microsoft.com/office/powerpoint/2010/main" val="416529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childTnLst>
                                </p:cTn>
                              </p:par>
                            </p:childTnLst>
                          </p:cTn>
                        </p:par>
                        <p:par>
                          <p:cTn id="60" fill="hold">
                            <p:stCondLst>
                              <p:cond delay="14000"/>
                            </p:stCondLst>
                            <p:childTnLst>
                              <p:par>
                                <p:cTn id="61" presetID="10" presetClass="entr" presetSubtype="0" fill="hold" nodeType="afterEffect">
                                  <p:stCondLst>
                                    <p:cond delay="0"/>
                                  </p:stCondLst>
                                  <p:childTnLst>
                                    <p:set>
                                      <p:cBhvr>
                                        <p:cTn id="62" dur="1" fill="hold">
                                          <p:stCondLst>
                                            <p:cond delay="0"/>
                                          </p:stCondLst>
                                        </p:cTn>
                                        <p:tgtEl>
                                          <p:spTgt spid="1030"/>
                                        </p:tgtEl>
                                        <p:attrNameLst>
                                          <p:attrName>style.visibility</p:attrName>
                                        </p:attrNameLst>
                                      </p:cBhvr>
                                      <p:to>
                                        <p:strVal val="visible"/>
                                      </p:to>
                                    </p:set>
                                    <p:animEffect transition="in" filter="fade">
                                      <p:cBhvr>
                                        <p:cTn id="63" dur="1000"/>
                                        <p:tgtEl>
                                          <p:spTgt spid="1030"/>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childTnLst>
                                </p:cTn>
                              </p:par>
                            </p:childTnLst>
                          </p:cTn>
                        </p:par>
                        <p:par>
                          <p:cTn id="68" fill="hold">
                            <p:stCondLst>
                              <p:cond delay="16000"/>
                            </p:stCondLst>
                            <p:childTnLst>
                              <p:par>
                                <p:cTn id="69" presetID="10" presetClass="entr" presetSubtype="0" fill="hold" nodeType="after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1000"/>
                                        <p:tgtEl>
                                          <p:spTgt spid="29"/>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3" grpId="0" animBg="1"/>
      <p:bldP spid="14" grpId="0" animBg="1"/>
      <p:bldP spid="15" grpId="0" animBg="1"/>
      <p:bldP spid="16" grpId="0" animBg="1"/>
      <p:bldP spid="17" grpId="0" animBg="1"/>
      <p:bldP spid="22" grpId="0" animBg="1"/>
      <p:bldP spid="37" grpId="0" animBg="1"/>
      <p:bldP spid="26" grpId="0" uiExpand="1" animBg="1"/>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A7C481EB-8F30-4DBE-97E4-C47F16554C60}">
  <ds:schemaRefs>
    <ds:schemaRef ds:uri="http://purl.org/dc/elements/1.1/"/>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C51E3F3D-533D-45C6-AFF2-FAB3E4E07C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14994</TotalTime>
  <Words>2460</Words>
  <Application>Microsoft Office PowerPoint</Application>
  <PresentationFormat>On-screen Show (4:3)</PresentationFormat>
  <Paragraphs>385</Paragraphs>
  <Slides>35</Slides>
  <Notes>13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38" baseType="lpstr">
      <vt:lpstr>Theme_3</vt:lpstr>
      <vt:lpstr>1_Theme_3</vt:lpstr>
      <vt:lpstr>Microsoft Word 97 - 2003 Document</vt:lpstr>
      <vt:lpstr>PowerPoint Presentation</vt:lpstr>
      <vt:lpstr>Icons Used</vt:lpstr>
      <vt:lpstr>Overview</vt:lpstr>
      <vt:lpstr>Objectives</vt:lpstr>
      <vt:lpstr>Scenario</vt:lpstr>
      <vt:lpstr>Database Tables</vt:lpstr>
      <vt:lpstr>Schema Diagram</vt:lpstr>
      <vt:lpstr>Scenario</vt:lpstr>
      <vt:lpstr>Database Objects</vt:lpstr>
      <vt:lpstr>Views</vt:lpstr>
      <vt:lpstr>Views (Contd.) </vt:lpstr>
      <vt:lpstr>Scenario</vt:lpstr>
      <vt:lpstr>Simple View</vt:lpstr>
      <vt:lpstr>Inline View</vt:lpstr>
      <vt:lpstr>Scenario</vt:lpstr>
      <vt:lpstr>Inline View (Contd.)</vt:lpstr>
      <vt:lpstr> Index </vt:lpstr>
      <vt:lpstr>Index Architecture</vt:lpstr>
      <vt:lpstr>Index Architecture (Contd.)</vt:lpstr>
      <vt:lpstr>Indexes</vt:lpstr>
      <vt:lpstr>Scenario</vt:lpstr>
      <vt:lpstr>Indexes (Contd.)</vt:lpstr>
      <vt:lpstr>Scenario</vt:lpstr>
      <vt:lpstr>Unique Index</vt:lpstr>
      <vt:lpstr>Questions</vt:lpstr>
      <vt:lpstr>Activity</vt:lpstr>
      <vt:lpstr>Lend a Hand</vt:lpstr>
      <vt:lpstr>Lend a Hand: Solution</vt:lpstr>
      <vt:lpstr>Lend a Hand: Solution (Contd.)</vt:lpstr>
      <vt:lpstr>Hands-on</vt:lpstr>
      <vt:lpstr>Check Your Understanding</vt:lpstr>
      <vt:lpstr>Summary</vt:lpstr>
      <vt:lpstr>Source</vt:lpstr>
      <vt:lpstr>Change Log</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 and Indexes</dc:title>
  <dc:creator>AssetDevelopmentTeam@cognizant.com</dc:creator>
  <cp:lastModifiedBy>332822</cp:lastModifiedBy>
  <cp:revision>818</cp:revision>
  <dcterms:created xsi:type="dcterms:W3CDTF">2011-06-15T11:24:59Z</dcterms:created>
  <dcterms:modified xsi:type="dcterms:W3CDTF">2013-05-17T12:56:32Z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