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modernComment_7FFFD9A0_3DA4FE46.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14" r:id="rId5"/>
  </p:sldMasterIdLst>
  <p:notesMasterIdLst>
    <p:notesMasterId r:id="rId40"/>
  </p:notesMasterIdLst>
  <p:handoutMasterIdLst>
    <p:handoutMasterId r:id="rId41"/>
  </p:handoutMasterIdLst>
  <p:sldIdLst>
    <p:sldId id="306" r:id="rId6"/>
    <p:sldId id="2147473837" r:id="rId7"/>
    <p:sldId id="2147473854" r:id="rId8"/>
    <p:sldId id="2147473839" r:id="rId9"/>
    <p:sldId id="2147473840" r:id="rId10"/>
    <p:sldId id="2147473841" r:id="rId11"/>
    <p:sldId id="2147473822" r:id="rId12"/>
    <p:sldId id="2147473842" r:id="rId13"/>
    <p:sldId id="2147473843" r:id="rId14"/>
    <p:sldId id="2147473844" r:id="rId15"/>
    <p:sldId id="2147473845" r:id="rId16"/>
    <p:sldId id="2147473846" r:id="rId17"/>
    <p:sldId id="2147473847" r:id="rId18"/>
    <p:sldId id="2147473848" r:id="rId19"/>
    <p:sldId id="2147473849" r:id="rId20"/>
    <p:sldId id="2147473850" r:id="rId21"/>
    <p:sldId id="2147473851" r:id="rId22"/>
    <p:sldId id="2147473852" r:id="rId23"/>
    <p:sldId id="2147473824" r:id="rId24"/>
    <p:sldId id="2147473825" r:id="rId25"/>
    <p:sldId id="2147473829" r:id="rId26"/>
    <p:sldId id="2147473826" r:id="rId27"/>
    <p:sldId id="2147473827" r:id="rId28"/>
    <p:sldId id="2147473755" r:id="rId29"/>
    <p:sldId id="2147473780" r:id="rId30"/>
    <p:sldId id="2147471378" r:id="rId31"/>
    <p:sldId id="2147473828" r:id="rId32"/>
    <p:sldId id="2147473836" r:id="rId33"/>
    <p:sldId id="2147473830" r:id="rId34"/>
    <p:sldId id="2147473831" r:id="rId35"/>
    <p:sldId id="2147473832" r:id="rId36"/>
    <p:sldId id="2147473833" r:id="rId37"/>
    <p:sldId id="2147473834" r:id="rId38"/>
    <p:sldId id="2147473835" r:id="rId39"/>
  </p:sldIdLst>
  <p:sldSz cx="12192000" cy="6858000"/>
  <p:notesSz cx="6858000" cy="9144000"/>
  <p:custDataLst>
    <p:tags r:id="rId42"/>
  </p:custDataLst>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2BADDE-B875-B04E-9368-B7E65E869F11}">
          <p14:sldIdLst>
            <p14:sldId id="306"/>
            <p14:sldId id="2147473837"/>
            <p14:sldId id="2147473854"/>
            <p14:sldId id="2147473839"/>
            <p14:sldId id="2147473840"/>
            <p14:sldId id="2147473841"/>
            <p14:sldId id="2147473822"/>
            <p14:sldId id="2147473842"/>
            <p14:sldId id="2147473843"/>
            <p14:sldId id="2147473844"/>
            <p14:sldId id="2147473845"/>
            <p14:sldId id="2147473846"/>
            <p14:sldId id="2147473847"/>
            <p14:sldId id="2147473848"/>
            <p14:sldId id="2147473849"/>
            <p14:sldId id="2147473850"/>
            <p14:sldId id="2147473851"/>
            <p14:sldId id="2147473852"/>
          </p14:sldIdLst>
        </p14:section>
        <p14:section name="Appendix" id="{FDFBB542-12D2-4EF6-BC17-26394305FCE4}">
          <p14:sldIdLst>
            <p14:sldId id="2147473824"/>
            <p14:sldId id="2147473825"/>
            <p14:sldId id="2147473829"/>
            <p14:sldId id="2147473826"/>
            <p14:sldId id="2147473827"/>
            <p14:sldId id="2147473755"/>
            <p14:sldId id="2147473780"/>
            <p14:sldId id="2147471378"/>
            <p14:sldId id="2147473828"/>
            <p14:sldId id="2147473836"/>
            <p14:sldId id="2147473830"/>
            <p14:sldId id="2147473831"/>
            <p14:sldId id="2147473832"/>
            <p14:sldId id="2147473833"/>
            <p14:sldId id="2147473834"/>
            <p14:sldId id="2147473835"/>
          </p14:sldIdLst>
        </p14:section>
      </p14:sectionLst>
    </p:ext>
    <p:ext uri="{EFAFB233-063F-42B5-8137-9DF3F51BA10A}">
      <p15:sldGuideLst xmlns:p15="http://schemas.microsoft.com/office/powerpoint/2012/main">
        <p15:guide id="1" orient="horz" pos="2832" userDrawn="1">
          <p15:clr>
            <a:srgbClr val="A4A3A4"/>
          </p15:clr>
        </p15:guide>
        <p15:guide id="2" pos="3840" userDrawn="1">
          <p15:clr>
            <a:srgbClr val="A4A3A4"/>
          </p15:clr>
        </p15:guide>
        <p15:guide id="3" orient="horz" pos="4096" userDrawn="1">
          <p15:clr>
            <a:srgbClr val="A4A3A4"/>
          </p15:clr>
        </p15:guide>
        <p15:guide id="4" orient="horz" pos="1296" userDrawn="1">
          <p15:clr>
            <a:srgbClr val="A4A3A4"/>
          </p15:clr>
        </p15:guide>
        <p15:guide id="5" pos="480" userDrawn="1">
          <p15:clr>
            <a:srgbClr val="A4A3A4"/>
          </p15:clr>
        </p15:guide>
        <p15:guide id="6" pos="7400" userDrawn="1">
          <p15:clr>
            <a:srgbClr val="A4A3A4"/>
          </p15:clr>
        </p15:guide>
        <p15:guide id="7" pos="5581" userDrawn="1">
          <p15:clr>
            <a:srgbClr val="A4A3A4"/>
          </p15:clr>
        </p15:guide>
        <p15:guide id="8" pos="5712" userDrawn="1">
          <p15:clr>
            <a:srgbClr val="A4A3A4"/>
          </p15:clr>
        </p15:guide>
        <p15:guide id="9" pos="2088" userDrawn="1">
          <p15:clr>
            <a:srgbClr val="A4A3A4"/>
          </p15:clr>
        </p15:guide>
        <p15:guide id="10" pos="5016" userDrawn="1">
          <p15:clr>
            <a:srgbClr val="A4A3A4"/>
          </p15:clr>
        </p15:guide>
        <p15:guide id="11" pos="3775" userDrawn="1">
          <p15:clr>
            <a:srgbClr val="A4A3A4"/>
          </p15:clr>
        </p15:guide>
        <p15:guide id="12" pos="4272" userDrawn="1">
          <p15:clr>
            <a:srgbClr val="A4A3A4"/>
          </p15:clr>
        </p15:guide>
        <p15:guide id="13" pos="1972" userDrawn="1">
          <p15:clr>
            <a:srgbClr val="A4A3A4"/>
          </p15:clr>
        </p15:guide>
        <p15:guide id="14" pos="2616" userDrawn="1">
          <p15:clr>
            <a:srgbClr val="A4A3A4"/>
          </p15:clr>
        </p15:guide>
        <p15:guide id="15" pos="2688" userDrawn="1">
          <p15:clr>
            <a:srgbClr val="A4A3A4"/>
          </p15:clr>
        </p15:guide>
        <p15:guide id="16" pos="509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2D461A-816A-4BE2-EECA-EBEFDBE77CDB}" name="Katta, Nareen" initials="" userId="S::nareen.katta@abbvie.com::78a164ff-cbfb-4801-8e78-90a817c57eac" providerId="AD"/>
  <p188:author id="{1299684F-0B8B-D260-32BB-F354814160A9}" name="Shabestari, Omid" initials="SO" userId="S::omid.shabestari@abbvie.com::435dae22-a441-4cdb-b532-fc66e4e66660" providerId="AD"/>
  <p188:author id="{61EA0B67-52F9-51B0-A70C-BD2C4E81725D}" name="Reynolds, Erin" initials="RE" userId="S::erin.reynolds@Abbvie.com::594c80e4-df79-4fcc-84b1-9cdd5bf602dc" providerId="AD"/>
  <p188:author id="{9A4B2193-41CA-72F6-10C8-DE6E81C9A28B}" name="Sweet, Cassandra" initials="SC" userId="S::cassandra.sweet@abbvie.com::85f574cf-afb8-4052-b434-a0826a6823de" providerId="AD"/>
  <p188:author id="{A02B6A9A-4469-E445-E18C-7C8A462BD345}" name="Carter, Emily" initials="CE" userId="S::emily.carter@abbvie.com::5a0f2c60-2662-469f-a3c0-67cc986ad3b5" providerId="AD"/>
  <p188:author id="{A3F3FFA4-76A9-EC51-14DC-7B208F706EA3}" name="Murugesan, Manu" initials="MM" userId="S::manu.murugesan@abbvie.com::60fd70ad-e95a-4f26-a912-938eb73550da" providerId="AD"/>
  <p188:author id="{A3E1CEA9-338A-EC91-BB15-271F71AAE274}" name="Holyszko, Elle" initials="" userId="S::eleanor.holyszko@abbvie.com::e309720f-52ee-4d00-8078-e5888e68940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A9A"/>
    <a:srgbClr val="FFFFFF"/>
    <a:srgbClr val="071D49"/>
    <a:srgbClr val="0066F5"/>
    <a:srgbClr val="B5D8FA"/>
    <a:srgbClr val="A6B5E0"/>
    <a:srgbClr val="EDF0FF"/>
    <a:srgbClr val="2E4F6A"/>
    <a:srgbClr val="00A1FF"/>
    <a:srgbClr val="0618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8CD85-73ED-43CC-91DF-58F2CC14162F}" v="2547" dt="2024-04-16T16:22:04.427"/>
    <p1510:client id="{AD514BCB-A7B0-4E62-BCD7-96529A304DA5}" v="1011" dt="2024-04-16T16:09:34.47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345" y="606"/>
      </p:cViewPr>
      <p:guideLst>
        <p:guide orient="horz" pos="2832"/>
        <p:guide pos="3840"/>
        <p:guide orient="horz" pos="4096"/>
        <p:guide orient="horz" pos="1296"/>
        <p:guide pos="480"/>
        <p:guide pos="7400"/>
        <p:guide pos="5581"/>
        <p:guide pos="5712"/>
        <p:guide pos="2088"/>
        <p:guide pos="5016"/>
        <p:guide pos="3775"/>
        <p:guide pos="4272"/>
        <p:guide pos="1972"/>
        <p:guide pos="2616"/>
        <p:guide pos="2688"/>
        <p:guide pos="5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gs" Target="tags/tag1.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comments/modernComment_7FFFD9A0_3DA4FE46.xml><?xml version="1.0" encoding="utf-8"?>
<p188:cmLst xmlns:a="http://schemas.openxmlformats.org/drawingml/2006/main" xmlns:r="http://schemas.openxmlformats.org/officeDocument/2006/relationships" xmlns:p188="http://schemas.microsoft.com/office/powerpoint/2018/8/main">
  <p188:cm id="{09E657AC-7FA8-7241-B75A-6BE105A7D0A6}" authorId="{C32D461A-816A-4BE2-EECA-EBEFDBE77CDB}" created="2024-04-15T20:09:23.712">
    <ac:deMkLst xmlns:ac="http://schemas.microsoft.com/office/drawing/2013/main/command">
      <pc:docMk xmlns:pc="http://schemas.microsoft.com/office/powerpoint/2013/main/command"/>
      <pc:sldMk xmlns:pc="http://schemas.microsoft.com/office/powerpoint/2013/main/command" cId="1034223174" sldId="2147473824"/>
      <ac:spMk id="3" creationId="{F6201F50-FFC3-A060-F5D1-79B4AAFE5D96}"/>
    </ac:deMkLst>
    <p188:txBody>
      <a:bodyPr/>
      <a:lstStyle/>
      <a:p>
        <a:r>
          <a:rPr lang="en-US"/>
          <a:t>Capture thought leadership  [@Breyette, Thierry A]</a:t>
        </a:r>
      </a:p>
    </p188:txBody>
  </p188:cm>
</p188: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46B644-6ADD-2A47-8DAB-E9C5F72D7E4A}" type="doc">
      <dgm:prSet loTypeId="urn:microsoft.com/office/officeart/2005/8/layout/hProcess4" loCatId="" qsTypeId="urn:microsoft.com/office/officeart/2005/8/quickstyle/simple1" qsCatId="simple" csTypeId="urn:microsoft.com/office/officeart/2005/8/colors/accent0_3" csCatId="mainScheme" phldr="1"/>
      <dgm:spPr/>
      <dgm:t>
        <a:bodyPr/>
        <a:lstStyle/>
        <a:p>
          <a:endParaRPr lang="en-US"/>
        </a:p>
      </dgm:t>
    </dgm:pt>
    <dgm:pt modelId="{B806DD60-2822-C942-9848-8573F39EC861}">
      <dgm:prSet phldrT="[Text]"/>
      <dgm:spPr/>
      <dgm:t>
        <a:bodyPr/>
        <a:lstStyle/>
        <a:p>
          <a:r>
            <a:rPr lang="en-US"/>
            <a:t>Precision Medicine</a:t>
          </a:r>
        </a:p>
      </dgm:t>
    </dgm:pt>
    <dgm:pt modelId="{4116E826-1A04-AF41-BFAE-BC783533AAE1}" type="parTrans" cxnId="{68FE7290-2D25-C54D-9B0C-F9600DEE2BF6}">
      <dgm:prSet/>
      <dgm:spPr/>
      <dgm:t>
        <a:bodyPr/>
        <a:lstStyle/>
        <a:p>
          <a:endParaRPr lang="en-US"/>
        </a:p>
      </dgm:t>
    </dgm:pt>
    <dgm:pt modelId="{1C2193A1-3772-A547-8939-2A46F49E26FB}" type="sibTrans" cxnId="{68FE7290-2D25-C54D-9B0C-F9600DEE2BF6}">
      <dgm:prSet/>
      <dgm:spPr/>
      <dgm:t>
        <a:bodyPr/>
        <a:lstStyle/>
        <a:p>
          <a:endParaRPr lang="en-US"/>
        </a:p>
      </dgm:t>
    </dgm:pt>
    <dgm:pt modelId="{BEAD353A-470B-5449-A91F-12F2B0643EC1}">
      <dgm:prSet phldrT="[Text]"/>
      <dgm:spPr/>
      <dgm:t>
        <a:bodyPr/>
        <a:lstStyle/>
        <a:p>
          <a:r>
            <a:rPr lang="en-US"/>
            <a:t>Patient Subtyping</a:t>
          </a:r>
        </a:p>
      </dgm:t>
    </dgm:pt>
    <dgm:pt modelId="{C2151876-3A3F-0E4F-8219-2A81199EBA79}" type="parTrans" cxnId="{49141202-8752-884D-9E43-AD03E8BBDC5E}">
      <dgm:prSet/>
      <dgm:spPr/>
      <dgm:t>
        <a:bodyPr/>
        <a:lstStyle/>
        <a:p>
          <a:endParaRPr lang="en-US"/>
        </a:p>
      </dgm:t>
    </dgm:pt>
    <dgm:pt modelId="{4E9F06AC-CAEB-C64B-88BD-D4F96B505B97}" type="sibTrans" cxnId="{49141202-8752-884D-9E43-AD03E8BBDC5E}">
      <dgm:prSet/>
      <dgm:spPr/>
      <dgm:t>
        <a:bodyPr/>
        <a:lstStyle/>
        <a:p>
          <a:endParaRPr lang="en-US"/>
        </a:p>
      </dgm:t>
    </dgm:pt>
    <dgm:pt modelId="{29A44B83-BA5B-DE49-A2E5-86E8534DEEAD}">
      <dgm:prSet phldrT="[Text]"/>
      <dgm:spPr/>
      <dgm:t>
        <a:bodyPr/>
        <a:lstStyle/>
        <a:p>
          <a:r>
            <a:rPr lang="en-US"/>
            <a:t>Biomarker identification</a:t>
          </a:r>
        </a:p>
      </dgm:t>
    </dgm:pt>
    <dgm:pt modelId="{8FC0A534-E666-F644-A50E-5DA81DA7AB29}" type="parTrans" cxnId="{AFCBDB08-55E1-7742-B8BB-35DB38D20504}">
      <dgm:prSet/>
      <dgm:spPr/>
      <dgm:t>
        <a:bodyPr/>
        <a:lstStyle/>
        <a:p>
          <a:endParaRPr lang="en-US"/>
        </a:p>
      </dgm:t>
    </dgm:pt>
    <dgm:pt modelId="{EF87FAC4-60DC-934F-B7B3-047AC7BE2B7B}" type="sibTrans" cxnId="{AFCBDB08-55E1-7742-B8BB-35DB38D20504}">
      <dgm:prSet/>
      <dgm:spPr/>
      <dgm:t>
        <a:bodyPr/>
        <a:lstStyle/>
        <a:p>
          <a:endParaRPr lang="en-US"/>
        </a:p>
      </dgm:t>
    </dgm:pt>
    <dgm:pt modelId="{80BA8924-F450-D44D-B6A6-2A69B30220FD}">
      <dgm:prSet phldrT="[Text]"/>
      <dgm:spPr/>
      <dgm:t>
        <a:bodyPr/>
        <a:lstStyle/>
        <a:p>
          <a:r>
            <a:rPr lang="en-US"/>
            <a:t>Early Development</a:t>
          </a:r>
        </a:p>
      </dgm:t>
    </dgm:pt>
    <dgm:pt modelId="{E6338B05-3182-3848-A33F-6D6A2AAC67D7}" type="parTrans" cxnId="{9D4A40D9-07B5-CB43-A415-5AF6709CB6E3}">
      <dgm:prSet/>
      <dgm:spPr/>
      <dgm:t>
        <a:bodyPr/>
        <a:lstStyle/>
        <a:p>
          <a:endParaRPr lang="en-US"/>
        </a:p>
      </dgm:t>
    </dgm:pt>
    <dgm:pt modelId="{79C76A32-38F9-784C-897E-948F95FC96FD}" type="sibTrans" cxnId="{9D4A40D9-07B5-CB43-A415-5AF6709CB6E3}">
      <dgm:prSet/>
      <dgm:spPr/>
      <dgm:t>
        <a:bodyPr/>
        <a:lstStyle/>
        <a:p>
          <a:endParaRPr lang="en-US"/>
        </a:p>
      </dgm:t>
    </dgm:pt>
    <dgm:pt modelId="{C3553BA2-17CE-4E47-94A8-1454186220FB}">
      <dgm:prSet phldrT="[Text]"/>
      <dgm:spPr/>
      <dgm:t>
        <a:bodyPr/>
        <a:lstStyle/>
        <a:p>
          <a:r>
            <a:rPr lang="en-US"/>
            <a:t>Dose Escalation</a:t>
          </a:r>
        </a:p>
      </dgm:t>
    </dgm:pt>
    <dgm:pt modelId="{D6C2E617-F758-C646-93F7-C65CB06864ED}" type="parTrans" cxnId="{DF3F27CC-09F2-B644-871C-2DCAA87FFCBC}">
      <dgm:prSet/>
      <dgm:spPr/>
      <dgm:t>
        <a:bodyPr/>
        <a:lstStyle/>
        <a:p>
          <a:endParaRPr lang="en-US"/>
        </a:p>
      </dgm:t>
    </dgm:pt>
    <dgm:pt modelId="{A7BFFC49-BC4A-084B-8530-EC856F305F04}" type="sibTrans" cxnId="{DF3F27CC-09F2-B644-871C-2DCAA87FFCBC}">
      <dgm:prSet/>
      <dgm:spPr/>
      <dgm:t>
        <a:bodyPr/>
        <a:lstStyle/>
        <a:p>
          <a:endParaRPr lang="en-US"/>
        </a:p>
      </dgm:t>
    </dgm:pt>
    <dgm:pt modelId="{C9EA0771-9330-D34D-BF94-E203CCB45A76}">
      <dgm:prSet phldrT="[Text]"/>
      <dgm:spPr/>
      <dgm:t>
        <a:bodyPr/>
        <a:lstStyle/>
        <a:p>
          <a:r>
            <a:rPr lang="en-US"/>
            <a:t>Site and Patient segmentation</a:t>
          </a:r>
        </a:p>
      </dgm:t>
    </dgm:pt>
    <dgm:pt modelId="{5AA31908-C251-4541-8B2E-9FFE446D82DD}" type="parTrans" cxnId="{B72BE09E-A2A0-DC46-9225-3BB2E5279F67}">
      <dgm:prSet/>
      <dgm:spPr/>
      <dgm:t>
        <a:bodyPr/>
        <a:lstStyle/>
        <a:p>
          <a:endParaRPr lang="en-US"/>
        </a:p>
      </dgm:t>
    </dgm:pt>
    <dgm:pt modelId="{32160835-CF01-1246-9861-C8A8985D3E19}" type="sibTrans" cxnId="{B72BE09E-A2A0-DC46-9225-3BB2E5279F67}">
      <dgm:prSet/>
      <dgm:spPr/>
      <dgm:t>
        <a:bodyPr/>
        <a:lstStyle/>
        <a:p>
          <a:endParaRPr lang="en-US"/>
        </a:p>
      </dgm:t>
    </dgm:pt>
    <dgm:pt modelId="{697F1FCE-A9F4-F045-B852-265DB8382E81}">
      <dgm:prSet phldrT="[Text]"/>
      <dgm:spPr/>
      <dgm:t>
        <a:bodyPr/>
        <a:lstStyle/>
        <a:p>
          <a:r>
            <a:rPr lang="en-US"/>
            <a:t>Late Development</a:t>
          </a:r>
        </a:p>
      </dgm:t>
    </dgm:pt>
    <dgm:pt modelId="{330E7A54-18CE-7C4B-BA75-55934BD6D756}" type="parTrans" cxnId="{9F6F5FF7-9A44-534D-9AE8-AD62241A3AE4}">
      <dgm:prSet/>
      <dgm:spPr/>
      <dgm:t>
        <a:bodyPr/>
        <a:lstStyle/>
        <a:p>
          <a:endParaRPr lang="en-US"/>
        </a:p>
      </dgm:t>
    </dgm:pt>
    <dgm:pt modelId="{CF212F0D-4049-D543-8794-FCA973603BCC}" type="sibTrans" cxnId="{9F6F5FF7-9A44-534D-9AE8-AD62241A3AE4}">
      <dgm:prSet/>
      <dgm:spPr/>
      <dgm:t>
        <a:bodyPr/>
        <a:lstStyle/>
        <a:p>
          <a:endParaRPr lang="en-US"/>
        </a:p>
      </dgm:t>
    </dgm:pt>
    <dgm:pt modelId="{7E10E3D6-FA04-DB47-80EA-A143015015AC}">
      <dgm:prSet phldrT="[Text]"/>
      <dgm:spPr/>
      <dgm:t>
        <a:bodyPr/>
        <a:lstStyle/>
        <a:p>
          <a:r>
            <a:rPr lang="en-US"/>
            <a:t>Trial execution oversight</a:t>
          </a:r>
        </a:p>
      </dgm:t>
    </dgm:pt>
    <dgm:pt modelId="{C95E70D2-D312-D748-9D4E-2E8A69364E73}" type="parTrans" cxnId="{F890CCE6-1F3A-8147-A577-1F3B52F39259}">
      <dgm:prSet/>
      <dgm:spPr/>
      <dgm:t>
        <a:bodyPr/>
        <a:lstStyle/>
        <a:p>
          <a:endParaRPr lang="en-US"/>
        </a:p>
      </dgm:t>
    </dgm:pt>
    <dgm:pt modelId="{53ACAC53-A9E6-C849-A679-726FCA9FDF9C}" type="sibTrans" cxnId="{F890CCE6-1F3A-8147-A577-1F3B52F39259}">
      <dgm:prSet/>
      <dgm:spPr/>
      <dgm:t>
        <a:bodyPr/>
        <a:lstStyle/>
        <a:p>
          <a:endParaRPr lang="en-US"/>
        </a:p>
      </dgm:t>
    </dgm:pt>
    <dgm:pt modelId="{C6EF9AA5-D69E-034C-B0CF-07BFB0AFC263}">
      <dgm:prSet phldrT="[Text]"/>
      <dgm:spPr/>
      <dgm:t>
        <a:bodyPr/>
        <a:lstStyle/>
        <a:p>
          <a:r>
            <a:rPr lang="en-US"/>
            <a:t>Risk management</a:t>
          </a:r>
        </a:p>
      </dgm:t>
    </dgm:pt>
    <dgm:pt modelId="{CA44B385-4C4F-1C47-801E-FCD6FEA727C2}" type="parTrans" cxnId="{5B99C633-2A6C-E145-99C3-871351E2232E}">
      <dgm:prSet/>
      <dgm:spPr/>
      <dgm:t>
        <a:bodyPr/>
        <a:lstStyle/>
        <a:p>
          <a:endParaRPr lang="en-US"/>
        </a:p>
      </dgm:t>
    </dgm:pt>
    <dgm:pt modelId="{A190B4DB-472B-4B4F-A7F5-8AE108986CA3}" type="sibTrans" cxnId="{5B99C633-2A6C-E145-99C3-871351E2232E}">
      <dgm:prSet/>
      <dgm:spPr/>
      <dgm:t>
        <a:bodyPr/>
        <a:lstStyle/>
        <a:p>
          <a:endParaRPr lang="en-US"/>
        </a:p>
      </dgm:t>
    </dgm:pt>
    <dgm:pt modelId="{8E7DD995-7AD5-B64A-9B5C-9666C46815A0}">
      <dgm:prSet phldrT="[Text]"/>
      <dgm:spPr/>
      <dgm:t>
        <a:bodyPr/>
        <a:lstStyle/>
        <a:p>
          <a:r>
            <a:rPr lang="en-US"/>
            <a:t>Safety </a:t>
          </a:r>
        </a:p>
      </dgm:t>
    </dgm:pt>
    <dgm:pt modelId="{68858B12-6BCF-C446-94CA-D3B6AFC9C213}" type="parTrans" cxnId="{B7F55C9E-3BAA-554F-9478-2883E9B18C84}">
      <dgm:prSet/>
      <dgm:spPr/>
      <dgm:t>
        <a:bodyPr/>
        <a:lstStyle/>
        <a:p>
          <a:endParaRPr lang="en-US"/>
        </a:p>
      </dgm:t>
    </dgm:pt>
    <dgm:pt modelId="{1BF99260-6821-C645-89EC-EB4FFA78F29D}" type="sibTrans" cxnId="{B7F55C9E-3BAA-554F-9478-2883E9B18C84}">
      <dgm:prSet/>
      <dgm:spPr/>
      <dgm:t>
        <a:bodyPr/>
        <a:lstStyle/>
        <a:p>
          <a:endParaRPr lang="en-US"/>
        </a:p>
      </dgm:t>
    </dgm:pt>
    <dgm:pt modelId="{E516B805-2431-774E-9975-092B5B97FC2A}">
      <dgm:prSet phldrT="[Text]"/>
      <dgm:spPr/>
      <dgm:t>
        <a:bodyPr/>
        <a:lstStyle/>
        <a:p>
          <a:r>
            <a:rPr lang="en-US"/>
            <a:t>Medical Affairs</a:t>
          </a:r>
        </a:p>
      </dgm:t>
    </dgm:pt>
    <dgm:pt modelId="{110CB524-1787-0F44-AF18-80BBB5C953D9}" type="parTrans" cxnId="{F9AE0C1D-8F5F-DD4D-9F80-C4503EF72A1A}">
      <dgm:prSet/>
      <dgm:spPr/>
      <dgm:t>
        <a:bodyPr/>
        <a:lstStyle/>
        <a:p>
          <a:endParaRPr lang="en-US"/>
        </a:p>
      </dgm:t>
    </dgm:pt>
    <dgm:pt modelId="{C3F99845-24A2-6243-A06D-B11E6DECF991}" type="sibTrans" cxnId="{F9AE0C1D-8F5F-DD4D-9F80-C4503EF72A1A}">
      <dgm:prSet/>
      <dgm:spPr/>
      <dgm:t>
        <a:bodyPr/>
        <a:lstStyle/>
        <a:p>
          <a:endParaRPr lang="en-US"/>
        </a:p>
      </dgm:t>
    </dgm:pt>
    <dgm:pt modelId="{FDEF57C1-CF80-0D49-8833-B3235588A795}">
      <dgm:prSet phldrT="[Text]"/>
      <dgm:spPr/>
      <dgm:t>
        <a:bodyPr/>
        <a:lstStyle/>
        <a:p>
          <a:r>
            <a:rPr lang="en-US"/>
            <a:t>Asset Strategy</a:t>
          </a:r>
        </a:p>
      </dgm:t>
    </dgm:pt>
    <dgm:pt modelId="{A4B6AE01-8E3F-7543-ACAF-20B40DDF0800}" type="parTrans" cxnId="{F6509C91-D995-C342-8174-5BE002E53D9C}">
      <dgm:prSet/>
      <dgm:spPr/>
      <dgm:t>
        <a:bodyPr/>
        <a:lstStyle/>
        <a:p>
          <a:endParaRPr lang="en-US"/>
        </a:p>
      </dgm:t>
    </dgm:pt>
    <dgm:pt modelId="{3C7959C0-D08F-6B48-9464-86DB100820B4}" type="sibTrans" cxnId="{F6509C91-D995-C342-8174-5BE002E53D9C}">
      <dgm:prSet/>
      <dgm:spPr/>
      <dgm:t>
        <a:bodyPr/>
        <a:lstStyle/>
        <a:p>
          <a:endParaRPr lang="en-US"/>
        </a:p>
      </dgm:t>
    </dgm:pt>
    <dgm:pt modelId="{7FA446C0-631D-D74C-A79E-84E83BCE2760}">
      <dgm:prSet phldrT="[Text]"/>
      <dgm:spPr/>
      <dgm:t>
        <a:bodyPr/>
        <a:lstStyle/>
        <a:p>
          <a:r>
            <a:rPr lang="en-US"/>
            <a:t>Scenario Planning</a:t>
          </a:r>
        </a:p>
      </dgm:t>
    </dgm:pt>
    <dgm:pt modelId="{B65D7A19-2208-BA4C-BB48-E08B083F01EB}" type="parTrans" cxnId="{794DE6D8-CF13-D841-936E-0385AD341585}">
      <dgm:prSet/>
      <dgm:spPr/>
      <dgm:t>
        <a:bodyPr/>
        <a:lstStyle/>
        <a:p>
          <a:endParaRPr lang="en-US"/>
        </a:p>
      </dgm:t>
    </dgm:pt>
    <dgm:pt modelId="{15334A22-3F93-9542-96A3-1C90D4CB4B63}" type="sibTrans" cxnId="{794DE6D8-CF13-D841-936E-0385AD341585}">
      <dgm:prSet/>
      <dgm:spPr/>
      <dgm:t>
        <a:bodyPr/>
        <a:lstStyle/>
        <a:p>
          <a:endParaRPr lang="en-US"/>
        </a:p>
      </dgm:t>
    </dgm:pt>
    <dgm:pt modelId="{3068933F-C1F9-124C-A89A-F19762704B22}">
      <dgm:prSet phldrT="[Text]"/>
      <dgm:spPr/>
      <dgm:t>
        <a:bodyPr/>
        <a:lstStyle/>
        <a:p>
          <a:r>
            <a:rPr lang="en-US"/>
            <a:t>Asset Oversight</a:t>
          </a:r>
        </a:p>
      </dgm:t>
    </dgm:pt>
    <dgm:pt modelId="{2410FC0C-09AE-CE45-9B06-70671772736B}" type="parTrans" cxnId="{CAD7062B-86CA-3048-84B8-BF4039390B95}">
      <dgm:prSet/>
      <dgm:spPr/>
      <dgm:t>
        <a:bodyPr/>
        <a:lstStyle/>
        <a:p>
          <a:endParaRPr lang="en-US"/>
        </a:p>
      </dgm:t>
    </dgm:pt>
    <dgm:pt modelId="{A23C9B5F-1444-D948-A6A6-D65C91EB7F4D}" type="sibTrans" cxnId="{CAD7062B-86CA-3048-84B8-BF4039390B95}">
      <dgm:prSet/>
      <dgm:spPr/>
      <dgm:t>
        <a:bodyPr/>
        <a:lstStyle/>
        <a:p>
          <a:endParaRPr lang="en-US"/>
        </a:p>
      </dgm:t>
    </dgm:pt>
    <dgm:pt modelId="{CB7DFF6C-24ED-3046-8E04-D5C216BE67A5}">
      <dgm:prSet phldrT="[Text]"/>
      <dgm:spPr/>
      <dgm:t>
        <a:bodyPr/>
        <a:lstStyle/>
        <a:p>
          <a:r>
            <a:rPr lang="en-US"/>
            <a:t>Historic Insights</a:t>
          </a:r>
        </a:p>
      </dgm:t>
    </dgm:pt>
    <dgm:pt modelId="{7547619B-966C-6E49-A7A7-BB6E3364E386}" type="parTrans" cxnId="{F44A1007-245C-BE4D-A2AD-54C95567A8B3}">
      <dgm:prSet/>
      <dgm:spPr/>
      <dgm:t>
        <a:bodyPr/>
        <a:lstStyle/>
        <a:p>
          <a:endParaRPr lang="en-US"/>
        </a:p>
      </dgm:t>
    </dgm:pt>
    <dgm:pt modelId="{8C7E733E-9B53-984F-B2F5-6DDF8C706DB0}" type="sibTrans" cxnId="{F44A1007-245C-BE4D-A2AD-54C95567A8B3}">
      <dgm:prSet/>
      <dgm:spPr/>
      <dgm:t>
        <a:bodyPr/>
        <a:lstStyle/>
        <a:p>
          <a:endParaRPr lang="en-US"/>
        </a:p>
      </dgm:t>
    </dgm:pt>
    <dgm:pt modelId="{476B7E90-1299-0B43-80A3-98D80D7DB2C7}">
      <dgm:prSet phldrT="[Text]"/>
      <dgm:spPr/>
      <dgm:t>
        <a:bodyPr/>
        <a:lstStyle/>
        <a:p>
          <a:r>
            <a:rPr lang="en-US"/>
            <a:t>External Insights</a:t>
          </a:r>
        </a:p>
      </dgm:t>
    </dgm:pt>
    <dgm:pt modelId="{B079FF33-47F5-0C4A-8E4B-406803202DBA}" type="parTrans" cxnId="{54F1E2F7-CBAA-EC40-909F-FA6F7E4B7F89}">
      <dgm:prSet/>
      <dgm:spPr/>
      <dgm:t>
        <a:bodyPr/>
        <a:lstStyle/>
        <a:p>
          <a:endParaRPr lang="en-US"/>
        </a:p>
      </dgm:t>
    </dgm:pt>
    <dgm:pt modelId="{99E22E3D-B766-B543-B717-11C6B890BC49}" type="sibTrans" cxnId="{54F1E2F7-CBAA-EC40-909F-FA6F7E4B7F89}">
      <dgm:prSet/>
      <dgm:spPr/>
      <dgm:t>
        <a:bodyPr/>
        <a:lstStyle/>
        <a:p>
          <a:endParaRPr lang="en-US"/>
        </a:p>
      </dgm:t>
    </dgm:pt>
    <dgm:pt modelId="{A725461F-2004-6F48-8EE4-8787F93D983A}">
      <dgm:prSet phldrT="[Text]"/>
      <dgm:spPr/>
      <dgm:t>
        <a:bodyPr/>
        <a:lstStyle/>
        <a:p>
          <a:r>
            <a:rPr lang="en-US"/>
            <a:t>Trial Design and Optimization</a:t>
          </a:r>
        </a:p>
      </dgm:t>
    </dgm:pt>
    <dgm:pt modelId="{B162424E-883B-4A4E-93BD-30564D0BF50E}" type="parTrans" cxnId="{298D1EE4-4FD4-6245-BB86-77DF2FFBEB8C}">
      <dgm:prSet/>
      <dgm:spPr/>
      <dgm:t>
        <a:bodyPr/>
        <a:lstStyle/>
        <a:p>
          <a:endParaRPr lang="en-US"/>
        </a:p>
      </dgm:t>
    </dgm:pt>
    <dgm:pt modelId="{31020EB5-D024-AC4F-9061-AC99E4A21B80}" type="sibTrans" cxnId="{298D1EE4-4FD4-6245-BB86-77DF2FFBEB8C}">
      <dgm:prSet/>
      <dgm:spPr/>
      <dgm:t>
        <a:bodyPr/>
        <a:lstStyle/>
        <a:p>
          <a:endParaRPr lang="en-US"/>
        </a:p>
      </dgm:t>
    </dgm:pt>
    <dgm:pt modelId="{88410EE7-A31D-A646-A9C8-E29CFD08C4EC}">
      <dgm:prSet phldrT="[Text]"/>
      <dgm:spPr/>
      <dgm:t>
        <a:bodyPr/>
        <a:lstStyle/>
        <a:p>
          <a:r>
            <a:rPr lang="en-US"/>
            <a:t>Safety surveillance</a:t>
          </a:r>
        </a:p>
      </dgm:t>
    </dgm:pt>
    <dgm:pt modelId="{282A2605-5F96-6C49-A88D-15EB52389769}" type="parTrans" cxnId="{B3B76730-D9D2-8C49-A980-EDF96120E3FB}">
      <dgm:prSet/>
      <dgm:spPr/>
      <dgm:t>
        <a:bodyPr/>
        <a:lstStyle/>
        <a:p>
          <a:endParaRPr lang="en-US"/>
        </a:p>
      </dgm:t>
    </dgm:pt>
    <dgm:pt modelId="{1D865382-F2CD-B64C-91B7-0F6CCF5ABB68}" type="sibTrans" cxnId="{B3B76730-D9D2-8C49-A980-EDF96120E3FB}">
      <dgm:prSet/>
      <dgm:spPr/>
      <dgm:t>
        <a:bodyPr/>
        <a:lstStyle/>
        <a:p>
          <a:endParaRPr lang="en-US"/>
        </a:p>
      </dgm:t>
    </dgm:pt>
    <dgm:pt modelId="{F8C2B325-E618-194E-9C5A-F5FF8B77945A}">
      <dgm:prSet phldrT="[Text]"/>
      <dgm:spPr/>
      <dgm:t>
        <a:bodyPr/>
        <a:lstStyle/>
        <a:p>
          <a:r>
            <a:rPr lang="en-US"/>
            <a:t>Risk predication</a:t>
          </a:r>
        </a:p>
      </dgm:t>
    </dgm:pt>
    <dgm:pt modelId="{AA360ED1-FE73-0349-8469-C134888ACB5E}" type="parTrans" cxnId="{4D02A4DC-E264-0F40-ACF2-4ED8DF760F63}">
      <dgm:prSet/>
      <dgm:spPr/>
      <dgm:t>
        <a:bodyPr/>
        <a:lstStyle/>
        <a:p>
          <a:endParaRPr lang="en-US"/>
        </a:p>
      </dgm:t>
    </dgm:pt>
    <dgm:pt modelId="{09A4827C-6A17-6F4B-984B-A7BA0245FEA1}" type="sibTrans" cxnId="{4D02A4DC-E264-0F40-ACF2-4ED8DF760F63}">
      <dgm:prSet/>
      <dgm:spPr/>
      <dgm:t>
        <a:bodyPr/>
        <a:lstStyle/>
        <a:p>
          <a:endParaRPr lang="en-US"/>
        </a:p>
      </dgm:t>
    </dgm:pt>
    <dgm:pt modelId="{C5F3BD24-5C4A-8248-B930-F8E3A4494420}">
      <dgm:prSet phldrT="[Text]"/>
      <dgm:spPr/>
      <dgm:t>
        <a:bodyPr/>
        <a:lstStyle/>
        <a:p>
          <a:r>
            <a:rPr lang="en-US"/>
            <a:t>Patient segmentation</a:t>
          </a:r>
        </a:p>
      </dgm:t>
    </dgm:pt>
    <dgm:pt modelId="{CBA53268-28BE-744F-838E-A8260648D66D}" type="parTrans" cxnId="{BE5B28AC-D2F4-0944-A05A-7219CDAB14DD}">
      <dgm:prSet/>
      <dgm:spPr/>
      <dgm:t>
        <a:bodyPr/>
        <a:lstStyle/>
        <a:p>
          <a:endParaRPr lang="en-US"/>
        </a:p>
      </dgm:t>
    </dgm:pt>
    <dgm:pt modelId="{EA4C6FB6-9387-F645-BB67-CDAE0E821795}" type="sibTrans" cxnId="{BE5B28AC-D2F4-0944-A05A-7219CDAB14DD}">
      <dgm:prSet/>
      <dgm:spPr/>
      <dgm:t>
        <a:bodyPr/>
        <a:lstStyle/>
        <a:p>
          <a:endParaRPr lang="en-US"/>
        </a:p>
      </dgm:t>
    </dgm:pt>
    <dgm:pt modelId="{9B2E8936-D04F-A642-BC08-87E703E7900B}">
      <dgm:prSet phldrT="[Text]"/>
      <dgm:spPr/>
      <dgm:t>
        <a:bodyPr/>
        <a:lstStyle/>
        <a:p>
          <a:r>
            <a:rPr lang="en-US"/>
            <a:t>HCP Engagement</a:t>
          </a:r>
        </a:p>
      </dgm:t>
    </dgm:pt>
    <dgm:pt modelId="{BDF8AC82-02D9-6F4D-A4AA-67C771741DFF}" type="parTrans" cxnId="{CFA720F9-5588-C64F-AE96-A1ABE5E67016}">
      <dgm:prSet/>
      <dgm:spPr/>
      <dgm:t>
        <a:bodyPr/>
        <a:lstStyle/>
        <a:p>
          <a:endParaRPr lang="en-US"/>
        </a:p>
      </dgm:t>
    </dgm:pt>
    <dgm:pt modelId="{C8C2C265-27B1-A14C-8ECF-B7E50D3163AD}" type="sibTrans" cxnId="{CFA720F9-5588-C64F-AE96-A1ABE5E67016}">
      <dgm:prSet/>
      <dgm:spPr/>
      <dgm:t>
        <a:bodyPr/>
        <a:lstStyle/>
        <a:p>
          <a:endParaRPr lang="en-US"/>
        </a:p>
      </dgm:t>
    </dgm:pt>
    <dgm:pt modelId="{790473DC-BB85-C54C-B8FB-07957A23FDBE}">
      <dgm:prSet phldrT="[Text]"/>
      <dgm:spPr/>
      <dgm:t>
        <a:bodyPr/>
        <a:lstStyle/>
        <a:p>
          <a:r>
            <a:rPr lang="en-US"/>
            <a:t>MSL Effectiveness</a:t>
          </a:r>
        </a:p>
      </dgm:t>
    </dgm:pt>
    <dgm:pt modelId="{9678C536-61D8-9B4E-8CE6-E45103060F68}" type="parTrans" cxnId="{2017E2AC-1FC8-6349-9185-6258EECC0EDE}">
      <dgm:prSet/>
      <dgm:spPr/>
      <dgm:t>
        <a:bodyPr/>
        <a:lstStyle/>
        <a:p>
          <a:endParaRPr lang="en-US"/>
        </a:p>
      </dgm:t>
    </dgm:pt>
    <dgm:pt modelId="{37F8587E-7084-BE48-9EEA-F2F23318C2A4}" type="sibTrans" cxnId="{2017E2AC-1FC8-6349-9185-6258EECC0EDE}">
      <dgm:prSet/>
      <dgm:spPr/>
      <dgm:t>
        <a:bodyPr/>
        <a:lstStyle/>
        <a:p>
          <a:endParaRPr lang="en-US"/>
        </a:p>
      </dgm:t>
    </dgm:pt>
    <dgm:pt modelId="{D19EF5EC-DFC5-C040-9310-D300AEA2D2EB}">
      <dgm:prSet phldrT="[Text]"/>
      <dgm:spPr/>
      <dgm:t>
        <a:bodyPr/>
        <a:lstStyle/>
        <a:p>
          <a:r>
            <a:rPr lang="en-US"/>
            <a:t>Competitive Intelligence</a:t>
          </a:r>
        </a:p>
      </dgm:t>
    </dgm:pt>
    <dgm:pt modelId="{04E4F249-E35F-B04C-BCA3-9C4018906957}" type="parTrans" cxnId="{DFF6BEC2-1D04-D149-AE82-A9965EADADE7}">
      <dgm:prSet/>
      <dgm:spPr/>
      <dgm:t>
        <a:bodyPr/>
        <a:lstStyle/>
        <a:p>
          <a:endParaRPr lang="en-US"/>
        </a:p>
      </dgm:t>
    </dgm:pt>
    <dgm:pt modelId="{DE2460F1-F02B-194D-97F7-09E8DD7871CE}" type="sibTrans" cxnId="{DFF6BEC2-1D04-D149-AE82-A9965EADADE7}">
      <dgm:prSet/>
      <dgm:spPr/>
      <dgm:t>
        <a:bodyPr/>
        <a:lstStyle/>
        <a:p>
          <a:endParaRPr lang="en-US"/>
        </a:p>
      </dgm:t>
    </dgm:pt>
    <dgm:pt modelId="{3A660097-4673-8D44-872D-22FED4E3A2AE}">
      <dgm:prSet phldrT="[Text]"/>
      <dgm:spPr/>
      <dgm:t>
        <a:bodyPr/>
        <a:lstStyle/>
        <a:p>
          <a:r>
            <a:rPr lang="en-US"/>
            <a:t>Go/No-go </a:t>
          </a:r>
        </a:p>
      </dgm:t>
    </dgm:pt>
    <dgm:pt modelId="{4DF8C7D7-3681-124E-A245-D8B8E16C78A7}" type="parTrans" cxnId="{2C13CD3B-AB14-CD4D-A5CB-006F70B0198D}">
      <dgm:prSet/>
      <dgm:spPr/>
      <dgm:t>
        <a:bodyPr/>
        <a:lstStyle/>
        <a:p>
          <a:endParaRPr lang="en-US"/>
        </a:p>
      </dgm:t>
    </dgm:pt>
    <dgm:pt modelId="{59BA0480-4DF1-0F48-90FE-8D0F171EA822}" type="sibTrans" cxnId="{2C13CD3B-AB14-CD4D-A5CB-006F70B0198D}">
      <dgm:prSet/>
      <dgm:spPr/>
      <dgm:t>
        <a:bodyPr/>
        <a:lstStyle/>
        <a:p>
          <a:endParaRPr lang="en-US"/>
        </a:p>
      </dgm:t>
    </dgm:pt>
    <dgm:pt modelId="{D36980EA-6A9F-4D44-B824-B3F56CDFF1F1}" type="pres">
      <dgm:prSet presAssocID="{5746B644-6ADD-2A47-8DAB-E9C5F72D7E4A}" presName="Name0" presStyleCnt="0">
        <dgm:presLayoutVars>
          <dgm:dir/>
          <dgm:animLvl val="lvl"/>
          <dgm:resizeHandles val="exact"/>
        </dgm:presLayoutVars>
      </dgm:prSet>
      <dgm:spPr/>
    </dgm:pt>
    <dgm:pt modelId="{7A077EAA-0581-5C40-9032-8A7C0DB475C6}" type="pres">
      <dgm:prSet presAssocID="{5746B644-6ADD-2A47-8DAB-E9C5F72D7E4A}" presName="tSp" presStyleCnt="0"/>
      <dgm:spPr/>
    </dgm:pt>
    <dgm:pt modelId="{70B77E82-7868-354F-9753-7594465714C6}" type="pres">
      <dgm:prSet presAssocID="{5746B644-6ADD-2A47-8DAB-E9C5F72D7E4A}" presName="bSp" presStyleCnt="0"/>
      <dgm:spPr/>
    </dgm:pt>
    <dgm:pt modelId="{D276FB11-E9B6-2C4D-84DE-9ABCC2357922}" type="pres">
      <dgm:prSet presAssocID="{5746B644-6ADD-2A47-8DAB-E9C5F72D7E4A}" presName="process" presStyleCnt="0"/>
      <dgm:spPr/>
    </dgm:pt>
    <dgm:pt modelId="{47598608-53A8-CB4D-9719-3CEF1513D4B2}" type="pres">
      <dgm:prSet presAssocID="{FDEF57C1-CF80-0D49-8833-B3235588A795}" presName="composite1" presStyleCnt="0"/>
      <dgm:spPr/>
    </dgm:pt>
    <dgm:pt modelId="{25D1BA8A-9E59-4442-A327-3BEE2A7DA565}" type="pres">
      <dgm:prSet presAssocID="{FDEF57C1-CF80-0D49-8833-B3235588A795}" presName="dummyNode1" presStyleLbl="node1" presStyleIdx="0" presStyleCnt="6"/>
      <dgm:spPr/>
    </dgm:pt>
    <dgm:pt modelId="{2611D0AE-FF01-B54F-92D6-02F500698DF4}" type="pres">
      <dgm:prSet presAssocID="{FDEF57C1-CF80-0D49-8833-B3235588A795}" presName="childNode1" presStyleLbl="bgAcc1" presStyleIdx="0" presStyleCnt="6">
        <dgm:presLayoutVars>
          <dgm:bulletEnabled val="1"/>
        </dgm:presLayoutVars>
      </dgm:prSet>
      <dgm:spPr/>
    </dgm:pt>
    <dgm:pt modelId="{115DC0C9-CF15-CE47-A126-18B60BC18B16}" type="pres">
      <dgm:prSet presAssocID="{FDEF57C1-CF80-0D49-8833-B3235588A795}" presName="childNode1tx" presStyleLbl="bgAcc1" presStyleIdx="0" presStyleCnt="6">
        <dgm:presLayoutVars>
          <dgm:bulletEnabled val="1"/>
        </dgm:presLayoutVars>
      </dgm:prSet>
      <dgm:spPr/>
    </dgm:pt>
    <dgm:pt modelId="{AC42BDE1-39E7-1E47-A573-D3805205D06A}" type="pres">
      <dgm:prSet presAssocID="{FDEF57C1-CF80-0D49-8833-B3235588A795}" presName="parentNode1" presStyleLbl="node1" presStyleIdx="0" presStyleCnt="6">
        <dgm:presLayoutVars>
          <dgm:chMax val="1"/>
          <dgm:bulletEnabled val="1"/>
        </dgm:presLayoutVars>
      </dgm:prSet>
      <dgm:spPr/>
    </dgm:pt>
    <dgm:pt modelId="{9D1F4E89-EF31-7748-8257-83A6CABD0A9C}" type="pres">
      <dgm:prSet presAssocID="{FDEF57C1-CF80-0D49-8833-B3235588A795}" presName="connSite1" presStyleCnt="0"/>
      <dgm:spPr/>
    </dgm:pt>
    <dgm:pt modelId="{EC528C35-6733-6E41-A636-2BBB22431F7A}" type="pres">
      <dgm:prSet presAssocID="{3C7959C0-D08F-6B48-9464-86DB100820B4}" presName="Name9" presStyleLbl="sibTrans2D1" presStyleIdx="0" presStyleCnt="5"/>
      <dgm:spPr/>
    </dgm:pt>
    <dgm:pt modelId="{F2103E1E-8E47-DC42-AC4C-0788F657E75F}" type="pres">
      <dgm:prSet presAssocID="{B806DD60-2822-C942-9848-8573F39EC861}" presName="composite2" presStyleCnt="0"/>
      <dgm:spPr/>
    </dgm:pt>
    <dgm:pt modelId="{4362B7BA-87D1-684C-A5DA-97AD152A6CC9}" type="pres">
      <dgm:prSet presAssocID="{B806DD60-2822-C942-9848-8573F39EC861}" presName="dummyNode2" presStyleLbl="node1" presStyleIdx="0" presStyleCnt="6"/>
      <dgm:spPr/>
    </dgm:pt>
    <dgm:pt modelId="{4F001359-8193-3248-ABE3-6F6EE6E9E26F}" type="pres">
      <dgm:prSet presAssocID="{B806DD60-2822-C942-9848-8573F39EC861}" presName="childNode2" presStyleLbl="bgAcc1" presStyleIdx="1" presStyleCnt="6">
        <dgm:presLayoutVars>
          <dgm:bulletEnabled val="1"/>
        </dgm:presLayoutVars>
      </dgm:prSet>
      <dgm:spPr/>
    </dgm:pt>
    <dgm:pt modelId="{6BAD41A3-4F3A-894B-A533-4B4C65242A27}" type="pres">
      <dgm:prSet presAssocID="{B806DD60-2822-C942-9848-8573F39EC861}" presName="childNode2tx" presStyleLbl="bgAcc1" presStyleIdx="1" presStyleCnt="6">
        <dgm:presLayoutVars>
          <dgm:bulletEnabled val="1"/>
        </dgm:presLayoutVars>
      </dgm:prSet>
      <dgm:spPr/>
    </dgm:pt>
    <dgm:pt modelId="{8CBE0449-A068-A14A-9AFA-728CD001A5C7}" type="pres">
      <dgm:prSet presAssocID="{B806DD60-2822-C942-9848-8573F39EC861}" presName="parentNode2" presStyleLbl="node1" presStyleIdx="1" presStyleCnt="6">
        <dgm:presLayoutVars>
          <dgm:chMax val="0"/>
          <dgm:bulletEnabled val="1"/>
        </dgm:presLayoutVars>
      </dgm:prSet>
      <dgm:spPr/>
    </dgm:pt>
    <dgm:pt modelId="{ACB521B7-5306-BB4A-A2E4-C389233D9A9E}" type="pres">
      <dgm:prSet presAssocID="{B806DD60-2822-C942-9848-8573F39EC861}" presName="connSite2" presStyleCnt="0"/>
      <dgm:spPr/>
    </dgm:pt>
    <dgm:pt modelId="{5709F948-B257-034C-A57A-26B173F45BDE}" type="pres">
      <dgm:prSet presAssocID="{1C2193A1-3772-A547-8939-2A46F49E26FB}" presName="Name18" presStyleLbl="sibTrans2D1" presStyleIdx="1" presStyleCnt="5"/>
      <dgm:spPr/>
    </dgm:pt>
    <dgm:pt modelId="{1A0B8FC6-5469-6544-A9AD-D722E8028489}" type="pres">
      <dgm:prSet presAssocID="{80BA8924-F450-D44D-B6A6-2A69B30220FD}" presName="composite1" presStyleCnt="0"/>
      <dgm:spPr/>
    </dgm:pt>
    <dgm:pt modelId="{75124567-2380-C54C-99C7-0FC32066F281}" type="pres">
      <dgm:prSet presAssocID="{80BA8924-F450-D44D-B6A6-2A69B30220FD}" presName="dummyNode1" presStyleLbl="node1" presStyleIdx="1" presStyleCnt="6"/>
      <dgm:spPr/>
    </dgm:pt>
    <dgm:pt modelId="{7C54DA58-1EC1-5744-B073-8252B80E1F83}" type="pres">
      <dgm:prSet presAssocID="{80BA8924-F450-D44D-B6A6-2A69B30220FD}" presName="childNode1" presStyleLbl="bgAcc1" presStyleIdx="2" presStyleCnt="6">
        <dgm:presLayoutVars>
          <dgm:bulletEnabled val="1"/>
        </dgm:presLayoutVars>
      </dgm:prSet>
      <dgm:spPr/>
    </dgm:pt>
    <dgm:pt modelId="{55A094D6-5696-BF44-A7B9-2416F1D6AC6C}" type="pres">
      <dgm:prSet presAssocID="{80BA8924-F450-D44D-B6A6-2A69B30220FD}" presName="childNode1tx" presStyleLbl="bgAcc1" presStyleIdx="2" presStyleCnt="6">
        <dgm:presLayoutVars>
          <dgm:bulletEnabled val="1"/>
        </dgm:presLayoutVars>
      </dgm:prSet>
      <dgm:spPr/>
    </dgm:pt>
    <dgm:pt modelId="{851EDF14-D616-F943-ACD8-D2D05F77BD8B}" type="pres">
      <dgm:prSet presAssocID="{80BA8924-F450-D44D-B6A6-2A69B30220FD}" presName="parentNode1" presStyleLbl="node1" presStyleIdx="2" presStyleCnt="6">
        <dgm:presLayoutVars>
          <dgm:chMax val="1"/>
          <dgm:bulletEnabled val="1"/>
        </dgm:presLayoutVars>
      </dgm:prSet>
      <dgm:spPr/>
    </dgm:pt>
    <dgm:pt modelId="{BB46670E-4C85-FB48-B24E-1AB89C37F0A6}" type="pres">
      <dgm:prSet presAssocID="{80BA8924-F450-D44D-B6A6-2A69B30220FD}" presName="connSite1" presStyleCnt="0"/>
      <dgm:spPr/>
    </dgm:pt>
    <dgm:pt modelId="{7AA7A9F3-585E-CE4E-B97C-D7786CE36C14}" type="pres">
      <dgm:prSet presAssocID="{79C76A32-38F9-784C-897E-948F95FC96FD}" presName="Name9" presStyleLbl="sibTrans2D1" presStyleIdx="2" presStyleCnt="5"/>
      <dgm:spPr/>
    </dgm:pt>
    <dgm:pt modelId="{5E1B8A7F-D677-BC48-84FA-A2EC8A17F6E4}" type="pres">
      <dgm:prSet presAssocID="{697F1FCE-A9F4-F045-B852-265DB8382E81}" presName="composite2" presStyleCnt="0"/>
      <dgm:spPr/>
    </dgm:pt>
    <dgm:pt modelId="{DA855718-F3DD-F04D-8E2E-3651C61DE7F2}" type="pres">
      <dgm:prSet presAssocID="{697F1FCE-A9F4-F045-B852-265DB8382E81}" presName="dummyNode2" presStyleLbl="node1" presStyleIdx="2" presStyleCnt="6"/>
      <dgm:spPr/>
    </dgm:pt>
    <dgm:pt modelId="{7054A186-F739-1048-9A8B-FA1CDC17C5FE}" type="pres">
      <dgm:prSet presAssocID="{697F1FCE-A9F4-F045-B852-265DB8382E81}" presName="childNode2" presStyleLbl="bgAcc1" presStyleIdx="3" presStyleCnt="6">
        <dgm:presLayoutVars>
          <dgm:bulletEnabled val="1"/>
        </dgm:presLayoutVars>
      </dgm:prSet>
      <dgm:spPr/>
    </dgm:pt>
    <dgm:pt modelId="{FB52B13F-7BB8-164B-9F14-5E6DB9D45B3D}" type="pres">
      <dgm:prSet presAssocID="{697F1FCE-A9F4-F045-B852-265DB8382E81}" presName="childNode2tx" presStyleLbl="bgAcc1" presStyleIdx="3" presStyleCnt="6">
        <dgm:presLayoutVars>
          <dgm:bulletEnabled val="1"/>
        </dgm:presLayoutVars>
      </dgm:prSet>
      <dgm:spPr/>
    </dgm:pt>
    <dgm:pt modelId="{9AE32175-CC44-1942-9833-4B7E9AFB4ECA}" type="pres">
      <dgm:prSet presAssocID="{697F1FCE-A9F4-F045-B852-265DB8382E81}" presName="parentNode2" presStyleLbl="node1" presStyleIdx="3" presStyleCnt="6">
        <dgm:presLayoutVars>
          <dgm:chMax val="0"/>
          <dgm:bulletEnabled val="1"/>
        </dgm:presLayoutVars>
      </dgm:prSet>
      <dgm:spPr/>
    </dgm:pt>
    <dgm:pt modelId="{61A2B572-4FB0-0649-B2B3-649B7D0F0F61}" type="pres">
      <dgm:prSet presAssocID="{697F1FCE-A9F4-F045-B852-265DB8382E81}" presName="connSite2" presStyleCnt="0"/>
      <dgm:spPr/>
    </dgm:pt>
    <dgm:pt modelId="{F1F8DE03-D6C7-AF46-9D71-484F9E34191A}" type="pres">
      <dgm:prSet presAssocID="{CF212F0D-4049-D543-8794-FCA973603BCC}" presName="Name18" presStyleLbl="sibTrans2D1" presStyleIdx="3" presStyleCnt="5"/>
      <dgm:spPr/>
    </dgm:pt>
    <dgm:pt modelId="{747D859D-7165-FE43-B0D3-575FA24F20D8}" type="pres">
      <dgm:prSet presAssocID="{8E7DD995-7AD5-B64A-9B5C-9666C46815A0}" presName="composite1" presStyleCnt="0"/>
      <dgm:spPr/>
    </dgm:pt>
    <dgm:pt modelId="{3867865B-D457-5C43-AC96-7C80EEE5035E}" type="pres">
      <dgm:prSet presAssocID="{8E7DD995-7AD5-B64A-9B5C-9666C46815A0}" presName="dummyNode1" presStyleLbl="node1" presStyleIdx="3" presStyleCnt="6"/>
      <dgm:spPr/>
    </dgm:pt>
    <dgm:pt modelId="{719C6359-68B2-5E4A-BB56-F8BF7AD870EF}" type="pres">
      <dgm:prSet presAssocID="{8E7DD995-7AD5-B64A-9B5C-9666C46815A0}" presName="childNode1" presStyleLbl="bgAcc1" presStyleIdx="4" presStyleCnt="6">
        <dgm:presLayoutVars>
          <dgm:bulletEnabled val="1"/>
        </dgm:presLayoutVars>
      </dgm:prSet>
      <dgm:spPr/>
    </dgm:pt>
    <dgm:pt modelId="{C568C45F-1647-A949-9836-59E858D4A625}" type="pres">
      <dgm:prSet presAssocID="{8E7DD995-7AD5-B64A-9B5C-9666C46815A0}" presName="childNode1tx" presStyleLbl="bgAcc1" presStyleIdx="4" presStyleCnt="6">
        <dgm:presLayoutVars>
          <dgm:bulletEnabled val="1"/>
        </dgm:presLayoutVars>
      </dgm:prSet>
      <dgm:spPr/>
    </dgm:pt>
    <dgm:pt modelId="{66BD1CC3-F4A0-164C-9AB5-A406095BFF90}" type="pres">
      <dgm:prSet presAssocID="{8E7DD995-7AD5-B64A-9B5C-9666C46815A0}" presName="parentNode1" presStyleLbl="node1" presStyleIdx="4" presStyleCnt="6">
        <dgm:presLayoutVars>
          <dgm:chMax val="1"/>
          <dgm:bulletEnabled val="1"/>
        </dgm:presLayoutVars>
      </dgm:prSet>
      <dgm:spPr/>
    </dgm:pt>
    <dgm:pt modelId="{7A73D7BE-DF6D-5448-AC07-334BABE2CF44}" type="pres">
      <dgm:prSet presAssocID="{8E7DD995-7AD5-B64A-9B5C-9666C46815A0}" presName="connSite1" presStyleCnt="0"/>
      <dgm:spPr/>
    </dgm:pt>
    <dgm:pt modelId="{25E6FEB4-B915-734B-8F4B-859DCB0D18B1}" type="pres">
      <dgm:prSet presAssocID="{1BF99260-6821-C645-89EC-EB4FFA78F29D}" presName="Name9" presStyleLbl="sibTrans2D1" presStyleIdx="4" presStyleCnt="5"/>
      <dgm:spPr/>
    </dgm:pt>
    <dgm:pt modelId="{53E50A81-1025-9B40-A2F5-31D846BAFB1D}" type="pres">
      <dgm:prSet presAssocID="{E516B805-2431-774E-9975-092B5B97FC2A}" presName="composite2" presStyleCnt="0"/>
      <dgm:spPr/>
    </dgm:pt>
    <dgm:pt modelId="{B3C62E55-1EAB-D340-8D6D-B41C686D0FFB}" type="pres">
      <dgm:prSet presAssocID="{E516B805-2431-774E-9975-092B5B97FC2A}" presName="dummyNode2" presStyleLbl="node1" presStyleIdx="4" presStyleCnt="6"/>
      <dgm:spPr/>
    </dgm:pt>
    <dgm:pt modelId="{C722479E-F8FA-E44B-8121-5EC1C156B0C4}" type="pres">
      <dgm:prSet presAssocID="{E516B805-2431-774E-9975-092B5B97FC2A}" presName="childNode2" presStyleLbl="bgAcc1" presStyleIdx="5" presStyleCnt="6">
        <dgm:presLayoutVars>
          <dgm:bulletEnabled val="1"/>
        </dgm:presLayoutVars>
      </dgm:prSet>
      <dgm:spPr/>
    </dgm:pt>
    <dgm:pt modelId="{5F1BB154-F9DE-A044-BA7C-C55D348F5894}" type="pres">
      <dgm:prSet presAssocID="{E516B805-2431-774E-9975-092B5B97FC2A}" presName="childNode2tx" presStyleLbl="bgAcc1" presStyleIdx="5" presStyleCnt="6">
        <dgm:presLayoutVars>
          <dgm:bulletEnabled val="1"/>
        </dgm:presLayoutVars>
      </dgm:prSet>
      <dgm:spPr/>
    </dgm:pt>
    <dgm:pt modelId="{43334A81-2BDC-3941-8C2E-38BA339686BE}" type="pres">
      <dgm:prSet presAssocID="{E516B805-2431-774E-9975-092B5B97FC2A}" presName="parentNode2" presStyleLbl="node1" presStyleIdx="5" presStyleCnt="6">
        <dgm:presLayoutVars>
          <dgm:chMax val="0"/>
          <dgm:bulletEnabled val="1"/>
        </dgm:presLayoutVars>
      </dgm:prSet>
      <dgm:spPr/>
    </dgm:pt>
    <dgm:pt modelId="{79B9F402-A835-1A40-A419-B7C9BBE8FD7F}" type="pres">
      <dgm:prSet presAssocID="{E516B805-2431-774E-9975-092B5B97FC2A}" presName="connSite2" presStyleCnt="0"/>
      <dgm:spPr/>
    </dgm:pt>
  </dgm:ptLst>
  <dgm:cxnLst>
    <dgm:cxn modelId="{49141202-8752-884D-9E43-AD03E8BBDC5E}" srcId="{B806DD60-2822-C942-9848-8573F39EC861}" destId="{BEAD353A-470B-5449-A91F-12F2B0643EC1}" srcOrd="0" destOrd="0" parTransId="{C2151876-3A3F-0E4F-8219-2A81199EBA79}" sibTransId="{4E9F06AC-CAEB-C64B-88BD-D4F96B505B97}"/>
    <dgm:cxn modelId="{F44A1007-245C-BE4D-A2AD-54C95567A8B3}" srcId="{FDEF57C1-CF80-0D49-8833-B3235588A795}" destId="{CB7DFF6C-24ED-3046-8E04-D5C216BE67A5}" srcOrd="2" destOrd="0" parTransId="{7547619B-966C-6E49-A7A7-BB6E3364E386}" sibTransId="{8C7E733E-9B53-984F-B2F5-6DDF8C706DB0}"/>
    <dgm:cxn modelId="{AFCBDB08-55E1-7742-B8BB-35DB38D20504}" srcId="{B806DD60-2822-C942-9848-8573F39EC861}" destId="{29A44B83-BA5B-DE49-A2E5-86E8534DEEAD}" srcOrd="1" destOrd="0" parTransId="{8FC0A534-E666-F644-A50E-5DA81DA7AB29}" sibTransId="{EF87FAC4-60DC-934F-B7B3-047AC7BE2B7B}"/>
    <dgm:cxn modelId="{DBDA2613-DCB8-2E4F-AEE8-99058E023C6F}" type="presOf" srcId="{3068933F-C1F9-124C-A89A-F19762704B22}" destId="{2611D0AE-FF01-B54F-92D6-02F500698DF4}" srcOrd="0" destOrd="1" presId="urn:microsoft.com/office/officeart/2005/8/layout/hProcess4"/>
    <dgm:cxn modelId="{FD15D815-C6BF-534A-981A-A8DD6A295DAC}" type="presOf" srcId="{3A660097-4673-8D44-872D-22FED4E3A2AE}" destId="{55A094D6-5696-BF44-A7B9-2416F1D6AC6C}" srcOrd="1" destOrd="2" presId="urn:microsoft.com/office/officeart/2005/8/layout/hProcess4"/>
    <dgm:cxn modelId="{E8A2AC18-26D6-AA4C-8BB1-3D21B6B3EAD7}" type="presOf" srcId="{88410EE7-A31D-A646-A9C8-E29CFD08C4EC}" destId="{C568C45F-1647-A949-9836-59E858D4A625}" srcOrd="1" destOrd="0" presId="urn:microsoft.com/office/officeart/2005/8/layout/hProcess4"/>
    <dgm:cxn modelId="{D1EC9C19-C6F0-5746-AFEB-4B0E14C4E462}" type="presOf" srcId="{7FA446C0-631D-D74C-A79E-84E83BCE2760}" destId="{115DC0C9-CF15-CE47-A126-18B60BC18B16}" srcOrd="1" destOrd="0" presId="urn:microsoft.com/office/officeart/2005/8/layout/hProcess4"/>
    <dgm:cxn modelId="{D862AE1A-1726-EB4E-BCED-B191119800B3}" type="presOf" srcId="{CF212F0D-4049-D543-8794-FCA973603BCC}" destId="{F1F8DE03-D6C7-AF46-9D71-484F9E34191A}" srcOrd="0" destOrd="0" presId="urn:microsoft.com/office/officeart/2005/8/layout/hProcess4"/>
    <dgm:cxn modelId="{F9AE0C1D-8F5F-DD4D-9F80-C4503EF72A1A}" srcId="{5746B644-6ADD-2A47-8DAB-E9C5F72D7E4A}" destId="{E516B805-2431-774E-9975-092B5B97FC2A}" srcOrd="5" destOrd="0" parTransId="{110CB524-1787-0F44-AF18-80BBB5C953D9}" sibTransId="{C3F99845-24A2-6243-A06D-B11E6DECF991}"/>
    <dgm:cxn modelId="{CAD7062B-86CA-3048-84B8-BF4039390B95}" srcId="{FDEF57C1-CF80-0D49-8833-B3235588A795}" destId="{3068933F-C1F9-124C-A89A-F19762704B22}" srcOrd="1" destOrd="0" parTransId="{2410FC0C-09AE-CE45-9B06-70671772736B}" sibTransId="{A23C9B5F-1444-D948-A6A6-D65C91EB7F4D}"/>
    <dgm:cxn modelId="{B3B76730-D9D2-8C49-A980-EDF96120E3FB}" srcId="{8E7DD995-7AD5-B64A-9B5C-9666C46815A0}" destId="{88410EE7-A31D-A646-A9C8-E29CFD08C4EC}" srcOrd="0" destOrd="0" parTransId="{282A2605-5F96-6C49-A88D-15EB52389769}" sibTransId="{1D865382-F2CD-B64C-91B7-0F6CCF5ABB68}"/>
    <dgm:cxn modelId="{5B99C633-2A6C-E145-99C3-871351E2232E}" srcId="{697F1FCE-A9F4-F045-B852-265DB8382E81}" destId="{C6EF9AA5-D69E-034C-B0CF-07BFB0AFC263}" srcOrd="2" destOrd="0" parTransId="{CA44B385-4C4F-1C47-801E-FCD6FEA727C2}" sibTransId="{A190B4DB-472B-4B4F-A7F5-8AE108986CA3}"/>
    <dgm:cxn modelId="{84D1AB3A-0CF3-F341-B386-819CE79C36AA}" type="presOf" srcId="{F8C2B325-E618-194E-9C5A-F5FF8B77945A}" destId="{719C6359-68B2-5E4A-BB56-F8BF7AD870EF}" srcOrd="0" destOrd="1" presId="urn:microsoft.com/office/officeart/2005/8/layout/hProcess4"/>
    <dgm:cxn modelId="{6701443B-4E78-1C4E-A4BB-59664292B3EB}" type="presOf" srcId="{CB7DFF6C-24ED-3046-8E04-D5C216BE67A5}" destId="{2611D0AE-FF01-B54F-92D6-02F500698DF4}" srcOrd="0" destOrd="2" presId="urn:microsoft.com/office/officeart/2005/8/layout/hProcess4"/>
    <dgm:cxn modelId="{2C13CD3B-AB14-CD4D-A5CB-006F70B0198D}" srcId="{80BA8924-F450-D44D-B6A6-2A69B30220FD}" destId="{3A660097-4673-8D44-872D-22FED4E3A2AE}" srcOrd="2" destOrd="0" parTransId="{4DF8C7D7-3681-124E-A245-D8B8E16C78A7}" sibTransId="{59BA0480-4DF1-0F48-90FE-8D0F171EA822}"/>
    <dgm:cxn modelId="{D5421A3D-04BE-E244-B073-63C3B02F4701}" type="presOf" srcId="{8E7DD995-7AD5-B64A-9B5C-9666C46815A0}" destId="{66BD1CC3-F4A0-164C-9AB5-A406095BFF90}" srcOrd="0" destOrd="0" presId="urn:microsoft.com/office/officeart/2005/8/layout/hProcess4"/>
    <dgm:cxn modelId="{C6E70140-DF3E-E64B-B9B6-FFB76C932BCC}" type="presOf" srcId="{C3553BA2-17CE-4E47-94A8-1454186220FB}" destId="{7C54DA58-1EC1-5744-B073-8252B80E1F83}" srcOrd="0" destOrd="0" presId="urn:microsoft.com/office/officeart/2005/8/layout/hProcess4"/>
    <dgm:cxn modelId="{2DEE6443-A18E-B948-9C63-14FB8006BC6A}" type="presOf" srcId="{80BA8924-F450-D44D-B6A6-2A69B30220FD}" destId="{851EDF14-D616-F943-ACD8-D2D05F77BD8B}" srcOrd="0" destOrd="0" presId="urn:microsoft.com/office/officeart/2005/8/layout/hProcess4"/>
    <dgm:cxn modelId="{E6E00766-753B-8344-AE3E-ABE5BB649C4F}" type="presOf" srcId="{C9EA0771-9330-D34D-BF94-E203CCB45A76}" destId="{7C54DA58-1EC1-5744-B073-8252B80E1F83}" srcOrd="0" destOrd="1" presId="urn:microsoft.com/office/officeart/2005/8/layout/hProcess4"/>
    <dgm:cxn modelId="{F289FD68-4C56-A948-A6FB-8209985FE125}" type="presOf" srcId="{BEAD353A-470B-5449-A91F-12F2B0643EC1}" destId="{4F001359-8193-3248-ABE3-6F6EE6E9E26F}" srcOrd="0" destOrd="0" presId="urn:microsoft.com/office/officeart/2005/8/layout/hProcess4"/>
    <dgm:cxn modelId="{B8D0B64A-94BC-A945-8AF1-3A1E9CDBAC94}" type="presOf" srcId="{C9EA0771-9330-D34D-BF94-E203CCB45A76}" destId="{55A094D6-5696-BF44-A7B9-2416F1D6AC6C}" srcOrd="1" destOrd="1" presId="urn:microsoft.com/office/officeart/2005/8/layout/hProcess4"/>
    <dgm:cxn modelId="{9A54BC70-FA3E-E442-A8B7-D6B2CBFD504F}" type="presOf" srcId="{9B2E8936-D04F-A642-BC08-87E703E7900B}" destId="{5F1BB154-F9DE-A044-BA7C-C55D348F5894}" srcOrd="1" destOrd="0" presId="urn:microsoft.com/office/officeart/2005/8/layout/hProcess4"/>
    <dgm:cxn modelId="{77027372-ADC0-D646-9C51-3F67ED01431B}" type="presOf" srcId="{476B7E90-1299-0B43-80A3-98D80D7DB2C7}" destId="{2611D0AE-FF01-B54F-92D6-02F500698DF4}" srcOrd="0" destOrd="3" presId="urn:microsoft.com/office/officeart/2005/8/layout/hProcess4"/>
    <dgm:cxn modelId="{87D41177-8522-474C-BB58-FCC0EDD4572F}" type="presOf" srcId="{7FA446C0-631D-D74C-A79E-84E83BCE2760}" destId="{2611D0AE-FF01-B54F-92D6-02F500698DF4}" srcOrd="0" destOrd="0" presId="urn:microsoft.com/office/officeart/2005/8/layout/hProcess4"/>
    <dgm:cxn modelId="{E2A83677-37C6-B545-B3B4-4432262AD8EB}" type="presOf" srcId="{FDEF57C1-CF80-0D49-8833-B3235588A795}" destId="{AC42BDE1-39E7-1E47-A573-D3805205D06A}" srcOrd="0" destOrd="0" presId="urn:microsoft.com/office/officeart/2005/8/layout/hProcess4"/>
    <dgm:cxn modelId="{1B1D4879-9E6B-434D-92B2-01E1C1D1948A}" type="presOf" srcId="{790473DC-BB85-C54C-B8FB-07957A23FDBE}" destId="{5F1BB154-F9DE-A044-BA7C-C55D348F5894}" srcOrd="1" destOrd="1" presId="urn:microsoft.com/office/officeart/2005/8/layout/hProcess4"/>
    <dgm:cxn modelId="{8B14B059-83B2-0749-B5E0-3F9100260093}" type="presOf" srcId="{5746B644-6ADD-2A47-8DAB-E9C5F72D7E4A}" destId="{D36980EA-6A9F-4D44-B824-B3F56CDFF1F1}" srcOrd="0" destOrd="0" presId="urn:microsoft.com/office/officeart/2005/8/layout/hProcess4"/>
    <dgm:cxn modelId="{C7D4D77F-16D5-7A45-A2FC-FA91D30F841E}" type="presOf" srcId="{B806DD60-2822-C942-9848-8573F39EC861}" destId="{8CBE0449-A068-A14A-9AFA-728CD001A5C7}" srcOrd="0" destOrd="0" presId="urn:microsoft.com/office/officeart/2005/8/layout/hProcess4"/>
    <dgm:cxn modelId="{33926C80-6F1A-D046-BE9A-44F9CE509396}" type="presOf" srcId="{697F1FCE-A9F4-F045-B852-265DB8382E81}" destId="{9AE32175-CC44-1942-9833-4B7E9AFB4ECA}" srcOrd="0" destOrd="0" presId="urn:microsoft.com/office/officeart/2005/8/layout/hProcess4"/>
    <dgm:cxn modelId="{F3707681-FD52-E542-8016-1C05CC6249F6}" type="presOf" srcId="{D19EF5EC-DFC5-C040-9310-D300AEA2D2EB}" destId="{5F1BB154-F9DE-A044-BA7C-C55D348F5894}" srcOrd="1" destOrd="2" presId="urn:microsoft.com/office/officeart/2005/8/layout/hProcess4"/>
    <dgm:cxn modelId="{07722189-3C4D-D444-8A8C-64F594BC81E4}" type="presOf" srcId="{790473DC-BB85-C54C-B8FB-07957A23FDBE}" destId="{C722479E-F8FA-E44B-8121-5EC1C156B0C4}" srcOrd="0" destOrd="1" presId="urn:microsoft.com/office/officeart/2005/8/layout/hProcess4"/>
    <dgm:cxn modelId="{E4DE3C8B-13C3-8E4E-B350-FA944DA2EBA8}" type="presOf" srcId="{29A44B83-BA5B-DE49-A2E5-86E8534DEEAD}" destId="{4F001359-8193-3248-ABE3-6F6EE6E9E26F}" srcOrd="0" destOrd="1" presId="urn:microsoft.com/office/officeart/2005/8/layout/hProcess4"/>
    <dgm:cxn modelId="{2AFFE28F-08CF-EE4C-9D6F-04FBC48998A5}" type="presOf" srcId="{C6EF9AA5-D69E-034C-B0CF-07BFB0AFC263}" destId="{FB52B13F-7BB8-164B-9F14-5E6DB9D45B3D}" srcOrd="1" destOrd="2" presId="urn:microsoft.com/office/officeart/2005/8/layout/hProcess4"/>
    <dgm:cxn modelId="{68FE7290-2D25-C54D-9B0C-F9600DEE2BF6}" srcId="{5746B644-6ADD-2A47-8DAB-E9C5F72D7E4A}" destId="{B806DD60-2822-C942-9848-8573F39EC861}" srcOrd="1" destOrd="0" parTransId="{4116E826-1A04-AF41-BFAE-BC783533AAE1}" sibTransId="{1C2193A1-3772-A547-8939-2A46F49E26FB}"/>
    <dgm:cxn modelId="{F6509C91-D995-C342-8174-5BE002E53D9C}" srcId="{5746B644-6ADD-2A47-8DAB-E9C5F72D7E4A}" destId="{FDEF57C1-CF80-0D49-8833-B3235588A795}" srcOrd="0" destOrd="0" parTransId="{A4B6AE01-8E3F-7543-ACAF-20B40DDF0800}" sibTransId="{3C7959C0-D08F-6B48-9464-86DB100820B4}"/>
    <dgm:cxn modelId="{CA5DA195-B3CA-0B45-9DFB-42169B7B4760}" type="presOf" srcId="{3A660097-4673-8D44-872D-22FED4E3A2AE}" destId="{7C54DA58-1EC1-5744-B073-8252B80E1F83}" srcOrd="0" destOrd="2" presId="urn:microsoft.com/office/officeart/2005/8/layout/hProcess4"/>
    <dgm:cxn modelId="{0BE4FC96-E1D0-9645-99EA-7A4959E10EC1}" type="presOf" srcId="{C5F3BD24-5C4A-8248-B930-F8E3A4494420}" destId="{719C6359-68B2-5E4A-BB56-F8BF7AD870EF}" srcOrd="0" destOrd="2" presId="urn:microsoft.com/office/officeart/2005/8/layout/hProcess4"/>
    <dgm:cxn modelId="{B7F55C9E-3BAA-554F-9478-2883E9B18C84}" srcId="{5746B644-6ADD-2A47-8DAB-E9C5F72D7E4A}" destId="{8E7DD995-7AD5-B64A-9B5C-9666C46815A0}" srcOrd="4" destOrd="0" parTransId="{68858B12-6BCF-C446-94CA-D3B6AFC9C213}" sibTransId="{1BF99260-6821-C645-89EC-EB4FFA78F29D}"/>
    <dgm:cxn modelId="{B72BE09E-A2A0-DC46-9225-3BB2E5279F67}" srcId="{80BA8924-F450-D44D-B6A6-2A69B30220FD}" destId="{C9EA0771-9330-D34D-BF94-E203CCB45A76}" srcOrd="1" destOrd="0" parTransId="{5AA31908-C251-4541-8B2E-9FFE446D82DD}" sibTransId="{32160835-CF01-1246-9861-C8A8985D3E19}"/>
    <dgm:cxn modelId="{534BCC9F-E1AB-764F-8B1E-3406F3E5EA4F}" type="presOf" srcId="{476B7E90-1299-0B43-80A3-98D80D7DB2C7}" destId="{115DC0C9-CF15-CE47-A126-18B60BC18B16}" srcOrd="1" destOrd="3" presId="urn:microsoft.com/office/officeart/2005/8/layout/hProcess4"/>
    <dgm:cxn modelId="{5285D1A2-69ED-3842-A441-1537081D82FA}" type="presOf" srcId="{1BF99260-6821-C645-89EC-EB4FFA78F29D}" destId="{25E6FEB4-B915-734B-8F4B-859DCB0D18B1}" srcOrd="0" destOrd="0" presId="urn:microsoft.com/office/officeart/2005/8/layout/hProcess4"/>
    <dgm:cxn modelId="{CFB3ECA4-EDD3-B740-B563-319FBABF83C8}" type="presOf" srcId="{E516B805-2431-774E-9975-092B5B97FC2A}" destId="{43334A81-2BDC-3941-8C2E-38BA339686BE}" srcOrd="0" destOrd="0" presId="urn:microsoft.com/office/officeart/2005/8/layout/hProcess4"/>
    <dgm:cxn modelId="{23E0E2AA-8ABE-0848-9F4C-A4A101A73946}" type="presOf" srcId="{CB7DFF6C-24ED-3046-8E04-D5C216BE67A5}" destId="{115DC0C9-CF15-CE47-A126-18B60BC18B16}" srcOrd="1" destOrd="2" presId="urn:microsoft.com/office/officeart/2005/8/layout/hProcess4"/>
    <dgm:cxn modelId="{12994CAB-AE4F-8341-94D5-46B317D61F23}" type="presOf" srcId="{7E10E3D6-FA04-DB47-80EA-A143015015AC}" destId="{7054A186-F739-1048-9A8B-FA1CDC17C5FE}" srcOrd="0" destOrd="1" presId="urn:microsoft.com/office/officeart/2005/8/layout/hProcess4"/>
    <dgm:cxn modelId="{BE5B28AC-D2F4-0944-A05A-7219CDAB14DD}" srcId="{8E7DD995-7AD5-B64A-9B5C-9666C46815A0}" destId="{C5F3BD24-5C4A-8248-B930-F8E3A4494420}" srcOrd="2" destOrd="0" parTransId="{CBA53268-28BE-744F-838E-A8260648D66D}" sibTransId="{EA4C6FB6-9387-F645-BB67-CDAE0E821795}"/>
    <dgm:cxn modelId="{2017E2AC-1FC8-6349-9185-6258EECC0EDE}" srcId="{E516B805-2431-774E-9975-092B5B97FC2A}" destId="{790473DC-BB85-C54C-B8FB-07957A23FDBE}" srcOrd="1" destOrd="0" parTransId="{9678C536-61D8-9B4E-8CE6-E45103060F68}" sibTransId="{37F8587E-7084-BE48-9EEA-F2F23318C2A4}"/>
    <dgm:cxn modelId="{4B535CAE-0DFC-944A-878C-F8606FF7DF8C}" type="presOf" srcId="{3068933F-C1F9-124C-A89A-F19762704B22}" destId="{115DC0C9-CF15-CE47-A126-18B60BC18B16}" srcOrd="1" destOrd="1" presId="urn:microsoft.com/office/officeart/2005/8/layout/hProcess4"/>
    <dgm:cxn modelId="{334B53B3-8E6A-A64B-8535-FE2B7173EFDA}" type="presOf" srcId="{C6EF9AA5-D69E-034C-B0CF-07BFB0AFC263}" destId="{7054A186-F739-1048-9A8B-FA1CDC17C5FE}" srcOrd="0" destOrd="2" presId="urn:microsoft.com/office/officeart/2005/8/layout/hProcess4"/>
    <dgm:cxn modelId="{6228B1B5-256E-1643-B8DC-9A101033DFE4}" type="presOf" srcId="{1C2193A1-3772-A547-8939-2A46F49E26FB}" destId="{5709F948-B257-034C-A57A-26B173F45BDE}" srcOrd="0" destOrd="0" presId="urn:microsoft.com/office/officeart/2005/8/layout/hProcess4"/>
    <dgm:cxn modelId="{5AE1B4B5-D5A0-2442-BEA8-6E344C8E5440}" type="presOf" srcId="{79C76A32-38F9-784C-897E-948F95FC96FD}" destId="{7AA7A9F3-585E-CE4E-B97C-D7786CE36C14}" srcOrd="0" destOrd="0" presId="urn:microsoft.com/office/officeart/2005/8/layout/hProcess4"/>
    <dgm:cxn modelId="{46EFDEB5-A5A2-D148-876F-E6E0D606C640}" type="presOf" srcId="{C3553BA2-17CE-4E47-94A8-1454186220FB}" destId="{55A094D6-5696-BF44-A7B9-2416F1D6AC6C}" srcOrd="1" destOrd="0" presId="urn:microsoft.com/office/officeart/2005/8/layout/hProcess4"/>
    <dgm:cxn modelId="{57EA23B7-C27E-8D4C-9960-E3981672D5DE}" type="presOf" srcId="{3C7959C0-D08F-6B48-9464-86DB100820B4}" destId="{EC528C35-6733-6E41-A636-2BBB22431F7A}" srcOrd="0" destOrd="0" presId="urn:microsoft.com/office/officeart/2005/8/layout/hProcess4"/>
    <dgm:cxn modelId="{E449F8B9-D871-454A-87D6-DFD5F96990E5}" type="presOf" srcId="{9B2E8936-D04F-A642-BC08-87E703E7900B}" destId="{C722479E-F8FA-E44B-8121-5EC1C156B0C4}" srcOrd="0" destOrd="0" presId="urn:microsoft.com/office/officeart/2005/8/layout/hProcess4"/>
    <dgm:cxn modelId="{051BADBA-2D02-6C47-93D6-A1746D21AFA5}" type="presOf" srcId="{A725461F-2004-6F48-8EE4-8787F93D983A}" destId="{7054A186-F739-1048-9A8B-FA1CDC17C5FE}" srcOrd="0" destOrd="0" presId="urn:microsoft.com/office/officeart/2005/8/layout/hProcess4"/>
    <dgm:cxn modelId="{E76711C1-9441-0B4C-BAE7-DBD1BEB69CD2}" type="presOf" srcId="{BEAD353A-470B-5449-A91F-12F2B0643EC1}" destId="{6BAD41A3-4F3A-894B-A533-4B4C65242A27}" srcOrd="1" destOrd="0" presId="urn:microsoft.com/office/officeart/2005/8/layout/hProcess4"/>
    <dgm:cxn modelId="{0BDE1CC1-B0A1-DF46-948E-7A25A7AB9ECE}" type="presOf" srcId="{A725461F-2004-6F48-8EE4-8787F93D983A}" destId="{FB52B13F-7BB8-164B-9F14-5E6DB9D45B3D}" srcOrd="1" destOrd="0" presId="urn:microsoft.com/office/officeart/2005/8/layout/hProcess4"/>
    <dgm:cxn modelId="{DFF6BEC2-1D04-D149-AE82-A9965EADADE7}" srcId="{E516B805-2431-774E-9975-092B5B97FC2A}" destId="{D19EF5EC-DFC5-C040-9310-D300AEA2D2EB}" srcOrd="2" destOrd="0" parTransId="{04E4F249-E35F-B04C-BCA3-9C4018906957}" sibTransId="{DE2460F1-F02B-194D-97F7-09E8DD7871CE}"/>
    <dgm:cxn modelId="{DF3F27CC-09F2-B644-871C-2DCAA87FFCBC}" srcId="{80BA8924-F450-D44D-B6A6-2A69B30220FD}" destId="{C3553BA2-17CE-4E47-94A8-1454186220FB}" srcOrd="0" destOrd="0" parTransId="{D6C2E617-F758-C646-93F7-C65CB06864ED}" sibTransId="{A7BFFC49-BC4A-084B-8530-EC856F305F04}"/>
    <dgm:cxn modelId="{2AB17FD3-2DE8-9943-9022-8BEBDEA232F9}" type="presOf" srcId="{29A44B83-BA5B-DE49-A2E5-86E8534DEEAD}" destId="{6BAD41A3-4F3A-894B-A533-4B4C65242A27}" srcOrd="1" destOrd="1" presId="urn:microsoft.com/office/officeart/2005/8/layout/hProcess4"/>
    <dgm:cxn modelId="{794DE6D8-CF13-D841-936E-0385AD341585}" srcId="{FDEF57C1-CF80-0D49-8833-B3235588A795}" destId="{7FA446C0-631D-D74C-A79E-84E83BCE2760}" srcOrd="0" destOrd="0" parTransId="{B65D7A19-2208-BA4C-BB48-E08B083F01EB}" sibTransId="{15334A22-3F93-9542-96A3-1C90D4CB4B63}"/>
    <dgm:cxn modelId="{9D4A40D9-07B5-CB43-A415-5AF6709CB6E3}" srcId="{5746B644-6ADD-2A47-8DAB-E9C5F72D7E4A}" destId="{80BA8924-F450-D44D-B6A6-2A69B30220FD}" srcOrd="2" destOrd="0" parTransId="{E6338B05-3182-3848-A33F-6D6A2AAC67D7}" sibTransId="{79C76A32-38F9-784C-897E-948F95FC96FD}"/>
    <dgm:cxn modelId="{4D02A4DC-E264-0F40-ACF2-4ED8DF760F63}" srcId="{8E7DD995-7AD5-B64A-9B5C-9666C46815A0}" destId="{F8C2B325-E618-194E-9C5A-F5FF8B77945A}" srcOrd="1" destOrd="0" parTransId="{AA360ED1-FE73-0349-8469-C134888ACB5E}" sibTransId="{09A4827C-6A17-6F4B-984B-A7BA0245FEA1}"/>
    <dgm:cxn modelId="{9F8B6BDE-F470-1645-8D1D-6E282907D663}" type="presOf" srcId="{7E10E3D6-FA04-DB47-80EA-A143015015AC}" destId="{FB52B13F-7BB8-164B-9F14-5E6DB9D45B3D}" srcOrd="1" destOrd="1" presId="urn:microsoft.com/office/officeart/2005/8/layout/hProcess4"/>
    <dgm:cxn modelId="{298D1EE4-4FD4-6245-BB86-77DF2FFBEB8C}" srcId="{697F1FCE-A9F4-F045-B852-265DB8382E81}" destId="{A725461F-2004-6F48-8EE4-8787F93D983A}" srcOrd="0" destOrd="0" parTransId="{B162424E-883B-4A4E-93BD-30564D0BF50E}" sibTransId="{31020EB5-D024-AC4F-9061-AC99E4A21B80}"/>
    <dgm:cxn modelId="{F890CCE6-1F3A-8147-A577-1F3B52F39259}" srcId="{697F1FCE-A9F4-F045-B852-265DB8382E81}" destId="{7E10E3D6-FA04-DB47-80EA-A143015015AC}" srcOrd="1" destOrd="0" parTransId="{C95E70D2-D312-D748-9D4E-2E8A69364E73}" sibTransId="{53ACAC53-A9E6-C849-A679-726FCA9FDF9C}"/>
    <dgm:cxn modelId="{15B4ACEB-ECFA-CF4D-8D39-45309D533EB4}" type="presOf" srcId="{F8C2B325-E618-194E-9C5A-F5FF8B77945A}" destId="{C568C45F-1647-A949-9836-59E858D4A625}" srcOrd="1" destOrd="1" presId="urn:microsoft.com/office/officeart/2005/8/layout/hProcess4"/>
    <dgm:cxn modelId="{39AA51F4-C1FC-224A-B072-FAA73DF111E6}" type="presOf" srcId="{C5F3BD24-5C4A-8248-B930-F8E3A4494420}" destId="{C568C45F-1647-A949-9836-59E858D4A625}" srcOrd="1" destOrd="2" presId="urn:microsoft.com/office/officeart/2005/8/layout/hProcess4"/>
    <dgm:cxn modelId="{CE9EA6F4-4394-FA44-91F9-2F57FF73DB80}" type="presOf" srcId="{D19EF5EC-DFC5-C040-9310-D300AEA2D2EB}" destId="{C722479E-F8FA-E44B-8121-5EC1C156B0C4}" srcOrd="0" destOrd="2" presId="urn:microsoft.com/office/officeart/2005/8/layout/hProcess4"/>
    <dgm:cxn modelId="{9F6F5FF7-9A44-534D-9AE8-AD62241A3AE4}" srcId="{5746B644-6ADD-2A47-8DAB-E9C5F72D7E4A}" destId="{697F1FCE-A9F4-F045-B852-265DB8382E81}" srcOrd="3" destOrd="0" parTransId="{330E7A54-18CE-7C4B-BA75-55934BD6D756}" sibTransId="{CF212F0D-4049-D543-8794-FCA973603BCC}"/>
    <dgm:cxn modelId="{54F1E2F7-CBAA-EC40-909F-FA6F7E4B7F89}" srcId="{FDEF57C1-CF80-0D49-8833-B3235588A795}" destId="{476B7E90-1299-0B43-80A3-98D80D7DB2C7}" srcOrd="3" destOrd="0" parTransId="{B079FF33-47F5-0C4A-8E4B-406803202DBA}" sibTransId="{99E22E3D-B766-B543-B717-11C6B890BC49}"/>
    <dgm:cxn modelId="{CFA720F9-5588-C64F-AE96-A1ABE5E67016}" srcId="{E516B805-2431-774E-9975-092B5B97FC2A}" destId="{9B2E8936-D04F-A642-BC08-87E703E7900B}" srcOrd="0" destOrd="0" parTransId="{BDF8AC82-02D9-6F4D-A4AA-67C771741DFF}" sibTransId="{C8C2C265-27B1-A14C-8ECF-B7E50D3163AD}"/>
    <dgm:cxn modelId="{4FD31BFA-8663-3E4E-BCB6-922A33B7A7CF}" type="presOf" srcId="{88410EE7-A31D-A646-A9C8-E29CFD08C4EC}" destId="{719C6359-68B2-5E4A-BB56-F8BF7AD870EF}" srcOrd="0" destOrd="0" presId="urn:microsoft.com/office/officeart/2005/8/layout/hProcess4"/>
    <dgm:cxn modelId="{94BBA382-3EDA-694E-8E42-1F1EF7F7B480}" type="presParOf" srcId="{D36980EA-6A9F-4D44-B824-B3F56CDFF1F1}" destId="{7A077EAA-0581-5C40-9032-8A7C0DB475C6}" srcOrd="0" destOrd="0" presId="urn:microsoft.com/office/officeart/2005/8/layout/hProcess4"/>
    <dgm:cxn modelId="{B3F60155-59E5-8847-9203-B48B0BD08A9B}" type="presParOf" srcId="{D36980EA-6A9F-4D44-B824-B3F56CDFF1F1}" destId="{70B77E82-7868-354F-9753-7594465714C6}" srcOrd="1" destOrd="0" presId="urn:microsoft.com/office/officeart/2005/8/layout/hProcess4"/>
    <dgm:cxn modelId="{8BCB448F-55AF-2D48-9D48-57411C011015}" type="presParOf" srcId="{D36980EA-6A9F-4D44-B824-B3F56CDFF1F1}" destId="{D276FB11-E9B6-2C4D-84DE-9ABCC2357922}" srcOrd="2" destOrd="0" presId="urn:microsoft.com/office/officeart/2005/8/layout/hProcess4"/>
    <dgm:cxn modelId="{9BA77E06-0F79-0F40-90E3-1753A3EF37D7}" type="presParOf" srcId="{D276FB11-E9B6-2C4D-84DE-9ABCC2357922}" destId="{47598608-53A8-CB4D-9719-3CEF1513D4B2}" srcOrd="0" destOrd="0" presId="urn:microsoft.com/office/officeart/2005/8/layout/hProcess4"/>
    <dgm:cxn modelId="{10258FCD-C44B-804F-A058-ADBD874E7022}" type="presParOf" srcId="{47598608-53A8-CB4D-9719-3CEF1513D4B2}" destId="{25D1BA8A-9E59-4442-A327-3BEE2A7DA565}" srcOrd="0" destOrd="0" presId="urn:microsoft.com/office/officeart/2005/8/layout/hProcess4"/>
    <dgm:cxn modelId="{3169B0DE-6B74-FE4E-AE63-09DCF01BAB58}" type="presParOf" srcId="{47598608-53A8-CB4D-9719-3CEF1513D4B2}" destId="{2611D0AE-FF01-B54F-92D6-02F500698DF4}" srcOrd="1" destOrd="0" presId="urn:microsoft.com/office/officeart/2005/8/layout/hProcess4"/>
    <dgm:cxn modelId="{FC3D9AB3-90F4-0F4F-89B8-349D487525B0}" type="presParOf" srcId="{47598608-53A8-CB4D-9719-3CEF1513D4B2}" destId="{115DC0C9-CF15-CE47-A126-18B60BC18B16}" srcOrd="2" destOrd="0" presId="urn:microsoft.com/office/officeart/2005/8/layout/hProcess4"/>
    <dgm:cxn modelId="{0E6B7D8C-B6CF-8947-AF4D-4356AB96F846}" type="presParOf" srcId="{47598608-53A8-CB4D-9719-3CEF1513D4B2}" destId="{AC42BDE1-39E7-1E47-A573-D3805205D06A}" srcOrd="3" destOrd="0" presId="urn:microsoft.com/office/officeart/2005/8/layout/hProcess4"/>
    <dgm:cxn modelId="{0DB3D383-F89B-FB45-A845-8F2EE150A884}" type="presParOf" srcId="{47598608-53A8-CB4D-9719-3CEF1513D4B2}" destId="{9D1F4E89-EF31-7748-8257-83A6CABD0A9C}" srcOrd="4" destOrd="0" presId="urn:microsoft.com/office/officeart/2005/8/layout/hProcess4"/>
    <dgm:cxn modelId="{4D74DD82-720D-F04C-A871-9E0A15671300}" type="presParOf" srcId="{D276FB11-E9B6-2C4D-84DE-9ABCC2357922}" destId="{EC528C35-6733-6E41-A636-2BBB22431F7A}" srcOrd="1" destOrd="0" presId="urn:microsoft.com/office/officeart/2005/8/layout/hProcess4"/>
    <dgm:cxn modelId="{25988133-AA88-AE4A-AB12-F7CA6012B717}" type="presParOf" srcId="{D276FB11-E9B6-2C4D-84DE-9ABCC2357922}" destId="{F2103E1E-8E47-DC42-AC4C-0788F657E75F}" srcOrd="2" destOrd="0" presId="urn:microsoft.com/office/officeart/2005/8/layout/hProcess4"/>
    <dgm:cxn modelId="{5383AD82-B713-BC4F-A650-241C87EFBD87}" type="presParOf" srcId="{F2103E1E-8E47-DC42-AC4C-0788F657E75F}" destId="{4362B7BA-87D1-684C-A5DA-97AD152A6CC9}" srcOrd="0" destOrd="0" presId="urn:microsoft.com/office/officeart/2005/8/layout/hProcess4"/>
    <dgm:cxn modelId="{2EE7408C-4C98-8B44-959D-CCCF1216A4F7}" type="presParOf" srcId="{F2103E1E-8E47-DC42-AC4C-0788F657E75F}" destId="{4F001359-8193-3248-ABE3-6F6EE6E9E26F}" srcOrd="1" destOrd="0" presId="urn:microsoft.com/office/officeart/2005/8/layout/hProcess4"/>
    <dgm:cxn modelId="{80639C78-3F94-EC49-AD5E-9BF5061DF90D}" type="presParOf" srcId="{F2103E1E-8E47-DC42-AC4C-0788F657E75F}" destId="{6BAD41A3-4F3A-894B-A533-4B4C65242A27}" srcOrd="2" destOrd="0" presId="urn:microsoft.com/office/officeart/2005/8/layout/hProcess4"/>
    <dgm:cxn modelId="{3328232E-5045-AA4D-AF3C-EDFB0FF14735}" type="presParOf" srcId="{F2103E1E-8E47-DC42-AC4C-0788F657E75F}" destId="{8CBE0449-A068-A14A-9AFA-728CD001A5C7}" srcOrd="3" destOrd="0" presId="urn:microsoft.com/office/officeart/2005/8/layout/hProcess4"/>
    <dgm:cxn modelId="{7746B0E5-FFF4-E645-86F7-BAE3BA8F3637}" type="presParOf" srcId="{F2103E1E-8E47-DC42-AC4C-0788F657E75F}" destId="{ACB521B7-5306-BB4A-A2E4-C389233D9A9E}" srcOrd="4" destOrd="0" presId="urn:microsoft.com/office/officeart/2005/8/layout/hProcess4"/>
    <dgm:cxn modelId="{7618C2A7-54CB-1E4C-B7D8-A4D45C79BE83}" type="presParOf" srcId="{D276FB11-E9B6-2C4D-84DE-9ABCC2357922}" destId="{5709F948-B257-034C-A57A-26B173F45BDE}" srcOrd="3" destOrd="0" presId="urn:microsoft.com/office/officeart/2005/8/layout/hProcess4"/>
    <dgm:cxn modelId="{7171387F-2306-964A-B4D9-974A5846E747}" type="presParOf" srcId="{D276FB11-E9B6-2C4D-84DE-9ABCC2357922}" destId="{1A0B8FC6-5469-6544-A9AD-D722E8028489}" srcOrd="4" destOrd="0" presId="urn:microsoft.com/office/officeart/2005/8/layout/hProcess4"/>
    <dgm:cxn modelId="{4DA2EE11-AF73-164E-998B-E6AFF5DA8059}" type="presParOf" srcId="{1A0B8FC6-5469-6544-A9AD-D722E8028489}" destId="{75124567-2380-C54C-99C7-0FC32066F281}" srcOrd="0" destOrd="0" presId="urn:microsoft.com/office/officeart/2005/8/layout/hProcess4"/>
    <dgm:cxn modelId="{75D3873E-F7CA-9741-947B-236585DA462D}" type="presParOf" srcId="{1A0B8FC6-5469-6544-A9AD-D722E8028489}" destId="{7C54DA58-1EC1-5744-B073-8252B80E1F83}" srcOrd="1" destOrd="0" presId="urn:microsoft.com/office/officeart/2005/8/layout/hProcess4"/>
    <dgm:cxn modelId="{8B721CED-7508-3B42-9B51-FD29536E8989}" type="presParOf" srcId="{1A0B8FC6-5469-6544-A9AD-D722E8028489}" destId="{55A094D6-5696-BF44-A7B9-2416F1D6AC6C}" srcOrd="2" destOrd="0" presId="urn:microsoft.com/office/officeart/2005/8/layout/hProcess4"/>
    <dgm:cxn modelId="{C1A33F55-1DE2-F449-96CD-7CD27CDA0D6A}" type="presParOf" srcId="{1A0B8FC6-5469-6544-A9AD-D722E8028489}" destId="{851EDF14-D616-F943-ACD8-D2D05F77BD8B}" srcOrd="3" destOrd="0" presId="urn:microsoft.com/office/officeart/2005/8/layout/hProcess4"/>
    <dgm:cxn modelId="{0FC6EC7F-1537-7540-B47D-3085B3C8E3F0}" type="presParOf" srcId="{1A0B8FC6-5469-6544-A9AD-D722E8028489}" destId="{BB46670E-4C85-FB48-B24E-1AB89C37F0A6}" srcOrd="4" destOrd="0" presId="urn:microsoft.com/office/officeart/2005/8/layout/hProcess4"/>
    <dgm:cxn modelId="{72BF2FA0-8E49-E34D-A23A-44735FD66B9A}" type="presParOf" srcId="{D276FB11-E9B6-2C4D-84DE-9ABCC2357922}" destId="{7AA7A9F3-585E-CE4E-B97C-D7786CE36C14}" srcOrd="5" destOrd="0" presId="urn:microsoft.com/office/officeart/2005/8/layout/hProcess4"/>
    <dgm:cxn modelId="{2F6D3BD0-C68D-6043-A749-2EA470CD9B93}" type="presParOf" srcId="{D276FB11-E9B6-2C4D-84DE-9ABCC2357922}" destId="{5E1B8A7F-D677-BC48-84FA-A2EC8A17F6E4}" srcOrd="6" destOrd="0" presId="urn:microsoft.com/office/officeart/2005/8/layout/hProcess4"/>
    <dgm:cxn modelId="{FD16CD80-6573-434B-B5DE-ECCD69860FE3}" type="presParOf" srcId="{5E1B8A7F-D677-BC48-84FA-A2EC8A17F6E4}" destId="{DA855718-F3DD-F04D-8E2E-3651C61DE7F2}" srcOrd="0" destOrd="0" presId="urn:microsoft.com/office/officeart/2005/8/layout/hProcess4"/>
    <dgm:cxn modelId="{3B9CF661-EE22-D846-A071-35C8482AD840}" type="presParOf" srcId="{5E1B8A7F-D677-BC48-84FA-A2EC8A17F6E4}" destId="{7054A186-F739-1048-9A8B-FA1CDC17C5FE}" srcOrd="1" destOrd="0" presId="urn:microsoft.com/office/officeart/2005/8/layout/hProcess4"/>
    <dgm:cxn modelId="{69879045-38C4-A541-AAA1-2E56EF71D5B6}" type="presParOf" srcId="{5E1B8A7F-D677-BC48-84FA-A2EC8A17F6E4}" destId="{FB52B13F-7BB8-164B-9F14-5E6DB9D45B3D}" srcOrd="2" destOrd="0" presId="urn:microsoft.com/office/officeart/2005/8/layout/hProcess4"/>
    <dgm:cxn modelId="{13F11F2C-F342-F64D-BDAB-20ED3681ADD5}" type="presParOf" srcId="{5E1B8A7F-D677-BC48-84FA-A2EC8A17F6E4}" destId="{9AE32175-CC44-1942-9833-4B7E9AFB4ECA}" srcOrd="3" destOrd="0" presId="urn:microsoft.com/office/officeart/2005/8/layout/hProcess4"/>
    <dgm:cxn modelId="{09A1C82C-9686-9045-B225-4DB12D946A63}" type="presParOf" srcId="{5E1B8A7F-D677-BC48-84FA-A2EC8A17F6E4}" destId="{61A2B572-4FB0-0649-B2B3-649B7D0F0F61}" srcOrd="4" destOrd="0" presId="urn:microsoft.com/office/officeart/2005/8/layout/hProcess4"/>
    <dgm:cxn modelId="{1B6E59A5-7197-7344-B0E4-6460A69C932D}" type="presParOf" srcId="{D276FB11-E9B6-2C4D-84DE-9ABCC2357922}" destId="{F1F8DE03-D6C7-AF46-9D71-484F9E34191A}" srcOrd="7" destOrd="0" presId="urn:microsoft.com/office/officeart/2005/8/layout/hProcess4"/>
    <dgm:cxn modelId="{7333BB1D-3EBE-C24B-8E34-994AF8F3E619}" type="presParOf" srcId="{D276FB11-E9B6-2C4D-84DE-9ABCC2357922}" destId="{747D859D-7165-FE43-B0D3-575FA24F20D8}" srcOrd="8" destOrd="0" presId="urn:microsoft.com/office/officeart/2005/8/layout/hProcess4"/>
    <dgm:cxn modelId="{68E26939-76BB-7D46-8096-9825F04A7886}" type="presParOf" srcId="{747D859D-7165-FE43-B0D3-575FA24F20D8}" destId="{3867865B-D457-5C43-AC96-7C80EEE5035E}" srcOrd="0" destOrd="0" presId="urn:microsoft.com/office/officeart/2005/8/layout/hProcess4"/>
    <dgm:cxn modelId="{80E12D8A-57CA-F64E-A2EC-ED955943B791}" type="presParOf" srcId="{747D859D-7165-FE43-B0D3-575FA24F20D8}" destId="{719C6359-68B2-5E4A-BB56-F8BF7AD870EF}" srcOrd="1" destOrd="0" presId="urn:microsoft.com/office/officeart/2005/8/layout/hProcess4"/>
    <dgm:cxn modelId="{C26F29EE-402C-0D42-A040-82630DF9A406}" type="presParOf" srcId="{747D859D-7165-FE43-B0D3-575FA24F20D8}" destId="{C568C45F-1647-A949-9836-59E858D4A625}" srcOrd="2" destOrd="0" presId="urn:microsoft.com/office/officeart/2005/8/layout/hProcess4"/>
    <dgm:cxn modelId="{DBD4DD06-6944-294F-BDA5-04270E9CBF73}" type="presParOf" srcId="{747D859D-7165-FE43-B0D3-575FA24F20D8}" destId="{66BD1CC3-F4A0-164C-9AB5-A406095BFF90}" srcOrd="3" destOrd="0" presId="urn:microsoft.com/office/officeart/2005/8/layout/hProcess4"/>
    <dgm:cxn modelId="{64FAEA31-5DD6-F34A-94C5-129ABCC959A7}" type="presParOf" srcId="{747D859D-7165-FE43-B0D3-575FA24F20D8}" destId="{7A73D7BE-DF6D-5448-AC07-334BABE2CF44}" srcOrd="4" destOrd="0" presId="urn:microsoft.com/office/officeart/2005/8/layout/hProcess4"/>
    <dgm:cxn modelId="{CD4CBFAB-B430-054C-A716-9938E30640E8}" type="presParOf" srcId="{D276FB11-E9B6-2C4D-84DE-9ABCC2357922}" destId="{25E6FEB4-B915-734B-8F4B-859DCB0D18B1}" srcOrd="9" destOrd="0" presId="urn:microsoft.com/office/officeart/2005/8/layout/hProcess4"/>
    <dgm:cxn modelId="{8AB20CF5-7577-1F4F-BA01-1D67143AAD59}" type="presParOf" srcId="{D276FB11-E9B6-2C4D-84DE-9ABCC2357922}" destId="{53E50A81-1025-9B40-A2F5-31D846BAFB1D}" srcOrd="10" destOrd="0" presId="urn:microsoft.com/office/officeart/2005/8/layout/hProcess4"/>
    <dgm:cxn modelId="{E614ABB8-02CD-0D4B-9ADE-235D83DCF800}" type="presParOf" srcId="{53E50A81-1025-9B40-A2F5-31D846BAFB1D}" destId="{B3C62E55-1EAB-D340-8D6D-B41C686D0FFB}" srcOrd="0" destOrd="0" presId="urn:microsoft.com/office/officeart/2005/8/layout/hProcess4"/>
    <dgm:cxn modelId="{9BA4D708-BBA2-BA48-8628-077155002214}" type="presParOf" srcId="{53E50A81-1025-9B40-A2F5-31D846BAFB1D}" destId="{C722479E-F8FA-E44B-8121-5EC1C156B0C4}" srcOrd="1" destOrd="0" presId="urn:microsoft.com/office/officeart/2005/8/layout/hProcess4"/>
    <dgm:cxn modelId="{8F00083D-B78A-D34F-AF09-D6D4C2D382C9}" type="presParOf" srcId="{53E50A81-1025-9B40-A2F5-31D846BAFB1D}" destId="{5F1BB154-F9DE-A044-BA7C-C55D348F5894}" srcOrd="2" destOrd="0" presId="urn:microsoft.com/office/officeart/2005/8/layout/hProcess4"/>
    <dgm:cxn modelId="{D8890AC7-DF60-6549-920A-B4BC90B26C93}" type="presParOf" srcId="{53E50A81-1025-9B40-A2F5-31D846BAFB1D}" destId="{43334A81-2BDC-3941-8C2E-38BA339686BE}" srcOrd="3" destOrd="0" presId="urn:microsoft.com/office/officeart/2005/8/layout/hProcess4"/>
    <dgm:cxn modelId="{C7922696-4723-C447-AC26-AFD6628E2AE9}" type="presParOf" srcId="{53E50A81-1025-9B40-A2F5-31D846BAFB1D}" destId="{79B9F402-A835-1A40-A419-B7C9BBE8FD7F}"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3B903-2F5C-4EF6-9547-0E978C66B8B0}" type="doc">
      <dgm:prSet loTypeId="urn:microsoft.com/office/officeart/2005/8/layout/default" loCatId="list" qsTypeId="urn:microsoft.com/office/officeart/2005/8/quickstyle/3d3" qsCatId="3D" csTypeId="urn:microsoft.com/office/officeart/2005/8/colors/accent4_4" csCatId="accent4" phldr="1"/>
      <dgm:spPr/>
      <dgm:t>
        <a:bodyPr/>
        <a:lstStyle/>
        <a:p>
          <a:endParaRPr lang="en-US"/>
        </a:p>
      </dgm:t>
    </dgm:pt>
    <dgm:pt modelId="{B524D843-770B-45DF-B7FE-0CDD87EBF1DF}">
      <dgm:prSet custT="1"/>
      <dgm:spPr/>
      <dgm:t>
        <a:bodyPr/>
        <a:lstStyle/>
        <a:p>
          <a:r>
            <a:rPr lang="en-US" sz="1400">
              <a:solidFill>
                <a:schemeClr val="tx1"/>
              </a:solidFill>
              <a:latin typeface="+mj-lt"/>
              <a:cs typeface="Quire Sans"/>
            </a:rPr>
            <a:t>Identify Gaps/Opportunities and maximize on existing strengths</a:t>
          </a:r>
        </a:p>
      </dgm:t>
    </dgm:pt>
    <dgm:pt modelId="{E8C49ACD-E4C3-4ECF-B701-3F5FDE54E312}" type="parTrans" cxnId="{5455EEAF-C39A-4C18-B374-36EA7B20D346}">
      <dgm:prSet/>
      <dgm:spPr/>
      <dgm:t>
        <a:bodyPr/>
        <a:lstStyle/>
        <a:p>
          <a:endParaRPr lang="en-US" sz="1600">
            <a:latin typeface="+mj-lt"/>
          </a:endParaRPr>
        </a:p>
      </dgm:t>
    </dgm:pt>
    <dgm:pt modelId="{DF05ED0A-E354-428F-8E7E-EF9AD023EB37}" type="sibTrans" cxnId="{5455EEAF-C39A-4C18-B374-36EA7B20D346}">
      <dgm:prSet/>
      <dgm:spPr/>
      <dgm:t>
        <a:bodyPr/>
        <a:lstStyle/>
        <a:p>
          <a:endParaRPr lang="en-US" sz="1600">
            <a:latin typeface="+mj-lt"/>
          </a:endParaRPr>
        </a:p>
      </dgm:t>
    </dgm:pt>
    <dgm:pt modelId="{E0C8686B-81A1-46B5-A135-6DEB8A64E1BF}">
      <dgm:prSet custT="1"/>
      <dgm:spPr/>
      <dgm:t>
        <a:bodyPr/>
        <a:lstStyle/>
        <a:p>
          <a:r>
            <a:rPr lang="en-US" sz="1400">
              <a:solidFill>
                <a:schemeClr val="tx1"/>
              </a:solidFill>
              <a:latin typeface="+mj-lt"/>
              <a:cs typeface="Quire Sans"/>
            </a:rPr>
            <a:t>GT Digital Maturity assessment across the value chain and Horizon planning</a:t>
          </a:r>
        </a:p>
      </dgm:t>
    </dgm:pt>
    <dgm:pt modelId="{B129C956-B7A6-4FCC-A28A-5CF74220B615}" type="parTrans" cxnId="{711F613F-C53E-4F9A-AD6C-DB21E26B46BB}">
      <dgm:prSet/>
      <dgm:spPr/>
      <dgm:t>
        <a:bodyPr/>
        <a:lstStyle/>
        <a:p>
          <a:endParaRPr lang="en-US" sz="1600">
            <a:latin typeface="+mj-lt"/>
          </a:endParaRPr>
        </a:p>
      </dgm:t>
    </dgm:pt>
    <dgm:pt modelId="{151809EA-B8EB-4097-A4E8-27BF6BAC82B2}" type="sibTrans" cxnId="{711F613F-C53E-4F9A-AD6C-DB21E26B46BB}">
      <dgm:prSet/>
      <dgm:spPr/>
      <dgm:t>
        <a:bodyPr/>
        <a:lstStyle/>
        <a:p>
          <a:endParaRPr lang="en-US" sz="1600">
            <a:latin typeface="+mj-lt"/>
          </a:endParaRPr>
        </a:p>
      </dgm:t>
    </dgm:pt>
    <dgm:pt modelId="{D312D9DD-9816-43B2-9CD6-4AC5B2860824}">
      <dgm:prSet custT="1"/>
      <dgm:spPr/>
      <dgm:t>
        <a:bodyPr/>
        <a:lstStyle/>
        <a:p>
          <a:r>
            <a:rPr lang="en-US" sz="1400">
              <a:solidFill>
                <a:schemeClr val="tx1"/>
              </a:solidFill>
              <a:latin typeface="+mj-lt"/>
              <a:cs typeface="Quire Sans"/>
            </a:rPr>
            <a:t>Road map for future proofing and ongoing innovation adaptation.</a:t>
          </a:r>
        </a:p>
      </dgm:t>
    </dgm:pt>
    <dgm:pt modelId="{B788FE62-0D0E-4A0B-8F29-4CE7C44826C7}" type="parTrans" cxnId="{1B46A855-6100-4FBD-9CC8-99338E62A7BB}">
      <dgm:prSet/>
      <dgm:spPr/>
      <dgm:t>
        <a:bodyPr/>
        <a:lstStyle/>
        <a:p>
          <a:endParaRPr lang="en-US" sz="1600">
            <a:latin typeface="+mj-lt"/>
          </a:endParaRPr>
        </a:p>
      </dgm:t>
    </dgm:pt>
    <dgm:pt modelId="{7C0F5BC3-1ACB-4BD8-85AC-349E5F1C54FA}" type="sibTrans" cxnId="{1B46A855-6100-4FBD-9CC8-99338E62A7BB}">
      <dgm:prSet/>
      <dgm:spPr/>
      <dgm:t>
        <a:bodyPr/>
        <a:lstStyle/>
        <a:p>
          <a:endParaRPr lang="en-US" sz="1600">
            <a:latin typeface="+mj-lt"/>
          </a:endParaRPr>
        </a:p>
      </dgm:t>
    </dgm:pt>
    <dgm:pt modelId="{D27B8FE8-6C22-4339-97CA-7DF93FF0EA09}">
      <dgm:prSet custT="1"/>
      <dgm:spPr/>
      <dgm:t>
        <a:bodyPr/>
        <a:lstStyle/>
        <a:p>
          <a:r>
            <a:rPr lang="en-US" sz="1400">
              <a:solidFill>
                <a:schemeClr val="tx1"/>
              </a:solidFill>
              <a:latin typeface="+mj-lt"/>
              <a:cs typeface="Quire Sans"/>
            </a:rPr>
            <a:t>Advanced AI/ analytics portfolio defined across the value chain. Execute on high-value + high-PoS use cases</a:t>
          </a:r>
        </a:p>
      </dgm:t>
    </dgm:pt>
    <dgm:pt modelId="{A8FFE92A-B4BA-4E38-998B-E9EC36640DA2}" type="parTrans" cxnId="{66599499-0D5D-43C9-B921-CAC9222A8997}">
      <dgm:prSet/>
      <dgm:spPr/>
      <dgm:t>
        <a:bodyPr/>
        <a:lstStyle/>
        <a:p>
          <a:endParaRPr lang="en-US" sz="1600">
            <a:latin typeface="+mj-lt"/>
          </a:endParaRPr>
        </a:p>
      </dgm:t>
    </dgm:pt>
    <dgm:pt modelId="{02FD053E-D1B3-46CB-B2AC-40865AE55D99}" type="sibTrans" cxnId="{66599499-0D5D-43C9-B921-CAC9222A8997}">
      <dgm:prSet/>
      <dgm:spPr/>
      <dgm:t>
        <a:bodyPr/>
        <a:lstStyle/>
        <a:p>
          <a:endParaRPr lang="en-US" sz="1600">
            <a:latin typeface="+mj-lt"/>
          </a:endParaRPr>
        </a:p>
      </dgm:t>
    </dgm:pt>
    <dgm:pt modelId="{F7319BA3-B861-4C2C-BD91-181DF7AD9423}">
      <dgm:prSet custT="1"/>
      <dgm:spPr/>
      <dgm:t>
        <a:bodyPr/>
        <a:lstStyle/>
        <a:p>
          <a:r>
            <a:rPr lang="en-US" sz="1400">
              <a:solidFill>
                <a:schemeClr val="tx1"/>
              </a:solidFill>
              <a:latin typeface="+mj-lt"/>
              <a:cs typeface="Quire Sans"/>
            </a:rPr>
            <a:t>Address gaps and make strategic investments to codify organizational learnings </a:t>
          </a:r>
        </a:p>
      </dgm:t>
    </dgm:pt>
    <dgm:pt modelId="{134A7F9F-5E82-4CE5-AF79-663C2913BB35}" type="parTrans" cxnId="{A353F0E7-2D80-4149-8754-BDF3D242C4F9}">
      <dgm:prSet/>
      <dgm:spPr/>
      <dgm:t>
        <a:bodyPr/>
        <a:lstStyle/>
        <a:p>
          <a:endParaRPr lang="en-US" sz="1600">
            <a:latin typeface="+mj-lt"/>
          </a:endParaRPr>
        </a:p>
      </dgm:t>
    </dgm:pt>
    <dgm:pt modelId="{3F99F4EE-8739-4EE0-B97F-78370C846ADA}" type="sibTrans" cxnId="{A353F0E7-2D80-4149-8754-BDF3D242C4F9}">
      <dgm:prSet/>
      <dgm:spPr/>
      <dgm:t>
        <a:bodyPr/>
        <a:lstStyle/>
        <a:p>
          <a:endParaRPr lang="en-US" sz="1600">
            <a:latin typeface="+mj-lt"/>
          </a:endParaRPr>
        </a:p>
      </dgm:t>
    </dgm:pt>
    <dgm:pt modelId="{260C8409-BE6C-4DDF-9943-A583C6BEAEFB}">
      <dgm:prSet custT="1"/>
      <dgm:spPr/>
      <dgm:t>
        <a:bodyPr/>
        <a:lstStyle/>
        <a:p>
          <a:pPr rtl="0"/>
          <a:r>
            <a:rPr lang="en-US" sz="1400" b="0">
              <a:solidFill>
                <a:schemeClr val="tx1"/>
              </a:solidFill>
              <a:latin typeface="+mj-lt"/>
              <a:cs typeface="Quire Sans"/>
            </a:rPr>
            <a:t>Horizon 1 of Digital Maturity achieved</a:t>
          </a:r>
        </a:p>
      </dgm:t>
    </dgm:pt>
    <dgm:pt modelId="{3629B284-EFB5-4737-B0E0-99F5975F6898}" type="parTrans" cxnId="{24A25624-1339-47AB-A6A3-9550ABF985FB}">
      <dgm:prSet/>
      <dgm:spPr/>
      <dgm:t>
        <a:bodyPr/>
        <a:lstStyle/>
        <a:p>
          <a:endParaRPr lang="en-US" sz="1600">
            <a:latin typeface="+mj-lt"/>
          </a:endParaRPr>
        </a:p>
      </dgm:t>
    </dgm:pt>
    <dgm:pt modelId="{02F52FF9-70D7-4B0B-86EA-F6672B90006A}" type="sibTrans" cxnId="{24A25624-1339-47AB-A6A3-9550ABF985FB}">
      <dgm:prSet/>
      <dgm:spPr/>
      <dgm:t>
        <a:bodyPr/>
        <a:lstStyle/>
        <a:p>
          <a:endParaRPr lang="en-US" sz="1600">
            <a:latin typeface="+mj-lt"/>
          </a:endParaRPr>
        </a:p>
      </dgm:t>
    </dgm:pt>
    <dgm:pt modelId="{0E63E559-6CCE-42D2-9A0B-806C146D6771}">
      <dgm:prSet custT="1"/>
      <dgm:spPr/>
      <dgm:t>
        <a:bodyPr/>
        <a:lstStyle/>
        <a:p>
          <a:r>
            <a:rPr lang="en-US" sz="1400">
              <a:solidFill>
                <a:schemeClr val="tx1"/>
              </a:solidFill>
              <a:latin typeface="+mj-lt"/>
              <a:cs typeface="Quire Sans"/>
            </a:rPr>
            <a:t>Update roadmap for latest trends and execute year-2 priorities</a:t>
          </a:r>
        </a:p>
      </dgm:t>
    </dgm:pt>
    <dgm:pt modelId="{B2A68E8D-838A-47FF-8ACC-49D31E3519B6}" type="parTrans" cxnId="{9F32177F-5EE0-4263-8578-B3F84F681A6B}">
      <dgm:prSet/>
      <dgm:spPr/>
      <dgm:t>
        <a:bodyPr/>
        <a:lstStyle/>
        <a:p>
          <a:endParaRPr lang="en-US" sz="1600">
            <a:latin typeface="+mj-lt"/>
          </a:endParaRPr>
        </a:p>
      </dgm:t>
    </dgm:pt>
    <dgm:pt modelId="{EC4852EB-A4A4-4951-9DF1-BA83A67DAA37}" type="sibTrans" cxnId="{9F32177F-5EE0-4263-8578-B3F84F681A6B}">
      <dgm:prSet/>
      <dgm:spPr/>
      <dgm:t>
        <a:bodyPr/>
        <a:lstStyle/>
        <a:p>
          <a:endParaRPr lang="en-US" sz="1600">
            <a:latin typeface="+mj-lt"/>
          </a:endParaRPr>
        </a:p>
      </dgm:t>
    </dgm:pt>
    <dgm:pt modelId="{4CE17BB8-0AA9-44D7-A456-5D8035A438E0}">
      <dgm:prSet custT="1"/>
      <dgm:spPr/>
      <dgm:t>
        <a:bodyPr/>
        <a:lstStyle/>
        <a:p>
          <a:r>
            <a:rPr lang="en-US" sz="1400">
              <a:solidFill>
                <a:schemeClr val="tx1"/>
              </a:solidFill>
              <a:latin typeface="+mj-lt"/>
              <a:cs typeface="Quire Sans"/>
            </a:rPr>
            <a:t>Confirm and execute on year-2 priorities while driving continuous improvement opportunities</a:t>
          </a:r>
        </a:p>
      </dgm:t>
    </dgm:pt>
    <dgm:pt modelId="{F0F0456B-574F-47C0-B892-FE8A4A828BE8}" type="parTrans" cxnId="{AA3A3464-A849-49F8-B530-0987A878C015}">
      <dgm:prSet/>
      <dgm:spPr/>
      <dgm:t>
        <a:bodyPr/>
        <a:lstStyle/>
        <a:p>
          <a:endParaRPr lang="en-US" sz="1600">
            <a:latin typeface="+mj-lt"/>
          </a:endParaRPr>
        </a:p>
      </dgm:t>
    </dgm:pt>
    <dgm:pt modelId="{F981C941-1676-4C79-B950-AB833D3A30EB}" type="sibTrans" cxnId="{AA3A3464-A849-49F8-B530-0987A878C015}">
      <dgm:prSet/>
      <dgm:spPr/>
      <dgm:t>
        <a:bodyPr/>
        <a:lstStyle/>
        <a:p>
          <a:endParaRPr lang="en-US" sz="1600">
            <a:latin typeface="+mj-lt"/>
          </a:endParaRPr>
        </a:p>
      </dgm:t>
    </dgm:pt>
    <dgm:pt modelId="{9CFF0A88-5155-451C-A354-D7B2FC19C43A}">
      <dgm:prSet custT="1"/>
      <dgm:spPr/>
      <dgm:t>
        <a:bodyPr/>
        <a:lstStyle/>
        <a:p>
          <a:r>
            <a:rPr lang="en-US" sz="1400">
              <a:solidFill>
                <a:schemeClr val="tx1"/>
              </a:solidFill>
              <a:latin typeface="+mj-lt"/>
              <a:cs typeface="Quire Sans"/>
            </a:rPr>
            <a:t>Continuous evaluation and adaptation</a:t>
          </a:r>
        </a:p>
        <a:p>
          <a:endParaRPr lang="en-US" sz="1600">
            <a:solidFill>
              <a:schemeClr val="tx1"/>
            </a:solidFill>
            <a:latin typeface="+mj-lt"/>
            <a:cs typeface="Quire Sans"/>
          </a:endParaRPr>
        </a:p>
      </dgm:t>
    </dgm:pt>
    <dgm:pt modelId="{4D165BA7-0D10-46A7-B69C-3C0FEC15AA0B}" type="parTrans" cxnId="{EB122329-7549-4590-B0CF-93565DC170A6}">
      <dgm:prSet/>
      <dgm:spPr/>
      <dgm:t>
        <a:bodyPr/>
        <a:lstStyle/>
        <a:p>
          <a:endParaRPr lang="en-US" sz="1600">
            <a:latin typeface="+mj-lt"/>
          </a:endParaRPr>
        </a:p>
      </dgm:t>
    </dgm:pt>
    <dgm:pt modelId="{8C04C74A-265E-4E02-9AA8-F315B6303D2F}" type="sibTrans" cxnId="{EB122329-7549-4590-B0CF-93565DC170A6}">
      <dgm:prSet/>
      <dgm:spPr/>
      <dgm:t>
        <a:bodyPr/>
        <a:lstStyle/>
        <a:p>
          <a:endParaRPr lang="en-US" sz="1600">
            <a:latin typeface="+mj-lt"/>
          </a:endParaRPr>
        </a:p>
      </dgm:t>
    </dgm:pt>
    <dgm:pt modelId="{C443254B-EC36-49F7-BF2F-F29CA39A1B95}">
      <dgm:prSet custT="1"/>
      <dgm:spPr/>
      <dgm:t>
        <a:bodyPr/>
        <a:lstStyle/>
        <a:p>
          <a:r>
            <a:rPr lang="en-US" sz="1400" b="0">
              <a:solidFill>
                <a:schemeClr val="tx1"/>
              </a:solidFill>
            </a:rPr>
            <a:t>Horizon 2 of Digital Maturity achieved</a:t>
          </a:r>
        </a:p>
      </dgm:t>
    </dgm:pt>
    <dgm:pt modelId="{B5861C92-5E3F-46D4-BACF-0E90B6EDBCC6}" type="parTrans" cxnId="{F106CB99-0BE6-4FAE-BD19-0D710BDBB25E}">
      <dgm:prSet/>
      <dgm:spPr/>
      <dgm:t>
        <a:bodyPr/>
        <a:lstStyle/>
        <a:p>
          <a:endParaRPr lang="en-US" sz="1600">
            <a:latin typeface="+mj-lt"/>
          </a:endParaRPr>
        </a:p>
      </dgm:t>
    </dgm:pt>
    <dgm:pt modelId="{202C1A31-8625-449B-BC37-38DDAB913634}" type="sibTrans" cxnId="{F106CB99-0BE6-4FAE-BD19-0D710BDBB25E}">
      <dgm:prSet/>
      <dgm:spPr/>
      <dgm:t>
        <a:bodyPr/>
        <a:lstStyle/>
        <a:p>
          <a:endParaRPr lang="en-US" sz="1600">
            <a:latin typeface="+mj-lt"/>
          </a:endParaRPr>
        </a:p>
      </dgm:t>
    </dgm:pt>
    <dgm:pt modelId="{0C708EC4-D0E9-40C0-B965-CE979C6DB254}">
      <dgm:prSet custT="1"/>
      <dgm:spPr/>
      <dgm:t>
        <a:bodyPr/>
        <a:lstStyle/>
        <a:p>
          <a:r>
            <a:rPr lang="en-US" sz="1400">
              <a:solidFill>
                <a:schemeClr val="tx1"/>
              </a:solidFill>
              <a:latin typeface="+mj-lt"/>
              <a:cs typeface="Quire Sans"/>
            </a:rPr>
            <a:t>Update roadmap for latest trends and execute year-3 priorities</a:t>
          </a:r>
        </a:p>
      </dgm:t>
    </dgm:pt>
    <dgm:pt modelId="{381DB00A-AA4D-4404-98FD-EE54FECB875F}" type="parTrans" cxnId="{5225D222-6F27-4CA3-98E4-0F412197AFDA}">
      <dgm:prSet/>
      <dgm:spPr/>
      <dgm:t>
        <a:bodyPr/>
        <a:lstStyle/>
        <a:p>
          <a:endParaRPr lang="en-US" sz="1600">
            <a:latin typeface="+mj-lt"/>
          </a:endParaRPr>
        </a:p>
      </dgm:t>
    </dgm:pt>
    <dgm:pt modelId="{3DC88E9A-956D-485A-9FCF-C0796D2EF998}" type="sibTrans" cxnId="{5225D222-6F27-4CA3-98E4-0F412197AFDA}">
      <dgm:prSet/>
      <dgm:spPr/>
      <dgm:t>
        <a:bodyPr/>
        <a:lstStyle/>
        <a:p>
          <a:endParaRPr lang="en-US" sz="1600">
            <a:latin typeface="+mj-lt"/>
          </a:endParaRPr>
        </a:p>
      </dgm:t>
    </dgm:pt>
    <dgm:pt modelId="{4AAF62B9-2EBC-4FF1-BF9B-870AA9117428}">
      <dgm:prSet custT="1"/>
      <dgm:spPr/>
      <dgm:t>
        <a:bodyPr/>
        <a:lstStyle/>
        <a:p>
          <a:pPr rtl="0"/>
          <a:r>
            <a:rPr lang="en-US" sz="1400">
              <a:solidFill>
                <a:schemeClr val="tx1"/>
              </a:solidFill>
              <a:latin typeface="+mj-lt"/>
              <a:cs typeface="Quire Sans"/>
            </a:rPr>
            <a:t>Confirm and execute on year-3 priorities while driving continuous improvement opportunities</a:t>
          </a:r>
        </a:p>
      </dgm:t>
    </dgm:pt>
    <dgm:pt modelId="{3C9AF442-05FF-4F8B-89D1-EE30553ABFC9}" type="parTrans" cxnId="{39BE7098-E913-4A73-9B9E-233F6B2AFF9F}">
      <dgm:prSet/>
      <dgm:spPr/>
      <dgm:t>
        <a:bodyPr/>
        <a:lstStyle/>
        <a:p>
          <a:endParaRPr lang="en-US" sz="1600">
            <a:latin typeface="+mj-lt"/>
          </a:endParaRPr>
        </a:p>
      </dgm:t>
    </dgm:pt>
    <dgm:pt modelId="{AC767151-A812-4238-AC01-D1ED30454C9E}" type="sibTrans" cxnId="{39BE7098-E913-4A73-9B9E-233F6B2AFF9F}">
      <dgm:prSet/>
      <dgm:spPr/>
      <dgm:t>
        <a:bodyPr/>
        <a:lstStyle/>
        <a:p>
          <a:endParaRPr lang="en-US" sz="1600">
            <a:latin typeface="+mj-lt"/>
          </a:endParaRPr>
        </a:p>
      </dgm:t>
    </dgm:pt>
    <dgm:pt modelId="{D7D62E37-5133-4535-8837-37AB59F7F63F}" type="pres">
      <dgm:prSet presAssocID="{B3A3B903-2F5C-4EF6-9547-0E978C66B8B0}" presName="diagram" presStyleCnt="0">
        <dgm:presLayoutVars>
          <dgm:dir/>
          <dgm:resizeHandles val="exact"/>
        </dgm:presLayoutVars>
      </dgm:prSet>
      <dgm:spPr/>
    </dgm:pt>
    <dgm:pt modelId="{54EAE815-8CC2-419F-8718-1323B5A5DFBD}" type="pres">
      <dgm:prSet presAssocID="{B524D843-770B-45DF-B7FE-0CDD87EBF1DF}" presName="node" presStyleLbl="node1" presStyleIdx="0" presStyleCnt="12">
        <dgm:presLayoutVars>
          <dgm:bulletEnabled val="1"/>
        </dgm:presLayoutVars>
      </dgm:prSet>
      <dgm:spPr/>
    </dgm:pt>
    <dgm:pt modelId="{3E55364B-E669-47FB-8CC6-55813C1BAB44}" type="pres">
      <dgm:prSet presAssocID="{DF05ED0A-E354-428F-8E7E-EF9AD023EB37}" presName="sibTrans" presStyleCnt="0"/>
      <dgm:spPr/>
    </dgm:pt>
    <dgm:pt modelId="{7409ED02-E327-42E9-8322-447DACA7DF12}" type="pres">
      <dgm:prSet presAssocID="{E0C8686B-81A1-46B5-A135-6DEB8A64E1BF}" presName="node" presStyleLbl="node1" presStyleIdx="1" presStyleCnt="12">
        <dgm:presLayoutVars>
          <dgm:bulletEnabled val="1"/>
        </dgm:presLayoutVars>
      </dgm:prSet>
      <dgm:spPr/>
    </dgm:pt>
    <dgm:pt modelId="{6A73C2DF-00AF-42BC-AEBC-F5F879113ED7}" type="pres">
      <dgm:prSet presAssocID="{151809EA-B8EB-4097-A4E8-27BF6BAC82B2}" presName="sibTrans" presStyleCnt="0"/>
      <dgm:spPr/>
    </dgm:pt>
    <dgm:pt modelId="{CDE78462-1238-431C-A043-02EB5E4DB915}" type="pres">
      <dgm:prSet presAssocID="{D312D9DD-9816-43B2-9CD6-4AC5B2860824}" presName="node" presStyleLbl="node1" presStyleIdx="2" presStyleCnt="12">
        <dgm:presLayoutVars>
          <dgm:bulletEnabled val="1"/>
        </dgm:presLayoutVars>
      </dgm:prSet>
      <dgm:spPr/>
    </dgm:pt>
    <dgm:pt modelId="{D8DC1ADC-A72B-463D-B240-6F3E5DE584CA}" type="pres">
      <dgm:prSet presAssocID="{7C0F5BC3-1ACB-4BD8-85AC-349E5F1C54FA}" presName="sibTrans" presStyleCnt="0"/>
      <dgm:spPr/>
    </dgm:pt>
    <dgm:pt modelId="{9DCF0288-50DC-4EF0-ACFC-34539FB29655}" type="pres">
      <dgm:prSet presAssocID="{D27B8FE8-6C22-4339-97CA-7DF93FF0EA09}" presName="node" presStyleLbl="node1" presStyleIdx="3" presStyleCnt="12">
        <dgm:presLayoutVars>
          <dgm:bulletEnabled val="1"/>
        </dgm:presLayoutVars>
      </dgm:prSet>
      <dgm:spPr/>
    </dgm:pt>
    <dgm:pt modelId="{E3E71085-124E-4826-B73D-F88E5799DF5B}" type="pres">
      <dgm:prSet presAssocID="{02FD053E-D1B3-46CB-B2AC-40865AE55D99}" presName="sibTrans" presStyleCnt="0"/>
      <dgm:spPr/>
    </dgm:pt>
    <dgm:pt modelId="{44292A2C-2CE1-4F8C-B09E-AD80ED7A18F3}" type="pres">
      <dgm:prSet presAssocID="{F7319BA3-B861-4C2C-BD91-181DF7AD9423}" presName="node" presStyleLbl="node1" presStyleIdx="4" presStyleCnt="12">
        <dgm:presLayoutVars>
          <dgm:bulletEnabled val="1"/>
        </dgm:presLayoutVars>
      </dgm:prSet>
      <dgm:spPr/>
    </dgm:pt>
    <dgm:pt modelId="{B785B4A9-835D-461E-B9E2-F35176FA84AA}" type="pres">
      <dgm:prSet presAssocID="{3F99F4EE-8739-4EE0-B97F-78370C846ADA}" presName="sibTrans" presStyleCnt="0"/>
      <dgm:spPr/>
    </dgm:pt>
    <dgm:pt modelId="{DFA0485B-AABB-419D-9936-A30447903D7A}" type="pres">
      <dgm:prSet presAssocID="{260C8409-BE6C-4DDF-9943-A583C6BEAEFB}" presName="node" presStyleLbl="node1" presStyleIdx="5" presStyleCnt="12">
        <dgm:presLayoutVars>
          <dgm:bulletEnabled val="1"/>
        </dgm:presLayoutVars>
      </dgm:prSet>
      <dgm:spPr/>
    </dgm:pt>
    <dgm:pt modelId="{FE5B0702-EAE1-4746-9EE6-D07942FB27F8}" type="pres">
      <dgm:prSet presAssocID="{02F52FF9-70D7-4B0B-86EA-F6672B90006A}" presName="sibTrans" presStyleCnt="0"/>
      <dgm:spPr/>
    </dgm:pt>
    <dgm:pt modelId="{1B3599E0-7B3A-4C74-B192-A9209C26F1B9}" type="pres">
      <dgm:prSet presAssocID="{0E63E559-6CCE-42D2-9A0B-806C146D6771}" presName="node" presStyleLbl="node1" presStyleIdx="6" presStyleCnt="12">
        <dgm:presLayoutVars>
          <dgm:bulletEnabled val="1"/>
        </dgm:presLayoutVars>
      </dgm:prSet>
      <dgm:spPr/>
    </dgm:pt>
    <dgm:pt modelId="{015DF421-3F64-4017-A8C7-DFAE6F85500D}" type="pres">
      <dgm:prSet presAssocID="{EC4852EB-A4A4-4951-9DF1-BA83A67DAA37}" presName="sibTrans" presStyleCnt="0"/>
      <dgm:spPr/>
    </dgm:pt>
    <dgm:pt modelId="{90184D6C-3657-4166-9E9F-3456BA203012}" type="pres">
      <dgm:prSet presAssocID="{4CE17BB8-0AA9-44D7-A456-5D8035A438E0}" presName="node" presStyleLbl="node1" presStyleIdx="7" presStyleCnt="12">
        <dgm:presLayoutVars>
          <dgm:bulletEnabled val="1"/>
        </dgm:presLayoutVars>
      </dgm:prSet>
      <dgm:spPr/>
    </dgm:pt>
    <dgm:pt modelId="{B74294D1-118D-4117-A28B-AF167E7329C1}" type="pres">
      <dgm:prSet presAssocID="{F981C941-1676-4C79-B950-AB833D3A30EB}" presName="sibTrans" presStyleCnt="0"/>
      <dgm:spPr/>
    </dgm:pt>
    <dgm:pt modelId="{05586924-9F97-4F7C-A483-88EF90937F85}" type="pres">
      <dgm:prSet presAssocID="{9CFF0A88-5155-451C-A354-D7B2FC19C43A}" presName="node" presStyleLbl="node1" presStyleIdx="8" presStyleCnt="12">
        <dgm:presLayoutVars>
          <dgm:bulletEnabled val="1"/>
        </dgm:presLayoutVars>
      </dgm:prSet>
      <dgm:spPr/>
    </dgm:pt>
    <dgm:pt modelId="{A55DFED6-2E79-449F-845C-F0B8D9BE5D0A}" type="pres">
      <dgm:prSet presAssocID="{8C04C74A-265E-4E02-9AA8-F315B6303D2F}" presName="sibTrans" presStyleCnt="0"/>
      <dgm:spPr/>
    </dgm:pt>
    <dgm:pt modelId="{9D508878-4D92-40C5-9524-8D1489E4FF58}" type="pres">
      <dgm:prSet presAssocID="{C443254B-EC36-49F7-BF2F-F29CA39A1B95}" presName="node" presStyleLbl="node1" presStyleIdx="9" presStyleCnt="12">
        <dgm:presLayoutVars>
          <dgm:bulletEnabled val="1"/>
        </dgm:presLayoutVars>
      </dgm:prSet>
      <dgm:spPr/>
    </dgm:pt>
    <dgm:pt modelId="{3C23EE98-007C-4BB2-BD80-AE8DF338EB59}" type="pres">
      <dgm:prSet presAssocID="{202C1A31-8625-449B-BC37-38DDAB913634}" presName="sibTrans" presStyleCnt="0"/>
      <dgm:spPr/>
    </dgm:pt>
    <dgm:pt modelId="{0F9DC0AC-97C9-4EC5-A44A-4FF4EDA1C28C}" type="pres">
      <dgm:prSet presAssocID="{0C708EC4-D0E9-40C0-B965-CE979C6DB254}" presName="node" presStyleLbl="node1" presStyleIdx="10" presStyleCnt="12">
        <dgm:presLayoutVars>
          <dgm:bulletEnabled val="1"/>
        </dgm:presLayoutVars>
      </dgm:prSet>
      <dgm:spPr/>
    </dgm:pt>
    <dgm:pt modelId="{8815491F-5906-4F37-93AC-A6C03BF0D18F}" type="pres">
      <dgm:prSet presAssocID="{3DC88E9A-956D-485A-9FCF-C0796D2EF998}" presName="sibTrans" presStyleCnt="0"/>
      <dgm:spPr/>
    </dgm:pt>
    <dgm:pt modelId="{44C93D9B-DB8D-4406-8454-641F8E9D0873}" type="pres">
      <dgm:prSet presAssocID="{4AAF62B9-2EBC-4FF1-BF9B-870AA9117428}" presName="node" presStyleLbl="node1" presStyleIdx="11" presStyleCnt="12">
        <dgm:presLayoutVars>
          <dgm:bulletEnabled val="1"/>
        </dgm:presLayoutVars>
      </dgm:prSet>
      <dgm:spPr/>
    </dgm:pt>
  </dgm:ptLst>
  <dgm:cxnLst>
    <dgm:cxn modelId="{C6684902-E6B3-42DF-A860-6228F357CC97}" type="presOf" srcId="{4CE17BB8-0AA9-44D7-A456-5D8035A438E0}" destId="{90184D6C-3657-4166-9E9F-3456BA203012}" srcOrd="0" destOrd="0" presId="urn:microsoft.com/office/officeart/2005/8/layout/default"/>
    <dgm:cxn modelId="{2BA61E10-78EB-47FF-AFAC-31CAD7B5B40C}" type="presOf" srcId="{B524D843-770B-45DF-B7FE-0CDD87EBF1DF}" destId="{54EAE815-8CC2-419F-8718-1323B5A5DFBD}" srcOrd="0" destOrd="0" presId="urn:microsoft.com/office/officeart/2005/8/layout/default"/>
    <dgm:cxn modelId="{5225D222-6F27-4CA3-98E4-0F412197AFDA}" srcId="{B3A3B903-2F5C-4EF6-9547-0E978C66B8B0}" destId="{0C708EC4-D0E9-40C0-B965-CE979C6DB254}" srcOrd="10" destOrd="0" parTransId="{381DB00A-AA4D-4404-98FD-EE54FECB875F}" sibTransId="{3DC88E9A-956D-485A-9FCF-C0796D2EF998}"/>
    <dgm:cxn modelId="{24A25624-1339-47AB-A6A3-9550ABF985FB}" srcId="{B3A3B903-2F5C-4EF6-9547-0E978C66B8B0}" destId="{260C8409-BE6C-4DDF-9943-A583C6BEAEFB}" srcOrd="5" destOrd="0" parTransId="{3629B284-EFB5-4737-B0E0-99F5975F6898}" sibTransId="{02F52FF9-70D7-4B0B-86EA-F6672B90006A}"/>
    <dgm:cxn modelId="{EB122329-7549-4590-B0CF-93565DC170A6}" srcId="{B3A3B903-2F5C-4EF6-9547-0E978C66B8B0}" destId="{9CFF0A88-5155-451C-A354-D7B2FC19C43A}" srcOrd="8" destOrd="0" parTransId="{4D165BA7-0D10-46A7-B69C-3C0FEC15AA0B}" sibTransId="{8C04C74A-265E-4E02-9AA8-F315B6303D2F}"/>
    <dgm:cxn modelId="{4BDA2C2B-2F37-4F98-A917-C3CEA5D14789}" type="presOf" srcId="{D312D9DD-9816-43B2-9CD6-4AC5B2860824}" destId="{CDE78462-1238-431C-A043-02EB5E4DB915}" srcOrd="0" destOrd="0" presId="urn:microsoft.com/office/officeart/2005/8/layout/default"/>
    <dgm:cxn modelId="{49A95F2F-54AA-4D11-A05C-398655062B27}" type="presOf" srcId="{D27B8FE8-6C22-4339-97CA-7DF93FF0EA09}" destId="{9DCF0288-50DC-4EF0-ACFC-34539FB29655}" srcOrd="0" destOrd="0" presId="urn:microsoft.com/office/officeart/2005/8/layout/default"/>
    <dgm:cxn modelId="{711F613F-C53E-4F9A-AD6C-DB21E26B46BB}" srcId="{B3A3B903-2F5C-4EF6-9547-0E978C66B8B0}" destId="{E0C8686B-81A1-46B5-A135-6DEB8A64E1BF}" srcOrd="1" destOrd="0" parTransId="{B129C956-B7A6-4FCC-A28A-5CF74220B615}" sibTransId="{151809EA-B8EB-4097-A4E8-27BF6BAC82B2}"/>
    <dgm:cxn modelId="{AA3A3464-A849-49F8-B530-0987A878C015}" srcId="{B3A3B903-2F5C-4EF6-9547-0E978C66B8B0}" destId="{4CE17BB8-0AA9-44D7-A456-5D8035A438E0}" srcOrd="7" destOrd="0" parTransId="{F0F0456B-574F-47C0-B892-FE8A4A828BE8}" sibTransId="{F981C941-1676-4C79-B950-AB833D3A30EB}"/>
    <dgm:cxn modelId="{1B46A855-6100-4FBD-9CC8-99338E62A7BB}" srcId="{B3A3B903-2F5C-4EF6-9547-0E978C66B8B0}" destId="{D312D9DD-9816-43B2-9CD6-4AC5B2860824}" srcOrd="2" destOrd="0" parTransId="{B788FE62-0D0E-4A0B-8F29-4CE7C44826C7}" sibTransId="{7C0F5BC3-1ACB-4BD8-85AC-349E5F1C54FA}"/>
    <dgm:cxn modelId="{A73DCA75-F748-4A6D-AE0C-8D6B86EDA7E4}" type="presOf" srcId="{F7319BA3-B861-4C2C-BD91-181DF7AD9423}" destId="{44292A2C-2CE1-4F8C-B09E-AD80ED7A18F3}" srcOrd="0" destOrd="0" presId="urn:microsoft.com/office/officeart/2005/8/layout/default"/>
    <dgm:cxn modelId="{1650A678-6783-461D-9262-DF3B28CE534F}" type="presOf" srcId="{260C8409-BE6C-4DDF-9943-A583C6BEAEFB}" destId="{DFA0485B-AABB-419D-9936-A30447903D7A}" srcOrd="0" destOrd="0" presId="urn:microsoft.com/office/officeart/2005/8/layout/default"/>
    <dgm:cxn modelId="{9F32177F-5EE0-4263-8578-B3F84F681A6B}" srcId="{B3A3B903-2F5C-4EF6-9547-0E978C66B8B0}" destId="{0E63E559-6CCE-42D2-9A0B-806C146D6771}" srcOrd="6" destOrd="0" parTransId="{B2A68E8D-838A-47FF-8ACC-49D31E3519B6}" sibTransId="{EC4852EB-A4A4-4951-9DF1-BA83A67DAA37}"/>
    <dgm:cxn modelId="{39BE7098-E913-4A73-9B9E-233F6B2AFF9F}" srcId="{B3A3B903-2F5C-4EF6-9547-0E978C66B8B0}" destId="{4AAF62B9-2EBC-4FF1-BF9B-870AA9117428}" srcOrd="11" destOrd="0" parTransId="{3C9AF442-05FF-4F8B-89D1-EE30553ABFC9}" sibTransId="{AC767151-A812-4238-AC01-D1ED30454C9E}"/>
    <dgm:cxn modelId="{66599499-0D5D-43C9-B921-CAC9222A8997}" srcId="{B3A3B903-2F5C-4EF6-9547-0E978C66B8B0}" destId="{D27B8FE8-6C22-4339-97CA-7DF93FF0EA09}" srcOrd="3" destOrd="0" parTransId="{A8FFE92A-B4BA-4E38-998B-E9EC36640DA2}" sibTransId="{02FD053E-D1B3-46CB-B2AC-40865AE55D99}"/>
    <dgm:cxn modelId="{F106CB99-0BE6-4FAE-BD19-0D710BDBB25E}" srcId="{B3A3B903-2F5C-4EF6-9547-0E978C66B8B0}" destId="{C443254B-EC36-49F7-BF2F-F29CA39A1B95}" srcOrd="9" destOrd="0" parTransId="{B5861C92-5E3F-46D4-BACF-0E90B6EDBCC6}" sibTransId="{202C1A31-8625-449B-BC37-38DDAB913634}"/>
    <dgm:cxn modelId="{4CFA67AE-1C40-45DE-9613-BEA578080603}" type="presOf" srcId="{0C708EC4-D0E9-40C0-B965-CE979C6DB254}" destId="{0F9DC0AC-97C9-4EC5-A44A-4FF4EDA1C28C}" srcOrd="0" destOrd="0" presId="urn:microsoft.com/office/officeart/2005/8/layout/default"/>
    <dgm:cxn modelId="{5455EEAF-C39A-4C18-B374-36EA7B20D346}" srcId="{B3A3B903-2F5C-4EF6-9547-0E978C66B8B0}" destId="{B524D843-770B-45DF-B7FE-0CDD87EBF1DF}" srcOrd="0" destOrd="0" parTransId="{E8C49ACD-E4C3-4ECF-B701-3F5FDE54E312}" sibTransId="{DF05ED0A-E354-428F-8E7E-EF9AD023EB37}"/>
    <dgm:cxn modelId="{CAC1B7C1-1782-4269-8AA4-52EA99C8D6C1}" type="presOf" srcId="{B3A3B903-2F5C-4EF6-9547-0E978C66B8B0}" destId="{D7D62E37-5133-4535-8837-37AB59F7F63F}" srcOrd="0" destOrd="0" presId="urn:microsoft.com/office/officeart/2005/8/layout/default"/>
    <dgm:cxn modelId="{86772BC4-DE8C-4BF4-9335-AA9645A164E2}" type="presOf" srcId="{C443254B-EC36-49F7-BF2F-F29CA39A1B95}" destId="{9D508878-4D92-40C5-9524-8D1489E4FF58}" srcOrd="0" destOrd="0" presId="urn:microsoft.com/office/officeart/2005/8/layout/default"/>
    <dgm:cxn modelId="{5ED160DC-5FBB-4E9E-9869-4E4FE0E47021}" type="presOf" srcId="{0E63E559-6CCE-42D2-9A0B-806C146D6771}" destId="{1B3599E0-7B3A-4C74-B192-A9209C26F1B9}" srcOrd="0" destOrd="0" presId="urn:microsoft.com/office/officeart/2005/8/layout/default"/>
    <dgm:cxn modelId="{2CFE50E4-D1B9-4BA1-AC5D-E0FEF6994466}" type="presOf" srcId="{E0C8686B-81A1-46B5-A135-6DEB8A64E1BF}" destId="{7409ED02-E327-42E9-8322-447DACA7DF12}" srcOrd="0" destOrd="0" presId="urn:microsoft.com/office/officeart/2005/8/layout/default"/>
    <dgm:cxn modelId="{A353F0E7-2D80-4149-8754-BDF3D242C4F9}" srcId="{B3A3B903-2F5C-4EF6-9547-0E978C66B8B0}" destId="{F7319BA3-B861-4C2C-BD91-181DF7AD9423}" srcOrd="4" destOrd="0" parTransId="{134A7F9F-5E82-4CE5-AF79-663C2913BB35}" sibTransId="{3F99F4EE-8739-4EE0-B97F-78370C846ADA}"/>
    <dgm:cxn modelId="{64B649EE-A365-480E-9000-3CE6EBB16132}" type="presOf" srcId="{4AAF62B9-2EBC-4FF1-BF9B-870AA9117428}" destId="{44C93D9B-DB8D-4406-8454-641F8E9D0873}" srcOrd="0" destOrd="0" presId="urn:microsoft.com/office/officeart/2005/8/layout/default"/>
    <dgm:cxn modelId="{DA2281FD-E253-42A9-801F-D484420CCA73}" type="presOf" srcId="{9CFF0A88-5155-451C-A354-D7B2FC19C43A}" destId="{05586924-9F97-4F7C-A483-88EF90937F85}" srcOrd="0" destOrd="0" presId="urn:microsoft.com/office/officeart/2005/8/layout/default"/>
    <dgm:cxn modelId="{8A7179F9-E883-4806-B56A-42A4B44A8E5E}" type="presParOf" srcId="{D7D62E37-5133-4535-8837-37AB59F7F63F}" destId="{54EAE815-8CC2-419F-8718-1323B5A5DFBD}" srcOrd="0" destOrd="0" presId="urn:microsoft.com/office/officeart/2005/8/layout/default"/>
    <dgm:cxn modelId="{05921333-25DA-46A8-A957-2998C5ABB742}" type="presParOf" srcId="{D7D62E37-5133-4535-8837-37AB59F7F63F}" destId="{3E55364B-E669-47FB-8CC6-55813C1BAB44}" srcOrd="1" destOrd="0" presId="urn:microsoft.com/office/officeart/2005/8/layout/default"/>
    <dgm:cxn modelId="{45611489-3E05-4490-B9EC-F87B33345DE7}" type="presParOf" srcId="{D7D62E37-5133-4535-8837-37AB59F7F63F}" destId="{7409ED02-E327-42E9-8322-447DACA7DF12}" srcOrd="2" destOrd="0" presId="urn:microsoft.com/office/officeart/2005/8/layout/default"/>
    <dgm:cxn modelId="{E647994D-1944-4231-9359-2CD0A8AC0A59}" type="presParOf" srcId="{D7D62E37-5133-4535-8837-37AB59F7F63F}" destId="{6A73C2DF-00AF-42BC-AEBC-F5F879113ED7}" srcOrd="3" destOrd="0" presId="urn:microsoft.com/office/officeart/2005/8/layout/default"/>
    <dgm:cxn modelId="{BA8BC8A8-6427-4B3D-9BE5-9F8501BC010A}" type="presParOf" srcId="{D7D62E37-5133-4535-8837-37AB59F7F63F}" destId="{CDE78462-1238-431C-A043-02EB5E4DB915}" srcOrd="4" destOrd="0" presId="urn:microsoft.com/office/officeart/2005/8/layout/default"/>
    <dgm:cxn modelId="{AB05F21B-BF7D-4520-B6F6-CB857264DB59}" type="presParOf" srcId="{D7D62E37-5133-4535-8837-37AB59F7F63F}" destId="{D8DC1ADC-A72B-463D-B240-6F3E5DE584CA}" srcOrd="5" destOrd="0" presId="urn:microsoft.com/office/officeart/2005/8/layout/default"/>
    <dgm:cxn modelId="{6AEA8CE2-C2C4-41A9-97BE-6AB92F47455D}" type="presParOf" srcId="{D7D62E37-5133-4535-8837-37AB59F7F63F}" destId="{9DCF0288-50DC-4EF0-ACFC-34539FB29655}" srcOrd="6" destOrd="0" presId="urn:microsoft.com/office/officeart/2005/8/layout/default"/>
    <dgm:cxn modelId="{1356F963-1E2F-414F-960F-66C1788E0822}" type="presParOf" srcId="{D7D62E37-5133-4535-8837-37AB59F7F63F}" destId="{E3E71085-124E-4826-B73D-F88E5799DF5B}" srcOrd="7" destOrd="0" presId="urn:microsoft.com/office/officeart/2005/8/layout/default"/>
    <dgm:cxn modelId="{55B53F3C-770D-4281-A206-5CFAE6BD3950}" type="presParOf" srcId="{D7D62E37-5133-4535-8837-37AB59F7F63F}" destId="{44292A2C-2CE1-4F8C-B09E-AD80ED7A18F3}" srcOrd="8" destOrd="0" presId="urn:microsoft.com/office/officeart/2005/8/layout/default"/>
    <dgm:cxn modelId="{6471F977-572B-490D-83C5-B6CFFA4573DE}" type="presParOf" srcId="{D7D62E37-5133-4535-8837-37AB59F7F63F}" destId="{B785B4A9-835D-461E-B9E2-F35176FA84AA}" srcOrd="9" destOrd="0" presId="urn:microsoft.com/office/officeart/2005/8/layout/default"/>
    <dgm:cxn modelId="{7EE2A706-2033-4EC0-B681-3A963D680A1F}" type="presParOf" srcId="{D7D62E37-5133-4535-8837-37AB59F7F63F}" destId="{DFA0485B-AABB-419D-9936-A30447903D7A}" srcOrd="10" destOrd="0" presId="urn:microsoft.com/office/officeart/2005/8/layout/default"/>
    <dgm:cxn modelId="{079E04AA-BE84-4D69-B856-51758C51A565}" type="presParOf" srcId="{D7D62E37-5133-4535-8837-37AB59F7F63F}" destId="{FE5B0702-EAE1-4746-9EE6-D07942FB27F8}" srcOrd="11" destOrd="0" presId="urn:microsoft.com/office/officeart/2005/8/layout/default"/>
    <dgm:cxn modelId="{9045ADB1-D2F7-45E3-9FCF-85FBC277D9D8}" type="presParOf" srcId="{D7D62E37-5133-4535-8837-37AB59F7F63F}" destId="{1B3599E0-7B3A-4C74-B192-A9209C26F1B9}" srcOrd="12" destOrd="0" presId="urn:microsoft.com/office/officeart/2005/8/layout/default"/>
    <dgm:cxn modelId="{F9C7E1C5-D6D7-4BAA-9F28-22BFCE11F8CD}" type="presParOf" srcId="{D7D62E37-5133-4535-8837-37AB59F7F63F}" destId="{015DF421-3F64-4017-A8C7-DFAE6F85500D}" srcOrd="13" destOrd="0" presId="urn:microsoft.com/office/officeart/2005/8/layout/default"/>
    <dgm:cxn modelId="{AB66B1F1-C4D3-4638-B125-4FD33CBB099F}" type="presParOf" srcId="{D7D62E37-5133-4535-8837-37AB59F7F63F}" destId="{90184D6C-3657-4166-9E9F-3456BA203012}" srcOrd="14" destOrd="0" presId="urn:microsoft.com/office/officeart/2005/8/layout/default"/>
    <dgm:cxn modelId="{E93C7649-1B9A-456D-9DF6-C33BA023974F}" type="presParOf" srcId="{D7D62E37-5133-4535-8837-37AB59F7F63F}" destId="{B74294D1-118D-4117-A28B-AF167E7329C1}" srcOrd="15" destOrd="0" presId="urn:microsoft.com/office/officeart/2005/8/layout/default"/>
    <dgm:cxn modelId="{4D7D6AE8-478F-4875-A1D2-A547EEA2C23E}" type="presParOf" srcId="{D7D62E37-5133-4535-8837-37AB59F7F63F}" destId="{05586924-9F97-4F7C-A483-88EF90937F85}" srcOrd="16" destOrd="0" presId="urn:microsoft.com/office/officeart/2005/8/layout/default"/>
    <dgm:cxn modelId="{60D48A3F-6477-4C33-BD5D-0FFB2330EC2C}" type="presParOf" srcId="{D7D62E37-5133-4535-8837-37AB59F7F63F}" destId="{A55DFED6-2E79-449F-845C-F0B8D9BE5D0A}" srcOrd="17" destOrd="0" presId="urn:microsoft.com/office/officeart/2005/8/layout/default"/>
    <dgm:cxn modelId="{4D252908-9966-4CC3-8175-B6CDE8ACF141}" type="presParOf" srcId="{D7D62E37-5133-4535-8837-37AB59F7F63F}" destId="{9D508878-4D92-40C5-9524-8D1489E4FF58}" srcOrd="18" destOrd="0" presId="urn:microsoft.com/office/officeart/2005/8/layout/default"/>
    <dgm:cxn modelId="{68BDA140-C09B-498B-BE22-E9B07022E9DC}" type="presParOf" srcId="{D7D62E37-5133-4535-8837-37AB59F7F63F}" destId="{3C23EE98-007C-4BB2-BD80-AE8DF338EB59}" srcOrd="19" destOrd="0" presId="urn:microsoft.com/office/officeart/2005/8/layout/default"/>
    <dgm:cxn modelId="{9400AAEB-341B-48E6-B6B9-BFADC926D143}" type="presParOf" srcId="{D7D62E37-5133-4535-8837-37AB59F7F63F}" destId="{0F9DC0AC-97C9-4EC5-A44A-4FF4EDA1C28C}" srcOrd="20" destOrd="0" presId="urn:microsoft.com/office/officeart/2005/8/layout/default"/>
    <dgm:cxn modelId="{67D62E85-17B6-4C9B-B9B7-4715554B3150}" type="presParOf" srcId="{D7D62E37-5133-4535-8837-37AB59F7F63F}" destId="{8815491F-5906-4F37-93AC-A6C03BF0D18F}" srcOrd="21" destOrd="0" presId="urn:microsoft.com/office/officeart/2005/8/layout/default"/>
    <dgm:cxn modelId="{7D6BF7E3-21DA-4103-BE60-6CE920328B05}" type="presParOf" srcId="{D7D62E37-5133-4535-8837-37AB59F7F63F}" destId="{44C93D9B-DB8D-4406-8454-641F8E9D0873}"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1D0AE-FF01-B54F-92D6-02F500698DF4}">
      <dsp:nvSpPr>
        <dsp:cNvPr id="0" name=""/>
        <dsp:cNvSpPr/>
      </dsp:nvSpPr>
      <dsp:spPr>
        <a:xfrm>
          <a:off x="2734" y="1739449"/>
          <a:ext cx="1469661" cy="12121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a:t>Scenario Planning</a:t>
          </a:r>
        </a:p>
        <a:p>
          <a:pPr marL="114300" lvl="1" indent="-114300" algn="l" defTabSz="533400">
            <a:lnSpc>
              <a:spcPct val="90000"/>
            </a:lnSpc>
            <a:spcBef>
              <a:spcPct val="0"/>
            </a:spcBef>
            <a:spcAft>
              <a:spcPct val="15000"/>
            </a:spcAft>
            <a:buChar char="•"/>
          </a:pPr>
          <a:r>
            <a:rPr lang="en-US" sz="1200" kern="1200"/>
            <a:t>Asset Oversight</a:t>
          </a:r>
        </a:p>
        <a:p>
          <a:pPr marL="114300" lvl="1" indent="-114300" algn="l" defTabSz="533400">
            <a:lnSpc>
              <a:spcPct val="90000"/>
            </a:lnSpc>
            <a:spcBef>
              <a:spcPct val="0"/>
            </a:spcBef>
            <a:spcAft>
              <a:spcPct val="15000"/>
            </a:spcAft>
            <a:buChar char="•"/>
          </a:pPr>
          <a:r>
            <a:rPr lang="en-US" sz="1200" kern="1200"/>
            <a:t>Historic Insights</a:t>
          </a:r>
        </a:p>
        <a:p>
          <a:pPr marL="114300" lvl="1" indent="-114300" algn="l" defTabSz="533400">
            <a:lnSpc>
              <a:spcPct val="90000"/>
            </a:lnSpc>
            <a:spcBef>
              <a:spcPct val="0"/>
            </a:spcBef>
            <a:spcAft>
              <a:spcPct val="15000"/>
            </a:spcAft>
            <a:buChar char="•"/>
          </a:pPr>
          <a:r>
            <a:rPr lang="en-US" sz="1200" kern="1200"/>
            <a:t>External Insights</a:t>
          </a:r>
        </a:p>
      </dsp:txBody>
      <dsp:txXfrm>
        <a:off x="30629" y="1767344"/>
        <a:ext cx="1413871" cy="896624"/>
      </dsp:txXfrm>
    </dsp:sp>
    <dsp:sp modelId="{EC528C35-6733-6E41-A636-2BBB22431F7A}">
      <dsp:nvSpPr>
        <dsp:cNvPr id="0" name=""/>
        <dsp:cNvSpPr/>
      </dsp:nvSpPr>
      <dsp:spPr>
        <a:xfrm>
          <a:off x="812224" y="1969172"/>
          <a:ext cx="1707890" cy="1707890"/>
        </a:xfrm>
        <a:prstGeom prst="leftCircularArrow">
          <a:avLst>
            <a:gd name="adj1" fmla="val 3661"/>
            <a:gd name="adj2" fmla="val 455987"/>
            <a:gd name="adj3" fmla="val 2231497"/>
            <a:gd name="adj4" fmla="val 9024489"/>
            <a:gd name="adj5" fmla="val 427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42BDE1-39E7-1E47-A573-D3805205D06A}">
      <dsp:nvSpPr>
        <dsp:cNvPr id="0" name=""/>
        <dsp:cNvSpPr/>
      </dsp:nvSpPr>
      <dsp:spPr>
        <a:xfrm>
          <a:off x="329325" y="2691863"/>
          <a:ext cx="1306365" cy="51949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Asset Strategy</a:t>
          </a:r>
        </a:p>
      </dsp:txBody>
      <dsp:txXfrm>
        <a:off x="344541" y="2707079"/>
        <a:ext cx="1275933" cy="489066"/>
      </dsp:txXfrm>
    </dsp:sp>
    <dsp:sp modelId="{4F001359-8193-3248-ABE3-6F6EE6E9E26F}">
      <dsp:nvSpPr>
        <dsp:cNvPr id="0" name=""/>
        <dsp:cNvSpPr/>
      </dsp:nvSpPr>
      <dsp:spPr>
        <a:xfrm>
          <a:off x="1933427" y="1739449"/>
          <a:ext cx="1469661" cy="12121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a:t>Patient Subtyping</a:t>
          </a:r>
        </a:p>
        <a:p>
          <a:pPr marL="114300" lvl="1" indent="-114300" algn="l" defTabSz="533400">
            <a:lnSpc>
              <a:spcPct val="90000"/>
            </a:lnSpc>
            <a:spcBef>
              <a:spcPct val="0"/>
            </a:spcBef>
            <a:spcAft>
              <a:spcPct val="15000"/>
            </a:spcAft>
            <a:buChar char="•"/>
          </a:pPr>
          <a:r>
            <a:rPr lang="en-US" sz="1200" kern="1200"/>
            <a:t>Biomarker identification</a:t>
          </a:r>
        </a:p>
      </dsp:txBody>
      <dsp:txXfrm>
        <a:off x="1961322" y="2027094"/>
        <a:ext cx="1413871" cy="896624"/>
      </dsp:txXfrm>
    </dsp:sp>
    <dsp:sp modelId="{5709F948-B257-034C-A57A-26B173F45BDE}">
      <dsp:nvSpPr>
        <dsp:cNvPr id="0" name=""/>
        <dsp:cNvSpPr/>
      </dsp:nvSpPr>
      <dsp:spPr>
        <a:xfrm>
          <a:off x="2730670" y="966472"/>
          <a:ext cx="1895680" cy="1895680"/>
        </a:xfrm>
        <a:prstGeom prst="circularArrow">
          <a:avLst>
            <a:gd name="adj1" fmla="val 3298"/>
            <a:gd name="adj2" fmla="val 407279"/>
            <a:gd name="adj3" fmla="val 19417211"/>
            <a:gd name="adj4" fmla="val 12575511"/>
            <a:gd name="adj5" fmla="val 3848"/>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BE0449-A068-A14A-9AFA-728CD001A5C7}">
      <dsp:nvSpPr>
        <dsp:cNvPr id="0" name=""/>
        <dsp:cNvSpPr/>
      </dsp:nvSpPr>
      <dsp:spPr>
        <a:xfrm>
          <a:off x="2260018" y="1479700"/>
          <a:ext cx="1306365" cy="51949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Precision Medicine</a:t>
          </a:r>
        </a:p>
      </dsp:txBody>
      <dsp:txXfrm>
        <a:off x="2275234" y="1494916"/>
        <a:ext cx="1275933" cy="489066"/>
      </dsp:txXfrm>
    </dsp:sp>
    <dsp:sp modelId="{7C54DA58-1EC1-5744-B073-8252B80E1F83}">
      <dsp:nvSpPr>
        <dsp:cNvPr id="0" name=""/>
        <dsp:cNvSpPr/>
      </dsp:nvSpPr>
      <dsp:spPr>
        <a:xfrm>
          <a:off x="3864119" y="1739449"/>
          <a:ext cx="1469661" cy="12121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a:t>Dose Escalation</a:t>
          </a:r>
        </a:p>
        <a:p>
          <a:pPr marL="114300" lvl="1" indent="-114300" algn="l" defTabSz="533400">
            <a:lnSpc>
              <a:spcPct val="90000"/>
            </a:lnSpc>
            <a:spcBef>
              <a:spcPct val="0"/>
            </a:spcBef>
            <a:spcAft>
              <a:spcPct val="15000"/>
            </a:spcAft>
            <a:buChar char="•"/>
          </a:pPr>
          <a:r>
            <a:rPr lang="en-US" sz="1200" kern="1200"/>
            <a:t>Site and Patient segmentation</a:t>
          </a:r>
        </a:p>
        <a:p>
          <a:pPr marL="114300" lvl="1" indent="-114300" algn="l" defTabSz="533400">
            <a:lnSpc>
              <a:spcPct val="90000"/>
            </a:lnSpc>
            <a:spcBef>
              <a:spcPct val="0"/>
            </a:spcBef>
            <a:spcAft>
              <a:spcPct val="15000"/>
            </a:spcAft>
            <a:buChar char="•"/>
          </a:pPr>
          <a:r>
            <a:rPr lang="en-US" sz="1200" kern="1200"/>
            <a:t>Go/No-go </a:t>
          </a:r>
        </a:p>
      </dsp:txBody>
      <dsp:txXfrm>
        <a:off x="3892014" y="1767344"/>
        <a:ext cx="1413871" cy="896624"/>
      </dsp:txXfrm>
    </dsp:sp>
    <dsp:sp modelId="{7AA7A9F3-585E-CE4E-B97C-D7786CE36C14}">
      <dsp:nvSpPr>
        <dsp:cNvPr id="0" name=""/>
        <dsp:cNvSpPr/>
      </dsp:nvSpPr>
      <dsp:spPr>
        <a:xfrm>
          <a:off x="4673609" y="1969172"/>
          <a:ext cx="1707890" cy="1707890"/>
        </a:xfrm>
        <a:prstGeom prst="leftCircularArrow">
          <a:avLst>
            <a:gd name="adj1" fmla="val 3661"/>
            <a:gd name="adj2" fmla="val 455987"/>
            <a:gd name="adj3" fmla="val 2231497"/>
            <a:gd name="adj4" fmla="val 9024489"/>
            <a:gd name="adj5" fmla="val 427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1EDF14-D616-F943-ACD8-D2D05F77BD8B}">
      <dsp:nvSpPr>
        <dsp:cNvPr id="0" name=""/>
        <dsp:cNvSpPr/>
      </dsp:nvSpPr>
      <dsp:spPr>
        <a:xfrm>
          <a:off x="4190711" y="2691863"/>
          <a:ext cx="1306365" cy="51949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Early Development</a:t>
          </a:r>
        </a:p>
      </dsp:txBody>
      <dsp:txXfrm>
        <a:off x="4205927" y="2707079"/>
        <a:ext cx="1275933" cy="489066"/>
      </dsp:txXfrm>
    </dsp:sp>
    <dsp:sp modelId="{7054A186-F739-1048-9A8B-FA1CDC17C5FE}">
      <dsp:nvSpPr>
        <dsp:cNvPr id="0" name=""/>
        <dsp:cNvSpPr/>
      </dsp:nvSpPr>
      <dsp:spPr>
        <a:xfrm>
          <a:off x="5794812" y="1739449"/>
          <a:ext cx="1469661" cy="12121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a:t>Trial Design and Optimization</a:t>
          </a:r>
        </a:p>
        <a:p>
          <a:pPr marL="114300" lvl="1" indent="-114300" algn="l" defTabSz="533400">
            <a:lnSpc>
              <a:spcPct val="90000"/>
            </a:lnSpc>
            <a:spcBef>
              <a:spcPct val="0"/>
            </a:spcBef>
            <a:spcAft>
              <a:spcPct val="15000"/>
            </a:spcAft>
            <a:buChar char="•"/>
          </a:pPr>
          <a:r>
            <a:rPr lang="en-US" sz="1200" kern="1200"/>
            <a:t>Trial execution oversight</a:t>
          </a:r>
        </a:p>
        <a:p>
          <a:pPr marL="114300" lvl="1" indent="-114300" algn="l" defTabSz="533400">
            <a:lnSpc>
              <a:spcPct val="90000"/>
            </a:lnSpc>
            <a:spcBef>
              <a:spcPct val="0"/>
            </a:spcBef>
            <a:spcAft>
              <a:spcPct val="15000"/>
            </a:spcAft>
            <a:buChar char="•"/>
          </a:pPr>
          <a:r>
            <a:rPr lang="en-US" sz="1200" kern="1200"/>
            <a:t>Risk management</a:t>
          </a:r>
        </a:p>
      </dsp:txBody>
      <dsp:txXfrm>
        <a:off x="5822707" y="2027094"/>
        <a:ext cx="1413871" cy="896624"/>
      </dsp:txXfrm>
    </dsp:sp>
    <dsp:sp modelId="{F1F8DE03-D6C7-AF46-9D71-484F9E34191A}">
      <dsp:nvSpPr>
        <dsp:cNvPr id="0" name=""/>
        <dsp:cNvSpPr/>
      </dsp:nvSpPr>
      <dsp:spPr>
        <a:xfrm>
          <a:off x="6592055" y="966472"/>
          <a:ext cx="1895680" cy="1895680"/>
        </a:xfrm>
        <a:prstGeom prst="circularArrow">
          <a:avLst>
            <a:gd name="adj1" fmla="val 3298"/>
            <a:gd name="adj2" fmla="val 407279"/>
            <a:gd name="adj3" fmla="val 19417211"/>
            <a:gd name="adj4" fmla="val 12575511"/>
            <a:gd name="adj5" fmla="val 3848"/>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E32175-CC44-1942-9833-4B7E9AFB4ECA}">
      <dsp:nvSpPr>
        <dsp:cNvPr id="0" name=""/>
        <dsp:cNvSpPr/>
      </dsp:nvSpPr>
      <dsp:spPr>
        <a:xfrm>
          <a:off x="6121403" y="1479700"/>
          <a:ext cx="1306365" cy="51949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Late Development</a:t>
          </a:r>
        </a:p>
      </dsp:txBody>
      <dsp:txXfrm>
        <a:off x="6136619" y="1494916"/>
        <a:ext cx="1275933" cy="489066"/>
      </dsp:txXfrm>
    </dsp:sp>
    <dsp:sp modelId="{719C6359-68B2-5E4A-BB56-F8BF7AD870EF}">
      <dsp:nvSpPr>
        <dsp:cNvPr id="0" name=""/>
        <dsp:cNvSpPr/>
      </dsp:nvSpPr>
      <dsp:spPr>
        <a:xfrm>
          <a:off x="7725504" y="1739449"/>
          <a:ext cx="1469661" cy="12121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a:t>Safety surveillance</a:t>
          </a:r>
        </a:p>
        <a:p>
          <a:pPr marL="114300" lvl="1" indent="-114300" algn="l" defTabSz="533400">
            <a:lnSpc>
              <a:spcPct val="90000"/>
            </a:lnSpc>
            <a:spcBef>
              <a:spcPct val="0"/>
            </a:spcBef>
            <a:spcAft>
              <a:spcPct val="15000"/>
            </a:spcAft>
            <a:buChar char="•"/>
          </a:pPr>
          <a:r>
            <a:rPr lang="en-US" sz="1200" kern="1200"/>
            <a:t>Risk predication</a:t>
          </a:r>
        </a:p>
        <a:p>
          <a:pPr marL="114300" lvl="1" indent="-114300" algn="l" defTabSz="533400">
            <a:lnSpc>
              <a:spcPct val="90000"/>
            </a:lnSpc>
            <a:spcBef>
              <a:spcPct val="0"/>
            </a:spcBef>
            <a:spcAft>
              <a:spcPct val="15000"/>
            </a:spcAft>
            <a:buChar char="•"/>
          </a:pPr>
          <a:r>
            <a:rPr lang="en-US" sz="1200" kern="1200"/>
            <a:t>Patient segmentation</a:t>
          </a:r>
        </a:p>
      </dsp:txBody>
      <dsp:txXfrm>
        <a:off x="7753399" y="1767344"/>
        <a:ext cx="1413871" cy="896624"/>
      </dsp:txXfrm>
    </dsp:sp>
    <dsp:sp modelId="{25E6FEB4-B915-734B-8F4B-859DCB0D18B1}">
      <dsp:nvSpPr>
        <dsp:cNvPr id="0" name=""/>
        <dsp:cNvSpPr/>
      </dsp:nvSpPr>
      <dsp:spPr>
        <a:xfrm>
          <a:off x="8534995" y="1969172"/>
          <a:ext cx="1707890" cy="1707890"/>
        </a:xfrm>
        <a:prstGeom prst="leftCircularArrow">
          <a:avLst>
            <a:gd name="adj1" fmla="val 3661"/>
            <a:gd name="adj2" fmla="val 455987"/>
            <a:gd name="adj3" fmla="val 2231497"/>
            <a:gd name="adj4" fmla="val 9024489"/>
            <a:gd name="adj5" fmla="val 427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BD1CC3-F4A0-164C-9AB5-A406095BFF90}">
      <dsp:nvSpPr>
        <dsp:cNvPr id="0" name=""/>
        <dsp:cNvSpPr/>
      </dsp:nvSpPr>
      <dsp:spPr>
        <a:xfrm>
          <a:off x="8052096" y="2691863"/>
          <a:ext cx="1306365" cy="51949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Safety </a:t>
          </a:r>
        </a:p>
      </dsp:txBody>
      <dsp:txXfrm>
        <a:off x="8067312" y="2707079"/>
        <a:ext cx="1275933" cy="489066"/>
      </dsp:txXfrm>
    </dsp:sp>
    <dsp:sp modelId="{C722479E-F8FA-E44B-8121-5EC1C156B0C4}">
      <dsp:nvSpPr>
        <dsp:cNvPr id="0" name=""/>
        <dsp:cNvSpPr/>
      </dsp:nvSpPr>
      <dsp:spPr>
        <a:xfrm>
          <a:off x="9656197" y="1739449"/>
          <a:ext cx="1469661" cy="12121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a:t>HCP Engagement</a:t>
          </a:r>
        </a:p>
        <a:p>
          <a:pPr marL="114300" lvl="1" indent="-114300" algn="l" defTabSz="533400">
            <a:lnSpc>
              <a:spcPct val="90000"/>
            </a:lnSpc>
            <a:spcBef>
              <a:spcPct val="0"/>
            </a:spcBef>
            <a:spcAft>
              <a:spcPct val="15000"/>
            </a:spcAft>
            <a:buChar char="•"/>
          </a:pPr>
          <a:r>
            <a:rPr lang="en-US" sz="1200" kern="1200"/>
            <a:t>MSL Effectiveness</a:t>
          </a:r>
        </a:p>
        <a:p>
          <a:pPr marL="114300" lvl="1" indent="-114300" algn="l" defTabSz="533400">
            <a:lnSpc>
              <a:spcPct val="90000"/>
            </a:lnSpc>
            <a:spcBef>
              <a:spcPct val="0"/>
            </a:spcBef>
            <a:spcAft>
              <a:spcPct val="15000"/>
            </a:spcAft>
            <a:buChar char="•"/>
          </a:pPr>
          <a:r>
            <a:rPr lang="en-US" sz="1200" kern="1200"/>
            <a:t>Competitive Intelligence</a:t>
          </a:r>
        </a:p>
      </dsp:txBody>
      <dsp:txXfrm>
        <a:off x="9684092" y="2027094"/>
        <a:ext cx="1413871" cy="896624"/>
      </dsp:txXfrm>
    </dsp:sp>
    <dsp:sp modelId="{43334A81-2BDC-3941-8C2E-38BA339686BE}">
      <dsp:nvSpPr>
        <dsp:cNvPr id="0" name=""/>
        <dsp:cNvSpPr/>
      </dsp:nvSpPr>
      <dsp:spPr>
        <a:xfrm>
          <a:off x="9982788" y="1479700"/>
          <a:ext cx="1306365" cy="51949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Medical Affairs</a:t>
          </a:r>
        </a:p>
      </dsp:txBody>
      <dsp:txXfrm>
        <a:off x="9998004" y="1494916"/>
        <a:ext cx="1275933" cy="4890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AE815-8CC2-419F-8718-1323B5A5DFBD}">
      <dsp:nvSpPr>
        <dsp:cNvPr id="0" name=""/>
        <dsp:cNvSpPr/>
      </dsp:nvSpPr>
      <dsp:spPr>
        <a:xfrm>
          <a:off x="887529" y="163"/>
          <a:ext cx="2216409" cy="1329845"/>
        </a:xfrm>
        <a:prstGeom prst="rect">
          <a:avLst/>
        </a:prstGeom>
        <a:solidFill>
          <a:schemeClr val="accent4">
            <a:shade val="5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latin typeface="+mj-lt"/>
              <a:cs typeface="Quire Sans"/>
            </a:rPr>
            <a:t>Identify Gaps/Opportunities and maximize on existing strengths</a:t>
          </a:r>
        </a:p>
      </dsp:txBody>
      <dsp:txXfrm>
        <a:off x="887529" y="163"/>
        <a:ext cx="2216409" cy="1329845"/>
      </dsp:txXfrm>
    </dsp:sp>
    <dsp:sp modelId="{7409ED02-E327-42E9-8322-447DACA7DF12}">
      <dsp:nvSpPr>
        <dsp:cNvPr id="0" name=""/>
        <dsp:cNvSpPr/>
      </dsp:nvSpPr>
      <dsp:spPr>
        <a:xfrm>
          <a:off x="3325580" y="163"/>
          <a:ext cx="2216409" cy="1329845"/>
        </a:xfrm>
        <a:prstGeom prst="rect">
          <a:avLst/>
        </a:prstGeom>
        <a:solidFill>
          <a:schemeClr val="accent4">
            <a:shade val="50000"/>
            <a:hueOff val="24639"/>
            <a:satOff val="10642"/>
            <a:lumOff val="534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latin typeface="+mj-lt"/>
              <a:cs typeface="Quire Sans"/>
            </a:rPr>
            <a:t>GT Digital Maturity assessment across the value chain and Horizon planning</a:t>
          </a:r>
        </a:p>
      </dsp:txBody>
      <dsp:txXfrm>
        <a:off x="3325580" y="163"/>
        <a:ext cx="2216409" cy="1329845"/>
      </dsp:txXfrm>
    </dsp:sp>
    <dsp:sp modelId="{CDE78462-1238-431C-A043-02EB5E4DB915}">
      <dsp:nvSpPr>
        <dsp:cNvPr id="0" name=""/>
        <dsp:cNvSpPr/>
      </dsp:nvSpPr>
      <dsp:spPr>
        <a:xfrm>
          <a:off x="5763630" y="163"/>
          <a:ext cx="2216409" cy="1329845"/>
        </a:xfrm>
        <a:prstGeom prst="rect">
          <a:avLst/>
        </a:prstGeom>
        <a:solidFill>
          <a:schemeClr val="accent4">
            <a:shade val="50000"/>
            <a:hueOff val="49277"/>
            <a:satOff val="21283"/>
            <a:lumOff val="1069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latin typeface="+mj-lt"/>
              <a:cs typeface="Quire Sans"/>
            </a:rPr>
            <a:t>Road map for future proofing and ongoing innovation adaptation.</a:t>
          </a:r>
        </a:p>
      </dsp:txBody>
      <dsp:txXfrm>
        <a:off x="5763630" y="163"/>
        <a:ext cx="2216409" cy="1329845"/>
      </dsp:txXfrm>
    </dsp:sp>
    <dsp:sp modelId="{9DCF0288-50DC-4EF0-ACFC-34539FB29655}">
      <dsp:nvSpPr>
        <dsp:cNvPr id="0" name=""/>
        <dsp:cNvSpPr/>
      </dsp:nvSpPr>
      <dsp:spPr>
        <a:xfrm>
          <a:off x="8201680" y="163"/>
          <a:ext cx="2216409" cy="1329845"/>
        </a:xfrm>
        <a:prstGeom prst="rect">
          <a:avLst/>
        </a:prstGeom>
        <a:solidFill>
          <a:schemeClr val="accent4">
            <a:shade val="50000"/>
            <a:hueOff val="73916"/>
            <a:satOff val="31925"/>
            <a:lumOff val="1603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latin typeface="+mj-lt"/>
              <a:cs typeface="Quire Sans"/>
            </a:rPr>
            <a:t>Advanced AI/ analytics portfolio defined across the value chain. Execute on high-value + high-PoS use cases</a:t>
          </a:r>
        </a:p>
      </dsp:txBody>
      <dsp:txXfrm>
        <a:off x="8201680" y="163"/>
        <a:ext cx="2216409" cy="1329845"/>
      </dsp:txXfrm>
    </dsp:sp>
    <dsp:sp modelId="{44292A2C-2CE1-4F8C-B09E-AD80ED7A18F3}">
      <dsp:nvSpPr>
        <dsp:cNvPr id="0" name=""/>
        <dsp:cNvSpPr/>
      </dsp:nvSpPr>
      <dsp:spPr>
        <a:xfrm>
          <a:off x="887529" y="1551649"/>
          <a:ext cx="2216409" cy="1329845"/>
        </a:xfrm>
        <a:prstGeom prst="rect">
          <a:avLst/>
        </a:prstGeom>
        <a:solidFill>
          <a:schemeClr val="accent4">
            <a:shade val="50000"/>
            <a:hueOff val="98555"/>
            <a:satOff val="42567"/>
            <a:lumOff val="2138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latin typeface="+mj-lt"/>
              <a:cs typeface="Quire Sans"/>
            </a:rPr>
            <a:t>Address gaps and make strategic investments to codify organizational learnings </a:t>
          </a:r>
        </a:p>
      </dsp:txBody>
      <dsp:txXfrm>
        <a:off x="887529" y="1551649"/>
        <a:ext cx="2216409" cy="1329845"/>
      </dsp:txXfrm>
    </dsp:sp>
    <dsp:sp modelId="{DFA0485B-AABB-419D-9936-A30447903D7A}">
      <dsp:nvSpPr>
        <dsp:cNvPr id="0" name=""/>
        <dsp:cNvSpPr/>
      </dsp:nvSpPr>
      <dsp:spPr>
        <a:xfrm>
          <a:off x="3325580" y="1551649"/>
          <a:ext cx="2216409" cy="1329845"/>
        </a:xfrm>
        <a:prstGeom prst="rect">
          <a:avLst/>
        </a:prstGeom>
        <a:solidFill>
          <a:schemeClr val="accent4">
            <a:shade val="50000"/>
            <a:hueOff val="123193"/>
            <a:satOff val="53208"/>
            <a:lumOff val="2672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0" kern="1200">
              <a:solidFill>
                <a:schemeClr val="tx1"/>
              </a:solidFill>
              <a:latin typeface="+mj-lt"/>
              <a:cs typeface="Quire Sans"/>
            </a:rPr>
            <a:t>Horizon 1 of Digital Maturity achieved</a:t>
          </a:r>
        </a:p>
      </dsp:txBody>
      <dsp:txXfrm>
        <a:off x="3325580" y="1551649"/>
        <a:ext cx="2216409" cy="1329845"/>
      </dsp:txXfrm>
    </dsp:sp>
    <dsp:sp modelId="{1B3599E0-7B3A-4C74-B192-A9209C26F1B9}">
      <dsp:nvSpPr>
        <dsp:cNvPr id="0" name=""/>
        <dsp:cNvSpPr/>
      </dsp:nvSpPr>
      <dsp:spPr>
        <a:xfrm>
          <a:off x="5763630" y="1551649"/>
          <a:ext cx="2216409" cy="1329845"/>
        </a:xfrm>
        <a:prstGeom prst="rect">
          <a:avLst/>
        </a:prstGeom>
        <a:solidFill>
          <a:schemeClr val="accent4">
            <a:shade val="50000"/>
            <a:hueOff val="147832"/>
            <a:satOff val="63850"/>
            <a:lumOff val="3207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latin typeface="+mj-lt"/>
              <a:cs typeface="Quire Sans"/>
            </a:rPr>
            <a:t>Update roadmap for latest trends and execute year-2 priorities</a:t>
          </a:r>
        </a:p>
      </dsp:txBody>
      <dsp:txXfrm>
        <a:off x="5763630" y="1551649"/>
        <a:ext cx="2216409" cy="1329845"/>
      </dsp:txXfrm>
    </dsp:sp>
    <dsp:sp modelId="{90184D6C-3657-4166-9E9F-3456BA203012}">
      <dsp:nvSpPr>
        <dsp:cNvPr id="0" name=""/>
        <dsp:cNvSpPr/>
      </dsp:nvSpPr>
      <dsp:spPr>
        <a:xfrm>
          <a:off x="8201680" y="1551649"/>
          <a:ext cx="2216409" cy="1329845"/>
        </a:xfrm>
        <a:prstGeom prst="rect">
          <a:avLst/>
        </a:prstGeom>
        <a:solidFill>
          <a:schemeClr val="accent4">
            <a:shade val="50000"/>
            <a:hueOff val="123193"/>
            <a:satOff val="53208"/>
            <a:lumOff val="2672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latin typeface="+mj-lt"/>
              <a:cs typeface="Quire Sans"/>
            </a:rPr>
            <a:t>Confirm and execute on year-2 priorities while driving continuous improvement opportunities</a:t>
          </a:r>
        </a:p>
      </dsp:txBody>
      <dsp:txXfrm>
        <a:off x="8201680" y="1551649"/>
        <a:ext cx="2216409" cy="1329845"/>
      </dsp:txXfrm>
    </dsp:sp>
    <dsp:sp modelId="{05586924-9F97-4F7C-A483-88EF90937F85}">
      <dsp:nvSpPr>
        <dsp:cNvPr id="0" name=""/>
        <dsp:cNvSpPr/>
      </dsp:nvSpPr>
      <dsp:spPr>
        <a:xfrm>
          <a:off x="887529" y="3103136"/>
          <a:ext cx="2216409" cy="1329845"/>
        </a:xfrm>
        <a:prstGeom prst="rect">
          <a:avLst/>
        </a:prstGeom>
        <a:solidFill>
          <a:schemeClr val="accent4">
            <a:shade val="50000"/>
            <a:hueOff val="98555"/>
            <a:satOff val="42567"/>
            <a:lumOff val="2138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latin typeface="+mj-lt"/>
              <a:cs typeface="Quire Sans"/>
            </a:rPr>
            <a:t>Continuous evaluation and adaptation</a:t>
          </a:r>
        </a:p>
        <a:p>
          <a:pPr marL="0" lvl="0" indent="0" algn="ctr" defTabSz="622300">
            <a:lnSpc>
              <a:spcPct val="90000"/>
            </a:lnSpc>
            <a:spcBef>
              <a:spcPct val="0"/>
            </a:spcBef>
            <a:spcAft>
              <a:spcPct val="35000"/>
            </a:spcAft>
            <a:buNone/>
          </a:pPr>
          <a:endParaRPr lang="en-US" sz="1600" kern="1200">
            <a:solidFill>
              <a:schemeClr val="tx1"/>
            </a:solidFill>
            <a:latin typeface="+mj-lt"/>
            <a:cs typeface="Quire Sans"/>
          </a:endParaRPr>
        </a:p>
      </dsp:txBody>
      <dsp:txXfrm>
        <a:off x="887529" y="3103136"/>
        <a:ext cx="2216409" cy="1329845"/>
      </dsp:txXfrm>
    </dsp:sp>
    <dsp:sp modelId="{9D508878-4D92-40C5-9524-8D1489E4FF58}">
      <dsp:nvSpPr>
        <dsp:cNvPr id="0" name=""/>
        <dsp:cNvSpPr/>
      </dsp:nvSpPr>
      <dsp:spPr>
        <a:xfrm>
          <a:off x="3325580" y="3103136"/>
          <a:ext cx="2216409" cy="1329845"/>
        </a:xfrm>
        <a:prstGeom prst="rect">
          <a:avLst/>
        </a:prstGeom>
        <a:solidFill>
          <a:schemeClr val="accent4">
            <a:shade val="50000"/>
            <a:hueOff val="73916"/>
            <a:satOff val="31925"/>
            <a:lumOff val="1603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solidFill>
                <a:schemeClr val="tx1"/>
              </a:solidFill>
            </a:rPr>
            <a:t>Horizon 2 of Digital Maturity achieved</a:t>
          </a:r>
        </a:p>
      </dsp:txBody>
      <dsp:txXfrm>
        <a:off x="3325580" y="3103136"/>
        <a:ext cx="2216409" cy="1329845"/>
      </dsp:txXfrm>
    </dsp:sp>
    <dsp:sp modelId="{0F9DC0AC-97C9-4EC5-A44A-4FF4EDA1C28C}">
      <dsp:nvSpPr>
        <dsp:cNvPr id="0" name=""/>
        <dsp:cNvSpPr/>
      </dsp:nvSpPr>
      <dsp:spPr>
        <a:xfrm>
          <a:off x="5763630" y="3103136"/>
          <a:ext cx="2216409" cy="1329845"/>
        </a:xfrm>
        <a:prstGeom prst="rect">
          <a:avLst/>
        </a:prstGeom>
        <a:solidFill>
          <a:schemeClr val="accent4">
            <a:shade val="50000"/>
            <a:hueOff val="49277"/>
            <a:satOff val="21283"/>
            <a:lumOff val="1069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latin typeface="+mj-lt"/>
              <a:cs typeface="Quire Sans"/>
            </a:rPr>
            <a:t>Update roadmap for latest trends and execute year-3 priorities</a:t>
          </a:r>
        </a:p>
      </dsp:txBody>
      <dsp:txXfrm>
        <a:off x="5763630" y="3103136"/>
        <a:ext cx="2216409" cy="1329845"/>
      </dsp:txXfrm>
    </dsp:sp>
    <dsp:sp modelId="{44C93D9B-DB8D-4406-8454-641F8E9D0873}">
      <dsp:nvSpPr>
        <dsp:cNvPr id="0" name=""/>
        <dsp:cNvSpPr/>
      </dsp:nvSpPr>
      <dsp:spPr>
        <a:xfrm>
          <a:off x="8201680" y="3103136"/>
          <a:ext cx="2216409" cy="1329845"/>
        </a:xfrm>
        <a:prstGeom prst="rect">
          <a:avLst/>
        </a:prstGeom>
        <a:solidFill>
          <a:schemeClr val="accent4">
            <a:shade val="50000"/>
            <a:hueOff val="24639"/>
            <a:satOff val="10642"/>
            <a:lumOff val="534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solidFill>
                <a:schemeClr val="tx1"/>
              </a:solidFill>
              <a:latin typeface="+mj-lt"/>
              <a:cs typeface="Quire Sans"/>
            </a:rPr>
            <a:t>Confirm and execute on year-3 priorities while driving continuous improvement opportunities</a:t>
          </a:r>
        </a:p>
      </dsp:txBody>
      <dsp:txXfrm>
        <a:off x="8201680" y="3103136"/>
        <a:ext cx="2216409" cy="13298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43B37FE-7885-BD4D-9617-88F67A2BDADE}" type="datetimeFigureOut">
              <a:rPr lang="en-US" smtClean="0"/>
              <a:t>4/16/2024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CD315E-9411-2143-9B31-E0698C05D882}" type="slidenum">
              <a:rPr lang="en-US" smtClean="0"/>
              <a:t>‹#›</a:t>
            </a:fld>
            <a:endParaRPr lang="en-US"/>
          </a:p>
        </p:txBody>
      </p:sp>
    </p:spTree>
    <p:extLst>
      <p:ext uri="{BB962C8B-B14F-4D97-AF65-F5344CB8AC3E}">
        <p14:creationId xmlns:p14="http://schemas.microsoft.com/office/powerpoint/2010/main" val="33746081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B936B-FE89-4344-982F-3EA728D5E6E3}" type="datetimeFigureOut">
              <a:rPr lang="en-GB" smtClean="0"/>
              <a:t>16/04/2024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07C13-8B10-4110-B449-2E65250C9065}" type="slidenum">
              <a:rPr lang="en-GB" smtClean="0"/>
              <a:t>‹#›</a:t>
            </a:fld>
            <a:endParaRPr lang="en-GB"/>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007C13-8B10-4110-B449-2E65250C9065}" type="slidenum">
              <a:rPr lang="en-GB" smtClean="0"/>
              <a:t>1</a:t>
            </a:fld>
            <a:endParaRPr lang="en-GB"/>
          </a:p>
        </p:txBody>
      </p:sp>
    </p:spTree>
    <p:extLst>
      <p:ext uri="{BB962C8B-B14F-4D97-AF65-F5344CB8AC3E}">
        <p14:creationId xmlns:p14="http://schemas.microsoft.com/office/powerpoint/2010/main" val="38246530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CE26970D-9C1D-DA8F-C414-442308A1D5F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Title 1"/>
          <p:cNvSpPr>
            <a:spLocks noGrp="1"/>
          </p:cNvSpPr>
          <p:nvPr>
            <p:ph type="ctrTitle"/>
          </p:nvPr>
        </p:nvSpPr>
        <p:spPr>
          <a:xfrm>
            <a:off x="457199" y="1862131"/>
            <a:ext cx="5535084" cy="1511372"/>
          </a:xfrm>
        </p:spPr>
        <p:txBody>
          <a:bodyPr anchor="t">
            <a:normAutofit/>
          </a:bodyPr>
          <a:lstStyle>
            <a:lvl1pPr algn="l">
              <a:lnSpc>
                <a:spcPct val="86000"/>
              </a:lnSpc>
              <a:defRPr sz="3600" b="0">
                <a:solidFill>
                  <a:schemeClr val="tx1"/>
                </a:solidFill>
              </a:defRPr>
            </a:lvl1pPr>
          </a:lstStyle>
          <a:p>
            <a:r>
              <a:rPr lang="en-US"/>
              <a:t>Click to edit Master title style</a:t>
            </a:r>
            <a:endParaRPr lang="en-GB"/>
          </a:p>
        </p:txBody>
      </p:sp>
      <p:pic>
        <p:nvPicPr>
          <p:cNvPr id="5" name="Picture 4">
            <a:extLst>
              <a:ext uri="{FF2B5EF4-FFF2-40B4-BE49-F238E27FC236}">
                <a16:creationId xmlns:a16="http://schemas.microsoft.com/office/drawing/2014/main" id="{B25A88FB-E43E-1CF6-9BBF-E258518CD096}"/>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77838" y="383357"/>
            <a:ext cx="1274762" cy="223642"/>
          </a:xfrm>
          <a:prstGeom prst="rect">
            <a:avLst/>
          </a:prstGeom>
        </p:spPr>
      </p:pic>
      <p:pic>
        <p:nvPicPr>
          <p:cNvPr id="7" name="Picture 6">
            <a:extLst>
              <a:ext uri="{FF2B5EF4-FFF2-40B4-BE49-F238E27FC236}">
                <a16:creationId xmlns:a16="http://schemas.microsoft.com/office/drawing/2014/main" id="{4A137A18-30E7-D432-809C-D5D6BBD8C680}"/>
              </a:ext>
            </a:extLst>
          </p:cNvPr>
          <p:cNvPicPr>
            <a:picLocks noChangeAspect="1"/>
          </p:cNvPicPr>
          <p:nvPr userDrawn="1"/>
        </p:nvPicPr>
        <p:blipFill rotWithShape="1">
          <a:blip r:embed="rId4"/>
          <a:srcRect l="11166" t="17164" b="11316"/>
          <a:stretch/>
        </p:blipFill>
        <p:spPr>
          <a:xfrm>
            <a:off x="7848599" y="4800601"/>
            <a:ext cx="4343399" cy="1905000"/>
          </a:xfrm>
          <a:prstGeom prst="rect">
            <a:avLst/>
          </a:prstGeom>
        </p:spPr>
      </p:pic>
    </p:spTree>
    <p:extLst>
      <p:ext uri="{BB962C8B-B14F-4D97-AF65-F5344CB8AC3E}">
        <p14:creationId xmlns:p14="http://schemas.microsoft.com/office/powerpoint/2010/main" val="14170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FD546325-E47F-CE38-34D2-D0D69DD04D5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30956" y="330203"/>
            <a:ext cx="6711951" cy="4241799"/>
          </a:xfrm>
        </p:spPr>
        <p:txBody>
          <a:bodyPr anchor="t">
            <a:normAutofit/>
          </a:bodyPr>
          <a:lstStyle>
            <a:lvl1pPr>
              <a:defRPr sz="3600"/>
            </a:lvl1pPr>
          </a:lstStyle>
          <a:p>
            <a:r>
              <a:rPr lang="en-US"/>
              <a:t>Click to edit Master title style</a:t>
            </a:r>
            <a:endParaRPr lang="en-GB"/>
          </a:p>
        </p:txBody>
      </p:sp>
      <p:sp>
        <p:nvSpPr>
          <p:cNvPr id="5" name="Footer Placeholder 4"/>
          <p:cNvSpPr>
            <a:spLocks noGrp="1"/>
          </p:cNvSpPr>
          <p:nvPr>
            <p:ph type="ftr" sz="quarter" idx="11"/>
          </p:nvPr>
        </p:nvSpPr>
        <p:spPr/>
        <p:txBody>
          <a:bodyPr/>
          <a:lstStyle>
            <a:lvl1pPr>
              <a:defRPr/>
            </a:lvl1pPr>
          </a:lstStyle>
          <a:p>
            <a:r>
              <a:rPr lang="en-GB"/>
              <a:t>Title of Presentation © 2021</a:t>
            </a:r>
          </a:p>
        </p:txBody>
      </p:sp>
      <p:sp>
        <p:nvSpPr>
          <p:cNvPr id="6" name="Slide Number Placeholder 5"/>
          <p:cNvSpPr>
            <a:spLocks noGrp="1"/>
          </p:cNvSpPr>
          <p:nvPr>
            <p:ph type="sldNum" sz="quarter" idx="12"/>
          </p:nvPr>
        </p:nvSpPr>
        <p:spPr/>
        <p:txBody>
          <a:bodyPr/>
          <a:lstStyle/>
          <a:p>
            <a:fld id="{33AA3FBC-51B8-426A-8893-284E5C1F6D1D}" type="slidenum">
              <a:rPr lang="en-GB" smtClean="0"/>
              <a:t>‹#›</a:t>
            </a:fld>
            <a:endParaRPr lang="en-GB"/>
          </a:p>
        </p:txBody>
      </p:sp>
      <p:sp>
        <p:nvSpPr>
          <p:cNvPr id="8" name="Text Placeholder 2"/>
          <p:cNvSpPr>
            <a:spLocks noGrp="1"/>
          </p:cNvSpPr>
          <p:nvPr>
            <p:ph type="body" idx="1"/>
          </p:nvPr>
        </p:nvSpPr>
        <p:spPr>
          <a:xfrm>
            <a:off x="8077201" y="330201"/>
            <a:ext cx="3671888" cy="5514181"/>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924800" y="3302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30956" y="330203"/>
            <a:ext cx="6711951" cy="4241799"/>
          </a:xfrm>
        </p:spPr>
        <p:txBody>
          <a:bodyPr anchor="t">
            <a:normAutofit/>
          </a:bodyPr>
          <a:lstStyle>
            <a:lvl1pPr>
              <a:defRPr sz="3600"/>
            </a:lvl1pPr>
          </a:lstStyle>
          <a:p>
            <a:r>
              <a:rPr lang="en-US"/>
              <a:t>Click to edit Master title style</a:t>
            </a:r>
            <a:endParaRPr lang="en-GB"/>
          </a:p>
        </p:txBody>
      </p:sp>
      <p:sp>
        <p:nvSpPr>
          <p:cNvPr id="8" name="Text Placeholder 2"/>
          <p:cNvSpPr>
            <a:spLocks noGrp="1"/>
          </p:cNvSpPr>
          <p:nvPr>
            <p:ph type="body" idx="1"/>
          </p:nvPr>
        </p:nvSpPr>
        <p:spPr>
          <a:xfrm>
            <a:off x="8077201" y="330201"/>
            <a:ext cx="3671888" cy="5514181"/>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924800" y="3302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4">
            <a:extLst>
              <a:ext uri="{FF2B5EF4-FFF2-40B4-BE49-F238E27FC236}">
                <a16:creationId xmlns:a16="http://schemas.microsoft.com/office/drawing/2014/main" id="{2F2E9948-20F1-A14B-A401-EAEF8027D156}"/>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2" name="Slide Number Placeholder 5">
            <a:extLst>
              <a:ext uri="{FF2B5EF4-FFF2-40B4-BE49-F238E27FC236}">
                <a16:creationId xmlns:a16="http://schemas.microsoft.com/office/drawing/2014/main" id="{B5A521CB-5093-194C-9E9D-7D0D778C8973}"/>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34153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30956" y="330203"/>
            <a:ext cx="6711951" cy="4241799"/>
          </a:xfrm>
        </p:spPr>
        <p:txBody>
          <a:bodyPr anchor="t">
            <a:normAutofit/>
          </a:bodyPr>
          <a:lstStyle>
            <a:lvl1pPr>
              <a:defRPr sz="3600"/>
            </a:lvl1pPr>
          </a:lstStyle>
          <a:p>
            <a:r>
              <a:rPr lang="en-US"/>
              <a:t>Click to edit Master title style</a:t>
            </a:r>
            <a:endParaRPr lang="en-GB"/>
          </a:p>
        </p:txBody>
      </p:sp>
      <p:sp>
        <p:nvSpPr>
          <p:cNvPr id="8" name="Text Placeholder 2"/>
          <p:cNvSpPr>
            <a:spLocks noGrp="1"/>
          </p:cNvSpPr>
          <p:nvPr>
            <p:ph type="body" idx="1"/>
          </p:nvPr>
        </p:nvSpPr>
        <p:spPr>
          <a:xfrm>
            <a:off x="8077201" y="330201"/>
            <a:ext cx="3671888" cy="5514181"/>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924800" y="3302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4">
            <a:extLst>
              <a:ext uri="{FF2B5EF4-FFF2-40B4-BE49-F238E27FC236}">
                <a16:creationId xmlns:a16="http://schemas.microsoft.com/office/drawing/2014/main" id="{0AE12EFE-A8A6-4A4F-BA31-4F6E0CEEFF0D}"/>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2" name="Slide Number Placeholder 5">
            <a:extLst>
              <a:ext uri="{FF2B5EF4-FFF2-40B4-BE49-F238E27FC236}">
                <a16:creationId xmlns:a16="http://schemas.microsoft.com/office/drawing/2014/main" id="{E7967D06-BC59-604B-8412-E4E553C29DC5}"/>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328073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30956" y="330203"/>
            <a:ext cx="6711951" cy="4241799"/>
          </a:xfrm>
        </p:spPr>
        <p:txBody>
          <a:bodyPr anchor="t">
            <a:normAutofit/>
          </a:bodyPr>
          <a:lstStyle>
            <a:lvl1pPr>
              <a:defRPr sz="3600"/>
            </a:lvl1pPr>
          </a:lstStyle>
          <a:p>
            <a:r>
              <a:rPr lang="en-US"/>
              <a:t>Click to edit Master title style</a:t>
            </a:r>
            <a:endParaRPr lang="en-GB"/>
          </a:p>
        </p:txBody>
      </p:sp>
      <p:sp>
        <p:nvSpPr>
          <p:cNvPr id="8" name="Text Placeholder 2"/>
          <p:cNvSpPr>
            <a:spLocks noGrp="1"/>
          </p:cNvSpPr>
          <p:nvPr>
            <p:ph type="body" idx="1"/>
          </p:nvPr>
        </p:nvSpPr>
        <p:spPr>
          <a:xfrm>
            <a:off x="8077201" y="330201"/>
            <a:ext cx="3671888" cy="5514181"/>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924800" y="3302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4">
            <a:extLst>
              <a:ext uri="{FF2B5EF4-FFF2-40B4-BE49-F238E27FC236}">
                <a16:creationId xmlns:a16="http://schemas.microsoft.com/office/drawing/2014/main" id="{186DD884-68AA-ED48-86CE-4707A4668AD1}"/>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2" name="Slide Number Placeholder 5">
            <a:extLst>
              <a:ext uri="{FF2B5EF4-FFF2-40B4-BE49-F238E27FC236}">
                <a16:creationId xmlns:a16="http://schemas.microsoft.com/office/drawing/2014/main" id="{CA9F13AE-2F27-A64D-A4EA-3B38175A075F}"/>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31421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Logo (white backgrou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29100" y="3200400"/>
            <a:ext cx="3733800" cy="488558"/>
          </a:xfrm>
          <a:prstGeom prst="rect">
            <a:avLst/>
          </a:prstGeom>
        </p:spPr>
      </p:pic>
    </p:spTree>
    <p:extLst>
      <p:ext uri="{BB962C8B-B14F-4D97-AF65-F5344CB8AC3E}">
        <p14:creationId xmlns:p14="http://schemas.microsoft.com/office/powerpoint/2010/main" val="401168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57200" y="1460502"/>
            <a:ext cx="5430573" cy="469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AD4A8D-CD0D-46BD-8753-DD7C8F2EDB72}" type="datetime1">
              <a:rPr lang="en-GB" smtClean="0"/>
              <a:t>16/04/2024</a:t>
            </a:fld>
            <a:endParaRPr lang="en-GB"/>
          </a:p>
        </p:txBody>
      </p:sp>
      <p:sp>
        <p:nvSpPr>
          <p:cNvPr id="5" name="Footer Placeholder 4"/>
          <p:cNvSpPr>
            <a:spLocks noGrp="1"/>
          </p:cNvSpPr>
          <p:nvPr>
            <p:ph type="ftr" sz="quarter" idx="11"/>
          </p:nvPr>
        </p:nvSpPr>
        <p:spPr>
          <a:xfrm>
            <a:off x="8077201" y="6257925"/>
            <a:ext cx="3138489" cy="196851"/>
          </a:xfrm>
        </p:spPr>
        <p:txBody>
          <a:bodyPr/>
          <a:lstStyle/>
          <a:p>
            <a:r>
              <a:rPr lang="en-US"/>
              <a:t>Lean Start-up Methodology for Clinical Analytics</a:t>
            </a:r>
            <a:endParaRPr lang="en-GB"/>
          </a:p>
        </p:txBody>
      </p:sp>
      <p:sp>
        <p:nvSpPr>
          <p:cNvPr id="6" name="Slide Number Placeholder 5"/>
          <p:cNvSpPr>
            <a:spLocks noGrp="1"/>
          </p:cNvSpPr>
          <p:nvPr>
            <p:ph type="sldNum" sz="quarter" idx="12"/>
          </p:nvPr>
        </p:nvSpPr>
        <p:spPr>
          <a:xfrm>
            <a:off x="11215689" y="6257925"/>
            <a:ext cx="533400" cy="196851"/>
          </a:xfrm>
        </p:spPr>
        <p:txBody>
          <a:bodyPr/>
          <a:lstStyle/>
          <a:p>
            <a:fld id="{33AA3FBC-51B8-426A-8893-284E5C1F6D1D}" type="slidenum">
              <a:rPr lang="en-GB" smtClean="0"/>
              <a:t>‹#›</a:t>
            </a:fld>
            <a:endParaRPr lang="en-GB"/>
          </a:p>
        </p:txBody>
      </p:sp>
      <p:sp>
        <p:nvSpPr>
          <p:cNvPr id="7" name="Content Placeholder 2"/>
          <p:cNvSpPr>
            <a:spLocks noGrp="1"/>
          </p:cNvSpPr>
          <p:nvPr>
            <p:ph idx="13"/>
          </p:nvPr>
        </p:nvSpPr>
        <p:spPr>
          <a:xfrm>
            <a:off x="6321163" y="1460501"/>
            <a:ext cx="5427928" cy="469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8177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4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57200" y="3386668"/>
            <a:ext cx="2664000" cy="2764899"/>
          </a:xfrm>
        </p:spPr>
        <p:txBody>
          <a:bodyPr rIns="91440"/>
          <a:lstStyle>
            <a:lvl1pPr marL="0" indent="0">
              <a:buNone/>
              <a:defRPr sz="1600" b="0"/>
            </a:lvl1pPr>
            <a:lvl2pPr marL="0" indent="0">
              <a:spcBef>
                <a:spcPts val="0"/>
              </a:spcBef>
              <a:buNone/>
              <a:defRPr/>
            </a:lvl2pPr>
            <a:lvl3pPr marL="152392" indent="-152392">
              <a:spcBef>
                <a:spcPts val="0"/>
              </a:spcBef>
              <a:defRPr/>
            </a:lvl3pPr>
            <a:lvl4pPr marL="717515" indent="-241289">
              <a:spcBef>
                <a:spcPts val="0"/>
              </a:spcBef>
              <a:defRPr/>
            </a:lvl4pPr>
            <a:lvl5pPr marL="1073097" indent="-234939">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083BAC8-7BA4-48D1-A73C-C3F32FD9E3FD}" type="datetime1">
              <a:rPr lang="en-GB" smtClean="0"/>
              <a:t>16/04/2024</a:t>
            </a:fld>
            <a:endParaRPr lang="en-GB"/>
          </a:p>
        </p:txBody>
      </p:sp>
      <p:sp>
        <p:nvSpPr>
          <p:cNvPr id="5" name="Footer Placeholder 4"/>
          <p:cNvSpPr>
            <a:spLocks noGrp="1"/>
          </p:cNvSpPr>
          <p:nvPr>
            <p:ph type="ftr" sz="quarter" idx="11"/>
          </p:nvPr>
        </p:nvSpPr>
        <p:spPr/>
        <p:txBody>
          <a:bodyPr/>
          <a:lstStyle/>
          <a:p>
            <a:r>
              <a:rPr lang="en-US"/>
              <a:t>Lean Start-up Methodology for Clinical Analytics</a:t>
            </a:r>
            <a:endParaRPr lang="en-GB"/>
          </a:p>
        </p:txBody>
      </p:sp>
      <p:sp>
        <p:nvSpPr>
          <p:cNvPr id="6" name="Slide Number Placeholder 5"/>
          <p:cNvSpPr>
            <a:spLocks noGrp="1"/>
          </p:cNvSpPr>
          <p:nvPr>
            <p:ph type="sldNum" sz="quarter" idx="12"/>
          </p:nvPr>
        </p:nvSpPr>
        <p:spPr>
          <a:xfrm>
            <a:off x="11215689" y="6257925"/>
            <a:ext cx="533400" cy="196851"/>
          </a:xfrm>
        </p:spPr>
        <p:txBody>
          <a:bodyPr/>
          <a:lstStyle/>
          <a:p>
            <a:fld id="{33AA3FBC-51B8-426A-8893-284E5C1F6D1D}" type="slidenum">
              <a:rPr lang="en-GB" smtClean="0"/>
              <a:t>‹#›</a:t>
            </a:fld>
            <a:endParaRPr lang="en-GB"/>
          </a:p>
        </p:txBody>
      </p:sp>
      <p:sp>
        <p:nvSpPr>
          <p:cNvPr id="8" name="Content Placeholder 2"/>
          <p:cNvSpPr>
            <a:spLocks noGrp="1"/>
          </p:cNvSpPr>
          <p:nvPr>
            <p:ph idx="13"/>
          </p:nvPr>
        </p:nvSpPr>
        <p:spPr>
          <a:xfrm>
            <a:off x="3333163" y="3386668"/>
            <a:ext cx="2664000" cy="2764899"/>
          </a:xfrm>
        </p:spPr>
        <p:txBody>
          <a:bodyPr rIns="91440"/>
          <a:lstStyle>
            <a:lvl1pPr marL="0" indent="0">
              <a:buNone/>
              <a:defRPr sz="1600" b="0"/>
            </a:lvl1pPr>
            <a:lvl2pPr marL="0" indent="0">
              <a:spcBef>
                <a:spcPts val="0"/>
              </a:spcBef>
              <a:buNone/>
              <a:defRPr/>
            </a:lvl2pPr>
            <a:lvl3pPr marL="152392" indent="-152392">
              <a:spcBef>
                <a:spcPts val="0"/>
              </a:spcBef>
              <a:defRPr/>
            </a:lvl3pPr>
            <a:lvl4pPr marL="717515" indent="-241289">
              <a:spcBef>
                <a:spcPts val="0"/>
              </a:spcBef>
              <a:defRPr/>
            </a:lvl4pPr>
            <a:lvl5pPr marL="1073097" indent="-234939">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p:cNvSpPr>
            <a:spLocks noGrp="1"/>
          </p:cNvSpPr>
          <p:nvPr>
            <p:ph idx="14"/>
          </p:nvPr>
        </p:nvSpPr>
        <p:spPr>
          <a:xfrm>
            <a:off x="6209125" y="3386668"/>
            <a:ext cx="2664000" cy="2764899"/>
          </a:xfrm>
        </p:spPr>
        <p:txBody>
          <a:bodyPr rIns="91440"/>
          <a:lstStyle>
            <a:lvl1pPr marL="0" indent="0">
              <a:buNone/>
              <a:defRPr sz="1600" b="0"/>
            </a:lvl1pPr>
            <a:lvl2pPr marL="0" indent="0">
              <a:spcBef>
                <a:spcPts val="0"/>
              </a:spcBef>
              <a:buNone/>
              <a:defRPr/>
            </a:lvl2pPr>
            <a:lvl3pPr marL="152392" indent="-152392">
              <a:spcBef>
                <a:spcPts val="0"/>
              </a:spcBef>
              <a:defRPr/>
            </a:lvl3pPr>
            <a:lvl4pPr marL="717515" indent="-241289">
              <a:spcBef>
                <a:spcPts val="0"/>
              </a:spcBef>
              <a:defRPr/>
            </a:lvl4pPr>
            <a:lvl5pPr marL="1073097" indent="-234939">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9085089" y="3386668"/>
            <a:ext cx="2664000" cy="2764899"/>
          </a:xfrm>
        </p:spPr>
        <p:txBody>
          <a:bodyPr rIns="91440"/>
          <a:lstStyle>
            <a:lvl1pPr marL="0" indent="0">
              <a:buNone/>
              <a:defRPr sz="1600" b="0"/>
            </a:lvl1pPr>
            <a:lvl2pPr marL="0" indent="0">
              <a:spcBef>
                <a:spcPts val="0"/>
              </a:spcBef>
              <a:buNone/>
              <a:defRPr/>
            </a:lvl2pPr>
            <a:lvl3pPr marL="152392" indent="-152392">
              <a:spcBef>
                <a:spcPts val="0"/>
              </a:spcBef>
              <a:defRPr/>
            </a:lvl3pPr>
            <a:lvl4pPr marL="717515" indent="-241289">
              <a:spcBef>
                <a:spcPts val="0"/>
              </a:spcBef>
              <a:defRPr/>
            </a:lvl4pPr>
            <a:lvl5pPr marL="1073097" indent="-234939">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Content Placeholder 2"/>
          <p:cNvSpPr>
            <a:spLocks noGrp="1"/>
          </p:cNvSpPr>
          <p:nvPr>
            <p:ph idx="17"/>
          </p:nvPr>
        </p:nvSpPr>
        <p:spPr>
          <a:xfrm>
            <a:off x="457200" y="2108202"/>
            <a:ext cx="2664000" cy="1070415"/>
          </a:xfrm>
        </p:spPr>
        <p:txBody>
          <a:bodyPr rIns="91440"/>
          <a:lstStyle>
            <a:lvl1pPr marL="0" indent="0">
              <a:buNone/>
              <a:defRPr sz="1600" b="1"/>
            </a:lvl1pPr>
            <a:lvl2pPr marL="0" indent="0">
              <a:spcBef>
                <a:spcPts val="0"/>
              </a:spcBef>
              <a:buNone/>
              <a:defRPr/>
            </a:lvl2pPr>
            <a:lvl3pPr marL="152392" indent="-152392">
              <a:spcBef>
                <a:spcPts val="0"/>
              </a:spcBef>
              <a:defRPr/>
            </a:lvl3pPr>
            <a:lvl4pPr marL="717515" indent="-241289">
              <a:spcBef>
                <a:spcPts val="0"/>
              </a:spcBef>
              <a:defRPr/>
            </a:lvl4pPr>
            <a:lvl5pPr marL="1073097" indent="-234939">
              <a:spcBef>
                <a:spcPts val="0"/>
              </a:spcBef>
              <a:defRPr/>
            </a:lvl5pPr>
          </a:lstStyle>
          <a:p>
            <a:pPr lvl="0"/>
            <a:r>
              <a:rPr lang="en-US"/>
              <a:t>Click to edit Master text styles</a:t>
            </a:r>
          </a:p>
        </p:txBody>
      </p:sp>
      <p:sp>
        <p:nvSpPr>
          <p:cNvPr id="24" name="Content Placeholder 2"/>
          <p:cNvSpPr>
            <a:spLocks noGrp="1"/>
          </p:cNvSpPr>
          <p:nvPr>
            <p:ph idx="18"/>
          </p:nvPr>
        </p:nvSpPr>
        <p:spPr>
          <a:xfrm>
            <a:off x="3333163" y="2108202"/>
            <a:ext cx="2664000" cy="1070415"/>
          </a:xfrm>
        </p:spPr>
        <p:txBody>
          <a:bodyPr rIns="91440"/>
          <a:lstStyle>
            <a:lvl1pPr marL="0" indent="0">
              <a:buNone/>
              <a:defRPr sz="1600" b="1"/>
            </a:lvl1pPr>
            <a:lvl2pPr marL="0" indent="0">
              <a:spcBef>
                <a:spcPts val="0"/>
              </a:spcBef>
              <a:buNone/>
              <a:defRPr/>
            </a:lvl2pPr>
            <a:lvl3pPr marL="152392" indent="-152392">
              <a:spcBef>
                <a:spcPts val="0"/>
              </a:spcBef>
              <a:defRPr/>
            </a:lvl3pPr>
            <a:lvl4pPr marL="717515" indent="-241289">
              <a:spcBef>
                <a:spcPts val="0"/>
              </a:spcBef>
              <a:defRPr/>
            </a:lvl4pPr>
            <a:lvl5pPr marL="1073097" indent="-234939">
              <a:spcBef>
                <a:spcPts val="0"/>
              </a:spcBef>
              <a:defRPr/>
            </a:lvl5pPr>
          </a:lstStyle>
          <a:p>
            <a:pPr lvl="0"/>
            <a:r>
              <a:rPr lang="en-US"/>
              <a:t>Click to edit Master text styles</a:t>
            </a:r>
          </a:p>
        </p:txBody>
      </p:sp>
      <p:sp>
        <p:nvSpPr>
          <p:cNvPr id="25" name="Content Placeholder 2"/>
          <p:cNvSpPr>
            <a:spLocks noGrp="1"/>
          </p:cNvSpPr>
          <p:nvPr>
            <p:ph idx="19"/>
          </p:nvPr>
        </p:nvSpPr>
        <p:spPr>
          <a:xfrm>
            <a:off x="6209125" y="2108202"/>
            <a:ext cx="2664000" cy="1070415"/>
          </a:xfrm>
        </p:spPr>
        <p:txBody>
          <a:bodyPr rIns="91440"/>
          <a:lstStyle>
            <a:lvl1pPr marL="0" indent="0">
              <a:buNone/>
              <a:defRPr sz="1600" b="1"/>
            </a:lvl1pPr>
            <a:lvl2pPr marL="0" indent="0">
              <a:spcBef>
                <a:spcPts val="0"/>
              </a:spcBef>
              <a:buNone/>
              <a:defRPr/>
            </a:lvl2pPr>
            <a:lvl3pPr marL="152392" indent="-152392">
              <a:spcBef>
                <a:spcPts val="0"/>
              </a:spcBef>
              <a:defRPr/>
            </a:lvl3pPr>
            <a:lvl4pPr marL="717515" indent="-241289">
              <a:spcBef>
                <a:spcPts val="0"/>
              </a:spcBef>
              <a:defRPr/>
            </a:lvl4pPr>
            <a:lvl5pPr marL="1073097" indent="-234939">
              <a:spcBef>
                <a:spcPts val="0"/>
              </a:spcBef>
              <a:defRPr/>
            </a:lvl5pPr>
          </a:lstStyle>
          <a:p>
            <a:pPr lvl="0"/>
            <a:r>
              <a:rPr lang="en-US"/>
              <a:t>Click to edit Master text styles</a:t>
            </a:r>
          </a:p>
        </p:txBody>
      </p:sp>
      <p:sp>
        <p:nvSpPr>
          <p:cNvPr id="26" name="Content Placeholder 2"/>
          <p:cNvSpPr>
            <a:spLocks noGrp="1"/>
          </p:cNvSpPr>
          <p:nvPr>
            <p:ph idx="20"/>
          </p:nvPr>
        </p:nvSpPr>
        <p:spPr>
          <a:xfrm>
            <a:off x="9085089" y="2108202"/>
            <a:ext cx="2664000" cy="1070415"/>
          </a:xfrm>
        </p:spPr>
        <p:txBody>
          <a:bodyPr rIns="91440"/>
          <a:lstStyle>
            <a:lvl1pPr marL="0" indent="0">
              <a:buNone/>
              <a:defRPr sz="1600" b="1"/>
            </a:lvl1pPr>
            <a:lvl2pPr marL="0" indent="0">
              <a:spcBef>
                <a:spcPts val="0"/>
              </a:spcBef>
              <a:buNone/>
              <a:defRPr/>
            </a:lvl2pPr>
            <a:lvl3pPr marL="152392" indent="-152392">
              <a:spcBef>
                <a:spcPts val="0"/>
              </a:spcBef>
              <a:defRPr/>
            </a:lvl3pPr>
            <a:lvl4pPr marL="717515" indent="-241289">
              <a:spcBef>
                <a:spcPts val="0"/>
              </a:spcBef>
              <a:defRPr/>
            </a:lvl4pPr>
            <a:lvl5pPr marL="1073097" indent="-234939">
              <a:spcBef>
                <a:spcPts val="0"/>
              </a:spcBef>
              <a:defRPr/>
            </a:lvl5pPr>
          </a:lstStyle>
          <a:p>
            <a:pPr lvl="0"/>
            <a:r>
              <a:rPr lang="en-US"/>
              <a:t>Click to edit Master text styles</a:t>
            </a:r>
          </a:p>
        </p:txBody>
      </p:sp>
    </p:spTree>
    <p:extLst>
      <p:ext uri="{BB962C8B-B14F-4D97-AF65-F5344CB8AC3E}">
        <p14:creationId xmlns:p14="http://schemas.microsoft.com/office/powerpoint/2010/main" val="105987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CE26970D-9C1D-DA8F-C414-442308A1D5F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Title 1"/>
          <p:cNvSpPr>
            <a:spLocks noGrp="1"/>
          </p:cNvSpPr>
          <p:nvPr>
            <p:ph type="ctrTitle"/>
          </p:nvPr>
        </p:nvSpPr>
        <p:spPr>
          <a:xfrm>
            <a:off x="457199" y="1862131"/>
            <a:ext cx="5535084" cy="1511372"/>
          </a:xfrm>
        </p:spPr>
        <p:txBody>
          <a:bodyPr anchor="t">
            <a:normAutofit/>
          </a:bodyPr>
          <a:lstStyle>
            <a:lvl1pPr algn="l">
              <a:lnSpc>
                <a:spcPct val="86000"/>
              </a:lnSpc>
              <a:defRPr sz="3600" b="0">
                <a:solidFill>
                  <a:schemeClr val="tx1"/>
                </a:solidFill>
              </a:defRPr>
            </a:lvl1pPr>
          </a:lstStyle>
          <a:p>
            <a:r>
              <a:rPr lang="en-US"/>
              <a:t>Click to edit Master title style</a:t>
            </a:r>
            <a:endParaRPr lang="en-GB"/>
          </a:p>
        </p:txBody>
      </p:sp>
      <p:pic>
        <p:nvPicPr>
          <p:cNvPr id="5" name="Picture 4">
            <a:extLst>
              <a:ext uri="{FF2B5EF4-FFF2-40B4-BE49-F238E27FC236}">
                <a16:creationId xmlns:a16="http://schemas.microsoft.com/office/drawing/2014/main" id="{B25A88FB-E43E-1CF6-9BBF-E258518CD096}"/>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77838" y="383357"/>
            <a:ext cx="1274762" cy="223642"/>
          </a:xfrm>
          <a:prstGeom prst="rect">
            <a:avLst/>
          </a:prstGeom>
        </p:spPr>
      </p:pic>
      <p:pic>
        <p:nvPicPr>
          <p:cNvPr id="7" name="Picture 6">
            <a:extLst>
              <a:ext uri="{FF2B5EF4-FFF2-40B4-BE49-F238E27FC236}">
                <a16:creationId xmlns:a16="http://schemas.microsoft.com/office/drawing/2014/main" id="{4A137A18-30E7-D432-809C-D5D6BBD8C680}"/>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7848599" y="4800601"/>
            <a:ext cx="4343399" cy="1905000"/>
          </a:xfrm>
          <a:prstGeom prst="rect">
            <a:avLst/>
          </a:prstGeom>
        </p:spPr>
      </p:pic>
    </p:spTree>
    <p:extLst>
      <p:ext uri="{BB962C8B-B14F-4D97-AF65-F5344CB8AC3E}">
        <p14:creationId xmlns:p14="http://schemas.microsoft.com/office/powerpoint/2010/main" val="14170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Slide 3">
    <p:spTree>
      <p:nvGrpSpPr>
        <p:cNvPr id="1" name=""/>
        <p:cNvGrpSpPr/>
        <p:nvPr/>
      </p:nvGrpSpPr>
      <p:grpSpPr>
        <a:xfrm>
          <a:off x="0" y="0"/>
          <a:ext cx="0" cy="0"/>
          <a:chOff x="0" y="0"/>
          <a:chExt cx="0" cy="0"/>
        </a:xfrm>
      </p:grpSpPr>
      <p:sp>
        <p:nvSpPr>
          <p:cNvPr id="8" name="Title 1"/>
          <p:cNvSpPr>
            <a:spLocks noGrp="1"/>
          </p:cNvSpPr>
          <p:nvPr>
            <p:ph type="ctrTitle"/>
          </p:nvPr>
        </p:nvSpPr>
        <p:spPr>
          <a:xfrm>
            <a:off x="457199" y="1862131"/>
            <a:ext cx="5535084" cy="1511372"/>
          </a:xfrm>
        </p:spPr>
        <p:txBody>
          <a:bodyPr anchor="t">
            <a:normAutofit/>
          </a:bodyPr>
          <a:lstStyle>
            <a:lvl1pPr algn="l">
              <a:lnSpc>
                <a:spcPct val="86000"/>
              </a:lnSpc>
              <a:defRPr sz="3600" b="0">
                <a:solidFill>
                  <a:schemeClr val="tx1"/>
                </a:solidFill>
              </a:defRPr>
            </a:lvl1pPr>
          </a:lstStyle>
          <a:p>
            <a:r>
              <a:rPr lang="en-US"/>
              <a:t>Click to edit Master title style</a:t>
            </a:r>
            <a:endParaRPr lang="en-GB"/>
          </a:p>
        </p:txBody>
      </p:sp>
      <p:sp>
        <p:nvSpPr>
          <p:cNvPr id="10" name="Subtitle 2"/>
          <p:cNvSpPr>
            <a:spLocks noGrp="1"/>
          </p:cNvSpPr>
          <p:nvPr>
            <p:ph type="subTitle" idx="1"/>
          </p:nvPr>
        </p:nvSpPr>
        <p:spPr>
          <a:xfrm>
            <a:off x="457199" y="3449705"/>
            <a:ext cx="5535084" cy="893696"/>
          </a:xfrm>
        </p:spPr>
        <p:txBody>
          <a:bodyPr>
            <a:normAutofit/>
          </a:bodyPr>
          <a:lstStyle>
            <a:lvl1pPr marL="0" indent="0" algn="l">
              <a:buNone/>
              <a:defRPr sz="1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pic>
        <p:nvPicPr>
          <p:cNvPr id="13" name="Picture 12">
            <a:extLst>
              <a:ext uri="{FF2B5EF4-FFF2-40B4-BE49-F238E27FC236}">
                <a16:creationId xmlns:a16="http://schemas.microsoft.com/office/drawing/2014/main" id="{8D134C96-9212-2E4F-8F55-F3B82CB397A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57199" y="381000"/>
            <a:ext cx="1295397" cy="225999"/>
          </a:xfrm>
          <a:prstGeom prst="rect">
            <a:avLst/>
          </a:prstGeom>
        </p:spPr>
      </p:pic>
      <p:pic>
        <p:nvPicPr>
          <p:cNvPr id="7" name="Picture 6">
            <a:extLst>
              <a:ext uri="{FF2B5EF4-FFF2-40B4-BE49-F238E27FC236}">
                <a16:creationId xmlns:a16="http://schemas.microsoft.com/office/drawing/2014/main" id="{20B00CB6-9B09-2F4C-9736-9958D789B1A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77838" y="383357"/>
            <a:ext cx="1274762" cy="223642"/>
          </a:xfrm>
          <a:prstGeom prst="rect">
            <a:avLst/>
          </a:prstGeom>
        </p:spPr>
      </p:pic>
      <p:pic>
        <p:nvPicPr>
          <p:cNvPr id="2" name="Picture 1" descr="A picture containing background pattern&#10;&#10;Description automatically generated">
            <a:extLst>
              <a:ext uri="{FF2B5EF4-FFF2-40B4-BE49-F238E27FC236}">
                <a16:creationId xmlns:a16="http://schemas.microsoft.com/office/drawing/2014/main" id="{FF854EC4-2882-F090-073E-9170DB9F78E0}"/>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r="51250"/>
          <a:stretch/>
        </p:blipFill>
        <p:spPr>
          <a:xfrm>
            <a:off x="6248400" y="13252"/>
            <a:ext cx="5943600" cy="6858000"/>
          </a:xfrm>
          <a:prstGeom prst="rect">
            <a:avLst/>
          </a:prstGeom>
        </p:spPr>
      </p:pic>
      <p:pic>
        <p:nvPicPr>
          <p:cNvPr id="11" name="Picture 10">
            <a:extLst>
              <a:ext uri="{FF2B5EF4-FFF2-40B4-BE49-F238E27FC236}">
                <a16:creationId xmlns:a16="http://schemas.microsoft.com/office/drawing/2014/main" id="{5D8EA63F-D03D-EC44-EAF0-CAA5669C267D}"/>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7848599" y="4800601"/>
            <a:ext cx="4343399" cy="1905000"/>
          </a:xfrm>
          <a:prstGeom prst="rect">
            <a:avLst/>
          </a:prstGeom>
        </p:spPr>
      </p:pic>
    </p:spTree>
    <p:extLst>
      <p:ext uri="{BB962C8B-B14F-4D97-AF65-F5344CB8AC3E}">
        <p14:creationId xmlns:p14="http://schemas.microsoft.com/office/powerpoint/2010/main" val="97165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4938"/>
            <a:ext cx="8403168" cy="469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a:extLst>
              <a:ext uri="{FF2B5EF4-FFF2-40B4-BE49-F238E27FC236}">
                <a16:creationId xmlns:a16="http://schemas.microsoft.com/office/drawing/2014/main" id="{A0873CF7-CF72-CE42-894D-95925B32E4B3}"/>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FFFA2258-B38C-695E-D75C-B6D02ADE4A9F}"/>
              </a:ext>
            </a:extLst>
          </p:cNvPr>
          <p:cNvSpPr>
            <a:spLocks noGrp="1"/>
          </p:cNvSpPr>
          <p:nvPr>
            <p:ph type="ftr" sz="quarter" idx="3"/>
          </p:nvPr>
        </p:nvSpPr>
        <p:spPr>
          <a:xfrm>
            <a:off x="2743200" y="6400800"/>
            <a:ext cx="3138489" cy="196851"/>
          </a:xfrm>
          <a:prstGeom prst="rect">
            <a:avLst/>
          </a:prstGeom>
        </p:spPr>
        <p:txBody>
          <a:bodyPr vert="horz" lIns="0" tIns="0" rIns="0" bIns="0" rtlCol="0" anchor="b"/>
          <a:lstStyle>
            <a:lvl1pPr algn="l">
              <a:defRPr sz="825">
                <a:solidFill>
                  <a:srgbClr val="002060"/>
                </a:solidFill>
              </a:defRPr>
            </a:lvl1pPr>
          </a:lstStyle>
          <a:p>
            <a:r>
              <a:rPr lang="en-GB"/>
              <a:t>Title of Presentation © 2022</a:t>
            </a:r>
          </a:p>
        </p:txBody>
      </p:sp>
      <p:sp>
        <p:nvSpPr>
          <p:cNvPr id="5" name="Slide Number Placeholder 5">
            <a:extLst>
              <a:ext uri="{FF2B5EF4-FFF2-40B4-BE49-F238E27FC236}">
                <a16:creationId xmlns:a16="http://schemas.microsoft.com/office/drawing/2014/main" id="{6AC4FCA7-BF5D-034E-1192-F3D1B07ABF6E}"/>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rgbClr val="002060"/>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3">
    <p:spTree>
      <p:nvGrpSpPr>
        <p:cNvPr id="1" name=""/>
        <p:cNvGrpSpPr/>
        <p:nvPr/>
      </p:nvGrpSpPr>
      <p:grpSpPr>
        <a:xfrm>
          <a:off x="0" y="0"/>
          <a:ext cx="0" cy="0"/>
          <a:chOff x="0" y="0"/>
          <a:chExt cx="0" cy="0"/>
        </a:xfrm>
      </p:grpSpPr>
      <p:sp>
        <p:nvSpPr>
          <p:cNvPr id="8" name="Title 1"/>
          <p:cNvSpPr>
            <a:spLocks noGrp="1"/>
          </p:cNvSpPr>
          <p:nvPr>
            <p:ph type="ctrTitle"/>
          </p:nvPr>
        </p:nvSpPr>
        <p:spPr>
          <a:xfrm>
            <a:off x="457199" y="1862131"/>
            <a:ext cx="5535084" cy="1511372"/>
          </a:xfrm>
        </p:spPr>
        <p:txBody>
          <a:bodyPr anchor="t">
            <a:normAutofit/>
          </a:bodyPr>
          <a:lstStyle>
            <a:lvl1pPr algn="l">
              <a:lnSpc>
                <a:spcPct val="86000"/>
              </a:lnSpc>
              <a:defRPr sz="3600" b="0">
                <a:solidFill>
                  <a:schemeClr val="tx1"/>
                </a:solidFill>
              </a:defRPr>
            </a:lvl1pPr>
          </a:lstStyle>
          <a:p>
            <a:r>
              <a:rPr lang="en-US"/>
              <a:t>Click to edit Master title style</a:t>
            </a:r>
            <a:endParaRPr lang="en-GB"/>
          </a:p>
        </p:txBody>
      </p:sp>
      <p:sp>
        <p:nvSpPr>
          <p:cNvPr id="10" name="Subtitle 2"/>
          <p:cNvSpPr>
            <a:spLocks noGrp="1"/>
          </p:cNvSpPr>
          <p:nvPr>
            <p:ph type="subTitle" idx="1"/>
          </p:nvPr>
        </p:nvSpPr>
        <p:spPr>
          <a:xfrm>
            <a:off x="457199" y="3449705"/>
            <a:ext cx="5535084" cy="893696"/>
          </a:xfrm>
        </p:spPr>
        <p:txBody>
          <a:bodyPr>
            <a:normAutofit/>
          </a:bodyPr>
          <a:lstStyle>
            <a:lvl1pPr marL="0" indent="0" algn="l">
              <a:buNone/>
              <a:defRPr sz="1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pic>
        <p:nvPicPr>
          <p:cNvPr id="13" name="Picture 12">
            <a:extLst>
              <a:ext uri="{FF2B5EF4-FFF2-40B4-BE49-F238E27FC236}">
                <a16:creationId xmlns:a16="http://schemas.microsoft.com/office/drawing/2014/main" id="{8D134C96-9212-2E4F-8F55-F3B82CB397A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199" y="381000"/>
            <a:ext cx="1295397" cy="225999"/>
          </a:xfrm>
          <a:prstGeom prst="rect">
            <a:avLst/>
          </a:prstGeom>
        </p:spPr>
      </p:pic>
      <p:pic>
        <p:nvPicPr>
          <p:cNvPr id="7" name="Picture 6">
            <a:extLst>
              <a:ext uri="{FF2B5EF4-FFF2-40B4-BE49-F238E27FC236}">
                <a16:creationId xmlns:a16="http://schemas.microsoft.com/office/drawing/2014/main" id="{20B00CB6-9B09-2F4C-9736-9958D789B1A8}"/>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77838" y="383357"/>
            <a:ext cx="1274762" cy="223642"/>
          </a:xfrm>
          <a:prstGeom prst="rect">
            <a:avLst/>
          </a:prstGeom>
        </p:spPr>
      </p:pic>
      <p:pic>
        <p:nvPicPr>
          <p:cNvPr id="2" name="Picture 1" descr="A picture containing background pattern&#10;&#10;Description automatically generated">
            <a:extLst>
              <a:ext uri="{FF2B5EF4-FFF2-40B4-BE49-F238E27FC236}">
                <a16:creationId xmlns:a16="http://schemas.microsoft.com/office/drawing/2014/main" id="{FF854EC4-2882-F090-073E-9170DB9F78E0}"/>
              </a:ext>
            </a:extLst>
          </p:cNvPr>
          <p:cNvPicPr>
            <a:picLocks noChangeAspect="1"/>
          </p:cNvPicPr>
          <p:nvPr userDrawn="1"/>
        </p:nvPicPr>
        <p:blipFill rotWithShape="1">
          <a:blip r:embed="rId4"/>
          <a:srcRect r="51250"/>
          <a:stretch/>
        </p:blipFill>
        <p:spPr>
          <a:xfrm>
            <a:off x="6248400" y="13252"/>
            <a:ext cx="5943600" cy="6858000"/>
          </a:xfrm>
          <a:prstGeom prst="rect">
            <a:avLst/>
          </a:prstGeom>
        </p:spPr>
      </p:pic>
      <p:pic>
        <p:nvPicPr>
          <p:cNvPr id="11" name="Picture 10">
            <a:extLst>
              <a:ext uri="{FF2B5EF4-FFF2-40B4-BE49-F238E27FC236}">
                <a16:creationId xmlns:a16="http://schemas.microsoft.com/office/drawing/2014/main" id="{5D8EA63F-D03D-EC44-EAF0-CAA5669C267D}"/>
              </a:ext>
            </a:extLst>
          </p:cNvPr>
          <p:cNvPicPr>
            <a:picLocks noChangeAspect="1"/>
          </p:cNvPicPr>
          <p:nvPr userDrawn="1"/>
        </p:nvPicPr>
        <p:blipFill rotWithShape="1">
          <a:blip r:embed="rId5"/>
          <a:srcRect l="11166" t="17164" b="11316"/>
          <a:stretch/>
        </p:blipFill>
        <p:spPr>
          <a:xfrm>
            <a:off x="7848599" y="4800601"/>
            <a:ext cx="4343399" cy="1905000"/>
          </a:xfrm>
          <a:prstGeom prst="rect">
            <a:avLst/>
          </a:prstGeom>
        </p:spPr>
      </p:pic>
    </p:spTree>
    <p:extLst>
      <p:ext uri="{BB962C8B-B14F-4D97-AF65-F5344CB8AC3E}">
        <p14:creationId xmlns:p14="http://schemas.microsoft.com/office/powerpoint/2010/main" val="97165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405562"/>
            <a:ext cx="5535083" cy="469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a:spLocks noGrp="1"/>
          </p:cNvSpPr>
          <p:nvPr>
            <p:ph idx="13"/>
          </p:nvPr>
        </p:nvSpPr>
        <p:spPr>
          <a:xfrm>
            <a:off x="6199718" y="1405561"/>
            <a:ext cx="5547783" cy="469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a:extLst>
              <a:ext uri="{FF2B5EF4-FFF2-40B4-BE49-F238E27FC236}">
                <a16:creationId xmlns:a16="http://schemas.microsoft.com/office/drawing/2014/main" id="{3074F7C7-6237-1C49-BD44-C3D2BEAB80D5}"/>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9" name="Slide Number Placeholder 5">
            <a:extLst>
              <a:ext uri="{FF2B5EF4-FFF2-40B4-BE49-F238E27FC236}">
                <a16:creationId xmlns:a16="http://schemas.microsoft.com/office/drawing/2014/main" id="{601736AA-E23F-7045-B235-37BD8FFE26B7}"/>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2 x Content">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074F7C7-6237-1C49-BD44-C3D2BEAB80D5}"/>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9" name="Slide Number Placeholder 5">
            <a:extLst>
              <a:ext uri="{FF2B5EF4-FFF2-40B4-BE49-F238E27FC236}">
                <a16:creationId xmlns:a16="http://schemas.microsoft.com/office/drawing/2014/main" id="{601736AA-E23F-7045-B235-37BD8FFE26B7}"/>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
        <p:nvSpPr>
          <p:cNvPr id="2" name="Picture Placeholder 11">
            <a:extLst>
              <a:ext uri="{FF2B5EF4-FFF2-40B4-BE49-F238E27FC236}">
                <a16:creationId xmlns:a16="http://schemas.microsoft.com/office/drawing/2014/main" id="{763647FD-240D-029D-F084-A020291983C7}"/>
              </a:ext>
            </a:extLst>
          </p:cNvPr>
          <p:cNvSpPr>
            <a:spLocks noGrp="1"/>
          </p:cNvSpPr>
          <p:nvPr>
            <p:ph type="pic" sz="quarter" idx="16"/>
          </p:nvPr>
        </p:nvSpPr>
        <p:spPr>
          <a:xfrm>
            <a:off x="342899" y="1606797"/>
            <a:ext cx="1104900" cy="1301749"/>
          </a:xfrm>
        </p:spPr>
        <p:txBody>
          <a:bodyPr>
            <a:normAutofit/>
          </a:bodyPr>
          <a:lstStyle>
            <a:lvl1pPr>
              <a:defRPr sz="1400"/>
            </a:lvl1pPr>
          </a:lstStyle>
          <a:p>
            <a:r>
              <a:rPr lang="en-US"/>
              <a:t>Drag picture to placeholder or click icon to add</a:t>
            </a:r>
            <a:endParaRPr lang="en-GB"/>
          </a:p>
        </p:txBody>
      </p:sp>
      <p:sp>
        <p:nvSpPr>
          <p:cNvPr id="4" name="Picture Placeholder 11">
            <a:extLst>
              <a:ext uri="{FF2B5EF4-FFF2-40B4-BE49-F238E27FC236}">
                <a16:creationId xmlns:a16="http://schemas.microsoft.com/office/drawing/2014/main" id="{482CE2C3-63F1-35B1-D18F-04E167FF5138}"/>
              </a:ext>
            </a:extLst>
          </p:cNvPr>
          <p:cNvSpPr>
            <a:spLocks noGrp="1"/>
          </p:cNvSpPr>
          <p:nvPr>
            <p:ph type="pic" sz="quarter" idx="17"/>
          </p:nvPr>
        </p:nvSpPr>
        <p:spPr>
          <a:xfrm>
            <a:off x="2499872" y="1606797"/>
            <a:ext cx="1104900" cy="1301749"/>
          </a:xfrm>
        </p:spPr>
        <p:txBody>
          <a:bodyPr>
            <a:normAutofit/>
          </a:bodyPr>
          <a:lstStyle>
            <a:lvl1pPr>
              <a:defRPr sz="1400"/>
            </a:lvl1pPr>
          </a:lstStyle>
          <a:p>
            <a:r>
              <a:rPr lang="en-US"/>
              <a:t>Drag picture to placeholder or click icon to add</a:t>
            </a:r>
            <a:endParaRPr lang="en-GB"/>
          </a:p>
        </p:txBody>
      </p:sp>
      <p:sp>
        <p:nvSpPr>
          <p:cNvPr id="5" name="Picture Placeholder 11">
            <a:extLst>
              <a:ext uri="{FF2B5EF4-FFF2-40B4-BE49-F238E27FC236}">
                <a16:creationId xmlns:a16="http://schemas.microsoft.com/office/drawing/2014/main" id="{52B4119A-788D-C5CA-CD7A-3C3342B8BBD3}"/>
              </a:ext>
            </a:extLst>
          </p:cNvPr>
          <p:cNvSpPr>
            <a:spLocks noGrp="1"/>
          </p:cNvSpPr>
          <p:nvPr>
            <p:ph type="pic" sz="quarter" idx="18"/>
          </p:nvPr>
        </p:nvSpPr>
        <p:spPr>
          <a:xfrm>
            <a:off x="4656845" y="1606797"/>
            <a:ext cx="1104900" cy="1301749"/>
          </a:xfrm>
        </p:spPr>
        <p:txBody>
          <a:bodyPr>
            <a:normAutofit/>
          </a:bodyPr>
          <a:lstStyle>
            <a:lvl1pPr>
              <a:defRPr sz="1400"/>
            </a:lvl1pPr>
          </a:lstStyle>
          <a:p>
            <a:r>
              <a:rPr lang="en-US"/>
              <a:t>Drag picture to placeholder or click icon to add</a:t>
            </a:r>
            <a:endParaRPr lang="en-GB"/>
          </a:p>
        </p:txBody>
      </p:sp>
      <p:sp>
        <p:nvSpPr>
          <p:cNvPr id="6" name="Picture Placeholder 11">
            <a:extLst>
              <a:ext uri="{FF2B5EF4-FFF2-40B4-BE49-F238E27FC236}">
                <a16:creationId xmlns:a16="http://schemas.microsoft.com/office/drawing/2014/main" id="{60C2B693-69DD-C5CB-6224-829DAAE66F16}"/>
              </a:ext>
            </a:extLst>
          </p:cNvPr>
          <p:cNvSpPr>
            <a:spLocks noGrp="1"/>
          </p:cNvSpPr>
          <p:nvPr>
            <p:ph type="pic" sz="quarter" idx="19"/>
          </p:nvPr>
        </p:nvSpPr>
        <p:spPr>
          <a:xfrm>
            <a:off x="6813817" y="1606797"/>
            <a:ext cx="1104900" cy="1301749"/>
          </a:xfrm>
        </p:spPr>
        <p:txBody>
          <a:bodyPr>
            <a:normAutofit/>
          </a:bodyPr>
          <a:lstStyle>
            <a:lvl1pPr>
              <a:defRPr sz="1400"/>
            </a:lvl1pPr>
          </a:lstStyle>
          <a:p>
            <a:r>
              <a:rPr lang="en-US"/>
              <a:t>Drag picture to placeholder or click icon to add</a:t>
            </a:r>
            <a:endParaRPr lang="en-GB"/>
          </a:p>
        </p:txBody>
      </p:sp>
      <p:sp>
        <p:nvSpPr>
          <p:cNvPr id="10" name="Title Placeholder 1">
            <a:extLst>
              <a:ext uri="{FF2B5EF4-FFF2-40B4-BE49-F238E27FC236}">
                <a16:creationId xmlns:a16="http://schemas.microsoft.com/office/drawing/2014/main" id="{2C9BA27C-8C30-0F2B-A2CF-0876C4299313}"/>
              </a:ext>
            </a:extLst>
          </p:cNvPr>
          <p:cNvSpPr>
            <a:spLocks noGrp="1"/>
          </p:cNvSpPr>
          <p:nvPr>
            <p:ph type="title"/>
          </p:nvPr>
        </p:nvSpPr>
        <p:spPr>
          <a:xfrm>
            <a:off x="342899" y="255584"/>
            <a:ext cx="8468917" cy="984251"/>
          </a:xfrm>
          <a:prstGeom prst="rect">
            <a:avLst/>
          </a:prstGeom>
        </p:spPr>
        <p:txBody>
          <a:bodyPr vert="horz" lIns="0" tIns="0" rIns="0" bIns="0" rtlCol="0" anchor="t">
            <a:normAutofit/>
          </a:bodyPr>
          <a:lstStyle/>
          <a:p>
            <a:r>
              <a:rPr lang="en-US"/>
              <a:t>Click to edit Master title style</a:t>
            </a:r>
            <a:endParaRPr lang="en-GB"/>
          </a:p>
        </p:txBody>
      </p:sp>
      <p:sp>
        <p:nvSpPr>
          <p:cNvPr id="11" name="Content Placeholder 2">
            <a:extLst>
              <a:ext uri="{FF2B5EF4-FFF2-40B4-BE49-F238E27FC236}">
                <a16:creationId xmlns:a16="http://schemas.microsoft.com/office/drawing/2014/main" id="{7532E7A5-F91E-DF86-347E-6DE1A2EE411C}"/>
              </a:ext>
            </a:extLst>
          </p:cNvPr>
          <p:cNvSpPr>
            <a:spLocks noGrp="1"/>
          </p:cNvSpPr>
          <p:nvPr>
            <p:ph idx="1" hasCustomPrompt="1"/>
          </p:nvPr>
        </p:nvSpPr>
        <p:spPr>
          <a:xfrm>
            <a:off x="342899" y="3110155"/>
            <a:ext cx="1998000" cy="2804575"/>
          </a:xfrm>
        </p:spPr>
        <p:txBody>
          <a:bodyPr>
            <a:normAutofit/>
          </a:bodyPr>
          <a:lstStyle>
            <a:lvl1pPr marL="0" indent="0">
              <a:buNone/>
              <a:defRPr sz="1200" b="0"/>
            </a:lvl1pPr>
            <a:lvl2pPr marL="0" indent="0">
              <a:spcBef>
                <a:spcPts val="0"/>
              </a:spcBef>
              <a:buNone/>
              <a:defRPr sz="1200"/>
            </a:lvl2pPr>
            <a:lvl3pPr marL="152373" indent="-152373">
              <a:spcBef>
                <a:spcPts val="0"/>
              </a:spcBef>
              <a:defRPr sz="1200"/>
            </a:lvl3pPr>
            <a:lvl4pPr marL="717425" indent="-241258">
              <a:spcBef>
                <a:spcPts val="0"/>
              </a:spcBef>
              <a:defRPr sz="1200"/>
            </a:lvl4pPr>
            <a:lvl5pPr marL="1072963" indent="-234910">
              <a:spcBef>
                <a:spcPts val="0"/>
              </a:spcBef>
              <a:defRPr sz="1200"/>
            </a:lvl5pPr>
          </a:lstStyle>
          <a:p>
            <a:r>
              <a:rPr lang="en-GB"/>
              <a:t>Heading runs here</a:t>
            </a:r>
          </a:p>
          <a:p>
            <a:r>
              <a:rPr lang="en-GB"/>
              <a:t>This is display text. It is not here to be read. It is here to show how this slide will look when populated with real text. This is display text. It is not here to be read. It is here to show how this slide will look when populated with real text. </a:t>
            </a:r>
          </a:p>
          <a:p>
            <a:endParaRPr lang="en-GB"/>
          </a:p>
        </p:txBody>
      </p:sp>
      <p:sp>
        <p:nvSpPr>
          <p:cNvPr id="12" name="Content Placeholder 2">
            <a:extLst>
              <a:ext uri="{FF2B5EF4-FFF2-40B4-BE49-F238E27FC236}">
                <a16:creationId xmlns:a16="http://schemas.microsoft.com/office/drawing/2014/main" id="{F10F65B6-3930-EB2B-112D-B9A14B3B9CE3}"/>
              </a:ext>
            </a:extLst>
          </p:cNvPr>
          <p:cNvSpPr>
            <a:spLocks noGrp="1"/>
          </p:cNvSpPr>
          <p:nvPr>
            <p:ph idx="13" hasCustomPrompt="1"/>
          </p:nvPr>
        </p:nvSpPr>
        <p:spPr>
          <a:xfrm>
            <a:off x="2499872" y="3110155"/>
            <a:ext cx="1998000" cy="2804575"/>
          </a:xfrm>
        </p:spPr>
        <p:txBody>
          <a:bodyPr>
            <a:normAutofit/>
          </a:bodyPr>
          <a:lstStyle>
            <a:lvl1pPr marL="0" indent="0">
              <a:buNone/>
              <a:defRPr sz="1200" b="0"/>
            </a:lvl1pPr>
            <a:lvl2pPr marL="0" indent="0">
              <a:spcBef>
                <a:spcPts val="0"/>
              </a:spcBef>
              <a:buNone/>
              <a:defRPr sz="1200"/>
            </a:lvl2pPr>
            <a:lvl3pPr marL="152373" indent="-152373">
              <a:spcBef>
                <a:spcPts val="0"/>
              </a:spcBef>
              <a:defRPr sz="1200"/>
            </a:lvl3pPr>
            <a:lvl4pPr marL="717425" indent="-241258">
              <a:spcBef>
                <a:spcPts val="0"/>
              </a:spcBef>
              <a:defRPr sz="1200"/>
            </a:lvl4pPr>
            <a:lvl5pPr marL="1072963" indent="-234910">
              <a:spcBef>
                <a:spcPts val="0"/>
              </a:spcBef>
              <a:defRPr sz="1200"/>
            </a:lvl5pPr>
          </a:lstStyle>
          <a:p>
            <a:r>
              <a:rPr lang="en-GB"/>
              <a:t>Heading runs here</a:t>
            </a:r>
          </a:p>
          <a:p>
            <a:r>
              <a:rPr lang="en-GB"/>
              <a:t>This is display text. It is not here to be read. It is here to show how this slide will look when populated with real text. This is display text. It is not here to be read. It is here to show how this slide will look when populated with real text. </a:t>
            </a:r>
          </a:p>
          <a:p>
            <a:endParaRPr lang="en-GB"/>
          </a:p>
        </p:txBody>
      </p:sp>
      <p:sp>
        <p:nvSpPr>
          <p:cNvPr id="13" name="Content Placeholder 2">
            <a:extLst>
              <a:ext uri="{FF2B5EF4-FFF2-40B4-BE49-F238E27FC236}">
                <a16:creationId xmlns:a16="http://schemas.microsoft.com/office/drawing/2014/main" id="{BAB28F00-201C-CCCA-8B16-95CD77C43277}"/>
              </a:ext>
            </a:extLst>
          </p:cNvPr>
          <p:cNvSpPr>
            <a:spLocks noGrp="1"/>
          </p:cNvSpPr>
          <p:nvPr>
            <p:ph idx="14" hasCustomPrompt="1"/>
          </p:nvPr>
        </p:nvSpPr>
        <p:spPr>
          <a:xfrm>
            <a:off x="4656845" y="3110155"/>
            <a:ext cx="1998000" cy="2804575"/>
          </a:xfrm>
        </p:spPr>
        <p:txBody>
          <a:bodyPr>
            <a:normAutofit/>
          </a:bodyPr>
          <a:lstStyle>
            <a:lvl1pPr marL="0" indent="0">
              <a:buNone/>
              <a:defRPr sz="1200" b="0"/>
            </a:lvl1pPr>
            <a:lvl2pPr marL="0" indent="0">
              <a:spcBef>
                <a:spcPts val="0"/>
              </a:spcBef>
              <a:buNone/>
              <a:defRPr sz="1200"/>
            </a:lvl2pPr>
            <a:lvl3pPr marL="152373" indent="-152373">
              <a:spcBef>
                <a:spcPts val="0"/>
              </a:spcBef>
              <a:defRPr sz="1200"/>
            </a:lvl3pPr>
            <a:lvl4pPr marL="717425" indent="-241258">
              <a:spcBef>
                <a:spcPts val="0"/>
              </a:spcBef>
              <a:defRPr sz="1200"/>
            </a:lvl4pPr>
            <a:lvl5pPr marL="1072963" indent="-234910">
              <a:spcBef>
                <a:spcPts val="0"/>
              </a:spcBef>
              <a:defRPr sz="1200"/>
            </a:lvl5pPr>
          </a:lstStyle>
          <a:p>
            <a:r>
              <a:rPr lang="en-GB"/>
              <a:t>Heading runs here</a:t>
            </a:r>
          </a:p>
          <a:p>
            <a:r>
              <a:rPr lang="en-GB"/>
              <a:t>This is display text. It is not here to be read. It is here to show how this slide will look when populated with real text. This is display text. It is not here to be read. It is here to show how this slide will look when populated with real text. </a:t>
            </a:r>
          </a:p>
          <a:p>
            <a:endParaRPr lang="en-GB"/>
          </a:p>
        </p:txBody>
      </p:sp>
      <p:sp>
        <p:nvSpPr>
          <p:cNvPr id="14" name="Content Placeholder 2">
            <a:extLst>
              <a:ext uri="{FF2B5EF4-FFF2-40B4-BE49-F238E27FC236}">
                <a16:creationId xmlns:a16="http://schemas.microsoft.com/office/drawing/2014/main" id="{E0F9CF5F-A04F-2BC5-3B5E-D7FB96FFE526}"/>
              </a:ext>
            </a:extLst>
          </p:cNvPr>
          <p:cNvSpPr>
            <a:spLocks noGrp="1"/>
          </p:cNvSpPr>
          <p:nvPr>
            <p:ph idx="15" hasCustomPrompt="1"/>
          </p:nvPr>
        </p:nvSpPr>
        <p:spPr>
          <a:xfrm>
            <a:off x="6813817" y="3110155"/>
            <a:ext cx="1998000" cy="2804575"/>
          </a:xfrm>
        </p:spPr>
        <p:txBody>
          <a:bodyPr>
            <a:normAutofit/>
          </a:bodyPr>
          <a:lstStyle>
            <a:lvl1pPr marL="0" indent="0">
              <a:buNone/>
              <a:defRPr sz="1200" b="0"/>
            </a:lvl1pPr>
            <a:lvl2pPr marL="0" indent="0">
              <a:spcBef>
                <a:spcPts val="0"/>
              </a:spcBef>
              <a:buNone/>
              <a:defRPr sz="1200"/>
            </a:lvl2pPr>
            <a:lvl3pPr marL="152373" indent="-152373">
              <a:spcBef>
                <a:spcPts val="0"/>
              </a:spcBef>
              <a:defRPr sz="1200"/>
            </a:lvl3pPr>
            <a:lvl4pPr marL="717425" indent="-241258">
              <a:spcBef>
                <a:spcPts val="0"/>
              </a:spcBef>
              <a:defRPr sz="1200"/>
            </a:lvl4pPr>
            <a:lvl5pPr marL="1072963" indent="-234910">
              <a:spcBef>
                <a:spcPts val="0"/>
              </a:spcBef>
              <a:defRPr sz="1200"/>
            </a:lvl5pPr>
          </a:lstStyle>
          <a:p>
            <a:r>
              <a:rPr lang="en-GB"/>
              <a:t>Heading runs here</a:t>
            </a:r>
          </a:p>
          <a:p>
            <a:r>
              <a:rPr lang="en-GB"/>
              <a:t>This is display text. It is not here to be read. It is here to show how this slide will look when populated with real text. This is display text. It is not here to be read. It is here to show how this slide will look when populated with real text. </a:t>
            </a:r>
          </a:p>
          <a:p>
            <a:endParaRPr lang="en-GB"/>
          </a:p>
        </p:txBody>
      </p:sp>
    </p:spTree>
    <p:extLst>
      <p:ext uri="{BB962C8B-B14F-4D97-AF65-F5344CB8AC3E}">
        <p14:creationId xmlns:p14="http://schemas.microsoft.com/office/powerpoint/2010/main" val="15620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199717" y="336992"/>
            <a:ext cx="5549371" cy="2813051"/>
          </a:xfrm>
        </p:spPr>
        <p:txBody>
          <a:bodyPr/>
          <a:lstStyle/>
          <a:p>
            <a:r>
              <a:rPr lang="en-US"/>
              <a:t>Drag picture to placeholder or click icon to add</a:t>
            </a:r>
            <a:endParaRPr lang="en-GB"/>
          </a:p>
        </p:txBody>
      </p:sp>
      <p:sp>
        <p:nvSpPr>
          <p:cNvPr id="8" name="Picture Placeholder 8"/>
          <p:cNvSpPr>
            <a:spLocks noGrp="1"/>
          </p:cNvSpPr>
          <p:nvPr>
            <p:ph type="pic" sz="quarter" idx="14"/>
          </p:nvPr>
        </p:nvSpPr>
        <p:spPr>
          <a:xfrm>
            <a:off x="6199717" y="3282950"/>
            <a:ext cx="5549371" cy="2813051"/>
          </a:xfrm>
        </p:spPr>
        <p:txBody>
          <a:bodyPr/>
          <a:lstStyle/>
          <a:p>
            <a:r>
              <a:rPr lang="en-US"/>
              <a:t>Drag picture to placeholder or click icon to add</a:t>
            </a:r>
            <a:endParaRPr lang="en-GB"/>
          </a:p>
        </p:txBody>
      </p:sp>
      <p:sp>
        <p:nvSpPr>
          <p:cNvPr id="10" name="Title 1"/>
          <p:cNvSpPr>
            <a:spLocks noGrp="1"/>
          </p:cNvSpPr>
          <p:nvPr>
            <p:ph type="title"/>
          </p:nvPr>
        </p:nvSpPr>
        <p:spPr>
          <a:xfrm>
            <a:off x="457199" y="338761"/>
            <a:ext cx="5535084" cy="984251"/>
          </a:xfrm>
        </p:spPr>
        <p:txBody>
          <a:bodyPr/>
          <a:lstStyle/>
          <a:p>
            <a:r>
              <a:rPr lang="en-US"/>
              <a:t>Click to edit Master title style</a:t>
            </a:r>
            <a:endParaRPr lang="en-GB"/>
          </a:p>
        </p:txBody>
      </p:sp>
      <p:sp>
        <p:nvSpPr>
          <p:cNvPr id="11" name="Content Placeholder 2"/>
          <p:cNvSpPr>
            <a:spLocks noGrp="1"/>
          </p:cNvSpPr>
          <p:nvPr>
            <p:ph idx="1"/>
          </p:nvPr>
        </p:nvSpPr>
        <p:spPr>
          <a:xfrm>
            <a:off x="457199" y="1405121"/>
            <a:ext cx="5535084" cy="4692649"/>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Footer Placeholder 4">
            <a:extLst>
              <a:ext uri="{FF2B5EF4-FFF2-40B4-BE49-F238E27FC236}">
                <a16:creationId xmlns:a16="http://schemas.microsoft.com/office/drawing/2014/main" id="{F49A7264-B82D-0C43-BFEE-826D503C6F29}"/>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3" name="Slide Number Placeholder 5">
            <a:extLst>
              <a:ext uri="{FF2B5EF4-FFF2-40B4-BE49-F238E27FC236}">
                <a16:creationId xmlns:a16="http://schemas.microsoft.com/office/drawing/2014/main" id="{735F747E-E61C-AC43-96A3-2235C12977D4}"/>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199717" y="330201"/>
            <a:ext cx="5549371" cy="5822952"/>
          </a:xfrm>
        </p:spPr>
        <p:txBody>
          <a:bodyPr/>
          <a:lstStyle/>
          <a:p>
            <a:r>
              <a:rPr lang="en-US"/>
              <a:t>Drag picture to placeholder or click icon to add</a:t>
            </a:r>
            <a:endParaRPr lang="en-GB"/>
          </a:p>
        </p:txBody>
      </p:sp>
      <p:sp>
        <p:nvSpPr>
          <p:cNvPr id="8" name="Title 1"/>
          <p:cNvSpPr>
            <a:spLocks noGrp="1"/>
          </p:cNvSpPr>
          <p:nvPr>
            <p:ph type="title"/>
          </p:nvPr>
        </p:nvSpPr>
        <p:spPr>
          <a:xfrm>
            <a:off x="457201" y="338761"/>
            <a:ext cx="5535084" cy="984251"/>
          </a:xfrm>
        </p:spPr>
        <p:txBody>
          <a:bodyPr/>
          <a:lstStyle/>
          <a:p>
            <a:r>
              <a:rPr lang="en-US"/>
              <a:t>Click to edit Master title style</a:t>
            </a:r>
            <a:endParaRPr lang="en-GB"/>
          </a:p>
        </p:txBody>
      </p:sp>
      <p:sp>
        <p:nvSpPr>
          <p:cNvPr id="10" name="Content Placeholder 2"/>
          <p:cNvSpPr>
            <a:spLocks noGrp="1"/>
          </p:cNvSpPr>
          <p:nvPr>
            <p:ph idx="1"/>
          </p:nvPr>
        </p:nvSpPr>
        <p:spPr>
          <a:xfrm>
            <a:off x="457201" y="1405121"/>
            <a:ext cx="5535084" cy="4692649"/>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4">
            <a:extLst>
              <a:ext uri="{FF2B5EF4-FFF2-40B4-BE49-F238E27FC236}">
                <a16:creationId xmlns:a16="http://schemas.microsoft.com/office/drawing/2014/main" id="{8CEBFCDC-D86E-3C45-9991-6C16E750B52F}"/>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1" name="Slide Number Placeholder 5">
            <a:extLst>
              <a:ext uri="{FF2B5EF4-FFF2-40B4-BE49-F238E27FC236}">
                <a16:creationId xmlns:a16="http://schemas.microsoft.com/office/drawing/2014/main" id="{E78AC41F-80DF-1644-B524-41159CF186AD}"/>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11" name="Chart Placeholder 10"/>
          <p:cNvSpPr>
            <a:spLocks noGrp="1"/>
          </p:cNvSpPr>
          <p:nvPr>
            <p:ph type="chart" sz="quarter" idx="13"/>
          </p:nvPr>
        </p:nvSpPr>
        <p:spPr>
          <a:xfrm>
            <a:off x="6502401" y="1212851"/>
            <a:ext cx="5245100" cy="4730751"/>
          </a:xfrm>
        </p:spPr>
        <p:txBody>
          <a:bodyPr/>
          <a:lstStyle/>
          <a:p>
            <a:r>
              <a:rPr lang="en-US"/>
              <a:t>Click icon to add chart</a:t>
            </a:r>
            <a:endParaRPr lang="en-GB"/>
          </a:p>
        </p:txBody>
      </p:sp>
      <p:sp>
        <p:nvSpPr>
          <p:cNvPr id="13" name="Text Placeholder 12"/>
          <p:cNvSpPr>
            <a:spLocks noGrp="1"/>
          </p:cNvSpPr>
          <p:nvPr>
            <p:ph type="body" sz="quarter" idx="14"/>
          </p:nvPr>
        </p:nvSpPr>
        <p:spPr>
          <a:xfrm>
            <a:off x="609600" y="5181600"/>
            <a:ext cx="3429000" cy="7620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6502401" y="330201"/>
            <a:ext cx="5245100" cy="882651"/>
          </a:xfrm>
        </p:spPr>
        <p:txBody>
          <a:bodyPr anchor="t">
            <a:normAutofit/>
          </a:bodyPr>
          <a:lstStyle>
            <a:lvl1pPr marL="0" indent="0">
              <a:spcBef>
                <a:spcPts val="0"/>
              </a:spcBef>
              <a:buNone/>
              <a:defRPr sz="1125"/>
            </a:lvl1pPr>
          </a:lstStyle>
          <a:p>
            <a:pPr lvl="0"/>
            <a:r>
              <a:rPr lang="en-US"/>
              <a:t>Click to edit Master text styles</a:t>
            </a:r>
          </a:p>
        </p:txBody>
      </p:sp>
      <p:sp>
        <p:nvSpPr>
          <p:cNvPr id="12" name="Content Placeholder 2"/>
          <p:cNvSpPr>
            <a:spLocks noGrp="1"/>
          </p:cNvSpPr>
          <p:nvPr>
            <p:ph idx="1"/>
          </p:nvPr>
        </p:nvSpPr>
        <p:spPr>
          <a:xfrm>
            <a:off x="457201" y="1405121"/>
            <a:ext cx="5535084" cy="3547880"/>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itle 1"/>
          <p:cNvSpPr>
            <a:spLocks noGrp="1"/>
          </p:cNvSpPr>
          <p:nvPr>
            <p:ph type="title"/>
          </p:nvPr>
        </p:nvSpPr>
        <p:spPr>
          <a:xfrm>
            <a:off x="457201" y="338761"/>
            <a:ext cx="5535084" cy="984251"/>
          </a:xfrm>
        </p:spPr>
        <p:txBody>
          <a:bodyPr/>
          <a:lstStyle/>
          <a:p>
            <a:r>
              <a:rPr lang="en-US"/>
              <a:t>Click to edit Master title style</a:t>
            </a:r>
            <a:endParaRPr lang="en-GB"/>
          </a:p>
        </p:txBody>
      </p:sp>
      <p:sp>
        <p:nvSpPr>
          <p:cNvPr id="10" name="Footer Placeholder 4">
            <a:extLst>
              <a:ext uri="{FF2B5EF4-FFF2-40B4-BE49-F238E27FC236}">
                <a16:creationId xmlns:a16="http://schemas.microsoft.com/office/drawing/2014/main" id="{A583E740-7364-6F49-8781-ACCE94FA1A71}"/>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6" name="Slide Number Placeholder 5">
            <a:extLst>
              <a:ext uri="{FF2B5EF4-FFF2-40B4-BE49-F238E27FC236}">
                <a16:creationId xmlns:a16="http://schemas.microsoft.com/office/drawing/2014/main" id="{9B69407F-38CD-3547-B3DD-2E8CBF5AA1D1}"/>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457202" y="328874"/>
            <a:ext cx="11291889" cy="488951"/>
          </a:xfrm>
        </p:spPr>
        <p:txBody>
          <a:bodyPr/>
          <a:lstStyle/>
          <a:p>
            <a:r>
              <a:rPr lang="en-US"/>
              <a:t>Click to edit Master title style</a:t>
            </a:r>
            <a:endParaRPr lang="en-GB"/>
          </a:p>
        </p:txBody>
      </p:sp>
      <p:sp>
        <p:nvSpPr>
          <p:cNvPr id="3" name="Content Placeholder 2"/>
          <p:cNvSpPr>
            <a:spLocks noGrp="1"/>
          </p:cNvSpPr>
          <p:nvPr>
            <p:ph idx="1"/>
          </p:nvPr>
        </p:nvSpPr>
        <p:spPr>
          <a:xfrm>
            <a:off x="457200" y="942976"/>
            <a:ext cx="3657600" cy="1657351"/>
          </a:xfrm>
          <a:solidFill>
            <a:schemeClr val="bg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4274344" y="942976"/>
            <a:ext cx="3657600" cy="1657351"/>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8091488" y="942976"/>
            <a:ext cx="3657600" cy="1657351"/>
          </a:xfrm>
          <a:solidFill>
            <a:schemeClr val="tx1">
              <a:lumMod val="25000"/>
              <a:lumOff val="75000"/>
            </a:schemeClr>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457200" y="2719390"/>
            <a:ext cx="3657600" cy="1657351"/>
          </a:xfrm>
          <a:solidFill>
            <a:schemeClr val="bg2">
              <a:lumMod val="90000"/>
            </a:schemeClr>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4274344" y="2719390"/>
            <a:ext cx="3657600" cy="1657351"/>
          </a:xfrm>
          <a:solidFill>
            <a:schemeClr val="bg1">
              <a:lumMod val="75000"/>
            </a:schemeClr>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8091488" y="2719390"/>
            <a:ext cx="3657600" cy="1657351"/>
          </a:xfrm>
          <a:solidFill>
            <a:schemeClr val="tx1">
              <a:lumMod val="10000"/>
              <a:lumOff val="90000"/>
            </a:schemeClr>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457200" y="4495802"/>
            <a:ext cx="3657600" cy="1657351"/>
          </a:xfrm>
          <a:solidFill>
            <a:schemeClr val="accent4">
              <a:lumMod val="90000"/>
            </a:schemeClr>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4274344" y="4495802"/>
            <a:ext cx="3657600" cy="1657351"/>
          </a:xfrm>
          <a:solidFill>
            <a:schemeClr val="accent5"/>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8091488" y="4495802"/>
            <a:ext cx="3657600" cy="1657351"/>
          </a:xfrm>
          <a:solidFill>
            <a:schemeClr val="bg1">
              <a:lumMod val="85000"/>
            </a:schemeClr>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6" name="Footer Placeholder 4">
            <a:extLst>
              <a:ext uri="{FF2B5EF4-FFF2-40B4-BE49-F238E27FC236}">
                <a16:creationId xmlns:a16="http://schemas.microsoft.com/office/drawing/2014/main" id="{D165669E-7C0D-0844-A309-608C4E79EA1A}"/>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7" name="Slide Number Placeholder 5">
            <a:extLst>
              <a:ext uri="{FF2B5EF4-FFF2-40B4-BE49-F238E27FC236}">
                <a16:creationId xmlns:a16="http://schemas.microsoft.com/office/drawing/2014/main" id="{FCF3B8E5-3D76-5143-85DE-DA7A5BDDD02D}"/>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FD546325-E47F-CE38-34D2-D0D69DD04D5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430956" y="330203"/>
            <a:ext cx="6711951" cy="4241799"/>
          </a:xfrm>
        </p:spPr>
        <p:txBody>
          <a:bodyPr anchor="t">
            <a:normAutofit/>
          </a:bodyPr>
          <a:lstStyle>
            <a:lvl1pPr>
              <a:defRPr sz="3600"/>
            </a:lvl1pPr>
          </a:lstStyle>
          <a:p>
            <a:r>
              <a:rPr lang="en-US"/>
              <a:t>Click to edit Master title style</a:t>
            </a:r>
            <a:endParaRPr lang="en-GB"/>
          </a:p>
        </p:txBody>
      </p:sp>
      <p:sp>
        <p:nvSpPr>
          <p:cNvPr id="5" name="Footer Placeholder 4"/>
          <p:cNvSpPr>
            <a:spLocks noGrp="1"/>
          </p:cNvSpPr>
          <p:nvPr>
            <p:ph type="ftr" sz="quarter" idx="11"/>
          </p:nvPr>
        </p:nvSpPr>
        <p:spPr/>
        <p:txBody>
          <a:bodyPr/>
          <a:lstStyle>
            <a:lvl1pPr>
              <a:defRPr/>
            </a:lvl1pPr>
          </a:lstStyle>
          <a:p>
            <a:r>
              <a:rPr lang="en-GB"/>
              <a:t>Title of Presentation © 2021</a:t>
            </a:r>
          </a:p>
        </p:txBody>
      </p:sp>
      <p:sp>
        <p:nvSpPr>
          <p:cNvPr id="6" name="Slide Number Placeholder 5"/>
          <p:cNvSpPr>
            <a:spLocks noGrp="1"/>
          </p:cNvSpPr>
          <p:nvPr>
            <p:ph type="sldNum" sz="quarter" idx="12"/>
          </p:nvPr>
        </p:nvSpPr>
        <p:spPr/>
        <p:txBody>
          <a:bodyPr/>
          <a:lstStyle/>
          <a:p>
            <a:fld id="{33AA3FBC-51B8-426A-8893-284E5C1F6D1D}" type="slidenum">
              <a:rPr lang="en-GB" smtClean="0"/>
              <a:t>‹#›</a:t>
            </a:fld>
            <a:endParaRPr lang="en-GB"/>
          </a:p>
        </p:txBody>
      </p:sp>
      <p:sp>
        <p:nvSpPr>
          <p:cNvPr id="8" name="Text Placeholder 2"/>
          <p:cNvSpPr>
            <a:spLocks noGrp="1"/>
          </p:cNvSpPr>
          <p:nvPr>
            <p:ph type="body" idx="1"/>
          </p:nvPr>
        </p:nvSpPr>
        <p:spPr>
          <a:xfrm>
            <a:off x="8077201" y="330201"/>
            <a:ext cx="3671888" cy="5514181"/>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924800" y="3302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30956" y="330203"/>
            <a:ext cx="6711951" cy="4241799"/>
          </a:xfrm>
        </p:spPr>
        <p:txBody>
          <a:bodyPr anchor="t">
            <a:normAutofit/>
          </a:bodyPr>
          <a:lstStyle>
            <a:lvl1pPr>
              <a:defRPr sz="3600"/>
            </a:lvl1pPr>
          </a:lstStyle>
          <a:p>
            <a:r>
              <a:rPr lang="en-US"/>
              <a:t>Click to edit Master title style</a:t>
            </a:r>
            <a:endParaRPr lang="en-GB"/>
          </a:p>
        </p:txBody>
      </p:sp>
      <p:sp>
        <p:nvSpPr>
          <p:cNvPr id="8" name="Text Placeholder 2"/>
          <p:cNvSpPr>
            <a:spLocks noGrp="1"/>
          </p:cNvSpPr>
          <p:nvPr>
            <p:ph type="body" idx="1"/>
          </p:nvPr>
        </p:nvSpPr>
        <p:spPr>
          <a:xfrm>
            <a:off x="8077201" y="330201"/>
            <a:ext cx="3671888" cy="5514181"/>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924800" y="3302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4">
            <a:extLst>
              <a:ext uri="{FF2B5EF4-FFF2-40B4-BE49-F238E27FC236}">
                <a16:creationId xmlns:a16="http://schemas.microsoft.com/office/drawing/2014/main" id="{2F2E9948-20F1-A14B-A401-EAEF8027D156}"/>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2" name="Slide Number Placeholder 5">
            <a:extLst>
              <a:ext uri="{FF2B5EF4-FFF2-40B4-BE49-F238E27FC236}">
                <a16:creationId xmlns:a16="http://schemas.microsoft.com/office/drawing/2014/main" id="{B5A521CB-5093-194C-9E9D-7D0D778C8973}"/>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34153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30956" y="330203"/>
            <a:ext cx="6711951" cy="4241799"/>
          </a:xfrm>
        </p:spPr>
        <p:txBody>
          <a:bodyPr anchor="t">
            <a:normAutofit/>
          </a:bodyPr>
          <a:lstStyle>
            <a:lvl1pPr>
              <a:defRPr sz="3600"/>
            </a:lvl1pPr>
          </a:lstStyle>
          <a:p>
            <a:r>
              <a:rPr lang="en-US"/>
              <a:t>Click to edit Master title style</a:t>
            </a:r>
            <a:endParaRPr lang="en-GB"/>
          </a:p>
        </p:txBody>
      </p:sp>
      <p:sp>
        <p:nvSpPr>
          <p:cNvPr id="8" name="Text Placeholder 2"/>
          <p:cNvSpPr>
            <a:spLocks noGrp="1"/>
          </p:cNvSpPr>
          <p:nvPr>
            <p:ph type="body" idx="1"/>
          </p:nvPr>
        </p:nvSpPr>
        <p:spPr>
          <a:xfrm>
            <a:off x="8077201" y="330201"/>
            <a:ext cx="3671888" cy="5514181"/>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924800" y="3302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4">
            <a:extLst>
              <a:ext uri="{FF2B5EF4-FFF2-40B4-BE49-F238E27FC236}">
                <a16:creationId xmlns:a16="http://schemas.microsoft.com/office/drawing/2014/main" id="{0AE12EFE-A8A6-4A4F-BA31-4F6E0CEEFF0D}"/>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2" name="Slide Number Placeholder 5">
            <a:extLst>
              <a:ext uri="{FF2B5EF4-FFF2-40B4-BE49-F238E27FC236}">
                <a16:creationId xmlns:a16="http://schemas.microsoft.com/office/drawing/2014/main" id="{E7967D06-BC59-604B-8412-E4E553C29DC5}"/>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328073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30956" y="330203"/>
            <a:ext cx="6711951" cy="4241799"/>
          </a:xfrm>
        </p:spPr>
        <p:txBody>
          <a:bodyPr anchor="t">
            <a:normAutofit/>
          </a:bodyPr>
          <a:lstStyle>
            <a:lvl1pPr>
              <a:defRPr sz="3600"/>
            </a:lvl1pPr>
          </a:lstStyle>
          <a:p>
            <a:r>
              <a:rPr lang="en-US"/>
              <a:t>Click to edit Master title style</a:t>
            </a:r>
            <a:endParaRPr lang="en-GB"/>
          </a:p>
        </p:txBody>
      </p:sp>
      <p:sp>
        <p:nvSpPr>
          <p:cNvPr id="8" name="Text Placeholder 2"/>
          <p:cNvSpPr>
            <a:spLocks noGrp="1"/>
          </p:cNvSpPr>
          <p:nvPr>
            <p:ph type="body" idx="1"/>
          </p:nvPr>
        </p:nvSpPr>
        <p:spPr>
          <a:xfrm>
            <a:off x="8077201" y="330201"/>
            <a:ext cx="3671888" cy="5514181"/>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924800" y="3302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4">
            <a:extLst>
              <a:ext uri="{FF2B5EF4-FFF2-40B4-BE49-F238E27FC236}">
                <a16:creationId xmlns:a16="http://schemas.microsoft.com/office/drawing/2014/main" id="{186DD884-68AA-ED48-86CE-4707A4668AD1}"/>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2" name="Slide Number Placeholder 5">
            <a:extLst>
              <a:ext uri="{FF2B5EF4-FFF2-40B4-BE49-F238E27FC236}">
                <a16:creationId xmlns:a16="http://schemas.microsoft.com/office/drawing/2014/main" id="{CA9F13AE-2F27-A64D-A4EA-3B38175A075F}"/>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31421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4938"/>
            <a:ext cx="8403168" cy="469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a:extLst>
              <a:ext uri="{FF2B5EF4-FFF2-40B4-BE49-F238E27FC236}">
                <a16:creationId xmlns:a16="http://schemas.microsoft.com/office/drawing/2014/main" id="{A0873CF7-CF72-CE42-894D-95925B32E4B3}"/>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FFFA2258-B38C-695E-D75C-B6D02ADE4A9F}"/>
              </a:ext>
            </a:extLst>
          </p:cNvPr>
          <p:cNvSpPr>
            <a:spLocks noGrp="1"/>
          </p:cNvSpPr>
          <p:nvPr>
            <p:ph type="ftr" sz="quarter" idx="3"/>
          </p:nvPr>
        </p:nvSpPr>
        <p:spPr>
          <a:xfrm>
            <a:off x="2743200" y="6400800"/>
            <a:ext cx="3138489" cy="196851"/>
          </a:xfrm>
          <a:prstGeom prst="rect">
            <a:avLst/>
          </a:prstGeom>
        </p:spPr>
        <p:txBody>
          <a:bodyPr vert="horz" lIns="0" tIns="0" rIns="0" bIns="0" rtlCol="0" anchor="b"/>
          <a:lstStyle>
            <a:lvl1pPr algn="l">
              <a:defRPr sz="825">
                <a:solidFill>
                  <a:srgbClr val="002060"/>
                </a:solidFill>
              </a:defRPr>
            </a:lvl1pPr>
          </a:lstStyle>
          <a:p>
            <a:r>
              <a:rPr lang="en-GB"/>
              <a:t>Title of Presentation © 2022</a:t>
            </a:r>
          </a:p>
        </p:txBody>
      </p:sp>
      <p:sp>
        <p:nvSpPr>
          <p:cNvPr id="5" name="Slide Number Placeholder 5">
            <a:extLst>
              <a:ext uri="{FF2B5EF4-FFF2-40B4-BE49-F238E27FC236}">
                <a16:creationId xmlns:a16="http://schemas.microsoft.com/office/drawing/2014/main" id="{6AC4FCA7-BF5D-034E-1192-F3D1B07ABF6E}"/>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rgbClr val="002060"/>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Logo (white backgrou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29100" y="3200400"/>
            <a:ext cx="3733800" cy="488558"/>
          </a:xfrm>
          <a:prstGeom prst="rect">
            <a:avLst/>
          </a:prstGeom>
        </p:spPr>
      </p:pic>
    </p:spTree>
    <p:extLst>
      <p:ext uri="{BB962C8B-B14F-4D97-AF65-F5344CB8AC3E}">
        <p14:creationId xmlns:p14="http://schemas.microsoft.com/office/powerpoint/2010/main" val="401168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3FF6-8004-83B6-2BB0-00FCD53026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EF29B-B844-B290-3C04-BEAE1E641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1D3DD4-6987-A096-FD25-74E4446410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90E70A-2A79-2E30-1EBA-2001530247AE}"/>
              </a:ext>
            </a:extLst>
          </p:cNvPr>
          <p:cNvSpPr>
            <a:spLocks noGrp="1"/>
          </p:cNvSpPr>
          <p:nvPr>
            <p:ph type="dt" sz="half" idx="10"/>
          </p:nvPr>
        </p:nvSpPr>
        <p:spPr/>
        <p:txBody>
          <a:bodyPr/>
          <a:lstStyle/>
          <a:p>
            <a:fld id="{7DB11FB8-C428-1848-8AA7-89501DEEBED2}" type="datetimeFigureOut">
              <a:rPr lang="en-US" smtClean="0"/>
              <a:t>4/16/2024</a:t>
            </a:fld>
            <a:endParaRPr lang="en-US"/>
          </a:p>
        </p:txBody>
      </p:sp>
      <p:sp>
        <p:nvSpPr>
          <p:cNvPr id="6" name="Footer Placeholder 5">
            <a:extLst>
              <a:ext uri="{FF2B5EF4-FFF2-40B4-BE49-F238E27FC236}">
                <a16:creationId xmlns:a16="http://schemas.microsoft.com/office/drawing/2014/main" id="{672A4A6E-4896-5AAA-6C69-7D8934229A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F51A8-F025-CA7E-2A7D-1175DB6C29AD}"/>
              </a:ext>
            </a:extLst>
          </p:cNvPr>
          <p:cNvSpPr>
            <a:spLocks noGrp="1"/>
          </p:cNvSpPr>
          <p:nvPr>
            <p:ph type="sldNum" sz="quarter" idx="12"/>
          </p:nvPr>
        </p:nvSpPr>
        <p:spPr/>
        <p:txBody>
          <a:bodyPr/>
          <a:lstStyle/>
          <a:p>
            <a:fld id="{EC6519A7-3064-9B4F-9F6E-29EA321E5E51}" type="slidenum">
              <a:rPr lang="en-US" smtClean="0"/>
              <a:t>‹#›</a:t>
            </a:fld>
            <a:endParaRPr lang="en-US"/>
          </a:p>
        </p:txBody>
      </p:sp>
    </p:spTree>
    <p:extLst>
      <p:ext uri="{BB962C8B-B14F-4D97-AF65-F5344CB8AC3E}">
        <p14:creationId xmlns:p14="http://schemas.microsoft.com/office/powerpoint/2010/main" val="184118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405562"/>
            <a:ext cx="5535083" cy="469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a:spLocks noGrp="1"/>
          </p:cNvSpPr>
          <p:nvPr>
            <p:ph idx="13"/>
          </p:nvPr>
        </p:nvSpPr>
        <p:spPr>
          <a:xfrm>
            <a:off x="6199718" y="1405561"/>
            <a:ext cx="5547783" cy="469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a:extLst>
              <a:ext uri="{FF2B5EF4-FFF2-40B4-BE49-F238E27FC236}">
                <a16:creationId xmlns:a16="http://schemas.microsoft.com/office/drawing/2014/main" id="{3074F7C7-6237-1C49-BD44-C3D2BEAB80D5}"/>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9" name="Slide Number Placeholder 5">
            <a:extLst>
              <a:ext uri="{FF2B5EF4-FFF2-40B4-BE49-F238E27FC236}">
                <a16:creationId xmlns:a16="http://schemas.microsoft.com/office/drawing/2014/main" id="{601736AA-E23F-7045-B235-37BD8FFE26B7}"/>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2 x Content">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074F7C7-6237-1C49-BD44-C3D2BEAB80D5}"/>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9" name="Slide Number Placeholder 5">
            <a:extLst>
              <a:ext uri="{FF2B5EF4-FFF2-40B4-BE49-F238E27FC236}">
                <a16:creationId xmlns:a16="http://schemas.microsoft.com/office/drawing/2014/main" id="{601736AA-E23F-7045-B235-37BD8FFE26B7}"/>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
        <p:nvSpPr>
          <p:cNvPr id="2" name="Picture Placeholder 11">
            <a:extLst>
              <a:ext uri="{FF2B5EF4-FFF2-40B4-BE49-F238E27FC236}">
                <a16:creationId xmlns:a16="http://schemas.microsoft.com/office/drawing/2014/main" id="{763647FD-240D-029D-F084-A020291983C7}"/>
              </a:ext>
            </a:extLst>
          </p:cNvPr>
          <p:cNvSpPr>
            <a:spLocks noGrp="1"/>
          </p:cNvSpPr>
          <p:nvPr>
            <p:ph type="pic" sz="quarter" idx="16"/>
          </p:nvPr>
        </p:nvSpPr>
        <p:spPr>
          <a:xfrm>
            <a:off x="342899" y="1606797"/>
            <a:ext cx="1104900" cy="1301749"/>
          </a:xfrm>
        </p:spPr>
        <p:txBody>
          <a:bodyPr>
            <a:normAutofit/>
          </a:bodyPr>
          <a:lstStyle>
            <a:lvl1pPr>
              <a:defRPr sz="1400"/>
            </a:lvl1pPr>
          </a:lstStyle>
          <a:p>
            <a:r>
              <a:rPr lang="en-US"/>
              <a:t>Drag picture to placeholder or click icon to add</a:t>
            </a:r>
            <a:endParaRPr lang="en-GB"/>
          </a:p>
        </p:txBody>
      </p:sp>
      <p:sp>
        <p:nvSpPr>
          <p:cNvPr id="4" name="Picture Placeholder 11">
            <a:extLst>
              <a:ext uri="{FF2B5EF4-FFF2-40B4-BE49-F238E27FC236}">
                <a16:creationId xmlns:a16="http://schemas.microsoft.com/office/drawing/2014/main" id="{482CE2C3-63F1-35B1-D18F-04E167FF5138}"/>
              </a:ext>
            </a:extLst>
          </p:cNvPr>
          <p:cNvSpPr>
            <a:spLocks noGrp="1"/>
          </p:cNvSpPr>
          <p:nvPr>
            <p:ph type="pic" sz="quarter" idx="17"/>
          </p:nvPr>
        </p:nvSpPr>
        <p:spPr>
          <a:xfrm>
            <a:off x="2499872" y="1606797"/>
            <a:ext cx="1104900" cy="1301749"/>
          </a:xfrm>
        </p:spPr>
        <p:txBody>
          <a:bodyPr>
            <a:normAutofit/>
          </a:bodyPr>
          <a:lstStyle>
            <a:lvl1pPr>
              <a:defRPr sz="1400"/>
            </a:lvl1pPr>
          </a:lstStyle>
          <a:p>
            <a:r>
              <a:rPr lang="en-US"/>
              <a:t>Drag picture to placeholder or click icon to add</a:t>
            </a:r>
            <a:endParaRPr lang="en-GB"/>
          </a:p>
        </p:txBody>
      </p:sp>
      <p:sp>
        <p:nvSpPr>
          <p:cNvPr id="5" name="Picture Placeholder 11">
            <a:extLst>
              <a:ext uri="{FF2B5EF4-FFF2-40B4-BE49-F238E27FC236}">
                <a16:creationId xmlns:a16="http://schemas.microsoft.com/office/drawing/2014/main" id="{52B4119A-788D-C5CA-CD7A-3C3342B8BBD3}"/>
              </a:ext>
            </a:extLst>
          </p:cNvPr>
          <p:cNvSpPr>
            <a:spLocks noGrp="1"/>
          </p:cNvSpPr>
          <p:nvPr>
            <p:ph type="pic" sz="quarter" idx="18"/>
          </p:nvPr>
        </p:nvSpPr>
        <p:spPr>
          <a:xfrm>
            <a:off x="4656845" y="1606797"/>
            <a:ext cx="1104900" cy="1301749"/>
          </a:xfrm>
        </p:spPr>
        <p:txBody>
          <a:bodyPr>
            <a:normAutofit/>
          </a:bodyPr>
          <a:lstStyle>
            <a:lvl1pPr>
              <a:defRPr sz="1400"/>
            </a:lvl1pPr>
          </a:lstStyle>
          <a:p>
            <a:r>
              <a:rPr lang="en-US"/>
              <a:t>Drag picture to placeholder or click icon to add</a:t>
            </a:r>
            <a:endParaRPr lang="en-GB"/>
          </a:p>
        </p:txBody>
      </p:sp>
      <p:sp>
        <p:nvSpPr>
          <p:cNvPr id="6" name="Picture Placeholder 11">
            <a:extLst>
              <a:ext uri="{FF2B5EF4-FFF2-40B4-BE49-F238E27FC236}">
                <a16:creationId xmlns:a16="http://schemas.microsoft.com/office/drawing/2014/main" id="{60C2B693-69DD-C5CB-6224-829DAAE66F16}"/>
              </a:ext>
            </a:extLst>
          </p:cNvPr>
          <p:cNvSpPr>
            <a:spLocks noGrp="1"/>
          </p:cNvSpPr>
          <p:nvPr>
            <p:ph type="pic" sz="quarter" idx="19"/>
          </p:nvPr>
        </p:nvSpPr>
        <p:spPr>
          <a:xfrm>
            <a:off x="6813817" y="1606797"/>
            <a:ext cx="1104900" cy="1301749"/>
          </a:xfrm>
        </p:spPr>
        <p:txBody>
          <a:bodyPr>
            <a:normAutofit/>
          </a:bodyPr>
          <a:lstStyle>
            <a:lvl1pPr>
              <a:defRPr sz="1400"/>
            </a:lvl1pPr>
          </a:lstStyle>
          <a:p>
            <a:r>
              <a:rPr lang="en-US"/>
              <a:t>Drag picture to placeholder or click icon to add</a:t>
            </a:r>
            <a:endParaRPr lang="en-GB"/>
          </a:p>
        </p:txBody>
      </p:sp>
      <p:sp>
        <p:nvSpPr>
          <p:cNvPr id="10" name="Title Placeholder 1">
            <a:extLst>
              <a:ext uri="{FF2B5EF4-FFF2-40B4-BE49-F238E27FC236}">
                <a16:creationId xmlns:a16="http://schemas.microsoft.com/office/drawing/2014/main" id="{2C9BA27C-8C30-0F2B-A2CF-0876C4299313}"/>
              </a:ext>
            </a:extLst>
          </p:cNvPr>
          <p:cNvSpPr>
            <a:spLocks noGrp="1"/>
          </p:cNvSpPr>
          <p:nvPr>
            <p:ph type="title"/>
          </p:nvPr>
        </p:nvSpPr>
        <p:spPr>
          <a:xfrm>
            <a:off x="342899" y="255584"/>
            <a:ext cx="8468917" cy="984251"/>
          </a:xfrm>
          <a:prstGeom prst="rect">
            <a:avLst/>
          </a:prstGeom>
        </p:spPr>
        <p:txBody>
          <a:bodyPr vert="horz" lIns="0" tIns="0" rIns="0" bIns="0" rtlCol="0" anchor="t">
            <a:normAutofit/>
          </a:bodyPr>
          <a:lstStyle/>
          <a:p>
            <a:r>
              <a:rPr lang="en-US"/>
              <a:t>Click to edit Master title style</a:t>
            </a:r>
            <a:endParaRPr lang="en-GB"/>
          </a:p>
        </p:txBody>
      </p:sp>
      <p:sp>
        <p:nvSpPr>
          <p:cNvPr id="11" name="Content Placeholder 2">
            <a:extLst>
              <a:ext uri="{FF2B5EF4-FFF2-40B4-BE49-F238E27FC236}">
                <a16:creationId xmlns:a16="http://schemas.microsoft.com/office/drawing/2014/main" id="{7532E7A5-F91E-DF86-347E-6DE1A2EE411C}"/>
              </a:ext>
            </a:extLst>
          </p:cNvPr>
          <p:cNvSpPr>
            <a:spLocks noGrp="1"/>
          </p:cNvSpPr>
          <p:nvPr>
            <p:ph idx="1" hasCustomPrompt="1"/>
          </p:nvPr>
        </p:nvSpPr>
        <p:spPr>
          <a:xfrm>
            <a:off x="342899" y="3110155"/>
            <a:ext cx="1998000" cy="2804575"/>
          </a:xfrm>
        </p:spPr>
        <p:txBody>
          <a:bodyPr>
            <a:normAutofit/>
          </a:bodyPr>
          <a:lstStyle>
            <a:lvl1pPr marL="0" indent="0">
              <a:buNone/>
              <a:defRPr sz="1200" b="0"/>
            </a:lvl1pPr>
            <a:lvl2pPr marL="0" indent="0">
              <a:spcBef>
                <a:spcPts val="0"/>
              </a:spcBef>
              <a:buNone/>
              <a:defRPr sz="1200"/>
            </a:lvl2pPr>
            <a:lvl3pPr marL="152373" indent="-152373">
              <a:spcBef>
                <a:spcPts val="0"/>
              </a:spcBef>
              <a:defRPr sz="1200"/>
            </a:lvl3pPr>
            <a:lvl4pPr marL="717425" indent="-241258">
              <a:spcBef>
                <a:spcPts val="0"/>
              </a:spcBef>
              <a:defRPr sz="1200"/>
            </a:lvl4pPr>
            <a:lvl5pPr marL="1072963" indent="-234910">
              <a:spcBef>
                <a:spcPts val="0"/>
              </a:spcBef>
              <a:defRPr sz="1200"/>
            </a:lvl5pPr>
          </a:lstStyle>
          <a:p>
            <a:r>
              <a:rPr lang="en-GB"/>
              <a:t>Heading runs here</a:t>
            </a:r>
          </a:p>
          <a:p>
            <a:r>
              <a:rPr lang="en-GB"/>
              <a:t>This is display text. It is not here to be read. It is here to show how this slide will look when populated with real text. This is display text. It is not here to be read. It is here to show how this slide will look when populated with real text. </a:t>
            </a:r>
          </a:p>
          <a:p>
            <a:endParaRPr lang="en-GB"/>
          </a:p>
        </p:txBody>
      </p:sp>
      <p:sp>
        <p:nvSpPr>
          <p:cNvPr id="12" name="Content Placeholder 2">
            <a:extLst>
              <a:ext uri="{FF2B5EF4-FFF2-40B4-BE49-F238E27FC236}">
                <a16:creationId xmlns:a16="http://schemas.microsoft.com/office/drawing/2014/main" id="{F10F65B6-3930-EB2B-112D-B9A14B3B9CE3}"/>
              </a:ext>
            </a:extLst>
          </p:cNvPr>
          <p:cNvSpPr>
            <a:spLocks noGrp="1"/>
          </p:cNvSpPr>
          <p:nvPr>
            <p:ph idx="13" hasCustomPrompt="1"/>
          </p:nvPr>
        </p:nvSpPr>
        <p:spPr>
          <a:xfrm>
            <a:off x="2499872" y="3110155"/>
            <a:ext cx="1998000" cy="2804575"/>
          </a:xfrm>
        </p:spPr>
        <p:txBody>
          <a:bodyPr>
            <a:normAutofit/>
          </a:bodyPr>
          <a:lstStyle>
            <a:lvl1pPr marL="0" indent="0">
              <a:buNone/>
              <a:defRPr sz="1200" b="0"/>
            </a:lvl1pPr>
            <a:lvl2pPr marL="0" indent="0">
              <a:spcBef>
                <a:spcPts val="0"/>
              </a:spcBef>
              <a:buNone/>
              <a:defRPr sz="1200"/>
            </a:lvl2pPr>
            <a:lvl3pPr marL="152373" indent="-152373">
              <a:spcBef>
                <a:spcPts val="0"/>
              </a:spcBef>
              <a:defRPr sz="1200"/>
            </a:lvl3pPr>
            <a:lvl4pPr marL="717425" indent="-241258">
              <a:spcBef>
                <a:spcPts val="0"/>
              </a:spcBef>
              <a:defRPr sz="1200"/>
            </a:lvl4pPr>
            <a:lvl5pPr marL="1072963" indent="-234910">
              <a:spcBef>
                <a:spcPts val="0"/>
              </a:spcBef>
              <a:defRPr sz="1200"/>
            </a:lvl5pPr>
          </a:lstStyle>
          <a:p>
            <a:r>
              <a:rPr lang="en-GB"/>
              <a:t>Heading runs here</a:t>
            </a:r>
          </a:p>
          <a:p>
            <a:r>
              <a:rPr lang="en-GB"/>
              <a:t>This is display text. It is not here to be read. It is here to show how this slide will look when populated with real text. This is display text. It is not here to be read. It is here to show how this slide will look when populated with real text. </a:t>
            </a:r>
          </a:p>
          <a:p>
            <a:endParaRPr lang="en-GB"/>
          </a:p>
        </p:txBody>
      </p:sp>
      <p:sp>
        <p:nvSpPr>
          <p:cNvPr id="13" name="Content Placeholder 2">
            <a:extLst>
              <a:ext uri="{FF2B5EF4-FFF2-40B4-BE49-F238E27FC236}">
                <a16:creationId xmlns:a16="http://schemas.microsoft.com/office/drawing/2014/main" id="{BAB28F00-201C-CCCA-8B16-95CD77C43277}"/>
              </a:ext>
            </a:extLst>
          </p:cNvPr>
          <p:cNvSpPr>
            <a:spLocks noGrp="1"/>
          </p:cNvSpPr>
          <p:nvPr>
            <p:ph idx="14" hasCustomPrompt="1"/>
          </p:nvPr>
        </p:nvSpPr>
        <p:spPr>
          <a:xfrm>
            <a:off x="4656845" y="3110155"/>
            <a:ext cx="1998000" cy="2804575"/>
          </a:xfrm>
        </p:spPr>
        <p:txBody>
          <a:bodyPr>
            <a:normAutofit/>
          </a:bodyPr>
          <a:lstStyle>
            <a:lvl1pPr marL="0" indent="0">
              <a:buNone/>
              <a:defRPr sz="1200" b="0"/>
            </a:lvl1pPr>
            <a:lvl2pPr marL="0" indent="0">
              <a:spcBef>
                <a:spcPts val="0"/>
              </a:spcBef>
              <a:buNone/>
              <a:defRPr sz="1200"/>
            </a:lvl2pPr>
            <a:lvl3pPr marL="152373" indent="-152373">
              <a:spcBef>
                <a:spcPts val="0"/>
              </a:spcBef>
              <a:defRPr sz="1200"/>
            </a:lvl3pPr>
            <a:lvl4pPr marL="717425" indent="-241258">
              <a:spcBef>
                <a:spcPts val="0"/>
              </a:spcBef>
              <a:defRPr sz="1200"/>
            </a:lvl4pPr>
            <a:lvl5pPr marL="1072963" indent="-234910">
              <a:spcBef>
                <a:spcPts val="0"/>
              </a:spcBef>
              <a:defRPr sz="1200"/>
            </a:lvl5pPr>
          </a:lstStyle>
          <a:p>
            <a:r>
              <a:rPr lang="en-GB"/>
              <a:t>Heading runs here</a:t>
            </a:r>
          </a:p>
          <a:p>
            <a:r>
              <a:rPr lang="en-GB"/>
              <a:t>This is display text. It is not here to be read. It is here to show how this slide will look when populated with real text. This is display text. It is not here to be read. It is here to show how this slide will look when populated with real text. </a:t>
            </a:r>
          </a:p>
          <a:p>
            <a:endParaRPr lang="en-GB"/>
          </a:p>
        </p:txBody>
      </p:sp>
      <p:sp>
        <p:nvSpPr>
          <p:cNvPr id="14" name="Content Placeholder 2">
            <a:extLst>
              <a:ext uri="{FF2B5EF4-FFF2-40B4-BE49-F238E27FC236}">
                <a16:creationId xmlns:a16="http://schemas.microsoft.com/office/drawing/2014/main" id="{E0F9CF5F-A04F-2BC5-3B5E-D7FB96FFE526}"/>
              </a:ext>
            </a:extLst>
          </p:cNvPr>
          <p:cNvSpPr>
            <a:spLocks noGrp="1"/>
          </p:cNvSpPr>
          <p:nvPr>
            <p:ph idx="15" hasCustomPrompt="1"/>
          </p:nvPr>
        </p:nvSpPr>
        <p:spPr>
          <a:xfrm>
            <a:off x="6813817" y="3110155"/>
            <a:ext cx="1998000" cy="2804575"/>
          </a:xfrm>
        </p:spPr>
        <p:txBody>
          <a:bodyPr>
            <a:normAutofit/>
          </a:bodyPr>
          <a:lstStyle>
            <a:lvl1pPr marL="0" indent="0">
              <a:buNone/>
              <a:defRPr sz="1200" b="0"/>
            </a:lvl1pPr>
            <a:lvl2pPr marL="0" indent="0">
              <a:spcBef>
                <a:spcPts val="0"/>
              </a:spcBef>
              <a:buNone/>
              <a:defRPr sz="1200"/>
            </a:lvl2pPr>
            <a:lvl3pPr marL="152373" indent="-152373">
              <a:spcBef>
                <a:spcPts val="0"/>
              </a:spcBef>
              <a:defRPr sz="1200"/>
            </a:lvl3pPr>
            <a:lvl4pPr marL="717425" indent="-241258">
              <a:spcBef>
                <a:spcPts val="0"/>
              </a:spcBef>
              <a:defRPr sz="1200"/>
            </a:lvl4pPr>
            <a:lvl5pPr marL="1072963" indent="-234910">
              <a:spcBef>
                <a:spcPts val="0"/>
              </a:spcBef>
              <a:defRPr sz="1200"/>
            </a:lvl5pPr>
          </a:lstStyle>
          <a:p>
            <a:r>
              <a:rPr lang="en-GB"/>
              <a:t>Heading runs here</a:t>
            </a:r>
          </a:p>
          <a:p>
            <a:r>
              <a:rPr lang="en-GB"/>
              <a:t>This is display text. It is not here to be read. It is here to show how this slide will look when populated with real text. This is display text. It is not here to be read. It is here to show how this slide will look when populated with real text. </a:t>
            </a:r>
          </a:p>
          <a:p>
            <a:endParaRPr lang="en-GB"/>
          </a:p>
        </p:txBody>
      </p:sp>
    </p:spTree>
    <p:extLst>
      <p:ext uri="{BB962C8B-B14F-4D97-AF65-F5344CB8AC3E}">
        <p14:creationId xmlns:p14="http://schemas.microsoft.com/office/powerpoint/2010/main" val="15620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199717" y="336992"/>
            <a:ext cx="5549371" cy="2813051"/>
          </a:xfrm>
        </p:spPr>
        <p:txBody>
          <a:bodyPr/>
          <a:lstStyle/>
          <a:p>
            <a:r>
              <a:rPr lang="en-US"/>
              <a:t>Drag picture to placeholder or click icon to add</a:t>
            </a:r>
            <a:endParaRPr lang="en-GB"/>
          </a:p>
        </p:txBody>
      </p:sp>
      <p:sp>
        <p:nvSpPr>
          <p:cNvPr id="8" name="Picture Placeholder 8"/>
          <p:cNvSpPr>
            <a:spLocks noGrp="1"/>
          </p:cNvSpPr>
          <p:nvPr>
            <p:ph type="pic" sz="quarter" idx="14"/>
          </p:nvPr>
        </p:nvSpPr>
        <p:spPr>
          <a:xfrm>
            <a:off x="6199717" y="3282950"/>
            <a:ext cx="5549371" cy="2813051"/>
          </a:xfrm>
        </p:spPr>
        <p:txBody>
          <a:bodyPr/>
          <a:lstStyle/>
          <a:p>
            <a:r>
              <a:rPr lang="en-US"/>
              <a:t>Drag picture to placeholder or click icon to add</a:t>
            </a:r>
            <a:endParaRPr lang="en-GB"/>
          </a:p>
        </p:txBody>
      </p:sp>
      <p:sp>
        <p:nvSpPr>
          <p:cNvPr id="10" name="Title 1"/>
          <p:cNvSpPr>
            <a:spLocks noGrp="1"/>
          </p:cNvSpPr>
          <p:nvPr>
            <p:ph type="title"/>
          </p:nvPr>
        </p:nvSpPr>
        <p:spPr>
          <a:xfrm>
            <a:off x="457199" y="338761"/>
            <a:ext cx="5535084" cy="984251"/>
          </a:xfrm>
        </p:spPr>
        <p:txBody>
          <a:bodyPr/>
          <a:lstStyle/>
          <a:p>
            <a:r>
              <a:rPr lang="en-US"/>
              <a:t>Click to edit Master title style</a:t>
            </a:r>
            <a:endParaRPr lang="en-GB"/>
          </a:p>
        </p:txBody>
      </p:sp>
      <p:sp>
        <p:nvSpPr>
          <p:cNvPr id="11" name="Content Placeholder 2"/>
          <p:cNvSpPr>
            <a:spLocks noGrp="1"/>
          </p:cNvSpPr>
          <p:nvPr>
            <p:ph idx="1"/>
          </p:nvPr>
        </p:nvSpPr>
        <p:spPr>
          <a:xfrm>
            <a:off x="457199" y="1405121"/>
            <a:ext cx="5535084" cy="4692649"/>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Footer Placeholder 4">
            <a:extLst>
              <a:ext uri="{FF2B5EF4-FFF2-40B4-BE49-F238E27FC236}">
                <a16:creationId xmlns:a16="http://schemas.microsoft.com/office/drawing/2014/main" id="{F49A7264-B82D-0C43-BFEE-826D503C6F29}"/>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3" name="Slide Number Placeholder 5">
            <a:extLst>
              <a:ext uri="{FF2B5EF4-FFF2-40B4-BE49-F238E27FC236}">
                <a16:creationId xmlns:a16="http://schemas.microsoft.com/office/drawing/2014/main" id="{735F747E-E61C-AC43-96A3-2235C12977D4}"/>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199717" y="330201"/>
            <a:ext cx="5549371" cy="5822952"/>
          </a:xfrm>
        </p:spPr>
        <p:txBody>
          <a:bodyPr/>
          <a:lstStyle/>
          <a:p>
            <a:r>
              <a:rPr lang="en-US"/>
              <a:t>Drag picture to placeholder or click icon to add</a:t>
            </a:r>
            <a:endParaRPr lang="en-GB"/>
          </a:p>
        </p:txBody>
      </p:sp>
      <p:sp>
        <p:nvSpPr>
          <p:cNvPr id="8" name="Title 1"/>
          <p:cNvSpPr>
            <a:spLocks noGrp="1"/>
          </p:cNvSpPr>
          <p:nvPr>
            <p:ph type="title"/>
          </p:nvPr>
        </p:nvSpPr>
        <p:spPr>
          <a:xfrm>
            <a:off x="457201" y="338761"/>
            <a:ext cx="5535084" cy="984251"/>
          </a:xfrm>
        </p:spPr>
        <p:txBody>
          <a:bodyPr/>
          <a:lstStyle/>
          <a:p>
            <a:r>
              <a:rPr lang="en-US"/>
              <a:t>Click to edit Master title style</a:t>
            </a:r>
            <a:endParaRPr lang="en-GB"/>
          </a:p>
        </p:txBody>
      </p:sp>
      <p:sp>
        <p:nvSpPr>
          <p:cNvPr id="10" name="Content Placeholder 2"/>
          <p:cNvSpPr>
            <a:spLocks noGrp="1"/>
          </p:cNvSpPr>
          <p:nvPr>
            <p:ph idx="1"/>
          </p:nvPr>
        </p:nvSpPr>
        <p:spPr>
          <a:xfrm>
            <a:off x="457201" y="1405121"/>
            <a:ext cx="5535084" cy="4692649"/>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4">
            <a:extLst>
              <a:ext uri="{FF2B5EF4-FFF2-40B4-BE49-F238E27FC236}">
                <a16:creationId xmlns:a16="http://schemas.microsoft.com/office/drawing/2014/main" id="{8CEBFCDC-D86E-3C45-9991-6C16E750B52F}"/>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1" name="Slide Number Placeholder 5">
            <a:extLst>
              <a:ext uri="{FF2B5EF4-FFF2-40B4-BE49-F238E27FC236}">
                <a16:creationId xmlns:a16="http://schemas.microsoft.com/office/drawing/2014/main" id="{E78AC41F-80DF-1644-B524-41159CF186AD}"/>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11" name="Chart Placeholder 10"/>
          <p:cNvSpPr>
            <a:spLocks noGrp="1"/>
          </p:cNvSpPr>
          <p:nvPr>
            <p:ph type="chart" sz="quarter" idx="13"/>
          </p:nvPr>
        </p:nvSpPr>
        <p:spPr>
          <a:xfrm>
            <a:off x="6502401" y="1212851"/>
            <a:ext cx="5245100" cy="4730751"/>
          </a:xfrm>
        </p:spPr>
        <p:txBody>
          <a:bodyPr/>
          <a:lstStyle/>
          <a:p>
            <a:r>
              <a:rPr lang="en-US"/>
              <a:t>Click icon to add chart</a:t>
            </a:r>
            <a:endParaRPr lang="en-GB"/>
          </a:p>
        </p:txBody>
      </p:sp>
      <p:sp>
        <p:nvSpPr>
          <p:cNvPr id="13" name="Text Placeholder 12"/>
          <p:cNvSpPr>
            <a:spLocks noGrp="1"/>
          </p:cNvSpPr>
          <p:nvPr>
            <p:ph type="body" sz="quarter" idx="14"/>
          </p:nvPr>
        </p:nvSpPr>
        <p:spPr>
          <a:xfrm>
            <a:off x="609600" y="5181600"/>
            <a:ext cx="3429000" cy="7620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6502401" y="330201"/>
            <a:ext cx="5245100" cy="882651"/>
          </a:xfrm>
        </p:spPr>
        <p:txBody>
          <a:bodyPr anchor="t">
            <a:normAutofit/>
          </a:bodyPr>
          <a:lstStyle>
            <a:lvl1pPr marL="0" indent="0">
              <a:spcBef>
                <a:spcPts val="0"/>
              </a:spcBef>
              <a:buNone/>
              <a:defRPr sz="1125"/>
            </a:lvl1pPr>
          </a:lstStyle>
          <a:p>
            <a:pPr lvl="0"/>
            <a:r>
              <a:rPr lang="en-US"/>
              <a:t>Click to edit Master text styles</a:t>
            </a:r>
          </a:p>
        </p:txBody>
      </p:sp>
      <p:sp>
        <p:nvSpPr>
          <p:cNvPr id="12" name="Content Placeholder 2"/>
          <p:cNvSpPr>
            <a:spLocks noGrp="1"/>
          </p:cNvSpPr>
          <p:nvPr>
            <p:ph idx="1"/>
          </p:nvPr>
        </p:nvSpPr>
        <p:spPr>
          <a:xfrm>
            <a:off x="457201" y="1405121"/>
            <a:ext cx="5535084" cy="3547880"/>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itle 1"/>
          <p:cNvSpPr>
            <a:spLocks noGrp="1"/>
          </p:cNvSpPr>
          <p:nvPr>
            <p:ph type="title"/>
          </p:nvPr>
        </p:nvSpPr>
        <p:spPr>
          <a:xfrm>
            <a:off x="457201" y="338761"/>
            <a:ext cx="5535084" cy="984251"/>
          </a:xfrm>
        </p:spPr>
        <p:txBody>
          <a:bodyPr/>
          <a:lstStyle/>
          <a:p>
            <a:r>
              <a:rPr lang="en-US"/>
              <a:t>Click to edit Master title style</a:t>
            </a:r>
            <a:endParaRPr lang="en-GB"/>
          </a:p>
        </p:txBody>
      </p:sp>
      <p:sp>
        <p:nvSpPr>
          <p:cNvPr id="10" name="Footer Placeholder 4">
            <a:extLst>
              <a:ext uri="{FF2B5EF4-FFF2-40B4-BE49-F238E27FC236}">
                <a16:creationId xmlns:a16="http://schemas.microsoft.com/office/drawing/2014/main" id="{A583E740-7364-6F49-8781-ACCE94FA1A71}"/>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6" name="Slide Number Placeholder 5">
            <a:extLst>
              <a:ext uri="{FF2B5EF4-FFF2-40B4-BE49-F238E27FC236}">
                <a16:creationId xmlns:a16="http://schemas.microsoft.com/office/drawing/2014/main" id="{9B69407F-38CD-3547-B3DD-2E8CBF5AA1D1}"/>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457202" y="328874"/>
            <a:ext cx="11291889" cy="488951"/>
          </a:xfrm>
        </p:spPr>
        <p:txBody>
          <a:bodyPr/>
          <a:lstStyle/>
          <a:p>
            <a:r>
              <a:rPr lang="en-US"/>
              <a:t>Click to edit Master title style</a:t>
            </a:r>
            <a:endParaRPr lang="en-GB"/>
          </a:p>
        </p:txBody>
      </p:sp>
      <p:sp>
        <p:nvSpPr>
          <p:cNvPr id="3" name="Content Placeholder 2"/>
          <p:cNvSpPr>
            <a:spLocks noGrp="1"/>
          </p:cNvSpPr>
          <p:nvPr>
            <p:ph idx="1"/>
          </p:nvPr>
        </p:nvSpPr>
        <p:spPr>
          <a:xfrm>
            <a:off x="457200" y="942976"/>
            <a:ext cx="3657600" cy="1657351"/>
          </a:xfrm>
          <a:solidFill>
            <a:schemeClr val="bg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4274344" y="942976"/>
            <a:ext cx="3657600" cy="1657351"/>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8091488" y="942976"/>
            <a:ext cx="3657600" cy="1657351"/>
          </a:xfrm>
          <a:solidFill>
            <a:schemeClr val="tx1">
              <a:lumMod val="25000"/>
              <a:lumOff val="75000"/>
            </a:schemeClr>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457200" y="2719390"/>
            <a:ext cx="3657600" cy="1657351"/>
          </a:xfrm>
          <a:solidFill>
            <a:schemeClr val="bg2">
              <a:lumMod val="90000"/>
            </a:schemeClr>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4274344" y="2719390"/>
            <a:ext cx="3657600" cy="1657351"/>
          </a:xfrm>
          <a:solidFill>
            <a:schemeClr val="bg1">
              <a:lumMod val="75000"/>
            </a:schemeClr>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8091488" y="2719390"/>
            <a:ext cx="3657600" cy="1657351"/>
          </a:xfrm>
          <a:solidFill>
            <a:schemeClr val="tx1">
              <a:lumMod val="10000"/>
              <a:lumOff val="90000"/>
            </a:schemeClr>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457200" y="4495802"/>
            <a:ext cx="3657600" cy="1657351"/>
          </a:xfrm>
          <a:solidFill>
            <a:schemeClr val="accent4">
              <a:lumMod val="90000"/>
            </a:schemeClr>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4274344" y="4495802"/>
            <a:ext cx="3657600" cy="1657351"/>
          </a:xfrm>
          <a:solidFill>
            <a:schemeClr val="accent5"/>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8091488" y="4495802"/>
            <a:ext cx="3657600" cy="1657351"/>
          </a:xfrm>
          <a:solidFill>
            <a:schemeClr val="bg1">
              <a:lumMod val="85000"/>
            </a:schemeClr>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6" name="Footer Placeholder 4">
            <a:extLst>
              <a:ext uri="{FF2B5EF4-FFF2-40B4-BE49-F238E27FC236}">
                <a16:creationId xmlns:a16="http://schemas.microsoft.com/office/drawing/2014/main" id="{D165669E-7C0D-0844-A309-608C4E79EA1A}"/>
              </a:ext>
            </a:extLst>
          </p:cNvPr>
          <p:cNvSpPr>
            <a:spLocks noGrp="1"/>
          </p:cNvSpPr>
          <p:nvPr>
            <p:ph type="ftr" sz="quarter" idx="3"/>
          </p:nvPr>
        </p:nvSpPr>
        <p:spPr>
          <a:xfrm>
            <a:off x="2743200" y="6432549"/>
            <a:ext cx="3138489" cy="196851"/>
          </a:xfrm>
          <a:prstGeom prst="rect">
            <a:avLst/>
          </a:prstGeom>
        </p:spPr>
        <p:txBody>
          <a:bodyPr vert="horz" lIns="0" tIns="0" rIns="0" bIns="0" rtlCol="0" anchor="b"/>
          <a:lstStyle>
            <a:lvl1pPr algn="l">
              <a:defRPr sz="825">
                <a:solidFill>
                  <a:schemeClr val="bg1"/>
                </a:solidFill>
              </a:defRPr>
            </a:lvl1pPr>
          </a:lstStyle>
          <a:p>
            <a:r>
              <a:rPr lang="en-GB"/>
              <a:t>Title of Presentation © 2021</a:t>
            </a:r>
          </a:p>
        </p:txBody>
      </p:sp>
      <p:sp>
        <p:nvSpPr>
          <p:cNvPr id="17" name="Slide Number Placeholder 5">
            <a:extLst>
              <a:ext uri="{FF2B5EF4-FFF2-40B4-BE49-F238E27FC236}">
                <a16:creationId xmlns:a16="http://schemas.microsoft.com/office/drawing/2014/main" id="{FCF3B8E5-3D76-5143-85DE-DA7A5BDDD02D}"/>
              </a:ext>
            </a:extLst>
          </p:cNvPr>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chemeClr val="bg1"/>
                </a:solidFill>
              </a:defRPr>
            </a:lvl1pPr>
          </a:lstStyle>
          <a:p>
            <a:fld id="{33AA3FBC-51B8-426A-8893-284E5C1F6D1D}" type="slidenum">
              <a:rPr lang="en-GB" smtClean="0"/>
              <a:pPr/>
              <a:t>‹#›</a:t>
            </a:fld>
            <a:endParaRPr lang="en-GB"/>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oleObject" Target="../embeddings/oleObject2.bin"/><Relationship Id="rId3" Type="http://schemas.openxmlformats.org/officeDocument/2006/relationships/slideLayout" Target="../slideLayouts/slideLayout19.xml"/><Relationship Id="rId21" Type="http://schemas.openxmlformats.org/officeDocument/2006/relationships/image" Target="../media/image10.pn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ags" Target="../tags/tag3.xml"/><Relationship Id="rId2" Type="http://schemas.openxmlformats.org/officeDocument/2006/relationships/slideLayout" Target="../slideLayouts/slideLayout18.xml"/><Relationship Id="rId16" Type="http://schemas.openxmlformats.org/officeDocument/2006/relationships/theme" Target="../theme/theme2.xml"/><Relationship Id="rId20" Type="http://schemas.openxmlformats.org/officeDocument/2006/relationships/image" Target="../media/image9.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8.emf"/><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B599A23-51CE-78B5-0CEC-8D9C355946D9}"/>
              </a:ext>
            </a:extLst>
          </p:cNvPr>
          <p:cNvGraphicFramePr>
            <a:graphicFrameLocks noChangeAspect="1"/>
          </p:cNvGraphicFramePr>
          <p:nvPr userDrawn="1">
            <p:custDataLst>
              <p:tags r:id="rId18"/>
            </p:custDataLst>
            <p:extLst>
              <p:ext uri="{D42A27DB-BD31-4B8C-83A1-F6EECF244321}">
                <p14:modId xmlns:p14="http://schemas.microsoft.com/office/powerpoint/2010/main" val="3963404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592" imgH="591" progId="TCLayout.ActiveDocument.1">
                  <p:embed/>
                </p:oleObj>
              </mc:Choice>
              <mc:Fallback>
                <p:oleObj name="think-cell Slide" r:id="rId19" imgW="592" imgH="591" progId="TCLayout.ActiveDocument.1">
                  <p:embed/>
                  <p:pic>
                    <p:nvPicPr>
                      <p:cNvPr id="8" name="Object 7" hidden="1">
                        <a:extLst>
                          <a:ext uri="{FF2B5EF4-FFF2-40B4-BE49-F238E27FC236}">
                            <a16:creationId xmlns:a16="http://schemas.microsoft.com/office/drawing/2014/main" id="{3B599A23-51CE-78B5-0CEC-8D9C355946D9}"/>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pic>
        <p:nvPicPr>
          <p:cNvPr id="4" name="Picture 3" descr="A picture containing background pattern&#10;&#10;Description automatically generated">
            <a:extLst>
              <a:ext uri="{FF2B5EF4-FFF2-40B4-BE49-F238E27FC236}">
                <a16:creationId xmlns:a16="http://schemas.microsoft.com/office/drawing/2014/main" id="{CF520345-E7B7-F235-CD6A-32D180E4B384}"/>
              </a:ext>
            </a:extLst>
          </p:cNvPr>
          <p:cNvPicPr>
            <a:picLocks noChangeAspect="1"/>
          </p:cNvPicPr>
          <p:nvPr userDrawn="1"/>
        </p:nvPicPr>
        <p:blipFill rotWithShape="1">
          <a:blip r:embed="rId21"/>
          <a:srcRect t="73331" b="17779"/>
          <a:stretch/>
        </p:blipFill>
        <p:spPr>
          <a:xfrm>
            <a:off x="0" y="6248400"/>
            <a:ext cx="12192000" cy="609600"/>
          </a:xfrm>
          <a:prstGeom prst="rect">
            <a:avLst/>
          </a:prstGeom>
        </p:spPr>
      </p:pic>
      <p:sp>
        <p:nvSpPr>
          <p:cNvPr id="2" name="Title Placeholder 1"/>
          <p:cNvSpPr>
            <a:spLocks noGrp="1"/>
          </p:cNvSpPr>
          <p:nvPr>
            <p:ph type="title"/>
          </p:nvPr>
        </p:nvSpPr>
        <p:spPr>
          <a:xfrm>
            <a:off x="457200" y="331785"/>
            <a:ext cx="7620000" cy="984251"/>
          </a:xfrm>
          <a:prstGeom prst="rect">
            <a:avLst/>
          </a:prstGeom>
        </p:spPr>
        <p:txBody>
          <a:bodyPr vert="horz" lIns="0" tIns="0" rIns="0" bIns="0" rtlCol="0" anchor="t">
            <a:normAutofit/>
          </a:bodyPr>
          <a:lstStyle/>
          <a:p>
            <a:r>
              <a:rPr lang="en-US"/>
              <a:t>Click to edit Master title style</a:t>
            </a:r>
            <a:endParaRPr lang="en-GB"/>
          </a:p>
        </p:txBody>
      </p:sp>
      <p:sp>
        <p:nvSpPr>
          <p:cNvPr id="3" name="Text Placeholder 2"/>
          <p:cNvSpPr>
            <a:spLocks noGrp="1"/>
          </p:cNvSpPr>
          <p:nvPr>
            <p:ph type="body" idx="1"/>
          </p:nvPr>
        </p:nvSpPr>
        <p:spPr>
          <a:xfrm>
            <a:off x="457200" y="1404938"/>
            <a:ext cx="7620000" cy="46910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2743200" y="6400800"/>
            <a:ext cx="3138489" cy="196851"/>
          </a:xfrm>
          <a:prstGeom prst="rect">
            <a:avLst/>
          </a:prstGeom>
        </p:spPr>
        <p:txBody>
          <a:bodyPr vert="horz" lIns="0" tIns="0" rIns="0" bIns="0" rtlCol="0" anchor="b"/>
          <a:lstStyle>
            <a:lvl1pPr algn="l">
              <a:defRPr sz="825">
                <a:solidFill>
                  <a:srgbClr val="002060"/>
                </a:solidFill>
              </a:defRPr>
            </a:lvl1pPr>
          </a:lstStyle>
          <a:p>
            <a:r>
              <a:rPr lang="en-GB"/>
              <a:t>Title of Presentation © 2022</a:t>
            </a:r>
          </a:p>
        </p:txBody>
      </p:sp>
      <p:sp>
        <p:nvSpPr>
          <p:cNvPr id="6" name="Slide Number Placeholder 5"/>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rgbClr val="002060"/>
                </a:solidFill>
              </a:defRPr>
            </a:lvl1pPr>
          </a:lstStyle>
          <a:p>
            <a:fld id="{33AA3FBC-51B8-426A-8893-284E5C1F6D1D}" type="slidenum">
              <a:rPr lang="en-GB" smtClean="0"/>
              <a:pPr/>
              <a:t>‹#›</a:t>
            </a:fld>
            <a:endParaRPr lang="en-GB"/>
          </a:p>
        </p:txBody>
      </p:sp>
      <p:pic>
        <p:nvPicPr>
          <p:cNvPr id="9" name="Picture 8" descr="A picture containing graphical user interface&#10;&#10;Description automatically generated">
            <a:extLst>
              <a:ext uri="{FF2B5EF4-FFF2-40B4-BE49-F238E27FC236}">
                <a16:creationId xmlns:a16="http://schemas.microsoft.com/office/drawing/2014/main" id="{95004421-F629-7986-B8B4-5A3DB877D0B6}"/>
              </a:ext>
            </a:extLst>
          </p:cNvPr>
          <p:cNvPicPr>
            <a:picLocks noChangeAspect="1"/>
          </p:cNvPicPr>
          <p:nvPr userDrawn="1"/>
        </p:nvPicPr>
        <p:blipFill rotWithShape="1">
          <a:blip r:embed="rId22"/>
          <a:srcRect l="14543" t="18746" r="7026" b="11069"/>
          <a:stretch/>
        </p:blipFill>
        <p:spPr>
          <a:xfrm>
            <a:off x="10439400" y="6228398"/>
            <a:ext cx="1371600" cy="668655"/>
          </a:xfrm>
          <a:prstGeom prst="rect">
            <a:avLst/>
          </a:prstGeom>
        </p:spPr>
      </p:pic>
      <p:sp>
        <p:nvSpPr>
          <p:cNvPr id="11" name="Footer Placeholder 4">
            <a:extLst>
              <a:ext uri="{FF2B5EF4-FFF2-40B4-BE49-F238E27FC236}">
                <a16:creationId xmlns:a16="http://schemas.microsoft.com/office/drawing/2014/main" id="{E935C952-D2E1-D98D-658B-178F40764CA7}"/>
              </a:ext>
            </a:extLst>
          </p:cNvPr>
          <p:cNvSpPr txBox="1">
            <a:spLocks/>
          </p:cNvSpPr>
          <p:nvPr userDrawn="1"/>
        </p:nvSpPr>
        <p:spPr>
          <a:xfrm>
            <a:off x="447261" y="6400800"/>
            <a:ext cx="1610139" cy="196851"/>
          </a:xfrm>
          <a:prstGeom prst="rect">
            <a:avLst/>
          </a:prstGeom>
        </p:spPr>
        <p:txBody>
          <a:bodyPr vert="horz" lIns="0" tIns="0" rIns="0" bIns="0" rtlCol="0" anchor="b"/>
          <a:lstStyle>
            <a:defPPr>
              <a:defRPr lang="en-US"/>
            </a:defPPr>
            <a:lvl1pPr marL="0" algn="l" defTabSz="685800" rtl="0" eaLnBrk="1" latinLnBrk="0" hangingPunct="1">
              <a:defRPr sz="825" kern="1200">
                <a:solidFill>
                  <a:srgbClr val="002060"/>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1100"/>
              <a:t>Lead with Data</a:t>
            </a: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80" r:id="rId1"/>
    <p:sldLayoutId id="2147483684" r:id="rId2"/>
    <p:sldLayoutId id="2147483650" r:id="rId3"/>
    <p:sldLayoutId id="2147483674" r:id="rId4"/>
    <p:sldLayoutId id="2147484197" r:id="rId5"/>
    <p:sldLayoutId id="2147483669" r:id="rId6"/>
    <p:sldLayoutId id="2147483670" r:id="rId7"/>
    <p:sldLayoutId id="2147483672" r:id="rId8"/>
    <p:sldLayoutId id="2147483673" r:id="rId9"/>
    <p:sldLayoutId id="2147483651" r:id="rId10"/>
    <p:sldLayoutId id="2147483681" r:id="rId11"/>
    <p:sldLayoutId id="2147483682" r:id="rId12"/>
    <p:sldLayoutId id="2147483683" r:id="rId13"/>
    <p:sldLayoutId id="2147483655" r:id="rId14"/>
    <p:sldLayoutId id="2147484179" r:id="rId15"/>
    <p:sldLayoutId id="214748430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ct val="100000"/>
        </a:lnSpc>
        <a:spcBef>
          <a:spcPct val="0"/>
        </a:spcBef>
        <a:buNone/>
        <a:defRPr sz="2200" b="1" kern="1200">
          <a:solidFill>
            <a:schemeClr val="tx1"/>
          </a:solidFill>
          <a:latin typeface="+mj-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B9BEBCD-8B3D-C442-7FF9-D332FC430E4D}"/>
              </a:ext>
            </a:extLst>
          </p:cNvPr>
          <p:cNvGraphicFramePr>
            <a:graphicFrameLocks noChangeAspect="1"/>
          </p:cNvGraphicFramePr>
          <p:nvPr userDrawn="1">
            <p:custDataLst>
              <p:tags r:id="rId17"/>
            </p:custDataLst>
            <p:extLst>
              <p:ext uri="{D42A27DB-BD31-4B8C-83A1-F6EECF244321}">
                <p14:modId xmlns:p14="http://schemas.microsoft.com/office/powerpoint/2010/main" val="193847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406" imgH="403" progId="TCLayout.ActiveDocument.1">
                  <p:embed/>
                </p:oleObj>
              </mc:Choice>
              <mc:Fallback>
                <p:oleObj name="think-cell Slide" r:id="rId18" imgW="406" imgH="403" progId="TCLayout.ActiveDocument.1">
                  <p:embed/>
                  <p:pic>
                    <p:nvPicPr>
                      <p:cNvPr id="8" name="Object 7" hidden="1">
                        <a:extLst>
                          <a:ext uri="{FF2B5EF4-FFF2-40B4-BE49-F238E27FC236}">
                            <a16:creationId xmlns:a16="http://schemas.microsoft.com/office/drawing/2014/main" id="{CB9BEBCD-8B3D-C442-7FF9-D332FC430E4D}"/>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pic>
        <p:nvPicPr>
          <p:cNvPr id="4" name="Picture 3" descr="A picture containing background pattern&#10;&#10;Description automatically generated">
            <a:extLst>
              <a:ext uri="{FF2B5EF4-FFF2-40B4-BE49-F238E27FC236}">
                <a16:creationId xmlns:a16="http://schemas.microsoft.com/office/drawing/2014/main" id="{CF520345-E7B7-F235-CD6A-32D180E4B384}"/>
              </a:ext>
            </a:extLst>
          </p:cNvPr>
          <p:cNvPicPr>
            <a:picLocks noChangeAspect="1"/>
          </p:cNvPicPr>
          <p:nvPr userDrawn="1"/>
        </p:nvPicPr>
        <p:blipFill rotWithShape="1">
          <a:blip r:embed="rId20" cstate="print">
            <a:extLst>
              <a:ext uri="{28A0092B-C50C-407E-A947-70E740481C1C}">
                <a14:useLocalDpi xmlns:a14="http://schemas.microsoft.com/office/drawing/2010/main"/>
              </a:ext>
            </a:extLst>
          </a:blip>
          <a:srcRect/>
          <a:stretch/>
        </p:blipFill>
        <p:spPr>
          <a:xfrm>
            <a:off x="0" y="6248400"/>
            <a:ext cx="12192000" cy="609600"/>
          </a:xfrm>
          <a:prstGeom prst="rect">
            <a:avLst/>
          </a:prstGeom>
        </p:spPr>
      </p:pic>
      <p:sp>
        <p:nvSpPr>
          <p:cNvPr id="2" name="Title Placeholder 1"/>
          <p:cNvSpPr>
            <a:spLocks noGrp="1"/>
          </p:cNvSpPr>
          <p:nvPr>
            <p:ph type="title"/>
          </p:nvPr>
        </p:nvSpPr>
        <p:spPr>
          <a:xfrm>
            <a:off x="457200" y="331785"/>
            <a:ext cx="7620000" cy="984251"/>
          </a:xfrm>
          <a:prstGeom prst="rect">
            <a:avLst/>
          </a:prstGeom>
        </p:spPr>
        <p:txBody>
          <a:bodyPr vert="horz" lIns="0" tIns="0" rIns="0" bIns="0" rtlCol="0" anchor="t">
            <a:normAutofit/>
          </a:bodyPr>
          <a:lstStyle/>
          <a:p>
            <a:r>
              <a:rPr lang="en-US"/>
              <a:t>Click to edit Master title style</a:t>
            </a:r>
            <a:endParaRPr lang="en-GB"/>
          </a:p>
        </p:txBody>
      </p:sp>
      <p:sp>
        <p:nvSpPr>
          <p:cNvPr id="3" name="Text Placeholder 2"/>
          <p:cNvSpPr>
            <a:spLocks noGrp="1"/>
          </p:cNvSpPr>
          <p:nvPr>
            <p:ph type="body" idx="1"/>
          </p:nvPr>
        </p:nvSpPr>
        <p:spPr>
          <a:xfrm>
            <a:off x="457200" y="1404938"/>
            <a:ext cx="7620000" cy="46910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2743200" y="6400800"/>
            <a:ext cx="3138489" cy="196851"/>
          </a:xfrm>
          <a:prstGeom prst="rect">
            <a:avLst/>
          </a:prstGeom>
        </p:spPr>
        <p:txBody>
          <a:bodyPr vert="horz" lIns="0" tIns="0" rIns="0" bIns="0" rtlCol="0" anchor="b"/>
          <a:lstStyle>
            <a:lvl1pPr algn="l">
              <a:defRPr sz="825">
                <a:solidFill>
                  <a:srgbClr val="002060"/>
                </a:solidFill>
              </a:defRPr>
            </a:lvl1pPr>
          </a:lstStyle>
          <a:p>
            <a:r>
              <a:rPr lang="en-GB"/>
              <a:t>Title of Presentation © 2022</a:t>
            </a:r>
          </a:p>
        </p:txBody>
      </p:sp>
      <p:sp>
        <p:nvSpPr>
          <p:cNvPr id="6" name="Slide Number Placeholder 5"/>
          <p:cNvSpPr>
            <a:spLocks noGrp="1"/>
          </p:cNvSpPr>
          <p:nvPr>
            <p:ph type="sldNum" sz="quarter" idx="4"/>
          </p:nvPr>
        </p:nvSpPr>
        <p:spPr>
          <a:xfrm>
            <a:off x="6132442" y="6432548"/>
            <a:ext cx="533400" cy="196851"/>
          </a:xfrm>
          <a:prstGeom prst="rect">
            <a:avLst/>
          </a:prstGeom>
        </p:spPr>
        <p:txBody>
          <a:bodyPr vert="horz" lIns="0" tIns="0" rIns="0" bIns="0" rtlCol="0" anchor="b"/>
          <a:lstStyle>
            <a:lvl1pPr algn="r">
              <a:defRPr sz="825">
                <a:solidFill>
                  <a:srgbClr val="002060"/>
                </a:solidFill>
              </a:defRPr>
            </a:lvl1pPr>
          </a:lstStyle>
          <a:p>
            <a:fld id="{33AA3FBC-51B8-426A-8893-284E5C1F6D1D}" type="slidenum">
              <a:rPr lang="en-GB" smtClean="0"/>
              <a:pPr/>
              <a:t>‹#›</a:t>
            </a:fld>
            <a:endParaRPr lang="en-GB"/>
          </a:p>
        </p:txBody>
      </p:sp>
      <p:pic>
        <p:nvPicPr>
          <p:cNvPr id="9" name="Picture 8" descr="A picture containing graphical user interface&#10;&#10;Description automatically generated">
            <a:extLst>
              <a:ext uri="{FF2B5EF4-FFF2-40B4-BE49-F238E27FC236}">
                <a16:creationId xmlns:a16="http://schemas.microsoft.com/office/drawing/2014/main" id="{95004421-F629-7986-B8B4-5A3DB877D0B6}"/>
              </a:ext>
            </a:extLst>
          </p:cNvPr>
          <p:cNvPicPr>
            <a:picLocks noChangeAspect="1"/>
          </p:cNvPicPr>
          <p:nvPr userDrawn="1"/>
        </p:nvPicPr>
        <p:blipFill rotWithShape="1">
          <a:blip r:embed="rId21" cstate="print">
            <a:extLst>
              <a:ext uri="{28A0092B-C50C-407E-A947-70E740481C1C}">
                <a14:useLocalDpi xmlns:a14="http://schemas.microsoft.com/office/drawing/2010/main"/>
              </a:ext>
            </a:extLst>
          </a:blip>
          <a:srcRect/>
          <a:stretch/>
        </p:blipFill>
        <p:spPr>
          <a:xfrm>
            <a:off x="10439400" y="6228398"/>
            <a:ext cx="1371600" cy="668655"/>
          </a:xfrm>
          <a:prstGeom prst="rect">
            <a:avLst/>
          </a:prstGeom>
        </p:spPr>
      </p:pic>
      <p:sp>
        <p:nvSpPr>
          <p:cNvPr id="11" name="Footer Placeholder 4">
            <a:extLst>
              <a:ext uri="{FF2B5EF4-FFF2-40B4-BE49-F238E27FC236}">
                <a16:creationId xmlns:a16="http://schemas.microsoft.com/office/drawing/2014/main" id="{E935C952-D2E1-D98D-658B-178F40764CA7}"/>
              </a:ext>
            </a:extLst>
          </p:cNvPr>
          <p:cNvSpPr txBox="1">
            <a:spLocks/>
          </p:cNvSpPr>
          <p:nvPr userDrawn="1"/>
        </p:nvSpPr>
        <p:spPr>
          <a:xfrm>
            <a:off x="447261" y="6400800"/>
            <a:ext cx="1610139" cy="196851"/>
          </a:xfrm>
          <a:prstGeom prst="rect">
            <a:avLst/>
          </a:prstGeom>
        </p:spPr>
        <p:txBody>
          <a:bodyPr vert="horz" lIns="0" tIns="0" rIns="0" bIns="0" rtlCol="0" anchor="b"/>
          <a:lstStyle>
            <a:defPPr>
              <a:defRPr lang="en-US"/>
            </a:defPPr>
            <a:lvl1pPr marL="0" algn="l" defTabSz="685800" rtl="0" eaLnBrk="1" latinLnBrk="0" hangingPunct="1">
              <a:defRPr sz="825" kern="1200">
                <a:solidFill>
                  <a:srgbClr val="002060"/>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1100"/>
              <a:t>Lead with Data</a:t>
            </a: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1"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69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ct val="100000"/>
        </a:lnSpc>
        <a:spcBef>
          <a:spcPct val="0"/>
        </a:spcBef>
        <a:buNone/>
        <a:defRPr sz="2200" b="1" kern="1200">
          <a:solidFill>
            <a:schemeClr val="tx1"/>
          </a:solidFill>
          <a:latin typeface="+mj-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7FFFD9A0_3DA4FE4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8" y="1868431"/>
            <a:ext cx="9525002" cy="2665577"/>
          </a:xfrm>
        </p:spPr>
        <p:txBody>
          <a:bodyPr>
            <a:normAutofit/>
          </a:bodyPr>
          <a:lstStyle/>
          <a:p>
            <a:br>
              <a:rPr lang="en-US" sz="2800" b="1" dirty="0">
                <a:cs typeface="Arial"/>
              </a:rPr>
            </a:br>
            <a:r>
              <a:rPr lang="en-US" sz="2800" b="1" dirty="0">
                <a:cs typeface="Arial"/>
              </a:rPr>
              <a:t>DSA Strategy Discussion with Andy</a:t>
            </a:r>
            <a:br>
              <a:rPr lang="en-US" sz="2800" b="1" dirty="0">
                <a:cs typeface="Arial"/>
              </a:rPr>
            </a:br>
            <a:br>
              <a:rPr lang="en-US" sz="2800" b="1" dirty="0">
                <a:cs typeface="Arial"/>
              </a:rPr>
            </a:br>
            <a:r>
              <a:rPr lang="en-US" sz="1800" b="1" dirty="0">
                <a:cs typeface="Arial"/>
              </a:rPr>
              <a:t>18 Apr 2024</a:t>
            </a:r>
          </a:p>
        </p:txBody>
      </p:sp>
    </p:spTree>
    <p:extLst>
      <p:ext uri="{BB962C8B-B14F-4D97-AF65-F5344CB8AC3E}">
        <p14:creationId xmlns:p14="http://schemas.microsoft.com/office/powerpoint/2010/main" val="21794484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FA5BFA2-A242-2317-CB0E-BBCB15A20F84}"/>
              </a:ext>
            </a:extLst>
          </p:cNvPr>
          <p:cNvSpPr/>
          <p:nvPr/>
        </p:nvSpPr>
        <p:spPr>
          <a:xfrm>
            <a:off x="381000" y="1309874"/>
            <a:ext cx="1739900" cy="4881376"/>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A201029-4E6E-89D3-EB12-66BCCF3C705C}"/>
              </a:ext>
            </a:extLst>
          </p:cNvPr>
          <p:cNvSpPr/>
          <p:nvPr/>
        </p:nvSpPr>
        <p:spPr>
          <a:xfrm>
            <a:off x="2120900" y="1309874"/>
            <a:ext cx="9335734" cy="48813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a:solidFill>
                <a:srgbClr val="071D49"/>
              </a:solidFill>
            </a:endParaRPr>
          </a:p>
        </p:txBody>
      </p:sp>
      <p:sp>
        <p:nvSpPr>
          <p:cNvPr id="4" name="Footer Placeholder 3">
            <a:extLst>
              <a:ext uri="{FF2B5EF4-FFF2-40B4-BE49-F238E27FC236}">
                <a16:creationId xmlns:a16="http://schemas.microsoft.com/office/drawing/2014/main" id="{F7753912-9DBE-41E9-19F8-2A1D2D35A360}"/>
              </a:ext>
            </a:extLst>
          </p:cNvPr>
          <p:cNvSpPr>
            <a:spLocks noGrp="1"/>
          </p:cNvSpPr>
          <p:nvPr>
            <p:ph type="ftr" sz="quarter" idx="3"/>
          </p:nvPr>
        </p:nvSpPr>
        <p:spPr/>
        <p:txBody>
          <a:bodyPr/>
          <a:lstStyle/>
          <a:p>
            <a:r>
              <a:rPr lang="en-GB"/>
              <a:t>Title of Presentation © 2022</a:t>
            </a:r>
          </a:p>
        </p:txBody>
      </p:sp>
      <p:sp>
        <p:nvSpPr>
          <p:cNvPr id="3" name="Google Shape;2956;p59">
            <a:extLst>
              <a:ext uri="{FF2B5EF4-FFF2-40B4-BE49-F238E27FC236}">
                <a16:creationId xmlns:a16="http://schemas.microsoft.com/office/drawing/2014/main" id="{16311272-6CE5-5204-4B31-6B4672C77102}"/>
              </a:ext>
            </a:extLst>
          </p:cNvPr>
          <p:cNvSpPr txBox="1">
            <a:spLocks noGrp="1"/>
          </p:cNvSpPr>
          <p:nvPr>
            <p:ph type="title"/>
          </p:nvPr>
        </p:nvSpPr>
        <p:spPr>
          <a:xfrm>
            <a:off x="457200" y="387349"/>
            <a:ext cx="11289792" cy="984251"/>
          </a:xfrm>
          <a:noFill/>
          <a:ln>
            <a:noFill/>
          </a:ln>
        </p:spPr>
        <p:txBody>
          <a:bodyPr spcFirstLastPara="1" vert="horz" wrap="square" lIns="0" tIns="0" rIns="0" bIns="0" rtlCol="0" anchor="t" anchorCtr="0">
            <a:noAutofit/>
          </a:bodyPr>
          <a:lstStyle/>
          <a:p>
            <a:r>
              <a:rPr lang="en-US" dirty="0"/>
              <a:t>DSA Impact Measurement Framework</a:t>
            </a:r>
            <a:endParaRPr lang="en-US" dirty="0">
              <a:cs typeface="Arial"/>
            </a:endParaRPr>
          </a:p>
          <a:p>
            <a:pPr lvl="0"/>
            <a:endParaRPr lang="en-US" dirty="0"/>
          </a:p>
        </p:txBody>
      </p:sp>
      <p:sp>
        <p:nvSpPr>
          <p:cNvPr id="5" name="Slide Number Placeholder 4">
            <a:extLst>
              <a:ext uri="{FF2B5EF4-FFF2-40B4-BE49-F238E27FC236}">
                <a16:creationId xmlns:a16="http://schemas.microsoft.com/office/drawing/2014/main" id="{5E960FA7-A76B-9F8B-6033-7BDD892C69AB}"/>
              </a:ext>
            </a:extLst>
          </p:cNvPr>
          <p:cNvSpPr>
            <a:spLocks noGrp="1"/>
          </p:cNvSpPr>
          <p:nvPr>
            <p:ph type="sldNum" sz="quarter" idx="4"/>
          </p:nvPr>
        </p:nvSpPr>
        <p:spPr/>
        <p:txBody>
          <a:bodyPr/>
          <a:lstStyle/>
          <a:p>
            <a:fld id="{33AA3FBC-51B8-426A-8893-284E5C1F6D1D}" type="slidenum">
              <a:rPr lang="en-GB" smtClean="0"/>
              <a:pPr/>
              <a:t>10</a:t>
            </a:fld>
            <a:endParaRPr lang="en-GB"/>
          </a:p>
        </p:txBody>
      </p:sp>
      <p:sp>
        <p:nvSpPr>
          <p:cNvPr id="9" name="Rectangle 8">
            <a:extLst>
              <a:ext uri="{FF2B5EF4-FFF2-40B4-BE49-F238E27FC236}">
                <a16:creationId xmlns:a16="http://schemas.microsoft.com/office/drawing/2014/main" id="{7DB7590A-706F-CB73-8609-54E743685A54}"/>
              </a:ext>
            </a:extLst>
          </p:cNvPr>
          <p:cNvSpPr/>
          <p:nvPr/>
        </p:nvSpPr>
        <p:spPr>
          <a:xfrm>
            <a:off x="2120900" y="772509"/>
            <a:ext cx="9335734" cy="473149"/>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A53F236-79F6-538F-F465-E29296CDFD5B}"/>
              </a:ext>
            </a:extLst>
          </p:cNvPr>
          <p:cNvSpPr txBox="1"/>
          <p:nvPr/>
        </p:nvSpPr>
        <p:spPr>
          <a:xfrm>
            <a:off x="3517900" y="836725"/>
            <a:ext cx="2013693" cy="338554"/>
          </a:xfrm>
          <a:prstGeom prst="rect">
            <a:avLst/>
          </a:prstGeom>
          <a:noFill/>
        </p:spPr>
        <p:txBody>
          <a:bodyPr wrap="none" rtlCol="0">
            <a:spAutoFit/>
          </a:bodyPr>
          <a:lstStyle/>
          <a:p>
            <a:r>
              <a:rPr lang="en-US" sz="1600" b="1" dirty="0">
                <a:solidFill>
                  <a:schemeClr val="bg1"/>
                </a:solidFill>
              </a:rPr>
              <a:t>Qualitative Metrics</a:t>
            </a:r>
          </a:p>
        </p:txBody>
      </p:sp>
      <p:sp>
        <p:nvSpPr>
          <p:cNvPr id="16" name="TextBox 15">
            <a:extLst>
              <a:ext uri="{FF2B5EF4-FFF2-40B4-BE49-F238E27FC236}">
                <a16:creationId xmlns:a16="http://schemas.microsoft.com/office/drawing/2014/main" id="{260746F3-6CA8-E6AC-A241-47961CE916E7}"/>
              </a:ext>
            </a:extLst>
          </p:cNvPr>
          <p:cNvSpPr txBox="1"/>
          <p:nvPr/>
        </p:nvSpPr>
        <p:spPr>
          <a:xfrm>
            <a:off x="8129588" y="836725"/>
            <a:ext cx="2149948" cy="338554"/>
          </a:xfrm>
          <a:prstGeom prst="rect">
            <a:avLst/>
          </a:prstGeom>
          <a:noFill/>
        </p:spPr>
        <p:txBody>
          <a:bodyPr wrap="none" rtlCol="0">
            <a:spAutoFit/>
          </a:bodyPr>
          <a:lstStyle/>
          <a:p>
            <a:r>
              <a:rPr lang="en-US" sz="1600" b="1" dirty="0">
                <a:solidFill>
                  <a:schemeClr val="bg1"/>
                </a:solidFill>
              </a:rPr>
              <a:t>Quantitative Metrics</a:t>
            </a:r>
          </a:p>
        </p:txBody>
      </p:sp>
      <p:cxnSp>
        <p:nvCxnSpPr>
          <p:cNvPr id="18" name="Straight Connector 17">
            <a:extLst>
              <a:ext uri="{FF2B5EF4-FFF2-40B4-BE49-F238E27FC236}">
                <a16:creationId xmlns:a16="http://schemas.microsoft.com/office/drawing/2014/main" id="{94FEC025-C50B-5E14-05B9-A9952AB224C3}"/>
              </a:ext>
            </a:extLst>
          </p:cNvPr>
          <p:cNvCxnSpPr>
            <a:stCxn id="9" idx="0"/>
          </p:cNvCxnSpPr>
          <p:nvPr/>
        </p:nvCxnSpPr>
        <p:spPr>
          <a:xfrm flipH="1">
            <a:off x="6781800" y="772509"/>
            <a:ext cx="6967" cy="529174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B2C7FD6-F70E-2E48-6D2B-120396F1F96E}"/>
              </a:ext>
            </a:extLst>
          </p:cNvPr>
          <p:cNvSpPr txBox="1"/>
          <p:nvPr/>
        </p:nvSpPr>
        <p:spPr>
          <a:xfrm>
            <a:off x="374032" y="1917700"/>
            <a:ext cx="1739901" cy="307777"/>
          </a:xfrm>
          <a:prstGeom prst="rect">
            <a:avLst/>
          </a:prstGeom>
          <a:noFill/>
        </p:spPr>
        <p:txBody>
          <a:bodyPr wrap="square">
            <a:spAutoFit/>
          </a:bodyPr>
          <a:lstStyle/>
          <a:p>
            <a:pPr marL="0" algn="ctr" defTabSz="685800" rtl="0" eaLnBrk="1" fontAlgn="ctr" latinLnBrk="0" hangingPunct="1"/>
            <a:r>
              <a:rPr lang="en-US" sz="1400" b="1" kern="1200" dirty="0">
                <a:solidFill>
                  <a:schemeClr val="bg1"/>
                </a:solidFill>
                <a:latin typeface="+mn-lt"/>
                <a:ea typeface="+mn-ea"/>
                <a:cs typeface="+mn-cs"/>
              </a:rPr>
              <a:t>Impact Financials</a:t>
            </a:r>
          </a:p>
        </p:txBody>
      </p:sp>
      <p:cxnSp>
        <p:nvCxnSpPr>
          <p:cNvPr id="25" name="Straight Connector 24">
            <a:extLst>
              <a:ext uri="{FF2B5EF4-FFF2-40B4-BE49-F238E27FC236}">
                <a16:creationId xmlns:a16="http://schemas.microsoft.com/office/drawing/2014/main" id="{34B5BE5A-9CB1-5163-140A-F74582658B9E}"/>
              </a:ext>
            </a:extLst>
          </p:cNvPr>
          <p:cNvCxnSpPr/>
          <p:nvPr/>
        </p:nvCxnSpPr>
        <p:spPr>
          <a:xfrm>
            <a:off x="381000" y="2536825"/>
            <a:ext cx="1107563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B8DAA36-49AE-7BD0-00B5-57A0D06FE5D4}"/>
              </a:ext>
            </a:extLst>
          </p:cNvPr>
          <p:cNvCxnSpPr/>
          <p:nvPr/>
        </p:nvCxnSpPr>
        <p:spPr>
          <a:xfrm>
            <a:off x="381000" y="3714249"/>
            <a:ext cx="1107563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546FB69-FE7F-70EB-B62B-210D4C828DA0}"/>
              </a:ext>
            </a:extLst>
          </p:cNvPr>
          <p:cNvCxnSpPr/>
          <p:nvPr/>
        </p:nvCxnSpPr>
        <p:spPr>
          <a:xfrm>
            <a:off x="381000" y="4736599"/>
            <a:ext cx="1107563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8DF28E9-06FD-87A2-4D66-91990BCDB99B}"/>
              </a:ext>
            </a:extLst>
          </p:cNvPr>
          <p:cNvCxnSpPr/>
          <p:nvPr/>
        </p:nvCxnSpPr>
        <p:spPr>
          <a:xfrm>
            <a:off x="381000" y="5536699"/>
            <a:ext cx="1107563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D32FBA3-A8BA-FADA-258B-289E3B994BF8}"/>
              </a:ext>
            </a:extLst>
          </p:cNvPr>
          <p:cNvSpPr txBox="1"/>
          <p:nvPr/>
        </p:nvSpPr>
        <p:spPr>
          <a:xfrm>
            <a:off x="374031" y="2971649"/>
            <a:ext cx="1739901" cy="523220"/>
          </a:xfrm>
          <a:prstGeom prst="rect">
            <a:avLst/>
          </a:prstGeom>
          <a:noFill/>
        </p:spPr>
        <p:txBody>
          <a:bodyPr wrap="square">
            <a:spAutoFit/>
          </a:bodyPr>
          <a:lstStyle/>
          <a:p>
            <a:pPr marL="0" algn="ctr" defTabSz="685800" rtl="0" eaLnBrk="1" latinLnBrk="0" hangingPunct="1"/>
            <a:r>
              <a:rPr lang="en-US" sz="1400" b="1" kern="1200">
                <a:solidFill>
                  <a:schemeClr val="bg1"/>
                </a:solidFill>
                <a:latin typeface="+mn-lt"/>
                <a:ea typeface="+mn-ea"/>
                <a:cs typeface="+mn-cs"/>
              </a:rPr>
              <a:t>Build Strategic Capability</a:t>
            </a:r>
          </a:p>
        </p:txBody>
      </p:sp>
      <p:sp>
        <p:nvSpPr>
          <p:cNvPr id="17" name="TextBox 16">
            <a:extLst>
              <a:ext uri="{FF2B5EF4-FFF2-40B4-BE49-F238E27FC236}">
                <a16:creationId xmlns:a16="http://schemas.microsoft.com/office/drawing/2014/main" id="{58565D21-DF67-3FED-86A4-90FA16DAC24C}"/>
              </a:ext>
            </a:extLst>
          </p:cNvPr>
          <p:cNvSpPr txBox="1"/>
          <p:nvPr/>
        </p:nvSpPr>
        <p:spPr>
          <a:xfrm>
            <a:off x="387966" y="4079525"/>
            <a:ext cx="1739901" cy="523220"/>
          </a:xfrm>
          <a:prstGeom prst="rect">
            <a:avLst/>
          </a:prstGeom>
          <a:noFill/>
        </p:spPr>
        <p:txBody>
          <a:bodyPr wrap="square">
            <a:spAutoFit/>
          </a:bodyPr>
          <a:lstStyle/>
          <a:p>
            <a:pPr marL="0" algn="ctr" defTabSz="685800" rtl="0" eaLnBrk="1" latinLnBrk="0" hangingPunct="1"/>
            <a:r>
              <a:rPr lang="en-US" sz="1400" b="1" kern="1200">
                <a:solidFill>
                  <a:schemeClr val="bg1"/>
                </a:solidFill>
                <a:latin typeface="+mn-lt"/>
                <a:ea typeface="+mn-ea"/>
                <a:cs typeface="+mn-cs"/>
              </a:rPr>
              <a:t>Enhance Trial Success</a:t>
            </a:r>
          </a:p>
        </p:txBody>
      </p:sp>
      <p:sp>
        <p:nvSpPr>
          <p:cNvPr id="21" name="TextBox 20">
            <a:extLst>
              <a:ext uri="{FF2B5EF4-FFF2-40B4-BE49-F238E27FC236}">
                <a16:creationId xmlns:a16="http://schemas.microsoft.com/office/drawing/2014/main" id="{FB2216F7-0D35-FCEF-CD27-676037857B3F}"/>
              </a:ext>
            </a:extLst>
          </p:cNvPr>
          <p:cNvSpPr txBox="1"/>
          <p:nvPr/>
        </p:nvSpPr>
        <p:spPr>
          <a:xfrm>
            <a:off x="374031" y="4776128"/>
            <a:ext cx="1753836" cy="738664"/>
          </a:xfrm>
          <a:prstGeom prst="rect">
            <a:avLst/>
          </a:prstGeom>
          <a:noFill/>
        </p:spPr>
        <p:txBody>
          <a:bodyPr wrap="square">
            <a:spAutoFit/>
          </a:bodyPr>
          <a:lstStyle/>
          <a:p>
            <a:pPr marL="0" algn="ctr" defTabSz="685800" rtl="0" eaLnBrk="1" latinLnBrk="0" hangingPunct="1"/>
            <a:r>
              <a:rPr lang="en-US" sz="1400" b="1" kern="1200">
                <a:solidFill>
                  <a:schemeClr val="bg1"/>
                </a:solidFill>
                <a:latin typeface="+mn-lt"/>
                <a:ea typeface="+mn-ea"/>
                <a:cs typeface="+mn-cs"/>
              </a:rPr>
              <a:t>Improve Operational Efficiency</a:t>
            </a:r>
          </a:p>
        </p:txBody>
      </p:sp>
      <p:sp>
        <p:nvSpPr>
          <p:cNvPr id="24" name="TextBox 23">
            <a:extLst>
              <a:ext uri="{FF2B5EF4-FFF2-40B4-BE49-F238E27FC236}">
                <a16:creationId xmlns:a16="http://schemas.microsoft.com/office/drawing/2014/main" id="{FE432F08-2764-D7AF-26FF-D146316383C7}"/>
              </a:ext>
            </a:extLst>
          </p:cNvPr>
          <p:cNvSpPr txBox="1"/>
          <p:nvPr/>
        </p:nvSpPr>
        <p:spPr>
          <a:xfrm>
            <a:off x="374030" y="5579008"/>
            <a:ext cx="1739901" cy="523220"/>
          </a:xfrm>
          <a:prstGeom prst="rect">
            <a:avLst/>
          </a:prstGeom>
          <a:noFill/>
        </p:spPr>
        <p:txBody>
          <a:bodyPr wrap="square">
            <a:spAutoFit/>
          </a:bodyPr>
          <a:lstStyle/>
          <a:p>
            <a:pPr marL="0" algn="ctr" defTabSz="685800" rtl="0" eaLnBrk="1" latinLnBrk="0" hangingPunct="1"/>
            <a:r>
              <a:rPr lang="en-US" sz="1400" b="1" kern="1200">
                <a:solidFill>
                  <a:schemeClr val="bg1"/>
                </a:solidFill>
                <a:latin typeface="+mn-lt"/>
                <a:ea typeface="+mn-ea"/>
                <a:cs typeface="+mn-cs"/>
              </a:rPr>
              <a:t>Manage Enterprise Risk</a:t>
            </a:r>
          </a:p>
        </p:txBody>
      </p:sp>
      <p:sp>
        <p:nvSpPr>
          <p:cNvPr id="30" name="TextBox 29">
            <a:extLst>
              <a:ext uri="{FF2B5EF4-FFF2-40B4-BE49-F238E27FC236}">
                <a16:creationId xmlns:a16="http://schemas.microsoft.com/office/drawing/2014/main" id="{B148DCA4-3529-E840-4B6A-9472018DB180}"/>
              </a:ext>
            </a:extLst>
          </p:cNvPr>
          <p:cNvSpPr txBox="1"/>
          <p:nvPr/>
        </p:nvSpPr>
        <p:spPr>
          <a:xfrm>
            <a:off x="2314135" y="1378286"/>
            <a:ext cx="4344740" cy="1015663"/>
          </a:xfrm>
          <a:prstGeom prst="rect">
            <a:avLst/>
          </a:prstGeom>
          <a:noFill/>
        </p:spPr>
        <p:txBody>
          <a:bodyPr wrap="square">
            <a:spAutoFit/>
          </a:bodyPr>
          <a:lstStyle/>
          <a:p>
            <a:pPr marL="171450" indent="-171450">
              <a:buFont typeface="Arial" panose="020B0604020202020204" pitchFamily="34" charset="0"/>
              <a:buChar char="•"/>
            </a:pPr>
            <a:r>
              <a:rPr lang="en-US" sz="1200">
                <a:solidFill>
                  <a:srgbClr val="071D49"/>
                </a:solidFill>
              </a:rPr>
              <a:t>Streamlined toolset for Safety review to minimize onboarding </a:t>
            </a:r>
          </a:p>
          <a:p>
            <a:r>
              <a:rPr lang="en-US" sz="1200">
                <a:solidFill>
                  <a:srgbClr val="071D49"/>
                </a:solidFill>
              </a:rPr>
              <a:t>    burden and drive process compliance.</a:t>
            </a:r>
          </a:p>
          <a:p>
            <a:pPr marL="171450" lvl="0" indent="-171450">
              <a:buFont typeface="Arial" panose="020B0604020202020204" pitchFamily="34" charset="0"/>
              <a:buChar char="•"/>
            </a:pPr>
            <a:r>
              <a:rPr lang="en-US" sz="1200">
                <a:solidFill>
                  <a:srgbClr val="071D49"/>
                </a:solidFill>
              </a:rPr>
              <a:t>Identify PI referral networks to increase the productivity </a:t>
            </a:r>
          </a:p>
          <a:p>
            <a:pPr lvl="0">
              <a:buNone/>
            </a:pPr>
            <a:r>
              <a:rPr lang="en-US" sz="1200">
                <a:solidFill>
                  <a:srgbClr val="071D49"/>
                </a:solidFill>
              </a:rPr>
              <a:t>    of the sites selected for a trial</a:t>
            </a:r>
          </a:p>
        </p:txBody>
      </p:sp>
      <p:sp>
        <p:nvSpPr>
          <p:cNvPr id="31" name="TextBox 30">
            <a:extLst>
              <a:ext uri="{FF2B5EF4-FFF2-40B4-BE49-F238E27FC236}">
                <a16:creationId xmlns:a16="http://schemas.microsoft.com/office/drawing/2014/main" id="{B4077FE7-4E05-06F2-E487-26376A18FBE0}"/>
              </a:ext>
            </a:extLst>
          </p:cNvPr>
          <p:cNvSpPr txBox="1"/>
          <p:nvPr/>
        </p:nvSpPr>
        <p:spPr>
          <a:xfrm>
            <a:off x="6852110" y="1386300"/>
            <a:ext cx="4344740" cy="1200329"/>
          </a:xfrm>
          <a:prstGeom prst="rect">
            <a:avLst/>
          </a:prstGeom>
          <a:noFill/>
        </p:spPr>
        <p:txBody>
          <a:bodyPr wrap="square">
            <a:spAutoFit/>
          </a:bodyPr>
          <a:lstStyle/>
          <a:p>
            <a:pPr marL="171450" indent="-171450">
              <a:buFont typeface="Arial" panose="020B0604020202020204" pitchFamily="34" charset="0"/>
              <a:buChar char="•"/>
            </a:pPr>
            <a:r>
              <a:rPr lang="en-US" sz="1200"/>
              <a:t>Decommissioning of J-Review resulting in $500K savings per year</a:t>
            </a:r>
          </a:p>
          <a:p>
            <a:pPr marL="171450" indent="-171450">
              <a:buFont typeface="Arial" panose="020B0604020202020204" pitchFamily="34" charset="0"/>
              <a:buChar char="•"/>
            </a:pPr>
            <a:r>
              <a:rPr lang="en-US" sz="1200"/>
              <a:t>Cost avoidance of $15Mil by enabling internal capability for Anomaly Detection</a:t>
            </a:r>
          </a:p>
          <a:p>
            <a:pPr marL="171450" lvl="0" indent="-171450">
              <a:buFont typeface="Arial" panose="020B0604020202020204" pitchFamily="34" charset="0"/>
              <a:buChar char="•"/>
            </a:pPr>
            <a:r>
              <a:rPr lang="en-US" sz="1200"/>
              <a:t>Reduction of non-enrolling sites by X% translating to cost avoidance of $20,000*Y</a:t>
            </a:r>
            <a:endParaRPr lang="en-US" sz="1200">
              <a:solidFill>
                <a:srgbClr val="071D49"/>
              </a:solidFill>
            </a:endParaRPr>
          </a:p>
        </p:txBody>
      </p:sp>
      <p:sp>
        <p:nvSpPr>
          <p:cNvPr id="32" name="TextBox 31">
            <a:extLst>
              <a:ext uri="{FF2B5EF4-FFF2-40B4-BE49-F238E27FC236}">
                <a16:creationId xmlns:a16="http://schemas.microsoft.com/office/drawing/2014/main" id="{9941F3D8-BD8F-91AA-A0F7-A8974E8E9126}"/>
              </a:ext>
            </a:extLst>
          </p:cNvPr>
          <p:cNvSpPr txBox="1"/>
          <p:nvPr/>
        </p:nvSpPr>
        <p:spPr>
          <a:xfrm>
            <a:off x="2194805" y="2577937"/>
            <a:ext cx="4344740" cy="1015663"/>
          </a:xfrm>
          <a:prstGeom prst="rect">
            <a:avLst/>
          </a:prstGeom>
          <a:noFill/>
        </p:spPr>
        <p:txBody>
          <a:bodyPr wrap="square">
            <a:spAutoFit/>
          </a:bodyPr>
          <a:lstStyle/>
          <a:p>
            <a:pPr marL="171450" indent="-171450">
              <a:buFont typeface="Arial" panose="020B0604020202020204" pitchFamily="34" charset="0"/>
              <a:buChar char="•"/>
            </a:pPr>
            <a:r>
              <a:rPr lang="en-US" sz="1200"/>
              <a:t>Implementation of innovative LLM technology that has potential to expand to several use cases. Enabled reduced cycle time for insight generation to CSM/Medical Affairs.</a:t>
            </a:r>
          </a:p>
          <a:p>
            <a:pPr marL="171450" indent="-171450">
              <a:buFont typeface="Arial" panose="020B0604020202020204" pitchFamily="34" charset="0"/>
              <a:buChar char="•"/>
            </a:pPr>
            <a:r>
              <a:rPr lang="en-US" sz="1200"/>
              <a:t>Ensuring sustainability post McKinsey departure for the critical catalyst tool.</a:t>
            </a:r>
          </a:p>
        </p:txBody>
      </p:sp>
      <p:sp>
        <p:nvSpPr>
          <p:cNvPr id="33" name="TextBox 32">
            <a:extLst>
              <a:ext uri="{FF2B5EF4-FFF2-40B4-BE49-F238E27FC236}">
                <a16:creationId xmlns:a16="http://schemas.microsoft.com/office/drawing/2014/main" id="{914CE586-F184-B053-83E4-3B87794B0075}"/>
              </a:ext>
            </a:extLst>
          </p:cNvPr>
          <p:cNvSpPr txBox="1"/>
          <p:nvPr/>
        </p:nvSpPr>
        <p:spPr>
          <a:xfrm>
            <a:off x="6865666" y="2617706"/>
            <a:ext cx="4344740" cy="1015663"/>
          </a:xfrm>
          <a:prstGeom prst="rect">
            <a:avLst/>
          </a:prstGeom>
          <a:noFill/>
        </p:spPr>
        <p:txBody>
          <a:bodyPr wrap="square">
            <a:spAutoFit/>
          </a:bodyPr>
          <a:lstStyle/>
          <a:p>
            <a:pPr marL="171450" indent="-171450">
              <a:buFont typeface="Arial" panose="020B0604020202020204" pitchFamily="34" charset="0"/>
              <a:buChar char="•"/>
            </a:pPr>
            <a:r>
              <a:rPr lang="en-US" sz="1200"/>
              <a:t>Reduction in run-times from traditional NLP to LLM freeing up server capacity and reduction in run time by 90% and cycle-time from X weeks to Y days for insight delivery.</a:t>
            </a:r>
          </a:p>
          <a:p>
            <a:pPr marL="171450" indent="-171450">
              <a:buFont typeface="Arial" panose="020B0604020202020204" pitchFamily="34" charset="0"/>
              <a:buChar char="•"/>
            </a:pPr>
            <a:r>
              <a:rPr lang="en-US" sz="1200"/>
              <a:t>Significant reduction in Data Scientist costs from ~$2Mil from MCK to $250K within DSA</a:t>
            </a:r>
          </a:p>
        </p:txBody>
      </p:sp>
      <p:sp>
        <p:nvSpPr>
          <p:cNvPr id="34" name="TextBox 33">
            <a:extLst>
              <a:ext uri="{FF2B5EF4-FFF2-40B4-BE49-F238E27FC236}">
                <a16:creationId xmlns:a16="http://schemas.microsoft.com/office/drawing/2014/main" id="{01281BAB-5A15-9343-EE2C-639B347AB927}"/>
              </a:ext>
            </a:extLst>
          </p:cNvPr>
          <p:cNvSpPr txBox="1"/>
          <p:nvPr/>
        </p:nvSpPr>
        <p:spPr>
          <a:xfrm>
            <a:off x="2194805" y="3750562"/>
            <a:ext cx="4344740" cy="1015663"/>
          </a:xfrm>
          <a:prstGeom prst="rect">
            <a:avLst/>
          </a:prstGeom>
          <a:noFill/>
        </p:spPr>
        <p:txBody>
          <a:bodyPr wrap="square">
            <a:spAutoFit/>
          </a:bodyPr>
          <a:lstStyle/>
          <a:p>
            <a:pPr marL="171450" indent="-171450">
              <a:buFont typeface="Arial" panose="020B0604020202020204" pitchFamily="34" charset="0"/>
              <a:buChar char="•"/>
            </a:pPr>
            <a:r>
              <a:rPr lang="en-US" sz="1200"/>
              <a:t>Informed protocol design on the appropriate site assumptions for synovial biopsies.</a:t>
            </a:r>
          </a:p>
          <a:p>
            <a:pPr marL="171450" lvl="0" indent="-171450">
              <a:buFont typeface="Arial" panose="020B0604020202020204" pitchFamily="34" charset="0"/>
              <a:buChar char="•"/>
            </a:pPr>
            <a:endParaRPr lang="en-US" sz="1200"/>
          </a:p>
          <a:p>
            <a:pPr marL="171450" lvl="0" indent="-171450">
              <a:buFont typeface="Arial" panose="020B0604020202020204" pitchFamily="34" charset="0"/>
              <a:buChar char="•"/>
            </a:pPr>
            <a:r>
              <a:rPr lang="en-US" sz="1200" b="0" i="0" u="none" strike="noStrike" baseline="0" noProof="0">
                <a:solidFill>
                  <a:srgbClr val="081538"/>
                </a:solidFill>
                <a:latin typeface="Arial"/>
              </a:rPr>
              <a:t>Optimized site overlap and ensured increased probability of success as part of project GLOW.</a:t>
            </a:r>
            <a:endParaRPr lang="en-US" sz="1200"/>
          </a:p>
        </p:txBody>
      </p:sp>
      <p:sp>
        <p:nvSpPr>
          <p:cNvPr id="35" name="TextBox 34">
            <a:extLst>
              <a:ext uri="{FF2B5EF4-FFF2-40B4-BE49-F238E27FC236}">
                <a16:creationId xmlns:a16="http://schemas.microsoft.com/office/drawing/2014/main" id="{A88ACEC0-F14F-908E-41CB-C37170D498F8}"/>
              </a:ext>
            </a:extLst>
          </p:cNvPr>
          <p:cNvSpPr txBox="1"/>
          <p:nvPr/>
        </p:nvSpPr>
        <p:spPr>
          <a:xfrm>
            <a:off x="6865666" y="3988090"/>
            <a:ext cx="4344740" cy="461665"/>
          </a:xfrm>
          <a:prstGeom prst="rect">
            <a:avLst/>
          </a:prstGeom>
          <a:noFill/>
        </p:spPr>
        <p:txBody>
          <a:bodyPr wrap="square">
            <a:spAutoFit/>
          </a:bodyPr>
          <a:lstStyle/>
          <a:p>
            <a:pPr marL="171450" indent="-171450">
              <a:buFont typeface="Arial" panose="020B0604020202020204" pitchFamily="34" charset="0"/>
              <a:buChar char="•"/>
            </a:pPr>
            <a:r>
              <a:rPr lang="en-US" sz="1200"/>
              <a:t>Reduction of Subject discontinuations by 50% in Phase 3 relative to Phase 2 in ABBV 951</a:t>
            </a:r>
          </a:p>
        </p:txBody>
      </p:sp>
      <p:sp>
        <p:nvSpPr>
          <p:cNvPr id="36" name="TextBox 35">
            <a:extLst>
              <a:ext uri="{FF2B5EF4-FFF2-40B4-BE49-F238E27FC236}">
                <a16:creationId xmlns:a16="http://schemas.microsoft.com/office/drawing/2014/main" id="{4FDE3CAB-53D9-5EF9-53D7-0AFA20006849}"/>
              </a:ext>
            </a:extLst>
          </p:cNvPr>
          <p:cNvSpPr txBox="1"/>
          <p:nvPr/>
        </p:nvSpPr>
        <p:spPr>
          <a:xfrm>
            <a:off x="6865666" y="4748011"/>
            <a:ext cx="4344740" cy="830997"/>
          </a:xfrm>
          <a:prstGeom prst="rect">
            <a:avLst/>
          </a:prstGeom>
          <a:noFill/>
        </p:spPr>
        <p:txBody>
          <a:bodyPr wrap="square">
            <a:spAutoFit/>
          </a:bodyPr>
          <a:lstStyle/>
          <a:p>
            <a:pPr marL="171450" indent="-171450">
              <a:buFont typeface="Arial" panose="020B0604020202020204" pitchFamily="34" charset="0"/>
              <a:buChar char="•"/>
            </a:pPr>
            <a:r>
              <a:rPr lang="en-US" sz="1200"/>
              <a:t>Reduction in effort to perform safety review by ~25% across the portfolio</a:t>
            </a:r>
          </a:p>
          <a:p>
            <a:pPr marL="171450" indent="-171450">
              <a:buFont typeface="Arial" panose="020B0604020202020204" pitchFamily="34" charset="0"/>
              <a:buChar char="•"/>
            </a:pPr>
            <a:r>
              <a:rPr lang="en-US" sz="1200"/>
              <a:t>Reduction of effort by TA MD/SD to perform ongoing data monitoring</a:t>
            </a:r>
          </a:p>
        </p:txBody>
      </p:sp>
      <p:sp>
        <p:nvSpPr>
          <p:cNvPr id="37" name="TextBox 36">
            <a:extLst>
              <a:ext uri="{FF2B5EF4-FFF2-40B4-BE49-F238E27FC236}">
                <a16:creationId xmlns:a16="http://schemas.microsoft.com/office/drawing/2014/main" id="{0089FCD9-D0E3-1C62-929A-F6413943C001}"/>
              </a:ext>
            </a:extLst>
          </p:cNvPr>
          <p:cNvSpPr txBox="1"/>
          <p:nvPr/>
        </p:nvSpPr>
        <p:spPr>
          <a:xfrm>
            <a:off x="2194805" y="4949059"/>
            <a:ext cx="4344740" cy="461665"/>
          </a:xfrm>
          <a:prstGeom prst="rect">
            <a:avLst/>
          </a:prstGeom>
          <a:noFill/>
        </p:spPr>
        <p:txBody>
          <a:bodyPr wrap="square">
            <a:spAutoFit/>
          </a:bodyPr>
          <a:lstStyle/>
          <a:p>
            <a:pPr marL="171450" indent="-171450">
              <a:buFont typeface="Arial" panose="020B0604020202020204" pitchFamily="34" charset="0"/>
              <a:buChar char="•"/>
            </a:pPr>
            <a:r>
              <a:rPr lang="en-US" sz="1200"/>
              <a:t>Streamlined orchestration of site engagements between MSL and CRA roles through self-service analytics</a:t>
            </a:r>
          </a:p>
        </p:txBody>
      </p:sp>
      <p:sp>
        <p:nvSpPr>
          <p:cNvPr id="38" name="TextBox 37">
            <a:extLst>
              <a:ext uri="{FF2B5EF4-FFF2-40B4-BE49-F238E27FC236}">
                <a16:creationId xmlns:a16="http://schemas.microsoft.com/office/drawing/2014/main" id="{418E7A08-0B7B-707C-EC18-510818523F8E}"/>
              </a:ext>
            </a:extLst>
          </p:cNvPr>
          <p:cNvSpPr txBox="1"/>
          <p:nvPr/>
        </p:nvSpPr>
        <p:spPr>
          <a:xfrm>
            <a:off x="2194805" y="5560041"/>
            <a:ext cx="4344740" cy="646331"/>
          </a:xfrm>
          <a:prstGeom prst="rect">
            <a:avLst/>
          </a:prstGeom>
          <a:noFill/>
        </p:spPr>
        <p:txBody>
          <a:bodyPr wrap="square">
            <a:spAutoFit/>
          </a:bodyPr>
          <a:lstStyle/>
          <a:p>
            <a:pPr marL="171450" indent="-171450">
              <a:buFont typeface="Arial" panose="020B0604020202020204" pitchFamily="34" charset="0"/>
              <a:buChar char="•"/>
            </a:pPr>
            <a:r>
              <a:rPr lang="en-US" sz="1200"/>
              <a:t>Proactive and ongoing identification of high-risk and potential fraudulent sites preserving protocol integrity across portfolio</a:t>
            </a:r>
          </a:p>
        </p:txBody>
      </p:sp>
      <p:sp>
        <p:nvSpPr>
          <p:cNvPr id="39" name="TextBox 38">
            <a:extLst>
              <a:ext uri="{FF2B5EF4-FFF2-40B4-BE49-F238E27FC236}">
                <a16:creationId xmlns:a16="http://schemas.microsoft.com/office/drawing/2014/main" id="{11A8CF52-1D6B-EA5B-12DD-556FA01A974F}"/>
              </a:ext>
            </a:extLst>
          </p:cNvPr>
          <p:cNvSpPr txBox="1"/>
          <p:nvPr/>
        </p:nvSpPr>
        <p:spPr>
          <a:xfrm>
            <a:off x="6846287" y="5559731"/>
            <a:ext cx="4344740" cy="646331"/>
          </a:xfrm>
          <a:prstGeom prst="rect">
            <a:avLst/>
          </a:prstGeom>
          <a:noFill/>
        </p:spPr>
        <p:txBody>
          <a:bodyPr wrap="square">
            <a:spAutoFit/>
          </a:bodyPr>
          <a:lstStyle/>
          <a:p>
            <a:pPr marL="171450" indent="-171450">
              <a:buFont typeface="Arial" panose="020B0604020202020204" pitchFamily="34" charset="0"/>
              <a:buChar char="•"/>
            </a:pPr>
            <a:r>
              <a:rPr lang="en-US" sz="1200"/>
              <a:t>% of sites confirmed as requiring intervention of the sites flagged by ALFA (% True positives)</a:t>
            </a:r>
          </a:p>
          <a:p>
            <a:pPr marL="171450" lvl="0" indent="-171450">
              <a:buFont typeface="Arial" panose="020B0604020202020204" pitchFamily="34" charset="0"/>
              <a:buChar char="•"/>
            </a:pPr>
            <a:r>
              <a:rPr lang="en-US" sz="1200"/>
              <a:t>% of studies that triggered action based on QTLs</a:t>
            </a:r>
          </a:p>
        </p:txBody>
      </p:sp>
    </p:spTree>
    <p:extLst>
      <p:ext uri="{BB962C8B-B14F-4D97-AF65-F5344CB8AC3E}">
        <p14:creationId xmlns:p14="http://schemas.microsoft.com/office/powerpoint/2010/main" val="35518035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F60C907-2E8D-5168-50AF-2429D90BBFC9}"/>
              </a:ext>
            </a:extLst>
          </p:cNvPr>
          <p:cNvSpPr>
            <a:spLocks noGrp="1"/>
          </p:cNvSpPr>
          <p:nvPr>
            <p:ph type="ftr" sz="quarter" idx="3"/>
          </p:nvPr>
        </p:nvSpPr>
        <p:spPr>
          <a:xfrm>
            <a:off x="2743201" y="6432551"/>
            <a:ext cx="3138489" cy="196851"/>
          </a:xfrm>
        </p:spPr>
        <p:txBody>
          <a:bodyPr vert="horz" lIns="0" tIns="0" rIns="0" bIns="0" rtlCol="0" anchor="b">
            <a:normAutofit/>
          </a:bodyPr>
          <a:lstStyle/>
          <a:p>
            <a:pPr>
              <a:spcAft>
                <a:spcPts val="600"/>
              </a:spcAft>
            </a:pPr>
            <a:r>
              <a:rPr lang="en-GB" kern="1200">
                <a:latin typeface="+mn-lt"/>
                <a:ea typeface="+mn-ea"/>
                <a:cs typeface="+mn-cs"/>
              </a:rPr>
              <a:t>Title of Presentation © 2021</a:t>
            </a:r>
          </a:p>
        </p:txBody>
      </p:sp>
      <p:sp>
        <p:nvSpPr>
          <p:cNvPr id="8" name="Slide Number Placeholder 7">
            <a:extLst>
              <a:ext uri="{FF2B5EF4-FFF2-40B4-BE49-F238E27FC236}">
                <a16:creationId xmlns:a16="http://schemas.microsoft.com/office/drawing/2014/main" id="{8827CD90-C91A-81A4-9EF5-2499ADF6EFDD}"/>
              </a:ext>
            </a:extLst>
          </p:cNvPr>
          <p:cNvSpPr>
            <a:spLocks noGrp="1"/>
          </p:cNvSpPr>
          <p:nvPr>
            <p:ph type="sldNum" sz="quarter" idx="4"/>
          </p:nvPr>
        </p:nvSpPr>
        <p:spPr>
          <a:xfrm>
            <a:off x="6132443" y="6432550"/>
            <a:ext cx="533400" cy="196851"/>
          </a:xfrm>
        </p:spPr>
        <p:txBody>
          <a:bodyPr vert="horz" lIns="0" tIns="0" rIns="0" bIns="0" rtlCol="0" anchor="b">
            <a:normAutofit/>
          </a:bodyPr>
          <a:lstStyle/>
          <a:p>
            <a:pPr>
              <a:spcAft>
                <a:spcPts val="600"/>
              </a:spcAft>
            </a:pPr>
            <a:fld id="{33AA3FBC-51B8-426A-8893-284E5C1F6D1D}" type="slidenum">
              <a:rPr lang="en-GB" smtClean="0"/>
              <a:pPr>
                <a:spcAft>
                  <a:spcPts val="600"/>
                </a:spcAft>
              </a:pPr>
              <a:t>11</a:t>
            </a:fld>
            <a:endParaRPr lang="en-GB"/>
          </a:p>
        </p:txBody>
      </p:sp>
      <p:sp>
        <p:nvSpPr>
          <p:cNvPr id="10" name="Text Placeholder 2">
            <a:extLst>
              <a:ext uri="{FF2B5EF4-FFF2-40B4-BE49-F238E27FC236}">
                <a16:creationId xmlns:a16="http://schemas.microsoft.com/office/drawing/2014/main" id="{ABB6D65D-63E6-6146-4C32-24DA0B196386}"/>
              </a:ext>
            </a:extLst>
          </p:cNvPr>
          <p:cNvSpPr txBox="1">
            <a:spLocks/>
          </p:cNvSpPr>
          <p:nvPr/>
        </p:nvSpPr>
        <p:spPr>
          <a:xfrm>
            <a:off x="308351" y="-1119866"/>
            <a:ext cx="2765048" cy="253207"/>
          </a:xfrm>
          <a:prstGeom prst="rect">
            <a:avLst/>
          </a:prstGeom>
        </p:spPr>
        <p:txBody>
          <a:bodyPr/>
          <a:lstStyle>
            <a:lvl1pPr marL="116681" indent="-116681"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Infographics</a:t>
            </a:r>
          </a:p>
        </p:txBody>
      </p:sp>
      <p:grpSp>
        <p:nvGrpSpPr>
          <p:cNvPr id="2" name="Group 1">
            <a:extLst>
              <a:ext uri="{FF2B5EF4-FFF2-40B4-BE49-F238E27FC236}">
                <a16:creationId xmlns:a16="http://schemas.microsoft.com/office/drawing/2014/main" id="{5E63D53E-F71D-6DA7-37E4-BDDE2251E227}"/>
              </a:ext>
            </a:extLst>
          </p:cNvPr>
          <p:cNvGrpSpPr/>
          <p:nvPr/>
        </p:nvGrpSpPr>
        <p:grpSpPr>
          <a:xfrm>
            <a:off x="616008" y="369377"/>
            <a:ext cx="7552505" cy="556227"/>
            <a:chOff x="611390" y="369586"/>
            <a:chExt cx="7552505" cy="556227"/>
          </a:xfrm>
        </p:grpSpPr>
        <p:sp>
          <p:nvSpPr>
            <p:cNvPr id="3" name="Google Shape;61;p14">
              <a:extLst>
                <a:ext uri="{FF2B5EF4-FFF2-40B4-BE49-F238E27FC236}">
                  <a16:creationId xmlns:a16="http://schemas.microsoft.com/office/drawing/2014/main" id="{9F7308F8-B645-FBD6-CFBB-E531B3A812F7}"/>
                </a:ext>
              </a:extLst>
            </p:cNvPr>
            <p:cNvSpPr txBox="1">
              <a:spLocks/>
            </p:cNvSpPr>
            <p:nvPr/>
          </p:nvSpPr>
          <p:spPr>
            <a:xfrm>
              <a:off x="743364" y="369586"/>
              <a:ext cx="7420531" cy="55622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200" b="1">
                  <a:solidFill>
                    <a:srgbClr val="000000"/>
                  </a:solidFill>
                  <a:latin typeface="+mj-lt"/>
                  <a:ea typeface="League Spartan"/>
                  <a:cs typeface="Quire Sans" panose="020B0502040400020003" pitchFamily="34" charset="0"/>
                  <a:sym typeface="League Spartan"/>
                </a:rPr>
                <a:t>3 Year Road Map (draft)</a:t>
              </a:r>
              <a:endParaRPr lang="en-GB" sz="2200" b="1">
                <a:solidFill>
                  <a:srgbClr val="000000"/>
                </a:solidFill>
                <a:latin typeface="+mj-lt"/>
                <a:ea typeface="League Spartan"/>
                <a:cs typeface="Quire Sans" panose="020B0502040400020003" pitchFamily="34" charset="0"/>
                <a:sym typeface="League Spartan"/>
              </a:endParaRPr>
            </a:p>
          </p:txBody>
        </p:sp>
        <p:sp>
          <p:nvSpPr>
            <p:cNvPr id="4" name="Rectangle 3">
              <a:extLst>
                <a:ext uri="{FF2B5EF4-FFF2-40B4-BE49-F238E27FC236}">
                  <a16:creationId xmlns:a16="http://schemas.microsoft.com/office/drawing/2014/main" id="{A9CCDBCD-4D26-3E82-8FF2-24CA52A75D19}"/>
                </a:ext>
              </a:extLst>
            </p:cNvPr>
            <p:cNvSpPr/>
            <p:nvPr/>
          </p:nvSpPr>
          <p:spPr>
            <a:xfrm>
              <a:off x="611390" y="413381"/>
              <a:ext cx="131975" cy="468636"/>
            </a:xfrm>
            <a:prstGeom prst="rect">
              <a:avLst/>
            </a:prstGeom>
            <a:solidFill>
              <a:srgbClr val="081D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Quire Sans" panose="020B0502040400020003" pitchFamily="34" charset="0"/>
                <a:cs typeface="Quire Sans" panose="020B0502040400020003" pitchFamily="34" charset="0"/>
              </a:endParaRPr>
            </a:p>
          </p:txBody>
        </p:sp>
      </p:grpSp>
      <p:sp>
        <p:nvSpPr>
          <p:cNvPr id="12" name="Rectangle 11">
            <a:extLst>
              <a:ext uri="{FF2B5EF4-FFF2-40B4-BE49-F238E27FC236}">
                <a16:creationId xmlns:a16="http://schemas.microsoft.com/office/drawing/2014/main" id="{D110ACED-BA75-7C8B-686A-1EB1EE23EFB0}"/>
              </a:ext>
            </a:extLst>
          </p:cNvPr>
          <p:cNvSpPr/>
          <p:nvPr/>
        </p:nvSpPr>
        <p:spPr>
          <a:xfrm>
            <a:off x="163426" y="1556273"/>
            <a:ext cx="905164" cy="1447276"/>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2024</a:t>
            </a:r>
          </a:p>
        </p:txBody>
      </p:sp>
      <p:sp>
        <p:nvSpPr>
          <p:cNvPr id="16" name="Rectangle 15">
            <a:extLst>
              <a:ext uri="{FF2B5EF4-FFF2-40B4-BE49-F238E27FC236}">
                <a16:creationId xmlns:a16="http://schemas.microsoft.com/office/drawing/2014/main" id="{26C05F7E-2BBC-8334-D0AA-19449814DDBB}"/>
              </a:ext>
            </a:extLst>
          </p:cNvPr>
          <p:cNvSpPr/>
          <p:nvPr/>
        </p:nvSpPr>
        <p:spPr>
          <a:xfrm>
            <a:off x="1138439" y="998014"/>
            <a:ext cx="2530481" cy="473149"/>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891FDF8-89B7-5896-4D51-E55DEF46A461}"/>
              </a:ext>
            </a:extLst>
          </p:cNvPr>
          <p:cNvSpPr/>
          <p:nvPr/>
        </p:nvSpPr>
        <p:spPr>
          <a:xfrm>
            <a:off x="3740282" y="998014"/>
            <a:ext cx="2530481" cy="473149"/>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B1981F9-C50B-6D8C-7970-132B90D93C07}"/>
              </a:ext>
            </a:extLst>
          </p:cNvPr>
          <p:cNvSpPr/>
          <p:nvPr/>
        </p:nvSpPr>
        <p:spPr>
          <a:xfrm>
            <a:off x="6342125" y="998014"/>
            <a:ext cx="2530481" cy="473149"/>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9BFD3DF-BF13-3ECF-F561-7341A0B71041}"/>
              </a:ext>
            </a:extLst>
          </p:cNvPr>
          <p:cNvSpPr/>
          <p:nvPr/>
        </p:nvSpPr>
        <p:spPr>
          <a:xfrm>
            <a:off x="8943968" y="998014"/>
            <a:ext cx="2530481" cy="473149"/>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537EBCF-8D9B-A539-478E-5853D0EDA4B4}"/>
              </a:ext>
            </a:extLst>
          </p:cNvPr>
          <p:cNvSpPr/>
          <p:nvPr/>
        </p:nvSpPr>
        <p:spPr>
          <a:xfrm>
            <a:off x="163426" y="3092712"/>
            <a:ext cx="905164" cy="1447276"/>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2024</a:t>
            </a:r>
          </a:p>
        </p:txBody>
      </p:sp>
      <p:sp>
        <p:nvSpPr>
          <p:cNvPr id="22" name="Rectangle 21">
            <a:extLst>
              <a:ext uri="{FF2B5EF4-FFF2-40B4-BE49-F238E27FC236}">
                <a16:creationId xmlns:a16="http://schemas.microsoft.com/office/drawing/2014/main" id="{C65B0CE5-579F-EF5D-6935-828A014009C7}"/>
              </a:ext>
            </a:extLst>
          </p:cNvPr>
          <p:cNvSpPr/>
          <p:nvPr/>
        </p:nvSpPr>
        <p:spPr>
          <a:xfrm>
            <a:off x="163426" y="4651139"/>
            <a:ext cx="905164" cy="1447276"/>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2024</a:t>
            </a:r>
          </a:p>
        </p:txBody>
      </p:sp>
      <p:sp>
        <p:nvSpPr>
          <p:cNvPr id="23" name="Rectangle 22">
            <a:extLst>
              <a:ext uri="{FF2B5EF4-FFF2-40B4-BE49-F238E27FC236}">
                <a16:creationId xmlns:a16="http://schemas.microsoft.com/office/drawing/2014/main" id="{9774C264-8D75-7403-88A6-DE64687B7531}"/>
              </a:ext>
            </a:extLst>
          </p:cNvPr>
          <p:cNvSpPr/>
          <p:nvPr/>
        </p:nvSpPr>
        <p:spPr>
          <a:xfrm>
            <a:off x="1138439" y="1556273"/>
            <a:ext cx="2530481" cy="14472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70DFE07-4D64-C621-6043-3C6786FB430E}"/>
              </a:ext>
            </a:extLst>
          </p:cNvPr>
          <p:cNvSpPr/>
          <p:nvPr/>
        </p:nvSpPr>
        <p:spPr>
          <a:xfrm>
            <a:off x="3740282" y="1556273"/>
            <a:ext cx="2530481" cy="14472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C91B785-565F-0804-D703-5D5633C19F47}"/>
              </a:ext>
            </a:extLst>
          </p:cNvPr>
          <p:cNvSpPr/>
          <p:nvPr/>
        </p:nvSpPr>
        <p:spPr>
          <a:xfrm>
            <a:off x="6342125" y="1556273"/>
            <a:ext cx="2530481" cy="14472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BD21306-00C5-93D2-B9D2-AC7D23221892}"/>
              </a:ext>
            </a:extLst>
          </p:cNvPr>
          <p:cNvSpPr/>
          <p:nvPr/>
        </p:nvSpPr>
        <p:spPr>
          <a:xfrm>
            <a:off x="8943967" y="1556273"/>
            <a:ext cx="2530481" cy="14472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F33691D-6AA6-F60A-71A5-48EE75927CFB}"/>
              </a:ext>
            </a:extLst>
          </p:cNvPr>
          <p:cNvSpPr/>
          <p:nvPr/>
        </p:nvSpPr>
        <p:spPr>
          <a:xfrm>
            <a:off x="1138439" y="3092712"/>
            <a:ext cx="2530481" cy="14472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5508438-DC82-324A-3AC3-CF9A26F333C9}"/>
              </a:ext>
            </a:extLst>
          </p:cNvPr>
          <p:cNvSpPr/>
          <p:nvPr/>
        </p:nvSpPr>
        <p:spPr>
          <a:xfrm>
            <a:off x="3740282" y="3092712"/>
            <a:ext cx="2530481" cy="14472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F5BE733-18B0-74A8-D3C2-B05FB9BDD590}"/>
              </a:ext>
            </a:extLst>
          </p:cNvPr>
          <p:cNvSpPr/>
          <p:nvPr/>
        </p:nvSpPr>
        <p:spPr>
          <a:xfrm>
            <a:off x="6342125" y="3092712"/>
            <a:ext cx="2530481" cy="14472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A9CCF6-A822-6A5B-EABD-C8861119EB3E}"/>
              </a:ext>
            </a:extLst>
          </p:cNvPr>
          <p:cNvSpPr/>
          <p:nvPr/>
        </p:nvSpPr>
        <p:spPr>
          <a:xfrm>
            <a:off x="8943967" y="3092712"/>
            <a:ext cx="2530481" cy="14472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A05786C-8001-79D3-84EF-DE55EC0EF33A}"/>
              </a:ext>
            </a:extLst>
          </p:cNvPr>
          <p:cNvSpPr/>
          <p:nvPr/>
        </p:nvSpPr>
        <p:spPr>
          <a:xfrm>
            <a:off x="1138439" y="4651139"/>
            <a:ext cx="2530481" cy="14472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26EF30A-1D66-E763-6EE0-68738D19134E}"/>
              </a:ext>
            </a:extLst>
          </p:cNvPr>
          <p:cNvSpPr/>
          <p:nvPr/>
        </p:nvSpPr>
        <p:spPr>
          <a:xfrm>
            <a:off x="3740282" y="4651139"/>
            <a:ext cx="2530481" cy="14472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2657289-2D99-B07D-3983-4434D44C6922}"/>
              </a:ext>
            </a:extLst>
          </p:cNvPr>
          <p:cNvSpPr/>
          <p:nvPr/>
        </p:nvSpPr>
        <p:spPr>
          <a:xfrm>
            <a:off x="6342125" y="4651139"/>
            <a:ext cx="2530481" cy="14472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D7283E-C03C-C6E2-CB7D-E8708B061FF5}"/>
              </a:ext>
            </a:extLst>
          </p:cNvPr>
          <p:cNvSpPr/>
          <p:nvPr/>
        </p:nvSpPr>
        <p:spPr>
          <a:xfrm>
            <a:off x="8943967" y="4651139"/>
            <a:ext cx="2530481" cy="144727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54A504D-3775-4275-D40E-80D800247BA4}"/>
              </a:ext>
            </a:extLst>
          </p:cNvPr>
          <p:cNvSpPr txBox="1"/>
          <p:nvPr/>
        </p:nvSpPr>
        <p:spPr>
          <a:xfrm>
            <a:off x="1112907" y="1864412"/>
            <a:ext cx="2309889" cy="646331"/>
          </a:xfrm>
          <a:prstGeom prst="rect">
            <a:avLst/>
          </a:prstGeom>
          <a:noFill/>
        </p:spPr>
        <p:txBody>
          <a:bodyPr wrap="square">
            <a:spAutoFit/>
          </a:bodyPr>
          <a:lstStyle/>
          <a:p>
            <a:pPr lvl="0"/>
            <a:r>
              <a:rPr lang="en-US" sz="1200" dirty="0">
                <a:solidFill>
                  <a:schemeClr val="tx1"/>
                </a:solidFill>
                <a:latin typeface="+mj-lt"/>
                <a:cs typeface="Quire Sans"/>
              </a:rPr>
              <a:t>Identify Gaps/Opportunities and maximize on existing strengths</a:t>
            </a:r>
          </a:p>
        </p:txBody>
      </p:sp>
      <p:sp>
        <p:nvSpPr>
          <p:cNvPr id="37" name="TextBox 36">
            <a:extLst>
              <a:ext uri="{FF2B5EF4-FFF2-40B4-BE49-F238E27FC236}">
                <a16:creationId xmlns:a16="http://schemas.microsoft.com/office/drawing/2014/main" id="{BB5F7B97-B366-55EB-4F23-F518343D7350}"/>
              </a:ext>
            </a:extLst>
          </p:cNvPr>
          <p:cNvSpPr txBox="1"/>
          <p:nvPr/>
        </p:nvSpPr>
        <p:spPr>
          <a:xfrm>
            <a:off x="3786111" y="1864412"/>
            <a:ext cx="2309889" cy="646331"/>
          </a:xfrm>
          <a:prstGeom prst="rect">
            <a:avLst/>
          </a:prstGeom>
          <a:noFill/>
        </p:spPr>
        <p:txBody>
          <a:bodyPr wrap="square">
            <a:spAutoFit/>
          </a:bodyPr>
          <a:lstStyle/>
          <a:p>
            <a:pPr lvl="0"/>
            <a:r>
              <a:rPr lang="en-US" sz="1200" dirty="0">
                <a:solidFill>
                  <a:schemeClr val="tx1"/>
                </a:solidFill>
                <a:latin typeface="+mj-lt"/>
                <a:cs typeface="Quire Sans"/>
              </a:rPr>
              <a:t>GT Digital Maturity assessment across the value chain and Horizon planning</a:t>
            </a:r>
          </a:p>
        </p:txBody>
      </p:sp>
      <p:sp>
        <p:nvSpPr>
          <p:cNvPr id="38" name="TextBox 37">
            <a:extLst>
              <a:ext uri="{FF2B5EF4-FFF2-40B4-BE49-F238E27FC236}">
                <a16:creationId xmlns:a16="http://schemas.microsoft.com/office/drawing/2014/main" id="{47766CEB-122A-7FD0-49E7-4ECC2ADA20B8}"/>
              </a:ext>
            </a:extLst>
          </p:cNvPr>
          <p:cNvSpPr txBox="1"/>
          <p:nvPr/>
        </p:nvSpPr>
        <p:spPr>
          <a:xfrm>
            <a:off x="6404872" y="1864412"/>
            <a:ext cx="2309889" cy="646331"/>
          </a:xfrm>
          <a:prstGeom prst="rect">
            <a:avLst/>
          </a:prstGeom>
          <a:noFill/>
        </p:spPr>
        <p:txBody>
          <a:bodyPr wrap="square">
            <a:spAutoFit/>
          </a:bodyPr>
          <a:lstStyle/>
          <a:p>
            <a:pPr lvl="0"/>
            <a:r>
              <a:rPr lang="en-US" sz="1200" dirty="0">
                <a:solidFill>
                  <a:schemeClr val="tx1"/>
                </a:solidFill>
                <a:latin typeface="+mj-lt"/>
                <a:cs typeface="Quire Sans"/>
              </a:rPr>
              <a:t>Road map for future proofing and ongoing innovation adaptation.</a:t>
            </a:r>
          </a:p>
        </p:txBody>
      </p:sp>
      <p:sp>
        <p:nvSpPr>
          <p:cNvPr id="39" name="TextBox 38">
            <a:extLst>
              <a:ext uri="{FF2B5EF4-FFF2-40B4-BE49-F238E27FC236}">
                <a16:creationId xmlns:a16="http://schemas.microsoft.com/office/drawing/2014/main" id="{995B896B-9B3A-AEB4-1C53-A86FBD03C604}"/>
              </a:ext>
            </a:extLst>
          </p:cNvPr>
          <p:cNvSpPr txBox="1"/>
          <p:nvPr/>
        </p:nvSpPr>
        <p:spPr>
          <a:xfrm>
            <a:off x="9004904" y="1864412"/>
            <a:ext cx="2309889" cy="830997"/>
          </a:xfrm>
          <a:prstGeom prst="rect">
            <a:avLst/>
          </a:prstGeom>
          <a:noFill/>
        </p:spPr>
        <p:txBody>
          <a:bodyPr wrap="square">
            <a:spAutoFit/>
          </a:bodyPr>
          <a:lstStyle/>
          <a:p>
            <a:pPr lvl="0"/>
            <a:r>
              <a:rPr lang="en-US" sz="1200" dirty="0">
                <a:solidFill>
                  <a:schemeClr val="tx1"/>
                </a:solidFill>
                <a:latin typeface="+mj-lt"/>
                <a:cs typeface="Quire Sans"/>
              </a:rPr>
              <a:t>Advanced AI/ analytics portfolio defined across the value chain. Execute on high-value + high-</a:t>
            </a:r>
            <a:r>
              <a:rPr lang="en-US" sz="1200" dirty="0" err="1">
                <a:solidFill>
                  <a:schemeClr val="tx1"/>
                </a:solidFill>
                <a:latin typeface="+mj-lt"/>
                <a:cs typeface="Quire Sans"/>
              </a:rPr>
              <a:t>PoS</a:t>
            </a:r>
            <a:r>
              <a:rPr lang="en-US" sz="1200" dirty="0">
                <a:solidFill>
                  <a:schemeClr val="tx1"/>
                </a:solidFill>
                <a:latin typeface="+mj-lt"/>
                <a:cs typeface="Quire Sans"/>
              </a:rPr>
              <a:t> use cases</a:t>
            </a:r>
          </a:p>
        </p:txBody>
      </p:sp>
      <p:sp>
        <p:nvSpPr>
          <p:cNvPr id="40" name="TextBox 39">
            <a:extLst>
              <a:ext uri="{FF2B5EF4-FFF2-40B4-BE49-F238E27FC236}">
                <a16:creationId xmlns:a16="http://schemas.microsoft.com/office/drawing/2014/main" id="{D0C18015-3CFB-0F4D-2E9B-0227896DE1B1}"/>
              </a:ext>
            </a:extLst>
          </p:cNvPr>
          <p:cNvSpPr txBox="1"/>
          <p:nvPr/>
        </p:nvSpPr>
        <p:spPr>
          <a:xfrm>
            <a:off x="1374167" y="1121240"/>
            <a:ext cx="1940533" cy="276999"/>
          </a:xfrm>
          <a:prstGeom prst="rect">
            <a:avLst/>
          </a:prstGeom>
          <a:noFill/>
        </p:spPr>
        <p:txBody>
          <a:bodyPr wrap="square" rtlCol="0">
            <a:spAutoFit/>
          </a:bodyPr>
          <a:lstStyle/>
          <a:p>
            <a:r>
              <a:rPr lang="en-US" sz="1200" b="1" dirty="0">
                <a:solidFill>
                  <a:schemeClr val="bg1"/>
                </a:solidFill>
              </a:rPr>
              <a:t>Track 1: Data Strategy</a:t>
            </a:r>
          </a:p>
        </p:txBody>
      </p:sp>
      <p:sp>
        <p:nvSpPr>
          <p:cNvPr id="41" name="TextBox 40">
            <a:extLst>
              <a:ext uri="{FF2B5EF4-FFF2-40B4-BE49-F238E27FC236}">
                <a16:creationId xmlns:a16="http://schemas.microsoft.com/office/drawing/2014/main" id="{B41C5FBC-00E3-8A88-A103-0171C3282F8A}"/>
              </a:ext>
            </a:extLst>
          </p:cNvPr>
          <p:cNvSpPr txBox="1"/>
          <p:nvPr/>
        </p:nvSpPr>
        <p:spPr>
          <a:xfrm>
            <a:off x="3786111" y="1121240"/>
            <a:ext cx="2080163" cy="276999"/>
          </a:xfrm>
          <a:prstGeom prst="rect">
            <a:avLst/>
          </a:prstGeom>
          <a:noFill/>
        </p:spPr>
        <p:txBody>
          <a:bodyPr wrap="square" rtlCol="0">
            <a:spAutoFit/>
          </a:bodyPr>
          <a:lstStyle/>
          <a:p>
            <a:r>
              <a:rPr lang="en-US" sz="1200" b="1" dirty="0">
                <a:solidFill>
                  <a:schemeClr val="bg1"/>
                </a:solidFill>
              </a:rPr>
              <a:t>Track 2: Digital Evolution</a:t>
            </a:r>
          </a:p>
        </p:txBody>
      </p:sp>
      <p:sp>
        <p:nvSpPr>
          <p:cNvPr id="42" name="TextBox 41">
            <a:extLst>
              <a:ext uri="{FF2B5EF4-FFF2-40B4-BE49-F238E27FC236}">
                <a16:creationId xmlns:a16="http://schemas.microsoft.com/office/drawing/2014/main" id="{026AE9C0-3C0E-DA14-DA8D-750E46331AD0}"/>
              </a:ext>
            </a:extLst>
          </p:cNvPr>
          <p:cNvSpPr txBox="1"/>
          <p:nvPr/>
        </p:nvSpPr>
        <p:spPr>
          <a:xfrm>
            <a:off x="6404872" y="1121240"/>
            <a:ext cx="2430702" cy="276999"/>
          </a:xfrm>
          <a:prstGeom prst="rect">
            <a:avLst/>
          </a:prstGeom>
          <a:noFill/>
        </p:spPr>
        <p:txBody>
          <a:bodyPr wrap="square" rtlCol="0">
            <a:spAutoFit/>
          </a:bodyPr>
          <a:lstStyle/>
          <a:p>
            <a:r>
              <a:rPr lang="en-US" sz="1200" b="1" dirty="0">
                <a:solidFill>
                  <a:schemeClr val="bg1"/>
                </a:solidFill>
              </a:rPr>
              <a:t>Track 3: Tech &amp; Infrastructure</a:t>
            </a:r>
          </a:p>
        </p:txBody>
      </p:sp>
      <p:sp>
        <p:nvSpPr>
          <p:cNvPr id="43" name="TextBox 42">
            <a:extLst>
              <a:ext uri="{FF2B5EF4-FFF2-40B4-BE49-F238E27FC236}">
                <a16:creationId xmlns:a16="http://schemas.microsoft.com/office/drawing/2014/main" id="{9CFC0599-88FA-78B6-9366-1700ACD4E238}"/>
              </a:ext>
            </a:extLst>
          </p:cNvPr>
          <p:cNvSpPr txBox="1"/>
          <p:nvPr/>
        </p:nvSpPr>
        <p:spPr>
          <a:xfrm>
            <a:off x="9004904" y="997871"/>
            <a:ext cx="1940533" cy="461665"/>
          </a:xfrm>
          <a:prstGeom prst="rect">
            <a:avLst/>
          </a:prstGeom>
          <a:noFill/>
        </p:spPr>
        <p:txBody>
          <a:bodyPr wrap="square" rtlCol="0">
            <a:spAutoFit/>
          </a:bodyPr>
          <a:lstStyle/>
          <a:p>
            <a:r>
              <a:rPr lang="en-US" sz="1200" b="1" dirty="0">
                <a:solidFill>
                  <a:schemeClr val="bg1"/>
                </a:solidFill>
              </a:rPr>
              <a:t>Track 4: Advanced AI &amp; Analytics Capabilities</a:t>
            </a:r>
          </a:p>
        </p:txBody>
      </p:sp>
      <p:sp>
        <p:nvSpPr>
          <p:cNvPr id="44" name="TextBox 43">
            <a:extLst>
              <a:ext uri="{FF2B5EF4-FFF2-40B4-BE49-F238E27FC236}">
                <a16:creationId xmlns:a16="http://schemas.microsoft.com/office/drawing/2014/main" id="{E385964E-CFCD-DDFE-0547-79E75030B437}"/>
              </a:ext>
            </a:extLst>
          </p:cNvPr>
          <p:cNvSpPr txBox="1"/>
          <p:nvPr/>
        </p:nvSpPr>
        <p:spPr>
          <a:xfrm>
            <a:off x="1112907" y="3403915"/>
            <a:ext cx="2309889" cy="646331"/>
          </a:xfrm>
          <a:prstGeom prst="rect">
            <a:avLst/>
          </a:prstGeom>
          <a:noFill/>
        </p:spPr>
        <p:txBody>
          <a:bodyPr wrap="square">
            <a:spAutoFit/>
          </a:bodyPr>
          <a:lstStyle/>
          <a:p>
            <a:pPr lvl="0"/>
            <a:r>
              <a:rPr lang="en-US" sz="1200" dirty="0">
                <a:solidFill>
                  <a:schemeClr val="tx1"/>
                </a:solidFill>
                <a:latin typeface="+mj-lt"/>
                <a:cs typeface="Quire Sans"/>
              </a:rPr>
              <a:t>Address gaps and make strategic investments to codify organizational learnings </a:t>
            </a:r>
          </a:p>
        </p:txBody>
      </p:sp>
      <p:sp>
        <p:nvSpPr>
          <p:cNvPr id="45" name="TextBox 44">
            <a:extLst>
              <a:ext uri="{FF2B5EF4-FFF2-40B4-BE49-F238E27FC236}">
                <a16:creationId xmlns:a16="http://schemas.microsoft.com/office/drawing/2014/main" id="{4AFC4995-132D-2E44-B4D5-A844E8EA3B48}"/>
              </a:ext>
            </a:extLst>
          </p:cNvPr>
          <p:cNvSpPr txBox="1"/>
          <p:nvPr/>
        </p:nvSpPr>
        <p:spPr>
          <a:xfrm>
            <a:off x="3786111" y="3403915"/>
            <a:ext cx="2309889" cy="461665"/>
          </a:xfrm>
          <a:prstGeom prst="rect">
            <a:avLst/>
          </a:prstGeom>
          <a:noFill/>
        </p:spPr>
        <p:txBody>
          <a:bodyPr wrap="square">
            <a:spAutoFit/>
          </a:bodyPr>
          <a:lstStyle/>
          <a:p>
            <a:pPr lvl="0" rtl="0"/>
            <a:r>
              <a:rPr lang="en-US" sz="1200" b="0" dirty="0">
                <a:solidFill>
                  <a:schemeClr val="tx1"/>
                </a:solidFill>
                <a:latin typeface="+mj-lt"/>
                <a:cs typeface="Quire Sans"/>
              </a:rPr>
              <a:t>Horizon 1 of Digital Maturity achieved</a:t>
            </a:r>
          </a:p>
        </p:txBody>
      </p:sp>
      <p:sp>
        <p:nvSpPr>
          <p:cNvPr id="46" name="TextBox 45">
            <a:extLst>
              <a:ext uri="{FF2B5EF4-FFF2-40B4-BE49-F238E27FC236}">
                <a16:creationId xmlns:a16="http://schemas.microsoft.com/office/drawing/2014/main" id="{38DF745C-8C35-77C3-6382-E32ED99F1E77}"/>
              </a:ext>
            </a:extLst>
          </p:cNvPr>
          <p:cNvSpPr txBox="1"/>
          <p:nvPr/>
        </p:nvSpPr>
        <p:spPr>
          <a:xfrm>
            <a:off x="6404872" y="3403915"/>
            <a:ext cx="2309889" cy="646331"/>
          </a:xfrm>
          <a:prstGeom prst="rect">
            <a:avLst/>
          </a:prstGeom>
          <a:noFill/>
        </p:spPr>
        <p:txBody>
          <a:bodyPr wrap="square">
            <a:spAutoFit/>
          </a:bodyPr>
          <a:lstStyle/>
          <a:p>
            <a:pPr lvl="0"/>
            <a:r>
              <a:rPr lang="en-US" sz="1200" dirty="0">
                <a:solidFill>
                  <a:schemeClr val="tx1"/>
                </a:solidFill>
                <a:latin typeface="+mj-lt"/>
                <a:cs typeface="Quire Sans"/>
              </a:rPr>
              <a:t>Update roadmap for latest trends and execute year-2 priorities</a:t>
            </a:r>
          </a:p>
        </p:txBody>
      </p:sp>
      <p:sp>
        <p:nvSpPr>
          <p:cNvPr id="47" name="TextBox 46">
            <a:extLst>
              <a:ext uri="{FF2B5EF4-FFF2-40B4-BE49-F238E27FC236}">
                <a16:creationId xmlns:a16="http://schemas.microsoft.com/office/drawing/2014/main" id="{263CC63C-6526-45B6-9062-59E14F1B918B}"/>
              </a:ext>
            </a:extLst>
          </p:cNvPr>
          <p:cNvSpPr txBox="1"/>
          <p:nvPr/>
        </p:nvSpPr>
        <p:spPr>
          <a:xfrm>
            <a:off x="9004904" y="3403915"/>
            <a:ext cx="2309889" cy="830997"/>
          </a:xfrm>
          <a:prstGeom prst="rect">
            <a:avLst/>
          </a:prstGeom>
          <a:noFill/>
        </p:spPr>
        <p:txBody>
          <a:bodyPr wrap="square">
            <a:spAutoFit/>
          </a:bodyPr>
          <a:lstStyle/>
          <a:p>
            <a:pPr lvl="0"/>
            <a:r>
              <a:rPr lang="en-US" sz="1200" dirty="0">
                <a:solidFill>
                  <a:schemeClr val="tx1"/>
                </a:solidFill>
                <a:latin typeface="+mj-lt"/>
                <a:cs typeface="Quire Sans"/>
              </a:rPr>
              <a:t>Confirm and execute on year-2 priorities while driving continuous improvement opportunities</a:t>
            </a:r>
          </a:p>
        </p:txBody>
      </p:sp>
      <p:sp>
        <p:nvSpPr>
          <p:cNvPr id="48" name="TextBox 47">
            <a:extLst>
              <a:ext uri="{FF2B5EF4-FFF2-40B4-BE49-F238E27FC236}">
                <a16:creationId xmlns:a16="http://schemas.microsoft.com/office/drawing/2014/main" id="{55330022-B6A9-48BB-E69A-693037200BF3}"/>
              </a:ext>
            </a:extLst>
          </p:cNvPr>
          <p:cNvSpPr txBox="1"/>
          <p:nvPr/>
        </p:nvSpPr>
        <p:spPr>
          <a:xfrm>
            <a:off x="1112907" y="4975157"/>
            <a:ext cx="2309889" cy="461665"/>
          </a:xfrm>
          <a:prstGeom prst="rect">
            <a:avLst/>
          </a:prstGeom>
          <a:noFill/>
        </p:spPr>
        <p:txBody>
          <a:bodyPr wrap="square">
            <a:spAutoFit/>
          </a:bodyPr>
          <a:lstStyle/>
          <a:p>
            <a:pPr lvl="0"/>
            <a:r>
              <a:rPr lang="en-US" sz="1200" dirty="0">
                <a:solidFill>
                  <a:schemeClr val="tx1"/>
                </a:solidFill>
                <a:latin typeface="+mj-lt"/>
                <a:cs typeface="Quire Sans"/>
              </a:rPr>
              <a:t>Continuous evaluation and adaptation</a:t>
            </a:r>
          </a:p>
        </p:txBody>
      </p:sp>
      <p:sp>
        <p:nvSpPr>
          <p:cNvPr id="49" name="TextBox 48">
            <a:extLst>
              <a:ext uri="{FF2B5EF4-FFF2-40B4-BE49-F238E27FC236}">
                <a16:creationId xmlns:a16="http://schemas.microsoft.com/office/drawing/2014/main" id="{5879B011-E2D1-9695-F738-F75A3E764C77}"/>
              </a:ext>
            </a:extLst>
          </p:cNvPr>
          <p:cNvSpPr txBox="1"/>
          <p:nvPr/>
        </p:nvSpPr>
        <p:spPr>
          <a:xfrm>
            <a:off x="3786111" y="4975157"/>
            <a:ext cx="2309889" cy="461665"/>
          </a:xfrm>
          <a:prstGeom prst="rect">
            <a:avLst/>
          </a:prstGeom>
          <a:noFill/>
        </p:spPr>
        <p:txBody>
          <a:bodyPr wrap="square">
            <a:spAutoFit/>
          </a:bodyPr>
          <a:lstStyle/>
          <a:p>
            <a:pPr lvl="0"/>
            <a:r>
              <a:rPr lang="en-US" sz="1200" b="0" dirty="0">
                <a:solidFill>
                  <a:schemeClr val="tx1"/>
                </a:solidFill>
              </a:rPr>
              <a:t>Horizon 2 of Digital Maturity achieved</a:t>
            </a:r>
          </a:p>
        </p:txBody>
      </p:sp>
      <p:sp>
        <p:nvSpPr>
          <p:cNvPr id="50" name="TextBox 49">
            <a:extLst>
              <a:ext uri="{FF2B5EF4-FFF2-40B4-BE49-F238E27FC236}">
                <a16:creationId xmlns:a16="http://schemas.microsoft.com/office/drawing/2014/main" id="{F57F5E1A-61EC-D6A4-6BAA-7804BA350DD2}"/>
              </a:ext>
            </a:extLst>
          </p:cNvPr>
          <p:cNvSpPr txBox="1"/>
          <p:nvPr/>
        </p:nvSpPr>
        <p:spPr>
          <a:xfrm>
            <a:off x="6404872" y="4975157"/>
            <a:ext cx="2309889" cy="646331"/>
          </a:xfrm>
          <a:prstGeom prst="rect">
            <a:avLst/>
          </a:prstGeom>
          <a:noFill/>
        </p:spPr>
        <p:txBody>
          <a:bodyPr wrap="square">
            <a:spAutoFit/>
          </a:bodyPr>
          <a:lstStyle/>
          <a:p>
            <a:pPr lvl="0"/>
            <a:r>
              <a:rPr lang="en-US" sz="1200" dirty="0">
                <a:solidFill>
                  <a:schemeClr val="tx1"/>
                </a:solidFill>
                <a:latin typeface="+mj-lt"/>
                <a:cs typeface="Quire Sans"/>
              </a:rPr>
              <a:t>Update roadmap for latest trends and execute year-3 priorities</a:t>
            </a:r>
          </a:p>
        </p:txBody>
      </p:sp>
      <p:sp>
        <p:nvSpPr>
          <p:cNvPr id="51" name="TextBox 50">
            <a:extLst>
              <a:ext uri="{FF2B5EF4-FFF2-40B4-BE49-F238E27FC236}">
                <a16:creationId xmlns:a16="http://schemas.microsoft.com/office/drawing/2014/main" id="{B42E2D26-C6F8-298A-B7C5-244B7A73A9B8}"/>
              </a:ext>
            </a:extLst>
          </p:cNvPr>
          <p:cNvSpPr txBox="1"/>
          <p:nvPr/>
        </p:nvSpPr>
        <p:spPr>
          <a:xfrm>
            <a:off x="9004904" y="4975157"/>
            <a:ext cx="2309889" cy="830997"/>
          </a:xfrm>
          <a:prstGeom prst="rect">
            <a:avLst/>
          </a:prstGeom>
          <a:noFill/>
        </p:spPr>
        <p:txBody>
          <a:bodyPr wrap="square">
            <a:spAutoFit/>
          </a:bodyPr>
          <a:lstStyle/>
          <a:p>
            <a:pPr lvl="0" rtl="0"/>
            <a:r>
              <a:rPr lang="en-US" sz="1200" dirty="0">
                <a:solidFill>
                  <a:schemeClr val="tx1"/>
                </a:solidFill>
                <a:latin typeface="+mj-lt"/>
                <a:cs typeface="Quire Sans"/>
              </a:rPr>
              <a:t>Confirm and execute on year-3 priorities while driving continuous improvement opportunities</a:t>
            </a:r>
          </a:p>
        </p:txBody>
      </p:sp>
    </p:spTree>
    <p:extLst>
      <p:ext uri="{BB962C8B-B14F-4D97-AF65-F5344CB8AC3E}">
        <p14:creationId xmlns:p14="http://schemas.microsoft.com/office/powerpoint/2010/main" val="8746085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4DE956-FCAC-1B3F-5AC4-B9B9CB2B799F}"/>
              </a:ext>
            </a:extLst>
          </p:cNvPr>
          <p:cNvSpPr>
            <a:spLocks noGrp="1"/>
          </p:cNvSpPr>
          <p:nvPr>
            <p:ph type="ctrTitle"/>
          </p:nvPr>
        </p:nvSpPr>
        <p:spPr>
          <a:xfrm>
            <a:off x="450849" y="2694019"/>
            <a:ext cx="5535084" cy="1511372"/>
          </a:xfrm>
        </p:spPr>
        <p:txBody>
          <a:bodyPr/>
          <a:lstStyle/>
          <a:p>
            <a:r>
              <a:rPr lang="en-US" b="1" dirty="0"/>
              <a:t>Evolution Strategy for Data Science &amp; Analytics in Global Therapeutics</a:t>
            </a:r>
            <a:endParaRPr lang="en-US" dirty="0"/>
          </a:p>
        </p:txBody>
      </p:sp>
      <p:sp>
        <p:nvSpPr>
          <p:cNvPr id="7" name="Subtitle 6">
            <a:extLst>
              <a:ext uri="{FF2B5EF4-FFF2-40B4-BE49-F238E27FC236}">
                <a16:creationId xmlns:a16="http://schemas.microsoft.com/office/drawing/2014/main" id="{ADE33CA2-2DE6-0368-B677-A6716F6CED68}"/>
              </a:ext>
            </a:extLst>
          </p:cNvPr>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2D77806D-64A3-062B-636F-7EC942C749DA}"/>
              </a:ext>
            </a:extLst>
          </p:cNvPr>
          <p:cNvSpPr>
            <a:spLocks noGrp="1"/>
          </p:cNvSpPr>
          <p:nvPr>
            <p:ph type="ftr" sz="quarter" idx="4294967295"/>
          </p:nvPr>
        </p:nvSpPr>
        <p:spPr>
          <a:xfrm>
            <a:off x="0" y="6400800"/>
            <a:ext cx="3138488" cy="196850"/>
          </a:xfrm>
        </p:spPr>
        <p:txBody>
          <a:bodyPr/>
          <a:lstStyle/>
          <a:p>
            <a:r>
              <a:rPr lang="en-GB"/>
              <a:t>Title of Presentation © 2022</a:t>
            </a:r>
          </a:p>
        </p:txBody>
      </p:sp>
      <p:sp>
        <p:nvSpPr>
          <p:cNvPr id="5" name="Slide Number Placeholder 4">
            <a:extLst>
              <a:ext uri="{FF2B5EF4-FFF2-40B4-BE49-F238E27FC236}">
                <a16:creationId xmlns:a16="http://schemas.microsoft.com/office/drawing/2014/main" id="{1168D199-C68E-44AE-4F78-41E7ED18A143}"/>
              </a:ext>
            </a:extLst>
          </p:cNvPr>
          <p:cNvSpPr>
            <a:spLocks noGrp="1"/>
          </p:cNvSpPr>
          <p:nvPr>
            <p:ph type="sldNum" sz="quarter" idx="4294967295"/>
          </p:nvPr>
        </p:nvSpPr>
        <p:spPr>
          <a:xfrm>
            <a:off x="11658600" y="6432550"/>
            <a:ext cx="533400" cy="196850"/>
          </a:xfrm>
        </p:spPr>
        <p:txBody>
          <a:bodyPr/>
          <a:lstStyle/>
          <a:p>
            <a:fld id="{33AA3FBC-51B8-426A-8893-284E5C1F6D1D}" type="slidenum">
              <a:rPr lang="en-GB" smtClean="0"/>
              <a:pPr/>
              <a:t>12</a:t>
            </a:fld>
            <a:endParaRPr lang="en-GB"/>
          </a:p>
        </p:txBody>
      </p:sp>
    </p:spTree>
    <p:extLst>
      <p:ext uri="{BB962C8B-B14F-4D97-AF65-F5344CB8AC3E}">
        <p14:creationId xmlns:p14="http://schemas.microsoft.com/office/powerpoint/2010/main" val="42564139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FE6BCC-5C4C-A98D-3917-D796DB9AE4DE}"/>
              </a:ext>
            </a:extLst>
          </p:cNvPr>
          <p:cNvSpPr>
            <a:spLocks noGrp="1"/>
          </p:cNvSpPr>
          <p:nvPr>
            <p:ph type="title"/>
          </p:nvPr>
        </p:nvSpPr>
        <p:spPr>
          <a:xfrm>
            <a:off x="457199" y="331785"/>
            <a:ext cx="9991817" cy="984251"/>
          </a:xfrm>
        </p:spPr>
        <p:txBody>
          <a:bodyPr>
            <a:normAutofit fontScale="90000"/>
          </a:bodyPr>
          <a:lstStyle/>
          <a:p>
            <a:r>
              <a:rPr lang="en-US" b="1" dirty="0"/>
              <a:t>Evolution Strategy for Data Science &amp; Analytics in Global Therapeutics: </a:t>
            </a:r>
            <a:r>
              <a:rPr lang="en-US" dirty="0">
                <a:solidFill>
                  <a:schemeClr val="accent1"/>
                </a:solidFill>
              </a:rPr>
              <a:t>Strengthen Integration Across Functions</a:t>
            </a:r>
            <a:br>
              <a:rPr lang="en-US" b="1" dirty="0"/>
            </a:br>
            <a:endParaRPr lang="en-US" dirty="0"/>
          </a:p>
        </p:txBody>
      </p:sp>
      <p:sp>
        <p:nvSpPr>
          <p:cNvPr id="4" name="Footer Placeholder 3">
            <a:extLst>
              <a:ext uri="{FF2B5EF4-FFF2-40B4-BE49-F238E27FC236}">
                <a16:creationId xmlns:a16="http://schemas.microsoft.com/office/drawing/2014/main" id="{6ACFBE96-14D7-F06D-D0D8-52FB13244793}"/>
              </a:ext>
            </a:extLst>
          </p:cNvPr>
          <p:cNvSpPr>
            <a:spLocks noGrp="1"/>
          </p:cNvSpPr>
          <p:nvPr>
            <p:ph type="ftr" sz="quarter" idx="3"/>
          </p:nvPr>
        </p:nvSpPr>
        <p:spPr/>
        <p:txBody>
          <a:bodyPr/>
          <a:lstStyle/>
          <a:p>
            <a:r>
              <a:rPr lang="en-GB"/>
              <a:t>Title of Presentation © 2022</a:t>
            </a:r>
          </a:p>
        </p:txBody>
      </p:sp>
      <p:sp>
        <p:nvSpPr>
          <p:cNvPr id="5" name="Slide Number Placeholder 4">
            <a:extLst>
              <a:ext uri="{FF2B5EF4-FFF2-40B4-BE49-F238E27FC236}">
                <a16:creationId xmlns:a16="http://schemas.microsoft.com/office/drawing/2014/main" id="{5A519363-94DE-72EA-BB48-757DA9D9ED0D}"/>
              </a:ext>
            </a:extLst>
          </p:cNvPr>
          <p:cNvSpPr>
            <a:spLocks noGrp="1"/>
          </p:cNvSpPr>
          <p:nvPr>
            <p:ph type="sldNum" sz="quarter" idx="4"/>
          </p:nvPr>
        </p:nvSpPr>
        <p:spPr/>
        <p:txBody>
          <a:bodyPr/>
          <a:lstStyle/>
          <a:p>
            <a:fld id="{33AA3FBC-51B8-426A-8893-284E5C1F6D1D}" type="slidenum">
              <a:rPr lang="en-GB" smtClean="0"/>
              <a:pPr/>
              <a:t>13</a:t>
            </a:fld>
            <a:endParaRPr lang="en-GB"/>
          </a:p>
        </p:txBody>
      </p:sp>
      <p:sp>
        <p:nvSpPr>
          <p:cNvPr id="7" name="Rectangle: Rounded Corners 6">
            <a:extLst>
              <a:ext uri="{FF2B5EF4-FFF2-40B4-BE49-F238E27FC236}">
                <a16:creationId xmlns:a16="http://schemas.microsoft.com/office/drawing/2014/main" id="{AA81FF6D-B3B2-57B5-EDAA-1E6280C2B7CF}"/>
              </a:ext>
            </a:extLst>
          </p:cNvPr>
          <p:cNvSpPr/>
          <p:nvPr/>
        </p:nvSpPr>
        <p:spPr>
          <a:xfrm>
            <a:off x="552450" y="1316037"/>
            <a:ext cx="11087101" cy="984252"/>
          </a:xfrm>
          <a:prstGeom prst="roundRect">
            <a:avLst>
              <a:gd name="adj" fmla="val 12245"/>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4F0FE0D-8046-0474-A997-92EF1BEFF9D0}"/>
              </a:ext>
            </a:extLst>
          </p:cNvPr>
          <p:cNvSpPr/>
          <p:nvPr/>
        </p:nvSpPr>
        <p:spPr>
          <a:xfrm>
            <a:off x="882650" y="1104900"/>
            <a:ext cx="2324100" cy="428668"/>
          </a:xfrm>
          <a:prstGeom prst="roundRect">
            <a:avLst/>
          </a:prstGeom>
          <a:solidFill>
            <a:srgbClr val="071D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C4A95F-6A99-F62B-FAAF-32FAE951CA53}"/>
              </a:ext>
            </a:extLst>
          </p:cNvPr>
          <p:cNvSpPr txBox="1"/>
          <p:nvPr/>
        </p:nvSpPr>
        <p:spPr>
          <a:xfrm>
            <a:off x="1489901" y="1146759"/>
            <a:ext cx="1109599" cy="338554"/>
          </a:xfrm>
          <a:prstGeom prst="rect">
            <a:avLst/>
          </a:prstGeom>
          <a:noFill/>
        </p:spPr>
        <p:txBody>
          <a:bodyPr wrap="none" rtlCol="0">
            <a:spAutoFit/>
          </a:bodyPr>
          <a:lstStyle/>
          <a:p>
            <a:pPr algn="ctr"/>
            <a:r>
              <a:rPr lang="en-US" sz="1600" b="1" dirty="0">
                <a:solidFill>
                  <a:schemeClr val="bg1"/>
                </a:solidFill>
              </a:rPr>
              <a:t>Objective</a:t>
            </a:r>
          </a:p>
        </p:txBody>
      </p:sp>
      <p:sp>
        <p:nvSpPr>
          <p:cNvPr id="10" name="Rectangle: Rounded Corners 9">
            <a:extLst>
              <a:ext uri="{FF2B5EF4-FFF2-40B4-BE49-F238E27FC236}">
                <a16:creationId xmlns:a16="http://schemas.microsoft.com/office/drawing/2014/main" id="{39CD3586-6B53-893C-C7EE-D67310A7136C}"/>
              </a:ext>
            </a:extLst>
          </p:cNvPr>
          <p:cNvSpPr/>
          <p:nvPr/>
        </p:nvSpPr>
        <p:spPr>
          <a:xfrm>
            <a:off x="552450" y="2795360"/>
            <a:ext cx="11087101" cy="2320926"/>
          </a:xfrm>
          <a:prstGeom prst="roundRect">
            <a:avLst>
              <a:gd name="adj" fmla="val 636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9A3CFAA-A262-7691-FB67-4036CBAC8B42}"/>
              </a:ext>
            </a:extLst>
          </p:cNvPr>
          <p:cNvSpPr/>
          <p:nvPr/>
        </p:nvSpPr>
        <p:spPr>
          <a:xfrm>
            <a:off x="920750" y="2542926"/>
            <a:ext cx="2324100" cy="428668"/>
          </a:xfrm>
          <a:prstGeom prst="roundRect">
            <a:avLst/>
          </a:prstGeom>
          <a:solidFill>
            <a:srgbClr val="0066F5"/>
          </a:solidFill>
          <a:ln>
            <a:solidFill>
              <a:srgbClr val="0066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10E85F3-B71B-506F-35E5-7A354E2522C2}"/>
              </a:ext>
            </a:extLst>
          </p:cNvPr>
          <p:cNvSpPr txBox="1"/>
          <p:nvPr/>
        </p:nvSpPr>
        <p:spPr>
          <a:xfrm>
            <a:off x="1363696" y="2587983"/>
            <a:ext cx="1438215" cy="338554"/>
          </a:xfrm>
          <a:prstGeom prst="rect">
            <a:avLst/>
          </a:prstGeom>
          <a:noFill/>
        </p:spPr>
        <p:txBody>
          <a:bodyPr wrap="none" rtlCol="0">
            <a:spAutoFit/>
          </a:bodyPr>
          <a:lstStyle/>
          <a:p>
            <a:pPr algn="ctr"/>
            <a:r>
              <a:rPr lang="en-US" sz="1600" b="1" dirty="0">
                <a:solidFill>
                  <a:schemeClr val="bg1"/>
                </a:solidFill>
              </a:rPr>
              <a:t>Action Steps</a:t>
            </a:r>
          </a:p>
        </p:txBody>
      </p:sp>
      <p:sp>
        <p:nvSpPr>
          <p:cNvPr id="13" name="TextBox 12">
            <a:extLst>
              <a:ext uri="{FF2B5EF4-FFF2-40B4-BE49-F238E27FC236}">
                <a16:creationId xmlns:a16="http://schemas.microsoft.com/office/drawing/2014/main" id="{50456CAA-6601-F76C-5225-8BB7D4DDE327}"/>
              </a:ext>
            </a:extLst>
          </p:cNvPr>
          <p:cNvSpPr txBox="1"/>
          <p:nvPr/>
        </p:nvSpPr>
        <p:spPr>
          <a:xfrm>
            <a:off x="704850" y="1644424"/>
            <a:ext cx="10814050" cy="715581"/>
          </a:xfrm>
          <a:prstGeom prst="rect">
            <a:avLst/>
          </a:prstGeom>
          <a:noFill/>
        </p:spPr>
        <p:txBody>
          <a:bodyPr wrap="square" rtlCol="0">
            <a:spAutoFit/>
          </a:bodyPr>
          <a:lstStyle/>
          <a:p>
            <a:r>
              <a:rPr lang="en-US" dirty="0"/>
              <a:t>Deepen the integration of the data science function with other clinical development processes and expand its influence on other areas within GT.</a:t>
            </a:r>
          </a:p>
          <a:p>
            <a:endParaRPr lang="en-US" dirty="0"/>
          </a:p>
        </p:txBody>
      </p:sp>
      <p:sp>
        <p:nvSpPr>
          <p:cNvPr id="14" name="TextBox 13">
            <a:extLst>
              <a:ext uri="{FF2B5EF4-FFF2-40B4-BE49-F238E27FC236}">
                <a16:creationId xmlns:a16="http://schemas.microsoft.com/office/drawing/2014/main" id="{8AB0ADF3-FC8A-315A-465C-8A32578F86DC}"/>
              </a:ext>
            </a:extLst>
          </p:cNvPr>
          <p:cNvSpPr txBox="1"/>
          <p:nvPr/>
        </p:nvSpPr>
        <p:spPr>
          <a:xfrm>
            <a:off x="134982" y="3292300"/>
            <a:ext cx="10636250" cy="1546577"/>
          </a:xfrm>
          <a:prstGeom prst="rect">
            <a:avLst/>
          </a:prstGeom>
          <a:noFill/>
        </p:spPr>
        <p:txBody>
          <a:bodyPr wrap="square" rtlCol="0">
            <a:spAutoFit/>
          </a:bodyPr>
          <a:lstStyle/>
          <a:p>
            <a:pPr marL="971550" lvl="2" indent="-285750">
              <a:buFont typeface="Arial" panose="020B0604020202020204" pitchFamily="34" charset="0"/>
              <a:buChar char="•"/>
            </a:pPr>
            <a:r>
              <a:rPr lang="en-US" dirty="0"/>
              <a:t>Establish cross-functional teams consisting of data scientists, clinical &amp; medical stakeholders to foster collaborative projects and initiatives.</a:t>
            </a:r>
          </a:p>
          <a:p>
            <a:pPr marL="971550" lvl="2" indent="-285750">
              <a:buFont typeface="Arial" panose="020B0604020202020204" pitchFamily="34" charset="0"/>
              <a:buChar char="•"/>
            </a:pPr>
            <a:r>
              <a:rPr lang="en-US" dirty="0"/>
              <a:t>Integrate data insights into all stages of clinical development and medical strategy to ensure data-driven decision-making becomes a norm.</a:t>
            </a:r>
          </a:p>
          <a:p>
            <a:pPr marL="971550" lvl="2" indent="-285750">
              <a:buFont typeface="Arial" panose="020B0604020202020204" pitchFamily="34" charset="0"/>
              <a:buChar char="•"/>
            </a:pPr>
            <a:r>
              <a:rPr lang="en-US" dirty="0"/>
              <a:t>Enhance data connectivity and interoperability across different therapeutic areas and business units to streamline information flow and increase efficiency.</a:t>
            </a:r>
          </a:p>
          <a:p>
            <a:endParaRPr lang="en-US" dirty="0"/>
          </a:p>
        </p:txBody>
      </p:sp>
    </p:spTree>
    <p:extLst>
      <p:ext uri="{BB962C8B-B14F-4D97-AF65-F5344CB8AC3E}">
        <p14:creationId xmlns:p14="http://schemas.microsoft.com/office/powerpoint/2010/main" val="32259299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CB02D-B40F-9973-EDAB-AAE9D8733B20}"/>
              </a:ext>
            </a:extLst>
          </p:cNvPr>
          <p:cNvSpPr>
            <a:spLocks noGrp="1"/>
          </p:cNvSpPr>
          <p:nvPr>
            <p:ph type="title"/>
          </p:nvPr>
        </p:nvSpPr>
        <p:spPr>
          <a:xfrm>
            <a:off x="457200" y="331785"/>
            <a:ext cx="10364680" cy="984251"/>
          </a:xfrm>
        </p:spPr>
        <p:txBody>
          <a:bodyPr>
            <a:normAutofit/>
          </a:bodyPr>
          <a:lstStyle/>
          <a:p>
            <a:r>
              <a:rPr lang="en-US" b="1"/>
              <a:t>Evolution Strategy for Data Science &amp; Analytics in Global Therapeutics: </a:t>
            </a:r>
            <a:r>
              <a:rPr lang="en-US">
                <a:solidFill>
                  <a:schemeClr val="accent1"/>
                </a:solidFill>
              </a:rPr>
              <a:t>Expand Scope and Scale of Data Applications</a:t>
            </a:r>
          </a:p>
        </p:txBody>
      </p:sp>
      <p:sp>
        <p:nvSpPr>
          <p:cNvPr id="4" name="Footer Placeholder 3">
            <a:extLst>
              <a:ext uri="{FF2B5EF4-FFF2-40B4-BE49-F238E27FC236}">
                <a16:creationId xmlns:a16="http://schemas.microsoft.com/office/drawing/2014/main" id="{79A77752-0B0C-01E1-4C6C-65A61B31DE7D}"/>
              </a:ext>
            </a:extLst>
          </p:cNvPr>
          <p:cNvSpPr>
            <a:spLocks noGrp="1"/>
          </p:cNvSpPr>
          <p:nvPr>
            <p:ph type="ftr" sz="quarter" idx="3"/>
          </p:nvPr>
        </p:nvSpPr>
        <p:spPr/>
        <p:txBody>
          <a:bodyPr/>
          <a:lstStyle/>
          <a:p>
            <a:r>
              <a:rPr lang="en-GB"/>
              <a:t>Title of Presentation © 2022</a:t>
            </a:r>
          </a:p>
        </p:txBody>
      </p:sp>
      <p:sp>
        <p:nvSpPr>
          <p:cNvPr id="5" name="Slide Number Placeholder 4">
            <a:extLst>
              <a:ext uri="{FF2B5EF4-FFF2-40B4-BE49-F238E27FC236}">
                <a16:creationId xmlns:a16="http://schemas.microsoft.com/office/drawing/2014/main" id="{38A738FA-46BB-8A6B-CF29-FCD392B9FF6C}"/>
              </a:ext>
            </a:extLst>
          </p:cNvPr>
          <p:cNvSpPr>
            <a:spLocks noGrp="1"/>
          </p:cNvSpPr>
          <p:nvPr>
            <p:ph type="sldNum" sz="quarter" idx="4"/>
          </p:nvPr>
        </p:nvSpPr>
        <p:spPr/>
        <p:txBody>
          <a:bodyPr/>
          <a:lstStyle/>
          <a:p>
            <a:fld id="{33AA3FBC-51B8-426A-8893-284E5C1F6D1D}" type="slidenum">
              <a:rPr lang="en-GB" smtClean="0"/>
              <a:pPr/>
              <a:t>14</a:t>
            </a:fld>
            <a:endParaRPr lang="en-GB"/>
          </a:p>
        </p:txBody>
      </p:sp>
      <p:sp>
        <p:nvSpPr>
          <p:cNvPr id="9" name="Rectangle: Rounded Corners 8">
            <a:extLst>
              <a:ext uri="{FF2B5EF4-FFF2-40B4-BE49-F238E27FC236}">
                <a16:creationId xmlns:a16="http://schemas.microsoft.com/office/drawing/2014/main" id="{5EDBD6BE-A781-3DB3-2994-5A2DC4034AF5}"/>
              </a:ext>
            </a:extLst>
          </p:cNvPr>
          <p:cNvSpPr/>
          <p:nvPr/>
        </p:nvSpPr>
        <p:spPr>
          <a:xfrm>
            <a:off x="552450" y="1316037"/>
            <a:ext cx="11087101" cy="868364"/>
          </a:xfrm>
          <a:prstGeom prst="roundRect">
            <a:avLst>
              <a:gd name="adj" fmla="val 12245"/>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CB98DE0-5962-CC5F-F86E-6BC6FF461AE1}"/>
              </a:ext>
            </a:extLst>
          </p:cNvPr>
          <p:cNvSpPr/>
          <p:nvPr/>
        </p:nvSpPr>
        <p:spPr>
          <a:xfrm>
            <a:off x="882650" y="1104900"/>
            <a:ext cx="2324100" cy="428668"/>
          </a:xfrm>
          <a:prstGeom prst="roundRect">
            <a:avLst/>
          </a:prstGeom>
          <a:solidFill>
            <a:srgbClr val="071D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09C3A-6CE0-BCE1-434D-3A27EFEDAC98}"/>
              </a:ext>
            </a:extLst>
          </p:cNvPr>
          <p:cNvSpPr txBox="1"/>
          <p:nvPr/>
        </p:nvSpPr>
        <p:spPr>
          <a:xfrm>
            <a:off x="1489901" y="1146759"/>
            <a:ext cx="1109599" cy="338554"/>
          </a:xfrm>
          <a:prstGeom prst="rect">
            <a:avLst/>
          </a:prstGeom>
          <a:noFill/>
        </p:spPr>
        <p:txBody>
          <a:bodyPr wrap="none" rtlCol="0">
            <a:spAutoFit/>
          </a:bodyPr>
          <a:lstStyle/>
          <a:p>
            <a:pPr algn="ctr"/>
            <a:r>
              <a:rPr lang="en-US" sz="1600" b="1" dirty="0">
                <a:solidFill>
                  <a:schemeClr val="bg1"/>
                </a:solidFill>
              </a:rPr>
              <a:t>Objective</a:t>
            </a:r>
          </a:p>
        </p:txBody>
      </p:sp>
      <p:sp>
        <p:nvSpPr>
          <p:cNvPr id="12" name="TextBox 11">
            <a:extLst>
              <a:ext uri="{FF2B5EF4-FFF2-40B4-BE49-F238E27FC236}">
                <a16:creationId xmlns:a16="http://schemas.microsoft.com/office/drawing/2014/main" id="{E35237C4-F6FF-411E-322F-A6A985064B5D}"/>
              </a:ext>
            </a:extLst>
          </p:cNvPr>
          <p:cNvSpPr txBox="1"/>
          <p:nvPr/>
        </p:nvSpPr>
        <p:spPr>
          <a:xfrm>
            <a:off x="704850" y="1549400"/>
            <a:ext cx="10814050" cy="507831"/>
          </a:xfrm>
          <a:prstGeom prst="rect">
            <a:avLst/>
          </a:prstGeom>
          <a:noFill/>
        </p:spPr>
        <p:txBody>
          <a:bodyPr wrap="square" rtlCol="0">
            <a:spAutoFit/>
          </a:bodyPr>
          <a:lstStyle/>
          <a:p>
            <a:r>
              <a:rPr lang="en-US" dirty="0"/>
              <a:t>Broaden the application of data science to cover more areas within GT, including clinical research, regulatory affairs, and patient engagement.</a:t>
            </a:r>
          </a:p>
        </p:txBody>
      </p:sp>
      <p:sp>
        <p:nvSpPr>
          <p:cNvPr id="13" name="Rectangle: Rounded Corners 12">
            <a:extLst>
              <a:ext uri="{FF2B5EF4-FFF2-40B4-BE49-F238E27FC236}">
                <a16:creationId xmlns:a16="http://schemas.microsoft.com/office/drawing/2014/main" id="{24FAC136-8DEA-B82B-B995-7BAD994322AF}"/>
              </a:ext>
            </a:extLst>
          </p:cNvPr>
          <p:cNvSpPr/>
          <p:nvPr/>
        </p:nvSpPr>
        <p:spPr>
          <a:xfrm>
            <a:off x="552450" y="2514600"/>
            <a:ext cx="11087101" cy="3657600"/>
          </a:xfrm>
          <a:prstGeom prst="roundRect">
            <a:avLst>
              <a:gd name="adj" fmla="val 3591"/>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9D98F85-0396-343D-CB56-A3CDC5271D1E}"/>
              </a:ext>
            </a:extLst>
          </p:cNvPr>
          <p:cNvSpPr/>
          <p:nvPr/>
        </p:nvSpPr>
        <p:spPr>
          <a:xfrm>
            <a:off x="920750" y="2309788"/>
            <a:ext cx="2324100" cy="428668"/>
          </a:xfrm>
          <a:prstGeom prst="roundRect">
            <a:avLst/>
          </a:prstGeom>
          <a:solidFill>
            <a:srgbClr val="0066F5"/>
          </a:solidFill>
          <a:ln>
            <a:solidFill>
              <a:srgbClr val="0066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FC92DC-6B02-D60E-99F7-99FCD67B03FA}"/>
              </a:ext>
            </a:extLst>
          </p:cNvPr>
          <p:cNvSpPr txBox="1"/>
          <p:nvPr/>
        </p:nvSpPr>
        <p:spPr>
          <a:xfrm>
            <a:off x="1363696" y="2354845"/>
            <a:ext cx="1438215" cy="338554"/>
          </a:xfrm>
          <a:prstGeom prst="rect">
            <a:avLst/>
          </a:prstGeom>
          <a:noFill/>
        </p:spPr>
        <p:txBody>
          <a:bodyPr wrap="none" rtlCol="0">
            <a:spAutoFit/>
          </a:bodyPr>
          <a:lstStyle/>
          <a:p>
            <a:pPr algn="ctr"/>
            <a:r>
              <a:rPr lang="en-US" sz="1600" b="1" dirty="0">
                <a:solidFill>
                  <a:schemeClr val="bg1"/>
                </a:solidFill>
              </a:rPr>
              <a:t>Action Steps</a:t>
            </a:r>
          </a:p>
        </p:txBody>
      </p:sp>
      <p:sp>
        <p:nvSpPr>
          <p:cNvPr id="16" name="TextBox 15">
            <a:extLst>
              <a:ext uri="{FF2B5EF4-FFF2-40B4-BE49-F238E27FC236}">
                <a16:creationId xmlns:a16="http://schemas.microsoft.com/office/drawing/2014/main" id="{CE921D8B-A0ED-6474-AFD7-8B2D9A8EC3D6}"/>
              </a:ext>
            </a:extLst>
          </p:cNvPr>
          <p:cNvSpPr txBox="1"/>
          <p:nvPr/>
        </p:nvSpPr>
        <p:spPr>
          <a:xfrm>
            <a:off x="374650" y="2883393"/>
            <a:ext cx="10966450" cy="3000821"/>
          </a:xfrm>
          <a:prstGeom prst="rect">
            <a:avLst/>
          </a:prstGeom>
          <a:noFill/>
        </p:spPr>
        <p:txBody>
          <a:bodyPr wrap="square" rtlCol="0">
            <a:spAutoFit/>
          </a:bodyPr>
          <a:lstStyle/>
          <a:p>
            <a:pPr lvl="1"/>
            <a:r>
              <a:rPr lang="en-US" b="1" dirty="0"/>
              <a:t>Productionize, scale and sustain data science products </a:t>
            </a:r>
            <a:r>
              <a:rPr lang="en-US" dirty="0"/>
              <a:t>to utilize real-time data analytics for continuous monitoring and adaptation of clinical trials. Implement machine learning algorithms to refine patient segmentation and personalized medicine approaches.</a:t>
            </a:r>
          </a:p>
          <a:p>
            <a:pPr lvl="1"/>
            <a:r>
              <a:rPr lang="en-US" b="1" dirty="0"/>
              <a:t>Evolve Predictive Models:</a:t>
            </a:r>
          </a:p>
          <a:p>
            <a:pPr lvl="2"/>
            <a:r>
              <a:rPr lang="en-US" dirty="0"/>
              <a:t>Build and deploy predictive models to optimize trial design, improve asset oversight, and enhance scenario planning. </a:t>
            </a:r>
          </a:p>
          <a:p>
            <a:pPr lvl="2"/>
            <a:r>
              <a:rPr lang="en-US" dirty="0"/>
              <a:t>Utilize predictive analytics to better understand and anticipate trial outcomes, facilitating more informed decision-making processes.</a:t>
            </a:r>
          </a:p>
          <a:p>
            <a:pPr lvl="1"/>
            <a:r>
              <a:rPr lang="en-US" b="1" dirty="0"/>
              <a:t>Implement Real-Time Data Analytics:</a:t>
            </a:r>
          </a:p>
          <a:p>
            <a:pPr lvl="2"/>
            <a:r>
              <a:rPr lang="en-US" dirty="0"/>
              <a:t>Adopt real-time data analytics to continuously monitor and adapt clinical trials. Develop dynamic models that can respond to real-time data inputs, allowing for immediate adjustments in trial execution based on emerging data.</a:t>
            </a:r>
          </a:p>
          <a:p>
            <a:pPr lvl="2"/>
            <a:r>
              <a:rPr lang="en-US" dirty="0"/>
              <a:t>Enhance safety surveillance and risk prediction models to promptly address potential issues during trials</a:t>
            </a:r>
          </a:p>
          <a:p>
            <a:pPr lvl="1"/>
            <a:r>
              <a:rPr lang="en-US" b="1" dirty="0"/>
              <a:t>Refine Patient Segmentation and Personalized Medicine Approaches:</a:t>
            </a:r>
          </a:p>
          <a:p>
            <a:pPr lvl="2"/>
            <a:r>
              <a:rPr lang="en-US" dirty="0"/>
              <a:t>Use ML/DS to refine patient segmentation, improving the identification of subpopulations that may benefit from targeted therapies.</a:t>
            </a:r>
          </a:p>
          <a:p>
            <a:pPr lvl="2"/>
            <a:r>
              <a:rPr lang="en-US" dirty="0"/>
              <a:t>Further develop personalized medicine approaches by integrating diverse data sources, including biomarker data and external insights, to tailor treatments to individual patient needs effectively.</a:t>
            </a:r>
          </a:p>
          <a:p>
            <a:endParaRPr lang="en-US" dirty="0"/>
          </a:p>
        </p:txBody>
      </p:sp>
    </p:spTree>
    <p:extLst>
      <p:ext uri="{BB962C8B-B14F-4D97-AF65-F5344CB8AC3E}">
        <p14:creationId xmlns:p14="http://schemas.microsoft.com/office/powerpoint/2010/main" val="27282183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DAFA22-01C3-6851-052F-CAFD2467E272}"/>
              </a:ext>
            </a:extLst>
          </p:cNvPr>
          <p:cNvSpPr>
            <a:spLocks noGrp="1"/>
          </p:cNvSpPr>
          <p:nvPr>
            <p:ph type="title"/>
          </p:nvPr>
        </p:nvSpPr>
        <p:spPr>
          <a:xfrm>
            <a:off x="457199" y="331785"/>
            <a:ext cx="10391313" cy="984251"/>
          </a:xfrm>
        </p:spPr>
        <p:txBody>
          <a:bodyPr>
            <a:normAutofit/>
          </a:bodyPr>
          <a:lstStyle/>
          <a:p>
            <a:r>
              <a:rPr lang="en-US" b="1"/>
              <a:t>Evolution Strategy for Data Science &amp; Analytics in Global Therapeutics: </a:t>
            </a:r>
            <a:r>
              <a:rPr lang="en-US" b="1">
                <a:solidFill>
                  <a:schemeClr val="accent1"/>
                </a:solidFill>
              </a:rPr>
              <a:t>Advanced Technology  </a:t>
            </a:r>
            <a:endParaRPr lang="en-US">
              <a:solidFill>
                <a:schemeClr val="accent1"/>
              </a:solidFill>
            </a:endParaRPr>
          </a:p>
        </p:txBody>
      </p:sp>
      <p:sp>
        <p:nvSpPr>
          <p:cNvPr id="4" name="Footer Placeholder 3">
            <a:extLst>
              <a:ext uri="{FF2B5EF4-FFF2-40B4-BE49-F238E27FC236}">
                <a16:creationId xmlns:a16="http://schemas.microsoft.com/office/drawing/2014/main" id="{3F3199EB-6197-F0C0-4246-F955A491F651}"/>
              </a:ext>
            </a:extLst>
          </p:cNvPr>
          <p:cNvSpPr>
            <a:spLocks noGrp="1"/>
          </p:cNvSpPr>
          <p:nvPr>
            <p:ph type="ftr" sz="quarter" idx="3"/>
          </p:nvPr>
        </p:nvSpPr>
        <p:spPr/>
        <p:txBody>
          <a:bodyPr/>
          <a:lstStyle/>
          <a:p>
            <a:r>
              <a:rPr lang="en-GB"/>
              <a:t>Title of Presentation © 2022</a:t>
            </a:r>
          </a:p>
        </p:txBody>
      </p:sp>
      <p:sp>
        <p:nvSpPr>
          <p:cNvPr id="5" name="Slide Number Placeholder 4">
            <a:extLst>
              <a:ext uri="{FF2B5EF4-FFF2-40B4-BE49-F238E27FC236}">
                <a16:creationId xmlns:a16="http://schemas.microsoft.com/office/drawing/2014/main" id="{F537E380-155E-7930-3BEE-0741221FE4DD}"/>
              </a:ext>
            </a:extLst>
          </p:cNvPr>
          <p:cNvSpPr>
            <a:spLocks noGrp="1"/>
          </p:cNvSpPr>
          <p:nvPr>
            <p:ph type="sldNum" sz="quarter" idx="4"/>
          </p:nvPr>
        </p:nvSpPr>
        <p:spPr/>
        <p:txBody>
          <a:bodyPr/>
          <a:lstStyle/>
          <a:p>
            <a:fld id="{33AA3FBC-51B8-426A-8893-284E5C1F6D1D}" type="slidenum">
              <a:rPr lang="en-GB" smtClean="0"/>
              <a:pPr/>
              <a:t>15</a:t>
            </a:fld>
            <a:endParaRPr lang="en-GB"/>
          </a:p>
        </p:txBody>
      </p:sp>
      <p:sp>
        <p:nvSpPr>
          <p:cNvPr id="7" name="Rectangle: Rounded Corners 6">
            <a:extLst>
              <a:ext uri="{FF2B5EF4-FFF2-40B4-BE49-F238E27FC236}">
                <a16:creationId xmlns:a16="http://schemas.microsoft.com/office/drawing/2014/main" id="{AEC3B829-D00A-0F32-9CFC-CC8876FD177A}"/>
              </a:ext>
            </a:extLst>
          </p:cNvPr>
          <p:cNvSpPr/>
          <p:nvPr/>
        </p:nvSpPr>
        <p:spPr>
          <a:xfrm>
            <a:off x="552450" y="1316037"/>
            <a:ext cx="11087101" cy="773114"/>
          </a:xfrm>
          <a:prstGeom prst="roundRect">
            <a:avLst>
              <a:gd name="adj" fmla="val 12245"/>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5E39113-F973-EC07-C9A2-DBC34B3577EA}"/>
              </a:ext>
            </a:extLst>
          </p:cNvPr>
          <p:cNvSpPr/>
          <p:nvPr/>
        </p:nvSpPr>
        <p:spPr>
          <a:xfrm>
            <a:off x="882650" y="1104900"/>
            <a:ext cx="2324100" cy="428668"/>
          </a:xfrm>
          <a:prstGeom prst="roundRect">
            <a:avLst/>
          </a:prstGeom>
          <a:solidFill>
            <a:srgbClr val="071D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19C69CF-6956-C146-0FA4-0079535EB919}"/>
              </a:ext>
            </a:extLst>
          </p:cNvPr>
          <p:cNvSpPr txBox="1"/>
          <p:nvPr/>
        </p:nvSpPr>
        <p:spPr>
          <a:xfrm>
            <a:off x="1489901" y="1146759"/>
            <a:ext cx="1109599" cy="338554"/>
          </a:xfrm>
          <a:prstGeom prst="rect">
            <a:avLst/>
          </a:prstGeom>
          <a:noFill/>
        </p:spPr>
        <p:txBody>
          <a:bodyPr wrap="none" rtlCol="0">
            <a:spAutoFit/>
          </a:bodyPr>
          <a:lstStyle/>
          <a:p>
            <a:pPr algn="ctr"/>
            <a:r>
              <a:rPr lang="en-US" sz="1600" b="1" dirty="0">
                <a:solidFill>
                  <a:schemeClr val="bg1"/>
                </a:solidFill>
              </a:rPr>
              <a:t>Objective</a:t>
            </a:r>
          </a:p>
        </p:txBody>
      </p:sp>
      <p:sp>
        <p:nvSpPr>
          <p:cNvPr id="11" name="TextBox 10">
            <a:extLst>
              <a:ext uri="{FF2B5EF4-FFF2-40B4-BE49-F238E27FC236}">
                <a16:creationId xmlns:a16="http://schemas.microsoft.com/office/drawing/2014/main" id="{8B18D425-47B4-EB64-6511-9A2BB97AD989}"/>
              </a:ext>
            </a:extLst>
          </p:cNvPr>
          <p:cNvSpPr txBox="1"/>
          <p:nvPr/>
        </p:nvSpPr>
        <p:spPr>
          <a:xfrm>
            <a:off x="776431" y="1605069"/>
            <a:ext cx="10534650" cy="300082"/>
          </a:xfrm>
          <a:prstGeom prst="rect">
            <a:avLst/>
          </a:prstGeom>
          <a:noFill/>
        </p:spPr>
        <p:txBody>
          <a:bodyPr wrap="square">
            <a:spAutoFit/>
          </a:bodyPr>
          <a:lstStyle/>
          <a:p>
            <a:r>
              <a:rPr lang="en-US" dirty="0"/>
              <a:t>Continuously update and advance the technological tools and platforms used by the data science team to maintain a competitive edge</a:t>
            </a:r>
          </a:p>
        </p:txBody>
      </p:sp>
      <p:sp>
        <p:nvSpPr>
          <p:cNvPr id="12" name="Rectangle: Rounded Corners 11">
            <a:extLst>
              <a:ext uri="{FF2B5EF4-FFF2-40B4-BE49-F238E27FC236}">
                <a16:creationId xmlns:a16="http://schemas.microsoft.com/office/drawing/2014/main" id="{A08611BD-EF3C-1110-7C3E-FBBF244A22CA}"/>
              </a:ext>
            </a:extLst>
          </p:cNvPr>
          <p:cNvSpPr/>
          <p:nvPr/>
        </p:nvSpPr>
        <p:spPr>
          <a:xfrm>
            <a:off x="552450" y="2514600"/>
            <a:ext cx="11087101" cy="2584448"/>
          </a:xfrm>
          <a:prstGeom prst="roundRect">
            <a:avLst>
              <a:gd name="adj" fmla="val 3591"/>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038B1C1F-48A8-6C64-DB19-96B86044F46A}"/>
              </a:ext>
            </a:extLst>
          </p:cNvPr>
          <p:cNvSpPr/>
          <p:nvPr/>
        </p:nvSpPr>
        <p:spPr>
          <a:xfrm>
            <a:off x="920750" y="2309788"/>
            <a:ext cx="2324100" cy="428668"/>
          </a:xfrm>
          <a:prstGeom prst="roundRect">
            <a:avLst/>
          </a:prstGeom>
          <a:solidFill>
            <a:srgbClr val="0066F5"/>
          </a:solidFill>
          <a:ln>
            <a:solidFill>
              <a:srgbClr val="0066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3AF43C2-86F0-6E32-8A34-5AE07FB795C9}"/>
              </a:ext>
            </a:extLst>
          </p:cNvPr>
          <p:cNvSpPr txBox="1"/>
          <p:nvPr/>
        </p:nvSpPr>
        <p:spPr>
          <a:xfrm>
            <a:off x="1363696" y="2354845"/>
            <a:ext cx="1438215" cy="338554"/>
          </a:xfrm>
          <a:prstGeom prst="rect">
            <a:avLst/>
          </a:prstGeom>
          <a:noFill/>
        </p:spPr>
        <p:txBody>
          <a:bodyPr wrap="none" rtlCol="0">
            <a:spAutoFit/>
          </a:bodyPr>
          <a:lstStyle/>
          <a:p>
            <a:pPr algn="ctr"/>
            <a:r>
              <a:rPr lang="en-US" sz="1600" b="1" dirty="0">
                <a:solidFill>
                  <a:schemeClr val="bg1"/>
                </a:solidFill>
              </a:rPr>
              <a:t>Action Steps</a:t>
            </a:r>
          </a:p>
        </p:txBody>
      </p:sp>
      <p:sp>
        <p:nvSpPr>
          <p:cNvPr id="16" name="Content Placeholder 1">
            <a:extLst>
              <a:ext uri="{FF2B5EF4-FFF2-40B4-BE49-F238E27FC236}">
                <a16:creationId xmlns:a16="http://schemas.microsoft.com/office/drawing/2014/main" id="{50E55377-6424-001A-5C62-F9BDBD645EA7}"/>
              </a:ext>
            </a:extLst>
          </p:cNvPr>
          <p:cNvSpPr>
            <a:spLocks noGrp="1"/>
          </p:cNvSpPr>
          <p:nvPr>
            <p:ph idx="1"/>
          </p:nvPr>
        </p:nvSpPr>
        <p:spPr>
          <a:xfrm>
            <a:off x="223980" y="2617788"/>
            <a:ext cx="11087101" cy="4691063"/>
          </a:xfrm>
        </p:spPr>
        <p:txBody>
          <a:bodyPr/>
          <a:lstStyle/>
          <a:p>
            <a:pPr marL="0" indent="-54769">
              <a:buNone/>
            </a:pPr>
            <a:r>
              <a:rPr lang="en-US" b="1" dirty="0"/>
              <a:t>:</a:t>
            </a:r>
          </a:p>
          <a:p>
            <a:pPr marL="685800" lvl="2" indent="0">
              <a:buNone/>
            </a:pPr>
            <a:r>
              <a:rPr lang="en-US" b="1" dirty="0"/>
              <a:t>Technology Investments for Enhanced Data Integration:</a:t>
            </a:r>
          </a:p>
          <a:p>
            <a:pPr lvl="3"/>
            <a:r>
              <a:rPr lang="en-US" dirty="0"/>
              <a:t>Invest in and integrate cutting-edge technology platforms that support the aggregation and analysis of complex datasets from diverse sources, enhancing the robustness of data applications.</a:t>
            </a:r>
          </a:p>
          <a:p>
            <a:pPr lvl="3"/>
            <a:r>
              <a:rPr lang="en-US" dirty="0"/>
              <a:t>Upgrade analytics infrastructure to support the scalability and complexity of algorithms necessary for advanced data applications, ensuring that the GT area can fully leverage the capabilities of AI and machine learning.</a:t>
            </a:r>
          </a:p>
          <a:p>
            <a:pPr lvl="3"/>
            <a:r>
              <a:rPr lang="en-US" dirty="0"/>
              <a:t>Invest in next-generation analytics platforms that can handle larger datasets and more complex analyses.</a:t>
            </a:r>
          </a:p>
          <a:p>
            <a:pPr lvl="3"/>
            <a:r>
              <a:rPr lang="en-US" dirty="0"/>
              <a:t>Establish a dedicated innovation lab within GT to pilot cutting-edge data science technologies and methodologies</a:t>
            </a:r>
          </a:p>
          <a:p>
            <a:endParaRPr lang="en-US" dirty="0"/>
          </a:p>
        </p:txBody>
      </p:sp>
    </p:spTree>
    <p:extLst>
      <p:ext uri="{BB962C8B-B14F-4D97-AF65-F5344CB8AC3E}">
        <p14:creationId xmlns:p14="http://schemas.microsoft.com/office/powerpoint/2010/main" val="20452455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E0840A5-4520-AEC7-9F46-5AE4C329B054}"/>
              </a:ext>
            </a:extLst>
          </p:cNvPr>
          <p:cNvSpPr/>
          <p:nvPr/>
        </p:nvSpPr>
        <p:spPr>
          <a:xfrm>
            <a:off x="493739" y="1316037"/>
            <a:ext cx="11087101" cy="773114"/>
          </a:xfrm>
          <a:prstGeom prst="roundRect">
            <a:avLst>
              <a:gd name="adj" fmla="val 12245"/>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317EC82-EA69-9CFC-13BC-F08103C4FCA1}"/>
              </a:ext>
            </a:extLst>
          </p:cNvPr>
          <p:cNvSpPr/>
          <p:nvPr/>
        </p:nvSpPr>
        <p:spPr>
          <a:xfrm>
            <a:off x="493739" y="2368550"/>
            <a:ext cx="11087101" cy="3848250"/>
          </a:xfrm>
          <a:prstGeom prst="roundRect">
            <a:avLst>
              <a:gd name="adj" fmla="val 3591"/>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572764CF-267A-0C0E-82CB-C29566BF54C3}"/>
              </a:ext>
            </a:extLst>
          </p:cNvPr>
          <p:cNvSpPr/>
          <p:nvPr/>
        </p:nvSpPr>
        <p:spPr>
          <a:xfrm>
            <a:off x="882650" y="1104900"/>
            <a:ext cx="2324100" cy="428668"/>
          </a:xfrm>
          <a:prstGeom prst="roundRect">
            <a:avLst/>
          </a:prstGeom>
          <a:solidFill>
            <a:srgbClr val="071D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AE1D1C4-3FB3-443E-7390-96A8C7EE1C39}"/>
              </a:ext>
            </a:extLst>
          </p:cNvPr>
          <p:cNvSpPr/>
          <p:nvPr/>
        </p:nvSpPr>
        <p:spPr>
          <a:xfrm>
            <a:off x="920750" y="2186419"/>
            <a:ext cx="2324100" cy="428668"/>
          </a:xfrm>
          <a:prstGeom prst="roundRect">
            <a:avLst/>
          </a:prstGeom>
          <a:solidFill>
            <a:srgbClr val="0066F5"/>
          </a:solidFill>
          <a:ln>
            <a:solidFill>
              <a:srgbClr val="0066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A7D52DF-0258-1F4B-5DC3-F73CC62D7A06}"/>
              </a:ext>
            </a:extLst>
          </p:cNvPr>
          <p:cNvSpPr>
            <a:spLocks noGrp="1"/>
          </p:cNvSpPr>
          <p:nvPr>
            <p:ph type="title"/>
          </p:nvPr>
        </p:nvSpPr>
        <p:spPr>
          <a:xfrm>
            <a:off x="457200" y="331785"/>
            <a:ext cx="9867530" cy="984251"/>
          </a:xfrm>
        </p:spPr>
        <p:txBody>
          <a:bodyPr/>
          <a:lstStyle/>
          <a:p>
            <a:r>
              <a:rPr lang="en-US" b="1"/>
              <a:t>Evolution Strategy for Data Science &amp; Analytics in Global Therapeutics: </a:t>
            </a:r>
            <a:r>
              <a:rPr lang="en-US" b="1">
                <a:solidFill>
                  <a:schemeClr val="accent1"/>
                </a:solidFill>
              </a:rPr>
              <a:t>Leadership in Data Governance &amp; Ethics</a:t>
            </a:r>
            <a:endParaRPr lang="en-US">
              <a:solidFill>
                <a:schemeClr val="accent1"/>
              </a:solidFill>
            </a:endParaRPr>
          </a:p>
        </p:txBody>
      </p:sp>
      <p:sp>
        <p:nvSpPr>
          <p:cNvPr id="4" name="Footer Placeholder 3">
            <a:extLst>
              <a:ext uri="{FF2B5EF4-FFF2-40B4-BE49-F238E27FC236}">
                <a16:creationId xmlns:a16="http://schemas.microsoft.com/office/drawing/2014/main" id="{66737004-5598-8EEB-FF77-4A2790F4FDFC}"/>
              </a:ext>
            </a:extLst>
          </p:cNvPr>
          <p:cNvSpPr>
            <a:spLocks noGrp="1"/>
          </p:cNvSpPr>
          <p:nvPr>
            <p:ph type="ftr" sz="quarter" idx="3"/>
          </p:nvPr>
        </p:nvSpPr>
        <p:spPr/>
        <p:txBody>
          <a:bodyPr/>
          <a:lstStyle/>
          <a:p>
            <a:r>
              <a:rPr lang="en-GB"/>
              <a:t>Title of Presentation © 2022</a:t>
            </a:r>
          </a:p>
        </p:txBody>
      </p:sp>
      <p:sp>
        <p:nvSpPr>
          <p:cNvPr id="5" name="Slide Number Placeholder 4">
            <a:extLst>
              <a:ext uri="{FF2B5EF4-FFF2-40B4-BE49-F238E27FC236}">
                <a16:creationId xmlns:a16="http://schemas.microsoft.com/office/drawing/2014/main" id="{153810D9-6953-D5CB-F35E-6EF65E43A229}"/>
              </a:ext>
            </a:extLst>
          </p:cNvPr>
          <p:cNvSpPr>
            <a:spLocks noGrp="1"/>
          </p:cNvSpPr>
          <p:nvPr>
            <p:ph type="sldNum" sz="quarter" idx="4"/>
          </p:nvPr>
        </p:nvSpPr>
        <p:spPr/>
        <p:txBody>
          <a:bodyPr/>
          <a:lstStyle/>
          <a:p>
            <a:fld id="{33AA3FBC-51B8-426A-8893-284E5C1F6D1D}" type="slidenum">
              <a:rPr lang="en-GB" smtClean="0"/>
              <a:pPr/>
              <a:t>16</a:t>
            </a:fld>
            <a:endParaRPr lang="en-GB"/>
          </a:p>
        </p:txBody>
      </p:sp>
      <p:sp>
        <p:nvSpPr>
          <p:cNvPr id="6" name="TextBox 5">
            <a:extLst>
              <a:ext uri="{FF2B5EF4-FFF2-40B4-BE49-F238E27FC236}">
                <a16:creationId xmlns:a16="http://schemas.microsoft.com/office/drawing/2014/main" id="{F16FD93B-BA4C-E0FC-463A-19AFC2C9F24B}"/>
              </a:ext>
            </a:extLst>
          </p:cNvPr>
          <p:cNvSpPr txBox="1"/>
          <p:nvPr/>
        </p:nvSpPr>
        <p:spPr>
          <a:xfrm>
            <a:off x="3934047" y="331785"/>
            <a:ext cx="3290776" cy="300082"/>
          </a:xfrm>
          <a:prstGeom prst="rect">
            <a:avLst/>
          </a:prstGeom>
          <a:noFill/>
        </p:spPr>
        <p:txBody>
          <a:bodyPr wrap="square" rtlCol="0">
            <a:spAutoFit/>
          </a:bodyPr>
          <a:lstStyle/>
          <a:p>
            <a:r>
              <a:rPr lang="en-US">
                <a:highlight>
                  <a:srgbClr val="FFFF00"/>
                </a:highlight>
              </a:rPr>
              <a:t>Duplicate</a:t>
            </a:r>
          </a:p>
        </p:txBody>
      </p:sp>
      <p:sp>
        <p:nvSpPr>
          <p:cNvPr id="11" name="TextBox 10">
            <a:extLst>
              <a:ext uri="{FF2B5EF4-FFF2-40B4-BE49-F238E27FC236}">
                <a16:creationId xmlns:a16="http://schemas.microsoft.com/office/drawing/2014/main" id="{B6728BF0-00DD-F788-CBEE-B2DF0212BBFD}"/>
              </a:ext>
            </a:extLst>
          </p:cNvPr>
          <p:cNvSpPr txBox="1"/>
          <p:nvPr/>
        </p:nvSpPr>
        <p:spPr>
          <a:xfrm>
            <a:off x="1431190" y="1146759"/>
            <a:ext cx="1109599" cy="338554"/>
          </a:xfrm>
          <a:prstGeom prst="rect">
            <a:avLst/>
          </a:prstGeom>
          <a:noFill/>
        </p:spPr>
        <p:txBody>
          <a:bodyPr wrap="none" rtlCol="0">
            <a:spAutoFit/>
          </a:bodyPr>
          <a:lstStyle/>
          <a:p>
            <a:pPr algn="ctr"/>
            <a:r>
              <a:rPr lang="en-US" sz="1600" b="1" dirty="0">
                <a:solidFill>
                  <a:schemeClr val="bg1"/>
                </a:solidFill>
              </a:rPr>
              <a:t>Objective</a:t>
            </a:r>
          </a:p>
        </p:txBody>
      </p:sp>
      <p:sp>
        <p:nvSpPr>
          <p:cNvPr id="12" name="TextBox 11">
            <a:extLst>
              <a:ext uri="{FF2B5EF4-FFF2-40B4-BE49-F238E27FC236}">
                <a16:creationId xmlns:a16="http://schemas.microsoft.com/office/drawing/2014/main" id="{1FAC228D-8601-D7E6-84AF-66EA49D82DCA}"/>
              </a:ext>
            </a:extLst>
          </p:cNvPr>
          <p:cNvSpPr txBox="1"/>
          <p:nvPr/>
        </p:nvSpPr>
        <p:spPr>
          <a:xfrm>
            <a:off x="717720" y="1605069"/>
            <a:ext cx="10534650" cy="300082"/>
          </a:xfrm>
          <a:prstGeom prst="rect">
            <a:avLst/>
          </a:prstGeom>
          <a:noFill/>
        </p:spPr>
        <p:txBody>
          <a:bodyPr wrap="square">
            <a:spAutoFit/>
          </a:bodyPr>
          <a:lstStyle/>
          <a:p>
            <a:r>
              <a:rPr lang="en-US" dirty="0"/>
              <a:t>Establish the data science function as a leader in data governance and ethical data use within the pharmaceutical industry</a:t>
            </a:r>
          </a:p>
        </p:txBody>
      </p:sp>
      <p:sp>
        <p:nvSpPr>
          <p:cNvPr id="15" name="TextBox 14">
            <a:extLst>
              <a:ext uri="{FF2B5EF4-FFF2-40B4-BE49-F238E27FC236}">
                <a16:creationId xmlns:a16="http://schemas.microsoft.com/office/drawing/2014/main" id="{6339C090-715C-A497-C564-94D28C0DDD59}"/>
              </a:ext>
            </a:extLst>
          </p:cNvPr>
          <p:cNvSpPr txBox="1"/>
          <p:nvPr/>
        </p:nvSpPr>
        <p:spPr>
          <a:xfrm>
            <a:off x="1304985" y="2208795"/>
            <a:ext cx="1438215" cy="338554"/>
          </a:xfrm>
          <a:prstGeom prst="rect">
            <a:avLst/>
          </a:prstGeom>
          <a:noFill/>
        </p:spPr>
        <p:txBody>
          <a:bodyPr wrap="none" rtlCol="0">
            <a:spAutoFit/>
          </a:bodyPr>
          <a:lstStyle/>
          <a:p>
            <a:pPr algn="ctr"/>
            <a:r>
              <a:rPr lang="en-US" sz="1600" b="1" dirty="0">
                <a:solidFill>
                  <a:schemeClr val="bg1"/>
                </a:solidFill>
              </a:rPr>
              <a:t>Action Steps</a:t>
            </a:r>
          </a:p>
        </p:txBody>
      </p:sp>
      <p:sp>
        <p:nvSpPr>
          <p:cNvPr id="16" name="Content Placeholder 1">
            <a:extLst>
              <a:ext uri="{FF2B5EF4-FFF2-40B4-BE49-F238E27FC236}">
                <a16:creationId xmlns:a16="http://schemas.microsoft.com/office/drawing/2014/main" id="{1343D761-C54E-3AAC-0192-B348123876F6}"/>
              </a:ext>
            </a:extLst>
          </p:cNvPr>
          <p:cNvSpPr>
            <a:spLocks noGrp="1"/>
          </p:cNvSpPr>
          <p:nvPr>
            <p:ph idx="1"/>
          </p:nvPr>
        </p:nvSpPr>
        <p:spPr>
          <a:xfrm>
            <a:off x="452580" y="2814638"/>
            <a:ext cx="11087101" cy="4691063"/>
          </a:xfrm>
        </p:spPr>
        <p:txBody>
          <a:bodyPr/>
          <a:lstStyle/>
          <a:p>
            <a:pPr marL="342900" lvl="1" indent="0">
              <a:buNone/>
            </a:pPr>
            <a:r>
              <a:rPr lang="en-US" b="1" dirty="0"/>
              <a:t>Develop and Harmonize Data Governance Policies:</a:t>
            </a:r>
          </a:p>
          <a:p>
            <a:pPr lvl="2"/>
            <a:r>
              <a:rPr lang="en-US" dirty="0"/>
              <a:t>Collaborate with other data functions within the organization to develop comprehensive data governance policies that ensure data integrity, privacy, and compliance with global regulations. </a:t>
            </a:r>
          </a:p>
          <a:p>
            <a:pPr lvl="2"/>
            <a:r>
              <a:rPr lang="en-US" dirty="0"/>
              <a:t>Develop a unified framework that all data-related departments can adhere to, ensuring consistency and reliability across the board.</a:t>
            </a:r>
          </a:p>
          <a:p>
            <a:pPr lvl="1"/>
            <a:r>
              <a:rPr lang="en-US" b="1" dirty="0"/>
              <a:t>Foster Industry-Wide Ethical Standards:</a:t>
            </a:r>
          </a:p>
          <a:p>
            <a:pPr lvl="2"/>
            <a:r>
              <a:rPr lang="en-US" dirty="0"/>
              <a:t>Take a leadership role in industry discussions and forums focused on ethical issues related to AI and data science in healthcare. Collaborate with other leaders in the field to share insights, challenges, and best practices.</a:t>
            </a:r>
          </a:p>
          <a:p>
            <a:pPr lvl="1"/>
            <a:r>
              <a:rPr lang="en-US" b="1" dirty="0"/>
              <a:t>Set and Promote Transparency Benchmarks:</a:t>
            </a:r>
          </a:p>
          <a:p>
            <a:pPr lvl="2"/>
            <a:r>
              <a:rPr lang="en-US" dirty="0"/>
              <a:t>Set benchmarks for transparency and accountability in the use of clinical and patient data and AI algorithms.</a:t>
            </a:r>
          </a:p>
          <a:p>
            <a:pPr lvl="2"/>
            <a:r>
              <a:rPr lang="en-US" dirty="0"/>
              <a:t>Develop a cross-functional training program on data governance and ethics that includes participants from various data science and analytics teams across the organization. This program should focus on educating team members about regulatory requirements, ethical data usage, and best practices in data handling.</a:t>
            </a:r>
          </a:p>
        </p:txBody>
      </p:sp>
    </p:spTree>
    <p:extLst>
      <p:ext uri="{BB962C8B-B14F-4D97-AF65-F5344CB8AC3E}">
        <p14:creationId xmlns:p14="http://schemas.microsoft.com/office/powerpoint/2010/main" val="40393622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9EAEAFB1-83DB-5F6E-9961-8D3D988E22E5}"/>
              </a:ext>
            </a:extLst>
          </p:cNvPr>
          <p:cNvSpPr/>
          <p:nvPr/>
        </p:nvSpPr>
        <p:spPr>
          <a:xfrm>
            <a:off x="552450" y="1316037"/>
            <a:ext cx="11087101" cy="773114"/>
          </a:xfrm>
          <a:prstGeom prst="roundRect">
            <a:avLst>
              <a:gd name="adj" fmla="val 12245"/>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FCEF74D-A9F2-575E-9022-3896E7741A35}"/>
              </a:ext>
            </a:extLst>
          </p:cNvPr>
          <p:cNvSpPr/>
          <p:nvPr/>
        </p:nvSpPr>
        <p:spPr>
          <a:xfrm>
            <a:off x="552450" y="2368550"/>
            <a:ext cx="11087101" cy="2038350"/>
          </a:xfrm>
          <a:prstGeom prst="roundRect">
            <a:avLst>
              <a:gd name="adj" fmla="val 3591"/>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51A0B6E9-03CF-7437-D56B-D67CD33A038B}"/>
              </a:ext>
            </a:extLst>
          </p:cNvPr>
          <p:cNvSpPr/>
          <p:nvPr/>
        </p:nvSpPr>
        <p:spPr>
          <a:xfrm>
            <a:off x="882650" y="1104900"/>
            <a:ext cx="2324100" cy="428668"/>
          </a:xfrm>
          <a:prstGeom prst="roundRect">
            <a:avLst/>
          </a:prstGeom>
          <a:solidFill>
            <a:srgbClr val="071D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25CCA43-089B-3F3E-91AE-CA75FBCF162D}"/>
              </a:ext>
            </a:extLst>
          </p:cNvPr>
          <p:cNvSpPr/>
          <p:nvPr/>
        </p:nvSpPr>
        <p:spPr>
          <a:xfrm>
            <a:off x="920750" y="2179162"/>
            <a:ext cx="2324100" cy="428668"/>
          </a:xfrm>
          <a:prstGeom prst="roundRect">
            <a:avLst/>
          </a:prstGeom>
          <a:solidFill>
            <a:srgbClr val="0066F5"/>
          </a:solidFill>
          <a:ln>
            <a:solidFill>
              <a:srgbClr val="0066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A5D1DFE-5F60-5C96-7BB1-5F51874C2FD0}"/>
              </a:ext>
            </a:extLst>
          </p:cNvPr>
          <p:cNvSpPr>
            <a:spLocks noGrp="1"/>
          </p:cNvSpPr>
          <p:nvPr>
            <p:ph type="title"/>
          </p:nvPr>
        </p:nvSpPr>
        <p:spPr>
          <a:xfrm>
            <a:off x="457199" y="331785"/>
            <a:ext cx="10444579" cy="984251"/>
          </a:xfrm>
        </p:spPr>
        <p:txBody>
          <a:bodyPr/>
          <a:lstStyle/>
          <a:p>
            <a:r>
              <a:rPr lang="en-US" b="1"/>
              <a:t>Evolution Strategy for Data Science &amp; Analytics in Global Therapeutics:</a:t>
            </a:r>
            <a:br>
              <a:rPr lang="en-US" b="1"/>
            </a:br>
            <a:r>
              <a:rPr lang="en-US">
                <a:solidFill>
                  <a:schemeClr val="accent1"/>
                </a:solidFill>
              </a:rPr>
              <a:t>Talent Development and Thought Leadership</a:t>
            </a:r>
          </a:p>
        </p:txBody>
      </p:sp>
      <p:sp>
        <p:nvSpPr>
          <p:cNvPr id="4" name="Footer Placeholder 3">
            <a:extLst>
              <a:ext uri="{FF2B5EF4-FFF2-40B4-BE49-F238E27FC236}">
                <a16:creationId xmlns:a16="http://schemas.microsoft.com/office/drawing/2014/main" id="{456C698C-45A0-8F9C-6572-D628AF1F9A34}"/>
              </a:ext>
            </a:extLst>
          </p:cNvPr>
          <p:cNvSpPr>
            <a:spLocks noGrp="1"/>
          </p:cNvSpPr>
          <p:nvPr>
            <p:ph type="ftr" sz="quarter" idx="3"/>
          </p:nvPr>
        </p:nvSpPr>
        <p:spPr/>
        <p:txBody>
          <a:bodyPr/>
          <a:lstStyle/>
          <a:p>
            <a:r>
              <a:rPr lang="en-GB"/>
              <a:t>Title of Presentation © 2022</a:t>
            </a:r>
          </a:p>
        </p:txBody>
      </p:sp>
      <p:sp>
        <p:nvSpPr>
          <p:cNvPr id="5" name="Slide Number Placeholder 4">
            <a:extLst>
              <a:ext uri="{FF2B5EF4-FFF2-40B4-BE49-F238E27FC236}">
                <a16:creationId xmlns:a16="http://schemas.microsoft.com/office/drawing/2014/main" id="{F4ADB279-B4C8-1722-11B5-CB2A820D500C}"/>
              </a:ext>
            </a:extLst>
          </p:cNvPr>
          <p:cNvSpPr>
            <a:spLocks noGrp="1"/>
          </p:cNvSpPr>
          <p:nvPr>
            <p:ph type="sldNum" sz="quarter" idx="4"/>
          </p:nvPr>
        </p:nvSpPr>
        <p:spPr/>
        <p:txBody>
          <a:bodyPr/>
          <a:lstStyle/>
          <a:p>
            <a:fld id="{33AA3FBC-51B8-426A-8893-284E5C1F6D1D}" type="slidenum">
              <a:rPr lang="en-GB" smtClean="0"/>
              <a:pPr/>
              <a:t>17</a:t>
            </a:fld>
            <a:endParaRPr lang="en-GB"/>
          </a:p>
        </p:txBody>
      </p:sp>
      <p:sp>
        <p:nvSpPr>
          <p:cNvPr id="11" name="TextBox 10">
            <a:extLst>
              <a:ext uri="{FF2B5EF4-FFF2-40B4-BE49-F238E27FC236}">
                <a16:creationId xmlns:a16="http://schemas.microsoft.com/office/drawing/2014/main" id="{BD9DC965-3295-50D1-9710-A67A3B8A3A97}"/>
              </a:ext>
            </a:extLst>
          </p:cNvPr>
          <p:cNvSpPr txBox="1"/>
          <p:nvPr/>
        </p:nvSpPr>
        <p:spPr>
          <a:xfrm>
            <a:off x="1489901" y="1146759"/>
            <a:ext cx="1109599" cy="338554"/>
          </a:xfrm>
          <a:prstGeom prst="rect">
            <a:avLst/>
          </a:prstGeom>
          <a:noFill/>
        </p:spPr>
        <p:txBody>
          <a:bodyPr wrap="none" rtlCol="0">
            <a:spAutoFit/>
          </a:bodyPr>
          <a:lstStyle/>
          <a:p>
            <a:pPr algn="ctr"/>
            <a:r>
              <a:rPr lang="en-US" sz="1600" b="1" dirty="0">
                <a:solidFill>
                  <a:schemeClr val="bg1"/>
                </a:solidFill>
              </a:rPr>
              <a:t>Objective</a:t>
            </a:r>
          </a:p>
        </p:txBody>
      </p:sp>
      <p:sp>
        <p:nvSpPr>
          <p:cNvPr id="14" name="TextBox 13">
            <a:extLst>
              <a:ext uri="{FF2B5EF4-FFF2-40B4-BE49-F238E27FC236}">
                <a16:creationId xmlns:a16="http://schemas.microsoft.com/office/drawing/2014/main" id="{8EA98DD7-7C66-56DC-AEEB-65C74F990ED8}"/>
              </a:ext>
            </a:extLst>
          </p:cNvPr>
          <p:cNvSpPr txBox="1"/>
          <p:nvPr/>
        </p:nvSpPr>
        <p:spPr>
          <a:xfrm>
            <a:off x="1363696" y="2208795"/>
            <a:ext cx="1438215" cy="338554"/>
          </a:xfrm>
          <a:prstGeom prst="rect">
            <a:avLst/>
          </a:prstGeom>
          <a:noFill/>
        </p:spPr>
        <p:txBody>
          <a:bodyPr wrap="none" rtlCol="0">
            <a:spAutoFit/>
          </a:bodyPr>
          <a:lstStyle/>
          <a:p>
            <a:pPr algn="ctr"/>
            <a:r>
              <a:rPr lang="en-US" sz="1600" b="1" dirty="0">
                <a:solidFill>
                  <a:schemeClr val="bg1"/>
                </a:solidFill>
              </a:rPr>
              <a:t>Action Steps</a:t>
            </a:r>
          </a:p>
        </p:txBody>
      </p:sp>
      <p:sp>
        <p:nvSpPr>
          <p:cNvPr id="15" name="TextBox 14">
            <a:extLst>
              <a:ext uri="{FF2B5EF4-FFF2-40B4-BE49-F238E27FC236}">
                <a16:creationId xmlns:a16="http://schemas.microsoft.com/office/drawing/2014/main" id="{A769ED50-0FF3-B1EE-3822-35A65121F476}"/>
              </a:ext>
            </a:extLst>
          </p:cNvPr>
          <p:cNvSpPr txBox="1"/>
          <p:nvPr/>
        </p:nvSpPr>
        <p:spPr>
          <a:xfrm>
            <a:off x="776431" y="1605069"/>
            <a:ext cx="10534650" cy="300082"/>
          </a:xfrm>
          <a:prstGeom prst="rect">
            <a:avLst/>
          </a:prstGeom>
          <a:noFill/>
        </p:spPr>
        <p:txBody>
          <a:bodyPr wrap="square">
            <a:spAutoFit/>
          </a:bodyPr>
          <a:lstStyle/>
          <a:p>
            <a:r>
              <a:rPr lang="en-US" dirty="0"/>
              <a:t>Cultivate a team of world-class data scientists and establish GT as a thought leader in pharmaceutical data science</a:t>
            </a:r>
          </a:p>
        </p:txBody>
      </p:sp>
      <p:sp>
        <p:nvSpPr>
          <p:cNvPr id="16" name="Content Placeholder 1">
            <a:extLst>
              <a:ext uri="{FF2B5EF4-FFF2-40B4-BE49-F238E27FC236}">
                <a16:creationId xmlns:a16="http://schemas.microsoft.com/office/drawing/2014/main" id="{B872EBB8-14F2-1115-EDF3-F621D3B9A1F0}"/>
              </a:ext>
            </a:extLst>
          </p:cNvPr>
          <p:cNvSpPr>
            <a:spLocks noGrp="1"/>
          </p:cNvSpPr>
          <p:nvPr>
            <p:ph idx="1"/>
          </p:nvPr>
        </p:nvSpPr>
        <p:spPr>
          <a:xfrm>
            <a:off x="452580" y="2814638"/>
            <a:ext cx="11087101" cy="4691063"/>
          </a:xfrm>
        </p:spPr>
        <p:txBody>
          <a:bodyPr/>
          <a:lstStyle/>
          <a:p>
            <a:pPr lvl="1"/>
            <a:r>
              <a:rPr lang="en-US" dirty="0"/>
              <a:t>Implement a continuous learning and development program focused on advanced data science techniques and industry-specific knowledge.</a:t>
            </a:r>
          </a:p>
          <a:p>
            <a:pPr lvl="1"/>
            <a:r>
              <a:rPr lang="en-US" dirty="0"/>
              <a:t>Host symposiums, participate in industry consortia, and present and publish research on the application of data science in pharma to build reputation and influence.</a:t>
            </a:r>
          </a:p>
          <a:p>
            <a:pPr lvl="1"/>
            <a:r>
              <a:rPr lang="en-US" dirty="0"/>
              <a:t>Attract top talent by offering competitive research opportunities, collaborative environments, and visibility in the industry.</a:t>
            </a:r>
          </a:p>
        </p:txBody>
      </p:sp>
    </p:spTree>
    <p:extLst>
      <p:ext uri="{BB962C8B-B14F-4D97-AF65-F5344CB8AC3E}">
        <p14:creationId xmlns:p14="http://schemas.microsoft.com/office/powerpoint/2010/main" val="24995728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CAC1138-6569-FF29-FB0E-07E4C814A174}"/>
              </a:ext>
            </a:extLst>
          </p:cNvPr>
          <p:cNvSpPr/>
          <p:nvPr/>
        </p:nvSpPr>
        <p:spPr>
          <a:xfrm>
            <a:off x="493739" y="1316037"/>
            <a:ext cx="11087101" cy="773114"/>
          </a:xfrm>
          <a:prstGeom prst="roundRect">
            <a:avLst>
              <a:gd name="adj" fmla="val 12245"/>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36570C1-23A8-FEB1-EBFD-31A6A58F7321}"/>
              </a:ext>
            </a:extLst>
          </p:cNvPr>
          <p:cNvSpPr/>
          <p:nvPr/>
        </p:nvSpPr>
        <p:spPr>
          <a:xfrm>
            <a:off x="552450" y="2368550"/>
            <a:ext cx="11087101" cy="1677401"/>
          </a:xfrm>
          <a:prstGeom prst="roundRect">
            <a:avLst>
              <a:gd name="adj" fmla="val 3591"/>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662B0F31-DFF1-AC07-3136-11403E325617}"/>
              </a:ext>
            </a:extLst>
          </p:cNvPr>
          <p:cNvSpPr/>
          <p:nvPr/>
        </p:nvSpPr>
        <p:spPr>
          <a:xfrm>
            <a:off x="882650" y="1104900"/>
            <a:ext cx="2324100" cy="428668"/>
          </a:xfrm>
          <a:prstGeom prst="roundRect">
            <a:avLst/>
          </a:prstGeom>
          <a:solidFill>
            <a:srgbClr val="071D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FBACC6F-A130-8240-3B48-76EE9EC13158}"/>
              </a:ext>
            </a:extLst>
          </p:cNvPr>
          <p:cNvSpPr/>
          <p:nvPr/>
        </p:nvSpPr>
        <p:spPr>
          <a:xfrm>
            <a:off x="920750" y="2179162"/>
            <a:ext cx="2324100" cy="428668"/>
          </a:xfrm>
          <a:prstGeom prst="roundRect">
            <a:avLst/>
          </a:prstGeom>
          <a:solidFill>
            <a:srgbClr val="0066F5"/>
          </a:solidFill>
          <a:ln>
            <a:solidFill>
              <a:srgbClr val="0066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5E2DBB8-7F12-CB72-3347-C55DD3267184}"/>
              </a:ext>
            </a:extLst>
          </p:cNvPr>
          <p:cNvSpPr>
            <a:spLocks noGrp="1"/>
          </p:cNvSpPr>
          <p:nvPr>
            <p:ph type="title"/>
          </p:nvPr>
        </p:nvSpPr>
        <p:spPr>
          <a:xfrm>
            <a:off x="457200" y="331785"/>
            <a:ext cx="10089472" cy="984251"/>
          </a:xfrm>
        </p:spPr>
        <p:txBody>
          <a:bodyPr/>
          <a:lstStyle/>
          <a:p>
            <a:r>
              <a:rPr lang="en-US" b="1"/>
              <a:t>Evolution Strategy for Data Science &amp; Analytics in Global Therapeutics:</a:t>
            </a:r>
            <a:br>
              <a:rPr lang="en-US" b="1"/>
            </a:br>
            <a:r>
              <a:rPr lang="en-US">
                <a:solidFill>
                  <a:schemeClr val="accent1"/>
                </a:solidFill>
              </a:rPr>
              <a:t>Measurable Impact and Continuous Improvement</a:t>
            </a:r>
          </a:p>
        </p:txBody>
      </p:sp>
      <p:sp>
        <p:nvSpPr>
          <p:cNvPr id="4" name="Footer Placeholder 3">
            <a:extLst>
              <a:ext uri="{FF2B5EF4-FFF2-40B4-BE49-F238E27FC236}">
                <a16:creationId xmlns:a16="http://schemas.microsoft.com/office/drawing/2014/main" id="{DD86A7EC-4CD5-E9D7-4C7A-1294892909A1}"/>
              </a:ext>
            </a:extLst>
          </p:cNvPr>
          <p:cNvSpPr>
            <a:spLocks noGrp="1"/>
          </p:cNvSpPr>
          <p:nvPr>
            <p:ph type="ftr" sz="quarter" idx="3"/>
          </p:nvPr>
        </p:nvSpPr>
        <p:spPr/>
        <p:txBody>
          <a:bodyPr/>
          <a:lstStyle/>
          <a:p>
            <a:r>
              <a:rPr lang="en-GB"/>
              <a:t>Title of Presentation © 2022</a:t>
            </a:r>
          </a:p>
        </p:txBody>
      </p:sp>
      <p:sp>
        <p:nvSpPr>
          <p:cNvPr id="5" name="Slide Number Placeholder 4">
            <a:extLst>
              <a:ext uri="{FF2B5EF4-FFF2-40B4-BE49-F238E27FC236}">
                <a16:creationId xmlns:a16="http://schemas.microsoft.com/office/drawing/2014/main" id="{CC7514CB-6D1A-9867-ADF6-D83D3B762997}"/>
              </a:ext>
            </a:extLst>
          </p:cNvPr>
          <p:cNvSpPr>
            <a:spLocks noGrp="1"/>
          </p:cNvSpPr>
          <p:nvPr>
            <p:ph type="sldNum" sz="quarter" idx="4"/>
          </p:nvPr>
        </p:nvSpPr>
        <p:spPr/>
        <p:txBody>
          <a:bodyPr/>
          <a:lstStyle/>
          <a:p>
            <a:fld id="{33AA3FBC-51B8-426A-8893-284E5C1F6D1D}" type="slidenum">
              <a:rPr lang="en-GB" smtClean="0"/>
              <a:pPr/>
              <a:t>18</a:t>
            </a:fld>
            <a:endParaRPr lang="en-GB"/>
          </a:p>
        </p:txBody>
      </p:sp>
      <p:sp>
        <p:nvSpPr>
          <p:cNvPr id="9" name="TextBox 8">
            <a:extLst>
              <a:ext uri="{FF2B5EF4-FFF2-40B4-BE49-F238E27FC236}">
                <a16:creationId xmlns:a16="http://schemas.microsoft.com/office/drawing/2014/main" id="{353F6CE3-32E3-01ED-6B58-A30C941DA15F}"/>
              </a:ext>
            </a:extLst>
          </p:cNvPr>
          <p:cNvSpPr txBox="1"/>
          <p:nvPr/>
        </p:nvSpPr>
        <p:spPr>
          <a:xfrm>
            <a:off x="1431190" y="1146759"/>
            <a:ext cx="1109599" cy="338554"/>
          </a:xfrm>
          <a:prstGeom prst="rect">
            <a:avLst/>
          </a:prstGeom>
          <a:noFill/>
        </p:spPr>
        <p:txBody>
          <a:bodyPr wrap="none" rtlCol="0">
            <a:spAutoFit/>
          </a:bodyPr>
          <a:lstStyle/>
          <a:p>
            <a:pPr algn="ctr"/>
            <a:r>
              <a:rPr lang="en-US" sz="1600" b="1" dirty="0">
                <a:solidFill>
                  <a:schemeClr val="bg1"/>
                </a:solidFill>
              </a:rPr>
              <a:t>Objective</a:t>
            </a:r>
          </a:p>
        </p:txBody>
      </p:sp>
      <p:sp>
        <p:nvSpPr>
          <p:cNvPr id="10" name="TextBox 9">
            <a:extLst>
              <a:ext uri="{FF2B5EF4-FFF2-40B4-BE49-F238E27FC236}">
                <a16:creationId xmlns:a16="http://schemas.microsoft.com/office/drawing/2014/main" id="{61CE41AD-AC75-0A96-48EA-C264490CACF7}"/>
              </a:ext>
            </a:extLst>
          </p:cNvPr>
          <p:cNvSpPr txBox="1"/>
          <p:nvPr/>
        </p:nvSpPr>
        <p:spPr>
          <a:xfrm>
            <a:off x="717720" y="1605069"/>
            <a:ext cx="10534650" cy="300082"/>
          </a:xfrm>
          <a:prstGeom prst="rect">
            <a:avLst/>
          </a:prstGeom>
          <a:noFill/>
        </p:spPr>
        <p:txBody>
          <a:bodyPr wrap="square">
            <a:spAutoFit/>
          </a:bodyPr>
          <a:lstStyle/>
          <a:p>
            <a:r>
              <a:rPr lang="en-US" dirty="0"/>
              <a:t>Establish the data science function as a leader in data governance and ethical data use within the pharmaceutical industry</a:t>
            </a:r>
          </a:p>
        </p:txBody>
      </p:sp>
      <p:sp>
        <p:nvSpPr>
          <p:cNvPr id="13" name="TextBox 12">
            <a:extLst>
              <a:ext uri="{FF2B5EF4-FFF2-40B4-BE49-F238E27FC236}">
                <a16:creationId xmlns:a16="http://schemas.microsoft.com/office/drawing/2014/main" id="{C0A6A578-304A-F742-7929-EDE9EA827731}"/>
              </a:ext>
            </a:extLst>
          </p:cNvPr>
          <p:cNvSpPr txBox="1"/>
          <p:nvPr/>
        </p:nvSpPr>
        <p:spPr>
          <a:xfrm>
            <a:off x="1304985" y="2208795"/>
            <a:ext cx="1438215" cy="338554"/>
          </a:xfrm>
          <a:prstGeom prst="rect">
            <a:avLst/>
          </a:prstGeom>
          <a:noFill/>
        </p:spPr>
        <p:txBody>
          <a:bodyPr wrap="none" rtlCol="0">
            <a:spAutoFit/>
          </a:bodyPr>
          <a:lstStyle/>
          <a:p>
            <a:pPr algn="ctr"/>
            <a:r>
              <a:rPr lang="en-US" sz="1600" b="1" dirty="0">
                <a:solidFill>
                  <a:schemeClr val="bg1"/>
                </a:solidFill>
              </a:rPr>
              <a:t>Action Steps</a:t>
            </a:r>
          </a:p>
        </p:txBody>
      </p:sp>
      <p:sp>
        <p:nvSpPr>
          <p:cNvPr id="14" name="Content Placeholder 1">
            <a:extLst>
              <a:ext uri="{FF2B5EF4-FFF2-40B4-BE49-F238E27FC236}">
                <a16:creationId xmlns:a16="http://schemas.microsoft.com/office/drawing/2014/main" id="{91D416AE-FC80-03D8-F809-CC1674CB80E1}"/>
              </a:ext>
            </a:extLst>
          </p:cNvPr>
          <p:cNvSpPr>
            <a:spLocks noGrp="1"/>
          </p:cNvSpPr>
          <p:nvPr>
            <p:ph idx="1"/>
          </p:nvPr>
        </p:nvSpPr>
        <p:spPr>
          <a:xfrm>
            <a:off x="452580" y="2814638"/>
            <a:ext cx="11087101" cy="4691063"/>
          </a:xfrm>
        </p:spPr>
        <p:txBody>
          <a:bodyPr/>
          <a:lstStyle/>
          <a:p>
            <a:pPr lvl="1"/>
            <a:r>
              <a:rPr lang="en-US" dirty="0"/>
              <a:t>Develop metrics to measure the impact of data science interventions on clinical trial timelines, cost reduction, and patient outcomes.</a:t>
            </a:r>
          </a:p>
          <a:p>
            <a:pPr lvl="1"/>
            <a:r>
              <a:rPr lang="en-US" dirty="0"/>
              <a:t>Regularly review and adjust data science strategies based on performance data, stakeholder feedback, and evolving industry trends.</a:t>
            </a:r>
          </a:p>
          <a:p>
            <a:pPr lvl="1"/>
            <a:r>
              <a:rPr lang="en-US" dirty="0"/>
              <a:t>Encourage a culture of innovation and experimentation within GT to continually challenge and expand the boundaries of what data science can achieve.</a:t>
            </a:r>
          </a:p>
        </p:txBody>
      </p:sp>
    </p:spTree>
    <p:extLst>
      <p:ext uri="{BB962C8B-B14F-4D97-AF65-F5344CB8AC3E}">
        <p14:creationId xmlns:p14="http://schemas.microsoft.com/office/powerpoint/2010/main" val="40598584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BE1A-3DD7-237F-0838-FFFF25871920}"/>
              </a:ext>
            </a:extLst>
          </p:cNvPr>
          <p:cNvSpPr>
            <a:spLocks noGrp="1"/>
          </p:cNvSpPr>
          <p:nvPr>
            <p:ph type="title"/>
          </p:nvPr>
        </p:nvSpPr>
        <p:spPr/>
        <p:txBody>
          <a:bodyPr/>
          <a:lstStyle/>
          <a:p>
            <a:r>
              <a:rPr lang="en-US" dirty="0"/>
              <a:t>Idea in brief</a:t>
            </a:r>
          </a:p>
        </p:txBody>
      </p:sp>
      <p:sp>
        <p:nvSpPr>
          <p:cNvPr id="3" name="Content Placeholder 2">
            <a:extLst>
              <a:ext uri="{FF2B5EF4-FFF2-40B4-BE49-F238E27FC236}">
                <a16:creationId xmlns:a16="http://schemas.microsoft.com/office/drawing/2014/main" id="{F6201F50-FFC3-A060-F5D1-79B4AAFE5D96}"/>
              </a:ext>
            </a:extLst>
          </p:cNvPr>
          <p:cNvSpPr>
            <a:spLocks noGrp="1"/>
          </p:cNvSpPr>
          <p:nvPr>
            <p:ph idx="1"/>
          </p:nvPr>
        </p:nvSpPr>
        <p:spPr>
          <a:xfrm>
            <a:off x="457200" y="1083468"/>
            <a:ext cx="10758489" cy="4691063"/>
          </a:xfrm>
        </p:spPr>
        <p:txBody>
          <a:bodyPr>
            <a:normAutofit/>
          </a:bodyPr>
          <a:lstStyle/>
          <a:p>
            <a:pPr marL="0" indent="0">
              <a:buNone/>
            </a:pPr>
            <a:r>
              <a:rPr lang="en-US" sz="2000" dirty="0"/>
              <a:t>The Data Science &amp; Analytics capability evolution has been opportunistic, and grass-roots driven.</a:t>
            </a:r>
          </a:p>
          <a:p>
            <a:pPr marL="0" indent="0">
              <a:buNone/>
            </a:pPr>
            <a:r>
              <a:rPr lang="en-US" sz="2000" dirty="0"/>
              <a:t> </a:t>
            </a:r>
          </a:p>
          <a:p>
            <a:pPr marL="0" indent="0">
              <a:buNone/>
            </a:pPr>
            <a:r>
              <a:rPr lang="en-US" sz="2000" dirty="0"/>
              <a:t>Lack of a centralized data science strategy and structure created significant performance and opportunity gaps across the R&amp;D Clinical Development continuum.</a:t>
            </a:r>
          </a:p>
          <a:p>
            <a:pPr marL="0" indent="0">
              <a:buNone/>
            </a:pPr>
            <a:endParaRPr lang="en-US" sz="2000" dirty="0"/>
          </a:p>
          <a:p>
            <a:pPr marL="0" indent="0">
              <a:buNone/>
            </a:pPr>
            <a:r>
              <a:rPr lang="en-US" sz="2000" dirty="0"/>
              <a:t>The pace of external technology advancement continues to outpace the internal adoption.</a:t>
            </a:r>
          </a:p>
          <a:p>
            <a:pPr marL="0" indent="0">
              <a:buNone/>
            </a:pPr>
            <a:endParaRPr lang="en-US" sz="2000" dirty="0"/>
          </a:p>
          <a:p>
            <a:pPr marL="0" indent="0">
              <a:buNone/>
            </a:pPr>
            <a:r>
              <a:rPr lang="en-US" sz="2000" b="1" dirty="0"/>
              <a:t>We have an opportunity now for launching a GT wide enablement of data science and analytics as a core strategic capability with visible executive sponsorship</a:t>
            </a:r>
            <a:endParaRPr lang="en-US" sz="2000" dirty="0"/>
          </a:p>
          <a:p>
            <a:pPr marL="0" indent="0">
              <a:buNone/>
            </a:pPr>
            <a:endParaRPr lang="en-US" sz="2000" dirty="0"/>
          </a:p>
        </p:txBody>
      </p:sp>
    </p:spTree>
    <p:extLst>
      <p:ext uri="{BB962C8B-B14F-4D97-AF65-F5344CB8AC3E}">
        <p14:creationId xmlns:p14="http://schemas.microsoft.com/office/powerpoint/2010/main" val="1034223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BE1A-3DD7-237F-0838-FFFF25871920}"/>
              </a:ext>
            </a:extLst>
          </p:cNvPr>
          <p:cNvSpPr>
            <a:spLocks noGrp="1"/>
          </p:cNvSpPr>
          <p:nvPr>
            <p:ph type="title"/>
          </p:nvPr>
        </p:nvSpPr>
        <p:spPr>
          <a:xfrm>
            <a:off x="457200" y="358776"/>
            <a:ext cx="7620000" cy="397680"/>
          </a:xfrm>
        </p:spPr>
        <p:txBody>
          <a:bodyPr/>
          <a:lstStyle/>
          <a:p>
            <a:r>
              <a:rPr lang="en-US" dirty="0">
                <a:solidFill>
                  <a:srgbClr val="2E4F6A"/>
                </a:solidFill>
              </a:rPr>
              <a:t>Idea in brief</a:t>
            </a:r>
          </a:p>
        </p:txBody>
      </p:sp>
      <p:sp>
        <p:nvSpPr>
          <p:cNvPr id="8" name="Rectangle 7">
            <a:extLst>
              <a:ext uri="{FF2B5EF4-FFF2-40B4-BE49-F238E27FC236}">
                <a16:creationId xmlns:a16="http://schemas.microsoft.com/office/drawing/2014/main" id="{73376F0F-2886-00CE-D613-4188D61B9667}"/>
              </a:ext>
            </a:extLst>
          </p:cNvPr>
          <p:cNvSpPr/>
          <p:nvPr/>
        </p:nvSpPr>
        <p:spPr>
          <a:xfrm>
            <a:off x="1784350" y="1003300"/>
            <a:ext cx="9266121" cy="109855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30FB92D-6C53-73DF-009B-2BECEFE90989}"/>
              </a:ext>
            </a:extLst>
          </p:cNvPr>
          <p:cNvSpPr/>
          <p:nvPr/>
        </p:nvSpPr>
        <p:spPr>
          <a:xfrm>
            <a:off x="1784350" y="2266950"/>
            <a:ext cx="9266121" cy="109855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CC9640C-FB97-43DB-16F8-80311F9BAC79}"/>
              </a:ext>
            </a:extLst>
          </p:cNvPr>
          <p:cNvSpPr/>
          <p:nvPr/>
        </p:nvSpPr>
        <p:spPr>
          <a:xfrm>
            <a:off x="1784350" y="3530600"/>
            <a:ext cx="9266121" cy="109855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982A3F-9DB2-C551-2960-01F21ED6AA8B}"/>
              </a:ext>
            </a:extLst>
          </p:cNvPr>
          <p:cNvSpPr/>
          <p:nvPr/>
        </p:nvSpPr>
        <p:spPr>
          <a:xfrm>
            <a:off x="1784350" y="4794250"/>
            <a:ext cx="9266121" cy="109855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F9AE34F5-FFC9-7C90-25D0-D06A14233FEF}"/>
              </a:ext>
            </a:extLst>
          </p:cNvPr>
          <p:cNvCxnSpPr>
            <a:cxnSpLocks/>
          </p:cNvCxnSpPr>
          <p:nvPr/>
        </p:nvCxnSpPr>
        <p:spPr>
          <a:xfrm>
            <a:off x="749300" y="1024511"/>
            <a:ext cx="0" cy="4868289"/>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id="{61F3B2B8-8D35-CAA7-7A44-CB8DD4483B79}"/>
              </a:ext>
            </a:extLst>
          </p:cNvPr>
          <p:cNvSpPr/>
          <p:nvPr/>
        </p:nvSpPr>
        <p:spPr>
          <a:xfrm>
            <a:off x="611444" y="1412877"/>
            <a:ext cx="279397" cy="279397"/>
          </a:xfrm>
          <a:prstGeom prst="diamond">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a:extLst>
              <a:ext uri="{FF2B5EF4-FFF2-40B4-BE49-F238E27FC236}">
                <a16:creationId xmlns:a16="http://schemas.microsoft.com/office/drawing/2014/main" id="{0531CDF0-CA9D-4CD7-FF1C-8C74A8105802}"/>
              </a:ext>
            </a:extLst>
          </p:cNvPr>
          <p:cNvSpPr/>
          <p:nvPr/>
        </p:nvSpPr>
        <p:spPr>
          <a:xfrm>
            <a:off x="611444" y="2676526"/>
            <a:ext cx="279397" cy="279397"/>
          </a:xfrm>
          <a:prstGeom prst="diamond">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iamond 19">
            <a:extLst>
              <a:ext uri="{FF2B5EF4-FFF2-40B4-BE49-F238E27FC236}">
                <a16:creationId xmlns:a16="http://schemas.microsoft.com/office/drawing/2014/main" id="{3D8C6800-49DC-2536-3415-ED7816B8D241}"/>
              </a:ext>
            </a:extLst>
          </p:cNvPr>
          <p:cNvSpPr/>
          <p:nvPr/>
        </p:nvSpPr>
        <p:spPr>
          <a:xfrm>
            <a:off x="611444" y="3940175"/>
            <a:ext cx="279397" cy="279397"/>
          </a:xfrm>
          <a:prstGeom prst="diamond">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57BADDB1-9947-317C-C772-5015A9236A4B}"/>
              </a:ext>
            </a:extLst>
          </p:cNvPr>
          <p:cNvSpPr/>
          <p:nvPr/>
        </p:nvSpPr>
        <p:spPr>
          <a:xfrm>
            <a:off x="611444" y="5206997"/>
            <a:ext cx="279397" cy="279397"/>
          </a:xfrm>
          <a:prstGeom prst="diamond">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21A5BB4-E842-8795-D839-FC7BD4612153}"/>
              </a:ext>
            </a:extLst>
          </p:cNvPr>
          <p:cNvCxnSpPr>
            <a:cxnSpLocks/>
            <a:endCxn id="8" idx="1"/>
          </p:cNvCxnSpPr>
          <p:nvPr/>
        </p:nvCxnSpPr>
        <p:spPr>
          <a:xfrm>
            <a:off x="879552" y="1549405"/>
            <a:ext cx="904798" cy="317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4CA3936-0D68-DB65-6CFD-F983C2E491DA}"/>
              </a:ext>
            </a:extLst>
          </p:cNvPr>
          <p:cNvCxnSpPr>
            <a:cxnSpLocks/>
            <a:endCxn id="9" idx="1"/>
          </p:cNvCxnSpPr>
          <p:nvPr/>
        </p:nvCxnSpPr>
        <p:spPr>
          <a:xfrm>
            <a:off x="879552" y="2816225"/>
            <a:ext cx="90479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423D93-5734-B13D-220B-1C565C4CDB9D}"/>
              </a:ext>
            </a:extLst>
          </p:cNvPr>
          <p:cNvCxnSpPr>
            <a:cxnSpLocks/>
            <a:endCxn id="10" idx="1"/>
          </p:cNvCxnSpPr>
          <p:nvPr/>
        </p:nvCxnSpPr>
        <p:spPr>
          <a:xfrm>
            <a:off x="854483" y="4079874"/>
            <a:ext cx="929867" cy="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FB886DF-1B50-DA44-CF64-B05B6389A59E}"/>
              </a:ext>
            </a:extLst>
          </p:cNvPr>
          <p:cNvCxnSpPr>
            <a:cxnSpLocks/>
            <a:endCxn id="11" idx="1"/>
          </p:cNvCxnSpPr>
          <p:nvPr/>
        </p:nvCxnSpPr>
        <p:spPr>
          <a:xfrm flipV="1">
            <a:off x="875085" y="5343525"/>
            <a:ext cx="909265" cy="3171"/>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BA4C22B-45FD-A69D-3DC1-7653A4A7E566}"/>
              </a:ext>
            </a:extLst>
          </p:cNvPr>
          <p:cNvSpPr txBox="1"/>
          <p:nvPr/>
        </p:nvSpPr>
        <p:spPr>
          <a:xfrm>
            <a:off x="2047461" y="1265583"/>
            <a:ext cx="8792817" cy="792525"/>
          </a:xfrm>
          <a:prstGeom prst="rect">
            <a:avLst/>
          </a:prstGeom>
          <a:noFill/>
        </p:spPr>
        <p:txBody>
          <a:bodyPr wrap="square" rtlCol="0">
            <a:spAutoFit/>
          </a:bodyPr>
          <a:lstStyle/>
          <a:p>
            <a:r>
              <a:rPr lang="en-US" sz="1600" dirty="0"/>
              <a:t>The Data Science &amp; Analytics capability evolution has been opportunistic, and grass-roots driven.</a:t>
            </a:r>
          </a:p>
          <a:p>
            <a:endParaRPr lang="en-US" dirty="0"/>
          </a:p>
        </p:txBody>
      </p:sp>
      <p:sp>
        <p:nvSpPr>
          <p:cNvPr id="35" name="TextBox 34">
            <a:extLst>
              <a:ext uri="{FF2B5EF4-FFF2-40B4-BE49-F238E27FC236}">
                <a16:creationId xmlns:a16="http://schemas.microsoft.com/office/drawing/2014/main" id="{47F0E26B-BDAB-4930-EA82-5D9DC8122B53}"/>
              </a:ext>
            </a:extLst>
          </p:cNvPr>
          <p:cNvSpPr txBox="1"/>
          <p:nvPr/>
        </p:nvSpPr>
        <p:spPr>
          <a:xfrm>
            <a:off x="2047461" y="2419961"/>
            <a:ext cx="8792817" cy="792525"/>
          </a:xfrm>
          <a:prstGeom prst="rect">
            <a:avLst/>
          </a:prstGeom>
          <a:noFill/>
        </p:spPr>
        <p:txBody>
          <a:bodyPr wrap="square" rtlCol="0">
            <a:spAutoFit/>
          </a:bodyPr>
          <a:lstStyle/>
          <a:p>
            <a:pPr marL="0" indent="0">
              <a:buNone/>
            </a:pPr>
            <a:r>
              <a:rPr lang="en-US" sz="1600" dirty="0"/>
              <a:t>Lack of a centralized data science strategy and structure created significant performance and opportunity gaps across the R&amp;D Clinical Development continuum.</a:t>
            </a:r>
          </a:p>
          <a:p>
            <a:endParaRPr lang="en-US" dirty="0"/>
          </a:p>
        </p:txBody>
      </p:sp>
      <p:sp>
        <p:nvSpPr>
          <p:cNvPr id="37" name="TextBox 36">
            <a:extLst>
              <a:ext uri="{FF2B5EF4-FFF2-40B4-BE49-F238E27FC236}">
                <a16:creationId xmlns:a16="http://schemas.microsoft.com/office/drawing/2014/main" id="{E692F11A-BA3F-0AF3-3607-D7627C4C7992}"/>
              </a:ext>
            </a:extLst>
          </p:cNvPr>
          <p:cNvSpPr txBox="1"/>
          <p:nvPr/>
        </p:nvSpPr>
        <p:spPr>
          <a:xfrm>
            <a:off x="2047461" y="3823309"/>
            <a:ext cx="8792817" cy="546303"/>
          </a:xfrm>
          <a:prstGeom prst="rect">
            <a:avLst/>
          </a:prstGeom>
          <a:noFill/>
        </p:spPr>
        <p:txBody>
          <a:bodyPr wrap="square" rtlCol="0">
            <a:spAutoFit/>
          </a:bodyPr>
          <a:lstStyle/>
          <a:p>
            <a:pPr marL="0" indent="0">
              <a:buNone/>
            </a:pPr>
            <a:r>
              <a:rPr lang="en-US" sz="1600" dirty="0"/>
              <a:t>The pace of external technology advancement continues to outpace the internal adoption.</a:t>
            </a:r>
          </a:p>
          <a:p>
            <a:endParaRPr lang="en-US" dirty="0"/>
          </a:p>
        </p:txBody>
      </p:sp>
      <p:sp>
        <p:nvSpPr>
          <p:cNvPr id="39" name="TextBox 38">
            <a:extLst>
              <a:ext uri="{FF2B5EF4-FFF2-40B4-BE49-F238E27FC236}">
                <a16:creationId xmlns:a16="http://schemas.microsoft.com/office/drawing/2014/main" id="{7F4F42F3-47E0-CF31-8C89-753D5F2E6C57}"/>
              </a:ext>
            </a:extLst>
          </p:cNvPr>
          <p:cNvSpPr txBox="1"/>
          <p:nvPr/>
        </p:nvSpPr>
        <p:spPr>
          <a:xfrm>
            <a:off x="2047461" y="5062175"/>
            <a:ext cx="8792817" cy="792525"/>
          </a:xfrm>
          <a:prstGeom prst="rect">
            <a:avLst/>
          </a:prstGeom>
          <a:noFill/>
        </p:spPr>
        <p:txBody>
          <a:bodyPr wrap="square" rtlCol="0">
            <a:spAutoFit/>
          </a:bodyPr>
          <a:lstStyle/>
          <a:p>
            <a:pPr marL="0" indent="0">
              <a:buNone/>
            </a:pPr>
            <a:r>
              <a:rPr lang="en-US" sz="1600" b="1" dirty="0"/>
              <a:t>We have an opportunity now for launching a GT wide enablement of data science and analytics as a core strategic capability with visible executive sponsorship</a:t>
            </a:r>
            <a:endParaRPr lang="en-US" sz="1600" dirty="0"/>
          </a:p>
          <a:p>
            <a:endParaRPr lang="en-US" dirty="0"/>
          </a:p>
        </p:txBody>
      </p:sp>
      <p:sp>
        <p:nvSpPr>
          <p:cNvPr id="41" name="Oval 40">
            <a:extLst>
              <a:ext uri="{FF2B5EF4-FFF2-40B4-BE49-F238E27FC236}">
                <a16:creationId xmlns:a16="http://schemas.microsoft.com/office/drawing/2014/main" id="{4835CB90-9E5D-C22A-A8E2-9441C30DD675}"/>
              </a:ext>
            </a:extLst>
          </p:cNvPr>
          <p:cNvSpPr/>
          <p:nvPr/>
        </p:nvSpPr>
        <p:spPr>
          <a:xfrm>
            <a:off x="707939" y="1000589"/>
            <a:ext cx="82722" cy="827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82514BA-EEBC-DFA7-B6D4-6018B73AB5B4}"/>
              </a:ext>
            </a:extLst>
          </p:cNvPr>
          <p:cNvSpPr/>
          <p:nvPr/>
        </p:nvSpPr>
        <p:spPr>
          <a:xfrm>
            <a:off x="707939" y="5857136"/>
            <a:ext cx="82722" cy="827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13359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BE1A-3DD7-237F-0838-FFFF25871920}"/>
              </a:ext>
            </a:extLst>
          </p:cNvPr>
          <p:cNvSpPr>
            <a:spLocks noGrp="1"/>
          </p:cNvSpPr>
          <p:nvPr>
            <p:ph type="title"/>
          </p:nvPr>
        </p:nvSpPr>
        <p:spPr>
          <a:xfrm>
            <a:off x="457200" y="387349"/>
            <a:ext cx="11291888" cy="984251"/>
          </a:xfrm>
        </p:spPr>
        <p:txBody>
          <a:bodyPr/>
          <a:lstStyle/>
          <a:p>
            <a:r>
              <a:rPr lang="en-US"/>
              <a:t>Robust organizational integration and depth will unlock opportunities across PCM continuum and can create significant strategic advantage</a:t>
            </a:r>
          </a:p>
        </p:txBody>
      </p:sp>
      <p:graphicFrame>
        <p:nvGraphicFramePr>
          <p:cNvPr id="6" name="Content Placeholder 5">
            <a:extLst>
              <a:ext uri="{FF2B5EF4-FFF2-40B4-BE49-F238E27FC236}">
                <a16:creationId xmlns:a16="http://schemas.microsoft.com/office/drawing/2014/main" id="{034572F1-7D14-E1E5-A3D2-332BC72EC88B}"/>
              </a:ext>
            </a:extLst>
          </p:cNvPr>
          <p:cNvGraphicFramePr>
            <a:graphicFrameLocks noGrp="1"/>
          </p:cNvGraphicFramePr>
          <p:nvPr>
            <p:ph idx="1"/>
            <p:extLst>
              <p:ext uri="{D42A27DB-BD31-4B8C-83A1-F6EECF244321}">
                <p14:modId xmlns:p14="http://schemas.microsoft.com/office/powerpoint/2010/main" val="1306270999"/>
              </p:ext>
            </p:extLst>
          </p:nvPr>
        </p:nvGraphicFramePr>
        <p:xfrm>
          <a:off x="586595" y="1086689"/>
          <a:ext cx="11291889" cy="4691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1538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BE1A-3DD7-237F-0838-FFFF25871920}"/>
              </a:ext>
            </a:extLst>
          </p:cNvPr>
          <p:cNvSpPr>
            <a:spLocks noGrp="1"/>
          </p:cNvSpPr>
          <p:nvPr>
            <p:ph type="title"/>
          </p:nvPr>
        </p:nvSpPr>
        <p:spPr/>
        <p:txBody>
          <a:bodyPr/>
          <a:lstStyle/>
          <a:p>
            <a:r>
              <a:rPr lang="en-US"/>
              <a:t>What does it take?</a:t>
            </a:r>
          </a:p>
        </p:txBody>
      </p:sp>
      <p:sp>
        <p:nvSpPr>
          <p:cNvPr id="3" name="Content Placeholder 2">
            <a:extLst>
              <a:ext uri="{FF2B5EF4-FFF2-40B4-BE49-F238E27FC236}">
                <a16:creationId xmlns:a16="http://schemas.microsoft.com/office/drawing/2014/main" id="{F6201F50-FFC3-A060-F5D1-79B4AAFE5D96}"/>
              </a:ext>
            </a:extLst>
          </p:cNvPr>
          <p:cNvSpPr>
            <a:spLocks noGrp="1"/>
          </p:cNvSpPr>
          <p:nvPr>
            <p:ph idx="1"/>
          </p:nvPr>
        </p:nvSpPr>
        <p:spPr>
          <a:xfrm>
            <a:off x="0" y="979552"/>
            <a:ext cx="7620000" cy="4691063"/>
          </a:xfrm>
        </p:spPr>
        <p:txBody>
          <a:bodyPr>
            <a:normAutofit/>
          </a:bodyPr>
          <a:lstStyle/>
          <a:p>
            <a:pPr marL="742950" indent="-285750">
              <a:lnSpc>
                <a:spcPct val="150000"/>
              </a:lnSpc>
              <a:buFont typeface="Wingdings" pitchFamily="2" charset="2"/>
              <a:buChar char="q"/>
            </a:pPr>
            <a:r>
              <a:rPr lang="en-US" sz="1600"/>
              <a:t>Executive Sponsorship</a:t>
            </a:r>
          </a:p>
          <a:p>
            <a:pPr marL="742950" indent="-285750">
              <a:lnSpc>
                <a:spcPct val="150000"/>
              </a:lnSpc>
              <a:buFont typeface="Wingdings" pitchFamily="2" charset="2"/>
              <a:buChar char="q"/>
            </a:pPr>
            <a:r>
              <a:rPr lang="en-US" sz="1600"/>
              <a:t>Organization awareness and integration</a:t>
            </a:r>
          </a:p>
          <a:p>
            <a:pPr marL="742950" indent="-285750">
              <a:lnSpc>
                <a:spcPct val="150000"/>
              </a:lnSpc>
              <a:buFont typeface="Wingdings" pitchFamily="2" charset="2"/>
              <a:buChar char="q"/>
            </a:pPr>
            <a:r>
              <a:rPr lang="en-US" sz="1600"/>
              <a:t>Strategic hiring and talent development</a:t>
            </a:r>
          </a:p>
          <a:p>
            <a:pPr marL="742950" indent="-285750">
              <a:lnSpc>
                <a:spcPct val="150000"/>
              </a:lnSpc>
              <a:buFont typeface="Wingdings" pitchFamily="2" charset="2"/>
              <a:buChar char="q"/>
            </a:pPr>
            <a:r>
              <a:rPr lang="en-US" sz="1600"/>
              <a:t>Funding and capacity for rapid experimentation</a:t>
            </a:r>
          </a:p>
          <a:p>
            <a:pPr marL="742950" indent="-285750">
              <a:lnSpc>
                <a:spcPct val="150000"/>
              </a:lnSpc>
              <a:buFont typeface="Wingdings" pitchFamily="2" charset="2"/>
              <a:buChar char="q"/>
            </a:pPr>
            <a:r>
              <a:rPr lang="en-US" sz="1600"/>
              <a:t>Tap into the ecosystem through external partnerships</a:t>
            </a:r>
          </a:p>
          <a:p>
            <a:pPr marL="742950" indent="-285750">
              <a:lnSpc>
                <a:spcPct val="150000"/>
              </a:lnSpc>
              <a:buFont typeface="Wingdings" pitchFamily="2" charset="2"/>
              <a:buChar char="q"/>
            </a:pPr>
            <a:r>
              <a:rPr lang="en-US" sz="1600"/>
              <a:t>Technology enablement through BTS</a:t>
            </a:r>
          </a:p>
        </p:txBody>
      </p:sp>
    </p:spTree>
    <p:extLst>
      <p:ext uri="{BB962C8B-B14F-4D97-AF65-F5344CB8AC3E}">
        <p14:creationId xmlns:p14="http://schemas.microsoft.com/office/powerpoint/2010/main" val="3887053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2BFC5A5-0475-5362-5672-D7A01E08B88F}"/>
              </a:ext>
            </a:extLst>
          </p:cNvPr>
          <p:cNvSpPr/>
          <p:nvPr/>
        </p:nvSpPr>
        <p:spPr>
          <a:xfrm>
            <a:off x="9024065" y="712382"/>
            <a:ext cx="2788269" cy="880451"/>
          </a:xfrm>
          <a:prstGeom prst="rect">
            <a:avLst/>
          </a:prstGeom>
          <a:solidFill>
            <a:srgbClr val="071D49">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1" kern="0">
                <a:solidFill>
                  <a:srgbClr val="FFFFFF"/>
                </a:solidFill>
                <a:latin typeface="Arial"/>
              </a:rPr>
              <a:t>Data Literacy &amp; Culture</a:t>
            </a:r>
            <a:endParaRPr kumimoji="0" lang="en-US" sz="1400" b="1" i="0" u="none" strike="noStrike" kern="0" cap="none" spc="0" normalizeH="0" baseline="0" noProof="0">
              <a:ln>
                <a:noFill/>
              </a:ln>
              <a:solidFill>
                <a:srgbClr val="FFFFFF"/>
              </a:solidFill>
              <a:effectLst/>
              <a:uLnTx/>
              <a:uFillTx/>
              <a:latin typeface="Arial"/>
              <a:ea typeface="+mn-ea"/>
              <a:cs typeface="+mn-cs"/>
            </a:endParaRPr>
          </a:p>
        </p:txBody>
      </p:sp>
      <p:cxnSp>
        <p:nvCxnSpPr>
          <p:cNvPr id="31" name="Straight Connector 30">
            <a:extLst>
              <a:ext uri="{FF2B5EF4-FFF2-40B4-BE49-F238E27FC236}">
                <a16:creationId xmlns:a16="http://schemas.microsoft.com/office/drawing/2014/main" id="{E95F9DF9-C387-9983-99EB-0C3C449DED72}"/>
              </a:ext>
            </a:extLst>
          </p:cNvPr>
          <p:cNvCxnSpPr>
            <a:cxnSpLocks/>
          </p:cNvCxnSpPr>
          <p:nvPr/>
        </p:nvCxnSpPr>
        <p:spPr>
          <a:xfrm>
            <a:off x="8839519" y="1525927"/>
            <a:ext cx="0" cy="4639203"/>
          </a:xfrm>
          <a:prstGeom prst="line">
            <a:avLst/>
          </a:prstGeom>
          <a:noFill/>
          <a:ln w="6350" cap="flat" cmpd="sng" algn="ctr">
            <a:solidFill>
              <a:srgbClr val="E6E8ED">
                <a:lumMod val="50000"/>
              </a:srgbClr>
            </a:solidFill>
            <a:prstDash val="solid"/>
            <a:miter lim="800000"/>
            <a:tailEnd type="oval" w="lg" len="lg"/>
          </a:ln>
          <a:effectLst/>
        </p:spPr>
      </p:cxnSp>
      <p:sp>
        <p:nvSpPr>
          <p:cNvPr id="37" name="Rectangle 36">
            <a:extLst>
              <a:ext uri="{FF2B5EF4-FFF2-40B4-BE49-F238E27FC236}">
                <a16:creationId xmlns:a16="http://schemas.microsoft.com/office/drawing/2014/main" id="{EC3CBC40-AE8A-92FB-66B2-3B7F8AC91884}"/>
              </a:ext>
            </a:extLst>
          </p:cNvPr>
          <p:cNvSpPr/>
          <p:nvPr/>
        </p:nvSpPr>
        <p:spPr>
          <a:xfrm>
            <a:off x="6055036" y="712382"/>
            <a:ext cx="2788269" cy="880451"/>
          </a:xfrm>
          <a:prstGeom prst="rect">
            <a:avLst/>
          </a:prstGeom>
          <a:solidFill>
            <a:srgbClr val="071D49">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1" kern="0">
                <a:solidFill>
                  <a:srgbClr val="FFFFFF"/>
                </a:solidFill>
                <a:latin typeface="Arial"/>
              </a:rPr>
              <a:t>AI Innovation</a:t>
            </a:r>
            <a:endParaRPr kumimoji="0" lang="en-US" sz="1400" b="1" i="0" u="none" strike="noStrike" kern="0" cap="none" spc="0" normalizeH="0" baseline="0" noProof="0">
              <a:ln>
                <a:noFill/>
              </a:ln>
              <a:solidFill>
                <a:srgbClr val="FFFFFF"/>
              </a:solidFill>
              <a:effectLst/>
              <a:uLnTx/>
              <a:uFillTx/>
              <a:latin typeface="Arial"/>
              <a:ea typeface="+mn-ea"/>
              <a:cs typeface="+mn-cs"/>
            </a:endParaRPr>
          </a:p>
        </p:txBody>
      </p:sp>
      <p:cxnSp>
        <p:nvCxnSpPr>
          <p:cNvPr id="29" name="Straight Connector 28">
            <a:extLst>
              <a:ext uri="{FF2B5EF4-FFF2-40B4-BE49-F238E27FC236}">
                <a16:creationId xmlns:a16="http://schemas.microsoft.com/office/drawing/2014/main" id="{0BBD392C-66EB-99B2-28EF-773FED623959}"/>
              </a:ext>
            </a:extLst>
          </p:cNvPr>
          <p:cNvCxnSpPr>
            <a:cxnSpLocks/>
          </p:cNvCxnSpPr>
          <p:nvPr/>
        </p:nvCxnSpPr>
        <p:spPr>
          <a:xfrm>
            <a:off x="2879591" y="1563147"/>
            <a:ext cx="0" cy="4601983"/>
          </a:xfrm>
          <a:prstGeom prst="line">
            <a:avLst/>
          </a:prstGeom>
          <a:noFill/>
          <a:ln w="6350" cap="flat" cmpd="sng" algn="ctr">
            <a:solidFill>
              <a:srgbClr val="E6E8ED">
                <a:lumMod val="50000"/>
              </a:srgbClr>
            </a:solidFill>
            <a:prstDash val="solid"/>
            <a:miter lim="800000"/>
            <a:tailEnd type="oval" w="lg" len="lg"/>
          </a:ln>
          <a:effectLst/>
        </p:spPr>
      </p:cxnSp>
      <p:cxnSp>
        <p:nvCxnSpPr>
          <p:cNvPr id="30" name="Straight Connector 29">
            <a:extLst>
              <a:ext uri="{FF2B5EF4-FFF2-40B4-BE49-F238E27FC236}">
                <a16:creationId xmlns:a16="http://schemas.microsoft.com/office/drawing/2014/main" id="{3F37E078-8C12-1FBE-A6A5-387FBEFEEC00}"/>
              </a:ext>
            </a:extLst>
          </p:cNvPr>
          <p:cNvCxnSpPr>
            <a:cxnSpLocks/>
          </p:cNvCxnSpPr>
          <p:nvPr/>
        </p:nvCxnSpPr>
        <p:spPr>
          <a:xfrm>
            <a:off x="5879307" y="1563147"/>
            <a:ext cx="0" cy="4601983"/>
          </a:xfrm>
          <a:prstGeom prst="line">
            <a:avLst/>
          </a:prstGeom>
          <a:noFill/>
          <a:ln w="6350" cap="flat" cmpd="sng" algn="ctr">
            <a:solidFill>
              <a:srgbClr val="E6E8ED">
                <a:lumMod val="50000"/>
              </a:srgbClr>
            </a:solidFill>
            <a:prstDash val="solid"/>
            <a:miter lim="800000"/>
            <a:tailEnd type="oval" w="lg" len="lg"/>
          </a:ln>
          <a:effectLst/>
        </p:spPr>
      </p:cxnSp>
      <p:sp>
        <p:nvSpPr>
          <p:cNvPr id="36" name="Rectangle 35">
            <a:extLst>
              <a:ext uri="{FF2B5EF4-FFF2-40B4-BE49-F238E27FC236}">
                <a16:creationId xmlns:a16="http://schemas.microsoft.com/office/drawing/2014/main" id="{1339AAD7-C42D-E1F0-049E-C5E501E8C885}"/>
              </a:ext>
            </a:extLst>
          </p:cNvPr>
          <p:cNvSpPr/>
          <p:nvPr/>
        </p:nvSpPr>
        <p:spPr>
          <a:xfrm>
            <a:off x="3112251" y="726751"/>
            <a:ext cx="2788269" cy="880451"/>
          </a:xfrm>
          <a:prstGeom prst="rect">
            <a:avLst/>
          </a:prstGeom>
          <a:solidFill>
            <a:srgbClr val="071D49">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1" kern="0">
                <a:solidFill>
                  <a:srgbClr val="FFFFFF"/>
                </a:solidFill>
                <a:latin typeface="Arial"/>
              </a:rPr>
              <a:t>Data Informed Decisions</a:t>
            </a:r>
            <a:endParaRPr kumimoji="0" lang="en-US" sz="1400" b="1" i="0" u="none" strike="noStrike" kern="0" cap="none" spc="0" normalizeH="0" baseline="0" noProof="0">
              <a:ln>
                <a:noFill/>
              </a:ln>
              <a:solidFill>
                <a:srgbClr val="FFFFFF"/>
              </a:solidFill>
              <a:effectLst/>
              <a:uLnTx/>
              <a:uFillTx/>
              <a:latin typeface="Arial"/>
              <a:ea typeface="+mn-ea"/>
              <a:cs typeface="+mn-cs"/>
            </a:endParaRPr>
          </a:p>
        </p:txBody>
      </p:sp>
      <p:sp>
        <p:nvSpPr>
          <p:cNvPr id="35" name="Rectangle 34">
            <a:extLst>
              <a:ext uri="{FF2B5EF4-FFF2-40B4-BE49-F238E27FC236}">
                <a16:creationId xmlns:a16="http://schemas.microsoft.com/office/drawing/2014/main" id="{C5BE7328-D6BB-5460-8659-F56A7557E49D}"/>
              </a:ext>
            </a:extLst>
          </p:cNvPr>
          <p:cNvSpPr/>
          <p:nvPr/>
        </p:nvSpPr>
        <p:spPr>
          <a:xfrm>
            <a:off x="91322" y="742068"/>
            <a:ext cx="2788269" cy="880451"/>
          </a:xfrm>
          <a:prstGeom prst="rect">
            <a:avLst/>
          </a:prstGeom>
          <a:solidFill>
            <a:srgbClr val="071D49">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1" kern="0">
                <a:solidFill>
                  <a:srgbClr val="FFFFFF"/>
                </a:solidFill>
                <a:latin typeface="Arial"/>
              </a:rPr>
              <a:t>Platform Capabilities</a:t>
            </a:r>
            <a:endParaRPr kumimoji="0" lang="en-US" sz="1400" b="1" i="0" u="none" strike="noStrike" kern="0" cap="none" spc="0" normalizeH="0" baseline="0" noProof="0">
              <a:ln>
                <a:noFill/>
              </a:ln>
              <a:solidFill>
                <a:srgbClr val="FFFFFF"/>
              </a:solidFill>
              <a:effectLst/>
              <a:uLnTx/>
              <a:uFillTx/>
              <a:latin typeface="Arial"/>
              <a:ea typeface="+mn-ea"/>
              <a:cs typeface="+mn-cs"/>
            </a:endParaRPr>
          </a:p>
        </p:txBody>
      </p:sp>
      <p:sp>
        <p:nvSpPr>
          <p:cNvPr id="9" name="Content Placeholder 8">
            <a:extLst>
              <a:ext uri="{FF2B5EF4-FFF2-40B4-BE49-F238E27FC236}">
                <a16:creationId xmlns:a16="http://schemas.microsoft.com/office/drawing/2014/main" id="{90F08B49-A0B9-F420-E2A8-6136332A4F33}"/>
              </a:ext>
            </a:extLst>
          </p:cNvPr>
          <p:cNvSpPr>
            <a:spLocks noGrp="1"/>
          </p:cNvSpPr>
          <p:nvPr>
            <p:ph idx="17"/>
          </p:nvPr>
        </p:nvSpPr>
        <p:spPr>
          <a:xfrm>
            <a:off x="155542" y="1839927"/>
            <a:ext cx="2664000" cy="3090557"/>
          </a:xfrm>
          <a:noFill/>
        </p:spPr>
        <p:txBody>
          <a:bodyPr>
            <a:normAutofit/>
          </a:bodyPr>
          <a:lstStyle/>
          <a:p>
            <a:r>
              <a:rPr lang="en-US" sz="1400" b="0"/>
              <a:t>Scaled and standardized CORE toolset to maximize impact</a:t>
            </a:r>
          </a:p>
          <a:p>
            <a:endParaRPr lang="en-US" sz="1400" b="0"/>
          </a:p>
          <a:p>
            <a:r>
              <a:rPr lang="en-US" sz="1400" b="0"/>
              <a:t>Address capability gaps with focused prioritization</a:t>
            </a:r>
          </a:p>
          <a:p>
            <a:endParaRPr lang="en-US" sz="1400" b="0"/>
          </a:p>
          <a:p>
            <a:r>
              <a:rPr lang="en-US" sz="1400" b="0"/>
              <a:t>Optimization to advance capabilities and analytics maturity</a:t>
            </a:r>
          </a:p>
        </p:txBody>
      </p:sp>
      <p:sp>
        <p:nvSpPr>
          <p:cNvPr id="10" name="Content Placeholder 9">
            <a:extLst>
              <a:ext uri="{FF2B5EF4-FFF2-40B4-BE49-F238E27FC236}">
                <a16:creationId xmlns:a16="http://schemas.microsoft.com/office/drawing/2014/main" id="{903D9D7B-DC6C-E131-EA94-30BF06AC7DBF}"/>
              </a:ext>
            </a:extLst>
          </p:cNvPr>
          <p:cNvSpPr>
            <a:spLocks noGrp="1"/>
          </p:cNvSpPr>
          <p:nvPr>
            <p:ph idx="18"/>
          </p:nvPr>
        </p:nvSpPr>
        <p:spPr>
          <a:xfrm>
            <a:off x="3040312" y="1803295"/>
            <a:ext cx="2664000" cy="3090557"/>
          </a:xfrm>
          <a:noFill/>
        </p:spPr>
        <p:txBody>
          <a:bodyPr>
            <a:normAutofit/>
          </a:bodyPr>
          <a:lstStyle/>
          <a:p>
            <a:r>
              <a:rPr lang="en-US" sz="1400" b="0"/>
              <a:t>Active evaluation of key programs for weak signals (e.g. 951 Discontinuation, ALFA ) </a:t>
            </a:r>
          </a:p>
          <a:p>
            <a:endParaRPr lang="en-US" sz="1400" b="0"/>
          </a:p>
          <a:p>
            <a:r>
              <a:rPr lang="en-US" sz="1400" b="0"/>
              <a:t>Asset level trade-offs and scenario planning </a:t>
            </a:r>
          </a:p>
          <a:p>
            <a:endParaRPr lang="en-US" sz="1400" b="0"/>
          </a:p>
          <a:p>
            <a:r>
              <a:rPr lang="en-US" sz="1400" b="0"/>
              <a:t>Prescriptive analytics (e.g., Embedded Next Best Action)</a:t>
            </a:r>
          </a:p>
          <a:p>
            <a:endParaRPr lang="en-US" sz="1400" b="0"/>
          </a:p>
          <a:p>
            <a:r>
              <a:rPr lang="en-US" sz="1400" b="0"/>
              <a:t>Recommendation Engines</a:t>
            </a:r>
          </a:p>
          <a:p>
            <a:endParaRPr lang="en-US" sz="1400" b="0"/>
          </a:p>
        </p:txBody>
      </p:sp>
      <p:sp>
        <p:nvSpPr>
          <p:cNvPr id="11" name="Content Placeholder 10">
            <a:extLst>
              <a:ext uri="{FF2B5EF4-FFF2-40B4-BE49-F238E27FC236}">
                <a16:creationId xmlns:a16="http://schemas.microsoft.com/office/drawing/2014/main" id="{2744020E-B1F6-587F-F10B-54DFCF7993DB}"/>
              </a:ext>
            </a:extLst>
          </p:cNvPr>
          <p:cNvSpPr>
            <a:spLocks noGrp="1"/>
          </p:cNvSpPr>
          <p:nvPr>
            <p:ph idx="19"/>
          </p:nvPr>
        </p:nvSpPr>
        <p:spPr>
          <a:xfrm>
            <a:off x="6036343" y="1803295"/>
            <a:ext cx="2731265" cy="3528778"/>
          </a:xfrm>
          <a:noFill/>
        </p:spPr>
        <p:txBody>
          <a:bodyPr>
            <a:normAutofit fontScale="92500" lnSpcReduction="10000"/>
          </a:bodyPr>
          <a:lstStyle/>
          <a:p>
            <a:r>
              <a:rPr lang="en-US" sz="1500" b="0"/>
              <a:t>Data strategies to maximize AI/ML</a:t>
            </a:r>
          </a:p>
          <a:p>
            <a:endParaRPr lang="en-US" sz="1500" b="0"/>
          </a:p>
          <a:p>
            <a:r>
              <a:rPr lang="en-US" sz="1500" b="0"/>
              <a:t>Active surveillance of trends and advancements</a:t>
            </a:r>
          </a:p>
          <a:p>
            <a:endParaRPr lang="en-US" sz="1500" b="0"/>
          </a:p>
          <a:p>
            <a:r>
              <a:rPr lang="en-US" sz="1500" b="0"/>
              <a:t>Ring-fenced investments to drive rapid learnings</a:t>
            </a:r>
          </a:p>
          <a:p>
            <a:endParaRPr lang="en-US" sz="1500" b="0"/>
          </a:p>
          <a:p>
            <a:r>
              <a:rPr lang="en-US" sz="1500" b="0"/>
              <a:t>Freedom to test new opportunities through disciplined experimentation</a:t>
            </a:r>
          </a:p>
          <a:p>
            <a:endParaRPr lang="en-US" sz="1500" b="0"/>
          </a:p>
          <a:p>
            <a:r>
              <a:rPr lang="en-US" sz="1500" b="0"/>
              <a:t>Co-creation of rapid POCs with broader GT stakeholders</a:t>
            </a:r>
          </a:p>
          <a:p>
            <a:endParaRPr lang="en-US" sz="1400" b="0"/>
          </a:p>
        </p:txBody>
      </p:sp>
      <p:sp>
        <p:nvSpPr>
          <p:cNvPr id="12" name="Content Placeholder 11">
            <a:extLst>
              <a:ext uri="{FF2B5EF4-FFF2-40B4-BE49-F238E27FC236}">
                <a16:creationId xmlns:a16="http://schemas.microsoft.com/office/drawing/2014/main" id="{58898B34-F819-5037-B16F-C9D002D01B26}"/>
              </a:ext>
            </a:extLst>
          </p:cNvPr>
          <p:cNvSpPr>
            <a:spLocks noGrp="1"/>
          </p:cNvSpPr>
          <p:nvPr>
            <p:ph idx="20"/>
          </p:nvPr>
        </p:nvSpPr>
        <p:spPr>
          <a:xfrm>
            <a:off x="9002596" y="1655963"/>
            <a:ext cx="2794545" cy="3441138"/>
          </a:xfrm>
          <a:noFill/>
        </p:spPr>
        <p:txBody>
          <a:bodyPr>
            <a:normAutofit fontScale="92500" lnSpcReduction="20000"/>
          </a:bodyPr>
          <a:lstStyle/>
          <a:p>
            <a:endParaRPr lang="en-US"/>
          </a:p>
          <a:p>
            <a:r>
              <a:rPr lang="en-US" sz="1500" b="0"/>
              <a:t>Demystify AI and manage the hype</a:t>
            </a:r>
          </a:p>
          <a:p>
            <a:endParaRPr lang="en-US" sz="1500" b="0"/>
          </a:p>
          <a:p>
            <a:r>
              <a:rPr lang="en-US" sz="1500" b="0" err="1"/>
              <a:t>Explainability</a:t>
            </a:r>
            <a:r>
              <a:rPr lang="en-US" sz="1500" b="0"/>
              <a:t> of ML/AI lifecycle</a:t>
            </a:r>
          </a:p>
          <a:p>
            <a:endParaRPr lang="en-US" sz="1500" b="0"/>
          </a:p>
          <a:p>
            <a:r>
              <a:rPr lang="en-US" sz="1500" b="0"/>
              <a:t>Interpretation and Storytelling with data</a:t>
            </a:r>
          </a:p>
          <a:p>
            <a:endParaRPr lang="en-US" sz="1500" b="0"/>
          </a:p>
          <a:p>
            <a:r>
              <a:rPr lang="en-US" sz="1500" b="0"/>
              <a:t>Data inspired vs Data informed decision making</a:t>
            </a:r>
          </a:p>
          <a:p>
            <a:endParaRPr lang="en-US" sz="1500" b="0"/>
          </a:p>
          <a:p>
            <a:r>
              <a:rPr lang="en-US" sz="1600" b="0"/>
              <a:t>”Show me the data” culture</a:t>
            </a:r>
            <a:endParaRPr lang="en-US" sz="1500" b="0"/>
          </a:p>
          <a:p>
            <a:endParaRPr lang="en-US" sz="1500" b="0"/>
          </a:p>
          <a:p>
            <a:r>
              <a:rPr lang="en-US" sz="1500" b="0"/>
              <a:t>Ethical AI</a:t>
            </a:r>
          </a:p>
          <a:p>
            <a:endParaRPr lang="en-US" sz="1800" b="0"/>
          </a:p>
          <a:p>
            <a:endParaRPr lang="en-US" sz="1800" b="0"/>
          </a:p>
        </p:txBody>
      </p:sp>
      <p:sp>
        <p:nvSpPr>
          <p:cNvPr id="13" name="Title 12">
            <a:extLst>
              <a:ext uri="{FF2B5EF4-FFF2-40B4-BE49-F238E27FC236}">
                <a16:creationId xmlns:a16="http://schemas.microsoft.com/office/drawing/2014/main" id="{69FD207D-A04A-08A3-60A9-08489FB94D86}"/>
              </a:ext>
            </a:extLst>
          </p:cNvPr>
          <p:cNvSpPr>
            <a:spLocks noGrp="1"/>
          </p:cNvSpPr>
          <p:nvPr>
            <p:ph type="title"/>
          </p:nvPr>
        </p:nvSpPr>
        <p:spPr>
          <a:xfrm>
            <a:off x="457200" y="85171"/>
            <a:ext cx="7620000" cy="380117"/>
          </a:xfrm>
        </p:spPr>
        <p:txBody>
          <a:bodyPr/>
          <a:lstStyle/>
          <a:p>
            <a:r>
              <a:rPr lang="en-US"/>
              <a:t>How do we get there?</a:t>
            </a:r>
          </a:p>
        </p:txBody>
      </p:sp>
      <p:sp>
        <p:nvSpPr>
          <p:cNvPr id="23" name="Oval 22">
            <a:extLst>
              <a:ext uri="{FF2B5EF4-FFF2-40B4-BE49-F238E27FC236}">
                <a16:creationId xmlns:a16="http://schemas.microsoft.com/office/drawing/2014/main" id="{F604165F-255C-E572-13D0-956F0C89170E}"/>
              </a:ext>
            </a:extLst>
          </p:cNvPr>
          <p:cNvSpPr/>
          <p:nvPr/>
        </p:nvSpPr>
        <p:spPr>
          <a:xfrm>
            <a:off x="1104456" y="497900"/>
            <a:ext cx="762000" cy="654707"/>
          </a:xfrm>
          <a:prstGeom prst="ellipse">
            <a:avLst/>
          </a:prstGeom>
          <a:solidFill>
            <a:srgbClr val="071D49"/>
          </a:solidFill>
          <a:ln w="47625" cap="flat" cmpd="sng" algn="ctr">
            <a:solidFill>
              <a:srgbClr val="FFFFFF"/>
            </a:solidFill>
            <a:prstDash val="solid"/>
            <a:miter lim="800000"/>
          </a:ln>
          <a:effectLst/>
        </p:spPr>
        <p:txBody>
          <a:bodyPr lIns="91440" tIns="45720" rIns="91440" bIns="4572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1</a:t>
            </a:r>
          </a:p>
        </p:txBody>
      </p:sp>
      <p:sp>
        <p:nvSpPr>
          <p:cNvPr id="24" name="Oval 23">
            <a:extLst>
              <a:ext uri="{FF2B5EF4-FFF2-40B4-BE49-F238E27FC236}">
                <a16:creationId xmlns:a16="http://schemas.microsoft.com/office/drawing/2014/main" id="{CA6B9D81-8D5A-6B4B-155F-06582B94F39F}"/>
              </a:ext>
            </a:extLst>
          </p:cNvPr>
          <p:cNvSpPr/>
          <p:nvPr/>
        </p:nvSpPr>
        <p:spPr>
          <a:xfrm>
            <a:off x="4125386" y="465288"/>
            <a:ext cx="762000" cy="654707"/>
          </a:xfrm>
          <a:prstGeom prst="ellipse">
            <a:avLst/>
          </a:prstGeom>
          <a:solidFill>
            <a:srgbClr val="071D49"/>
          </a:solidFill>
          <a:ln w="47625" cap="flat" cmpd="sng" algn="ctr">
            <a:solidFill>
              <a:srgbClr val="FFFFFF"/>
            </a:solidFill>
            <a:prstDash val="solid"/>
            <a:miter lim="800000"/>
          </a:ln>
          <a:effectLst/>
        </p:spPr>
        <p:txBody>
          <a:bodyPr lIns="91440" tIns="45720" rIns="91440" bIns="4572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2</a:t>
            </a:r>
            <a:endParaRPr kumimoji="0" lang="en-US" sz="1600" b="0" i="0" u="none" strike="noStrike" kern="0" cap="none" spc="0" normalizeH="0" baseline="0" noProof="0">
              <a:ln>
                <a:noFill/>
              </a:ln>
              <a:solidFill>
                <a:srgbClr val="FFFFFF"/>
              </a:solidFill>
              <a:effectLst/>
              <a:uLnTx/>
              <a:uFillTx/>
              <a:latin typeface="Arial"/>
              <a:ea typeface="+mn-ea"/>
              <a:cs typeface="Arial"/>
            </a:endParaRPr>
          </a:p>
        </p:txBody>
      </p:sp>
      <p:sp>
        <p:nvSpPr>
          <p:cNvPr id="25" name="Oval 24">
            <a:extLst>
              <a:ext uri="{FF2B5EF4-FFF2-40B4-BE49-F238E27FC236}">
                <a16:creationId xmlns:a16="http://schemas.microsoft.com/office/drawing/2014/main" id="{18A2ED25-D9FC-984D-2184-0E955935721C}"/>
              </a:ext>
            </a:extLst>
          </p:cNvPr>
          <p:cNvSpPr/>
          <p:nvPr/>
        </p:nvSpPr>
        <p:spPr>
          <a:xfrm>
            <a:off x="7124073" y="473793"/>
            <a:ext cx="762000" cy="654707"/>
          </a:xfrm>
          <a:prstGeom prst="ellipse">
            <a:avLst/>
          </a:prstGeom>
          <a:solidFill>
            <a:srgbClr val="071D49"/>
          </a:solidFill>
          <a:ln w="47625" cap="flat" cmpd="sng" algn="ctr">
            <a:solidFill>
              <a:srgbClr val="FFFFFF"/>
            </a:solidFill>
            <a:prstDash val="solid"/>
            <a:miter lim="800000"/>
          </a:ln>
          <a:effectLst/>
        </p:spPr>
        <p:txBody>
          <a:bodyPr lIns="91440" tIns="45720" rIns="91440" bIns="4572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3</a:t>
            </a:r>
            <a:endParaRPr kumimoji="0" lang="en-US" sz="1600" b="0" i="0" u="none" strike="noStrike" kern="0" cap="none" spc="0" normalizeH="0" baseline="0" noProof="0">
              <a:ln>
                <a:noFill/>
              </a:ln>
              <a:solidFill>
                <a:srgbClr val="FFFFFF"/>
              </a:solidFill>
              <a:effectLst/>
              <a:uLnTx/>
              <a:uFillTx/>
              <a:latin typeface="Arial"/>
              <a:ea typeface="+mn-ea"/>
              <a:cs typeface="Arial"/>
            </a:endParaRPr>
          </a:p>
        </p:txBody>
      </p:sp>
      <p:sp>
        <p:nvSpPr>
          <p:cNvPr id="26" name="Oval 25">
            <a:extLst>
              <a:ext uri="{FF2B5EF4-FFF2-40B4-BE49-F238E27FC236}">
                <a16:creationId xmlns:a16="http://schemas.microsoft.com/office/drawing/2014/main" id="{EE8166B8-D8BE-F25E-5114-6F52E73B7BBF}"/>
              </a:ext>
            </a:extLst>
          </p:cNvPr>
          <p:cNvSpPr/>
          <p:nvPr/>
        </p:nvSpPr>
        <p:spPr>
          <a:xfrm>
            <a:off x="10037200" y="465288"/>
            <a:ext cx="762000" cy="654707"/>
          </a:xfrm>
          <a:prstGeom prst="ellipse">
            <a:avLst/>
          </a:prstGeom>
          <a:solidFill>
            <a:srgbClr val="071D49"/>
          </a:solidFill>
          <a:ln w="47625" cap="flat" cmpd="sng" algn="ctr">
            <a:solidFill>
              <a:srgbClr val="FFFFFF"/>
            </a:solidFill>
            <a:prstDash val="solid"/>
            <a:miter lim="800000"/>
          </a:ln>
          <a:effectLst/>
        </p:spPr>
        <p:txBody>
          <a:bodyPr lIns="91440" tIns="45720" rIns="91440" bIns="4572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4</a:t>
            </a:r>
            <a:endParaRPr kumimoji="0" lang="en-US" sz="1600" b="0" i="0" u="none" strike="noStrike" kern="0" cap="none" spc="0" normalizeH="0" baseline="0" noProof="0">
              <a:ln>
                <a:noFill/>
              </a:ln>
              <a:solidFill>
                <a:srgbClr val="FFFFFF"/>
              </a:solidFill>
              <a:effectLst/>
              <a:uLnTx/>
              <a:uFillTx/>
              <a:latin typeface="Arial"/>
              <a:ea typeface="+mn-ea"/>
              <a:cs typeface="Arial"/>
            </a:endParaRPr>
          </a:p>
        </p:txBody>
      </p:sp>
    </p:spTree>
    <p:extLst>
      <p:ext uri="{BB962C8B-B14F-4D97-AF65-F5344CB8AC3E}">
        <p14:creationId xmlns:p14="http://schemas.microsoft.com/office/powerpoint/2010/main" val="1868590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5728-831F-20FA-0346-C2A44183B6D3}"/>
              </a:ext>
            </a:extLst>
          </p:cNvPr>
          <p:cNvSpPr>
            <a:spLocks noGrp="1"/>
          </p:cNvSpPr>
          <p:nvPr>
            <p:ph type="title"/>
          </p:nvPr>
        </p:nvSpPr>
        <p:spPr>
          <a:xfrm>
            <a:off x="457199" y="215333"/>
            <a:ext cx="9474451" cy="984251"/>
          </a:xfrm>
        </p:spPr>
        <p:txBody>
          <a:bodyPr/>
          <a:lstStyle/>
          <a:p>
            <a:r>
              <a:rPr lang="en-US"/>
              <a:t>R&amp;D wide current capabilities and future possibilities</a:t>
            </a:r>
          </a:p>
        </p:txBody>
      </p:sp>
      <p:graphicFrame>
        <p:nvGraphicFramePr>
          <p:cNvPr id="6" name="Content Placeholder 5">
            <a:extLst>
              <a:ext uri="{FF2B5EF4-FFF2-40B4-BE49-F238E27FC236}">
                <a16:creationId xmlns:a16="http://schemas.microsoft.com/office/drawing/2014/main" id="{4DB8B963-F991-BD22-8533-6302B6551226}"/>
              </a:ext>
            </a:extLst>
          </p:cNvPr>
          <p:cNvGraphicFramePr>
            <a:graphicFrameLocks noGrp="1"/>
          </p:cNvGraphicFramePr>
          <p:nvPr>
            <p:ph idx="1"/>
            <p:extLst>
              <p:ext uri="{D42A27DB-BD31-4B8C-83A1-F6EECF244321}">
                <p14:modId xmlns:p14="http://schemas.microsoft.com/office/powerpoint/2010/main" val="4211334839"/>
              </p:ext>
            </p:extLst>
          </p:nvPr>
        </p:nvGraphicFramePr>
        <p:xfrm>
          <a:off x="457199" y="707458"/>
          <a:ext cx="11104077" cy="5609124"/>
        </p:xfrm>
        <a:graphic>
          <a:graphicData uri="http://schemas.openxmlformats.org/drawingml/2006/table">
            <a:tbl>
              <a:tblPr firstRow="1" bandRow="1">
                <a:tableStyleId>{7E9639D4-E3E2-4D34-9284-5A2195B3D0D7}</a:tableStyleId>
              </a:tblPr>
              <a:tblGrid>
                <a:gridCol w="2494231">
                  <a:extLst>
                    <a:ext uri="{9D8B030D-6E8A-4147-A177-3AD203B41FA5}">
                      <a16:colId xmlns:a16="http://schemas.microsoft.com/office/drawing/2014/main" val="1511595156"/>
                    </a:ext>
                  </a:extLst>
                </a:gridCol>
                <a:gridCol w="4375645">
                  <a:extLst>
                    <a:ext uri="{9D8B030D-6E8A-4147-A177-3AD203B41FA5}">
                      <a16:colId xmlns:a16="http://schemas.microsoft.com/office/drawing/2014/main" val="1674435750"/>
                    </a:ext>
                  </a:extLst>
                </a:gridCol>
                <a:gridCol w="4234201">
                  <a:extLst>
                    <a:ext uri="{9D8B030D-6E8A-4147-A177-3AD203B41FA5}">
                      <a16:colId xmlns:a16="http://schemas.microsoft.com/office/drawing/2014/main" val="842182092"/>
                    </a:ext>
                  </a:extLst>
                </a:gridCol>
              </a:tblGrid>
              <a:tr h="586463">
                <a:tc>
                  <a:txBody>
                    <a:bodyPr/>
                    <a:lstStyle/>
                    <a:p>
                      <a:pPr algn="ctr"/>
                      <a:r>
                        <a:rPr lang="en-US" b="1" dirty="0"/>
                        <a:t>RDLT Member</a:t>
                      </a:r>
                    </a:p>
                  </a:txBody>
                  <a:tcPr/>
                </a:tc>
                <a:tc>
                  <a:txBody>
                    <a:bodyPr/>
                    <a:lstStyle/>
                    <a:p>
                      <a:pPr algn="ctr"/>
                      <a:r>
                        <a:rPr lang="en-US" b="1"/>
                        <a:t>Current Capabilities</a:t>
                      </a:r>
                    </a:p>
                  </a:txBody>
                  <a:tcPr/>
                </a:tc>
                <a:tc>
                  <a:txBody>
                    <a:bodyPr/>
                    <a:lstStyle/>
                    <a:p>
                      <a:pPr algn="ctr"/>
                      <a:r>
                        <a:rPr lang="en-US" b="1"/>
                        <a:t>Future Possibilities</a:t>
                      </a:r>
                    </a:p>
                  </a:txBody>
                  <a:tcPr/>
                </a:tc>
                <a:extLst>
                  <a:ext uri="{0D108BD9-81ED-4DB2-BD59-A6C34878D82A}">
                    <a16:rowId xmlns:a16="http://schemas.microsoft.com/office/drawing/2014/main" val="1976108869"/>
                  </a:ext>
                </a:extLst>
              </a:tr>
              <a:tr h="586463">
                <a:tc>
                  <a:txBody>
                    <a:bodyPr/>
                    <a:lstStyle/>
                    <a:p>
                      <a:pPr algn="ctr"/>
                      <a:r>
                        <a:rPr lang="en-US" sz="1050" b="1">
                          <a:solidFill>
                            <a:srgbClr val="0082BA"/>
                          </a:solidFill>
                        </a:rPr>
                        <a:t>Therapeutic Areas</a:t>
                      </a:r>
                    </a:p>
                  </a:txBody>
                  <a:tcPr/>
                </a:tc>
                <a:tc>
                  <a:txBody>
                    <a:bodyPr/>
                    <a:lstStyle/>
                    <a:p>
                      <a:r>
                        <a:rPr lang="en-US" sz="1000" b="0" dirty="0"/>
                        <a:t>CLOVER for Medical Monitoring (30%)</a:t>
                      </a:r>
                    </a:p>
                    <a:p>
                      <a:r>
                        <a:rPr lang="en-US" sz="1000" b="0" dirty="0"/>
                        <a:t>RWD for Protocol design and optimization (20%)</a:t>
                      </a:r>
                    </a:p>
                    <a:p>
                      <a:r>
                        <a:rPr lang="en-US" sz="1000" b="0" dirty="0"/>
                        <a:t>ATLAS for endpoint selection (Neuro)</a:t>
                      </a:r>
                    </a:p>
                  </a:txBody>
                  <a:tcPr/>
                </a:tc>
                <a:tc>
                  <a:txBody>
                    <a:bodyPr/>
                    <a:lstStyle/>
                    <a:p>
                      <a:r>
                        <a:rPr lang="en-US" sz="1000" dirty="0"/>
                        <a:t>Holistic platform with relevant competitive intelligence </a:t>
                      </a:r>
                    </a:p>
                    <a:p>
                      <a:r>
                        <a:rPr lang="en-US" sz="1000" dirty="0"/>
                        <a:t>Maximize RWD for patient cohort evaluation</a:t>
                      </a:r>
                    </a:p>
                    <a:p>
                      <a:r>
                        <a:rPr lang="en-US" sz="1000" dirty="0"/>
                        <a:t>Protocol design and development insights platform </a:t>
                      </a:r>
                    </a:p>
                  </a:txBody>
                  <a:tcPr/>
                </a:tc>
                <a:extLst>
                  <a:ext uri="{0D108BD9-81ED-4DB2-BD59-A6C34878D82A}">
                    <a16:rowId xmlns:a16="http://schemas.microsoft.com/office/drawing/2014/main" val="1614361012"/>
                  </a:ext>
                </a:extLst>
              </a:tr>
              <a:tr h="586463">
                <a:tc>
                  <a:txBody>
                    <a:bodyPr/>
                    <a:lstStyle/>
                    <a:p>
                      <a:pPr algn="ctr"/>
                      <a:r>
                        <a:rPr lang="en-US" sz="1050" b="1" dirty="0">
                          <a:solidFill>
                            <a:srgbClr val="0082BA"/>
                          </a:solidFill>
                        </a:rPr>
                        <a:t>Mike Foley</a:t>
                      </a:r>
                    </a:p>
                  </a:txBody>
                  <a:tcPr/>
                </a:tc>
                <a:tc>
                  <a:txBody>
                    <a:bodyPr/>
                    <a:lstStyle/>
                    <a:p>
                      <a:r>
                        <a:rPr lang="en-US" sz="1000" b="0"/>
                        <a:t>RBQM Analytics (80%)</a:t>
                      </a:r>
                    </a:p>
                    <a:p>
                      <a:r>
                        <a:rPr lang="en-US" sz="1000" b="0"/>
                        <a:t>Site Engagement (20%)</a:t>
                      </a:r>
                    </a:p>
                    <a:p>
                      <a:r>
                        <a:rPr lang="en-US" sz="1000" b="0"/>
                        <a:t>Enterprise Critical Acceleration (Adhoc)</a:t>
                      </a:r>
                    </a:p>
                    <a:p>
                      <a:r>
                        <a:rPr lang="en-US" sz="1000" b="0"/>
                        <a:t>Patient Diversity and Inclusion (20%)</a:t>
                      </a:r>
                    </a:p>
                    <a:p>
                      <a:r>
                        <a:rPr lang="en-US" sz="1000" b="0"/>
                        <a:t>Catalyst (85%)</a:t>
                      </a:r>
                    </a:p>
                    <a:p>
                      <a:r>
                        <a:rPr lang="en-US" sz="1000" b="0"/>
                        <a:t>Clinical trial enablement with RWD (5%)</a:t>
                      </a:r>
                    </a:p>
                  </a:txBody>
                  <a:tcPr/>
                </a:tc>
                <a:tc>
                  <a:txBody>
                    <a:bodyPr/>
                    <a:lstStyle/>
                    <a:p>
                      <a:r>
                        <a:rPr lang="en-US" sz="1000"/>
                        <a:t>Digital Twin for Portfolio execution and resource management</a:t>
                      </a:r>
                    </a:p>
                    <a:p>
                      <a:r>
                        <a:rPr lang="en-US" sz="1000"/>
                        <a:t>Integration of Site feature set and metadata for holistic site intelligence</a:t>
                      </a:r>
                    </a:p>
                    <a:p>
                      <a:r>
                        <a:rPr lang="en-US" sz="1000"/>
                        <a:t>Composite Risk monitoring and site visit decision support </a:t>
                      </a:r>
                    </a:p>
                    <a:p>
                      <a:r>
                        <a:rPr lang="en-US" sz="1000"/>
                        <a:t>Safety monitoring in diverse sub-populations </a:t>
                      </a:r>
                    </a:p>
                  </a:txBody>
                  <a:tcPr/>
                </a:tc>
                <a:extLst>
                  <a:ext uri="{0D108BD9-81ED-4DB2-BD59-A6C34878D82A}">
                    <a16:rowId xmlns:a16="http://schemas.microsoft.com/office/drawing/2014/main" val="444669499"/>
                  </a:ext>
                </a:extLst>
              </a:tr>
              <a:tr h="586463">
                <a:tc>
                  <a:txBody>
                    <a:bodyPr/>
                    <a:lstStyle/>
                    <a:p>
                      <a:pPr algn="ctr"/>
                      <a:r>
                        <a:rPr lang="en-US" sz="1050" b="1">
                          <a:solidFill>
                            <a:srgbClr val="0082BA"/>
                          </a:solidFill>
                        </a:rPr>
                        <a:t>Linda Scarazzini</a:t>
                      </a:r>
                    </a:p>
                  </a:txBody>
                  <a:tcPr/>
                </a:tc>
                <a:tc>
                  <a:txBody>
                    <a:bodyPr/>
                    <a:lstStyle/>
                    <a:p>
                      <a:r>
                        <a:rPr lang="en-US" sz="1000" b="0"/>
                        <a:t>PASSPORT for Product and study level surveillance (80%)</a:t>
                      </a:r>
                    </a:p>
                    <a:p>
                      <a:r>
                        <a:rPr lang="en-US" sz="1000" b="0"/>
                        <a:t>Global Laboratory Grading &amp; Outlier Surveillance  (90%)</a:t>
                      </a:r>
                    </a:p>
                    <a:p>
                      <a:r>
                        <a:rPr lang="en-US" sz="1000" b="0"/>
                        <a:t>OED + CRO Support for Safety Tools (20%)</a:t>
                      </a:r>
                    </a:p>
                    <a:p>
                      <a:r>
                        <a:rPr lang="en-US" sz="1000" b="0"/>
                        <a:t>ILD Workstream (20%)</a:t>
                      </a:r>
                    </a:p>
                  </a:txBody>
                  <a:tcPr/>
                </a:tc>
                <a:tc>
                  <a:txBody>
                    <a:bodyPr/>
                    <a:lstStyle/>
                    <a:p>
                      <a:r>
                        <a:rPr lang="en-US" sz="1000"/>
                        <a:t>Predictive surveillance &amp; rare safety event identification</a:t>
                      </a:r>
                    </a:p>
                    <a:p>
                      <a:r>
                        <a:rPr lang="en-US" sz="1000"/>
                        <a:t>In-System collaboration </a:t>
                      </a:r>
                    </a:p>
                    <a:p>
                      <a:r>
                        <a:rPr lang="en-US" sz="1000"/>
                        <a:t>Automated safety report generation and push to inbox</a:t>
                      </a:r>
                    </a:p>
                    <a:p>
                      <a:r>
                        <a:rPr lang="en-US" sz="1000"/>
                        <a:t>AI enabled safety data review with human-in-the-loop</a:t>
                      </a:r>
                    </a:p>
                  </a:txBody>
                  <a:tcPr/>
                </a:tc>
                <a:extLst>
                  <a:ext uri="{0D108BD9-81ED-4DB2-BD59-A6C34878D82A}">
                    <a16:rowId xmlns:a16="http://schemas.microsoft.com/office/drawing/2014/main" val="3862542573"/>
                  </a:ext>
                </a:extLst>
              </a:tr>
              <a:tr h="586463">
                <a:tc>
                  <a:txBody>
                    <a:bodyPr/>
                    <a:lstStyle/>
                    <a:p>
                      <a:pPr algn="ctr"/>
                      <a:r>
                        <a:rPr lang="en-US" sz="1050" b="1">
                          <a:solidFill>
                            <a:srgbClr val="0082BA"/>
                          </a:solidFill>
                        </a:rPr>
                        <a:t>Jon Sedgwick</a:t>
                      </a:r>
                    </a:p>
                  </a:txBody>
                  <a:tcPr/>
                </a:tc>
                <a:tc>
                  <a:txBody>
                    <a:bodyPr/>
                    <a:lstStyle/>
                    <a:p>
                      <a:r>
                        <a:rPr lang="en-US" sz="1000" b="0"/>
                        <a:t>PMED and Biomarker Analytics ( 60%)</a:t>
                      </a:r>
                    </a:p>
                    <a:p>
                      <a:r>
                        <a:rPr lang="en-US" sz="1000" b="0"/>
                        <a:t>Patient Subtyping (multiomic data) ( 30%)</a:t>
                      </a:r>
                    </a:p>
                    <a:p>
                      <a:r>
                        <a:rPr lang="en-US" sz="1000" b="0"/>
                        <a:t>Calico collaboration enablement ( 30%)</a:t>
                      </a:r>
                    </a:p>
                    <a:p>
                      <a:r>
                        <a:rPr lang="en-US" sz="1000" b="0"/>
                        <a:t>OED trial enablement ( 40%)</a:t>
                      </a:r>
                    </a:p>
                  </a:txBody>
                  <a:tcPr/>
                </a:tc>
                <a:tc>
                  <a:txBody>
                    <a:bodyPr/>
                    <a:lstStyle/>
                    <a:p>
                      <a:endParaRPr lang="en-US" sz="1000"/>
                    </a:p>
                  </a:txBody>
                  <a:tcPr/>
                </a:tc>
                <a:extLst>
                  <a:ext uri="{0D108BD9-81ED-4DB2-BD59-A6C34878D82A}">
                    <a16:rowId xmlns:a16="http://schemas.microsoft.com/office/drawing/2014/main" val="1830527305"/>
                  </a:ext>
                </a:extLst>
              </a:tr>
              <a:tr h="586463">
                <a:tc>
                  <a:txBody>
                    <a:bodyPr/>
                    <a:lstStyle/>
                    <a:p>
                      <a:pPr algn="ctr"/>
                      <a:r>
                        <a:rPr lang="en-US" sz="1050" b="1">
                          <a:solidFill>
                            <a:srgbClr val="0082BA"/>
                          </a:solidFill>
                        </a:rPr>
                        <a:t>Latif Akintade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a:t>Advanced Data Viz for MSL Interactions ( 80%)</a:t>
                      </a:r>
                    </a:p>
                    <a:p>
                      <a:r>
                        <a:rPr lang="en-US" sz="1000" b="0"/>
                        <a:t>AI enablement for ABBV-951 EU PSP support (Underway)</a:t>
                      </a:r>
                    </a:p>
                    <a:p>
                      <a:r>
                        <a:rPr lang="en-US" sz="1000" b="0"/>
                        <a:t>MSL effectiveness ( Launch ready)</a:t>
                      </a:r>
                    </a:p>
                  </a:txBody>
                  <a:tcPr/>
                </a:tc>
                <a:tc>
                  <a:txBody>
                    <a:bodyPr/>
                    <a:lstStyle/>
                    <a:p>
                      <a:r>
                        <a:rPr lang="en-US" sz="1000"/>
                        <a:t>Omni-channel engagement</a:t>
                      </a:r>
                    </a:p>
                    <a:p>
                      <a:r>
                        <a:rPr lang="en-US" sz="1000"/>
                        <a:t>Competitive intelligence and Medical Insights</a:t>
                      </a:r>
                    </a:p>
                  </a:txBody>
                  <a:tcPr/>
                </a:tc>
                <a:extLst>
                  <a:ext uri="{0D108BD9-81ED-4DB2-BD59-A6C34878D82A}">
                    <a16:rowId xmlns:a16="http://schemas.microsoft.com/office/drawing/2014/main" val="3258032948"/>
                  </a:ext>
                </a:extLst>
              </a:tr>
              <a:tr h="268889">
                <a:tc>
                  <a:txBody>
                    <a:bodyPr/>
                    <a:lstStyle/>
                    <a:p>
                      <a:pPr algn="ctr"/>
                      <a:r>
                        <a:rPr lang="en-US" sz="1050" b="1">
                          <a:solidFill>
                            <a:srgbClr val="0082BA"/>
                          </a:solidFill>
                        </a:rPr>
                        <a:t>Shuhong Zhang</a:t>
                      </a:r>
                    </a:p>
                  </a:txBody>
                  <a:tcPr/>
                </a:tc>
                <a:tc>
                  <a:txBody>
                    <a:bodyPr/>
                    <a:lstStyle/>
                    <a:p>
                      <a:r>
                        <a:rPr lang="en-US" sz="1000" b="0"/>
                        <a:t>None</a:t>
                      </a:r>
                    </a:p>
                  </a:txBody>
                  <a:tcPr/>
                </a:tc>
                <a:tc>
                  <a:txBody>
                    <a:bodyPr/>
                    <a:lstStyle/>
                    <a:p>
                      <a:endParaRPr lang="en-US" sz="1000"/>
                    </a:p>
                  </a:txBody>
                  <a:tcPr/>
                </a:tc>
                <a:extLst>
                  <a:ext uri="{0D108BD9-81ED-4DB2-BD59-A6C34878D82A}">
                    <a16:rowId xmlns:a16="http://schemas.microsoft.com/office/drawing/2014/main" val="3391341060"/>
                  </a:ext>
                </a:extLst>
              </a:tr>
              <a:tr h="586463">
                <a:tc>
                  <a:txBody>
                    <a:bodyPr/>
                    <a:lstStyle/>
                    <a:p>
                      <a:pPr algn="ctr"/>
                      <a:r>
                        <a:rPr lang="en-US" sz="1050" b="1">
                          <a:solidFill>
                            <a:srgbClr val="0082BA"/>
                          </a:solidFill>
                        </a:rPr>
                        <a:t>Aesthetics</a:t>
                      </a:r>
                    </a:p>
                  </a:txBody>
                  <a:tcPr/>
                </a:tc>
                <a:tc>
                  <a:txBody>
                    <a:bodyPr/>
                    <a:lstStyle/>
                    <a:p>
                      <a:r>
                        <a:rPr lang="en-US" sz="1000" b="0"/>
                        <a:t>Clinical trial execution ( 100%)</a:t>
                      </a:r>
                    </a:p>
                    <a:p>
                      <a:r>
                        <a:rPr lang="en-US" sz="1000" b="0"/>
                        <a:t>Bias and placebo rate monitoring (adhoc)</a:t>
                      </a:r>
                    </a:p>
                    <a:p>
                      <a:r>
                        <a:rPr lang="en-US" sz="1000" b="0"/>
                        <a:t>Diversity benchmarking (MVP)</a:t>
                      </a:r>
                    </a:p>
                  </a:txBody>
                  <a:tcPr/>
                </a:tc>
                <a:tc>
                  <a:txBody>
                    <a:bodyPr/>
                    <a:lstStyle/>
                    <a:p>
                      <a:r>
                        <a:rPr lang="en-US" sz="1000"/>
                        <a:t>Scale Dev Ops capabilities where applicable</a:t>
                      </a:r>
                    </a:p>
                  </a:txBody>
                  <a:tcPr/>
                </a:tc>
                <a:extLst>
                  <a:ext uri="{0D108BD9-81ED-4DB2-BD59-A6C34878D82A}">
                    <a16:rowId xmlns:a16="http://schemas.microsoft.com/office/drawing/2014/main" val="675590755"/>
                  </a:ext>
                </a:extLst>
              </a:tr>
              <a:tr h="586463">
                <a:tc>
                  <a:txBody>
                    <a:bodyPr/>
                    <a:lstStyle/>
                    <a:p>
                      <a:pPr algn="ctr"/>
                      <a:r>
                        <a:rPr lang="en-US" sz="1050" b="1" dirty="0">
                          <a:solidFill>
                            <a:srgbClr val="0082BA"/>
                          </a:solidFill>
                        </a:rPr>
                        <a:t>Asset strategy</a:t>
                      </a:r>
                    </a:p>
                  </a:txBody>
                  <a:tcPr/>
                </a:tc>
                <a:tc>
                  <a:txBody>
                    <a:bodyPr/>
                    <a:lstStyle/>
                    <a:p>
                      <a:r>
                        <a:rPr lang="en-US" sz="1000" b="0"/>
                        <a:t>Scenario planning (adhoc)</a:t>
                      </a:r>
                    </a:p>
                    <a:p>
                      <a:r>
                        <a:rPr lang="en-US" sz="1000" b="0"/>
                        <a:t>Trial acceleration (adhoc)</a:t>
                      </a:r>
                    </a:p>
                    <a:p>
                      <a:r>
                        <a:rPr lang="en-US" sz="1000" b="0"/>
                        <a:t>Business Development (BD) support – new disease areas</a:t>
                      </a:r>
                    </a:p>
                  </a:txBody>
                  <a:tcPr/>
                </a:tc>
                <a:tc>
                  <a:txBody>
                    <a:bodyPr/>
                    <a:lstStyle/>
                    <a:p>
                      <a:r>
                        <a:rPr lang="en-US" sz="1000" dirty="0"/>
                        <a:t>Predictive analytics enabled competition monitoring</a:t>
                      </a:r>
                    </a:p>
                    <a:p>
                      <a:endParaRPr lang="en-US" sz="1000" dirty="0"/>
                    </a:p>
                  </a:txBody>
                  <a:tcPr/>
                </a:tc>
                <a:extLst>
                  <a:ext uri="{0D108BD9-81ED-4DB2-BD59-A6C34878D82A}">
                    <a16:rowId xmlns:a16="http://schemas.microsoft.com/office/drawing/2014/main" val="2769446176"/>
                  </a:ext>
                </a:extLst>
              </a:tr>
            </a:tbl>
          </a:graphicData>
        </a:graphic>
      </p:graphicFrame>
    </p:spTree>
    <p:extLst>
      <p:ext uri="{BB962C8B-B14F-4D97-AF65-F5344CB8AC3E}">
        <p14:creationId xmlns:p14="http://schemas.microsoft.com/office/powerpoint/2010/main" val="2542377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1656F131-7E5D-373F-2F84-5EE7BA6E0F67}"/>
              </a:ext>
            </a:extLst>
          </p:cNvPr>
          <p:cNvSpPr/>
          <p:nvPr/>
        </p:nvSpPr>
        <p:spPr>
          <a:xfrm>
            <a:off x="2328374" y="2990509"/>
            <a:ext cx="1845652" cy="1845652"/>
          </a:xfrm>
          <a:prstGeom prst="ellipse">
            <a:avLst/>
          </a:prstGeom>
          <a:solidFill>
            <a:srgbClr val="F2F2F2"/>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Arial"/>
              <a:ea typeface="+mn-ea"/>
              <a:cs typeface="+mn-cs"/>
            </a:endParaRPr>
          </a:p>
        </p:txBody>
      </p:sp>
      <p:sp>
        <p:nvSpPr>
          <p:cNvPr id="3" name="Content Placeholder 2">
            <a:extLst>
              <a:ext uri="{FF2B5EF4-FFF2-40B4-BE49-F238E27FC236}">
                <a16:creationId xmlns:a16="http://schemas.microsoft.com/office/drawing/2014/main" id="{EEAF2731-68ED-1930-B469-5D0166475809}"/>
              </a:ext>
            </a:extLst>
          </p:cNvPr>
          <p:cNvSpPr>
            <a:spLocks noGrp="1"/>
          </p:cNvSpPr>
          <p:nvPr>
            <p:ph idx="1"/>
          </p:nvPr>
        </p:nvSpPr>
        <p:spPr>
          <a:xfrm>
            <a:off x="5219394" y="1666711"/>
            <a:ext cx="6529695" cy="3134164"/>
          </a:xfrm>
        </p:spPr>
        <p:txBody>
          <a:bodyPr vert="horz" lIns="0" tIns="0" rIns="0" bIns="0" rtlCol="0" anchor="t">
            <a:noAutofit/>
          </a:bodyPr>
          <a:lstStyle/>
          <a:p>
            <a:pPr marL="0" indent="0">
              <a:buNone/>
            </a:pPr>
            <a:r>
              <a:rPr lang="en-US" sz="3400" i="0">
                <a:effectLst/>
                <a:latin typeface="-apple-system"/>
              </a:rPr>
              <a:t>To </a:t>
            </a:r>
            <a:r>
              <a:rPr lang="en-US" sz="3400" b="1" i="0">
                <a:effectLst/>
                <a:latin typeface="-apple-system"/>
              </a:rPr>
              <a:t>transform the clinical development continuum</a:t>
            </a:r>
            <a:r>
              <a:rPr lang="en-US" sz="3400" b="0" i="0">
                <a:effectLst/>
                <a:latin typeface="-apple-system"/>
              </a:rPr>
              <a:t> and have </a:t>
            </a:r>
            <a:r>
              <a:rPr lang="en-US" sz="3400" b="1" i="0">
                <a:effectLst/>
                <a:latin typeface="-apple-system"/>
              </a:rPr>
              <a:t>meaningful impact</a:t>
            </a:r>
            <a:r>
              <a:rPr lang="en-US" sz="3400" b="0" i="0">
                <a:effectLst/>
                <a:latin typeface="-apple-system"/>
              </a:rPr>
              <a:t> on every asset, through best-in-class </a:t>
            </a:r>
            <a:r>
              <a:rPr lang="en-US" sz="3400" b="1" i="0">
                <a:effectLst/>
                <a:latin typeface="-apple-system"/>
              </a:rPr>
              <a:t>data science and analytics</a:t>
            </a:r>
            <a:r>
              <a:rPr lang="en-US" sz="3400" b="0" i="0">
                <a:effectLst/>
                <a:latin typeface="-apple-system"/>
              </a:rPr>
              <a:t> </a:t>
            </a:r>
            <a:r>
              <a:rPr lang="en-US" sz="3400">
                <a:latin typeface="-apple-system"/>
              </a:rPr>
              <a:t>by leveraging</a:t>
            </a:r>
            <a:r>
              <a:rPr lang="en-US" sz="3400" b="0" i="0">
                <a:effectLst/>
                <a:latin typeface="-apple-system"/>
              </a:rPr>
              <a:t> </a:t>
            </a:r>
            <a:r>
              <a:rPr lang="en-US" sz="3400" b="1" i="0">
                <a:effectLst/>
                <a:latin typeface="-apple-system"/>
              </a:rPr>
              <a:t>cutting-edge methodologies, tools, and technologies</a:t>
            </a:r>
            <a:r>
              <a:rPr lang="en-US" sz="3400" b="0" i="0">
                <a:effectLst/>
                <a:latin typeface="-apple-system"/>
              </a:rPr>
              <a:t>.</a:t>
            </a:r>
            <a:endParaRPr lang="en-US" sz="3400"/>
          </a:p>
        </p:txBody>
      </p:sp>
      <p:pic>
        <p:nvPicPr>
          <p:cNvPr id="6" name="Picture 4">
            <a:extLst>
              <a:ext uri="{FF2B5EF4-FFF2-40B4-BE49-F238E27FC236}">
                <a16:creationId xmlns:a16="http://schemas.microsoft.com/office/drawing/2014/main" id="{07EBD7CE-3B0B-DB16-B447-E1A3331A3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44" y="3233793"/>
            <a:ext cx="1073540" cy="1359084"/>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BBA7D2DB-41CC-A0FC-4D1B-E1BB26FB12DB}"/>
              </a:ext>
            </a:extLst>
          </p:cNvPr>
          <p:cNvSpPr/>
          <p:nvPr/>
        </p:nvSpPr>
        <p:spPr>
          <a:xfrm>
            <a:off x="489033" y="985775"/>
            <a:ext cx="2762167" cy="2762167"/>
          </a:xfrm>
          <a:prstGeom prst="ellipse">
            <a:avLst/>
          </a:prstGeom>
          <a:solidFill>
            <a:schemeClr val="tx1">
              <a:lumMod val="90000"/>
              <a:lumOff val="1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FFFFFF"/>
                </a:solidFill>
                <a:effectLst/>
                <a:uLnTx/>
                <a:uFillTx/>
                <a:latin typeface="-apple-system"/>
                <a:ea typeface="+mn-ea"/>
                <a:cs typeface="+mn-cs"/>
              </a:rPr>
              <a:t>Our Mission</a:t>
            </a:r>
          </a:p>
        </p:txBody>
      </p:sp>
    </p:spTree>
    <p:extLst>
      <p:ext uri="{BB962C8B-B14F-4D97-AF65-F5344CB8AC3E}">
        <p14:creationId xmlns:p14="http://schemas.microsoft.com/office/powerpoint/2010/main" val="1182952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1464-1CAF-9839-4F47-DFDB35C9FC7B}"/>
              </a:ext>
            </a:extLst>
          </p:cNvPr>
          <p:cNvSpPr>
            <a:spLocks noGrp="1"/>
          </p:cNvSpPr>
          <p:nvPr>
            <p:ph type="title"/>
          </p:nvPr>
        </p:nvSpPr>
        <p:spPr/>
        <p:txBody>
          <a:bodyPr>
            <a:normAutofit/>
          </a:bodyPr>
          <a:lstStyle/>
          <a:p>
            <a:r>
              <a:rPr lang="en-US" sz="2800"/>
              <a:t>DSA Strategy</a:t>
            </a:r>
          </a:p>
        </p:txBody>
      </p:sp>
      <p:sp>
        <p:nvSpPr>
          <p:cNvPr id="3" name="Content Placeholder 2">
            <a:extLst>
              <a:ext uri="{FF2B5EF4-FFF2-40B4-BE49-F238E27FC236}">
                <a16:creationId xmlns:a16="http://schemas.microsoft.com/office/drawing/2014/main" id="{18493F48-3059-FA08-91B9-985A88327FF4}"/>
              </a:ext>
            </a:extLst>
          </p:cNvPr>
          <p:cNvSpPr>
            <a:spLocks noGrp="1"/>
          </p:cNvSpPr>
          <p:nvPr>
            <p:ph idx="1"/>
          </p:nvPr>
        </p:nvSpPr>
        <p:spPr>
          <a:xfrm>
            <a:off x="457200" y="3228432"/>
            <a:ext cx="11637523" cy="2973863"/>
          </a:xfrm>
        </p:spPr>
        <p:txBody>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7" name="Rectangle 6">
            <a:extLst>
              <a:ext uri="{FF2B5EF4-FFF2-40B4-BE49-F238E27FC236}">
                <a16:creationId xmlns:a16="http://schemas.microsoft.com/office/drawing/2014/main" id="{121906CF-2475-5275-9331-9F7B31108D4F}"/>
              </a:ext>
            </a:extLst>
          </p:cNvPr>
          <p:cNvSpPr/>
          <p:nvPr/>
        </p:nvSpPr>
        <p:spPr>
          <a:xfrm>
            <a:off x="370572" y="896970"/>
            <a:ext cx="11291889" cy="864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81538"/>
                </a:solidFill>
                <a:effectLst/>
                <a:uLnTx/>
                <a:uFillTx/>
                <a:latin typeface="Arial"/>
                <a:ea typeface="+mn-ea"/>
                <a:cs typeface="+mn-cs"/>
              </a:rPr>
              <a:t>Given the rapid pace of internal transformation and external trends across </a:t>
            </a:r>
            <a:r>
              <a:rPr kumimoji="0" lang="en-US" sz="2000" b="1" i="0" u="none" strike="noStrike" kern="1200" cap="none" spc="0" normalizeH="0" baseline="0" noProof="0">
                <a:ln>
                  <a:noFill/>
                </a:ln>
                <a:solidFill>
                  <a:srgbClr val="081538"/>
                </a:solidFill>
                <a:effectLst/>
                <a:uLnTx/>
                <a:uFillTx/>
                <a:latin typeface="Arial"/>
                <a:ea typeface="+mn-ea"/>
                <a:cs typeface="+mn-cs"/>
              </a:rPr>
              <a:t>clinical</a:t>
            </a:r>
            <a:r>
              <a:rPr lang="en-US" sz="2000" b="1">
                <a:solidFill>
                  <a:srgbClr val="081538"/>
                </a:solidFill>
                <a:latin typeface="Arial"/>
              </a:rPr>
              <a:t> development </a:t>
            </a:r>
            <a:r>
              <a:rPr lang="en-US" sz="2000">
                <a:solidFill>
                  <a:srgbClr val="081538"/>
                </a:solidFill>
                <a:latin typeface="Arial"/>
              </a:rPr>
              <a:t>continuum</a:t>
            </a:r>
            <a:r>
              <a:rPr kumimoji="0" lang="en-US" sz="2000" b="0" i="0" u="none" strike="noStrike" kern="1200" cap="none" spc="0" normalizeH="0" baseline="0" noProof="0">
                <a:ln>
                  <a:noFill/>
                </a:ln>
                <a:solidFill>
                  <a:srgbClr val="081538"/>
                </a:solidFill>
                <a:effectLst/>
                <a:uLnTx/>
                <a:uFillTx/>
                <a:latin typeface="Arial"/>
                <a:ea typeface="+mn-ea"/>
                <a:cs typeface="+mn-cs"/>
              </a:rPr>
              <a:t>, we have embraced the </a:t>
            </a:r>
            <a:r>
              <a:rPr kumimoji="0" lang="en-US" sz="2000" b="1" i="0" u="none" strike="noStrike" kern="1200" cap="none" spc="0" normalizeH="0" baseline="0" noProof="0">
                <a:ln>
                  <a:noFill/>
                </a:ln>
                <a:solidFill>
                  <a:srgbClr val="081538"/>
                </a:solidFill>
                <a:effectLst/>
                <a:uLnTx/>
                <a:uFillTx/>
                <a:latin typeface="Arial"/>
                <a:ea typeface="+mn-ea"/>
                <a:cs typeface="+mn-cs"/>
              </a:rPr>
              <a:t>entrepreneurial mindset </a:t>
            </a:r>
            <a:r>
              <a:rPr kumimoji="0" lang="en-US" sz="2000" b="0" i="0" u="none" strike="noStrike" kern="1200" cap="none" spc="0" normalizeH="0" baseline="0" noProof="0">
                <a:ln>
                  <a:noFill/>
                </a:ln>
                <a:solidFill>
                  <a:srgbClr val="081538"/>
                </a:solidFill>
                <a:effectLst/>
                <a:uLnTx/>
                <a:uFillTx/>
                <a:latin typeface="Arial"/>
                <a:ea typeface="+mn-ea"/>
                <a:cs typeface="+mn-cs"/>
              </a:rPr>
              <a:t>to deliver on our mission through</a:t>
            </a:r>
          </a:p>
        </p:txBody>
      </p:sp>
      <p:sp>
        <p:nvSpPr>
          <p:cNvPr id="6" name="Rectangle: Rounded Corners 5">
            <a:extLst>
              <a:ext uri="{FF2B5EF4-FFF2-40B4-BE49-F238E27FC236}">
                <a16:creationId xmlns:a16="http://schemas.microsoft.com/office/drawing/2014/main" id="{FFB65EF0-19AE-7837-465B-3D00E822266A}"/>
              </a:ext>
            </a:extLst>
          </p:cNvPr>
          <p:cNvSpPr/>
          <p:nvPr/>
        </p:nvSpPr>
        <p:spPr>
          <a:xfrm>
            <a:off x="457200" y="3215008"/>
            <a:ext cx="3437106" cy="2487037"/>
          </a:xfrm>
          <a:prstGeom prst="roundRect">
            <a:avLst/>
          </a:prstGeom>
          <a:solidFill>
            <a:schemeClr val="tx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FFFFFF"/>
                </a:solidFill>
                <a:effectLst/>
                <a:uLnTx/>
                <a:uFillTx/>
                <a:latin typeface="Arial"/>
                <a:ea typeface="+mn-ea"/>
                <a:cs typeface="+mn-cs"/>
              </a:rPr>
              <a:t>Exploit value generation </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800" b="0" i="1"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Arial"/>
                <a:ea typeface="+mn-ea"/>
                <a:cs typeface="+mn-cs"/>
              </a:rPr>
              <a:t>through relentless            focus on </a:t>
            </a:r>
            <a:r>
              <a:rPr kumimoji="0" lang="en-US" sz="1800" b="1" i="1" u="none" strike="noStrike" kern="1200" cap="none" spc="0" normalizeH="0" baseline="0" noProof="0" dirty="0">
                <a:ln>
                  <a:noFill/>
                </a:ln>
                <a:solidFill>
                  <a:srgbClr val="FFFFFF"/>
                </a:solidFill>
                <a:effectLst/>
                <a:uLnTx/>
                <a:uFillTx/>
                <a:latin typeface="Arial"/>
                <a:ea typeface="+mn-ea"/>
                <a:cs typeface="+mn-cs"/>
              </a:rPr>
              <a:t>scale</a:t>
            </a:r>
            <a:endParaRPr kumimoji="0" lang="en-US" sz="1800" b="1" i="1" u="none" strike="noStrike" kern="1200" cap="none" spc="0" normalizeH="0" baseline="0" noProof="0" dirty="0">
              <a:ln>
                <a:noFill/>
              </a:ln>
              <a:solidFill>
                <a:srgbClr val="FFFFFF"/>
              </a:solidFill>
              <a:effectLst/>
              <a:uLnTx/>
              <a:uFillTx/>
              <a:latin typeface="Arial"/>
              <a:ea typeface="+mn-ea"/>
              <a:cs typeface="Arial"/>
            </a:endParaRPr>
          </a:p>
        </p:txBody>
      </p:sp>
      <p:sp>
        <p:nvSpPr>
          <p:cNvPr id="8" name="Rectangle: Rounded Corners 7">
            <a:extLst>
              <a:ext uri="{FF2B5EF4-FFF2-40B4-BE49-F238E27FC236}">
                <a16:creationId xmlns:a16="http://schemas.microsoft.com/office/drawing/2014/main" id="{675FDCF2-FD23-FEDC-6D04-65F617207DEF}"/>
              </a:ext>
            </a:extLst>
          </p:cNvPr>
          <p:cNvSpPr/>
          <p:nvPr/>
        </p:nvSpPr>
        <p:spPr>
          <a:xfrm>
            <a:off x="4377447" y="3215007"/>
            <a:ext cx="3437106" cy="2487037"/>
          </a:xfrm>
          <a:prstGeom prst="roundRect">
            <a:avLst/>
          </a:prstGeom>
          <a:solidFill>
            <a:schemeClr val="tx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FFFFFF"/>
                </a:solidFill>
                <a:effectLst/>
                <a:uLnTx/>
                <a:uFillTx/>
                <a:latin typeface="Arial"/>
                <a:ea typeface="+mn-ea"/>
                <a:cs typeface="+mn-cs"/>
              </a:rPr>
              <a:t>Drive operational excellence </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Arial"/>
                <a:ea typeface="+mn-ea"/>
                <a:cs typeface="+mn-cs"/>
              </a:rPr>
              <a:t>through </a:t>
            </a:r>
            <a:r>
              <a:rPr kumimoji="0" lang="en-US" sz="1800" b="1" i="1" u="none" strike="noStrike" kern="1200" cap="none" spc="0" normalizeH="0" baseline="0" noProof="0" dirty="0">
                <a:ln>
                  <a:noFill/>
                </a:ln>
                <a:solidFill>
                  <a:srgbClr val="FFFFFF"/>
                </a:solidFill>
                <a:effectLst/>
                <a:uLnTx/>
                <a:uFillTx/>
                <a:latin typeface="Arial"/>
                <a:ea typeface="+mn-ea"/>
                <a:cs typeface="+mn-cs"/>
              </a:rPr>
              <a:t>automation</a:t>
            </a:r>
            <a:r>
              <a:rPr kumimoji="0" lang="en-US" sz="1800" b="0" i="1" u="none" strike="noStrike" kern="1200" cap="none" spc="0" normalizeH="0" baseline="0" noProof="0" dirty="0">
                <a:ln>
                  <a:noFill/>
                </a:ln>
                <a:solidFill>
                  <a:srgbClr val="FFFFFF"/>
                </a:solidFill>
                <a:effectLst/>
                <a:uLnTx/>
                <a:uFillTx/>
                <a:latin typeface="Arial"/>
                <a:ea typeface="+mn-ea"/>
                <a:cs typeface="+mn-cs"/>
              </a:rPr>
              <a:t>          and </a:t>
            </a:r>
            <a:r>
              <a:rPr kumimoji="0" lang="en-US" sz="1800" b="1" i="1" u="none" strike="noStrike" kern="1200" cap="none" spc="0" normalizeH="0" baseline="0" noProof="0" dirty="0">
                <a:ln>
                  <a:noFill/>
                </a:ln>
                <a:solidFill>
                  <a:srgbClr val="FFFFFF"/>
                </a:solidFill>
                <a:effectLst/>
                <a:uLnTx/>
                <a:uFillTx/>
                <a:latin typeface="Arial"/>
                <a:ea typeface="+mn-ea"/>
                <a:cs typeface="+mn-cs"/>
              </a:rPr>
              <a:t>pruning</a:t>
            </a:r>
          </a:p>
        </p:txBody>
      </p:sp>
      <p:sp>
        <p:nvSpPr>
          <p:cNvPr id="10" name="Rectangle: Rounded Corners 9">
            <a:extLst>
              <a:ext uri="{FF2B5EF4-FFF2-40B4-BE49-F238E27FC236}">
                <a16:creationId xmlns:a16="http://schemas.microsoft.com/office/drawing/2014/main" id="{973500EB-56DD-8728-9A8F-5AC464EA15B1}"/>
              </a:ext>
            </a:extLst>
          </p:cNvPr>
          <p:cNvSpPr/>
          <p:nvPr/>
        </p:nvSpPr>
        <p:spPr>
          <a:xfrm>
            <a:off x="8297694" y="3224631"/>
            <a:ext cx="3437106" cy="2487037"/>
          </a:xfrm>
          <a:prstGeom prst="roundRect">
            <a:avLst/>
          </a:prstGeom>
          <a:solidFill>
            <a:schemeClr val="tx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FFFFFF"/>
                </a:solidFill>
                <a:effectLst/>
                <a:uLnTx/>
                <a:uFillTx/>
                <a:latin typeface="Arial"/>
                <a:ea typeface="+mn-ea"/>
                <a:cs typeface="+mn-cs"/>
              </a:rPr>
              <a:t>Explore new opportunities </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Arial"/>
                <a:ea typeface="+mn-ea"/>
                <a:cs typeface="+mn-cs"/>
              </a:rPr>
              <a:t>through </a:t>
            </a:r>
            <a:r>
              <a:rPr kumimoji="0" lang="en-US" sz="1800" b="1" i="1" u="none" strike="noStrike" kern="1200" cap="none" spc="0" normalizeH="0" baseline="0" noProof="0" dirty="0">
                <a:ln>
                  <a:noFill/>
                </a:ln>
                <a:solidFill>
                  <a:srgbClr val="FFFFFF"/>
                </a:solidFill>
                <a:effectLst/>
                <a:uLnTx/>
                <a:uFillTx/>
                <a:latin typeface="Arial"/>
                <a:ea typeface="+mn-ea"/>
                <a:cs typeface="+mn-cs"/>
              </a:rPr>
              <a:t>disciplined experimentation</a:t>
            </a:r>
          </a:p>
        </p:txBody>
      </p:sp>
      <p:sp>
        <p:nvSpPr>
          <p:cNvPr id="21" name="Rectangle: Rounded Corners 20">
            <a:extLst>
              <a:ext uri="{FF2B5EF4-FFF2-40B4-BE49-F238E27FC236}">
                <a16:creationId xmlns:a16="http://schemas.microsoft.com/office/drawing/2014/main" id="{9B65A902-D6B0-DCB9-AE42-3DBEDE16AE11}"/>
              </a:ext>
            </a:extLst>
          </p:cNvPr>
          <p:cNvSpPr/>
          <p:nvPr/>
        </p:nvSpPr>
        <p:spPr>
          <a:xfrm>
            <a:off x="457200" y="1895927"/>
            <a:ext cx="11205259" cy="984251"/>
          </a:xfrm>
          <a:prstGeom prst="roundRect">
            <a:avLst/>
          </a:prstGeom>
          <a:solidFill>
            <a:srgbClr val="EDF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81538"/>
                </a:solidFill>
                <a:effectLst/>
                <a:uLnTx/>
                <a:uFillTx/>
                <a:latin typeface="Arial"/>
                <a:ea typeface="+mn-ea"/>
                <a:cs typeface="+mn-cs"/>
              </a:rPr>
              <a:t>Organizational Ambidexterity</a:t>
            </a:r>
          </a:p>
        </p:txBody>
      </p:sp>
    </p:spTree>
    <p:extLst>
      <p:ext uri="{BB962C8B-B14F-4D97-AF65-F5344CB8AC3E}">
        <p14:creationId xmlns:p14="http://schemas.microsoft.com/office/powerpoint/2010/main" val="912195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EA424E4-E1AC-72EE-C3E6-DA35B33EA71C}"/>
              </a:ext>
            </a:extLst>
          </p:cNvPr>
          <p:cNvGraphicFramePr>
            <a:graphicFrameLocks noGrp="1"/>
          </p:cNvGraphicFramePr>
          <p:nvPr>
            <p:ph idx="1"/>
            <p:extLst>
              <p:ext uri="{D42A27DB-BD31-4B8C-83A1-F6EECF244321}">
                <p14:modId xmlns:p14="http://schemas.microsoft.com/office/powerpoint/2010/main" val="1058163358"/>
              </p:ext>
            </p:extLst>
          </p:nvPr>
        </p:nvGraphicFramePr>
        <p:xfrm>
          <a:off x="381000" y="793522"/>
          <a:ext cx="11430000" cy="5192526"/>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2376588868"/>
                    </a:ext>
                  </a:extLst>
                </a:gridCol>
                <a:gridCol w="4419600">
                  <a:extLst>
                    <a:ext uri="{9D8B030D-6E8A-4147-A177-3AD203B41FA5}">
                      <a16:colId xmlns:a16="http://schemas.microsoft.com/office/drawing/2014/main" val="1274344284"/>
                    </a:ext>
                  </a:extLst>
                </a:gridCol>
                <a:gridCol w="5257800">
                  <a:extLst>
                    <a:ext uri="{9D8B030D-6E8A-4147-A177-3AD203B41FA5}">
                      <a16:colId xmlns:a16="http://schemas.microsoft.com/office/drawing/2014/main" val="2613216137"/>
                    </a:ext>
                  </a:extLst>
                </a:gridCol>
              </a:tblGrid>
              <a:tr h="325314">
                <a:tc>
                  <a:txBody>
                    <a:bodyPr/>
                    <a:lstStyle/>
                    <a:p>
                      <a:endParaRPr lang="en-US"/>
                    </a:p>
                  </a:txBody>
                  <a:tcPr>
                    <a:solidFill>
                      <a:schemeClr val="accent6">
                        <a:lumMod val="25000"/>
                      </a:schemeClr>
                    </a:solidFill>
                  </a:tcPr>
                </a:tc>
                <a:tc>
                  <a:txBody>
                    <a:bodyPr/>
                    <a:lstStyle/>
                    <a:p>
                      <a:pPr algn="ctr"/>
                      <a:r>
                        <a:rPr lang="en-US" b="1">
                          <a:solidFill>
                            <a:schemeClr val="bg1"/>
                          </a:solidFill>
                        </a:rPr>
                        <a:t>Qualitative Metrics</a:t>
                      </a:r>
                    </a:p>
                  </a:txBody>
                  <a:tcPr>
                    <a:solidFill>
                      <a:schemeClr val="accent6">
                        <a:lumMod val="25000"/>
                      </a:schemeClr>
                    </a:solidFill>
                  </a:tcPr>
                </a:tc>
                <a:tc>
                  <a:txBody>
                    <a:bodyPr/>
                    <a:lstStyle/>
                    <a:p>
                      <a:pPr algn="ctr"/>
                      <a:r>
                        <a:rPr lang="en-US" b="1">
                          <a:solidFill>
                            <a:schemeClr val="bg1"/>
                          </a:solidFill>
                        </a:rPr>
                        <a:t>Quantitative Metrics</a:t>
                      </a:r>
                    </a:p>
                  </a:txBody>
                  <a:tcPr>
                    <a:solidFill>
                      <a:schemeClr val="accent6">
                        <a:lumMod val="25000"/>
                      </a:schemeClr>
                    </a:solidFill>
                  </a:tcPr>
                </a:tc>
                <a:extLst>
                  <a:ext uri="{0D108BD9-81ED-4DB2-BD59-A6C34878D82A}">
                    <a16:rowId xmlns:a16="http://schemas.microsoft.com/office/drawing/2014/main" val="3560804800"/>
                  </a:ext>
                </a:extLst>
              </a:tr>
              <a:tr h="1276233">
                <a:tc>
                  <a:txBody>
                    <a:bodyPr/>
                    <a:lstStyle/>
                    <a:p>
                      <a:pPr marL="0" algn="ctr" defTabSz="685800" rtl="0" eaLnBrk="1" fontAlgn="ctr" latinLnBrk="0" hangingPunct="1"/>
                      <a:r>
                        <a:rPr lang="en-US" sz="1200" b="1" kern="1200" dirty="0">
                          <a:solidFill>
                            <a:schemeClr val="bg1"/>
                          </a:solidFill>
                          <a:latin typeface="+mn-lt"/>
                          <a:ea typeface="+mn-ea"/>
                          <a:cs typeface="+mn-cs"/>
                        </a:rPr>
                        <a:t>Impact Financials</a:t>
                      </a:r>
                    </a:p>
                  </a:txBody>
                  <a:tcPr anchor="ctr">
                    <a:solidFill>
                      <a:schemeClr val="accent6">
                        <a:lumMod val="25000"/>
                      </a:schemeClr>
                    </a:solidFill>
                  </a:tcPr>
                </a:tc>
                <a:tc>
                  <a:txBody>
                    <a:bodyPr/>
                    <a:lstStyle/>
                    <a:p>
                      <a:r>
                        <a:rPr lang="en-US" sz="1100"/>
                        <a:t>Streamlined toolset for Safety review to minimize onboarding burden and drive process compliance.</a:t>
                      </a:r>
                    </a:p>
                    <a:p>
                      <a:pPr lvl="0">
                        <a:buNone/>
                      </a:pPr>
                      <a:endParaRPr lang="en-US" sz="1100"/>
                    </a:p>
                    <a:p>
                      <a:pPr lvl="0">
                        <a:buNone/>
                      </a:pPr>
                      <a:r>
                        <a:rPr lang="en-US" sz="1100"/>
                        <a:t>Identify PI referral networks to increase the productivity of the sites selected for a trial</a:t>
                      </a:r>
                    </a:p>
                  </a:txBody>
                  <a:tcPr anchor="ctr"/>
                </a:tc>
                <a:tc>
                  <a:txBody>
                    <a:bodyPr/>
                    <a:lstStyle/>
                    <a:p>
                      <a:r>
                        <a:rPr lang="en-US" sz="1100" dirty="0"/>
                        <a:t>Decommissioning of J-Review resulting in $500K savings per year</a:t>
                      </a:r>
                    </a:p>
                    <a:p>
                      <a:endParaRPr lang="en-US" sz="1100" dirty="0"/>
                    </a:p>
                    <a:p>
                      <a:r>
                        <a:rPr lang="en-US" sz="1100" dirty="0"/>
                        <a:t>Cost avoidance of $15Mil by enabling internal capability for Anomaly Detection</a:t>
                      </a:r>
                    </a:p>
                    <a:p>
                      <a:pPr lvl="0">
                        <a:buNone/>
                      </a:pPr>
                      <a:endParaRPr lang="en-US" sz="1100" dirty="0"/>
                    </a:p>
                    <a:p>
                      <a:pPr lvl="0">
                        <a:buNone/>
                      </a:pPr>
                      <a:r>
                        <a:rPr lang="en-US" sz="1100" dirty="0"/>
                        <a:t>Reduction of non-enrolling sites by X% translating to cost avoidance of $20,000*Y.</a:t>
                      </a:r>
                    </a:p>
                  </a:txBody>
                  <a:tcPr anchor="ctr"/>
                </a:tc>
                <a:extLst>
                  <a:ext uri="{0D108BD9-81ED-4DB2-BD59-A6C34878D82A}">
                    <a16:rowId xmlns:a16="http://schemas.microsoft.com/office/drawing/2014/main" val="4016486245"/>
                  </a:ext>
                </a:extLst>
              </a:tr>
              <a:tr h="1151115">
                <a:tc>
                  <a:txBody>
                    <a:bodyPr/>
                    <a:lstStyle/>
                    <a:p>
                      <a:pPr marL="0" algn="ctr" defTabSz="685800" rtl="0" eaLnBrk="1" latinLnBrk="0" hangingPunct="1"/>
                      <a:r>
                        <a:rPr lang="en-US" sz="1200" b="1" kern="1200">
                          <a:solidFill>
                            <a:schemeClr val="bg1"/>
                          </a:solidFill>
                          <a:latin typeface="+mn-lt"/>
                          <a:ea typeface="+mn-ea"/>
                          <a:cs typeface="+mn-cs"/>
                        </a:rPr>
                        <a:t>Build Strategic Capability</a:t>
                      </a:r>
                    </a:p>
                  </a:txBody>
                  <a:tcPr anchor="ctr">
                    <a:solidFill>
                      <a:schemeClr val="accent6">
                        <a:lumMod val="25000"/>
                      </a:schemeClr>
                    </a:solidFill>
                  </a:tcPr>
                </a:tc>
                <a:tc>
                  <a:txBody>
                    <a:bodyPr/>
                    <a:lstStyle/>
                    <a:p>
                      <a:r>
                        <a:rPr lang="en-US" sz="1100"/>
                        <a:t>Implementation of innovative LLM technology that has potential to expand to several use cases. Enabled reduced cycletime for insight generation to CSM/Medical Affairs.</a:t>
                      </a:r>
                    </a:p>
                    <a:p>
                      <a:endParaRPr lang="en-US" sz="1100"/>
                    </a:p>
                    <a:p>
                      <a:r>
                        <a:rPr lang="en-US" sz="1100"/>
                        <a:t>Ensuring sustainability post McKinsey departure for the critical catalyst tool.</a:t>
                      </a:r>
                    </a:p>
                  </a:txBody>
                  <a:tcPr anchor="ctr"/>
                </a:tc>
                <a:tc>
                  <a:txBody>
                    <a:bodyPr/>
                    <a:lstStyle/>
                    <a:p>
                      <a:r>
                        <a:rPr lang="en-US" sz="1100"/>
                        <a:t>Reduction in run-times from traditional NLP to LLM freeing up server capacity and reduction in run time by 90% and cycle-time from X weeks to Y days for insight delivery.</a:t>
                      </a:r>
                    </a:p>
                    <a:p>
                      <a:endParaRPr lang="en-US" sz="1100"/>
                    </a:p>
                    <a:p>
                      <a:r>
                        <a:rPr lang="en-US" sz="1100"/>
                        <a:t>Significant reduction in Data Scientist costs from ~$2Mil from McK to $250K within DSA</a:t>
                      </a:r>
                    </a:p>
                  </a:txBody>
                  <a:tcPr anchor="ctr"/>
                </a:tc>
                <a:extLst>
                  <a:ext uri="{0D108BD9-81ED-4DB2-BD59-A6C34878D82A}">
                    <a16:rowId xmlns:a16="http://schemas.microsoft.com/office/drawing/2014/main" val="2497519108"/>
                  </a:ext>
                </a:extLst>
              </a:tr>
              <a:tr h="975945">
                <a:tc>
                  <a:txBody>
                    <a:bodyPr/>
                    <a:lstStyle/>
                    <a:p>
                      <a:pPr marL="0" algn="ctr" defTabSz="685800" rtl="0" eaLnBrk="1" latinLnBrk="0" hangingPunct="1"/>
                      <a:r>
                        <a:rPr lang="en-US" sz="1200" b="1" kern="1200">
                          <a:solidFill>
                            <a:schemeClr val="bg1"/>
                          </a:solidFill>
                          <a:latin typeface="+mn-lt"/>
                          <a:ea typeface="+mn-ea"/>
                          <a:cs typeface="+mn-cs"/>
                        </a:rPr>
                        <a:t>Enhance Trial Success</a:t>
                      </a:r>
                    </a:p>
                  </a:txBody>
                  <a:tcPr anchor="ctr">
                    <a:solidFill>
                      <a:schemeClr val="accent6">
                        <a:lumMod val="25000"/>
                      </a:schemeClr>
                    </a:solidFill>
                  </a:tcPr>
                </a:tc>
                <a:tc>
                  <a:txBody>
                    <a:bodyPr/>
                    <a:lstStyle/>
                    <a:p>
                      <a:r>
                        <a:rPr lang="en-US" sz="1100"/>
                        <a:t>Informed protocol design on the appropriate site assumptions for synovial biopsies.</a:t>
                      </a:r>
                    </a:p>
                    <a:p>
                      <a:pPr lvl="0">
                        <a:buNone/>
                      </a:pPr>
                      <a:endParaRPr lang="en-US" sz="1100"/>
                    </a:p>
                    <a:p>
                      <a:pPr lvl="0">
                        <a:buNone/>
                      </a:pPr>
                      <a:r>
                        <a:rPr lang="en-US" sz="1100" b="0" i="0" u="none" strike="noStrike" baseline="0" noProof="0">
                          <a:solidFill>
                            <a:srgbClr val="081538"/>
                          </a:solidFill>
                          <a:latin typeface="Arial"/>
                        </a:rPr>
                        <a:t>Optimized site overlap and ensured increased probability of success as part of project GLOW.</a:t>
                      </a:r>
                      <a:endParaRPr lang="en-US" sz="1100"/>
                    </a:p>
                  </a:txBody>
                  <a:tcPr anchor="ctr"/>
                </a:tc>
                <a:tc>
                  <a:txBody>
                    <a:bodyPr/>
                    <a:lstStyle/>
                    <a:p>
                      <a:r>
                        <a:rPr lang="en-US" sz="1100"/>
                        <a:t>Reduction of Subject discontinuations by 50% in Phase 3 relative to Phase 2 in ABBV 951</a:t>
                      </a:r>
                    </a:p>
                    <a:p>
                      <a:pPr lvl="0">
                        <a:buNone/>
                      </a:pPr>
                      <a:endParaRPr lang="en-US" sz="1100"/>
                    </a:p>
                  </a:txBody>
                  <a:tcPr anchor="ctr"/>
                </a:tc>
                <a:extLst>
                  <a:ext uri="{0D108BD9-81ED-4DB2-BD59-A6C34878D82A}">
                    <a16:rowId xmlns:a16="http://schemas.microsoft.com/office/drawing/2014/main" val="1305512378"/>
                  </a:ext>
                </a:extLst>
              </a:tr>
              <a:tr h="663143">
                <a:tc>
                  <a:txBody>
                    <a:bodyPr/>
                    <a:lstStyle/>
                    <a:p>
                      <a:pPr marL="0" algn="ctr" defTabSz="685800" rtl="0" eaLnBrk="1" latinLnBrk="0" hangingPunct="1"/>
                      <a:r>
                        <a:rPr lang="en-US" sz="1200" b="1" kern="1200">
                          <a:solidFill>
                            <a:schemeClr val="bg1"/>
                          </a:solidFill>
                          <a:latin typeface="+mn-lt"/>
                          <a:ea typeface="+mn-ea"/>
                          <a:cs typeface="+mn-cs"/>
                        </a:rPr>
                        <a:t>Improve Operational Efficiency</a:t>
                      </a:r>
                    </a:p>
                  </a:txBody>
                  <a:tcPr anchor="ctr">
                    <a:solidFill>
                      <a:schemeClr val="accent6">
                        <a:lumMod val="25000"/>
                      </a:schemeClr>
                    </a:solidFill>
                  </a:tcPr>
                </a:tc>
                <a:tc>
                  <a:txBody>
                    <a:bodyPr/>
                    <a:lstStyle/>
                    <a:p>
                      <a:r>
                        <a:rPr lang="en-US" sz="1100"/>
                        <a:t>Streamlined orchestration of site engagements between MSL and CRA roles through self-service analytics</a:t>
                      </a:r>
                    </a:p>
                  </a:txBody>
                  <a:tcPr anchor="ctr"/>
                </a:tc>
                <a:tc>
                  <a:txBody>
                    <a:bodyPr/>
                    <a:lstStyle/>
                    <a:p>
                      <a:r>
                        <a:rPr lang="en-US" sz="1100"/>
                        <a:t>Reduction in effort to perform safety review by ~25% across the portfolio</a:t>
                      </a:r>
                    </a:p>
                    <a:p>
                      <a:endParaRPr lang="en-US" sz="1100"/>
                    </a:p>
                    <a:p>
                      <a:r>
                        <a:rPr lang="en-US" sz="1100"/>
                        <a:t>Reduction of effort by TA MD/SD to perform ongoing data monitoring</a:t>
                      </a:r>
                    </a:p>
                  </a:txBody>
                  <a:tcPr anchor="ctr"/>
                </a:tc>
                <a:extLst>
                  <a:ext uri="{0D108BD9-81ED-4DB2-BD59-A6C34878D82A}">
                    <a16:rowId xmlns:a16="http://schemas.microsoft.com/office/drawing/2014/main" val="2571143900"/>
                  </a:ext>
                </a:extLst>
              </a:tr>
              <a:tr h="800776">
                <a:tc>
                  <a:txBody>
                    <a:bodyPr/>
                    <a:lstStyle/>
                    <a:p>
                      <a:pPr marL="0" algn="ctr" defTabSz="685800" rtl="0" eaLnBrk="1" latinLnBrk="0" hangingPunct="1"/>
                      <a:r>
                        <a:rPr lang="en-US" sz="1200" b="1" kern="1200">
                          <a:solidFill>
                            <a:schemeClr val="bg1"/>
                          </a:solidFill>
                          <a:latin typeface="+mn-lt"/>
                          <a:ea typeface="+mn-ea"/>
                          <a:cs typeface="+mn-cs"/>
                        </a:rPr>
                        <a:t>Manage Enterprise Risk</a:t>
                      </a:r>
                    </a:p>
                  </a:txBody>
                  <a:tcPr anchor="ctr">
                    <a:solidFill>
                      <a:schemeClr val="accent6">
                        <a:lumMod val="25000"/>
                      </a:schemeClr>
                    </a:solidFill>
                  </a:tcPr>
                </a:tc>
                <a:tc>
                  <a:txBody>
                    <a:bodyPr/>
                    <a:lstStyle/>
                    <a:p>
                      <a:r>
                        <a:rPr lang="en-US" sz="1100"/>
                        <a:t>Proactive and ongoing identification of high-risk and potential fraudulent sites preserving protocol integrity across portfolio</a:t>
                      </a:r>
                    </a:p>
                  </a:txBody>
                  <a:tcPr anchor="ctr"/>
                </a:tc>
                <a:tc>
                  <a:txBody>
                    <a:bodyPr/>
                    <a:lstStyle/>
                    <a:p>
                      <a:r>
                        <a:rPr lang="en-US" sz="1100" dirty="0"/>
                        <a:t>% of sites confirmed as requiring intervention of the sites flagged by ALFA (% True positives)</a:t>
                      </a:r>
                    </a:p>
                    <a:p>
                      <a:pPr lvl="0">
                        <a:buNone/>
                      </a:pPr>
                      <a:endParaRPr lang="en-US" sz="1100" dirty="0"/>
                    </a:p>
                    <a:p>
                      <a:pPr lvl="0">
                        <a:buNone/>
                      </a:pPr>
                      <a:r>
                        <a:rPr lang="en-US" sz="1100" dirty="0"/>
                        <a:t>% of studies that triggered action based on QTLs</a:t>
                      </a:r>
                    </a:p>
                  </a:txBody>
                  <a:tcPr anchor="ctr"/>
                </a:tc>
                <a:extLst>
                  <a:ext uri="{0D108BD9-81ED-4DB2-BD59-A6C34878D82A}">
                    <a16:rowId xmlns:a16="http://schemas.microsoft.com/office/drawing/2014/main" val="2346156344"/>
                  </a:ext>
                </a:extLst>
              </a:tr>
            </a:tbl>
          </a:graphicData>
        </a:graphic>
      </p:graphicFrame>
      <p:sp>
        <p:nvSpPr>
          <p:cNvPr id="4" name="Footer Placeholder 3">
            <a:extLst>
              <a:ext uri="{FF2B5EF4-FFF2-40B4-BE49-F238E27FC236}">
                <a16:creationId xmlns:a16="http://schemas.microsoft.com/office/drawing/2014/main" id="{F7753912-9DBE-41E9-19F8-2A1D2D35A360}"/>
              </a:ext>
            </a:extLst>
          </p:cNvPr>
          <p:cNvSpPr>
            <a:spLocks noGrp="1"/>
          </p:cNvSpPr>
          <p:nvPr>
            <p:ph type="ftr" sz="quarter" idx="3"/>
          </p:nvPr>
        </p:nvSpPr>
        <p:spPr/>
        <p:txBody>
          <a:bodyPr/>
          <a:lstStyle/>
          <a:p>
            <a:r>
              <a:rPr lang="en-GB"/>
              <a:t>Title of Presentation © 2022</a:t>
            </a:r>
          </a:p>
        </p:txBody>
      </p:sp>
      <p:sp>
        <p:nvSpPr>
          <p:cNvPr id="3" name="Google Shape;2956;p59">
            <a:extLst>
              <a:ext uri="{FF2B5EF4-FFF2-40B4-BE49-F238E27FC236}">
                <a16:creationId xmlns:a16="http://schemas.microsoft.com/office/drawing/2014/main" id="{16311272-6CE5-5204-4B31-6B4672C77102}"/>
              </a:ext>
            </a:extLst>
          </p:cNvPr>
          <p:cNvSpPr txBox="1">
            <a:spLocks noGrp="1"/>
          </p:cNvSpPr>
          <p:nvPr>
            <p:ph type="title"/>
          </p:nvPr>
        </p:nvSpPr>
        <p:spPr>
          <a:xfrm>
            <a:off x="457200" y="387349"/>
            <a:ext cx="11289792" cy="984251"/>
          </a:xfrm>
          <a:noFill/>
          <a:ln>
            <a:noFill/>
          </a:ln>
        </p:spPr>
        <p:txBody>
          <a:bodyPr spcFirstLastPara="1" vert="horz" wrap="square" lIns="0" tIns="0" rIns="0" bIns="0" rtlCol="0" anchor="t" anchorCtr="0">
            <a:noAutofit/>
          </a:bodyPr>
          <a:lstStyle/>
          <a:p>
            <a:r>
              <a:rPr lang="en-US"/>
              <a:t>DSA Impact Measurement Framework</a:t>
            </a:r>
            <a:endParaRPr lang="en-US">
              <a:cs typeface="Arial"/>
            </a:endParaRPr>
          </a:p>
          <a:p>
            <a:pPr lvl="0"/>
            <a:endParaRPr lang="en-US"/>
          </a:p>
        </p:txBody>
      </p:sp>
      <p:sp>
        <p:nvSpPr>
          <p:cNvPr id="5" name="Slide Number Placeholder 4">
            <a:extLst>
              <a:ext uri="{FF2B5EF4-FFF2-40B4-BE49-F238E27FC236}">
                <a16:creationId xmlns:a16="http://schemas.microsoft.com/office/drawing/2014/main" id="{5E960FA7-A76B-9F8B-6033-7BDD892C69AB}"/>
              </a:ext>
            </a:extLst>
          </p:cNvPr>
          <p:cNvSpPr>
            <a:spLocks noGrp="1"/>
          </p:cNvSpPr>
          <p:nvPr>
            <p:ph type="sldNum" sz="quarter" idx="4"/>
          </p:nvPr>
        </p:nvSpPr>
        <p:spPr/>
        <p:txBody>
          <a:bodyPr/>
          <a:lstStyle/>
          <a:p>
            <a:fld id="{33AA3FBC-51B8-426A-8893-284E5C1F6D1D}" type="slidenum">
              <a:rPr lang="en-GB" smtClean="0"/>
              <a:pPr/>
              <a:t>26</a:t>
            </a:fld>
            <a:endParaRPr lang="en-GB"/>
          </a:p>
        </p:txBody>
      </p:sp>
      <p:sp>
        <p:nvSpPr>
          <p:cNvPr id="2" name="Rectangle 1">
            <a:extLst>
              <a:ext uri="{FF2B5EF4-FFF2-40B4-BE49-F238E27FC236}">
                <a16:creationId xmlns:a16="http://schemas.microsoft.com/office/drawing/2014/main" id="{4DBBC203-5512-B6C5-142E-56352FBFE2AF}"/>
              </a:ext>
            </a:extLst>
          </p:cNvPr>
          <p:cNvSpPr/>
          <p:nvPr/>
        </p:nvSpPr>
        <p:spPr>
          <a:xfrm>
            <a:off x="381000" y="6038850"/>
            <a:ext cx="173990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762499-E9CA-CC2C-2D2E-485ED8F98656}"/>
              </a:ext>
            </a:extLst>
          </p:cNvPr>
          <p:cNvSpPr/>
          <p:nvPr/>
        </p:nvSpPr>
        <p:spPr>
          <a:xfrm>
            <a:off x="1765300" y="2440574"/>
            <a:ext cx="342900" cy="114717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5948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F60C907-2E8D-5168-50AF-2429D90BBFC9}"/>
              </a:ext>
            </a:extLst>
          </p:cNvPr>
          <p:cNvSpPr>
            <a:spLocks noGrp="1"/>
          </p:cNvSpPr>
          <p:nvPr>
            <p:ph type="ftr" sz="quarter" idx="3"/>
          </p:nvPr>
        </p:nvSpPr>
        <p:spPr>
          <a:xfrm>
            <a:off x="2743201" y="6432551"/>
            <a:ext cx="3138489" cy="196851"/>
          </a:xfrm>
        </p:spPr>
        <p:txBody>
          <a:bodyPr vert="horz" lIns="0" tIns="0" rIns="0" bIns="0" rtlCol="0" anchor="b">
            <a:normAutofit/>
          </a:bodyPr>
          <a:lstStyle/>
          <a:p>
            <a:pPr>
              <a:spcAft>
                <a:spcPts val="600"/>
              </a:spcAft>
            </a:pPr>
            <a:r>
              <a:rPr lang="en-GB" kern="1200">
                <a:latin typeface="+mn-lt"/>
                <a:ea typeface="+mn-ea"/>
                <a:cs typeface="+mn-cs"/>
              </a:rPr>
              <a:t>Title of Presentation © 2021</a:t>
            </a:r>
          </a:p>
        </p:txBody>
      </p:sp>
      <p:sp>
        <p:nvSpPr>
          <p:cNvPr id="8" name="Slide Number Placeholder 7">
            <a:extLst>
              <a:ext uri="{FF2B5EF4-FFF2-40B4-BE49-F238E27FC236}">
                <a16:creationId xmlns:a16="http://schemas.microsoft.com/office/drawing/2014/main" id="{8827CD90-C91A-81A4-9EF5-2499ADF6EFDD}"/>
              </a:ext>
            </a:extLst>
          </p:cNvPr>
          <p:cNvSpPr>
            <a:spLocks noGrp="1"/>
          </p:cNvSpPr>
          <p:nvPr>
            <p:ph type="sldNum" sz="quarter" idx="4"/>
          </p:nvPr>
        </p:nvSpPr>
        <p:spPr>
          <a:xfrm>
            <a:off x="6132443" y="6432550"/>
            <a:ext cx="533400" cy="196851"/>
          </a:xfrm>
        </p:spPr>
        <p:txBody>
          <a:bodyPr vert="horz" lIns="0" tIns="0" rIns="0" bIns="0" rtlCol="0" anchor="b">
            <a:normAutofit/>
          </a:bodyPr>
          <a:lstStyle/>
          <a:p>
            <a:pPr>
              <a:spcAft>
                <a:spcPts val="600"/>
              </a:spcAft>
            </a:pPr>
            <a:fld id="{33AA3FBC-51B8-426A-8893-284E5C1F6D1D}" type="slidenum">
              <a:rPr lang="en-GB" smtClean="0"/>
              <a:pPr>
                <a:spcAft>
                  <a:spcPts val="600"/>
                </a:spcAft>
              </a:pPr>
              <a:t>27</a:t>
            </a:fld>
            <a:endParaRPr lang="en-GB"/>
          </a:p>
        </p:txBody>
      </p:sp>
      <p:sp>
        <p:nvSpPr>
          <p:cNvPr id="10" name="Text Placeholder 2">
            <a:extLst>
              <a:ext uri="{FF2B5EF4-FFF2-40B4-BE49-F238E27FC236}">
                <a16:creationId xmlns:a16="http://schemas.microsoft.com/office/drawing/2014/main" id="{ABB6D65D-63E6-6146-4C32-24DA0B196386}"/>
              </a:ext>
            </a:extLst>
          </p:cNvPr>
          <p:cNvSpPr txBox="1">
            <a:spLocks/>
          </p:cNvSpPr>
          <p:nvPr/>
        </p:nvSpPr>
        <p:spPr>
          <a:xfrm>
            <a:off x="308351" y="-1119866"/>
            <a:ext cx="2765048" cy="253207"/>
          </a:xfrm>
          <a:prstGeom prst="rect">
            <a:avLst/>
          </a:prstGeom>
        </p:spPr>
        <p:txBody>
          <a:bodyPr/>
          <a:lstStyle>
            <a:lvl1pPr marL="116681" indent="-116681"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Infographics</a:t>
            </a:r>
          </a:p>
        </p:txBody>
      </p:sp>
      <p:graphicFrame>
        <p:nvGraphicFramePr>
          <p:cNvPr id="36" name="TextBox 33">
            <a:extLst>
              <a:ext uri="{FF2B5EF4-FFF2-40B4-BE49-F238E27FC236}">
                <a16:creationId xmlns:a16="http://schemas.microsoft.com/office/drawing/2014/main" id="{77AEAA17-0712-C404-4ACF-DFF5BC862C1B}"/>
              </a:ext>
            </a:extLst>
          </p:cNvPr>
          <p:cNvGraphicFramePr/>
          <p:nvPr/>
        </p:nvGraphicFramePr>
        <p:xfrm>
          <a:off x="479980" y="1543573"/>
          <a:ext cx="11305620" cy="4433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
            <a:extLst>
              <a:ext uri="{FF2B5EF4-FFF2-40B4-BE49-F238E27FC236}">
                <a16:creationId xmlns:a16="http://schemas.microsoft.com/office/drawing/2014/main" id="{5E63D53E-F71D-6DA7-37E4-BDDE2251E227}"/>
              </a:ext>
            </a:extLst>
          </p:cNvPr>
          <p:cNvGrpSpPr/>
          <p:nvPr/>
        </p:nvGrpSpPr>
        <p:grpSpPr>
          <a:xfrm>
            <a:off x="616008" y="369377"/>
            <a:ext cx="7552505" cy="556227"/>
            <a:chOff x="611390" y="369586"/>
            <a:chExt cx="7552505" cy="556227"/>
          </a:xfrm>
        </p:grpSpPr>
        <p:sp>
          <p:nvSpPr>
            <p:cNvPr id="3" name="Google Shape;61;p14">
              <a:extLst>
                <a:ext uri="{FF2B5EF4-FFF2-40B4-BE49-F238E27FC236}">
                  <a16:creationId xmlns:a16="http://schemas.microsoft.com/office/drawing/2014/main" id="{9F7308F8-B645-FBD6-CFBB-E531B3A812F7}"/>
                </a:ext>
              </a:extLst>
            </p:cNvPr>
            <p:cNvSpPr txBox="1">
              <a:spLocks/>
            </p:cNvSpPr>
            <p:nvPr/>
          </p:nvSpPr>
          <p:spPr>
            <a:xfrm>
              <a:off x="743364" y="369586"/>
              <a:ext cx="7420531" cy="55622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200" b="1">
                  <a:solidFill>
                    <a:srgbClr val="000000"/>
                  </a:solidFill>
                  <a:latin typeface="+mj-lt"/>
                  <a:ea typeface="League Spartan"/>
                  <a:cs typeface="Quire Sans" panose="020B0502040400020003" pitchFamily="34" charset="0"/>
                  <a:sym typeface="League Spartan"/>
                </a:rPr>
                <a:t>3 Year Road Map (draft)</a:t>
              </a:r>
              <a:endParaRPr lang="en-GB" sz="2200" b="1">
                <a:solidFill>
                  <a:srgbClr val="000000"/>
                </a:solidFill>
                <a:latin typeface="+mj-lt"/>
                <a:ea typeface="League Spartan"/>
                <a:cs typeface="Quire Sans" panose="020B0502040400020003" pitchFamily="34" charset="0"/>
                <a:sym typeface="League Spartan"/>
              </a:endParaRPr>
            </a:p>
          </p:txBody>
        </p:sp>
        <p:sp>
          <p:nvSpPr>
            <p:cNvPr id="4" name="Rectangle 3">
              <a:extLst>
                <a:ext uri="{FF2B5EF4-FFF2-40B4-BE49-F238E27FC236}">
                  <a16:creationId xmlns:a16="http://schemas.microsoft.com/office/drawing/2014/main" id="{A9CCDBCD-4D26-3E82-8FF2-24CA52A75D19}"/>
                </a:ext>
              </a:extLst>
            </p:cNvPr>
            <p:cNvSpPr/>
            <p:nvPr/>
          </p:nvSpPr>
          <p:spPr>
            <a:xfrm>
              <a:off x="611390" y="413381"/>
              <a:ext cx="131975" cy="468636"/>
            </a:xfrm>
            <a:prstGeom prst="rect">
              <a:avLst/>
            </a:prstGeom>
            <a:solidFill>
              <a:srgbClr val="081D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Quire Sans" panose="020B0502040400020003" pitchFamily="34" charset="0"/>
                <a:cs typeface="Quire Sans" panose="020B0502040400020003" pitchFamily="34" charset="0"/>
              </a:endParaRPr>
            </a:p>
          </p:txBody>
        </p:sp>
      </p:grpSp>
      <p:sp>
        <p:nvSpPr>
          <p:cNvPr id="5" name="TextBox 4">
            <a:extLst>
              <a:ext uri="{FF2B5EF4-FFF2-40B4-BE49-F238E27FC236}">
                <a16:creationId xmlns:a16="http://schemas.microsoft.com/office/drawing/2014/main" id="{B9BABA0D-57B6-8471-3218-731E643BFDD4}"/>
              </a:ext>
            </a:extLst>
          </p:cNvPr>
          <p:cNvSpPr txBox="1"/>
          <p:nvPr/>
        </p:nvSpPr>
        <p:spPr>
          <a:xfrm>
            <a:off x="1374167" y="1197306"/>
            <a:ext cx="2738067" cy="276999"/>
          </a:xfrm>
          <a:prstGeom prst="rect">
            <a:avLst/>
          </a:prstGeom>
          <a:noFill/>
        </p:spPr>
        <p:txBody>
          <a:bodyPr wrap="square" rtlCol="0">
            <a:spAutoFit/>
          </a:bodyPr>
          <a:lstStyle/>
          <a:p>
            <a:r>
              <a:rPr lang="en-US" sz="1200" b="1"/>
              <a:t>Track 1: Data Strategy</a:t>
            </a:r>
          </a:p>
        </p:txBody>
      </p:sp>
      <p:sp>
        <p:nvSpPr>
          <p:cNvPr id="6" name="TextBox 5">
            <a:extLst>
              <a:ext uri="{FF2B5EF4-FFF2-40B4-BE49-F238E27FC236}">
                <a16:creationId xmlns:a16="http://schemas.microsoft.com/office/drawing/2014/main" id="{0CDD373A-CC19-F87A-9DDE-B22F78EA91D7}"/>
              </a:ext>
            </a:extLst>
          </p:cNvPr>
          <p:cNvSpPr txBox="1"/>
          <p:nvPr/>
        </p:nvSpPr>
        <p:spPr>
          <a:xfrm>
            <a:off x="3780897" y="1177157"/>
            <a:ext cx="2738067" cy="276999"/>
          </a:xfrm>
          <a:prstGeom prst="rect">
            <a:avLst/>
          </a:prstGeom>
          <a:noFill/>
        </p:spPr>
        <p:txBody>
          <a:bodyPr wrap="square" rtlCol="0">
            <a:spAutoFit/>
          </a:bodyPr>
          <a:lstStyle/>
          <a:p>
            <a:r>
              <a:rPr lang="en-US" sz="1200" b="1" dirty="0"/>
              <a:t>Track 2: Digital Evolution</a:t>
            </a:r>
          </a:p>
        </p:txBody>
      </p:sp>
      <p:sp>
        <p:nvSpPr>
          <p:cNvPr id="9" name="TextBox 8">
            <a:extLst>
              <a:ext uri="{FF2B5EF4-FFF2-40B4-BE49-F238E27FC236}">
                <a16:creationId xmlns:a16="http://schemas.microsoft.com/office/drawing/2014/main" id="{91A08840-59E4-C5A1-7254-3BFFA3F89767}"/>
              </a:ext>
            </a:extLst>
          </p:cNvPr>
          <p:cNvSpPr txBox="1"/>
          <p:nvPr/>
        </p:nvSpPr>
        <p:spPr>
          <a:xfrm>
            <a:off x="6187629" y="1199770"/>
            <a:ext cx="2738067" cy="276999"/>
          </a:xfrm>
          <a:prstGeom prst="rect">
            <a:avLst/>
          </a:prstGeom>
          <a:noFill/>
        </p:spPr>
        <p:txBody>
          <a:bodyPr wrap="square" rtlCol="0">
            <a:spAutoFit/>
          </a:bodyPr>
          <a:lstStyle/>
          <a:p>
            <a:r>
              <a:rPr lang="en-US" sz="1200" b="1" dirty="0"/>
              <a:t>Track 3: Tech &amp; Infrastructure</a:t>
            </a:r>
          </a:p>
        </p:txBody>
      </p:sp>
      <p:sp>
        <p:nvSpPr>
          <p:cNvPr id="11" name="TextBox 10">
            <a:extLst>
              <a:ext uri="{FF2B5EF4-FFF2-40B4-BE49-F238E27FC236}">
                <a16:creationId xmlns:a16="http://schemas.microsoft.com/office/drawing/2014/main" id="{3FD32E1D-8D45-F677-2CC0-D5B8C5AFB3D6}"/>
              </a:ext>
            </a:extLst>
          </p:cNvPr>
          <p:cNvSpPr txBox="1"/>
          <p:nvPr/>
        </p:nvSpPr>
        <p:spPr>
          <a:xfrm>
            <a:off x="8594359" y="1104972"/>
            <a:ext cx="2406732" cy="461665"/>
          </a:xfrm>
          <a:prstGeom prst="rect">
            <a:avLst/>
          </a:prstGeom>
          <a:noFill/>
        </p:spPr>
        <p:txBody>
          <a:bodyPr wrap="square" rtlCol="0">
            <a:spAutoFit/>
          </a:bodyPr>
          <a:lstStyle/>
          <a:p>
            <a:pPr algn="ctr"/>
            <a:r>
              <a:rPr lang="en-US" sz="1200" b="1" dirty="0"/>
              <a:t>Track 4: Advanced AI &amp; Analytics Capabilities</a:t>
            </a:r>
          </a:p>
        </p:txBody>
      </p:sp>
      <p:sp>
        <p:nvSpPr>
          <p:cNvPr id="12" name="Rectangle 11">
            <a:extLst>
              <a:ext uri="{FF2B5EF4-FFF2-40B4-BE49-F238E27FC236}">
                <a16:creationId xmlns:a16="http://schemas.microsoft.com/office/drawing/2014/main" id="{D110ACED-BA75-7C8B-686A-1EB1EE23EFB0}"/>
              </a:ext>
            </a:extLst>
          </p:cNvPr>
          <p:cNvSpPr/>
          <p:nvPr/>
        </p:nvSpPr>
        <p:spPr>
          <a:xfrm>
            <a:off x="163426" y="1543574"/>
            <a:ext cx="905164" cy="1328936"/>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2024</a:t>
            </a:r>
          </a:p>
        </p:txBody>
      </p:sp>
      <p:sp>
        <p:nvSpPr>
          <p:cNvPr id="13" name="Rectangle 12">
            <a:extLst>
              <a:ext uri="{FF2B5EF4-FFF2-40B4-BE49-F238E27FC236}">
                <a16:creationId xmlns:a16="http://schemas.microsoft.com/office/drawing/2014/main" id="{E61C90DD-DD37-4BCB-8454-9CAB1671B99B}"/>
              </a:ext>
            </a:extLst>
          </p:cNvPr>
          <p:cNvSpPr/>
          <p:nvPr/>
        </p:nvSpPr>
        <p:spPr>
          <a:xfrm>
            <a:off x="163426" y="3095677"/>
            <a:ext cx="905164" cy="1328936"/>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2025</a:t>
            </a:r>
          </a:p>
        </p:txBody>
      </p:sp>
      <p:sp>
        <p:nvSpPr>
          <p:cNvPr id="14" name="Rectangle 13">
            <a:extLst>
              <a:ext uri="{FF2B5EF4-FFF2-40B4-BE49-F238E27FC236}">
                <a16:creationId xmlns:a16="http://schemas.microsoft.com/office/drawing/2014/main" id="{E644FF54-F4E3-B1B2-8D89-811A314C299D}"/>
              </a:ext>
            </a:extLst>
          </p:cNvPr>
          <p:cNvSpPr/>
          <p:nvPr/>
        </p:nvSpPr>
        <p:spPr>
          <a:xfrm>
            <a:off x="163426" y="4647783"/>
            <a:ext cx="905164" cy="1328936"/>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2026</a:t>
            </a:r>
          </a:p>
        </p:txBody>
      </p:sp>
      <p:sp>
        <p:nvSpPr>
          <p:cNvPr id="15" name="Rectangle 14">
            <a:extLst>
              <a:ext uri="{FF2B5EF4-FFF2-40B4-BE49-F238E27FC236}">
                <a16:creationId xmlns:a16="http://schemas.microsoft.com/office/drawing/2014/main" id="{EFF21105-58F0-AD54-2D90-BE778C6A6D95}"/>
              </a:ext>
            </a:extLst>
          </p:cNvPr>
          <p:cNvSpPr/>
          <p:nvPr/>
        </p:nvSpPr>
        <p:spPr>
          <a:xfrm>
            <a:off x="1320800" y="2063750"/>
            <a:ext cx="2222500" cy="406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7188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4DE956-FCAC-1B3F-5AC4-B9B9CB2B799F}"/>
              </a:ext>
            </a:extLst>
          </p:cNvPr>
          <p:cNvSpPr>
            <a:spLocks noGrp="1"/>
          </p:cNvSpPr>
          <p:nvPr>
            <p:ph type="ctrTitle"/>
          </p:nvPr>
        </p:nvSpPr>
        <p:spPr/>
        <p:txBody>
          <a:bodyPr/>
          <a:lstStyle/>
          <a:p>
            <a:r>
              <a:rPr lang="en-US" b="1"/>
              <a:t>Evolution Strategy for Data Science &amp; Analytics in Global Therapeutics</a:t>
            </a:r>
            <a:endParaRPr lang="en-US"/>
          </a:p>
        </p:txBody>
      </p:sp>
      <p:sp>
        <p:nvSpPr>
          <p:cNvPr id="7" name="Subtitle 6">
            <a:extLst>
              <a:ext uri="{FF2B5EF4-FFF2-40B4-BE49-F238E27FC236}">
                <a16:creationId xmlns:a16="http://schemas.microsoft.com/office/drawing/2014/main" id="{ADE33CA2-2DE6-0368-B677-A6716F6CED68}"/>
              </a:ext>
            </a:extLst>
          </p:cNvPr>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2D77806D-64A3-062B-636F-7EC942C749DA}"/>
              </a:ext>
            </a:extLst>
          </p:cNvPr>
          <p:cNvSpPr>
            <a:spLocks noGrp="1"/>
          </p:cNvSpPr>
          <p:nvPr>
            <p:ph type="ftr" sz="quarter" idx="4294967295"/>
          </p:nvPr>
        </p:nvSpPr>
        <p:spPr>
          <a:xfrm>
            <a:off x="0" y="6400800"/>
            <a:ext cx="3138488" cy="196850"/>
          </a:xfrm>
        </p:spPr>
        <p:txBody>
          <a:bodyPr/>
          <a:lstStyle/>
          <a:p>
            <a:r>
              <a:rPr lang="en-GB"/>
              <a:t>Title of Presentation © 2022</a:t>
            </a:r>
          </a:p>
        </p:txBody>
      </p:sp>
      <p:sp>
        <p:nvSpPr>
          <p:cNvPr id="5" name="Slide Number Placeholder 4">
            <a:extLst>
              <a:ext uri="{FF2B5EF4-FFF2-40B4-BE49-F238E27FC236}">
                <a16:creationId xmlns:a16="http://schemas.microsoft.com/office/drawing/2014/main" id="{1168D199-C68E-44AE-4F78-41E7ED18A143}"/>
              </a:ext>
            </a:extLst>
          </p:cNvPr>
          <p:cNvSpPr>
            <a:spLocks noGrp="1"/>
          </p:cNvSpPr>
          <p:nvPr>
            <p:ph type="sldNum" sz="quarter" idx="4294967295"/>
          </p:nvPr>
        </p:nvSpPr>
        <p:spPr>
          <a:xfrm>
            <a:off x="11658600" y="6432550"/>
            <a:ext cx="533400" cy="196850"/>
          </a:xfrm>
        </p:spPr>
        <p:txBody>
          <a:bodyPr/>
          <a:lstStyle/>
          <a:p>
            <a:fld id="{33AA3FBC-51B8-426A-8893-284E5C1F6D1D}" type="slidenum">
              <a:rPr lang="en-GB" smtClean="0"/>
              <a:pPr/>
              <a:t>28</a:t>
            </a:fld>
            <a:endParaRPr lang="en-GB"/>
          </a:p>
        </p:txBody>
      </p:sp>
    </p:spTree>
    <p:extLst>
      <p:ext uri="{BB962C8B-B14F-4D97-AF65-F5344CB8AC3E}">
        <p14:creationId xmlns:p14="http://schemas.microsoft.com/office/powerpoint/2010/main" val="2065898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8290E1-E09A-6DB5-868F-7D1423D25886}"/>
              </a:ext>
            </a:extLst>
          </p:cNvPr>
          <p:cNvSpPr>
            <a:spLocks noGrp="1"/>
          </p:cNvSpPr>
          <p:nvPr>
            <p:ph idx="1"/>
          </p:nvPr>
        </p:nvSpPr>
        <p:spPr/>
        <p:txBody>
          <a:bodyPr/>
          <a:lstStyle/>
          <a:p>
            <a:r>
              <a:rPr lang="en-US" b="1" dirty="0"/>
              <a:t>Objective</a:t>
            </a:r>
            <a:r>
              <a:rPr lang="en-US" dirty="0"/>
              <a:t>: Deepen the integration of the data science function with other clinical development processes and expand its influence on other areas within GT.</a:t>
            </a:r>
          </a:p>
          <a:p>
            <a:pPr lvl="1"/>
            <a:r>
              <a:rPr lang="en-US" b="1" dirty="0"/>
              <a:t>Action Steps:</a:t>
            </a:r>
          </a:p>
          <a:p>
            <a:pPr lvl="2"/>
            <a:r>
              <a:rPr lang="en-US" dirty="0"/>
              <a:t>Establish cross-functional teams consisting of data scientists, clinical &amp; medical stakeholders to foster collaborative projects and initiatives.</a:t>
            </a:r>
          </a:p>
          <a:p>
            <a:pPr lvl="2"/>
            <a:r>
              <a:rPr lang="en-US" dirty="0"/>
              <a:t>Integrate data insights into all stages of clinical development and medical strategy to ensure data-driven decision-making becomes a norm.</a:t>
            </a:r>
          </a:p>
          <a:p>
            <a:pPr lvl="2"/>
            <a:r>
              <a:rPr lang="en-US" dirty="0"/>
              <a:t>Enhance data connectivity and interoperability across different therapeutic areas and business units to streamline information flow and increase efficiency.</a:t>
            </a:r>
          </a:p>
          <a:p>
            <a:endParaRPr lang="en-US" dirty="0"/>
          </a:p>
        </p:txBody>
      </p:sp>
      <p:sp>
        <p:nvSpPr>
          <p:cNvPr id="3" name="Title 2">
            <a:extLst>
              <a:ext uri="{FF2B5EF4-FFF2-40B4-BE49-F238E27FC236}">
                <a16:creationId xmlns:a16="http://schemas.microsoft.com/office/drawing/2014/main" id="{A6FE6BCC-5C4C-A98D-3917-D796DB9AE4DE}"/>
              </a:ext>
            </a:extLst>
          </p:cNvPr>
          <p:cNvSpPr>
            <a:spLocks noGrp="1"/>
          </p:cNvSpPr>
          <p:nvPr>
            <p:ph type="title"/>
          </p:nvPr>
        </p:nvSpPr>
        <p:spPr>
          <a:xfrm>
            <a:off x="457199" y="331785"/>
            <a:ext cx="9991817" cy="984251"/>
          </a:xfrm>
        </p:spPr>
        <p:txBody>
          <a:bodyPr>
            <a:normAutofit fontScale="90000"/>
          </a:bodyPr>
          <a:lstStyle/>
          <a:p>
            <a:r>
              <a:rPr lang="en-US" b="1" dirty="0"/>
              <a:t>Evolution Strategy for Data Science &amp; Analytics in Global Therapeutics: </a:t>
            </a:r>
            <a:r>
              <a:rPr lang="en-US" dirty="0">
                <a:solidFill>
                  <a:schemeClr val="accent1"/>
                </a:solidFill>
              </a:rPr>
              <a:t>Strengthen Integration Across Functions</a:t>
            </a:r>
            <a:br>
              <a:rPr lang="en-US" b="1" dirty="0"/>
            </a:br>
            <a:endParaRPr lang="en-US" dirty="0"/>
          </a:p>
        </p:txBody>
      </p:sp>
      <p:sp>
        <p:nvSpPr>
          <p:cNvPr id="4" name="Footer Placeholder 3">
            <a:extLst>
              <a:ext uri="{FF2B5EF4-FFF2-40B4-BE49-F238E27FC236}">
                <a16:creationId xmlns:a16="http://schemas.microsoft.com/office/drawing/2014/main" id="{6ACFBE96-14D7-F06D-D0D8-52FB13244793}"/>
              </a:ext>
            </a:extLst>
          </p:cNvPr>
          <p:cNvSpPr>
            <a:spLocks noGrp="1"/>
          </p:cNvSpPr>
          <p:nvPr>
            <p:ph type="ftr" sz="quarter" idx="3"/>
          </p:nvPr>
        </p:nvSpPr>
        <p:spPr/>
        <p:txBody>
          <a:bodyPr/>
          <a:lstStyle/>
          <a:p>
            <a:r>
              <a:rPr lang="en-GB"/>
              <a:t>Title of Presentation © 2022</a:t>
            </a:r>
          </a:p>
        </p:txBody>
      </p:sp>
      <p:sp>
        <p:nvSpPr>
          <p:cNvPr id="5" name="Slide Number Placeholder 4">
            <a:extLst>
              <a:ext uri="{FF2B5EF4-FFF2-40B4-BE49-F238E27FC236}">
                <a16:creationId xmlns:a16="http://schemas.microsoft.com/office/drawing/2014/main" id="{5A519363-94DE-72EA-BB48-757DA9D9ED0D}"/>
              </a:ext>
            </a:extLst>
          </p:cNvPr>
          <p:cNvSpPr>
            <a:spLocks noGrp="1"/>
          </p:cNvSpPr>
          <p:nvPr>
            <p:ph type="sldNum" sz="quarter" idx="4"/>
          </p:nvPr>
        </p:nvSpPr>
        <p:spPr/>
        <p:txBody>
          <a:bodyPr/>
          <a:lstStyle/>
          <a:p>
            <a:fld id="{33AA3FBC-51B8-426A-8893-284E5C1F6D1D}" type="slidenum">
              <a:rPr lang="en-GB" smtClean="0"/>
              <a:pPr/>
              <a:t>29</a:t>
            </a:fld>
            <a:endParaRPr lang="en-GB"/>
          </a:p>
        </p:txBody>
      </p:sp>
    </p:spTree>
    <p:extLst>
      <p:ext uri="{BB962C8B-B14F-4D97-AF65-F5344CB8AC3E}">
        <p14:creationId xmlns:p14="http://schemas.microsoft.com/office/powerpoint/2010/main" val="1985303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BE1A-3DD7-237F-0838-FFFF25871920}"/>
              </a:ext>
            </a:extLst>
          </p:cNvPr>
          <p:cNvSpPr>
            <a:spLocks noGrp="1"/>
          </p:cNvSpPr>
          <p:nvPr>
            <p:ph type="title"/>
          </p:nvPr>
        </p:nvSpPr>
        <p:spPr>
          <a:xfrm>
            <a:off x="457200" y="387349"/>
            <a:ext cx="11291888" cy="984251"/>
          </a:xfrm>
        </p:spPr>
        <p:txBody>
          <a:bodyPr/>
          <a:lstStyle/>
          <a:p>
            <a:r>
              <a:rPr lang="en-US">
                <a:solidFill>
                  <a:srgbClr val="071D49"/>
                </a:solidFill>
              </a:rPr>
              <a:t>Robust organizational integration and depth will unlock opportunities across PCM continuum and can create significant strategic advantage</a:t>
            </a:r>
          </a:p>
        </p:txBody>
      </p:sp>
      <p:sp>
        <p:nvSpPr>
          <p:cNvPr id="4" name="Rectangle 7">
            <a:extLst>
              <a:ext uri="{FF2B5EF4-FFF2-40B4-BE49-F238E27FC236}">
                <a16:creationId xmlns:a16="http://schemas.microsoft.com/office/drawing/2014/main" id="{B3A6D16A-8653-A0FA-82FB-FA59BD658685}"/>
              </a:ext>
            </a:extLst>
          </p:cNvPr>
          <p:cNvSpPr>
            <a:spLocks noChangeArrowheads="1"/>
          </p:cNvSpPr>
          <p:nvPr/>
        </p:nvSpPr>
        <p:spPr bwMode="auto">
          <a:xfrm>
            <a:off x="580490" y="2234629"/>
            <a:ext cx="1725048" cy="563563"/>
          </a:xfrm>
          <a:prstGeom prst="homePlate">
            <a:avLst/>
          </a:prstGeom>
          <a:solidFill>
            <a:srgbClr val="071D49"/>
          </a:solidFill>
          <a:ln w="9525">
            <a:noFill/>
            <a:miter lim="800000"/>
            <a:headEnd/>
            <a:tailEnd/>
          </a:ln>
        </p:spPr>
        <p:txBody>
          <a:bodyPr vert="horz" wrap="square" lIns="91440" tIns="45720" rIns="91440" bIns="45720" numCol="1" anchor="t" anchorCtr="0" compatLnSpc="1">
            <a:prstTxWarp prst="textNoShape">
              <a:avLst/>
            </a:prstTxWarp>
          </a:bodyPr>
          <a:lstStyle/>
          <a:p>
            <a:pPr lvl="0" algn="ctr"/>
            <a:r>
              <a:rPr lang="en-US" b="1">
                <a:solidFill>
                  <a:schemeClr val="bg1"/>
                </a:solidFill>
              </a:rPr>
              <a:t>Asset </a:t>
            </a:r>
          </a:p>
          <a:p>
            <a:pPr lvl="0" algn="ctr"/>
            <a:r>
              <a:rPr lang="en-US" b="1">
                <a:solidFill>
                  <a:schemeClr val="bg1"/>
                </a:solidFill>
              </a:rPr>
              <a:t>Strategy</a:t>
            </a:r>
          </a:p>
        </p:txBody>
      </p:sp>
      <p:sp>
        <p:nvSpPr>
          <p:cNvPr id="8" name="Rectangle 7">
            <a:extLst>
              <a:ext uri="{FF2B5EF4-FFF2-40B4-BE49-F238E27FC236}">
                <a16:creationId xmlns:a16="http://schemas.microsoft.com/office/drawing/2014/main" id="{FF01A3AA-3905-1214-F991-53276340B62B}"/>
              </a:ext>
            </a:extLst>
          </p:cNvPr>
          <p:cNvSpPr>
            <a:spLocks noChangeArrowheads="1"/>
          </p:cNvSpPr>
          <p:nvPr/>
        </p:nvSpPr>
        <p:spPr bwMode="auto">
          <a:xfrm>
            <a:off x="2434933" y="2264693"/>
            <a:ext cx="1725048" cy="563563"/>
          </a:xfrm>
          <a:prstGeom prst="homePlate">
            <a:avLst/>
          </a:prstGeom>
          <a:solidFill>
            <a:srgbClr val="071D49"/>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b="1">
                <a:solidFill>
                  <a:schemeClr val="bg1"/>
                </a:solidFill>
              </a:rPr>
              <a:t>Precision Medicine</a:t>
            </a:r>
          </a:p>
          <a:p>
            <a:pPr lvl="0" algn="ctr"/>
            <a:r>
              <a:rPr lang="en-US" b="1">
                <a:solidFill>
                  <a:schemeClr val="bg1"/>
                </a:solidFill>
              </a:rPr>
              <a:t> </a:t>
            </a:r>
          </a:p>
          <a:p>
            <a:pPr lvl="0" algn="ctr"/>
            <a:endParaRPr lang="en-US" b="1">
              <a:solidFill>
                <a:schemeClr val="bg1"/>
              </a:solidFill>
            </a:endParaRPr>
          </a:p>
        </p:txBody>
      </p:sp>
      <p:sp>
        <p:nvSpPr>
          <p:cNvPr id="9" name="Rectangle 7">
            <a:extLst>
              <a:ext uri="{FF2B5EF4-FFF2-40B4-BE49-F238E27FC236}">
                <a16:creationId xmlns:a16="http://schemas.microsoft.com/office/drawing/2014/main" id="{73D04A19-FD70-8CD2-972B-397E53E7BBFE}"/>
              </a:ext>
            </a:extLst>
          </p:cNvPr>
          <p:cNvSpPr>
            <a:spLocks noChangeArrowheads="1"/>
          </p:cNvSpPr>
          <p:nvPr/>
        </p:nvSpPr>
        <p:spPr bwMode="auto">
          <a:xfrm>
            <a:off x="4336662" y="2246392"/>
            <a:ext cx="1725048" cy="563563"/>
          </a:xfrm>
          <a:prstGeom prst="homePlate">
            <a:avLst/>
          </a:prstGeom>
          <a:solidFill>
            <a:srgbClr val="071D49"/>
          </a:solidFill>
          <a:ln w="9525">
            <a:noFill/>
            <a:miter lim="800000"/>
            <a:headEnd/>
            <a:tailEnd/>
          </a:ln>
        </p:spPr>
        <p:txBody>
          <a:bodyPr vert="horz" wrap="square" lIns="91440" tIns="45720" rIns="91440" bIns="45720" numCol="1" anchor="t" anchorCtr="0" compatLnSpc="1">
            <a:prstTxWarp prst="textNoShape">
              <a:avLst/>
            </a:prstTxWarp>
          </a:bodyPr>
          <a:lstStyle/>
          <a:p>
            <a:pPr lvl="0" algn="ctr"/>
            <a:r>
              <a:rPr lang="en-US" b="1">
                <a:solidFill>
                  <a:schemeClr val="bg1"/>
                </a:solidFill>
              </a:rPr>
              <a:t> Early </a:t>
            </a:r>
          </a:p>
          <a:p>
            <a:pPr lvl="0" algn="ctr"/>
            <a:r>
              <a:rPr lang="en-US" b="1">
                <a:solidFill>
                  <a:schemeClr val="bg1"/>
                </a:solidFill>
              </a:rPr>
              <a:t>Development</a:t>
            </a:r>
          </a:p>
        </p:txBody>
      </p:sp>
      <p:sp>
        <p:nvSpPr>
          <p:cNvPr id="10" name="Rectangle 7">
            <a:extLst>
              <a:ext uri="{FF2B5EF4-FFF2-40B4-BE49-F238E27FC236}">
                <a16:creationId xmlns:a16="http://schemas.microsoft.com/office/drawing/2014/main" id="{2AC44818-A086-2282-6563-F2D732080443}"/>
              </a:ext>
            </a:extLst>
          </p:cNvPr>
          <p:cNvSpPr>
            <a:spLocks noChangeArrowheads="1"/>
          </p:cNvSpPr>
          <p:nvPr/>
        </p:nvSpPr>
        <p:spPr bwMode="auto">
          <a:xfrm>
            <a:off x="6191105" y="2234628"/>
            <a:ext cx="1725048" cy="563563"/>
          </a:xfrm>
          <a:prstGeom prst="homePlate">
            <a:avLst/>
          </a:prstGeom>
          <a:solidFill>
            <a:srgbClr val="071D49"/>
          </a:solidFill>
          <a:ln w="9525">
            <a:noFill/>
            <a:miter lim="800000"/>
            <a:headEnd/>
            <a:tailEnd/>
          </a:ln>
        </p:spPr>
        <p:txBody>
          <a:bodyPr vert="horz" wrap="square" lIns="91440" tIns="45720" rIns="91440" bIns="45720" numCol="1" anchor="t" anchorCtr="0" compatLnSpc="1">
            <a:prstTxWarp prst="textNoShape">
              <a:avLst/>
            </a:prstTxWarp>
          </a:bodyPr>
          <a:lstStyle/>
          <a:p>
            <a:pPr lvl="0" algn="ctr"/>
            <a:r>
              <a:rPr lang="en-US" b="1">
                <a:solidFill>
                  <a:schemeClr val="bg1"/>
                </a:solidFill>
              </a:rPr>
              <a:t>Late </a:t>
            </a:r>
          </a:p>
          <a:p>
            <a:pPr lvl="0" algn="ctr"/>
            <a:r>
              <a:rPr lang="en-US" b="1">
                <a:solidFill>
                  <a:schemeClr val="bg1"/>
                </a:solidFill>
              </a:rPr>
              <a:t>Development</a:t>
            </a:r>
          </a:p>
        </p:txBody>
      </p:sp>
      <p:sp>
        <p:nvSpPr>
          <p:cNvPr id="11" name="Rectangle 7">
            <a:extLst>
              <a:ext uri="{FF2B5EF4-FFF2-40B4-BE49-F238E27FC236}">
                <a16:creationId xmlns:a16="http://schemas.microsoft.com/office/drawing/2014/main" id="{A05240EC-DBD1-1FFC-EF4D-F2E29BFFB09C}"/>
              </a:ext>
            </a:extLst>
          </p:cNvPr>
          <p:cNvSpPr>
            <a:spLocks noChangeArrowheads="1"/>
          </p:cNvSpPr>
          <p:nvPr/>
        </p:nvSpPr>
        <p:spPr bwMode="auto">
          <a:xfrm>
            <a:off x="8092834" y="2234627"/>
            <a:ext cx="1725048" cy="563563"/>
          </a:xfrm>
          <a:prstGeom prst="homePlate">
            <a:avLst/>
          </a:prstGeom>
          <a:solidFill>
            <a:srgbClr val="071D49"/>
          </a:solidFill>
          <a:ln w="9525">
            <a:noFill/>
            <a:miter lim="800000"/>
            <a:headEnd/>
            <a:tailEnd/>
          </a:ln>
        </p:spPr>
        <p:txBody>
          <a:bodyPr vert="horz" wrap="square" lIns="91440" tIns="45720" rIns="91440" bIns="45720" numCol="1" anchor="t" anchorCtr="0" compatLnSpc="1">
            <a:prstTxWarp prst="textNoShape">
              <a:avLst/>
            </a:prstTxWarp>
          </a:bodyPr>
          <a:lstStyle/>
          <a:p>
            <a:pPr lvl="0" algn="ctr"/>
            <a:r>
              <a:rPr lang="en-US" b="1">
                <a:solidFill>
                  <a:schemeClr val="bg1"/>
                </a:solidFill>
              </a:rPr>
              <a:t>Safety</a:t>
            </a:r>
          </a:p>
        </p:txBody>
      </p:sp>
      <p:sp>
        <p:nvSpPr>
          <p:cNvPr id="12" name="Rectangle 7">
            <a:extLst>
              <a:ext uri="{FF2B5EF4-FFF2-40B4-BE49-F238E27FC236}">
                <a16:creationId xmlns:a16="http://schemas.microsoft.com/office/drawing/2014/main" id="{7B3DD31E-66B2-E454-DBE9-E9F1D6B389EB}"/>
              </a:ext>
            </a:extLst>
          </p:cNvPr>
          <p:cNvSpPr>
            <a:spLocks noChangeArrowheads="1"/>
          </p:cNvSpPr>
          <p:nvPr/>
        </p:nvSpPr>
        <p:spPr bwMode="auto">
          <a:xfrm>
            <a:off x="9994563" y="2211583"/>
            <a:ext cx="1725048" cy="563563"/>
          </a:xfrm>
          <a:prstGeom prst="homePlate">
            <a:avLst/>
          </a:prstGeom>
          <a:solidFill>
            <a:srgbClr val="071D49"/>
          </a:solidFill>
          <a:ln w="9525">
            <a:noFill/>
            <a:miter lim="800000"/>
            <a:headEnd/>
            <a:tailEnd/>
          </a:ln>
        </p:spPr>
        <p:txBody>
          <a:bodyPr vert="horz" wrap="square" lIns="91440" tIns="45720" rIns="91440" bIns="45720" numCol="1" anchor="t" anchorCtr="0" compatLnSpc="1">
            <a:prstTxWarp prst="textNoShape">
              <a:avLst/>
            </a:prstTxWarp>
          </a:bodyPr>
          <a:lstStyle/>
          <a:p>
            <a:pPr lvl="0" algn="ctr"/>
            <a:r>
              <a:rPr lang="en-US" b="1">
                <a:solidFill>
                  <a:schemeClr val="bg1"/>
                </a:solidFill>
              </a:rPr>
              <a:t>Medical</a:t>
            </a:r>
          </a:p>
          <a:p>
            <a:pPr lvl="0" algn="ctr"/>
            <a:r>
              <a:rPr lang="en-US" b="1">
                <a:solidFill>
                  <a:schemeClr val="bg1"/>
                </a:solidFill>
              </a:rPr>
              <a:t>Affairs</a:t>
            </a:r>
          </a:p>
        </p:txBody>
      </p:sp>
      <p:sp>
        <p:nvSpPr>
          <p:cNvPr id="13" name="Speech Bubble: Rectangle 12">
            <a:extLst>
              <a:ext uri="{FF2B5EF4-FFF2-40B4-BE49-F238E27FC236}">
                <a16:creationId xmlns:a16="http://schemas.microsoft.com/office/drawing/2014/main" id="{71881BAA-A2FE-FF5E-CCF1-18AED8082CF0}"/>
              </a:ext>
            </a:extLst>
          </p:cNvPr>
          <p:cNvSpPr/>
          <p:nvPr/>
        </p:nvSpPr>
        <p:spPr>
          <a:xfrm rot="10800000">
            <a:off x="580490" y="3071971"/>
            <a:ext cx="1607905" cy="1232899"/>
          </a:xfrm>
          <a:prstGeom prst="wedgeRectCallout">
            <a:avLst/>
          </a:prstGeom>
          <a:solidFill>
            <a:srgbClr val="EDF0FF"/>
          </a:solidFill>
          <a:ln w="19050">
            <a:solidFill>
              <a:srgbClr val="071D49"/>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93BA40F-2038-A9E7-2AA2-415A211A6A5E}"/>
              </a:ext>
            </a:extLst>
          </p:cNvPr>
          <p:cNvSpPr txBox="1"/>
          <p:nvPr/>
        </p:nvSpPr>
        <p:spPr>
          <a:xfrm>
            <a:off x="529119" y="3272922"/>
            <a:ext cx="2067674" cy="830997"/>
          </a:xfrm>
          <a:prstGeom prst="rect">
            <a:avLst/>
          </a:prstGeom>
          <a:noFill/>
        </p:spPr>
        <p:txBody>
          <a:bodyPr wrap="square">
            <a:spAutoFit/>
          </a:bodyPr>
          <a:lstStyle/>
          <a:p>
            <a:pPr marL="285750" lvl="0" indent="-285750">
              <a:buFont typeface="Arial" panose="020B0604020202020204" pitchFamily="34" charset="0"/>
              <a:buChar char="•"/>
            </a:pPr>
            <a:r>
              <a:rPr lang="en-US" sz="1200"/>
              <a:t>Scenario Planning</a:t>
            </a:r>
          </a:p>
          <a:p>
            <a:pPr marL="285750" lvl="0" indent="-285750">
              <a:buFont typeface="Arial" panose="020B0604020202020204" pitchFamily="34" charset="0"/>
              <a:buChar char="•"/>
            </a:pPr>
            <a:r>
              <a:rPr lang="en-US" sz="1200"/>
              <a:t>Asset Oversight</a:t>
            </a:r>
          </a:p>
          <a:p>
            <a:pPr marL="285750" lvl="0" indent="-285750">
              <a:buFont typeface="Arial" panose="020B0604020202020204" pitchFamily="34" charset="0"/>
              <a:buChar char="•"/>
            </a:pPr>
            <a:r>
              <a:rPr lang="en-US" sz="1200"/>
              <a:t>Historic Insights</a:t>
            </a:r>
          </a:p>
          <a:p>
            <a:pPr marL="285750" lvl="0" indent="-285750">
              <a:buFont typeface="Arial" panose="020B0604020202020204" pitchFamily="34" charset="0"/>
              <a:buChar char="•"/>
            </a:pPr>
            <a:r>
              <a:rPr lang="en-US" sz="1200"/>
              <a:t>External Insights</a:t>
            </a:r>
          </a:p>
        </p:txBody>
      </p:sp>
      <p:sp>
        <p:nvSpPr>
          <p:cNvPr id="18" name="Speech Bubble: Rectangle 17">
            <a:extLst>
              <a:ext uri="{FF2B5EF4-FFF2-40B4-BE49-F238E27FC236}">
                <a16:creationId xmlns:a16="http://schemas.microsoft.com/office/drawing/2014/main" id="{CAD61F69-8181-EA93-ACEA-531A8BF48A00}"/>
              </a:ext>
            </a:extLst>
          </p:cNvPr>
          <p:cNvSpPr/>
          <p:nvPr/>
        </p:nvSpPr>
        <p:spPr>
          <a:xfrm rot="10800000">
            <a:off x="2434933" y="3070821"/>
            <a:ext cx="1607905" cy="1232899"/>
          </a:xfrm>
          <a:prstGeom prst="wedgeRectCallout">
            <a:avLst/>
          </a:prstGeom>
          <a:solidFill>
            <a:srgbClr val="EDF0FF"/>
          </a:solidFill>
          <a:ln w="19050">
            <a:solidFill>
              <a:srgbClr val="071D49"/>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Speech Bubble: Rectangle 18">
            <a:extLst>
              <a:ext uri="{FF2B5EF4-FFF2-40B4-BE49-F238E27FC236}">
                <a16:creationId xmlns:a16="http://schemas.microsoft.com/office/drawing/2014/main" id="{36E33D4F-8B91-55AA-9CBF-1B7BEF18228C}"/>
              </a:ext>
            </a:extLst>
          </p:cNvPr>
          <p:cNvSpPr/>
          <p:nvPr/>
        </p:nvSpPr>
        <p:spPr>
          <a:xfrm rot="10800000">
            <a:off x="4336662" y="3074820"/>
            <a:ext cx="1607905" cy="1232899"/>
          </a:xfrm>
          <a:prstGeom prst="wedgeRectCallout">
            <a:avLst/>
          </a:prstGeom>
          <a:solidFill>
            <a:srgbClr val="EDF0FF"/>
          </a:solidFill>
          <a:ln w="19050">
            <a:solidFill>
              <a:srgbClr val="071D49"/>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Speech Bubble: Rectangle 19">
            <a:extLst>
              <a:ext uri="{FF2B5EF4-FFF2-40B4-BE49-F238E27FC236}">
                <a16:creationId xmlns:a16="http://schemas.microsoft.com/office/drawing/2014/main" id="{B103FD0B-F3A0-9A8F-D6F4-D7FEBDA8F4E7}"/>
              </a:ext>
            </a:extLst>
          </p:cNvPr>
          <p:cNvSpPr/>
          <p:nvPr/>
        </p:nvSpPr>
        <p:spPr>
          <a:xfrm rot="10800000">
            <a:off x="6191105" y="3069404"/>
            <a:ext cx="1607905" cy="1232899"/>
          </a:xfrm>
          <a:prstGeom prst="wedgeRectCallout">
            <a:avLst/>
          </a:prstGeom>
          <a:solidFill>
            <a:srgbClr val="EDF0FF"/>
          </a:solidFill>
          <a:ln w="19050">
            <a:solidFill>
              <a:srgbClr val="071D49"/>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Speech Bubble: Rectangle 20">
            <a:extLst>
              <a:ext uri="{FF2B5EF4-FFF2-40B4-BE49-F238E27FC236}">
                <a16:creationId xmlns:a16="http://schemas.microsoft.com/office/drawing/2014/main" id="{F6D7A88E-90CC-C424-2CCA-3770BE6B9AA8}"/>
              </a:ext>
            </a:extLst>
          </p:cNvPr>
          <p:cNvSpPr/>
          <p:nvPr/>
        </p:nvSpPr>
        <p:spPr>
          <a:xfrm rot="10800000">
            <a:off x="8092834" y="3093951"/>
            <a:ext cx="1607905" cy="1232899"/>
          </a:xfrm>
          <a:prstGeom prst="wedgeRectCallout">
            <a:avLst/>
          </a:prstGeom>
          <a:solidFill>
            <a:srgbClr val="EDF0FF"/>
          </a:solidFill>
          <a:ln w="19050">
            <a:solidFill>
              <a:srgbClr val="071D49"/>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Speech Bubble: Rectangle 21">
            <a:extLst>
              <a:ext uri="{FF2B5EF4-FFF2-40B4-BE49-F238E27FC236}">
                <a16:creationId xmlns:a16="http://schemas.microsoft.com/office/drawing/2014/main" id="{4B308352-E88E-CCA0-DFE8-123B34D3E23C}"/>
              </a:ext>
            </a:extLst>
          </p:cNvPr>
          <p:cNvSpPr/>
          <p:nvPr/>
        </p:nvSpPr>
        <p:spPr>
          <a:xfrm rot="10800000">
            <a:off x="9947277" y="3068925"/>
            <a:ext cx="1607905" cy="1232899"/>
          </a:xfrm>
          <a:prstGeom prst="wedgeRectCallout">
            <a:avLst/>
          </a:prstGeom>
          <a:solidFill>
            <a:srgbClr val="EDF0FF"/>
          </a:solidFill>
          <a:ln w="19050">
            <a:solidFill>
              <a:srgbClr val="071D49"/>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B574753-CEC6-28E2-2D28-F3E0CE40DE7C}"/>
              </a:ext>
            </a:extLst>
          </p:cNvPr>
          <p:cNvSpPr txBox="1"/>
          <p:nvPr/>
        </p:nvSpPr>
        <p:spPr>
          <a:xfrm>
            <a:off x="2434932" y="3254621"/>
            <a:ext cx="2067674" cy="923330"/>
          </a:xfrm>
          <a:prstGeom prst="rect">
            <a:avLst/>
          </a:prstGeom>
          <a:noFill/>
        </p:spPr>
        <p:txBody>
          <a:bodyPr wrap="square">
            <a:spAutoFit/>
          </a:bodyPr>
          <a:lstStyle/>
          <a:p>
            <a:pPr marL="285750" lvl="0" indent="-285750">
              <a:buFont typeface="Arial" panose="020B0604020202020204" pitchFamily="34" charset="0"/>
              <a:buChar char="•"/>
            </a:pPr>
            <a:r>
              <a:rPr lang="en-US" sz="1200"/>
              <a:t>Patient</a:t>
            </a:r>
            <a:r>
              <a:rPr lang="en-US"/>
              <a:t> </a:t>
            </a:r>
          </a:p>
          <a:p>
            <a:pPr lvl="0"/>
            <a:r>
              <a:rPr lang="en-US"/>
              <a:t>      Subtyping</a:t>
            </a:r>
          </a:p>
          <a:p>
            <a:pPr marL="285750" lvl="0" indent="-285750">
              <a:buFont typeface="Arial" panose="020B0604020202020204" pitchFamily="34" charset="0"/>
              <a:buChar char="•"/>
            </a:pPr>
            <a:r>
              <a:rPr lang="en-US"/>
              <a:t>Biomarker identification</a:t>
            </a:r>
          </a:p>
        </p:txBody>
      </p:sp>
      <p:sp>
        <p:nvSpPr>
          <p:cNvPr id="29" name="TextBox 28">
            <a:extLst>
              <a:ext uri="{FF2B5EF4-FFF2-40B4-BE49-F238E27FC236}">
                <a16:creationId xmlns:a16="http://schemas.microsoft.com/office/drawing/2014/main" id="{DDA76147-B247-F5A9-FDD7-D1217C33DEC6}"/>
              </a:ext>
            </a:extLst>
          </p:cNvPr>
          <p:cNvSpPr txBox="1"/>
          <p:nvPr/>
        </p:nvSpPr>
        <p:spPr>
          <a:xfrm>
            <a:off x="4502606" y="3126522"/>
            <a:ext cx="1394675" cy="1200329"/>
          </a:xfrm>
          <a:prstGeom prst="rect">
            <a:avLst/>
          </a:prstGeom>
          <a:noFill/>
        </p:spPr>
        <p:txBody>
          <a:bodyPr wrap="square">
            <a:spAutoFit/>
          </a:bodyPr>
          <a:lstStyle/>
          <a:p>
            <a:pPr marL="171450" lvl="0" indent="-171450">
              <a:buFont typeface="Arial" panose="020B0604020202020204" pitchFamily="34" charset="0"/>
              <a:buChar char="•"/>
            </a:pPr>
            <a:r>
              <a:rPr lang="en-US" sz="1200"/>
              <a:t>Dose Escalation</a:t>
            </a:r>
          </a:p>
          <a:p>
            <a:pPr marL="171450" lvl="0" indent="-171450">
              <a:buFont typeface="Arial" panose="020B0604020202020204" pitchFamily="34" charset="0"/>
              <a:buChar char="•"/>
            </a:pPr>
            <a:r>
              <a:rPr lang="en-US" sz="1200"/>
              <a:t>Site and Patient segmentation</a:t>
            </a:r>
          </a:p>
          <a:p>
            <a:pPr marL="171450" lvl="0" indent="-171450">
              <a:buFont typeface="Arial" panose="020B0604020202020204" pitchFamily="34" charset="0"/>
              <a:buChar char="•"/>
            </a:pPr>
            <a:r>
              <a:rPr lang="en-US" sz="1200"/>
              <a:t>Go/No-go </a:t>
            </a:r>
          </a:p>
        </p:txBody>
      </p:sp>
      <p:sp>
        <p:nvSpPr>
          <p:cNvPr id="31" name="TextBox 30">
            <a:extLst>
              <a:ext uri="{FF2B5EF4-FFF2-40B4-BE49-F238E27FC236}">
                <a16:creationId xmlns:a16="http://schemas.microsoft.com/office/drawing/2014/main" id="{7E005FC8-E3F6-D809-D6BA-DA967BCE13A4}"/>
              </a:ext>
            </a:extLst>
          </p:cNvPr>
          <p:cNvSpPr txBox="1"/>
          <p:nvPr/>
        </p:nvSpPr>
        <p:spPr>
          <a:xfrm>
            <a:off x="6175063" y="3218854"/>
            <a:ext cx="1737429" cy="1015663"/>
          </a:xfrm>
          <a:prstGeom prst="rect">
            <a:avLst/>
          </a:prstGeom>
          <a:noFill/>
        </p:spPr>
        <p:txBody>
          <a:bodyPr wrap="square">
            <a:spAutoFit/>
          </a:bodyPr>
          <a:lstStyle/>
          <a:p>
            <a:pPr marL="285750" lvl="0" indent="-285750">
              <a:buFont typeface="Arial" panose="020B0604020202020204" pitchFamily="34" charset="0"/>
              <a:buChar char="•"/>
            </a:pPr>
            <a:r>
              <a:rPr lang="en-US" sz="1200"/>
              <a:t>Trial Design and Optimization</a:t>
            </a:r>
          </a:p>
          <a:p>
            <a:pPr marL="285750" lvl="0" indent="-285750">
              <a:buFont typeface="Arial" panose="020B0604020202020204" pitchFamily="34" charset="0"/>
              <a:buChar char="•"/>
            </a:pPr>
            <a:r>
              <a:rPr lang="en-US" sz="1200"/>
              <a:t>Trial execution </a:t>
            </a:r>
          </a:p>
          <a:p>
            <a:pPr lvl="0"/>
            <a:r>
              <a:rPr lang="en-US" sz="1200"/>
              <a:t>      oversight</a:t>
            </a:r>
          </a:p>
          <a:p>
            <a:pPr marL="285750" lvl="0" indent="-285750">
              <a:buFont typeface="Arial" panose="020B0604020202020204" pitchFamily="34" charset="0"/>
              <a:buChar char="•"/>
            </a:pPr>
            <a:r>
              <a:rPr lang="en-US" sz="1200"/>
              <a:t>Risk management</a:t>
            </a:r>
          </a:p>
        </p:txBody>
      </p:sp>
      <p:sp>
        <p:nvSpPr>
          <p:cNvPr id="33" name="TextBox 32">
            <a:extLst>
              <a:ext uri="{FF2B5EF4-FFF2-40B4-BE49-F238E27FC236}">
                <a16:creationId xmlns:a16="http://schemas.microsoft.com/office/drawing/2014/main" id="{20C633B0-D3CE-3DFD-C6A4-AB0296A7129D}"/>
              </a:ext>
            </a:extLst>
          </p:cNvPr>
          <p:cNvSpPr txBox="1"/>
          <p:nvPr/>
        </p:nvSpPr>
        <p:spPr>
          <a:xfrm>
            <a:off x="8091511" y="3294735"/>
            <a:ext cx="1790229" cy="830997"/>
          </a:xfrm>
          <a:prstGeom prst="rect">
            <a:avLst/>
          </a:prstGeom>
          <a:noFill/>
        </p:spPr>
        <p:txBody>
          <a:bodyPr wrap="square">
            <a:spAutoFit/>
          </a:bodyPr>
          <a:lstStyle/>
          <a:p>
            <a:pPr marL="171450" lvl="0" indent="-171450">
              <a:buFont typeface="Arial" panose="020B0604020202020204" pitchFamily="34" charset="0"/>
              <a:buChar char="•"/>
            </a:pPr>
            <a:r>
              <a:rPr lang="en-US" sz="1200"/>
              <a:t>Safety surveillance</a:t>
            </a:r>
          </a:p>
          <a:p>
            <a:pPr marL="171450" lvl="0" indent="-171450">
              <a:buFont typeface="Arial" panose="020B0604020202020204" pitchFamily="34" charset="0"/>
              <a:buChar char="•"/>
            </a:pPr>
            <a:r>
              <a:rPr lang="en-US" sz="1200"/>
              <a:t>Risk predication</a:t>
            </a:r>
          </a:p>
          <a:p>
            <a:pPr marL="171450" lvl="0" indent="-171450">
              <a:buFont typeface="Arial" panose="020B0604020202020204" pitchFamily="34" charset="0"/>
              <a:buChar char="•"/>
            </a:pPr>
            <a:r>
              <a:rPr lang="en-US" sz="1200"/>
              <a:t>Patient </a:t>
            </a:r>
          </a:p>
          <a:p>
            <a:pPr lvl="0"/>
            <a:r>
              <a:rPr lang="en-US" sz="1200"/>
              <a:t>    segmentation</a:t>
            </a:r>
          </a:p>
        </p:txBody>
      </p:sp>
      <p:sp>
        <p:nvSpPr>
          <p:cNvPr id="35" name="TextBox 34">
            <a:extLst>
              <a:ext uri="{FF2B5EF4-FFF2-40B4-BE49-F238E27FC236}">
                <a16:creationId xmlns:a16="http://schemas.microsoft.com/office/drawing/2014/main" id="{B5B798D7-BD3D-0913-9E85-42035BB4F903}"/>
              </a:ext>
            </a:extLst>
          </p:cNvPr>
          <p:cNvSpPr txBox="1"/>
          <p:nvPr/>
        </p:nvSpPr>
        <p:spPr>
          <a:xfrm>
            <a:off x="9947277" y="3278471"/>
            <a:ext cx="1985481" cy="830997"/>
          </a:xfrm>
          <a:prstGeom prst="rect">
            <a:avLst/>
          </a:prstGeom>
          <a:noFill/>
        </p:spPr>
        <p:txBody>
          <a:bodyPr wrap="square">
            <a:spAutoFit/>
          </a:bodyPr>
          <a:lstStyle/>
          <a:p>
            <a:pPr marL="171450" lvl="0" indent="-171450">
              <a:buFont typeface="Arial" panose="020B0604020202020204" pitchFamily="34" charset="0"/>
              <a:buChar char="•"/>
            </a:pPr>
            <a:r>
              <a:rPr lang="en-US" sz="1200"/>
              <a:t>HCP Engagement</a:t>
            </a:r>
          </a:p>
          <a:p>
            <a:pPr marL="171450" lvl="0" indent="-171450">
              <a:buFont typeface="Arial" panose="020B0604020202020204" pitchFamily="34" charset="0"/>
              <a:buChar char="•"/>
            </a:pPr>
            <a:r>
              <a:rPr lang="en-US" sz="1200"/>
              <a:t>MSL Effectiveness</a:t>
            </a:r>
          </a:p>
          <a:p>
            <a:pPr marL="171450" lvl="0" indent="-171450">
              <a:buFont typeface="Arial" panose="020B0604020202020204" pitchFamily="34" charset="0"/>
              <a:buChar char="•"/>
            </a:pPr>
            <a:r>
              <a:rPr lang="en-US" sz="1200"/>
              <a:t>Competitive </a:t>
            </a:r>
          </a:p>
          <a:p>
            <a:pPr lvl="0"/>
            <a:r>
              <a:rPr lang="en-US" sz="1200"/>
              <a:t>    Intelligence</a:t>
            </a:r>
          </a:p>
        </p:txBody>
      </p:sp>
    </p:spTree>
    <p:extLst>
      <p:ext uri="{BB962C8B-B14F-4D97-AF65-F5344CB8AC3E}">
        <p14:creationId xmlns:p14="http://schemas.microsoft.com/office/powerpoint/2010/main" val="29647355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18619D-40C9-2C5D-8F4B-0773A2CD5054}"/>
              </a:ext>
            </a:extLst>
          </p:cNvPr>
          <p:cNvSpPr>
            <a:spLocks noGrp="1"/>
          </p:cNvSpPr>
          <p:nvPr>
            <p:ph idx="1"/>
          </p:nvPr>
        </p:nvSpPr>
        <p:spPr>
          <a:xfrm>
            <a:off x="457200" y="1316036"/>
            <a:ext cx="10675398" cy="4779965"/>
          </a:xfrm>
        </p:spPr>
        <p:txBody>
          <a:bodyPr>
            <a:normAutofit lnSpcReduction="10000"/>
          </a:bodyPr>
          <a:lstStyle/>
          <a:p>
            <a:pPr marL="0" indent="0">
              <a:buNone/>
            </a:pPr>
            <a:r>
              <a:rPr lang="en-US" b="1" dirty="0"/>
              <a:t>Objective</a:t>
            </a:r>
            <a:r>
              <a:rPr lang="en-US" dirty="0"/>
              <a:t>: Broaden the application of data science to cover more areas within GT, including clinical research, regulatory affairs, and patient engagement.</a:t>
            </a:r>
          </a:p>
          <a:p>
            <a:r>
              <a:rPr lang="en-US" b="1" dirty="0"/>
              <a:t>Action Steps:</a:t>
            </a:r>
          </a:p>
          <a:p>
            <a:pPr lvl="1"/>
            <a:r>
              <a:rPr lang="en-US" b="1" dirty="0"/>
              <a:t>Productionize, scale and sustain data science products </a:t>
            </a:r>
            <a:r>
              <a:rPr lang="en-US" dirty="0"/>
              <a:t>to utilize real-time data analytics for continuous monitoring and adaptation of clinical trials. Implement machine learning algorithms to refine patient segmentation and personalized medicine approaches.</a:t>
            </a:r>
          </a:p>
          <a:p>
            <a:pPr lvl="1"/>
            <a:r>
              <a:rPr lang="en-US" b="1" dirty="0"/>
              <a:t>Evolve Predictive Models:</a:t>
            </a:r>
          </a:p>
          <a:p>
            <a:pPr lvl="2"/>
            <a:r>
              <a:rPr lang="en-US" dirty="0"/>
              <a:t>Build and deploy predictive models to optimize trial design, improve asset oversight, and enhance scenario planning. </a:t>
            </a:r>
          </a:p>
          <a:p>
            <a:pPr lvl="2"/>
            <a:r>
              <a:rPr lang="en-US" dirty="0"/>
              <a:t>Utilize predictive analytics to better understand and anticipate trial outcomes, facilitating more informed decision-making processes.</a:t>
            </a:r>
          </a:p>
          <a:p>
            <a:pPr lvl="1"/>
            <a:r>
              <a:rPr lang="en-US" b="1" dirty="0"/>
              <a:t>Implement Real-Time Data Analytics:</a:t>
            </a:r>
          </a:p>
          <a:p>
            <a:pPr lvl="2"/>
            <a:r>
              <a:rPr lang="en-US" dirty="0"/>
              <a:t>Adopt real-time data analytics to continuously monitor and adapt clinical trials. Develop dynamic models that can respond to real-time data inputs, allowing for immediate adjustments in trial execution based on emerging data.</a:t>
            </a:r>
          </a:p>
          <a:p>
            <a:pPr lvl="2"/>
            <a:r>
              <a:rPr lang="en-US" dirty="0"/>
              <a:t>Enhance safety surveillance and risk prediction models to promptly address potential issues during trials</a:t>
            </a:r>
          </a:p>
          <a:p>
            <a:pPr lvl="1"/>
            <a:r>
              <a:rPr lang="en-US" b="1" dirty="0"/>
              <a:t>Refine Patient Segmentation and Personalized Medicine Approaches:</a:t>
            </a:r>
          </a:p>
          <a:p>
            <a:pPr lvl="2"/>
            <a:r>
              <a:rPr lang="en-US" dirty="0"/>
              <a:t>Use ML/DS to refine patient segmentation, improving the identification of subpopulations that may benefit from targeted therapies.</a:t>
            </a:r>
          </a:p>
          <a:p>
            <a:pPr lvl="2"/>
            <a:r>
              <a:rPr lang="en-US" dirty="0"/>
              <a:t>Further develop personalized medicine approaches by integrating diverse data sources, including biomarker data and external insights, to tailor treatments to individual patient needs effectively.</a:t>
            </a:r>
          </a:p>
          <a:p>
            <a:endParaRPr lang="en-US" dirty="0"/>
          </a:p>
        </p:txBody>
      </p:sp>
      <p:sp>
        <p:nvSpPr>
          <p:cNvPr id="3" name="Title 2">
            <a:extLst>
              <a:ext uri="{FF2B5EF4-FFF2-40B4-BE49-F238E27FC236}">
                <a16:creationId xmlns:a16="http://schemas.microsoft.com/office/drawing/2014/main" id="{B4BCB02D-B40F-9973-EDAB-AAE9D8733B20}"/>
              </a:ext>
            </a:extLst>
          </p:cNvPr>
          <p:cNvSpPr>
            <a:spLocks noGrp="1"/>
          </p:cNvSpPr>
          <p:nvPr>
            <p:ph type="title"/>
          </p:nvPr>
        </p:nvSpPr>
        <p:spPr>
          <a:xfrm>
            <a:off x="457200" y="331785"/>
            <a:ext cx="10364680" cy="984251"/>
          </a:xfrm>
        </p:spPr>
        <p:txBody>
          <a:bodyPr>
            <a:normAutofit/>
          </a:bodyPr>
          <a:lstStyle/>
          <a:p>
            <a:r>
              <a:rPr lang="en-US" b="1" dirty="0"/>
              <a:t>Evolution Strategy for Data Science &amp; Analytics in Global Therapeutics: </a:t>
            </a:r>
            <a:r>
              <a:rPr lang="en-US" dirty="0">
                <a:solidFill>
                  <a:schemeClr val="accent1"/>
                </a:solidFill>
              </a:rPr>
              <a:t>Expand Scope and Scale of Data Applications</a:t>
            </a:r>
          </a:p>
        </p:txBody>
      </p:sp>
      <p:sp>
        <p:nvSpPr>
          <p:cNvPr id="4" name="Footer Placeholder 3">
            <a:extLst>
              <a:ext uri="{FF2B5EF4-FFF2-40B4-BE49-F238E27FC236}">
                <a16:creationId xmlns:a16="http://schemas.microsoft.com/office/drawing/2014/main" id="{79A77752-0B0C-01E1-4C6C-65A61B31DE7D}"/>
              </a:ext>
            </a:extLst>
          </p:cNvPr>
          <p:cNvSpPr>
            <a:spLocks noGrp="1"/>
          </p:cNvSpPr>
          <p:nvPr>
            <p:ph type="ftr" sz="quarter" idx="3"/>
          </p:nvPr>
        </p:nvSpPr>
        <p:spPr/>
        <p:txBody>
          <a:bodyPr/>
          <a:lstStyle/>
          <a:p>
            <a:r>
              <a:rPr lang="en-GB"/>
              <a:t>Title of Presentation © 2022</a:t>
            </a:r>
          </a:p>
        </p:txBody>
      </p:sp>
      <p:sp>
        <p:nvSpPr>
          <p:cNvPr id="5" name="Slide Number Placeholder 4">
            <a:extLst>
              <a:ext uri="{FF2B5EF4-FFF2-40B4-BE49-F238E27FC236}">
                <a16:creationId xmlns:a16="http://schemas.microsoft.com/office/drawing/2014/main" id="{38A738FA-46BB-8A6B-CF29-FCD392B9FF6C}"/>
              </a:ext>
            </a:extLst>
          </p:cNvPr>
          <p:cNvSpPr>
            <a:spLocks noGrp="1"/>
          </p:cNvSpPr>
          <p:nvPr>
            <p:ph type="sldNum" sz="quarter" idx="4"/>
          </p:nvPr>
        </p:nvSpPr>
        <p:spPr/>
        <p:txBody>
          <a:bodyPr/>
          <a:lstStyle/>
          <a:p>
            <a:fld id="{33AA3FBC-51B8-426A-8893-284E5C1F6D1D}" type="slidenum">
              <a:rPr lang="en-GB" smtClean="0"/>
              <a:pPr/>
              <a:t>30</a:t>
            </a:fld>
            <a:endParaRPr lang="en-GB"/>
          </a:p>
        </p:txBody>
      </p:sp>
    </p:spTree>
    <p:extLst>
      <p:ext uri="{BB962C8B-B14F-4D97-AF65-F5344CB8AC3E}">
        <p14:creationId xmlns:p14="http://schemas.microsoft.com/office/powerpoint/2010/main" val="1562821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8C3D9A-C100-0682-CFC0-D5F4EE666B5D}"/>
              </a:ext>
            </a:extLst>
          </p:cNvPr>
          <p:cNvSpPr>
            <a:spLocks noGrp="1"/>
          </p:cNvSpPr>
          <p:nvPr>
            <p:ph idx="1"/>
          </p:nvPr>
        </p:nvSpPr>
        <p:spPr>
          <a:xfrm>
            <a:off x="457199" y="1404938"/>
            <a:ext cx="10710909" cy="4691063"/>
          </a:xfrm>
        </p:spPr>
        <p:txBody>
          <a:bodyPr/>
          <a:lstStyle/>
          <a:p>
            <a:pPr marL="0" indent="-54769">
              <a:buNone/>
            </a:pPr>
            <a:r>
              <a:rPr lang="en-US" b="1" dirty="0"/>
              <a:t>Objective: Continuously update and advance the technological tools and platforms used by the data science team to maintain a competitive edge.</a:t>
            </a:r>
          </a:p>
          <a:p>
            <a:pPr lvl="1"/>
            <a:r>
              <a:rPr lang="en-US" b="1" dirty="0"/>
              <a:t>Action Steps:</a:t>
            </a:r>
          </a:p>
          <a:p>
            <a:pPr lvl="2"/>
            <a:r>
              <a:rPr lang="en-US" b="1" dirty="0"/>
              <a:t>Technology Investments for Enhanced Data Integration:</a:t>
            </a:r>
          </a:p>
          <a:p>
            <a:pPr lvl="3"/>
            <a:r>
              <a:rPr lang="en-US" dirty="0"/>
              <a:t>Invest in and integrate cutting-edge technology platforms that support the aggregation and analysis of complex datasets from diverse sources, enhancing the robustness of data applications.</a:t>
            </a:r>
          </a:p>
          <a:p>
            <a:pPr lvl="3"/>
            <a:r>
              <a:rPr lang="en-US" dirty="0"/>
              <a:t>Upgrade analytics infrastructure to support the scalability and complexity of algorithms necessary for advanced data applications, ensuring that the GT area can fully leverage the capabilities of AI and machine learning.</a:t>
            </a:r>
          </a:p>
          <a:p>
            <a:pPr lvl="3"/>
            <a:r>
              <a:rPr lang="en-US" dirty="0"/>
              <a:t>Invest in next-generation analytics platforms that can handle larger datasets and more complex analyses.</a:t>
            </a:r>
          </a:p>
          <a:p>
            <a:pPr lvl="3"/>
            <a:r>
              <a:rPr lang="en-US" dirty="0"/>
              <a:t>Establish a dedicated innovation lab within GT to pilot cutting-edge data science technologies and methodologies</a:t>
            </a:r>
          </a:p>
          <a:p>
            <a:endParaRPr lang="en-US" dirty="0"/>
          </a:p>
        </p:txBody>
      </p:sp>
      <p:sp>
        <p:nvSpPr>
          <p:cNvPr id="3" name="Title 2">
            <a:extLst>
              <a:ext uri="{FF2B5EF4-FFF2-40B4-BE49-F238E27FC236}">
                <a16:creationId xmlns:a16="http://schemas.microsoft.com/office/drawing/2014/main" id="{4CDAFA22-01C3-6851-052F-CAFD2467E272}"/>
              </a:ext>
            </a:extLst>
          </p:cNvPr>
          <p:cNvSpPr>
            <a:spLocks noGrp="1"/>
          </p:cNvSpPr>
          <p:nvPr>
            <p:ph type="title"/>
          </p:nvPr>
        </p:nvSpPr>
        <p:spPr>
          <a:xfrm>
            <a:off x="457199" y="331785"/>
            <a:ext cx="10391313" cy="984251"/>
          </a:xfrm>
        </p:spPr>
        <p:txBody>
          <a:bodyPr>
            <a:normAutofit/>
          </a:bodyPr>
          <a:lstStyle/>
          <a:p>
            <a:r>
              <a:rPr lang="en-US" b="1" dirty="0"/>
              <a:t>Evolution Strategy for Data Science &amp; Analytics in Global Therapeutics: </a:t>
            </a:r>
            <a:r>
              <a:rPr lang="en-US" b="1" dirty="0">
                <a:solidFill>
                  <a:schemeClr val="accent1"/>
                </a:solidFill>
              </a:rPr>
              <a:t>Advanced Technology  </a:t>
            </a:r>
            <a:endParaRPr lang="en-US" dirty="0">
              <a:solidFill>
                <a:schemeClr val="accent1"/>
              </a:solidFill>
            </a:endParaRPr>
          </a:p>
        </p:txBody>
      </p:sp>
      <p:sp>
        <p:nvSpPr>
          <p:cNvPr id="4" name="Footer Placeholder 3">
            <a:extLst>
              <a:ext uri="{FF2B5EF4-FFF2-40B4-BE49-F238E27FC236}">
                <a16:creationId xmlns:a16="http://schemas.microsoft.com/office/drawing/2014/main" id="{3F3199EB-6197-F0C0-4246-F955A491F651}"/>
              </a:ext>
            </a:extLst>
          </p:cNvPr>
          <p:cNvSpPr>
            <a:spLocks noGrp="1"/>
          </p:cNvSpPr>
          <p:nvPr>
            <p:ph type="ftr" sz="quarter" idx="3"/>
          </p:nvPr>
        </p:nvSpPr>
        <p:spPr/>
        <p:txBody>
          <a:bodyPr/>
          <a:lstStyle/>
          <a:p>
            <a:r>
              <a:rPr lang="en-GB"/>
              <a:t>Title of Presentation © 2022</a:t>
            </a:r>
          </a:p>
        </p:txBody>
      </p:sp>
      <p:sp>
        <p:nvSpPr>
          <p:cNvPr id="5" name="Slide Number Placeholder 4">
            <a:extLst>
              <a:ext uri="{FF2B5EF4-FFF2-40B4-BE49-F238E27FC236}">
                <a16:creationId xmlns:a16="http://schemas.microsoft.com/office/drawing/2014/main" id="{F537E380-155E-7930-3BEE-0741221FE4DD}"/>
              </a:ext>
            </a:extLst>
          </p:cNvPr>
          <p:cNvSpPr>
            <a:spLocks noGrp="1"/>
          </p:cNvSpPr>
          <p:nvPr>
            <p:ph type="sldNum" sz="quarter" idx="4"/>
          </p:nvPr>
        </p:nvSpPr>
        <p:spPr/>
        <p:txBody>
          <a:bodyPr/>
          <a:lstStyle/>
          <a:p>
            <a:fld id="{33AA3FBC-51B8-426A-8893-284E5C1F6D1D}" type="slidenum">
              <a:rPr lang="en-GB" smtClean="0"/>
              <a:pPr/>
              <a:t>31</a:t>
            </a:fld>
            <a:endParaRPr lang="en-GB"/>
          </a:p>
        </p:txBody>
      </p:sp>
    </p:spTree>
    <p:extLst>
      <p:ext uri="{BB962C8B-B14F-4D97-AF65-F5344CB8AC3E}">
        <p14:creationId xmlns:p14="http://schemas.microsoft.com/office/powerpoint/2010/main" val="842467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6C3D53-76EA-8C83-1CB4-AE36A9B825C6}"/>
              </a:ext>
            </a:extLst>
          </p:cNvPr>
          <p:cNvSpPr>
            <a:spLocks noGrp="1"/>
          </p:cNvSpPr>
          <p:nvPr>
            <p:ph idx="1"/>
          </p:nvPr>
        </p:nvSpPr>
        <p:spPr>
          <a:xfrm>
            <a:off x="457199" y="1404938"/>
            <a:ext cx="10702031" cy="4691063"/>
          </a:xfrm>
        </p:spPr>
        <p:txBody>
          <a:bodyPr/>
          <a:lstStyle/>
          <a:p>
            <a:pPr marL="0" indent="0">
              <a:buNone/>
            </a:pPr>
            <a:r>
              <a:rPr lang="en-US" b="1" dirty="0"/>
              <a:t>Objective: </a:t>
            </a:r>
            <a:r>
              <a:rPr lang="en-US" dirty="0"/>
              <a:t>Establish the data science function as a leader in data governance and ethical data use within the pharmaceutical industry.</a:t>
            </a:r>
          </a:p>
          <a:p>
            <a:pPr marL="0" indent="0">
              <a:buNone/>
            </a:pPr>
            <a:r>
              <a:rPr lang="en-US" b="1" dirty="0"/>
              <a:t>Action Steps:</a:t>
            </a:r>
          </a:p>
          <a:p>
            <a:pPr marL="342900" lvl="1" indent="0">
              <a:buNone/>
            </a:pPr>
            <a:r>
              <a:rPr lang="en-US" b="1" dirty="0"/>
              <a:t>Develop and Harmonize Data Governance Policies:</a:t>
            </a:r>
          </a:p>
          <a:p>
            <a:pPr lvl="2"/>
            <a:r>
              <a:rPr lang="en-US" dirty="0"/>
              <a:t>Collaborate with other data functions within the organization to develop comprehensive data governance policies that ensure data integrity, privacy, and compliance with global regulations. </a:t>
            </a:r>
          </a:p>
          <a:p>
            <a:pPr lvl="2"/>
            <a:r>
              <a:rPr lang="en-US" dirty="0"/>
              <a:t>Develop a unified framework that all data-related departments can adhere to, ensuring consistency and reliability across the board.</a:t>
            </a:r>
          </a:p>
          <a:p>
            <a:pPr lvl="1"/>
            <a:r>
              <a:rPr lang="en-US" b="1" dirty="0"/>
              <a:t>Foster Industry-Wide Ethical Standards:</a:t>
            </a:r>
          </a:p>
          <a:p>
            <a:pPr lvl="2"/>
            <a:r>
              <a:rPr lang="en-US" dirty="0"/>
              <a:t>Take a leadership role in industry discussions and forums focused on ethical issues related to AI and data science in healthcare. Collaborate with other leaders in the field to share insights, challenges, and best practices.</a:t>
            </a:r>
          </a:p>
          <a:p>
            <a:pPr lvl="1"/>
            <a:r>
              <a:rPr lang="en-US" b="1" dirty="0"/>
              <a:t>Set and Promote Transparency Benchmarks:</a:t>
            </a:r>
          </a:p>
          <a:p>
            <a:pPr lvl="2"/>
            <a:r>
              <a:rPr lang="en-US" dirty="0"/>
              <a:t>Set benchmarks for transparency and accountability in the use of clinical and patient data and AI algorithms.</a:t>
            </a:r>
          </a:p>
          <a:p>
            <a:pPr lvl="2"/>
            <a:r>
              <a:rPr lang="en-US" dirty="0"/>
              <a:t>Develop a cross-functional training program on data governance and ethics that includes participants from various data science and analytics teams across the organization. This program should focus on educating team members about regulatory requirements, ethical data usage, and best practices in data handling.</a:t>
            </a:r>
          </a:p>
          <a:p>
            <a:pPr marL="342900" lvl="1" indent="0">
              <a:buNone/>
            </a:pPr>
            <a:endParaRPr lang="en-US" dirty="0"/>
          </a:p>
        </p:txBody>
      </p:sp>
      <p:sp>
        <p:nvSpPr>
          <p:cNvPr id="3" name="Title 2">
            <a:extLst>
              <a:ext uri="{FF2B5EF4-FFF2-40B4-BE49-F238E27FC236}">
                <a16:creationId xmlns:a16="http://schemas.microsoft.com/office/drawing/2014/main" id="{DA7D52DF-0258-1F4B-5DC3-F73CC62D7A06}"/>
              </a:ext>
            </a:extLst>
          </p:cNvPr>
          <p:cNvSpPr>
            <a:spLocks noGrp="1"/>
          </p:cNvSpPr>
          <p:nvPr>
            <p:ph type="title"/>
          </p:nvPr>
        </p:nvSpPr>
        <p:spPr>
          <a:xfrm>
            <a:off x="457200" y="331785"/>
            <a:ext cx="9867530" cy="984251"/>
          </a:xfrm>
        </p:spPr>
        <p:txBody>
          <a:bodyPr/>
          <a:lstStyle/>
          <a:p>
            <a:r>
              <a:rPr lang="en-US" b="1" dirty="0"/>
              <a:t>Evolution Strategy for Data Science &amp; Analytics in Global Therapeutics: </a:t>
            </a:r>
            <a:r>
              <a:rPr lang="en-US" b="1" dirty="0">
                <a:solidFill>
                  <a:schemeClr val="accent1"/>
                </a:solidFill>
              </a:rPr>
              <a:t>Leadership in Data Governance &amp; Ethics</a:t>
            </a:r>
            <a:endParaRPr lang="en-US" dirty="0">
              <a:solidFill>
                <a:schemeClr val="accent1"/>
              </a:solidFill>
            </a:endParaRPr>
          </a:p>
        </p:txBody>
      </p:sp>
      <p:sp>
        <p:nvSpPr>
          <p:cNvPr id="4" name="Footer Placeholder 3">
            <a:extLst>
              <a:ext uri="{FF2B5EF4-FFF2-40B4-BE49-F238E27FC236}">
                <a16:creationId xmlns:a16="http://schemas.microsoft.com/office/drawing/2014/main" id="{66737004-5598-8EEB-FF77-4A2790F4FDFC}"/>
              </a:ext>
            </a:extLst>
          </p:cNvPr>
          <p:cNvSpPr>
            <a:spLocks noGrp="1"/>
          </p:cNvSpPr>
          <p:nvPr>
            <p:ph type="ftr" sz="quarter" idx="3"/>
          </p:nvPr>
        </p:nvSpPr>
        <p:spPr/>
        <p:txBody>
          <a:bodyPr/>
          <a:lstStyle/>
          <a:p>
            <a:r>
              <a:rPr lang="en-GB"/>
              <a:t>Title of Presentation © 2022</a:t>
            </a:r>
          </a:p>
        </p:txBody>
      </p:sp>
      <p:sp>
        <p:nvSpPr>
          <p:cNvPr id="5" name="Slide Number Placeholder 4">
            <a:extLst>
              <a:ext uri="{FF2B5EF4-FFF2-40B4-BE49-F238E27FC236}">
                <a16:creationId xmlns:a16="http://schemas.microsoft.com/office/drawing/2014/main" id="{153810D9-6953-D5CB-F35E-6EF65E43A229}"/>
              </a:ext>
            </a:extLst>
          </p:cNvPr>
          <p:cNvSpPr>
            <a:spLocks noGrp="1"/>
          </p:cNvSpPr>
          <p:nvPr>
            <p:ph type="sldNum" sz="quarter" idx="4"/>
          </p:nvPr>
        </p:nvSpPr>
        <p:spPr/>
        <p:txBody>
          <a:bodyPr/>
          <a:lstStyle/>
          <a:p>
            <a:fld id="{33AA3FBC-51B8-426A-8893-284E5C1F6D1D}" type="slidenum">
              <a:rPr lang="en-GB" smtClean="0"/>
              <a:pPr/>
              <a:t>32</a:t>
            </a:fld>
            <a:endParaRPr lang="en-GB"/>
          </a:p>
        </p:txBody>
      </p:sp>
    </p:spTree>
    <p:extLst>
      <p:ext uri="{BB962C8B-B14F-4D97-AF65-F5344CB8AC3E}">
        <p14:creationId xmlns:p14="http://schemas.microsoft.com/office/powerpoint/2010/main" val="3143644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D5775E-2F8F-5833-5FEC-8CF4E0BB5AE4}"/>
              </a:ext>
            </a:extLst>
          </p:cNvPr>
          <p:cNvSpPr>
            <a:spLocks noGrp="1"/>
          </p:cNvSpPr>
          <p:nvPr>
            <p:ph idx="1"/>
          </p:nvPr>
        </p:nvSpPr>
        <p:spPr/>
        <p:txBody>
          <a:bodyPr/>
          <a:lstStyle/>
          <a:p>
            <a:pPr marL="0" indent="0">
              <a:buNone/>
            </a:pPr>
            <a:r>
              <a:rPr lang="en-US" b="1" dirty="0"/>
              <a:t>Objective</a:t>
            </a:r>
            <a:r>
              <a:rPr lang="en-US" dirty="0"/>
              <a:t>: Cultivate a team of world-class data scientists and establish GT as a thought leader in pharmaceutical data science.</a:t>
            </a:r>
          </a:p>
          <a:p>
            <a:pPr marL="0" indent="0">
              <a:buNone/>
            </a:pPr>
            <a:r>
              <a:rPr lang="en-US" b="1" dirty="0"/>
              <a:t>Action Steps:</a:t>
            </a:r>
          </a:p>
          <a:p>
            <a:pPr lvl="1"/>
            <a:r>
              <a:rPr lang="en-US" dirty="0"/>
              <a:t>Implement a continuous learning and development program focused on advanced data science techniques and industry-specific knowledge.</a:t>
            </a:r>
          </a:p>
          <a:p>
            <a:pPr lvl="1"/>
            <a:r>
              <a:rPr lang="en-US" dirty="0"/>
              <a:t>Host symposiums, participate in industry consortia, and present and publish research on the application of data science in pharma to build reputation and influence.</a:t>
            </a:r>
          </a:p>
          <a:p>
            <a:pPr lvl="1"/>
            <a:r>
              <a:rPr lang="en-US" dirty="0"/>
              <a:t>Attract top talent by offering competitive research opportunities, collaborative environments, and visibility in the industry.</a:t>
            </a:r>
          </a:p>
          <a:p>
            <a:endParaRPr lang="en-US" dirty="0"/>
          </a:p>
        </p:txBody>
      </p:sp>
      <p:sp>
        <p:nvSpPr>
          <p:cNvPr id="3" name="Title 2">
            <a:extLst>
              <a:ext uri="{FF2B5EF4-FFF2-40B4-BE49-F238E27FC236}">
                <a16:creationId xmlns:a16="http://schemas.microsoft.com/office/drawing/2014/main" id="{2A5D1DFE-5F60-5C96-7BB1-5F51874C2FD0}"/>
              </a:ext>
            </a:extLst>
          </p:cNvPr>
          <p:cNvSpPr>
            <a:spLocks noGrp="1"/>
          </p:cNvSpPr>
          <p:nvPr>
            <p:ph type="title"/>
          </p:nvPr>
        </p:nvSpPr>
        <p:spPr>
          <a:xfrm>
            <a:off x="457199" y="331785"/>
            <a:ext cx="10444579" cy="984251"/>
          </a:xfrm>
        </p:spPr>
        <p:txBody>
          <a:bodyPr/>
          <a:lstStyle/>
          <a:p>
            <a:r>
              <a:rPr lang="en-US" b="1" dirty="0"/>
              <a:t>Evolution Strategy for Data Science &amp; Analytics in Global Therapeutics:</a:t>
            </a:r>
            <a:br>
              <a:rPr lang="en-US" b="1" dirty="0"/>
            </a:br>
            <a:r>
              <a:rPr lang="en-US" dirty="0">
                <a:solidFill>
                  <a:schemeClr val="accent1"/>
                </a:solidFill>
              </a:rPr>
              <a:t>Talent Development and Thought Leadership</a:t>
            </a:r>
          </a:p>
        </p:txBody>
      </p:sp>
      <p:sp>
        <p:nvSpPr>
          <p:cNvPr id="4" name="Footer Placeholder 3">
            <a:extLst>
              <a:ext uri="{FF2B5EF4-FFF2-40B4-BE49-F238E27FC236}">
                <a16:creationId xmlns:a16="http://schemas.microsoft.com/office/drawing/2014/main" id="{456C698C-45A0-8F9C-6572-D628AF1F9A34}"/>
              </a:ext>
            </a:extLst>
          </p:cNvPr>
          <p:cNvSpPr>
            <a:spLocks noGrp="1"/>
          </p:cNvSpPr>
          <p:nvPr>
            <p:ph type="ftr" sz="quarter" idx="3"/>
          </p:nvPr>
        </p:nvSpPr>
        <p:spPr/>
        <p:txBody>
          <a:bodyPr/>
          <a:lstStyle/>
          <a:p>
            <a:r>
              <a:rPr lang="en-GB"/>
              <a:t>Title of Presentation © 2022</a:t>
            </a:r>
          </a:p>
        </p:txBody>
      </p:sp>
      <p:sp>
        <p:nvSpPr>
          <p:cNvPr id="5" name="Slide Number Placeholder 4">
            <a:extLst>
              <a:ext uri="{FF2B5EF4-FFF2-40B4-BE49-F238E27FC236}">
                <a16:creationId xmlns:a16="http://schemas.microsoft.com/office/drawing/2014/main" id="{F4ADB279-B4C8-1722-11B5-CB2A820D500C}"/>
              </a:ext>
            </a:extLst>
          </p:cNvPr>
          <p:cNvSpPr>
            <a:spLocks noGrp="1"/>
          </p:cNvSpPr>
          <p:nvPr>
            <p:ph type="sldNum" sz="quarter" idx="4"/>
          </p:nvPr>
        </p:nvSpPr>
        <p:spPr/>
        <p:txBody>
          <a:bodyPr/>
          <a:lstStyle/>
          <a:p>
            <a:fld id="{33AA3FBC-51B8-426A-8893-284E5C1F6D1D}" type="slidenum">
              <a:rPr lang="en-GB" smtClean="0"/>
              <a:pPr/>
              <a:t>33</a:t>
            </a:fld>
            <a:endParaRPr lang="en-GB"/>
          </a:p>
        </p:txBody>
      </p:sp>
    </p:spTree>
    <p:extLst>
      <p:ext uri="{BB962C8B-B14F-4D97-AF65-F5344CB8AC3E}">
        <p14:creationId xmlns:p14="http://schemas.microsoft.com/office/powerpoint/2010/main" val="212879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3FA298-CB04-5B1B-3BE6-CA20BE64BFDE}"/>
              </a:ext>
            </a:extLst>
          </p:cNvPr>
          <p:cNvSpPr>
            <a:spLocks noGrp="1"/>
          </p:cNvSpPr>
          <p:nvPr>
            <p:ph idx="1"/>
          </p:nvPr>
        </p:nvSpPr>
        <p:spPr>
          <a:xfrm>
            <a:off x="457199" y="1404938"/>
            <a:ext cx="10382435" cy="4691063"/>
          </a:xfrm>
        </p:spPr>
        <p:txBody>
          <a:bodyPr/>
          <a:lstStyle/>
          <a:p>
            <a:pPr marL="0" indent="0">
              <a:buNone/>
            </a:pPr>
            <a:r>
              <a:rPr lang="en-US" b="1" dirty="0"/>
              <a:t>Objective: </a:t>
            </a:r>
            <a:r>
              <a:rPr lang="en-US" dirty="0"/>
              <a:t>Demonstrate the tangible value brought by the matured data science function and continuously refine its contributions.</a:t>
            </a:r>
          </a:p>
          <a:p>
            <a:r>
              <a:rPr lang="en-US" b="1" dirty="0"/>
              <a:t>Action Steps:</a:t>
            </a:r>
          </a:p>
          <a:p>
            <a:pPr lvl="1"/>
            <a:r>
              <a:rPr lang="en-US" dirty="0"/>
              <a:t>Develop metrics to measure the impact of data science interventions on clinical trial timelines, cost reduction, and patient outcomes.</a:t>
            </a:r>
          </a:p>
          <a:p>
            <a:pPr lvl="1"/>
            <a:r>
              <a:rPr lang="en-US" dirty="0"/>
              <a:t>Regularly review and adjust data science strategies based on performance data, stakeholder feedback, and evolving industry trends.</a:t>
            </a:r>
          </a:p>
          <a:p>
            <a:pPr lvl="1"/>
            <a:r>
              <a:rPr lang="en-US" dirty="0"/>
              <a:t>Encourage a culture of innovation and experimentation within GT to continually challenge and expand the boundaries of what data science can achieve.</a:t>
            </a:r>
          </a:p>
          <a:p>
            <a:endParaRPr lang="en-US" dirty="0"/>
          </a:p>
        </p:txBody>
      </p:sp>
      <p:sp>
        <p:nvSpPr>
          <p:cNvPr id="3" name="Title 2">
            <a:extLst>
              <a:ext uri="{FF2B5EF4-FFF2-40B4-BE49-F238E27FC236}">
                <a16:creationId xmlns:a16="http://schemas.microsoft.com/office/drawing/2014/main" id="{F5E2DBB8-7F12-CB72-3347-C55DD3267184}"/>
              </a:ext>
            </a:extLst>
          </p:cNvPr>
          <p:cNvSpPr>
            <a:spLocks noGrp="1"/>
          </p:cNvSpPr>
          <p:nvPr>
            <p:ph type="title"/>
          </p:nvPr>
        </p:nvSpPr>
        <p:spPr>
          <a:xfrm>
            <a:off x="457200" y="331785"/>
            <a:ext cx="10089472" cy="984251"/>
          </a:xfrm>
        </p:spPr>
        <p:txBody>
          <a:bodyPr/>
          <a:lstStyle/>
          <a:p>
            <a:r>
              <a:rPr lang="en-US" b="1" dirty="0"/>
              <a:t>Evolution Strategy for Data Science &amp; Analytics in Global Therapeutics:</a:t>
            </a:r>
            <a:br>
              <a:rPr lang="en-US" b="1" dirty="0"/>
            </a:br>
            <a:r>
              <a:rPr lang="en-US" dirty="0">
                <a:solidFill>
                  <a:schemeClr val="accent1"/>
                </a:solidFill>
              </a:rPr>
              <a:t>Measurable Impact and Continuous Improvement</a:t>
            </a:r>
          </a:p>
        </p:txBody>
      </p:sp>
      <p:sp>
        <p:nvSpPr>
          <p:cNvPr id="4" name="Footer Placeholder 3">
            <a:extLst>
              <a:ext uri="{FF2B5EF4-FFF2-40B4-BE49-F238E27FC236}">
                <a16:creationId xmlns:a16="http://schemas.microsoft.com/office/drawing/2014/main" id="{DD86A7EC-4CD5-E9D7-4C7A-1294892909A1}"/>
              </a:ext>
            </a:extLst>
          </p:cNvPr>
          <p:cNvSpPr>
            <a:spLocks noGrp="1"/>
          </p:cNvSpPr>
          <p:nvPr>
            <p:ph type="ftr" sz="quarter" idx="3"/>
          </p:nvPr>
        </p:nvSpPr>
        <p:spPr/>
        <p:txBody>
          <a:bodyPr/>
          <a:lstStyle/>
          <a:p>
            <a:r>
              <a:rPr lang="en-GB"/>
              <a:t>Title of Presentation © 2022</a:t>
            </a:r>
          </a:p>
        </p:txBody>
      </p:sp>
      <p:sp>
        <p:nvSpPr>
          <p:cNvPr id="5" name="Slide Number Placeholder 4">
            <a:extLst>
              <a:ext uri="{FF2B5EF4-FFF2-40B4-BE49-F238E27FC236}">
                <a16:creationId xmlns:a16="http://schemas.microsoft.com/office/drawing/2014/main" id="{CC7514CB-6D1A-9867-ADF6-D83D3B762997}"/>
              </a:ext>
            </a:extLst>
          </p:cNvPr>
          <p:cNvSpPr>
            <a:spLocks noGrp="1"/>
          </p:cNvSpPr>
          <p:nvPr>
            <p:ph type="sldNum" sz="quarter" idx="4"/>
          </p:nvPr>
        </p:nvSpPr>
        <p:spPr/>
        <p:txBody>
          <a:bodyPr/>
          <a:lstStyle/>
          <a:p>
            <a:fld id="{33AA3FBC-51B8-426A-8893-284E5C1F6D1D}" type="slidenum">
              <a:rPr lang="en-GB" smtClean="0"/>
              <a:pPr/>
              <a:t>34</a:t>
            </a:fld>
            <a:endParaRPr lang="en-GB"/>
          </a:p>
        </p:txBody>
      </p:sp>
    </p:spTree>
    <p:extLst>
      <p:ext uri="{BB962C8B-B14F-4D97-AF65-F5344CB8AC3E}">
        <p14:creationId xmlns:p14="http://schemas.microsoft.com/office/powerpoint/2010/main" val="1794200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C9F502-3A85-0998-44F1-501C8D8E7051}"/>
              </a:ext>
            </a:extLst>
          </p:cNvPr>
          <p:cNvSpPr>
            <a:spLocks/>
          </p:cNvSpPr>
          <p:nvPr/>
        </p:nvSpPr>
        <p:spPr>
          <a:xfrm>
            <a:off x="457199" y="1196684"/>
            <a:ext cx="10988750" cy="4917037"/>
          </a:xfrm>
          <a:prstGeom prst="rect">
            <a:avLst/>
          </a:prstGeom>
          <a:solidFill>
            <a:srgbClr val="E8E8E8">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b="0"/>
          </a:p>
        </p:txBody>
      </p:sp>
      <p:sp>
        <p:nvSpPr>
          <p:cNvPr id="2" name="Title 1">
            <a:extLst>
              <a:ext uri="{FF2B5EF4-FFF2-40B4-BE49-F238E27FC236}">
                <a16:creationId xmlns:a16="http://schemas.microsoft.com/office/drawing/2014/main" id="{58955728-831F-20FA-0346-C2A44183B6D3}"/>
              </a:ext>
            </a:extLst>
          </p:cNvPr>
          <p:cNvSpPr>
            <a:spLocks noGrp="1"/>
          </p:cNvSpPr>
          <p:nvPr>
            <p:ph type="title"/>
          </p:nvPr>
        </p:nvSpPr>
        <p:spPr>
          <a:xfrm>
            <a:off x="457199" y="215333"/>
            <a:ext cx="9474451" cy="984251"/>
          </a:xfrm>
        </p:spPr>
        <p:txBody>
          <a:bodyPr/>
          <a:lstStyle/>
          <a:p>
            <a:r>
              <a:rPr lang="en-US"/>
              <a:t>R&amp;D wide current capabilities and future possibilities</a:t>
            </a:r>
          </a:p>
        </p:txBody>
      </p:sp>
      <p:sp>
        <p:nvSpPr>
          <p:cNvPr id="7" name="Rectangle 6">
            <a:extLst>
              <a:ext uri="{FF2B5EF4-FFF2-40B4-BE49-F238E27FC236}">
                <a16:creationId xmlns:a16="http://schemas.microsoft.com/office/drawing/2014/main" id="{B9A7139A-DB9D-941B-80AA-913B930ECD92}"/>
              </a:ext>
            </a:extLst>
          </p:cNvPr>
          <p:cNvSpPr/>
          <p:nvPr/>
        </p:nvSpPr>
        <p:spPr>
          <a:xfrm>
            <a:off x="457199" y="640849"/>
            <a:ext cx="10988750" cy="473149"/>
          </a:xfrm>
          <a:prstGeom prst="rect">
            <a:avLst/>
          </a:prstGeom>
          <a:solidFill>
            <a:srgbClr val="071D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BDE2C73-EC95-5250-DDB7-D59BA80B19F8}"/>
              </a:ext>
            </a:extLst>
          </p:cNvPr>
          <p:cNvSpPr txBox="1"/>
          <p:nvPr/>
        </p:nvSpPr>
        <p:spPr>
          <a:xfrm>
            <a:off x="535415" y="723535"/>
            <a:ext cx="1403350" cy="307777"/>
          </a:xfrm>
          <a:prstGeom prst="rect">
            <a:avLst/>
          </a:prstGeom>
          <a:noFill/>
        </p:spPr>
        <p:txBody>
          <a:bodyPr wrap="square" rtlCol="0">
            <a:spAutoFit/>
          </a:bodyPr>
          <a:lstStyle/>
          <a:p>
            <a:r>
              <a:rPr lang="en-US" sz="1400" b="1" dirty="0">
                <a:solidFill>
                  <a:schemeClr val="bg1"/>
                </a:solidFill>
              </a:rPr>
              <a:t>RLDT Member </a:t>
            </a:r>
          </a:p>
        </p:txBody>
      </p:sp>
      <p:cxnSp>
        <p:nvCxnSpPr>
          <p:cNvPr id="12" name="Straight Connector 11">
            <a:extLst>
              <a:ext uri="{FF2B5EF4-FFF2-40B4-BE49-F238E27FC236}">
                <a16:creationId xmlns:a16="http://schemas.microsoft.com/office/drawing/2014/main" id="{78AEA601-B934-E32B-6388-0B1E6C3A85D9}"/>
              </a:ext>
            </a:extLst>
          </p:cNvPr>
          <p:cNvCxnSpPr>
            <a:cxnSpLocks/>
          </p:cNvCxnSpPr>
          <p:nvPr/>
        </p:nvCxnSpPr>
        <p:spPr>
          <a:xfrm>
            <a:off x="3119865" y="640849"/>
            <a:ext cx="0" cy="54728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92ADDA3-7C8A-4378-4CD2-C658E453DF20}"/>
              </a:ext>
            </a:extLst>
          </p:cNvPr>
          <p:cNvCxnSpPr>
            <a:cxnSpLocks/>
          </p:cNvCxnSpPr>
          <p:nvPr/>
        </p:nvCxnSpPr>
        <p:spPr>
          <a:xfrm>
            <a:off x="6801278" y="640849"/>
            <a:ext cx="0" cy="54728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00DCC2A-6291-5F7F-CA81-FC002935ECD4}"/>
              </a:ext>
            </a:extLst>
          </p:cNvPr>
          <p:cNvSpPr txBox="1"/>
          <p:nvPr/>
        </p:nvSpPr>
        <p:spPr>
          <a:xfrm>
            <a:off x="641913" y="1258990"/>
            <a:ext cx="1769575" cy="484748"/>
          </a:xfrm>
          <a:prstGeom prst="rect">
            <a:avLst/>
          </a:prstGeom>
          <a:noFill/>
        </p:spPr>
        <p:txBody>
          <a:bodyPr wrap="square" rtlCol="0">
            <a:spAutoFit/>
          </a:bodyPr>
          <a:lstStyle/>
          <a:p>
            <a:pPr marL="0" rtl="0" eaLnBrk="1" fontAlgn="t" latinLnBrk="0" hangingPunct="1">
              <a:spcBef>
                <a:spcPts val="0"/>
              </a:spcBef>
              <a:spcAft>
                <a:spcPts val="0"/>
              </a:spcAft>
            </a:pPr>
            <a:r>
              <a:rPr lang="en-US" sz="1200" b="1" i="0" u="none" strike="noStrike" kern="1200" dirty="0">
                <a:solidFill>
                  <a:srgbClr val="06183C"/>
                </a:solidFill>
                <a:effectLst/>
                <a:latin typeface="Arial" panose="020B0604020202020204" pitchFamily="34" charset="0"/>
              </a:rPr>
              <a:t>Therapeutic Areas</a:t>
            </a:r>
            <a:endParaRPr lang="en-US" sz="1200" b="0" i="0" u="none" strike="noStrike" dirty="0">
              <a:solidFill>
                <a:srgbClr val="06183C"/>
              </a:solidFill>
              <a:effectLst/>
              <a:latin typeface="Arial" panose="020B0604020202020204" pitchFamily="34" charset="0"/>
            </a:endParaRPr>
          </a:p>
          <a:p>
            <a:endParaRPr lang="en-US" dirty="0"/>
          </a:p>
        </p:txBody>
      </p:sp>
      <p:sp>
        <p:nvSpPr>
          <p:cNvPr id="16" name="TextBox 15">
            <a:extLst>
              <a:ext uri="{FF2B5EF4-FFF2-40B4-BE49-F238E27FC236}">
                <a16:creationId xmlns:a16="http://schemas.microsoft.com/office/drawing/2014/main" id="{060DE538-AAA0-981B-4021-AFAAB637D5B7}"/>
              </a:ext>
            </a:extLst>
          </p:cNvPr>
          <p:cNvSpPr txBox="1"/>
          <p:nvPr/>
        </p:nvSpPr>
        <p:spPr>
          <a:xfrm>
            <a:off x="3239779" y="1142279"/>
            <a:ext cx="2971747" cy="761747"/>
          </a:xfrm>
          <a:prstGeom prst="rect">
            <a:avLst/>
          </a:prstGeom>
          <a:noFill/>
        </p:spPr>
        <p:txBody>
          <a:bodyPr wrap="square" rtlCol="0">
            <a:spAutoFit/>
          </a:bodyPr>
          <a:lstStyle/>
          <a:p>
            <a:r>
              <a:rPr lang="en-US" sz="1000" b="0" dirty="0"/>
              <a:t>CLOVER for Medical Monitoring (30%)</a:t>
            </a:r>
          </a:p>
          <a:p>
            <a:r>
              <a:rPr lang="en-US" sz="1000" b="0" dirty="0"/>
              <a:t>RWD for Protocol design and optimization (20%)</a:t>
            </a:r>
          </a:p>
          <a:p>
            <a:r>
              <a:rPr lang="en-US" sz="1000" b="0" dirty="0"/>
              <a:t>ATLAS for endpoint selection (Neuro)</a:t>
            </a:r>
          </a:p>
          <a:p>
            <a:endParaRPr lang="en-US" dirty="0"/>
          </a:p>
        </p:txBody>
      </p:sp>
      <p:sp>
        <p:nvSpPr>
          <p:cNvPr id="19" name="TextBox 18">
            <a:extLst>
              <a:ext uri="{FF2B5EF4-FFF2-40B4-BE49-F238E27FC236}">
                <a16:creationId xmlns:a16="http://schemas.microsoft.com/office/drawing/2014/main" id="{BA712CCD-6982-6DA5-CA89-6A6560B245C9}"/>
              </a:ext>
            </a:extLst>
          </p:cNvPr>
          <p:cNvSpPr txBox="1"/>
          <p:nvPr/>
        </p:nvSpPr>
        <p:spPr>
          <a:xfrm>
            <a:off x="6921928" y="1142279"/>
            <a:ext cx="4513336" cy="761747"/>
          </a:xfrm>
          <a:prstGeom prst="rect">
            <a:avLst/>
          </a:prstGeom>
          <a:noFill/>
        </p:spPr>
        <p:txBody>
          <a:bodyPr wrap="square" rtlCol="0">
            <a:spAutoFit/>
          </a:bodyPr>
          <a:lstStyle/>
          <a:p>
            <a:r>
              <a:rPr lang="en-US" sz="1000" dirty="0"/>
              <a:t>Holistic platform with relevant competitive intelligence </a:t>
            </a:r>
          </a:p>
          <a:p>
            <a:r>
              <a:rPr lang="en-US" sz="1000" dirty="0"/>
              <a:t>Maximize RWD for patient cohort evaluation</a:t>
            </a:r>
          </a:p>
          <a:p>
            <a:r>
              <a:rPr lang="en-US" sz="1000" dirty="0"/>
              <a:t>Protocol design and development insights platform </a:t>
            </a:r>
          </a:p>
          <a:p>
            <a:endParaRPr lang="en-US" dirty="0"/>
          </a:p>
        </p:txBody>
      </p:sp>
      <p:sp>
        <p:nvSpPr>
          <p:cNvPr id="20" name="TextBox 19">
            <a:extLst>
              <a:ext uri="{FF2B5EF4-FFF2-40B4-BE49-F238E27FC236}">
                <a16:creationId xmlns:a16="http://schemas.microsoft.com/office/drawing/2014/main" id="{F3CB4E8A-5A42-5F17-5B24-062ECE899991}"/>
              </a:ext>
            </a:extLst>
          </p:cNvPr>
          <p:cNvSpPr txBox="1"/>
          <p:nvPr/>
        </p:nvSpPr>
        <p:spPr>
          <a:xfrm>
            <a:off x="674979" y="2030465"/>
            <a:ext cx="1114750" cy="484748"/>
          </a:xfrm>
          <a:prstGeom prst="rect">
            <a:avLst/>
          </a:prstGeom>
          <a:noFill/>
        </p:spPr>
        <p:txBody>
          <a:bodyPr wrap="square" rtlCol="0">
            <a:spAutoFit/>
          </a:bodyPr>
          <a:lstStyle/>
          <a:p>
            <a:pPr marL="0" rtl="0" eaLnBrk="1" fontAlgn="t" latinLnBrk="0" hangingPunct="1">
              <a:spcBef>
                <a:spcPts val="0"/>
              </a:spcBef>
              <a:spcAft>
                <a:spcPts val="0"/>
              </a:spcAft>
            </a:pPr>
            <a:r>
              <a:rPr lang="en-US" sz="1200" b="1" i="0" u="none" strike="noStrike" kern="1200" dirty="0">
                <a:solidFill>
                  <a:srgbClr val="06183C"/>
                </a:solidFill>
                <a:effectLst/>
                <a:latin typeface="Arial" panose="020B0604020202020204" pitchFamily="34" charset="0"/>
              </a:rPr>
              <a:t>Mike Foley</a:t>
            </a:r>
            <a:endParaRPr lang="en-US" sz="1200" b="0" i="0" u="none" strike="noStrike" dirty="0">
              <a:solidFill>
                <a:srgbClr val="06183C"/>
              </a:solidFill>
              <a:effectLst/>
              <a:latin typeface="Arial" panose="020B0604020202020204" pitchFamily="34" charset="0"/>
            </a:endParaRPr>
          </a:p>
          <a:p>
            <a:endParaRPr lang="en-US" dirty="0"/>
          </a:p>
        </p:txBody>
      </p:sp>
      <p:sp>
        <p:nvSpPr>
          <p:cNvPr id="21" name="TextBox 20">
            <a:extLst>
              <a:ext uri="{FF2B5EF4-FFF2-40B4-BE49-F238E27FC236}">
                <a16:creationId xmlns:a16="http://schemas.microsoft.com/office/drawing/2014/main" id="{6F69BC5C-666B-3D88-66C8-1F3C03BC1852}"/>
              </a:ext>
            </a:extLst>
          </p:cNvPr>
          <p:cNvSpPr txBox="1"/>
          <p:nvPr/>
        </p:nvSpPr>
        <p:spPr>
          <a:xfrm>
            <a:off x="3239779" y="1733117"/>
            <a:ext cx="3560762" cy="1015663"/>
          </a:xfrm>
          <a:prstGeom prst="rect">
            <a:avLst/>
          </a:prstGeom>
          <a:noFill/>
        </p:spPr>
        <p:txBody>
          <a:bodyPr wrap="square" rtlCol="0">
            <a:spAutoFit/>
          </a:bodyPr>
          <a:lstStyle/>
          <a:p>
            <a:r>
              <a:rPr lang="en-US" sz="1000" b="0" dirty="0"/>
              <a:t>RBQM Analytics (80%)</a:t>
            </a:r>
          </a:p>
          <a:p>
            <a:r>
              <a:rPr lang="en-US" sz="1000" b="0" dirty="0"/>
              <a:t>Site Engagement (20%)</a:t>
            </a:r>
          </a:p>
          <a:p>
            <a:r>
              <a:rPr lang="en-US" sz="1000" b="0" dirty="0"/>
              <a:t>Enterprise Critical Acceleration (</a:t>
            </a:r>
            <a:r>
              <a:rPr lang="en-US" sz="1000" b="0" dirty="0" err="1"/>
              <a:t>Adhoc</a:t>
            </a:r>
            <a:r>
              <a:rPr lang="en-US" sz="1000" b="0" dirty="0"/>
              <a:t>)</a:t>
            </a:r>
          </a:p>
          <a:p>
            <a:r>
              <a:rPr lang="en-US" sz="1000" b="0" dirty="0"/>
              <a:t>Patient Diversity and Inclusion (20%)</a:t>
            </a:r>
          </a:p>
          <a:p>
            <a:r>
              <a:rPr lang="en-US" sz="1000" b="0" dirty="0"/>
              <a:t>Catalyst (85%)</a:t>
            </a:r>
          </a:p>
          <a:p>
            <a:r>
              <a:rPr lang="en-US" sz="1000" b="0" dirty="0"/>
              <a:t>Clinical trial enablement with RWD (5%)</a:t>
            </a:r>
            <a:endParaRPr lang="en-US" dirty="0"/>
          </a:p>
        </p:txBody>
      </p:sp>
      <p:sp>
        <p:nvSpPr>
          <p:cNvPr id="22" name="TextBox 21">
            <a:extLst>
              <a:ext uri="{FF2B5EF4-FFF2-40B4-BE49-F238E27FC236}">
                <a16:creationId xmlns:a16="http://schemas.microsoft.com/office/drawing/2014/main" id="{9066B189-491A-71A6-E7B0-2DE436DD2CED}"/>
              </a:ext>
            </a:extLst>
          </p:cNvPr>
          <p:cNvSpPr txBox="1"/>
          <p:nvPr/>
        </p:nvSpPr>
        <p:spPr>
          <a:xfrm>
            <a:off x="6921928" y="1733117"/>
            <a:ext cx="4513336" cy="915635"/>
          </a:xfrm>
          <a:prstGeom prst="rect">
            <a:avLst/>
          </a:prstGeom>
          <a:noFill/>
        </p:spPr>
        <p:txBody>
          <a:bodyPr wrap="square" rtlCol="0">
            <a:spAutoFit/>
          </a:bodyPr>
          <a:lstStyle/>
          <a:p>
            <a:r>
              <a:rPr lang="en-US" sz="1000" dirty="0"/>
              <a:t>Digital Twin for Portfolio execution and resource management</a:t>
            </a:r>
          </a:p>
          <a:p>
            <a:r>
              <a:rPr lang="en-US" sz="1000" dirty="0"/>
              <a:t>Integration of Site feature set and metadata for holistic site intelligence</a:t>
            </a:r>
          </a:p>
          <a:p>
            <a:r>
              <a:rPr lang="en-US" sz="1000" dirty="0"/>
              <a:t>Composite Risk monitoring and site visit decision support </a:t>
            </a:r>
          </a:p>
          <a:p>
            <a:r>
              <a:rPr lang="en-US" sz="1000" dirty="0"/>
              <a:t>Safety monitoring in diverse sub-populations </a:t>
            </a:r>
          </a:p>
          <a:p>
            <a:endParaRPr lang="en-US" dirty="0"/>
          </a:p>
        </p:txBody>
      </p:sp>
      <p:sp>
        <p:nvSpPr>
          <p:cNvPr id="24" name="TextBox 23">
            <a:extLst>
              <a:ext uri="{FF2B5EF4-FFF2-40B4-BE49-F238E27FC236}">
                <a16:creationId xmlns:a16="http://schemas.microsoft.com/office/drawing/2014/main" id="{FA0C6C9A-62AA-EB09-3B30-9F1F52B4AF6D}"/>
              </a:ext>
            </a:extLst>
          </p:cNvPr>
          <p:cNvSpPr txBox="1"/>
          <p:nvPr/>
        </p:nvSpPr>
        <p:spPr>
          <a:xfrm>
            <a:off x="3240515" y="723535"/>
            <a:ext cx="2046461" cy="307777"/>
          </a:xfrm>
          <a:prstGeom prst="rect">
            <a:avLst/>
          </a:prstGeom>
          <a:noFill/>
        </p:spPr>
        <p:txBody>
          <a:bodyPr wrap="square" rtlCol="0">
            <a:spAutoFit/>
          </a:bodyPr>
          <a:lstStyle/>
          <a:p>
            <a:r>
              <a:rPr lang="en-US" sz="1400" b="1" dirty="0">
                <a:solidFill>
                  <a:schemeClr val="bg1"/>
                </a:solidFill>
              </a:rPr>
              <a:t>Current Capabilities</a:t>
            </a:r>
          </a:p>
        </p:txBody>
      </p:sp>
      <p:sp>
        <p:nvSpPr>
          <p:cNvPr id="25" name="TextBox 24">
            <a:extLst>
              <a:ext uri="{FF2B5EF4-FFF2-40B4-BE49-F238E27FC236}">
                <a16:creationId xmlns:a16="http://schemas.microsoft.com/office/drawing/2014/main" id="{64597701-184C-77AA-9092-72354CB8352B}"/>
              </a:ext>
            </a:extLst>
          </p:cNvPr>
          <p:cNvSpPr txBox="1"/>
          <p:nvPr/>
        </p:nvSpPr>
        <p:spPr>
          <a:xfrm>
            <a:off x="7038772" y="723535"/>
            <a:ext cx="2046461" cy="307777"/>
          </a:xfrm>
          <a:prstGeom prst="rect">
            <a:avLst/>
          </a:prstGeom>
          <a:noFill/>
        </p:spPr>
        <p:txBody>
          <a:bodyPr wrap="square" rtlCol="0">
            <a:spAutoFit/>
          </a:bodyPr>
          <a:lstStyle/>
          <a:p>
            <a:r>
              <a:rPr lang="en-US" sz="1400" b="1" dirty="0">
                <a:solidFill>
                  <a:schemeClr val="bg1"/>
                </a:solidFill>
              </a:rPr>
              <a:t>Future Possibilities</a:t>
            </a:r>
          </a:p>
        </p:txBody>
      </p:sp>
      <p:sp>
        <p:nvSpPr>
          <p:cNvPr id="4" name="TextBox 3">
            <a:extLst>
              <a:ext uri="{FF2B5EF4-FFF2-40B4-BE49-F238E27FC236}">
                <a16:creationId xmlns:a16="http://schemas.microsoft.com/office/drawing/2014/main" id="{CF4F4E02-E7C2-F635-A71E-2943ADEBA012}"/>
              </a:ext>
            </a:extLst>
          </p:cNvPr>
          <p:cNvSpPr txBox="1"/>
          <p:nvPr/>
        </p:nvSpPr>
        <p:spPr>
          <a:xfrm>
            <a:off x="3239779" y="2739567"/>
            <a:ext cx="3560762" cy="915635"/>
          </a:xfrm>
          <a:prstGeom prst="rect">
            <a:avLst/>
          </a:prstGeom>
          <a:noFill/>
        </p:spPr>
        <p:txBody>
          <a:bodyPr wrap="square" rtlCol="0">
            <a:spAutoFit/>
          </a:bodyPr>
          <a:lstStyle/>
          <a:p>
            <a:r>
              <a:rPr lang="en-US" sz="1000" b="0" dirty="0"/>
              <a:t>PASSPORT for Product and study level surveillance (80%)</a:t>
            </a:r>
          </a:p>
          <a:p>
            <a:r>
              <a:rPr lang="en-US" sz="1000" b="0" dirty="0"/>
              <a:t>Global Laboratory Grading &amp; Outlier Surveillance  (90%)</a:t>
            </a:r>
          </a:p>
          <a:p>
            <a:r>
              <a:rPr lang="en-US" sz="1000" b="0" dirty="0"/>
              <a:t>OED + CRO Support for Safety Tools (20%)</a:t>
            </a:r>
          </a:p>
          <a:p>
            <a:r>
              <a:rPr lang="en-US" sz="1000" b="0" dirty="0"/>
              <a:t>ILD Workstream (20%)</a:t>
            </a:r>
          </a:p>
          <a:p>
            <a:endParaRPr lang="en-US" dirty="0"/>
          </a:p>
        </p:txBody>
      </p:sp>
      <p:sp>
        <p:nvSpPr>
          <p:cNvPr id="11" name="TextBox 10">
            <a:extLst>
              <a:ext uri="{FF2B5EF4-FFF2-40B4-BE49-F238E27FC236}">
                <a16:creationId xmlns:a16="http://schemas.microsoft.com/office/drawing/2014/main" id="{DDBCC092-7517-7702-6BAF-6CC043995ED3}"/>
              </a:ext>
            </a:extLst>
          </p:cNvPr>
          <p:cNvSpPr txBox="1"/>
          <p:nvPr/>
        </p:nvSpPr>
        <p:spPr>
          <a:xfrm>
            <a:off x="6921928" y="2739567"/>
            <a:ext cx="3750897" cy="915635"/>
          </a:xfrm>
          <a:prstGeom prst="rect">
            <a:avLst/>
          </a:prstGeom>
          <a:noFill/>
        </p:spPr>
        <p:txBody>
          <a:bodyPr wrap="square" rtlCol="0">
            <a:spAutoFit/>
          </a:bodyPr>
          <a:lstStyle/>
          <a:p>
            <a:r>
              <a:rPr lang="en-US" sz="1000" dirty="0"/>
              <a:t>Predictive surveillance &amp; rare safety event identification</a:t>
            </a:r>
          </a:p>
          <a:p>
            <a:r>
              <a:rPr lang="en-US" sz="1000" dirty="0"/>
              <a:t>In-System collaboration </a:t>
            </a:r>
          </a:p>
          <a:p>
            <a:r>
              <a:rPr lang="en-US" sz="1000" dirty="0"/>
              <a:t>Automated safety report generation and push to inbox</a:t>
            </a:r>
          </a:p>
          <a:p>
            <a:r>
              <a:rPr lang="en-US" sz="1000" dirty="0"/>
              <a:t>AI enabled safety data review with human-in-the-loop</a:t>
            </a:r>
          </a:p>
          <a:p>
            <a:endParaRPr lang="en-US" dirty="0"/>
          </a:p>
        </p:txBody>
      </p:sp>
      <p:sp>
        <p:nvSpPr>
          <p:cNvPr id="13" name="TextBox 12">
            <a:extLst>
              <a:ext uri="{FF2B5EF4-FFF2-40B4-BE49-F238E27FC236}">
                <a16:creationId xmlns:a16="http://schemas.microsoft.com/office/drawing/2014/main" id="{5093AC79-29AD-918C-CDD7-6C9DC1455E0A}"/>
              </a:ext>
            </a:extLst>
          </p:cNvPr>
          <p:cNvSpPr txBox="1"/>
          <p:nvPr/>
        </p:nvSpPr>
        <p:spPr>
          <a:xfrm>
            <a:off x="3239779" y="3480907"/>
            <a:ext cx="3560762" cy="915635"/>
          </a:xfrm>
          <a:prstGeom prst="rect">
            <a:avLst/>
          </a:prstGeom>
          <a:noFill/>
        </p:spPr>
        <p:txBody>
          <a:bodyPr wrap="square" rtlCol="0">
            <a:spAutoFit/>
          </a:bodyPr>
          <a:lstStyle/>
          <a:p>
            <a:r>
              <a:rPr lang="en-US" sz="1000" b="0" dirty="0"/>
              <a:t>PMED and Biomarker Analytics ( 60%)</a:t>
            </a:r>
          </a:p>
          <a:p>
            <a:r>
              <a:rPr lang="en-US" sz="1000" b="0" dirty="0"/>
              <a:t>Patient Subtyping (</a:t>
            </a:r>
            <a:r>
              <a:rPr lang="en-US" sz="1000" b="0" dirty="0" err="1"/>
              <a:t>multiomic</a:t>
            </a:r>
            <a:r>
              <a:rPr lang="en-US" sz="1000" b="0" dirty="0"/>
              <a:t> data) ( 30%)</a:t>
            </a:r>
          </a:p>
          <a:p>
            <a:r>
              <a:rPr lang="en-US" sz="1000" b="0" dirty="0"/>
              <a:t>Calico collaboration enablement ( 30%)</a:t>
            </a:r>
          </a:p>
          <a:p>
            <a:r>
              <a:rPr lang="en-US" sz="1000" b="0" dirty="0"/>
              <a:t>OED trial enablement ( 40%)</a:t>
            </a:r>
          </a:p>
          <a:p>
            <a:endParaRPr lang="en-US" dirty="0"/>
          </a:p>
        </p:txBody>
      </p:sp>
      <p:sp>
        <p:nvSpPr>
          <p:cNvPr id="26" name="TextBox 25">
            <a:extLst>
              <a:ext uri="{FF2B5EF4-FFF2-40B4-BE49-F238E27FC236}">
                <a16:creationId xmlns:a16="http://schemas.microsoft.com/office/drawing/2014/main" id="{3EAD40D3-1E84-F2D3-1026-ED3E9090D7C7}"/>
              </a:ext>
            </a:extLst>
          </p:cNvPr>
          <p:cNvSpPr txBox="1"/>
          <p:nvPr/>
        </p:nvSpPr>
        <p:spPr>
          <a:xfrm>
            <a:off x="3239779" y="4164900"/>
            <a:ext cx="3560762" cy="761747"/>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dirty="0"/>
              <a:t>Advanced Data Viz for MSL Interactions ( 80%)</a:t>
            </a:r>
          </a:p>
          <a:p>
            <a:r>
              <a:rPr lang="en-US" sz="1000" b="0" dirty="0"/>
              <a:t>AI enablement for ABBV-951 EU PSP support (Underway)</a:t>
            </a:r>
          </a:p>
          <a:p>
            <a:r>
              <a:rPr lang="en-US" sz="1000" b="0" dirty="0"/>
              <a:t>MSL effectiveness ( Launch ready)</a:t>
            </a:r>
          </a:p>
          <a:p>
            <a:endParaRPr lang="en-US" dirty="0"/>
          </a:p>
        </p:txBody>
      </p:sp>
      <p:sp>
        <p:nvSpPr>
          <p:cNvPr id="27" name="TextBox 26">
            <a:extLst>
              <a:ext uri="{FF2B5EF4-FFF2-40B4-BE49-F238E27FC236}">
                <a16:creationId xmlns:a16="http://schemas.microsoft.com/office/drawing/2014/main" id="{FC833B96-BA56-CEED-2754-64B3C4386182}"/>
              </a:ext>
            </a:extLst>
          </p:cNvPr>
          <p:cNvSpPr txBox="1"/>
          <p:nvPr/>
        </p:nvSpPr>
        <p:spPr>
          <a:xfrm>
            <a:off x="6921928" y="4164900"/>
            <a:ext cx="4513336" cy="607859"/>
          </a:xfrm>
          <a:prstGeom prst="rect">
            <a:avLst/>
          </a:prstGeom>
          <a:noFill/>
        </p:spPr>
        <p:txBody>
          <a:bodyPr wrap="square" rtlCol="0">
            <a:spAutoFit/>
          </a:bodyPr>
          <a:lstStyle/>
          <a:p>
            <a:r>
              <a:rPr lang="en-US" sz="1000"/>
              <a:t>Omni-channel engagement</a:t>
            </a:r>
          </a:p>
          <a:p>
            <a:r>
              <a:rPr lang="en-US" sz="1000"/>
              <a:t>Competitive intelligence and Medical Insights</a:t>
            </a:r>
          </a:p>
          <a:p>
            <a:endParaRPr lang="en-US"/>
          </a:p>
        </p:txBody>
      </p:sp>
      <p:sp>
        <p:nvSpPr>
          <p:cNvPr id="28" name="TextBox 27">
            <a:extLst>
              <a:ext uri="{FF2B5EF4-FFF2-40B4-BE49-F238E27FC236}">
                <a16:creationId xmlns:a16="http://schemas.microsoft.com/office/drawing/2014/main" id="{D33B1F2F-65A7-878B-7D48-A9825E7D747E}"/>
              </a:ext>
            </a:extLst>
          </p:cNvPr>
          <p:cNvSpPr txBox="1"/>
          <p:nvPr/>
        </p:nvSpPr>
        <p:spPr>
          <a:xfrm>
            <a:off x="3272940" y="4763941"/>
            <a:ext cx="625959" cy="607859"/>
          </a:xfrm>
          <a:prstGeom prst="rect">
            <a:avLst/>
          </a:prstGeom>
          <a:noFill/>
        </p:spPr>
        <p:txBody>
          <a:bodyPr wrap="square" rtlCol="0">
            <a:spAutoFit/>
          </a:bodyPr>
          <a:lstStyle/>
          <a:p>
            <a:r>
              <a:rPr lang="en-US" sz="1000" b="0"/>
              <a:t>None</a:t>
            </a:r>
          </a:p>
          <a:p>
            <a:endParaRPr lang="en-US" sz="1000" b="0"/>
          </a:p>
          <a:p>
            <a:endParaRPr lang="en-US"/>
          </a:p>
        </p:txBody>
      </p:sp>
      <p:sp>
        <p:nvSpPr>
          <p:cNvPr id="29" name="TextBox 28">
            <a:extLst>
              <a:ext uri="{FF2B5EF4-FFF2-40B4-BE49-F238E27FC236}">
                <a16:creationId xmlns:a16="http://schemas.microsoft.com/office/drawing/2014/main" id="{430E63F3-1D87-78BA-3F22-1C338B19328F}"/>
              </a:ext>
            </a:extLst>
          </p:cNvPr>
          <p:cNvSpPr txBox="1"/>
          <p:nvPr/>
        </p:nvSpPr>
        <p:spPr>
          <a:xfrm>
            <a:off x="6921928" y="5031809"/>
            <a:ext cx="4513336" cy="453970"/>
          </a:xfrm>
          <a:prstGeom prst="rect">
            <a:avLst/>
          </a:prstGeom>
          <a:noFill/>
        </p:spPr>
        <p:txBody>
          <a:bodyPr wrap="square" rtlCol="0">
            <a:spAutoFit/>
          </a:bodyPr>
          <a:lstStyle/>
          <a:p>
            <a:r>
              <a:rPr lang="en-US" sz="1000"/>
              <a:t>Scale Dev Ops capabilities where applicable</a:t>
            </a:r>
          </a:p>
          <a:p>
            <a:endParaRPr lang="en-US"/>
          </a:p>
        </p:txBody>
      </p:sp>
      <p:sp>
        <p:nvSpPr>
          <p:cNvPr id="31" name="TextBox 30">
            <a:extLst>
              <a:ext uri="{FF2B5EF4-FFF2-40B4-BE49-F238E27FC236}">
                <a16:creationId xmlns:a16="http://schemas.microsoft.com/office/drawing/2014/main" id="{770AA17C-291A-ECFD-B11D-9605DB52BBE9}"/>
              </a:ext>
            </a:extLst>
          </p:cNvPr>
          <p:cNvSpPr txBox="1"/>
          <p:nvPr/>
        </p:nvSpPr>
        <p:spPr>
          <a:xfrm>
            <a:off x="592418" y="2955066"/>
            <a:ext cx="1593692" cy="276999"/>
          </a:xfrm>
          <a:prstGeom prst="rect">
            <a:avLst/>
          </a:prstGeom>
          <a:noFill/>
        </p:spPr>
        <p:txBody>
          <a:bodyPr wrap="square">
            <a:spAutoFit/>
          </a:bodyPr>
          <a:lstStyle/>
          <a:p>
            <a:pPr algn="ctr"/>
            <a:r>
              <a:rPr lang="en-US" sz="1200" b="1" dirty="0">
                <a:solidFill>
                  <a:srgbClr val="071D49"/>
                </a:solidFill>
              </a:rPr>
              <a:t>Linda </a:t>
            </a:r>
            <a:r>
              <a:rPr lang="en-US" sz="1200" b="1" dirty="0" err="1">
                <a:solidFill>
                  <a:srgbClr val="071D49"/>
                </a:solidFill>
              </a:rPr>
              <a:t>Scarazzini</a:t>
            </a:r>
            <a:endParaRPr lang="en-US" sz="1200" b="1" dirty="0">
              <a:solidFill>
                <a:srgbClr val="071D49"/>
              </a:solidFill>
            </a:endParaRPr>
          </a:p>
        </p:txBody>
      </p:sp>
      <p:sp>
        <p:nvSpPr>
          <p:cNvPr id="33" name="TextBox 32">
            <a:extLst>
              <a:ext uri="{FF2B5EF4-FFF2-40B4-BE49-F238E27FC236}">
                <a16:creationId xmlns:a16="http://schemas.microsoft.com/office/drawing/2014/main" id="{6A7BB965-CF8E-CB9F-713D-FD84D5E862CF}"/>
              </a:ext>
            </a:extLst>
          </p:cNvPr>
          <p:cNvSpPr txBox="1"/>
          <p:nvPr/>
        </p:nvSpPr>
        <p:spPr>
          <a:xfrm>
            <a:off x="566497" y="3656184"/>
            <a:ext cx="1446054" cy="276999"/>
          </a:xfrm>
          <a:prstGeom prst="rect">
            <a:avLst/>
          </a:prstGeom>
          <a:noFill/>
        </p:spPr>
        <p:txBody>
          <a:bodyPr wrap="square">
            <a:spAutoFit/>
          </a:bodyPr>
          <a:lstStyle/>
          <a:p>
            <a:pPr algn="ctr"/>
            <a:r>
              <a:rPr lang="en-US" sz="1200" b="1" dirty="0">
                <a:solidFill>
                  <a:srgbClr val="071D49"/>
                </a:solidFill>
              </a:rPr>
              <a:t>Jon Sedgwick</a:t>
            </a:r>
          </a:p>
        </p:txBody>
      </p:sp>
      <p:sp>
        <p:nvSpPr>
          <p:cNvPr id="34" name="TextBox 33">
            <a:extLst>
              <a:ext uri="{FF2B5EF4-FFF2-40B4-BE49-F238E27FC236}">
                <a16:creationId xmlns:a16="http://schemas.microsoft.com/office/drawing/2014/main" id="{47BCE596-0225-135A-C57C-EA177095E30C}"/>
              </a:ext>
            </a:extLst>
          </p:cNvPr>
          <p:cNvSpPr txBox="1"/>
          <p:nvPr/>
        </p:nvSpPr>
        <p:spPr>
          <a:xfrm>
            <a:off x="3239779" y="5585204"/>
            <a:ext cx="3560762" cy="761747"/>
          </a:xfrm>
          <a:prstGeom prst="rect">
            <a:avLst/>
          </a:prstGeom>
          <a:noFill/>
        </p:spPr>
        <p:txBody>
          <a:bodyPr wrap="square" rtlCol="0">
            <a:spAutoFit/>
          </a:bodyPr>
          <a:lstStyle/>
          <a:p>
            <a:r>
              <a:rPr lang="en-US" sz="1000" b="0" dirty="0"/>
              <a:t>Scenario planning (</a:t>
            </a:r>
            <a:r>
              <a:rPr lang="en-US" sz="1000" b="0" dirty="0" err="1"/>
              <a:t>adhoc</a:t>
            </a:r>
            <a:r>
              <a:rPr lang="en-US" sz="1000" b="0" dirty="0"/>
              <a:t>)</a:t>
            </a:r>
          </a:p>
          <a:p>
            <a:r>
              <a:rPr lang="en-US" sz="1000" b="0" dirty="0"/>
              <a:t>Trial acceleration (</a:t>
            </a:r>
            <a:r>
              <a:rPr lang="en-US" sz="1000" b="0" dirty="0" err="1"/>
              <a:t>adhoc</a:t>
            </a:r>
            <a:r>
              <a:rPr lang="en-US" sz="1000" b="0" dirty="0"/>
              <a:t>)</a:t>
            </a:r>
          </a:p>
          <a:p>
            <a:r>
              <a:rPr lang="en-US" sz="1000" b="0" dirty="0"/>
              <a:t>Business Development (BD) support – new disease areas</a:t>
            </a:r>
          </a:p>
          <a:p>
            <a:endParaRPr lang="en-US" dirty="0"/>
          </a:p>
        </p:txBody>
      </p:sp>
      <p:sp>
        <p:nvSpPr>
          <p:cNvPr id="35" name="TextBox 34">
            <a:extLst>
              <a:ext uri="{FF2B5EF4-FFF2-40B4-BE49-F238E27FC236}">
                <a16:creationId xmlns:a16="http://schemas.microsoft.com/office/drawing/2014/main" id="{E054A24F-A259-E7A0-E83D-5B73A5968F2D}"/>
              </a:ext>
            </a:extLst>
          </p:cNvPr>
          <p:cNvSpPr txBox="1"/>
          <p:nvPr/>
        </p:nvSpPr>
        <p:spPr>
          <a:xfrm>
            <a:off x="6921928" y="5585204"/>
            <a:ext cx="3560762" cy="453970"/>
          </a:xfrm>
          <a:prstGeom prst="rect">
            <a:avLst/>
          </a:prstGeom>
          <a:noFill/>
        </p:spPr>
        <p:txBody>
          <a:bodyPr wrap="square" rtlCol="0">
            <a:spAutoFit/>
          </a:bodyPr>
          <a:lstStyle/>
          <a:p>
            <a:r>
              <a:rPr lang="en-US" sz="1000"/>
              <a:t>Predictive analytics enabled competition monitoring</a:t>
            </a:r>
          </a:p>
          <a:p>
            <a:endParaRPr lang="en-US"/>
          </a:p>
        </p:txBody>
      </p:sp>
      <p:sp>
        <p:nvSpPr>
          <p:cNvPr id="36" name="TextBox 35">
            <a:extLst>
              <a:ext uri="{FF2B5EF4-FFF2-40B4-BE49-F238E27FC236}">
                <a16:creationId xmlns:a16="http://schemas.microsoft.com/office/drawing/2014/main" id="{9E3638E9-0940-4CFC-3886-11B14622DC46}"/>
              </a:ext>
            </a:extLst>
          </p:cNvPr>
          <p:cNvSpPr txBox="1"/>
          <p:nvPr/>
        </p:nvSpPr>
        <p:spPr>
          <a:xfrm>
            <a:off x="3239779" y="5031809"/>
            <a:ext cx="3560762" cy="761747"/>
          </a:xfrm>
          <a:prstGeom prst="rect">
            <a:avLst/>
          </a:prstGeom>
          <a:noFill/>
        </p:spPr>
        <p:txBody>
          <a:bodyPr wrap="square" rtlCol="0">
            <a:spAutoFit/>
          </a:bodyPr>
          <a:lstStyle/>
          <a:p>
            <a:r>
              <a:rPr lang="en-US" sz="1000" b="0" dirty="0"/>
              <a:t>Clinical trial execution ( 100%)</a:t>
            </a:r>
          </a:p>
          <a:p>
            <a:r>
              <a:rPr lang="en-US" sz="1000" b="0" dirty="0"/>
              <a:t>Bias and placebo rate monitoring (</a:t>
            </a:r>
            <a:r>
              <a:rPr lang="en-US" sz="1000" b="0" dirty="0" err="1"/>
              <a:t>adhoc</a:t>
            </a:r>
            <a:r>
              <a:rPr lang="en-US" sz="1000" b="0" dirty="0"/>
              <a:t>)</a:t>
            </a:r>
          </a:p>
          <a:p>
            <a:r>
              <a:rPr lang="en-US" sz="1000" b="0" dirty="0"/>
              <a:t>Diversity benchmarking (MVP)</a:t>
            </a:r>
          </a:p>
          <a:p>
            <a:endParaRPr lang="en-US" dirty="0"/>
          </a:p>
        </p:txBody>
      </p:sp>
      <p:sp>
        <p:nvSpPr>
          <p:cNvPr id="38" name="TextBox 37">
            <a:extLst>
              <a:ext uri="{FF2B5EF4-FFF2-40B4-BE49-F238E27FC236}">
                <a16:creationId xmlns:a16="http://schemas.microsoft.com/office/drawing/2014/main" id="{E21AAB3B-DE1C-28DF-3881-6CD8DE99CDF8}"/>
              </a:ext>
            </a:extLst>
          </p:cNvPr>
          <p:cNvSpPr txBox="1"/>
          <p:nvPr/>
        </p:nvSpPr>
        <p:spPr>
          <a:xfrm>
            <a:off x="580367" y="4266073"/>
            <a:ext cx="1387011" cy="276999"/>
          </a:xfrm>
          <a:prstGeom prst="rect">
            <a:avLst/>
          </a:prstGeom>
          <a:noFill/>
        </p:spPr>
        <p:txBody>
          <a:bodyPr wrap="square">
            <a:spAutoFit/>
          </a:bodyPr>
          <a:lstStyle/>
          <a:p>
            <a:pPr algn="ctr"/>
            <a:r>
              <a:rPr lang="en-US" sz="1200" b="1" dirty="0">
                <a:solidFill>
                  <a:srgbClr val="071D49"/>
                </a:solidFill>
              </a:rPr>
              <a:t>Latif </a:t>
            </a:r>
            <a:r>
              <a:rPr lang="en-US" sz="1200" b="1" dirty="0" err="1">
                <a:solidFill>
                  <a:srgbClr val="071D49"/>
                </a:solidFill>
              </a:rPr>
              <a:t>Akintade</a:t>
            </a:r>
            <a:endParaRPr lang="en-US" sz="1200" b="1" dirty="0">
              <a:solidFill>
                <a:srgbClr val="071D49"/>
              </a:solidFill>
            </a:endParaRPr>
          </a:p>
        </p:txBody>
      </p:sp>
      <p:sp>
        <p:nvSpPr>
          <p:cNvPr id="39" name="TextBox 38">
            <a:extLst>
              <a:ext uri="{FF2B5EF4-FFF2-40B4-BE49-F238E27FC236}">
                <a16:creationId xmlns:a16="http://schemas.microsoft.com/office/drawing/2014/main" id="{0FB6D8A6-E3CF-E826-2CF0-217760F8B648}"/>
              </a:ext>
            </a:extLst>
          </p:cNvPr>
          <p:cNvSpPr txBox="1"/>
          <p:nvPr/>
        </p:nvSpPr>
        <p:spPr>
          <a:xfrm>
            <a:off x="588874" y="4735812"/>
            <a:ext cx="1556019" cy="276999"/>
          </a:xfrm>
          <a:prstGeom prst="rect">
            <a:avLst/>
          </a:prstGeom>
          <a:noFill/>
        </p:spPr>
        <p:txBody>
          <a:bodyPr wrap="square">
            <a:spAutoFit/>
          </a:bodyPr>
          <a:lstStyle/>
          <a:p>
            <a:pPr algn="ctr"/>
            <a:r>
              <a:rPr lang="en-US" sz="1200" b="1" dirty="0" err="1">
                <a:solidFill>
                  <a:srgbClr val="071D49"/>
                </a:solidFill>
              </a:rPr>
              <a:t>Shuhong</a:t>
            </a:r>
            <a:r>
              <a:rPr lang="en-US" sz="1200" b="1" dirty="0">
                <a:solidFill>
                  <a:srgbClr val="071D49"/>
                </a:solidFill>
              </a:rPr>
              <a:t> Zhang</a:t>
            </a:r>
          </a:p>
        </p:txBody>
      </p:sp>
      <p:sp>
        <p:nvSpPr>
          <p:cNvPr id="40" name="TextBox 39">
            <a:extLst>
              <a:ext uri="{FF2B5EF4-FFF2-40B4-BE49-F238E27FC236}">
                <a16:creationId xmlns:a16="http://schemas.microsoft.com/office/drawing/2014/main" id="{DCF5B297-071B-6BAB-2BA5-B6E58214F663}"/>
              </a:ext>
            </a:extLst>
          </p:cNvPr>
          <p:cNvSpPr txBox="1"/>
          <p:nvPr/>
        </p:nvSpPr>
        <p:spPr>
          <a:xfrm>
            <a:off x="646356" y="5164237"/>
            <a:ext cx="1114751" cy="276999"/>
          </a:xfrm>
          <a:prstGeom prst="rect">
            <a:avLst/>
          </a:prstGeom>
          <a:noFill/>
        </p:spPr>
        <p:txBody>
          <a:bodyPr wrap="square">
            <a:spAutoFit/>
          </a:bodyPr>
          <a:lstStyle/>
          <a:p>
            <a:pPr algn="ctr"/>
            <a:r>
              <a:rPr lang="en-US" sz="1200" b="1" dirty="0">
                <a:solidFill>
                  <a:srgbClr val="071D49"/>
                </a:solidFill>
              </a:rPr>
              <a:t>Aesthetics</a:t>
            </a:r>
          </a:p>
        </p:txBody>
      </p:sp>
      <p:sp>
        <p:nvSpPr>
          <p:cNvPr id="41" name="TextBox 40">
            <a:extLst>
              <a:ext uri="{FF2B5EF4-FFF2-40B4-BE49-F238E27FC236}">
                <a16:creationId xmlns:a16="http://schemas.microsoft.com/office/drawing/2014/main" id="{80C1C739-E500-CFEC-043C-CAA0BF644A41}"/>
              </a:ext>
            </a:extLst>
          </p:cNvPr>
          <p:cNvSpPr txBox="1"/>
          <p:nvPr/>
        </p:nvSpPr>
        <p:spPr>
          <a:xfrm>
            <a:off x="587294" y="5713721"/>
            <a:ext cx="1446054" cy="276999"/>
          </a:xfrm>
          <a:prstGeom prst="rect">
            <a:avLst/>
          </a:prstGeom>
          <a:noFill/>
        </p:spPr>
        <p:txBody>
          <a:bodyPr wrap="square">
            <a:spAutoFit/>
          </a:bodyPr>
          <a:lstStyle/>
          <a:p>
            <a:pPr algn="ctr"/>
            <a:r>
              <a:rPr lang="en-US" sz="1200" b="1" dirty="0">
                <a:solidFill>
                  <a:srgbClr val="071D49"/>
                </a:solidFill>
              </a:rPr>
              <a:t>Asset strategy</a:t>
            </a:r>
          </a:p>
        </p:txBody>
      </p:sp>
      <p:cxnSp>
        <p:nvCxnSpPr>
          <p:cNvPr id="42" name="Straight Connector 41">
            <a:extLst>
              <a:ext uri="{FF2B5EF4-FFF2-40B4-BE49-F238E27FC236}">
                <a16:creationId xmlns:a16="http://schemas.microsoft.com/office/drawing/2014/main" id="{36C8F65E-4F78-4F1D-0256-A34C8F74B7C7}"/>
              </a:ext>
            </a:extLst>
          </p:cNvPr>
          <p:cNvCxnSpPr>
            <a:cxnSpLocks/>
          </p:cNvCxnSpPr>
          <p:nvPr/>
        </p:nvCxnSpPr>
        <p:spPr>
          <a:xfrm>
            <a:off x="382746" y="1742544"/>
            <a:ext cx="11090787"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1ACECBA-43DF-2230-5EE0-2B113C971699}"/>
              </a:ext>
            </a:extLst>
          </p:cNvPr>
          <p:cNvCxnSpPr>
            <a:cxnSpLocks/>
          </p:cNvCxnSpPr>
          <p:nvPr/>
        </p:nvCxnSpPr>
        <p:spPr>
          <a:xfrm>
            <a:off x="382746" y="2721362"/>
            <a:ext cx="11090787"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27970A5-54BF-5254-6885-0528E65E9F2A}"/>
              </a:ext>
            </a:extLst>
          </p:cNvPr>
          <p:cNvCxnSpPr>
            <a:cxnSpLocks/>
          </p:cNvCxnSpPr>
          <p:nvPr/>
        </p:nvCxnSpPr>
        <p:spPr>
          <a:xfrm>
            <a:off x="382746" y="3466640"/>
            <a:ext cx="11090787"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A367E06-1A44-985B-3240-12628B559759}"/>
              </a:ext>
            </a:extLst>
          </p:cNvPr>
          <p:cNvCxnSpPr>
            <a:cxnSpLocks/>
          </p:cNvCxnSpPr>
          <p:nvPr/>
        </p:nvCxnSpPr>
        <p:spPr>
          <a:xfrm>
            <a:off x="382746" y="4142543"/>
            <a:ext cx="11090787"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BFA907F-CCF5-C67D-71A5-C10BB723C869}"/>
              </a:ext>
            </a:extLst>
          </p:cNvPr>
          <p:cNvCxnSpPr>
            <a:cxnSpLocks/>
          </p:cNvCxnSpPr>
          <p:nvPr/>
        </p:nvCxnSpPr>
        <p:spPr>
          <a:xfrm>
            <a:off x="382746" y="4757727"/>
            <a:ext cx="11090787"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E010D19-F6C3-5E6D-5938-25DBE193B8B7}"/>
              </a:ext>
            </a:extLst>
          </p:cNvPr>
          <p:cNvCxnSpPr>
            <a:cxnSpLocks/>
          </p:cNvCxnSpPr>
          <p:nvPr/>
        </p:nvCxnSpPr>
        <p:spPr>
          <a:xfrm>
            <a:off x="382746" y="5565557"/>
            <a:ext cx="11090787"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7A04712-9078-A540-4860-BEC8E22F62E7}"/>
              </a:ext>
            </a:extLst>
          </p:cNvPr>
          <p:cNvCxnSpPr>
            <a:cxnSpLocks/>
          </p:cNvCxnSpPr>
          <p:nvPr/>
        </p:nvCxnSpPr>
        <p:spPr>
          <a:xfrm>
            <a:off x="382746" y="5041687"/>
            <a:ext cx="11090787"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431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69FD207D-A04A-08A3-60A9-08489FB94D86}"/>
              </a:ext>
            </a:extLst>
          </p:cNvPr>
          <p:cNvSpPr>
            <a:spLocks noGrp="1"/>
          </p:cNvSpPr>
          <p:nvPr>
            <p:ph type="title"/>
          </p:nvPr>
        </p:nvSpPr>
        <p:spPr>
          <a:xfrm>
            <a:off x="457200" y="85171"/>
            <a:ext cx="7620000" cy="380117"/>
          </a:xfrm>
        </p:spPr>
        <p:txBody>
          <a:bodyPr/>
          <a:lstStyle/>
          <a:p>
            <a:r>
              <a:rPr lang="en-US"/>
              <a:t>How do we get there?</a:t>
            </a:r>
          </a:p>
        </p:txBody>
      </p:sp>
      <p:sp>
        <p:nvSpPr>
          <p:cNvPr id="212" name="AutoShape 1"/>
          <p:cNvSpPr>
            <a:spLocks/>
          </p:cNvSpPr>
          <p:nvPr/>
        </p:nvSpPr>
        <p:spPr bwMode="auto">
          <a:xfrm>
            <a:off x="0" y="2233489"/>
            <a:ext cx="12192000" cy="2870200"/>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tx1">
              <a:lumMod val="10000"/>
              <a:lumOff val="90000"/>
            </a:schemeClr>
          </a:solidFill>
          <a:ln w="25400" cap="flat" cmpd="sng">
            <a:noFill/>
            <a:prstDash val="solid"/>
            <a:miter lim="0"/>
            <a:headEnd/>
            <a:tailEnd/>
          </a:ln>
          <a:effectLst>
            <a:outerShdw blurRad="50800" dist="38100" dir="5400000" algn="t" rotWithShape="0">
              <a:prstClr val="black">
                <a:alpha val="40000"/>
              </a:prstClr>
            </a:outerShdw>
          </a:effectLst>
        </p:spPr>
        <p:txBody>
          <a:bodyPr lIns="0" tIns="0" rIns="0" bIns="0"/>
          <a:lstStyle/>
          <a:p>
            <a:endParaRPr lang="en-US" sz="1800"/>
          </a:p>
        </p:txBody>
      </p:sp>
      <p:grpSp>
        <p:nvGrpSpPr>
          <p:cNvPr id="14" name="Group 130"/>
          <p:cNvGrpSpPr/>
          <p:nvPr/>
        </p:nvGrpSpPr>
        <p:grpSpPr>
          <a:xfrm>
            <a:off x="3224619" y="1801689"/>
            <a:ext cx="2682747" cy="3759199"/>
            <a:chOff x="2418464" y="1466850"/>
            <a:chExt cx="2012060" cy="2819399"/>
          </a:xfrm>
          <a:solidFill>
            <a:srgbClr val="0066F5"/>
          </a:solidFill>
        </p:grpSpPr>
        <p:sp>
          <p:nvSpPr>
            <p:cNvPr id="151" name="直角三角形 14"/>
            <p:cNvSpPr/>
            <p:nvPr/>
          </p:nvSpPr>
          <p:spPr>
            <a:xfrm flipH="1">
              <a:off x="2418464" y="1470559"/>
              <a:ext cx="238160" cy="325919"/>
            </a:xfrm>
            <a:prstGeom prst="rtTriangle">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2" name="矩形 7"/>
            <p:cNvSpPr/>
            <p:nvPr/>
          </p:nvSpPr>
          <p:spPr>
            <a:xfrm rot="5400000">
              <a:off x="2014443" y="2108330"/>
              <a:ext cx="2819399" cy="153643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7" name="直角三角形 15"/>
            <p:cNvSpPr/>
            <p:nvPr/>
          </p:nvSpPr>
          <p:spPr>
            <a:xfrm flipH="1" flipV="1">
              <a:off x="2423227" y="3956623"/>
              <a:ext cx="238160" cy="325919"/>
            </a:xfrm>
            <a:prstGeom prst="rtTriangle">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8" name="直角三角形 16"/>
            <p:cNvSpPr/>
            <p:nvPr/>
          </p:nvSpPr>
          <p:spPr>
            <a:xfrm>
              <a:off x="4192364" y="1470559"/>
              <a:ext cx="238160" cy="325919"/>
            </a:xfrm>
            <a:prstGeom prst="rtTriangle">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9" name="直角三角形 17"/>
            <p:cNvSpPr/>
            <p:nvPr/>
          </p:nvSpPr>
          <p:spPr>
            <a:xfrm flipV="1">
              <a:off x="4192364" y="3956623"/>
              <a:ext cx="238160" cy="325919"/>
            </a:xfrm>
            <a:prstGeom prst="rtTriangle">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5" name="Group 129"/>
          <p:cNvGrpSpPr/>
          <p:nvPr/>
        </p:nvGrpSpPr>
        <p:grpSpPr>
          <a:xfrm>
            <a:off x="393699" y="1795344"/>
            <a:ext cx="2689096" cy="3765545"/>
            <a:chOff x="295274" y="1462091"/>
            <a:chExt cx="2016822" cy="2824159"/>
          </a:xfrm>
          <a:solidFill>
            <a:schemeClr val="tx2">
              <a:lumMod val="75000"/>
              <a:lumOff val="25000"/>
            </a:schemeClr>
          </a:solidFill>
        </p:grpSpPr>
        <p:sp>
          <p:nvSpPr>
            <p:cNvPr id="143" name="直角三角形 16"/>
            <p:cNvSpPr/>
            <p:nvPr/>
          </p:nvSpPr>
          <p:spPr>
            <a:xfrm>
              <a:off x="2073936" y="1470560"/>
              <a:ext cx="238160" cy="325919"/>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6" name="直角三角形 14"/>
            <p:cNvSpPr/>
            <p:nvPr/>
          </p:nvSpPr>
          <p:spPr>
            <a:xfrm flipH="1">
              <a:off x="295274" y="1462091"/>
              <a:ext cx="238160" cy="325919"/>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7" name="矩形 7"/>
            <p:cNvSpPr/>
            <p:nvPr/>
          </p:nvSpPr>
          <p:spPr>
            <a:xfrm rot="5400000">
              <a:off x="-106031" y="2108331"/>
              <a:ext cx="2819399" cy="153643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2" name="直角三角形 15"/>
            <p:cNvSpPr/>
            <p:nvPr/>
          </p:nvSpPr>
          <p:spPr>
            <a:xfrm flipH="1" flipV="1">
              <a:off x="304800" y="3956624"/>
              <a:ext cx="238160" cy="325919"/>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4" name="直角三角形 17"/>
            <p:cNvSpPr/>
            <p:nvPr/>
          </p:nvSpPr>
          <p:spPr>
            <a:xfrm flipV="1">
              <a:off x="2073936" y="3956624"/>
              <a:ext cx="238160" cy="325919"/>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6" name="Group 131"/>
          <p:cNvGrpSpPr/>
          <p:nvPr/>
        </p:nvGrpSpPr>
        <p:grpSpPr>
          <a:xfrm>
            <a:off x="6093379" y="1801690"/>
            <a:ext cx="2684861" cy="3759199"/>
            <a:chOff x="4570034" y="1466851"/>
            <a:chExt cx="2013646" cy="2819399"/>
          </a:xfrm>
          <a:solidFill>
            <a:schemeClr val="tx2">
              <a:lumMod val="75000"/>
              <a:lumOff val="25000"/>
            </a:schemeClr>
          </a:solidFill>
        </p:grpSpPr>
        <p:sp>
          <p:nvSpPr>
            <p:cNvPr id="201" name="直角三角形 14"/>
            <p:cNvSpPr/>
            <p:nvPr/>
          </p:nvSpPr>
          <p:spPr>
            <a:xfrm flipH="1">
              <a:off x="4570034" y="1470560"/>
              <a:ext cx="238160" cy="325919"/>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2" name="矩形 7"/>
            <p:cNvSpPr/>
            <p:nvPr/>
          </p:nvSpPr>
          <p:spPr>
            <a:xfrm rot="5400000">
              <a:off x="4167157" y="2108331"/>
              <a:ext cx="2819399" cy="153643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7" name="直角三角形 15"/>
            <p:cNvSpPr/>
            <p:nvPr/>
          </p:nvSpPr>
          <p:spPr>
            <a:xfrm flipH="1" flipV="1">
              <a:off x="4576384" y="3956624"/>
              <a:ext cx="238160" cy="325919"/>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8" name="直角三角形 16"/>
            <p:cNvSpPr/>
            <p:nvPr/>
          </p:nvSpPr>
          <p:spPr>
            <a:xfrm>
              <a:off x="6345520" y="1470560"/>
              <a:ext cx="238160" cy="325919"/>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9" name="直角三角形 17"/>
            <p:cNvSpPr/>
            <p:nvPr/>
          </p:nvSpPr>
          <p:spPr>
            <a:xfrm flipV="1">
              <a:off x="6345520" y="3956624"/>
              <a:ext cx="238160" cy="325919"/>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7" name="Group 132"/>
          <p:cNvGrpSpPr/>
          <p:nvPr/>
        </p:nvGrpSpPr>
        <p:grpSpPr>
          <a:xfrm>
            <a:off x="8926872" y="1801690"/>
            <a:ext cx="2684861" cy="3759199"/>
            <a:chOff x="6695154" y="1466851"/>
            <a:chExt cx="2013646" cy="2819399"/>
          </a:xfrm>
          <a:solidFill>
            <a:srgbClr val="0066F5"/>
          </a:solidFill>
        </p:grpSpPr>
        <p:sp>
          <p:nvSpPr>
            <p:cNvPr id="114" name="直角三角形 14"/>
            <p:cNvSpPr/>
            <p:nvPr/>
          </p:nvSpPr>
          <p:spPr>
            <a:xfrm flipH="1">
              <a:off x="6695154" y="1470560"/>
              <a:ext cx="238160" cy="325919"/>
            </a:xfrm>
            <a:prstGeom prst="rtTriangle">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5" name="矩形 7"/>
            <p:cNvSpPr/>
            <p:nvPr/>
          </p:nvSpPr>
          <p:spPr>
            <a:xfrm rot="5400000">
              <a:off x="6292277" y="2108331"/>
              <a:ext cx="2819399" cy="153643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6" name="直角三角形 15"/>
            <p:cNvSpPr/>
            <p:nvPr/>
          </p:nvSpPr>
          <p:spPr>
            <a:xfrm flipH="1" flipV="1">
              <a:off x="6701504" y="3956624"/>
              <a:ext cx="238160" cy="325919"/>
            </a:xfrm>
            <a:prstGeom prst="rtTriangle">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7" name="直角三角形 16"/>
            <p:cNvSpPr/>
            <p:nvPr/>
          </p:nvSpPr>
          <p:spPr>
            <a:xfrm>
              <a:off x="8470640" y="1470560"/>
              <a:ext cx="238160" cy="325919"/>
            </a:xfrm>
            <a:prstGeom prst="rtTriangle">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8" name="直角三角形 17"/>
            <p:cNvSpPr/>
            <p:nvPr/>
          </p:nvSpPr>
          <p:spPr>
            <a:xfrm flipV="1">
              <a:off x="8470640" y="3956624"/>
              <a:ext cx="238160" cy="325919"/>
            </a:xfrm>
            <a:prstGeom prst="rtTriangle">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sp>
        <p:nvSpPr>
          <p:cNvPr id="122" name="Text Placeholder 3"/>
          <p:cNvSpPr txBox="1">
            <a:spLocks/>
          </p:cNvSpPr>
          <p:nvPr/>
        </p:nvSpPr>
        <p:spPr>
          <a:xfrm>
            <a:off x="805302" y="1858493"/>
            <a:ext cx="1930400" cy="232063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400" b="1" kern="0" dirty="0">
                <a:solidFill>
                  <a:srgbClr val="FFFFFF"/>
                </a:solidFill>
              </a:rPr>
              <a:t>Platform Capabilities</a:t>
            </a:r>
          </a:p>
          <a:p>
            <a:pPr defTabSz="1219170">
              <a:spcBef>
                <a:spcPct val="20000"/>
              </a:spcBef>
              <a:defRPr/>
            </a:pPr>
            <a:endParaRPr lang="en-US" sz="1400" b="1" kern="0" dirty="0">
              <a:solidFill>
                <a:srgbClr val="FFFFFF"/>
              </a:solidFill>
            </a:endParaRPr>
          </a:p>
          <a:p>
            <a:pPr marL="171450" indent="-171450" algn="l">
              <a:buFont typeface="Arial" panose="020B0604020202020204" pitchFamily="34" charset="0"/>
              <a:buChar char="•"/>
            </a:pPr>
            <a:r>
              <a:rPr lang="en-US" sz="1200" dirty="0">
                <a:solidFill>
                  <a:schemeClr val="bg1"/>
                </a:solidFill>
              </a:rPr>
              <a:t>Scaled and standardized CORE toolset to maximize impact</a:t>
            </a:r>
          </a:p>
          <a:p>
            <a:pPr marL="171450" indent="-171450" algn="l">
              <a:buFont typeface="Arial" panose="020B0604020202020204" pitchFamily="34" charset="0"/>
              <a:buChar char="•"/>
            </a:pPr>
            <a:endParaRPr lang="en-US" sz="1200" dirty="0">
              <a:solidFill>
                <a:schemeClr val="bg1"/>
              </a:solidFill>
            </a:endParaRPr>
          </a:p>
          <a:p>
            <a:pPr marL="171450" indent="-171450" algn="l">
              <a:buFont typeface="Arial" panose="020B0604020202020204" pitchFamily="34" charset="0"/>
              <a:buChar char="•"/>
            </a:pPr>
            <a:r>
              <a:rPr lang="en-US" sz="1200" dirty="0">
                <a:solidFill>
                  <a:schemeClr val="bg1"/>
                </a:solidFill>
              </a:rPr>
              <a:t>Address capability gaps with focused prioritization</a:t>
            </a:r>
          </a:p>
          <a:p>
            <a:pPr marL="171450" indent="-171450" algn="l">
              <a:buFont typeface="Arial" panose="020B0604020202020204" pitchFamily="34" charset="0"/>
              <a:buChar char="•"/>
            </a:pPr>
            <a:endParaRPr lang="en-US" sz="1200" dirty="0">
              <a:solidFill>
                <a:schemeClr val="bg1"/>
              </a:solidFill>
            </a:endParaRPr>
          </a:p>
          <a:p>
            <a:pPr marL="171450" indent="-171450" algn="l">
              <a:buFont typeface="Arial" panose="020B0604020202020204" pitchFamily="34" charset="0"/>
              <a:buChar char="•"/>
            </a:pPr>
            <a:r>
              <a:rPr lang="en-US" sz="1200" dirty="0">
                <a:solidFill>
                  <a:schemeClr val="bg1"/>
                </a:solidFill>
              </a:rPr>
              <a:t>Optimization to advance capabilities and analytics maturity</a:t>
            </a:r>
          </a:p>
        </p:txBody>
      </p:sp>
      <p:sp>
        <p:nvSpPr>
          <p:cNvPr id="127" name="Text Placeholder 3"/>
          <p:cNvSpPr txBox="1">
            <a:spLocks/>
          </p:cNvSpPr>
          <p:nvPr/>
        </p:nvSpPr>
        <p:spPr>
          <a:xfrm>
            <a:off x="3610850" y="1861027"/>
            <a:ext cx="1930400" cy="344703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400" b="1" kern="0" dirty="0">
                <a:solidFill>
                  <a:srgbClr val="FFFFFF"/>
                </a:solidFill>
              </a:rPr>
              <a:t>Data-Informed Decisions</a:t>
            </a:r>
          </a:p>
          <a:p>
            <a:pPr marL="171450" indent="-171450" algn="l">
              <a:buFont typeface="Arial" panose="020B0604020202020204" pitchFamily="34" charset="0"/>
              <a:buChar char="•"/>
            </a:pPr>
            <a:endParaRPr lang="en-US" sz="1200" dirty="0">
              <a:solidFill>
                <a:schemeClr val="bg1"/>
              </a:solidFill>
            </a:endParaRPr>
          </a:p>
          <a:p>
            <a:pPr marL="171450" indent="-171450" algn="l">
              <a:buFont typeface="Arial" panose="020B0604020202020204" pitchFamily="34" charset="0"/>
              <a:buChar char="•"/>
            </a:pPr>
            <a:r>
              <a:rPr lang="en-US" sz="1200" dirty="0">
                <a:solidFill>
                  <a:schemeClr val="bg1"/>
                </a:solidFill>
              </a:rPr>
              <a:t>Active evaluation of key programs for weak signals (e.g. 951 Discontinuation, ALFA ) </a:t>
            </a:r>
          </a:p>
          <a:p>
            <a:pPr marL="171450" indent="-171450" algn="l">
              <a:buFont typeface="Arial" panose="020B0604020202020204" pitchFamily="34" charset="0"/>
              <a:buChar char="•"/>
            </a:pPr>
            <a:endParaRPr lang="en-US" sz="1200" dirty="0">
              <a:solidFill>
                <a:schemeClr val="bg1"/>
              </a:solidFill>
            </a:endParaRPr>
          </a:p>
          <a:p>
            <a:pPr marL="171450" indent="-171450" algn="l">
              <a:buFont typeface="Arial" panose="020B0604020202020204" pitchFamily="34" charset="0"/>
              <a:buChar char="•"/>
            </a:pPr>
            <a:r>
              <a:rPr lang="en-US" sz="1200" dirty="0">
                <a:solidFill>
                  <a:schemeClr val="bg1"/>
                </a:solidFill>
              </a:rPr>
              <a:t>Asset level trade-offs and scenario planning </a:t>
            </a:r>
          </a:p>
          <a:p>
            <a:pPr marL="171450" indent="-171450" algn="l">
              <a:buFont typeface="Arial" panose="020B0604020202020204" pitchFamily="34" charset="0"/>
              <a:buChar char="•"/>
            </a:pPr>
            <a:endParaRPr lang="en-US" sz="1200" dirty="0">
              <a:solidFill>
                <a:schemeClr val="bg1"/>
              </a:solidFill>
            </a:endParaRPr>
          </a:p>
          <a:p>
            <a:pPr marL="171450" indent="-171450" algn="l">
              <a:buFont typeface="Arial" panose="020B0604020202020204" pitchFamily="34" charset="0"/>
              <a:buChar char="•"/>
            </a:pPr>
            <a:r>
              <a:rPr lang="en-US" sz="1200" dirty="0">
                <a:solidFill>
                  <a:schemeClr val="bg1"/>
                </a:solidFill>
              </a:rPr>
              <a:t>Prescriptive analytics (e.g., Embedded Next Best Action)</a:t>
            </a:r>
          </a:p>
          <a:p>
            <a:pPr marL="171450" indent="-171450" algn="l">
              <a:buFont typeface="Arial" panose="020B0604020202020204" pitchFamily="34" charset="0"/>
              <a:buChar char="•"/>
            </a:pPr>
            <a:endParaRPr lang="en-US" sz="1200" dirty="0">
              <a:solidFill>
                <a:schemeClr val="bg1"/>
              </a:solidFill>
            </a:endParaRPr>
          </a:p>
          <a:p>
            <a:pPr marL="171450" indent="-171450" algn="l">
              <a:buFont typeface="Arial" panose="020B0604020202020204" pitchFamily="34" charset="0"/>
              <a:buChar char="•"/>
            </a:pPr>
            <a:r>
              <a:rPr lang="en-US" sz="1200" dirty="0">
                <a:solidFill>
                  <a:schemeClr val="bg1"/>
                </a:solidFill>
              </a:rPr>
              <a:t>Recommendation Engines</a:t>
            </a:r>
          </a:p>
          <a:p>
            <a:pPr defTabSz="1219170">
              <a:spcBef>
                <a:spcPct val="20000"/>
              </a:spcBef>
              <a:defRPr/>
            </a:pPr>
            <a:endParaRPr lang="en-US" sz="1333" dirty="0">
              <a:solidFill>
                <a:schemeClr val="bg1"/>
              </a:solidFill>
            </a:endParaRPr>
          </a:p>
        </p:txBody>
      </p:sp>
      <p:sp>
        <p:nvSpPr>
          <p:cNvPr id="128" name="Text Placeholder 3"/>
          <p:cNvSpPr txBox="1">
            <a:spLocks/>
          </p:cNvSpPr>
          <p:nvPr/>
        </p:nvSpPr>
        <p:spPr>
          <a:xfrm>
            <a:off x="6479078" y="1858493"/>
            <a:ext cx="1930400" cy="379796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400" b="1" kern="0">
                <a:solidFill>
                  <a:srgbClr val="FFFFFF"/>
                </a:solidFill>
              </a:rPr>
              <a:t>AI Innovation</a:t>
            </a:r>
          </a:p>
          <a:p>
            <a:pPr algn="l"/>
            <a:endParaRPr lang="en-US" sz="1200">
              <a:solidFill>
                <a:schemeClr val="bg1"/>
              </a:solidFill>
            </a:endParaRPr>
          </a:p>
          <a:p>
            <a:pPr marL="171450" indent="-171450" algn="l">
              <a:buFont typeface="Arial" panose="020B0604020202020204" pitchFamily="34" charset="0"/>
              <a:buChar char="•"/>
            </a:pPr>
            <a:r>
              <a:rPr lang="en-US" sz="1200">
                <a:solidFill>
                  <a:schemeClr val="bg1"/>
                </a:solidFill>
              </a:rPr>
              <a:t>Data strategies to maximize AI/ML</a:t>
            </a:r>
          </a:p>
          <a:p>
            <a:pPr marL="171450" indent="-171450" algn="l">
              <a:buFont typeface="Arial" panose="020B0604020202020204" pitchFamily="34" charset="0"/>
              <a:buChar char="•"/>
            </a:pPr>
            <a:endParaRPr lang="en-US" sz="1200">
              <a:solidFill>
                <a:schemeClr val="bg1"/>
              </a:solidFill>
            </a:endParaRPr>
          </a:p>
          <a:p>
            <a:pPr marL="171450" indent="-171450" algn="l">
              <a:buFont typeface="Arial" panose="020B0604020202020204" pitchFamily="34" charset="0"/>
              <a:buChar char="•"/>
            </a:pPr>
            <a:r>
              <a:rPr lang="en-US" sz="1200">
                <a:solidFill>
                  <a:schemeClr val="bg1"/>
                </a:solidFill>
              </a:rPr>
              <a:t>Active surveillance of trends and advancements</a:t>
            </a:r>
          </a:p>
          <a:p>
            <a:pPr marL="171450" indent="-171450" algn="l">
              <a:buFont typeface="Arial" panose="020B0604020202020204" pitchFamily="34" charset="0"/>
              <a:buChar char="•"/>
            </a:pPr>
            <a:endParaRPr lang="en-US" sz="1200">
              <a:solidFill>
                <a:schemeClr val="bg1"/>
              </a:solidFill>
            </a:endParaRPr>
          </a:p>
          <a:p>
            <a:pPr marL="171450" indent="-171450" algn="l">
              <a:buFont typeface="Arial" panose="020B0604020202020204" pitchFamily="34" charset="0"/>
              <a:buChar char="•"/>
            </a:pPr>
            <a:r>
              <a:rPr lang="en-US" sz="1200">
                <a:solidFill>
                  <a:schemeClr val="bg1"/>
                </a:solidFill>
              </a:rPr>
              <a:t>Ring-fenced investments to drive rapid learnings</a:t>
            </a:r>
          </a:p>
          <a:p>
            <a:pPr marL="171450" indent="-171450" algn="l">
              <a:buFont typeface="Arial" panose="020B0604020202020204" pitchFamily="34" charset="0"/>
              <a:buChar char="•"/>
            </a:pPr>
            <a:endParaRPr lang="en-US" sz="1200">
              <a:solidFill>
                <a:schemeClr val="bg1"/>
              </a:solidFill>
            </a:endParaRPr>
          </a:p>
          <a:p>
            <a:pPr marL="171450" indent="-171450" algn="l">
              <a:buFont typeface="Arial" panose="020B0604020202020204" pitchFamily="34" charset="0"/>
              <a:buChar char="•"/>
            </a:pPr>
            <a:r>
              <a:rPr lang="en-US" sz="1200">
                <a:solidFill>
                  <a:schemeClr val="bg1"/>
                </a:solidFill>
              </a:rPr>
              <a:t>Freedom to test new opportunities through disciplined experimentation</a:t>
            </a:r>
          </a:p>
          <a:p>
            <a:pPr marL="171450" indent="-171450" algn="l">
              <a:buFont typeface="Arial" panose="020B0604020202020204" pitchFamily="34" charset="0"/>
              <a:buChar char="•"/>
            </a:pPr>
            <a:endParaRPr lang="en-US" sz="1200">
              <a:solidFill>
                <a:schemeClr val="bg1"/>
              </a:solidFill>
            </a:endParaRPr>
          </a:p>
          <a:p>
            <a:pPr marL="171450" indent="-171450" algn="l">
              <a:buFont typeface="Arial" panose="020B0604020202020204" pitchFamily="34" charset="0"/>
              <a:buChar char="•"/>
            </a:pPr>
            <a:r>
              <a:rPr lang="en-US" sz="1200">
                <a:solidFill>
                  <a:schemeClr val="bg1"/>
                </a:solidFill>
              </a:rPr>
              <a:t>Co-creation of rapid POCs with broader GT stakeholders</a:t>
            </a:r>
          </a:p>
          <a:p>
            <a:pPr defTabSz="1219170">
              <a:spcBef>
                <a:spcPct val="20000"/>
              </a:spcBef>
              <a:defRPr/>
            </a:pPr>
            <a:endParaRPr lang="en-US" sz="1400" b="1" kern="0">
              <a:solidFill>
                <a:srgbClr val="FFFFFF"/>
              </a:solidFill>
            </a:endParaRPr>
          </a:p>
        </p:txBody>
      </p:sp>
      <p:sp>
        <p:nvSpPr>
          <p:cNvPr id="129" name="Text Placeholder 3"/>
          <p:cNvSpPr txBox="1">
            <a:spLocks/>
          </p:cNvSpPr>
          <p:nvPr/>
        </p:nvSpPr>
        <p:spPr>
          <a:xfrm>
            <a:off x="9370488" y="1858493"/>
            <a:ext cx="1930400" cy="389023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400" b="1" kern="0" dirty="0">
                <a:solidFill>
                  <a:srgbClr val="FFFFFF"/>
                </a:solidFill>
              </a:rPr>
              <a:t>Data Literacy &amp; Culture</a:t>
            </a:r>
          </a:p>
          <a:p>
            <a:pPr defTabSz="1219170">
              <a:spcBef>
                <a:spcPct val="20000"/>
              </a:spcBef>
              <a:defRPr/>
            </a:pPr>
            <a:endParaRPr lang="en-US" sz="1400" b="1" kern="0" dirty="0">
              <a:solidFill>
                <a:srgbClr val="FFFFFF"/>
              </a:solidFill>
            </a:endParaRPr>
          </a:p>
          <a:p>
            <a:pPr marL="171450" indent="-171450" algn="l">
              <a:buFont typeface="Arial" panose="020B0604020202020204" pitchFamily="34" charset="0"/>
              <a:buChar char="•"/>
            </a:pPr>
            <a:r>
              <a:rPr lang="en-US" sz="1200" dirty="0">
                <a:solidFill>
                  <a:schemeClr val="bg1"/>
                </a:solidFill>
              </a:rPr>
              <a:t>Demystify AI and manage the hype</a:t>
            </a:r>
          </a:p>
          <a:p>
            <a:pPr marL="171450" indent="-171450" algn="l">
              <a:buFont typeface="Arial" panose="020B0604020202020204" pitchFamily="34" charset="0"/>
              <a:buChar char="•"/>
            </a:pPr>
            <a:endParaRPr lang="en-US" sz="1200" dirty="0">
              <a:solidFill>
                <a:schemeClr val="bg1"/>
              </a:solidFill>
            </a:endParaRPr>
          </a:p>
          <a:p>
            <a:pPr marL="171450" indent="-171450" algn="l">
              <a:buFont typeface="Arial" panose="020B0604020202020204" pitchFamily="34" charset="0"/>
              <a:buChar char="•"/>
            </a:pPr>
            <a:r>
              <a:rPr lang="en-US" sz="1200" dirty="0">
                <a:solidFill>
                  <a:schemeClr val="bg1"/>
                </a:solidFill>
              </a:rPr>
              <a:t>Explainability of ML/AI lifecycle</a:t>
            </a:r>
          </a:p>
          <a:p>
            <a:pPr marL="171450" indent="-171450" algn="l">
              <a:buFont typeface="Arial" panose="020B0604020202020204" pitchFamily="34" charset="0"/>
              <a:buChar char="•"/>
            </a:pPr>
            <a:endParaRPr lang="en-US" sz="1200" dirty="0">
              <a:solidFill>
                <a:schemeClr val="bg1"/>
              </a:solidFill>
            </a:endParaRPr>
          </a:p>
          <a:p>
            <a:pPr marL="171450" indent="-171450" algn="l">
              <a:buFont typeface="Arial" panose="020B0604020202020204" pitchFamily="34" charset="0"/>
              <a:buChar char="•"/>
            </a:pPr>
            <a:r>
              <a:rPr lang="en-US" sz="1200" dirty="0">
                <a:solidFill>
                  <a:schemeClr val="bg1"/>
                </a:solidFill>
              </a:rPr>
              <a:t>Interpretation and Storytelling with data</a:t>
            </a:r>
          </a:p>
          <a:p>
            <a:pPr marL="171450" indent="-171450" algn="l">
              <a:buFont typeface="Arial" panose="020B0604020202020204" pitchFamily="34" charset="0"/>
              <a:buChar char="•"/>
            </a:pPr>
            <a:endParaRPr lang="en-US" sz="1200" dirty="0">
              <a:solidFill>
                <a:schemeClr val="bg1"/>
              </a:solidFill>
            </a:endParaRPr>
          </a:p>
          <a:p>
            <a:pPr marL="171450" indent="-171450" algn="l">
              <a:buFont typeface="Arial" panose="020B0604020202020204" pitchFamily="34" charset="0"/>
              <a:buChar char="•"/>
            </a:pPr>
            <a:r>
              <a:rPr lang="en-US" sz="1200" dirty="0">
                <a:solidFill>
                  <a:schemeClr val="bg1"/>
                </a:solidFill>
              </a:rPr>
              <a:t>Data inspired vs Data informed decision making</a:t>
            </a:r>
          </a:p>
          <a:p>
            <a:pPr marL="171450" indent="-171450" algn="l">
              <a:buFont typeface="Arial" panose="020B0604020202020204" pitchFamily="34" charset="0"/>
              <a:buChar char="•"/>
            </a:pPr>
            <a:endParaRPr lang="en-US" sz="1200" dirty="0">
              <a:solidFill>
                <a:schemeClr val="bg1"/>
              </a:solidFill>
            </a:endParaRPr>
          </a:p>
          <a:p>
            <a:pPr marL="171450" indent="-171450" algn="l">
              <a:buFont typeface="Arial" panose="020B0604020202020204" pitchFamily="34" charset="0"/>
              <a:buChar char="•"/>
            </a:pPr>
            <a:r>
              <a:rPr lang="en-US" sz="1200" dirty="0">
                <a:solidFill>
                  <a:schemeClr val="bg1"/>
                </a:solidFill>
              </a:rPr>
              <a:t>”Show me the data” culture</a:t>
            </a:r>
          </a:p>
          <a:p>
            <a:pPr marL="171450" indent="-171450" algn="l">
              <a:buFont typeface="Arial" panose="020B0604020202020204" pitchFamily="34" charset="0"/>
              <a:buChar char="•"/>
            </a:pPr>
            <a:endParaRPr lang="en-US" sz="1200" dirty="0">
              <a:solidFill>
                <a:schemeClr val="bg1"/>
              </a:solidFill>
            </a:endParaRPr>
          </a:p>
          <a:p>
            <a:pPr marL="171450" indent="-171450" algn="l">
              <a:buFont typeface="Arial" panose="020B0604020202020204" pitchFamily="34" charset="0"/>
              <a:buChar char="•"/>
            </a:pPr>
            <a:r>
              <a:rPr lang="en-US" sz="1200" dirty="0">
                <a:solidFill>
                  <a:schemeClr val="bg1"/>
                </a:solidFill>
              </a:rPr>
              <a:t>Ethical AI</a:t>
            </a:r>
          </a:p>
          <a:p>
            <a:pPr algn="l" defTabSz="1219170">
              <a:spcBef>
                <a:spcPct val="20000"/>
              </a:spcBef>
              <a:defRPr/>
            </a:pPr>
            <a:endParaRPr lang="en-US" sz="1333" dirty="0">
              <a:solidFill>
                <a:schemeClr val="bg1"/>
              </a:solidFill>
            </a:endParaRPr>
          </a:p>
        </p:txBody>
      </p:sp>
      <p:cxnSp>
        <p:nvCxnSpPr>
          <p:cNvPr id="18" name="Straight Connector 17">
            <a:extLst>
              <a:ext uri="{FF2B5EF4-FFF2-40B4-BE49-F238E27FC236}">
                <a16:creationId xmlns:a16="http://schemas.microsoft.com/office/drawing/2014/main" id="{E7866766-61E8-B6EB-08EE-785DEBF3806D}"/>
              </a:ext>
            </a:extLst>
          </p:cNvPr>
          <p:cNvCxnSpPr/>
          <p:nvPr/>
        </p:nvCxnSpPr>
        <p:spPr>
          <a:xfrm rot="5400000" flipH="1" flipV="1">
            <a:off x="1414087" y="1473503"/>
            <a:ext cx="533399" cy="1852"/>
          </a:xfrm>
          <a:prstGeom prst="line">
            <a:avLst/>
          </a:prstGeom>
          <a:ln w="12700">
            <a:solidFill>
              <a:schemeClr val="tx2">
                <a:lumMod val="50000"/>
                <a:lumOff val="5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12ED25B7-C7F6-FD2A-1F54-EE0892C09A9E}"/>
              </a:ext>
            </a:extLst>
          </p:cNvPr>
          <p:cNvSpPr>
            <a:spLocks noChangeAspect="1"/>
          </p:cNvSpPr>
          <p:nvPr/>
        </p:nvSpPr>
        <p:spPr>
          <a:xfrm>
            <a:off x="1349285" y="515948"/>
            <a:ext cx="662044" cy="662597"/>
          </a:xfrm>
          <a:prstGeom prst="ellipse">
            <a:avLst/>
          </a:prstGeom>
          <a:solidFill>
            <a:schemeClr val="accent1">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01</a:t>
            </a:r>
            <a:endParaRPr lang="en-US" sz="1600" b="1">
              <a:solidFill>
                <a:schemeClr val="bg1"/>
              </a:solidFill>
              <a:latin typeface="+mj-lt"/>
            </a:endParaRPr>
          </a:p>
        </p:txBody>
      </p:sp>
      <p:cxnSp>
        <p:nvCxnSpPr>
          <p:cNvPr id="20" name="Straight Connector 19">
            <a:extLst>
              <a:ext uri="{FF2B5EF4-FFF2-40B4-BE49-F238E27FC236}">
                <a16:creationId xmlns:a16="http://schemas.microsoft.com/office/drawing/2014/main" id="{8FA4364D-388E-DBED-0788-915353402274}"/>
              </a:ext>
            </a:extLst>
          </p:cNvPr>
          <p:cNvCxnSpPr/>
          <p:nvPr/>
        </p:nvCxnSpPr>
        <p:spPr>
          <a:xfrm rot="5400000" flipH="1" flipV="1">
            <a:off x="4165849" y="1491560"/>
            <a:ext cx="533399" cy="1852"/>
          </a:xfrm>
          <a:prstGeom prst="line">
            <a:avLst/>
          </a:prstGeom>
          <a:ln w="12700">
            <a:solidFill>
              <a:schemeClr val="tx2">
                <a:lumMod val="50000"/>
                <a:lumOff val="5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8A076C7-670D-4C76-34D2-8B70E2D63A00}"/>
              </a:ext>
            </a:extLst>
          </p:cNvPr>
          <p:cNvSpPr>
            <a:spLocks noChangeAspect="1"/>
          </p:cNvSpPr>
          <p:nvPr/>
        </p:nvSpPr>
        <p:spPr>
          <a:xfrm>
            <a:off x="4101047" y="534005"/>
            <a:ext cx="662044" cy="662597"/>
          </a:xfrm>
          <a:prstGeom prst="ellipse">
            <a:avLst/>
          </a:prstGeom>
          <a:solidFill>
            <a:schemeClr val="accent1">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02</a:t>
            </a:r>
            <a:endParaRPr lang="en-US" sz="1600" b="1">
              <a:solidFill>
                <a:schemeClr val="bg1"/>
              </a:solidFill>
              <a:latin typeface="+mj-lt"/>
            </a:endParaRPr>
          </a:p>
        </p:txBody>
      </p:sp>
      <p:cxnSp>
        <p:nvCxnSpPr>
          <p:cNvPr id="22" name="Straight Connector 21">
            <a:extLst>
              <a:ext uri="{FF2B5EF4-FFF2-40B4-BE49-F238E27FC236}">
                <a16:creationId xmlns:a16="http://schemas.microsoft.com/office/drawing/2014/main" id="{24D5A048-275E-14FA-4E22-C73C43782015}"/>
              </a:ext>
            </a:extLst>
          </p:cNvPr>
          <p:cNvCxnSpPr/>
          <p:nvPr/>
        </p:nvCxnSpPr>
        <p:spPr>
          <a:xfrm rot="5400000" flipH="1" flipV="1">
            <a:off x="7161285" y="1491560"/>
            <a:ext cx="533399" cy="1852"/>
          </a:xfrm>
          <a:prstGeom prst="line">
            <a:avLst/>
          </a:prstGeom>
          <a:ln w="12700">
            <a:solidFill>
              <a:schemeClr val="tx2">
                <a:lumMod val="50000"/>
                <a:lumOff val="5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D909FD95-67A8-23B8-E6AA-2EB2C0B4842C}"/>
              </a:ext>
            </a:extLst>
          </p:cNvPr>
          <p:cNvSpPr>
            <a:spLocks noChangeAspect="1"/>
          </p:cNvSpPr>
          <p:nvPr/>
        </p:nvSpPr>
        <p:spPr>
          <a:xfrm>
            <a:off x="7096483" y="534005"/>
            <a:ext cx="662044" cy="662597"/>
          </a:xfrm>
          <a:prstGeom prst="ellipse">
            <a:avLst/>
          </a:prstGeom>
          <a:solidFill>
            <a:schemeClr val="accent1">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03</a:t>
            </a:r>
            <a:endParaRPr lang="en-US" sz="1600" b="1">
              <a:solidFill>
                <a:schemeClr val="bg1"/>
              </a:solidFill>
              <a:latin typeface="+mj-lt"/>
            </a:endParaRPr>
          </a:p>
        </p:txBody>
      </p:sp>
      <p:cxnSp>
        <p:nvCxnSpPr>
          <p:cNvPr id="28" name="Straight Connector 27">
            <a:extLst>
              <a:ext uri="{FF2B5EF4-FFF2-40B4-BE49-F238E27FC236}">
                <a16:creationId xmlns:a16="http://schemas.microsoft.com/office/drawing/2014/main" id="{F10D6106-E011-2960-5447-F3083481BA80}"/>
              </a:ext>
            </a:extLst>
          </p:cNvPr>
          <p:cNvCxnSpPr/>
          <p:nvPr/>
        </p:nvCxnSpPr>
        <p:spPr>
          <a:xfrm rot="5400000" flipH="1" flipV="1">
            <a:off x="9938765" y="1502687"/>
            <a:ext cx="533399" cy="1852"/>
          </a:xfrm>
          <a:prstGeom prst="line">
            <a:avLst/>
          </a:prstGeom>
          <a:ln w="12700">
            <a:solidFill>
              <a:schemeClr val="tx2">
                <a:lumMod val="50000"/>
                <a:lumOff val="5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F8589BFD-83F9-FA3F-83D4-9106496D78A1}"/>
              </a:ext>
            </a:extLst>
          </p:cNvPr>
          <p:cNvSpPr>
            <a:spLocks noChangeAspect="1"/>
          </p:cNvSpPr>
          <p:nvPr/>
        </p:nvSpPr>
        <p:spPr>
          <a:xfrm>
            <a:off x="9873963" y="545132"/>
            <a:ext cx="662044" cy="662597"/>
          </a:xfrm>
          <a:prstGeom prst="ellipse">
            <a:avLst/>
          </a:prstGeom>
          <a:solidFill>
            <a:schemeClr val="accent1">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04</a:t>
            </a:r>
            <a:endParaRPr lang="en-US" sz="1600" b="1">
              <a:solidFill>
                <a:schemeClr val="bg1"/>
              </a:solidFill>
              <a:latin typeface="+mj-lt"/>
            </a:endParaRPr>
          </a:p>
        </p:txBody>
      </p:sp>
    </p:spTree>
    <p:extLst>
      <p:ext uri="{BB962C8B-B14F-4D97-AF65-F5344CB8AC3E}">
        <p14:creationId xmlns:p14="http://schemas.microsoft.com/office/powerpoint/2010/main" val="29859503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BE1A-3DD7-237F-0838-FFFF25871920}"/>
              </a:ext>
            </a:extLst>
          </p:cNvPr>
          <p:cNvSpPr>
            <a:spLocks noGrp="1"/>
          </p:cNvSpPr>
          <p:nvPr>
            <p:ph type="title"/>
          </p:nvPr>
        </p:nvSpPr>
        <p:spPr/>
        <p:txBody>
          <a:bodyPr/>
          <a:lstStyle/>
          <a:p>
            <a:r>
              <a:rPr lang="en-US"/>
              <a:t>What does it take?</a:t>
            </a:r>
          </a:p>
        </p:txBody>
      </p:sp>
      <p:sp>
        <p:nvSpPr>
          <p:cNvPr id="5" name="Freeform 46">
            <a:extLst>
              <a:ext uri="{FF2B5EF4-FFF2-40B4-BE49-F238E27FC236}">
                <a16:creationId xmlns:a16="http://schemas.microsoft.com/office/drawing/2014/main" id="{7F99EB39-F8F8-5819-9CF7-06AB4EE50E69}"/>
              </a:ext>
            </a:extLst>
          </p:cNvPr>
          <p:cNvSpPr>
            <a:spLocks noEditPoints="1"/>
          </p:cNvSpPr>
          <p:nvPr/>
        </p:nvSpPr>
        <p:spPr bwMode="auto">
          <a:xfrm>
            <a:off x="4009503" y="1324676"/>
            <a:ext cx="496887" cy="496887"/>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066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46">
            <a:extLst>
              <a:ext uri="{FF2B5EF4-FFF2-40B4-BE49-F238E27FC236}">
                <a16:creationId xmlns:a16="http://schemas.microsoft.com/office/drawing/2014/main" id="{F17AB262-3963-2BB3-C93E-886C30A3D5F3}"/>
              </a:ext>
            </a:extLst>
          </p:cNvPr>
          <p:cNvSpPr>
            <a:spLocks noEditPoints="1"/>
          </p:cNvSpPr>
          <p:nvPr/>
        </p:nvSpPr>
        <p:spPr bwMode="auto">
          <a:xfrm>
            <a:off x="4009503" y="2058092"/>
            <a:ext cx="496887" cy="496887"/>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066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46">
            <a:extLst>
              <a:ext uri="{FF2B5EF4-FFF2-40B4-BE49-F238E27FC236}">
                <a16:creationId xmlns:a16="http://schemas.microsoft.com/office/drawing/2014/main" id="{6E41B001-2A0F-0F80-7317-37B01A1AF123}"/>
              </a:ext>
            </a:extLst>
          </p:cNvPr>
          <p:cNvSpPr>
            <a:spLocks noEditPoints="1"/>
          </p:cNvSpPr>
          <p:nvPr/>
        </p:nvSpPr>
        <p:spPr bwMode="auto">
          <a:xfrm>
            <a:off x="4009503" y="2782078"/>
            <a:ext cx="496887" cy="496887"/>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066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46">
            <a:extLst>
              <a:ext uri="{FF2B5EF4-FFF2-40B4-BE49-F238E27FC236}">
                <a16:creationId xmlns:a16="http://schemas.microsoft.com/office/drawing/2014/main" id="{8680768D-EB23-9AB1-99C5-5E8C0749CEF5}"/>
              </a:ext>
            </a:extLst>
          </p:cNvPr>
          <p:cNvSpPr>
            <a:spLocks noEditPoints="1"/>
          </p:cNvSpPr>
          <p:nvPr/>
        </p:nvSpPr>
        <p:spPr bwMode="auto">
          <a:xfrm>
            <a:off x="4009503" y="3506065"/>
            <a:ext cx="496887" cy="496887"/>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066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ext Placeholder 3">
            <a:extLst>
              <a:ext uri="{FF2B5EF4-FFF2-40B4-BE49-F238E27FC236}">
                <a16:creationId xmlns:a16="http://schemas.microsoft.com/office/drawing/2014/main" id="{80C0FB78-8529-5E20-3E1F-568AD93795E0}"/>
              </a:ext>
            </a:extLst>
          </p:cNvPr>
          <p:cNvSpPr txBox="1">
            <a:spLocks/>
          </p:cNvSpPr>
          <p:nvPr/>
        </p:nvSpPr>
        <p:spPr>
          <a:xfrm>
            <a:off x="4279254" y="1439714"/>
            <a:ext cx="2021386" cy="242823"/>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457200">
              <a:lnSpc>
                <a:spcPct val="150000"/>
              </a:lnSpc>
            </a:pPr>
            <a:r>
              <a:rPr lang="en-US" sz="1200"/>
              <a:t>Executive Sponsorship</a:t>
            </a:r>
          </a:p>
        </p:txBody>
      </p:sp>
      <p:sp>
        <p:nvSpPr>
          <p:cNvPr id="14" name="Text Placeholder 3">
            <a:extLst>
              <a:ext uri="{FF2B5EF4-FFF2-40B4-BE49-F238E27FC236}">
                <a16:creationId xmlns:a16="http://schemas.microsoft.com/office/drawing/2014/main" id="{5DB0AF00-8106-8B1E-ACFB-1BE0E45A5E84}"/>
              </a:ext>
            </a:extLst>
          </p:cNvPr>
          <p:cNvSpPr txBox="1">
            <a:spLocks/>
          </p:cNvSpPr>
          <p:nvPr/>
        </p:nvSpPr>
        <p:spPr>
          <a:xfrm>
            <a:off x="4257946" y="2163325"/>
            <a:ext cx="3267724" cy="242823"/>
          </a:xfrm>
          <a:prstGeom prst="rect">
            <a:avLst/>
          </a:prstGeom>
        </p:spPr>
        <p:txBody>
          <a:bodyPr wrap="squar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457200">
              <a:lnSpc>
                <a:spcPct val="150000"/>
              </a:lnSpc>
            </a:pPr>
            <a:r>
              <a:rPr lang="en-US" sz="1200"/>
              <a:t>Organization awareness and integration</a:t>
            </a:r>
          </a:p>
        </p:txBody>
      </p:sp>
      <p:sp>
        <p:nvSpPr>
          <p:cNvPr id="17" name="Text Placeholder 3">
            <a:extLst>
              <a:ext uri="{FF2B5EF4-FFF2-40B4-BE49-F238E27FC236}">
                <a16:creationId xmlns:a16="http://schemas.microsoft.com/office/drawing/2014/main" id="{213227BC-326C-BF03-4607-58F51434776C}"/>
              </a:ext>
            </a:extLst>
          </p:cNvPr>
          <p:cNvSpPr txBox="1">
            <a:spLocks/>
          </p:cNvSpPr>
          <p:nvPr/>
        </p:nvSpPr>
        <p:spPr>
          <a:xfrm>
            <a:off x="4331284" y="2866654"/>
            <a:ext cx="3121047" cy="242823"/>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457200">
              <a:lnSpc>
                <a:spcPct val="150000"/>
              </a:lnSpc>
            </a:pPr>
            <a:r>
              <a:rPr lang="en-US" sz="1200"/>
              <a:t>Strategic hiring and talent development</a:t>
            </a:r>
          </a:p>
        </p:txBody>
      </p:sp>
      <p:sp>
        <p:nvSpPr>
          <p:cNvPr id="20" name="Text Placeholder 3">
            <a:extLst>
              <a:ext uri="{FF2B5EF4-FFF2-40B4-BE49-F238E27FC236}">
                <a16:creationId xmlns:a16="http://schemas.microsoft.com/office/drawing/2014/main" id="{C4412B04-74D6-6451-D4A3-0A6B86D5317B}"/>
              </a:ext>
            </a:extLst>
          </p:cNvPr>
          <p:cNvSpPr txBox="1">
            <a:spLocks/>
          </p:cNvSpPr>
          <p:nvPr/>
        </p:nvSpPr>
        <p:spPr>
          <a:xfrm>
            <a:off x="4171308" y="3602758"/>
            <a:ext cx="4049730" cy="519822"/>
          </a:xfrm>
          <a:prstGeom prst="rect">
            <a:avLst/>
          </a:prstGeom>
        </p:spPr>
        <p:txBody>
          <a:bodyPr wrap="squar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457200">
              <a:lnSpc>
                <a:spcPct val="150000"/>
              </a:lnSpc>
            </a:pPr>
            <a:r>
              <a:rPr lang="en-US" sz="1200"/>
              <a:t>Funding and capacity for rapid experimentation</a:t>
            </a:r>
          </a:p>
          <a:p>
            <a:pPr marL="457200">
              <a:lnSpc>
                <a:spcPct val="150000"/>
              </a:lnSpc>
            </a:pPr>
            <a:endParaRPr lang="en-US" sz="1200"/>
          </a:p>
        </p:txBody>
      </p:sp>
      <p:grpSp>
        <p:nvGrpSpPr>
          <p:cNvPr id="25" name="Group 26">
            <a:extLst>
              <a:ext uri="{FF2B5EF4-FFF2-40B4-BE49-F238E27FC236}">
                <a16:creationId xmlns:a16="http://schemas.microsoft.com/office/drawing/2014/main" id="{7939F3A1-CA0A-4BEE-6A12-D9BC9F555740}"/>
              </a:ext>
            </a:extLst>
          </p:cNvPr>
          <p:cNvGrpSpPr/>
          <p:nvPr/>
        </p:nvGrpSpPr>
        <p:grpSpPr>
          <a:xfrm flipH="1">
            <a:off x="2034821" y="1113057"/>
            <a:ext cx="1654775" cy="3012537"/>
            <a:chOff x="5507038" y="2414588"/>
            <a:chExt cx="1052513" cy="1916113"/>
          </a:xfrm>
          <a:solidFill>
            <a:srgbClr val="071D49"/>
          </a:solidFill>
        </p:grpSpPr>
        <p:sp>
          <p:nvSpPr>
            <p:cNvPr id="26" name="Freeform 6">
              <a:extLst>
                <a:ext uri="{FF2B5EF4-FFF2-40B4-BE49-F238E27FC236}">
                  <a16:creationId xmlns:a16="http://schemas.microsoft.com/office/drawing/2014/main" id="{36A9BBBD-5451-ADE3-1C88-97000B33DDE4}"/>
                </a:ext>
              </a:extLst>
            </p:cNvPr>
            <p:cNvSpPr>
              <a:spLocks noEditPoints="1"/>
            </p:cNvSpPr>
            <p:nvPr/>
          </p:nvSpPr>
          <p:spPr bwMode="auto">
            <a:xfrm>
              <a:off x="5970588" y="2414588"/>
              <a:ext cx="395288" cy="395288"/>
            </a:xfrm>
            <a:custGeom>
              <a:avLst/>
              <a:gdLst/>
              <a:ahLst/>
              <a:cxnLst>
                <a:cxn ang="0">
                  <a:pos x="116" y="58"/>
                </a:cxn>
                <a:cxn ang="0">
                  <a:pos x="58" y="116"/>
                </a:cxn>
                <a:cxn ang="0">
                  <a:pos x="0" y="58"/>
                </a:cxn>
                <a:cxn ang="0">
                  <a:pos x="58" y="0"/>
                </a:cxn>
                <a:cxn ang="0">
                  <a:pos x="116" y="58"/>
                </a:cxn>
                <a:cxn ang="0">
                  <a:pos x="116" y="58"/>
                </a:cxn>
                <a:cxn ang="0">
                  <a:pos x="116" y="58"/>
                </a:cxn>
              </a:cxnLst>
              <a:rect l="0" t="0" r="r" b="b"/>
              <a:pathLst>
                <a:path w="116" h="116">
                  <a:moveTo>
                    <a:pt x="116" y="58"/>
                  </a:moveTo>
                  <a:cubicBezTo>
                    <a:pt x="116" y="90"/>
                    <a:pt x="90" y="116"/>
                    <a:pt x="58" y="116"/>
                  </a:cubicBezTo>
                  <a:cubicBezTo>
                    <a:pt x="26" y="116"/>
                    <a:pt x="0" y="90"/>
                    <a:pt x="0" y="58"/>
                  </a:cubicBezTo>
                  <a:cubicBezTo>
                    <a:pt x="0" y="26"/>
                    <a:pt x="26" y="0"/>
                    <a:pt x="58" y="0"/>
                  </a:cubicBezTo>
                  <a:cubicBezTo>
                    <a:pt x="90" y="0"/>
                    <a:pt x="116" y="26"/>
                    <a:pt x="116" y="58"/>
                  </a:cubicBezTo>
                  <a:close/>
                  <a:moveTo>
                    <a:pt x="116" y="58"/>
                  </a:moveTo>
                  <a:cubicBezTo>
                    <a:pt x="116" y="58"/>
                    <a:pt x="116" y="58"/>
                    <a:pt x="116" y="5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8128E54E-48DE-AEAC-6DAB-DB368B3DFA99}"/>
                </a:ext>
              </a:extLst>
            </p:cNvPr>
            <p:cNvSpPr>
              <a:spLocks noEditPoints="1"/>
            </p:cNvSpPr>
            <p:nvPr/>
          </p:nvSpPr>
          <p:spPr bwMode="auto">
            <a:xfrm>
              <a:off x="5507038" y="2887663"/>
              <a:ext cx="1052513" cy="1443038"/>
            </a:xfrm>
            <a:custGeom>
              <a:avLst/>
              <a:gdLst/>
              <a:ahLst/>
              <a:cxnLst>
                <a:cxn ang="0">
                  <a:pos x="243" y="0"/>
                </a:cxn>
                <a:cxn ang="0">
                  <a:pos x="194" y="67"/>
                </a:cxn>
                <a:cxn ang="0">
                  <a:pos x="146" y="4"/>
                </a:cxn>
                <a:cxn ang="0">
                  <a:pos x="88" y="75"/>
                </a:cxn>
                <a:cxn ang="0">
                  <a:pos x="42" y="34"/>
                </a:cxn>
                <a:cxn ang="0">
                  <a:pos x="9" y="36"/>
                </a:cxn>
                <a:cxn ang="0">
                  <a:pos x="11" y="69"/>
                </a:cxn>
                <a:cxn ang="0">
                  <a:pos x="75" y="127"/>
                </a:cxn>
                <a:cxn ang="0">
                  <a:pos x="91" y="133"/>
                </a:cxn>
                <a:cxn ang="0">
                  <a:pos x="93" y="132"/>
                </a:cxn>
                <a:cxn ang="0">
                  <a:pos x="109" y="124"/>
                </a:cxn>
                <a:cxn ang="0">
                  <a:pos x="135" y="92"/>
                </a:cxn>
                <a:cxn ang="0">
                  <a:pos x="135" y="180"/>
                </a:cxn>
                <a:cxn ang="0">
                  <a:pos x="141" y="210"/>
                </a:cxn>
                <a:cxn ang="0">
                  <a:pos x="141" y="400"/>
                </a:cxn>
                <a:cxn ang="0">
                  <a:pos x="165" y="423"/>
                </a:cxn>
                <a:cxn ang="0">
                  <a:pos x="190" y="399"/>
                </a:cxn>
                <a:cxn ang="0">
                  <a:pos x="197" y="399"/>
                </a:cxn>
                <a:cxn ang="0">
                  <a:pos x="220" y="423"/>
                </a:cxn>
                <a:cxn ang="0">
                  <a:pos x="244" y="400"/>
                </a:cxn>
                <a:cxn ang="0">
                  <a:pos x="244" y="210"/>
                </a:cxn>
                <a:cxn ang="0">
                  <a:pos x="250" y="180"/>
                </a:cxn>
                <a:cxn ang="0">
                  <a:pos x="250" y="104"/>
                </a:cxn>
                <a:cxn ang="0">
                  <a:pos x="260" y="187"/>
                </a:cxn>
                <a:cxn ang="0">
                  <a:pos x="285" y="211"/>
                </a:cxn>
                <a:cxn ang="0">
                  <a:pos x="309" y="188"/>
                </a:cxn>
                <a:cxn ang="0">
                  <a:pos x="243" y="0"/>
                </a:cxn>
                <a:cxn ang="0">
                  <a:pos x="243" y="0"/>
                </a:cxn>
                <a:cxn ang="0">
                  <a:pos x="243" y="0"/>
                </a:cxn>
              </a:cxnLst>
              <a:rect l="0" t="0" r="r" b="b"/>
              <a:pathLst>
                <a:path w="309" h="423">
                  <a:moveTo>
                    <a:pt x="243" y="0"/>
                  </a:moveTo>
                  <a:cubicBezTo>
                    <a:pt x="194" y="67"/>
                    <a:pt x="194" y="67"/>
                    <a:pt x="194" y="67"/>
                  </a:cubicBezTo>
                  <a:cubicBezTo>
                    <a:pt x="146" y="4"/>
                    <a:pt x="146" y="4"/>
                    <a:pt x="146" y="4"/>
                  </a:cubicBezTo>
                  <a:cubicBezTo>
                    <a:pt x="88" y="75"/>
                    <a:pt x="88" y="75"/>
                    <a:pt x="88" y="75"/>
                  </a:cubicBezTo>
                  <a:cubicBezTo>
                    <a:pt x="42" y="34"/>
                    <a:pt x="42" y="34"/>
                    <a:pt x="42" y="34"/>
                  </a:cubicBezTo>
                  <a:cubicBezTo>
                    <a:pt x="32" y="25"/>
                    <a:pt x="18" y="26"/>
                    <a:pt x="9" y="36"/>
                  </a:cubicBezTo>
                  <a:cubicBezTo>
                    <a:pt x="0" y="46"/>
                    <a:pt x="1" y="61"/>
                    <a:pt x="11" y="69"/>
                  </a:cubicBezTo>
                  <a:cubicBezTo>
                    <a:pt x="75" y="127"/>
                    <a:pt x="75" y="127"/>
                    <a:pt x="75" y="127"/>
                  </a:cubicBezTo>
                  <a:cubicBezTo>
                    <a:pt x="80" y="130"/>
                    <a:pt x="85" y="133"/>
                    <a:pt x="91" y="133"/>
                  </a:cubicBezTo>
                  <a:cubicBezTo>
                    <a:pt x="92" y="133"/>
                    <a:pt x="92" y="133"/>
                    <a:pt x="93" y="132"/>
                  </a:cubicBezTo>
                  <a:cubicBezTo>
                    <a:pt x="99" y="132"/>
                    <a:pt x="105" y="129"/>
                    <a:pt x="109" y="124"/>
                  </a:cubicBezTo>
                  <a:cubicBezTo>
                    <a:pt x="135" y="92"/>
                    <a:pt x="135" y="92"/>
                    <a:pt x="135" y="92"/>
                  </a:cubicBezTo>
                  <a:cubicBezTo>
                    <a:pt x="135" y="180"/>
                    <a:pt x="135" y="180"/>
                    <a:pt x="135" y="180"/>
                  </a:cubicBezTo>
                  <a:cubicBezTo>
                    <a:pt x="135" y="191"/>
                    <a:pt x="135" y="201"/>
                    <a:pt x="141" y="210"/>
                  </a:cubicBezTo>
                  <a:cubicBezTo>
                    <a:pt x="141" y="400"/>
                    <a:pt x="141" y="400"/>
                    <a:pt x="141" y="400"/>
                  </a:cubicBezTo>
                  <a:cubicBezTo>
                    <a:pt x="141" y="413"/>
                    <a:pt x="152" y="423"/>
                    <a:pt x="165" y="423"/>
                  </a:cubicBezTo>
                  <a:cubicBezTo>
                    <a:pt x="178" y="423"/>
                    <a:pt x="190" y="414"/>
                    <a:pt x="190" y="399"/>
                  </a:cubicBezTo>
                  <a:cubicBezTo>
                    <a:pt x="197" y="399"/>
                    <a:pt x="197" y="399"/>
                    <a:pt x="197" y="399"/>
                  </a:cubicBezTo>
                  <a:cubicBezTo>
                    <a:pt x="197" y="414"/>
                    <a:pt x="207" y="423"/>
                    <a:pt x="220" y="423"/>
                  </a:cubicBezTo>
                  <a:cubicBezTo>
                    <a:pt x="233" y="423"/>
                    <a:pt x="244" y="413"/>
                    <a:pt x="244" y="400"/>
                  </a:cubicBezTo>
                  <a:cubicBezTo>
                    <a:pt x="244" y="210"/>
                    <a:pt x="244" y="210"/>
                    <a:pt x="244" y="210"/>
                  </a:cubicBezTo>
                  <a:cubicBezTo>
                    <a:pt x="250" y="201"/>
                    <a:pt x="250" y="191"/>
                    <a:pt x="250" y="180"/>
                  </a:cubicBezTo>
                  <a:cubicBezTo>
                    <a:pt x="250" y="104"/>
                    <a:pt x="250" y="104"/>
                    <a:pt x="250" y="104"/>
                  </a:cubicBezTo>
                  <a:cubicBezTo>
                    <a:pt x="260" y="125"/>
                    <a:pt x="260" y="152"/>
                    <a:pt x="260" y="187"/>
                  </a:cubicBezTo>
                  <a:cubicBezTo>
                    <a:pt x="260" y="200"/>
                    <a:pt x="272" y="211"/>
                    <a:pt x="285" y="211"/>
                  </a:cubicBezTo>
                  <a:cubicBezTo>
                    <a:pt x="298" y="211"/>
                    <a:pt x="309" y="201"/>
                    <a:pt x="309" y="188"/>
                  </a:cubicBezTo>
                  <a:cubicBezTo>
                    <a:pt x="309" y="67"/>
                    <a:pt x="270" y="18"/>
                    <a:pt x="243" y="0"/>
                  </a:cubicBezTo>
                  <a:close/>
                  <a:moveTo>
                    <a:pt x="243" y="0"/>
                  </a:moveTo>
                  <a:cubicBezTo>
                    <a:pt x="243" y="0"/>
                    <a:pt x="243" y="0"/>
                    <a:pt x="243"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B51674DC-AA03-CF39-C88D-491902D695E3}"/>
                </a:ext>
              </a:extLst>
            </p:cNvPr>
            <p:cNvSpPr>
              <a:spLocks noEditPoints="1"/>
            </p:cNvSpPr>
            <p:nvPr/>
          </p:nvSpPr>
          <p:spPr bwMode="auto">
            <a:xfrm>
              <a:off x="6038850" y="2824163"/>
              <a:ext cx="247650" cy="112713"/>
            </a:xfrm>
            <a:custGeom>
              <a:avLst/>
              <a:gdLst/>
              <a:ahLst/>
              <a:cxnLst>
                <a:cxn ang="0">
                  <a:pos x="65" y="2"/>
                </a:cxn>
                <a:cxn ang="0">
                  <a:pos x="51" y="8"/>
                </a:cxn>
                <a:cxn ang="0">
                  <a:pos x="37" y="0"/>
                </a:cxn>
                <a:cxn ang="0">
                  <a:pos x="23" y="8"/>
                </a:cxn>
                <a:cxn ang="0">
                  <a:pos x="10" y="3"/>
                </a:cxn>
                <a:cxn ang="0">
                  <a:pos x="3" y="3"/>
                </a:cxn>
                <a:cxn ang="0">
                  <a:pos x="0" y="9"/>
                </a:cxn>
                <a:cxn ang="0">
                  <a:pos x="0" y="26"/>
                </a:cxn>
                <a:cxn ang="0">
                  <a:pos x="3" y="31"/>
                </a:cxn>
                <a:cxn ang="0">
                  <a:pos x="9" y="32"/>
                </a:cxn>
                <a:cxn ang="0">
                  <a:pos x="25" y="27"/>
                </a:cxn>
                <a:cxn ang="0">
                  <a:pos x="37" y="33"/>
                </a:cxn>
                <a:cxn ang="0">
                  <a:pos x="50" y="27"/>
                </a:cxn>
                <a:cxn ang="0">
                  <a:pos x="66" y="32"/>
                </a:cxn>
                <a:cxn ang="0">
                  <a:pos x="71" y="31"/>
                </a:cxn>
                <a:cxn ang="0">
                  <a:pos x="73" y="25"/>
                </a:cxn>
                <a:cxn ang="0">
                  <a:pos x="73" y="8"/>
                </a:cxn>
                <a:cxn ang="0">
                  <a:pos x="71" y="3"/>
                </a:cxn>
                <a:cxn ang="0">
                  <a:pos x="65" y="2"/>
                </a:cxn>
                <a:cxn ang="0">
                  <a:pos x="65" y="2"/>
                </a:cxn>
                <a:cxn ang="0">
                  <a:pos x="65" y="2"/>
                </a:cxn>
              </a:cxnLst>
              <a:rect l="0" t="0" r="r" b="b"/>
              <a:pathLst>
                <a:path w="73" h="33">
                  <a:moveTo>
                    <a:pt x="65" y="2"/>
                  </a:moveTo>
                  <a:cubicBezTo>
                    <a:pt x="51" y="8"/>
                    <a:pt x="51" y="8"/>
                    <a:pt x="51" y="8"/>
                  </a:cubicBezTo>
                  <a:cubicBezTo>
                    <a:pt x="49" y="3"/>
                    <a:pt x="43" y="0"/>
                    <a:pt x="37" y="0"/>
                  </a:cubicBezTo>
                  <a:cubicBezTo>
                    <a:pt x="31" y="0"/>
                    <a:pt x="26" y="4"/>
                    <a:pt x="23" y="8"/>
                  </a:cubicBezTo>
                  <a:cubicBezTo>
                    <a:pt x="10" y="3"/>
                    <a:pt x="10" y="3"/>
                    <a:pt x="10" y="3"/>
                  </a:cubicBezTo>
                  <a:cubicBezTo>
                    <a:pt x="8" y="2"/>
                    <a:pt x="5" y="2"/>
                    <a:pt x="3" y="3"/>
                  </a:cubicBezTo>
                  <a:cubicBezTo>
                    <a:pt x="1" y="4"/>
                    <a:pt x="0" y="6"/>
                    <a:pt x="0" y="9"/>
                  </a:cubicBezTo>
                  <a:cubicBezTo>
                    <a:pt x="0" y="26"/>
                    <a:pt x="0" y="26"/>
                    <a:pt x="0" y="26"/>
                  </a:cubicBezTo>
                  <a:cubicBezTo>
                    <a:pt x="0" y="28"/>
                    <a:pt x="1" y="30"/>
                    <a:pt x="3" y="31"/>
                  </a:cubicBezTo>
                  <a:cubicBezTo>
                    <a:pt x="4" y="32"/>
                    <a:pt x="7" y="33"/>
                    <a:pt x="9" y="32"/>
                  </a:cubicBezTo>
                  <a:cubicBezTo>
                    <a:pt x="14" y="30"/>
                    <a:pt x="21" y="28"/>
                    <a:pt x="25" y="27"/>
                  </a:cubicBezTo>
                  <a:cubicBezTo>
                    <a:pt x="28" y="31"/>
                    <a:pt x="33" y="33"/>
                    <a:pt x="37" y="33"/>
                  </a:cubicBezTo>
                  <a:cubicBezTo>
                    <a:pt x="42" y="33"/>
                    <a:pt x="47" y="30"/>
                    <a:pt x="50" y="27"/>
                  </a:cubicBezTo>
                  <a:cubicBezTo>
                    <a:pt x="54" y="28"/>
                    <a:pt x="61" y="30"/>
                    <a:pt x="66" y="32"/>
                  </a:cubicBezTo>
                  <a:cubicBezTo>
                    <a:pt x="68" y="32"/>
                    <a:pt x="69" y="32"/>
                    <a:pt x="71" y="31"/>
                  </a:cubicBezTo>
                  <a:cubicBezTo>
                    <a:pt x="73" y="30"/>
                    <a:pt x="73" y="28"/>
                    <a:pt x="73" y="25"/>
                  </a:cubicBezTo>
                  <a:cubicBezTo>
                    <a:pt x="73" y="8"/>
                    <a:pt x="73" y="8"/>
                    <a:pt x="73" y="8"/>
                  </a:cubicBezTo>
                  <a:cubicBezTo>
                    <a:pt x="73" y="6"/>
                    <a:pt x="73" y="4"/>
                    <a:pt x="71" y="3"/>
                  </a:cubicBezTo>
                  <a:cubicBezTo>
                    <a:pt x="69" y="2"/>
                    <a:pt x="67" y="2"/>
                    <a:pt x="65" y="2"/>
                  </a:cubicBezTo>
                  <a:close/>
                  <a:moveTo>
                    <a:pt x="65" y="2"/>
                  </a:moveTo>
                  <a:cubicBezTo>
                    <a:pt x="65" y="2"/>
                    <a:pt x="65" y="2"/>
                    <a:pt x="65"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9" name="Freeform 46">
            <a:extLst>
              <a:ext uri="{FF2B5EF4-FFF2-40B4-BE49-F238E27FC236}">
                <a16:creationId xmlns:a16="http://schemas.microsoft.com/office/drawing/2014/main" id="{DE7B0514-7B41-0641-1BE2-DF93D62A1B88}"/>
              </a:ext>
            </a:extLst>
          </p:cNvPr>
          <p:cNvSpPr>
            <a:spLocks noEditPoints="1"/>
          </p:cNvSpPr>
          <p:nvPr/>
        </p:nvSpPr>
        <p:spPr bwMode="auto">
          <a:xfrm>
            <a:off x="4005538" y="4197929"/>
            <a:ext cx="496887" cy="496887"/>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066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0213A048-43B6-ADE5-D9C4-73DA11682E68}"/>
              </a:ext>
            </a:extLst>
          </p:cNvPr>
          <p:cNvSpPr>
            <a:spLocks noEditPoints="1"/>
          </p:cNvSpPr>
          <p:nvPr/>
        </p:nvSpPr>
        <p:spPr bwMode="auto">
          <a:xfrm>
            <a:off x="4005538" y="4921916"/>
            <a:ext cx="496887" cy="496887"/>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066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TextBox 31">
            <a:extLst>
              <a:ext uri="{FF2B5EF4-FFF2-40B4-BE49-F238E27FC236}">
                <a16:creationId xmlns:a16="http://schemas.microsoft.com/office/drawing/2014/main" id="{6807069B-311C-F9E5-3DF8-35C10F2EACA3}"/>
              </a:ext>
            </a:extLst>
          </p:cNvPr>
          <p:cNvSpPr txBox="1"/>
          <p:nvPr/>
        </p:nvSpPr>
        <p:spPr>
          <a:xfrm>
            <a:off x="4279254" y="4214844"/>
            <a:ext cx="6097712" cy="375552"/>
          </a:xfrm>
          <a:prstGeom prst="rect">
            <a:avLst/>
          </a:prstGeom>
          <a:noFill/>
        </p:spPr>
        <p:txBody>
          <a:bodyPr wrap="square">
            <a:spAutoFit/>
          </a:bodyPr>
          <a:lstStyle/>
          <a:p>
            <a:pPr marL="457200">
              <a:lnSpc>
                <a:spcPct val="150000"/>
              </a:lnSpc>
            </a:pPr>
            <a:r>
              <a:rPr lang="en-US" sz="1400"/>
              <a:t>Tap into the ecosystem through external partnerships</a:t>
            </a:r>
          </a:p>
        </p:txBody>
      </p:sp>
      <p:sp>
        <p:nvSpPr>
          <p:cNvPr id="34" name="TextBox 33">
            <a:extLst>
              <a:ext uri="{FF2B5EF4-FFF2-40B4-BE49-F238E27FC236}">
                <a16:creationId xmlns:a16="http://schemas.microsoft.com/office/drawing/2014/main" id="{F49B8525-28B2-1489-2B63-952D54AF2EBF}"/>
              </a:ext>
            </a:extLst>
          </p:cNvPr>
          <p:cNvSpPr txBox="1"/>
          <p:nvPr/>
        </p:nvSpPr>
        <p:spPr>
          <a:xfrm>
            <a:off x="4319805" y="4921915"/>
            <a:ext cx="6097712" cy="375552"/>
          </a:xfrm>
          <a:prstGeom prst="rect">
            <a:avLst/>
          </a:prstGeom>
          <a:noFill/>
        </p:spPr>
        <p:txBody>
          <a:bodyPr wrap="square">
            <a:spAutoFit/>
          </a:bodyPr>
          <a:lstStyle/>
          <a:p>
            <a:pPr marL="457200">
              <a:lnSpc>
                <a:spcPct val="150000"/>
              </a:lnSpc>
            </a:pPr>
            <a:r>
              <a:rPr lang="en-US" sz="1400"/>
              <a:t>Technology enablement through BTS</a:t>
            </a:r>
          </a:p>
        </p:txBody>
      </p:sp>
    </p:spTree>
    <p:extLst>
      <p:ext uri="{BB962C8B-B14F-4D97-AF65-F5344CB8AC3E}">
        <p14:creationId xmlns:p14="http://schemas.microsoft.com/office/powerpoint/2010/main" val="41634251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5619-635F-DB97-8E77-8F88B49B020E}"/>
              </a:ext>
            </a:extLst>
          </p:cNvPr>
          <p:cNvSpPr>
            <a:spLocks noGrp="1"/>
          </p:cNvSpPr>
          <p:nvPr>
            <p:ph type="ctrTitle"/>
          </p:nvPr>
        </p:nvSpPr>
        <p:spPr/>
        <p:txBody>
          <a:bodyPr/>
          <a:lstStyle/>
          <a:p>
            <a:r>
              <a:rPr lang="en-US"/>
              <a:t>Appendix</a:t>
            </a:r>
          </a:p>
        </p:txBody>
      </p:sp>
    </p:spTree>
    <p:extLst>
      <p:ext uri="{BB962C8B-B14F-4D97-AF65-F5344CB8AC3E}">
        <p14:creationId xmlns:p14="http://schemas.microsoft.com/office/powerpoint/2010/main" val="24710582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C86DA5-FEC4-92CF-6A63-7481B1F4CBF6}"/>
              </a:ext>
            </a:extLst>
          </p:cNvPr>
          <p:cNvSpPr/>
          <p:nvPr/>
        </p:nvSpPr>
        <p:spPr>
          <a:xfrm>
            <a:off x="4590446" y="1140545"/>
            <a:ext cx="7203093" cy="457690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656F131-7E5D-373F-2F84-5EE7BA6E0F67}"/>
              </a:ext>
            </a:extLst>
          </p:cNvPr>
          <p:cNvSpPr/>
          <p:nvPr/>
        </p:nvSpPr>
        <p:spPr>
          <a:xfrm>
            <a:off x="2328374" y="2990509"/>
            <a:ext cx="1845652" cy="1845652"/>
          </a:xfrm>
          <a:prstGeom prst="ellipse">
            <a:avLst/>
          </a:prstGeom>
          <a:solidFill>
            <a:srgbClr val="F2F2F2"/>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Arial"/>
              <a:ea typeface="+mn-ea"/>
              <a:cs typeface="+mn-cs"/>
            </a:endParaRPr>
          </a:p>
        </p:txBody>
      </p:sp>
      <p:sp>
        <p:nvSpPr>
          <p:cNvPr id="3" name="Content Placeholder 2">
            <a:extLst>
              <a:ext uri="{FF2B5EF4-FFF2-40B4-BE49-F238E27FC236}">
                <a16:creationId xmlns:a16="http://schemas.microsoft.com/office/drawing/2014/main" id="{EEAF2731-68ED-1930-B469-5D0166475809}"/>
              </a:ext>
            </a:extLst>
          </p:cNvPr>
          <p:cNvSpPr>
            <a:spLocks noGrp="1"/>
          </p:cNvSpPr>
          <p:nvPr>
            <p:ph idx="1"/>
          </p:nvPr>
        </p:nvSpPr>
        <p:spPr>
          <a:xfrm>
            <a:off x="5219394" y="1666710"/>
            <a:ext cx="6529695" cy="3743489"/>
          </a:xfrm>
        </p:spPr>
        <p:txBody>
          <a:bodyPr vert="horz" lIns="0" tIns="0" rIns="0" bIns="0" rtlCol="0" anchor="t">
            <a:noAutofit/>
          </a:bodyPr>
          <a:lstStyle/>
          <a:p>
            <a:pPr marL="0" indent="0">
              <a:buNone/>
            </a:pPr>
            <a:r>
              <a:rPr lang="en-US" sz="3400" i="0" dirty="0">
                <a:effectLst/>
                <a:latin typeface="-apple-system"/>
              </a:rPr>
              <a:t>To </a:t>
            </a:r>
            <a:r>
              <a:rPr lang="en-US" sz="3400" b="1" i="0" dirty="0">
                <a:effectLst/>
                <a:latin typeface="-apple-system"/>
              </a:rPr>
              <a:t>transform the clinical development continuum</a:t>
            </a:r>
            <a:r>
              <a:rPr lang="en-US" sz="3400" b="0" i="0" dirty="0">
                <a:effectLst/>
                <a:latin typeface="-apple-system"/>
              </a:rPr>
              <a:t> and have </a:t>
            </a:r>
            <a:r>
              <a:rPr lang="en-US" sz="3400" b="1" i="0" dirty="0">
                <a:effectLst/>
                <a:latin typeface="-apple-system"/>
              </a:rPr>
              <a:t>meaningful impact</a:t>
            </a:r>
            <a:r>
              <a:rPr lang="en-US" sz="3400" b="0" i="0" dirty="0">
                <a:effectLst/>
                <a:latin typeface="-apple-system"/>
              </a:rPr>
              <a:t> on every asset, through best-in-class </a:t>
            </a:r>
            <a:r>
              <a:rPr lang="en-US" sz="3400" b="1" i="0" dirty="0">
                <a:effectLst/>
                <a:latin typeface="-apple-system"/>
              </a:rPr>
              <a:t>data science and analytics</a:t>
            </a:r>
            <a:r>
              <a:rPr lang="en-US" sz="3400" b="0" i="0" dirty="0">
                <a:effectLst/>
                <a:latin typeface="-apple-system"/>
              </a:rPr>
              <a:t> </a:t>
            </a:r>
            <a:r>
              <a:rPr lang="en-US" sz="3400" dirty="0">
                <a:latin typeface="-apple-system"/>
              </a:rPr>
              <a:t>by leveraging</a:t>
            </a:r>
            <a:r>
              <a:rPr lang="en-US" sz="3400" b="0" i="0" dirty="0">
                <a:effectLst/>
                <a:latin typeface="-apple-system"/>
              </a:rPr>
              <a:t> </a:t>
            </a:r>
            <a:r>
              <a:rPr lang="en-US" sz="3400" b="1" i="0" dirty="0">
                <a:effectLst/>
                <a:latin typeface="-apple-system"/>
              </a:rPr>
              <a:t>cutting-edge methodologies, tools, and technologies</a:t>
            </a:r>
            <a:r>
              <a:rPr lang="en-US" sz="3400" b="0" i="0" dirty="0">
                <a:effectLst/>
                <a:latin typeface="-apple-system"/>
              </a:rPr>
              <a:t>.</a:t>
            </a:r>
            <a:endParaRPr lang="en-US" sz="3400" dirty="0"/>
          </a:p>
        </p:txBody>
      </p:sp>
      <p:pic>
        <p:nvPicPr>
          <p:cNvPr id="6" name="Picture 4">
            <a:extLst>
              <a:ext uri="{FF2B5EF4-FFF2-40B4-BE49-F238E27FC236}">
                <a16:creationId xmlns:a16="http://schemas.microsoft.com/office/drawing/2014/main" id="{07EBD7CE-3B0B-DB16-B447-E1A3331A3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44" y="3233793"/>
            <a:ext cx="1073540" cy="1359084"/>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BBA7D2DB-41CC-A0FC-4D1B-E1BB26FB12DB}"/>
              </a:ext>
            </a:extLst>
          </p:cNvPr>
          <p:cNvSpPr/>
          <p:nvPr/>
        </p:nvSpPr>
        <p:spPr>
          <a:xfrm>
            <a:off x="489033" y="985775"/>
            <a:ext cx="2762167" cy="2762167"/>
          </a:xfrm>
          <a:prstGeom prst="ellipse">
            <a:avLst/>
          </a:prstGeom>
          <a:solidFill>
            <a:schemeClr val="tx1">
              <a:lumMod val="90000"/>
              <a:lumOff val="1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FFFFFF"/>
                </a:solidFill>
                <a:effectLst/>
                <a:uLnTx/>
                <a:uFillTx/>
                <a:latin typeface="-apple-system"/>
                <a:ea typeface="+mn-ea"/>
                <a:cs typeface="+mn-cs"/>
              </a:rPr>
              <a:t>Our Mission</a:t>
            </a:r>
          </a:p>
        </p:txBody>
      </p:sp>
    </p:spTree>
    <p:extLst>
      <p:ext uri="{BB962C8B-B14F-4D97-AF65-F5344CB8AC3E}">
        <p14:creationId xmlns:p14="http://schemas.microsoft.com/office/powerpoint/2010/main" val="21162538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1464-1CAF-9839-4F47-DFDB35C9FC7B}"/>
              </a:ext>
            </a:extLst>
          </p:cNvPr>
          <p:cNvSpPr>
            <a:spLocks noGrp="1"/>
          </p:cNvSpPr>
          <p:nvPr>
            <p:ph type="title"/>
          </p:nvPr>
        </p:nvSpPr>
        <p:spPr/>
        <p:txBody>
          <a:bodyPr>
            <a:normAutofit/>
          </a:bodyPr>
          <a:lstStyle/>
          <a:p>
            <a:r>
              <a:rPr lang="en-US" sz="2800"/>
              <a:t>DSA Strategy</a:t>
            </a:r>
          </a:p>
        </p:txBody>
      </p:sp>
      <p:sp>
        <p:nvSpPr>
          <p:cNvPr id="3" name="Content Placeholder 2">
            <a:extLst>
              <a:ext uri="{FF2B5EF4-FFF2-40B4-BE49-F238E27FC236}">
                <a16:creationId xmlns:a16="http://schemas.microsoft.com/office/drawing/2014/main" id="{18493F48-3059-FA08-91B9-985A88327FF4}"/>
              </a:ext>
            </a:extLst>
          </p:cNvPr>
          <p:cNvSpPr>
            <a:spLocks noGrp="1"/>
          </p:cNvSpPr>
          <p:nvPr>
            <p:ph idx="1"/>
          </p:nvPr>
        </p:nvSpPr>
        <p:spPr>
          <a:xfrm>
            <a:off x="457200" y="3228432"/>
            <a:ext cx="11637523" cy="2973863"/>
          </a:xfrm>
        </p:spPr>
        <p:txBody>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7" name="Rectangle 6">
            <a:extLst>
              <a:ext uri="{FF2B5EF4-FFF2-40B4-BE49-F238E27FC236}">
                <a16:creationId xmlns:a16="http://schemas.microsoft.com/office/drawing/2014/main" id="{121906CF-2475-5275-9331-9F7B31108D4F}"/>
              </a:ext>
            </a:extLst>
          </p:cNvPr>
          <p:cNvSpPr/>
          <p:nvPr/>
        </p:nvSpPr>
        <p:spPr>
          <a:xfrm>
            <a:off x="370572" y="896970"/>
            <a:ext cx="11291889" cy="864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81538"/>
                </a:solidFill>
                <a:effectLst/>
                <a:uLnTx/>
                <a:uFillTx/>
                <a:latin typeface="Arial"/>
                <a:ea typeface="+mn-ea"/>
                <a:cs typeface="+mn-cs"/>
              </a:rPr>
              <a:t>Given the rapid pace of internal transformation and external trends across </a:t>
            </a:r>
            <a:r>
              <a:rPr kumimoji="0" lang="en-US" sz="2000" b="1" i="0" u="none" strike="noStrike" kern="1200" cap="none" spc="0" normalizeH="0" baseline="0" noProof="0">
                <a:ln>
                  <a:noFill/>
                </a:ln>
                <a:solidFill>
                  <a:srgbClr val="081538"/>
                </a:solidFill>
                <a:effectLst/>
                <a:uLnTx/>
                <a:uFillTx/>
                <a:latin typeface="Arial"/>
                <a:ea typeface="+mn-ea"/>
                <a:cs typeface="+mn-cs"/>
              </a:rPr>
              <a:t>clinical</a:t>
            </a:r>
            <a:r>
              <a:rPr lang="en-US" sz="2000" b="1">
                <a:solidFill>
                  <a:srgbClr val="081538"/>
                </a:solidFill>
                <a:latin typeface="Arial"/>
              </a:rPr>
              <a:t> development </a:t>
            </a:r>
            <a:r>
              <a:rPr lang="en-US" sz="2000">
                <a:solidFill>
                  <a:srgbClr val="081538"/>
                </a:solidFill>
                <a:latin typeface="Arial"/>
              </a:rPr>
              <a:t>continuum</a:t>
            </a:r>
            <a:r>
              <a:rPr kumimoji="0" lang="en-US" sz="2000" b="0" i="0" u="none" strike="noStrike" kern="1200" cap="none" spc="0" normalizeH="0" baseline="0" noProof="0">
                <a:ln>
                  <a:noFill/>
                </a:ln>
                <a:solidFill>
                  <a:srgbClr val="081538"/>
                </a:solidFill>
                <a:effectLst/>
                <a:uLnTx/>
                <a:uFillTx/>
                <a:latin typeface="Arial"/>
                <a:ea typeface="+mn-ea"/>
                <a:cs typeface="+mn-cs"/>
              </a:rPr>
              <a:t>, we have embraced the </a:t>
            </a:r>
            <a:r>
              <a:rPr kumimoji="0" lang="en-US" sz="2000" b="1" i="0" u="none" strike="noStrike" kern="1200" cap="none" spc="0" normalizeH="0" baseline="0" noProof="0">
                <a:ln>
                  <a:noFill/>
                </a:ln>
                <a:solidFill>
                  <a:srgbClr val="081538"/>
                </a:solidFill>
                <a:effectLst/>
                <a:uLnTx/>
                <a:uFillTx/>
                <a:latin typeface="Arial"/>
                <a:ea typeface="+mn-ea"/>
                <a:cs typeface="+mn-cs"/>
              </a:rPr>
              <a:t>entrepreneurial mindset </a:t>
            </a:r>
            <a:r>
              <a:rPr kumimoji="0" lang="en-US" sz="2000" b="0" i="0" u="none" strike="noStrike" kern="1200" cap="none" spc="0" normalizeH="0" baseline="0" noProof="0">
                <a:ln>
                  <a:noFill/>
                </a:ln>
                <a:solidFill>
                  <a:srgbClr val="081538"/>
                </a:solidFill>
                <a:effectLst/>
                <a:uLnTx/>
                <a:uFillTx/>
                <a:latin typeface="Arial"/>
                <a:ea typeface="+mn-ea"/>
                <a:cs typeface="+mn-cs"/>
              </a:rPr>
              <a:t>to deliver on our mission through</a:t>
            </a:r>
          </a:p>
        </p:txBody>
      </p:sp>
      <p:sp>
        <p:nvSpPr>
          <p:cNvPr id="5" name="Rectangle: Rounded Corners 4">
            <a:extLst>
              <a:ext uri="{FF2B5EF4-FFF2-40B4-BE49-F238E27FC236}">
                <a16:creationId xmlns:a16="http://schemas.microsoft.com/office/drawing/2014/main" id="{1E1A8716-995E-5CB7-3AE7-4EFA0EEEE151}"/>
              </a:ext>
            </a:extLst>
          </p:cNvPr>
          <p:cNvSpPr/>
          <p:nvPr/>
        </p:nvSpPr>
        <p:spPr>
          <a:xfrm>
            <a:off x="1681369" y="2869095"/>
            <a:ext cx="2564296" cy="2365513"/>
          </a:xfrm>
          <a:prstGeom prst="roundRect">
            <a:avLst>
              <a:gd name="adj" fmla="val 3158"/>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06FE43A-21A6-E2D5-A591-9DFFCD9A47BF}"/>
              </a:ext>
            </a:extLst>
          </p:cNvPr>
          <p:cNvSpPr/>
          <p:nvPr/>
        </p:nvSpPr>
        <p:spPr>
          <a:xfrm>
            <a:off x="4734368" y="2869095"/>
            <a:ext cx="2564296" cy="2365513"/>
          </a:xfrm>
          <a:prstGeom prst="roundRect">
            <a:avLst>
              <a:gd name="adj" fmla="val 3158"/>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C65573-FCA5-CA32-D910-DF2210309989}"/>
              </a:ext>
            </a:extLst>
          </p:cNvPr>
          <p:cNvSpPr/>
          <p:nvPr/>
        </p:nvSpPr>
        <p:spPr>
          <a:xfrm>
            <a:off x="7785652" y="2869095"/>
            <a:ext cx="2564296" cy="2365513"/>
          </a:xfrm>
          <a:prstGeom prst="roundRect">
            <a:avLst>
              <a:gd name="adj" fmla="val 3158"/>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2B47556-97E2-BABE-62C2-1BF55EBB81BB}"/>
              </a:ext>
            </a:extLst>
          </p:cNvPr>
          <p:cNvSpPr/>
          <p:nvPr/>
        </p:nvSpPr>
        <p:spPr>
          <a:xfrm>
            <a:off x="1526486" y="2389900"/>
            <a:ext cx="8993888" cy="612936"/>
          </a:xfrm>
          <a:prstGeom prst="roundRect">
            <a:avLst>
              <a:gd name="adj" fmla="val 0"/>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9EABF27-4C6A-67C6-E68A-AA3FD0C3A6D3}"/>
              </a:ext>
            </a:extLst>
          </p:cNvPr>
          <p:cNvSpPr txBox="1"/>
          <p:nvPr/>
        </p:nvSpPr>
        <p:spPr>
          <a:xfrm>
            <a:off x="3471869" y="2477627"/>
            <a:ext cx="4998346"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a:ea typeface="+mn-ea"/>
                <a:cs typeface="+mn-cs"/>
              </a:rPr>
              <a:t>Organizational Ambidexterity</a:t>
            </a:r>
          </a:p>
        </p:txBody>
      </p:sp>
      <p:sp>
        <p:nvSpPr>
          <p:cNvPr id="18" name="TextBox 17">
            <a:extLst>
              <a:ext uri="{FF2B5EF4-FFF2-40B4-BE49-F238E27FC236}">
                <a16:creationId xmlns:a16="http://schemas.microsoft.com/office/drawing/2014/main" id="{15851C51-9BB9-4B2E-8183-49BF97C59985}"/>
              </a:ext>
            </a:extLst>
          </p:cNvPr>
          <p:cNvSpPr txBox="1"/>
          <p:nvPr/>
        </p:nvSpPr>
        <p:spPr>
          <a:xfrm>
            <a:off x="1681369" y="3349676"/>
            <a:ext cx="2478136" cy="707886"/>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Arial"/>
                <a:ea typeface="+mn-ea"/>
                <a:cs typeface="+mn-cs"/>
              </a:rPr>
              <a:t>Exploit value generation</a:t>
            </a:r>
          </a:p>
        </p:txBody>
      </p:sp>
      <p:sp>
        <p:nvSpPr>
          <p:cNvPr id="19" name="TextBox 18">
            <a:extLst>
              <a:ext uri="{FF2B5EF4-FFF2-40B4-BE49-F238E27FC236}">
                <a16:creationId xmlns:a16="http://schemas.microsoft.com/office/drawing/2014/main" id="{AB72C361-6E2A-DAFC-6BBB-CFE757D4FB45}"/>
              </a:ext>
            </a:extLst>
          </p:cNvPr>
          <p:cNvSpPr txBox="1"/>
          <p:nvPr/>
        </p:nvSpPr>
        <p:spPr>
          <a:xfrm>
            <a:off x="4732653" y="3349676"/>
            <a:ext cx="2478136" cy="707886"/>
          </a:xfrm>
          <a:prstGeom prst="rect">
            <a:avLst/>
          </a:prstGeom>
          <a:noFill/>
        </p:spPr>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kumimoji="0" sz="2000" b="1" i="0" u="none" strike="noStrike" cap="none" spc="0" normalizeH="0" baseline="0">
                <a:ln>
                  <a:noFill/>
                </a:ln>
                <a:effectLst/>
                <a:uLnTx/>
                <a:uFillTx/>
                <a:latin typeface="Arial"/>
              </a:defRPr>
            </a:lvl1pPr>
          </a:lstStyle>
          <a:p>
            <a:r>
              <a:rPr lang="en-US" dirty="0"/>
              <a:t>Drive operational excellence </a:t>
            </a:r>
          </a:p>
        </p:txBody>
      </p:sp>
      <p:sp>
        <p:nvSpPr>
          <p:cNvPr id="20" name="TextBox 19">
            <a:extLst>
              <a:ext uri="{FF2B5EF4-FFF2-40B4-BE49-F238E27FC236}">
                <a16:creationId xmlns:a16="http://schemas.microsoft.com/office/drawing/2014/main" id="{B8C1CB0B-11FC-0210-0AC3-3DA6E0DA0A7B}"/>
              </a:ext>
            </a:extLst>
          </p:cNvPr>
          <p:cNvSpPr txBox="1"/>
          <p:nvPr/>
        </p:nvSpPr>
        <p:spPr>
          <a:xfrm>
            <a:off x="7785652" y="3349676"/>
            <a:ext cx="2478136" cy="707886"/>
          </a:xfrm>
          <a:prstGeom prst="rect">
            <a:avLst/>
          </a:prstGeom>
          <a:noFill/>
        </p:spPr>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kumimoji="0" sz="2000" b="1" i="0" u="none" strike="noStrike" cap="none" spc="0" normalizeH="0" baseline="0">
                <a:ln>
                  <a:noFill/>
                </a:ln>
                <a:effectLst/>
                <a:uLnTx/>
                <a:uFillTx/>
                <a:latin typeface="Aria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effectLst/>
                <a:uLnTx/>
                <a:uFillTx/>
                <a:latin typeface="Arial"/>
                <a:ea typeface="+mn-ea"/>
                <a:cs typeface="+mn-cs"/>
              </a:rPr>
              <a:t>Explore new opportunities</a:t>
            </a:r>
          </a:p>
        </p:txBody>
      </p:sp>
      <p:sp>
        <p:nvSpPr>
          <p:cNvPr id="22" name="TextBox 21">
            <a:extLst>
              <a:ext uri="{FF2B5EF4-FFF2-40B4-BE49-F238E27FC236}">
                <a16:creationId xmlns:a16="http://schemas.microsoft.com/office/drawing/2014/main" id="{0A71D081-D362-EF82-7E7C-85EED9EE265C}"/>
              </a:ext>
            </a:extLst>
          </p:cNvPr>
          <p:cNvSpPr txBox="1"/>
          <p:nvPr/>
        </p:nvSpPr>
        <p:spPr>
          <a:xfrm>
            <a:off x="7802482" y="4270585"/>
            <a:ext cx="2478136" cy="523220"/>
          </a:xfrm>
          <a:prstGeom prst="rect">
            <a:avLst/>
          </a:prstGeom>
          <a:noFill/>
        </p:spPr>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kumimoji="0" sz="2000" b="1" i="0" u="none" strike="noStrike" cap="none" spc="0" normalizeH="0" baseline="0">
                <a:ln>
                  <a:noFill/>
                </a:ln>
                <a:effectLst/>
                <a:uLnTx/>
                <a:uFillTx/>
                <a:latin typeface="Aria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effectLst/>
                <a:uLnTx/>
                <a:uFillTx/>
                <a:latin typeface="Arial"/>
                <a:ea typeface="+mn-ea"/>
                <a:cs typeface="+mn-cs"/>
              </a:rPr>
              <a:t>through </a:t>
            </a:r>
            <a:r>
              <a:rPr kumimoji="0" lang="en-US" sz="1400" b="1" i="1" u="none" strike="noStrike" kern="1200" cap="none" spc="0" normalizeH="0" baseline="0" noProof="0" dirty="0">
                <a:ln>
                  <a:noFill/>
                </a:ln>
                <a:effectLst/>
                <a:uLnTx/>
                <a:uFillTx/>
                <a:latin typeface="Arial"/>
                <a:ea typeface="+mn-ea"/>
                <a:cs typeface="+mn-cs"/>
              </a:rPr>
              <a:t>disciplined experimentation</a:t>
            </a:r>
          </a:p>
        </p:txBody>
      </p:sp>
      <p:sp>
        <p:nvSpPr>
          <p:cNvPr id="23" name="TextBox 22">
            <a:extLst>
              <a:ext uri="{FF2B5EF4-FFF2-40B4-BE49-F238E27FC236}">
                <a16:creationId xmlns:a16="http://schemas.microsoft.com/office/drawing/2014/main" id="{555F1908-2F6A-AD8C-851D-6FA8BEF59452}"/>
              </a:ext>
            </a:extLst>
          </p:cNvPr>
          <p:cNvSpPr txBox="1"/>
          <p:nvPr/>
        </p:nvSpPr>
        <p:spPr>
          <a:xfrm>
            <a:off x="4820528" y="4119117"/>
            <a:ext cx="2478136" cy="684803"/>
          </a:xfrm>
          <a:prstGeom prst="rect">
            <a:avLst/>
          </a:prstGeom>
          <a:noFill/>
        </p:spPr>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kumimoji="0" sz="2000" b="1" i="0" u="none" strike="noStrike" cap="none" spc="0" normalizeH="0" baseline="0">
                <a:ln>
                  <a:noFill/>
                </a:ln>
                <a:effectLst/>
                <a:uLnTx/>
                <a:uFillTx/>
                <a:latin typeface="Arial"/>
              </a:defRPr>
            </a:lvl1pPr>
          </a:lstStyle>
          <a:p>
            <a:endParaRPr lang="en-US" sz="1050" dirty="0"/>
          </a:p>
          <a:p>
            <a:r>
              <a:rPr lang="en-US" sz="1400" b="0" i="1" dirty="0"/>
              <a:t>through</a:t>
            </a:r>
            <a:r>
              <a:rPr lang="en-US" sz="1400" i="1" dirty="0"/>
              <a:t> automation          </a:t>
            </a:r>
            <a:r>
              <a:rPr lang="en-US" sz="1400" b="0" i="1" dirty="0"/>
              <a:t>and</a:t>
            </a:r>
            <a:r>
              <a:rPr lang="en-US" sz="1400" i="1" dirty="0"/>
              <a:t> pruning</a:t>
            </a:r>
          </a:p>
        </p:txBody>
      </p:sp>
      <p:sp>
        <p:nvSpPr>
          <p:cNvPr id="24" name="TextBox 23">
            <a:extLst>
              <a:ext uri="{FF2B5EF4-FFF2-40B4-BE49-F238E27FC236}">
                <a16:creationId xmlns:a16="http://schemas.microsoft.com/office/drawing/2014/main" id="{2713F17C-E50E-783B-5150-EA63C0BDB346}"/>
              </a:ext>
            </a:extLst>
          </p:cNvPr>
          <p:cNvSpPr txBox="1"/>
          <p:nvPr/>
        </p:nvSpPr>
        <p:spPr>
          <a:xfrm>
            <a:off x="1724449" y="4287411"/>
            <a:ext cx="2478136" cy="523220"/>
          </a:xfrm>
          <a:prstGeom prst="rect">
            <a:avLst/>
          </a:prstGeom>
          <a:noFill/>
        </p:spPr>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kumimoji="0" sz="2000" b="1" i="0" u="none" strike="noStrike" cap="none" spc="0" normalizeH="0" baseline="0">
                <a:ln>
                  <a:noFill/>
                </a:ln>
                <a:effectLst/>
                <a:uLnTx/>
                <a:uFillTx/>
                <a:latin typeface="Aria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effectLst/>
                <a:uLnTx/>
                <a:uFillTx/>
                <a:latin typeface="Arial"/>
                <a:ea typeface="+mn-ea"/>
                <a:cs typeface="+mn-cs"/>
              </a:rPr>
              <a:t>through relentless  focus on </a:t>
            </a:r>
            <a:r>
              <a:rPr kumimoji="0" lang="en-US" sz="1400" b="1" i="1" u="none" strike="noStrike" kern="1200" cap="none" spc="0" normalizeH="0" baseline="0" noProof="0" dirty="0">
                <a:ln>
                  <a:noFill/>
                </a:ln>
                <a:effectLst/>
                <a:uLnTx/>
                <a:uFillTx/>
                <a:latin typeface="Arial"/>
                <a:ea typeface="+mn-ea"/>
                <a:cs typeface="+mn-cs"/>
              </a:rPr>
              <a:t>scale</a:t>
            </a:r>
            <a:endParaRPr kumimoji="0" lang="en-US" sz="1400" b="1" i="1" u="none" strike="noStrike" kern="1200" cap="none" spc="0" normalizeH="0" baseline="0" noProof="0" dirty="0">
              <a:ln>
                <a:noFill/>
              </a:ln>
              <a:effectLst/>
              <a:uLnTx/>
              <a:uFillTx/>
              <a:latin typeface="Arial"/>
              <a:ea typeface="+mn-ea"/>
              <a:cs typeface="Arial"/>
            </a:endParaRPr>
          </a:p>
        </p:txBody>
      </p:sp>
    </p:spTree>
    <p:extLst>
      <p:ext uri="{BB962C8B-B14F-4D97-AF65-F5344CB8AC3E}">
        <p14:creationId xmlns:p14="http://schemas.microsoft.com/office/powerpoint/2010/main" val="7766587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bbVie AME Presentation Template 160118">
  <a:themeElements>
    <a:clrScheme name="Custom 9">
      <a:dk1>
        <a:srgbClr val="081538"/>
      </a:dk1>
      <a:lt1>
        <a:srgbClr val="FFFFFF"/>
      </a:lt1>
      <a:dk2>
        <a:srgbClr val="081538"/>
      </a:dk2>
      <a:lt2>
        <a:srgbClr val="E0E2E8"/>
      </a:lt2>
      <a:accent1>
        <a:srgbClr val="0033CC"/>
      </a:accent1>
      <a:accent2>
        <a:srgbClr val="21BF97"/>
      </a:accent2>
      <a:accent3>
        <a:srgbClr val="8CEBDB"/>
      </a:accent3>
      <a:accent4>
        <a:srgbClr val="99B7FF"/>
      </a:accent4>
      <a:accent5>
        <a:srgbClr val="E6E8ED"/>
      </a:accent5>
      <a:accent6>
        <a:srgbClr val="E5E9FF"/>
      </a:accent6>
      <a:hlink>
        <a:srgbClr val="FD9740"/>
      </a:hlink>
      <a:folHlink>
        <a:srgbClr val="FEC372"/>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AbbVie AME Presentation Template 160118">
  <a:themeElements>
    <a:clrScheme name="ReVenG">
      <a:dk1>
        <a:srgbClr val="081538"/>
      </a:dk1>
      <a:lt1>
        <a:srgbClr val="FFFFFF"/>
      </a:lt1>
      <a:dk2>
        <a:srgbClr val="081538"/>
      </a:dk2>
      <a:lt2>
        <a:srgbClr val="E0E2E8"/>
      </a:lt2>
      <a:accent1>
        <a:srgbClr val="0F29FF"/>
      </a:accent1>
      <a:accent2>
        <a:srgbClr val="21BF97"/>
      </a:accent2>
      <a:accent3>
        <a:srgbClr val="8CEBDB"/>
      </a:accent3>
      <a:accent4>
        <a:srgbClr val="99B7FF"/>
      </a:accent4>
      <a:accent5>
        <a:srgbClr val="E6E8ED"/>
      </a:accent5>
      <a:accent6>
        <a:srgbClr val="E5E9FF"/>
      </a:accent6>
      <a:hlink>
        <a:srgbClr val="FD9740"/>
      </a:hlink>
      <a:folHlink>
        <a:srgbClr val="FEC372"/>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e7f4be5-2218-4869-9689-6834e64690ba">
      <Terms xmlns="http://schemas.microsoft.com/office/infopath/2007/PartnerControls"/>
    </lcf76f155ced4ddcb4097134ff3c332f>
    <SharedWithUsers xmlns="0196cbd6-ad55-41fb-8df2-dd511281b857">
      <UserInfo>
        <DisplayName>Shabestari, Omid</DisplayName>
        <AccountId>6</AccountId>
        <AccountType/>
      </UserInfo>
      <UserInfo>
        <DisplayName>Breyette, Thierry A</DisplayName>
        <AccountId>11</AccountId>
        <AccountType/>
      </UserInfo>
      <UserInfo>
        <DisplayName>Carter, Emily</DisplayName>
        <AccountId>9</AccountId>
        <AccountType/>
      </UserInfo>
      <UserInfo>
        <DisplayName>Nair, Radhesh</DisplayName>
        <AccountId>13</AccountId>
        <AccountType/>
      </UserInfo>
      <UserInfo>
        <DisplayName>Sweet, Cassandra</DisplayName>
        <AccountId>19</AccountId>
        <AccountType/>
      </UserInfo>
      <UserInfo>
        <DisplayName>Worrall, Alicia</DisplayName>
        <AccountId>20</AccountId>
        <AccountType/>
      </UserInfo>
      <UserInfo>
        <DisplayName>Karim, Numan</DisplayName>
        <AccountId>21</AccountId>
        <AccountType/>
      </UserInfo>
      <UserInfo>
        <DisplayName>Xu, Yilin</DisplayName>
        <AccountId>22</AccountId>
        <AccountType/>
      </UserInfo>
      <UserInfo>
        <DisplayName>Reynolds, Erin</DisplayName>
        <AccountId>23</AccountId>
        <AccountType/>
      </UserInfo>
      <UserInfo>
        <DisplayName>Dibb, William</DisplayName>
        <AccountId>24</AccountId>
        <AccountType/>
      </UserInfo>
      <UserInfo>
        <DisplayName>Larsen, Daniel L</DisplayName>
        <AccountId>25</AccountId>
        <AccountType/>
      </UserInfo>
      <UserInfo>
        <DisplayName>Whelton, Kieran F</DisplayName>
        <AccountId>26</AccountId>
        <AccountType/>
      </UserInfo>
      <UserInfo>
        <DisplayName>Parekh, Kunehi</DisplayName>
        <AccountId>27</AccountId>
        <AccountType/>
      </UserInfo>
      <UserInfo>
        <DisplayName>O'Donnell, Kevin M</DisplayName>
        <AccountId>28</AccountId>
        <AccountType/>
      </UserInfo>
      <UserInfo>
        <DisplayName>Holyszko, Eleanor</DisplayName>
        <AccountId>29</AccountId>
        <AccountType/>
      </UserInfo>
      <UserInfo>
        <DisplayName>Katta, Nareen</DisplayName>
        <AccountId>10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43B2E2F6B21E64A95709121D5C7F363" ma:contentTypeVersion="10" ma:contentTypeDescription="Create a new document." ma:contentTypeScope="" ma:versionID="e66c6d5d10c77fe6982b0edf3d025aaa">
  <xsd:schema xmlns:xsd="http://www.w3.org/2001/XMLSchema" xmlns:xs="http://www.w3.org/2001/XMLSchema" xmlns:p="http://schemas.microsoft.com/office/2006/metadata/properties" xmlns:ns2="de7f4be5-2218-4869-9689-6834e64690ba" xmlns:ns3="0196cbd6-ad55-41fb-8df2-dd511281b857" targetNamespace="http://schemas.microsoft.com/office/2006/metadata/properties" ma:root="true" ma:fieldsID="d46b6926ccec60a6cde9834f5697f9cc" ns2:_="" ns3:_="">
    <xsd:import namespace="de7f4be5-2218-4869-9689-6834e64690ba"/>
    <xsd:import namespace="0196cbd6-ad55-41fb-8df2-dd511281b85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7f4be5-2218-4869-9689-6834e64690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53c2da0-965e-4c49-9e20-3f755483406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96cbd6-ad55-41fb-8df2-dd511281b85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0F3A28-5A35-4035-9559-B5EA928281DA}">
  <ds:schemaRefs>
    <ds:schemaRef ds:uri="http://purl.org/dc/elements/1.1/"/>
    <ds:schemaRef ds:uri="http://schemas.microsoft.com/office/2006/documentManagement/types"/>
    <ds:schemaRef ds:uri="http://schemas.openxmlformats.org/package/2006/metadata/core-properties"/>
    <ds:schemaRef ds:uri="0196cbd6-ad55-41fb-8df2-dd511281b857"/>
    <ds:schemaRef ds:uri="http://schemas.microsoft.com/office/infopath/2007/PartnerControls"/>
    <ds:schemaRef ds:uri="http://purl.org/dc/terms/"/>
    <ds:schemaRef ds:uri="http://purl.org/dc/dcmitype/"/>
    <ds:schemaRef ds:uri="de7f4be5-2218-4869-9689-6834e64690ba"/>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2625F05-30FD-4CB0-A441-063EE70A5DFE}">
  <ds:schemaRefs>
    <ds:schemaRef ds:uri="0196cbd6-ad55-41fb-8df2-dd511281b857"/>
    <ds:schemaRef ds:uri="de7f4be5-2218-4869-9689-6834e64690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1D6740-ECCD-4773-9612-1CAA699409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323</TotalTime>
  <Words>4260</Words>
  <Application>Microsoft Office PowerPoint</Application>
  <PresentationFormat>Widescreen</PresentationFormat>
  <Paragraphs>567</Paragraphs>
  <Slides>34</Slides>
  <Notes>1</Notes>
  <HiddenSlides>16</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2" baseType="lpstr">
      <vt:lpstr>-apple-system</vt:lpstr>
      <vt:lpstr>Arial</vt:lpstr>
      <vt:lpstr>Calibri</vt:lpstr>
      <vt:lpstr>Quire Sans</vt:lpstr>
      <vt:lpstr>Wingdings</vt:lpstr>
      <vt:lpstr>AbbVie AME Presentation Template 160118</vt:lpstr>
      <vt:lpstr>AbbVie AME Presentation Template 160118</vt:lpstr>
      <vt:lpstr>think-cell Slide</vt:lpstr>
      <vt:lpstr> DSA Strategy Discussion with Andy  18 Apr 2024</vt:lpstr>
      <vt:lpstr>Idea in brief</vt:lpstr>
      <vt:lpstr>Robust organizational integration and depth will unlock opportunities across PCM continuum and can create significant strategic advantage</vt:lpstr>
      <vt:lpstr>R&amp;D wide current capabilities and future possibilities</vt:lpstr>
      <vt:lpstr>How do we get there?</vt:lpstr>
      <vt:lpstr>What does it take?</vt:lpstr>
      <vt:lpstr>Appendix</vt:lpstr>
      <vt:lpstr>PowerPoint Presentation</vt:lpstr>
      <vt:lpstr>DSA Strategy</vt:lpstr>
      <vt:lpstr>DSA Impact Measurement Framework </vt:lpstr>
      <vt:lpstr>PowerPoint Presentation</vt:lpstr>
      <vt:lpstr>Evolution Strategy for Data Science &amp; Analytics in Global Therapeutics</vt:lpstr>
      <vt:lpstr>Evolution Strategy for Data Science &amp; Analytics in Global Therapeutics: Strengthen Integration Across Functions </vt:lpstr>
      <vt:lpstr>Evolution Strategy for Data Science &amp; Analytics in Global Therapeutics: Expand Scope and Scale of Data Applications</vt:lpstr>
      <vt:lpstr>Evolution Strategy for Data Science &amp; Analytics in Global Therapeutics: Advanced Technology  </vt:lpstr>
      <vt:lpstr>Evolution Strategy for Data Science &amp; Analytics in Global Therapeutics: Leadership in Data Governance &amp; Ethics</vt:lpstr>
      <vt:lpstr>Evolution Strategy for Data Science &amp; Analytics in Global Therapeutics: Talent Development and Thought Leadership</vt:lpstr>
      <vt:lpstr>Evolution Strategy for Data Science &amp; Analytics in Global Therapeutics: Measurable Impact and Continuous Improvement</vt:lpstr>
      <vt:lpstr>Idea in brief</vt:lpstr>
      <vt:lpstr>Robust organizational integration and depth will unlock opportunities across PCM continuum and can create significant strategic advantage</vt:lpstr>
      <vt:lpstr>What does it take?</vt:lpstr>
      <vt:lpstr>How do we get there?</vt:lpstr>
      <vt:lpstr>R&amp;D wide current capabilities and future possibilities</vt:lpstr>
      <vt:lpstr>PowerPoint Presentation</vt:lpstr>
      <vt:lpstr>DSA Strategy</vt:lpstr>
      <vt:lpstr>DSA Impact Measurement Framework </vt:lpstr>
      <vt:lpstr>PowerPoint Presentation</vt:lpstr>
      <vt:lpstr>Evolution Strategy for Data Science &amp; Analytics in Global Therapeutics</vt:lpstr>
      <vt:lpstr>Evolution Strategy for Data Science &amp; Analytics in Global Therapeutics: Strengthen Integration Across Functions </vt:lpstr>
      <vt:lpstr>Evolution Strategy for Data Science &amp; Analytics in Global Therapeutics: Expand Scope and Scale of Data Applications</vt:lpstr>
      <vt:lpstr>Evolution Strategy for Data Science &amp; Analytics in Global Therapeutics: Advanced Technology  </vt:lpstr>
      <vt:lpstr>Evolution Strategy for Data Science &amp; Analytics in Global Therapeutics: Leadership in Data Governance &amp; Ethics</vt:lpstr>
      <vt:lpstr>Evolution Strategy for Data Science &amp; Analytics in Global Therapeutics: Talent Development and Thought Leadership</vt:lpstr>
      <vt:lpstr>Evolution Strategy for Data Science &amp; Analytics in Global Therapeutics: Measurable Impact and Continuous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AbbVie</dc:creator>
  <cp:lastModifiedBy>Rahul Suryawanshi</cp:lastModifiedBy>
  <cp:revision>4</cp:revision>
  <cp:lastPrinted>2024-01-25T23:37:58Z</cp:lastPrinted>
  <dcterms:created xsi:type="dcterms:W3CDTF">2017-12-21T17:28:03Z</dcterms:created>
  <dcterms:modified xsi:type="dcterms:W3CDTF">2024-04-16T16:22:04Z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0x010100543B2E2F6B21E64A95709121D5C7F363</vt:lpwstr>
  </property>
</Properties>
</file>