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42" r:id="rId3"/>
    <p:sldId id="354" r:id="rId4"/>
    <p:sldId id="355" r:id="rId5"/>
    <p:sldId id="357" r:id="rId6"/>
    <p:sldId id="358" r:id="rId7"/>
    <p:sldId id="359" r:id="rId8"/>
    <p:sldId id="360" r:id="rId9"/>
    <p:sldId id="3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54BCB6-2E5F-4702-9539-DA2511EB47DC}" v="79" dt="2024-05-30T12:45:57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05531-2AB3-4E0A-B5D3-76BBD3DC388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81D35-8097-41A6-9A5F-CC55E09D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5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711C10-233D-DA48-A5CB-9365BBABB6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81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711C10-233D-DA48-A5CB-9365BBABB6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03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711C10-233D-DA48-A5CB-9365BBABB6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476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711C10-233D-DA48-A5CB-9365BBABB6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58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711C10-233D-DA48-A5CB-9365BBABB6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50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711C10-233D-DA48-A5CB-9365BBABB6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117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711C10-233D-DA48-A5CB-9365BBABB6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1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E074-8E60-0324-6D9E-1F5072D91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0570E-6F73-2968-4847-81A19F761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4F38D-EFB9-6152-A9B7-7C14BBCA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26B6-1D3F-4ADE-BE39-F57740370C2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07FEC-27DF-BFDB-6813-D84B7B86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1335-9C82-5022-277C-F9610D39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9C2-AD1E-4070-A02B-9DFF2BBB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883F-E162-389D-EFA8-66C8837C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5A7EB-DBD1-D8B8-2504-CC8200E40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2EB9-7095-7E28-0105-E6069BE2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26B6-1D3F-4ADE-BE39-F57740370C2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01B8-9D00-5B7B-A072-02C2013D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FE72-8207-9672-D5A6-3FF67793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9C2-AD1E-4070-A02B-9DFF2BBB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11549-3170-3AE8-7D7A-C7AAC0A7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0ADD4-9744-2CE5-5EEB-1BD5FE689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7E83B-A987-C3C1-E4A8-29636C72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26B6-1D3F-4ADE-BE39-F57740370C2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41E89-1A32-ECF2-F05D-C37862C0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9706-FB0F-ED96-CF57-47FCF386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9C2-AD1E-4070-A02B-9DFF2BBB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9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48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82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9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29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14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5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5091-905E-9E22-688B-83CCE6D0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2BBE0-799C-1DCF-625D-064E424F2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BB6D-E1FE-A0AA-29E9-3C9375F6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26B6-1D3F-4ADE-BE39-F57740370C2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004B-44DC-63D0-5F43-248CB7E6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6549-7777-F5E0-2D04-2603530E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9C2-AD1E-4070-A02B-9DFF2BBB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54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42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54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4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0D76-7B24-FEDB-F08B-65BA71FE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C970E-FD5F-C501-3DCE-F766AF40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B648B-5EA4-0621-4E97-B184E030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26B6-1D3F-4ADE-BE39-F57740370C2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69736-41B2-6296-8A5E-D72F1B55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B7CFF-9628-7609-B70B-995F572D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9C2-AD1E-4070-A02B-9DFF2BBB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1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0720-F0DD-297D-4254-739B5B6C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DF51A-4492-10CC-8818-AEF90640A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6314-C329-A219-5210-07E831777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E5E37-D3E2-DCBA-1261-9CD33F09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26B6-1D3F-4ADE-BE39-F57740370C2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C5382-78F0-F623-63C6-0801E2F9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C9617-6456-840D-5CF9-74989CA5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9C2-AD1E-4070-A02B-9DFF2BBB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4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4330-14BF-46CE-9F93-F588E109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5FB30-9717-1528-6501-F79EC72B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6D2A1-B5F7-C415-0AB6-0BEC08D69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548B1-5BB6-A275-F11F-DE08659D6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72A30-5B65-3772-7437-C3F77D40E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4CF09-67D4-100C-C2C2-6C413FEB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26B6-1D3F-4ADE-BE39-F57740370C2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837FF-56A8-994E-EFF3-B28DDF44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471E6-D0BF-5ABA-1F4D-66C9CBD3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9C2-AD1E-4070-A02B-9DFF2BBB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7C87-6688-BFDC-4411-0F6BEC09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F7EF5-EB45-0FAB-55A9-4EBAEA99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26B6-1D3F-4ADE-BE39-F57740370C2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16A7C-BBF1-D2C5-5E6A-4897F023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29D23-46B2-291F-1E8E-5129D2BB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9C2-AD1E-4070-A02B-9DFF2BBB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6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0FB1C-3F01-1BC8-9C46-A1198F96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26B6-1D3F-4ADE-BE39-F57740370C2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71D9B-7D45-03D5-43DF-10C0F247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E56F8-1393-9173-37DA-00128E42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9C2-AD1E-4070-A02B-9DFF2BBB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6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5059-FD65-8AAF-203E-DEE2EAC6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FCA7-8096-29EB-4D41-8F4BC3B5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055D2-A881-7664-EAC8-B48B3260C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A5909-8181-3B14-DD93-6CD7E8B0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26B6-1D3F-4ADE-BE39-F57740370C2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B85D7-5274-E6AE-DBC6-E769A0D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1AA1D-8DDE-78B7-F9F3-DC4F3D09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9C2-AD1E-4070-A02B-9DFF2BBB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17B2-A066-23AA-8982-89C08EDC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C3B4D-531D-3DC9-F0DB-45B962E15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FE892-8A21-34B3-8A5F-D7B851C9B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F074-A290-002A-DF6E-4585EE43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26B6-1D3F-4ADE-BE39-F57740370C2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0FEFF-3C4F-AAF9-F610-308D9B0E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7C442-CA25-9DC9-EA4F-BBC9B4C2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9C2-AD1E-4070-A02B-9DFF2BBB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AE660-4C48-FDAC-B978-409624F0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995EF-149A-79D0-7C43-D952DD625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45CD-3613-A178-AB2E-3F42D4F85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2C26B6-1D3F-4ADE-BE39-F57740370C2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83F69-EA83-7906-F015-8E6157FCA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B80CF-B095-C39E-1421-66E054848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B39C2-AD1E-4070-A02B-9DFF2BBB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5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40000"/>
              </a:schemeClr>
            </a:gs>
            <a:gs pos="100000">
              <a:schemeClr val="bg1">
                <a:lumMod val="7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E756-E947-FD4A-8A23-D2C983A1A8BD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3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harepointmaven.com/different-types-of-columns-in-a-sharepoint-list-and-library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owerusers.microsoft.com/t5/Building-Power-Apps/Retrieve-data-from-a-SharePoint-list-into-a-canvas-app/td-p/2422488" TargetMode="External"/><Relationship Id="rId5" Type="http://schemas.openxmlformats.org/officeDocument/2006/relationships/hyperlink" Target="https://rapidcircle.com/powerapps-fetching-data-from-a-sharepoint-list/" TargetMode="Externa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powerusers.microsoft.com/t5/Power-Apps-Community-Blog/Horizontal-Scroll-in-Vertical-Gallery/ba-p/1570070" TargetMode="Externa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hyperlink" Target="https://www.youtube.com/embed/6KlI1iZ_KD0?si=4kgAMVqi9kN56gs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www.c-sharpcorner.com/blogs/cascading-dropdown-in-powerapps" TargetMode="External"/><Relationship Id="rId4" Type="http://schemas.openxmlformats.org/officeDocument/2006/relationships/slide" Target="slide2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embed/A5IHtZ9rcpg?si=JFmgyU42fjh3H2y_" TargetMode="Externa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embed/jd4lIXOC65E?si=vIB0iiViYFtJgTjg" TargetMode="Externa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owerusers.microsoft.com/t5/Building-Power-Apps/How-to-send-email-from-combo-box-with-data-sources-from/td-p/1519884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atthewdevaney.com/power-apps-send-email-using-outlook-the-complete-guide/#:~:text=Email%20To%20Using%20A%20People%20Picker,-When%20sending%20an&amp;text=Replace%20the%20txt_EmailTo%20text%20input,the%20combo%20box%20to%20true." TargetMode="Externa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1AE65A14-F267-A448-B5E0-4329D1561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105" y="255512"/>
            <a:ext cx="4997547" cy="6042008"/>
          </a:xfrm>
          <a:prstGeom prst="rect">
            <a:avLst/>
          </a:prstGeom>
        </p:spPr>
      </p:pic>
      <p:sp>
        <p:nvSpPr>
          <p:cNvPr id="34" name="Rectangle 7">
            <a:extLst>
              <a:ext uri="{FF2B5EF4-FFF2-40B4-BE49-F238E27FC236}">
                <a16:creationId xmlns:a16="http://schemas.microsoft.com/office/drawing/2014/main" id="{0671204C-72BF-9849-8945-77D03A477E75}"/>
              </a:ext>
            </a:extLst>
          </p:cNvPr>
          <p:cNvSpPr/>
          <p:nvPr/>
        </p:nvSpPr>
        <p:spPr>
          <a:xfrm>
            <a:off x="0" y="6479366"/>
            <a:ext cx="12192000" cy="384048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710 h 524646"/>
              <a:gd name="connsiteX1" fmla="*/ 11054576 w 12192000"/>
              <a:gd name="connsiteY1" fmla="*/ 539 h 524646"/>
              <a:gd name="connsiteX2" fmla="*/ 11296185 w 12192000"/>
              <a:gd name="connsiteY2" fmla="*/ 160375 h 524646"/>
              <a:gd name="connsiteX3" fmla="*/ 11784284 w 12192000"/>
              <a:gd name="connsiteY3" fmla="*/ 0 h 524646"/>
              <a:gd name="connsiteX4" fmla="*/ 12192000 w 12192000"/>
              <a:gd name="connsiteY4" fmla="*/ 3710 h 524646"/>
              <a:gd name="connsiteX5" fmla="*/ 12192000 w 12192000"/>
              <a:gd name="connsiteY5" fmla="*/ 524646 h 524646"/>
              <a:gd name="connsiteX6" fmla="*/ 0 w 12192000"/>
              <a:gd name="connsiteY6" fmla="*/ 524646 h 524646"/>
              <a:gd name="connsiteX7" fmla="*/ 0 w 12192000"/>
              <a:gd name="connsiteY7" fmla="*/ 3710 h 52464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72609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825559 w 12192000"/>
              <a:gd name="connsiteY2" fmla="*/ 3719 h 524107"/>
              <a:gd name="connsiteX3" fmla="*/ 12192000 w 12192000"/>
              <a:gd name="connsiteY3" fmla="*/ 3171 h 524107"/>
              <a:gd name="connsiteX4" fmla="*/ 12192000 w 12192000"/>
              <a:gd name="connsiteY4" fmla="*/ 524107 h 524107"/>
              <a:gd name="connsiteX5" fmla="*/ 0 w 12192000"/>
              <a:gd name="connsiteY5" fmla="*/ 524107 h 524107"/>
              <a:gd name="connsiteX6" fmla="*/ 0 w 12192000"/>
              <a:gd name="connsiteY6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20936">
                <a:moveTo>
                  <a:pt x="0" y="0"/>
                </a:moveTo>
                <a:lnTo>
                  <a:pt x="12192000" y="0"/>
                </a:lnTo>
                <a:lnTo>
                  <a:pt x="12192000" y="520936"/>
                </a:lnTo>
                <a:lnTo>
                  <a:pt x="0" y="5209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E65CF26C-52F9-344A-ACC9-09D07DE0977D}"/>
              </a:ext>
            </a:extLst>
          </p:cNvPr>
          <p:cNvSpPr/>
          <p:nvPr/>
        </p:nvSpPr>
        <p:spPr>
          <a:xfrm>
            <a:off x="11793977" y="6479366"/>
            <a:ext cx="397211" cy="384048"/>
          </a:xfrm>
          <a:prstGeom prst="parallelogram">
            <a:avLst>
              <a:gd name="adj" fmla="val 65219"/>
            </a:avLst>
          </a:prstGeom>
          <a:solidFill>
            <a:srgbClr val="F0A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5002CF0-EA59-CE43-9D0C-B9955C66D425}"/>
              </a:ext>
            </a:extLst>
          </p:cNvPr>
          <p:cNvSpPr txBox="1"/>
          <p:nvPr/>
        </p:nvSpPr>
        <p:spPr>
          <a:xfrm>
            <a:off x="552992" y="1801243"/>
            <a:ext cx="11221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PROJECT LESSONS LEARNED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02D8FA-97A9-1F4C-B19E-615D761DF0CF}"/>
              </a:ext>
            </a:extLst>
          </p:cNvPr>
          <p:cNvSpPr txBox="1"/>
          <p:nvPr/>
        </p:nvSpPr>
        <p:spPr>
          <a:xfrm>
            <a:off x="552992" y="2983645"/>
            <a:ext cx="81380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PowerApps M20-178 PoC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05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/30/2024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 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3131A8-9212-A843-9129-EE771E22C0FA}"/>
              </a:ext>
            </a:extLst>
          </p:cNvPr>
          <p:cNvCxnSpPr>
            <a:cxnSpLocks/>
          </p:cNvCxnSpPr>
          <p:nvPr/>
        </p:nvCxnSpPr>
        <p:spPr>
          <a:xfrm>
            <a:off x="552992" y="2632087"/>
            <a:ext cx="11070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E54CD1D-7C87-854A-A663-C5B43BFBDEB4}"/>
              </a:ext>
            </a:extLst>
          </p:cNvPr>
          <p:cNvSpPr txBox="1"/>
          <p:nvPr/>
        </p:nvSpPr>
        <p:spPr>
          <a:xfrm>
            <a:off x="8019841" y="2815456"/>
            <a:ext cx="3172076" cy="3172076"/>
          </a:xfrm>
          <a:prstGeom prst="ellipse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 w="31750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026" name="Picture 2" descr="Summit Bajracharya | Page 4 of 5 | Microsoft Power Platform Engineer">
            <a:extLst>
              <a:ext uri="{FF2B5EF4-FFF2-40B4-BE49-F238E27FC236}">
                <a16:creationId xmlns:a16="http://schemas.microsoft.com/office/drawing/2014/main" id="{424FD0F2-3663-EC84-CF7D-4B148CE41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419" y="3356098"/>
            <a:ext cx="2090791" cy="209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58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219503DE-DA47-8548-A6B3-EDAA57B7A8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984907" y="606991"/>
            <a:ext cx="4997547" cy="6042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PROJECT REPORT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F8312F4-008A-8B46-B9CC-E4456F84C996}"/>
              </a:ext>
            </a:extLst>
          </p:cNvPr>
          <p:cNvSpPr/>
          <p:nvPr/>
        </p:nvSpPr>
        <p:spPr>
          <a:xfrm>
            <a:off x="0" y="6479366"/>
            <a:ext cx="12192000" cy="384048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710 h 524646"/>
              <a:gd name="connsiteX1" fmla="*/ 11054576 w 12192000"/>
              <a:gd name="connsiteY1" fmla="*/ 539 h 524646"/>
              <a:gd name="connsiteX2" fmla="*/ 11296185 w 12192000"/>
              <a:gd name="connsiteY2" fmla="*/ 160375 h 524646"/>
              <a:gd name="connsiteX3" fmla="*/ 11784284 w 12192000"/>
              <a:gd name="connsiteY3" fmla="*/ 0 h 524646"/>
              <a:gd name="connsiteX4" fmla="*/ 12192000 w 12192000"/>
              <a:gd name="connsiteY4" fmla="*/ 3710 h 524646"/>
              <a:gd name="connsiteX5" fmla="*/ 12192000 w 12192000"/>
              <a:gd name="connsiteY5" fmla="*/ 524646 h 524646"/>
              <a:gd name="connsiteX6" fmla="*/ 0 w 12192000"/>
              <a:gd name="connsiteY6" fmla="*/ 524646 h 524646"/>
              <a:gd name="connsiteX7" fmla="*/ 0 w 12192000"/>
              <a:gd name="connsiteY7" fmla="*/ 3710 h 52464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72609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825559 w 12192000"/>
              <a:gd name="connsiteY2" fmla="*/ 3719 h 524107"/>
              <a:gd name="connsiteX3" fmla="*/ 12192000 w 12192000"/>
              <a:gd name="connsiteY3" fmla="*/ 3171 h 524107"/>
              <a:gd name="connsiteX4" fmla="*/ 12192000 w 12192000"/>
              <a:gd name="connsiteY4" fmla="*/ 524107 h 524107"/>
              <a:gd name="connsiteX5" fmla="*/ 0 w 12192000"/>
              <a:gd name="connsiteY5" fmla="*/ 524107 h 524107"/>
              <a:gd name="connsiteX6" fmla="*/ 0 w 12192000"/>
              <a:gd name="connsiteY6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20936">
                <a:moveTo>
                  <a:pt x="0" y="0"/>
                </a:moveTo>
                <a:lnTo>
                  <a:pt x="12192000" y="0"/>
                </a:lnTo>
                <a:lnTo>
                  <a:pt x="12192000" y="520936"/>
                </a:lnTo>
                <a:lnTo>
                  <a:pt x="0" y="5209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A162E46-AFAD-E846-BF5C-F20FF11EA0EF}"/>
              </a:ext>
            </a:extLst>
          </p:cNvPr>
          <p:cNvSpPr/>
          <p:nvPr/>
        </p:nvSpPr>
        <p:spPr>
          <a:xfrm>
            <a:off x="11793977" y="6479366"/>
            <a:ext cx="397211" cy="384048"/>
          </a:xfrm>
          <a:prstGeom prst="parallelogram">
            <a:avLst>
              <a:gd name="adj" fmla="val 65219"/>
            </a:avLst>
          </a:prstGeom>
          <a:solidFill>
            <a:srgbClr val="F0A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D49A6-86F7-B744-828A-D7C1D9D15D8C}"/>
              </a:ext>
            </a:extLst>
          </p:cNvPr>
          <p:cNvSpPr txBox="1"/>
          <p:nvPr/>
        </p:nvSpPr>
        <p:spPr>
          <a:xfrm>
            <a:off x="5294376" y="6477000"/>
            <a:ext cx="64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PowerApps M20-178 PoC | LESSONS LEARNED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760FD-6E50-FD4F-B597-7E228EDE51FD}"/>
              </a:ext>
            </a:extLst>
          </p:cNvPr>
          <p:cNvSpPr txBox="1"/>
          <p:nvPr/>
        </p:nvSpPr>
        <p:spPr>
          <a:xfrm>
            <a:off x="367748" y="248400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Lessons learned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228105-4E93-5547-9BEF-E95CD9F56261}"/>
              </a:ext>
            </a:extLst>
          </p:cNvPr>
          <p:cNvSpPr txBox="1"/>
          <p:nvPr/>
        </p:nvSpPr>
        <p:spPr>
          <a:xfrm>
            <a:off x="704385" y="1418520"/>
            <a:ext cx="36772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Fetching Data from </a:t>
            </a:r>
            <a:r>
              <a:rPr lang="en-US" sz="1600" b="1" dirty="0">
                <a:solidFill>
                  <a:srgbClr val="44546A"/>
                </a:solidFill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S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harePoint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 list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4ED905-7DF4-7E45-815D-8A6F50BD2A35}"/>
              </a:ext>
            </a:extLst>
          </p:cNvPr>
          <p:cNvSpPr txBox="1"/>
          <p:nvPr/>
        </p:nvSpPr>
        <p:spPr>
          <a:xfrm>
            <a:off x="817947" y="2733945"/>
            <a:ext cx="297142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Creating dynamic gallery with horizontal scroll</a:t>
            </a:r>
          </a:p>
        </p:txBody>
      </p:sp>
      <p:sp>
        <p:nvSpPr>
          <p:cNvPr id="44" name="TextBox 43">
            <a:hlinkClick r:id="rId4" action="ppaction://hlinksldjump"/>
            <a:extLst>
              <a:ext uri="{FF2B5EF4-FFF2-40B4-BE49-F238E27FC236}">
                <a16:creationId xmlns:a16="http://schemas.microsoft.com/office/drawing/2014/main" id="{FD3A13C4-E78F-724D-BF30-9B4138762961}"/>
              </a:ext>
            </a:extLst>
          </p:cNvPr>
          <p:cNvSpPr txBox="1"/>
          <p:nvPr/>
        </p:nvSpPr>
        <p:spPr>
          <a:xfrm>
            <a:off x="304279" y="2327399"/>
            <a:ext cx="526106" cy="1010533"/>
          </a:xfrm>
          <a:prstGeom prst="rect">
            <a:avLst/>
          </a:prstGeom>
          <a:noFill/>
        </p:spPr>
        <p:txBody>
          <a:bodyPr wrap="none" tIns="32004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Montserrat Light" charset="0"/>
                <a:cs typeface="Montserrat Light" charset="0"/>
              </a:rPr>
              <a:t>2</a:t>
            </a:r>
          </a:p>
        </p:txBody>
      </p:sp>
      <p:sp>
        <p:nvSpPr>
          <p:cNvPr id="45" name="TextBox 44">
            <a:hlinkClick r:id="rId5" action="ppaction://hlinksldjump"/>
            <a:extLst>
              <a:ext uri="{FF2B5EF4-FFF2-40B4-BE49-F238E27FC236}">
                <a16:creationId xmlns:a16="http://schemas.microsoft.com/office/drawing/2014/main" id="{160EF463-7BA4-C140-B281-29D544D6376D}"/>
              </a:ext>
            </a:extLst>
          </p:cNvPr>
          <p:cNvSpPr txBox="1"/>
          <p:nvPr/>
        </p:nvSpPr>
        <p:spPr>
          <a:xfrm>
            <a:off x="304278" y="3663164"/>
            <a:ext cx="526106" cy="1010533"/>
          </a:xfrm>
          <a:prstGeom prst="rect">
            <a:avLst/>
          </a:prstGeom>
          <a:noFill/>
        </p:spPr>
        <p:txBody>
          <a:bodyPr wrap="none" tIns="32004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Montserrat Light" charset="0"/>
                <a:cs typeface="Montserrat Light" charset="0"/>
              </a:rPr>
              <a:t>3</a:t>
            </a:r>
          </a:p>
        </p:txBody>
      </p:sp>
      <p:sp>
        <p:nvSpPr>
          <p:cNvPr id="46" name="TextBox 45">
            <a:hlinkClick r:id="rId6" action="ppaction://hlinksldjump"/>
            <a:extLst>
              <a:ext uri="{FF2B5EF4-FFF2-40B4-BE49-F238E27FC236}">
                <a16:creationId xmlns:a16="http://schemas.microsoft.com/office/drawing/2014/main" id="{92054AB8-EBC5-1047-AD46-31E6D065CA45}"/>
              </a:ext>
            </a:extLst>
          </p:cNvPr>
          <p:cNvSpPr txBox="1"/>
          <p:nvPr/>
        </p:nvSpPr>
        <p:spPr>
          <a:xfrm>
            <a:off x="304278" y="968339"/>
            <a:ext cx="526106" cy="1010533"/>
          </a:xfrm>
          <a:prstGeom prst="rect">
            <a:avLst/>
          </a:prstGeom>
          <a:noFill/>
        </p:spPr>
        <p:txBody>
          <a:bodyPr wrap="none" tIns="32004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Montserrat Light" charset="0"/>
                <a:cs typeface="Montserrat Light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48BEE3-A974-DC4E-9E9C-1EE7CFD5EF06}"/>
              </a:ext>
            </a:extLst>
          </p:cNvPr>
          <p:cNvSpPr txBox="1"/>
          <p:nvPr/>
        </p:nvSpPr>
        <p:spPr>
          <a:xfrm>
            <a:off x="847843" y="3977397"/>
            <a:ext cx="3096079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44546A"/>
                </a:solidFill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More than 50+ filters with cascading and sorting functionalities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ntury Gothic" panose="020B0502020202020204" pitchFamily="34" charset="0"/>
              <a:ea typeface="Montserrat Bold" charset="0"/>
              <a:cs typeface="Montserrat Bold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E0CE3B-1B24-344F-9D20-0D3E26721F3A}"/>
              </a:ext>
            </a:extLst>
          </p:cNvPr>
          <p:cNvSpPr txBox="1"/>
          <p:nvPr/>
        </p:nvSpPr>
        <p:spPr>
          <a:xfrm>
            <a:off x="847843" y="5335546"/>
            <a:ext cx="273688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44546A"/>
                </a:solidFill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Form with limited number of fields to be enabled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ntury Gothic" panose="020B0502020202020204" pitchFamily="34" charset="0"/>
              <a:ea typeface="Montserrat Bold" charset="0"/>
              <a:cs typeface="Montserrat Bold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8A1D8F-ED63-8F48-B9E4-4BDDDF9B48AB}"/>
              </a:ext>
            </a:extLst>
          </p:cNvPr>
          <p:cNvSpPr txBox="1"/>
          <p:nvPr/>
        </p:nvSpPr>
        <p:spPr>
          <a:xfrm>
            <a:off x="4850519" y="1320670"/>
            <a:ext cx="3578246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Comment feature with fetch user and time</a:t>
            </a:r>
          </a:p>
        </p:txBody>
      </p:sp>
      <p:sp>
        <p:nvSpPr>
          <p:cNvPr id="53" name="TextBox 52">
            <a:hlinkClick r:id="rId6" action="ppaction://hlinksldjump"/>
            <a:extLst>
              <a:ext uri="{FF2B5EF4-FFF2-40B4-BE49-F238E27FC236}">
                <a16:creationId xmlns:a16="http://schemas.microsoft.com/office/drawing/2014/main" id="{BDA40E49-45E7-A744-88C0-12BC470C236A}"/>
              </a:ext>
            </a:extLst>
          </p:cNvPr>
          <p:cNvSpPr txBox="1"/>
          <p:nvPr/>
        </p:nvSpPr>
        <p:spPr>
          <a:xfrm>
            <a:off x="4381676" y="2327399"/>
            <a:ext cx="526106" cy="1010533"/>
          </a:xfrm>
          <a:prstGeom prst="rect">
            <a:avLst/>
          </a:prstGeom>
          <a:noFill/>
        </p:spPr>
        <p:txBody>
          <a:bodyPr wrap="none" tIns="32004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Montserrat Light" charset="0"/>
                <a:cs typeface="Montserrat Light" charset="0"/>
              </a:rPr>
              <a:t>6</a:t>
            </a:r>
          </a:p>
        </p:txBody>
      </p:sp>
      <p:sp>
        <p:nvSpPr>
          <p:cNvPr id="55" name="TextBox 54">
            <a:hlinkClick r:id="rId7" action="ppaction://hlinksldjump"/>
            <a:extLst>
              <a:ext uri="{FF2B5EF4-FFF2-40B4-BE49-F238E27FC236}">
                <a16:creationId xmlns:a16="http://schemas.microsoft.com/office/drawing/2014/main" id="{86746B7D-B52D-4941-A37D-E63B673D5DEE}"/>
              </a:ext>
            </a:extLst>
          </p:cNvPr>
          <p:cNvSpPr txBox="1"/>
          <p:nvPr/>
        </p:nvSpPr>
        <p:spPr>
          <a:xfrm>
            <a:off x="4381675" y="968339"/>
            <a:ext cx="526106" cy="1010533"/>
          </a:xfrm>
          <a:prstGeom prst="rect">
            <a:avLst/>
          </a:prstGeom>
          <a:noFill/>
        </p:spPr>
        <p:txBody>
          <a:bodyPr wrap="none" tIns="32004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Montserrat Light" charset="0"/>
                <a:cs typeface="Montserrat Light" charset="0"/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8CE68B-2DD7-474E-83C7-F737670A8372}"/>
              </a:ext>
            </a:extLst>
          </p:cNvPr>
          <p:cNvSpPr txBox="1"/>
          <p:nvPr/>
        </p:nvSpPr>
        <p:spPr>
          <a:xfrm>
            <a:off x="4874004" y="2595175"/>
            <a:ext cx="3118895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Email feature to send those comments to the fetched users</a:t>
            </a:r>
          </a:p>
        </p:txBody>
      </p:sp>
      <p:sp>
        <p:nvSpPr>
          <p:cNvPr id="64" name="TextBox 63">
            <a:hlinkClick r:id="rId8" action="ppaction://hlinksldjump"/>
            <a:extLst>
              <a:ext uri="{FF2B5EF4-FFF2-40B4-BE49-F238E27FC236}">
                <a16:creationId xmlns:a16="http://schemas.microsoft.com/office/drawing/2014/main" id="{D29DD01A-13BF-744A-9B64-9D86AC88EDDE}"/>
              </a:ext>
            </a:extLst>
          </p:cNvPr>
          <p:cNvSpPr txBox="1"/>
          <p:nvPr/>
        </p:nvSpPr>
        <p:spPr>
          <a:xfrm>
            <a:off x="304278" y="4925907"/>
            <a:ext cx="526106" cy="1010533"/>
          </a:xfrm>
          <a:prstGeom prst="rect">
            <a:avLst/>
          </a:prstGeom>
          <a:noFill/>
        </p:spPr>
        <p:txBody>
          <a:bodyPr wrap="none" tIns="32004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Montserrat Light" charset="0"/>
                <a:cs typeface="Montserrat Light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214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219503DE-DA47-8548-A6B3-EDAA57B7A8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984907" y="606991"/>
            <a:ext cx="4997547" cy="6042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PROJECT REPORT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F8312F4-008A-8B46-B9CC-E4456F84C996}"/>
              </a:ext>
            </a:extLst>
          </p:cNvPr>
          <p:cNvSpPr/>
          <p:nvPr/>
        </p:nvSpPr>
        <p:spPr>
          <a:xfrm>
            <a:off x="0" y="6479366"/>
            <a:ext cx="12192000" cy="384048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710 h 524646"/>
              <a:gd name="connsiteX1" fmla="*/ 11054576 w 12192000"/>
              <a:gd name="connsiteY1" fmla="*/ 539 h 524646"/>
              <a:gd name="connsiteX2" fmla="*/ 11296185 w 12192000"/>
              <a:gd name="connsiteY2" fmla="*/ 160375 h 524646"/>
              <a:gd name="connsiteX3" fmla="*/ 11784284 w 12192000"/>
              <a:gd name="connsiteY3" fmla="*/ 0 h 524646"/>
              <a:gd name="connsiteX4" fmla="*/ 12192000 w 12192000"/>
              <a:gd name="connsiteY4" fmla="*/ 3710 h 524646"/>
              <a:gd name="connsiteX5" fmla="*/ 12192000 w 12192000"/>
              <a:gd name="connsiteY5" fmla="*/ 524646 h 524646"/>
              <a:gd name="connsiteX6" fmla="*/ 0 w 12192000"/>
              <a:gd name="connsiteY6" fmla="*/ 524646 h 524646"/>
              <a:gd name="connsiteX7" fmla="*/ 0 w 12192000"/>
              <a:gd name="connsiteY7" fmla="*/ 3710 h 52464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72609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825559 w 12192000"/>
              <a:gd name="connsiteY2" fmla="*/ 3719 h 524107"/>
              <a:gd name="connsiteX3" fmla="*/ 12192000 w 12192000"/>
              <a:gd name="connsiteY3" fmla="*/ 3171 h 524107"/>
              <a:gd name="connsiteX4" fmla="*/ 12192000 w 12192000"/>
              <a:gd name="connsiteY4" fmla="*/ 524107 h 524107"/>
              <a:gd name="connsiteX5" fmla="*/ 0 w 12192000"/>
              <a:gd name="connsiteY5" fmla="*/ 524107 h 524107"/>
              <a:gd name="connsiteX6" fmla="*/ 0 w 12192000"/>
              <a:gd name="connsiteY6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20936">
                <a:moveTo>
                  <a:pt x="0" y="0"/>
                </a:moveTo>
                <a:lnTo>
                  <a:pt x="12192000" y="0"/>
                </a:lnTo>
                <a:lnTo>
                  <a:pt x="12192000" y="520936"/>
                </a:lnTo>
                <a:lnTo>
                  <a:pt x="0" y="5209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A162E46-AFAD-E846-BF5C-F20FF11EA0EF}"/>
              </a:ext>
            </a:extLst>
          </p:cNvPr>
          <p:cNvSpPr/>
          <p:nvPr/>
        </p:nvSpPr>
        <p:spPr>
          <a:xfrm>
            <a:off x="11793977" y="6479366"/>
            <a:ext cx="397211" cy="384048"/>
          </a:xfrm>
          <a:prstGeom prst="parallelogram">
            <a:avLst>
              <a:gd name="adj" fmla="val 65219"/>
            </a:avLst>
          </a:prstGeom>
          <a:solidFill>
            <a:srgbClr val="F0A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D49A6-86F7-B744-828A-D7C1D9D15D8C}"/>
              </a:ext>
            </a:extLst>
          </p:cNvPr>
          <p:cNvSpPr txBox="1"/>
          <p:nvPr/>
        </p:nvSpPr>
        <p:spPr>
          <a:xfrm>
            <a:off x="5294376" y="6477000"/>
            <a:ext cx="64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PowerApps M20-178 PoC | LESSONS LEARNED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F1F58-DD20-7626-EA77-F13B38FEA84A}"/>
              </a:ext>
            </a:extLst>
          </p:cNvPr>
          <p:cNvSpPr txBox="1"/>
          <p:nvPr/>
        </p:nvSpPr>
        <p:spPr>
          <a:xfrm>
            <a:off x="729143" y="406936"/>
            <a:ext cx="5366857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Fetching Data from </a:t>
            </a:r>
            <a:r>
              <a:rPr lang="en-US" sz="2000" b="1" dirty="0">
                <a:solidFill>
                  <a:srgbClr val="44546A"/>
                </a:solidFill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S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harePoint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 list</a:t>
            </a:r>
          </a:p>
        </p:txBody>
      </p:sp>
      <p:sp>
        <p:nvSpPr>
          <p:cNvPr id="10" name="TextBox 9">
            <a:hlinkClick r:id="rId4" action="ppaction://hlinksldjump"/>
            <a:extLst>
              <a:ext uri="{FF2B5EF4-FFF2-40B4-BE49-F238E27FC236}">
                <a16:creationId xmlns:a16="http://schemas.microsoft.com/office/drawing/2014/main" id="{40A89017-10ED-1F29-ABCC-BEE7FAE2815C}"/>
              </a:ext>
            </a:extLst>
          </p:cNvPr>
          <p:cNvSpPr txBox="1"/>
          <p:nvPr/>
        </p:nvSpPr>
        <p:spPr>
          <a:xfrm>
            <a:off x="130403" y="-14755"/>
            <a:ext cx="526106" cy="1010533"/>
          </a:xfrm>
          <a:prstGeom prst="rect">
            <a:avLst/>
          </a:prstGeom>
          <a:noFill/>
        </p:spPr>
        <p:txBody>
          <a:bodyPr wrap="none" tIns="32004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Montserrat Light" charset="0"/>
                <a:cs typeface="Montserrat Light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A61C0-FABA-3A40-334C-6E7A83D97226}"/>
              </a:ext>
            </a:extLst>
          </p:cNvPr>
          <p:cNvSpPr txBox="1"/>
          <p:nvPr/>
        </p:nvSpPr>
        <p:spPr>
          <a:xfrm>
            <a:off x="709699" y="1335929"/>
            <a:ext cx="6565509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We have learned to clean the data and Push it to the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Sharepoint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 list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we have researched more on the format of each columns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0CB6EA-166D-70F0-EA30-ECB7E4EC0175}"/>
              </a:ext>
            </a:extLst>
          </p:cNvPr>
          <p:cNvSpPr txBox="1"/>
          <p:nvPr/>
        </p:nvSpPr>
        <p:spPr>
          <a:xfrm>
            <a:off x="729143" y="2898603"/>
            <a:ext cx="7460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https://rapidcircle.com/powerapps-fetching-data-from-a-sharepoint-list/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54EC7-0682-A72C-44CE-6D02C9B490C0}"/>
              </a:ext>
            </a:extLst>
          </p:cNvPr>
          <p:cNvSpPr txBox="1"/>
          <p:nvPr/>
        </p:nvSpPr>
        <p:spPr>
          <a:xfrm>
            <a:off x="729143" y="3541809"/>
            <a:ext cx="7460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https://powerusers.microsoft.com/t5/Building-Power-Apps/Retrieve-data-from-a-SharePoint-list-into-a-canvas-app/td-p/2422488</a:t>
            </a:r>
            <a:endParaRPr lang="en-US" dirty="0"/>
          </a:p>
        </p:txBody>
      </p:sp>
      <p:pic>
        <p:nvPicPr>
          <p:cNvPr id="1026" name="Picture 2" descr="Create SharePoint List Archives - Office 365 for IT Pros">
            <a:extLst>
              <a:ext uri="{FF2B5EF4-FFF2-40B4-BE49-F238E27FC236}">
                <a16:creationId xmlns:a16="http://schemas.microsoft.com/office/drawing/2014/main" id="{9B550A1A-25E9-E0D0-EDFD-F985A1D73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808" y="1401572"/>
            <a:ext cx="2994061" cy="299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C55D4D-96FE-BC87-F841-F79E697CAEC1}"/>
              </a:ext>
            </a:extLst>
          </p:cNvPr>
          <p:cNvSpPr txBox="1"/>
          <p:nvPr/>
        </p:nvSpPr>
        <p:spPr>
          <a:xfrm>
            <a:off x="729143" y="4646680"/>
            <a:ext cx="7217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https://sharepointmaven.com/different-types-of-columns-in-a-sharepoint-list-and-library/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7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219503DE-DA47-8548-A6B3-EDAA57B7A8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984907" y="606991"/>
            <a:ext cx="4997547" cy="6042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PROJECT REPORT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F8312F4-008A-8B46-B9CC-E4456F84C996}"/>
              </a:ext>
            </a:extLst>
          </p:cNvPr>
          <p:cNvSpPr/>
          <p:nvPr/>
        </p:nvSpPr>
        <p:spPr>
          <a:xfrm>
            <a:off x="0" y="6479366"/>
            <a:ext cx="12192000" cy="384048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710 h 524646"/>
              <a:gd name="connsiteX1" fmla="*/ 11054576 w 12192000"/>
              <a:gd name="connsiteY1" fmla="*/ 539 h 524646"/>
              <a:gd name="connsiteX2" fmla="*/ 11296185 w 12192000"/>
              <a:gd name="connsiteY2" fmla="*/ 160375 h 524646"/>
              <a:gd name="connsiteX3" fmla="*/ 11784284 w 12192000"/>
              <a:gd name="connsiteY3" fmla="*/ 0 h 524646"/>
              <a:gd name="connsiteX4" fmla="*/ 12192000 w 12192000"/>
              <a:gd name="connsiteY4" fmla="*/ 3710 h 524646"/>
              <a:gd name="connsiteX5" fmla="*/ 12192000 w 12192000"/>
              <a:gd name="connsiteY5" fmla="*/ 524646 h 524646"/>
              <a:gd name="connsiteX6" fmla="*/ 0 w 12192000"/>
              <a:gd name="connsiteY6" fmla="*/ 524646 h 524646"/>
              <a:gd name="connsiteX7" fmla="*/ 0 w 12192000"/>
              <a:gd name="connsiteY7" fmla="*/ 3710 h 52464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72609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825559 w 12192000"/>
              <a:gd name="connsiteY2" fmla="*/ 3719 h 524107"/>
              <a:gd name="connsiteX3" fmla="*/ 12192000 w 12192000"/>
              <a:gd name="connsiteY3" fmla="*/ 3171 h 524107"/>
              <a:gd name="connsiteX4" fmla="*/ 12192000 w 12192000"/>
              <a:gd name="connsiteY4" fmla="*/ 524107 h 524107"/>
              <a:gd name="connsiteX5" fmla="*/ 0 w 12192000"/>
              <a:gd name="connsiteY5" fmla="*/ 524107 h 524107"/>
              <a:gd name="connsiteX6" fmla="*/ 0 w 12192000"/>
              <a:gd name="connsiteY6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20936">
                <a:moveTo>
                  <a:pt x="0" y="0"/>
                </a:moveTo>
                <a:lnTo>
                  <a:pt x="12192000" y="0"/>
                </a:lnTo>
                <a:lnTo>
                  <a:pt x="12192000" y="520936"/>
                </a:lnTo>
                <a:lnTo>
                  <a:pt x="0" y="5209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A162E46-AFAD-E846-BF5C-F20FF11EA0EF}"/>
              </a:ext>
            </a:extLst>
          </p:cNvPr>
          <p:cNvSpPr/>
          <p:nvPr/>
        </p:nvSpPr>
        <p:spPr>
          <a:xfrm>
            <a:off x="11793977" y="6479366"/>
            <a:ext cx="397211" cy="384048"/>
          </a:xfrm>
          <a:prstGeom prst="parallelogram">
            <a:avLst>
              <a:gd name="adj" fmla="val 65219"/>
            </a:avLst>
          </a:prstGeom>
          <a:solidFill>
            <a:srgbClr val="F0A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D49A6-86F7-B744-828A-D7C1D9D15D8C}"/>
              </a:ext>
            </a:extLst>
          </p:cNvPr>
          <p:cNvSpPr txBox="1"/>
          <p:nvPr/>
        </p:nvSpPr>
        <p:spPr>
          <a:xfrm>
            <a:off x="5294376" y="6477000"/>
            <a:ext cx="64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PowerApps M20-178 PoC | LESSONS LEARNED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F1F58-DD20-7626-EA77-F13B38FEA84A}"/>
              </a:ext>
            </a:extLst>
          </p:cNvPr>
          <p:cNvSpPr txBox="1"/>
          <p:nvPr/>
        </p:nvSpPr>
        <p:spPr>
          <a:xfrm>
            <a:off x="729143" y="406936"/>
            <a:ext cx="6473041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Creating dynamic gallery with horizontal scroll</a:t>
            </a:r>
          </a:p>
        </p:txBody>
      </p:sp>
      <p:sp>
        <p:nvSpPr>
          <p:cNvPr id="10" name="TextBox 9">
            <a:hlinkClick r:id="rId4" action="ppaction://hlinksldjump"/>
            <a:extLst>
              <a:ext uri="{FF2B5EF4-FFF2-40B4-BE49-F238E27FC236}">
                <a16:creationId xmlns:a16="http://schemas.microsoft.com/office/drawing/2014/main" id="{40A89017-10ED-1F29-ABCC-BEE7FAE2815C}"/>
              </a:ext>
            </a:extLst>
          </p:cNvPr>
          <p:cNvSpPr txBox="1"/>
          <p:nvPr/>
        </p:nvSpPr>
        <p:spPr>
          <a:xfrm>
            <a:off x="130403" y="-14755"/>
            <a:ext cx="526106" cy="1010533"/>
          </a:xfrm>
          <a:prstGeom prst="rect">
            <a:avLst/>
          </a:prstGeom>
          <a:noFill/>
        </p:spPr>
        <p:txBody>
          <a:bodyPr wrap="none" tIns="32004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002060"/>
                </a:solidFill>
                <a:latin typeface="Century Gothic" panose="020B0502020202020204" pitchFamily="34" charset="0"/>
                <a:ea typeface="Montserrat Light" charset="0"/>
                <a:cs typeface="Montserrat Light" charset="0"/>
              </a:rPr>
              <a:t>2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A61C0-FABA-3A40-334C-6E7A83D97226}"/>
              </a:ext>
            </a:extLst>
          </p:cNvPr>
          <p:cNvSpPr txBox="1"/>
          <p:nvPr/>
        </p:nvSpPr>
        <p:spPr>
          <a:xfrm>
            <a:off x="709699" y="1058931"/>
            <a:ext cx="6944548" cy="175432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We have found that the data has more than 50 columns, to make it scrollable to users we have created a Vertical gallery and a horizontal container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ntury Gothic" panose="020B0502020202020204" pitchFamily="34" charset="0"/>
              <a:ea typeface="Montserrat Bold" charset="0"/>
              <a:cs typeface="Montserrat Bold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we have researched on making it responsive and scrollable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0CB6EA-166D-70F0-EA30-ECB7E4EC0175}"/>
              </a:ext>
            </a:extLst>
          </p:cNvPr>
          <p:cNvSpPr txBox="1"/>
          <p:nvPr/>
        </p:nvSpPr>
        <p:spPr>
          <a:xfrm>
            <a:off x="725282" y="3429000"/>
            <a:ext cx="7996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https://powerusers.microsoft.com/t5/Power-Apps-Community-Blog/Horizontal-Scroll-in-Vertical-Gallery/ba-p/1570070</a:t>
            </a:r>
            <a:endParaRPr lang="en-US" dirty="0"/>
          </a:p>
        </p:txBody>
      </p:sp>
      <p:pic>
        <p:nvPicPr>
          <p:cNvPr id="2052" name="Picture 4" descr="Power Apps | LinkedIn">
            <a:extLst>
              <a:ext uri="{FF2B5EF4-FFF2-40B4-BE49-F238E27FC236}">
                <a16:creationId xmlns:a16="http://schemas.microsoft.com/office/drawing/2014/main" id="{6E6C8827-7DD4-92FF-DC02-EEF251A1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974" y="628846"/>
            <a:ext cx="2919412" cy="160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E88C8A-08A1-65D8-0D84-93835B34C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6687" y="2528611"/>
            <a:ext cx="1505899" cy="1527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225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219503DE-DA47-8548-A6B3-EDAA57B7A8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984907" y="606991"/>
            <a:ext cx="4997547" cy="6042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PROJECT REPORT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F8312F4-008A-8B46-B9CC-E4456F84C996}"/>
              </a:ext>
            </a:extLst>
          </p:cNvPr>
          <p:cNvSpPr/>
          <p:nvPr/>
        </p:nvSpPr>
        <p:spPr>
          <a:xfrm>
            <a:off x="0" y="6479366"/>
            <a:ext cx="12192000" cy="384048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710 h 524646"/>
              <a:gd name="connsiteX1" fmla="*/ 11054576 w 12192000"/>
              <a:gd name="connsiteY1" fmla="*/ 539 h 524646"/>
              <a:gd name="connsiteX2" fmla="*/ 11296185 w 12192000"/>
              <a:gd name="connsiteY2" fmla="*/ 160375 h 524646"/>
              <a:gd name="connsiteX3" fmla="*/ 11784284 w 12192000"/>
              <a:gd name="connsiteY3" fmla="*/ 0 h 524646"/>
              <a:gd name="connsiteX4" fmla="*/ 12192000 w 12192000"/>
              <a:gd name="connsiteY4" fmla="*/ 3710 h 524646"/>
              <a:gd name="connsiteX5" fmla="*/ 12192000 w 12192000"/>
              <a:gd name="connsiteY5" fmla="*/ 524646 h 524646"/>
              <a:gd name="connsiteX6" fmla="*/ 0 w 12192000"/>
              <a:gd name="connsiteY6" fmla="*/ 524646 h 524646"/>
              <a:gd name="connsiteX7" fmla="*/ 0 w 12192000"/>
              <a:gd name="connsiteY7" fmla="*/ 3710 h 52464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72609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825559 w 12192000"/>
              <a:gd name="connsiteY2" fmla="*/ 3719 h 524107"/>
              <a:gd name="connsiteX3" fmla="*/ 12192000 w 12192000"/>
              <a:gd name="connsiteY3" fmla="*/ 3171 h 524107"/>
              <a:gd name="connsiteX4" fmla="*/ 12192000 w 12192000"/>
              <a:gd name="connsiteY4" fmla="*/ 524107 h 524107"/>
              <a:gd name="connsiteX5" fmla="*/ 0 w 12192000"/>
              <a:gd name="connsiteY5" fmla="*/ 524107 h 524107"/>
              <a:gd name="connsiteX6" fmla="*/ 0 w 12192000"/>
              <a:gd name="connsiteY6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20936">
                <a:moveTo>
                  <a:pt x="0" y="0"/>
                </a:moveTo>
                <a:lnTo>
                  <a:pt x="12192000" y="0"/>
                </a:lnTo>
                <a:lnTo>
                  <a:pt x="12192000" y="520936"/>
                </a:lnTo>
                <a:lnTo>
                  <a:pt x="0" y="5209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A162E46-AFAD-E846-BF5C-F20FF11EA0EF}"/>
              </a:ext>
            </a:extLst>
          </p:cNvPr>
          <p:cNvSpPr/>
          <p:nvPr/>
        </p:nvSpPr>
        <p:spPr>
          <a:xfrm>
            <a:off x="11793977" y="6479366"/>
            <a:ext cx="397211" cy="384048"/>
          </a:xfrm>
          <a:prstGeom prst="parallelogram">
            <a:avLst>
              <a:gd name="adj" fmla="val 65219"/>
            </a:avLst>
          </a:prstGeom>
          <a:solidFill>
            <a:srgbClr val="F0A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D49A6-86F7-B744-828A-D7C1D9D15D8C}"/>
              </a:ext>
            </a:extLst>
          </p:cNvPr>
          <p:cNvSpPr txBox="1"/>
          <p:nvPr/>
        </p:nvSpPr>
        <p:spPr>
          <a:xfrm>
            <a:off x="5294376" y="6477000"/>
            <a:ext cx="64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PowerApps M20-178 PoC | LESSONS LEARNED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F1F58-DD20-7626-EA77-F13B38FEA84A}"/>
              </a:ext>
            </a:extLst>
          </p:cNvPr>
          <p:cNvSpPr txBox="1"/>
          <p:nvPr/>
        </p:nvSpPr>
        <p:spPr>
          <a:xfrm>
            <a:off x="729143" y="406936"/>
            <a:ext cx="8427544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44546A"/>
                </a:solidFill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More than 50+ filters with cascading and sorting functionalities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ntury Gothic" panose="020B0502020202020204" pitchFamily="34" charset="0"/>
              <a:ea typeface="Montserrat Bold" charset="0"/>
              <a:cs typeface="Montserrat Bold" charset="0"/>
            </a:endParaRPr>
          </a:p>
        </p:txBody>
      </p:sp>
      <p:sp>
        <p:nvSpPr>
          <p:cNvPr id="10" name="TextBox 9">
            <a:hlinkClick r:id="rId4" action="ppaction://hlinksldjump"/>
            <a:extLst>
              <a:ext uri="{FF2B5EF4-FFF2-40B4-BE49-F238E27FC236}">
                <a16:creationId xmlns:a16="http://schemas.microsoft.com/office/drawing/2014/main" id="{40A89017-10ED-1F29-ABCC-BEE7FAE2815C}"/>
              </a:ext>
            </a:extLst>
          </p:cNvPr>
          <p:cNvSpPr txBox="1"/>
          <p:nvPr/>
        </p:nvSpPr>
        <p:spPr>
          <a:xfrm>
            <a:off x="130403" y="-14755"/>
            <a:ext cx="526106" cy="1010533"/>
          </a:xfrm>
          <a:prstGeom prst="rect">
            <a:avLst/>
          </a:prstGeom>
          <a:noFill/>
        </p:spPr>
        <p:txBody>
          <a:bodyPr wrap="none" tIns="32004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Montserrat Light" charset="0"/>
                <a:cs typeface="Montserrat Light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A61C0-FABA-3A40-334C-6E7A83D97226}"/>
              </a:ext>
            </a:extLst>
          </p:cNvPr>
          <p:cNvSpPr txBox="1"/>
          <p:nvPr/>
        </p:nvSpPr>
        <p:spPr>
          <a:xfrm>
            <a:off x="675312" y="1187483"/>
            <a:ext cx="7548275" cy="203132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We have found that the data has more than 50 columns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So</a:t>
            </a:r>
            <a:r>
              <a:rPr lang="en-US" dirty="0">
                <a:solidFill>
                  <a:srgbClr val="44546A"/>
                </a:solidFill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,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we have to create ,cascading and sorting functionalities for all the columns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4546A"/>
                </a:solidFill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We have researched on cascading filters and got an example to cascade 3 filters, similarly , we have replicated up to 68 columns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ntury Gothic" panose="020B0502020202020204" pitchFamily="34" charset="0"/>
              <a:ea typeface="Montserrat Bold" charset="0"/>
              <a:cs typeface="Montserrat Bold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ntury Gothic" panose="020B0502020202020204" pitchFamily="34" charset="0"/>
              <a:ea typeface="Montserrat Bold" charset="0"/>
              <a:cs typeface="Montserrat Bold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0CB6EA-166D-70F0-EA30-ECB7E4EC0175}"/>
              </a:ext>
            </a:extLst>
          </p:cNvPr>
          <p:cNvSpPr txBox="1"/>
          <p:nvPr/>
        </p:nvSpPr>
        <p:spPr>
          <a:xfrm>
            <a:off x="656509" y="3365874"/>
            <a:ext cx="7259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https://www.c-sharpcorner.com/blogs/cascading-dropdown-in-powerapps</a:t>
            </a:r>
            <a:endParaRPr lang="en-US" dirty="0"/>
          </a:p>
        </p:txBody>
      </p:sp>
      <p:pic>
        <p:nvPicPr>
          <p:cNvPr id="2052" name="Picture 4" descr="Power Apps | LinkedIn">
            <a:extLst>
              <a:ext uri="{FF2B5EF4-FFF2-40B4-BE49-F238E27FC236}">
                <a16:creationId xmlns:a16="http://schemas.microsoft.com/office/drawing/2014/main" id="{6E6C8827-7DD4-92FF-DC02-EEF251A1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974" y="628846"/>
            <a:ext cx="2919412" cy="160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A513FE-7B3E-94E5-3BA9-BE7F0C6DDA5F}"/>
              </a:ext>
            </a:extLst>
          </p:cNvPr>
          <p:cNvSpPr txBox="1"/>
          <p:nvPr/>
        </p:nvSpPr>
        <p:spPr>
          <a:xfrm>
            <a:off x="656508" y="4056023"/>
            <a:ext cx="7259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https://www.youtube.com/embed/6KlI1iZ_KD0?si=4kgAMVqi9kN56gsB</a:t>
            </a:r>
            <a:endParaRPr lang="en-US" dirty="0"/>
          </a:p>
        </p:txBody>
      </p:sp>
      <p:pic>
        <p:nvPicPr>
          <p:cNvPr id="3074" name="Picture 2" descr="Az filters sort sorting icon - Download in SVG, PNG, ICO, ICNS">
            <a:extLst>
              <a:ext uri="{FF2B5EF4-FFF2-40B4-BE49-F238E27FC236}">
                <a16:creationId xmlns:a16="http://schemas.microsoft.com/office/drawing/2014/main" id="{8122D61E-0A06-6B4D-1CFC-679BD8C3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408" y="2430954"/>
            <a:ext cx="1377768" cy="137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ter icon - Free download on Iconfinder">
            <a:extLst>
              <a:ext uri="{FF2B5EF4-FFF2-40B4-BE49-F238E27FC236}">
                <a16:creationId xmlns:a16="http://schemas.microsoft.com/office/drawing/2014/main" id="{D220AF9A-BEC3-7383-93C6-BC4EEC7CC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265" y="4293621"/>
            <a:ext cx="1602053" cy="160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93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219503DE-DA47-8548-A6B3-EDAA57B7A8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984907" y="606991"/>
            <a:ext cx="4997547" cy="6042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PROJECT REPORT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F8312F4-008A-8B46-B9CC-E4456F84C996}"/>
              </a:ext>
            </a:extLst>
          </p:cNvPr>
          <p:cNvSpPr/>
          <p:nvPr/>
        </p:nvSpPr>
        <p:spPr>
          <a:xfrm>
            <a:off x="0" y="6479366"/>
            <a:ext cx="12192000" cy="384048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710 h 524646"/>
              <a:gd name="connsiteX1" fmla="*/ 11054576 w 12192000"/>
              <a:gd name="connsiteY1" fmla="*/ 539 h 524646"/>
              <a:gd name="connsiteX2" fmla="*/ 11296185 w 12192000"/>
              <a:gd name="connsiteY2" fmla="*/ 160375 h 524646"/>
              <a:gd name="connsiteX3" fmla="*/ 11784284 w 12192000"/>
              <a:gd name="connsiteY3" fmla="*/ 0 h 524646"/>
              <a:gd name="connsiteX4" fmla="*/ 12192000 w 12192000"/>
              <a:gd name="connsiteY4" fmla="*/ 3710 h 524646"/>
              <a:gd name="connsiteX5" fmla="*/ 12192000 w 12192000"/>
              <a:gd name="connsiteY5" fmla="*/ 524646 h 524646"/>
              <a:gd name="connsiteX6" fmla="*/ 0 w 12192000"/>
              <a:gd name="connsiteY6" fmla="*/ 524646 h 524646"/>
              <a:gd name="connsiteX7" fmla="*/ 0 w 12192000"/>
              <a:gd name="connsiteY7" fmla="*/ 3710 h 52464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72609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825559 w 12192000"/>
              <a:gd name="connsiteY2" fmla="*/ 3719 h 524107"/>
              <a:gd name="connsiteX3" fmla="*/ 12192000 w 12192000"/>
              <a:gd name="connsiteY3" fmla="*/ 3171 h 524107"/>
              <a:gd name="connsiteX4" fmla="*/ 12192000 w 12192000"/>
              <a:gd name="connsiteY4" fmla="*/ 524107 h 524107"/>
              <a:gd name="connsiteX5" fmla="*/ 0 w 12192000"/>
              <a:gd name="connsiteY5" fmla="*/ 524107 h 524107"/>
              <a:gd name="connsiteX6" fmla="*/ 0 w 12192000"/>
              <a:gd name="connsiteY6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20936">
                <a:moveTo>
                  <a:pt x="0" y="0"/>
                </a:moveTo>
                <a:lnTo>
                  <a:pt x="12192000" y="0"/>
                </a:lnTo>
                <a:lnTo>
                  <a:pt x="12192000" y="520936"/>
                </a:lnTo>
                <a:lnTo>
                  <a:pt x="0" y="5209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A162E46-AFAD-E846-BF5C-F20FF11EA0EF}"/>
              </a:ext>
            </a:extLst>
          </p:cNvPr>
          <p:cNvSpPr/>
          <p:nvPr/>
        </p:nvSpPr>
        <p:spPr>
          <a:xfrm>
            <a:off x="11793977" y="6479366"/>
            <a:ext cx="397211" cy="384048"/>
          </a:xfrm>
          <a:prstGeom prst="parallelogram">
            <a:avLst>
              <a:gd name="adj" fmla="val 65219"/>
            </a:avLst>
          </a:prstGeom>
          <a:solidFill>
            <a:srgbClr val="F0A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D49A6-86F7-B744-828A-D7C1D9D15D8C}"/>
              </a:ext>
            </a:extLst>
          </p:cNvPr>
          <p:cNvSpPr txBox="1"/>
          <p:nvPr/>
        </p:nvSpPr>
        <p:spPr>
          <a:xfrm>
            <a:off x="5294376" y="6477000"/>
            <a:ext cx="64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PowerApps M20-178 PoC | LESSONS LEARNED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F1F58-DD20-7626-EA77-F13B38FEA84A}"/>
              </a:ext>
            </a:extLst>
          </p:cNvPr>
          <p:cNvSpPr txBox="1"/>
          <p:nvPr/>
        </p:nvSpPr>
        <p:spPr>
          <a:xfrm>
            <a:off x="729143" y="406936"/>
            <a:ext cx="8427544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44546A"/>
                </a:solidFill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Form with limited number of fields to be enabled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ntury Gothic" panose="020B0502020202020204" pitchFamily="34" charset="0"/>
              <a:ea typeface="Montserrat Bold" charset="0"/>
              <a:cs typeface="Montserrat Bold" charset="0"/>
            </a:endParaRPr>
          </a:p>
        </p:txBody>
      </p:sp>
      <p:sp>
        <p:nvSpPr>
          <p:cNvPr id="10" name="TextBox 9">
            <a:hlinkClick r:id="rId4" action="ppaction://hlinksldjump"/>
            <a:extLst>
              <a:ext uri="{FF2B5EF4-FFF2-40B4-BE49-F238E27FC236}">
                <a16:creationId xmlns:a16="http://schemas.microsoft.com/office/drawing/2014/main" id="{40A89017-10ED-1F29-ABCC-BEE7FAE2815C}"/>
              </a:ext>
            </a:extLst>
          </p:cNvPr>
          <p:cNvSpPr txBox="1"/>
          <p:nvPr/>
        </p:nvSpPr>
        <p:spPr>
          <a:xfrm>
            <a:off x="130403" y="-14755"/>
            <a:ext cx="526106" cy="1010533"/>
          </a:xfrm>
          <a:prstGeom prst="rect">
            <a:avLst/>
          </a:prstGeom>
          <a:noFill/>
        </p:spPr>
        <p:txBody>
          <a:bodyPr wrap="none" tIns="32004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Montserrat Light" charset="0"/>
                <a:cs typeface="Montserrat Light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A61C0-FABA-3A40-334C-6E7A83D97226}"/>
              </a:ext>
            </a:extLst>
          </p:cNvPr>
          <p:cNvSpPr txBox="1"/>
          <p:nvPr/>
        </p:nvSpPr>
        <p:spPr>
          <a:xfrm>
            <a:off x="640687" y="1765454"/>
            <a:ext cx="7548275" cy="175432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We have found that the user should fill only on the selective fields in power apps 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So</a:t>
            </a:r>
            <a:r>
              <a:rPr lang="en-US" dirty="0">
                <a:solidFill>
                  <a:srgbClr val="44546A"/>
                </a:solidFill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, We have found a feature called Display mode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4546A"/>
                </a:solidFill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We have researched based on the display mode to enable user to fill on the particular fields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ntury Gothic" panose="020B0502020202020204" pitchFamily="34" charset="0"/>
              <a:ea typeface="Montserrat Bold" charset="0"/>
              <a:cs typeface="Montserrat Bold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ntury Gothic" panose="020B0502020202020204" pitchFamily="34" charset="0"/>
              <a:ea typeface="Montserrat Bold" charset="0"/>
              <a:cs typeface="Montserrat Bold" charset="0"/>
            </a:endParaRPr>
          </a:p>
        </p:txBody>
      </p:sp>
      <p:pic>
        <p:nvPicPr>
          <p:cNvPr id="2052" name="Picture 4" descr="Power Apps | LinkedIn">
            <a:extLst>
              <a:ext uri="{FF2B5EF4-FFF2-40B4-BE49-F238E27FC236}">
                <a16:creationId xmlns:a16="http://schemas.microsoft.com/office/drawing/2014/main" id="{6E6C8827-7DD4-92FF-DC02-EEF251A1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974" y="628846"/>
            <a:ext cx="2919412" cy="160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D93DAD-C6A7-82AD-7197-8354DEB54622}"/>
              </a:ext>
            </a:extLst>
          </p:cNvPr>
          <p:cNvSpPr txBox="1"/>
          <p:nvPr/>
        </p:nvSpPr>
        <p:spPr>
          <a:xfrm>
            <a:off x="729143" y="4019070"/>
            <a:ext cx="7155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https://www.youtube.com/embed/A5IHtZ9rcpg?si=JFmgyU42fjh3H2y_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3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219503DE-DA47-8548-A6B3-EDAA57B7A8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984907" y="606991"/>
            <a:ext cx="4997547" cy="6042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PROJECT REPORT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F8312F4-008A-8B46-B9CC-E4456F84C996}"/>
              </a:ext>
            </a:extLst>
          </p:cNvPr>
          <p:cNvSpPr/>
          <p:nvPr/>
        </p:nvSpPr>
        <p:spPr>
          <a:xfrm>
            <a:off x="0" y="6479366"/>
            <a:ext cx="12192000" cy="384048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710 h 524646"/>
              <a:gd name="connsiteX1" fmla="*/ 11054576 w 12192000"/>
              <a:gd name="connsiteY1" fmla="*/ 539 h 524646"/>
              <a:gd name="connsiteX2" fmla="*/ 11296185 w 12192000"/>
              <a:gd name="connsiteY2" fmla="*/ 160375 h 524646"/>
              <a:gd name="connsiteX3" fmla="*/ 11784284 w 12192000"/>
              <a:gd name="connsiteY3" fmla="*/ 0 h 524646"/>
              <a:gd name="connsiteX4" fmla="*/ 12192000 w 12192000"/>
              <a:gd name="connsiteY4" fmla="*/ 3710 h 524646"/>
              <a:gd name="connsiteX5" fmla="*/ 12192000 w 12192000"/>
              <a:gd name="connsiteY5" fmla="*/ 524646 h 524646"/>
              <a:gd name="connsiteX6" fmla="*/ 0 w 12192000"/>
              <a:gd name="connsiteY6" fmla="*/ 524646 h 524646"/>
              <a:gd name="connsiteX7" fmla="*/ 0 w 12192000"/>
              <a:gd name="connsiteY7" fmla="*/ 3710 h 52464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72609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825559 w 12192000"/>
              <a:gd name="connsiteY2" fmla="*/ 3719 h 524107"/>
              <a:gd name="connsiteX3" fmla="*/ 12192000 w 12192000"/>
              <a:gd name="connsiteY3" fmla="*/ 3171 h 524107"/>
              <a:gd name="connsiteX4" fmla="*/ 12192000 w 12192000"/>
              <a:gd name="connsiteY4" fmla="*/ 524107 h 524107"/>
              <a:gd name="connsiteX5" fmla="*/ 0 w 12192000"/>
              <a:gd name="connsiteY5" fmla="*/ 524107 h 524107"/>
              <a:gd name="connsiteX6" fmla="*/ 0 w 12192000"/>
              <a:gd name="connsiteY6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20936">
                <a:moveTo>
                  <a:pt x="0" y="0"/>
                </a:moveTo>
                <a:lnTo>
                  <a:pt x="12192000" y="0"/>
                </a:lnTo>
                <a:lnTo>
                  <a:pt x="12192000" y="520936"/>
                </a:lnTo>
                <a:lnTo>
                  <a:pt x="0" y="5209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A162E46-AFAD-E846-BF5C-F20FF11EA0EF}"/>
              </a:ext>
            </a:extLst>
          </p:cNvPr>
          <p:cNvSpPr/>
          <p:nvPr/>
        </p:nvSpPr>
        <p:spPr>
          <a:xfrm>
            <a:off x="11793977" y="6479366"/>
            <a:ext cx="397211" cy="384048"/>
          </a:xfrm>
          <a:prstGeom prst="parallelogram">
            <a:avLst>
              <a:gd name="adj" fmla="val 65219"/>
            </a:avLst>
          </a:prstGeom>
          <a:solidFill>
            <a:srgbClr val="F0A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D49A6-86F7-B744-828A-D7C1D9D15D8C}"/>
              </a:ext>
            </a:extLst>
          </p:cNvPr>
          <p:cNvSpPr txBox="1"/>
          <p:nvPr/>
        </p:nvSpPr>
        <p:spPr>
          <a:xfrm>
            <a:off x="5294376" y="6477000"/>
            <a:ext cx="64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PowerApps M20-178 PoC | LESSONS LEARNED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F1F58-DD20-7626-EA77-F13B38FEA84A}"/>
              </a:ext>
            </a:extLst>
          </p:cNvPr>
          <p:cNvSpPr txBox="1"/>
          <p:nvPr/>
        </p:nvSpPr>
        <p:spPr>
          <a:xfrm>
            <a:off x="729143" y="406936"/>
            <a:ext cx="8427544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Comment feature with fetch people and time</a:t>
            </a:r>
          </a:p>
        </p:txBody>
      </p:sp>
      <p:sp>
        <p:nvSpPr>
          <p:cNvPr id="10" name="TextBox 9">
            <a:hlinkClick r:id="rId4" action="ppaction://hlinksldjump"/>
            <a:extLst>
              <a:ext uri="{FF2B5EF4-FFF2-40B4-BE49-F238E27FC236}">
                <a16:creationId xmlns:a16="http://schemas.microsoft.com/office/drawing/2014/main" id="{40A89017-10ED-1F29-ABCC-BEE7FAE2815C}"/>
              </a:ext>
            </a:extLst>
          </p:cNvPr>
          <p:cNvSpPr txBox="1"/>
          <p:nvPr/>
        </p:nvSpPr>
        <p:spPr>
          <a:xfrm>
            <a:off x="130403" y="-14755"/>
            <a:ext cx="526106" cy="1010533"/>
          </a:xfrm>
          <a:prstGeom prst="rect">
            <a:avLst/>
          </a:prstGeom>
          <a:noFill/>
        </p:spPr>
        <p:txBody>
          <a:bodyPr wrap="none" tIns="32004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002060"/>
                </a:solidFill>
                <a:latin typeface="Century Gothic" panose="020B0502020202020204" pitchFamily="34" charset="0"/>
                <a:ea typeface="Montserrat Light" charset="0"/>
                <a:cs typeface="Montserrat Light" charset="0"/>
              </a:rPr>
              <a:t>5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A61C0-FABA-3A40-334C-6E7A83D97226}"/>
              </a:ext>
            </a:extLst>
          </p:cNvPr>
          <p:cNvSpPr txBox="1"/>
          <p:nvPr/>
        </p:nvSpPr>
        <p:spPr>
          <a:xfrm>
            <a:off x="656509" y="1476519"/>
            <a:ext cx="7548275" cy="14773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We have found that the user needs to fetch people with 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So</a:t>
            </a:r>
            <a:r>
              <a:rPr lang="en-US" dirty="0">
                <a:solidFill>
                  <a:srgbClr val="44546A"/>
                </a:solidFill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, We have made the combo box to fetch people using Microsoft office 365 plugin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4546A"/>
                </a:solidFill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We have researched based on the people picker using Office365 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ntury Gothic" panose="020B0502020202020204" pitchFamily="34" charset="0"/>
              <a:ea typeface="Montserrat Bold" charset="0"/>
              <a:cs typeface="Montserrat Bold" charset="0"/>
            </a:endParaRPr>
          </a:p>
        </p:txBody>
      </p:sp>
      <p:pic>
        <p:nvPicPr>
          <p:cNvPr id="2052" name="Picture 4" descr="Power Apps | LinkedIn">
            <a:extLst>
              <a:ext uri="{FF2B5EF4-FFF2-40B4-BE49-F238E27FC236}">
                <a16:creationId xmlns:a16="http://schemas.microsoft.com/office/drawing/2014/main" id="{6E6C8827-7DD4-92FF-DC02-EEF251A1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484" y="718187"/>
            <a:ext cx="2919412" cy="160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D93DAD-C6A7-82AD-7197-8354DEB54622}"/>
              </a:ext>
            </a:extLst>
          </p:cNvPr>
          <p:cNvSpPr txBox="1"/>
          <p:nvPr/>
        </p:nvSpPr>
        <p:spPr>
          <a:xfrm>
            <a:off x="729143" y="4019070"/>
            <a:ext cx="7155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https://www.youtube.com/embed/jd4lIXOC65E?si=vIB0iiViYFtJgTjg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C6E7B8-708E-0F99-4F91-15FA184CD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4306" y="2320240"/>
            <a:ext cx="4122934" cy="27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8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219503DE-DA47-8548-A6B3-EDAA57B7A8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984907" y="606991"/>
            <a:ext cx="4997547" cy="6042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PROJECT REPORT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F8312F4-008A-8B46-B9CC-E4456F84C996}"/>
              </a:ext>
            </a:extLst>
          </p:cNvPr>
          <p:cNvSpPr/>
          <p:nvPr/>
        </p:nvSpPr>
        <p:spPr>
          <a:xfrm>
            <a:off x="0" y="6479366"/>
            <a:ext cx="12192000" cy="384048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710 h 524646"/>
              <a:gd name="connsiteX1" fmla="*/ 11054576 w 12192000"/>
              <a:gd name="connsiteY1" fmla="*/ 539 h 524646"/>
              <a:gd name="connsiteX2" fmla="*/ 11296185 w 12192000"/>
              <a:gd name="connsiteY2" fmla="*/ 160375 h 524646"/>
              <a:gd name="connsiteX3" fmla="*/ 11784284 w 12192000"/>
              <a:gd name="connsiteY3" fmla="*/ 0 h 524646"/>
              <a:gd name="connsiteX4" fmla="*/ 12192000 w 12192000"/>
              <a:gd name="connsiteY4" fmla="*/ 3710 h 524646"/>
              <a:gd name="connsiteX5" fmla="*/ 12192000 w 12192000"/>
              <a:gd name="connsiteY5" fmla="*/ 524646 h 524646"/>
              <a:gd name="connsiteX6" fmla="*/ 0 w 12192000"/>
              <a:gd name="connsiteY6" fmla="*/ 524646 h 524646"/>
              <a:gd name="connsiteX7" fmla="*/ 0 w 12192000"/>
              <a:gd name="connsiteY7" fmla="*/ 3710 h 52464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72609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825559 w 12192000"/>
              <a:gd name="connsiteY2" fmla="*/ 3719 h 524107"/>
              <a:gd name="connsiteX3" fmla="*/ 12192000 w 12192000"/>
              <a:gd name="connsiteY3" fmla="*/ 3171 h 524107"/>
              <a:gd name="connsiteX4" fmla="*/ 12192000 w 12192000"/>
              <a:gd name="connsiteY4" fmla="*/ 524107 h 524107"/>
              <a:gd name="connsiteX5" fmla="*/ 0 w 12192000"/>
              <a:gd name="connsiteY5" fmla="*/ 524107 h 524107"/>
              <a:gd name="connsiteX6" fmla="*/ 0 w 12192000"/>
              <a:gd name="connsiteY6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20936">
                <a:moveTo>
                  <a:pt x="0" y="0"/>
                </a:moveTo>
                <a:lnTo>
                  <a:pt x="12192000" y="0"/>
                </a:lnTo>
                <a:lnTo>
                  <a:pt x="12192000" y="520936"/>
                </a:lnTo>
                <a:lnTo>
                  <a:pt x="0" y="5209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A162E46-AFAD-E846-BF5C-F20FF11EA0EF}"/>
              </a:ext>
            </a:extLst>
          </p:cNvPr>
          <p:cNvSpPr/>
          <p:nvPr/>
        </p:nvSpPr>
        <p:spPr>
          <a:xfrm>
            <a:off x="11793977" y="6479366"/>
            <a:ext cx="397211" cy="384048"/>
          </a:xfrm>
          <a:prstGeom prst="parallelogram">
            <a:avLst>
              <a:gd name="adj" fmla="val 65219"/>
            </a:avLst>
          </a:prstGeom>
          <a:solidFill>
            <a:srgbClr val="F0A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D49A6-86F7-B744-828A-D7C1D9D15D8C}"/>
              </a:ext>
            </a:extLst>
          </p:cNvPr>
          <p:cNvSpPr txBox="1"/>
          <p:nvPr/>
        </p:nvSpPr>
        <p:spPr>
          <a:xfrm>
            <a:off x="5294376" y="6477000"/>
            <a:ext cx="64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PowerApps M20-178 PoC | LESSONS LEARNED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F1F58-DD20-7626-EA77-F13B38FEA84A}"/>
              </a:ext>
            </a:extLst>
          </p:cNvPr>
          <p:cNvSpPr txBox="1"/>
          <p:nvPr/>
        </p:nvSpPr>
        <p:spPr>
          <a:xfrm>
            <a:off x="729143" y="406936"/>
            <a:ext cx="8427544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Email feature to send those comments to the fetched users</a:t>
            </a:r>
          </a:p>
        </p:txBody>
      </p:sp>
      <p:sp>
        <p:nvSpPr>
          <p:cNvPr id="10" name="TextBox 9">
            <a:hlinkClick r:id="rId4" action="ppaction://hlinksldjump"/>
            <a:extLst>
              <a:ext uri="{FF2B5EF4-FFF2-40B4-BE49-F238E27FC236}">
                <a16:creationId xmlns:a16="http://schemas.microsoft.com/office/drawing/2014/main" id="{40A89017-10ED-1F29-ABCC-BEE7FAE2815C}"/>
              </a:ext>
            </a:extLst>
          </p:cNvPr>
          <p:cNvSpPr txBox="1"/>
          <p:nvPr/>
        </p:nvSpPr>
        <p:spPr>
          <a:xfrm>
            <a:off x="130403" y="-14755"/>
            <a:ext cx="526106" cy="1010533"/>
          </a:xfrm>
          <a:prstGeom prst="rect">
            <a:avLst/>
          </a:prstGeom>
          <a:noFill/>
        </p:spPr>
        <p:txBody>
          <a:bodyPr wrap="none" tIns="32004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002060"/>
                </a:solidFill>
                <a:latin typeface="Century Gothic" panose="020B0502020202020204" pitchFamily="34" charset="0"/>
                <a:ea typeface="Montserrat Light" charset="0"/>
                <a:cs typeface="Montserrat Light" charset="0"/>
              </a:rPr>
              <a:t>6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A61C0-FABA-3A40-334C-6E7A83D97226}"/>
              </a:ext>
            </a:extLst>
          </p:cNvPr>
          <p:cNvSpPr txBox="1"/>
          <p:nvPr/>
        </p:nvSpPr>
        <p:spPr>
          <a:xfrm>
            <a:off x="656509" y="1199521"/>
            <a:ext cx="7548275" cy="203132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We have found that the user needs to send mail to the fetched people with the comments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So</a:t>
            </a:r>
            <a:r>
              <a:rPr lang="en-US" dirty="0">
                <a:solidFill>
                  <a:srgbClr val="44546A"/>
                </a:solidFill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, We have found that this could be possible using Microsoft Outlook plugin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4546A"/>
                </a:solidFill>
                <a:latin typeface="Century Gothic" panose="020B0502020202020204" pitchFamily="34" charset="0"/>
                <a:ea typeface="Montserrat Bold" charset="0"/>
                <a:cs typeface="Montserrat Bold" charset="0"/>
              </a:rPr>
              <a:t>We have researched based on mailing to the fetched people using Microsoft Outlook plugin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ntury Gothic" panose="020B0502020202020204" pitchFamily="34" charset="0"/>
              <a:ea typeface="Montserrat Bold" charset="0"/>
              <a:cs typeface="Montserrat Bold" charset="0"/>
            </a:endParaRPr>
          </a:p>
        </p:txBody>
      </p:sp>
      <p:pic>
        <p:nvPicPr>
          <p:cNvPr id="2052" name="Picture 4" descr="Power Apps | LinkedIn">
            <a:extLst>
              <a:ext uri="{FF2B5EF4-FFF2-40B4-BE49-F238E27FC236}">
                <a16:creationId xmlns:a16="http://schemas.microsoft.com/office/drawing/2014/main" id="{6E6C8827-7DD4-92FF-DC02-EEF251A1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484" y="718187"/>
            <a:ext cx="2919412" cy="160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D93DAD-C6A7-82AD-7197-8354DEB54622}"/>
              </a:ext>
            </a:extLst>
          </p:cNvPr>
          <p:cNvSpPr txBox="1"/>
          <p:nvPr/>
        </p:nvSpPr>
        <p:spPr>
          <a:xfrm>
            <a:off x="537466" y="3188284"/>
            <a:ext cx="7983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https://www.matthewdevaney.com/power-apps-send-email-using-outlook-the-complete-guide/#:~:text=Email%20To%20Using%20A%20People%20Picker,-When%20sending%20an&amp;text=Replace%20the%20txt_EmailTo%20text%20input,the%20combo%20box%20to%20true.</a:t>
            </a:r>
            <a:endParaRPr lang="en-US" dirty="0"/>
          </a:p>
        </p:txBody>
      </p:sp>
      <p:pic>
        <p:nvPicPr>
          <p:cNvPr id="6146" name="Picture 2" descr="Download Microsoft Outlook Logo in SVG Vector or PNG File Format - Logo.wine">
            <a:extLst>
              <a:ext uri="{FF2B5EF4-FFF2-40B4-BE49-F238E27FC236}">
                <a16:creationId xmlns:a16="http://schemas.microsoft.com/office/drawing/2014/main" id="{DEB46F7A-9B34-585B-5F77-EBB876CA3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22" y="2988229"/>
            <a:ext cx="3092521" cy="206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81A622-1A51-2EBE-E5CF-6FA5DE76C048}"/>
              </a:ext>
            </a:extLst>
          </p:cNvPr>
          <p:cNvSpPr txBox="1"/>
          <p:nvPr/>
        </p:nvSpPr>
        <p:spPr>
          <a:xfrm>
            <a:off x="537466" y="4965753"/>
            <a:ext cx="7865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https://powerusers.microsoft.com/t5/Building-Power-Apps/How-to-send-email-from-combo-box-with-data-sources-from/td-p/1519884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6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-Project-Lessons-Learned-Presentation-Template_PowerPoint" id="{869EFF9E-1A64-7F44-852C-FB2E2A3191FE}" vid="{228D0B0A-21D5-B643-B38E-9B9F8AB12AC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598</Words>
  <Application>Microsoft Office PowerPoint</Application>
  <PresentationFormat>Widescreen</PresentationFormat>
  <Paragraphs>82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Century Gothic</vt:lpstr>
      <vt:lpstr>Office Theme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</dc:creator>
  <cp:lastModifiedBy>Rajesh</cp:lastModifiedBy>
  <cp:revision>3</cp:revision>
  <dcterms:created xsi:type="dcterms:W3CDTF">2024-05-21T12:59:57Z</dcterms:created>
  <dcterms:modified xsi:type="dcterms:W3CDTF">2024-05-31T09:36:46Z</dcterms:modified>
</cp:coreProperties>
</file>