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8"/>
  </p:notesMasterIdLst>
  <p:sldIdLst>
    <p:sldId id="256" r:id="rId5"/>
    <p:sldId id="257" r:id="rId6"/>
    <p:sldId id="258" r:id="rId7"/>
  </p:sldIdLst>
  <p:sldSz cx="24387175" cy="13716000"/>
  <p:notesSz cx="13716000" cy="2438717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39" d="100"/>
          <a:sy n="39" d="100"/>
        </p:scale>
        <p:origin x="19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989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image" Target="../media/image1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svg"/><Relationship Id="rId20" Type="http://schemas.openxmlformats.org/officeDocument/2006/relationships/image" Target="../media/image18.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19" Type="http://schemas.openxmlformats.org/officeDocument/2006/relationships/image" Target="../media/image17.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image" Target="../media/image1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2.xml"/><Relationship Id="rId16" Type="http://schemas.openxmlformats.org/officeDocument/2006/relationships/image" Target="../media/image14.svg"/><Relationship Id="rId20" Type="http://schemas.openxmlformats.org/officeDocument/2006/relationships/image" Target="../media/image18.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19" Type="http://schemas.openxmlformats.org/officeDocument/2006/relationships/image" Target="../media/image17.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image" Target="../media/image1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3.xml"/><Relationship Id="rId16" Type="http://schemas.openxmlformats.org/officeDocument/2006/relationships/image" Target="../media/image14.svg"/><Relationship Id="rId20" Type="http://schemas.openxmlformats.org/officeDocument/2006/relationships/image" Target="../media/image18.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19" Type="http://schemas.openxmlformats.org/officeDocument/2006/relationships/image" Target="../media/image17.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1600400" y="1625600"/>
            <a:ext cx="1524191" cy="1524000"/>
          </a:xfrm>
          <a:prstGeom prst="ellipse">
            <a:avLst/>
          </a:prstGeom>
          <a:solidFill>
            <a:srgbClr val="071D49">
              <a:alpha val="100000"/>
            </a:srgbClr>
          </a:solidFill>
          <a:ln/>
        </p:spPr>
        <p:txBody>
          <a:bodyPr/>
          <a:lstStyle/>
          <a:p>
            <a:endParaRPr lang="en-US"/>
          </a:p>
        </p:txBody>
      </p:sp>
      <p:sp>
        <p:nvSpPr>
          <p:cNvPr id="3" name="Text 1"/>
          <p:cNvSpPr/>
          <p:nvPr/>
        </p:nvSpPr>
        <p:spPr>
          <a:xfrm>
            <a:off x="1816327" y="1663700"/>
            <a:ext cx="1092337" cy="1841500"/>
          </a:xfrm>
          <a:prstGeom prst="rect">
            <a:avLst/>
          </a:prstGeom>
          <a:noFill/>
          <a:ln/>
        </p:spPr>
        <p:txBody>
          <a:bodyPr wrap="square" lIns="0" tIns="0" rIns="0" bIns="0" rtlCol="0" anchor="t"/>
          <a:lstStyle/>
          <a:p>
            <a:pPr marL="0" indent="0" algn="ctr">
              <a:buNone/>
            </a:pPr>
            <a:r>
              <a:rPr lang="en-US" sz="9600" dirty="0">
                <a:solidFill>
                  <a:srgbClr val="FFFFFF">
                    <a:alpha val="100000"/>
                  </a:srgbClr>
                </a:solidFill>
                <a:latin typeface="Roboto Regular" pitchFamily="34" charset="0"/>
                <a:ea typeface="Roboto Regular" pitchFamily="34" charset="-122"/>
                <a:cs typeface="Roboto Regular" pitchFamily="34" charset="-120"/>
              </a:rPr>
              <a:t>1</a:t>
            </a:r>
            <a:endParaRPr lang="en-US" sz="9600" dirty="0"/>
          </a:p>
        </p:txBody>
      </p:sp>
      <p:sp>
        <p:nvSpPr>
          <p:cNvPr id="4" name="Shape 2"/>
          <p:cNvSpPr/>
          <p:nvPr/>
        </p:nvSpPr>
        <p:spPr>
          <a:xfrm>
            <a:off x="1600400" y="5435600"/>
            <a:ext cx="1524191" cy="1524000"/>
          </a:xfrm>
          <a:prstGeom prst="ellipse">
            <a:avLst/>
          </a:prstGeom>
          <a:solidFill>
            <a:srgbClr val="D9D9D9">
              <a:alpha val="100000"/>
            </a:srgbClr>
          </a:solidFill>
          <a:ln/>
        </p:spPr>
        <p:txBody>
          <a:bodyPr/>
          <a:lstStyle/>
          <a:p>
            <a:endParaRPr lang="en-US"/>
          </a:p>
        </p:txBody>
      </p:sp>
      <p:sp>
        <p:nvSpPr>
          <p:cNvPr id="5" name="Shape 3"/>
          <p:cNvSpPr/>
          <p:nvPr/>
        </p:nvSpPr>
        <p:spPr>
          <a:xfrm>
            <a:off x="1600400" y="9245600"/>
            <a:ext cx="1524191" cy="1524000"/>
          </a:xfrm>
          <a:prstGeom prst="ellipse">
            <a:avLst/>
          </a:prstGeom>
          <a:solidFill>
            <a:srgbClr val="D9D9D9">
              <a:alpha val="100000"/>
            </a:srgbClr>
          </a:solidFill>
          <a:ln/>
        </p:spPr>
        <p:txBody>
          <a:bodyPr/>
          <a:lstStyle/>
          <a:p>
            <a:endParaRPr lang="en-US"/>
          </a:p>
        </p:txBody>
      </p:sp>
      <p:pic>
        <p:nvPicPr>
          <p:cNvPr id="6" name="Image 0" descr=" "/>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68961" y="3175000"/>
            <a:ext cx="187069" cy="2273300"/>
          </a:xfrm>
          <a:prstGeom prst="rect">
            <a:avLst/>
          </a:prstGeom>
        </p:spPr>
      </p:pic>
      <p:pic>
        <p:nvPicPr>
          <p:cNvPr id="7" name="Image 1" descr=" "/>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68961" y="6959600"/>
            <a:ext cx="187069" cy="2298700"/>
          </a:xfrm>
          <a:prstGeom prst="rect">
            <a:avLst/>
          </a:prstGeom>
        </p:spPr>
      </p:pic>
      <p:sp>
        <p:nvSpPr>
          <p:cNvPr id="8" name="Text 4"/>
          <p:cNvSpPr/>
          <p:nvPr/>
        </p:nvSpPr>
        <p:spPr>
          <a:xfrm>
            <a:off x="1816327" y="5473700"/>
            <a:ext cx="1092337" cy="1841500"/>
          </a:xfrm>
          <a:prstGeom prst="rect">
            <a:avLst/>
          </a:prstGeom>
          <a:noFill/>
          <a:ln/>
        </p:spPr>
        <p:txBody>
          <a:bodyPr wrap="square" lIns="0" tIns="0" rIns="0" bIns="0" rtlCol="0" anchor="t"/>
          <a:lstStyle/>
          <a:p>
            <a:pPr marL="0" indent="0" algn="ctr">
              <a:buNone/>
            </a:pPr>
            <a:r>
              <a:rPr lang="en-US" sz="9600" dirty="0">
                <a:solidFill>
                  <a:srgbClr val="8B8282">
                    <a:alpha val="100000"/>
                  </a:srgbClr>
                </a:solidFill>
                <a:latin typeface="Roboto Regular" pitchFamily="34" charset="0"/>
                <a:ea typeface="Roboto Regular" pitchFamily="34" charset="-122"/>
                <a:cs typeface="Roboto Regular" pitchFamily="34" charset="-120"/>
              </a:rPr>
              <a:t>2</a:t>
            </a:r>
            <a:endParaRPr lang="en-US" sz="9600" dirty="0"/>
          </a:p>
        </p:txBody>
      </p:sp>
      <p:sp>
        <p:nvSpPr>
          <p:cNvPr id="9" name="Text 5"/>
          <p:cNvSpPr/>
          <p:nvPr/>
        </p:nvSpPr>
        <p:spPr>
          <a:xfrm>
            <a:off x="1816327" y="9283700"/>
            <a:ext cx="1092337" cy="1841500"/>
          </a:xfrm>
          <a:prstGeom prst="rect">
            <a:avLst/>
          </a:prstGeom>
          <a:noFill/>
          <a:ln/>
        </p:spPr>
        <p:txBody>
          <a:bodyPr wrap="square" lIns="0" tIns="0" rIns="0" bIns="0" rtlCol="0" anchor="t"/>
          <a:lstStyle/>
          <a:p>
            <a:pPr marL="0" indent="0" algn="ctr">
              <a:buNone/>
            </a:pPr>
            <a:r>
              <a:rPr lang="en-US" sz="9600" dirty="0">
                <a:solidFill>
                  <a:srgbClr val="8B8282">
                    <a:alpha val="100000"/>
                  </a:srgbClr>
                </a:solidFill>
                <a:latin typeface="Roboto Regular" pitchFamily="34" charset="0"/>
                <a:ea typeface="Roboto Regular" pitchFamily="34" charset="-122"/>
                <a:cs typeface="Roboto Regular" pitchFamily="34" charset="-120"/>
              </a:rPr>
              <a:t>3</a:t>
            </a:r>
            <a:endParaRPr lang="en-US" sz="9600" dirty="0"/>
          </a:p>
        </p:txBody>
      </p:sp>
      <p:sp>
        <p:nvSpPr>
          <p:cNvPr id="10" name="Shape 6"/>
          <p:cNvSpPr/>
          <p:nvPr/>
        </p:nvSpPr>
        <p:spPr>
          <a:xfrm>
            <a:off x="4318540" y="2082800"/>
            <a:ext cx="9576997" cy="1117600"/>
          </a:xfrm>
          <a:prstGeom prst="roundRect">
            <a:avLst>
              <a:gd name="adj" fmla="val 11455"/>
            </a:avLst>
          </a:prstGeom>
          <a:solidFill>
            <a:srgbClr val="EDF0FF">
              <a:alpha val="100000"/>
            </a:srgbClr>
          </a:solidFill>
          <a:ln/>
        </p:spPr>
        <p:txBody>
          <a:bodyPr/>
          <a:lstStyle/>
          <a:p>
            <a:endParaRPr lang="en-US"/>
          </a:p>
        </p:txBody>
      </p:sp>
      <p:sp>
        <p:nvSpPr>
          <p:cNvPr id="11" name="Shape 7"/>
          <p:cNvSpPr/>
          <p:nvPr/>
        </p:nvSpPr>
        <p:spPr>
          <a:xfrm>
            <a:off x="4648781" y="1600200"/>
            <a:ext cx="3022978" cy="800100"/>
          </a:xfrm>
          <a:prstGeom prst="roundRect">
            <a:avLst>
              <a:gd name="adj" fmla="val 16000"/>
            </a:avLst>
          </a:prstGeom>
          <a:solidFill>
            <a:srgbClr val="071D49">
              <a:alpha val="100000"/>
            </a:srgbClr>
          </a:solidFill>
          <a:ln/>
        </p:spPr>
        <p:txBody>
          <a:bodyPr/>
          <a:lstStyle/>
          <a:p>
            <a:endParaRPr lang="en-US"/>
          </a:p>
        </p:txBody>
      </p:sp>
      <p:sp>
        <p:nvSpPr>
          <p:cNvPr id="12" name="Shape 8"/>
          <p:cNvSpPr/>
          <p:nvPr/>
        </p:nvSpPr>
        <p:spPr>
          <a:xfrm>
            <a:off x="4826603" y="1790700"/>
            <a:ext cx="431854" cy="431800"/>
          </a:xfrm>
          <a:prstGeom prst="roundRect">
            <a:avLst>
              <a:gd name="adj" fmla="val 23294"/>
            </a:avLst>
          </a:prstGeom>
          <a:solidFill>
            <a:srgbClr val="FFFFFF">
              <a:alpha val="100000"/>
            </a:srgbClr>
          </a:solidFill>
          <a:ln/>
        </p:spPr>
        <p:txBody>
          <a:bodyPr/>
          <a:lstStyle/>
          <a:p>
            <a:endParaRPr lang="en-US"/>
          </a:p>
        </p:txBody>
      </p:sp>
      <p:pic>
        <p:nvPicPr>
          <p:cNvPr id="13" name="Image 2" descr=" "/>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28216" y="1866900"/>
            <a:ext cx="228629" cy="203200"/>
          </a:xfrm>
          <a:prstGeom prst="rect">
            <a:avLst/>
          </a:prstGeom>
        </p:spPr>
      </p:pic>
      <p:pic>
        <p:nvPicPr>
          <p:cNvPr id="14" name="Image 3" descr=" "/>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28216" y="2032000"/>
            <a:ext cx="25403" cy="114300"/>
          </a:xfrm>
          <a:prstGeom prst="rect">
            <a:avLst/>
          </a:prstGeom>
        </p:spPr>
      </p:pic>
      <p:sp>
        <p:nvSpPr>
          <p:cNvPr id="15" name="Text 9"/>
          <p:cNvSpPr/>
          <p:nvPr/>
        </p:nvSpPr>
        <p:spPr>
          <a:xfrm>
            <a:off x="5419344" y="1765300"/>
            <a:ext cx="1951811" cy="618067"/>
          </a:xfrm>
          <a:prstGeom prst="rect">
            <a:avLst/>
          </a:prstGeom>
          <a:noFill/>
          <a:ln/>
        </p:spPr>
        <p:txBody>
          <a:bodyPr wrap="square" lIns="0" tIns="0" rIns="0" bIns="0" rtlCol="0" anchor="t"/>
          <a:lstStyle/>
          <a:p>
            <a:pPr marL="0" indent="0" algn="ctr">
              <a:buNone/>
            </a:pPr>
            <a:r>
              <a:rPr lang="en-US" sz="3200" dirty="0">
                <a:solidFill>
                  <a:srgbClr val="FFFFFF">
                    <a:alpha val="100000"/>
                  </a:srgbClr>
                </a:solidFill>
                <a:latin typeface="Roboto Medium" pitchFamily="34" charset="0"/>
                <a:ea typeface="Roboto Medium" pitchFamily="34" charset="-122"/>
                <a:cs typeface="Roboto Medium" pitchFamily="34" charset="-120"/>
              </a:rPr>
              <a:t>Challenge</a:t>
            </a:r>
            <a:endParaRPr lang="en-US" sz="3200" dirty="0"/>
          </a:p>
        </p:txBody>
      </p:sp>
      <p:sp>
        <p:nvSpPr>
          <p:cNvPr id="16" name="Text 10"/>
          <p:cNvSpPr/>
          <p:nvPr/>
        </p:nvSpPr>
        <p:spPr>
          <a:xfrm>
            <a:off x="5690311" y="2641600"/>
            <a:ext cx="7633654" cy="457200"/>
          </a:xfrm>
          <a:prstGeom prst="rect">
            <a:avLst/>
          </a:prstGeom>
          <a:noFill/>
          <a:ln/>
        </p:spPr>
        <p:txBody>
          <a:bodyPr wrap="square" lIns="0" tIns="0" rIns="0" bIns="0" rtlCol="0" anchor="t"/>
          <a:lstStyle/>
          <a:p>
            <a:pPr marL="0" indent="0" algn="ctr">
              <a:buNone/>
            </a:pPr>
            <a:r>
              <a:rPr lang="en-US" sz="2400" dirty="0">
                <a:solidFill>
                  <a:srgbClr val="000000">
                    <a:alpha val="100000"/>
                  </a:srgbClr>
                </a:solidFill>
                <a:latin typeface="Roboto Regular" pitchFamily="34" charset="0"/>
                <a:ea typeface="Roboto Regular" pitchFamily="34" charset="-122"/>
                <a:cs typeface="Roboto Regular" pitchFamily="34" charset="-120"/>
              </a:rPr>
              <a:t>Misalignment of IGNITIVE definition, purpose, and utility</a:t>
            </a:r>
            <a:endParaRPr lang="en-US" sz="2400" dirty="0"/>
          </a:p>
        </p:txBody>
      </p:sp>
      <p:sp>
        <p:nvSpPr>
          <p:cNvPr id="17" name="Shape 11"/>
          <p:cNvSpPr/>
          <p:nvPr/>
        </p:nvSpPr>
        <p:spPr>
          <a:xfrm>
            <a:off x="8865708" y="4495800"/>
            <a:ext cx="10936067" cy="1866900"/>
          </a:xfrm>
          <a:prstGeom prst="roundRect">
            <a:avLst>
              <a:gd name="adj" fmla="val 6857"/>
            </a:avLst>
          </a:prstGeom>
          <a:solidFill>
            <a:srgbClr val="EDF0FF">
              <a:alpha val="100000"/>
            </a:srgbClr>
          </a:solidFill>
          <a:ln/>
        </p:spPr>
        <p:txBody>
          <a:bodyPr/>
          <a:lstStyle/>
          <a:p>
            <a:endParaRPr lang="en-US"/>
          </a:p>
        </p:txBody>
      </p:sp>
      <p:sp>
        <p:nvSpPr>
          <p:cNvPr id="18" name="Shape 12"/>
          <p:cNvSpPr/>
          <p:nvPr/>
        </p:nvSpPr>
        <p:spPr>
          <a:xfrm>
            <a:off x="9437280" y="4089400"/>
            <a:ext cx="6096762" cy="800100"/>
          </a:xfrm>
          <a:prstGeom prst="roundRect">
            <a:avLst>
              <a:gd name="adj" fmla="val 16000"/>
            </a:avLst>
          </a:prstGeom>
          <a:solidFill>
            <a:srgbClr val="071D49">
              <a:alpha val="100000"/>
            </a:srgbClr>
          </a:solidFill>
          <a:ln/>
        </p:spPr>
        <p:txBody>
          <a:bodyPr/>
          <a:lstStyle/>
          <a:p>
            <a:endParaRPr lang="en-US"/>
          </a:p>
        </p:txBody>
      </p:sp>
      <p:sp>
        <p:nvSpPr>
          <p:cNvPr id="19" name="Shape 13"/>
          <p:cNvSpPr/>
          <p:nvPr/>
        </p:nvSpPr>
        <p:spPr>
          <a:xfrm>
            <a:off x="9615102" y="4279900"/>
            <a:ext cx="431854" cy="431800"/>
          </a:xfrm>
          <a:prstGeom prst="roundRect">
            <a:avLst>
              <a:gd name="adj" fmla="val 23294"/>
            </a:avLst>
          </a:prstGeom>
          <a:solidFill>
            <a:srgbClr val="FFFFFF">
              <a:alpha val="100000"/>
            </a:srgbClr>
          </a:solidFill>
          <a:ln/>
        </p:spPr>
        <p:txBody>
          <a:bodyPr/>
          <a:lstStyle/>
          <a:p>
            <a:endParaRPr lang="en-US"/>
          </a:p>
        </p:txBody>
      </p:sp>
      <p:pic>
        <p:nvPicPr>
          <p:cNvPr id="20" name="Image 4" descr=" "/>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691311" y="4356100"/>
            <a:ext cx="279435" cy="279400"/>
          </a:xfrm>
          <a:prstGeom prst="rect">
            <a:avLst/>
          </a:prstGeom>
        </p:spPr>
      </p:pic>
      <p:pic>
        <p:nvPicPr>
          <p:cNvPr id="21" name="Image 5" descr=" "/>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781364" y="4419544"/>
            <a:ext cx="99458" cy="101659"/>
          </a:xfrm>
          <a:prstGeom prst="rect">
            <a:avLst/>
          </a:prstGeom>
        </p:spPr>
      </p:pic>
      <p:pic>
        <p:nvPicPr>
          <p:cNvPr id="22" name="Image 6" descr=" "/>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818327" y="4546600"/>
            <a:ext cx="25530" cy="25400"/>
          </a:xfrm>
          <a:prstGeom prst="rect">
            <a:avLst/>
          </a:prstGeom>
        </p:spPr>
      </p:pic>
      <p:sp>
        <p:nvSpPr>
          <p:cNvPr id="23" name="Text 14"/>
          <p:cNvSpPr/>
          <p:nvPr/>
        </p:nvSpPr>
        <p:spPr>
          <a:xfrm>
            <a:off x="10275584" y="4254500"/>
            <a:ext cx="5101804" cy="618067"/>
          </a:xfrm>
          <a:prstGeom prst="rect">
            <a:avLst/>
          </a:prstGeom>
          <a:noFill/>
          <a:ln/>
        </p:spPr>
        <p:txBody>
          <a:bodyPr wrap="square" lIns="0" tIns="0" rIns="0" bIns="0" rtlCol="0" anchor="t"/>
          <a:lstStyle/>
          <a:p>
            <a:pPr marL="0" indent="0" algn="l">
              <a:buNone/>
            </a:pPr>
            <a:r>
              <a:rPr lang="en-US" sz="3200" dirty="0">
                <a:solidFill>
                  <a:srgbClr val="FFFFFF">
                    <a:alpha val="100000"/>
                  </a:srgbClr>
                </a:solidFill>
                <a:latin typeface="Roboto Medium" pitchFamily="34" charset="0"/>
                <a:ea typeface="Roboto Medium" pitchFamily="34" charset="-122"/>
                <a:cs typeface="Roboto Medium" pitchFamily="34" charset="-120"/>
              </a:rPr>
              <a:t>Description/ Current Status</a:t>
            </a:r>
            <a:endParaRPr lang="en-US" sz="3200" dirty="0"/>
          </a:p>
        </p:txBody>
      </p:sp>
      <p:sp>
        <p:nvSpPr>
          <p:cNvPr id="24" name="Text 15"/>
          <p:cNvSpPr/>
          <p:nvPr/>
        </p:nvSpPr>
        <p:spPr>
          <a:xfrm>
            <a:off x="9437280" y="5321300"/>
            <a:ext cx="10466108" cy="812800"/>
          </a:xfrm>
          <a:prstGeom prst="rect">
            <a:avLst/>
          </a:prstGeom>
          <a:noFill/>
          <a:ln/>
        </p:spPr>
        <p:txBody>
          <a:bodyPr wrap="square" lIns="0" tIns="0" rIns="0" bIns="0" rtlCol="0" anchor="t"/>
          <a:lstStyle/>
          <a:p>
            <a:pPr marL="0" indent="0" algn="l">
              <a:buNone/>
            </a:pPr>
            <a:r>
              <a:rPr lang="en-US" sz="2400" dirty="0">
                <a:solidFill>
                  <a:srgbClr val="000000">
                    <a:alpha val="100000"/>
                  </a:srgbClr>
                </a:solidFill>
                <a:latin typeface="Roboto Regular" pitchFamily="34" charset="0"/>
                <a:ea typeface="Roboto Regular" pitchFamily="34" charset="-122"/>
                <a:cs typeface="Roboto Regular" pitchFamily="34" charset="-120"/>
              </a:rPr>
              <a:t>IGNITIVE is not viewed as a way of working. Very few, if any, project teams outside of DSAI are utilizing the framework, documentation strategies, etc.</a:t>
            </a:r>
            <a:endParaRPr lang="en-US" sz="2400" dirty="0"/>
          </a:p>
        </p:txBody>
      </p:sp>
      <p:pic>
        <p:nvPicPr>
          <p:cNvPr id="25" name="Image 7" descr=" "/>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3895537" y="2520950"/>
            <a:ext cx="4698149" cy="1962150"/>
          </a:xfrm>
          <a:prstGeom prst="rect">
            <a:avLst/>
          </a:prstGeom>
        </p:spPr>
      </p:pic>
      <p:sp>
        <p:nvSpPr>
          <p:cNvPr id="26" name="Shape 16"/>
          <p:cNvSpPr/>
          <p:nvPr/>
        </p:nvSpPr>
        <p:spPr>
          <a:xfrm>
            <a:off x="4420152" y="7569200"/>
            <a:ext cx="18950769" cy="4673600"/>
          </a:xfrm>
          <a:prstGeom prst="roundRect">
            <a:avLst>
              <a:gd name="adj" fmla="val 2739"/>
            </a:avLst>
          </a:prstGeom>
          <a:solidFill>
            <a:srgbClr val="EDF0FF">
              <a:alpha val="100000"/>
            </a:srgbClr>
          </a:solidFill>
          <a:ln/>
        </p:spPr>
        <p:txBody>
          <a:bodyPr/>
          <a:lstStyle/>
          <a:p>
            <a:endParaRPr lang="en-US"/>
          </a:p>
        </p:txBody>
      </p:sp>
      <p:sp>
        <p:nvSpPr>
          <p:cNvPr id="27" name="Text 17"/>
          <p:cNvSpPr/>
          <p:nvPr/>
        </p:nvSpPr>
        <p:spPr>
          <a:xfrm>
            <a:off x="5842730" y="8432800"/>
            <a:ext cx="17096337" cy="3302000"/>
          </a:xfrm>
          <a:prstGeom prst="rect">
            <a:avLst/>
          </a:prstGeom>
          <a:noFill/>
          <a:ln/>
        </p:spPr>
        <p:txBody>
          <a:bodyPr wrap="square" lIns="0" tIns="0" rIns="0" bIns="0" rtlCol="0" anchor="t"/>
          <a:lstStyle/>
          <a:p>
            <a:pPr marL="0" indent="0" algn="l">
              <a:buNone/>
            </a:pPr>
            <a:r>
              <a:rPr lang="en-US" sz="2400" dirty="0">
                <a:solidFill>
                  <a:srgbClr val="000000">
                    <a:alpha val="100000"/>
                  </a:srgbClr>
                </a:solidFill>
                <a:latin typeface="Roboto Regular" pitchFamily="34" charset="0"/>
                <a:ea typeface="Roboto Regular" pitchFamily="34" charset="-122"/>
                <a:cs typeface="Roboto Regular" pitchFamily="34" charset="-120"/>
              </a:rPr>
              <a:t>Agree upon a clear definition of IGNITIVE for DSA </a:t>
            </a:r>
            <a:endParaRPr lang="en-US" sz="2400" dirty="0"/>
          </a:p>
          <a:p>
            <a:pPr marL="0" indent="0" algn="l">
              <a:buNone/>
            </a:pPr>
            <a:r>
              <a:rPr lang="en-US" sz="2400" dirty="0">
                <a:solidFill>
                  <a:srgbClr val="000000">
                    <a:alpha val="100000"/>
                  </a:srgbClr>
                </a:solidFill>
                <a:latin typeface="Roboto Regular" pitchFamily="34" charset="0"/>
                <a:ea typeface="Roboto Regular" pitchFamily="34" charset="-122"/>
                <a:cs typeface="Roboto Regular" pitchFamily="34" charset="-120"/>
              </a:rPr>
              <a:t>2.      SLT/LT are held accountable for following IGNITIVE if a project is selected through check-ins (e.g., project charter, rubric, documentation, etc.) </a:t>
            </a:r>
            <a:endParaRPr lang="en-US" sz="2400" dirty="0"/>
          </a:p>
          <a:p>
            <a:pPr marL="0" indent="0" algn="l">
              <a:buNone/>
            </a:pPr>
            <a:r>
              <a:rPr lang="en-US" sz="2400" dirty="0">
                <a:solidFill>
                  <a:srgbClr val="000000">
                    <a:alpha val="100000"/>
                  </a:srgbClr>
                </a:solidFill>
                <a:latin typeface="Roboto Regular" pitchFamily="34" charset="0"/>
                <a:ea typeface="Roboto Regular" pitchFamily="34" charset="-122"/>
                <a:cs typeface="Roboto Regular" pitchFamily="34" charset="-120"/>
              </a:rPr>
              <a:t>3.      Not all projects are IGNITIVE</a:t>
            </a:r>
            <a:endParaRPr lang="en-US" sz="2400" dirty="0"/>
          </a:p>
          <a:p>
            <a:pPr marL="0" indent="0" algn="l">
              <a:buNone/>
            </a:pPr>
            <a:r>
              <a:rPr lang="en-US" sz="2400" dirty="0">
                <a:solidFill>
                  <a:srgbClr val="000000">
                    <a:alpha val="100000"/>
                  </a:srgbClr>
                </a:solidFill>
                <a:latin typeface="Roboto Regular" pitchFamily="34" charset="0"/>
                <a:ea typeface="Roboto Regular" pitchFamily="34" charset="-122"/>
                <a:cs typeface="Roboto Regular" pitchFamily="34" charset="-120"/>
              </a:rPr>
              <a:t>We need to track the value as an incubator we’re adding through this process – quantitative and qualitative metrics. It’s not just experimentation, we’re providing the organization leads for use cases which have the highest potential to become enterprise solutions (which folks like mckinsey are hungry for)</a:t>
            </a:r>
            <a:endParaRPr lang="en-US" sz="2400" dirty="0"/>
          </a:p>
        </p:txBody>
      </p:sp>
      <p:sp>
        <p:nvSpPr>
          <p:cNvPr id="28" name="Shape 18"/>
          <p:cNvSpPr/>
          <p:nvPr/>
        </p:nvSpPr>
        <p:spPr>
          <a:xfrm>
            <a:off x="4750394" y="7086600"/>
            <a:ext cx="6096762" cy="800100"/>
          </a:xfrm>
          <a:prstGeom prst="roundRect">
            <a:avLst>
              <a:gd name="adj" fmla="val 16000"/>
            </a:avLst>
          </a:prstGeom>
          <a:solidFill>
            <a:srgbClr val="071D49">
              <a:alpha val="100000"/>
            </a:srgbClr>
          </a:solidFill>
          <a:ln/>
        </p:spPr>
        <p:txBody>
          <a:bodyPr/>
          <a:lstStyle/>
          <a:p>
            <a:endParaRPr lang="en-US"/>
          </a:p>
        </p:txBody>
      </p:sp>
      <p:sp>
        <p:nvSpPr>
          <p:cNvPr id="29" name="Shape 19"/>
          <p:cNvSpPr/>
          <p:nvPr/>
        </p:nvSpPr>
        <p:spPr>
          <a:xfrm>
            <a:off x="4928216" y="7277100"/>
            <a:ext cx="431854" cy="431800"/>
          </a:xfrm>
          <a:prstGeom prst="roundRect">
            <a:avLst>
              <a:gd name="adj" fmla="val 23294"/>
            </a:avLst>
          </a:prstGeom>
          <a:solidFill>
            <a:srgbClr val="FFFFFF">
              <a:alpha val="100000"/>
            </a:srgbClr>
          </a:solidFill>
          <a:ln/>
        </p:spPr>
        <p:txBody>
          <a:bodyPr/>
          <a:lstStyle/>
          <a:p>
            <a:endParaRPr lang="en-US"/>
          </a:p>
        </p:txBody>
      </p:sp>
      <p:pic>
        <p:nvPicPr>
          <p:cNvPr id="30" name="Image 8" descr=" "/>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004425" y="7353300"/>
            <a:ext cx="279435" cy="279400"/>
          </a:xfrm>
          <a:prstGeom prst="rect">
            <a:avLst/>
          </a:prstGeom>
        </p:spPr>
      </p:pic>
      <p:pic>
        <p:nvPicPr>
          <p:cNvPr id="31" name="Image 9" descr=" "/>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094478" y="7416744"/>
            <a:ext cx="99458" cy="101659"/>
          </a:xfrm>
          <a:prstGeom prst="rect">
            <a:avLst/>
          </a:prstGeom>
        </p:spPr>
      </p:pic>
      <p:pic>
        <p:nvPicPr>
          <p:cNvPr id="32" name="Image 10" descr=" "/>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131441" y="7543800"/>
            <a:ext cx="25530" cy="25400"/>
          </a:xfrm>
          <a:prstGeom prst="rect">
            <a:avLst/>
          </a:prstGeom>
        </p:spPr>
      </p:pic>
      <p:sp>
        <p:nvSpPr>
          <p:cNvPr id="33" name="Text 20"/>
          <p:cNvSpPr/>
          <p:nvPr/>
        </p:nvSpPr>
        <p:spPr>
          <a:xfrm>
            <a:off x="5588698" y="7251700"/>
            <a:ext cx="5101804" cy="618067"/>
          </a:xfrm>
          <a:prstGeom prst="rect">
            <a:avLst/>
          </a:prstGeom>
          <a:noFill/>
          <a:ln/>
        </p:spPr>
        <p:txBody>
          <a:bodyPr wrap="square" lIns="0" tIns="0" rIns="0" bIns="0" rtlCol="0" anchor="t"/>
          <a:lstStyle/>
          <a:p>
            <a:pPr marL="0" indent="0" algn="l">
              <a:buNone/>
            </a:pPr>
            <a:r>
              <a:rPr lang="en-US" sz="3200" dirty="0">
                <a:solidFill>
                  <a:srgbClr val="FFFFFF">
                    <a:alpha val="100000"/>
                  </a:srgbClr>
                </a:solidFill>
                <a:latin typeface="Roboto Medium" pitchFamily="34" charset="0"/>
                <a:ea typeface="Roboto Medium" pitchFamily="34" charset="-122"/>
                <a:cs typeface="Roboto Medium" pitchFamily="34" charset="-120"/>
              </a:rPr>
              <a:t>Description/ Current Status</a:t>
            </a:r>
            <a:endParaRPr lang="en-US" sz="3200" dirty="0"/>
          </a:p>
        </p:txBody>
      </p:sp>
      <p:pic>
        <p:nvPicPr>
          <p:cNvPr id="34" name="Image 11" descr=" "/>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491950" y="4806950"/>
            <a:ext cx="2373758" cy="22415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1600400" y="1625600"/>
            <a:ext cx="1524191" cy="1524000"/>
          </a:xfrm>
          <a:prstGeom prst="ellipse">
            <a:avLst/>
          </a:prstGeom>
          <a:solidFill>
            <a:srgbClr val="D9D9D9">
              <a:alpha val="100000"/>
            </a:srgbClr>
          </a:solidFill>
          <a:ln/>
        </p:spPr>
        <p:txBody>
          <a:bodyPr/>
          <a:lstStyle/>
          <a:p>
            <a:endParaRPr lang="en-US"/>
          </a:p>
        </p:txBody>
      </p:sp>
      <p:sp>
        <p:nvSpPr>
          <p:cNvPr id="3" name="Text 1"/>
          <p:cNvSpPr/>
          <p:nvPr/>
        </p:nvSpPr>
        <p:spPr>
          <a:xfrm>
            <a:off x="1816327" y="1663700"/>
            <a:ext cx="1092337" cy="1841500"/>
          </a:xfrm>
          <a:prstGeom prst="rect">
            <a:avLst/>
          </a:prstGeom>
          <a:noFill/>
          <a:ln/>
        </p:spPr>
        <p:txBody>
          <a:bodyPr wrap="square" lIns="0" tIns="0" rIns="0" bIns="0" rtlCol="0" anchor="t"/>
          <a:lstStyle/>
          <a:p>
            <a:pPr marL="0" indent="0" algn="ctr">
              <a:buNone/>
            </a:pPr>
            <a:r>
              <a:rPr lang="en-US" sz="9600" dirty="0">
                <a:solidFill>
                  <a:srgbClr val="8B8282">
                    <a:alpha val="100000"/>
                  </a:srgbClr>
                </a:solidFill>
                <a:latin typeface="Roboto Regular" pitchFamily="34" charset="0"/>
                <a:ea typeface="Roboto Regular" pitchFamily="34" charset="-122"/>
                <a:cs typeface="Roboto Regular" pitchFamily="34" charset="-120"/>
              </a:rPr>
              <a:t>1</a:t>
            </a:r>
            <a:endParaRPr lang="en-US" sz="9600" dirty="0"/>
          </a:p>
        </p:txBody>
      </p:sp>
      <p:sp>
        <p:nvSpPr>
          <p:cNvPr id="4" name="Shape 2"/>
          <p:cNvSpPr/>
          <p:nvPr/>
        </p:nvSpPr>
        <p:spPr>
          <a:xfrm>
            <a:off x="1600400" y="5435600"/>
            <a:ext cx="1524191" cy="1524000"/>
          </a:xfrm>
          <a:prstGeom prst="ellipse">
            <a:avLst/>
          </a:prstGeom>
          <a:solidFill>
            <a:srgbClr val="071D49">
              <a:alpha val="100000"/>
            </a:srgbClr>
          </a:solidFill>
          <a:ln/>
        </p:spPr>
        <p:txBody>
          <a:bodyPr/>
          <a:lstStyle/>
          <a:p>
            <a:endParaRPr lang="en-US"/>
          </a:p>
        </p:txBody>
      </p:sp>
      <p:sp>
        <p:nvSpPr>
          <p:cNvPr id="5" name="Shape 3"/>
          <p:cNvSpPr/>
          <p:nvPr/>
        </p:nvSpPr>
        <p:spPr>
          <a:xfrm>
            <a:off x="1600400" y="9245600"/>
            <a:ext cx="1524191" cy="1524000"/>
          </a:xfrm>
          <a:prstGeom prst="ellipse">
            <a:avLst/>
          </a:prstGeom>
          <a:solidFill>
            <a:srgbClr val="D9D9D9">
              <a:alpha val="100000"/>
            </a:srgbClr>
          </a:solidFill>
          <a:ln/>
        </p:spPr>
        <p:txBody>
          <a:bodyPr/>
          <a:lstStyle/>
          <a:p>
            <a:endParaRPr lang="en-US"/>
          </a:p>
        </p:txBody>
      </p:sp>
      <p:pic>
        <p:nvPicPr>
          <p:cNvPr id="6" name="Image 0" descr=" "/>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68961" y="3175000"/>
            <a:ext cx="187069" cy="2273300"/>
          </a:xfrm>
          <a:prstGeom prst="rect">
            <a:avLst/>
          </a:prstGeom>
        </p:spPr>
      </p:pic>
      <p:pic>
        <p:nvPicPr>
          <p:cNvPr id="7" name="Image 1" descr=" "/>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68961" y="6959600"/>
            <a:ext cx="187069" cy="2298700"/>
          </a:xfrm>
          <a:prstGeom prst="rect">
            <a:avLst/>
          </a:prstGeom>
        </p:spPr>
      </p:pic>
      <p:sp>
        <p:nvSpPr>
          <p:cNvPr id="8" name="Text 4"/>
          <p:cNvSpPr/>
          <p:nvPr/>
        </p:nvSpPr>
        <p:spPr>
          <a:xfrm>
            <a:off x="1816327" y="5473700"/>
            <a:ext cx="1092337" cy="1841500"/>
          </a:xfrm>
          <a:prstGeom prst="rect">
            <a:avLst/>
          </a:prstGeom>
          <a:noFill/>
          <a:ln/>
        </p:spPr>
        <p:txBody>
          <a:bodyPr wrap="square" lIns="0" tIns="0" rIns="0" bIns="0" rtlCol="0" anchor="t"/>
          <a:lstStyle/>
          <a:p>
            <a:pPr marL="0" indent="0" algn="ctr">
              <a:buNone/>
            </a:pPr>
            <a:r>
              <a:rPr lang="en-US" sz="9600" dirty="0">
                <a:solidFill>
                  <a:srgbClr val="FFFFFF">
                    <a:alpha val="100000"/>
                  </a:srgbClr>
                </a:solidFill>
                <a:latin typeface="Roboto Regular" pitchFamily="34" charset="0"/>
                <a:ea typeface="Roboto Regular" pitchFamily="34" charset="-122"/>
                <a:cs typeface="Roboto Regular" pitchFamily="34" charset="-120"/>
              </a:rPr>
              <a:t>2</a:t>
            </a:r>
            <a:endParaRPr lang="en-US" sz="9600" dirty="0"/>
          </a:p>
        </p:txBody>
      </p:sp>
      <p:sp>
        <p:nvSpPr>
          <p:cNvPr id="9" name="Text 5"/>
          <p:cNvSpPr/>
          <p:nvPr/>
        </p:nvSpPr>
        <p:spPr>
          <a:xfrm>
            <a:off x="1816327" y="9283700"/>
            <a:ext cx="1092337" cy="1841500"/>
          </a:xfrm>
          <a:prstGeom prst="rect">
            <a:avLst/>
          </a:prstGeom>
          <a:noFill/>
          <a:ln/>
        </p:spPr>
        <p:txBody>
          <a:bodyPr wrap="square" lIns="0" tIns="0" rIns="0" bIns="0" rtlCol="0" anchor="t"/>
          <a:lstStyle/>
          <a:p>
            <a:pPr marL="0" indent="0" algn="ctr">
              <a:buNone/>
            </a:pPr>
            <a:r>
              <a:rPr lang="en-US" sz="9600" dirty="0">
                <a:solidFill>
                  <a:srgbClr val="8B8282">
                    <a:alpha val="100000"/>
                  </a:srgbClr>
                </a:solidFill>
                <a:latin typeface="Roboto Regular" pitchFamily="34" charset="0"/>
                <a:ea typeface="Roboto Regular" pitchFamily="34" charset="-122"/>
                <a:cs typeface="Roboto Regular" pitchFamily="34" charset="-120"/>
              </a:rPr>
              <a:t>3</a:t>
            </a:r>
            <a:endParaRPr lang="en-US" sz="9600" dirty="0"/>
          </a:p>
        </p:txBody>
      </p:sp>
      <p:sp>
        <p:nvSpPr>
          <p:cNvPr id="10" name="Shape 6"/>
          <p:cNvSpPr/>
          <p:nvPr/>
        </p:nvSpPr>
        <p:spPr>
          <a:xfrm>
            <a:off x="4318540" y="2082800"/>
            <a:ext cx="9576997" cy="1117600"/>
          </a:xfrm>
          <a:prstGeom prst="roundRect">
            <a:avLst>
              <a:gd name="adj" fmla="val 11455"/>
            </a:avLst>
          </a:prstGeom>
          <a:solidFill>
            <a:srgbClr val="EDF0FF">
              <a:alpha val="100000"/>
            </a:srgbClr>
          </a:solidFill>
          <a:ln/>
        </p:spPr>
        <p:txBody>
          <a:bodyPr/>
          <a:lstStyle/>
          <a:p>
            <a:endParaRPr lang="en-US"/>
          </a:p>
        </p:txBody>
      </p:sp>
      <p:sp>
        <p:nvSpPr>
          <p:cNvPr id="11" name="Shape 7"/>
          <p:cNvSpPr/>
          <p:nvPr/>
        </p:nvSpPr>
        <p:spPr>
          <a:xfrm>
            <a:off x="4648781" y="1600200"/>
            <a:ext cx="3022978" cy="800100"/>
          </a:xfrm>
          <a:prstGeom prst="roundRect">
            <a:avLst>
              <a:gd name="adj" fmla="val 16000"/>
            </a:avLst>
          </a:prstGeom>
          <a:solidFill>
            <a:srgbClr val="071D49">
              <a:alpha val="100000"/>
            </a:srgbClr>
          </a:solidFill>
          <a:ln/>
        </p:spPr>
        <p:txBody>
          <a:bodyPr/>
          <a:lstStyle/>
          <a:p>
            <a:endParaRPr lang="en-US"/>
          </a:p>
        </p:txBody>
      </p:sp>
      <p:sp>
        <p:nvSpPr>
          <p:cNvPr id="12" name="Shape 8"/>
          <p:cNvSpPr/>
          <p:nvPr/>
        </p:nvSpPr>
        <p:spPr>
          <a:xfrm>
            <a:off x="4826603" y="1790700"/>
            <a:ext cx="431854" cy="431800"/>
          </a:xfrm>
          <a:prstGeom prst="roundRect">
            <a:avLst>
              <a:gd name="adj" fmla="val 23294"/>
            </a:avLst>
          </a:prstGeom>
          <a:solidFill>
            <a:srgbClr val="FFFFFF">
              <a:alpha val="100000"/>
            </a:srgbClr>
          </a:solidFill>
          <a:ln/>
        </p:spPr>
        <p:txBody>
          <a:bodyPr/>
          <a:lstStyle/>
          <a:p>
            <a:endParaRPr lang="en-US"/>
          </a:p>
        </p:txBody>
      </p:sp>
      <p:pic>
        <p:nvPicPr>
          <p:cNvPr id="13" name="Image 2" descr=" "/>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28216" y="1866900"/>
            <a:ext cx="228629" cy="203200"/>
          </a:xfrm>
          <a:prstGeom prst="rect">
            <a:avLst/>
          </a:prstGeom>
        </p:spPr>
      </p:pic>
      <p:pic>
        <p:nvPicPr>
          <p:cNvPr id="14" name="Image 3" descr=" "/>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28216" y="2032000"/>
            <a:ext cx="25403" cy="114300"/>
          </a:xfrm>
          <a:prstGeom prst="rect">
            <a:avLst/>
          </a:prstGeom>
        </p:spPr>
      </p:pic>
      <p:sp>
        <p:nvSpPr>
          <p:cNvPr id="15" name="Text 9"/>
          <p:cNvSpPr/>
          <p:nvPr/>
        </p:nvSpPr>
        <p:spPr>
          <a:xfrm>
            <a:off x="5419344" y="1765300"/>
            <a:ext cx="1951811" cy="618067"/>
          </a:xfrm>
          <a:prstGeom prst="rect">
            <a:avLst/>
          </a:prstGeom>
          <a:noFill/>
          <a:ln/>
        </p:spPr>
        <p:txBody>
          <a:bodyPr wrap="square" lIns="0" tIns="0" rIns="0" bIns="0" rtlCol="0" anchor="t"/>
          <a:lstStyle/>
          <a:p>
            <a:pPr marL="0" indent="0" algn="ctr">
              <a:buNone/>
            </a:pPr>
            <a:r>
              <a:rPr lang="en-US" sz="3200" dirty="0">
                <a:solidFill>
                  <a:srgbClr val="FFFFFF">
                    <a:alpha val="100000"/>
                  </a:srgbClr>
                </a:solidFill>
                <a:latin typeface="Roboto Medium" pitchFamily="34" charset="0"/>
                <a:ea typeface="Roboto Medium" pitchFamily="34" charset="-122"/>
                <a:cs typeface="Roboto Medium" pitchFamily="34" charset="-120"/>
              </a:rPr>
              <a:t>Challenge</a:t>
            </a:r>
            <a:endParaRPr lang="en-US" sz="3200" dirty="0"/>
          </a:p>
        </p:txBody>
      </p:sp>
      <p:sp>
        <p:nvSpPr>
          <p:cNvPr id="16" name="Text 10"/>
          <p:cNvSpPr/>
          <p:nvPr/>
        </p:nvSpPr>
        <p:spPr>
          <a:xfrm>
            <a:off x="5741118" y="2641600"/>
            <a:ext cx="4394749" cy="457200"/>
          </a:xfrm>
          <a:prstGeom prst="rect">
            <a:avLst/>
          </a:prstGeom>
          <a:noFill/>
          <a:ln/>
        </p:spPr>
        <p:txBody>
          <a:bodyPr wrap="square" lIns="0" tIns="0" rIns="0" bIns="0" rtlCol="0" anchor="t"/>
          <a:lstStyle/>
          <a:p>
            <a:pPr marL="0" indent="0" algn="l">
              <a:buNone/>
            </a:pPr>
            <a:r>
              <a:rPr lang="en-US" sz="2400" dirty="0">
                <a:solidFill>
                  <a:srgbClr val="000000">
                    <a:alpha val="100000"/>
                  </a:srgbClr>
                </a:solidFill>
                <a:latin typeface="Roboto Regular" pitchFamily="34" charset="0"/>
                <a:ea typeface="Roboto Regular" pitchFamily="34" charset="-122"/>
                <a:cs typeface="Roboto Regular" pitchFamily="34" charset="-120"/>
              </a:rPr>
              <a:t>Lack of quality incubation ideas</a:t>
            </a:r>
            <a:endParaRPr lang="en-US" sz="2400" dirty="0"/>
          </a:p>
        </p:txBody>
      </p:sp>
      <p:sp>
        <p:nvSpPr>
          <p:cNvPr id="17" name="Shape 11"/>
          <p:cNvSpPr/>
          <p:nvPr/>
        </p:nvSpPr>
        <p:spPr>
          <a:xfrm>
            <a:off x="8865708" y="4495800"/>
            <a:ext cx="10936067" cy="1866900"/>
          </a:xfrm>
          <a:prstGeom prst="roundRect">
            <a:avLst>
              <a:gd name="adj" fmla="val 6857"/>
            </a:avLst>
          </a:prstGeom>
          <a:solidFill>
            <a:srgbClr val="EDF0FF">
              <a:alpha val="100000"/>
            </a:srgbClr>
          </a:solidFill>
          <a:ln/>
        </p:spPr>
        <p:txBody>
          <a:bodyPr/>
          <a:lstStyle/>
          <a:p>
            <a:endParaRPr lang="en-US"/>
          </a:p>
        </p:txBody>
      </p:sp>
      <p:sp>
        <p:nvSpPr>
          <p:cNvPr id="18" name="Shape 12"/>
          <p:cNvSpPr/>
          <p:nvPr/>
        </p:nvSpPr>
        <p:spPr>
          <a:xfrm>
            <a:off x="9437280" y="4089400"/>
            <a:ext cx="6096762" cy="800100"/>
          </a:xfrm>
          <a:prstGeom prst="roundRect">
            <a:avLst>
              <a:gd name="adj" fmla="val 16000"/>
            </a:avLst>
          </a:prstGeom>
          <a:solidFill>
            <a:srgbClr val="071D49">
              <a:alpha val="100000"/>
            </a:srgbClr>
          </a:solidFill>
          <a:ln/>
        </p:spPr>
        <p:txBody>
          <a:bodyPr/>
          <a:lstStyle/>
          <a:p>
            <a:endParaRPr lang="en-US"/>
          </a:p>
        </p:txBody>
      </p:sp>
      <p:sp>
        <p:nvSpPr>
          <p:cNvPr id="19" name="Shape 13"/>
          <p:cNvSpPr/>
          <p:nvPr/>
        </p:nvSpPr>
        <p:spPr>
          <a:xfrm>
            <a:off x="9615102" y="4279900"/>
            <a:ext cx="431854" cy="431800"/>
          </a:xfrm>
          <a:prstGeom prst="roundRect">
            <a:avLst>
              <a:gd name="adj" fmla="val 23294"/>
            </a:avLst>
          </a:prstGeom>
          <a:solidFill>
            <a:srgbClr val="FFFFFF">
              <a:alpha val="100000"/>
            </a:srgbClr>
          </a:solidFill>
          <a:ln/>
        </p:spPr>
        <p:txBody>
          <a:bodyPr/>
          <a:lstStyle/>
          <a:p>
            <a:endParaRPr lang="en-US"/>
          </a:p>
        </p:txBody>
      </p:sp>
      <p:pic>
        <p:nvPicPr>
          <p:cNvPr id="20" name="Image 4" descr=" "/>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691311" y="4356100"/>
            <a:ext cx="279435" cy="279400"/>
          </a:xfrm>
          <a:prstGeom prst="rect">
            <a:avLst/>
          </a:prstGeom>
        </p:spPr>
      </p:pic>
      <p:pic>
        <p:nvPicPr>
          <p:cNvPr id="21" name="Image 5" descr=" "/>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781364" y="4419544"/>
            <a:ext cx="99458" cy="101659"/>
          </a:xfrm>
          <a:prstGeom prst="rect">
            <a:avLst/>
          </a:prstGeom>
        </p:spPr>
      </p:pic>
      <p:pic>
        <p:nvPicPr>
          <p:cNvPr id="22" name="Image 6" descr=" "/>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818327" y="4546600"/>
            <a:ext cx="25530" cy="25400"/>
          </a:xfrm>
          <a:prstGeom prst="rect">
            <a:avLst/>
          </a:prstGeom>
        </p:spPr>
      </p:pic>
      <p:sp>
        <p:nvSpPr>
          <p:cNvPr id="23" name="Text 14"/>
          <p:cNvSpPr/>
          <p:nvPr/>
        </p:nvSpPr>
        <p:spPr>
          <a:xfrm>
            <a:off x="10275584" y="4254500"/>
            <a:ext cx="5101804" cy="618067"/>
          </a:xfrm>
          <a:prstGeom prst="rect">
            <a:avLst/>
          </a:prstGeom>
          <a:noFill/>
          <a:ln/>
        </p:spPr>
        <p:txBody>
          <a:bodyPr wrap="square" lIns="0" tIns="0" rIns="0" bIns="0" rtlCol="0" anchor="t"/>
          <a:lstStyle/>
          <a:p>
            <a:pPr marL="0" indent="0" algn="l">
              <a:buNone/>
            </a:pPr>
            <a:r>
              <a:rPr lang="en-US" sz="3200" dirty="0">
                <a:solidFill>
                  <a:srgbClr val="FFFFFF">
                    <a:alpha val="100000"/>
                  </a:srgbClr>
                </a:solidFill>
                <a:latin typeface="Roboto Medium" pitchFamily="34" charset="0"/>
                <a:ea typeface="Roboto Medium" pitchFamily="34" charset="-122"/>
                <a:cs typeface="Roboto Medium" pitchFamily="34" charset="-120"/>
              </a:rPr>
              <a:t>Description/ Current Status</a:t>
            </a:r>
            <a:endParaRPr lang="en-US" sz="3200" dirty="0"/>
          </a:p>
        </p:txBody>
      </p:sp>
      <p:sp>
        <p:nvSpPr>
          <p:cNvPr id="24" name="Text 15"/>
          <p:cNvSpPr/>
          <p:nvPr/>
        </p:nvSpPr>
        <p:spPr>
          <a:xfrm>
            <a:off x="9437280" y="5321300"/>
            <a:ext cx="9386473" cy="457200"/>
          </a:xfrm>
          <a:prstGeom prst="rect">
            <a:avLst/>
          </a:prstGeom>
          <a:noFill/>
          <a:ln/>
        </p:spPr>
        <p:txBody>
          <a:bodyPr wrap="square" lIns="0" tIns="0" rIns="0" bIns="0" rtlCol="0" anchor="t"/>
          <a:lstStyle/>
          <a:p>
            <a:pPr marL="0" indent="0" algn="l">
              <a:buNone/>
            </a:pPr>
            <a:r>
              <a:rPr lang="en-US" sz="2400" dirty="0">
                <a:solidFill>
                  <a:srgbClr val="000000">
                    <a:alpha val="100000"/>
                  </a:srgbClr>
                </a:solidFill>
                <a:latin typeface="Roboto Regular" pitchFamily="34" charset="0"/>
                <a:ea typeface="Roboto Regular" pitchFamily="34" charset="-122"/>
                <a:cs typeface="Roboto Regular" pitchFamily="34" charset="-120"/>
              </a:rPr>
              <a:t>Projects are not being selected, prioritized, or resourced by SLT/LT.</a:t>
            </a:r>
            <a:endParaRPr lang="en-US" sz="2400" dirty="0"/>
          </a:p>
        </p:txBody>
      </p:sp>
      <p:pic>
        <p:nvPicPr>
          <p:cNvPr id="25" name="Image 7" descr=" "/>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3895537" y="2520950"/>
            <a:ext cx="4698149" cy="1962150"/>
          </a:xfrm>
          <a:prstGeom prst="rect">
            <a:avLst/>
          </a:prstGeom>
        </p:spPr>
      </p:pic>
      <p:sp>
        <p:nvSpPr>
          <p:cNvPr id="26" name="Shape 16"/>
          <p:cNvSpPr/>
          <p:nvPr/>
        </p:nvSpPr>
        <p:spPr>
          <a:xfrm>
            <a:off x="4420152" y="7569200"/>
            <a:ext cx="18950769" cy="3479800"/>
          </a:xfrm>
          <a:prstGeom prst="roundRect">
            <a:avLst>
              <a:gd name="adj" fmla="val 3679"/>
            </a:avLst>
          </a:prstGeom>
          <a:solidFill>
            <a:srgbClr val="EDF0FF">
              <a:alpha val="100000"/>
            </a:srgbClr>
          </a:solidFill>
          <a:ln/>
        </p:spPr>
        <p:txBody>
          <a:bodyPr/>
          <a:lstStyle/>
          <a:p>
            <a:endParaRPr lang="en-US"/>
          </a:p>
        </p:txBody>
      </p:sp>
      <p:sp>
        <p:nvSpPr>
          <p:cNvPr id="27" name="Text 17"/>
          <p:cNvSpPr/>
          <p:nvPr/>
        </p:nvSpPr>
        <p:spPr>
          <a:xfrm>
            <a:off x="5842730" y="8432800"/>
            <a:ext cx="17096337" cy="1879600"/>
          </a:xfrm>
          <a:prstGeom prst="rect">
            <a:avLst/>
          </a:prstGeom>
          <a:noFill/>
          <a:ln/>
        </p:spPr>
        <p:txBody>
          <a:bodyPr wrap="square" lIns="0" tIns="0" rIns="0" bIns="0" rtlCol="0" anchor="t"/>
          <a:lstStyle/>
          <a:p>
            <a:pPr marL="0" indent="0" algn="l">
              <a:buNone/>
            </a:pPr>
            <a:r>
              <a:rPr lang="en-US" sz="2400" dirty="0">
                <a:solidFill>
                  <a:srgbClr val="000000">
                    <a:alpha val="100000"/>
                  </a:srgbClr>
                </a:solidFill>
                <a:latin typeface="Roboto Regular" pitchFamily="34" charset="0"/>
                <a:ea typeface="Roboto Regular" pitchFamily="34" charset="-122"/>
                <a:cs typeface="Roboto Regular" pitchFamily="34" charset="-120"/>
              </a:rPr>
              <a:t>1.      Establish guidelines that drive higher quality submissions (e.g., submissions should have a known stakeholder and business value) </a:t>
            </a:r>
            <a:endParaRPr lang="en-US" sz="2400" dirty="0"/>
          </a:p>
          <a:p>
            <a:pPr marL="0" indent="0" algn="l">
              <a:buNone/>
            </a:pPr>
            <a:r>
              <a:rPr lang="en-US" sz="2400" dirty="0">
                <a:solidFill>
                  <a:srgbClr val="000000">
                    <a:alpha val="100000"/>
                  </a:srgbClr>
                </a:solidFill>
                <a:latin typeface="Roboto Regular" pitchFamily="34" charset="0"/>
                <a:ea typeface="Roboto Regular" pitchFamily="34" charset="-122"/>
                <a:cs typeface="Roboto Regular" pitchFamily="34" charset="-120"/>
              </a:rPr>
              <a:t>2.      Remove the 2/LT quota – instead, have each team head pick 2-3 most promising ideas per month and submitted through Ignitive anonymously – this will foster individual &amp; group think</a:t>
            </a:r>
            <a:endParaRPr lang="en-US" sz="2400" dirty="0"/>
          </a:p>
        </p:txBody>
      </p:sp>
      <p:sp>
        <p:nvSpPr>
          <p:cNvPr id="28" name="Shape 18"/>
          <p:cNvSpPr/>
          <p:nvPr/>
        </p:nvSpPr>
        <p:spPr>
          <a:xfrm>
            <a:off x="4750394" y="7086600"/>
            <a:ext cx="6096762" cy="800100"/>
          </a:xfrm>
          <a:prstGeom prst="roundRect">
            <a:avLst>
              <a:gd name="adj" fmla="val 16000"/>
            </a:avLst>
          </a:prstGeom>
          <a:solidFill>
            <a:srgbClr val="071D49">
              <a:alpha val="100000"/>
            </a:srgbClr>
          </a:solidFill>
          <a:ln/>
        </p:spPr>
        <p:txBody>
          <a:bodyPr/>
          <a:lstStyle/>
          <a:p>
            <a:endParaRPr lang="en-US"/>
          </a:p>
        </p:txBody>
      </p:sp>
      <p:sp>
        <p:nvSpPr>
          <p:cNvPr id="29" name="Shape 19"/>
          <p:cNvSpPr/>
          <p:nvPr/>
        </p:nvSpPr>
        <p:spPr>
          <a:xfrm>
            <a:off x="4928216" y="7277100"/>
            <a:ext cx="431854" cy="431800"/>
          </a:xfrm>
          <a:prstGeom prst="roundRect">
            <a:avLst>
              <a:gd name="adj" fmla="val 23294"/>
            </a:avLst>
          </a:prstGeom>
          <a:solidFill>
            <a:srgbClr val="FFFFFF">
              <a:alpha val="100000"/>
            </a:srgbClr>
          </a:solidFill>
          <a:ln/>
        </p:spPr>
        <p:txBody>
          <a:bodyPr/>
          <a:lstStyle/>
          <a:p>
            <a:endParaRPr lang="en-US"/>
          </a:p>
        </p:txBody>
      </p:sp>
      <p:pic>
        <p:nvPicPr>
          <p:cNvPr id="30" name="Image 8" descr=" "/>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004425" y="7353300"/>
            <a:ext cx="279435" cy="279400"/>
          </a:xfrm>
          <a:prstGeom prst="rect">
            <a:avLst/>
          </a:prstGeom>
        </p:spPr>
      </p:pic>
      <p:pic>
        <p:nvPicPr>
          <p:cNvPr id="31" name="Image 9" descr=" "/>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094478" y="7416744"/>
            <a:ext cx="99458" cy="101659"/>
          </a:xfrm>
          <a:prstGeom prst="rect">
            <a:avLst/>
          </a:prstGeom>
        </p:spPr>
      </p:pic>
      <p:pic>
        <p:nvPicPr>
          <p:cNvPr id="32" name="Image 10" descr=" "/>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131441" y="7543800"/>
            <a:ext cx="25530" cy="25400"/>
          </a:xfrm>
          <a:prstGeom prst="rect">
            <a:avLst/>
          </a:prstGeom>
        </p:spPr>
      </p:pic>
      <p:sp>
        <p:nvSpPr>
          <p:cNvPr id="33" name="Text 20"/>
          <p:cNvSpPr/>
          <p:nvPr/>
        </p:nvSpPr>
        <p:spPr>
          <a:xfrm>
            <a:off x="5588698" y="7251700"/>
            <a:ext cx="5101804" cy="618067"/>
          </a:xfrm>
          <a:prstGeom prst="rect">
            <a:avLst/>
          </a:prstGeom>
          <a:noFill/>
          <a:ln/>
        </p:spPr>
        <p:txBody>
          <a:bodyPr wrap="square" lIns="0" tIns="0" rIns="0" bIns="0" rtlCol="0" anchor="t"/>
          <a:lstStyle/>
          <a:p>
            <a:pPr marL="0" indent="0" algn="l">
              <a:buNone/>
            </a:pPr>
            <a:r>
              <a:rPr lang="en-US" sz="3200" dirty="0">
                <a:solidFill>
                  <a:srgbClr val="FFFFFF">
                    <a:alpha val="100000"/>
                  </a:srgbClr>
                </a:solidFill>
                <a:latin typeface="Roboto Medium" pitchFamily="34" charset="0"/>
                <a:ea typeface="Roboto Medium" pitchFamily="34" charset="-122"/>
                <a:cs typeface="Roboto Medium" pitchFamily="34" charset="-120"/>
              </a:rPr>
              <a:t>Description/ Current Status</a:t>
            </a:r>
            <a:endParaRPr lang="en-US" sz="3200" dirty="0"/>
          </a:p>
        </p:txBody>
      </p:sp>
      <p:pic>
        <p:nvPicPr>
          <p:cNvPr id="34" name="Image 11" descr=" "/>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491950" y="4806950"/>
            <a:ext cx="2373758" cy="22415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1600400" y="1625600"/>
            <a:ext cx="1524191" cy="1524000"/>
          </a:xfrm>
          <a:prstGeom prst="ellipse">
            <a:avLst/>
          </a:prstGeom>
          <a:solidFill>
            <a:srgbClr val="D9D9D9">
              <a:alpha val="100000"/>
            </a:srgbClr>
          </a:solidFill>
          <a:ln/>
        </p:spPr>
        <p:txBody>
          <a:bodyPr/>
          <a:lstStyle/>
          <a:p>
            <a:endParaRPr lang="en-US"/>
          </a:p>
        </p:txBody>
      </p:sp>
      <p:sp>
        <p:nvSpPr>
          <p:cNvPr id="3" name="Text 1"/>
          <p:cNvSpPr/>
          <p:nvPr/>
        </p:nvSpPr>
        <p:spPr>
          <a:xfrm>
            <a:off x="1816327" y="1663700"/>
            <a:ext cx="1092337" cy="1841500"/>
          </a:xfrm>
          <a:prstGeom prst="rect">
            <a:avLst/>
          </a:prstGeom>
          <a:noFill/>
          <a:ln/>
        </p:spPr>
        <p:txBody>
          <a:bodyPr wrap="square" lIns="0" tIns="0" rIns="0" bIns="0" rtlCol="0" anchor="t"/>
          <a:lstStyle/>
          <a:p>
            <a:pPr marL="0" indent="0" algn="ctr">
              <a:buNone/>
            </a:pPr>
            <a:r>
              <a:rPr lang="en-US" sz="9600" dirty="0">
                <a:solidFill>
                  <a:srgbClr val="8B8282">
                    <a:alpha val="100000"/>
                  </a:srgbClr>
                </a:solidFill>
                <a:latin typeface="Roboto Regular" pitchFamily="34" charset="0"/>
                <a:ea typeface="Roboto Regular" pitchFamily="34" charset="-122"/>
                <a:cs typeface="Roboto Regular" pitchFamily="34" charset="-120"/>
              </a:rPr>
              <a:t>1</a:t>
            </a:r>
            <a:endParaRPr lang="en-US" sz="9600" dirty="0"/>
          </a:p>
        </p:txBody>
      </p:sp>
      <p:sp>
        <p:nvSpPr>
          <p:cNvPr id="4" name="Shape 2"/>
          <p:cNvSpPr/>
          <p:nvPr/>
        </p:nvSpPr>
        <p:spPr>
          <a:xfrm>
            <a:off x="1600400" y="5435600"/>
            <a:ext cx="1524191" cy="1524000"/>
          </a:xfrm>
          <a:prstGeom prst="ellipse">
            <a:avLst/>
          </a:prstGeom>
          <a:solidFill>
            <a:srgbClr val="D9D9D9">
              <a:alpha val="100000"/>
            </a:srgbClr>
          </a:solidFill>
          <a:ln/>
        </p:spPr>
        <p:txBody>
          <a:bodyPr/>
          <a:lstStyle/>
          <a:p>
            <a:endParaRPr lang="en-US"/>
          </a:p>
        </p:txBody>
      </p:sp>
      <p:sp>
        <p:nvSpPr>
          <p:cNvPr id="5" name="Shape 3"/>
          <p:cNvSpPr/>
          <p:nvPr/>
        </p:nvSpPr>
        <p:spPr>
          <a:xfrm>
            <a:off x="1600400" y="9245600"/>
            <a:ext cx="1524191" cy="1524000"/>
          </a:xfrm>
          <a:prstGeom prst="ellipse">
            <a:avLst/>
          </a:prstGeom>
          <a:solidFill>
            <a:srgbClr val="071D49">
              <a:alpha val="100000"/>
            </a:srgbClr>
          </a:solidFill>
          <a:ln/>
        </p:spPr>
        <p:txBody>
          <a:bodyPr/>
          <a:lstStyle/>
          <a:p>
            <a:endParaRPr lang="en-US"/>
          </a:p>
        </p:txBody>
      </p:sp>
      <p:pic>
        <p:nvPicPr>
          <p:cNvPr id="6" name="Image 0" descr=" "/>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68961" y="3175000"/>
            <a:ext cx="187069" cy="2273300"/>
          </a:xfrm>
          <a:prstGeom prst="rect">
            <a:avLst/>
          </a:prstGeom>
        </p:spPr>
      </p:pic>
      <p:pic>
        <p:nvPicPr>
          <p:cNvPr id="7" name="Image 1" descr=" "/>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68961" y="6959600"/>
            <a:ext cx="187069" cy="2298700"/>
          </a:xfrm>
          <a:prstGeom prst="rect">
            <a:avLst/>
          </a:prstGeom>
        </p:spPr>
      </p:pic>
      <p:sp>
        <p:nvSpPr>
          <p:cNvPr id="8" name="Text 4"/>
          <p:cNvSpPr/>
          <p:nvPr/>
        </p:nvSpPr>
        <p:spPr>
          <a:xfrm>
            <a:off x="1816327" y="5473700"/>
            <a:ext cx="1092337" cy="1841500"/>
          </a:xfrm>
          <a:prstGeom prst="rect">
            <a:avLst/>
          </a:prstGeom>
          <a:noFill/>
          <a:ln/>
        </p:spPr>
        <p:txBody>
          <a:bodyPr wrap="square" lIns="0" tIns="0" rIns="0" bIns="0" rtlCol="0" anchor="t"/>
          <a:lstStyle/>
          <a:p>
            <a:pPr marL="0" indent="0" algn="ctr">
              <a:buNone/>
            </a:pPr>
            <a:r>
              <a:rPr lang="en-US" sz="9600" dirty="0">
                <a:solidFill>
                  <a:srgbClr val="8B8282">
                    <a:alpha val="100000"/>
                  </a:srgbClr>
                </a:solidFill>
                <a:latin typeface="Roboto Regular" pitchFamily="34" charset="0"/>
                <a:ea typeface="Roboto Regular" pitchFamily="34" charset="-122"/>
                <a:cs typeface="Roboto Regular" pitchFamily="34" charset="-120"/>
              </a:rPr>
              <a:t>2</a:t>
            </a:r>
            <a:endParaRPr lang="en-US" sz="9600" dirty="0"/>
          </a:p>
        </p:txBody>
      </p:sp>
      <p:sp>
        <p:nvSpPr>
          <p:cNvPr id="9" name="Text 5"/>
          <p:cNvSpPr/>
          <p:nvPr/>
        </p:nvSpPr>
        <p:spPr>
          <a:xfrm>
            <a:off x="1816327" y="9283700"/>
            <a:ext cx="1092337" cy="1841500"/>
          </a:xfrm>
          <a:prstGeom prst="rect">
            <a:avLst/>
          </a:prstGeom>
          <a:noFill/>
          <a:ln/>
        </p:spPr>
        <p:txBody>
          <a:bodyPr wrap="square" lIns="0" tIns="0" rIns="0" bIns="0" rtlCol="0" anchor="t"/>
          <a:lstStyle/>
          <a:p>
            <a:pPr marL="0" indent="0" algn="ctr">
              <a:buNone/>
            </a:pPr>
            <a:r>
              <a:rPr lang="en-US" sz="9600" dirty="0">
                <a:solidFill>
                  <a:srgbClr val="FFFFFF">
                    <a:alpha val="100000"/>
                  </a:srgbClr>
                </a:solidFill>
                <a:latin typeface="Roboto Regular" pitchFamily="34" charset="0"/>
                <a:ea typeface="Roboto Regular" pitchFamily="34" charset="-122"/>
                <a:cs typeface="Roboto Regular" pitchFamily="34" charset="-120"/>
              </a:rPr>
              <a:t>3</a:t>
            </a:r>
            <a:endParaRPr lang="en-US" sz="9600" dirty="0"/>
          </a:p>
        </p:txBody>
      </p:sp>
      <p:sp>
        <p:nvSpPr>
          <p:cNvPr id="10" name="Shape 6"/>
          <p:cNvSpPr/>
          <p:nvPr/>
        </p:nvSpPr>
        <p:spPr>
          <a:xfrm>
            <a:off x="4318540" y="2082800"/>
            <a:ext cx="9932641" cy="1117600"/>
          </a:xfrm>
          <a:prstGeom prst="roundRect">
            <a:avLst>
              <a:gd name="adj" fmla="val 11455"/>
            </a:avLst>
          </a:prstGeom>
          <a:solidFill>
            <a:srgbClr val="EDF0FF">
              <a:alpha val="100000"/>
            </a:srgbClr>
          </a:solidFill>
          <a:ln/>
        </p:spPr>
        <p:txBody>
          <a:bodyPr/>
          <a:lstStyle/>
          <a:p>
            <a:endParaRPr lang="en-US"/>
          </a:p>
        </p:txBody>
      </p:sp>
      <p:sp>
        <p:nvSpPr>
          <p:cNvPr id="11" name="Shape 7"/>
          <p:cNvSpPr/>
          <p:nvPr/>
        </p:nvSpPr>
        <p:spPr>
          <a:xfrm>
            <a:off x="4648781" y="1600200"/>
            <a:ext cx="3022978" cy="800100"/>
          </a:xfrm>
          <a:prstGeom prst="roundRect">
            <a:avLst>
              <a:gd name="adj" fmla="val 16000"/>
            </a:avLst>
          </a:prstGeom>
          <a:solidFill>
            <a:srgbClr val="071D49">
              <a:alpha val="100000"/>
            </a:srgbClr>
          </a:solidFill>
          <a:ln/>
        </p:spPr>
        <p:txBody>
          <a:bodyPr/>
          <a:lstStyle/>
          <a:p>
            <a:endParaRPr lang="en-US"/>
          </a:p>
        </p:txBody>
      </p:sp>
      <p:sp>
        <p:nvSpPr>
          <p:cNvPr id="12" name="Shape 8"/>
          <p:cNvSpPr/>
          <p:nvPr/>
        </p:nvSpPr>
        <p:spPr>
          <a:xfrm>
            <a:off x="4826603" y="1790700"/>
            <a:ext cx="431854" cy="431800"/>
          </a:xfrm>
          <a:prstGeom prst="roundRect">
            <a:avLst>
              <a:gd name="adj" fmla="val 23294"/>
            </a:avLst>
          </a:prstGeom>
          <a:solidFill>
            <a:srgbClr val="FFFFFF">
              <a:alpha val="100000"/>
            </a:srgbClr>
          </a:solidFill>
          <a:ln/>
        </p:spPr>
        <p:txBody>
          <a:bodyPr/>
          <a:lstStyle/>
          <a:p>
            <a:endParaRPr lang="en-US"/>
          </a:p>
        </p:txBody>
      </p:sp>
      <p:pic>
        <p:nvPicPr>
          <p:cNvPr id="13" name="Image 2" descr=" "/>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28216" y="1866900"/>
            <a:ext cx="228629" cy="203200"/>
          </a:xfrm>
          <a:prstGeom prst="rect">
            <a:avLst/>
          </a:prstGeom>
        </p:spPr>
      </p:pic>
      <p:pic>
        <p:nvPicPr>
          <p:cNvPr id="14" name="Image 3" descr=" "/>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28216" y="2032000"/>
            <a:ext cx="25403" cy="114300"/>
          </a:xfrm>
          <a:prstGeom prst="rect">
            <a:avLst/>
          </a:prstGeom>
        </p:spPr>
      </p:pic>
      <p:sp>
        <p:nvSpPr>
          <p:cNvPr id="15" name="Text 9"/>
          <p:cNvSpPr/>
          <p:nvPr/>
        </p:nvSpPr>
        <p:spPr>
          <a:xfrm>
            <a:off x="5419344" y="1765300"/>
            <a:ext cx="1951811" cy="618067"/>
          </a:xfrm>
          <a:prstGeom prst="rect">
            <a:avLst/>
          </a:prstGeom>
          <a:noFill/>
          <a:ln/>
        </p:spPr>
        <p:txBody>
          <a:bodyPr wrap="square" lIns="0" tIns="0" rIns="0" bIns="0" rtlCol="0" anchor="t"/>
          <a:lstStyle/>
          <a:p>
            <a:pPr marL="0" indent="0" algn="ctr">
              <a:buNone/>
            </a:pPr>
            <a:r>
              <a:rPr lang="en-US" sz="3200" dirty="0">
                <a:solidFill>
                  <a:srgbClr val="FFFFFF">
                    <a:alpha val="100000"/>
                  </a:srgbClr>
                </a:solidFill>
                <a:latin typeface="Roboto Medium" pitchFamily="34" charset="0"/>
                <a:ea typeface="Roboto Medium" pitchFamily="34" charset="-122"/>
                <a:cs typeface="Roboto Medium" pitchFamily="34" charset="-120"/>
              </a:rPr>
              <a:t>Challenge</a:t>
            </a:r>
            <a:endParaRPr lang="en-US" sz="3200" dirty="0"/>
          </a:p>
        </p:txBody>
      </p:sp>
      <p:sp>
        <p:nvSpPr>
          <p:cNvPr id="16" name="Text 10"/>
          <p:cNvSpPr/>
          <p:nvPr/>
        </p:nvSpPr>
        <p:spPr>
          <a:xfrm>
            <a:off x="5741118" y="2641600"/>
            <a:ext cx="8319540" cy="457200"/>
          </a:xfrm>
          <a:prstGeom prst="rect">
            <a:avLst/>
          </a:prstGeom>
          <a:noFill/>
          <a:ln/>
        </p:spPr>
        <p:txBody>
          <a:bodyPr wrap="square" lIns="0" tIns="0" rIns="0" bIns="0" rtlCol="0" anchor="t"/>
          <a:lstStyle/>
          <a:p>
            <a:pPr marL="0" indent="0" algn="l">
              <a:buNone/>
            </a:pPr>
            <a:r>
              <a:rPr lang="en-US" sz="2400" dirty="0">
                <a:solidFill>
                  <a:srgbClr val="000000">
                    <a:alpha val="100000"/>
                  </a:srgbClr>
                </a:solidFill>
                <a:latin typeface="Roboto Regular" pitchFamily="34" charset="0"/>
                <a:ea typeface="Roboto Regular" pitchFamily="34" charset="-122"/>
                <a:cs typeface="Roboto Regular" pitchFamily="34" charset="-120"/>
              </a:rPr>
              <a:t>Communication regarding project selection and prioritization</a:t>
            </a:r>
            <a:endParaRPr lang="en-US" sz="2400" dirty="0"/>
          </a:p>
        </p:txBody>
      </p:sp>
      <p:sp>
        <p:nvSpPr>
          <p:cNvPr id="17" name="Shape 11"/>
          <p:cNvSpPr/>
          <p:nvPr/>
        </p:nvSpPr>
        <p:spPr>
          <a:xfrm>
            <a:off x="8865708" y="4495800"/>
            <a:ext cx="10936067" cy="1866900"/>
          </a:xfrm>
          <a:prstGeom prst="roundRect">
            <a:avLst>
              <a:gd name="adj" fmla="val 6857"/>
            </a:avLst>
          </a:prstGeom>
          <a:solidFill>
            <a:srgbClr val="EDF0FF">
              <a:alpha val="100000"/>
            </a:srgbClr>
          </a:solidFill>
          <a:ln/>
        </p:spPr>
        <p:txBody>
          <a:bodyPr/>
          <a:lstStyle/>
          <a:p>
            <a:endParaRPr lang="en-US"/>
          </a:p>
        </p:txBody>
      </p:sp>
      <p:sp>
        <p:nvSpPr>
          <p:cNvPr id="18" name="Shape 12"/>
          <p:cNvSpPr/>
          <p:nvPr/>
        </p:nvSpPr>
        <p:spPr>
          <a:xfrm>
            <a:off x="9437280" y="4089400"/>
            <a:ext cx="6096762" cy="800100"/>
          </a:xfrm>
          <a:prstGeom prst="roundRect">
            <a:avLst>
              <a:gd name="adj" fmla="val 16000"/>
            </a:avLst>
          </a:prstGeom>
          <a:solidFill>
            <a:srgbClr val="071D49">
              <a:alpha val="100000"/>
            </a:srgbClr>
          </a:solidFill>
          <a:ln/>
        </p:spPr>
        <p:txBody>
          <a:bodyPr/>
          <a:lstStyle/>
          <a:p>
            <a:endParaRPr lang="en-US"/>
          </a:p>
        </p:txBody>
      </p:sp>
      <p:sp>
        <p:nvSpPr>
          <p:cNvPr id="19" name="Shape 13"/>
          <p:cNvSpPr/>
          <p:nvPr/>
        </p:nvSpPr>
        <p:spPr>
          <a:xfrm>
            <a:off x="9615102" y="4279900"/>
            <a:ext cx="431854" cy="431800"/>
          </a:xfrm>
          <a:prstGeom prst="roundRect">
            <a:avLst>
              <a:gd name="adj" fmla="val 23294"/>
            </a:avLst>
          </a:prstGeom>
          <a:solidFill>
            <a:srgbClr val="FFFFFF">
              <a:alpha val="100000"/>
            </a:srgbClr>
          </a:solidFill>
          <a:ln/>
        </p:spPr>
        <p:txBody>
          <a:bodyPr/>
          <a:lstStyle/>
          <a:p>
            <a:endParaRPr lang="en-US"/>
          </a:p>
        </p:txBody>
      </p:sp>
      <p:pic>
        <p:nvPicPr>
          <p:cNvPr id="20" name="Image 4" descr=" "/>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691311" y="4356100"/>
            <a:ext cx="279435" cy="279400"/>
          </a:xfrm>
          <a:prstGeom prst="rect">
            <a:avLst/>
          </a:prstGeom>
        </p:spPr>
      </p:pic>
      <p:pic>
        <p:nvPicPr>
          <p:cNvPr id="21" name="Image 5" descr=" "/>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781364" y="4419544"/>
            <a:ext cx="99458" cy="101662"/>
          </a:xfrm>
          <a:prstGeom prst="rect">
            <a:avLst/>
          </a:prstGeom>
        </p:spPr>
      </p:pic>
      <p:pic>
        <p:nvPicPr>
          <p:cNvPr id="22" name="Image 6" descr=" "/>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818327" y="4546600"/>
            <a:ext cx="25530" cy="25400"/>
          </a:xfrm>
          <a:prstGeom prst="rect">
            <a:avLst/>
          </a:prstGeom>
        </p:spPr>
      </p:pic>
      <p:sp>
        <p:nvSpPr>
          <p:cNvPr id="23" name="Text 14"/>
          <p:cNvSpPr/>
          <p:nvPr/>
        </p:nvSpPr>
        <p:spPr>
          <a:xfrm>
            <a:off x="10275584" y="4254500"/>
            <a:ext cx="5101804" cy="618067"/>
          </a:xfrm>
          <a:prstGeom prst="rect">
            <a:avLst/>
          </a:prstGeom>
          <a:noFill/>
          <a:ln/>
        </p:spPr>
        <p:txBody>
          <a:bodyPr wrap="square" lIns="0" tIns="0" rIns="0" bIns="0" rtlCol="0" anchor="t"/>
          <a:lstStyle/>
          <a:p>
            <a:pPr marL="0" indent="0" algn="l">
              <a:buNone/>
            </a:pPr>
            <a:r>
              <a:rPr lang="en-US" sz="3200" dirty="0">
                <a:solidFill>
                  <a:srgbClr val="FFFFFF">
                    <a:alpha val="100000"/>
                  </a:srgbClr>
                </a:solidFill>
                <a:latin typeface="Roboto Medium" pitchFamily="34" charset="0"/>
                <a:ea typeface="Roboto Medium" pitchFamily="34" charset="-122"/>
                <a:cs typeface="Roboto Medium" pitchFamily="34" charset="-120"/>
              </a:rPr>
              <a:t>Description/ Current Status</a:t>
            </a:r>
            <a:endParaRPr lang="en-US" sz="3200" dirty="0"/>
          </a:p>
        </p:txBody>
      </p:sp>
      <p:sp>
        <p:nvSpPr>
          <p:cNvPr id="24" name="Text 15"/>
          <p:cNvSpPr/>
          <p:nvPr/>
        </p:nvSpPr>
        <p:spPr>
          <a:xfrm>
            <a:off x="9437280" y="5308600"/>
            <a:ext cx="10275584" cy="812800"/>
          </a:xfrm>
          <a:prstGeom prst="rect">
            <a:avLst/>
          </a:prstGeom>
          <a:noFill/>
          <a:ln/>
        </p:spPr>
        <p:txBody>
          <a:bodyPr wrap="square" lIns="0" tIns="0" rIns="0" bIns="0" rtlCol="0" anchor="t"/>
          <a:lstStyle/>
          <a:p>
            <a:pPr marL="0" indent="0" algn="l">
              <a:buNone/>
            </a:pPr>
            <a:r>
              <a:rPr lang="en-US" sz="2400" dirty="0">
                <a:solidFill>
                  <a:srgbClr val="000000">
                    <a:alpha val="100000"/>
                  </a:srgbClr>
                </a:solidFill>
                <a:latin typeface="Roboto Regular" pitchFamily="34" charset="0"/>
                <a:ea typeface="Roboto Regular" pitchFamily="34" charset="-122"/>
                <a:cs typeface="Roboto Regular" pitchFamily="34" charset="-120"/>
              </a:rPr>
              <a:t>IGNITIVE is not viewed as a way of working. Very few, if any, project teams outside of DSAI are utilizing the framework, documentation strategies, etc.</a:t>
            </a:r>
            <a:endParaRPr lang="en-US" sz="2400" dirty="0"/>
          </a:p>
        </p:txBody>
      </p:sp>
      <p:pic>
        <p:nvPicPr>
          <p:cNvPr id="25" name="Image 7" descr=" "/>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3895537" y="2520950"/>
            <a:ext cx="4698149" cy="1962150"/>
          </a:xfrm>
          <a:prstGeom prst="rect">
            <a:avLst/>
          </a:prstGeom>
        </p:spPr>
      </p:pic>
      <p:sp>
        <p:nvSpPr>
          <p:cNvPr id="26" name="Shape 16"/>
          <p:cNvSpPr/>
          <p:nvPr/>
        </p:nvSpPr>
        <p:spPr>
          <a:xfrm>
            <a:off x="4420152" y="7569200"/>
            <a:ext cx="18950769" cy="4013200"/>
          </a:xfrm>
          <a:prstGeom prst="roundRect">
            <a:avLst>
              <a:gd name="adj" fmla="val 3190"/>
            </a:avLst>
          </a:prstGeom>
          <a:solidFill>
            <a:srgbClr val="EDF0FF">
              <a:alpha val="100000"/>
            </a:srgbClr>
          </a:solidFill>
          <a:ln/>
        </p:spPr>
        <p:txBody>
          <a:bodyPr/>
          <a:lstStyle/>
          <a:p>
            <a:endParaRPr lang="en-US"/>
          </a:p>
        </p:txBody>
      </p:sp>
      <p:sp>
        <p:nvSpPr>
          <p:cNvPr id="27" name="Text 17"/>
          <p:cNvSpPr/>
          <p:nvPr/>
        </p:nvSpPr>
        <p:spPr>
          <a:xfrm>
            <a:off x="5842730" y="8432800"/>
            <a:ext cx="17096337" cy="2946400"/>
          </a:xfrm>
          <a:prstGeom prst="rect">
            <a:avLst/>
          </a:prstGeom>
          <a:noFill/>
          <a:ln/>
        </p:spPr>
        <p:txBody>
          <a:bodyPr wrap="square" lIns="0" tIns="0" rIns="0" bIns="0" rtlCol="0" anchor="t"/>
          <a:lstStyle/>
          <a:p>
            <a:pPr marL="0" indent="0" algn="l">
              <a:buNone/>
            </a:pPr>
            <a:r>
              <a:rPr lang="en-US" sz="2400" dirty="0">
                <a:solidFill>
                  <a:srgbClr val="000000">
                    <a:alpha val="100000"/>
                  </a:srgbClr>
                </a:solidFill>
                <a:latin typeface="Roboto Regular" pitchFamily="34" charset="0"/>
                <a:ea typeface="Roboto Regular" pitchFamily="34" charset="-122"/>
                <a:cs typeface="Roboto Regular" pitchFamily="34" charset="-120"/>
              </a:rPr>
              <a:t>1.      After ideas are vetted for feasibility purposes by DSAI, DSAI and the SLT member for the project submission align on project priority and resourcing, and they communicate to the required DSA members (including a PM)</a:t>
            </a:r>
            <a:endParaRPr lang="en-US" sz="2400" dirty="0"/>
          </a:p>
          <a:p>
            <a:pPr marL="0" indent="0" algn="l">
              <a:buNone/>
            </a:pPr>
            <a:r>
              <a:rPr lang="en-US" sz="2400" dirty="0">
                <a:solidFill>
                  <a:srgbClr val="000000">
                    <a:alpha val="100000"/>
                  </a:srgbClr>
                </a:solidFill>
                <a:latin typeface="Roboto Regular" pitchFamily="34" charset="0"/>
                <a:ea typeface="Roboto Regular" pitchFamily="34" charset="-122"/>
                <a:cs typeface="Roboto Regular" pitchFamily="34" charset="-120"/>
              </a:rPr>
              <a:t> </a:t>
            </a:r>
            <a:endParaRPr lang="en-US" sz="2400" dirty="0"/>
          </a:p>
          <a:p>
            <a:pPr marL="0" indent="0" algn="l">
              <a:buNone/>
            </a:pPr>
            <a:r>
              <a:rPr lang="en-US" sz="2400" dirty="0">
                <a:solidFill>
                  <a:srgbClr val="000000">
                    <a:alpha val="100000"/>
                  </a:srgbClr>
                </a:solidFill>
                <a:latin typeface="Roboto Regular" pitchFamily="34" charset="0"/>
                <a:ea typeface="Roboto Regular" pitchFamily="34" charset="-122"/>
                <a:cs typeface="Roboto Regular" pitchFamily="34" charset="-120"/>
              </a:rPr>
              <a:t>2.      IGNITIVE projects should include members of the DSA vertical in which the final product will sit – to ease transition process outside of DSAI</a:t>
            </a:r>
            <a:endParaRPr lang="en-US" sz="2400" dirty="0"/>
          </a:p>
          <a:p>
            <a:pPr marL="0" indent="0" algn="l">
              <a:buNone/>
            </a:pPr>
            <a:r>
              <a:rPr lang="en-US" sz="2400" dirty="0">
                <a:solidFill>
                  <a:srgbClr val="000000">
                    <a:alpha val="100000"/>
                  </a:srgbClr>
                </a:solidFill>
                <a:latin typeface="Roboto Regular" pitchFamily="34" charset="0"/>
                <a:ea typeface="Roboto Regular" pitchFamily="34" charset="-122"/>
                <a:cs typeface="Roboto Regular" pitchFamily="34" charset="-120"/>
              </a:rPr>
              <a:t> </a:t>
            </a:r>
            <a:endParaRPr lang="en-US" sz="2400" dirty="0"/>
          </a:p>
          <a:p>
            <a:pPr marL="0" indent="0" algn="l">
              <a:buNone/>
            </a:pPr>
            <a:r>
              <a:rPr lang="en-US" sz="2400" dirty="0">
                <a:solidFill>
                  <a:srgbClr val="000000">
                    <a:alpha val="100000"/>
                  </a:srgbClr>
                </a:solidFill>
                <a:latin typeface="Roboto Regular" pitchFamily="34" charset="0"/>
                <a:ea typeface="Roboto Regular" pitchFamily="34" charset="-122"/>
                <a:cs typeface="Roboto Regular" pitchFamily="34" charset="-120"/>
              </a:rPr>
              <a:t>3.      Ignitive should become a standing agenda item at the LT meetings for SLT/LT to align and get sponsorship on important use cases</a:t>
            </a:r>
            <a:endParaRPr lang="en-US" sz="2400" dirty="0"/>
          </a:p>
        </p:txBody>
      </p:sp>
      <p:sp>
        <p:nvSpPr>
          <p:cNvPr id="28" name="Shape 18"/>
          <p:cNvSpPr/>
          <p:nvPr/>
        </p:nvSpPr>
        <p:spPr>
          <a:xfrm>
            <a:off x="4750394" y="7086600"/>
            <a:ext cx="6096762" cy="800100"/>
          </a:xfrm>
          <a:prstGeom prst="roundRect">
            <a:avLst>
              <a:gd name="adj" fmla="val 16000"/>
            </a:avLst>
          </a:prstGeom>
          <a:solidFill>
            <a:srgbClr val="071D49">
              <a:alpha val="100000"/>
            </a:srgbClr>
          </a:solidFill>
          <a:ln/>
        </p:spPr>
        <p:txBody>
          <a:bodyPr/>
          <a:lstStyle/>
          <a:p>
            <a:endParaRPr lang="en-US"/>
          </a:p>
        </p:txBody>
      </p:sp>
      <p:sp>
        <p:nvSpPr>
          <p:cNvPr id="29" name="Shape 19"/>
          <p:cNvSpPr/>
          <p:nvPr/>
        </p:nvSpPr>
        <p:spPr>
          <a:xfrm>
            <a:off x="4928216" y="7277100"/>
            <a:ext cx="431854" cy="431800"/>
          </a:xfrm>
          <a:prstGeom prst="roundRect">
            <a:avLst>
              <a:gd name="adj" fmla="val 23294"/>
            </a:avLst>
          </a:prstGeom>
          <a:solidFill>
            <a:srgbClr val="FFFFFF">
              <a:alpha val="100000"/>
            </a:srgbClr>
          </a:solidFill>
          <a:ln/>
        </p:spPr>
        <p:txBody>
          <a:bodyPr/>
          <a:lstStyle/>
          <a:p>
            <a:endParaRPr lang="en-US"/>
          </a:p>
        </p:txBody>
      </p:sp>
      <p:pic>
        <p:nvPicPr>
          <p:cNvPr id="30" name="Image 8" descr=" "/>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004425" y="7353300"/>
            <a:ext cx="279435" cy="279400"/>
          </a:xfrm>
          <a:prstGeom prst="rect">
            <a:avLst/>
          </a:prstGeom>
        </p:spPr>
      </p:pic>
      <p:pic>
        <p:nvPicPr>
          <p:cNvPr id="31" name="Image 9" descr=" "/>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094478" y="7416744"/>
            <a:ext cx="99458" cy="101662"/>
          </a:xfrm>
          <a:prstGeom prst="rect">
            <a:avLst/>
          </a:prstGeom>
        </p:spPr>
      </p:pic>
      <p:pic>
        <p:nvPicPr>
          <p:cNvPr id="32" name="Image 10" descr=" "/>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131441" y="7543800"/>
            <a:ext cx="25530" cy="25400"/>
          </a:xfrm>
          <a:prstGeom prst="rect">
            <a:avLst/>
          </a:prstGeom>
        </p:spPr>
      </p:pic>
      <p:sp>
        <p:nvSpPr>
          <p:cNvPr id="33" name="Text 20"/>
          <p:cNvSpPr/>
          <p:nvPr/>
        </p:nvSpPr>
        <p:spPr>
          <a:xfrm>
            <a:off x="5588698" y="7251700"/>
            <a:ext cx="5101804" cy="618067"/>
          </a:xfrm>
          <a:prstGeom prst="rect">
            <a:avLst/>
          </a:prstGeom>
          <a:noFill/>
          <a:ln/>
        </p:spPr>
        <p:txBody>
          <a:bodyPr wrap="square" lIns="0" tIns="0" rIns="0" bIns="0" rtlCol="0" anchor="t"/>
          <a:lstStyle/>
          <a:p>
            <a:pPr marL="0" indent="0" algn="l">
              <a:buNone/>
            </a:pPr>
            <a:r>
              <a:rPr lang="en-US" sz="3200" dirty="0">
                <a:solidFill>
                  <a:srgbClr val="FFFFFF">
                    <a:alpha val="100000"/>
                  </a:srgbClr>
                </a:solidFill>
                <a:latin typeface="Roboto Medium" pitchFamily="34" charset="0"/>
                <a:ea typeface="Roboto Medium" pitchFamily="34" charset="-122"/>
                <a:cs typeface="Roboto Medium" pitchFamily="34" charset="-120"/>
              </a:rPr>
              <a:t>Description/ Current Status</a:t>
            </a:r>
            <a:endParaRPr lang="en-US" sz="3200" dirty="0"/>
          </a:p>
        </p:txBody>
      </p:sp>
      <p:pic>
        <p:nvPicPr>
          <p:cNvPr id="34" name="Image 11" descr=" "/>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491950" y="4806950"/>
            <a:ext cx="2373758" cy="22415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09CAD6C862056448F4CD288862EBEB5" ma:contentTypeVersion="15" ma:contentTypeDescription="Create a new document." ma:contentTypeScope="" ma:versionID="1472a4f1b9f22f997b43e513cd762a98">
  <xsd:schema xmlns:xsd="http://www.w3.org/2001/XMLSchema" xmlns:xs="http://www.w3.org/2001/XMLSchema" xmlns:p="http://schemas.microsoft.com/office/2006/metadata/properties" xmlns:ns3="8be46aaa-abec-4183-8bf1-b913c96717e6" xmlns:ns4="d0e2aa6c-908b-4487-84ff-b097c1a3dd88" targetNamespace="http://schemas.microsoft.com/office/2006/metadata/properties" ma:root="true" ma:fieldsID="51c5102143973a262e5ce16d18d04083" ns3:_="" ns4:_="">
    <xsd:import namespace="8be46aaa-abec-4183-8bf1-b913c96717e6"/>
    <xsd:import namespace="d0e2aa6c-908b-4487-84ff-b097c1a3dd88"/>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ObjectDetectorVersion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SystemTags" minOccurs="0"/>
                <xsd:element ref="ns3:MediaServiceSearchPropertie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e46aaa-abec-4183-8bf1-b913c96717e6"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0e2aa6c-908b-4487-84ff-b097c1a3dd88"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8be46aaa-abec-4183-8bf1-b913c96717e6" xsi:nil="true"/>
  </documentManagement>
</p:properties>
</file>

<file path=customXml/itemProps1.xml><?xml version="1.0" encoding="utf-8"?>
<ds:datastoreItem xmlns:ds="http://schemas.openxmlformats.org/officeDocument/2006/customXml" ds:itemID="{AF0562BC-5436-4CBA-9AFB-814C388587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e46aaa-abec-4183-8bf1-b913c96717e6"/>
    <ds:schemaRef ds:uri="d0e2aa6c-908b-4487-84ff-b097c1a3dd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6AD76A-296C-47C1-A321-7638C4E9A748}">
  <ds:schemaRefs>
    <ds:schemaRef ds:uri="http://schemas.microsoft.com/sharepoint/v3/contenttype/forms"/>
  </ds:schemaRefs>
</ds:datastoreItem>
</file>

<file path=customXml/itemProps3.xml><?xml version="1.0" encoding="utf-8"?>
<ds:datastoreItem xmlns:ds="http://schemas.openxmlformats.org/officeDocument/2006/customXml" ds:itemID="{DF69DDEA-6163-41E2-806C-4F23D6A7E112}">
  <ds:schemaRefs>
    <ds:schemaRef ds:uri="8be46aaa-abec-4183-8bf1-b913c96717e6"/>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d0e2aa6c-908b-4487-84ff-b097c1a3dd88"/>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389</Words>
  <Application>Microsoft Office PowerPoint</Application>
  <PresentationFormat>Custom</PresentationFormat>
  <Paragraphs>38</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Roboto Medium</vt:lpstr>
      <vt:lpstr>Roboto Regular</vt:lpstr>
      <vt:lpstr>Office Theme</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Kavana S</cp:lastModifiedBy>
  <cp:revision>2</cp:revision>
  <dcterms:created xsi:type="dcterms:W3CDTF">2024-04-18T12:19:55Z</dcterms:created>
  <dcterms:modified xsi:type="dcterms:W3CDTF">2024-04-18T12:20:33Z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0x010100509CAD6C862056448F4CD288862EBEB5</vt:lpwstr>
  </property>
</Properties>
</file>