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8F3F0A92.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D67F2C-BE34-22C0-38CC-30FD32F4A25A}" name="SriVishnu MS" initials="SM" userId="S::SriVishnu.MS@mu-sigma.com::51f3f043-2701-4a81-8002-15da62c12a4d" providerId="AD"/>
  <p188:author id="{95A680B1-99A3-8A98-89AD-C3954A4897F3}" name="Bishal Biswas" initials="BB" userId="S::bishal.biswas@mu-sigma.com::eb0d522e-f998-4cff-9c02-8d3d412e04e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933E6-AB91-41B8-A1EB-14B4D0A5F0A4}" v="22" dt="2024-09-13T16:33:50.181"/>
    <p1510:client id="{F1E87A33-8FE0-44CD-92D3-1AAFB22DB25B}" v="27" dt="2024-09-13T16:38:04.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p:scale>
          <a:sx n="66" d="100"/>
          <a:sy n="66" d="100"/>
        </p:scale>
        <p:origin x="105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8/10/relationships/authors" Target="authors.xml"/><Relationship Id="rId4" Type="http://schemas.openxmlformats.org/officeDocument/2006/relationships/slide" Target="slides/slide3.xml"/><Relationship Id="rId9" Type="http://schemas.microsoft.com/office/2015/10/relationships/revisionInfo" Target="revisionInfo.xml"/></Relationships>
</file>

<file path=ppt/comments/modernComment_103_8F3F0A92.xml><?xml version="1.0" encoding="utf-8"?>
<p188:cmLst xmlns:a="http://schemas.openxmlformats.org/drawingml/2006/main" xmlns:r="http://schemas.openxmlformats.org/officeDocument/2006/relationships" xmlns:p188="http://schemas.microsoft.com/office/powerpoint/2018/8/main">
  <p188:cm id="{CB2EB152-128E-4FF9-A978-3151F33908B8}" authorId="{95A680B1-99A3-8A98-89AD-C3954A4897F3}" status="resolved" created="2024-09-13T13:00:07.516" complete="100000">
    <ac:txMkLst xmlns:ac="http://schemas.microsoft.com/office/drawing/2013/main/command">
      <pc:docMk xmlns:pc="http://schemas.microsoft.com/office/powerpoint/2013/main/command"/>
      <pc:sldMk xmlns:pc="http://schemas.microsoft.com/office/powerpoint/2013/main/command" cId="2403273362" sldId="259"/>
      <ac:spMk id="4" creationId="{74B0F887-BA2F-93DC-22A4-769341BF62A3}"/>
      <ac:txMk cp="108">
        <ac:context len="1242" hash="4022035043"/>
      </ac:txMk>
    </ac:txMkLst>
    <p188:pos x="7710236" y="531394"/>
    <p188:txBody>
      <a:bodyPr/>
      <a:lstStyle/>
      <a:p>
        <a:r>
          <a:rPr lang="en-US"/>
          <a:t>this is not required if previous one is answered</a:t>
        </a:r>
      </a:p>
    </p188:txBody>
  </p188:cm>
  <p188:cm id="{144F779A-6B2A-4220-952F-926DA301955D}" authorId="{95A680B1-99A3-8A98-89AD-C3954A4897F3}" status="resolved" created="2024-09-13T13:00:32.048" complete="100000">
    <ac:txMkLst xmlns:ac="http://schemas.microsoft.com/office/drawing/2013/main/command">
      <pc:docMk xmlns:pc="http://schemas.microsoft.com/office/powerpoint/2013/main/command"/>
      <pc:sldMk xmlns:pc="http://schemas.microsoft.com/office/powerpoint/2013/main/command" cId="2403273362" sldId="259"/>
      <ac:spMk id="4" creationId="{74B0F887-BA2F-93DC-22A4-769341BF62A3}"/>
      <ac:txMk cp="55" len="5">
        <ac:context len="1242" hash="4022035043"/>
      </ac:txMk>
    </ac:txMkLst>
    <p188:pos x="6677526" y="220578"/>
    <p188:txBody>
      <a:bodyPr/>
      <a:lstStyle/>
      <a:p>
        <a:r>
          <a:rPr lang="en-US"/>
          <a:t>phrase this something in line like: would the users be comfortable using a dropdown or a text box to select the subject ID</a:t>
        </a:r>
      </a:p>
    </p188:txBody>
  </p188:cm>
  <p188:cm id="{573CE90D-A286-4F40-B4A6-D8791B0A7DE1}" authorId="{95A680B1-99A3-8A98-89AD-C3954A4897F3}" status="resolved" created="2024-09-13T13:01:04.564" complete="100000">
    <ac:txMkLst xmlns:ac="http://schemas.microsoft.com/office/drawing/2013/main/command">
      <pc:docMk xmlns:pc="http://schemas.microsoft.com/office/powerpoint/2013/main/command"/>
      <pc:sldMk xmlns:pc="http://schemas.microsoft.com/office/powerpoint/2013/main/command" cId="2403273362" sldId="259"/>
      <ac:spMk id="4" creationId="{74B0F887-BA2F-93DC-22A4-769341BF62A3}"/>
      <ac:txMk cp="189">
        <ac:context len="1242" hash="4022035043"/>
      </ac:txMk>
    </ac:txMkLst>
    <p188:pos x="9354552" y="842210"/>
    <p188:replyLst>
      <p188:reply id="{6E5EC4E3-EEA6-4224-A49C-1AC1B70E4538}" authorId="{FCD67F2C-BE34-22C0-38CC-30FD32F4A25A}" created="2024-09-13T13:13:50.190">
        <p188:txBody>
          <a:bodyPr/>
          <a:lstStyle/>
          <a:p>
            <a:r>
              <a:rPr lang="en-US"/>
              <a:t>Removed that and I have modified on question number 3</a:t>
            </a:r>
          </a:p>
        </p188:txBody>
      </p188:reply>
      <p188:reply id="{D387ADCA-004F-42E1-BC2C-0EB2F47B4278}" authorId="{95A680B1-99A3-8A98-89AD-C3954A4897F3}" created="2024-09-13T13:20:28.064">
        <p188:txBody>
          <a:bodyPr/>
          <a:lstStyle/>
          <a:p>
            <a:r>
              <a:rPr lang="en-US"/>
              <a:t>filter as in? which page?</a:t>
            </a:r>
          </a:p>
        </p188:txBody>
      </p188:reply>
      <p188:reply id="{3E8DDA97-1219-49B9-9F16-2CD1F5264123}" authorId="{FCD67F2C-BE34-22C0-38CC-30FD32F4A25A}" created="2024-09-13T13:21:17.186">
        <p188:txBody>
          <a:bodyPr/>
          <a:lstStyle/>
          <a:p>
            <a:r>
              <a:rPr lang="en-US"/>
              <a:t>At the Profile level page</a:t>
            </a:r>
          </a:p>
        </p188:txBody>
      </p188:reply>
      <p188:reply id="{3DAA9780-46BD-498F-9913-2E545B1C7EC0}" authorId="{FCD67F2C-BE34-22C0-38CC-30FD32F4A25A}" created="2024-09-13T13:21:33.671">
        <p188:txBody>
          <a:bodyPr/>
          <a:lstStyle/>
          <a:p>
            <a:r>
              <a:rPr lang="en-US"/>
              <a:t>Also Module level page</a:t>
            </a:r>
          </a:p>
        </p188:txBody>
      </p188:reply>
      <p188:reply id="{42095943-A309-4DB1-9D95-790CE0827E3F}" authorId="{95A680B1-99A3-8A98-89AD-C3954A4897F3}" created="2024-09-13T13:22:44.504">
        <p188:txBody>
          <a:bodyPr/>
          <a:lstStyle/>
          <a:p>
            <a:r>
              <a:rPr lang="en-US"/>
              <a:t>explain a bit in detail in the question itself then</a:t>
            </a:r>
          </a:p>
        </p188:txBody>
      </p188:reply>
      <p188:reply id="{FEC8B44A-A61A-48DE-9B93-0814591DB41A}" authorId="{FCD67F2C-BE34-22C0-38CC-30FD32F4A25A}" created="2024-09-13T13:43:06.465">
        <p188:txBody>
          <a:bodyPr/>
          <a:lstStyle/>
          <a:p>
            <a:r>
              <a:rPr lang="en-US"/>
              <a:t>Please check now</a:t>
            </a:r>
          </a:p>
        </p188:txBody>
      </p188:reply>
    </p188:replyLst>
    <p188:txBody>
      <a:bodyPr/>
      <a:lstStyle/>
      <a:p>
        <a:r>
          <a:rPr lang="en-US"/>
          <a:t>i myself didn't understand the question</a:t>
        </a:r>
      </a:p>
    </p188:txBody>
  </p188:cm>
  <p188:cm id="{FCF6C327-3ED2-429D-B419-DE5EC53F01F7}" authorId="{95A680B1-99A3-8A98-89AD-C3954A4897F3}" created="2024-09-13T13:02:49.456">
    <ac:txMkLst xmlns:ac="http://schemas.microsoft.com/office/drawing/2013/main/command">
      <pc:docMk xmlns:pc="http://schemas.microsoft.com/office/powerpoint/2013/main/command"/>
      <pc:sldMk xmlns:pc="http://schemas.microsoft.com/office/powerpoint/2013/main/command" cId="2403273362" sldId="259"/>
      <ac:spMk id="4" creationId="{74B0F887-BA2F-93DC-22A4-769341BF62A3}"/>
      <ac:txMk cp="189">
        <ac:context len="1242" hash="4022035043"/>
      </ac:txMk>
    </ac:txMkLst>
    <p188:pos x="8121315" y="1143000"/>
    <p188:replyLst>
      <p188:reply id="{79EC1E81-EBA5-4C45-A22E-5DF2EDB9D4A3}" authorId="{FCD67F2C-BE34-22C0-38CC-30FD32F4A25A}" created="2024-09-13T14:45:10.316">
        <p188:txBody>
          <a:bodyPr/>
          <a:lstStyle/>
          <a:p>
            <a:r>
              <a:rPr lang="en-US"/>
              <a:t>Removed as its confused </a:t>
            </a:r>
          </a:p>
        </p188:txBody>
      </p188:reply>
    </p188:replyLst>
    <p188:txBody>
      <a:bodyPr/>
      <a:lstStyle/>
      <a:p>
        <a:r>
          <a:rPr lang="en-US"/>
          <a:t>what do you mean by overlays</a:t>
        </a:r>
      </a:p>
    </p188:txBody>
  </p188:cm>
  <p188:cm id="{CC6444F4-727D-4B26-A55D-7D966D28BA22}" authorId="{95A680B1-99A3-8A98-89AD-C3954A4897F3}" created="2024-09-13T13:03:17.910">
    <ac:txMkLst xmlns:ac="http://schemas.microsoft.com/office/drawing/2013/main/command">
      <pc:docMk xmlns:pc="http://schemas.microsoft.com/office/powerpoint/2013/main/command"/>
      <pc:sldMk xmlns:pc="http://schemas.microsoft.com/office/powerpoint/2013/main/command" cId="2403273362" sldId="259"/>
      <ac:spMk id="4" creationId="{74B0F887-BA2F-93DC-22A4-769341BF62A3}"/>
      <ac:txMk cp="365" len="7">
        <ac:context len="1242" hash="4022035043"/>
      </ac:txMk>
    </ac:txMkLst>
    <p188:pos x="7900736" y="1453815"/>
    <p188:replyLst>
      <p188:reply id="{FAF9BEAB-8D0A-4D08-9E75-695F99D50357}" authorId="{FCD67F2C-BE34-22C0-38CC-30FD32F4A25A}" created="2024-09-13T13:10:24.616">
        <p188:txBody>
          <a:bodyPr/>
          <a:lstStyle/>
          <a:p>
            <a:r>
              <a:rPr lang="en-US"/>
              <a:t>Values / numbers of subject 
eg:
TA | AE's| Region| Count of Subjects</a:t>
            </a:r>
          </a:p>
        </p188:txBody>
      </p188:reply>
      <p188:reply id="{043CA744-1154-437D-9E1A-0FAE8A0A102A}" authorId="{95A680B1-99A3-8A98-89AD-C3954A4897F3}" created="2024-09-13T13:22:15.691">
        <p188:txBody>
          <a:bodyPr/>
          <a:lstStyle/>
          <a:p>
            <a:r>
              <a:rPr lang="en-US"/>
              <a:t>the user would select a subject right (for the first flow)? so the data point would be subject. instead mention what detailed info would the user like to see if we select a subject</a:t>
            </a:r>
          </a:p>
        </p188:txBody>
      </p188:reply>
      <p188:reply id="{F0D026F2-0105-4749-A1AB-B10E7027958F}" authorId="{FCD67F2C-BE34-22C0-38CC-30FD32F4A25A}" created="2024-09-13T14:45:30.993">
        <p188:txBody>
          <a:bodyPr/>
          <a:lstStyle/>
          <a:p>
            <a:r>
              <a:rPr lang="en-US"/>
              <a:t>Added in Details 2 Question</a:t>
            </a:r>
          </a:p>
        </p188:txBody>
      </p188:reply>
    </p188:replyLst>
    <p188:txBody>
      <a:bodyPr/>
      <a:lstStyle/>
      <a:p>
        <a:r>
          <a:rPr lang="en-US"/>
          <a:t>data point as in? what do we mean by a data point here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A4A3-0FCC-8287-1FC0-C9180B718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7A81F9-72C4-E535-352C-4EEB158BD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F2CD9-29F3-45C1-E185-A46A7923ED4D}"/>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5" name="Footer Placeholder 4">
            <a:extLst>
              <a:ext uri="{FF2B5EF4-FFF2-40B4-BE49-F238E27FC236}">
                <a16:creationId xmlns:a16="http://schemas.microsoft.com/office/drawing/2014/main" id="{E59B72B3-61A5-A7CC-33E0-72F48294D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959AC-671A-ECC6-E38D-5685BC1201A7}"/>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27501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E98F-59C1-20B3-CD81-D2F7495910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FD5C9-5BE2-A1DE-2340-672D5FD47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97128-E21D-9205-C259-F70FFA4CAA2F}"/>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5" name="Footer Placeholder 4">
            <a:extLst>
              <a:ext uri="{FF2B5EF4-FFF2-40B4-BE49-F238E27FC236}">
                <a16:creationId xmlns:a16="http://schemas.microsoft.com/office/drawing/2014/main" id="{3040D10E-7521-14E2-4A35-CCE86EA29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7BE28-B767-7DD9-F0C6-4585AF2B7634}"/>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3636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9AA4B-675D-742A-DD20-36FDF5672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D1510-5C13-1A1C-DD0A-47A41669D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18E47-3EB9-9CEB-A2D7-176FCCF8D5AF}"/>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5" name="Footer Placeholder 4">
            <a:extLst>
              <a:ext uri="{FF2B5EF4-FFF2-40B4-BE49-F238E27FC236}">
                <a16:creationId xmlns:a16="http://schemas.microsoft.com/office/drawing/2014/main" id="{ED5239E0-36F1-5B57-D977-D11C9CC11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E7170-D8A4-92BA-2B61-BB289E56853D}"/>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267133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5BD7-7A6D-F8F6-F1F1-5AA19A82B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89410-4149-B979-3446-EF0DFAA60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6641F-1664-A8EC-8658-F80818D5DD62}"/>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5" name="Footer Placeholder 4">
            <a:extLst>
              <a:ext uri="{FF2B5EF4-FFF2-40B4-BE49-F238E27FC236}">
                <a16:creationId xmlns:a16="http://schemas.microsoft.com/office/drawing/2014/main" id="{4040A5A5-0494-7090-E28A-594EA21DB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E759C-D007-DA08-E283-E8581555A113}"/>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10868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0E49-4765-755F-D240-E3AA4C799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FB2676-DBB0-A64D-9076-675C445D0C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7F9A57-3214-29AE-21A9-5ABBF8BFE71A}"/>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5" name="Footer Placeholder 4">
            <a:extLst>
              <a:ext uri="{FF2B5EF4-FFF2-40B4-BE49-F238E27FC236}">
                <a16:creationId xmlns:a16="http://schemas.microsoft.com/office/drawing/2014/main" id="{2DB09875-C5DE-1798-5251-67C0B122A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5A4F0-A80D-CA8F-087D-6048BD1A68C4}"/>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207390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00B4-96F1-DC36-38B5-656875FBB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A0C07B-C45E-8C08-8F3F-5AA246CD64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60267-3117-EBD4-BCDF-82DD4DF23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F2BF1E-D30E-295B-29E6-FA8541173AED}"/>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6" name="Footer Placeholder 5">
            <a:extLst>
              <a:ext uri="{FF2B5EF4-FFF2-40B4-BE49-F238E27FC236}">
                <a16:creationId xmlns:a16="http://schemas.microsoft.com/office/drawing/2014/main" id="{3EA3ADD2-7E94-DB1A-F7D5-C075BCA66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B04E1-713C-240B-F2EE-29DD13B91F9B}"/>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130588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8353-B1EA-826B-546E-DF606ECC4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E8269-DF16-33A0-A88C-74C77BA1E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E1679-D175-B8A9-C205-F18909AD34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F9B490-C40B-3371-4A31-74B8CDBC06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D5BEE-79F1-02DC-3F05-C3DE613954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C981E1-4AA6-3CEF-40AE-8023CD448AF5}"/>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8" name="Footer Placeholder 7">
            <a:extLst>
              <a:ext uri="{FF2B5EF4-FFF2-40B4-BE49-F238E27FC236}">
                <a16:creationId xmlns:a16="http://schemas.microsoft.com/office/drawing/2014/main" id="{F102AFB0-23C3-B854-53FA-3370C37C3E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F7B15-3A0E-C152-DCC7-A4CDEFE066B4}"/>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315318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4B0A-AAA8-69D3-C0E3-E5072AE702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DEA187-E5A2-103C-313D-A9B512E2BCE5}"/>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4" name="Footer Placeholder 3">
            <a:extLst>
              <a:ext uri="{FF2B5EF4-FFF2-40B4-BE49-F238E27FC236}">
                <a16:creationId xmlns:a16="http://schemas.microsoft.com/office/drawing/2014/main" id="{EB166984-EF10-9FDC-AD1E-57CE232517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B3C026-6A09-FD64-C57A-F1D8E9E6C03F}"/>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42887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28608-A5A7-2D25-A296-00874752CA8A}"/>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3" name="Footer Placeholder 2">
            <a:extLst>
              <a:ext uri="{FF2B5EF4-FFF2-40B4-BE49-F238E27FC236}">
                <a16:creationId xmlns:a16="http://schemas.microsoft.com/office/drawing/2014/main" id="{0AE6A4E1-5EE5-22EC-411E-73EC52761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CDB4-2B6E-9F7C-6032-76BF6AF4CB17}"/>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45886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1123-22C0-5212-AE95-53E511299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094EDD-08BF-9590-C03C-EB1AF40BD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51D833-D751-369C-22FA-9A423BBA5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E50AA-1000-8974-4B68-E7D4D6232B57}"/>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6" name="Footer Placeholder 5">
            <a:extLst>
              <a:ext uri="{FF2B5EF4-FFF2-40B4-BE49-F238E27FC236}">
                <a16:creationId xmlns:a16="http://schemas.microsoft.com/office/drawing/2014/main" id="{6F44D963-ED98-48D5-40BF-73E3083F7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7F625-EE6E-BCD9-385E-67FACD40B1BA}"/>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230677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B142-4676-FA7A-FD48-9EAD1E4D0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CA1A19-0672-7F03-DC24-084F7C421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ABF2A-6E44-D391-A17E-C12BBD177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BFFD4-6449-9872-AFA6-8110EAD9ED2D}"/>
              </a:ext>
            </a:extLst>
          </p:cNvPr>
          <p:cNvSpPr>
            <a:spLocks noGrp="1"/>
          </p:cNvSpPr>
          <p:nvPr>
            <p:ph type="dt" sz="half" idx="10"/>
          </p:nvPr>
        </p:nvSpPr>
        <p:spPr/>
        <p:txBody>
          <a:bodyPr/>
          <a:lstStyle/>
          <a:p>
            <a:fld id="{072DEAF1-96F1-422F-9B94-5104C7288057}" type="datetimeFigureOut">
              <a:rPr lang="en-US" smtClean="0"/>
              <a:t>9/13/2024</a:t>
            </a:fld>
            <a:endParaRPr lang="en-US"/>
          </a:p>
        </p:txBody>
      </p:sp>
      <p:sp>
        <p:nvSpPr>
          <p:cNvPr id="6" name="Footer Placeholder 5">
            <a:extLst>
              <a:ext uri="{FF2B5EF4-FFF2-40B4-BE49-F238E27FC236}">
                <a16:creationId xmlns:a16="http://schemas.microsoft.com/office/drawing/2014/main" id="{8678079C-867F-DB8B-17F0-8AAD45D70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AA94F-F33C-F96E-A2AB-7FEAEA443C18}"/>
              </a:ext>
            </a:extLst>
          </p:cNvPr>
          <p:cNvSpPr>
            <a:spLocks noGrp="1"/>
          </p:cNvSpPr>
          <p:nvPr>
            <p:ph type="sldNum" sz="quarter" idx="12"/>
          </p:nvPr>
        </p:nvSpPr>
        <p:spPr/>
        <p:txBody>
          <a:bodyPr/>
          <a:lstStyle/>
          <a:p>
            <a:fld id="{BA4A93B5-6D66-48AC-B254-FAA62320ADF9}" type="slidenum">
              <a:rPr lang="en-US" smtClean="0"/>
              <a:t>‹#›</a:t>
            </a:fld>
            <a:endParaRPr lang="en-US"/>
          </a:p>
        </p:txBody>
      </p:sp>
    </p:spTree>
    <p:extLst>
      <p:ext uri="{BB962C8B-B14F-4D97-AF65-F5344CB8AC3E}">
        <p14:creationId xmlns:p14="http://schemas.microsoft.com/office/powerpoint/2010/main" val="59773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F29A0-A9D1-EAD5-8955-A0A271D56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22D356-5849-729C-2838-46D726A66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1A994-0150-7C6E-6077-D015381F2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2DEAF1-96F1-422F-9B94-5104C7288057}" type="datetimeFigureOut">
              <a:rPr lang="en-US" smtClean="0"/>
              <a:t>9/13/2024</a:t>
            </a:fld>
            <a:endParaRPr lang="en-US"/>
          </a:p>
        </p:txBody>
      </p:sp>
      <p:sp>
        <p:nvSpPr>
          <p:cNvPr id="5" name="Footer Placeholder 4">
            <a:extLst>
              <a:ext uri="{FF2B5EF4-FFF2-40B4-BE49-F238E27FC236}">
                <a16:creationId xmlns:a16="http://schemas.microsoft.com/office/drawing/2014/main" id="{50A01F59-A59D-945D-8512-53A2B4BCC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057B2-0258-9ECC-CEE0-37ABA3A9D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4A93B5-6D66-48AC-B254-FAA62320ADF9}" type="slidenum">
              <a:rPr lang="en-US" smtClean="0"/>
              <a:t>‹#›</a:t>
            </a:fld>
            <a:endParaRPr lang="en-US"/>
          </a:p>
        </p:txBody>
      </p:sp>
    </p:spTree>
    <p:extLst>
      <p:ext uri="{BB962C8B-B14F-4D97-AF65-F5344CB8AC3E}">
        <p14:creationId xmlns:p14="http://schemas.microsoft.com/office/powerpoint/2010/main" val="464336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3_8F3F0A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F435E0-B295-FB04-7BD5-0C4C183CE505}"/>
              </a:ext>
            </a:extLst>
          </p:cNvPr>
          <p:cNvSpPr txBox="1"/>
          <p:nvPr/>
        </p:nvSpPr>
        <p:spPr>
          <a:xfrm>
            <a:off x="6636862" y="2794881"/>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kern="1200" dirty="0">
                <a:solidFill>
                  <a:schemeClr val="tx2"/>
                </a:solidFill>
                <a:latin typeface="+mj-lt"/>
                <a:ea typeface="+mj-ea"/>
                <a:cs typeface="+mj-cs"/>
              </a:rPr>
              <a:t>Clover Business understanding Queries</a:t>
            </a:r>
          </a:p>
        </p:txBody>
      </p:sp>
      <p:pic>
        <p:nvPicPr>
          <p:cNvPr id="9" name="Graphic 8" descr="Shamrock">
            <a:extLst>
              <a:ext uri="{FF2B5EF4-FFF2-40B4-BE49-F238E27FC236}">
                <a16:creationId xmlns:a16="http://schemas.microsoft.com/office/drawing/2014/main" id="{A2DF14D5-C59B-91B0-26C0-8E6BBA936A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6" name="Group 1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7" name="Freeform: Shape 16">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553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82D5A-F2DF-0C75-6F60-283B199315F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Single Subject User Flow</a:t>
            </a:r>
          </a:p>
        </p:txBody>
      </p:sp>
      <p:pic>
        <p:nvPicPr>
          <p:cNvPr id="6" name="Picture 5" descr="A diagram of a diagram&#10;&#10;Description automatically generated">
            <a:extLst>
              <a:ext uri="{FF2B5EF4-FFF2-40B4-BE49-F238E27FC236}">
                <a16:creationId xmlns:a16="http://schemas.microsoft.com/office/drawing/2014/main" id="{B7D1BF75-1238-9ED0-6449-64E236DF1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038" y="1966293"/>
            <a:ext cx="9039923" cy="4452160"/>
          </a:xfrm>
          <a:prstGeom prst="rect">
            <a:avLst/>
          </a:prstGeom>
        </p:spPr>
      </p:pic>
      <p:pic>
        <p:nvPicPr>
          <p:cNvPr id="8" name="Picture 7" descr="A diagram of a flowchart">
            <a:extLst>
              <a:ext uri="{FF2B5EF4-FFF2-40B4-BE49-F238E27FC236}">
                <a16:creationId xmlns:a16="http://schemas.microsoft.com/office/drawing/2014/main" id="{8DE9A285-B37C-8898-DE9A-16549D7BD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41" y="1666471"/>
            <a:ext cx="11546114" cy="5098217"/>
          </a:xfrm>
          <a:prstGeom prst="rect">
            <a:avLst/>
          </a:prstGeom>
        </p:spPr>
      </p:pic>
    </p:spTree>
    <p:extLst>
      <p:ext uri="{BB962C8B-B14F-4D97-AF65-F5344CB8AC3E}">
        <p14:creationId xmlns:p14="http://schemas.microsoft.com/office/powerpoint/2010/main" val="361913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82D5A-F2DF-0C75-6F60-283B199315F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Single Subject Queries</a:t>
            </a:r>
          </a:p>
        </p:txBody>
      </p:sp>
      <p:sp>
        <p:nvSpPr>
          <p:cNvPr id="4" name="Rectangle 1">
            <a:extLst>
              <a:ext uri="{FF2B5EF4-FFF2-40B4-BE49-F238E27FC236}">
                <a16:creationId xmlns:a16="http://schemas.microsoft.com/office/drawing/2014/main" id="{74B0F887-BA2F-93DC-22A4-769341BF62A3}"/>
              </a:ext>
            </a:extLst>
          </p:cNvPr>
          <p:cNvSpPr>
            <a:spLocks noGrp="1" noChangeArrowheads="1"/>
          </p:cNvSpPr>
          <p:nvPr>
            <p:ph idx="1"/>
          </p:nvPr>
        </p:nvSpPr>
        <p:spPr bwMode="auto">
          <a:xfrm>
            <a:off x="833174" y="1751400"/>
            <a:ext cx="9941319" cy="4928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700" b="0" i="0" u="none" strike="noStrike" cap="none" normalizeH="0" baseline="0" dirty="0">
                <a:ln>
                  <a:noFill/>
                </a:ln>
                <a:effectLst/>
              </a:rPr>
              <a:t>Would users find it more convenient to select the subject ID using a dropdown menu or a text box for input?</a:t>
            </a:r>
          </a:p>
          <a:p>
            <a:pPr marL="342900" indent="-342900" eaLnBrk="0" fontAlgn="base" hangingPunct="0">
              <a:spcBef>
                <a:spcPct val="0"/>
              </a:spcBef>
              <a:spcAft>
                <a:spcPts val="600"/>
              </a:spcAft>
              <a:buFont typeface="+mj-lt"/>
              <a:buAutoNum type="arabicPeriod"/>
            </a:pPr>
            <a:r>
              <a:rPr kumimoji="0" lang="en-US" altLang="en-US" sz="1700" b="0" i="0" u="none" strike="noStrike" cap="none" normalizeH="0" baseline="0" dirty="0">
                <a:ln>
                  <a:noFill/>
                </a:ln>
                <a:effectLst/>
              </a:rPr>
              <a:t>What filtering options should be available for users to interact with and </a:t>
            </a:r>
            <a:r>
              <a:rPr lang="en-US" altLang="en-US" sz="1700"/>
              <a:t>slice and dice the data</a:t>
            </a:r>
            <a:r>
              <a:rPr kumimoji="0" lang="en-US" altLang="en-US" sz="1700" b="0" i="0" u="none" strike="noStrike" cap="none" normalizeH="0" baseline="0" dirty="0">
                <a:ln>
                  <a:noFill/>
                </a:ln>
                <a:effectLst/>
              </a:rPr>
              <a:t> on both the patient-level page and the module-level page? </a:t>
            </a:r>
            <a:r>
              <a:rPr lang="en-US" altLang="en-US" sz="1700"/>
              <a:t>(any preferred info and filters)</a:t>
            </a:r>
            <a:endParaRPr lang="en-US" altLang="en-US" sz="1700" b="0" i="0" u="none" strike="noStrike" cap="none" normalizeH="0" baseline="0">
              <a:ln>
                <a:noFill/>
              </a:ln>
              <a:effectLst/>
            </a:endParaRPr>
          </a:p>
          <a:p>
            <a:pPr marL="342900" marR="0" lvl="0" indent="-342900" defTabSz="914400" rtl="0" eaLnBrk="0" fontAlgn="base" latinLnBrk="0" hangingPunct="0">
              <a:spcBef>
                <a:spcPct val="0"/>
              </a:spcBef>
              <a:spcAft>
                <a:spcPts val="600"/>
              </a:spcAft>
              <a:buClrTx/>
              <a:buSzTx/>
              <a:buFont typeface="+mj-lt"/>
              <a:buAutoNum type="arabicPeriod"/>
              <a:tabLst/>
            </a:pPr>
            <a:r>
              <a:rPr lang="en-US" sz="1700" dirty="0"/>
              <a:t>What detailed information should be presented when a user selects a subject?</a:t>
            </a:r>
          </a:p>
          <a:p>
            <a:pPr marL="342900" indent="-342900" eaLnBrk="0" fontAlgn="base" hangingPunct="0">
              <a:spcBef>
                <a:spcPct val="0"/>
              </a:spcBef>
              <a:spcAft>
                <a:spcPts val="600"/>
              </a:spcAft>
              <a:buFont typeface="+mj-lt"/>
              <a:buAutoNum type="arabicPeriod"/>
            </a:pPr>
            <a:r>
              <a:rPr lang="en-US" altLang="en-US" sz="1700"/>
              <a:t>Should</a:t>
            </a:r>
            <a:r>
              <a:rPr kumimoji="0" lang="en-US" altLang="en-US" sz="1700" b="0" i="0" u="none" strike="noStrike" cap="none" normalizeH="0" baseline="0">
                <a:ln>
                  <a:noFill/>
                </a:ln>
                <a:effectLst/>
              </a:rPr>
              <a:t> </a:t>
            </a:r>
            <a:r>
              <a:rPr kumimoji="0" lang="en-US" altLang="en-US" sz="1700" b="0" i="0" u="none" strike="noStrike" cap="none" normalizeH="0" baseline="0" dirty="0">
                <a:ln>
                  <a:noFill/>
                </a:ln>
                <a:effectLst/>
              </a:rPr>
              <a:t>dosing records, Randomization dates, and Discontinuation Information be integrated into the profile</a:t>
            </a:r>
            <a:r>
              <a:rPr lang="en-US" altLang="en-US" sz="1700"/>
              <a:t>/subject view?</a:t>
            </a:r>
            <a:endParaRPr lang="en-US" altLang="en-US" sz="1700" b="0" i="0" u="none" strike="noStrike" cap="none" normalizeH="0" baseline="0">
              <a:ln>
                <a:noFill/>
              </a:ln>
              <a:effectLst/>
            </a:endParaRPr>
          </a:p>
          <a:p>
            <a:pPr marL="342900" indent="-342900" eaLnBrk="0" fontAlgn="base" hangingPunct="0">
              <a:spcBef>
                <a:spcPct val="0"/>
              </a:spcBef>
              <a:spcAft>
                <a:spcPts val="600"/>
              </a:spcAft>
              <a:buFont typeface="+mj-lt"/>
              <a:buAutoNum type="arabicPeriod"/>
            </a:pPr>
            <a:r>
              <a:rPr lang="en-US" altLang="en-US" sz="1700"/>
              <a:t>Do we want to have an aspect where we capture a user's search patterns to make the tool more intelligent?</a:t>
            </a:r>
            <a:endParaRPr lang="en-US" altLang="en-US" sz="1700" b="0" i="0" u="none" strike="noStrike" cap="none" normalizeH="0" baseline="0">
              <a:ln>
                <a:noFill/>
              </a:ln>
              <a:effectLst/>
            </a:endParaRPr>
          </a:p>
          <a:p>
            <a:pPr marL="800100" lvl="1" eaLnBrk="0" fontAlgn="base" hangingPunct="0">
              <a:spcBef>
                <a:spcPct val="0"/>
              </a:spcBef>
              <a:spcAft>
                <a:spcPts val="600"/>
              </a:spcAft>
              <a:buFont typeface="Courier New" panose="02110004020202020204"/>
              <a:buChar char="o"/>
            </a:pPr>
            <a:r>
              <a:rPr lang="en-US" altLang="en-US" sz="1300"/>
              <a:t>If yes, then what factors should be the most important to track, so that the tool can help users to repeat the </a:t>
            </a:r>
            <a:r>
              <a:rPr kumimoji="0" lang="en-US" altLang="en-US" sz="1300" b="0" i="0" u="none" strike="noStrike" cap="none" normalizeH="0" baseline="0">
                <a:ln>
                  <a:noFill/>
                </a:ln>
                <a:effectLst/>
              </a:rPr>
              <a:t>previous searches efficiently?</a:t>
            </a:r>
            <a:endParaRPr lang="en-US" altLang="en-US" sz="1300" b="0" i="0" u="none" strike="noStrike" cap="none" normalizeH="0" baseline="0">
              <a:ln>
                <a:noFill/>
              </a:ln>
              <a:effectLst/>
            </a:endParaRPr>
          </a:p>
          <a:p>
            <a:pPr marL="342900" indent="-342900" eaLnBrk="0" fontAlgn="base" hangingPunct="0">
              <a:spcBef>
                <a:spcPct val="0"/>
              </a:spcBef>
              <a:spcAft>
                <a:spcPts val="600"/>
              </a:spcAft>
              <a:buFont typeface="+mj-lt"/>
              <a:buAutoNum type="arabicPeriod"/>
            </a:pPr>
            <a:r>
              <a:rPr lang="en-US" altLang="en-US" sz="1700"/>
              <a:t>Would we like to Save the search/analysis results obtained by the user in any form? (in the tool itself or on any kind of image/ppt)</a:t>
            </a:r>
          </a:p>
          <a:p>
            <a:pPr marL="342900" marR="0" lvl="0" indent="-342900" defTabSz="914400">
              <a:spcBef>
                <a:spcPct val="0"/>
              </a:spcBef>
              <a:spcAft>
                <a:spcPts val="600"/>
              </a:spcAft>
              <a:buClrTx/>
              <a:buSzTx/>
              <a:buAutoNum type="arabicPeriod"/>
              <a:tabLst/>
            </a:pPr>
            <a:r>
              <a:rPr kumimoji="0" lang="en-US" altLang="en-US" sz="1700" b="0" i="0" u="none" strike="noStrike" cap="none" normalizeH="0" baseline="0" dirty="0">
                <a:ln>
                  <a:noFill/>
                </a:ln>
                <a:effectLst/>
              </a:rPr>
              <a:t>Should we design different pages or views based on user roles, such as separate sections for MDs focused on study and data relevant to them and SDs with their specific study and data needs?</a:t>
            </a:r>
            <a:endParaRPr lang="en-US"/>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700" b="0" i="0" u="none" strike="noStrike" cap="none" normalizeH="0" baseline="0" dirty="0">
                <a:ln>
                  <a:noFill/>
                </a:ln>
                <a:effectLst/>
              </a:rPr>
              <a:t>What type of data source are we using for this tool?</a:t>
            </a:r>
            <a:endParaRPr lang="en-US" altLang="en-US" sz="1700" b="0" i="0" u="none" strike="noStrike" cap="none" normalizeH="0" baseline="0">
              <a:ln>
                <a:noFill/>
              </a:ln>
              <a:effectLst/>
            </a:endParaRPr>
          </a:p>
          <a:p>
            <a:pPr marL="342900" indent="-342900" eaLnBrk="0" fontAlgn="base" hangingPunct="0">
              <a:spcBef>
                <a:spcPct val="0"/>
              </a:spcBef>
              <a:spcAft>
                <a:spcPts val="600"/>
              </a:spcAft>
              <a:buFont typeface="+mj-lt"/>
              <a:buAutoNum type="arabicPeriod"/>
            </a:pPr>
            <a:r>
              <a:rPr kumimoji="0" lang="en-US" altLang="en-US" sz="1700" b="0" i="0" u="none" strike="noStrike" cap="none" normalizeH="0" baseline="0" dirty="0">
                <a:ln>
                  <a:noFill/>
                </a:ln>
                <a:effectLst/>
              </a:rPr>
              <a:t>Are there any considerations or plans for future enhancements to this tool</a:t>
            </a:r>
            <a:r>
              <a:rPr lang="en-US" altLang="en-US" sz="1700"/>
              <a:t> on the aspects of tabs and flows getting added?</a:t>
            </a:r>
            <a:endParaRPr lang="en-US" altLang="en-US" sz="1700" b="0" i="0" u="none" strike="noStrike" cap="none" normalizeH="0" baseline="0">
              <a:ln>
                <a:noFill/>
              </a:ln>
              <a:effectLst/>
            </a:endParaRPr>
          </a:p>
        </p:txBody>
      </p:sp>
    </p:spTree>
    <p:extLst>
      <p:ext uri="{BB962C8B-B14F-4D97-AF65-F5344CB8AC3E}">
        <p14:creationId xmlns:p14="http://schemas.microsoft.com/office/powerpoint/2010/main" val="240327336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TotalTime>
  <Words>250</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Courier New</vt:lpstr>
      <vt:lpstr>Office Theme</vt:lpstr>
      <vt:lpstr>PowerPoint Presentation</vt:lpstr>
      <vt:lpstr>Single Subject User Flow</vt:lpstr>
      <vt:lpstr>Single Subject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SriVishnu MS</dc:creator>
  <cp:lastModifiedBy>SriVishnu MS</cp:lastModifiedBy>
  <cp:revision>2</cp:revision>
  <dcterms:created xsi:type="dcterms:W3CDTF">2024-09-13T12:34:56Z</dcterms:created>
  <dcterms:modified xsi:type="dcterms:W3CDTF">2024-09-13T16:38:04Z</dcterms:modified>
</cp:coreProperties>
</file>