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5"/>
  </p:notesMasterIdLst>
  <p:sldIdLst>
    <p:sldId id="352" r:id="rId3"/>
    <p:sldId id="31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BA432-6044-42DA-AF40-D22808073B61}" v="44" dt="2024-06-14T20:03:58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3AE31-CC50-48E7-9778-9BEAC5A65B6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0A73-558D-4F54-B924-F9557E58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2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9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870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DDC8EC43-F02F-F14D-1C4D-3DD926402B7D}"/>
              </a:ext>
            </a:extLst>
          </p:cNvPr>
          <p:cNvSpPr/>
          <p:nvPr userDrawn="1"/>
        </p:nvSpPr>
        <p:spPr>
          <a:xfrm>
            <a:off x="0" y="188441"/>
            <a:ext cx="680700" cy="46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2380E3-5C89-CD99-CE73-F8FB2B0B2EA9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1B17E7-B758-E92C-41FE-C3FCB408B5B7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92DBB0-24EB-F018-C3D8-D6F02FE0B075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718598-70D7-48B6-C739-86B6B29AA51D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3F2B32-CF9B-039E-6BAD-EACA915072DD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FDA8849F-7D05-A81E-C41D-1977C2174A48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0289A039-CDE0-CE6C-46D3-ECDB687F6BD1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01488E-8FFB-743B-7367-8F280AED5182}"/>
              </a:ext>
            </a:extLst>
          </p:cNvPr>
          <p:cNvGrpSpPr/>
          <p:nvPr userDrawn="1"/>
        </p:nvGrpSpPr>
        <p:grpSpPr>
          <a:xfrm>
            <a:off x="3763009" y="6404531"/>
            <a:ext cx="4665981" cy="354850"/>
            <a:chOff x="1714499" y="5181599"/>
            <a:chExt cx="4141472" cy="314961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7E1C58C8-01AA-AFF0-8E04-8F0DC8543C4A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2203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4DA21CF1-E590-327D-79EB-27F8689C5195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49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21" y="195379"/>
            <a:ext cx="10515600" cy="739056"/>
          </a:xfrm>
        </p:spPr>
        <p:txBody>
          <a:bodyPr/>
          <a:lstStyle/>
          <a:p>
            <a:pPr algn="ctr"/>
            <a:r>
              <a:rPr lang="en-US" dirty="0"/>
              <a:t>SDTM System flow chart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4D4AA108-9164-CB48-A9A1-115B8EB6724D}"/>
              </a:ext>
            </a:extLst>
          </p:cNvPr>
          <p:cNvSpPr/>
          <p:nvPr/>
        </p:nvSpPr>
        <p:spPr>
          <a:xfrm>
            <a:off x="1797225" y="3157911"/>
            <a:ext cx="2372849" cy="170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extrusionOk="0">
                <a:moveTo>
                  <a:pt x="21388" y="4820"/>
                </a:moveTo>
                <a:lnTo>
                  <a:pt x="18391" y="242"/>
                </a:lnTo>
                <a:cubicBezTo>
                  <a:pt x="18288" y="81"/>
                  <a:pt x="18149" y="0"/>
                  <a:pt x="17988" y="0"/>
                </a:cubicBezTo>
                <a:lnTo>
                  <a:pt x="8133" y="0"/>
                </a:lnTo>
                <a:cubicBezTo>
                  <a:pt x="7660" y="0"/>
                  <a:pt x="7418" y="790"/>
                  <a:pt x="7730" y="1273"/>
                </a:cubicBezTo>
                <a:lnTo>
                  <a:pt x="10058" y="4836"/>
                </a:lnTo>
                <a:cubicBezTo>
                  <a:pt x="10242" y="5126"/>
                  <a:pt x="10242" y="5561"/>
                  <a:pt x="10058" y="5851"/>
                </a:cubicBezTo>
                <a:lnTo>
                  <a:pt x="9435" y="6802"/>
                </a:lnTo>
                <a:cubicBezTo>
                  <a:pt x="9424" y="6802"/>
                  <a:pt x="9424" y="6819"/>
                  <a:pt x="9412" y="6835"/>
                </a:cubicBezTo>
                <a:lnTo>
                  <a:pt x="8387" y="8414"/>
                </a:lnTo>
                <a:lnTo>
                  <a:pt x="6900" y="10687"/>
                </a:lnTo>
                <a:lnTo>
                  <a:pt x="6900" y="10687"/>
                </a:lnTo>
                <a:lnTo>
                  <a:pt x="42" y="21197"/>
                </a:lnTo>
                <a:cubicBezTo>
                  <a:pt x="-16" y="21294"/>
                  <a:pt x="-16" y="21439"/>
                  <a:pt x="53" y="21536"/>
                </a:cubicBezTo>
                <a:cubicBezTo>
                  <a:pt x="88" y="21584"/>
                  <a:pt x="122" y="21600"/>
                  <a:pt x="168" y="21600"/>
                </a:cubicBezTo>
                <a:cubicBezTo>
                  <a:pt x="215" y="21600"/>
                  <a:pt x="261" y="21568"/>
                  <a:pt x="295" y="21519"/>
                </a:cubicBezTo>
                <a:lnTo>
                  <a:pt x="7361" y="10687"/>
                </a:lnTo>
                <a:lnTo>
                  <a:pt x="17988" y="10687"/>
                </a:lnTo>
                <a:cubicBezTo>
                  <a:pt x="18138" y="10687"/>
                  <a:pt x="18288" y="10590"/>
                  <a:pt x="18391" y="10445"/>
                </a:cubicBezTo>
                <a:lnTo>
                  <a:pt x="21388" y="5867"/>
                </a:lnTo>
                <a:cubicBezTo>
                  <a:pt x="21584" y="5561"/>
                  <a:pt x="21584" y="5110"/>
                  <a:pt x="21388" y="482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6B2907B0-CCDE-AB48-9B3B-8ACA757974C8}"/>
              </a:ext>
            </a:extLst>
          </p:cNvPr>
          <p:cNvSpPr/>
          <p:nvPr/>
        </p:nvSpPr>
        <p:spPr>
          <a:xfrm>
            <a:off x="3105326" y="2294311"/>
            <a:ext cx="2371897" cy="170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600" extrusionOk="0">
                <a:moveTo>
                  <a:pt x="21399" y="16780"/>
                </a:moveTo>
                <a:lnTo>
                  <a:pt x="18401" y="21358"/>
                </a:lnTo>
                <a:cubicBezTo>
                  <a:pt x="18297" y="21519"/>
                  <a:pt x="18159" y="21600"/>
                  <a:pt x="17997" y="21600"/>
                </a:cubicBezTo>
                <a:lnTo>
                  <a:pt x="8137" y="21600"/>
                </a:lnTo>
                <a:cubicBezTo>
                  <a:pt x="7665" y="21600"/>
                  <a:pt x="7422" y="20810"/>
                  <a:pt x="7734" y="20327"/>
                </a:cubicBezTo>
                <a:lnTo>
                  <a:pt x="10063" y="16764"/>
                </a:lnTo>
                <a:cubicBezTo>
                  <a:pt x="10248" y="16474"/>
                  <a:pt x="10248" y="16039"/>
                  <a:pt x="10063" y="15749"/>
                </a:cubicBezTo>
                <a:lnTo>
                  <a:pt x="9440" y="14798"/>
                </a:lnTo>
                <a:cubicBezTo>
                  <a:pt x="9429" y="14798"/>
                  <a:pt x="9429" y="14781"/>
                  <a:pt x="9417" y="14765"/>
                </a:cubicBezTo>
                <a:lnTo>
                  <a:pt x="8391" y="13186"/>
                </a:lnTo>
                <a:lnTo>
                  <a:pt x="6903" y="10913"/>
                </a:lnTo>
                <a:lnTo>
                  <a:pt x="6903" y="10913"/>
                </a:lnTo>
                <a:lnTo>
                  <a:pt x="42" y="403"/>
                </a:lnTo>
                <a:cubicBezTo>
                  <a:pt x="-16" y="306"/>
                  <a:pt x="-16" y="161"/>
                  <a:pt x="53" y="64"/>
                </a:cubicBezTo>
                <a:cubicBezTo>
                  <a:pt x="88" y="16"/>
                  <a:pt x="122" y="0"/>
                  <a:pt x="169" y="0"/>
                </a:cubicBezTo>
                <a:cubicBezTo>
                  <a:pt x="215" y="0"/>
                  <a:pt x="261" y="32"/>
                  <a:pt x="295" y="81"/>
                </a:cubicBezTo>
                <a:lnTo>
                  <a:pt x="7365" y="10913"/>
                </a:lnTo>
                <a:lnTo>
                  <a:pt x="17997" y="10913"/>
                </a:lnTo>
                <a:cubicBezTo>
                  <a:pt x="18147" y="10913"/>
                  <a:pt x="18297" y="11010"/>
                  <a:pt x="18401" y="11155"/>
                </a:cubicBezTo>
                <a:lnTo>
                  <a:pt x="21399" y="15733"/>
                </a:lnTo>
                <a:cubicBezTo>
                  <a:pt x="21584" y="16055"/>
                  <a:pt x="21584" y="16490"/>
                  <a:pt x="21399" y="1678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99DDCAF3-30FE-CD4E-A80D-E0551E3D4256}"/>
              </a:ext>
            </a:extLst>
          </p:cNvPr>
          <p:cNvSpPr/>
          <p:nvPr/>
        </p:nvSpPr>
        <p:spPr>
          <a:xfrm>
            <a:off x="4413425" y="3157911"/>
            <a:ext cx="2372845" cy="170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extrusionOk="0">
                <a:moveTo>
                  <a:pt x="21388" y="4820"/>
                </a:moveTo>
                <a:lnTo>
                  <a:pt x="18391" y="242"/>
                </a:lnTo>
                <a:cubicBezTo>
                  <a:pt x="18288" y="81"/>
                  <a:pt x="18149" y="0"/>
                  <a:pt x="17988" y="0"/>
                </a:cubicBezTo>
                <a:lnTo>
                  <a:pt x="8133" y="0"/>
                </a:lnTo>
                <a:cubicBezTo>
                  <a:pt x="7660" y="0"/>
                  <a:pt x="7418" y="790"/>
                  <a:pt x="7730" y="1273"/>
                </a:cubicBezTo>
                <a:lnTo>
                  <a:pt x="10058" y="4836"/>
                </a:lnTo>
                <a:cubicBezTo>
                  <a:pt x="10242" y="5126"/>
                  <a:pt x="10242" y="5561"/>
                  <a:pt x="10058" y="5851"/>
                </a:cubicBezTo>
                <a:lnTo>
                  <a:pt x="9435" y="6802"/>
                </a:lnTo>
                <a:cubicBezTo>
                  <a:pt x="9424" y="6802"/>
                  <a:pt x="9424" y="6819"/>
                  <a:pt x="9412" y="6835"/>
                </a:cubicBezTo>
                <a:lnTo>
                  <a:pt x="8387" y="8414"/>
                </a:lnTo>
                <a:lnTo>
                  <a:pt x="6900" y="10687"/>
                </a:lnTo>
                <a:lnTo>
                  <a:pt x="6900" y="10687"/>
                </a:lnTo>
                <a:lnTo>
                  <a:pt x="42" y="21197"/>
                </a:lnTo>
                <a:cubicBezTo>
                  <a:pt x="-16" y="21294"/>
                  <a:pt x="-16" y="21439"/>
                  <a:pt x="53" y="21536"/>
                </a:cubicBezTo>
                <a:cubicBezTo>
                  <a:pt x="88" y="21584"/>
                  <a:pt x="122" y="21600"/>
                  <a:pt x="168" y="21600"/>
                </a:cubicBezTo>
                <a:cubicBezTo>
                  <a:pt x="215" y="21600"/>
                  <a:pt x="261" y="21568"/>
                  <a:pt x="295" y="21519"/>
                </a:cubicBezTo>
                <a:lnTo>
                  <a:pt x="7361" y="10687"/>
                </a:lnTo>
                <a:lnTo>
                  <a:pt x="17988" y="10687"/>
                </a:lnTo>
                <a:cubicBezTo>
                  <a:pt x="18138" y="10687"/>
                  <a:pt x="18288" y="10590"/>
                  <a:pt x="18391" y="10445"/>
                </a:cubicBezTo>
                <a:lnTo>
                  <a:pt x="21388" y="5867"/>
                </a:lnTo>
                <a:cubicBezTo>
                  <a:pt x="21584" y="5561"/>
                  <a:pt x="21584" y="5110"/>
                  <a:pt x="21388" y="482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A3C2953-7170-844F-985F-24A4667E0F6D}"/>
              </a:ext>
            </a:extLst>
          </p:cNvPr>
          <p:cNvSpPr/>
          <p:nvPr/>
        </p:nvSpPr>
        <p:spPr>
          <a:xfrm>
            <a:off x="5734225" y="2294311"/>
            <a:ext cx="2371894" cy="170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600" extrusionOk="0">
                <a:moveTo>
                  <a:pt x="21399" y="16780"/>
                </a:moveTo>
                <a:lnTo>
                  <a:pt x="18401" y="21358"/>
                </a:lnTo>
                <a:cubicBezTo>
                  <a:pt x="18297" y="21519"/>
                  <a:pt x="18159" y="21600"/>
                  <a:pt x="17997" y="21600"/>
                </a:cubicBezTo>
                <a:lnTo>
                  <a:pt x="8137" y="21600"/>
                </a:lnTo>
                <a:cubicBezTo>
                  <a:pt x="7664" y="21600"/>
                  <a:pt x="7422" y="20810"/>
                  <a:pt x="7734" y="20327"/>
                </a:cubicBezTo>
                <a:lnTo>
                  <a:pt x="10063" y="16764"/>
                </a:lnTo>
                <a:cubicBezTo>
                  <a:pt x="10248" y="16474"/>
                  <a:pt x="10248" y="16039"/>
                  <a:pt x="10063" y="15749"/>
                </a:cubicBezTo>
                <a:lnTo>
                  <a:pt x="9440" y="14798"/>
                </a:lnTo>
                <a:cubicBezTo>
                  <a:pt x="9429" y="14798"/>
                  <a:pt x="9429" y="14781"/>
                  <a:pt x="9417" y="14765"/>
                </a:cubicBezTo>
                <a:lnTo>
                  <a:pt x="8391" y="13186"/>
                </a:lnTo>
                <a:lnTo>
                  <a:pt x="6903" y="10913"/>
                </a:lnTo>
                <a:lnTo>
                  <a:pt x="6903" y="10913"/>
                </a:lnTo>
                <a:lnTo>
                  <a:pt x="42" y="403"/>
                </a:lnTo>
                <a:cubicBezTo>
                  <a:pt x="-16" y="306"/>
                  <a:pt x="-16" y="161"/>
                  <a:pt x="53" y="64"/>
                </a:cubicBezTo>
                <a:cubicBezTo>
                  <a:pt x="88" y="16"/>
                  <a:pt x="122" y="0"/>
                  <a:pt x="169" y="0"/>
                </a:cubicBezTo>
                <a:cubicBezTo>
                  <a:pt x="215" y="0"/>
                  <a:pt x="261" y="32"/>
                  <a:pt x="295" y="81"/>
                </a:cubicBezTo>
                <a:lnTo>
                  <a:pt x="7365" y="10913"/>
                </a:lnTo>
                <a:lnTo>
                  <a:pt x="17997" y="10913"/>
                </a:lnTo>
                <a:cubicBezTo>
                  <a:pt x="18147" y="10913"/>
                  <a:pt x="18297" y="11010"/>
                  <a:pt x="18401" y="11155"/>
                </a:cubicBezTo>
                <a:lnTo>
                  <a:pt x="21400" y="15733"/>
                </a:lnTo>
                <a:cubicBezTo>
                  <a:pt x="21584" y="16055"/>
                  <a:pt x="21584" y="16490"/>
                  <a:pt x="21399" y="1678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CF2F62B2-93C3-4B48-85B0-BDCCCADF5985}"/>
              </a:ext>
            </a:extLst>
          </p:cNvPr>
          <p:cNvSpPr/>
          <p:nvPr/>
        </p:nvSpPr>
        <p:spPr>
          <a:xfrm>
            <a:off x="7042325" y="3157911"/>
            <a:ext cx="2371894" cy="170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600" extrusionOk="0">
                <a:moveTo>
                  <a:pt x="21399" y="4820"/>
                </a:moveTo>
                <a:lnTo>
                  <a:pt x="18401" y="242"/>
                </a:lnTo>
                <a:cubicBezTo>
                  <a:pt x="18297" y="81"/>
                  <a:pt x="18159" y="0"/>
                  <a:pt x="17997" y="0"/>
                </a:cubicBezTo>
                <a:lnTo>
                  <a:pt x="8137" y="0"/>
                </a:lnTo>
                <a:cubicBezTo>
                  <a:pt x="7664" y="0"/>
                  <a:pt x="7422" y="790"/>
                  <a:pt x="7734" y="1273"/>
                </a:cubicBezTo>
                <a:lnTo>
                  <a:pt x="10063" y="4836"/>
                </a:lnTo>
                <a:cubicBezTo>
                  <a:pt x="10248" y="5126"/>
                  <a:pt x="10248" y="5561"/>
                  <a:pt x="10063" y="5851"/>
                </a:cubicBezTo>
                <a:lnTo>
                  <a:pt x="9440" y="6802"/>
                </a:lnTo>
                <a:cubicBezTo>
                  <a:pt x="9429" y="6802"/>
                  <a:pt x="9429" y="6819"/>
                  <a:pt x="9417" y="6835"/>
                </a:cubicBezTo>
                <a:lnTo>
                  <a:pt x="8391" y="8414"/>
                </a:lnTo>
                <a:lnTo>
                  <a:pt x="6903" y="10687"/>
                </a:lnTo>
                <a:lnTo>
                  <a:pt x="6903" y="10687"/>
                </a:lnTo>
                <a:lnTo>
                  <a:pt x="42" y="21197"/>
                </a:lnTo>
                <a:cubicBezTo>
                  <a:pt x="-16" y="21294"/>
                  <a:pt x="-16" y="21439"/>
                  <a:pt x="53" y="21536"/>
                </a:cubicBezTo>
                <a:cubicBezTo>
                  <a:pt x="88" y="21584"/>
                  <a:pt x="122" y="21600"/>
                  <a:pt x="169" y="21600"/>
                </a:cubicBezTo>
                <a:cubicBezTo>
                  <a:pt x="215" y="21600"/>
                  <a:pt x="261" y="21568"/>
                  <a:pt x="295" y="21519"/>
                </a:cubicBezTo>
                <a:lnTo>
                  <a:pt x="7365" y="10687"/>
                </a:lnTo>
                <a:lnTo>
                  <a:pt x="17997" y="10687"/>
                </a:lnTo>
                <a:cubicBezTo>
                  <a:pt x="18147" y="10687"/>
                  <a:pt x="18297" y="10590"/>
                  <a:pt x="18401" y="10445"/>
                </a:cubicBezTo>
                <a:lnTo>
                  <a:pt x="21400" y="5867"/>
                </a:lnTo>
                <a:cubicBezTo>
                  <a:pt x="21584" y="5561"/>
                  <a:pt x="21584" y="5110"/>
                  <a:pt x="21399" y="482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8DE11DB-71B4-E045-9CB3-E628C6B6D701}"/>
              </a:ext>
            </a:extLst>
          </p:cNvPr>
          <p:cNvSpPr/>
          <p:nvPr/>
        </p:nvSpPr>
        <p:spPr>
          <a:xfrm>
            <a:off x="8363126" y="2294311"/>
            <a:ext cx="2371891" cy="170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600" extrusionOk="0">
                <a:moveTo>
                  <a:pt x="21400" y="16780"/>
                </a:moveTo>
                <a:lnTo>
                  <a:pt x="18401" y="21358"/>
                </a:lnTo>
                <a:cubicBezTo>
                  <a:pt x="18297" y="21519"/>
                  <a:pt x="18159" y="21600"/>
                  <a:pt x="17997" y="21600"/>
                </a:cubicBezTo>
                <a:lnTo>
                  <a:pt x="8137" y="21600"/>
                </a:lnTo>
                <a:cubicBezTo>
                  <a:pt x="7664" y="21600"/>
                  <a:pt x="7422" y="20810"/>
                  <a:pt x="7734" y="20327"/>
                </a:cubicBezTo>
                <a:lnTo>
                  <a:pt x="10063" y="16764"/>
                </a:lnTo>
                <a:cubicBezTo>
                  <a:pt x="10248" y="16474"/>
                  <a:pt x="10248" y="16039"/>
                  <a:pt x="10063" y="15749"/>
                </a:cubicBezTo>
                <a:lnTo>
                  <a:pt x="9440" y="14798"/>
                </a:lnTo>
                <a:cubicBezTo>
                  <a:pt x="9429" y="14798"/>
                  <a:pt x="9429" y="14781"/>
                  <a:pt x="9417" y="14765"/>
                </a:cubicBezTo>
                <a:lnTo>
                  <a:pt x="8391" y="13186"/>
                </a:lnTo>
                <a:lnTo>
                  <a:pt x="6903" y="10913"/>
                </a:lnTo>
                <a:lnTo>
                  <a:pt x="6903" y="10913"/>
                </a:lnTo>
                <a:lnTo>
                  <a:pt x="42" y="403"/>
                </a:lnTo>
                <a:cubicBezTo>
                  <a:pt x="-16" y="306"/>
                  <a:pt x="-16" y="161"/>
                  <a:pt x="53" y="64"/>
                </a:cubicBezTo>
                <a:cubicBezTo>
                  <a:pt x="88" y="16"/>
                  <a:pt x="122" y="0"/>
                  <a:pt x="169" y="0"/>
                </a:cubicBezTo>
                <a:cubicBezTo>
                  <a:pt x="215" y="0"/>
                  <a:pt x="261" y="32"/>
                  <a:pt x="295" y="81"/>
                </a:cubicBezTo>
                <a:lnTo>
                  <a:pt x="7365" y="10913"/>
                </a:lnTo>
                <a:lnTo>
                  <a:pt x="17998" y="10913"/>
                </a:lnTo>
                <a:cubicBezTo>
                  <a:pt x="18147" y="10913"/>
                  <a:pt x="18297" y="11010"/>
                  <a:pt x="18401" y="11155"/>
                </a:cubicBezTo>
                <a:lnTo>
                  <a:pt x="21400" y="15733"/>
                </a:lnTo>
                <a:cubicBezTo>
                  <a:pt x="21584" y="16055"/>
                  <a:pt x="21584" y="16490"/>
                  <a:pt x="21400" y="1678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CA2D3989-32C1-F44E-A5D1-4EC402AB1016}"/>
              </a:ext>
            </a:extLst>
          </p:cNvPr>
          <p:cNvSpPr txBox="1"/>
          <p:nvPr/>
        </p:nvSpPr>
        <p:spPr>
          <a:xfrm>
            <a:off x="2936769" y="3399769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5" name="TextBox 33">
            <a:extLst>
              <a:ext uri="{FF2B5EF4-FFF2-40B4-BE49-F238E27FC236}">
                <a16:creationId xmlns:a16="http://schemas.microsoft.com/office/drawing/2014/main" id="{64013BE8-9699-E04A-84AC-898C7BE65A12}"/>
              </a:ext>
            </a:extLst>
          </p:cNvPr>
          <p:cNvSpPr txBox="1"/>
          <p:nvPr/>
        </p:nvSpPr>
        <p:spPr>
          <a:xfrm>
            <a:off x="4250921" y="3399769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b="1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CDF75B9F-BD55-7B48-9019-B870F469E631}"/>
              </a:ext>
            </a:extLst>
          </p:cNvPr>
          <p:cNvSpPr txBox="1"/>
          <p:nvPr/>
        </p:nvSpPr>
        <p:spPr>
          <a:xfrm>
            <a:off x="5565073" y="3399769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092C490A-2D21-8049-9850-0300BA807D2F}"/>
              </a:ext>
            </a:extLst>
          </p:cNvPr>
          <p:cNvSpPr txBox="1"/>
          <p:nvPr/>
        </p:nvSpPr>
        <p:spPr>
          <a:xfrm>
            <a:off x="6879225" y="3399769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30018EC3-DF49-1649-A390-A4679CF66D80}"/>
              </a:ext>
            </a:extLst>
          </p:cNvPr>
          <p:cNvSpPr txBox="1"/>
          <p:nvPr/>
        </p:nvSpPr>
        <p:spPr>
          <a:xfrm>
            <a:off x="8193377" y="3399769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</a:t>
            </a:r>
          </a:p>
        </p:txBody>
      </p:sp>
      <p:pic>
        <p:nvPicPr>
          <p:cNvPr id="19" name="Graphic 37" descr="Bullseye">
            <a:extLst>
              <a:ext uri="{FF2B5EF4-FFF2-40B4-BE49-F238E27FC236}">
                <a16:creationId xmlns:a16="http://schemas.microsoft.com/office/drawing/2014/main" id="{66B5B419-9230-4A44-B96D-4C4D73761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8546" y="3256134"/>
            <a:ext cx="656603" cy="656603"/>
          </a:xfrm>
          <a:prstGeom prst="rect">
            <a:avLst/>
          </a:prstGeom>
        </p:spPr>
      </p:pic>
      <p:sp>
        <p:nvSpPr>
          <p:cNvPr id="20" name="TextBox 38">
            <a:extLst>
              <a:ext uri="{FF2B5EF4-FFF2-40B4-BE49-F238E27FC236}">
                <a16:creationId xmlns:a16="http://schemas.microsoft.com/office/drawing/2014/main" id="{839CDB3F-F04A-D348-AA95-7EE23B960B95}"/>
              </a:ext>
            </a:extLst>
          </p:cNvPr>
          <p:cNvSpPr txBox="1"/>
          <p:nvPr/>
        </p:nvSpPr>
        <p:spPr>
          <a:xfrm>
            <a:off x="9507528" y="3399769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2FF800-3083-AC9B-74A2-FA5B1B4CD357}"/>
              </a:ext>
            </a:extLst>
          </p:cNvPr>
          <p:cNvGrpSpPr/>
          <p:nvPr/>
        </p:nvGrpSpPr>
        <p:grpSpPr>
          <a:xfrm>
            <a:off x="610800" y="4790720"/>
            <a:ext cx="2372849" cy="1228598"/>
            <a:chOff x="332936" y="2689321"/>
            <a:chExt cx="2926080" cy="122859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F72E44-42AC-12E3-00A5-4D9932B7AF9D}"/>
                </a:ext>
              </a:extLst>
            </p:cNvPr>
            <p:cNvSpPr txBox="1"/>
            <p:nvPr/>
          </p:nvSpPr>
          <p:spPr>
            <a:xfrm>
              <a:off x="332936" y="2689321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1">
                  <a:ln>
                    <a:noFill/>
                  </a:ln>
                  <a:solidFill>
                    <a:srgbClr val="A2B96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Creating a powerapp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55E4C3-F46F-E8E7-FF32-ABA163FB8B42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 first, We will be creating a simple canvas power app with trigger buttons to upload, send notification and download button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B0587F-0EF8-24AD-C591-DBF8C8E34C2B}"/>
              </a:ext>
            </a:extLst>
          </p:cNvPr>
          <p:cNvGrpSpPr/>
          <p:nvPr/>
        </p:nvGrpSpPr>
        <p:grpSpPr>
          <a:xfrm>
            <a:off x="3322924" y="4837417"/>
            <a:ext cx="2372849" cy="1413264"/>
            <a:chOff x="332936" y="2689321"/>
            <a:chExt cx="2926080" cy="14132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7D6A4A-E053-8435-A5BB-051E1777C27D}"/>
                </a:ext>
              </a:extLst>
            </p:cNvPr>
            <p:cNvSpPr txBox="1"/>
            <p:nvPr/>
          </p:nvSpPr>
          <p:spPr>
            <a:xfrm>
              <a:off x="332936" y="2689321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1">
                  <a:ln>
                    <a:noFill/>
                  </a:ln>
                  <a:solidFill>
                    <a:srgbClr val="4CC1E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Store log issues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B0A42A-DB0B-41CA-6C8F-DF28ACE85D7E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Then, we will be creating a database like sharepoint list to store log issues so that from the log issues , we will be sending notifications to the respective users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3D5D21-71EF-33E5-DAFD-6D19DC8617A2}"/>
              </a:ext>
            </a:extLst>
          </p:cNvPr>
          <p:cNvGrpSpPr/>
          <p:nvPr/>
        </p:nvGrpSpPr>
        <p:grpSpPr>
          <a:xfrm>
            <a:off x="6082085" y="4883053"/>
            <a:ext cx="2372849" cy="1043932"/>
            <a:chOff x="332936" y="2689321"/>
            <a:chExt cx="2926080" cy="10439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5EB381-81D8-FFCA-5576-1ED797C26372}"/>
                </a:ext>
              </a:extLst>
            </p:cNvPr>
            <p:cNvSpPr txBox="1"/>
            <p:nvPr/>
          </p:nvSpPr>
          <p:spPr>
            <a:xfrm>
              <a:off x="332936" y="2689321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1">
                  <a:ln>
                    <a:noFill/>
                  </a:ln>
                  <a:solidFill>
                    <a:srgbClr val="C1301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Upload Link location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8455D9-04A1-8B32-E7DA-5B9A4CC11887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Then , the user can upload the  link location and send the notification to DSA/DWA  thorough the power app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9199EB-7809-89EC-0048-3B4CE8D79FBF}"/>
              </a:ext>
            </a:extLst>
          </p:cNvPr>
          <p:cNvGrpSpPr/>
          <p:nvPr/>
        </p:nvGrpSpPr>
        <p:grpSpPr>
          <a:xfrm>
            <a:off x="1280279" y="930061"/>
            <a:ext cx="2372849" cy="1351708"/>
            <a:chOff x="332936" y="2381545"/>
            <a:chExt cx="2926080" cy="135170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A61AA3-14A0-01FB-A120-4BC324F3A565}"/>
                </a:ext>
              </a:extLst>
            </p:cNvPr>
            <p:cNvSpPr txBox="1"/>
            <p:nvPr/>
          </p:nvSpPr>
          <p:spPr>
            <a:xfrm>
              <a:off x="332936" y="2381545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1">
                  <a:ln>
                    <a:noFill/>
                  </a:ln>
                  <a:solidFill>
                    <a:srgbClr val="F7931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Creating a PowerAutomate flow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D02ED3-8EA0-AB7C-5EC8-9F1FAFF44F54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Then, we will be creating a simple power automate flow to fetch the triggers and log issues from the app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1ECAE9-CB79-2CC2-10E6-9DEC7BA19E05}"/>
              </a:ext>
            </a:extLst>
          </p:cNvPr>
          <p:cNvGrpSpPr/>
          <p:nvPr/>
        </p:nvGrpSpPr>
        <p:grpSpPr>
          <a:xfrm>
            <a:off x="4227436" y="882302"/>
            <a:ext cx="2372849" cy="1536374"/>
            <a:chOff x="332936" y="2381545"/>
            <a:chExt cx="2926080" cy="153637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B98A77-CBC9-25B7-04E8-8B4E236C0ECD}"/>
                </a:ext>
              </a:extLst>
            </p:cNvPr>
            <p:cNvSpPr txBox="1"/>
            <p:nvPr/>
          </p:nvSpPr>
          <p:spPr>
            <a:xfrm>
              <a:off x="332936" y="2381545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1">
                  <a:ln>
                    <a:noFill/>
                  </a:ln>
                  <a:solidFill>
                    <a:srgbClr val="FFCC4C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PowerAutomate to send notifications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C260B1-5155-F397-C5A4-5DB68E7381EF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 will create another power automate flow to route back the data and send the notifications with the log issues to the users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6D5B54-1CB9-56B8-5415-E5914E8D4256}"/>
              </a:ext>
            </a:extLst>
          </p:cNvPr>
          <p:cNvGrpSpPr/>
          <p:nvPr/>
        </p:nvGrpSpPr>
        <p:grpSpPr>
          <a:xfrm>
            <a:off x="7247484" y="1208314"/>
            <a:ext cx="2372849" cy="1228598"/>
            <a:chOff x="332936" y="2689321"/>
            <a:chExt cx="2926080" cy="122859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FA36BB-9DD1-32FF-7762-A562CAEF8AFD}"/>
                </a:ext>
              </a:extLst>
            </p:cNvPr>
            <p:cNvSpPr txBox="1"/>
            <p:nvPr/>
          </p:nvSpPr>
          <p:spPr>
            <a:xfrm>
              <a:off x="332936" y="2689321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1">
                  <a:ln>
                    <a:noFill/>
                  </a:ln>
                  <a:solidFill>
                    <a:srgbClr val="3A5C8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Store date of upload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F01EB1-32D1-39DF-05DE-99CA4946E40D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Finally, we will create a sharepoint or any data source to store the date of upload immediately after uploading In power app </a:t>
              </a:r>
            </a:p>
          </p:txBody>
        </p:sp>
      </p:grpSp>
      <p:pic>
        <p:nvPicPr>
          <p:cNvPr id="39" name="Picture 2" descr="Summit Bajracharya | Page 4 of 5 | Microsoft Power Platform Engineer">
            <a:hlinkClick r:id="" action="ppaction://noaction"/>
            <a:extLst>
              <a:ext uri="{FF2B5EF4-FFF2-40B4-BE49-F238E27FC236}">
                <a16:creationId xmlns:a16="http://schemas.microsoft.com/office/drawing/2014/main" id="{47A85353-1D76-579C-4EAD-3111E9FD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10" y="3335499"/>
            <a:ext cx="433602" cy="4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48E07B66-23CC-6B11-D599-7F45AFCD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6" y="3304437"/>
            <a:ext cx="559995" cy="55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c 29" descr="Database">
            <a:extLst>
              <a:ext uri="{FF2B5EF4-FFF2-40B4-BE49-F238E27FC236}">
                <a16:creationId xmlns:a16="http://schemas.microsoft.com/office/drawing/2014/main" id="{D1F140B3-5F89-67FD-A0EB-9AE818576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22155" y="3240787"/>
            <a:ext cx="656603" cy="656603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C06D534B-73A3-1B15-2FBC-3B8D5D1A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10" y="3295220"/>
            <a:ext cx="559995" cy="55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 icon - Free download on Iconfinder">
            <a:extLst>
              <a:ext uri="{FF2B5EF4-FFF2-40B4-BE49-F238E27FC236}">
                <a16:creationId xmlns:a16="http://schemas.microsoft.com/office/drawing/2014/main" id="{9AC16904-3637-8796-5B76-E2977F1C9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661" y="3295220"/>
            <a:ext cx="576487" cy="5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481"/>
            <a:ext cx="11049000" cy="739056"/>
          </a:xfrm>
        </p:spPr>
        <p:txBody>
          <a:bodyPr/>
          <a:lstStyle/>
          <a:p>
            <a:pPr algn="ctr"/>
            <a:r>
              <a:rPr lang="en-US" dirty="0"/>
              <a:t>Main functionalities for the System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A6C883C-AA9D-8AFE-8A03-BF615E6FD398}"/>
              </a:ext>
            </a:extLst>
          </p:cNvPr>
          <p:cNvSpPr/>
          <p:nvPr/>
        </p:nvSpPr>
        <p:spPr>
          <a:xfrm>
            <a:off x="4095835" y="1309784"/>
            <a:ext cx="1750930" cy="2399250"/>
          </a:xfrm>
          <a:custGeom>
            <a:avLst/>
            <a:gdLst>
              <a:gd name="connsiteX0" fmla="*/ 136073 w 141242"/>
              <a:gd name="connsiteY0" fmla="*/ 82275 h 193540"/>
              <a:gd name="connsiteX1" fmla="*/ 110462 w 141242"/>
              <a:gd name="connsiteY1" fmla="*/ 193541 h 193540"/>
              <a:gd name="connsiteX2" fmla="*/ 605 w 141242"/>
              <a:gd name="connsiteY2" fmla="*/ 29677 h 193540"/>
              <a:gd name="connsiteX3" fmla="*/ 45761 w 141242"/>
              <a:gd name="connsiteY3" fmla="*/ 2704 h 193540"/>
              <a:gd name="connsiteX4" fmla="*/ 121920 w 141242"/>
              <a:gd name="connsiteY4" fmla="*/ 36420 h 193540"/>
              <a:gd name="connsiteX5" fmla="*/ 136073 w 141242"/>
              <a:gd name="connsiteY5" fmla="*/ 82950 h 19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42" h="193540">
                <a:moveTo>
                  <a:pt x="136073" y="82275"/>
                </a:moveTo>
                <a:cubicBezTo>
                  <a:pt x="121920" y="104528"/>
                  <a:pt x="107092" y="140268"/>
                  <a:pt x="110462" y="193541"/>
                </a:cubicBezTo>
                <a:cubicBezTo>
                  <a:pt x="110462" y="193541"/>
                  <a:pt x="-9505" y="158475"/>
                  <a:pt x="605" y="29677"/>
                </a:cubicBezTo>
                <a:cubicBezTo>
                  <a:pt x="2627" y="7424"/>
                  <a:pt x="25542" y="-6063"/>
                  <a:pt x="45761" y="2704"/>
                </a:cubicBezTo>
                <a:lnTo>
                  <a:pt x="121920" y="36420"/>
                </a:lnTo>
                <a:cubicBezTo>
                  <a:pt x="140117" y="44512"/>
                  <a:pt x="146857" y="66766"/>
                  <a:pt x="136073" y="82950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03865BA-301E-6D4B-ED66-6B61B1C06CFC}"/>
              </a:ext>
            </a:extLst>
          </p:cNvPr>
          <p:cNvSpPr/>
          <p:nvPr/>
        </p:nvSpPr>
        <p:spPr>
          <a:xfrm>
            <a:off x="5816108" y="1444474"/>
            <a:ext cx="2397961" cy="1751884"/>
          </a:xfrm>
          <a:custGeom>
            <a:avLst/>
            <a:gdLst>
              <a:gd name="connsiteX0" fmla="*/ 191408 w 193436"/>
              <a:gd name="connsiteY0" fmla="*/ 45786 h 141319"/>
              <a:gd name="connsiteX1" fmla="*/ 157710 w 193436"/>
              <a:gd name="connsiteY1" fmla="*/ 121986 h 141319"/>
              <a:gd name="connsiteX2" fmla="*/ 111205 w 193436"/>
              <a:gd name="connsiteY2" fmla="*/ 136147 h 141319"/>
              <a:gd name="connsiteX3" fmla="*/ 0 w 193436"/>
              <a:gd name="connsiteY3" fmla="*/ 110522 h 141319"/>
              <a:gd name="connsiteX4" fmla="*/ 163775 w 193436"/>
              <a:gd name="connsiteY4" fmla="*/ 605 h 141319"/>
              <a:gd name="connsiteX5" fmla="*/ 190734 w 193436"/>
              <a:gd name="connsiteY5" fmla="*/ 45786 h 14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6" h="141319">
                <a:moveTo>
                  <a:pt x="191408" y="45786"/>
                </a:moveTo>
                <a:lnTo>
                  <a:pt x="157710" y="121986"/>
                </a:lnTo>
                <a:cubicBezTo>
                  <a:pt x="149622" y="140193"/>
                  <a:pt x="127381" y="146936"/>
                  <a:pt x="111205" y="136147"/>
                </a:cubicBezTo>
                <a:cubicBezTo>
                  <a:pt x="88964" y="121986"/>
                  <a:pt x="53244" y="107150"/>
                  <a:pt x="0" y="110522"/>
                </a:cubicBezTo>
                <a:cubicBezTo>
                  <a:pt x="0" y="110522"/>
                  <a:pt x="35047" y="-9510"/>
                  <a:pt x="163775" y="605"/>
                </a:cubicBezTo>
                <a:cubicBezTo>
                  <a:pt x="186016" y="2628"/>
                  <a:pt x="199496" y="25556"/>
                  <a:pt x="190734" y="45786"/>
                </a:cubicBezTo>
                <a:close/>
              </a:path>
            </a:pathLst>
          </a:custGeom>
          <a:solidFill>
            <a:schemeClr val="accent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22EA3E9-FE1F-E719-B957-6A5EC08C586C}"/>
              </a:ext>
            </a:extLst>
          </p:cNvPr>
          <p:cNvSpPr/>
          <p:nvPr/>
        </p:nvSpPr>
        <p:spPr>
          <a:xfrm>
            <a:off x="6345234" y="3140598"/>
            <a:ext cx="1750930" cy="2407618"/>
          </a:xfrm>
          <a:custGeom>
            <a:avLst/>
            <a:gdLst>
              <a:gd name="connsiteX0" fmla="*/ 140638 w 141242"/>
              <a:gd name="connsiteY0" fmla="*/ 164538 h 194215"/>
              <a:gd name="connsiteX1" fmla="*/ 95482 w 141242"/>
              <a:gd name="connsiteY1" fmla="*/ 191512 h 194215"/>
              <a:gd name="connsiteX2" fmla="*/ 19323 w 141242"/>
              <a:gd name="connsiteY2" fmla="*/ 157795 h 194215"/>
              <a:gd name="connsiteX3" fmla="*/ 5170 w 141242"/>
              <a:gd name="connsiteY3" fmla="*/ 111265 h 194215"/>
              <a:gd name="connsiteX4" fmla="*/ 30781 w 141242"/>
              <a:gd name="connsiteY4" fmla="*/ 0 h 194215"/>
              <a:gd name="connsiteX5" fmla="*/ 140638 w 141242"/>
              <a:gd name="connsiteY5" fmla="*/ 163864 h 19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42" h="194215">
                <a:moveTo>
                  <a:pt x="140638" y="164538"/>
                </a:moveTo>
                <a:cubicBezTo>
                  <a:pt x="138616" y="186791"/>
                  <a:pt x="115701" y="200278"/>
                  <a:pt x="95482" y="191512"/>
                </a:cubicBezTo>
                <a:lnTo>
                  <a:pt x="19323" y="157795"/>
                </a:lnTo>
                <a:cubicBezTo>
                  <a:pt x="1126" y="149703"/>
                  <a:pt x="-5614" y="127450"/>
                  <a:pt x="5170" y="111265"/>
                </a:cubicBezTo>
                <a:cubicBezTo>
                  <a:pt x="19323" y="89012"/>
                  <a:pt x="34150" y="53273"/>
                  <a:pt x="30781" y="0"/>
                </a:cubicBezTo>
                <a:cubicBezTo>
                  <a:pt x="30781" y="0"/>
                  <a:pt x="150748" y="35065"/>
                  <a:pt x="140638" y="163864"/>
                </a:cubicBezTo>
                <a:close/>
              </a:path>
            </a:pathLst>
          </a:custGeom>
          <a:solidFill>
            <a:schemeClr val="accent4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F6791F-C62D-1C19-0663-29920B3E094C}"/>
              </a:ext>
            </a:extLst>
          </p:cNvPr>
          <p:cNvSpPr/>
          <p:nvPr/>
        </p:nvSpPr>
        <p:spPr>
          <a:xfrm>
            <a:off x="3977930" y="3661654"/>
            <a:ext cx="2406317" cy="1751884"/>
          </a:xfrm>
          <a:custGeom>
            <a:avLst/>
            <a:gdLst>
              <a:gd name="connsiteX0" fmla="*/ 193436 w 194110"/>
              <a:gd name="connsiteY0" fmla="*/ 30797 h 141319"/>
              <a:gd name="connsiteX1" fmla="*/ 29661 w 194110"/>
              <a:gd name="connsiteY1" fmla="*/ 140714 h 141319"/>
              <a:gd name="connsiteX2" fmla="*/ 2702 w 194110"/>
              <a:gd name="connsiteY2" fmla="*/ 95533 h 141319"/>
              <a:gd name="connsiteX3" fmla="*/ 36401 w 194110"/>
              <a:gd name="connsiteY3" fmla="*/ 19333 h 141319"/>
              <a:gd name="connsiteX4" fmla="*/ 82905 w 194110"/>
              <a:gd name="connsiteY4" fmla="*/ 5172 h 141319"/>
              <a:gd name="connsiteX5" fmla="*/ 194110 w 194110"/>
              <a:gd name="connsiteY5" fmla="*/ 30797 h 14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110" h="141319">
                <a:moveTo>
                  <a:pt x="193436" y="30797"/>
                </a:moveTo>
                <a:cubicBezTo>
                  <a:pt x="193436" y="30797"/>
                  <a:pt x="158390" y="150829"/>
                  <a:pt x="29661" y="140714"/>
                </a:cubicBezTo>
                <a:cubicBezTo>
                  <a:pt x="7420" y="138691"/>
                  <a:pt x="-6059" y="115764"/>
                  <a:pt x="2702" y="95533"/>
                </a:cubicBezTo>
                <a:lnTo>
                  <a:pt x="36401" y="19333"/>
                </a:lnTo>
                <a:cubicBezTo>
                  <a:pt x="44488" y="1126"/>
                  <a:pt x="66730" y="-5617"/>
                  <a:pt x="82905" y="5172"/>
                </a:cubicBezTo>
                <a:cubicBezTo>
                  <a:pt x="105146" y="19333"/>
                  <a:pt x="140867" y="34169"/>
                  <a:pt x="194110" y="30797"/>
                </a:cubicBezTo>
                <a:close/>
              </a:path>
            </a:pathLst>
          </a:custGeom>
          <a:solidFill>
            <a:schemeClr val="accent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A1D517-F782-39FC-6D46-5B78F329340A}"/>
              </a:ext>
            </a:extLst>
          </p:cNvPr>
          <p:cNvSpPr txBox="1"/>
          <p:nvPr/>
        </p:nvSpPr>
        <p:spPr>
          <a:xfrm>
            <a:off x="4743814" y="2989615"/>
            <a:ext cx="687796" cy="46166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A3F4FD-B63D-2B3A-8D58-5B2A378C7E23}"/>
              </a:ext>
            </a:extLst>
          </p:cNvPr>
          <p:cNvSpPr txBox="1"/>
          <p:nvPr/>
        </p:nvSpPr>
        <p:spPr>
          <a:xfrm>
            <a:off x="5904793" y="2315716"/>
            <a:ext cx="687796" cy="46166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57EC47-8FE4-2DF2-7DA1-F2D674827DAC}"/>
              </a:ext>
            </a:extLst>
          </p:cNvPr>
          <p:cNvSpPr txBox="1"/>
          <p:nvPr/>
        </p:nvSpPr>
        <p:spPr>
          <a:xfrm>
            <a:off x="6592589" y="3340544"/>
            <a:ext cx="687796" cy="46166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BEBA4E-80D4-C3F8-DA50-D6196CC83305}"/>
              </a:ext>
            </a:extLst>
          </p:cNvPr>
          <p:cNvSpPr txBox="1"/>
          <p:nvPr/>
        </p:nvSpPr>
        <p:spPr>
          <a:xfrm>
            <a:off x="5499534" y="4067600"/>
            <a:ext cx="687796" cy="46166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BF7FD-57B1-BF27-6F46-A6FE7B4CF592}"/>
              </a:ext>
            </a:extLst>
          </p:cNvPr>
          <p:cNvSpPr txBox="1"/>
          <p:nvPr/>
        </p:nvSpPr>
        <p:spPr>
          <a:xfrm>
            <a:off x="8120895" y="3943497"/>
            <a:ext cx="292608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/>
              <a:t>02 – Send notification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13098-5BF8-33F1-676F-10FEC55FCEE0}"/>
              </a:ext>
            </a:extLst>
          </p:cNvPr>
          <p:cNvSpPr txBox="1"/>
          <p:nvPr/>
        </p:nvSpPr>
        <p:spPr>
          <a:xfrm>
            <a:off x="529494" y="4047197"/>
            <a:ext cx="3496752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/>
              <a:t>03 – Store logs/upload 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A06F42-2028-6A08-B3C4-DB1B9F0C3CA7}"/>
              </a:ext>
            </a:extLst>
          </p:cNvPr>
          <p:cNvSpPr txBox="1"/>
          <p:nvPr/>
        </p:nvSpPr>
        <p:spPr>
          <a:xfrm>
            <a:off x="8369643" y="1667776"/>
            <a:ext cx="292608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/>
              <a:t>01 - Upload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52EC33-E984-BA55-414D-5815CCF3C393}"/>
              </a:ext>
            </a:extLst>
          </p:cNvPr>
          <p:cNvSpPr txBox="1"/>
          <p:nvPr/>
        </p:nvSpPr>
        <p:spPr>
          <a:xfrm>
            <a:off x="884419" y="1667777"/>
            <a:ext cx="292608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noProof="1"/>
              <a:t>04 - Download</a:t>
            </a:r>
          </a:p>
        </p:txBody>
      </p:sp>
      <p:pic>
        <p:nvPicPr>
          <p:cNvPr id="3" name="Picture 4" descr="Upload icon - Free download on Iconfinder">
            <a:extLst>
              <a:ext uri="{FF2B5EF4-FFF2-40B4-BE49-F238E27FC236}">
                <a16:creationId xmlns:a16="http://schemas.microsoft.com/office/drawing/2014/main" id="{CBEC0C48-9570-D5A8-1556-9807A330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17" y="1960453"/>
            <a:ext cx="576487" cy="5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otification - Free ui icons">
            <a:extLst>
              <a:ext uri="{FF2B5EF4-FFF2-40B4-BE49-F238E27FC236}">
                <a16:creationId xmlns:a16="http://schemas.microsoft.com/office/drawing/2014/main" id="{0743E828-6C59-50F8-57B5-7D406DF4A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65" y="4086063"/>
            <a:ext cx="907840" cy="90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storage - Free technology icons">
            <a:extLst>
              <a:ext uri="{FF2B5EF4-FFF2-40B4-BE49-F238E27FC236}">
                <a16:creationId xmlns:a16="http://schemas.microsoft.com/office/drawing/2014/main" id="{DDECA357-0C06-D616-77D4-444C5E3BF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17" y="4106054"/>
            <a:ext cx="900041" cy="9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72701-85F1-26E1-E1D1-8C0A03078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131" y="1974310"/>
            <a:ext cx="682811" cy="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5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230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Helvetica</vt:lpstr>
      <vt:lpstr>Open Sans</vt:lpstr>
      <vt:lpstr>Template PresentationGO</vt:lpstr>
      <vt:lpstr>1_Template PresentationGO</vt:lpstr>
      <vt:lpstr>SDTM System flow chart</vt:lpstr>
      <vt:lpstr>Main functionalities for the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</dc:creator>
  <cp:lastModifiedBy>Rajesh</cp:lastModifiedBy>
  <cp:revision>2</cp:revision>
  <dcterms:created xsi:type="dcterms:W3CDTF">2024-06-14T19:06:16Z</dcterms:created>
  <dcterms:modified xsi:type="dcterms:W3CDTF">2024-06-17T13:18:25Z</dcterms:modified>
</cp:coreProperties>
</file>