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0" r:id="rId8"/>
    <p:sldId id="262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44B00-5EDE-4E6A-A1D1-A0AAD7434E74}" v="297" dt="2023-08-04T08:21:12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AB85C7-7A72-4990-9CEB-63D13068180F}" type="doc">
      <dgm:prSet loTypeId="urn:microsoft.com/office/officeart/2005/8/layout/matrix3" loCatId="matrix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4090F02-6EE2-4043-A8CB-96E1DAFC0510}">
      <dgm:prSet/>
      <dgm:spPr/>
      <dgm:t>
        <a:bodyPr/>
        <a:lstStyle/>
        <a:p>
          <a:r>
            <a:rPr lang="en-US"/>
            <a:t>Our app's UI/UX is centered around the needs and preferences of our users.</a:t>
          </a:r>
        </a:p>
      </dgm:t>
    </dgm:pt>
    <dgm:pt modelId="{D455EF16-70A8-49E6-9DDC-F8D0A78FF99A}" type="parTrans" cxnId="{3EB4F104-B827-4DA4-BF3A-920359F2B922}">
      <dgm:prSet/>
      <dgm:spPr/>
      <dgm:t>
        <a:bodyPr/>
        <a:lstStyle/>
        <a:p>
          <a:endParaRPr lang="en-US"/>
        </a:p>
      </dgm:t>
    </dgm:pt>
    <dgm:pt modelId="{0755515C-45E9-40C0-9450-0CA8FBDDDB06}" type="sibTrans" cxnId="{3EB4F104-B827-4DA4-BF3A-920359F2B922}">
      <dgm:prSet/>
      <dgm:spPr/>
      <dgm:t>
        <a:bodyPr/>
        <a:lstStyle/>
        <a:p>
          <a:endParaRPr lang="en-US"/>
        </a:p>
      </dgm:t>
    </dgm:pt>
    <dgm:pt modelId="{18D88985-3CF9-43AE-898E-3784EE4F6B97}">
      <dgm:prSet/>
      <dgm:spPr/>
      <dgm:t>
        <a:bodyPr/>
        <a:lstStyle/>
        <a:p>
          <a:r>
            <a:rPr lang="en-US"/>
            <a:t>Intuitive navigation: A simple and clean interface ensures easy navigation for users of all ages and tech-savviness.</a:t>
          </a:r>
        </a:p>
      </dgm:t>
    </dgm:pt>
    <dgm:pt modelId="{46918A02-2338-4DE3-B9BB-3AE1144E3AEF}" type="parTrans" cxnId="{5236A1E6-6395-4C6F-8FC1-3B8F2026E40A}">
      <dgm:prSet/>
      <dgm:spPr/>
      <dgm:t>
        <a:bodyPr/>
        <a:lstStyle/>
        <a:p>
          <a:endParaRPr lang="en-US"/>
        </a:p>
      </dgm:t>
    </dgm:pt>
    <dgm:pt modelId="{18793F2A-3213-4452-B151-2DADD54ED60D}" type="sibTrans" cxnId="{5236A1E6-6395-4C6F-8FC1-3B8F2026E40A}">
      <dgm:prSet/>
      <dgm:spPr/>
      <dgm:t>
        <a:bodyPr/>
        <a:lstStyle/>
        <a:p>
          <a:endParaRPr lang="en-US"/>
        </a:p>
      </dgm:t>
    </dgm:pt>
    <dgm:pt modelId="{17429E43-46BD-4AC5-B102-ECEA230F61AA}">
      <dgm:prSet/>
      <dgm:spPr/>
      <dgm:t>
        <a:bodyPr/>
        <a:lstStyle/>
        <a:p>
          <a:r>
            <a:rPr lang="en-US"/>
            <a:t>Personalization: Customizable themes, font sizes, and audio playback speed cater to individual learning styles.</a:t>
          </a:r>
        </a:p>
      </dgm:t>
    </dgm:pt>
    <dgm:pt modelId="{7E9739BA-057B-4235-87B9-F5FE54442276}" type="parTrans" cxnId="{679CE1B5-B919-442E-9802-11334F2FE965}">
      <dgm:prSet/>
      <dgm:spPr/>
      <dgm:t>
        <a:bodyPr/>
        <a:lstStyle/>
        <a:p>
          <a:endParaRPr lang="en-US"/>
        </a:p>
      </dgm:t>
    </dgm:pt>
    <dgm:pt modelId="{A0756C14-5D30-4140-84D1-CC24A294E3E9}" type="sibTrans" cxnId="{679CE1B5-B919-442E-9802-11334F2FE965}">
      <dgm:prSet/>
      <dgm:spPr/>
      <dgm:t>
        <a:bodyPr/>
        <a:lstStyle/>
        <a:p>
          <a:endParaRPr lang="en-US"/>
        </a:p>
      </dgm:t>
    </dgm:pt>
    <dgm:pt modelId="{D1D65644-4FDF-4328-94A5-5F090F97F8B6}">
      <dgm:prSet/>
      <dgm:spPr/>
      <dgm:t>
        <a:bodyPr/>
        <a:lstStyle/>
        <a:p>
          <a:r>
            <a:rPr lang="en-US"/>
            <a:t>Progress tracking: Users can monitor their learning progress, motivating them to achieve their language goals.</a:t>
          </a:r>
        </a:p>
      </dgm:t>
    </dgm:pt>
    <dgm:pt modelId="{4F35EDF8-DF70-4504-9B4F-8F3C1E02903A}" type="parTrans" cxnId="{59E9CF89-3473-425A-9706-40F9B1C5C752}">
      <dgm:prSet/>
      <dgm:spPr/>
      <dgm:t>
        <a:bodyPr/>
        <a:lstStyle/>
        <a:p>
          <a:endParaRPr lang="en-US"/>
        </a:p>
      </dgm:t>
    </dgm:pt>
    <dgm:pt modelId="{03883FE6-79F3-4511-8F43-A0CEC1A3D974}" type="sibTrans" cxnId="{59E9CF89-3473-425A-9706-40F9B1C5C752}">
      <dgm:prSet/>
      <dgm:spPr/>
      <dgm:t>
        <a:bodyPr/>
        <a:lstStyle/>
        <a:p>
          <a:endParaRPr lang="en-US"/>
        </a:p>
      </dgm:t>
    </dgm:pt>
    <dgm:pt modelId="{DC7C66B7-794F-456E-89D2-3BBE4D24D57F}" type="pres">
      <dgm:prSet presAssocID="{13AB85C7-7A72-4990-9CEB-63D13068180F}" presName="matrix" presStyleCnt="0">
        <dgm:presLayoutVars>
          <dgm:chMax val="1"/>
          <dgm:dir/>
          <dgm:resizeHandles val="exact"/>
        </dgm:presLayoutVars>
      </dgm:prSet>
      <dgm:spPr/>
    </dgm:pt>
    <dgm:pt modelId="{C3EF2FAB-EA58-42F5-BC0C-C33ADEA817C6}" type="pres">
      <dgm:prSet presAssocID="{13AB85C7-7A72-4990-9CEB-63D13068180F}" presName="diamond" presStyleLbl="bgShp" presStyleIdx="0" presStyleCnt="1"/>
      <dgm:spPr/>
    </dgm:pt>
    <dgm:pt modelId="{91DDB568-02E1-44DD-9B95-2FE8A665A0C6}" type="pres">
      <dgm:prSet presAssocID="{13AB85C7-7A72-4990-9CEB-63D13068180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2B2F4EE-75FF-477C-8D46-D07AE7A58817}" type="pres">
      <dgm:prSet presAssocID="{13AB85C7-7A72-4990-9CEB-63D13068180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8F3E1EE-1492-44EB-A570-884EB3CD7CFB}" type="pres">
      <dgm:prSet presAssocID="{13AB85C7-7A72-4990-9CEB-63D13068180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E94D49F-DFCE-45CC-B754-3ABBB027B912}" type="pres">
      <dgm:prSet presAssocID="{13AB85C7-7A72-4990-9CEB-63D13068180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21DB900-EC7B-4935-9FA4-335003E168F7}" type="presOf" srcId="{D1D65644-4FDF-4328-94A5-5F090F97F8B6}" destId="{CE94D49F-DFCE-45CC-B754-3ABBB027B912}" srcOrd="0" destOrd="0" presId="urn:microsoft.com/office/officeart/2005/8/layout/matrix3"/>
    <dgm:cxn modelId="{3EB4F104-B827-4DA4-BF3A-920359F2B922}" srcId="{13AB85C7-7A72-4990-9CEB-63D13068180F}" destId="{34090F02-6EE2-4043-A8CB-96E1DAFC0510}" srcOrd="0" destOrd="0" parTransId="{D455EF16-70A8-49E6-9DDC-F8D0A78FF99A}" sibTransId="{0755515C-45E9-40C0-9450-0CA8FBDDDB06}"/>
    <dgm:cxn modelId="{DD98A91F-9536-49D4-80D6-AC37CE1FE1E3}" type="presOf" srcId="{18D88985-3CF9-43AE-898E-3784EE4F6B97}" destId="{A2B2F4EE-75FF-477C-8D46-D07AE7A58817}" srcOrd="0" destOrd="0" presId="urn:microsoft.com/office/officeart/2005/8/layout/matrix3"/>
    <dgm:cxn modelId="{C8D52C36-4CDA-44D0-BC40-ACBBD3829B2C}" type="presOf" srcId="{17429E43-46BD-4AC5-B102-ECEA230F61AA}" destId="{98F3E1EE-1492-44EB-A570-884EB3CD7CFB}" srcOrd="0" destOrd="0" presId="urn:microsoft.com/office/officeart/2005/8/layout/matrix3"/>
    <dgm:cxn modelId="{4A272568-36F6-4ECE-BC74-DBC143895FB8}" type="presOf" srcId="{34090F02-6EE2-4043-A8CB-96E1DAFC0510}" destId="{91DDB568-02E1-44DD-9B95-2FE8A665A0C6}" srcOrd="0" destOrd="0" presId="urn:microsoft.com/office/officeart/2005/8/layout/matrix3"/>
    <dgm:cxn modelId="{59E9CF89-3473-425A-9706-40F9B1C5C752}" srcId="{13AB85C7-7A72-4990-9CEB-63D13068180F}" destId="{D1D65644-4FDF-4328-94A5-5F090F97F8B6}" srcOrd="3" destOrd="0" parTransId="{4F35EDF8-DF70-4504-9B4F-8F3C1E02903A}" sibTransId="{03883FE6-79F3-4511-8F43-A0CEC1A3D974}"/>
    <dgm:cxn modelId="{783B49AF-CAD3-4059-ACB3-8DF3240C1ECD}" type="presOf" srcId="{13AB85C7-7A72-4990-9CEB-63D13068180F}" destId="{DC7C66B7-794F-456E-89D2-3BBE4D24D57F}" srcOrd="0" destOrd="0" presId="urn:microsoft.com/office/officeart/2005/8/layout/matrix3"/>
    <dgm:cxn modelId="{679CE1B5-B919-442E-9802-11334F2FE965}" srcId="{13AB85C7-7A72-4990-9CEB-63D13068180F}" destId="{17429E43-46BD-4AC5-B102-ECEA230F61AA}" srcOrd="2" destOrd="0" parTransId="{7E9739BA-057B-4235-87B9-F5FE54442276}" sibTransId="{A0756C14-5D30-4140-84D1-CC24A294E3E9}"/>
    <dgm:cxn modelId="{5236A1E6-6395-4C6F-8FC1-3B8F2026E40A}" srcId="{13AB85C7-7A72-4990-9CEB-63D13068180F}" destId="{18D88985-3CF9-43AE-898E-3784EE4F6B97}" srcOrd="1" destOrd="0" parTransId="{46918A02-2338-4DE3-B9BB-3AE1144E3AEF}" sibTransId="{18793F2A-3213-4452-B151-2DADD54ED60D}"/>
    <dgm:cxn modelId="{5BF58ED2-AA13-4166-8F07-FF15C7E4F0AE}" type="presParOf" srcId="{DC7C66B7-794F-456E-89D2-3BBE4D24D57F}" destId="{C3EF2FAB-EA58-42F5-BC0C-C33ADEA817C6}" srcOrd="0" destOrd="0" presId="urn:microsoft.com/office/officeart/2005/8/layout/matrix3"/>
    <dgm:cxn modelId="{BE393466-6C5D-4D4F-9831-032A7CA091D1}" type="presParOf" srcId="{DC7C66B7-794F-456E-89D2-3BBE4D24D57F}" destId="{91DDB568-02E1-44DD-9B95-2FE8A665A0C6}" srcOrd="1" destOrd="0" presId="urn:microsoft.com/office/officeart/2005/8/layout/matrix3"/>
    <dgm:cxn modelId="{B6814F8A-D7D2-4C5A-A8A8-CD9B07CA26F6}" type="presParOf" srcId="{DC7C66B7-794F-456E-89D2-3BBE4D24D57F}" destId="{A2B2F4EE-75FF-477C-8D46-D07AE7A58817}" srcOrd="2" destOrd="0" presId="urn:microsoft.com/office/officeart/2005/8/layout/matrix3"/>
    <dgm:cxn modelId="{926D4CAF-D193-4283-B865-CD480E86AAA7}" type="presParOf" srcId="{DC7C66B7-794F-456E-89D2-3BBE4D24D57F}" destId="{98F3E1EE-1492-44EB-A570-884EB3CD7CFB}" srcOrd="3" destOrd="0" presId="urn:microsoft.com/office/officeart/2005/8/layout/matrix3"/>
    <dgm:cxn modelId="{A9871CDC-7292-4462-B10C-E7D30DC144B0}" type="presParOf" srcId="{DC7C66B7-794F-456E-89D2-3BBE4D24D57F}" destId="{CE94D49F-DFCE-45CC-B754-3ABBB027B91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F2FAB-EA58-42F5-BC0C-C33ADEA817C6}">
      <dsp:nvSpPr>
        <dsp:cNvPr id="0" name=""/>
        <dsp:cNvSpPr/>
      </dsp:nvSpPr>
      <dsp:spPr>
        <a:xfrm>
          <a:off x="214819" y="0"/>
          <a:ext cx="6172794" cy="6172794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DDB568-02E1-44DD-9B95-2FE8A665A0C6}">
      <dsp:nvSpPr>
        <dsp:cNvPr id="0" name=""/>
        <dsp:cNvSpPr/>
      </dsp:nvSpPr>
      <dsp:spPr>
        <a:xfrm>
          <a:off x="801234" y="586415"/>
          <a:ext cx="2407389" cy="240738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Our app's UI/UX is centered around the needs and preferences of our users.</a:t>
          </a:r>
        </a:p>
      </dsp:txBody>
      <dsp:txXfrm>
        <a:off x="918753" y="703934"/>
        <a:ext cx="2172351" cy="2172351"/>
      </dsp:txXfrm>
    </dsp:sp>
    <dsp:sp modelId="{A2B2F4EE-75FF-477C-8D46-D07AE7A58817}">
      <dsp:nvSpPr>
        <dsp:cNvPr id="0" name=""/>
        <dsp:cNvSpPr/>
      </dsp:nvSpPr>
      <dsp:spPr>
        <a:xfrm>
          <a:off x="3393808" y="586415"/>
          <a:ext cx="2407389" cy="240738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Intuitive navigation: A simple and clean interface ensures easy navigation for users of all ages and tech-savviness.</a:t>
          </a:r>
        </a:p>
      </dsp:txBody>
      <dsp:txXfrm>
        <a:off x="3511327" y="703934"/>
        <a:ext cx="2172351" cy="2172351"/>
      </dsp:txXfrm>
    </dsp:sp>
    <dsp:sp modelId="{98F3E1EE-1492-44EB-A570-884EB3CD7CFB}">
      <dsp:nvSpPr>
        <dsp:cNvPr id="0" name=""/>
        <dsp:cNvSpPr/>
      </dsp:nvSpPr>
      <dsp:spPr>
        <a:xfrm>
          <a:off x="801234" y="3178988"/>
          <a:ext cx="2407389" cy="240738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Personalization: Customizable themes, font sizes, and audio playback speed cater to individual learning styles.</a:t>
          </a:r>
        </a:p>
      </dsp:txBody>
      <dsp:txXfrm>
        <a:off x="918753" y="3296507"/>
        <a:ext cx="2172351" cy="2172351"/>
      </dsp:txXfrm>
    </dsp:sp>
    <dsp:sp modelId="{CE94D49F-DFCE-45CC-B754-3ABBB027B912}">
      <dsp:nvSpPr>
        <dsp:cNvPr id="0" name=""/>
        <dsp:cNvSpPr/>
      </dsp:nvSpPr>
      <dsp:spPr>
        <a:xfrm>
          <a:off x="3393808" y="3178988"/>
          <a:ext cx="2407389" cy="240738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Progress tracking: Users can monitor their learning progress, motivating them to achieve their language goals.</a:t>
          </a:r>
        </a:p>
      </dsp:txBody>
      <dsp:txXfrm>
        <a:off x="3511327" y="3296507"/>
        <a:ext cx="2172351" cy="2172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8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3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4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6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5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3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2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9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3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2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2" r:id="rId6"/>
    <p:sldLayoutId id="2147483828" r:id="rId7"/>
    <p:sldLayoutId id="2147483829" r:id="rId8"/>
    <p:sldLayoutId id="2147483830" r:id="rId9"/>
    <p:sldLayoutId id="2147483831" r:id="rId10"/>
    <p:sldLayoutId id="214748383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6436FE-6431-4AA2-A47A-3613519F3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00150"/>
            <a:ext cx="5258696" cy="33031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ea typeface="Calibri Light"/>
                <a:cs typeface="Calibri Light"/>
              </a:rPr>
              <a:t>Title:</a:t>
            </a:r>
            <a:br>
              <a:rPr lang="en-US">
                <a:ea typeface="Calibri Light"/>
                <a:cs typeface="Calibri Light"/>
              </a:rPr>
            </a:br>
            <a:r>
              <a:rPr lang="en-US" b="1">
                <a:ea typeface="+mj-lt"/>
                <a:cs typeface="+mj-lt"/>
              </a:rPr>
              <a:t>The Best IELTS English Listening App</a:t>
            </a:r>
            <a:endParaRPr lang="en-US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733925"/>
            <a:ext cx="5258696" cy="139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a typeface="Calibri"/>
                <a:cs typeface="Calibri"/>
              </a:rPr>
              <a:t>Presented by</a:t>
            </a:r>
          </a:p>
          <a:p>
            <a:r>
              <a:rPr lang="en-US">
                <a:ea typeface="Calibri"/>
                <a:cs typeface="Calibri"/>
              </a:rPr>
              <a:t>Rajesh Chaudhari</a:t>
            </a:r>
          </a:p>
          <a:p>
            <a:r>
              <a:rPr lang="en-US">
                <a:ea typeface="Calibri"/>
                <a:cs typeface="Calibri"/>
              </a:rPr>
              <a:t>21IT017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C2F44BB4-49F7-52BD-7D09-7AF17C95B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56" r="18563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9F08A-B705-FCDE-EBC4-6FAC9E92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3960"/>
            <a:ext cx="4298417" cy="2539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Question &amp; Score Page</a:t>
            </a:r>
            <a:endParaRPr lang="en-US" dirty="0">
              <a:cs typeface="Posterama"/>
            </a:endParaRPr>
          </a:p>
        </p:txBody>
      </p:sp>
      <p:pic>
        <p:nvPicPr>
          <p:cNvPr id="4" name="Picture 4" descr="A screenshot of a cell phone screen&#10;&#10;Description automatically generated">
            <a:extLst>
              <a:ext uri="{FF2B5EF4-FFF2-40B4-BE49-F238E27FC236}">
                <a16:creationId xmlns:a16="http://schemas.microsoft.com/office/drawing/2014/main" id="{356FE048-98AF-50BA-287E-997B6454F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8585" y="569885"/>
            <a:ext cx="3033829" cy="606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7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082D0-3D12-4EEF-83D5-A4AE539F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8752" y="552782"/>
            <a:ext cx="5919373" cy="1611920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Conclusion</a:t>
            </a:r>
            <a:endParaRPr lang="en-US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CB2D3392-8256-BDE9-BA92-25642E674D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48" r="3223" b="3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53095-4D11-E4AE-213A-ABF60F8E3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083" y="2391995"/>
            <a:ext cx="5904056" cy="31747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</a:rPr>
              <a:t>Our Best IELTS English Listening App offers an exceptional UI/UX design to create an enjoyable and effective language learning experience.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</a:rPr>
              <a:t>Join us in our mission to empower learners worldwide to achieve their IELTS goals and beyond.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</a:rPr>
              <a:t>Thank you for your attention! Questions and feedback are welcome.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16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D100FCBB-6189-BA86-B18E-E104EC1811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6" b="15712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389C36E1-2D95-402F-A472-3E6699BE2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35775" cy="6730860"/>
          </a:xfrm>
          <a:custGeom>
            <a:avLst/>
            <a:gdLst>
              <a:gd name="connsiteX0" fmla="*/ 1016151 w 5835775"/>
              <a:gd name="connsiteY0" fmla="*/ 6072484 h 6730860"/>
              <a:gd name="connsiteX1" fmla="*/ 1082018 w 5835775"/>
              <a:gd name="connsiteY1" fmla="*/ 6083111 h 6730860"/>
              <a:gd name="connsiteX2" fmla="*/ 1315484 w 5835775"/>
              <a:gd name="connsiteY2" fmla="*/ 6486206 h 6730860"/>
              <a:gd name="connsiteX3" fmla="*/ 912386 w 5835775"/>
              <a:gd name="connsiteY3" fmla="*/ 6719672 h 6730860"/>
              <a:gd name="connsiteX4" fmla="*/ 678923 w 5835775"/>
              <a:gd name="connsiteY4" fmla="*/ 6316576 h 6730860"/>
              <a:gd name="connsiteX5" fmla="*/ 1016151 w 5835775"/>
              <a:gd name="connsiteY5" fmla="*/ 6072484 h 6730860"/>
              <a:gd name="connsiteX6" fmla="*/ 4968517 w 5835775"/>
              <a:gd name="connsiteY6" fmla="*/ 3411427 h 6730860"/>
              <a:gd name="connsiteX7" fmla="*/ 5079176 w 5835775"/>
              <a:gd name="connsiteY7" fmla="*/ 3429280 h 6730860"/>
              <a:gd name="connsiteX8" fmla="*/ 5471396 w 5835775"/>
              <a:gd name="connsiteY8" fmla="*/ 4106482 h 6730860"/>
              <a:gd name="connsiteX9" fmla="*/ 4794194 w 5835775"/>
              <a:gd name="connsiteY9" fmla="*/ 4498704 h 6730860"/>
              <a:gd name="connsiteX10" fmla="*/ 4401974 w 5835775"/>
              <a:gd name="connsiteY10" fmla="*/ 3821503 h 6730860"/>
              <a:gd name="connsiteX11" fmla="*/ 4968517 w 5835775"/>
              <a:gd name="connsiteY11" fmla="*/ 3411427 h 6730860"/>
              <a:gd name="connsiteX12" fmla="*/ 4362805 w 5835775"/>
              <a:gd name="connsiteY12" fmla="*/ 855055 h 6730860"/>
              <a:gd name="connsiteX13" fmla="*/ 4428674 w 5835775"/>
              <a:gd name="connsiteY13" fmla="*/ 865682 h 6730860"/>
              <a:gd name="connsiteX14" fmla="*/ 4662139 w 5835775"/>
              <a:gd name="connsiteY14" fmla="*/ 1268778 h 6730860"/>
              <a:gd name="connsiteX15" fmla="*/ 4259044 w 5835775"/>
              <a:gd name="connsiteY15" fmla="*/ 1502244 h 6730860"/>
              <a:gd name="connsiteX16" fmla="*/ 4025578 w 5835775"/>
              <a:gd name="connsiteY16" fmla="*/ 1099146 h 6730860"/>
              <a:gd name="connsiteX17" fmla="*/ 4362805 w 5835775"/>
              <a:gd name="connsiteY17" fmla="*/ 855055 h 6730860"/>
              <a:gd name="connsiteX18" fmla="*/ 0 w 5835775"/>
              <a:gd name="connsiteY18" fmla="*/ 0 h 6730860"/>
              <a:gd name="connsiteX19" fmla="*/ 3267758 w 5835775"/>
              <a:gd name="connsiteY19" fmla="*/ 0 h 6730860"/>
              <a:gd name="connsiteX20" fmla="*/ 3305063 w 5835775"/>
              <a:gd name="connsiteY20" fmla="*/ 63726 h 6730860"/>
              <a:gd name="connsiteX21" fmla="*/ 3406985 w 5835775"/>
              <a:gd name="connsiteY21" fmla="*/ 462295 h 6730860"/>
              <a:gd name="connsiteX22" fmla="*/ 2970594 w 5835775"/>
              <a:gd name="connsiteY22" fmla="*/ 1557974 h 6730860"/>
              <a:gd name="connsiteX23" fmla="*/ 3515337 w 5835775"/>
              <a:gd name="connsiteY23" fmla="*/ 2066142 h 6730860"/>
              <a:gd name="connsiteX24" fmla="*/ 4650938 w 5835775"/>
              <a:gd name="connsiteY24" fmla="*/ 2132151 h 6730860"/>
              <a:gd name="connsiteX25" fmla="*/ 4897972 w 5835775"/>
              <a:gd name="connsiteY25" fmla="*/ 2795603 h 6730860"/>
              <a:gd name="connsiteX26" fmla="*/ 4062979 w 5835775"/>
              <a:gd name="connsiteY26" fmla="*/ 3417553 h 6730860"/>
              <a:gd name="connsiteX27" fmla="*/ 3501188 w 5835775"/>
              <a:gd name="connsiteY27" fmla="*/ 3937791 h 6730860"/>
              <a:gd name="connsiteX28" fmla="*/ 4449937 w 5835775"/>
              <a:gd name="connsiteY28" fmla="*/ 4695499 h 6730860"/>
              <a:gd name="connsiteX29" fmla="*/ 5440291 w 5835775"/>
              <a:gd name="connsiteY29" fmla="*/ 4956658 h 6730860"/>
              <a:gd name="connsiteX30" fmla="*/ 5762821 w 5835775"/>
              <a:gd name="connsiteY30" fmla="*/ 6073049 h 6730860"/>
              <a:gd name="connsiteX31" fmla="*/ 4438972 w 5835775"/>
              <a:gd name="connsiteY31" fmla="*/ 6432286 h 6730860"/>
              <a:gd name="connsiteX32" fmla="*/ 3687617 w 5835775"/>
              <a:gd name="connsiteY32" fmla="*/ 5512601 h 6730860"/>
              <a:gd name="connsiteX33" fmla="*/ 3137471 w 5835775"/>
              <a:gd name="connsiteY33" fmla="*/ 5228621 h 6730860"/>
              <a:gd name="connsiteX34" fmla="*/ 2219026 w 5835775"/>
              <a:gd name="connsiteY34" fmla="*/ 6103852 h 6730860"/>
              <a:gd name="connsiteX35" fmla="*/ 962609 w 5835775"/>
              <a:gd name="connsiteY35" fmla="*/ 5594024 h 6730860"/>
              <a:gd name="connsiteX36" fmla="*/ 9468 w 5835775"/>
              <a:gd name="connsiteY36" fmla="*/ 6709780 h 6730860"/>
              <a:gd name="connsiteX37" fmla="*/ 0 w 5835775"/>
              <a:gd name="connsiteY37" fmla="*/ 6715849 h 67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835775" h="6730860">
                <a:moveTo>
                  <a:pt x="1016151" y="6072484"/>
                </a:moveTo>
                <a:cubicBezTo>
                  <a:pt x="1037999" y="6073765"/>
                  <a:pt x="1060047" y="6077256"/>
                  <a:pt x="1082018" y="6083111"/>
                </a:cubicBezTo>
                <a:cubicBezTo>
                  <a:pt x="1257801" y="6129954"/>
                  <a:pt x="1362328" y="6310424"/>
                  <a:pt x="1315484" y="6486206"/>
                </a:cubicBezTo>
                <a:cubicBezTo>
                  <a:pt x="1268642" y="6661989"/>
                  <a:pt x="1088168" y="6766515"/>
                  <a:pt x="912386" y="6719672"/>
                </a:cubicBezTo>
                <a:cubicBezTo>
                  <a:pt x="736607" y="6672830"/>
                  <a:pt x="632080" y="6492357"/>
                  <a:pt x="678923" y="6316576"/>
                </a:cubicBezTo>
                <a:cubicBezTo>
                  <a:pt x="719910" y="6162766"/>
                  <a:pt x="863206" y="6063513"/>
                  <a:pt x="1016151" y="6072484"/>
                </a:cubicBezTo>
                <a:close/>
                <a:moveTo>
                  <a:pt x="4968517" y="3411427"/>
                </a:moveTo>
                <a:cubicBezTo>
                  <a:pt x="5005224" y="3413581"/>
                  <a:pt x="5042261" y="3419444"/>
                  <a:pt x="5079176" y="3429280"/>
                </a:cubicBezTo>
                <a:cubicBezTo>
                  <a:pt x="5374488" y="3507975"/>
                  <a:pt x="5550091" y="3811170"/>
                  <a:pt x="5471396" y="4106482"/>
                </a:cubicBezTo>
                <a:cubicBezTo>
                  <a:pt x="5392701" y="4401796"/>
                  <a:pt x="5089508" y="4577399"/>
                  <a:pt x="4794194" y="4498704"/>
                </a:cubicBezTo>
                <a:cubicBezTo>
                  <a:pt x="4498880" y="4420008"/>
                  <a:pt x="4323277" y="4116815"/>
                  <a:pt x="4401974" y="3821503"/>
                </a:cubicBezTo>
                <a:cubicBezTo>
                  <a:pt x="4470833" y="3563104"/>
                  <a:pt x="4711571" y="3396357"/>
                  <a:pt x="4968517" y="3411427"/>
                </a:cubicBezTo>
                <a:close/>
                <a:moveTo>
                  <a:pt x="4362805" y="855055"/>
                </a:moveTo>
                <a:cubicBezTo>
                  <a:pt x="4384656" y="856336"/>
                  <a:pt x="4406701" y="859827"/>
                  <a:pt x="4428674" y="865682"/>
                </a:cubicBezTo>
                <a:cubicBezTo>
                  <a:pt x="4604455" y="912524"/>
                  <a:pt x="4708982" y="1092997"/>
                  <a:pt x="4662139" y="1268778"/>
                </a:cubicBezTo>
                <a:cubicBezTo>
                  <a:pt x="4615296" y="1444559"/>
                  <a:pt x="4434824" y="1549086"/>
                  <a:pt x="4259044" y="1502244"/>
                </a:cubicBezTo>
                <a:cubicBezTo>
                  <a:pt x="4083261" y="1455402"/>
                  <a:pt x="3978736" y="1274928"/>
                  <a:pt x="4025578" y="1099146"/>
                </a:cubicBezTo>
                <a:cubicBezTo>
                  <a:pt x="4066564" y="945337"/>
                  <a:pt x="4209864" y="846084"/>
                  <a:pt x="4362805" y="855055"/>
                </a:cubicBezTo>
                <a:close/>
                <a:moveTo>
                  <a:pt x="0" y="0"/>
                </a:moveTo>
                <a:lnTo>
                  <a:pt x="3267758" y="0"/>
                </a:lnTo>
                <a:lnTo>
                  <a:pt x="3305063" y="63726"/>
                </a:lnTo>
                <a:cubicBezTo>
                  <a:pt x="3369183" y="191635"/>
                  <a:pt x="3406589" y="329370"/>
                  <a:pt x="3406985" y="462295"/>
                </a:cubicBezTo>
                <a:cubicBezTo>
                  <a:pt x="3408485" y="962453"/>
                  <a:pt x="2891543" y="1144904"/>
                  <a:pt x="2970594" y="1557974"/>
                </a:cubicBezTo>
                <a:cubicBezTo>
                  <a:pt x="3032280" y="1880398"/>
                  <a:pt x="3449119" y="2040925"/>
                  <a:pt x="3515337" y="2066142"/>
                </a:cubicBezTo>
                <a:cubicBezTo>
                  <a:pt x="4015284" y="2256630"/>
                  <a:pt x="4332227" y="1913363"/>
                  <a:pt x="4650938" y="2132151"/>
                </a:cubicBezTo>
                <a:cubicBezTo>
                  <a:pt x="4853731" y="2271360"/>
                  <a:pt x="4965324" y="2574996"/>
                  <a:pt x="4897972" y="2795603"/>
                </a:cubicBezTo>
                <a:cubicBezTo>
                  <a:pt x="4830989" y="3014971"/>
                  <a:pt x="4662056" y="3104561"/>
                  <a:pt x="4062979" y="3417553"/>
                </a:cubicBezTo>
                <a:cubicBezTo>
                  <a:pt x="3838920" y="3534602"/>
                  <a:pt x="3512702" y="3705038"/>
                  <a:pt x="3501188" y="3937791"/>
                </a:cubicBezTo>
                <a:cubicBezTo>
                  <a:pt x="3482029" y="4324932"/>
                  <a:pt x="4394257" y="4674655"/>
                  <a:pt x="4449937" y="4695499"/>
                </a:cubicBezTo>
                <a:cubicBezTo>
                  <a:pt x="4884270" y="4858160"/>
                  <a:pt x="5186431" y="4793445"/>
                  <a:pt x="5440291" y="4956658"/>
                </a:cubicBezTo>
                <a:cubicBezTo>
                  <a:pt x="5797237" y="5186171"/>
                  <a:pt x="5933047" y="5687465"/>
                  <a:pt x="5762821" y="6073049"/>
                </a:cubicBezTo>
                <a:cubicBezTo>
                  <a:pt x="5566196" y="6518425"/>
                  <a:pt x="4842241" y="6698608"/>
                  <a:pt x="4438972" y="6432286"/>
                </a:cubicBezTo>
                <a:cubicBezTo>
                  <a:pt x="4148514" y="6240453"/>
                  <a:pt x="4125510" y="5878795"/>
                  <a:pt x="3687617" y="5512601"/>
                </a:cubicBezTo>
                <a:cubicBezTo>
                  <a:pt x="3487248" y="5345038"/>
                  <a:pt x="3330804" y="5214736"/>
                  <a:pt x="3137471" y="5228621"/>
                </a:cubicBezTo>
                <a:cubicBezTo>
                  <a:pt x="2702082" y="5259873"/>
                  <a:pt x="2676865" y="5988253"/>
                  <a:pt x="2219026" y="6103852"/>
                </a:cubicBezTo>
                <a:cubicBezTo>
                  <a:pt x="1741606" y="6224379"/>
                  <a:pt x="1457366" y="5508411"/>
                  <a:pt x="962609" y="5594024"/>
                </a:cubicBezTo>
                <a:cubicBezTo>
                  <a:pt x="494464" y="5675021"/>
                  <a:pt x="474925" y="6363960"/>
                  <a:pt x="9468" y="6709780"/>
                </a:cubicBezTo>
                <a:lnTo>
                  <a:pt x="0" y="67158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17A93-3164-C117-0D4B-29A6F211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20" y="663960"/>
            <a:ext cx="2987417" cy="32281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Thank you</a:t>
            </a:r>
            <a:br>
              <a:rPr lang="en-US"/>
            </a:b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4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B0655-5536-DA2C-0273-B6D23913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31" y="552782"/>
            <a:ext cx="5369169" cy="1154711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Introduction</a:t>
            </a:r>
            <a:endParaRPr lang="en-US" dirty="0"/>
          </a:p>
        </p:txBody>
      </p:sp>
      <p:pic>
        <p:nvPicPr>
          <p:cNvPr id="5" name="Picture 4" descr="Multi-coloured paper-craft art">
            <a:extLst>
              <a:ext uri="{FF2B5EF4-FFF2-40B4-BE49-F238E27FC236}">
                <a16:creationId xmlns:a16="http://schemas.microsoft.com/office/drawing/2014/main" id="{391FEB8A-1DFA-F3E6-9C9E-6BB558EAF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11" r="20402" b="10"/>
          <a:stretch/>
        </p:blipFill>
        <p:spPr>
          <a:xfrm>
            <a:off x="-16745" y="211090"/>
            <a:ext cx="5544176" cy="6646910"/>
          </a:xfrm>
          <a:custGeom>
            <a:avLst/>
            <a:gdLst/>
            <a:ahLst/>
            <a:cxnLst/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810B4-A403-B431-6928-E7848AF8A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526" y="2391995"/>
            <a:ext cx="5355276" cy="31747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>
                <a:latin typeface="Calibri"/>
                <a:ea typeface="+mn-lt"/>
                <a:cs typeface="+mn-lt"/>
              </a:rPr>
              <a:t>Welcome to the world of enhanced English language learning with the Best IELTS English Listening App.</a:t>
            </a:r>
            <a:endParaRPr lang="en-US"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>
                <a:latin typeface="Calibri"/>
                <a:ea typeface="+mn-lt"/>
                <a:cs typeface="+mn-lt"/>
              </a:rPr>
              <a:t>Our app is designed to help users improve their English listening skills for the IELTS exam, making the learning process engaging and effective.</a:t>
            </a:r>
            <a:endParaRPr lang="en-US"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>
                <a:latin typeface="Calibri"/>
                <a:ea typeface="+mn-lt"/>
                <a:cs typeface="+mn-lt"/>
              </a:rPr>
              <a:t>In this presentation, we will showcase the UI/UX designs that set our app apart and create an exceptional user experience.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46811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9E6557-0E93-4B4F-8AD1-1A7E3870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6B84358-2894-45F1-8753-B1EC1E593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8517" y="-2"/>
            <a:ext cx="7742945" cy="6858001"/>
          </a:xfrm>
          <a:custGeom>
            <a:avLst/>
            <a:gdLst>
              <a:gd name="connsiteX0" fmla="*/ 615190 w 7742945"/>
              <a:gd name="connsiteY0" fmla="*/ 3536636 h 6858001"/>
              <a:gd name="connsiteX1" fmla="*/ 1124778 w 7742945"/>
              <a:gd name="connsiteY1" fmla="*/ 4046224 h 6858001"/>
              <a:gd name="connsiteX2" fmla="*/ 615190 w 7742945"/>
              <a:gd name="connsiteY2" fmla="*/ 4555812 h 6858001"/>
              <a:gd name="connsiteX3" fmla="*/ 105602 w 7742945"/>
              <a:gd name="connsiteY3" fmla="*/ 4046224 h 6858001"/>
              <a:gd name="connsiteX4" fmla="*/ 615190 w 7742945"/>
              <a:gd name="connsiteY4" fmla="*/ 3536636 h 6858001"/>
              <a:gd name="connsiteX5" fmla="*/ 14543 w 7742945"/>
              <a:gd name="connsiteY5" fmla="*/ 1 h 6858001"/>
              <a:gd name="connsiteX6" fmla="*/ 879351 w 7742945"/>
              <a:gd name="connsiteY6" fmla="*/ 1 h 6858001"/>
              <a:gd name="connsiteX7" fmla="*/ 892053 w 7742945"/>
              <a:gd name="connsiteY7" fmla="*/ 78053 h 6858001"/>
              <a:gd name="connsiteX8" fmla="*/ 561940 w 7742945"/>
              <a:gd name="connsiteY8" fmla="*/ 535444 h 6858001"/>
              <a:gd name="connsiteX9" fmla="*/ 15319 w 7742945"/>
              <a:gd name="connsiteY9" fmla="*/ 219853 h 6858001"/>
              <a:gd name="connsiteX10" fmla="*/ 4234 w 7742945"/>
              <a:gd name="connsiteY10" fmla="*/ 42970 h 6858001"/>
              <a:gd name="connsiteX11" fmla="*/ 2617781 w 7742945"/>
              <a:gd name="connsiteY11" fmla="*/ 0 h 6858001"/>
              <a:gd name="connsiteX12" fmla="*/ 7742945 w 7742945"/>
              <a:gd name="connsiteY12" fmla="*/ 0 h 6858001"/>
              <a:gd name="connsiteX13" fmla="*/ 7742945 w 7742945"/>
              <a:gd name="connsiteY13" fmla="*/ 6858000 h 6858001"/>
              <a:gd name="connsiteX14" fmla="*/ 5726653 w 7742945"/>
              <a:gd name="connsiteY14" fmla="*/ 6858000 h 6858001"/>
              <a:gd name="connsiteX15" fmla="*/ 5726653 w 7742945"/>
              <a:gd name="connsiteY15" fmla="*/ 6858001 h 6858001"/>
              <a:gd name="connsiteX16" fmla="*/ 311757 w 7742945"/>
              <a:gd name="connsiteY16" fmla="*/ 6858001 h 6858001"/>
              <a:gd name="connsiteX17" fmla="*/ 314130 w 7742945"/>
              <a:gd name="connsiteY17" fmla="*/ 6707671 h 6858001"/>
              <a:gd name="connsiteX18" fmla="*/ 599702 w 7742945"/>
              <a:gd name="connsiteY18" fmla="*/ 5670859 h 6858001"/>
              <a:gd name="connsiteX19" fmla="*/ 1211433 w 7742945"/>
              <a:gd name="connsiteY19" fmla="*/ 4641256 h 6858001"/>
              <a:gd name="connsiteX20" fmla="*/ 1053041 w 7742945"/>
              <a:gd name="connsiteY20" fmla="*/ 3164270 h 6858001"/>
              <a:gd name="connsiteX21" fmla="*/ 607048 w 7742945"/>
              <a:gd name="connsiteY21" fmla="*/ 2589406 h 6858001"/>
              <a:gd name="connsiteX22" fmla="*/ 1054915 w 7742945"/>
              <a:gd name="connsiteY22" fmla="*/ 1068100 h 6858001"/>
              <a:gd name="connsiteX23" fmla="*/ 1502877 w 7742945"/>
              <a:gd name="connsiteY23" fmla="*/ 419996 h 6858001"/>
              <a:gd name="connsiteX24" fmla="*/ 1505904 w 7742945"/>
              <a:gd name="connsiteY24" fmla="*/ 184997 h 6858001"/>
              <a:gd name="connsiteX25" fmla="*/ 1497780 w 7742945"/>
              <a:gd name="connsiteY25" fmla="*/ 1 h 6858001"/>
              <a:gd name="connsiteX26" fmla="*/ 2617781 w 7742945"/>
              <a:gd name="connsiteY26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42945" h="6858001">
                <a:moveTo>
                  <a:pt x="615190" y="3536636"/>
                </a:moveTo>
                <a:cubicBezTo>
                  <a:pt x="896628" y="3536636"/>
                  <a:pt x="1124778" y="3764786"/>
                  <a:pt x="1124778" y="4046224"/>
                </a:cubicBezTo>
                <a:cubicBezTo>
                  <a:pt x="1124778" y="4327662"/>
                  <a:pt x="896628" y="4555812"/>
                  <a:pt x="615190" y="4555812"/>
                </a:cubicBezTo>
                <a:cubicBezTo>
                  <a:pt x="333752" y="4555812"/>
                  <a:pt x="105602" y="4327662"/>
                  <a:pt x="105602" y="4046224"/>
                </a:cubicBezTo>
                <a:cubicBezTo>
                  <a:pt x="105602" y="3764786"/>
                  <a:pt x="333752" y="3536636"/>
                  <a:pt x="615190" y="3536636"/>
                </a:cubicBezTo>
                <a:close/>
                <a:moveTo>
                  <a:pt x="14543" y="1"/>
                </a:moveTo>
                <a:lnTo>
                  <a:pt x="879351" y="1"/>
                </a:lnTo>
                <a:lnTo>
                  <a:pt x="892053" y="78053"/>
                </a:lnTo>
                <a:cubicBezTo>
                  <a:pt x="904492" y="285272"/>
                  <a:pt x="770271" y="479622"/>
                  <a:pt x="561940" y="535444"/>
                </a:cubicBezTo>
                <a:cubicBezTo>
                  <a:pt x="323846" y="599241"/>
                  <a:pt x="79116" y="457946"/>
                  <a:pt x="15319" y="219853"/>
                </a:cubicBezTo>
                <a:cubicBezTo>
                  <a:pt x="-631" y="160330"/>
                  <a:pt x="-3762" y="100392"/>
                  <a:pt x="4234" y="42970"/>
                </a:cubicBezTo>
                <a:close/>
                <a:moveTo>
                  <a:pt x="2617781" y="0"/>
                </a:moveTo>
                <a:lnTo>
                  <a:pt x="7742945" y="0"/>
                </a:lnTo>
                <a:lnTo>
                  <a:pt x="7742945" y="6858000"/>
                </a:lnTo>
                <a:lnTo>
                  <a:pt x="5726653" y="6858000"/>
                </a:lnTo>
                <a:lnTo>
                  <a:pt x="5726653" y="6858001"/>
                </a:lnTo>
                <a:lnTo>
                  <a:pt x="311757" y="6858001"/>
                </a:lnTo>
                <a:lnTo>
                  <a:pt x="314130" y="6707671"/>
                </a:lnTo>
                <a:cubicBezTo>
                  <a:pt x="335132" y="6366410"/>
                  <a:pt x="433651" y="6019043"/>
                  <a:pt x="599702" y="5670859"/>
                </a:cubicBezTo>
                <a:cubicBezTo>
                  <a:pt x="770257" y="5311557"/>
                  <a:pt x="1010813" y="4986833"/>
                  <a:pt x="1211433" y="4641256"/>
                </a:cubicBezTo>
                <a:cubicBezTo>
                  <a:pt x="1493036" y="4154457"/>
                  <a:pt x="1511835" y="3622745"/>
                  <a:pt x="1053041" y="3164270"/>
                </a:cubicBezTo>
                <a:cubicBezTo>
                  <a:pt x="881977" y="2993265"/>
                  <a:pt x="700422" y="2805524"/>
                  <a:pt x="607048" y="2589406"/>
                </a:cubicBezTo>
                <a:cubicBezTo>
                  <a:pt x="366279" y="2032159"/>
                  <a:pt x="541125" y="1508062"/>
                  <a:pt x="1054915" y="1068100"/>
                </a:cubicBezTo>
                <a:cubicBezTo>
                  <a:pt x="1261027" y="891536"/>
                  <a:pt x="1489688" y="709489"/>
                  <a:pt x="1502877" y="419996"/>
                </a:cubicBezTo>
                <a:cubicBezTo>
                  <a:pt x="1506389" y="341911"/>
                  <a:pt x="1507262" y="263521"/>
                  <a:pt x="1505904" y="184997"/>
                </a:cubicBezTo>
                <a:lnTo>
                  <a:pt x="1497780" y="1"/>
                </a:lnTo>
                <a:lnTo>
                  <a:pt x="261778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88C07-53AE-C776-9908-2007ACBB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05572" cy="5409262"/>
          </a:xfrm>
        </p:spPr>
        <p:txBody>
          <a:bodyPr anchor="t">
            <a:normAutofit/>
          </a:bodyPr>
          <a:lstStyle/>
          <a:p>
            <a:r>
              <a:rPr lang="en-US" b="1">
                <a:ea typeface="+mj-lt"/>
                <a:cs typeface="+mj-lt"/>
              </a:rPr>
              <a:t>User-Centric Design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8CF47B8-F1E2-AD23-915F-BC98B7222C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885407"/>
              </p:ext>
            </p:extLst>
          </p:nvPr>
        </p:nvGraphicFramePr>
        <p:xfrm>
          <a:off x="5666999" y="255403"/>
          <a:ext cx="6602433" cy="6172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01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6177EE-1356-4ED0-8FF0-61CF8817E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110DF80-7755-48B5-8B8F-47C1B9CE5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366681"/>
            <a:ext cx="12192000" cy="4491318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1B974-826A-19CA-C0DE-9E092A6A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81" y="-557292"/>
            <a:ext cx="5910470" cy="2023673"/>
          </a:xfrm>
        </p:spPr>
        <p:txBody>
          <a:bodyPr anchor="ctr">
            <a:normAutofit/>
          </a:bodyPr>
          <a:lstStyle/>
          <a:p>
            <a:r>
              <a:rPr lang="en-US" dirty="0">
                <a:cs typeface="Posterama"/>
              </a:rPr>
              <a:t>Sign Up &amp; Login Page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AA9C6B-982A-2959-FC31-79700742D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998" y="552782"/>
            <a:ext cx="4887402" cy="2023674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pic>
        <p:nvPicPr>
          <p:cNvPr id="4" name="Picture 4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EAB9ED5E-4E56-8606-7321-8FC5B2C89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000" y="1312332"/>
            <a:ext cx="2572907" cy="4982751"/>
          </a:xfrm>
          <a:prstGeom prst="rect">
            <a:avLst/>
          </a:prstGeom>
        </p:spPr>
      </p:pic>
      <p:pic>
        <p:nvPicPr>
          <p:cNvPr id="5" name="Picture 5" descr="A screenshot of a sign up form&#10;&#10;Description automatically generated">
            <a:extLst>
              <a:ext uri="{FF2B5EF4-FFF2-40B4-BE49-F238E27FC236}">
                <a16:creationId xmlns:a16="http://schemas.microsoft.com/office/drawing/2014/main" id="{8939C707-3BE6-598F-AE11-6551C7203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287" y="1312332"/>
            <a:ext cx="2638757" cy="49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9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5B8655-CBD3-43A8-B895-42D7D8F0A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6EA09C8-54AB-43D7-817A-FF2957C23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5726653" cy="6858000"/>
          </a:xfrm>
          <a:custGeom>
            <a:avLst/>
            <a:gdLst>
              <a:gd name="connsiteX0" fmla="*/ 4847302 w 5726653"/>
              <a:gd name="connsiteY0" fmla="*/ 0 h 6858000"/>
              <a:gd name="connsiteX1" fmla="*/ 5712110 w 5726653"/>
              <a:gd name="connsiteY1" fmla="*/ 0 h 6858000"/>
              <a:gd name="connsiteX2" fmla="*/ 5722419 w 5726653"/>
              <a:gd name="connsiteY2" fmla="*/ 42969 h 6858000"/>
              <a:gd name="connsiteX3" fmla="*/ 5711334 w 5726653"/>
              <a:gd name="connsiteY3" fmla="*/ 219852 h 6858000"/>
              <a:gd name="connsiteX4" fmla="*/ 5164713 w 5726653"/>
              <a:gd name="connsiteY4" fmla="*/ 535443 h 6858000"/>
              <a:gd name="connsiteX5" fmla="*/ 4834600 w 5726653"/>
              <a:gd name="connsiteY5" fmla="*/ 78052 h 6858000"/>
              <a:gd name="connsiteX6" fmla="*/ 0 w 5726653"/>
              <a:gd name="connsiteY6" fmla="*/ 0 h 6858000"/>
              <a:gd name="connsiteX7" fmla="*/ 561809 w 5726653"/>
              <a:gd name="connsiteY7" fmla="*/ 0 h 6858000"/>
              <a:gd name="connsiteX8" fmla="*/ 4228873 w 5726653"/>
              <a:gd name="connsiteY8" fmla="*/ 0 h 6858000"/>
              <a:gd name="connsiteX9" fmla="*/ 4220749 w 5726653"/>
              <a:gd name="connsiteY9" fmla="*/ 184996 h 6858000"/>
              <a:gd name="connsiteX10" fmla="*/ 4223776 w 5726653"/>
              <a:gd name="connsiteY10" fmla="*/ 419995 h 6858000"/>
              <a:gd name="connsiteX11" fmla="*/ 4671738 w 5726653"/>
              <a:gd name="connsiteY11" fmla="*/ 1068099 h 6858000"/>
              <a:gd name="connsiteX12" fmla="*/ 5119605 w 5726653"/>
              <a:gd name="connsiteY12" fmla="*/ 2589405 h 6858000"/>
              <a:gd name="connsiteX13" fmla="*/ 4673612 w 5726653"/>
              <a:gd name="connsiteY13" fmla="*/ 3164269 h 6858000"/>
              <a:gd name="connsiteX14" fmla="*/ 4515220 w 5726653"/>
              <a:gd name="connsiteY14" fmla="*/ 4641255 h 6858000"/>
              <a:gd name="connsiteX15" fmla="*/ 5126951 w 5726653"/>
              <a:gd name="connsiteY15" fmla="*/ 5670858 h 6858000"/>
              <a:gd name="connsiteX16" fmla="*/ 5412523 w 5726653"/>
              <a:gd name="connsiteY16" fmla="*/ 6707670 h 6858000"/>
              <a:gd name="connsiteX17" fmla="*/ 5414896 w 5726653"/>
              <a:gd name="connsiteY17" fmla="*/ 6858000 h 6858000"/>
              <a:gd name="connsiteX18" fmla="*/ 0 w 5726653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726653" h="6858000">
                <a:moveTo>
                  <a:pt x="4847302" y="0"/>
                </a:moveTo>
                <a:lnTo>
                  <a:pt x="5712110" y="0"/>
                </a:lnTo>
                <a:lnTo>
                  <a:pt x="5722419" y="42969"/>
                </a:lnTo>
                <a:cubicBezTo>
                  <a:pt x="5730415" y="100391"/>
                  <a:pt x="5727284" y="160329"/>
                  <a:pt x="5711334" y="219852"/>
                </a:cubicBezTo>
                <a:cubicBezTo>
                  <a:pt x="5647537" y="457945"/>
                  <a:pt x="5402807" y="599240"/>
                  <a:pt x="5164713" y="535443"/>
                </a:cubicBezTo>
                <a:cubicBezTo>
                  <a:pt x="4956382" y="479621"/>
                  <a:pt x="4822161" y="285271"/>
                  <a:pt x="4834600" y="78052"/>
                </a:cubicBezTo>
                <a:close/>
                <a:moveTo>
                  <a:pt x="0" y="0"/>
                </a:moveTo>
                <a:lnTo>
                  <a:pt x="561809" y="0"/>
                </a:lnTo>
                <a:lnTo>
                  <a:pt x="4228873" y="0"/>
                </a:lnTo>
                <a:lnTo>
                  <a:pt x="4220749" y="184996"/>
                </a:lnTo>
                <a:cubicBezTo>
                  <a:pt x="4219391" y="263520"/>
                  <a:pt x="4220264" y="341910"/>
                  <a:pt x="4223776" y="419995"/>
                </a:cubicBezTo>
                <a:cubicBezTo>
                  <a:pt x="4236965" y="709488"/>
                  <a:pt x="4465626" y="891535"/>
                  <a:pt x="4671738" y="1068099"/>
                </a:cubicBezTo>
                <a:cubicBezTo>
                  <a:pt x="5185528" y="1508061"/>
                  <a:pt x="5360374" y="2032158"/>
                  <a:pt x="5119605" y="2589405"/>
                </a:cubicBezTo>
                <a:cubicBezTo>
                  <a:pt x="5026231" y="2805523"/>
                  <a:pt x="4844676" y="2993264"/>
                  <a:pt x="4673612" y="3164269"/>
                </a:cubicBezTo>
                <a:cubicBezTo>
                  <a:pt x="4214818" y="3622744"/>
                  <a:pt x="4233617" y="4154456"/>
                  <a:pt x="4515220" y="4641255"/>
                </a:cubicBezTo>
                <a:cubicBezTo>
                  <a:pt x="4715840" y="4986832"/>
                  <a:pt x="4956396" y="5311556"/>
                  <a:pt x="5126951" y="5670858"/>
                </a:cubicBezTo>
                <a:cubicBezTo>
                  <a:pt x="5293002" y="6019042"/>
                  <a:pt x="5391521" y="6366409"/>
                  <a:pt x="5412523" y="6707670"/>
                </a:cubicBezTo>
                <a:lnTo>
                  <a:pt x="541489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33FD4-7B82-ECCE-42BC-3E955B82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3820" y="43070"/>
            <a:ext cx="4921338" cy="32886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b="1" dirty="0"/>
              <a:t>Home Screen for listening App</a:t>
            </a:r>
            <a:br>
              <a:rPr lang="en-US" b="1" dirty="0"/>
            </a:br>
            <a:r>
              <a:rPr lang="en-US" sz="5400" b="1" dirty="0"/>
              <a:t> </a:t>
            </a:r>
            <a:endParaRPr lang="en-US" sz="5400" dirty="0"/>
          </a:p>
        </p:txBody>
      </p:sp>
      <p:pic>
        <p:nvPicPr>
          <p:cNvPr id="14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D6F47F-9200-F11E-CC0A-77EE6E987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2817" y="394056"/>
            <a:ext cx="3321624" cy="6124977"/>
          </a:xfrm>
        </p:spPr>
      </p:pic>
    </p:spTree>
    <p:extLst>
      <p:ext uri="{BB962C8B-B14F-4D97-AF65-F5344CB8AC3E}">
        <p14:creationId xmlns:p14="http://schemas.microsoft.com/office/powerpoint/2010/main" val="306973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781B1-9BFB-DDC1-5236-0468EDBF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3960"/>
            <a:ext cx="4298417" cy="2539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Schedule and goal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34D829-B6F8-8CC9-02E0-6AF9CA650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6733" y="569885"/>
            <a:ext cx="3033829" cy="600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88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2C279-34EB-0B20-293F-31F232810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31" y="552782"/>
            <a:ext cx="5369169" cy="1154711"/>
          </a:xfrm>
        </p:spPr>
        <p:txBody>
          <a:bodyPr>
            <a:normAutofit/>
          </a:bodyPr>
          <a:lstStyle/>
          <a:p>
            <a:r>
              <a:rPr lang="en-US" sz="4100" b="1">
                <a:ea typeface="+mj-lt"/>
                <a:cs typeface="+mj-lt"/>
              </a:rPr>
              <a:t>Interactive Lessons</a:t>
            </a:r>
            <a:endParaRPr lang="en-US" sz="4100"/>
          </a:p>
        </p:txBody>
      </p:sp>
      <p:pic>
        <p:nvPicPr>
          <p:cNvPr id="5" name="Picture 4" descr="Drawings on colourful paper">
            <a:extLst>
              <a:ext uri="{FF2B5EF4-FFF2-40B4-BE49-F238E27FC236}">
                <a16:creationId xmlns:a16="http://schemas.microsoft.com/office/drawing/2014/main" id="{2F8CAFB9-95EA-5AD6-0047-1590465F6C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09" r="35203" b="10"/>
          <a:stretch/>
        </p:blipFill>
        <p:spPr>
          <a:xfrm>
            <a:off x="-16745" y="211090"/>
            <a:ext cx="5544176" cy="6646910"/>
          </a:xfrm>
          <a:custGeom>
            <a:avLst/>
            <a:gdLst/>
            <a:ahLst/>
            <a:cxnLst/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C3240-0306-829B-CAEE-99B74D9A1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526" y="2391995"/>
            <a:ext cx="5355276" cy="31747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>
                <a:latin typeface="Calibri"/>
                <a:ea typeface="+mn-lt"/>
                <a:cs typeface="+mn-lt"/>
              </a:rPr>
              <a:t>Immersive audio experience: High-quality audio recordings with adjustable playback speed to suit learners' preferences.</a:t>
            </a:r>
            <a:endParaRPr lang="en-US" sz="22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200" dirty="0">
                <a:latin typeface="Calibri"/>
                <a:ea typeface="+mn-lt"/>
                <a:cs typeface="+mn-lt"/>
              </a:rPr>
              <a:t>Interactive transcripts: Real-time transcripts highlighting spoken words, aiding comprehension and vocabulary building.</a:t>
            </a:r>
            <a:endParaRPr lang="en-US" sz="22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200" dirty="0">
                <a:latin typeface="Calibri"/>
                <a:ea typeface="+mn-lt"/>
                <a:cs typeface="+mn-lt"/>
              </a:rPr>
              <a:t>Vocabulary aid: Instant word meanings and pronunciation guide for unfamiliar terms.</a:t>
            </a:r>
            <a:endParaRPr lang="en-US" sz="2200" dirty="0">
              <a:latin typeface="Calibri"/>
              <a:ea typeface="Calibri"/>
              <a:cs typeface="Calibri"/>
            </a:endParaRPr>
          </a:p>
          <a:p>
            <a:endParaRPr lang="en-US" sz="22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383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16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70A84-0694-E0D5-BEED-177518A0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3960"/>
            <a:ext cx="4298417" cy="2539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Listening Lesson 1 page</a:t>
            </a:r>
          </a:p>
        </p:txBody>
      </p:sp>
      <p:pic>
        <p:nvPicPr>
          <p:cNvPr id="4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83BFE1DE-CC9E-F18F-7A03-E3E9747E7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5474" y="466403"/>
            <a:ext cx="2977384" cy="612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5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0648B-7EB3-3AEB-13C9-500835AD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369169" cy="1591902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Practice 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0D525-553C-D65A-3B2F-72C730FE2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91995"/>
            <a:ext cx="5355276" cy="31747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</a:rPr>
              <a:t>Exam simulation: Mock tests replicating the IELTS exam format, preparing users for the real experience.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</a:rPr>
              <a:t>Time constraints: Timed challenges to enhance speed and accuracy, simulating exam pressure.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</a:rPr>
              <a:t>Performance analysis: Detailed feedback and analytics after each test to identify strengths and areas for improvement.</a:t>
            </a:r>
            <a:endParaRPr lang="en-US" sz="2400" dirty="0">
              <a:latin typeface="Calibri"/>
            </a:endParaRPr>
          </a:p>
          <a:p>
            <a:pPr>
              <a:lnSpc>
                <a:spcPct val="100000"/>
              </a:lnSpc>
            </a:pPr>
            <a:endParaRPr lang="en-US"/>
          </a:p>
        </p:txBody>
      </p:sp>
      <p:pic>
        <p:nvPicPr>
          <p:cNvPr id="13" name="Picture 12" descr="A hand holding a pen and shading circles on a sheet">
            <a:extLst>
              <a:ext uri="{FF2B5EF4-FFF2-40B4-BE49-F238E27FC236}">
                <a16:creationId xmlns:a16="http://schemas.microsoft.com/office/drawing/2014/main" id="{DEBFAD00-188D-A15D-2386-2616EED1E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55" r="19364" b="2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5863991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SplashVTI</vt:lpstr>
      <vt:lpstr>Title: The Best IELTS English Listening App</vt:lpstr>
      <vt:lpstr>Introduction</vt:lpstr>
      <vt:lpstr>User-Centric Design</vt:lpstr>
      <vt:lpstr>Sign Up &amp; Login Page</vt:lpstr>
      <vt:lpstr>Home Screen for listening App  </vt:lpstr>
      <vt:lpstr>Schedule and goal</vt:lpstr>
      <vt:lpstr>Interactive Lessons</vt:lpstr>
      <vt:lpstr>Listening Lesson 1 page</vt:lpstr>
      <vt:lpstr>Practice Tests</vt:lpstr>
      <vt:lpstr>Question &amp; Score Page</vt:lpstr>
      <vt:lpstr>Conclusion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124</cp:revision>
  <dcterms:created xsi:type="dcterms:W3CDTF">2013-07-15T20:26:40Z</dcterms:created>
  <dcterms:modified xsi:type="dcterms:W3CDTF">2023-08-04T08:23:34Z</dcterms:modified>
</cp:coreProperties>
</file>