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69" r:id="rId3"/>
    <p:sldId id="339" r:id="rId4"/>
    <p:sldId id="341" r:id="rId5"/>
    <p:sldId id="344" r:id="rId6"/>
    <p:sldId id="343" r:id="rId7"/>
    <p:sldId id="345" r:id="rId8"/>
    <p:sldId id="346" r:id="rId9"/>
    <p:sldId id="347" r:id="rId10"/>
    <p:sldId id="348" r:id="rId11"/>
    <p:sldId id="349" r:id="rId12"/>
    <p:sldId id="350" r:id="rId13"/>
    <p:sldId id="351" r:id="rId14"/>
    <p:sldId id="352" r:id="rId15"/>
    <p:sldId id="353" r:id="rId16"/>
    <p:sldId id="354" r:id="rId17"/>
    <p:sldId id="355" r:id="rId18"/>
    <p:sldId id="357" r:id="rId19"/>
    <p:sldId id="356" r:id="rId20"/>
    <p:sldId id="360" r:id="rId21"/>
    <p:sldId id="358" r:id="rId22"/>
    <p:sldId id="359" r:id="rId23"/>
    <p:sldId id="361" r:id="rId24"/>
    <p:sldId id="362" r:id="rId25"/>
    <p:sldId id="363" r:id="rId26"/>
    <p:sldId id="364" r:id="rId27"/>
    <p:sldId id="365" r:id="rId28"/>
    <p:sldId id="367"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2F020"/>
    <a:srgbClr val="D60093"/>
    <a:srgbClr val="000066"/>
    <a:srgbClr val="99CC00"/>
    <a:srgbClr val="3BFB4D"/>
    <a:srgbClr val="3CFA3C"/>
    <a:srgbClr val="78D00E"/>
    <a:srgbClr val="90F01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50" autoAdjust="0"/>
    <p:restoredTop sz="81569" autoAdjust="0"/>
  </p:normalViewPr>
  <p:slideViewPr>
    <p:cSldViewPr>
      <p:cViewPr varScale="1">
        <p:scale>
          <a:sx n="53" d="100"/>
          <a:sy n="53" d="100"/>
        </p:scale>
        <p:origin x="-16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309" y="-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41392-404B-4DF6-96B2-59EED4A37FBC}" type="datetimeFigureOut">
              <a:rPr lang="en-IN" smtClean="0"/>
              <a:pPr/>
              <a:t>12-11-2018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Copyright @ Trendz IT</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2A1BC-6E5A-4F1B-9468-8D11C0B6CC99}" type="slidenum">
              <a:rPr lang="en-IN" smtClean="0"/>
              <a:pPr/>
              <a:t>‹#›</a:t>
            </a:fld>
            <a:endParaRPr lang="en-IN"/>
          </a:p>
        </p:txBody>
      </p:sp>
    </p:spTree>
    <p:extLst>
      <p:ext uri="{BB962C8B-B14F-4D97-AF65-F5344CB8AC3E}">
        <p14:creationId xmlns:p14="http://schemas.microsoft.com/office/powerpoint/2010/main" xmlns="" val="418320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Trendz IT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extLst>
      <p:ext uri="{BB962C8B-B14F-4D97-AF65-F5344CB8AC3E}">
        <p14:creationId xmlns:p14="http://schemas.microsoft.com/office/powerpoint/2010/main" xmlns="" val="5585555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msdn.microsoft.com/en-IN/library/system.web.httpresponse.write(v=vs.71).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t>Client-side</a:t>
            </a:r>
          </a:p>
          <a:p>
            <a:r>
              <a:rPr lang="en-IN" dirty="0" smtClean="0"/>
              <a:t>The client is the system on which the Web browser is running. JavaScript is the main client-side scripting language for the Web. Client-side scripts are interpreted by the browser. The process with client-side scripting is:</a:t>
            </a:r>
          </a:p>
          <a:p>
            <a:r>
              <a:rPr lang="en-IN" dirty="0" smtClean="0"/>
              <a:t>the user requests a Web page from the server</a:t>
            </a:r>
          </a:p>
          <a:p>
            <a:r>
              <a:rPr lang="en-IN" dirty="0" smtClean="0"/>
              <a:t>the server finds the page and sends it to the user</a:t>
            </a:r>
          </a:p>
          <a:p>
            <a:r>
              <a:rPr lang="en-IN" dirty="0" smtClean="0"/>
              <a:t>the page is displayed on the browser with any scripts running during or after display</a:t>
            </a:r>
          </a:p>
          <a:p>
            <a:r>
              <a:rPr lang="en-IN" dirty="0" smtClean="0"/>
              <a:t>So client-side scripting is used to make Web pages change after they arrive at the browser. It is useful for making pages a bit more interesting and user-friendly. It can also provide useful gadgets such as calculators, clocks etc. but on the whole is used for appearance and interaction.</a:t>
            </a:r>
          </a:p>
          <a:p>
            <a:r>
              <a:rPr lang="en-IN" dirty="0" smtClean="0"/>
              <a:t>Client-side scripts rely on the user's computer. If that computer is slow they may run slowly. They may not run at all if the browser does not understand the scripting language. As they have to run on the user's system the code which makes up the script is there in the HTML for the user to look at (and copy or change).</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u="sng" kern="1200" dirty="0" smtClean="0">
                <a:solidFill>
                  <a:schemeClr val="tx1"/>
                </a:solidFill>
                <a:latin typeface="+mn-lt"/>
                <a:ea typeface="+mn-ea"/>
                <a:cs typeface="+mn-cs"/>
              </a:rPr>
              <a:t>Server-side</a:t>
            </a:r>
          </a:p>
          <a:p>
            <a:r>
              <a:rPr lang="en-IN" sz="1200" b="0" i="0" kern="1200" dirty="0" smtClean="0">
                <a:solidFill>
                  <a:schemeClr val="tx1"/>
                </a:solidFill>
                <a:latin typeface="+mn-lt"/>
                <a:ea typeface="+mn-ea"/>
                <a:cs typeface="+mn-cs"/>
              </a:rPr>
              <a:t>The server is where the Web page and other content lives. The server sends pages to the user/client on request. The process is:</a:t>
            </a:r>
          </a:p>
          <a:p>
            <a:r>
              <a:rPr lang="en-IN" sz="1200" b="0" i="0" kern="1200" dirty="0" smtClean="0">
                <a:solidFill>
                  <a:schemeClr val="tx1"/>
                </a:solidFill>
                <a:latin typeface="+mn-lt"/>
                <a:ea typeface="+mn-ea"/>
                <a:cs typeface="+mn-cs"/>
              </a:rPr>
              <a:t>the user requests a Web page from the server</a:t>
            </a:r>
          </a:p>
          <a:p>
            <a:r>
              <a:rPr lang="en-IN" sz="1200" b="0" i="0" kern="1200" dirty="0" smtClean="0">
                <a:solidFill>
                  <a:schemeClr val="tx1"/>
                </a:solidFill>
                <a:latin typeface="+mn-lt"/>
                <a:ea typeface="+mn-ea"/>
                <a:cs typeface="+mn-cs"/>
              </a:rPr>
              <a:t>the script in the page is interpreted by the server creating or changing the page content to suit the user and the occasion and/or passing data around</a:t>
            </a:r>
          </a:p>
          <a:p>
            <a:r>
              <a:rPr lang="en-IN" sz="1200" b="0" i="0" kern="1200" dirty="0" smtClean="0">
                <a:solidFill>
                  <a:schemeClr val="tx1"/>
                </a:solidFill>
                <a:latin typeface="+mn-lt"/>
                <a:ea typeface="+mn-ea"/>
                <a:cs typeface="+mn-cs"/>
              </a:rPr>
              <a:t>the page in its final form is sent to the user and then cannot be changed using server-side scripting</a:t>
            </a:r>
          </a:p>
          <a:p>
            <a:r>
              <a:rPr lang="en-IN" sz="1200" b="0" i="0" kern="1200" dirty="0" smtClean="0">
                <a:solidFill>
                  <a:schemeClr val="tx1"/>
                </a:solidFill>
                <a:latin typeface="+mn-lt"/>
                <a:ea typeface="+mn-ea"/>
                <a:cs typeface="+mn-cs"/>
              </a:rPr>
              <a:t>The use of HTML forms or clever links allow data to be sent to the server and processed. The results may come back as a second Web page.</a:t>
            </a:r>
          </a:p>
          <a:p>
            <a:r>
              <a:rPr lang="en-IN" sz="1200" b="0" i="0" kern="1200" dirty="0" smtClean="0">
                <a:solidFill>
                  <a:schemeClr val="tx1"/>
                </a:solidFill>
                <a:latin typeface="+mn-lt"/>
                <a:ea typeface="+mn-ea"/>
                <a:cs typeface="+mn-cs"/>
              </a:rPr>
              <a:t>Server-side scripting tends to be used for allowing users to have individual accounts and providing data from databases. It allows a level of privacy, personalisation and provision of information that is very powerful. E-commerce, MMORPGs and social networking sites all rely heavily on server-side scripting.</a:t>
            </a:r>
          </a:p>
          <a:p>
            <a:r>
              <a:rPr lang="en-IN" sz="1200" b="0" i="0" kern="1200" dirty="0" smtClean="0">
                <a:solidFill>
                  <a:schemeClr val="tx1"/>
                </a:solidFill>
                <a:latin typeface="+mn-lt"/>
                <a:ea typeface="+mn-ea"/>
                <a:cs typeface="+mn-cs"/>
              </a:rPr>
              <a:t>PHP and ASP.net are the two main technologies for server-side scripting.</a:t>
            </a:r>
          </a:p>
          <a:p>
            <a:r>
              <a:rPr lang="en-IN" sz="1200" b="0" i="0" kern="1200" dirty="0" smtClean="0">
                <a:solidFill>
                  <a:schemeClr val="tx1"/>
                </a:solidFill>
                <a:latin typeface="+mn-lt"/>
                <a:ea typeface="+mn-ea"/>
                <a:cs typeface="+mn-cs"/>
              </a:rPr>
              <a:t>The script is interpreted by the server meaning that it will always work the same way. Server-side scripts are never seen by the user (so they can't copy your code). They run on the server and generate results which are sent to the user. Running all these scripts puts a lot of load onto a server but none on the user's system.</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latin typeface="+mn-lt"/>
                <a:ea typeface="+mn-ea"/>
                <a:cs typeface="+mn-cs"/>
              </a:rPr>
              <a:t>ASP.NET</a:t>
            </a:r>
          </a:p>
          <a:p>
            <a:pPr>
              <a:buFont typeface="Arial" pitchFamily="34" charset="0"/>
              <a:buChar char="•"/>
            </a:pPr>
            <a:r>
              <a:rPr lang="en-IN" sz="1200" b="0" i="0" kern="1200" dirty="0" smtClean="0">
                <a:solidFill>
                  <a:schemeClr val="tx1"/>
                </a:solidFill>
                <a:latin typeface="+mn-lt"/>
                <a:ea typeface="+mn-ea"/>
                <a:cs typeface="+mn-cs"/>
              </a:rPr>
              <a:t>ASP.NET is a development framework for building web pages and web sites with HTML, CSS, JavaScript and server scripting.</a:t>
            </a:r>
          </a:p>
          <a:p>
            <a:pPr>
              <a:buFont typeface="Arial" pitchFamily="34" charset="0"/>
              <a:buChar char="•"/>
            </a:pPr>
            <a:r>
              <a:rPr lang="en-IN" sz="1200" b="0" i="0" kern="1200" dirty="0" smtClean="0">
                <a:solidFill>
                  <a:schemeClr val="tx1"/>
                </a:solidFill>
                <a:latin typeface="+mn-lt"/>
                <a:ea typeface="+mn-ea"/>
                <a:cs typeface="+mn-cs"/>
              </a:rPr>
              <a:t>ASP.NET supports three different development models:</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Web Pages, MVC (Model View Controller), and Web Forms:</a:t>
            </a:r>
          </a:p>
          <a:p>
            <a:pPr>
              <a:buFont typeface="Arial" pitchFamily="34" charset="0"/>
              <a:buChar char="•"/>
            </a:pPr>
            <a:r>
              <a:rPr lang="en-IN" sz="1200" b="0" i="0" kern="1200" dirty="0" smtClean="0">
                <a:solidFill>
                  <a:schemeClr val="tx1"/>
                </a:solidFill>
                <a:latin typeface="+mn-lt"/>
                <a:ea typeface="+mn-ea"/>
                <a:cs typeface="+mn-cs"/>
              </a:rPr>
              <a:t>ASP.NET is a new ASP generation. It is not compatible with Classic ASP, but ASP.NET may include Classic ASP.</a:t>
            </a:r>
          </a:p>
          <a:p>
            <a:pPr>
              <a:buFont typeface="Arial" pitchFamily="34" charset="0"/>
              <a:buChar char="•"/>
            </a:pPr>
            <a:r>
              <a:rPr lang="en-IN" sz="1200" b="0" i="0" kern="1200" dirty="0" smtClean="0">
                <a:solidFill>
                  <a:schemeClr val="tx1"/>
                </a:solidFill>
                <a:latin typeface="+mn-lt"/>
                <a:ea typeface="+mn-ea"/>
                <a:cs typeface="+mn-cs"/>
              </a:rPr>
              <a:t>ASP.NET pages are compiled, which makes them faster than Classic ASP.</a:t>
            </a:r>
          </a:p>
          <a:p>
            <a:pPr>
              <a:buFont typeface="Arial" pitchFamily="34" charset="0"/>
              <a:buChar char="•"/>
            </a:pPr>
            <a:r>
              <a:rPr lang="en-IN" sz="1200" b="0" i="0" kern="1200" dirty="0" smtClean="0">
                <a:solidFill>
                  <a:schemeClr val="tx1"/>
                </a:solidFill>
                <a:latin typeface="+mn-lt"/>
                <a:ea typeface="+mn-ea"/>
                <a:cs typeface="+mn-cs"/>
              </a:rPr>
              <a:t>ASP.NET has better language support, a large set of user controls, XML-based components, and integrated user authentication.</a:t>
            </a:r>
          </a:p>
          <a:p>
            <a:pPr>
              <a:buFont typeface="Arial" pitchFamily="34" charset="0"/>
              <a:buChar char="•"/>
            </a:pPr>
            <a:r>
              <a:rPr lang="en-IN" sz="1200" b="0" i="0" kern="1200" dirty="0" smtClean="0">
                <a:solidFill>
                  <a:schemeClr val="tx1"/>
                </a:solidFill>
                <a:latin typeface="+mn-lt"/>
                <a:ea typeface="+mn-ea"/>
                <a:cs typeface="+mn-cs"/>
              </a:rPr>
              <a:t>ASP.NET pages have the extension .</a:t>
            </a:r>
            <a:r>
              <a:rPr lang="en-IN" sz="1200" b="0" i="0" kern="1200" dirty="0" err="1" smtClean="0">
                <a:solidFill>
                  <a:schemeClr val="tx1"/>
                </a:solidFill>
                <a:latin typeface="+mn-lt"/>
                <a:ea typeface="+mn-ea"/>
                <a:cs typeface="+mn-cs"/>
              </a:rPr>
              <a:t>aspx</a:t>
            </a:r>
            <a:r>
              <a:rPr lang="en-IN" sz="1200" b="0" i="0" kern="1200" dirty="0" smtClean="0">
                <a:solidFill>
                  <a:schemeClr val="tx1"/>
                </a:solidFill>
                <a:latin typeface="+mn-lt"/>
                <a:ea typeface="+mn-ea"/>
                <a:cs typeface="+mn-cs"/>
              </a:rPr>
              <a:t>, and are normally written in VB (Visual Basic) or C# (C sharp).</a:t>
            </a:r>
          </a:p>
          <a:p>
            <a:pPr>
              <a:buFont typeface="Arial" pitchFamily="34" charset="0"/>
              <a:buChar char="•"/>
            </a:pPr>
            <a:r>
              <a:rPr lang="en-IN" sz="1200" b="0" i="0" kern="1200" dirty="0" smtClean="0">
                <a:solidFill>
                  <a:schemeClr val="tx1"/>
                </a:solidFill>
                <a:latin typeface="+mn-lt"/>
                <a:ea typeface="+mn-ea"/>
                <a:cs typeface="+mn-cs"/>
              </a:rPr>
              <a:t>User controls in ASP.NET can be written in different languages, including C++ and Java.</a:t>
            </a:r>
          </a:p>
          <a:p>
            <a:pPr>
              <a:buFont typeface="Arial" pitchFamily="34" charset="0"/>
              <a:buChar char="•"/>
            </a:pPr>
            <a:r>
              <a:rPr lang="en-IN" sz="1200" b="0" i="0" kern="1200" dirty="0" smtClean="0">
                <a:solidFill>
                  <a:schemeClr val="tx1"/>
                </a:solidFill>
                <a:latin typeface="+mn-lt"/>
                <a:ea typeface="+mn-ea"/>
                <a:cs typeface="+mn-cs"/>
              </a:rPr>
              <a:t>When a browser requests an ASP.NET file, the ASP.NET engine reads the file, compiles and executes the scripts in the file, and returns the result to the browser as plain HTML.</a:t>
            </a:r>
          </a:p>
          <a:p>
            <a:pPr>
              <a:buFont typeface="Arial" pitchFamily="34" charset="0"/>
              <a:buChar char="•"/>
            </a:pP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IN" sz="1200" b="0" i="0" kern="1200" dirty="0" smtClean="0">
                <a:solidFill>
                  <a:schemeClr val="tx1"/>
                </a:solidFill>
                <a:latin typeface="+mn-lt"/>
                <a:ea typeface="+mn-ea"/>
                <a:cs typeface="+mn-cs"/>
              </a:rPr>
              <a:t>ASP.NET pages have several semantic changes from existing ASP pages.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The following issues are the ones most likely to affect you:</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t>
            </a:r>
          </a:p>
          <a:p>
            <a:r>
              <a:rPr lang="en-IN" sz="1200" b="1" i="0" kern="1200" dirty="0" smtClean="0">
                <a:solidFill>
                  <a:schemeClr val="tx1"/>
                </a:solidFill>
                <a:latin typeface="+mn-lt"/>
                <a:ea typeface="+mn-ea"/>
                <a:cs typeface="+mn-cs"/>
              </a:rPr>
              <a:t>ASP.NET pages only support one language on a single page.</a:t>
            </a: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ASP allowed multiple languages to be used on a single page, which was useful for script library scenarios. Because of ASP Net's compiled nature, it supports only a single language on a page. However, it is still possible to have multiple pages, each with a separate language, within a single application. User Controls might also have a different language from the page that contains them. This enables you to integrate functionality written in different languages in a single page. This is an adequate substitute for the multiple-language Include files that are prevalent in traditional ASP applications.</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t>
            </a:r>
          </a:p>
          <a:p>
            <a:r>
              <a:rPr lang="en-IN" sz="1200" b="1" i="0" kern="1200" dirty="0" smtClean="0">
                <a:solidFill>
                  <a:schemeClr val="tx1"/>
                </a:solidFill>
                <a:latin typeface="+mn-lt"/>
                <a:ea typeface="+mn-ea"/>
                <a:cs typeface="+mn-cs"/>
              </a:rPr>
              <a:t>ASP.NET page functions must be declared in &lt;script </a:t>
            </a:r>
            <a:r>
              <a:rPr lang="en-IN" sz="1200" b="1" i="0" kern="1200" dirty="0" err="1" smtClean="0">
                <a:solidFill>
                  <a:schemeClr val="tx1"/>
                </a:solidFill>
                <a:latin typeface="+mn-lt"/>
                <a:ea typeface="+mn-ea"/>
                <a:cs typeface="+mn-cs"/>
              </a:rPr>
              <a:t>runat</a:t>
            </a:r>
            <a:r>
              <a:rPr lang="en-IN" sz="1200" b="1" i="0" kern="1200" dirty="0" smtClean="0">
                <a:solidFill>
                  <a:schemeClr val="tx1"/>
                </a:solidFill>
                <a:latin typeface="+mn-lt"/>
                <a:ea typeface="+mn-ea"/>
                <a:cs typeface="+mn-cs"/>
              </a:rPr>
              <a:t>=server&gt; blocks.</a:t>
            </a:r>
            <a:br>
              <a:rPr lang="en-IN" sz="1200" b="1"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In ASP, page functions could be declared within &lt;% %&gt; blocks:</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Sub </a:t>
            </a:r>
            <a:r>
              <a:rPr lang="en-IN" sz="1200" b="0" i="0" kern="1200" dirty="0" err="1" smtClean="0">
                <a:solidFill>
                  <a:schemeClr val="tx1"/>
                </a:solidFill>
                <a:latin typeface="+mn-lt"/>
                <a:ea typeface="+mn-ea"/>
                <a:cs typeface="+mn-cs"/>
              </a:rPr>
              <a:t>DoSomething</a:t>
            </a:r>
            <a:r>
              <a:rPr lang="en-IN" sz="1200" b="0" i="0" kern="1200" dirty="0" smtClean="0">
                <a:solidFill>
                  <a:schemeClr val="tx1"/>
                </a:solidFill>
                <a:latin typeface="+mn-lt"/>
                <a:ea typeface="+mn-ea"/>
                <a:cs typeface="+mn-cs"/>
              </a:rPr>
              <a:t>()</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 "Hello World!"</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End Sub</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DoSomething</a:t>
            </a: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%&gt;</a:t>
            </a:r>
          </a:p>
          <a:p>
            <a:r>
              <a:rPr lang="en-IN" sz="1200" b="0" i="0" kern="1200" dirty="0" smtClean="0">
                <a:solidFill>
                  <a:schemeClr val="tx1"/>
                </a:solidFill>
                <a:latin typeface="+mn-lt"/>
                <a:ea typeface="+mn-ea"/>
                <a:cs typeface="+mn-cs"/>
              </a:rPr>
              <a:t>In ASP.NET, page functions must be declared in &lt;script </a:t>
            </a:r>
            <a:r>
              <a:rPr lang="en-IN" sz="1200" b="0" i="0" kern="1200" dirty="0" err="1" smtClean="0">
                <a:solidFill>
                  <a:schemeClr val="tx1"/>
                </a:solidFill>
                <a:latin typeface="+mn-lt"/>
                <a:ea typeface="+mn-ea"/>
                <a:cs typeface="+mn-cs"/>
              </a:rPr>
              <a:t>runat</a:t>
            </a:r>
            <a:r>
              <a:rPr lang="en-IN" sz="1200" b="0" i="0" kern="1200" dirty="0" smtClean="0">
                <a:solidFill>
                  <a:schemeClr val="tx1"/>
                </a:solidFill>
                <a:latin typeface="+mn-lt"/>
                <a:ea typeface="+mn-ea"/>
                <a:cs typeface="+mn-cs"/>
              </a:rPr>
              <a:t>=server&gt; blocks:</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endParaRPr lang="en-IN" sz="1200" b="0" i="0" kern="1200" dirty="0" smtClean="0">
              <a:solidFill>
                <a:schemeClr val="tx1"/>
              </a:solidFill>
              <a:latin typeface="+mn-lt"/>
              <a:ea typeface="+mn-ea"/>
              <a:cs typeface="+mn-cs"/>
            </a:endParaRPr>
          </a:p>
          <a:p>
            <a:r>
              <a:rPr lang="en-IN" sz="1200" b="0" i="0" kern="1200" dirty="0" err="1" smtClean="0">
                <a:solidFill>
                  <a:schemeClr val="tx1"/>
                </a:solidFill>
                <a:latin typeface="+mn-lt"/>
                <a:ea typeface="+mn-ea"/>
                <a:cs typeface="+mn-cs"/>
              </a:rPr>
              <a:t>lt;script</a:t>
            </a:r>
            <a:r>
              <a:rPr lang="en-IN" sz="1200" b="0" i="0" kern="1200" dirty="0" smtClean="0">
                <a:solidFill>
                  <a:schemeClr val="tx1"/>
                </a:solidFill>
                <a:latin typeface="+mn-lt"/>
                <a:ea typeface="+mn-ea"/>
                <a:cs typeface="+mn-cs"/>
              </a:rPr>
              <a:t> language="VB" </a:t>
            </a:r>
            <a:r>
              <a:rPr lang="en-IN" sz="1200" b="0" i="0" kern="1200" dirty="0" err="1" smtClean="0">
                <a:solidFill>
                  <a:schemeClr val="tx1"/>
                </a:solidFill>
                <a:latin typeface="+mn-lt"/>
                <a:ea typeface="+mn-ea"/>
                <a:cs typeface="+mn-cs"/>
              </a:rPr>
              <a:t>runat</a:t>
            </a:r>
            <a:r>
              <a:rPr lang="en-IN" sz="1200" b="0" i="0" kern="1200" dirty="0" smtClean="0">
                <a:solidFill>
                  <a:schemeClr val="tx1"/>
                </a:solidFill>
                <a:latin typeface="+mn-lt"/>
                <a:ea typeface="+mn-ea"/>
                <a:cs typeface="+mn-cs"/>
              </a:rPr>
              <a:t>=server&gt;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Sub </a:t>
            </a:r>
            <a:r>
              <a:rPr lang="en-IN" sz="1200" b="0" i="0" kern="1200" dirty="0" err="1" smtClean="0">
                <a:solidFill>
                  <a:schemeClr val="tx1"/>
                </a:solidFill>
                <a:latin typeface="+mn-lt"/>
                <a:ea typeface="+mn-ea"/>
                <a:cs typeface="+mn-cs"/>
              </a:rPr>
              <a:t>DoSomething</a:t>
            </a:r>
            <a:r>
              <a:rPr lang="en-IN" sz="1200" b="0" i="0" kern="1200" dirty="0" smtClean="0">
                <a:solidFill>
                  <a:schemeClr val="tx1"/>
                </a:solidFill>
                <a:latin typeface="+mn-lt"/>
                <a:ea typeface="+mn-ea"/>
                <a:cs typeface="+mn-cs"/>
              </a:rPr>
              <a:t>()</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 ("Hello World!")</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End Sub</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&lt;/script&gt;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DoSomething</a:t>
            </a:r>
            <a:r>
              <a:rPr lang="en-IN" sz="1200" b="0" i="0" kern="1200" dirty="0" smtClean="0">
                <a:solidFill>
                  <a:schemeClr val="tx1"/>
                </a:solidFill>
                <a:latin typeface="+mn-lt"/>
                <a:ea typeface="+mn-ea"/>
                <a:cs typeface="+mn-cs"/>
              </a:rPr>
              <a: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%&gt;</a:t>
            </a:r>
          </a:p>
          <a:p>
            <a:endParaRPr lang="en-IN"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ASP.NET does not support page-render functions.</a:t>
            </a:r>
          </a:p>
          <a:p>
            <a:r>
              <a:rPr lang="en-IN" sz="1200" b="0" i="0" kern="1200" dirty="0" smtClean="0">
                <a:solidFill>
                  <a:schemeClr val="tx1"/>
                </a:solidFill>
                <a:latin typeface="+mn-lt"/>
                <a:ea typeface="+mn-ea"/>
                <a:cs typeface="+mn-cs"/>
              </a:rPr>
              <a:t>In ASP, page-render functions could be declared with &lt;% %&gt; blocks:</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 Sub </a:t>
            </a:r>
            <a:r>
              <a:rPr lang="en-IN" sz="1200" b="0" i="0" kern="1200" dirty="0" err="1" smtClean="0">
                <a:solidFill>
                  <a:schemeClr val="tx1"/>
                </a:solidFill>
                <a:latin typeface="+mn-lt"/>
                <a:ea typeface="+mn-ea"/>
                <a:cs typeface="+mn-cs"/>
              </a:rPr>
              <a:t>RenderSomething</a:t>
            </a:r>
            <a:r>
              <a:rPr lang="en-IN" sz="1200" b="0" i="0" kern="1200" dirty="0" smtClean="0">
                <a:solidFill>
                  <a:schemeClr val="tx1"/>
                </a:solidFill>
                <a:latin typeface="+mn-lt"/>
                <a:ea typeface="+mn-ea"/>
                <a:cs typeface="+mn-cs"/>
              </a:rPr>
              <a:t>() %&gt;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&lt;font </a:t>
            </a:r>
            <a:r>
              <a:rPr lang="en-IN" sz="1200" b="0" i="0" kern="1200" dirty="0" err="1" smtClean="0">
                <a:solidFill>
                  <a:schemeClr val="tx1"/>
                </a:solidFill>
                <a:latin typeface="+mn-lt"/>
                <a:ea typeface="+mn-ea"/>
                <a:cs typeface="+mn-cs"/>
              </a:rPr>
              <a:t>color</a:t>
            </a:r>
            <a:r>
              <a:rPr lang="en-IN" sz="1200" b="0" i="0" kern="1200" dirty="0" smtClean="0">
                <a:solidFill>
                  <a:schemeClr val="tx1"/>
                </a:solidFill>
                <a:latin typeface="+mn-lt"/>
                <a:ea typeface="+mn-ea"/>
                <a:cs typeface="+mn-cs"/>
              </a:rPr>
              <a:t>="red"&gt; Here is the time: &lt;%=Now %&gt; &lt;/font&gt;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 End Sub %&gt;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RenderSomething</a:t>
            </a: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RenderSomething</a:t>
            </a: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%&gt;</a:t>
            </a:r>
          </a:p>
          <a:p>
            <a:r>
              <a:rPr lang="en-IN" sz="1200" b="0" i="0" kern="1200" dirty="0" smtClean="0">
                <a:solidFill>
                  <a:schemeClr val="tx1"/>
                </a:solidFill>
                <a:latin typeface="+mn-lt"/>
                <a:ea typeface="+mn-ea"/>
                <a:cs typeface="+mn-cs"/>
              </a:rPr>
              <a:t>In ASP.NET, this must be rewritten:</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&lt;script language="VB" </a:t>
            </a:r>
            <a:r>
              <a:rPr lang="en-IN" sz="1200" b="0" i="0" kern="1200" dirty="0" err="1" smtClean="0">
                <a:solidFill>
                  <a:schemeClr val="tx1"/>
                </a:solidFill>
                <a:latin typeface="+mn-lt"/>
                <a:ea typeface="+mn-ea"/>
                <a:cs typeface="+mn-cs"/>
              </a:rPr>
              <a:t>runat</a:t>
            </a:r>
            <a:r>
              <a:rPr lang="en-IN" sz="1200" b="0" i="0" kern="1200" dirty="0" smtClean="0">
                <a:solidFill>
                  <a:schemeClr val="tx1"/>
                </a:solidFill>
                <a:latin typeface="+mn-lt"/>
                <a:ea typeface="+mn-ea"/>
                <a:cs typeface="+mn-cs"/>
              </a:rPr>
              <a:t>=server&gt;</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Sub </a:t>
            </a:r>
            <a:r>
              <a:rPr lang="en-IN" sz="1200" b="0" i="0" kern="1200" dirty="0" err="1" smtClean="0">
                <a:solidFill>
                  <a:schemeClr val="tx1"/>
                </a:solidFill>
                <a:latin typeface="+mn-lt"/>
                <a:ea typeface="+mn-ea"/>
                <a:cs typeface="+mn-cs"/>
              </a:rPr>
              <a:t>RenderSomething</a:t>
            </a:r>
            <a:r>
              <a:rPr lang="en-IN" sz="1200" b="0" i="0" kern="1200" dirty="0" smtClean="0">
                <a:solidFill>
                  <a:schemeClr val="tx1"/>
                </a:solidFill>
                <a:latin typeface="+mn-lt"/>
                <a:ea typeface="+mn-ea"/>
                <a:cs typeface="+mn-cs"/>
              </a:rPr>
              <a:t>()</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("&lt;font </a:t>
            </a:r>
            <a:r>
              <a:rPr lang="en-IN" sz="1200" b="0" i="0" kern="1200" dirty="0" err="1" smtClean="0">
                <a:solidFill>
                  <a:schemeClr val="tx1"/>
                </a:solidFill>
                <a:latin typeface="+mn-lt"/>
                <a:ea typeface="+mn-ea"/>
                <a:cs typeface="+mn-cs"/>
              </a:rPr>
              <a:t>color</a:t>
            </a:r>
            <a:r>
              <a:rPr lang="en-IN" sz="1200" b="0" i="0" kern="1200" dirty="0" smtClean="0">
                <a:solidFill>
                  <a:schemeClr val="tx1"/>
                </a:solidFill>
                <a:latin typeface="+mn-lt"/>
                <a:ea typeface="+mn-ea"/>
                <a:cs typeface="+mn-cs"/>
              </a:rPr>
              <a:t>=red&gt; ")</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("Here is the time: " &amp; Now)</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End Sub</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&lt;/script&gt;</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When an ASP.NET page runs, the page goes through a life cycle in which it performs a series of processing steps. These include initialization, instantiating controls, restoring and maintaining state, running event handler code, and rendering. It is important for you to understand the page life cycle so that you can write code at the appropriate life-cycle stage for the effect you intend.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If you develop custom controls, you must be familiar with the page life cycle in order to correctly initialize controls, populate control properties with view-state data, and run control </a:t>
            </a:r>
            <a:r>
              <a:rPr lang="en-IN" sz="1200" b="0" i="0" kern="1200" dirty="0" err="1" smtClean="0">
                <a:solidFill>
                  <a:schemeClr val="tx1"/>
                </a:solidFill>
                <a:latin typeface="+mn-lt"/>
                <a:ea typeface="+mn-ea"/>
                <a:cs typeface="+mn-cs"/>
              </a:rPr>
              <a:t>behavior</a:t>
            </a:r>
            <a:r>
              <a:rPr lang="en-IN" sz="1200" b="0" i="0" kern="1200" dirty="0" smtClean="0">
                <a:solidFill>
                  <a:schemeClr val="tx1"/>
                </a:solidFill>
                <a:latin typeface="+mn-lt"/>
                <a:ea typeface="+mn-ea"/>
                <a:cs typeface="+mn-cs"/>
              </a:rPr>
              <a:t> code. The life cycle of a control is based on the page life cycle, and the page raises many of the events that you need to handle in a custom control.</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smtClean="0"/>
              <a:t>Page request</a:t>
            </a:r>
          </a:p>
          <a:p>
            <a:r>
              <a:rPr lang="en-IN" dirty="0" smtClean="0"/>
              <a:t>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endParaRPr lang="en-US" dirty="0" smtClean="0"/>
          </a:p>
          <a:p>
            <a:endParaRPr lang="en-IN" dirty="0" smtClean="0"/>
          </a:p>
          <a:p>
            <a:r>
              <a:rPr lang="en-IN" b="1" dirty="0" smtClean="0"/>
              <a:t>Start</a:t>
            </a:r>
          </a:p>
          <a:p>
            <a:r>
              <a:rPr lang="en-IN" dirty="0" smtClean="0"/>
              <a:t>In the start stage, page properties such as Request and Response are set. At this stage, the page also determines whether the request is a </a:t>
            </a:r>
            <a:r>
              <a:rPr lang="en-IN" dirty="0" err="1" smtClean="0"/>
              <a:t>postback</a:t>
            </a:r>
            <a:r>
              <a:rPr lang="en-IN" dirty="0" smtClean="0"/>
              <a:t> or a new request and sets the </a:t>
            </a:r>
            <a:r>
              <a:rPr lang="en-IN" dirty="0" err="1" smtClean="0"/>
              <a:t>IsPostBack</a:t>
            </a:r>
            <a:r>
              <a:rPr lang="en-IN" dirty="0" smtClean="0"/>
              <a:t> property. The page also sets the </a:t>
            </a:r>
            <a:r>
              <a:rPr lang="en-IN" dirty="0" err="1" smtClean="0"/>
              <a:t>UICulture</a:t>
            </a:r>
            <a:r>
              <a:rPr lang="en-IN" dirty="0" smtClean="0"/>
              <a:t> property.</a:t>
            </a:r>
          </a:p>
          <a:p>
            <a:endParaRPr lang="en-US" dirty="0" smtClean="0"/>
          </a:p>
          <a:p>
            <a:endParaRPr lang="en-IN" dirty="0" smtClean="0"/>
          </a:p>
          <a:p>
            <a:r>
              <a:rPr lang="en-IN" b="1" dirty="0" smtClean="0"/>
              <a:t>Initialization</a:t>
            </a:r>
          </a:p>
          <a:p>
            <a:r>
              <a:rPr lang="en-IN" dirty="0" smtClean="0"/>
              <a:t>During page initialization, controls on the page are available and each control's </a:t>
            </a:r>
            <a:r>
              <a:rPr lang="en-IN" dirty="0" err="1" smtClean="0"/>
              <a:t>UniqueID</a:t>
            </a:r>
            <a:r>
              <a:rPr lang="en-IN" dirty="0" smtClean="0"/>
              <a:t> property is set. A master page and themes are also applied to the page if applicable. If the current request is a </a:t>
            </a:r>
            <a:r>
              <a:rPr lang="en-IN" dirty="0" err="1" smtClean="0"/>
              <a:t>postback</a:t>
            </a:r>
            <a:r>
              <a:rPr lang="en-IN" dirty="0" smtClean="0"/>
              <a:t>, the </a:t>
            </a:r>
            <a:r>
              <a:rPr lang="en-IN" dirty="0" err="1" smtClean="0"/>
              <a:t>postback</a:t>
            </a:r>
            <a:r>
              <a:rPr lang="en-IN" dirty="0" smtClean="0"/>
              <a:t> data has not yet been loaded and control property values have not been restored to the values from view state.</a:t>
            </a:r>
          </a:p>
          <a:p>
            <a:endParaRPr lang="en-IN" dirty="0" smtClean="0"/>
          </a:p>
          <a:p>
            <a:endParaRPr lang="en-IN" dirty="0" smtClean="0"/>
          </a:p>
          <a:p>
            <a:r>
              <a:rPr lang="en-IN" b="1" dirty="0" smtClean="0"/>
              <a:t>Load</a:t>
            </a:r>
          </a:p>
          <a:p>
            <a:r>
              <a:rPr lang="en-IN" dirty="0" smtClean="0"/>
              <a:t>During load, if the current request is a </a:t>
            </a:r>
            <a:r>
              <a:rPr lang="en-IN" dirty="0" err="1" smtClean="0"/>
              <a:t>postback</a:t>
            </a:r>
            <a:r>
              <a:rPr lang="en-IN" dirty="0" smtClean="0"/>
              <a:t>, control properties are loaded with information recovered from view state and control state.</a:t>
            </a:r>
          </a:p>
          <a:p>
            <a:endParaRPr lang="en-IN" dirty="0" smtClean="0"/>
          </a:p>
          <a:p>
            <a:endParaRPr lang="en-IN" dirty="0" smtClean="0"/>
          </a:p>
          <a:p>
            <a:r>
              <a:rPr lang="en-IN" b="1" dirty="0" err="1" smtClean="0"/>
              <a:t>Postback</a:t>
            </a:r>
            <a:r>
              <a:rPr lang="en-IN" b="1" dirty="0" smtClean="0"/>
              <a:t> event handling</a:t>
            </a:r>
          </a:p>
          <a:p>
            <a:r>
              <a:rPr lang="en-IN" dirty="0" smtClean="0"/>
              <a:t>If the request is a </a:t>
            </a:r>
            <a:r>
              <a:rPr lang="en-IN" dirty="0" err="1" smtClean="0"/>
              <a:t>postback</a:t>
            </a:r>
            <a:r>
              <a:rPr lang="en-IN" dirty="0" smtClean="0"/>
              <a:t>, control event handlers are called. After that, the Validate method of all </a:t>
            </a:r>
            <a:r>
              <a:rPr lang="en-IN" dirty="0" err="1" smtClean="0"/>
              <a:t>validator</a:t>
            </a:r>
            <a:r>
              <a:rPr lang="en-IN" dirty="0" smtClean="0"/>
              <a:t> controls is called, which sets the </a:t>
            </a:r>
            <a:r>
              <a:rPr lang="en-IN" dirty="0" err="1" smtClean="0"/>
              <a:t>IsValid</a:t>
            </a:r>
            <a:r>
              <a:rPr lang="en-IN" dirty="0" smtClean="0"/>
              <a:t> property of individual </a:t>
            </a:r>
            <a:r>
              <a:rPr lang="en-IN" dirty="0" err="1" smtClean="0"/>
              <a:t>validator</a:t>
            </a:r>
            <a:r>
              <a:rPr lang="en-IN" dirty="0" smtClean="0"/>
              <a:t> controls and of the page. (There is an exception to this sequence: the handler for the event that caused validation is called after validation.)</a:t>
            </a:r>
          </a:p>
          <a:p>
            <a:endParaRPr lang="en-IN" b="1" dirty="0" smtClean="0"/>
          </a:p>
          <a:p>
            <a:endParaRPr lang="en-IN" b="1" dirty="0" smtClean="0"/>
          </a:p>
          <a:p>
            <a:endParaRPr lang="en-IN" b="1" dirty="0" smtClean="0"/>
          </a:p>
          <a:p>
            <a:r>
              <a:rPr lang="en-IN" b="1" dirty="0" smtClean="0"/>
              <a:t>Rendering</a:t>
            </a:r>
          </a:p>
          <a:p>
            <a:r>
              <a:rPr lang="en-IN" dirty="0" smtClean="0"/>
              <a:t>Before rendering, view state is saved for the page and all controls. During the rendering stage, the page calls the Render method for each control, providing a text writer that writes its output to the </a:t>
            </a:r>
            <a:r>
              <a:rPr lang="en-IN" dirty="0" err="1" smtClean="0"/>
              <a:t>OutputStream</a:t>
            </a:r>
            <a:r>
              <a:rPr lang="en-IN" dirty="0" smtClean="0"/>
              <a:t> object of the page's Response property.</a:t>
            </a:r>
          </a:p>
          <a:p>
            <a:endParaRPr lang="en-IN" dirty="0" smtClean="0"/>
          </a:p>
          <a:p>
            <a:endParaRPr lang="en-IN" dirty="0" smtClean="0"/>
          </a:p>
          <a:p>
            <a:endParaRPr lang="en-IN" dirty="0" smtClean="0"/>
          </a:p>
          <a:p>
            <a:r>
              <a:rPr lang="en-IN" b="1" dirty="0" smtClean="0"/>
              <a:t>Unload</a:t>
            </a:r>
          </a:p>
          <a:p>
            <a:r>
              <a:rPr lang="en-IN" dirty="0" smtClean="0"/>
              <a:t>The Unload event is raised after the page has been fully rendered, sent to the client, and is ready to be discarded. At this point, page properties such as Response and Request are unloaded and cleanup is performed.</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t"/>
            <a:r>
              <a:rPr lang="en-IN" sz="1200" b="1" u="none" strike="noStrike" kern="1200" dirty="0" err="1" smtClean="0">
                <a:solidFill>
                  <a:schemeClr val="tx1"/>
                </a:solidFill>
                <a:latin typeface="+mn-lt"/>
                <a:ea typeface="+mn-ea"/>
                <a:cs typeface="+mn-cs"/>
              </a:rPr>
              <a:t>PreInit</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after the start stage is complete and before the initialization stage begins.</a:t>
            </a:r>
          </a:p>
          <a:p>
            <a:pPr fontAlgn="t"/>
            <a:r>
              <a:rPr lang="en-IN" sz="1200" u="none" strike="noStrike" kern="1200" dirty="0" smtClean="0">
                <a:solidFill>
                  <a:schemeClr val="tx1"/>
                </a:solidFill>
                <a:latin typeface="+mn-lt"/>
                <a:ea typeface="+mn-ea"/>
                <a:cs typeface="+mn-cs"/>
              </a:rPr>
              <a:t>Use this event for the following:</a:t>
            </a:r>
          </a:p>
          <a:p>
            <a:pPr fontAlgn="t"/>
            <a:r>
              <a:rPr lang="en-IN" sz="1200" u="none" strike="noStrike" kern="1200" dirty="0" smtClean="0">
                <a:solidFill>
                  <a:schemeClr val="tx1"/>
                </a:solidFill>
                <a:latin typeface="+mn-lt"/>
                <a:ea typeface="+mn-ea"/>
                <a:cs typeface="+mn-cs"/>
              </a:rPr>
              <a:t>Check the </a:t>
            </a:r>
            <a:r>
              <a:rPr lang="en-IN" sz="1200" u="none" strike="noStrike" kern="1200" dirty="0" err="1" smtClean="0">
                <a:solidFill>
                  <a:schemeClr val="tx1"/>
                </a:solidFill>
                <a:latin typeface="+mn-lt"/>
                <a:ea typeface="+mn-ea"/>
                <a:cs typeface="+mn-cs"/>
              </a:rPr>
              <a:t>IsPostBack</a:t>
            </a:r>
            <a:r>
              <a:rPr lang="en-IN" sz="1200" u="none" strike="noStrike" kern="1200" dirty="0" smtClean="0">
                <a:solidFill>
                  <a:schemeClr val="tx1"/>
                </a:solidFill>
                <a:latin typeface="+mn-lt"/>
                <a:ea typeface="+mn-ea"/>
                <a:cs typeface="+mn-cs"/>
              </a:rPr>
              <a:t> property to determine whether this is the first time the page is being processed. The </a:t>
            </a:r>
            <a:r>
              <a:rPr lang="en-IN" sz="1200" u="none" strike="noStrike" kern="1200" dirty="0" err="1" smtClean="0">
                <a:solidFill>
                  <a:schemeClr val="tx1"/>
                </a:solidFill>
                <a:latin typeface="+mn-lt"/>
                <a:ea typeface="+mn-ea"/>
                <a:cs typeface="+mn-cs"/>
              </a:rPr>
              <a:t>IsCallback</a:t>
            </a:r>
            <a:r>
              <a:rPr lang="en-IN" sz="1200" u="none" strike="noStrike" kern="1200" dirty="0" smtClean="0">
                <a:solidFill>
                  <a:schemeClr val="tx1"/>
                </a:solidFill>
                <a:latin typeface="+mn-lt"/>
                <a:ea typeface="+mn-ea"/>
                <a:cs typeface="+mn-cs"/>
              </a:rPr>
              <a:t> </a:t>
            </a:r>
            <a:r>
              <a:rPr lang="en-IN" sz="1200" u="none" strike="noStrike" kern="1200" dirty="0" err="1" smtClean="0">
                <a:solidFill>
                  <a:schemeClr val="tx1"/>
                </a:solidFill>
                <a:latin typeface="+mn-lt"/>
                <a:ea typeface="+mn-ea"/>
                <a:cs typeface="+mn-cs"/>
              </a:rPr>
              <a:t>andIsCrossPagePostBack</a:t>
            </a:r>
            <a:r>
              <a:rPr lang="en-IN" sz="1200" u="none" strike="noStrike" kern="1200" dirty="0" smtClean="0">
                <a:solidFill>
                  <a:schemeClr val="tx1"/>
                </a:solidFill>
                <a:latin typeface="+mn-lt"/>
                <a:ea typeface="+mn-ea"/>
                <a:cs typeface="+mn-cs"/>
              </a:rPr>
              <a:t> properties have also been set at this time.</a:t>
            </a:r>
          </a:p>
          <a:p>
            <a:pPr fontAlgn="t"/>
            <a:r>
              <a:rPr lang="en-IN" sz="1200" u="none" strike="noStrike" kern="1200" dirty="0" smtClean="0">
                <a:solidFill>
                  <a:schemeClr val="tx1"/>
                </a:solidFill>
                <a:latin typeface="+mn-lt"/>
                <a:ea typeface="+mn-ea"/>
                <a:cs typeface="+mn-cs"/>
              </a:rPr>
              <a:t>Create or re-create dynamic controls.</a:t>
            </a:r>
          </a:p>
          <a:p>
            <a:pPr fontAlgn="t"/>
            <a:r>
              <a:rPr lang="en-IN" sz="1200" u="none" strike="noStrike" kern="1200" dirty="0" smtClean="0">
                <a:solidFill>
                  <a:schemeClr val="tx1"/>
                </a:solidFill>
                <a:latin typeface="+mn-lt"/>
                <a:ea typeface="+mn-ea"/>
                <a:cs typeface="+mn-cs"/>
              </a:rPr>
              <a:t>Set a master page dynamically.</a:t>
            </a:r>
          </a:p>
          <a:p>
            <a:pPr fontAlgn="t"/>
            <a:r>
              <a:rPr lang="en-IN" sz="1200" u="none" strike="noStrike" kern="1200" dirty="0" smtClean="0">
                <a:solidFill>
                  <a:schemeClr val="tx1"/>
                </a:solidFill>
                <a:latin typeface="+mn-lt"/>
                <a:ea typeface="+mn-ea"/>
                <a:cs typeface="+mn-cs"/>
              </a:rPr>
              <a:t>Set the Theme property dynamically.</a:t>
            </a:r>
          </a:p>
          <a:p>
            <a:pPr fontAlgn="t"/>
            <a:r>
              <a:rPr lang="en-IN" sz="1200" u="none" strike="noStrike" kern="1200" dirty="0" smtClean="0">
                <a:solidFill>
                  <a:schemeClr val="tx1"/>
                </a:solidFill>
                <a:latin typeface="+mn-lt"/>
                <a:ea typeface="+mn-ea"/>
                <a:cs typeface="+mn-cs"/>
              </a:rPr>
              <a:t>Read or set profile property values.</a:t>
            </a:r>
          </a:p>
          <a:p>
            <a:pPr fontAlgn="t"/>
            <a:r>
              <a:rPr lang="en-IN" sz="1200" b="1" u="none" strike="noStrike" kern="1200" dirty="0" smtClean="0">
                <a:solidFill>
                  <a:schemeClr val="tx1"/>
                </a:solidFill>
                <a:latin typeface="+mn-lt"/>
                <a:ea typeface="+mn-ea"/>
                <a:cs typeface="+mn-cs"/>
              </a:rPr>
              <a:t>Note</a:t>
            </a:r>
          </a:p>
          <a:p>
            <a:pPr fontAlgn="t"/>
            <a:r>
              <a:rPr lang="en-IN" sz="1200" u="none" strike="noStrike" kern="1200" dirty="0" smtClean="0">
                <a:solidFill>
                  <a:schemeClr val="tx1"/>
                </a:solidFill>
                <a:latin typeface="+mn-lt"/>
                <a:ea typeface="+mn-ea"/>
                <a:cs typeface="+mn-cs"/>
              </a:rPr>
              <a:t>If the request is a </a:t>
            </a:r>
            <a:r>
              <a:rPr lang="en-IN" sz="1200" u="none" strike="noStrike" kern="1200" dirty="0" err="1" smtClean="0">
                <a:solidFill>
                  <a:schemeClr val="tx1"/>
                </a:solidFill>
                <a:latin typeface="+mn-lt"/>
                <a:ea typeface="+mn-ea"/>
                <a:cs typeface="+mn-cs"/>
              </a:rPr>
              <a:t>postback</a:t>
            </a:r>
            <a:r>
              <a:rPr lang="en-IN" sz="1200" u="none" strike="noStrike" kern="1200" dirty="0" smtClean="0">
                <a:solidFill>
                  <a:schemeClr val="tx1"/>
                </a:solidFill>
                <a:latin typeface="+mn-lt"/>
                <a:ea typeface="+mn-ea"/>
                <a:cs typeface="+mn-cs"/>
              </a:rPr>
              <a:t>, the values of the controls have not yet been restored from view state. If you set a control property at this stage, its value might be overwritten in the next event.</a:t>
            </a: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smtClean="0">
                <a:solidFill>
                  <a:schemeClr val="tx1"/>
                </a:solidFill>
                <a:latin typeface="+mn-lt"/>
                <a:ea typeface="+mn-ea"/>
                <a:cs typeface="+mn-cs"/>
              </a:rPr>
              <a:t>Init</a:t>
            </a:r>
          </a:p>
          <a:p>
            <a:pPr fontAlgn="t"/>
            <a:r>
              <a:rPr lang="en-IN" sz="1200" u="none" strike="noStrike" kern="1200" dirty="0" smtClean="0">
                <a:solidFill>
                  <a:schemeClr val="tx1"/>
                </a:solidFill>
                <a:latin typeface="+mn-lt"/>
                <a:ea typeface="+mn-ea"/>
                <a:cs typeface="+mn-cs"/>
              </a:rPr>
              <a:t>Raised after all controls have been initialized and any skin settings have been applied. The Init event of individual controls occurs before the Init event of the page.</a:t>
            </a:r>
          </a:p>
          <a:p>
            <a:pPr fontAlgn="t"/>
            <a:r>
              <a:rPr lang="en-IN" sz="1200" u="none" strike="noStrike" kern="1200" dirty="0" smtClean="0">
                <a:solidFill>
                  <a:schemeClr val="tx1"/>
                </a:solidFill>
                <a:latin typeface="+mn-lt"/>
                <a:ea typeface="+mn-ea"/>
                <a:cs typeface="+mn-cs"/>
              </a:rPr>
              <a:t>Use this event to read or initialize control properties.</a:t>
            </a: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InitComplete</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at the end of the page's initialization stage. Only one operation takes place between the Init and </a:t>
            </a:r>
            <a:r>
              <a:rPr lang="en-IN" sz="1200" u="none" strike="noStrike" kern="1200" dirty="0" err="1" smtClean="0">
                <a:solidFill>
                  <a:schemeClr val="tx1"/>
                </a:solidFill>
                <a:latin typeface="+mn-lt"/>
                <a:ea typeface="+mn-ea"/>
                <a:cs typeface="+mn-cs"/>
              </a:rPr>
              <a:t>InitComplete</a:t>
            </a:r>
            <a:r>
              <a:rPr lang="en-IN" sz="1200" u="none" strike="noStrike" kern="1200" dirty="0" smtClean="0">
                <a:solidFill>
                  <a:schemeClr val="tx1"/>
                </a:solidFill>
                <a:latin typeface="+mn-lt"/>
                <a:ea typeface="+mn-ea"/>
                <a:cs typeface="+mn-cs"/>
              </a:rPr>
              <a:t> events: tracking of view state changes is turned on. View state tracking enables controls to persist any values that are programmatically added to the </a:t>
            </a:r>
            <a:r>
              <a:rPr lang="en-IN" sz="1200" u="none" strike="noStrike" kern="1200" dirty="0" err="1" smtClean="0">
                <a:solidFill>
                  <a:schemeClr val="tx1"/>
                </a:solidFill>
                <a:latin typeface="+mn-lt"/>
                <a:ea typeface="+mn-ea"/>
                <a:cs typeface="+mn-cs"/>
              </a:rPr>
              <a:t>ViewState</a:t>
            </a:r>
            <a:r>
              <a:rPr lang="en-IN" sz="1200" u="none" strike="noStrike" kern="1200" dirty="0" smtClean="0">
                <a:solidFill>
                  <a:schemeClr val="tx1"/>
                </a:solidFill>
                <a:latin typeface="+mn-lt"/>
                <a:ea typeface="+mn-ea"/>
                <a:cs typeface="+mn-cs"/>
              </a:rPr>
              <a:t> collection. Until view state tracking is turned on, any values added to view state are lost across </a:t>
            </a:r>
            <a:r>
              <a:rPr lang="en-IN" sz="1200" u="none" strike="noStrike" kern="1200" dirty="0" err="1" smtClean="0">
                <a:solidFill>
                  <a:schemeClr val="tx1"/>
                </a:solidFill>
                <a:latin typeface="+mn-lt"/>
                <a:ea typeface="+mn-ea"/>
                <a:cs typeface="+mn-cs"/>
              </a:rPr>
              <a:t>postbacks</a:t>
            </a:r>
            <a:r>
              <a:rPr lang="en-IN" sz="1200" u="none" strike="noStrike" kern="1200" dirty="0" smtClean="0">
                <a:solidFill>
                  <a:schemeClr val="tx1"/>
                </a:solidFill>
                <a:latin typeface="+mn-lt"/>
                <a:ea typeface="+mn-ea"/>
                <a:cs typeface="+mn-cs"/>
              </a:rPr>
              <a:t>. Controls typically turn on view state tracking immediately after they raise their Init event.</a:t>
            </a:r>
          </a:p>
          <a:p>
            <a:pPr fontAlgn="t"/>
            <a:r>
              <a:rPr lang="en-IN" sz="1200" u="none" strike="noStrike" kern="1200" dirty="0" smtClean="0">
                <a:solidFill>
                  <a:schemeClr val="tx1"/>
                </a:solidFill>
                <a:latin typeface="+mn-lt"/>
                <a:ea typeface="+mn-ea"/>
                <a:cs typeface="+mn-cs"/>
              </a:rPr>
              <a:t>Use this event to make changes to view state that you want to make sure are persisted after the next </a:t>
            </a:r>
            <a:r>
              <a:rPr lang="en-IN" sz="1200" u="none" strike="noStrike" kern="1200" dirty="0" err="1" smtClean="0">
                <a:solidFill>
                  <a:schemeClr val="tx1"/>
                </a:solidFill>
                <a:latin typeface="+mn-lt"/>
                <a:ea typeface="+mn-ea"/>
                <a:cs typeface="+mn-cs"/>
              </a:rPr>
              <a:t>postback</a:t>
            </a:r>
            <a:r>
              <a:rPr lang="en-IN" sz="1200" u="none" strike="noStrike" kern="1200" dirty="0" smtClean="0">
                <a:solidFill>
                  <a:schemeClr val="tx1"/>
                </a:solidFill>
                <a:latin typeface="+mn-lt"/>
                <a:ea typeface="+mn-ea"/>
                <a:cs typeface="+mn-cs"/>
              </a:rPr>
              <a:t>.</a:t>
            </a: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PreLoad</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after the page loads view state for itself and all controls, and after it processes </a:t>
            </a:r>
            <a:r>
              <a:rPr lang="en-IN" sz="1200" u="none" strike="noStrike" kern="1200" dirty="0" err="1" smtClean="0">
                <a:solidFill>
                  <a:schemeClr val="tx1"/>
                </a:solidFill>
                <a:latin typeface="+mn-lt"/>
                <a:ea typeface="+mn-ea"/>
                <a:cs typeface="+mn-cs"/>
              </a:rPr>
              <a:t>postback</a:t>
            </a:r>
            <a:r>
              <a:rPr lang="en-IN" sz="1200" u="none" strike="noStrike" kern="1200" dirty="0" smtClean="0">
                <a:solidFill>
                  <a:schemeClr val="tx1"/>
                </a:solidFill>
                <a:latin typeface="+mn-lt"/>
                <a:ea typeface="+mn-ea"/>
                <a:cs typeface="+mn-cs"/>
              </a:rPr>
              <a:t> data that is included with </a:t>
            </a:r>
            <a:r>
              <a:rPr lang="en-IN" sz="1200" u="none" strike="noStrike" kern="1200" dirty="0" err="1" smtClean="0">
                <a:solidFill>
                  <a:schemeClr val="tx1"/>
                </a:solidFill>
                <a:latin typeface="+mn-lt"/>
                <a:ea typeface="+mn-ea"/>
                <a:cs typeface="+mn-cs"/>
              </a:rPr>
              <a:t>theRequest</a:t>
            </a:r>
            <a:r>
              <a:rPr lang="en-IN" sz="1200" u="none" strike="noStrike" kern="1200" dirty="0" smtClean="0">
                <a:solidFill>
                  <a:schemeClr val="tx1"/>
                </a:solidFill>
                <a:latin typeface="+mn-lt"/>
                <a:ea typeface="+mn-ea"/>
                <a:cs typeface="+mn-cs"/>
              </a:rPr>
              <a:t> instance.</a:t>
            </a: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smtClean="0">
                <a:solidFill>
                  <a:schemeClr val="tx1"/>
                </a:solidFill>
                <a:latin typeface="+mn-lt"/>
                <a:ea typeface="+mn-ea"/>
                <a:cs typeface="+mn-cs"/>
              </a:rPr>
              <a:t>Load</a:t>
            </a:r>
          </a:p>
          <a:p>
            <a:pPr fontAlgn="t"/>
            <a:r>
              <a:rPr lang="en-IN" sz="1200" u="none" strike="noStrike" kern="1200" dirty="0" smtClean="0">
                <a:solidFill>
                  <a:schemeClr val="tx1"/>
                </a:solidFill>
                <a:latin typeface="+mn-lt"/>
                <a:ea typeface="+mn-ea"/>
                <a:cs typeface="+mn-cs"/>
              </a:rPr>
              <a:t>The Page object calls the </a:t>
            </a:r>
            <a:r>
              <a:rPr lang="en-IN" sz="1200" u="none" strike="noStrike" kern="1200" dirty="0" err="1" smtClean="0">
                <a:solidFill>
                  <a:schemeClr val="tx1"/>
                </a:solidFill>
                <a:latin typeface="+mn-lt"/>
                <a:ea typeface="+mn-ea"/>
                <a:cs typeface="+mn-cs"/>
              </a:rPr>
              <a:t>OnLoad</a:t>
            </a:r>
            <a:r>
              <a:rPr lang="en-IN" sz="1200" u="none" strike="noStrike" kern="1200" dirty="0" smtClean="0">
                <a:solidFill>
                  <a:schemeClr val="tx1"/>
                </a:solidFill>
                <a:latin typeface="+mn-lt"/>
                <a:ea typeface="+mn-ea"/>
                <a:cs typeface="+mn-cs"/>
              </a:rPr>
              <a:t> method on the Page object, and then recursively does the same for each child control until the page and all controls are loaded. The Load event of individual controls occurs after the Load event of the page.</a:t>
            </a:r>
          </a:p>
          <a:p>
            <a:pPr fontAlgn="t"/>
            <a:r>
              <a:rPr lang="en-IN" sz="1200" u="none" strike="noStrike" kern="1200" dirty="0" smtClean="0">
                <a:solidFill>
                  <a:schemeClr val="tx1"/>
                </a:solidFill>
                <a:latin typeface="+mn-lt"/>
                <a:ea typeface="+mn-ea"/>
                <a:cs typeface="+mn-cs"/>
              </a:rPr>
              <a:t>Use the </a:t>
            </a:r>
            <a:r>
              <a:rPr lang="en-IN" sz="1200" u="none" strike="noStrike" kern="1200" dirty="0" err="1" smtClean="0">
                <a:solidFill>
                  <a:schemeClr val="tx1"/>
                </a:solidFill>
                <a:latin typeface="+mn-lt"/>
                <a:ea typeface="+mn-ea"/>
                <a:cs typeface="+mn-cs"/>
              </a:rPr>
              <a:t>OnLoad</a:t>
            </a:r>
            <a:r>
              <a:rPr lang="en-IN" sz="1200" u="none" strike="noStrike" kern="1200" dirty="0" smtClean="0">
                <a:solidFill>
                  <a:schemeClr val="tx1"/>
                </a:solidFill>
                <a:latin typeface="+mn-lt"/>
                <a:ea typeface="+mn-ea"/>
                <a:cs typeface="+mn-cs"/>
              </a:rPr>
              <a:t> event method to set properties in controls and to establish database connections.</a:t>
            </a: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smtClean="0">
                <a:solidFill>
                  <a:schemeClr val="tx1"/>
                </a:solidFill>
                <a:latin typeface="+mn-lt"/>
                <a:ea typeface="+mn-ea"/>
                <a:cs typeface="+mn-cs"/>
              </a:rPr>
              <a:t>Control events</a:t>
            </a:r>
          </a:p>
          <a:p>
            <a:pPr fontAlgn="t"/>
            <a:r>
              <a:rPr lang="en-IN" sz="1200" u="none" strike="noStrike" kern="1200" dirty="0" smtClean="0">
                <a:solidFill>
                  <a:schemeClr val="tx1"/>
                </a:solidFill>
                <a:latin typeface="+mn-lt"/>
                <a:ea typeface="+mn-ea"/>
                <a:cs typeface="+mn-cs"/>
              </a:rPr>
              <a:t>Use these events to handle specific control events, such as a Button control's Click event or a </a:t>
            </a:r>
            <a:r>
              <a:rPr lang="en-IN" sz="1200" u="none" strike="noStrike" kern="1200" dirty="0" err="1" smtClean="0">
                <a:solidFill>
                  <a:schemeClr val="tx1"/>
                </a:solidFill>
                <a:latin typeface="+mn-lt"/>
                <a:ea typeface="+mn-ea"/>
                <a:cs typeface="+mn-cs"/>
              </a:rPr>
              <a:t>TextBox</a:t>
            </a:r>
            <a:r>
              <a:rPr lang="en-IN" sz="1200" u="none" strike="noStrike" kern="1200" dirty="0" smtClean="0">
                <a:solidFill>
                  <a:schemeClr val="tx1"/>
                </a:solidFill>
                <a:latin typeface="+mn-lt"/>
                <a:ea typeface="+mn-ea"/>
                <a:cs typeface="+mn-cs"/>
              </a:rPr>
              <a:t> control's </a:t>
            </a:r>
            <a:r>
              <a:rPr lang="en-IN" sz="1200" u="none" strike="noStrike" kern="1200" dirty="0" err="1" smtClean="0">
                <a:solidFill>
                  <a:schemeClr val="tx1"/>
                </a:solidFill>
                <a:latin typeface="+mn-lt"/>
                <a:ea typeface="+mn-ea"/>
                <a:cs typeface="+mn-cs"/>
              </a:rPr>
              <a:t>TextChangedevent</a:t>
            </a:r>
            <a:r>
              <a:rPr lang="en-IN" sz="1200" u="none" strike="noStrike" kern="1200" dirty="0" smtClean="0">
                <a:solidFill>
                  <a:schemeClr val="tx1"/>
                </a:solidFill>
                <a:latin typeface="+mn-lt"/>
                <a:ea typeface="+mn-ea"/>
                <a:cs typeface="+mn-cs"/>
              </a:rPr>
              <a:t>.</a:t>
            </a:r>
          </a:p>
          <a:p>
            <a:pPr fontAlgn="t"/>
            <a:r>
              <a:rPr lang="en-IN" sz="1200" b="1" u="none" strike="noStrike" kern="1200" dirty="0" smtClean="0">
                <a:solidFill>
                  <a:schemeClr val="tx1"/>
                </a:solidFill>
                <a:latin typeface="+mn-lt"/>
                <a:ea typeface="+mn-ea"/>
                <a:cs typeface="+mn-cs"/>
              </a:rPr>
              <a:t>Note</a:t>
            </a:r>
          </a:p>
          <a:p>
            <a:pPr fontAlgn="t"/>
            <a:r>
              <a:rPr lang="en-IN" sz="1200" u="none" strike="noStrike" kern="1200" dirty="0" smtClean="0">
                <a:solidFill>
                  <a:schemeClr val="tx1"/>
                </a:solidFill>
                <a:latin typeface="+mn-lt"/>
                <a:ea typeface="+mn-ea"/>
                <a:cs typeface="+mn-cs"/>
              </a:rPr>
              <a:t>In a </a:t>
            </a:r>
            <a:r>
              <a:rPr lang="en-IN" sz="1200" u="none" strike="noStrike" kern="1200" dirty="0" err="1" smtClean="0">
                <a:solidFill>
                  <a:schemeClr val="tx1"/>
                </a:solidFill>
                <a:latin typeface="+mn-lt"/>
                <a:ea typeface="+mn-ea"/>
                <a:cs typeface="+mn-cs"/>
              </a:rPr>
              <a:t>postback</a:t>
            </a:r>
            <a:r>
              <a:rPr lang="en-IN" sz="1200" u="none" strike="noStrike" kern="1200" dirty="0" smtClean="0">
                <a:solidFill>
                  <a:schemeClr val="tx1"/>
                </a:solidFill>
                <a:latin typeface="+mn-lt"/>
                <a:ea typeface="+mn-ea"/>
                <a:cs typeface="+mn-cs"/>
              </a:rPr>
              <a:t> request, if the page contains </a:t>
            </a:r>
            <a:r>
              <a:rPr lang="en-IN" sz="1200" u="none" strike="noStrike" kern="1200" dirty="0" err="1" smtClean="0">
                <a:solidFill>
                  <a:schemeClr val="tx1"/>
                </a:solidFill>
                <a:latin typeface="+mn-lt"/>
                <a:ea typeface="+mn-ea"/>
                <a:cs typeface="+mn-cs"/>
              </a:rPr>
              <a:t>validator</a:t>
            </a:r>
            <a:r>
              <a:rPr lang="en-IN" sz="1200" u="none" strike="noStrike" kern="1200" dirty="0" smtClean="0">
                <a:solidFill>
                  <a:schemeClr val="tx1"/>
                </a:solidFill>
                <a:latin typeface="+mn-lt"/>
                <a:ea typeface="+mn-ea"/>
                <a:cs typeface="+mn-cs"/>
              </a:rPr>
              <a:t> controls, check the </a:t>
            </a:r>
            <a:r>
              <a:rPr lang="en-IN" sz="1200" u="none" strike="noStrike" kern="1200" dirty="0" err="1" smtClean="0">
                <a:solidFill>
                  <a:schemeClr val="tx1"/>
                </a:solidFill>
                <a:latin typeface="+mn-lt"/>
                <a:ea typeface="+mn-ea"/>
                <a:cs typeface="+mn-cs"/>
              </a:rPr>
              <a:t>IsValid</a:t>
            </a:r>
            <a:r>
              <a:rPr lang="en-IN" sz="1200" u="none" strike="noStrike" kern="1200" dirty="0" smtClean="0">
                <a:solidFill>
                  <a:schemeClr val="tx1"/>
                </a:solidFill>
                <a:latin typeface="+mn-lt"/>
                <a:ea typeface="+mn-ea"/>
                <a:cs typeface="+mn-cs"/>
              </a:rPr>
              <a:t> property of the Page and of individual validation controls before performing any processing.</a:t>
            </a: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LoadComplete</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at the end of the event-handling stage.</a:t>
            </a:r>
          </a:p>
          <a:p>
            <a:pPr fontAlgn="t"/>
            <a:r>
              <a:rPr lang="en-IN" sz="1200" u="none" strike="noStrike" kern="1200" dirty="0" smtClean="0">
                <a:solidFill>
                  <a:schemeClr val="tx1"/>
                </a:solidFill>
                <a:latin typeface="+mn-lt"/>
                <a:ea typeface="+mn-ea"/>
                <a:cs typeface="+mn-cs"/>
              </a:rPr>
              <a:t>Use this event for tasks that require that all other controls on the page be loaded.</a:t>
            </a:r>
          </a:p>
          <a:p>
            <a:pPr fontAlgn="t"/>
            <a:endParaRPr lang="en-US" sz="1200" u="none" strike="noStrike" kern="1200" dirty="0" smtClean="0">
              <a:solidFill>
                <a:schemeClr val="tx1"/>
              </a:solidFill>
              <a:latin typeface="+mn-lt"/>
              <a:ea typeface="+mn-ea"/>
              <a:cs typeface="+mn-cs"/>
            </a:endParaRPr>
          </a:p>
          <a:p>
            <a:pPr fontAlgn="t"/>
            <a:endParaRPr lang="en-US"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PreRender</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after the Page object has created all controls that are required in order to render the page, including child controls of composite controls. (To do this, the Page object calls </a:t>
            </a:r>
            <a:r>
              <a:rPr lang="en-IN" sz="1200" u="none" strike="noStrike" kern="1200" dirty="0" err="1" smtClean="0">
                <a:solidFill>
                  <a:schemeClr val="tx1"/>
                </a:solidFill>
                <a:latin typeface="+mn-lt"/>
                <a:ea typeface="+mn-ea"/>
                <a:cs typeface="+mn-cs"/>
              </a:rPr>
              <a:t>EnsureChildControls</a:t>
            </a:r>
            <a:r>
              <a:rPr lang="en-IN" sz="1200" u="none" strike="noStrike" kern="1200" dirty="0" smtClean="0">
                <a:solidFill>
                  <a:schemeClr val="tx1"/>
                </a:solidFill>
                <a:latin typeface="+mn-lt"/>
                <a:ea typeface="+mn-ea"/>
                <a:cs typeface="+mn-cs"/>
              </a:rPr>
              <a:t> for each control and for the page.)</a:t>
            </a:r>
          </a:p>
          <a:p>
            <a:pPr fontAlgn="t"/>
            <a:r>
              <a:rPr lang="en-IN" sz="1200" u="none" strike="noStrike" kern="1200" dirty="0" smtClean="0">
                <a:solidFill>
                  <a:schemeClr val="tx1"/>
                </a:solidFill>
                <a:latin typeface="+mn-lt"/>
                <a:ea typeface="+mn-ea"/>
                <a:cs typeface="+mn-cs"/>
              </a:rPr>
              <a:t>The Page object raises the </a:t>
            </a:r>
            <a:r>
              <a:rPr lang="en-IN" sz="1200" u="none" strike="noStrike" kern="1200" dirty="0" err="1" smtClean="0">
                <a:solidFill>
                  <a:schemeClr val="tx1"/>
                </a:solidFill>
                <a:latin typeface="+mn-lt"/>
                <a:ea typeface="+mn-ea"/>
                <a:cs typeface="+mn-cs"/>
              </a:rPr>
              <a:t>PreRender</a:t>
            </a:r>
            <a:r>
              <a:rPr lang="en-IN" sz="1200" u="none" strike="noStrike" kern="1200" dirty="0" smtClean="0">
                <a:solidFill>
                  <a:schemeClr val="tx1"/>
                </a:solidFill>
                <a:latin typeface="+mn-lt"/>
                <a:ea typeface="+mn-ea"/>
                <a:cs typeface="+mn-cs"/>
              </a:rPr>
              <a:t> event on the Page object, and then recursively does the same for each child control. </a:t>
            </a:r>
            <a:r>
              <a:rPr lang="en-IN" sz="1200" u="none" strike="noStrike" kern="1200" dirty="0" err="1" smtClean="0">
                <a:solidFill>
                  <a:schemeClr val="tx1"/>
                </a:solidFill>
                <a:latin typeface="+mn-lt"/>
                <a:ea typeface="+mn-ea"/>
                <a:cs typeface="+mn-cs"/>
              </a:rPr>
              <a:t>ThePreRender</a:t>
            </a:r>
            <a:r>
              <a:rPr lang="en-IN" sz="1200" u="none" strike="noStrike" kern="1200" dirty="0" smtClean="0">
                <a:solidFill>
                  <a:schemeClr val="tx1"/>
                </a:solidFill>
                <a:latin typeface="+mn-lt"/>
                <a:ea typeface="+mn-ea"/>
                <a:cs typeface="+mn-cs"/>
              </a:rPr>
              <a:t> event of individual controls occurs after the </a:t>
            </a:r>
            <a:r>
              <a:rPr lang="en-IN" sz="1200" u="none" strike="noStrike" kern="1200" dirty="0" err="1" smtClean="0">
                <a:solidFill>
                  <a:schemeClr val="tx1"/>
                </a:solidFill>
                <a:latin typeface="+mn-lt"/>
                <a:ea typeface="+mn-ea"/>
                <a:cs typeface="+mn-cs"/>
              </a:rPr>
              <a:t>PreRender</a:t>
            </a:r>
            <a:r>
              <a:rPr lang="en-IN" sz="1200" u="none" strike="noStrike" kern="1200" dirty="0" smtClean="0">
                <a:solidFill>
                  <a:schemeClr val="tx1"/>
                </a:solidFill>
                <a:latin typeface="+mn-lt"/>
                <a:ea typeface="+mn-ea"/>
                <a:cs typeface="+mn-cs"/>
              </a:rPr>
              <a:t> event of the page.</a:t>
            </a:r>
          </a:p>
          <a:p>
            <a:pPr fontAlgn="t"/>
            <a:r>
              <a:rPr lang="en-IN" sz="1200" u="none" strike="noStrike" kern="1200" dirty="0" smtClean="0">
                <a:solidFill>
                  <a:schemeClr val="tx1"/>
                </a:solidFill>
                <a:latin typeface="+mn-lt"/>
                <a:ea typeface="+mn-ea"/>
                <a:cs typeface="+mn-cs"/>
              </a:rPr>
              <a:t>Use the event to make final changes to the contents of the page or its controls before the rendering stage begins.</a:t>
            </a: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PreRenderComplete</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after each data bound control whose </a:t>
            </a:r>
            <a:r>
              <a:rPr lang="en-IN" sz="1200" u="none" strike="noStrike" kern="1200" dirty="0" err="1" smtClean="0">
                <a:solidFill>
                  <a:schemeClr val="tx1"/>
                </a:solidFill>
                <a:latin typeface="+mn-lt"/>
                <a:ea typeface="+mn-ea"/>
                <a:cs typeface="+mn-cs"/>
              </a:rPr>
              <a:t>DataSourceID</a:t>
            </a:r>
            <a:r>
              <a:rPr lang="en-IN" sz="1200" u="none" strike="noStrike" kern="1200" dirty="0" smtClean="0">
                <a:solidFill>
                  <a:schemeClr val="tx1"/>
                </a:solidFill>
                <a:latin typeface="+mn-lt"/>
                <a:ea typeface="+mn-ea"/>
                <a:cs typeface="+mn-cs"/>
              </a:rPr>
              <a:t> property is set calls its </a:t>
            </a:r>
            <a:r>
              <a:rPr lang="en-IN" sz="1200" u="none" strike="noStrike" kern="1200" dirty="0" err="1" smtClean="0">
                <a:solidFill>
                  <a:schemeClr val="tx1"/>
                </a:solidFill>
                <a:latin typeface="+mn-lt"/>
                <a:ea typeface="+mn-ea"/>
                <a:cs typeface="+mn-cs"/>
              </a:rPr>
              <a:t>DataBind</a:t>
            </a:r>
            <a:r>
              <a:rPr lang="en-IN" sz="1200" u="none" strike="noStrike" kern="1200" dirty="0" smtClean="0">
                <a:solidFill>
                  <a:schemeClr val="tx1"/>
                </a:solidFill>
                <a:latin typeface="+mn-lt"/>
                <a:ea typeface="+mn-ea"/>
                <a:cs typeface="+mn-cs"/>
              </a:rPr>
              <a:t> method. For more information, </a:t>
            </a:r>
            <a:r>
              <a:rPr lang="en-IN" sz="1200" u="none" strike="noStrike" kern="1200" dirty="0" err="1" smtClean="0">
                <a:solidFill>
                  <a:schemeClr val="tx1"/>
                </a:solidFill>
                <a:latin typeface="+mn-lt"/>
                <a:ea typeface="+mn-ea"/>
                <a:cs typeface="+mn-cs"/>
              </a:rPr>
              <a:t>seeData</a:t>
            </a:r>
            <a:r>
              <a:rPr lang="en-IN" sz="1200" u="none" strike="noStrike" kern="1200" dirty="0" smtClean="0">
                <a:solidFill>
                  <a:schemeClr val="tx1"/>
                </a:solidFill>
                <a:latin typeface="+mn-lt"/>
                <a:ea typeface="+mn-ea"/>
                <a:cs typeface="+mn-cs"/>
              </a:rPr>
              <a:t> Binding Events for Data-Bound Controls later in this topic.</a:t>
            </a: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err="1" smtClean="0">
                <a:solidFill>
                  <a:schemeClr val="tx1"/>
                </a:solidFill>
                <a:latin typeface="+mn-lt"/>
                <a:ea typeface="+mn-ea"/>
                <a:cs typeface="+mn-cs"/>
              </a:rPr>
              <a:t>SaveStateComplete</a:t>
            </a:r>
            <a:endParaRPr lang="en-IN" sz="1200" b="1" u="none" strike="noStrike" kern="1200" dirty="0" smtClean="0">
              <a:solidFill>
                <a:schemeClr val="tx1"/>
              </a:solidFill>
              <a:latin typeface="+mn-lt"/>
              <a:ea typeface="+mn-ea"/>
              <a:cs typeface="+mn-cs"/>
            </a:endParaRPr>
          </a:p>
          <a:p>
            <a:pPr fontAlgn="t"/>
            <a:r>
              <a:rPr lang="en-IN" sz="1200" u="none" strike="noStrike" kern="1200" dirty="0" smtClean="0">
                <a:solidFill>
                  <a:schemeClr val="tx1"/>
                </a:solidFill>
                <a:latin typeface="+mn-lt"/>
                <a:ea typeface="+mn-ea"/>
                <a:cs typeface="+mn-cs"/>
              </a:rPr>
              <a:t>Raised after view state and control state have been saved for the page and for all controls. Any changes to the page or controls at this point affect rendering, but the changes will not be retrieved on the next </a:t>
            </a:r>
            <a:r>
              <a:rPr lang="en-IN" sz="1200" u="none" strike="noStrike" kern="1200" dirty="0" err="1" smtClean="0">
                <a:solidFill>
                  <a:schemeClr val="tx1"/>
                </a:solidFill>
                <a:latin typeface="+mn-lt"/>
                <a:ea typeface="+mn-ea"/>
                <a:cs typeface="+mn-cs"/>
              </a:rPr>
              <a:t>postback</a:t>
            </a:r>
            <a:r>
              <a:rPr lang="en-IN" sz="1200" u="none" strike="noStrike" kern="1200" dirty="0" smtClean="0">
                <a:solidFill>
                  <a:schemeClr val="tx1"/>
                </a:solidFill>
                <a:latin typeface="+mn-lt"/>
                <a:ea typeface="+mn-ea"/>
                <a:cs typeface="+mn-cs"/>
              </a:rPr>
              <a:t>.</a:t>
            </a:r>
          </a:p>
          <a:p>
            <a:pPr fontAlgn="t"/>
            <a:endParaRPr lang="en-IN" sz="1200" b="1" u="none" strike="noStrike" kern="1200" dirty="0" smtClean="0">
              <a:solidFill>
                <a:schemeClr val="tx1"/>
              </a:solidFill>
              <a:latin typeface="+mn-lt"/>
              <a:ea typeface="+mn-ea"/>
              <a:cs typeface="+mn-cs"/>
            </a:endParaRPr>
          </a:p>
          <a:p>
            <a:pPr fontAlgn="t"/>
            <a:endParaRPr lang="en-IN" sz="1200" b="1" u="none" strike="noStrike" kern="1200" dirty="0" smtClean="0">
              <a:solidFill>
                <a:schemeClr val="tx1"/>
              </a:solidFill>
              <a:latin typeface="+mn-lt"/>
              <a:ea typeface="+mn-ea"/>
              <a:cs typeface="+mn-cs"/>
            </a:endParaRPr>
          </a:p>
          <a:p>
            <a:pPr fontAlgn="t"/>
            <a:endParaRPr lang="en-IN" sz="1200" b="1" u="none" strike="noStrike" kern="1200" dirty="0" smtClean="0">
              <a:solidFill>
                <a:schemeClr val="tx1"/>
              </a:solidFill>
              <a:latin typeface="+mn-lt"/>
              <a:ea typeface="+mn-ea"/>
              <a:cs typeface="+mn-cs"/>
            </a:endParaRPr>
          </a:p>
          <a:p>
            <a:pPr fontAlgn="t"/>
            <a:endParaRPr lang="en-IN" sz="1200" b="1" u="none" strike="noStrike" kern="1200" dirty="0" smtClean="0">
              <a:solidFill>
                <a:schemeClr val="tx1"/>
              </a:solidFill>
              <a:latin typeface="+mn-lt"/>
              <a:ea typeface="+mn-ea"/>
              <a:cs typeface="+mn-cs"/>
            </a:endParaRPr>
          </a:p>
          <a:p>
            <a:pPr fontAlgn="t"/>
            <a:r>
              <a:rPr lang="en-IN" sz="1200" b="1" u="none" strike="noStrike" kern="1200" dirty="0" smtClean="0">
                <a:solidFill>
                  <a:schemeClr val="tx1"/>
                </a:solidFill>
                <a:latin typeface="+mn-lt"/>
                <a:ea typeface="+mn-ea"/>
                <a:cs typeface="+mn-cs"/>
              </a:rPr>
              <a:t>Render</a:t>
            </a:r>
          </a:p>
          <a:p>
            <a:pPr fontAlgn="t"/>
            <a:r>
              <a:rPr lang="en-IN" sz="1200" u="none" strike="noStrike" kern="1200" dirty="0" smtClean="0">
                <a:solidFill>
                  <a:schemeClr val="tx1"/>
                </a:solidFill>
                <a:latin typeface="+mn-lt"/>
                <a:ea typeface="+mn-ea"/>
                <a:cs typeface="+mn-cs"/>
              </a:rPr>
              <a:t>This is not an event; instead, at this stage of processing, the Page object calls this method on each control. All ASP.NET Web server controls have a Render method that writes out the control's </a:t>
            </a:r>
            <a:r>
              <a:rPr lang="en-IN" sz="1200" u="none" strike="noStrike" kern="1200" dirty="0" err="1" smtClean="0">
                <a:solidFill>
                  <a:schemeClr val="tx1"/>
                </a:solidFill>
                <a:latin typeface="+mn-lt"/>
                <a:ea typeface="+mn-ea"/>
                <a:cs typeface="+mn-cs"/>
              </a:rPr>
              <a:t>markup</a:t>
            </a:r>
            <a:r>
              <a:rPr lang="en-IN" sz="1200" u="none" strike="noStrike" kern="1200" dirty="0" smtClean="0">
                <a:solidFill>
                  <a:schemeClr val="tx1"/>
                </a:solidFill>
                <a:latin typeface="+mn-lt"/>
                <a:ea typeface="+mn-ea"/>
                <a:cs typeface="+mn-cs"/>
              </a:rPr>
              <a:t> to send to the browser.</a:t>
            </a:r>
          </a:p>
          <a:p>
            <a:pPr fontAlgn="t"/>
            <a:r>
              <a:rPr lang="en-IN" sz="1200" u="none" strike="noStrike" kern="1200" dirty="0" smtClean="0">
                <a:solidFill>
                  <a:schemeClr val="tx1"/>
                </a:solidFill>
                <a:latin typeface="+mn-lt"/>
                <a:ea typeface="+mn-ea"/>
                <a:cs typeface="+mn-cs"/>
              </a:rPr>
              <a:t>If you create a custom control, you typically override this method to output the control's </a:t>
            </a:r>
            <a:r>
              <a:rPr lang="en-IN" sz="1200" u="none" strike="noStrike" kern="1200" dirty="0" err="1" smtClean="0">
                <a:solidFill>
                  <a:schemeClr val="tx1"/>
                </a:solidFill>
                <a:latin typeface="+mn-lt"/>
                <a:ea typeface="+mn-ea"/>
                <a:cs typeface="+mn-cs"/>
              </a:rPr>
              <a:t>markup</a:t>
            </a:r>
            <a:r>
              <a:rPr lang="en-IN" sz="1200" u="none" strike="noStrike" kern="1200" dirty="0" smtClean="0">
                <a:solidFill>
                  <a:schemeClr val="tx1"/>
                </a:solidFill>
                <a:latin typeface="+mn-lt"/>
                <a:ea typeface="+mn-ea"/>
                <a:cs typeface="+mn-cs"/>
              </a:rPr>
              <a:t>. However, if your custom control incorporates only standard ASP.NET Web server controls and no custom </a:t>
            </a:r>
            <a:r>
              <a:rPr lang="en-IN" sz="1200" u="none" strike="noStrike" kern="1200" dirty="0" err="1" smtClean="0">
                <a:solidFill>
                  <a:schemeClr val="tx1"/>
                </a:solidFill>
                <a:latin typeface="+mn-lt"/>
                <a:ea typeface="+mn-ea"/>
                <a:cs typeface="+mn-cs"/>
              </a:rPr>
              <a:t>markup</a:t>
            </a:r>
            <a:r>
              <a:rPr lang="en-IN" sz="1200" u="none" strike="noStrike" kern="1200" dirty="0" smtClean="0">
                <a:solidFill>
                  <a:schemeClr val="tx1"/>
                </a:solidFill>
                <a:latin typeface="+mn-lt"/>
                <a:ea typeface="+mn-ea"/>
                <a:cs typeface="+mn-cs"/>
              </a:rPr>
              <a:t>, you do not need to override </a:t>
            </a:r>
            <a:r>
              <a:rPr lang="en-IN" sz="1200" u="none" strike="noStrike" kern="1200" dirty="0" err="1" smtClean="0">
                <a:solidFill>
                  <a:schemeClr val="tx1"/>
                </a:solidFill>
                <a:latin typeface="+mn-lt"/>
                <a:ea typeface="+mn-ea"/>
                <a:cs typeface="+mn-cs"/>
              </a:rPr>
              <a:t>theRender</a:t>
            </a:r>
            <a:r>
              <a:rPr lang="en-IN" sz="1200" u="none" strike="noStrike" kern="1200" dirty="0" smtClean="0">
                <a:solidFill>
                  <a:schemeClr val="tx1"/>
                </a:solidFill>
                <a:latin typeface="+mn-lt"/>
                <a:ea typeface="+mn-ea"/>
                <a:cs typeface="+mn-cs"/>
              </a:rPr>
              <a:t> method. For more information, see Developing Custom ASP.NET Server Controls.</a:t>
            </a:r>
          </a:p>
          <a:p>
            <a:pPr fontAlgn="t"/>
            <a:r>
              <a:rPr lang="en-IN" sz="1200" u="none" strike="noStrike" kern="1200" dirty="0" smtClean="0">
                <a:solidFill>
                  <a:schemeClr val="tx1"/>
                </a:solidFill>
                <a:latin typeface="+mn-lt"/>
                <a:ea typeface="+mn-ea"/>
                <a:cs typeface="+mn-cs"/>
              </a:rPr>
              <a:t>A user control (an .</a:t>
            </a:r>
            <a:r>
              <a:rPr lang="en-IN" sz="1200" u="none" strike="noStrike" kern="1200" dirty="0" err="1" smtClean="0">
                <a:solidFill>
                  <a:schemeClr val="tx1"/>
                </a:solidFill>
                <a:latin typeface="+mn-lt"/>
                <a:ea typeface="+mn-ea"/>
                <a:cs typeface="+mn-cs"/>
              </a:rPr>
              <a:t>ascx</a:t>
            </a:r>
            <a:r>
              <a:rPr lang="en-IN" sz="1200" u="none" strike="noStrike" kern="1200" dirty="0" smtClean="0">
                <a:solidFill>
                  <a:schemeClr val="tx1"/>
                </a:solidFill>
                <a:latin typeface="+mn-lt"/>
                <a:ea typeface="+mn-ea"/>
                <a:cs typeface="+mn-cs"/>
              </a:rPr>
              <a:t> file) automatically incorporates rendering, so you do not need to explicitly render the control in code.</a:t>
            </a:r>
          </a:p>
          <a:p>
            <a:pPr fontAlgn="t"/>
            <a:endParaRPr lang="en-IN" sz="1200" u="none" strike="noStrike" kern="1200" dirty="0" smtClean="0">
              <a:solidFill>
                <a:schemeClr val="tx1"/>
              </a:solidFill>
              <a:latin typeface="+mn-lt"/>
              <a:ea typeface="+mn-ea"/>
              <a:cs typeface="+mn-cs"/>
            </a:endParaRPr>
          </a:p>
          <a:p>
            <a:pPr fontAlgn="t"/>
            <a:endParaRPr lang="en-IN" sz="1200" u="none" strike="noStrike" kern="1200" dirty="0" smtClean="0">
              <a:solidFill>
                <a:schemeClr val="tx1"/>
              </a:solidFill>
              <a:latin typeface="+mn-lt"/>
              <a:ea typeface="+mn-ea"/>
              <a:cs typeface="+mn-cs"/>
            </a:endParaRPr>
          </a:p>
          <a:p>
            <a:pPr fontAlgn="t"/>
            <a:r>
              <a:rPr lang="en-IN" sz="1200" b="1" u="none" strike="noStrike" kern="1200" dirty="0" smtClean="0">
                <a:solidFill>
                  <a:schemeClr val="tx1"/>
                </a:solidFill>
                <a:latin typeface="+mn-lt"/>
                <a:ea typeface="+mn-ea"/>
                <a:cs typeface="+mn-cs"/>
              </a:rPr>
              <a:t>Unload</a:t>
            </a:r>
          </a:p>
          <a:p>
            <a:pPr fontAlgn="t"/>
            <a:r>
              <a:rPr lang="en-IN" sz="1200" u="none" strike="noStrike" kern="1200" dirty="0" smtClean="0">
                <a:solidFill>
                  <a:schemeClr val="tx1"/>
                </a:solidFill>
                <a:latin typeface="+mn-lt"/>
                <a:ea typeface="+mn-ea"/>
                <a:cs typeface="+mn-cs"/>
              </a:rPr>
              <a:t>Raised for each control and then for the page.</a:t>
            </a:r>
          </a:p>
          <a:p>
            <a:pPr fontAlgn="t"/>
            <a:r>
              <a:rPr lang="en-IN" sz="1200" u="none" strike="noStrike" kern="1200" dirty="0" smtClean="0">
                <a:solidFill>
                  <a:schemeClr val="tx1"/>
                </a:solidFill>
                <a:latin typeface="+mn-lt"/>
                <a:ea typeface="+mn-ea"/>
                <a:cs typeface="+mn-cs"/>
              </a:rPr>
              <a:t>In controls, use this event to do final cleanup for specific controls, such as closing control-specific database connections.</a:t>
            </a:r>
          </a:p>
          <a:p>
            <a:pPr fontAlgn="t"/>
            <a:r>
              <a:rPr lang="en-IN" sz="1200" u="none" strike="noStrike" kern="1200" dirty="0" smtClean="0">
                <a:solidFill>
                  <a:schemeClr val="tx1"/>
                </a:solidFill>
                <a:latin typeface="+mn-lt"/>
                <a:ea typeface="+mn-ea"/>
                <a:cs typeface="+mn-cs"/>
              </a:rPr>
              <a:t>For the page itself, use this event to do final cleanup work, such as closing open files and database connections, or finishing up logging or other request-specific tasks.</a:t>
            </a:r>
          </a:p>
          <a:p>
            <a:pPr fontAlgn="t"/>
            <a:r>
              <a:rPr lang="en-IN" sz="1200" u="none" strike="noStrike" kern="1200" dirty="0" smtClean="0">
                <a:solidFill>
                  <a:schemeClr val="tx1"/>
                </a:solidFill>
                <a:latin typeface="+mn-lt"/>
                <a:ea typeface="+mn-ea"/>
                <a:cs typeface="+mn-cs"/>
              </a:rPr>
              <a:t>Note</a:t>
            </a:r>
          </a:p>
          <a:p>
            <a:pPr fontAlgn="t"/>
            <a:r>
              <a:rPr lang="en-IN" sz="1200" u="none" strike="noStrike" kern="1200" dirty="0" smtClean="0">
                <a:solidFill>
                  <a:schemeClr val="tx1"/>
                </a:solidFill>
                <a:latin typeface="+mn-lt"/>
                <a:ea typeface="+mn-ea"/>
                <a:cs typeface="+mn-cs"/>
              </a:rPr>
              <a:t>During the unload stage, the page and its controls have been rendered, so you cannot make further changes to the response stream. If you attempt to call a method such as the </a:t>
            </a:r>
            <a:r>
              <a:rPr lang="en-IN" sz="1200" u="none" strike="noStrike" kern="1200" dirty="0" err="1" smtClean="0">
                <a:solidFill>
                  <a:schemeClr val="tx1"/>
                </a:solidFill>
                <a:latin typeface="+mn-lt"/>
                <a:ea typeface="+mn-ea"/>
                <a:cs typeface="+mn-cs"/>
              </a:rPr>
              <a:t>Response.Write</a:t>
            </a:r>
            <a:r>
              <a:rPr lang="en-IN" sz="1200" u="none" strike="noStrike" kern="1200" dirty="0" smtClean="0">
                <a:solidFill>
                  <a:schemeClr val="tx1"/>
                </a:solidFill>
                <a:latin typeface="+mn-lt"/>
                <a:ea typeface="+mn-ea"/>
                <a:cs typeface="+mn-cs"/>
              </a:rPr>
              <a:t> method, the page will throw an exception.</a:t>
            </a:r>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There are many valid types of directives.</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Each directive can have one or more attribute/value pairs, unless otherwise noted.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 Attribute/value pairs are separated by a space character.</a:t>
            </a:r>
          </a:p>
          <a:p>
            <a:r>
              <a:rPr lang="en-IN" sz="1200" b="0" i="0" kern="1200" dirty="0" smtClean="0">
                <a:solidFill>
                  <a:schemeClr val="tx1"/>
                </a:solidFill>
                <a:latin typeface="+mn-lt"/>
                <a:ea typeface="+mn-ea"/>
                <a:cs typeface="+mn-cs"/>
              </a:rPr>
              <a:t> Be careful not to have any space characters surrounding the equal sign (=) between the attribute and its value.</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Directives are typically located at the top of the appropriate file, although that is not a strict requirement.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For example, Application directives are at the top of the </a:t>
            </a:r>
            <a:r>
              <a:rPr lang="en-IN" sz="1200" b="0" i="1" kern="1200" dirty="0" err="1" smtClean="0">
                <a:solidFill>
                  <a:schemeClr val="tx1"/>
                </a:solidFill>
                <a:latin typeface="+mn-lt"/>
                <a:ea typeface="+mn-ea"/>
                <a:cs typeface="+mn-cs"/>
              </a:rPr>
              <a:t>global.asax</a:t>
            </a:r>
            <a:r>
              <a:rPr lang="en-IN" sz="1200" b="0" i="0" kern="1200" dirty="0" smtClean="0">
                <a:solidFill>
                  <a:schemeClr val="tx1"/>
                </a:solidFill>
                <a:latin typeface="+mn-lt"/>
                <a:ea typeface="+mn-ea"/>
                <a:cs typeface="+mn-cs"/>
              </a:rPr>
              <a:t> file, and Page directives are at the top of the </a:t>
            </a:r>
            <a:r>
              <a:rPr lang="en-IN" sz="1200" b="0" i="1" kern="1200" dirty="0" smtClean="0">
                <a:solidFill>
                  <a:schemeClr val="tx1"/>
                </a:solidFill>
                <a:latin typeface="+mn-lt"/>
                <a:ea typeface="+mn-ea"/>
                <a:cs typeface="+mn-cs"/>
              </a:rPr>
              <a:t>.</a:t>
            </a:r>
            <a:r>
              <a:rPr lang="en-IN" sz="1200" b="0" i="1" kern="1200" dirty="0" err="1" smtClean="0">
                <a:solidFill>
                  <a:schemeClr val="tx1"/>
                </a:solidFill>
                <a:latin typeface="+mn-lt"/>
                <a:ea typeface="+mn-ea"/>
                <a:cs typeface="+mn-cs"/>
              </a:rPr>
              <a:t>aspx</a:t>
            </a:r>
            <a:r>
              <a:rPr lang="en-IN" sz="1200" b="0" i="0" kern="1200" dirty="0" smtClean="0">
                <a:solidFill>
                  <a:schemeClr val="tx1"/>
                </a:solidFill>
                <a:latin typeface="+mn-lt"/>
                <a:ea typeface="+mn-ea"/>
                <a:cs typeface="+mn-cs"/>
              </a:rPr>
              <a:t> files.</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smtClean="0"/>
              <a:t>@ Assembly</a:t>
            </a:r>
          </a:p>
          <a:p>
            <a:r>
              <a:rPr lang="en-IN" dirty="0" smtClean="0"/>
              <a:t>Links an assembly to the current page or user control declaratively.</a:t>
            </a:r>
          </a:p>
          <a:p>
            <a:endParaRPr lang="en-IN" dirty="0" smtClean="0"/>
          </a:p>
          <a:p>
            <a:r>
              <a:rPr lang="en-IN" b="1" dirty="0" smtClean="0"/>
              <a:t>@ Control</a:t>
            </a:r>
          </a:p>
          <a:p>
            <a:r>
              <a:rPr lang="en-IN" dirty="0" smtClean="0"/>
              <a:t>Defines control-specific attributes used by the ASP.NET page parser and compiler and can be included only in .</a:t>
            </a:r>
            <a:r>
              <a:rPr lang="en-IN" dirty="0" err="1" smtClean="0"/>
              <a:t>ascx</a:t>
            </a:r>
            <a:r>
              <a:rPr lang="en-IN" dirty="0" smtClean="0"/>
              <a:t> files (user controls).</a:t>
            </a:r>
          </a:p>
          <a:p>
            <a:endParaRPr lang="en-IN" dirty="0" smtClean="0"/>
          </a:p>
          <a:p>
            <a:r>
              <a:rPr lang="en-IN" b="1" dirty="0" smtClean="0"/>
              <a:t>@ Implements</a:t>
            </a:r>
          </a:p>
          <a:p>
            <a:r>
              <a:rPr lang="en-IN" dirty="0" smtClean="0"/>
              <a:t>Indicates that a page or user control implements a specified .NET Framework interface declaratively.</a:t>
            </a:r>
          </a:p>
          <a:p>
            <a:endParaRPr lang="en-IN" dirty="0" smtClean="0"/>
          </a:p>
          <a:p>
            <a:r>
              <a:rPr lang="en-IN" b="1" dirty="0" smtClean="0"/>
              <a:t>@ Import</a:t>
            </a:r>
          </a:p>
          <a:p>
            <a:r>
              <a:rPr lang="en-IN" dirty="0" smtClean="0"/>
              <a:t>Imports a namespace into a page or user control explicitly.</a:t>
            </a:r>
          </a:p>
          <a:p>
            <a:endParaRPr lang="en-IN" dirty="0" smtClean="0"/>
          </a:p>
          <a:p>
            <a:r>
              <a:rPr lang="en-IN" b="1" dirty="0" smtClean="0"/>
              <a:t>@ Master</a:t>
            </a:r>
          </a:p>
          <a:p>
            <a:r>
              <a:rPr lang="en-IN" dirty="0" smtClean="0"/>
              <a:t>Identifies a page as a master page and defines attributes used by the ASP.NET page parser and compiler and can be included only in .master files.</a:t>
            </a:r>
          </a:p>
          <a:p>
            <a:endParaRPr lang="en-IN" dirty="0" smtClean="0"/>
          </a:p>
          <a:p>
            <a:r>
              <a:rPr lang="en-IN" b="1" dirty="0" smtClean="0"/>
              <a:t>@ </a:t>
            </a:r>
            <a:r>
              <a:rPr lang="en-IN" b="1" dirty="0" err="1" smtClean="0"/>
              <a:t>MasterType</a:t>
            </a:r>
            <a:endParaRPr lang="en-IN" b="1" dirty="0" smtClean="0"/>
          </a:p>
          <a:p>
            <a:r>
              <a:rPr lang="en-IN" dirty="0" smtClean="0"/>
              <a:t>Defines the class or virtual path used to type the Master property of a page.</a:t>
            </a:r>
          </a:p>
          <a:p>
            <a:endParaRPr lang="en-IN" dirty="0" smtClean="0"/>
          </a:p>
          <a:p>
            <a:r>
              <a:rPr lang="en-IN" b="1" dirty="0" smtClean="0"/>
              <a:t>@ </a:t>
            </a:r>
            <a:r>
              <a:rPr lang="en-IN" b="1" dirty="0" err="1" smtClean="0"/>
              <a:t>OutputCache</a:t>
            </a:r>
            <a:endParaRPr lang="en-IN" b="1" dirty="0" smtClean="0"/>
          </a:p>
          <a:p>
            <a:r>
              <a:rPr lang="en-IN" dirty="0" smtClean="0"/>
              <a:t>Controls the output caching policies of a page or user control declaratively.</a:t>
            </a:r>
          </a:p>
          <a:p>
            <a:endParaRPr lang="en-IN" dirty="0" smtClean="0"/>
          </a:p>
          <a:p>
            <a:r>
              <a:rPr lang="en-IN" b="1" dirty="0" smtClean="0"/>
              <a:t>@ Page</a:t>
            </a:r>
          </a:p>
          <a:p>
            <a:r>
              <a:rPr lang="en-IN" dirty="0" smtClean="0"/>
              <a:t>Defines page-specific attributes used by the ASP.NET page parser and compiler and can be included only in .</a:t>
            </a:r>
            <a:r>
              <a:rPr lang="en-IN" dirty="0" err="1" smtClean="0"/>
              <a:t>aspx</a:t>
            </a:r>
            <a:r>
              <a:rPr lang="en-IN" dirty="0" smtClean="0"/>
              <a:t> files.</a:t>
            </a:r>
          </a:p>
          <a:p>
            <a:endParaRPr lang="en-IN" dirty="0" smtClean="0"/>
          </a:p>
          <a:p>
            <a:r>
              <a:rPr lang="en-IN" b="1" dirty="0" smtClean="0"/>
              <a:t>@ </a:t>
            </a:r>
            <a:r>
              <a:rPr lang="en-IN" b="1" dirty="0" err="1" smtClean="0"/>
              <a:t>PreviousPageType</a:t>
            </a:r>
            <a:endParaRPr lang="en-IN" b="1" dirty="0" smtClean="0"/>
          </a:p>
          <a:p>
            <a:r>
              <a:rPr lang="en-IN" dirty="0" smtClean="0"/>
              <a:t>Creates a strongly typed reference to the source page from the target of a cross-page posting.</a:t>
            </a:r>
          </a:p>
          <a:p>
            <a:endParaRPr lang="en-IN" b="1" dirty="0" smtClean="0"/>
          </a:p>
          <a:p>
            <a:r>
              <a:rPr lang="en-IN" b="1" dirty="0" smtClean="0"/>
              <a:t>@ Reference</a:t>
            </a:r>
          </a:p>
          <a:p>
            <a:r>
              <a:rPr lang="en-IN" dirty="0" smtClean="0"/>
              <a:t>Links a page, user control, or COM control to the current page or user control declaratively.</a:t>
            </a:r>
          </a:p>
          <a:p>
            <a:endParaRPr lang="en-IN" dirty="0" smtClean="0"/>
          </a:p>
          <a:p>
            <a:r>
              <a:rPr lang="en-IN" b="1" dirty="0" smtClean="0"/>
              <a:t>@ Register</a:t>
            </a:r>
          </a:p>
          <a:p>
            <a:r>
              <a:rPr lang="en-IN" dirty="0" smtClean="0"/>
              <a:t>Associates aliases with namespaces and classes, which allow user controls and custom server controls to be rendered when included in a requested page or user control.</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t>Attributes</a:t>
            </a:r>
          </a:p>
          <a:p>
            <a:endParaRPr lang="en-IN" dirty="0" smtClean="0"/>
          </a:p>
          <a:p>
            <a:r>
              <a:rPr lang="en-IN" b="1" dirty="0" smtClean="0"/>
              <a:t>Language</a:t>
            </a:r>
          </a:p>
          <a:p>
            <a:r>
              <a:rPr lang="en-IN" b="0" dirty="0" smtClean="0"/>
              <a:t>Specifies </a:t>
            </a:r>
            <a:r>
              <a:rPr lang="en-IN" dirty="0" smtClean="0"/>
              <a:t>the language used in this code declaration block. </a:t>
            </a:r>
          </a:p>
          <a:p>
            <a:r>
              <a:rPr lang="en-IN" dirty="0" smtClean="0"/>
              <a:t>This value can represent any .NET-compatible language, such as Visual Basic (VB), C#, or </a:t>
            </a:r>
            <a:r>
              <a:rPr lang="en-IN" dirty="0" err="1" smtClean="0"/>
              <a:t>JScript</a:t>
            </a:r>
            <a:r>
              <a:rPr lang="en-IN" dirty="0" smtClean="0"/>
              <a:t> .NET. </a:t>
            </a:r>
          </a:p>
          <a:p>
            <a:r>
              <a:rPr lang="en-IN" dirty="0" smtClean="0"/>
              <a:t>If no language is specified, this value defaults to that specified in the @ Page or @ Control directive.</a:t>
            </a:r>
          </a:p>
          <a:p>
            <a:r>
              <a:rPr lang="en-IN" dirty="0" smtClean="0"/>
              <a:t>If no language is specified in the directive, the default is VB, unless you have changed the default in your application's </a:t>
            </a:r>
            <a:r>
              <a:rPr lang="en-IN" dirty="0" err="1" smtClean="0"/>
              <a:t>Web.config</a:t>
            </a:r>
            <a:r>
              <a:rPr lang="en-IN" dirty="0" smtClean="0"/>
              <a:t> file.</a:t>
            </a:r>
          </a:p>
          <a:p>
            <a:endParaRPr lang="en-IN" dirty="0" smtClean="0"/>
          </a:p>
          <a:p>
            <a:r>
              <a:rPr lang="en-IN" dirty="0" smtClean="0"/>
              <a:t>Note   </a:t>
            </a:r>
          </a:p>
          <a:p>
            <a:r>
              <a:rPr lang="en-IN" dirty="0" smtClean="0"/>
              <a:t>Only one language can be used on an ASP.NET page or user control. If you specify the language in multiple places, such as in the opening tag of a code-declaration block and in the @ Page or @ Control directive, they must match.</a:t>
            </a:r>
          </a:p>
          <a:p>
            <a:endParaRPr lang="en-IN" dirty="0" smtClean="0"/>
          </a:p>
          <a:p>
            <a:endParaRPr lang="en-IN" b="1" dirty="0" smtClean="0"/>
          </a:p>
          <a:p>
            <a:endParaRPr lang="en-IN" b="1" dirty="0" smtClean="0"/>
          </a:p>
          <a:p>
            <a:r>
              <a:rPr lang="en-IN" b="1" dirty="0" err="1" smtClean="0"/>
              <a:t>Src</a:t>
            </a:r>
            <a:endParaRPr lang="en-IN" b="1" dirty="0" smtClean="0"/>
          </a:p>
          <a:p>
            <a:r>
              <a:rPr lang="en-IN" dirty="0" smtClean="0"/>
              <a:t>Specifies the path and file name of a script file to load.</a:t>
            </a:r>
          </a:p>
          <a:p>
            <a:r>
              <a:rPr lang="en-IN" dirty="0" smtClean="0"/>
              <a:t>When this attribute is used, any other code in the declaration block is </a:t>
            </a:r>
            <a:r>
              <a:rPr lang="en-IN" dirty="0" err="1" smtClean="0"/>
              <a:t>ignored.Remarks</a:t>
            </a:r>
            <a:endParaRPr lang="en-IN" dirty="0" smtClean="0"/>
          </a:p>
          <a:p>
            <a:r>
              <a:rPr lang="en-IN" dirty="0" smtClean="0"/>
              <a:t>Code declaration blocks are defined using &lt;script&gt; tags that contain a </a:t>
            </a:r>
            <a:r>
              <a:rPr lang="en-IN" dirty="0" err="1" smtClean="0"/>
              <a:t>runat</a:t>
            </a:r>
            <a:r>
              <a:rPr lang="en-IN" dirty="0" smtClean="0"/>
              <a:t> attribute value set to "server". </a:t>
            </a:r>
          </a:p>
          <a:p>
            <a:r>
              <a:rPr lang="en-IN" dirty="0" smtClean="0"/>
              <a:t>The &lt;script&gt; element can optionally use </a:t>
            </a:r>
            <a:r>
              <a:rPr lang="en-IN" dirty="0" err="1" smtClean="0"/>
              <a:t>alanguage</a:t>
            </a:r>
            <a:r>
              <a:rPr lang="en-IN" dirty="0" smtClean="0"/>
              <a:t> attribute to specify the language of its inner code. If none is specified, ASP.NET defaults to the language configured for the base page or user control (controlled using the @ Page and @ Control directives).</a:t>
            </a:r>
          </a:p>
          <a:p>
            <a:r>
              <a:rPr lang="en-IN" dirty="0" smtClean="0"/>
              <a:t>You can also use the &lt;script&gt; element to specify an external script file by using the </a:t>
            </a:r>
            <a:r>
              <a:rPr lang="en-IN" dirty="0" err="1" smtClean="0"/>
              <a:t>src</a:t>
            </a:r>
            <a:r>
              <a:rPr lang="en-IN" dirty="0" smtClean="0"/>
              <a:t> attribute. When you define the </a:t>
            </a:r>
            <a:r>
              <a:rPr lang="en-IN" dirty="0" err="1" smtClean="0"/>
              <a:t>src</a:t>
            </a:r>
            <a:r>
              <a:rPr lang="en-IN" dirty="0" smtClean="0"/>
              <a:t> attribute, all content between the opening and closing tags of the &lt;script&gt; element is ignored. In this case, use a closing slash at the end of the opening tag. For example, &lt;script </a:t>
            </a:r>
            <a:r>
              <a:rPr lang="en-IN" dirty="0" err="1" smtClean="0"/>
              <a:t>runat</a:t>
            </a:r>
            <a:r>
              <a:rPr lang="en-IN" dirty="0" smtClean="0"/>
              <a:t>="server" </a:t>
            </a:r>
            <a:r>
              <a:rPr lang="en-IN" dirty="0" err="1" smtClean="0"/>
              <a:t>src</a:t>
            </a:r>
            <a:r>
              <a:rPr lang="en-IN" dirty="0" smtClean="0"/>
              <a:t>="</a:t>
            </a:r>
            <a:r>
              <a:rPr lang="en-IN" dirty="0" err="1" smtClean="0"/>
              <a:t>myFile.cs</a:t>
            </a:r>
            <a:r>
              <a:rPr lang="en-IN" dirty="0" smtClean="0"/>
              <a:t>" /&gt;.</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Defines inline code or inline expressions that execute when the page is rendered.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 There are two styles: </a:t>
            </a:r>
          </a:p>
          <a:p>
            <a:pPr>
              <a:buFont typeface="Arial" pitchFamily="34" charset="0"/>
              <a:buChar char="•"/>
            </a:pPr>
            <a:r>
              <a:rPr lang="en-IN" sz="1200" b="0" i="0" kern="1200" dirty="0" smtClean="0">
                <a:solidFill>
                  <a:schemeClr val="tx1"/>
                </a:solidFill>
                <a:latin typeface="+mn-lt"/>
                <a:ea typeface="+mn-ea"/>
                <a:cs typeface="+mn-cs"/>
              </a:rPr>
              <a:t>inline code </a:t>
            </a:r>
          </a:p>
          <a:p>
            <a:pPr>
              <a:buFont typeface="Arial" pitchFamily="34" charset="0"/>
              <a:buChar char="•"/>
            </a:pPr>
            <a:r>
              <a:rPr lang="en-IN" sz="1200" b="0" i="0" kern="1200" dirty="0" smtClean="0">
                <a:solidFill>
                  <a:schemeClr val="tx1"/>
                </a:solidFill>
                <a:latin typeface="+mn-lt"/>
                <a:ea typeface="+mn-ea"/>
                <a:cs typeface="+mn-cs"/>
              </a:rPr>
              <a:t>inline expressions.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Use inline code to define self-contained code blocks or control flow blocks.</a:t>
            </a:r>
          </a:p>
          <a:p>
            <a:pPr rtl="0"/>
            <a:r>
              <a:rPr lang="en-IN" sz="1200" b="0" i="0" kern="1200" dirty="0" smtClean="0">
                <a:solidFill>
                  <a:schemeClr val="tx1"/>
                </a:solidFill>
                <a:latin typeface="+mn-lt"/>
                <a:ea typeface="+mn-ea"/>
                <a:cs typeface="+mn-cs"/>
              </a:rPr>
              <a:t>&lt;% inline code %&gt; </a:t>
            </a:r>
          </a:p>
          <a:p>
            <a:endParaRPr lang="en-IN"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Use inline expressions as a shortcut for calling the </a:t>
            </a:r>
            <a:r>
              <a:rPr lang="en-IN" sz="1200" b="0" i="0" u="none" strike="noStrike" kern="1200" dirty="0" err="1" smtClean="0">
                <a:solidFill>
                  <a:schemeClr val="tx1"/>
                </a:solidFill>
                <a:latin typeface="+mn-lt"/>
                <a:ea typeface="+mn-ea"/>
                <a:cs typeface="+mn-cs"/>
                <a:hlinkClick r:id="rId3"/>
              </a:rPr>
              <a:t>HttpResponse.Write</a:t>
            </a:r>
            <a:r>
              <a:rPr lang="en-IN" sz="1200" b="0" i="0" kern="1200" dirty="0" smtClean="0">
                <a:solidFill>
                  <a:schemeClr val="tx1"/>
                </a:solidFill>
                <a:latin typeface="+mn-lt"/>
                <a:ea typeface="+mn-ea"/>
                <a:cs typeface="+mn-cs"/>
              </a:rPr>
              <a:t> method.</a:t>
            </a:r>
          </a:p>
          <a:p>
            <a:pPr rtl="0"/>
            <a:r>
              <a:rPr lang="en-IN" sz="1200" b="0" i="0" kern="1200" dirty="0" smtClean="0">
                <a:solidFill>
                  <a:schemeClr val="tx1"/>
                </a:solidFill>
                <a:latin typeface="+mn-lt"/>
                <a:ea typeface="+mn-ea"/>
                <a:cs typeface="+mn-cs"/>
              </a:rPr>
              <a:t>&lt;%=inline expression %&gt; </a:t>
            </a:r>
          </a:p>
          <a:p>
            <a:pPr rtl="0"/>
            <a:endParaRPr lang="en-US" sz="1200" b="0" i="0" kern="1200" dirty="0" smtClean="0">
              <a:solidFill>
                <a:schemeClr val="tx1"/>
              </a:solidFill>
              <a:latin typeface="+mn-lt"/>
              <a:ea typeface="+mn-ea"/>
              <a:cs typeface="+mn-cs"/>
            </a:endParaRPr>
          </a:p>
          <a:p>
            <a:pPr rtl="0"/>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 compilation error occurs if you try to include the character sequence </a:t>
            </a:r>
            <a:r>
              <a:rPr lang="en-IN" sz="1200" b="1" i="0" kern="1200" dirty="0" smtClean="0">
                <a:solidFill>
                  <a:schemeClr val="tx1"/>
                </a:solidFill>
                <a:latin typeface="+mn-lt"/>
                <a:ea typeface="+mn-ea"/>
                <a:cs typeface="+mn-cs"/>
              </a:rPr>
              <a:t>%&gt;</a:t>
            </a:r>
            <a:r>
              <a:rPr lang="en-IN" sz="1200" b="0" i="0" kern="1200" dirty="0" smtClean="0">
                <a:solidFill>
                  <a:schemeClr val="tx1"/>
                </a:solidFill>
                <a:latin typeface="+mn-lt"/>
                <a:ea typeface="+mn-ea"/>
                <a:cs typeface="+mn-cs"/>
              </a:rPr>
              <a:t> anywhere inside a code render block.</a:t>
            </a:r>
          </a:p>
          <a:p>
            <a:r>
              <a:rPr lang="en-IN" sz="1200" b="0" i="0" kern="1200" dirty="0" smtClean="0">
                <a:solidFill>
                  <a:schemeClr val="tx1"/>
                </a:solidFill>
                <a:latin typeface="+mn-lt"/>
                <a:ea typeface="+mn-ea"/>
                <a:cs typeface="+mn-cs"/>
              </a:rPr>
              <a:t>That sequence can only be used to close the code render block.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For example, the following code fragment will cause an error:</a:t>
            </a:r>
          </a:p>
          <a:p>
            <a:pPr rtl="0"/>
            <a:r>
              <a:rPr lang="en-IN" sz="1200" b="0" i="0" kern="1200" dirty="0" smtClean="0">
                <a:solidFill>
                  <a:schemeClr val="tx1"/>
                </a:solidFill>
                <a:latin typeface="+mn-lt"/>
                <a:ea typeface="+mn-ea"/>
                <a:cs typeface="+mn-cs"/>
              </a:rPr>
              <a:t>&lt;%@ page language="C#" %&gt; &lt;% </a:t>
            </a: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 %&gt;"); %&gt;</a:t>
            </a:r>
          </a:p>
          <a:p>
            <a:pPr rtl="0"/>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To work around this error, you can build a string containing the sequence of characters, as in the following example.</a:t>
            </a:r>
            <a:endParaRPr lang="en-IN" sz="1200" b="1" i="0" u="none" strike="noStrike" kern="1200" dirty="0" smtClean="0">
              <a:solidFill>
                <a:schemeClr val="tx1"/>
              </a:solidFill>
              <a:latin typeface="+mn-lt"/>
              <a:ea typeface="+mn-ea"/>
              <a:cs typeface="+mn-cs"/>
            </a:endParaRPr>
          </a:p>
          <a:p>
            <a:pPr rtl="0"/>
            <a:r>
              <a:rPr lang="en-IN" sz="1200" b="0" i="0" kern="1200" dirty="0" smtClean="0">
                <a:solidFill>
                  <a:schemeClr val="tx1"/>
                </a:solidFill>
                <a:latin typeface="+mn-lt"/>
                <a:ea typeface="+mn-ea"/>
                <a:cs typeface="+mn-cs"/>
              </a:rPr>
              <a:t>&lt;%@ page language="C#" %&gt; &lt;% String s = "%" + "&gt;"; </a:t>
            </a:r>
            <a:r>
              <a:rPr lang="en-IN" sz="1200" b="0" i="0" kern="1200" dirty="0" err="1" smtClean="0">
                <a:solidFill>
                  <a:schemeClr val="tx1"/>
                </a:solidFill>
                <a:latin typeface="+mn-lt"/>
                <a:ea typeface="+mn-ea"/>
                <a:cs typeface="+mn-cs"/>
              </a:rPr>
              <a:t>Response.Write</a:t>
            </a:r>
            <a:r>
              <a:rPr lang="en-IN" sz="1200" b="0" i="0" kern="1200" dirty="0" smtClean="0">
                <a:solidFill>
                  <a:schemeClr val="tx1"/>
                </a:solidFill>
                <a:latin typeface="+mn-lt"/>
                <a:ea typeface="+mn-ea"/>
                <a:cs typeface="+mn-cs"/>
              </a:rPr>
              <a:t>(s); %&gt; </a:t>
            </a:r>
          </a:p>
          <a:p>
            <a:endParaRPr lang="en-IN" b="1" dirty="0" smtClean="0"/>
          </a:p>
          <a:p>
            <a:endParaRPr lang="en-IN" b="1" dirty="0" smtClean="0"/>
          </a:p>
          <a:p>
            <a:r>
              <a:rPr lang="en-IN" dirty="0" smtClean="0"/>
              <a:t>Unlike Active Server Pages (ASP), in ASP.NET it is invalid to declare a function or subroutine within a code render block (between &lt;% and%&gt; tags).</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Example</a:t>
            </a:r>
          </a:p>
          <a:p>
            <a:r>
              <a:rPr lang="en-IN" sz="1200" b="0" i="0" kern="1200" dirty="0" smtClean="0">
                <a:solidFill>
                  <a:schemeClr val="tx1"/>
                </a:solidFill>
                <a:latin typeface="+mn-lt"/>
                <a:ea typeface="+mn-ea"/>
                <a:cs typeface="+mn-cs"/>
              </a:rPr>
              <a:t>The following example shows how you can use the render blocks to display the same HTML text in a number of different font sizes.</a:t>
            </a:r>
          </a:p>
          <a:p>
            <a:pPr rtl="0"/>
            <a:r>
              <a:rPr lang="en-IN" sz="1200" b="0" i="0" kern="1200" dirty="0" smtClean="0">
                <a:solidFill>
                  <a:schemeClr val="tx1"/>
                </a:solidFill>
                <a:latin typeface="+mn-lt"/>
                <a:ea typeface="+mn-ea"/>
                <a:cs typeface="+mn-cs"/>
              </a:rPr>
              <a:t>&lt;% for (</a:t>
            </a:r>
            <a:r>
              <a:rPr lang="en-IN" sz="1200" b="0" i="0" kern="1200" dirty="0" err="1" smtClean="0">
                <a:solidFill>
                  <a:schemeClr val="tx1"/>
                </a:solidFill>
                <a:latin typeface="+mn-lt"/>
                <a:ea typeface="+mn-ea"/>
                <a:cs typeface="+mn-cs"/>
              </a:rPr>
              <a:t>int</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i</a:t>
            </a:r>
            <a:r>
              <a:rPr lang="en-IN" sz="1200" b="0" i="0" kern="1200" dirty="0" smtClean="0">
                <a:solidFill>
                  <a:schemeClr val="tx1"/>
                </a:solidFill>
                <a:latin typeface="+mn-lt"/>
                <a:ea typeface="+mn-ea"/>
                <a:cs typeface="+mn-cs"/>
              </a:rPr>
              <a:t>=0; </a:t>
            </a:r>
            <a:r>
              <a:rPr lang="en-IN" sz="1200" b="0" i="0" kern="1200" dirty="0" err="1" smtClean="0">
                <a:solidFill>
                  <a:schemeClr val="tx1"/>
                </a:solidFill>
                <a:latin typeface="+mn-lt"/>
                <a:ea typeface="+mn-ea"/>
                <a:cs typeface="+mn-cs"/>
              </a:rPr>
              <a:t>i</a:t>
            </a:r>
            <a:r>
              <a:rPr lang="en-IN" sz="1200" b="0" i="0" kern="1200" dirty="0" smtClean="0">
                <a:solidFill>
                  <a:schemeClr val="tx1"/>
                </a:solidFill>
                <a:latin typeface="+mn-lt"/>
                <a:ea typeface="+mn-ea"/>
                <a:cs typeface="+mn-cs"/>
              </a:rPr>
              <a:t>&lt;10; </a:t>
            </a:r>
            <a:r>
              <a:rPr lang="en-IN" sz="1200" b="0" i="0" kern="1200" dirty="0" err="1" smtClean="0">
                <a:solidFill>
                  <a:schemeClr val="tx1"/>
                </a:solidFill>
                <a:latin typeface="+mn-lt"/>
                <a:ea typeface="+mn-ea"/>
                <a:cs typeface="+mn-cs"/>
              </a:rPr>
              <a:t>i</a:t>
            </a:r>
            <a:r>
              <a:rPr lang="en-IN" sz="1200" b="0" i="0" kern="1200" dirty="0" smtClean="0">
                <a:solidFill>
                  <a:schemeClr val="tx1"/>
                </a:solidFill>
                <a:latin typeface="+mn-lt"/>
                <a:ea typeface="+mn-ea"/>
                <a:cs typeface="+mn-cs"/>
              </a:rPr>
              <a:t>++) { %&gt; &lt;font size="&lt;%=</a:t>
            </a:r>
            <a:r>
              <a:rPr lang="en-IN" sz="1200" b="0" i="0" kern="1200" dirty="0" err="1" smtClean="0">
                <a:solidFill>
                  <a:schemeClr val="tx1"/>
                </a:solidFill>
                <a:latin typeface="+mn-lt"/>
                <a:ea typeface="+mn-ea"/>
                <a:cs typeface="+mn-cs"/>
              </a:rPr>
              <a:t>i</a:t>
            </a:r>
            <a:r>
              <a:rPr lang="en-IN" sz="1200" b="0" i="0" kern="1200" dirty="0" smtClean="0">
                <a:solidFill>
                  <a:schemeClr val="tx1"/>
                </a:solidFill>
                <a:latin typeface="+mn-lt"/>
                <a:ea typeface="+mn-ea"/>
                <a:cs typeface="+mn-cs"/>
              </a:rPr>
              <a:t> %&gt;"&gt; Hello World! &lt;/font&gt; &lt;% } %&gt;</a:t>
            </a:r>
            <a:endParaRPr lang="en-IN"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ASP.NET supports a little known feature called “server-side comments” that you can use to completely disable code/controls/html in a page.  Server-side comments in ASP.NET are delimited using a &lt;%-- --%&gt; syntax.  For example:</a:t>
            </a:r>
          </a:p>
          <a:p>
            <a:r>
              <a:rPr lang="en-IN" sz="1200" b="0" i="0" kern="1200" dirty="0" smtClean="0">
                <a:solidFill>
                  <a:schemeClr val="tx1"/>
                </a:solidFill>
                <a:latin typeface="+mn-lt"/>
                <a:ea typeface="+mn-ea"/>
                <a:cs typeface="+mn-cs"/>
              </a:rPr>
              <a:t> </a:t>
            </a:r>
          </a:p>
          <a:p>
            <a:r>
              <a:rPr lang="en-IN" sz="1200" b="0" i="0" kern="1200" dirty="0" smtClean="0">
                <a:solidFill>
                  <a:schemeClr val="tx1"/>
                </a:solidFill>
                <a:latin typeface="+mn-lt"/>
                <a:ea typeface="+mn-ea"/>
                <a:cs typeface="+mn-cs"/>
              </a:rPr>
              <a:t>        &lt;%--</a:t>
            </a:r>
          </a:p>
          <a:p>
            <a:r>
              <a:rPr lang="en-IN" sz="1200" b="0" i="0" kern="1200" dirty="0" smtClean="0">
                <a:solidFill>
                  <a:schemeClr val="tx1"/>
                </a:solidFill>
                <a:latin typeface="+mn-lt"/>
                <a:ea typeface="+mn-ea"/>
                <a:cs typeface="+mn-cs"/>
              </a:rPr>
              <a:t>            Commented out HTML/CODE/</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Anything with</a:t>
            </a:r>
          </a:p>
          <a:p>
            <a:r>
              <a:rPr lang="en-IN" sz="1200" b="0" i="0" kern="1200" dirty="0" smtClean="0">
                <a:solidFill>
                  <a:schemeClr val="tx1"/>
                </a:solidFill>
                <a:latin typeface="+mn-lt"/>
                <a:ea typeface="+mn-ea"/>
                <a:cs typeface="+mn-cs"/>
              </a:rPr>
              <a:t>            this block will not be parsed/handled by ASP.NET.</a:t>
            </a:r>
          </a:p>
          <a:p>
            <a:r>
              <a:rPr lang="en-IN" sz="1200" b="0" i="0" kern="1200" dirty="0" smtClean="0">
                <a:solidFill>
                  <a:schemeClr val="tx1"/>
                </a:solidFill>
                <a:latin typeface="+mn-lt"/>
                <a:ea typeface="+mn-ea"/>
                <a:cs typeface="+mn-cs"/>
              </a:rPr>
              <a:t>       </a:t>
            </a:r>
          </a:p>
          <a:p>
            <a:r>
              <a:rPr lang="en-IN" sz="1200" b="0" i="0" kern="1200" dirty="0" smtClean="0">
                <a:solidFill>
                  <a:schemeClr val="tx1"/>
                </a:solidFill>
                <a:latin typeface="+mn-lt"/>
                <a:ea typeface="+mn-ea"/>
                <a:cs typeface="+mn-cs"/>
              </a:rPr>
              <a:t>            &lt;</a:t>
            </a:r>
            <a:r>
              <a:rPr lang="en-IN" sz="1200" b="0" i="0" kern="1200" dirty="0" err="1" smtClean="0">
                <a:solidFill>
                  <a:schemeClr val="tx1"/>
                </a:solidFill>
                <a:latin typeface="+mn-lt"/>
                <a:ea typeface="+mn-ea"/>
                <a:cs typeface="+mn-cs"/>
              </a:rPr>
              <a:t>asp:Calendar</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runat</a:t>
            </a:r>
            <a:r>
              <a:rPr lang="en-IN" sz="1200" b="0" i="0" kern="1200" dirty="0" smtClean="0">
                <a:solidFill>
                  <a:schemeClr val="tx1"/>
                </a:solidFill>
                <a:latin typeface="+mn-lt"/>
                <a:ea typeface="+mn-ea"/>
                <a:cs typeface="+mn-cs"/>
              </a:rPr>
              <a:t>="server"&gt;&lt;/</a:t>
            </a:r>
            <a:r>
              <a:rPr lang="en-IN" sz="1200" b="0" i="0" kern="1200" dirty="0" err="1" smtClean="0">
                <a:solidFill>
                  <a:schemeClr val="tx1"/>
                </a:solidFill>
                <a:latin typeface="+mn-lt"/>
                <a:ea typeface="+mn-ea"/>
                <a:cs typeface="+mn-cs"/>
              </a:rPr>
              <a:t>asp:Calendar</a:t>
            </a:r>
            <a:r>
              <a:rPr lang="en-IN" sz="1200" b="0" i="0" kern="1200" dirty="0" smtClean="0">
                <a:solidFill>
                  <a:schemeClr val="tx1"/>
                </a:solidFill>
                <a:latin typeface="+mn-lt"/>
                <a:ea typeface="+mn-ea"/>
                <a:cs typeface="+mn-cs"/>
              </a:rPr>
              <a:t>&gt; </a:t>
            </a:r>
          </a:p>
          <a:p>
            <a:r>
              <a:rPr lang="en-IN" sz="1200" b="0" i="0" kern="1200" dirty="0" smtClean="0">
                <a:solidFill>
                  <a:schemeClr val="tx1"/>
                </a:solidFill>
                <a:latin typeface="+mn-lt"/>
                <a:ea typeface="+mn-ea"/>
                <a:cs typeface="+mn-cs"/>
              </a:rPr>
              <a:t> </a:t>
            </a:r>
          </a:p>
          <a:p>
            <a:r>
              <a:rPr lang="en-IN" sz="1200" b="0" i="0" kern="1200" dirty="0" smtClean="0">
                <a:solidFill>
                  <a:schemeClr val="tx1"/>
                </a:solidFill>
                <a:latin typeface="+mn-lt"/>
                <a:ea typeface="+mn-ea"/>
                <a:cs typeface="+mn-cs"/>
              </a:rPr>
              <a:t>            &lt;%# </a:t>
            </a:r>
            <a:r>
              <a:rPr lang="en-IN" sz="1200" b="0" i="0" kern="1200" dirty="0" err="1" smtClean="0">
                <a:solidFill>
                  <a:schemeClr val="tx1"/>
                </a:solidFill>
                <a:latin typeface="+mn-lt"/>
                <a:ea typeface="+mn-ea"/>
                <a:cs typeface="+mn-cs"/>
              </a:rPr>
              <a:t>Eval</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SomeProperty</a:t>
            </a:r>
            <a:r>
              <a:rPr lang="en-IN" sz="1200" b="0" i="0" kern="1200" dirty="0" smtClean="0">
                <a:solidFill>
                  <a:schemeClr val="tx1"/>
                </a:solidFill>
                <a:latin typeface="+mn-lt"/>
                <a:ea typeface="+mn-ea"/>
                <a:cs typeface="+mn-cs"/>
              </a:rPr>
              <a:t>”) %&gt;     </a:t>
            </a:r>
          </a:p>
          <a:p>
            <a:r>
              <a:rPr lang="en-IN" sz="1200" b="0" i="0" kern="1200" dirty="0" smtClean="0">
                <a:solidFill>
                  <a:schemeClr val="tx1"/>
                </a:solidFill>
                <a:latin typeface="+mn-lt"/>
                <a:ea typeface="+mn-ea"/>
                <a:cs typeface="+mn-cs"/>
              </a:rPr>
              <a:t>        --%&gt;</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ASP.NET page framework includes a number of built-in server controls that are designed to provide a more structured programming model for the Web. </a:t>
            </a:r>
          </a:p>
          <a:p>
            <a:r>
              <a:rPr lang="en-IN" sz="1200" b="0" i="0" kern="1200" dirty="0" smtClean="0">
                <a:solidFill>
                  <a:schemeClr val="tx1"/>
                </a:solidFill>
                <a:latin typeface="+mn-lt"/>
                <a:ea typeface="+mn-ea"/>
                <a:cs typeface="+mn-cs"/>
              </a:rPr>
              <a:t>These controls provide the following features:</a:t>
            </a:r>
          </a:p>
          <a:p>
            <a:pPr>
              <a:buFont typeface="Arial" pitchFamily="34" charset="0"/>
              <a:buChar char="•"/>
            </a:pPr>
            <a:r>
              <a:rPr lang="en-IN" sz="1200" b="0" i="0" kern="1200" dirty="0" smtClean="0">
                <a:solidFill>
                  <a:schemeClr val="tx1"/>
                </a:solidFill>
                <a:latin typeface="+mn-lt"/>
                <a:ea typeface="+mn-ea"/>
                <a:cs typeface="+mn-cs"/>
              </a:rPr>
              <a:t>Automatic state management.</a:t>
            </a:r>
          </a:p>
          <a:p>
            <a:pPr>
              <a:buFont typeface="Arial" pitchFamily="34" charset="0"/>
              <a:buChar char="•"/>
            </a:pPr>
            <a:r>
              <a:rPr lang="en-IN" sz="1200" b="0" i="0" kern="1200" dirty="0" smtClean="0">
                <a:solidFill>
                  <a:schemeClr val="tx1"/>
                </a:solidFill>
                <a:latin typeface="+mn-lt"/>
                <a:ea typeface="+mn-ea"/>
                <a:cs typeface="+mn-cs"/>
              </a:rPr>
              <a:t>Simple access to object values without having to use the </a:t>
            </a:r>
            <a:r>
              <a:rPr lang="en-IN" sz="1200" b="1" i="0" kern="1200" dirty="0" smtClean="0">
                <a:solidFill>
                  <a:schemeClr val="tx1"/>
                </a:solidFill>
                <a:latin typeface="+mn-lt"/>
                <a:ea typeface="+mn-ea"/>
                <a:cs typeface="+mn-cs"/>
              </a:rPr>
              <a:t>Request</a:t>
            </a:r>
            <a:r>
              <a:rPr lang="en-IN" sz="1200" b="0" i="0" kern="1200" dirty="0" smtClean="0">
                <a:solidFill>
                  <a:schemeClr val="tx1"/>
                </a:solidFill>
                <a:latin typeface="+mn-lt"/>
                <a:ea typeface="+mn-ea"/>
                <a:cs typeface="+mn-cs"/>
              </a:rPr>
              <a:t> object.</a:t>
            </a:r>
          </a:p>
          <a:p>
            <a:pPr>
              <a:buFont typeface="Arial" pitchFamily="34" charset="0"/>
              <a:buChar char="•"/>
            </a:pPr>
            <a:r>
              <a:rPr lang="en-IN" sz="1200" b="0" i="0" kern="1200" dirty="0" smtClean="0">
                <a:solidFill>
                  <a:schemeClr val="tx1"/>
                </a:solidFill>
                <a:latin typeface="+mn-lt"/>
                <a:ea typeface="+mn-ea"/>
                <a:cs typeface="+mn-cs"/>
              </a:rPr>
              <a:t>Ability to react to events in server-side code to create applications that are better structured.</a:t>
            </a:r>
          </a:p>
          <a:p>
            <a:pPr>
              <a:buFont typeface="Arial" pitchFamily="34" charset="0"/>
              <a:buChar char="•"/>
            </a:pPr>
            <a:r>
              <a:rPr lang="en-IN" sz="1200" b="0" i="0" kern="1200" dirty="0" smtClean="0">
                <a:solidFill>
                  <a:schemeClr val="tx1"/>
                </a:solidFill>
                <a:latin typeface="+mn-lt"/>
                <a:ea typeface="+mn-ea"/>
                <a:cs typeface="+mn-cs"/>
              </a:rPr>
              <a:t>Common approach to building user interfaces for Web pages.</a:t>
            </a:r>
          </a:p>
          <a:p>
            <a:pPr>
              <a:buFont typeface="Arial" pitchFamily="34" charset="0"/>
              <a:buChar char="•"/>
            </a:pPr>
            <a:r>
              <a:rPr lang="en-IN" sz="1200" b="0" i="0" kern="1200" dirty="0" smtClean="0">
                <a:solidFill>
                  <a:schemeClr val="tx1"/>
                </a:solidFill>
                <a:latin typeface="+mn-lt"/>
                <a:ea typeface="+mn-ea"/>
                <a:cs typeface="+mn-cs"/>
              </a:rPr>
              <a:t>Output is automatically customized based on the capabilities of the browser.</a:t>
            </a:r>
          </a:p>
          <a:p>
            <a:pPr>
              <a:buFont typeface="Arial" pitchFamily="34" charset="0"/>
              <a:buChar char="•"/>
            </a:pP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Advantages of using HTML Server Controls</a:t>
            </a:r>
          </a:p>
          <a:p>
            <a:r>
              <a:rPr lang="en-IN" sz="1200" b="0" i="0" kern="1200" dirty="0" smtClean="0">
                <a:solidFill>
                  <a:schemeClr val="tx1"/>
                </a:solidFill>
                <a:latin typeface="+mn-lt"/>
                <a:ea typeface="+mn-ea"/>
                <a:cs typeface="+mn-cs"/>
              </a:rPr>
              <a:t>Although </a:t>
            </a:r>
            <a:r>
              <a:rPr lang="en-IN" sz="1200" b="0" i="0" kern="1200" dirty="0" err="1" smtClean="0">
                <a:solidFill>
                  <a:schemeClr val="tx1"/>
                </a:solidFill>
                <a:latin typeface="+mn-lt"/>
                <a:ea typeface="+mn-ea"/>
                <a:cs typeface="+mn-cs"/>
              </a:rPr>
              <a:t>ASP.Net</a:t>
            </a:r>
            <a:r>
              <a:rPr lang="en-IN" sz="1200" b="0" i="0" kern="1200" dirty="0" smtClean="0">
                <a:solidFill>
                  <a:schemeClr val="tx1"/>
                </a:solidFill>
                <a:latin typeface="+mn-lt"/>
                <a:ea typeface="+mn-ea"/>
                <a:cs typeface="+mn-cs"/>
              </a:rPr>
              <a:t> server controls can perform every job accomplished by the HTML server controls, the later controls are useful in the following cases:</a:t>
            </a:r>
          </a:p>
          <a:p>
            <a:pPr lvl="1">
              <a:buFont typeface="Arial" pitchFamily="34" charset="0"/>
              <a:buChar char="•"/>
            </a:pPr>
            <a:r>
              <a:rPr lang="en-IN" sz="1200" b="0" i="0" kern="1200" dirty="0" smtClean="0">
                <a:solidFill>
                  <a:schemeClr val="tx1"/>
                </a:solidFill>
                <a:latin typeface="+mn-lt"/>
                <a:ea typeface="+mn-ea"/>
                <a:cs typeface="+mn-cs"/>
              </a:rPr>
              <a:t>Using static tables for layout purposes</a:t>
            </a:r>
          </a:p>
          <a:p>
            <a:pPr lvl="1">
              <a:buFont typeface="Arial" pitchFamily="34" charset="0"/>
              <a:buChar char="•"/>
            </a:pPr>
            <a:r>
              <a:rPr lang="en-IN" sz="1200" b="0" i="0" kern="1200" dirty="0" smtClean="0">
                <a:solidFill>
                  <a:schemeClr val="tx1"/>
                </a:solidFill>
                <a:latin typeface="+mn-lt"/>
                <a:ea typeface="+mn-ea"/>
                <a:cs typeface="+mn-cs"/>
              </a:rPr>
              <a:t>Converting a HTML page to run under </a:t>
            </a:r>
            <a:r>
              <a:rPr lang="en-IN" sz="1200" b="0" i="0" kern="1200" dirty="0" err="1" smtClean="0">
                <a:solidFill>
                  <a:schemeClr val="tx1"/>
                </a:solidFill>
                <a:latin typeface="+mn-lt"/>
                <a:ea typeface="+mn-ea"/>
                <a:cs typeface="+mn-cs"/>
              </a:rPr>
              <a:t>ASP.Net</a:t>
            </a:r>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The following table describes the HTML server controls:</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dirty="0" err="1" smtClean="0"/>
              <a:t>HtmlHead</a:t>
            </a:r>
            <a:r>
              <a:rPr lang="en-IN" dirty="0" smtClean="0"/>
              <a:t>		&lt;head&gt;element</a:t>
            </a:r>
          </a:p>
          <a:p>
            <a:r>
              <a:rPr lang="en-IN" dirty="0" err="1" smtClean="0"/>
              <a:t>HtmlInputButton</a:t>
            </a:r>
            <a:r>
              <a:rPr lang="en-IN" dirty="0" smtClean="0"/>
              <a:t>	&lt;input type=</a:t>
            </a:r>
            <a:r>
              <a:rPr lang="en-IN" dirty="0" err="1" smtClean="0"/>
              <a:t>button|submit|reset</a:t>
            </a:r>
            <a:r>
              <a:rPr lang="en-IN" dirty="0" smtClean="0"/>
              <a:t>&gt;</a:t>
            </a:r>
          </a:p>
          <a:p>
            <a:r>
              <a:rPr lang="en-IN" dirty="0" err="1" smtClean="0"/>
              <a:t>HtmlInputCheckbox</a:t>
            </a:r>
            <a:r>
              <a:rPr lang="en-IN" dirty="0" smtClean="0"/>
              <a:t>	&lt;input type=checkbox&gt;</a:t>
            </a:r>
          </a:p>
          <a:p>
            <a:r>
              <a:rPr lang="en-IN" dirty="0" err="1" smtClean="0"/>
              <a:t>HtmlInputFile</a:t>
            </a:r>
            <a:r>
              <a:rPr lang="en-IN" dirty="0" smtClean="0"/>
              <a:t>		&lt;input type = file&gt;</a:t>
            </a:r>
          </a:p>
          <a:p>
            <a:r>
              <a:rPr lang="en-IN" dirty="0" err="1" smtClean="0"/>
              <a:t>HtmlInputHidden</a:t>
            </a:r>
            <a:r>
              <a:rPr lang="en-IN" dirty="0" smtClean="0"/>
              <a:t>	&lt;input type = hidden&gt;</a:t>
            </a:r>
          </a:p>
          <a:p>
            <a:r>
              <a:rPr lang="en-IN" dirty="0" err="1" smtClean="0"/>
              <a:t>HtmlInputImage</a:t>
            </a:r>
            <a:r>
              <a:rPr lang="en-IN" dirty="0" smtClean="0"/>
              <a:t>	&lt;input type = image&gt;</a:t>
            </a:r>
          </a:p>
          <a:p>
            <a:r>
              <a:rPr lang="en-IN" dirty="0" err="1" smtClean="0"/>
              <a:t>HtmlInputPassword</a:t>
            </a:r>
            <a:r>
              <a:rPr lang="en-IN" dirty="0" smtClean="0"/>
              <a:t>	&lt;input type = password&gt;</a:t>
            </a:r>
          </a:p>
          <a:p>
            <a:r>
              <a:rPr lang="en-IN" dirty="0" err="1" smtClean="0"/>
              <a:t>HtmlInputRadioButton</a:t>
            </a:r>
            <a:r>
              <a:rPr lang="en-IN" dirty="0" smtClean="0"/>
              <a:t>	&lt;input type = radio&gt;</a:t>
            </a:r>
          </a:p>
          <a:p>
            <a:r>
              <a:rPr lang="en-IN" dirty="0" err="1" smtClean="0"/>
              <a:t>HtmlInputReset</a:t>
            </a:r>
            <a:r>
              <a:rPr lang="en-IN" dirty="0" smtClean="0"/>
              <a:t>	&lt;input type = reset&gt;</a:t>
            </a:r>
          </a:p>
          <a:p>
            <a:r>
              <a:rPr lang="en-IN" dirty="0" err="1" smtClean="0"/>
              <a:t>HtmlText</a:t>
            </a:r>
            <a:r>
              <a:rPr lang="en-IN" dirty="0" smtClean="0"/>
              <a:t>		&lt;input type = </a:t>
            </a:r>
            <a:r>
              <a:rPr lang="en-IN" dirty="0" err="1" smtClean="0"/>
              <a:t>text|password</a:t>
            </a:r>
            <a:r>
              <a:rPr lang="en-IN" dirty="0" smtClean="0"/>
              <a:t>&gt;</a:t>
            </a:r>
          </a:p>
          <a:p>
            <a:r>
              <a:rPr lang="en-IN" dirty="0" err="1" smtClean="0"/>
              <a:t>HtmlImage</a:t>
            </a:r>
            <a:r>
              <a:rPr lang="en-IN" dirty="0" smtClean="0"/>
              <a:t>		&lt;</a:t>
            </a:r>
            <a:r>
              <a:rPr lang="en-IN" dirty="0" err="1" smtClean="0"/>
              <a:t>img</a:t>
            </a:r>
            <a:r>
              <a:rPr lang="en-IN" dirty="0" smtClean="0"/>
              <a:t>&gt; element</a:t>
            </a:r>
          </a:p>
          <a:p>
            <a:r>
              <a:rPr lang="en-IN" dirty="0" err="1" smtClean="0"/>
              <a:t>HtmlLink</a:t>
            </a:r>
            <a:r>
              <a:rPr lang="en-IN" dirty="0" smtClean="0"/>
              <a:t>		&lt;link&gt; element</a:t>
            </a:r>
          </a:p>
          <a:p>
            <a:r>
              <a:rPr lang="en-IN" dirty="0" err="1" smtClean="0"/>
              <a:t>HtmlAnchor</a:t>
            </a:r>
            <a:r>
              <a:rPr lang="en-IN" dirty="0" smtClean="0"/>
              <a:t>		&lt;a&gt; element</a:t>
            </a:r>
          </a:p>
          <a:p>
            <a:r>
              <a:rPr lang="en-IN" dirty="0" err="1" smtClean="0"/>
              <a:t>HtmlButton</a:t>
            </a:r>
            <a:r>
              <a:rPr lang="en-IN" dirty="0" smtClean="0"/>
              <a:t>		&lt;button&gt; element</a:t>
            </a:r>
          </a:p>
          <a:p>
            <a:r>
              <a:rPr lang="en-IN" dirty="0" err="1" smtClean="0"/>
              <a:t>HtmlButton</a:t>
            </a:r>
            <a:r>
              <a:rPr lang="en-IN" dirty="0" smtClean="0"/>
              <a:t>		&lt;button&gt; element</a:t>
            </a:r>
          </a:p>
          <a:p>
            <a:r>
              <a:rPr lang="en-IN" dirty="0" err="1" smtClean="0"/>
              <a:t>HtmlForm</a:t>
            </a:r>
            <a:r>
              <a:rPr lang="en-IN" dirty="0" smtClean="0"/>
              <a:t>		&lt;form&gt; element</a:t>
            </a:r>
          </a:p>
          <a:p>
            <a:r>
              <a:rPr lang="en-IN" dirty="0" err="1" smtClean="0"/>
              <a:t>HtmlTable</a:t>
            </a:r>
            <a:r>
              <a:rPr lang="en-IN" dirty="0" smtClean="0"/>
              <a:t>		&lt;table&gt; element</a:t>
            </a:r>
          </a:p>
          <a:p>
            <a:r>
              <a:rPr lang="en-IN" dirty="0" err="1" smtClean="0"/>
              <a:t>HtmlTableCell</a:t>
            </a:r>
            <a:r>
              <a:rPr lang="en-IN" dirty="0" smtClean="0"/>
              <a:t>		&lt;td&gt; and &lt;</a:t>
            </a:r>
            <a:r>
              <a:rPr lang="en-IN" dirty="0" err="1" smtClean="0"/>
              <a:t>th</a:t>
            </a:r>
            <a:r>
              <a:rPr lang="en-IN" dirty="0" smtClean="0"/>
              <a:t>&gt;</a:t>
            </a:r>
          </a:p>
          <a:p>
            <a:r>
              <a:rPr lang="en-IN" dirty="0" err="1" smtClean="0"/>
              <a:t>HtmlTableRow</a:t>
            </a:r>
            <a:r>
              <a:rPr lang="en-IN" dirty="0" smtClean="0"/>
              <a:t>	&lt;</a:t>
            </a:r>
            <a:r>
              <a:rPr lang="en-IN" dirty="0" err="1" smtClean="0"/>
              <a:t>tr</a:t>
            </a:r>
            <a:r>
              <a:rPr lang="en-IN" dirty="0" smtClean="0"/>
              <a:t>&gt; element</a:t>
            </a:r>
          </a:p>
          <a:p>
            <a:r>
              <a:rPr lang="en-IN" dirty="0" err="1" smtClean="0"/>
              <a:t>HtmlTitle</a:t>
            </a:r>
            <a:r>
              <a:rPr lang="en-IN" dirty="0" smtClean="0"/>
              <a:t>		&lt;title&gt; element</a:t>
            </a:r>
          </a:p>
          <a:p>
            <a:r>
              <a:rPr lang="en-IN" dirty="0" err="1" smtClean="0"/>
              <a:t>HtmlSelect</a:t>
            </a:r>
            <a:r>
              <a:rPr lang="en-IN" dirty="0" smtClean="0"/>
              <a:t>		&lt;select&gt; element</a:t>
            </a:r>
          </a:p>
          <a:p>
            <a:r>
              <a:rPr lang="en-IN" dirty="0" err="1" smtClean="0"/>
              <a:t>HtmlGenericControl</a:t>
            </a:r>
            <a:r>
              <a:rPr lang="en-IN" dirty="0" smtClean="0"/>
              <a:t>	All HTML controls not listed</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err="1" smtClean="0">
                <a:solidFill>
                  <a:schemeClr val="tx1"/>
                </a:solidFill>
                <a:latin typeface="+mn-lt"/>
                <a:ea typeface="+mn-ea"/>
                <a:cs typeface="+mn-cs"/>
              </a:rPr>
              <a:t>AdRotator</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AdRotator</a:t>
            </a:r>
            <a:r>
              <a:rPr lang="en-IN" sz="1200" b="0" i="0" kern="1200" dirty="0" smtClean="0">
                <a:solidFill>
                  <a:schemeClr val="tx1"/>
                </a:solidFill>
                <a:latin typeface="+mn-lt"/>
                <a:ea typeface="+mn-ea"/>
                <a:cs typeface="+mn-cs"/>
              </a:rPr>
              <a:t> control can be used to display graphics that are linked to other pages. The list of graphics to be displayed, and the target links associated with them, is maintained in a data source such as an XML file or database. For more information about the </a:t>
            </a:r>
            <a:r>
              <a:rPr lang="en-IN" sz="1200" b="0" i="0" kern="1200" dirty="0" err="1" smtClean="0">
                <a:solidFill>
                  <a:schemeClr val="tx1"/>
                </a:solidFill>
                <a:latin typeface="+mn-lt"/>
                <a:ea typeface="+mn-ea"/>
                <a:cs typeface="+mn-cs"/>
              </a:rPr>
              <a:t>AdRotator</a:t>
            </a:r>
            <a:r>
              <a:rPr lang="en-IN" sz="1200" b="0" i="0" kern="1200" dirty="0" smtClean="0">
                <a:solidFill>
                  <a:schemeClr val="tx1"/>
                </a:solidFill>
                <a:latin typeface="+mn-lt"/>
                <a:ea typeface="+mn-ea"/>
                <a:cs typeface="+mn-cs"/>
              </a:rPr>
              <a:t> control, see </a:t>
            </a:r>
            <a:r>
              <a:rPr lang="en-IN" sz="1200" b="0" i="0" kern="1200" dirty="0" err="1" smtClean="0">
                <a:solidFill>
                  <a:schemeClr val="tx1"/>
                </a:solidFill>
                <a:latin typeface="+mn-lt"/>
                <a:ea typeface="+mn-ea"/>
                <a:cs typeface="+mn-cs"/>
              </a:rPr>
              <a:t>AdRotator</a:t>
            </a:r>
            <a:r>
              <a:rPr lang="en-IN" sz="1200" b="0" i="0" kern="1200" dirty="0" smtClean="0">
                <a:solidFill>
                  <a:schemeClr val="tx1"/>
                </a:solidFill>
                <a:latin typeface="+mn-lt"/>
                <a:ea typeface="+mn-ea"/>
                <a:cs typeface="+mn-cs"/>
              </a:rPr>
              <a:t> Class in the MSDN Library.</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BulletedList</a:t>
            </a:r>
            <a:r>
              <a:rPr lang="en-IN" sz="1200" b="1" i="0" kern="1200" dirty="0" smtClean="0">
                <a:solidFill>
                  <a:schemeClr val="tx1"/>
                </a:solidFill>
                <a:latin typeface="+mn-lt"/>
                <a:ea typeface="+mn-ea"/>
                <a:cs typeface="+mn-cs"/>
              </a:rPr>
              <a:t> control</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BulletedList</a:t>
            </a:r>
            <a:r>
              <a:rPr lang="en-IN" sz="1200" b="0" i="0" kern="1200" dirty="0" smtClean="0">
                <a:solidFill>
                  <a:schemeClr val="tx1"/>
                </a:solidFill>
                <a:latin typeface="+mn-lt"/>
                <a:ea typeface="+mn-ea"/>
                <a:cs typeface="+mn-cs"/>
              </a:rPr>
              <a:t> control creates an unordered or ordered (numbered) list of items, which render as HTML UL or OL elements, respectively. For a full description of all </a:t>
            </a:r>
            <a:r>
              <a:rPr lang="en-IN" sz="1200" b="0" i="0" kern="1200" dirty="0" err="1" smtClean="0">
                <a:solidFill>
                  <a:schemeClr val="tx1"/>
                </a:solidFill>
                <a:latin typeface="+mn-lt"/>
                <a:ea typeface="+mn-ea"/>
                <a:cs typeface="+mn-cs"/>
              </a:rPr>
              <a:t>BulletedList</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BulletedList</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Button control   </a:t>
            </a:r>
          </a:p>
          <a:p>
            <a:r>
              <a:rPr lang="en-IN" sz="1200" b="0" i="0" kern="1200" dirty="0" smtClean="0">
                <a:solidFill>
                  <a:schemeClr val="tx1"/>
                </a:solidFill>
                <a:latin typeface="+mn-lt"/>
                <a:ea typeface="+mn-ea"/>
                <a:cs typeface="+mn-cs"/>
              </a:rPr>
              <a:t>The Button control enables users to post a page to the server and to trigger an event on a page. For details about writing code for button controls, see Button Web Server Controls Overview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Calendar control   </a:t>
            </a:r>
          </a:p>
          <a:p>
            <a:r>
              <a:rPr lang="en-IN" sz="1200" b="0" i="0" kern="1200" dirty="0" smtClean="0">
                <a:solidFill>
                  <a:schemeClr val="tx1"/>
                </a:solidFill>
                <a:latin typeface="+mn-lt"/>
                <a:ea typeface="+mn-ea"/>
                <a:cs typeface="+mn-cs"/>
              </a:rPr>
              <a:t>The Calendar control can display selectable dates in a calendar and data associated with specific dates. For more information about the Calendar control, see Calendar Web Server Control Overview in the MSDN library.</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CheckBox</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control enables users to specify yes/no (true/false) choices for individual items. For more information about managing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CheckBoxList</a:t>
            </a:r>
            <a:r>
              <a:rPr lang="en-IN" sz="1200" b="0" i="0" kern="1200" dirty="0" smtClean="0">
                <a:solidFill>
                  <a:schemeClr val="tx1"/>
                </a:solidFill>
                <a:latin typeface="+mn-lt"/>
                <a:ea typeface="+mn-ea"/>
                <a:cs typeface="+mn-cs"/>
              </a:rPr>
              <a:t> controls, see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CheckBoxList</a:t>
            </a:r>
            <a:r>
              <a:rPr lang="en-IN" sz="1200" b="0" i="0" kern="1200" dirty="0" smtClean="0">
                <a:solidFill>
                  <a:schemeClr val="tx1"/>
                </a:solidFill>
                <a:latin typeface="+mn-lt"/>
                <a:ea typeface="+mn-ea"/>
                <a:cs typeface="+mn-cs"/>
              </a:rPr>
              <a:t> Web Server Controls (Visual Studio)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CheckBoxList</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CheckBoxList</a:t>
            </a:r>
            <a:r>
              <a:rPr lang="en-IN" sz="1200" b="0" i="0" kern="1200" dirty="0" smtClean="0">
                <a:solidFill>
                  <a:schemeClr val="tx1"/>
                </a:solidFill>
                <a:latin typeface="+mn-lt"/>
                <a:ea typeface="+mn-ea"/>
                <a:cs typeface="+mn-cs"/>
              </a:rPr>
              <a:t> control enables users to specify yes/no (true/false) choices for items in a list. For more information about managing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CheckBoxList</a:t>
            </a:r>
            <a:r>
              <a:rPr lang="en-IN" sz="1200" b="0" i="0" kern="1200" dirty="0" smtClean="0">
                <a:solidFill>
                  <a:schemeClr val="tx1"/>
                </a:solidFill>
                <a:latin typeface="+mn-lt"/>
                <a:ea typeface="+mn-ea"/>
                <a:cs typeface="+mn-cs"/>
              </a:rPr>
              <a:t> controls, see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CheckBoxList</a:t>
            </a:r>
            <a:r>
              <a:rPr lang="en-IN" sz="1200" b="0" i="0" kern="1200" dirty="0" smtClean="0">
                <a:solidFill>
                  <a:schemeClr val="tx1"/>
                </a:solidFill>
                <a:latin typeface="+mn-lt"/>
                <a:ea typeface="+mn-ea"/>
                <a:cs typeface="+mn-cs"/>
              </a:rPr>
              <a:t> Web Server Controls (Visual Studio)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ContentPlaceholder</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ContentPlaceholder</a:t>
            </a:r>
            <a:r>
              <a:rPr lang="en-IN" sz="1200" b="0" i="0" kern="1200" dirty="0" smtClean="0">
                <a:solidFill>
                  <a:schemeClr val="tx1"/>
                </a:solidFill>
                <a:latin typeface="+mn-lt"/>
                <a:ea typeface="+mn-ea"/>
                <a:cs typeface="+mn-cs"/>
              </a:rPr>
              <a:t> control defines a region for content in an ASP.NET master page. For more information about the </a:t>
            </a:r>
            <a:r>
              <a:rPr lang="en-IN" sz="1200" b="0" i="0" kern="1200" dirty="0" err="1" smtClean="0">
                <a:solidFill>
                  <a:schemeClr val="tx1"/>
                </a:solidFill>
                <a:latin typeface="+mn-lt"/>
                <a:ea typeface="+mn-ea"/>
                <a:cs typeface="+mn-cs"/>
              </a:rPr>
              <a:t>ContentPlaceHolder</a:t>
            </a:r>
            <a:r>
              <a:rPr lang="en-IN" sz="1200" b="0" i="0" kern="1200" dirty="0" smtClean="0">
                <a:solidFill>
                  <a:schemeClr val="tx1"/>
                </a:solidFill>
                <a:latin typeface="+mn-lt"/>
                <a:ea typeface="+mn-ea"/>
                <a:cs typeface="+mn-cs"/>
              </a:rPr>
              <a:t> control, see </a:t>
            </a:r>
            <a:r>
              <a:rPr lang="en-IN" sz="1200" b="0" i="0" kern="1200" dirty="0" err="1" smtClean="0">
                <a:solidFill>
                  <a:schemeClr val="tx1"/>
                </a:solidFill>
                <a:latin typeface="+mn-lt"/>
                <a:ea typeface="+mn-ea"/>
                <a:cs typeface="+mn-cs"/>
              </a:rPr>
              <a:t>ContentPlaceHolder</a:t>
            </a:r>
            <a:r>
              <a:rPr lang="en-IN" sz="1200" b="0" i="0" kern="1200" dirty="0" smtClean="0">
                <a:solidFill>
                  <a:schemeClr val="tx1"/>
                </a:solidFill>
                <a:latin typeface="+mn-lt"/>
                <a:ea typeface="+mn-ea"/>
                <a:cs typeface="+mn-cs"/>
              </a:rPr>
              <a:t> Class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DropDownList</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DropDownList</a:t>
            </a:r>
            <a:r>
              <a:rPr lang="en-IN" sz="1200" b="0" i="0" kern="1200" dirty="0" smtClean="0">
                <a:solidFill>
                  <a:schemeClr val="tx1"/>
                </a:solidFill>
                <a:latin typeface="+mn-lt"/>
                <a:ea typeface="+mn-ea"/>
                <a:cs typeface="+mn-cs"/>
              </a:rPr>
              <a:t> control enables users to select a single item from a predefined drop-down list. For a full description of all </a:t>
            </a:r>
            <a:r>
              <a:rPr lang="en-IN" sz="1200" b="0" i="0" kern="1200" dirty="0" err="1" smtClean="0">
                <a:solidFill>
                  <a:schemeClr val="tx1"/>
                </a:solidFill>
                <a:latin typeface="+mn-lt"/>
                <a:ea typeface="+mn-ea"/>
                <a:cs typeface="+mn-cs"/>
              </a:rPr>
              <a:t>DropDownList</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DropDownList</a:t>
            </a:r>
            <a:r>
              <a:rPr lang="en-IN" sz="1200" b="0" i="0" kern="1200" dirty="0" smtClean="0">
                <a:solidFill>
                  <a:schemeClr val="tx1"/>
                </a:solidFill>
                <a:latin typeface="+mn-lt"/>
                <a:ea typeface="+mn-ea"/>
                <a:cs typeface="+mn-cs"/>
              </a:rPr>
              <a:t> Properties in the MSDN library.</a:t>
            </a: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FileUpload</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FileUpload</a:t>
            </a:r>
            <a:r>
              <a:rPr lang="en-IN" sz="1200" b="0" i="0" kern="1200" dirty="0" smtClean="0">
                <a:solidFill>
                  <a:schemeClr val="tx1"/>
                </a:solidFill>
                <a:latin typeface="+mn-lt"/>
                <a:ea typeface="+mn-ea"/>
                <a:cs typeface="+mn-cs"/>
              </a:rPr>
              <a:t> control enables you to give users a way to send files from their computers to the server. For more information about the </a:t>
            </a:r>
            <a:r>
              <a:rPr lang="en-IN" sz="1200" b="0" i="0" kern="1200" dirty="0" err="1" smtClean="0">
                <a:solidFill>
                  <a:schemeClr val="tx1"/>
                </a:solidFill>
                <a:latin typeface="+mn-lt"/>
                <a:ea typeface="+mn-ea"/>
                <a:cs typeface="+mn-cs"/>
              </a:rPr>
              <a:t>FileUpload</a:t>
            </a:r>
            <a:r>
              <a:rPr lang="en-IN" sz="1200" b="0" i="0" kern="1200" dirty="0" smtClean="0">
                <a:solidFill>
                  <a:schemeClr val="tx1"/>
                </a:solidFill>
                <a:latin typeface="+mn-lt"/>
                <a:ea typeface="+mn-ea"/>
                <a:cs typeface="+mn-cs"/>
              </a:rPr>
              <a:t> control, see </a:t>
            </a:r>
            <a:r>
              <a:rPr lang="en-IN" sz="1200" b="0" i="0" kern="1200" dirty="0" err="1" smtClean="0">
                <a:solidFill>
                  <a:schemeClr val="tx1"/>
                </a:solidFill>
                <a:latin typeface="+mn-lt"/>
                <a:ea typeface="+mn-ea"/>
                <a:cs typeface="+mn-cs"/>
              </a:rPr>
              <a:t>FileUpload</a:t>
            </a:r>
            <a:r>
              <a:rPr lang="en-IN" sz="1200" b="0" i="0" kern="1200" dirty="0" smtClean="0">
                <a:solidFill>
                  <a:schemeClr val="tx1"/>
                </a:solidFill>
                <a:latin typeface="+mn-lt"/>
                <a:ea typeface="+mn-ea"/>
                <a:cs typeface="+mn-cs"/>
              </a:rPr>
              <a:t> Class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HiddenField</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HiddenField</a:t>
            </a:r>
            <a:r>
              <a:rPr lang="en-IN" sz="1200" b="0" i="0" kern="1200" dirty="0" smtClean="0">
                <a:solidFill>
                  <a:schemeClr val="tx1"/>
                </a:solidFill>
                <a:latin typeface="+mn-lt"/>
                <a:ea typeface="+mn-ea"/>
                <a:cs typeface="+mn-cs"/>
              </a:rPr>
              <a:t> control gives you a way to store information in the page without displaying it. For more information about the </a:t>
            </a:r>
            <a:r>
              <a:rPr lang="en-IN" sz="1200" b="0" i="0" kern="1200" dirty="0" err="1" smtClean="0">
                <a:solidFill>
                  <a:schemeClr val="tx1"/>
                </a:solidFill>
                <a:latin typeface="+mn-lt"/>
                <a:ea typeface="+mn-ea"/>
                <a:cs typeface="+mn-cs"/>
              </a:rPr>
              <a:t>HiddenField</a:t>
            </a:r>
            <a:r>
              <a:rPr lang="en-IN" sz="1200" b="0" i="0" kern="1200" dirty="0" smtClean="0">
                <a:solidFill>
                  <a:schemeClr val="tx1"/>
                </a:solidFill>
                <a:latin typeface="+mn-lt"/>
                <a:ea typeface="+mn-ea"/>
                <a:cs typeface="+mn-cs"/>
              </a:rPr>
              <a:t> control, see </a:t>
            </a:r>
            <a:r>
              <a:rPr lang="en-IN" sz="1200" b="0" i="0" kern="1200" dirty="0" err="1" smtClean="0">
                <a:solidFill>
                  <a:schemeClr val="tx1"/>
                </a:solidFill>
                <a:latin typeface="+mn-lt"/>
                <a:ea typeface="+mn-ea"/>
                <a:cs typeface="+mn-cs"/>
              </a:rPr>
              <a:t>HiddenField</a:t>
            </a:r>
            <a:r>
              <a:rPr lang="en-IN" sz="1200" b="0" i="0" kern="1200" dirty="0" smtClean="0">
                <a:solidFill>
                  <a:schemeClr val="tx1"/>
                </a:solidFill>
                <a:latin typeface="+mn-lt"/>
                <a:ea typeface="+mn-ea"/>
                <a:cs typeface="+mn-cs"/>
              </a:rPr>
              <a:t> Class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HyperLink</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HyperLink</a:t>
            </a:r>
            <a:r>
              <a:rPr lang="en-IN" sz="1200" b="0" i="0" kern="1200" dirty="0" smtClean="0">
                <a:solidFill>
                  <a:schemeClr val="tx1"/>
                </a:solidFill>
                <a:latin typeface="+mn-lt"/>
                <a:ea typeface="+mn-ea"/>
                <a:cs typeface="+mn-cs"/>
              </a:rPr>
              <a:t> control creates links that enable users to move from page to page in an application. For more information about working with the </a:t>
            </a:r>
            <a:r>
              <a:rPr lang="en-IN" sz="1200" b="0" i="0" kern="1200" dirty="0" err="1" smtClean="0">
                <a:solidFill>
                  <a:schemeClr val="tx1"/>
                </a:solidFill>
                <a:latin typeface="+mn-lt"/>
                <a:ea typeface="+mn-ea"/>
                <a:cs typeface="+mn-cs"/>
              </a:rPr>
              <a:t>HyperLink</a:t>
            </a:r>
            <a:r>
              <a:rPr lang="en-IN" sz="1200" b="0" i="0" kern="1200" dirty="0" smtClean="0">
                <a:solidFill>
                  <a:schemeClr val="tx1"/>
                </a:solidFill>
                <a:latin typeface="+mn-lt"/>
                <a:ea typeface="+mn-ea"/>
                <a:cs typeface="+mn-cs"/>
              </a:rPr>
              <a:t> control, see </a:t>
            </a:r>
            <a:r>
              <a:rPr lang="en-IN" sz="1200" b="0" i="0" kern="1200" dirty="0" err="1" smtClean="0">
                <a:solidFill>
                  <a:schemeClr val="tx1"/>
                </a:solidFill>
                <a:latin typeface="+mn-lt"/>
                <a:ea typeface="+mn-ea"/>
                <a:cs typeface="+mn-cs"/>
              </a:rPr>
              <a:t>HyperLink</a:t>
            </a:r>
            <a:r>
              <a:rPr lang="en-IN" sz="1200" b="0" i="0" kern="1200" dirty="0" smtClean="0">
                <a:solidFill>
                  <a:schemeClr val="tx1"/>
                </a:solidFill>
                <a:latin typeface="+mn-lt"/>
                <a:ea typeface="+mn-ea"/>
                <a:cs typeface="+mn-cs"/>
              </a:rPr>
              <a:t> Web Server Control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Image control   </a:t>
            </a:r>
          </a:p>
          <a:p>
            <a:r>
              <a:rPr lang="en-IN" sz="1200" b="0" i="0" kern="1200" dirty="0" smtClean="0">
                <a:solidFill>
                  <a:schemeClr val="tx1"/>
                </a:solidFill>
                <a:latin typeface="+mn-lt"/>
                <a:ea typeface="+mn-ea"/>
                <a:cs typeface="+mn-cs"/>
              </a:rPr>
              <a:t>The Image control enables you to display images on an ASP.NET web page and manage these images in your own code. For more information about working with the Image control, see Image Web Server Control Overview in the MSDN library.</a:t>
            </a: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ImageButton</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ImageButton</a:t>
            </a:r>
            <a:r>
              <a:rPr lang="en-IN" sz="1200" b="0" i="0" kern="1200" dirty="0" smtClean="0">
                <a:solidFill>
                  <a:schemeClr val="tx1"/>
                </a:solidFill>
                <a:latin typeface="+mn-lt"/>
                <a:ea typeface="+mn-ea"/>
                <a:cs typeface="+mn-cs"/>
              </a:rPr>
              <a:t> control displays an image and responds to mouse clicks on the image. For a full description of all </a:t>
            </a:r>
            <a:r>
              <a:rPr lang="en-IN" sz="1200" b="0" i="0" kern="1200" dirty="0" err="1" smtClean="0">
                <a:solidFill>
                  <a:schemeClr val="tx1"/>
                </a:solidFill>
                <a:latin typeface="+mn-lt"/>
                <a:ea typeface="+mn-ea"/>
                <a:cs typeface="+mn-cs"/>
              </a:rPr>
              <a:t>ImageButton</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ImageButton</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ImageMap</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ImageMap</a:t>
            </a:r>
            <a:r>
              <a:rPr lang="en-IN" sz="1200" b="0" i="0" kern="1200" dirty="0" smtClean="0">
                <a:solidFill>
                  <a:schemeClr val="tx1"/>
                </a:solidFill>
                <a:latin typeface="+mn-lt"/>
                <a:ea typeface="+mn-ea"/>
                <a:cs typeface="+mn-cs"/>
              </a:rPr>
              <a:t> control enables you to create an image that has individual regions, called hot spots. Each of these hot spots can be a separate hyperlink or </a:t>
            </a:r>
            <a:r>
              <a:rPr lang="en-IN" sz="1200" b="0" i="0" kern="1200" dirty="0" err="1" smtClean="0">
                <a:solidFill>
                  <a:schemeClr val="tx1"/>
                </a:solidFill>
                <a:latin typeface="+mn-lt"/>
                <a:ea typeface="+mn-ea"/>
                <a:cs typeface="+mn-cs"/>
              </a:rPr>
              <a:t>postback</a:t>
            </a:r>
            <a:r>
              <a:rPr lang="en-IN" sz="1200" b="0" i="0" kern="1200" dirty="0" smtClean="0">
                <a:solidFill>
                  <a:schemeClr val="tx1"/>
                </a:solidFill>
                <a:latin typeface="+mn-lt"/>
                <a:ea typeface="+mn-ea"/>
                <a:cs typeface="+mn-cs"/>
              </a:rPr>
              <a:t> event. For a full description of all </a:t>
            </a:r>
            <a:r>
              <a:rPr lang="en-IN" sz="1200" b="0" i="0" kern="1200" dirty="0" err="1" smtClean="0">
                <a:solidFill>
                  <a:schemeClr val="tx1"/>
                </a:solidFill>
                <a:latin typeface="+mn-lt"/>
                <a:ea typeface="+mn-ea"/>
                <a:cs typeface="+mn-cs"/>
              </a:rPr>
              <a:t>ImageMap</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ImageMap</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Label control   </a:t>
            </a:r>
          </a:p>
          <a:p>
            <a:r>
              <a:rPr lang="en-IN" sz="1200" b="0" i="0" kern="1200" dirty="0" smtClean="0">
                <a:solidFill>
                  <a:schemeClr val="tx1"/>
                </a:solidFill>
                <a:latin typeface="+mn-lt"/>
                <a:ea typeface="+mn-ea"/>
                <a:cs typeface="+mn-cs"/>
              </a:rPr>
              <a:t>The Label control lets you programmatically set text in an ASP.NET web page. For a full description of all Label control properties, see Label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0" i="0" kern="1200" dirty="0" err="1" smtClean="0">
                <a:solidFill>
                  <a:schemeClr val="tx1"/>
                </a:solidFill>
                <a:latin typeface="+mn-lt"/>
                <a:ea typeface="+mn-ea"/>
                <a:cs typeface="+mn-cs"/>
              </a:rPr>
              <a:t>LinkButton</a:t>
            </a:r>
            <a:r>
              <a:rPr lang="en-IN" sz="1200" b="0"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LinkButton</a:t>
            </a:r>
            <a:r>
              <a:rPr lang="en-IN" sz="1200" b="0" i="0" kern="1200" dirty="0" smtClean="0">
                <a:solidFill>
                  <a:schemeClr val="tx1"/>
                </a:solidFill>
                <a:latin typeface="+mn-lt"/>
                <a:ea typeface="+mn-ea"/>
                <a:cs typeface="+mn-cs"/>
              </a:rPr>
              <a:t> control displays a hyperlink-style button that contains client-side script to post form data back to the server. For a full description of all </a:t>
            </a:r>
            <a:r>
              <a:rPr lang="en-IN" sz="1200" b="0" i="0" kern="1200" dirty="0" err="1" smtClean="0">
                <a:solidFill>
                  <a:schemeClr val="tx1"/>
                </a:solidFill>
                <a:latin typeface="+mn-lt"/>
                <a:ea typeface="+mn-ea"/>
                <a:cs typeface="+mn-cs"/>
              </a:rPr>
              <a:t>LinkButton</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LinkButton</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ListBox</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ListBox</a:t>
            </a:r>
            <a:r>
              <a:rPr lang="en-IN" sz="1200" b="0" i="0" kern="1200" dirty="0" smtClean="0">
                <a:solidFill>
                  <a:schemeClr val="tx1"/>
                </a:solidFill>
                <a:latin typeface="+mn-lt"/>
                <a:ea typeface="+mn-ea"/>
                <a:cs typeface="+mn-cs"/>
              </a:rPr>
              <a:t> control enables users to select one or more items from a predefined list. For a full description of all </a:t>
            </a:r>
            <a:r>
              <a:rPr lang="en-IN" sz="1200" b="0" i="0" kern="1200" dirty="0" err="1" smtClean="0">
                <a:solidFill>
                  <a:schemeClr val="tx1"/>
                </a:solidFill>
                <a:latin typeface="+mn-lt"/>
                <a:ea typeface="+mn-ea"/>
                <a:cs typeface="+mn-cs"/>
              </a:rPr>
              <a:t>ListBox</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ListBox</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Literal control   </a:t>
            </a:r>
          </a:p>
          <a:p>
            <a:r>
              <a:rPr lang="en-IN" sz="1200" b="0" i="0" kern="1200" dirty="0" smtClean="0">
                <a:solidFill>
                  <a:schemeClr val="tx1"/>
                </a:solidFill>
                <a:latin typeface="+mn-lt"/>
                <a:ea typeface="+mn-ea"/>
                <a:cs typeface="+mn-cs"/>
              </a:rPr>
              <a:t>The Literal control is used as a container for other content on the page. For a full description of all Literal control properties, see Literal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Localize control   </a:t>
            </a:r>
          </a:p>
          <a:p>
            <a:r>
              <a:rPr lang="en-IN" sz="1200" b="0" i="0" kern="1200" dirty="0" smtClean="0">
                <a:solidFill>
                  <a:schemeClr val="tx1"/>
                </a:solidFill>
                <a:latin typeface="+mn-lt"/>
                <a:ea typeface="+mn-ea"/>
                <a:cs typeface="+mn-cs"/>
              </a:rPr>
              <a:t>The Localize control lets you display localized text in a specific area on your page. For information about localizing text using resource strings and the Localize control, see Localize Web Server Control Overview in the MSDN library.</a:t>
            </a: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MultiView</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controls act as containers for other controls and </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and enable you to easily present alternative views of information. For more information about using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controls, see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Web Server Controls Overview in the MSDN library.</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Panel control   </a:t>
            </a:r>
          </a:p>
          <a:p>
            <a:r>
              <a:rPr lang="en-IN" sz="1200" b="0" i="0" kern="1200" dirty="0" smtClean="0">
                <a:solidFill>
                  <a:schemeClr val="tx1"/>
                </a:solidFill>
                <a:latin typeface="+mn-lt"/>
                <a:ea typeface="+mn-ea"/>
                <a:cs typeface="+mn-cs"/>
              </a:rPr>
              <a:t>The Panel control provides a container control in an ASP.NET web page that you can use as a parent for static text and for other controls. For more information about the Panel control, see Panel Web Server Control Overview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PlaceHolder</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PlaceHolder</a:t>
            </a:r>
            <a:r>
              <a:rPr lang="en-IN" sz="1200" b="0" i="0" kern="1200" dirty="0" smtClean="0">
                <a:solidFill>
                  <a:schemeClr val="tx1"/>
                </a:solidFill>
                <a:latin typeface="+mn-lt"/>
                <a:ea typeface="+mn-ea"/>
                <a:cs typeface="+mn-cs"/>
              </a:rPr>
              <a:t> control lets you place an empty container control in the page and then dynamically add child elements to it at run time. For a full description of all </a:t>
            </a:r>
            <a:r>
              <a:rPr lang="en-IN" sz="1200" b="0" i="0" kern="1200" dirty="0" err="1" smtClean="0">
                <a:solidFill>
                  <a:schemeClr val="tx1"/>
                </a:solidFill>
                <a:latin typeface="+mn-lt"/>
                <a:ea typeface="+mn-ea"/>
                <a:cs typeface="+mn-cs"/>
              </a:rPr>
              <a:t>PlaceHolder</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PlaceHolder</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RadioButton</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control and the </a:t>
            </a:r>
            <a:r>
              <a:rPr lang="en-IN" sz="1200" b="0" i="0" kern="1200" dirty="0" err="1" smtClean="0">
                <a:solidFill>
                  <a:schemeClr val="tx1"/>
                </a:solidFill>
                <a:latin typeface="+mn-lt"/>
                <a:ea typeface="+mn-ea"/>
                <a:cs typeface="+mn-cs"/>
              </a:rPr>
              <a:t>RadioButtonList</a:t>
            </a:r>
            <a:r>
              <a:rPr lang="en-IN" sz="1200" b="0" i="0" kern="1200" dirty="0" smtClean="0">
                <a:solidFill>
                  <a:schemeClr val="tx1"/>
                </a:solidFill>
                <a:latin typeface="+mn-lt"/>
                <a:ea typeface="+mn-ea"/>
                <a:cs typeface="+mn-cs"/>
              </a:rPr>
              <a:t> control enable users to select from a small set of mutually exclusive, predefined choices. For a full description of all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RadioButtonList</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control and the </a:t>
            </a:r>
            <a:r>
              <a:rPr lang="en-IN" sz="1200" b="0" i="0" kern="1200" dirty="0" err="1" smtClean="0">
                <a:solidFill>
                  <a:schemeClr val="tx1"/>
                </a:solidFill>
                <a:latin typeface="+mn-lt"/>
                <a:ea typeface="+mn-ea"/>
                <a:cs typeface="+mn-cs"/>
              </a:rPr>
              <a:t>RadioButtonList</a:t>
            </a:r>
            <a:r>
              <a:rPr lang="en-IN" sz="1200" b="0" i="0" kern="1200" dirty="0" smtClean="0">
                <a:solidFill>
                  <a:schemeClr val="tx1"/>
                </a:solidFill>
                <a:latin typeface="+mn-lt"/>
                <a:ea typeface="+mn-ea"/>
                <a:cs typeface="+mn-cs"/>
              </a:rPr>
              <a:t> control enable users to select from a small set of mutually exclusive, predefined choices. For a full description of all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Substitution control   </a:t>
            </a:r>
          </a:p>
          <a:p>
            <a:r>
              <a:rPr lang="en-IN" sz="1200" b="0" i="0" kern="1200" dirty="0" smtClean="0">
                <a:solidFill>
                  <a:schemeClr val="tx1"/>
                </a:solidFill>
                <a:latin typeface="+mn-lt"/>
                <a:ea typeface="+mn-ea"/>
                <a:cs typeface="+mn-cs"/>
              </a:rPr>
              <a:t>The Substitution control lets you create areas on the page that can be updated dynamically and then integrated into a cached page. For a full description of all Substitution control properties, see Substitution Properties in the MSDN library.</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Table control   </a:t>
            </a:r>
          </a:p>
          <a:p>
            <a:r>
              <a:rPr lang="en-IN" sz="1200" b="0" i="0" kern="1200" dirty="0" smtClean="0">
                <a:solidFill>
                  <a:schemeClr val="tx1"/>
                </a:solidFill>
                <a:latin typeface="+mn-lt"/>
                <a:ea typeface="+mn-ea"/>
                <a:cs typeface="+mn-cs"/>
              </a:rPr>
              <a:t>The Table control enables you to create tables that you can program in server code. For a full description of all Table control properties, see Table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TextBox</a:t>
            </a:r>
            <a:r>
              <a:rPr lang="en-IN" sz="1200" b="1" i="0" kern="1200" dirty="0" smtClean="0">
                <a:solidFill>
                  <a:schemeClr val="tx1"/>
                </a:solidFill>
                <a:latin typeface="+mn-lt"/>
                <a:ea typeface="+mn-ea"/>
                <a:cs typeface="+mn-cs"/>
              </a:rPr>
              <a:t>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TextBox</a:t>
            </a:r>
            <a:r>
              <a:rPr lang="en-IN" sz="1200" b="0" i="0" kern="1200" dirty="0" smtClean="0">
                <a:solidFill>
                  <a:schemeClr val="tx1"/>
                </a:solidFill>
                <a:latin typeface="+mn-lt"/>
                <a:ea typeface="+mn-ea"/>
                <a:cs typeface="+mn-cs"/>
              </a:rPr>
              <a:t> control enables users to type information into an ASP.NET web page, including text, numbers, and dates. For a full description of all </a:t>
            </a:r>
            <a:r>
              <a:rPr lang="en-IN" sz="1200" b="0" i="0" kern="1200" dirty="0" err="1" smtClean="0">
                <a:solidFill>
                  <a:schemeClr val="tx1"/>
                </a:solidFill>
                <a:latin typeface="+mn-lt"/>
                <a:ea typeface="+mn-ea"/>
                <a:cs typeface="+mn-cs"/>
              </a:rPr>
              <a:t>TextBox</a:t>
            </a:r>
            <a:r>
              <a:rPr lang="en-IN" sz="1200" b="0" i="0" kern="1200" dirty="0" smtClean="0">
                <a:solidFill>
                  <a:schemeClr val="tx1"/>
                </a:solidFill>
                <a:latin typeface="+mn-lt"/>
                <a:ea typeface="+mn-ea"/>
                <a:cs typeface="+mn-cs"/>
              </a:rPr>
              <a:t> control properties, see </a:t>
            </a:r>
            <a:r>
              <a:rPr lang="en-IN" sz="1200" b="0" i="0" kern="1200" dirty="0" err="1" smtClean="0">
                <a:solidFill>
                  <a:schemeClr val="tx1"/>
                </a:solidFill>
                <a:latin typeface="+mn-lt"/>
                <a:ea typeface="+mn-ea"/>
                <a:cs typeface="+mn-cs"/>
              </a:rPr>
              <a:t>TextBox</a:t>
            </a:r>
            <a:r>
              <a:rPr lang="en-IN" sz="1200" b="0" i="0" kern="1200" dirty="0" smtClean="0">
                <a:solidFill>
                  <a:schemeClr val="tx1"/>
                </a:solidFill>
                <a:latin typeface="+mn-lt"/>
                <a:ea typeface="+mn-ea"/>
                <a:cs typeface="+mn-cs"/>
              </a:rPr>
              <a:t> Properties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View control   </a:t>
            </a:r>
          </a:p>
          <a:p>
            <a:r>
              <a:rPr lang="en-IN" sz="1200" b="0" i="0" kern="1200" dirty="0" smtClean="0">
                <a:solidFill>
                  <a:schemeClr val="tx1"/>
                </a:solidFill>
                <a:latin typeface="+mn-lt"/>
                <a:ea typeface="+mn-ea"/>
                <a:cs typeface="+mn-cs"/>
              </a:rPr>
              <a:t>The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controls act as containers for other controls and </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and enable you to easily present alternative views of information. For more information about using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controls, see </a:t>
            </a:r>
            <a:r>
              <a:rPr lang="en-IN" sz="1200" b="0" i="0" kern="1200" dirty="0" err="1" smtClean="0">
                <a:solidFill>
                  <a:schemeClr val="tx1"/>
                </a:solidFill>
                <a:latin typeface="+mn-lt"/>
                <a:ea typeface="+mn-ea"/>
                <a:cs typeface="+mn-cs"/>
              </a:rPr>
              <a:t>MultiView</a:t>
            </a:r>
            <a:r>
              <a:rPr lang="en-IN" sz="1200" b="0" i="0" kern="1200" dirty="0" smtClean="0">
                <a:solidFill>
                  <a:schemeClr val="tx1"/>
                </a:solidFill>
                <a:latin typeface="+mn-lt"/>
                <a:ea typeface="+mn-ea"/>
                <a:cs typeface="+mn-cs"/>
              </a:rPr>
              <a:t> and View Web Server Controls Overview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Wizard control   </a:t>
            </a:r>
          </a:p>
          <a:p>
            <a:r>
              <a:rPr lang="en-IN" sz="1200" b="0" i="0" kern="1200" dirty="0" smtClean="0">
                <a:solidFill>
                  <a:schemeClr val="tx1"/>
                </a:solidFill>
                <a:latin typeface="+mn-lt"/>
                <a:ea typeface="+mn-ea"/>
                <a:cs typeface="+mn-cs"/>
              </a:rPr>
              <a:t>The Wizard control simplifies many of the tasks that are associated with building a series of forms to collect user input. For more information about using the Wizard control, see Wizard Web Server Control Overview in the MSDN library.</a:t>
            </a:r>
          </a:p>
          <a:p>
            <a:endParaRPr lang="en-US"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XML control   </a:t>
            </a:r>
          </a:p>
          <a:p>
            <a:r>
              <a:rPr lang="en-IN" sz="1200" b="0" i="0" kern="1200" dirty="0" smtClean="0">
                <a:solidFill>
                  <a:schemeClr val="tx1"/>
                </a:solidFill>
                <a:latin typeface="+mn-lt"/>
                <a:ea typeface="+mn-ea"/>
                <a:cs typeface="+mn-cs"/>
              </a:rPr>
              <a:t>The XML control is used to display the contents of an XML document, either without formatting or by using XSL transformations. For more information about using the XML control, see XML Class in the MSDN Library.</a:t>
            </a:r>
            <a:endParaRPr lang="en-IN"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solidFill>
                  <a:srgbClr val="002060"/>
                </a:solidFill>
                <a:latin typeface="Book Antiqua" pitchFamily="18" charset="0"/>
                <a:cs typeface="Courier New" pitchFamily="49" charset="0"/>
              </a:rPr>
              <a:t>//The asp tag for a button control:</a:t>
            </a:r>
          </a:p>
          <a:p>
            <a:r>
              <a:rPr lang="en-IN" dirty="0" smtClean="0">
                <a:solidFill>
                  <a:srgbClr val="002060"/>
                </a:solidFill>
                <a:latin typeface="Book Antiqua" pitchFamily="18" charset="0"/>
                <a:cs typeface="Courier New" pitchFamily="49" charset="0"/>
              </a:rPr>
              <a:t>&lt;</a:t>
            </a:r>
            <a:r>
              <a:rPr lang="en-IN" dirty="0" err="1" smtClean="0">
                <a:solidFill>
                  <a:srgbClr val="002060"/>
                </a:solidFill>
                <a:latin typeface="Book Antiqua" pitchFamily="18" charset="0"/>
                <a:cs typeface="Courier New" pitchFamily="49" charset="0"/>
              </a:rPr>
              <a:t>asp:Button</a:t>
            </a:r>
            <a:r>
              <a:rPr lang="en-IN" dirty="0" smtClean="0">
                <a:solidFill>
                  <a:srgbClr val="002060"/>
                </a:solidFill>
                <a:latin typeface="Book Antiqua" pitchFamily="18" charset="0"/>
                <a:cs typeface="Courier New" pitchFamily="49" charset="0"/>
              </a:rPr>
              <a:t> ID="</a:t>
            </a:r>
            <a:r>
              <a:rPr lang="en-IN" dirty="0" err="1" smtClean="0">
                <a:solidFill>
                  <a:srgbClr val="002060"/>
                </a:solidFill>
                <a:latin typeface="Book Antiqua" pitchFamily="18" charset="0"/>
                <a:cs typeface="Courier New" pitchFamily="49" charset="0"/>
              </a:rPr>
              <a:t>btnCancel</a:t>
            </a:r>
            <a:r>
              <a:rPr lang="en-IN" dirty="0" smtClean="0">
                <a:solidFill>
                  <a:srgbClr val="002060"/>
                </a:solidFill>
                <a:latin typeface="Book Antiqua" pitchFamily="18" charset="0"/>
                <a:cs typeface="Courier New" pitchFamily="49" charset="0"/>
              </a:rPr>
              <a:t>" </a:t>
            </a:r>
            <a:r>
              <a:rPr lang="en-IN" dirty="0" err="1" smtClean="0">
                <a:solidFill>
                  <a:srgbClr val="002060"/>
                </a:solidFill>
                <a:latin typeface="Book Antiqua" pitchFamily="18" charset="0"/>
                <a:cs typeface="Courier New" pitchFamily="49" charset="0"/>
              </a:rPr>
              <a:t>runat</a:t>
            </a:r>
            <a:r>
              <a:rPr lang="en-IN" dirty="0" smtClean="0">
                <a:solidFill>
                  <a:srgbClr val="002060"/>
                </a:solidFill>
                <a:latin typeface="Book Antiqua" pitchFamily="18" charset="0"/>
                <a:cs typeface="Courier New" pitchFamily="49" charset="0"/>
              </a:rPr>
              <a:t>="server" Text="Cancel" /&gt;</a:t>
            </a:r>
          </a:p>
          <a:p>
            <a:endParaRPr lang="en-US" dirty="0" smtClean="0">
              <a:solidFill>
                <a:srgbClr val="002060"/>
              </a:solidFill>
              <a:latin typeface="Book Antiqua" pitchFamily="18" charset="0"/>
              <a:cs typeface="Courier New" pitchFamily="49" charset="0"/>
            </a:endParaRPr>
          </a:p>
          <a:p>
            <a:r>
              <a:rPr lang="en-IN" b="1" dirty="0" smtClean="0">
                <a:solidFill>
                  <a:srgbClr val="002060"/>
                </a:solidFill>
                <a:latin typeface="Book Antiqua" pitchFamily="18" charset="0"/>
                <a:cs typeface="Courier New" pitchFamily="49" charset="0"/>
              </a:rPr>
              <a:t>//The event handler for the Click event:</a:t>
            </a:r>
          </a:p>
          <a:p>
            <a:r>
              <a:rPr lang="en-US" dirty="0" smtClean="0">
                <a:solidFill>
                  <a:srgbClr val="002060"/>
                </a:solidFill>
                <a:latin typeface="Book Antiqua" pitchFamily="18" charset="0"/>
                <a:cs typeface="Courier New" pitchFamily="49" charset="0"/>
              </a:rPr>
              <a:t>Protected Sub </a:t>
            </a:r>
            <a:r>
              <a:rPr lang="en-US" dirty="0" err="1" smtClean="0">
                <a:solidFill>
                  <a:srgbClr val="002060"/>
                </a:solidFill>
                <a:latin typeface="Book Antiqua" pitchFamily="18" charset="0"/>
                <a:cs typeface="Courier New" pitchFamily="49" charset="0"/>
              </a:rPr>
              <a:t>btnCancel_Click</a:t>
            </a:r>
            <a:r>
              <a:rPr lang="en-US" dirty="0" smtClean="0">
                <a:solidFill>
                  <a:srgbClr val="002060"/>
                </a:solidFill>
                <a:latin typeface="Book Antiqua" pitchFamily="18" charset="0"/>
                <a:cs typeface="Courier New" pitchFamily="49" charset="0"/>
              </a:rPr>
              <a:t>(</a:t>
            </a:r>
            <a:r>
              <a:rPr lang="en-US" dirty="0" err="1" smtClean="0">
                <a:solidFill>
                  <a:srgbClr val="002060"/>
                </a:solidFill>
                <a:latin typeface="Book Antiqua" pitchFamily="18" charset="0"/>
                <a:cs typeface="Courier New" pitchFamily="49" charset="0"/>
              </a:rPr>
              <a:t>ByVal</a:t>
            </a:r>
            <a:r>
              <a:rPr lang="en-US" dirty="0" smtClean="0">
                <a:solidFill>
                  <a:srgbClr val="002060"/>
                </a:solidFill>
                <a:latin typeface="Book Antiqua" pitchFamily="18" charset="0"/>
                <a:cs typeface="Courier New" pitchFamily="49" charset="0"/>
              </a:rPr>
              <a:t> sender As Object, </a:t>
            </a:r>
          </a:p>
          <a:p>
            <a:r>
              <a:rPr lang="en-US" dirty="0" smtClean="0">
                <a:solidFill>
                  <a:srgbClr val="002060"/>
                </a:solidFill>
                <a:latin typeface="Book Antiqua" pitchFamily="18" charset="0"/>
                <a:cs typeface="Courier New" pitchFamily="49" charset="0"/>
              </a:rPr>
              <a:t>			      </a:t>
            </a:r>
            <a:r>
              <a:rPr lang="en-US" dirty="0" err="1" smtClean="0">
                <a:solidFill>
                  <a:srgbClr val="002060"/>
                </a:solidFill>
                <a:latin typeface="Book Antiqua" pitchFamily="18" charset="0"/>
                <a:cs typeface="Courier New" pitchFamily="49" charset="0"/>
              </a:rPr>
              <a:t>ByVal</a:t>
            </a:r>
            <a:r>
              <a:rPr lang="en-US" dirty="0" smtClean="0">
                <a:solidFill>
                  <a:srgbClr val="002060"/>
                </a:solidFill>
                <a:latin typeface="Book Antiqua" pitchFamily="18" charset="0"/>
                <a:cs typeface="Courier New" pitchFamily="49" charset="0"/>
              </a:rPr>
              <a:t> e As </a:t>
            </a:r>
            <a:r>
              <a:rPr lang="en-US" dirty="0" err="1" smtClean="0">
                <a:solidFill>
                  <a:srgbClr val="002060"/>
                </a:solidFill>
                <a:latin typeface="Book Antiqua" pitchFamily="18" charset="0"/>
                <a:cs typeface="Courier New" pitchFamily="49" charset="0"/>
              </a:rPr>
              <a:t>System.EventArgs</a:t>
            </a:r>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Handles </a:t>
            </a:r>
            <a:r>
              <a:rPr lang="en-US" dirty="0" err="1" smtClean="0">
                <a:solidFill>
                  <a:srgbClr val="002060"/>
                </a:solidFill>
                <a:latin typeface="Book Antiqua" pitchFamily="18" charset="0"/>
                <a:cs typeface="Courier New" pitchFamily="49" charset="0"/>
              </a:rPr>
              <a:t>btnCancel.Click</a:t>
            </a:r>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End Sub</a:t>
            </a: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The asp tag for a button control:</a:t>
            </a:r>
          </a:p>
          <a:p>
            <a:r>
              <a:rPr lang="en-US" dirty="0" smtClean="0">
                <a:solidFill>
                  <a:srgbClr val="002060"/>
                </a:solidFill>
                <a:latin typeface="Book Antiqua" pitchFamily="18" charset="0"/>
                <a:cs typeface="Courier New" pitchFamily="49" charset="0"/>
              </a:rPr>
              <a:t>&lt;</a:t>
            </a:r>
            <a:r>
              <a:rPr lang="en-US" dirty="0" err="1" smtClean="0">
                <a:solidFill>
                  <a:srgbClr val="002060"/>
                </a:solidFill>
                <a:latin typeface="Book Antiqua" pitchFamily="18" charset="0"/>
                <a:cs typeface="Courier New" pitchFamily="49" charset="0"/>
              </a:rPr>
              <a:t>asp:Button</a:t>
            </a:r>
            <a:r>
              <a:rPr lang="en-US" dirty="0" smtClean="0">
                <a:solidFill>
                  <a:srgbClr val="002060"/>
                </a:solidFill>
                <a:latin typeface="Book Antiqua" pitchFamily="18" charset="0"/>
                <a:cs typeface="Courier New" pitchFamily="49" charset="0"/>
              </a:rPr>
              <a:t> ID="</a:t>
            </a:r>
            <a:r>
              <a:rPr lang="en-US" dirty="0" err="1" smtClean="0">
                <a:solidFill>
                  <a:srgbClr val="002060"/>
                </a:solidFill>
                <a:latin typeface="Book Antiqua" pitchFamily="18" charset="0"/>
                <a:cs typeface="Courier New" pitchFamily="49" charset="0"/>
              </a:rPr>
              <a:t>btnCancel</a:t>
            </a:r>
            <a:r>
              <a:rPr lang="en-US" dirty="0" smtClean="0">
                <a:solidFill>
                  <a:srgbClr val="002060"/>
                </a:solidFill>
                <a:latin typeface="Book Antiqua" pitchFamily="18" charset="0"/>
                <a:cs typeface="Courier New" pitchFamily="49" charset="0"/>
              </a:rPr>
              <a:t>" </a:t>
            </a:r>
            <a:r>
              <a:rPr lang="en-US" dirty="0" err="1" smtClean="0">
                <a:solidFill>
                  <a:srgbClr val="002060"/>
                </a:solidFill>
                <a:latin typeface="Book Antiqua" pitchFamily="18" charset="0"/>
                <a:cs typeface="Courier New" pitchFamily="49" charset="0"/>
              </a:rPr>
              <a:t>runat</a:t>
            </a:r>
            <a:r>
              <a:rPr lang="en-US" dirty="0" smtClean="0">
                <a:solidFill>
                  <a:srgbClr val="002060"/>
                </a:solidFill>
                <a:latin typeface="Book Antiqua" pitchFamily="18" charset="0"/>
                <a:cs typeface="Courier New" pitchFamily="49" charset="0"/>
              </a:rPr>
              <a:t>="server" Text="Cancel" 	</a:t>
            </a:r>
            <a:r>
              <a:rPr lang="en-US" dirty="0" err="1" smtClean="0">
                <a:solidFill>
                  <a:srgbClr val="002060"/>
                </a:solidFill>
                <a:latin typeface="Book Antiqua" pitchFamily="18" charset="0"/>
                <a:cs typeface="Courier New" pitchFamily="49" charset="0"/>
              </a:rPr>
              <a:t>Onclick</a:t>
            </a:r>
            <a:r>
              <a:rPr lang="en-US" dirty="0" smtClean="0">
                <a:solidFill>
                  <a:srgbClr val="002060"/>
                </a:solidFill>
                <a:latin typeface="Book Antiqua" pitchFamily="18" charset="0"/>
                <a:cs typeface="Courier New" pitchFamily="49" charset="0"/>
              </a:rPr>
              <a:t>="</a:t>
            </a:r>
            <a:r>
              <a:rPr lang="en-US" dirty="0" err="1" smtClean="0">
                <a:solidFill>
                  <a:srgbClr val="002060"/>
                </a:solidFill>
                <a:latin typeface="Book Antiqua" pitchFamily="18" charset="0"/>
                <a:cs typeface="Courier New" pitchFamily="49" charset="0"/>
              </a:rPr>
              <a:t>btnCancel_Click</a:t>
            </a:r>
            <a:r>
              <a:rPr lang="en-US" dirty="0" smtClean="0">
                <a:solidFill>
                  <a:srgbClr val="002060"/>
                </a:solidFill>
                <a:latin typeface="Book Antiqua" pitchFamily="18" charset="0"/>
                <a:cs typeface="Courier New" pitchFamily="49" charset="0"/>
              </a:rPr>
              <a:t>" /&gt;</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following example demonstrates how to specify and code a handler for the Command event of a Button control. This example specifies the event handler declaratively, using the </a:t>
            </a:r>
            <a:r>
              <a:rPr lang="en-IN" dirty="0" err="1" smtClean="0"/>
              <a:t>OnClick</a:t>
            </a:r>
            <a:r>
              <a:rPr lang="en-IN" dirty="0" smtClean="0"/>
              <a:t> property of the Button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 Page Language="C#" </a:t>
            </a:r>
            <a:r>
              <a:rPr lang="en-IN" dirty="0" err="1" smtClean="0"/>
              <a:t>AutoEventWireup</a:t>
            </a:r>
            <a:r>
              <a:rPr lang="en-IN" dirty="0" smtClean="0"/>
              <a:t>="True" %&gt;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&lt;!DOCTYPE html PUBLIC "-//W3C//DTD XHTML 1.0 Transitional//EN"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"http://www.w3.org/TR/xhtml1/DTD/xhtml1-transitional.dtd"&gt;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&lt;html </a:t>
            </a:r>
            <a:r>
              <a:rPr lang="en-IN" dirty="0" err="1" smtClean="0"/>
              <a:t>xmlns</a:t>
            </a:r>
            <a:r>
              <a:rPr lang="en-IN" dirty="0" smtClean="0"/>
              <a:t>="http://www.w3.org/1999/xhtml" &gt;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&lt;head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&lt;title&gt;Button </a:t>
            </a:r>
            <a:r>
              <a:rPr lang="en-IN" dirty="0" err="1" smtClean="0"/>
              <a:t>CommandName</a:t>
            </a:r>
            <a:r>
              <a:rPr lang="en-IN" dirty="0" smtClean="0"/>
              <a:t> Example&lt;/title&gt;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&lt;script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void </a:t>
            </a:r>
            <a:r>
              <a:rPr lang="en-IN" dirty="0" err="1" smtClean="0"/>
              <a:t>CommandBtn_Click</a:t>
            </a:r>
            <a:r>
              <a:rPr lang="en-IN" dirty="0" smtClean="0"/>
              <a:t>(Object sender, </a:t>
            </a:r>
            <a:r>
              <a:rPr lang="en-IN" dirty="0" err="1" smtClean="0"/>
              <a:t>CommandEventArgs</a:t>
            </a:r>
            <a:r>
              <a:rPr lang="en-IN" dirty="0" smtClean="0"/>
              <a:t> 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switch(</a:t>
            </a:r>
            <a:r>
              <a:rPr lang="en-IN" dirty="0" err="1" smtClean="0"/>
              <a:t>e.CommandName</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case "Sort":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Call the method to sort the list.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Sort_List</a:t>
            </a:r>
            <a:r>
              <a:rPr lang="en-IN" dirty="0" smtClean="0"/>
              <a:t>((String)</a:t>
            </a:r>
            <a:r>
              <a:rPr lang="en-IN" dirty="0" err="1" smtClean="0"/>
              <a:t>e.CommandArgument</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case "Submit":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Display a message for the Submit button being clicked.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"You clicked the Submit button";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Test whether the command argument is an empty string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if((String)</a:t>
            </a:r>
            <a:r>
              <a:rPr lang="en-IN" dirty="0" err="1" smtClean="0"/>
              <a:t>e.CommandArgument</a:t>
            </a:r>
            <a:r>
              <a:rPr lang="en-IN"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End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else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Display an error message for the command argument.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 however the command argument is not </a:t>
            </a:r>
            <a:r>
              <a:rPr lang="en-IN" dirty="0" err="1" smtClean="0"/>
              <a:t>recogized</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The command name is not recognized. Display an error message.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"Command name not </a:t>
            </a:r>
            <a:r>
              <a:rPr lang="en-IN" dirty="0" err="1" smtClean="0"/>
              <a:t>recogized</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void </a:t>
            </a:r>
            <a:r>
              <a:rPr lang="en-IN" dirty="0" err="1" smtClean="0"/>
              <a:t>Sort_List</a:t>
            </a:r>
            <a:r>
              <a:rPr lang="en-IN" dirty="0" smtClean="0"/>
              <a:t>(string </a:t>
            </a:r>
            <a:r>
              <a:rPr lang="en-IN" dirty="0" err="1" smtClean="0"/>
              <a:t>commandArgument</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switch(</a:t>
            </a:r>
            <a:r>
              <a:rPr lang="en-IN" dirty="0" err="1" smtClean="0"/>
              <a:t>commandArgument</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case "Ascending":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Insert code to sort the list in ascending order here.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"You clicked the Sort Ascending button.";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case "Descending":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Insert code to sort the list in descending order here.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"You clicked the Sort Descending button.";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 The command argument is not recognized. Display an error message.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Message.Text</a:t>
            </a:r>
            <a:r>
              <a:rPr lang="en-IN" dirty="0" smtClean="0"/>
              <a:t> = "Command argument not </a:t>
            </a:r>
            <a:r>
              <a:rPr lang="en-IN" dirty="0" err="1" smtClean="0"/>
              <a:t>recogized</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break;</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&lt;/script&gt;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&lt;/head&gt;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&lt;body&gt;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&lt;form id="form1"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&lt;h3&gt;Button </a:t>
            </a:r>
            <a:r>
              <a:rPr lang="en-IN" dirty="0" err="1" smtClean="0"/>
              <a:t>CommandName</a:t>
            </a:r>
            <a:r>
              <a:rPr lang="en-IN" dirty="0" smtClean="0"/>
              <a:t> Example&lt;/h3&gt;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Click on one of the command buttons.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br</a:t>
            </a:r>
            <a:r>
              <a:rPr lang="en-IN" dirty="0" smtClean="0"/>
              <a:t> /&gt;&lt;</a:t>
            </a:r>
            <a:r>
              <a:rPr lang="en-IN" dirty="0" err="1" smtClean="0"/>
              <a:t>br</a:t>
            </a:r>
            <a:r>
              <a:rPr lang="en-IN"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asp:Button</a:t>
            </a:r>
            <a:r>
              <a:rPr lang="en-IN" dirty="0" smtClean="0"/>
              <a:t> id="Button1"</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Text="Sort Ascending"</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CommandName</a:t>
            </a:r>
            <a:r>
              <a:rPr lang="en-IN" dirty="0" smtClean="0"/>
              <a:t>="Sort"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CommandArgument</a:t>
            </a:r>
            <a:r>
              <a:rPr lang="en-IN" dirty="0" smtClean="0"/>
              <a:t>="Ascending"</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OnCommand</a:t>
            </a:r>
            <a:r>
              <a:rPr lang="en-IN" dirty="0" smtClean="0"/>
              <a:t>="</a:t>
            </a:r>
            <a:r>
              <a:rPr lang="en-IN" dirty="0" err="1" smtClean="0"/>
              <a:t>CommandBtn_Click</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&amp;</a:t>
            </a:r>
            <a:r>
              <a:rPr lang="en-IN" dirty="0" err="1" smtClean="0"/>
              <a:t>nbsp</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asp:Button</a:t>
            </a:r>
            <a:r>
              <a:rPr lang="en-IN" dirty="0" smtClean="0"/>
              <a:t> id="Button2"</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Text="Sort Descending"</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CommandName</a:t>
            </a:r>
            <a:r>
              <a:rPr lang="en-IN" dirty="0" smtClean="0"/>
              <a:t>="Sort"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CommandArgument</a:t>
            </a:r>
            <a:r>
              <a:rPr lang="en-IN" dirty="0" smtClean="0"/>
              <a:t>="Descending"</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OnCommand</a:t>
            </a:r>
            <a:r>
              <a:rPr lang="en-IN" dirty="0" smtClean="0"/>
              <a:t>="</a:t>
            </a:r>
            <a:r>
              <a:rPr lang="en-IN" dirty="0" err="1" smtClean="0"/>
              <a:t>CommandBtn_Click</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br</a:t>
            </a:r>
            <a:r>
              <a:rPr lang="en-IN" dirty="0" smtClean="0"/>
              <a:t> /&gt;&lt;</a:t>
            </a:r>
            <a:r>
              <a:rPr lang="en-IN" dirty="0" err="1" smtClean="0"/>
              <a:t>br</a:t>
            </a:r>
            <a:r>
              <a:rPr lang="en-IN"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asp:Button</a:t>
            </a:r>
            <a:r>
              <a:rPr lang="en-IN" dirty="0" smtClean="0"/>
              <a:t> id="Button3"</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Text="Submit"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CommandName</a:t>
            </a:r>
            <a:r>
              <a:rPr lang="en-IN" dirty="0" smtClean="0"/>
              <a:t>="Submit"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OnCommand</a:t>
            </a:r>
            <a:r>
              <a:rPr lang="en-IN" dirty="0" smtClean="0"/>
              <a:t>="</a:t>
            </a:r>
            <a:r>
              <a:rPr lang="en-IN" dirty="0" err="1" smtClean="0"/>
              <a:t>CommandBtn_Click</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&amp;</a:t>
            </a:r>
            <a:r>
              <a:rPr lang="en-IN" dirty="0" err="1" smtClean="0"/>
              <a:t>nbsp</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asp:Button</a:t>
            </a:r>
            <a:r>
              <a:rPr lang="en-IN" dirty="0" smtClean="0"/>
              <a:t> id="Button4"</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Text="Unknown Command Name"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CommandName</a:t>
            </a:r>
            <a:r>
              <a:rPr lang="en-IN" dirty="0" smtClean="0"/>
              <a:t>="</a:t>
            </a:r>
            <a:r>
              <a:rPr lang="en-IN" dirty="0" err="1" smtClean="0"/>
              <a:t>UnknownName</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CommandArgument</a:t>
            </a:r>
            <a:r>
              <a:rPr lang="en-IN" dirty="0" smtClean="0"/>
              <a:t>="</a:t>
            </a:r>
            <a:r>
              <a:rPr lang="en-IN" dirty="0" err="1" smtClean="0"/>
              <a:t>UnknownArgument</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OnCommand</a:t>
            </a:r>
            <a:r>
              <a:rPr lang="en-IN" dirty="0" smtClean="0"/>
              <a:t>="</a:t>
            </a:r>
            <a:r>
              <a:rPr lang="en-IN" dirty="0" err="1" smtClean="0"/>
              <a:t>CommandBtn_Click</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&amp;</a:t>
            </a:r>
            <a:r>
              <a:rPr lang="en-IN" dirty="0" err="1" smtClean="0"/>
              <a:t>nbsp</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asp:Button</a:t>
            </a:r>
            <a:r>
              <a:rPr lang="en-IN" dirty="0" smtClean="0"/>
              <a:t> id="Button5"</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Text="Submit Unknown Command Argument"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CommandName</a:t>
            </a:r>
            <a:r>
              <a:rPr lang="en-IN" dirty="0" smtClean="0"/>
              <a:t>="Submit"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CommandArgument</a:t>
            </a:r>
            <a:r>
              <a:rPr lang="en-IN" dirty="0" smtClean="0"/>
              <a:t>="</a:t>
            </a:r>
            <a:r>
              <a:rPr lang="en-IN" dirty="0" err="1" smtClean="0"/>
              <a:t>UnknownArgument</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OnCommand</a:t>
            </a:r>
            <a:r>
              <a:rPr lang="en-IN" dirty="0" smtClean="0"/>
              <a:t>="</a:t>
            </a:r>
            <a:r>
              <a:rPr lang="en-IN" dirty="0" err="1" smtClean="0"/>
              <a:t>CommandBtn_Click</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br</a:t>
            </a:r>
            <a:r>
              <a:rPr lang="en-IN" dirty="0" smtClean="0"/>
              <a:t> /&gt;&lt;</a:t>
            </a:r>
            <a:r>
              <a:rPr lang="en-IN" dirty="0" err="1" smtClean="0"/>
              <a:t>br</a:t>
            </a:r>
            <a:r>
              <a:rPr lang="en-IN"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a:t>
            </a:r>
            <a:r>
              <a:rPr lang="en-IN" dirty="0" err="1" smtClean="0"/>
              <a:t>asp:Label</a:t>
            </a:r>
            <a:r>
              <a:rPr lang="en-IN" dirty="0" smtClean="0"/>
              <a:t> id="Message" </a:t>
            </a:r>
            <a:r>
              <a:rPr lang="en-IN" dirty="0" err="1" smtClean="0"/>
              <a:t>runat</a:t>
            </a:r>
            <a:r>
              <a:rPr lang="en-IN" dirty="0" smtClean="0"/>
              <a:t>="server"/&gt;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&lt;/form&gt;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&lt;/body&gt;</a:t>
            </a:r>
          </a:p>
          <a:p>
            <a:pPr marL="0" marR="0" indent="0" algn="l" defTabSz="914400" rtl="0" eaLnBrk="1" fontAlgn="auto" latinLnBrk="0" hangingPunct="1">
              <a:lnSpc>
                <a:spcPct val="100000"/>
              </a:lnSpc>
              <a:spcBef>
                <a:spcPts val="0"/>
              </a:spcBef>
              <a:spcAft>
                <a:spcPts val="0"/>
              </a:spcAft>
              <a:buClrTx/>
              <a:buSzTx/>
              <a:buFontTx/>
              <a:buNone/>
              <a:tabLst/>
              <a:defRPr/>
            </a:pPr>
            <a:r>
              <a:rPr lang="en-IN" smtClean="0"/>
              <a:t>&lt;/html&gt;</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web application is an application that is accessed by users over a network such as the Internet or an intranet.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term may also mean a computer software application that is coded in a browser-supported programming language (such as JavaScript, combined with a browser-rendered </a:t>
            </a:r>
            <a:r>
              <a:rPr lang="en-IN" dirty="0" err="1" smtClean="0"/>
              <a:t>markup</a:t>
            </a:r>
            <a:r>
              <a:rPr lang="en-IN" dirty="0" smtClean="0"/>
              <a:t> language like HTML) and reliant on a common web browser to render the </a:t>
            </a:r>
            <a:r>
              <a:rPr lang="en-IN" dirty="0" err="1" smtClean="0"/>
              <a:t>applicationexecutable</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Web applications commonly use a combination of server-side script (ASP, PHP, etc) and client-side script (HTML, </a:t>
            </a:r>
            <a:r>
              <a:rPr lang="en-IN" sz="1200" b="0" i="0" kern="1200" dirty="0" err="1" smtClean="0">
                <a:solidFill>
                  <a:schemeClr val="tx1"/>
                </a:solidFill>
                <a:latin typeface="+mn-lt"/>
                <a:ea typeface="+mn-ea"/>
                <a:cs typeface="+mn-cs"/>
              </a:rPr>
              <a:t>Javascript</a:t>
            </a:r>
            <a:r>
              <a:rPr lang="en-IN" sz="1200" b="0" i="0" kern="1200" dirty="0" smtClean="0">
                <a:solidFill>
                  <a:schemeClr val="tx1"/>
                </a:solidFill>
                <a:latin typeface="+mn-lt"/>
                <a:ea typeface="+mn-ea"/>
                <a:cs typeface="+mn-cs"/>
              </a:rPr>
              <a:t>, etc.) to develop the application. The client-side script deals with the presentation of the information while the server-side script deals with all the hard stuff like storing and retrieving the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defRPr/>
            </a:pPr>
            <a:r>
              <a:rPr lang="en-US" dirty="0" smtClean="0"/>
              <a:t>A web application is a type of client/server application, which means that the functions of the application are split between a client computer and a server computer.</a:t>
            </a:r>
          </a:p>
          <a:p>
            <a:pPr eaLnBrk="1" hangingPunct="1">
              <a:buFont typeface="Arial" pitchFamily="34" charset="0"/>
              <a:buChar char="•"/>
              <a:defRPr/>
            </a:pPr>
            <a:endParaRPr lang="en-US" dirty="0" smtClean="0"/>
          </a:p>
          <a:p>
            <a:pPr eaLnBrk="1" hangingPunct="1">
              <a:buFont typeface="Arial" pitchFamily="34" charset="0"/>
              <a:buChar char="•"/>
              <a:defRPr/>
            </a:pPr>
            <a:r>
              <a:rPr lang="en-US" dirty="0" smtClean="0"/>
              <a:t>The client and server computers are connected to one another via the Internet, and they communicate with each other using HTTP, or Hypertext Transfer Protocol.</a:t>
            </a:r>
          </a:p>
          <a:p>
            <a:pPr eaLnBrk="1" hangingPunct="1">
              <a:buFont typeface="Arial" pitchFamily="34" charset="0"/>
              <a:buChar char="•"/>
              <a:defRPr/>
            </a:pPr>
            <a:endParaRPr lang="en-US" dirty="0" smtClean="0"/>
          </a:p>
          <a:p>
            <a:pPr eaLnBrk="1" hangingPunct="1">
              <a:buFont typeface="Arial" pitchFamily="34" charset="0"/>
              <a:buChar char="•"/>
              <a:defRPr/>
            </a:pPr>
            <a:r>
              <a:rPr lang="en-US" dirty="0" smtClean="0"/>
              <a:t>To access a web application, you use a web browser that runs on a client computer. By far the most popular web browser is Microsoft’s Internet Explorer, but two popular alternatives are Netscape’s Navigator (or just Netscape) and Mozilla Firefox.</a:t>
            </a:r>
          </a:p>
          <a:p>
            <a:pPr eaLnBrk="1" hangingPunct="1">
              <a:buFont typeface="Arial" pitchFamily="34" charset="0"/>
              <a:buChar char="•"/>
              <a:defRPr/>
            </a:pPr>
            <a:endParaRPr lang="en-US" dirty="0" smtClean="0"/>
          </a:p>
          <a:p>
            <a:pPr eaLnBrk="1" hangingPunct="1">
              <a:buFont typeface="Arial" pitchFamily="34" charset="0"/>
              <a:buChar char="•"/>
              <a:defRPr/>
            </a:pPr>
            <a:r>
              <a:rPr lang="en-US" dirty="0" smtClean="0"/>
              <a:t>The web application itself is stored on the server computer.</a:t>
            </a:r>
            <a:r>
              <a:rPr lang="en-US" dirty="0" smtClean="0">
                <a:effectLst/>
              </a:rPr>
              <a:t> </a:t>
            </a:r>
          </a:p>
          <a:p>
            <a:pPr eaLnBrk="1" hangingPunct="1">
              <a:defRPr/>
            </a:pPr>
            <a:endParaRPr lang="en-US" dirty="0" smtClean="0">
              <a:effectLst/>
            </a:endParaRPr>
          </a:p>
          <a:p>
            <a:pPr eaLnBrk="1" hangingPunct="1">
              <a:buFont typeface="Arial" pitchFamily="34" charset="0"/>
              <a:buChar char="•"/>
              <a:defRPr/>
            </a:pPr>
            <a:endParaRPr lang="en-US" dirty="0" smtClean="0"/>
          </a:p>
          <a:p>
            <a:pPr eaLnBrk="1" hangingPunct="1">
              <a:buFont typeface="Arial" pitchFamily="34" charset="0"/>
              <a:buChar char="•"/>
              <a:defRPr/>
            </a:pPr>
            <a:r>
              <a:rPr lang="en-US" dirty="0" smtClean="0"/>
              <a:t>This computer runs web server software that enables it to send web pages to web browsers.</a:t>
            </a:r>
          </a:p>
          <a:p>
            <a:pPr eaLnBrk="1" hangingPunct="1">
              <a:defRPr/>
            </a:pPr>
            <a:r>
              <a:rPr lang="en-US" dirty="0" smtClean="0"/>
              <a:t>Although many web servers are available, the two most popular are Microsoft’s Internet Information Services (or IIS) and The Apache Software Foundation’s Apache HTTP Server, which is usually just called Apache.</a:t>
            </a:r>
          </a:p>
          <a:p>
            <a:pPr>
              <a:buFont typeface="Arial" pitchFamily="34" charset="0"/>
              <a:buChar char="•"/>
            </a:pPr>
            <a:endParaRPr lang="en-US" dirty="0" smtClean="0"/>
          </a:p>
          <a:p>
            <a:pPr eaLnBrk="1" hangingPunct="1">
              <a:buFont typeface="Arial" pitchFamily="34" charset="0"/>
              <a:buChar char="•"/>
            </a:pPr>
            <a:r>
              <a:rPr lang="en-US" dirty="0" smtClean="0">
                <a:effectLst/>
              </a:rPr>
              <a:t>For ASP.NET applications, though, the server must run IIS.</a:t>
            </a:r>
          </a:p>
          <a:p>
            <a:pPr eaLnBrk="1" hangingPunct="1"/>
            <a:endParaRPr lang="en-US" dirty="0" smtClean="0">
              <a:effectLst/>
            </a:endParaRPr>
          </a:p>
          <a:p>
            <a:pPr>
              <a:buFont typeface="Arial" pitchFamily="34" charset="0"/>
              <a:buChar char="•"/>
            </a:pP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Web pages can be either static or dynamic.</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"Static" means unchanged or constant, while "dynamic" means changing or lively.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Therefore, static Web pages contain the same prebuilt content each time the page is loaded, while the content of dynamic Web pages can be generated on-the-fly.</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Standard HTML pages are static Web pages.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They contain HTML code, which defines the structure and content of the Web page.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Each time an HTML page is loaded, it looks the same. The only way the content of an HTML page will change is if the Web developer updates and publishes the file.</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Other types of Web pages, such as PHP, ASP, and JSP pages are dynamic Web pages.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These pages contain "server-side" code, which allows the server to generate unique content each time the page is loaded.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For example, the server may display the current time and date on the Web page.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may also output a unique response based on a Web form the user filled out.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Many dynamic pages use server-side code to access database information, which enables the page's content to be generated from information stored in the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Websites that generate Web pages from database information are often called database-driven websites.</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You can often tell if a page is static or dynamic simply by looking at the page's file extension in the URL, located in the address field of the Web browser.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it is ".</a:t>
            </a:r>
            <a:r>
              <a:rPr lang="en-IN" dirty="0" err="1" smtClean="0"/>
              <a:t>htm</a:t>
            </a:r>
            <a:r>
              <a:rPr lang="en-IN" dirty="0" smtClean="0"/>
              <a:t>" or ".html," the page is probably static. If the extension is ".</a:t>
            </a:r>
            <a:r>
              <a:rPr lang="en-IN" dirty="0" err="1" smtClean="0"/>
              <a:t>php</a:t>
            </a:r>
            <a:r>
              <a:rPr lang="en-IN" dirty="0" smtClean="0"/>
              <a:t>," ".asp," or ".</a:t>
            </a:r>
            <a:r>
              <a:rPr lang="en-IN" dirty="0" err="1" smtClean="0"/>
              <a:t>jsp</a:t>
            </a:r>
            <a:r>
              <a:rPr lang="en-IN" dirty="0" smtClean="0"/>
              <a:t>," the page is most likely dynamic.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While not all dynamic Web pages contain dynamic content, most have at least some content that is generated on-the-fly.</a:t>
            </a:r>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t>Scripts</a:t>
            </a:r>
          </a:p>
          <a:p>
            <a:r>
              <a:rPr lang="en-IN" dirty="0" smtClean="0"/>
              <a:t>A script is a set of instructions. </a:t>
            </a:r>
          </a:p>
          <a:p>
            <a:r>
              <a:rPr lang="en-IN" dirty="0" smtClean="0"/>
              <a:t>For Web pages they are instructions either to the Web browser (client-side scripting) or to the server (server-side scripting). </a:t>
            </a:r>
          </a:p>
          <a:p>
            <a:endParaRPr lang="en-IN" dirty="0" smtClean="0"/>
          </a:p>
          <a:p>
            <a:r>
              <a:rPr lang="en-IN" dirty="0" smtClean="0"/>
              <a:t>These are explained more below.</a:t>
            </a:r>
          </a:p>
          <a:p>
            <a:r>
              <a:rPr lang="en-IN" dirty="0" smtClean="0"/>
              <a:t>Scripts provide change to a Web page. </a:t>
            </a:r>
          </a:p>
          <a:p>
            <a:r>
              <a:rPr lang="en-IN" dirty="0" smtClean="0"/>
              <a:t>Think of some Web pages you have visited. Any page which changes each time you visit it (or during a visit) probably uses scripting.</a:t>
            </a:r>
          </a:p>
          <a:p>
            <a:endParaRPr lang="en-IN" dirty="0" smtClean="0"/>
          </a:p>
          <a:p>
            <a:r>
              <a:rPr lang="en-IN" dirty="0" smtClean="0"/>
              <a:t>All log on systems, some menus, almost all photograph slideshows and many other pages use scripts. Google uses scripts to fill in your search term for you, to place advertisements, to find the thing you are searching for and so on. Amazon uses scripting to list products and record what you have bought.</a:t>
            </a:r>
          </a:p>
          <a:p>
            <a:endParaRPr lang="en-IN"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4" y="609600"/>
            <a:ext cx="9029696" cy="5791200"/>
          </a:xfrm>
        </p:spPr>
        <p:txBody>
          <a:bodyPr>
            <a:normAutofit/>
          </a:bodyPr>
          <a:lstStyle>
            <a:lvl1pPr marL="228600" indent="-228600">
              <a:buFontTx/>
              <a:buBlip>
                <a:blip r:embed="rId2"/>
              </a:buBlip>
              <a:defRPr sz="1800">
                <a:solidFill>
                  <a:srgbClr val="002060"/>
                </a:solidFill>
                <a:latin typeface="Book Antiqua" pitchFamily="18" charset="0"/>
              </a:defRPr>
            </a:lvl1pPr>
            <a:lvl2pPr>
              <a:buFont typeface="Arial" pitchFamily="34" charset="0"/>
              <a:buChar char="•"/>
              <a:defRPr sz="1800">
                <a:solidFill>
                  <a:srgbClr val="002060"/>
                </a:solidFill>
                <a:latin typeface="Book Antiqua" pitchFamily="18" charset="0"/>
              </a:defRPr>
            </a:lvl2pPr>
            <a:lvl3pPr>
              <a:buFont typeface="Arial" pitchFamily="34" charset="0"/>
              <a:buChar char="•"/>
              <a:defRPr sz="1800">
                <a:solidFill>
                  <a:srgbClr val="002060"/>
                </a:solidFill>
                <a:latin typeface="Book Antiqua" pitchFamily="18" charset="0"/>
              </a:defRPr>
            </a:lvl3pPr>
            <a:lvl4pPr>
              <a:buFont typeface="Arial" pitchFamily="34" charset="0"/>
              <a:buChar char="•"/>
              <a:defRPr sz="1800">
                <a:solidFill>
                  <a:srgbClr val="002060"/>
                </a:solidFill>
                <a:latin typeface="Book Antiqua" pitchFamily="18" charset="0"/>
              </a:defRPr>
            </a:lvl4pPr>
            <a:lvl5pPr>
              <a:buFont typeface="Arial" pitchFamily="34" charset="0"/>
              <a:buChar char="•"/>
              <a:defRPr sz="1800">
                <a:solidFill>
                  <a:srgbClr val="002060"/>
                </a:solidFill>
                <a:latin typeface="Book Antiqua" pitchFamily="18" charset="0"/>
              </a:defRPr>
            </a:lvl5pPr>
          </a:lstStyle>
          <a:p>
            <a:pPr lvl="0"/>
            <a:endParaRPr lang="en-US"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88894"/>
            <a:ext cx="6400800" cy="67310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762000"/>
            <a:ext cx="8839200" cy="5867400"/>
          </a:xfrm>
          <a:prstGeom prst="rect">
            <a:avLst/>
          </a:prstGeom>
        </p:spPr>
        <p:txBody>
          <a:bodyPr vert="horz" lIns="91440" tIns="45720" rIns="91440" bIns="45720" rtlCol="0">
            <a:normAutofit/>
          </a:bodyPr>
          <a:lstStyle/>
          <a:p>
            <a:pPr lvl="0"/>
            <a:endParaRPr lang="en-US"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dt="0"/>
  <p:txStyles>
    <p:titleStyle>
      <a:lvl1pPr algn="ctr" defTabSz="914400" rtl="0" eaLnBrk="1" latinLnBrk="0" hangingPunct="1">
        <a:spcBef>
          <a:spcPct val="0"/>
        </a:spcBef>
        <a:buNone/>
        <a:defRPr sz="28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06575"/>
            <a:ext cx="7848600" cy="1752600"/>
          </a:xfrm>
        </p:spPr>
        <p:txBody>
          <a:bodyPr>
            <a:normAutofit fontScale="92500" lnSpcReduction="10000"/>
          </a:bodyPr>
          <a:lstStyle/>
          <a:p>
            <a:r>
              <a:rPr lang="en-US" sz="7200" b="1" dirty="0" smtClean="0">
                <a:solidFill>
                  <a:srgbClr val="009900"/>
                </a:solidFill>
                <a:latin typeface="Simplified Arabic" pitchFamily="18" charset="-78"/>
                <a:cs typeface="Simplified Arabic" pitchFamily="18" charset="-78"/>
              </a:rPr>
              <a:t>ASP.NET</a:t>
            </a:r>
          </a:p>
          <a:p>
            <a:r>
              <a:rPr lang="en-US" sz="3900" b="1" dirty="0" smtClean="0">
                <a:solidFill>
                  <a:srgbClr val="009900"/>
                </a:solidFill>
                <a:latin typeface="Simplified Arabic" pitchFamily="18" charset="-78"/>
                <a:cs typeface="Simplified Arabic" pitchFamily="18" charset="-78"/>
              </a:rPr>
              <a:t>(An Introduction)</a:t>
            </a:r>
            <a:endParaRPr lang="en-US" sz="3900" b="1" dirty="0">
              <a:solidFill>
                <a:srgbClr val="009900"/>
              </a:solidFill>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endParaRPr lang="en-IN" dirty="0" smtClean="0"/>
          </a:p>
          <a:p>
            <a:pPr>
              <a:buNone/>
            </a:pPr>
            <a:r>
              <a:rPr lang="en-US" sz="2000" b="1" dirty="0" smtClean="0"/>
              <a:t>Client side script</a:t>
            </a:r>
            <a:endParaRPr lang="en-IN" sz="2000" b="1" dirty="0" smtClean="0"/>
          </a:p>
          <a:p>
            <a:r>
              <a:rPr lang="en-IN" dirty="0" smtClean="0"/>
              <a:t>Client side scripting enables you to develop the web pages that dynamically respond to the user without contacting with server.</a:t>
            </a:r>
          </a:p>
          <a:p>
            <a:endParaRPr lang="en-IN" dirty="0" smtClean="0"/>
          </a:p>
          <a:p>
            <a:r>
              <a:rPr lang="en-IN" dirty="0" smtClean="0"/>
              <a:t>Client-side Scripts executed only by the browser </a:t>
            </a:r>
          </a:p>
          <a:p>
            <a:pPr>
              <a:buNone/>
            </a:pPr>
            <a:endParaRPr lang="en-IN" dirty="0" smtClean="0"/>
          </a:p>
          <a:p>
            <a:pPr>
              <a:buNone/>
            </a:pPr>
            <a:r>
              <a:rPr lang="en-IN" dirty="0" smtClean="0"/>
              <a:t>Example:</a:t>
            </a:r>
          </a:p>
          <a:p>
            <a:pPr>
              <a:buNone/>
            </a:pPr>
            <a:r>
              <a:rPr lang="en-IN" dirty="0" smtClean="0"/>
              <a:t> web page that </a:t>
            </a:r>
            <a:r>
              <a:rPr lang="en-IN" dirty="0" err="1" smtClean="0"/>
              <a:t>recquire</a:t>
            </a:r>
            <a:r>
              <a:rPr lang="en-IN" dirty="0" smtClean="0"/>
              <a:t>  users to enter the user name and the password before displaying the home page, user doesn’t  leave the text boxes blank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endParaRPr lang="en-IN" dirty="0" smtClean="0"/>
          </a:p>
          <a:p>
            <a:pPr>
              <a:buNone/>
            </a:pPr>
            <a:r>
              <a:rPr lang="en-US" sz="2000" b="1" dirty="0" smtClean="0"/>
              <a:t>Dynamic WebPages</a:t>
            </a:r>
            <a:endParaRPr lang="en-IN" sz="2000" b="1" dirty="0" smtClean="0"/>
          </a:p>
          <a:p>
            <a:r>
              <a:rPr lang="en-IN" dirty="0" smtClean="0"/>
              <a:t>The web pages respond dynamically to the actions performed by users is called Dynamic web pages.</a:t>
            </a:r>
          </a:p>
          <a:p>
            <a:endParaRPr lang="en-IN" dirty="0" smtClean="0"/>
          </a:p>
          <a:p>
            <a:r>
              <a:rPr lang="en-IN" dirty="0" smtClean="0"/>
              <a:t>To respond dynamically to users request ,you can use client side and server side scripting in addition to HTML pages.</a:t>
            </a:r>
          </a:p>
          <a:p>
            <a:endParaRPr lang="en-IN" dirty="0" smtClean="0"/>
          </a:p>
          <a:p>
            <a:r>
              <a:rPr lang="en-IN" dirty="0" smtClean="0"/>
              <a:t>Typically written in various scripting languages or technologies such as ASP, PHP, Perl or JSP.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a:t>
            </a:r>
            <a:endParaRPr lang="en-IN" dirty="0"/>
          </a:p>
        </p:txBody>
      </p:sp>
      <p:sp>
        <p:nvSpPr>
          <p:cNvPr id="3" name="Content Placeholder 2"/>
          <p:cNvSpPr>
            <a:spLocks noGrp="1"/>
          </p:cNvSpPr>
          <p:nvPr>
            <p:ph idx="1"/>
          </p:nvPr>
        </p:nvSpPr>
        <p:spPr/>
        <p:txBody>
          <a:bodyPr/>
          <a:lstStyle/>
          <a:p>
            <a:endParaRPr lang="en-US" dirty="0" smtClean="0"/>
          </a:p>
          <a:p>
            <a:r>
              <a:rPr lang="en-IN" dirty="0" smtClean="0"/>
              <a:t>To create dynamically web pages by using server-side scripts, Microsoft has introduce ASP.</a:t>
            </a:r>
          </a:p>
          <a:p>
            <a:endParaRPr lang="en-IN" dirty="0" smtClean="0"/>
          </a:p>
          <a:p>
            <a:r>
              <a:rPr lang="en-IN" dirty="0" smtClean="0"/>
              <a:t>The .NET version of ASP is called ASP.NET</a:t>
            </a:r>
          </a:p>
          <a:p>
            <a:endParaRPr lang="en-IN" dirty="0" smtClean="0"/>
          </a:p>
          <a:p>
            <a:r>
              <a:rPr lang="en-IN" dirty="0" smtClean="0"/>
              <a:t>ASP.NET is a standard HTML file that contains embedded server side scripts.</a:t>
            </a:r>
          </a:p>
          <a:p>
            <a:endParaRPr lang="en-IN" dirty="0" smtClean="0"/>
          </a:p>
          <a:p>
            <a:r>
              <a:rPr lang="en-IN" dirty="0" smtClean="0"/>
              <a:t>ASP stands for active server page.</a:t>
            </a:r>
          </a:p>
          <a:p>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a:t>
            </a:r>
            <a:endParaRPr lang="en-IN" dirty="0"/>
          </a:p>
        </p:txBody>
      </p:sp>
      <p:sp>
        <p:nvSpPr>
          <p:cNvPr id="3" name="Content Placeholder 2"/>
          <p:cNvSpPr>
            <a:spLocks noGrp="1"/>
          </p:cNvSpPr>
          <p:nvPr>
            <p:ph idx="1"/>
          </p:nvPr>
        </p:nvSpPr>
        <p:spPr>
          <a:xfrm>
            <a:off x="42864" y="609600"/>
            <a:ext cx="9029696" cy="990600"/>
          </a:xfrm>
        </p:spPr>
        <p:txBody>
          <a:bodyPr>
            <a:normAutofit/>
          </a:bodyPr>
          <a:lstStyle/>
          <a:p>
            <a:pPr>
              <a:buNone/>
            </a:pPr>
            <a:endParaRPr lang="en-US" sz="2000" b="1" dirty="0" smtClean="0"/>
          </a:p>
          <a:p>
            <a:pPr>
              <a:buNone/>
            </a:pPr>
            <a:r>
              <a:rPr lang="en-US" sz="2000" b="1" dirty="0" smtClean="0"/>
              <a:t>Diff between ASP and ASP.NET</a:t>
            </a:r>
            <a:endParaRPr lang="en-IN" sz="2000" b="1" dirty="0" smtClean="0"/>
          </a:p>
          <a:p>
            <a:pPr>
              <a:buNone/>
            </a:pPr>
            <a:endParaRPr lang="en-IN" sz="2000" b="1" dirty="0"/>
          </a:p>
        </p:txBody>
      </p:sp>
      <p:graphicFrame>
        <p:nvGraphicFramePr>
          <p:cNvPr id="4" name="Group 26"/>
          <p:cNvGraphicFramePr>
            <a:graphicFrameLocks/>
          </p:cNvGraphicFramePr>
          <p:nvPr/>
        </p:nvGraphicFramePr>
        <p:xfrm>
          <a:off x="457200" y="1752600"/>
          <a:ext cx="8229600" cy="3311526"/>
        </p:xfrm>
        <a:graphic>
          <a:graphicData uri="http://schemas.openxmlformats.org/drawingml/2006/table">
            <a:tbl>
              <a:tblPr/>
              <a:tblGrid>
                <a:gridCol w="4114800"/>
                <a:gridCol w="4114800"/>
              </a:tblGrid>
              <a:tr h="400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2060"/>
                          </a:solidFill>
                          <a:effectLst/>
                          <a:latin typeface="Book Antiqua" pitchFamily="18" charset="0"/>
                          <a:cs typeface="Times New Roman" pitchFamily="18" charset="0"/>
                        </a:rPr>
                        <a:t>ASP</a:t>
                      </a:r>
                      <a:endParaRPr kumimoji="0" lang="en-US" sz="1800" b="1"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2060"/>
                          </a:solidFill>
                          <a:effectLst/>
                          <a:latin typeface="Book Antiqua" pitchFamily="18" charset="0"/>
                          <a:cs typeface="Times New Roman" pitchFamily="18" charset="0"/>
                        </a:rPr>
                        <a:t>ASP.NET</a:t>
                      </a:r>
                      <a:endParaRPr kumimoji="0" lang="en-US" sz="1800" b="1"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ASP is based on procedural and event-driven programming model.</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ASP.NET is based on object oriented and event-driven programming model.</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ASP doesn't  support the code behind  feature.</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ASP.NET  support the code behind  feature.</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ASP files have .asp extension.</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ASP.NET files have .aspx extension</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1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ASP dose not provide any controls or in-built functions to implement user input validation.</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ASP.NET provide controls to implement user input validation.</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 Cycle</a:t>
            </a:r>
            <a:endParaRPr lang="en-IN" dirty="0"/>
          </a:p>
        </p:txBody>
      </p:sp>
      <p:sp>
        <p:nvSpPr>
          <p:cNvPr id="3" name="Content Placeholder 2"/>
          <p:cNvSpPr>
            <a:spLocks noGrp="1"/>
          </p:cNvSpPr>
          <p:nvPr>
            <p:ph idx="1"/>
          </p:nvPr>
        </p:nvSpPr>
        <p:spPr/>
        <p:txBody>
          <a:bodyPr/>
          <a:lstStyle/>
          <a:p>
            <a:pPr>
              <a:buNone/>
            </a:pPr>
            <a:endParaRPr lang="en-IN" sz="2000" b="1" dirty="0" smtClean="0"/>
          </a:p>
          <a:p>
            <a:r>
              <a:rPr lang="en-IN" dirty="0" smtClean="0"/>
              <a:t>When an ASP.NET page runs, the page goes through a life cycle in which it performs a series of processing steps. </a:t>
            </a:r>
          </a:p>
          <a:p>
            <a:endParaRPr lang="en-IN" dirty="0" smtClean="0"/>
          </a:p>
          <a:p>
            <a:r>
              <a:rPr lang="en-IN" dirty="0" smtClean="0"/>
              <a:t>These include </a:t>
            </a:r>
          </a:p>
          <a:p>
            <a:pPr lvl="1"/>
            <a:r>
              <a:rPr lang="en-IN" dirty="0" smtClean="0"/>
              <a:t>Initialization</a:t>
            </a:r>
          </a:p>
          <a:p>
            <a:pPr lvl="1"/>
            <a:r>
              <a:rPr lang="en-IN" dirty="0" smtClean="0"/>
              <a:t>Instantiating controls</a:t>
            </a:r>
          </a:p>
          <a:p>
            <a:pPr lvl="1"/>
            <a:r>
              <a:rPr lang="en-IN" dirty="0" smtClean="0"/>
              <a:t>Restoring and maintaining state</a:t>
            </a:r>
          </a:p>
          <a:p>
            <a:pPr lvl="1"/>
            <a:r>
              <a:rPr lang="en-IN" dirty="0" smtClean="0"/>
              <a:t>Running event handler code</a:t>
            </a:r>
          </a:p>
          <a:p>
            <a:pPr lvl="1"/>
            <a:r>
              <a:rPr lang="en-IN" dirty="0" smtClean="0"/>
              <a:t>Rendering</a:t>
            </a:r>
            <a:endParaRPr lang="en-IN" b="1" dirty="0" smtClean="0"/>
          </a:p>
          <a:p>
            <a:endParaRPr lang="en-IN" b="1" dirty="0" smtClean="0"/>
          </a:p>
          <a:p>
            <a:endParaRPr lang="en-US" b="1" dirty="0" smtClean="0"/>
          </a:p>
          <a:p>
            <a:endParaRPr lang="en-US" b="1" dirty="0" smtClean="0"/>
          </a:p>
          <a:p>
            <a:endParaRPr lang="en-IN"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a:t>
            </a:r>
            <a:endParaRPr lang="en-IN" dirty="0"/>
          </a:p>
        </p:txBody>
      </p:sp>
      <p:sp>
        <p:nvSpPr>
          <p:cNvPr id="3" name="Content Placeholder 2"/>
          <p:cNvSpPr>
            <a:spLocks noGrp="1"/>
          </p:cNvSpPr>
          <p:nvPr>
            <p:ph idx="1"/>
          </p:nvPr>
        </p:nvSpPr>
        <p:spPr/>
        <p:txBody>
          <a:bodyPr/>
          <a:lstStyle/>
          <a:p>
            <a:pPr>
              <a:buNone/>
            </a:pPr>
            <a:endParaRPr lang="en-IN" sz="2000" b="1" dirty="0" smtClean="0"/>
          </a:p>
          <a:p>
            <a:pPr>
              <a:buNone/>
            </a:pPr>
            <a:r>
              <a:rPr lang="en-IN" sz="2000" b="1" dirty="0" smtClean="0"/>
              <a:t>General Page Life-Cycle stages</a:t>
            </a:r>
            <a:endParaRPr lang="en-IN" dirty="0" smtClean="0"/>
          </a:p>
          <a:p>
            <a:r>
              <a:rPr lang="en-IN" dirty="0" smtClean="0"/>
              <a:t>Page request</a:t>
            </a:r>
          </a:p>
          <a:p>
            <a:endParaRPr lang="en-IN" dirty="0" smtClean="0"/>
          </a:p>
          <a:p>
            <a:r>
              <a:rPr lang="en-IN" dirty="0" smtClean="0"/>
              <a:t>Start</a:t>
            </a:r>
          </a:p>
          <a:p>
            <a:endParaRPr lang="en-IN" dirty="0" smtClean="0"/>
          </a:p>
          <a:p>
            <a:r>
              <a:rPr lang="en-IN" dirty="0" smtClean="0"/>
              <a:t>Initialization</a:t>
            </a:r>
          </a:p>
          <a:p>
            <a:endParaRPr lang="en-IN" dirty="0" smtClean="0"/>
          </a:p>
          <a:p>
            <a:r>
              <a:rPr lang="en-IN" dirty="0" smtClean="0"/>
              <a:t>Load</a:t>
            </a:r>
          </a:p>
          <a:p>
            <a:endParaRPr lang="en-IN" dirty="0" smtClean="0"/>
          </a:p>
          <a:p>
            <a:r>
              <a:rPr lang="en-IN" dirty="0" err="1" smtClean="0"/>
              <a:t>Postback</a:t>
            </a:r>
            <a:r>
              <a:rPr lang="en-IN" dirty="0" smtClean="0"/>
              <a:t> event handling</a:t>
            </a:r>
          </a:p>
          <a:p>
            <a:endParaRPr lang="en-IN" dirty="0" smtClean="0"/>
          </a:p>
          <a:p>
            <a:r>
              <a:rPr lang="en-IN" dirty="0" smtClean="0"/>
              <a:t>Rendering</a:t>
            </a:r>
          </a:p>
          <a:p>
            <a:endParaRPr lang="en-IN" dirty="0" smtClean="0"/>
          </a:p>
          <a:p>
            <a:r>
              <a:rPr lang="en-IN" dirty="0" smtClean="0"/>
              <a:t>Unload</a:t>
            </a:r>
            <a:endParaRPr lang="en-IN" b="1" dirty="0" smtClean="0"/>
          </a:p>
          <a:p>
            <a:endParaRPr lang="en-US" b="1" dirty="0" smtClean="0"/>
          </a:p>
          <a:p>
            <a:endParaRPr lang="en-US" b="1" dirty="0" smtClean="0"/>
          </a:p>
          <a:p>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 Cycle</a:t>
            </a:r>
            <a:endParaRPr lang="en-IN" dirty="0"/>
          </a:p>
        </p:txBody>
      </p:sp>
      <p:sp>
        <p:nvSpPr>
          <p:cNvPr id="3" name="Content Placeholder 2"/>
          <p:cNvSpPr>
            <a:spLocks noGrp="1"/>
          </p:cNvSpPr>
          <p:nvPr>
            <p:ph idx="1"/>
          </p:nvPr>
        </p:nvSpPr>
        <p:spPr/>
        <p:txBody>
          <a:bodyPr/>
          <a:lstStyle/>
          <a:p>
            <a:pPr>
              <a:buNone/>
            </a:pPr>
            <a:endParaRPr lang="en-IN" sz="2000" b="1" dirty="0" smtClean="0"/>
          </a:p>
          <a:p>
            <a:pPr>
              <a:buNone/>
            </a:pPr>
            <a:r>
              <a:rPr lang="en-IN" sz="2000" b="1" dirty="0" smtClean="0"/>
              <a:t>Page Life-Cycle events</a:t>
            </a:r>
            <a:endParaRPr lang="en-IN" sz="2000" dirty="0" smtClean="0"/>
          </a:p>
          <a:p>
            <a:r>
              <a:rPr lang="en-IN" dirty="0" err="1" smtClean="0"/>
              <a:t>PreInit</a:t>
            </a:r>
            <a:endParaRPr lang="en-IN" dirty="0" smtClean="0"/>
          </a:p>
          <a:p>
            <a:r>
              <a:rPr lang="en-IN" dirty="0" smtClean="0"/>
              <a:t>Init</a:t>
            </a:r>
          </a:p>
          <a:p>
            <a:r>
              <a:rPr lang="en-IN" dirty="0" err="1" smtClean="0"/>
              <a:t>InitComplete</a:t>
            </a:r>
            <a:endParaRPr lang="en-IN" dirty="0" smtClean="0"/>
          </a:p>
          <a:p>
            <a:r>
              <a:rPr lang="en-IN" dirty="0" err="1" smtClean="0"/>
              <a:t>PreLoad</a:t>
            </a:r>
            <a:endParaRPr lang="en-IN" dirty="0" smtClean="0"/>
          </a:p>
          <a:p>
            <a:r>
              <a:rPr lang="en-IN" dirty="0" smtClean="0"/>
              <a:t>Load</a:t>
            </a:r>
          </a:p>
          <a:p>
            <a:r>
              <a:rPr lang="en-IN" dirty="0" smtClean="0"/>
              <a:t>Control events</a:t>
            </a:r>
          </a:p>
          <a:p>
            <a:r>
              <a:rPr lang="en-IN" dirty="0" err="1" smtClean="0"/>
              <a:t>LoadComplete</a:t>
            </a:r>
            <a:endParaRPr lang="en-IN" dirty="0" smtClean="0"/>
          </a:p>
          <a:p>
            <a:r>
              <a:rPr lang="en-IN" dirty="0" err="1" smtClean="0"/>
              <a:t>PreRender</a:t>
            </a:r>
            <a:endParaRPr lang="en-IN" dirty="0" smtClean="0"/>
          </a:p>
          <a:p>
            <a:r>
              <a:rPr lang="en-IN" dirty="0" err="1" smtClean="0"/>
              <a:t>PreRenderComplete</a:t>
            </a:r>
            <a:endParaRPr lang="en-IN" dirty="0" smtClean="0"/>
          </a:p>
          <a:p>
            <a:r>
              <a:rPr lang="en-IN" dirty="0" err="1" smtClean="0"/>
              <a:t>SaveStateComplete</a:t>
            </a:r>
            <a:endParaRPr lang="en-IN" dirty="0" smtClean="0"/>
          </a:p>
          <a:p>
            <a:r>
              <a:rPr lang="en-IN" dirty="0" smtClean="0"/>
              <a:t>Render</a:t>
            </a:r>
          </a:p>
          <a:p>
            <a:r>
              <a:rPr lang="en-IN" dirty="0" smtClean="0"/>
              <a:t>Unload</a:t>
            </a:r>
          </a:p>
          <a:p>
            <a:endParaRPr lang="en-IN"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p:txBody>
          <a:bodyPr/>
          <a:lstStyle/>
          <a:p>
            <a:pPr>
              <a:buNone/>
              <a:defRPr/>
            </a:pPr>
            <a:endParaRPr lang="en-US" b="1" dirty="0" smtClean="0"/>
          </a:p>
          <a:p>
            <a:pPr>
              <a:buNone/>
              <a:defRPr/>
            </a:pPr>
            <a:r>
              <a:rPr lang="en-US" sz="2000" b="1" dirty="0" smtClean="0"/>
              <a:t>The following is a list of the important elements of an  ASP.NET page</a:t>
            </a:r>
            <a:endParaRPr lang="en-US" sz="2000" dirty="0" smtClean="0"/>
          </a:p>
          <a:p>
            <a:pPr>
              <a:defRPr/>
            </a:pPr>
            <a:r>
              <a:rPr lang="en-US" dirty="0" smtClean="0"/>
              <a:t>Directives</a:t>
            </a:r>
          </a:p>
          <a:p>
            <a:pPr>
              <a:defRPr/>
            </a:pPr>
            <a:endParaRPr lang="en-US" dirty="0" smtClean="0"/>
          </a:p>
          <a:p>
            <a:pPr>
              <a:defRPr/>
            </a:pPr>
            <a:r>
              <a:rPr lang="en-US" dirty="0" smtClean="0"/>
              <a:t>Code declaration blocks</a:t>
            </a:r>
          </a:p>
          <a:p>
            <a:pPr>
              <a:defRPr/>
            </a:pPr>
            <a:endParaRPr lang="en-US" dirty="0" smtClean="0"/>
          </a:p>
          <a:p>
            <a:pPr>
              <a:defRPr/>
            </a:pPr>
            <a:r>
              <a:rPr lang="en-US" dirty="0" smtClean="0"/>
              <a:t>Code render blocks</a:t>
            </a:r>
          </a:p>
          <a:p>
            <a:pPr>
              <a:defRPr/>
            </a:pPr>
            <a:endParaRPr lang="en-US" dirty="0" smtClean="0"/>
          </a:p>
          <a:p>
            <a:pPr>
              <a:defRPr/>
            </a:pPr>
            <a:r>
              <a:rPr lang="en-US" dirty="0" smtClean="0"/>
              <a:t>Server side comments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p:txBody>
          <a:bodyPr/>
          <a:lstStyle/>
          <a:p>
            <a:pPr>
              <a:buNone/>
              <a:defRPr/>
            </a:pPr>
            <a:endParaRPr lang="en-US" b="1" dirty="0" smtClean="0"/>
          </a:p>
          <a:p>
            <a:pPr>
              <a:buNone/>
              <a:defRPr/>
            </a:pPr>
            <a:r>
              <a:rPr lang="en-US" sz="2000" b="1" dirty="0" smtClean="0"/>
              <a:t>Directives</a:t>
            </a:r>
            <a:endParaRPr lang="en-US" sz="2000" dirty="0" smtClean="0"/>
          </a:p>
          <a:p>
            <a:pPr>
              <a:defRPr/>
            </a:pPr>
            <a:r>
              <a:rPr lang="en-IN" dirty="0" smtClean="0"/>
              <a:t>Directives specify settings that are used by the page and user-control compilers when the compilers process ASP.NET Web Forms pages (.</a:t>
            </a:r>
            <a:r>
              <a:rPr lang="en-IN" dirty="0" err="1" smtClean="0"/>
              <a:t>aspx</a:t>
            </a:r>
            <a:r>
              <a:rPr lang="en-IN" dirty="0" smtClean="0"/>
              <a:t> files) and user control (.</a:t>
            </a:r>
            <a:r>
              <a:rPr lang="en-IN" dirty="0" err="1" smtClean="0"/>
              <a:t>ascx</a:t>
            </a:r>
            <a:r>
              <a:rPr lang="en-IN" dirty="0" smtClean="0"/>
              <a:t>) files.</a:t>
            </a:r>
          </a:p>
          <a:p>
            <a:pPr>
              <a:defRPr/>
            </a:pPr>
            <a:endParaRPr lang="en-IN" dirty="0" smtClean="0"/>
          </a:p>
          <a:p>
            <a:pPr>
              <a:defRPr/>
            </a:pPr>
            <a:r>
              <a:rPr lang="en-IN" dirty="0" smtClean="0"/>
              <a:t>ASP.NET treats any directive block (&lt;%@ %&gt;) that does not contain an explicit directive name as an @ Page directive (for a page) or as an @ Control directive (for a user control).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p:txBody>
          <a:bodyPr/>
          <a:lstStyle/>
          <a:p>
            <a:pPr>
              <a:buNone/>
              <a:defRPr/>
            </a:pPr>
            <a:endParaRPr lang="en-US" b="1" dirty="0" smtClean="0"/>
          </a:p>
          <a:p>
            <a:pPr>
              <a:buNone/>
              <a:defRPr/>
            </a:pPr>
            <a:r>
              <a:rPr lang="en-US" sz="2000" b="1" dirty="0" smtClean="0"/>
              <a:t>Directives</a:t>
            </a:r>
            <a:endParaRPr lang="en-US" sz="2000" dirty="0" smtClean="0"/>
          </a:p>
          <a:p>
            <a:pPr>
              <a:defRPr/>
            </a:pPr>
            <a:r>
              <a:rPr lang="en-US" dirty="0" smtClean="0"/>
              <a:t>Types of Directives</a:t>
            </a:r>
          </a:p>
          <a:p>
            <a:pPr lvl="1">
              <a:defRPr/>
            </a:pPr>
            <a:r>
              <a:rPr lang="en-US" dirty="0" smtClean="0"/>
              <a:t>@ Assembly</a:t>
            </a:r>
          </a:p>
          <a:p>
            <a:pPr lvl="1">
              <a:defRPr/>
            </a:pPr>
            <a:r>
              <a:rPr lang="en-US" dirty="0" smtClean="0"/>
              <a:t>@ Control</a:t>
            </a:r>
          </a:p>
          <a:p>
            <a:pPr lvl="1">
              <a:defRPr/>
            </a:pPr>
            <a:r>
              <a:rPr lang="en-US" dirty="0" smtClean="0"/>
              <a:t>@ Implements</a:t>
            </a:r>
          </a:p>
          <a:p>
            <a:pPr lvl="1">
              <a:defRPr/>
            </a:pPr>
            <a:r>
              <a:rPr lang="en-US" dirty="0" smtClean="0"/>
              <a:t>@ Import</a:t>
            </a:r>
          </a:p>
          <a:p>
            <a:pPr lvl="1">
              <a:defRPr/>
            </a:pPr>
            <a:r>
              <a:rPr lang="en-US" dirty="0" smtClean="0"/>
              <a:t>@ Master</a:t>
            </a:r>
          </a:p>
          <a:p>
            <a:pPr lvl="1">
              <a:defRPr/>
            </a:pPr>
            <a:r>
              <a:rPr lang="en-US" dirty="0" smtClean="0"/>
              <a:t>@ </a:t>
            </a:r>
            <a:r>
              <a:rPr lang="en-US" dirty="0" err="1" smtClean="0"/>
              <a:t>MasterType</a:t>
            </a:r>
            <a:endParaRPr lang="en-US" dirty="0" smtClean="0"/>
          </a:p>
          <a:p>
            <a:pPr lvl="1">
              <a:defRPr/>
            </a:pPr>
            <a:r>
              <a:rPr lang="en-US" dirty="0" smtClean="0"/>
              <a:t>@ </a:t>
            </a:r>
            <a:r>
              <a:rPr lang="en-US" dirty="0" err="1" smtClean="0"/>
              <a:t>OutputCache</a:t>
            </a:r>
            <a:endParaRPr lang="en-US" dirty="0" smtClean="0"/>
          </a:p>
          <a:p>
            <a:pPr lvl="1">
              <a:defRPr/>
            </a:pPr>
            <a:r>
              <a:rPr lang="en-US" dirty="0" smtClean="0"/>
              <a:t>@ Page</a:t>
            </a:r>
          </a:p>
          <a:p>
            <a:pPr lvl="1">
              <a:defRPr/>
            </a:pPr>
            <a:r>
              <a:rPr lang="en-US" dirty="0" smtClean="0"/>
              <a:t>@ </a:t>
            </a:r>
            <a:r>
              <a:rPr lang="en-US" dirty="0" err="1" smtClean="0"/>
              <a:t>PreviousPageType</a:t>
            </a:r>
            <a:endParaRPr lang="en-US" dirty="0" smtClean="0"/>
          </a:p>
          <a:p>
            <a:pPr lvl="1">
              <a:defRPr/>
            </a:pPr>
            <a:r>
              <a:rPr lang="en-US" dirty="0" smtClean="0"/>
              <a:t>@ Reference</a:t>
            </a:r>
          </a:p>
          <a:p>
            <a:pPr lvl="1">
              <a:defRPr/>
            </a:pPr>
            <a:r>
              <a:rPr lang="en-US" dirty="0" smtClean="0"/>
              <a:t>@ Register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Autofit/>
          </a:bodyPr>
          <a:lstStyle/>
          <a:p>
            <a:pPr>
              <a:lnSpc>
                <a:spcPct val="150000"/>
              </a:lnSpc>
              <a:buBlip>
                <a:blip r:embed="rId3"/>
              </a:buBlip>
              <a:tabLst>
                <a:tab pos="521528" algn="l"/>
              </a:tabLst>
            </a:pPr>
            <a:endParaRPr lang="en-US" sz="2000" b="1" spc="-35" dirty="0" smtClean="0">
              <a:latin typeface="Book Antiqua" pitchFamily="18" charset="0"/>
            </a:endParaRPr>
          </a:p>
          <a:p>
            <a:pPr>
              <a:lnSpc>
                <a:spcPct val="150000"/>
              </a:lnSpc>
              <a:buBlip>
                <a:blip r:embed="rId3"/>
              </a:buBlip>
              <a:tabLst>
                <a:tab pos="521528" algn="l"/>
              </a:tabLst>
            </a:pPr>
            <a:r>
              <a:rPr lang="en-US" sz="2000" b="1" spc="-35" dirty="0" smtClean="0">
                <a:latin typeface="Book Antiqua" pitchFamily="18" charset="0"/>
              </a:rPr>
              <a:t>Introduction to Web Applications</a:t>
            </a:r>
          </a:p>
          <a:p>
            <a:pPr>
              <a:lnSpc>
                <a:spcPct val="150000"/>
              </a:lnSpc>
              <a:buBlip>
                <a:blip r:embed="rId3"/>
              </a:buBlip>
              <a:tabLst>
                <a:tab pos="521528" algn="l"/>
              </a:tabLst>
            </a:pPr>
            <a:r>
              <a:rPr lang="en-US" sz="2000" b="1" spc="-35" dirty="0" smtClean="0">
                <a:latin typeface="Book Antiqua" pitchFamily="18" charset="0"/>
              </a:rPr>
              <a:t>Understanding Asp.net</a:t>
            </a:r>
          </a:p>
          <a:p>
            <a:pPr>
              <a:lnSpc>
                <a:spcPct val="150000"/>
              </a:lnSpc>
              <a:buBlip>
                <a:blip r:embed="rId3"/>
              </a:buBlip>
              <a:tabLst>
                <a:tab pos="521528" algn="l"/>
              </a:tabLst>
            </a:pPr>
            <a:r>
              <a:rPr lang="en-US" sz="2000" b="1" spc="-35" dirty="0" smtClean="0">
                <a:latin typeface="Book Antiqua" pitchFamily="18" charset="0"/>
              </a:rPr>
              <a:t>Creating an Asp.net Application using Visual Studio IDE</a:t>
            </a:r>
          </a:p>
          <a:p>
            <a:pPr>
              <a:lnSpc>
                <a:spcPct val="150000"/>
              </a:lnSpc>
              <a:buBlip>
                <a:blip r:embed="rId3"/>
              </a:buBlip>
              <a:tabLst>
                <a:tab pos="521528" algn="l"/>
              </a:tabLst>
            </a:pPr>
            <a:r>
              <a:rPr lang="en-US" sz="2000" b="1" spc="-35" dirty="0" smtClean="0">
                <a:latin typeface="Book Antiqua" pitchFamily="18" charset="0"/>
              </a:rPr>
              <a:t>Types of Server Controls in Asp.net</a:t>
            </a:r>
          </a:p>
          <a:p>
            <a:pPr>
              <a:lnSpc>
                <a:spcPct val="150000"/>
              </a:lnSpc>
              <a:buBlip>
                <a:blip r:embed="rId3"/>
              </a:buBlip>
              <a:tabLst>
                <a:tab pos="521528" algn="l"/>
              </a:tabLst>
            </a:pPr>
            <a:r>
              <a:rPr lang="en-US" sz="2000" b="1" spc="-35" dirty="0" smtClean="0">
                <a:latin typeface="Book Antiqua" pitchFamily="18" charset="0"/>
              </a:rPr>
              <a:t>Implementing HTML Server Controls</a:t>
            </a:r>
          </a:p>
          <a:p>
            <a:pPr>
              <a:lnSpc>
                <a:spcPct val="150000"/>
              </a:lnSpc>
              <a:buBlip>
                <a:blip r:embed="rId3"/>
              </a:buBlip>
              <a:tabLst>
                <a:tab pos="521528" algn="l"/>
              </a:tabLst>
            </a:pPr>
            <a:r>
              <a:rPr lang="en-US" sz="2000" b="1" spc="-35" dirty="0" smtClean="0">
                <a:latin typeface="Book Antiqua" pitchFamily="18" charset="0"/>
              </a:rPr>
              <a:t>Implementing Web Server Controls</a:t>
            </a:r>
          </a:p>
          <a:p>
            <a:pPr>
              <a:lnSpc>
                <a:spcPct val="150000"/>
              </a:lnSpc>
              <a:buBlip>
                <a:blip r:embed="rId3"/>
              </a:buBlip>
              <a:tabLst>
                <a:tab pos="521528" algn="l"/>
              </a:tabLst>
            </a:pPr>
            <a:r>
              <a:rPr lang="en-US" sz="2000" b="1" spc="-35" dirty="0" smtClean="0">
                <a:latin typeface="Book Antiqua" pitchFamily="18" charset="0"/>
              </a:rPr>
              <a:t>Handling Events in Asp.net</a:t>
            </a:r>
          </a:p>
          <a:p>
            <a:pPr>
              <a:lnSpc>
                <a:spcPct val="150000"/>
              </a:lnSpc>
              <a:buBlip>
                <a:blip r:embed="rId3"/>
              </a:buBlip>
              <a:tabLst>
                <a:tab pos="521528" algn="l"/>
              </a:tabLst>
            </a:pPr>
            <a:endParaRPr lang="en-US" sz="2000" b="1" spc="-35" dirty="0" smtClean="0">
              <a:latin typeface="Book Antiqua" pitchFamily="18"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a:xfrm>
            <a:off x="42864" y="609600"/>
            <a:ext cx="9029696" cy="2971800"/>
          </a:xfrm>
        </p:spPr>
        <p:txBody>
          <a:bodyPr/>
          <a:lstStyle/>
          <a:p>
            <a:pPr>
              <a:buNone/>
              <a:defRPr/>
            </a:pPr>
            <a:endParaRPr lang="en-US" b="1" dirty="0" smtClean="0"/>
          </a:p>
          <a:p>
            <a:pPr>
              <a:buNone/>
              <a:defRPr/>
            </a:pPr>
            <a:r>
              <a:rPr lang="en-US" sz="2000" b="1" dirty="0" smtClean="0"/>
              <a:t>Code Declaration Block</a:t>
            </a:r>
            <a:endParaRPr lang="en-US" sz="2000" dirty="0" smtClean="0"/>
          </a:p>
          <a:p>
            <a:pPr>
              <a:defRPr/>
            </a:pPr>
            <a:r>
              <a:rPr lang="en-IN" dirty="0" smtClean="0"/>
              <a:t>Defines member variables and methods compiled in the dynamically generated Page or </a:t>
            </a:r>
            <a:r>
              <a:rPr lang="en-IN" dirty="0" err="1" smtClean="0"/>
              <a:t>UserControl</a:t>
            </a:r>
            <a:r>
              <a:rPr lang="en-IN" dirty="0" smtClean="0"/>
              <a:t> classes that represent the ASP.NET page and the user control, respectively.</a:t>
            </a:r>
          </a:p>
        </p:txBody>
      </p:sp>
      <p:sp>
        <p:nvSpPr>
          <p:cNvPr id="4" name="Rectangle 3"/>
          <p:cNvSpPr txBox="1">
            <a:spLocks noChangeArrowheads="1"/>
          </p:cNvSpPr>
          <p:nvPr/>
        </p:nvSpPr>
        <p:spPr>
          <a:xfrm>
            <a:off x="129648" y="3657600"/>
            <a:ext cx="8861952"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&lt;script </a:t>
            </a:r>
            <a:r>
              <a:rPr lang="en-US" dirty="0" err="1" smtClean="0">
                <a:solidFill>
                  <a:srgbClr val="002060"/>
                </a:solidFill>
                <a:latin typeface="Book Antiqua" pitchFamily="18" charset="0"/>
                <a:cs typeface="Courier New" pitchFamily="49" charset="0"/>
              </a:rPr>
              <a:t>runat</a:t>
            </a:r>
            <a:r>
              <a:rPr lang="en-US" dirty="0" smtClean="0">
                <a:solidFill>
                  <a:srgbClr val="002060"/>
                </a:solidFill>
                <a:latin typeface="Book Antiqua" pitchFamily="18" charset="0"/>
                <a:cs typeface="Courier New" pitchFamily="49" charset="0"/>
              </a:rPr>
              <a:t>="server" language="</a:t>
            </a:r>
            <a:r>
              <a:rPr lang="en-US" dirty="0" err="1" smtClean="0">
                <a:solidFill>
                  <a:srgbClr val="002060"/>
                </a:solidFill>
                <a:latin typeface="Book Antiqua" pitchFamily="18" charset="0"/>
                <a:cs typeface="Courier New" pitchFamily="49" charset="0"/>
              </a:rPr>
              <a:t>codelanguage</a:t>
            </a:r>
            <a:r>
              <a:rPr lang="en-US" dirty="0" smtClean="0">
                <a:solidFill>
                  <a:srgbClr val="002060"/>
                </a:solidFill>
                <a:latin typeface="Book Antiqua" pitchFamily="18" charset="0"/>
                <a:cs typeface="Courier New" pitchFamily="49" charset="0"/>
              </a:rPr>
              <a:t>"  </a:t>
            </a:r>
            <a:r>
              <a:rPr lang="en-US" dirty="0" err="1" smtClean="0">
                <a:solidFill>
                  <a:srgbClr val="002060"/>
                </a:solidFill>
                <a:latin typeface="Book Antiqua" pitchFamily="18" charset="0"/>
                <a:cs typeface="Courier New" pitchFamily="49" charset="0"/>
              </a:rPr>
              <a:t>Src</a:t>
            </a:r>
            <a:r>
              <a:rPr lang="en-US" dirty="0" smtClean="0">
                <a:solidFill>
                  <a:srgbClr val="002060"/>
                </a:solidFill>
                <a:latin typeface="Book Antiqua" pitchFamily="18" charset="0"/>
                <a:cs typeface="Courier New" pitchFamily="49" charset="0"/>
              </a:rPr>
              <a:t>="pathname"&gt; </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Code goes here...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a:xfrm>
            <a:off x="42864" y="609600"/>
            <a:ext cx="9029696" cy="2971800"/>
          </a:xfrm>
        </p:spPr>
        <p:txBody>
          <a:bodyPr/>
          <a:lstStyle/>
          <a:p>
            <a:pPr>
              <a:buNone/>
              <a:defRPr/>
            </a:pPr>
            <a:endParaRPr lang="en-US" b="1" dirty="0" smtClean="0"/>
          </a:p>
          <a:p>
            <a:pPr>
              <a:buNone/>
              <a:defRPr/>
            </a:pPr>
            <a:r>
              <a:rPr lang="en-US" sz="2000" b="1" dirty="0" smtClean="0"/>
              <a:t>Code Render Block</a:t>
            </a:r>
            <a:endParaRPr lang="en-US" sz="2000" dirty="0" smtClean="0"/>
          </a:p>
          <a:p>
            <a:pPr>
              <a:defRPr/>
            </a:pPr>
            <a:r>
              <a:rPr lang="en-IN" dirty="0" smtClean="0"/>
              <a:t>Code render blocks define inline code or inline expressions that execute when the page is rendered. </a:t>
            </a:r>
          </a:p>
          <a:p>
            <a:pPr>
              <a:defRPr/>
            </a:pPr>
            <a:endParaRPr lang="en-IN" dirty="0" smtClean="0"/>
          </a:p>
          <a:p>
            <a:pPr>
              <a:defRPr/>
            </a:pPr>
            <a:r>
              <a:rPr lang="en-IN" dirty="0" smtClean="0"/>
              <a:t>There are two styles of code render blocks:</a:t>
            </a:r>
          </a:p>
          <a:p>
            <a:pPr lvl="1">
              <a:defRPr/>
            </a:pPr>
            <a:r>
              <a:rPr lang="en-IN" dirty="0" smtClean="0"/>
              <a:t> Inline code </a:t>
            </a:r>
          </a:p>
          <a:p>
            <a:pPr lvl="1">
              <a:defRPr/>
            </a:pPr>
            <a:r>
              <a:rPr lang="en-IN" dirty="0" smtClean="0"/>
              <a:t>Inline expressions</a:t>
            </a:r>
          </a:p>
        </p:txBody>
      </p:sp>
      <p:sp>
        <p:nvSpPr>
          <p:cNvPr id="4" name="Rectangle 3"/>
          <p:cNvSpPr txBox="1">
            <a:spLocks noChangeArrowheads="1"/>
          </p:cNvSpPr>
          <p:nvPr/>
        </p:nvSpPr>
        <p:spPr>
          <a:xfrm>
            <a:off x="129648" y="3657600"/>
            <a:ext cx="8861952"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&lt;% inline code %&gt;</a:t>
            </a: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&lt;%=inline expression %&gt;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ASP.NET</a:t>
            </a:r>
            <a:endParaRPr lang="en-IN" dirty="0"/>
          </a:p>
        </p:txBody>
      </p:sp>
      <p:sp>
        <p:nvSpPr>
          <p:cNvPr id="3" name="Content Placeholder 2"/>
          <p:cNvSpPr>
            <a:spLocks noGrp="1"/>
          </p:cNvSpPr>
          <p:nvPr>
            <p:ph idx="1"/>
          </p:nvPr>
        </p:nvSpPr>
        <p:spPr>
          <a:xfrm>
            <a:off x="42864" y="609600"/>
            <a:ext cx="9029696" cy="2971800"/>
          </a:xfrm>
        </p:spPr>
        <p:txBody>
          <a:bodyPr/>
          <a:lstStyle/>
          <a:p>
            <a:pPr>
              <a:buNone/>
              <a:defRPr/>
            </a:pPr>
            <a:endParaRPr lang="en-US" b="1" dirty="0" smtClean="0"/>
          </a:p>
          <a:p>
            <a:pPr>
              <a:buNone/>
              <a:defRPr/>
            </a:pPr>
            <a:r>
              <a:rPr lang="en-US" sz="2000" b="1" dirty="0" smtClean="0"/>
              <a:t>Server side comments</a:t>
            </a:r>
            <a:endParaRPr lang="en-US" sz="2000" dirty="0" smtClean="0"/>
          </a:p>
          <a:p>
            <a:pPr>
              <a:defRPr/>
            </a:pPr>
            <a:r>
              <a:rPr lang="en-IN" dirty="0" smtClean="0"/>
              <a:t>You can add comments to your ASP.NET pages by using server-side comment blocks.</a:t>
            </a:r>
          </a:p>
          <a:p>
            <a:pPr>
              <a:defRPr/>
            </a:pPr>
            <a:endParaRPr lang="en-IN" dirty="0" smtClean="0"/>
          </a:p>
          <a:p>
            <a:pPr>
              <a:defRPr/>
            </a:pPr>
            <a:r>
              <a:rPr lang="en-IN" dirty="0" smtClean="0"/>
              <a:t>The beginning of a server-side comment is marked with the characters &lt;%--   and the end of the comment is marked with the  characters --%&gt;.</a:t>
            </a:r>
          </a:p>
          <a:p>
            <a:pPr>
              <a:buNone/>
              <a:defRPr/>
            </a:pPr>
            <a:endParaRPr lang="en-I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a:t>
            </a:r>
            <a:endParaRPr lang="en-IN" dirty="0"/>
          </a:p>
        </p:txBody>
      </p:sp>
      <p:sp>
        <p:nvSpPr>
          <p:cNvPr id="3" name="Content Placeholder 2"/>
          <p:cNvSpPr>
            <a:spLocks noGrp="1"/>
          </p:cNvSpPr>
          <p:nvPr>
            <p:ph idx="1"/>
          </p:nvPr>
        </p:nvSpPr>
        <p:spPr>
          <a:xfrm>
            <a:off x="42864" y="609600"/>
            <a:ext cx="9029696" cy="2971800"/>
          </a:xfrm>
        </p:spPr>
        <p:txBody>
          <a:bodyPr/>
          <a:lstStyle/>
          <a:p>
            <a:pPr>
              <a:buNone/>
              <a:defRPr/>
            </a:pPr>
            <a:endParaRPr lang="en-US" b="1" dirty="0" smtClean="0"/>
          </a:p>
          <a:p>
            <a:pPr>
              <a:defRPr/>
            </a:pPr>
            <a:r>
              <a:rPr lang="en-IN" dirty="0" smtClean="0"/>
              <a:t>Server controls are also created on the server and they require a </a:t>
            </a:r>
            <a:r>
              <a:rPr lang="en-IN" dirty="0" err="1" smtClean="0"/>
              <a:t>runat</a:t>
            </a:r>
            <a:r>
              <a:rPr lang="en-IN" dirty="0" smtClean="0"/>
              <a:t>="server" attribute to work. </a:t>
            </a:r>
          </a:p>
          <a:p>
            <a:pPr>
              <a:defRPr/>
            </a:pPr>
            <a:endParaRPr lang="en-IN" dirty="0" smtClean="0"/>
          </a:p>
          <a:p>
            <a:pPr>
              <a:defRPr/>
            </a:pPr>
            <a:r>
              <a:rPr lang="en-IN" dirty="0" smtClean="0"/>
              <a:t>However, Server controls do not necessarily map to any existing HTML elements and they may represent more complex elements.</a:t>
            </a:r>
          </a:p>
          <a:p>
            <a:pPr>
              <a:defRPr/>
            </a:pPr>
            <a:endParaRPr lang="en-US" dirty="0" smtClean="0"/>
          </a:p>
          <a:p>
            <a:pPr>
              <a:defRPr/>
            </a:pPr>
            <a:r>
              <a:rPr lang="en-IN" dirty="0" smtClean="0"/>
              <a:t>All ASP.NET  controls derived from namespace </a:t>
            </a:r>
            <a:r>
              <a:rPr lang="en-IN" dirty="0" err="1" smtClean="0"/>
              <a:t>System.Web.UI</a:t>
            </a:r>
            <a:endParaRPr lang="en-IN" dirty="0" smtClean="0"/>
          </a:p>
        </p:txBody>
      </p:sp>
      <p:sp>
        <p:nvSpPr>
          <p:cNvPr id="4" name="Rectangle 3"/>
          <p:cNvSpPr txBox="1">
            <a:spLocks noChangeArrowheads="1"/>
          </p:cNvSpPr>
          <p:nvPr/>
        </p:nvSpPr>
        <p:spPr>
          <a:xfrm>
            <a:off x="129648" y="3657600"/>
            <a:ext cx="8861952" cy="914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endParaRPr lang="en-IN" dirty="0" smtClean="0">
              <a:solidFill>
                <a:srgbClr val="002060"/>
              </a:solidFill>
              <a:latin typeface="Book Antiqua" pitchFamily="18" charset="0"/>
              <a:cs typeface="Courier New" pitchFamily="49" charset="0"/>
            </a:endParaRPr>
          </a:p>
          <a:p>
            <a:r>
              <a:rPr lang="en-IN" dirty="0" smtClean="0">
                <a:solidFill>
                  <a:srgbClr val="002060"/>
                </a:solidFill>
                <a:latin typeface="Book Antiqua" pitchFamily="18" charset="0"/>
                <a:cs typeface="Courier New" pitchFamily="49" charset="0"/>
              </a:rPr>
              <a:t>	&lt;</a:t>
            </a:r>
            <a:r>
              <a:rPr lang="en-IN" dirty="0" err="1" smtClean="0">
                <a:solidFill>
                  <a:srgbClr val="002060"/>
                </a:solidFill>
                <a:latin typeface="Book Antiqua" pitchFamily="18" charset="0"/>
                <a:cs typeface="Courier New" pitchFamily="49" charset="0"/>
              </a:rPr>
              <a:t>asp:control_name</a:t>
            </a:r>
            <a:r>
              <a:rPr lang="en-IN" dirty="0" smtClean="0">
                <a:solidFill>
                  <a:srgbClr val="002060"/>
                </a:solidFill>
                <a:latin typeface="Book Antiqua" pitchFamily="18" charset="0"/>
                <a:cs typeface="Courier New" pitchFamily="49" charset="0"/>
              </a:rPr>
              <a:t> I d="</a:t>
            </a:r>
            <a:r>
              <a:rPr lang="en-IN" dirty="0" err="1" smtClean="0">
                <a:solidFill>
                  <a:srgbClr val="002060"/>
                </a:solidFill>
                <a:latin typeface="Book Antiqua" pitchFamily="18" charset="0"/>
                <a:cs typeface="Courier New" pitchFamily="49" charset="0"/>
              </a:rPr>
              <a:t>some_id</a:t>
            </a:r>
            <a:r>
              <a:rPr lang="en-IN" dirty="0" smtClean="0">
                <a:solidFill>
                  <a:srgbClr val="002060"/>
                </a:solidFill>
                <a:latin typeface="Book Antiqua" pitchFamily="18" charset="0"/>
                <a:cs typeface="Courier New" pitchFamily="49" charset="0"/>
              </a:rPr>
              <a:t>"  </a:t>
            </a:r>
            <a:r>
              <a:rPr lang="en-IN" dirty="0" err="1" smtClean="0">
                <a:solidFill>
                  <a:srgbClr val="002060"/>
                </a:solidFill>
                <a:latin typeface="Book Antiqua" pitchFamily="18" charset="0"/>
                <a:cs typeface="Courier New" pitchFamily="49" charset="0"/>
              </a:rPr>
              <a:t>runat</a:t>
            </a:r>
            <a:r>
              <a:rPr lang="en-IN" dirty="0" smtClean="0">
                <a:solidFill>
                  <a:srgbClr val="002060"/>
                </a:solidFill>
                <a:latin typeface="Book Antiqua" pitchFamily="18" charset="0"/>
                <a:cs typeface="Courier New" pitchFamily="49" charset="0"/>
              </a:rPr>
              <a:t>="server" /&gt;</a:t>
            </a:r>
            <a:endParaRPr lang="en-US" dirty="0" smtClean="0">
              <a:solidFill>
                <a:srgbClr val="002060"/>
              </a:solidFill>
              <a:latin typeface="Book Antiqua" pitchFamily="18"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a:t>
            </a:r>
            <a:endParaRPr lang="en-IN" dirty="0"/>
          </a:p>
        </p:txBody>
      </p:sp>
      <p:sp>
        <p:nvSpPr>
          <p:cNvPr id="3" name="Content Placeholder 2"/>
          <p:cNvSpPr>
            <a:spLocks noGrp="1"/>
          </p:cNvSpPr>
          <p:nvPr>
            <p:ph idx="1"/>
          </p:nvPr>
        </p:nvSpPr>
        <p:spPr>
          <a:xfrm>
            <a:off x="42864" y="609600"/>
            <a:ext cx="9029696" cy="5867400"/>
          </a:xfrm>
        </p:spPr>
        <p:txBody>
          <a:bodyPr>
            <a:normAutofit/>
          </a:bodyPr>
          <a:lstStyle/>
          <a:p>
            <a:pPr>
              <a:buNone/>
              <a:defRPr/>
            </a:pPr>
            <a:endParaRPr lang="en-US" b="1" dirty="0" smtClean="0"/>
          </a:p>
          <a:p>
            <a:pPr>
              <a:buNone/>
              <a:defRPr/>
            </a:pPr>
            <a:r>
              <a:rPr lang="en-US" sz="2000" b="1" dirty="0" smtClean="0"/>
              <a:t>Types of Server Controls</a:t>
            </a:r>
            <a:endParaRPr lang="en-IN" sz="2000" b="1" dirty="0" smtClean="0"/>
          </a:p>
          <a:p>
            <a:r>
              <a:rPr lang="en-IN" dirty="0" smtClean="0"/>
              <a:t>HTML Server Controls </a:t>
            </a:r>
          </a:p>
          <a:p>
            <a:pPr lvl="1"/>
            <a:r>
              <a:rPr lang="en-IN" dirty="0" smtClean="0"/>
              <a:t>Traditional HTML tags</a:t>
            </a:r>
          </a:p>
          <a:p>
            <a:endParaRPr lang="en-IN" dirty="0" smtClean="0"/>
          </a:p>
          <a:p>
            <a:r>
              <a:rPr lang="en-IN" dirty="0" smtClean="0"/>
              <a:t>Web Server Controls </a:t>
            </a:r>
          </a:p>
          <a:p>
            <a:pPr lvl="1"/>
            <a:r>
              <a:rPr lang="en-IN" dirty="0" smtClean="0"/>
              <a:t>New ASP.NET tags</a:t>
            </a:r>
          </a:p>
          <a:p>
            <a:endParaRPr lang="en-IN" dirty="0" smtClean="0"/>
          </a:p>
          <a:p>
            <a:r>
              <a:rPr lang="en-IN" dirty="0" smtClean="0"/>
              <a:t>Validation Server Controls </a:t>
            </a:r>
          </a:p>
          <a:p>
            <a:pPr lvl="1"/>
            <a:r>
              <a:rPr lang="en-IN" dirty="0" smtClean="0"/>
              <a:t>For input validation</a:t>
            </a:r>
          </a:p>
          <a:p>
            <a:pPr lvl="1"/>
            <a:endParaRPr lang="en-US" dirty="0" smtClean="0"/>
          </a:p>
          <a:p>
            <a:r>
              <a:rPr lang="en-IN" dirty="0" smtClean="0"/>
              <a:t>Data source controls </a:t>
            </a:r>
          </a:p>
          <a:p>
            <a:pPr lvl="1"/>
            <a:r>
              <a:rPr lang="en-IN" dirty="0" smtClean="0"/>
              <a:t>These controls provides data binding to different data sources</a:t>
            </a:r>
          </a:p>
          <a:p>
            <a:pPr lvl="1"/>
            <a:endParaRPr lang="en-US" dirty="0" smtClean="0"/>
          </a:p>
          <a:p>
            <a:r>
              <a:rPr lang="en-IN" dirty="0" smtClean="0"/>
              <a:t>Navigation controls </a:t>
            </a:r>
          </a:p>
          <a:p>
            <a:pPr lvl="1"/>
            <a:r>
              <a:rPr lang="en-IN" dirty="0" smtClean="0"/>
              <a:t>These helps in navigation, for example, the menus, tree view etc.</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IN" dirty="0"/>
          </a:p>
        </p:txBody>
      </p:sp>
      <p:sp>
        <p:nvSpPr>
          <p:cNvPr id="3" name="Content Placeholder 2"/>
          <p:cNvSpPr>
            <a:spLocks noGrp="1"/>
          </p:cNvSpPr>
          <p:nvPr>
            <p:ph idx="1"/>
          </p:nvPr>
        </p:nvSpPr>
        <p:spPr>
          <a:xfrm>
            <a:off x="42864" y="609600"/>
            <a:ext cx="9029696" cy="5867400"/>
          </a:xfrm>
        </p:spPr>
        <p:txBody>
          <a:bodyPr>
            <a:normAutofit/>
          </a:bodyPr>
          <a:lstStyle/>
          <a:p>
            <a:pPr>
              <a:buNone/>
              <a:defRPr/>
            </a:pPr>
            <a:endParaRPr lang="en-US" b="1" dirty="0" smtClean="0"/>
          </a:p>
          <a:p>
            <a:r>
              <a:rPr lang="en-IN" dirty="0" smtClean="0"/>
              <a:t>The HTML server controls are basically the original HTML controls but enhanced to enable server side processing. </a:t>
            </a:r>
          </a:p>
          <a:p>
            <a:endParaRPr lang="en-IN" dirty="0" smtClean="0"/>
          </a:p>
          <a:p>
            <a:r>
              <a:rPr lang="en-IN" dirty="0" smtClean="0"/>
              <a:t>The HTML controls like the header tags, anchor tags and input elements are not processed by the server but sent to the browser for display.</a:t>
            </a:r>
          </a:p>
          <a:p>
            <a:endParaRPr lang="en-IN" dirty="0" smtClean="0"/>
          </a:p>
          <a:p>
            <a:r>
              <a:rPr lang="en-IN" dirty="0" smtClean="0"/>
              <a:t>They are specifically converted to a server control by adding the attribute </a:t>
            </a:r>
            <a:r>
              <a:rPr lang="en-IN" dirty="0" err="1" smtClean="0"/>
              <a:t>runat</a:t>
            </a:r>
            <a:r>
              <a:rPr lang="en-IN" dirty="0" smtClean="0"/>
              <a:t>="server" and adding an id attribute to make them available for server-side processing.</a:t>
            </a:r>
          </a:p>
        </p:txBody>
      </p:sp>
      <p:sp>
        <p:nvSpPr>
          <p:cNvPr id="4" name="Rectangle 3"/>
          <p:cNvSpPr txBox="1">
            <a:spLocks noChangeArrowheads="1"/>
          </p:cNvSpPr>
          <p:nvPr/>
        </p:nvSpPr>
        <p:spPr>
          <a:xfrm>
            <a:off x="129648" y="3886200"/>
            <a:ext cx="8861952"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r>
              <a:rPr lang="en-IN" dirty="0" smtClean="0">
                <a:solidFill>
                  <a:srgbClr val="002060"/>
                </a:solidFill>
                <a:latin typeface="Book Antiqua" pitchFamily="18" charset="0"/>
                <a:cs typeface="Courier New" pitchFamily="49" charset="0"/>
              </a:rPr>
              <a:t>consider the HTML input control:</a:t>
            </a:r>
          </a:p>
          <a:p>
            <a:r>
              <a:rPr lang="en-IN" dirty="0" smtClean="0">
                <a:solidFill>
                  <a:srgbClr val="002060"/>
                </a:solidFill>
                <a:latin typeface="Book Antiqua" pitchFamily="18" charset="0"/>
                <a:cs typeface="Courier New" pitchFamily="49" charset="0"/>
              </a:rPr>
              <a:t>&lt;input type="text" size="40"&gt;</a:t>
            </a:r>
          </a:p>
          <a:p>
            <a:endParaRPr lang="en-US" dirty="0" smtClean="0">
              <a:solidFill>
                <a:srgbClr val="002060"/>
              </a:solidFill>
              <a:latin typeface="Book Antiqua" pitchFamily="18" charset="0"/>
              <a:cs typeface="Courier New" pitchFamily="49" charset="0"/>
            </a:endParaRPr>
          </a:p>
          <a:p>
            <a:r>
              <a:rPr lang="en-IN" dirty="0" smtClean="0">
                <a:solidFill>
                  <a:srgbClr val="002060"/>
                </a:solidFill>
                <a:latin typeface="Book Antiqua" pitchFamily="18" charset="0"/>
                <a:cs typeface="Courier New" pitchFamily="49" charset="0"/>
              </a:rPr>
              <a:t>It could be converted to a server control, by adding the </a:t>
            </a:r>
            <a:r>
              <a:rPr lang="en-IN" dirty="0" err="1" smtClean="0">
                <a:solidFill>
                  <a:srgbClr val="002060"/>
                </a:solidFill>
                <a:latin typeface="Book Antiqua" pitchFamily="18" charset="0"/>
                <a:cs typeface="Courier New" pitchFamily="49" charset="0"/>
              </a:rPr>
              <a:t>runat</a:t>
            </a:r>
            <a:r>
              <a:rPr lang="en-IN" dirty="0" smtClean="0">
                <a:solidFill>
                  <a:srgbClr val="002060"/>
                </a:solidFill>
                <a:latin typeface="Book Antiqua" pitchFamily="18" charset="0"/>
                <a:cs typeface="Courier New" pitchFamily="49" charset="0"/>
              </a:rPr>
              <a:t> and id attribute:</a:t>
            </a:r>
          </a:p>
          <a:p>
            <a:r>
              <a:rPr lang="en-IN" dirty="0" smtClean="0">
                <a:solidFill>
                  <a:srgbClr val="002060"/>
                </a:solidFill>
                <a:latin typeface="Book Antiqua" pitchFamily="18" charset="0"/>
                <a:cs typeface="Courier New" pitchFamily="49" charset="0"/>
              </a:rPr>
              <a:t>&lt;input type="text" id="</a:t>
            </a:r>
            <a:r>
              <a:rPr lang="en-IN" dirty="0" err="1" smtClean="0">
                <a:solidFill>
                  <a:srgbClr val="002060"/>
                </a:solidFill>
                <a:latin typeface="Book Antiqua" pitchFamily="18" charset="0"/>
                <a:cs typeface="Courier New" pitchFamily="49" charset="0"/>
              </a:rPr>
              <a:t>testtext</a:t>
            </a:r>
            <a:r>
              <a:rPr lang="en-IN" dirty="0" smtClean="0">
                <a:solidFill>
                  <a:srgbClr val="002060"/>
                </a:solidFill>
                <a:latin typeface="Book Antiqua" pitchFamily="18" charset="0"/>
                <a:cs typeface="Courier New" pitchFamily="49" charset="0"/>
              </a:rPr>
              <a:t>" size="40" </a:t>
            </a:r>
            <a:r>
              <a:rPr lang="en-IN" dirty="0" err="1" smtClean="0">
                <a:solidFill>
                  <a:srgbClr val="002060"/>
                </a:solidFill>
                <a:latin typeface="Book Antiqua" pitchFamily="18" charset="0"/>
                <a:cs typeface="Courier New" pitchFamily="49" charset="0"/>
              </a:rPr>
              <a:t>runat</a:t>
            </a:r>
            <a:r>
              <a:rPr lang="en-IN" dirty="0" smtClean="0">
                <a:solidFill>
                  <a:srgbClr val="002060"/>
                </a:solidFill>
                <a:latin typeface="Book Antiqua" pitchFamily="18" charset="0"/>
                <a:cs typeface="Courier New" pitchFamily="49" charset="0"/>
              </a:rPr>
              <a:t>="server"&gt;</a:t>
            </a:r>
            <a:endParaRPr lang="en-US" dirty="0" smtClean="0">
              <a:solidFill>
                <a:srgbClr val="002060"/>
              </a:solidFill>
              <a:latin typeface="Book Antiqua" pitchFamily="18"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a:t>
            </a:r>
            <a:endParaRPr lang="en-IN" dirty="0"/>
          </a:p>
        </p:txBody>
      </p:sp>
      <p:sp>
        <p:nvSpPr>
          <p:cNvPr id="3" name="Content Placeholder 2"/>
          <p:cNvSpPr>
            <a:spLocks noGrp="1"/>
          </p:cNvSpPr>
          <p:nvPr>
            <p:ph idx="1"/>
          </p:nvPr>
        </p:nvSpPr>
        <p:spPr>
          <a:xfrm>
            <a:off x="42864" y="609600"/>
            <a:ext cx="9029696" cy="5867400"/>
          </a:xfrm>
        </p:spPr>
        <p:txBody>
          <a:bodyPr>
            <a:normAutofit/>
          </a:bodyPr>
          <a:lstStyle/>
          <a:p>
            <a:endParaRPr lang="en-IN" dirty="0" smtClean="0"/>
          </a:p>
          <a:p>
            <a:r>
              <a:rPr lang="en-IN" dirty="0" smtClean="0"/>
              <a:t>Web server controls are special ASP.NET tags understood by the server.</a:t>
            </a:r>
          </a:p>
          <a:p>
            <a:endParaRPr lang="en-IN" dirty="0" smtClean="0"/>
          </a:p>
          <a:p>
            <a:r>
              <a:rPr lang="en-IN" dirty="0" smtClean="0"/>
              <a:t>Like HTML server controls, Web server controls are also created on the server and they require a </a:t>
            </a:r>
            <a:r>
              <a:rPr lang="en-IN" dirty="0" err="1" smtClean="0"/>
              <a:t>runat</a:t>
            </a:r>
            <a:r>
              <a:rPr lang="en-IN" dirty="0" smtClean="0"/>
              <a:t>="server" attribute to work. </a:t>
            </a:r>
          </a:p>
          <a:p>
            <a:endParaRPr lang="en-IN" dirty="0" smtClean="0"/>
          </a:p>
          <a:p>
            <a:r>
              <a:rPr lang="en-IN" dirty="0" smtClean="0"/>
              <a:t>However, Web server controls do not necessarily map to any existing HTML elements and they may represent more complex elements.</a:t>
            </a:r>
            <a:endParaRPr lang="en-IN" dirty="0"/>
          </a:p>
        </p:txBody>
      </p:sp>
      <p:sp>
        <p:nvSpPr>
          <p:cNvPr id="4" name="Rectangle 3"/>
          <p:cNvSpPr txBox="1">
            <a:spLocks noChangeArrowheads="1"/>
          </p:cNvSpPr>
          <p:nvPr/>
        </p:nvSpPr>
        <p:spPr>
          <a:xfrm>
            <a:off x="129648" y="3886200"/>
            <a:ext cx="8861952" cy="533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r>
              <a:rPr lang="en-IN" dirty="0" smtClean="0">
                <a:solidFill>
                  <a:srgbClr val="002060"/>
                </a:solidFill>
                <a:latin typeface="Book Antiqua" pitchFamily="18" charset="0"/>
                <a:cs typeface="Courier New" pitchFamily="49" charset="0"/>
              </a:rPr>
              <a:t>&lt;</a:t>
            </a:r>
            <a:r>
              <a:rPr lang="en-IN" dirty="0" err="1" smtClean="0">
                <a:solidFill>
                  <a:srgbClr val="002060"/>
                </a:solidFill>
                <a:latin typeface="Book Antiqua" pitchFamily="18" charset="0"/>
                <a:cs typeface="Courier New" pitchFamily="49" charset="0"/>
              </a:rPr>
              <a:t>asp:control_name</a:t>
            </a:r>
            <a:r>
              <a:rPr lang="en-IN" dirty="0" smtClean="0">
                <a:solidFill>
                  <a:srgbClr val="002060"/>
                </a:solidFill>
                <a:latin typeface="Book Antiqua" pitchFamily="18" charset="0"/>
                <a:cs typeface="Courier New" pitchFamily="49" charset="0"/>
              </a:rPr>
              <a:t> id="</a:t>
            </a:r>
            <a:r>
              <a:rPr lang="en-IN" dirty="0" err="1" smtClean="0">
                <a:solidFill>
                  <a:srgbClr val="002060"/>
                </a:solidFill>
                <a:latin typeface="Book Antiqua" pitchFamily="18" charset="0"/>
                <a:cs typeface="Courier New" pitchFamily="49" charset="0"/>
              </a:rPr>
              <a:t>some_id</a:t>
            </a:r>
            <a:r>
              <a:rPr lang="en-IN" dirty="0" smtClean="0">
                <a:solidFill>
                  <a:srgbClr val="002060"/>
                </a:solidFill>
                <a:latin typeface="Book Antiqua" pitchFamily="18" charset="0"/>
                <a:cs typeface="Courier New" pitchFamily="49" charset="0"/>
              </a:rPr>
              <a:t>" </a:t>
            </a:r>
            <a:r>
              <a:rPr lang="en-IN" dirty="0" err="1" smtClean="0">
                <a:solidFill>
                  <a:srgbClr val="002060"/>
                </a:solidFill>
                <a:latin typeface="Book Antiqua" pitchFamily="18" charset="0"/>
                <a:cs typeface="Courier New" pitchFamily="49" charset="0"/>
              </a:rPr>
              <a:t>runat</a:t>
            </a:r>
            <a:r>
              <a:rPr lang="en-IN" dirty="0" smtClean="0">
                <a:solidFill>
                  <a:srgbClr val="002060"/>
                </a:solidFill>
                <a:latin typeface="Book Antiqua" pitchFamily="18" charset="0"/>
                <a:cs typeface="Courier New" pitchFamily="49" charset="0"/>
              </a:rPr>
              <a:t>="server" /&gt;</a:t>
            </a:r>
            <a:endParaRPr lang="en-US" dirty="0" smtClean="0">
              <a:solidFill>
                <a:srgbClr val="002060"/>
              </a:solidFill>
              <a:latin typeface="Book Antiqua" pitchFamily="18"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in ASP.NET</a:t>
            </a:r>
            <a:endParaRPr lang="en-IN" dirty="0"/>
          </a:p>
        </p:txBody>
      </p:sp>
      <p:sp>
        <p:nvSpPr>
          <p:cNvPr id="3" name="Content Placeholder 2"/>
          <p:cNvSpPr>
            <a:spLocks noGrp="1"/>
          </p:cNvSpPr>
          <p:nvPr>
            <p:ph idx="1"/>
          </p:nvPr>
        </p:nvSpPr>
        <p:spPr/>
        <p:txBody>
          <a:bodyPr/>
          <a:lstStyle/>
          <a:p>
            <a:endParaRPr lang="en-IN" dirty="0" smtClean="0"/>
          </a:p>
          <a:p>
            <a:r>
              <a:rPr lang="en-IN" dirty="0" smtClean="0"/>
              <a:t>All </a:t>
            </a:r>
            <a:r>
              <a:rPr lang="en-IN" dirty="0" err="1" smtClean="0"/>
              <a:t>ASP.Net</a:t>
            </a:r>
            <a:r>
              <a:rPr lang="en-IN" dirty="0" smtClean="0"/>
              <a:t> controls are implemented as classes, and they have events which are fired when user performs certain action on them. </a:t>
            </a:r>
          </a:p>
          <a:p>
            <a:pPr>
              <a:buNone/>
            </a:pPr>
            <a:r>
              <a:rPr lang="en-IN" dirty="0" smtClean="0"/>
              <a:t>	</a:t>
            </a:r>
            <a:br>
              <a:rPr lang="en-IN" dirty="0" smtClean="0"/>
            </a:br>
            <a:r>
              <a:rPr lang="en-IN" dirty="0" smtClean="0"/>
              <a:t>For example, when a user clicks a button the 'Click' event is generated. For handling these events there are in-built attributes and event handlers. </a:t>
            </a:r>
          </a:p>
          <a:p>
            <a:pPr>
              <a:buNone/>
            </a:pPr>
            <a:endParaRPr lang="en-IN" dirty="0" smtClean="0"/>
          </a:p>
          <a:p>
            <a:r>
              <a:rPr lang="en-IN" dirty="0" smtClean="0"/>
              <a:t>To respond to an event, the event handler is coded</a:t>
            </a:r>
          </a:p>
          <a:p>
            <a:endParaRPr lang="en-US" dirty="0" smtClean="0"/>
          </a:p>
          <a:p>
            <a:r>
              <a:rPr lang="en-IN" dirty="0" smtClean="0"/>
              <a:t>By default Visual Studio creates an event handler by including a Handles clause on the Sub procedure. </a:t>
            </a:r>
          </a:p>
          <a:p>
            <a:endParaRPr lang="en-IN" dirty="0" smtClean="0"/>
          </a:p>
          <a:p>
            <a:r>
              <a:rPr lang="en-IN" dirty="0" smtClean="0"/>
              <a:t>This clause names the control and event that the procedure handles.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in ASP.NET</a:t>
            </a:r>
            <a:endParaRPr lang="en-IN" dirty="0"/>
          </a:p>
        </p:txBody>
      </p:sp>
      <p:sp>
        <p:nvSpPr>
          <p:cNvPr id="4" name="Content Placeholder 2"/>
          <p:cNvSpPr>
            <a:spLocks noGrp="1"/>
          </p:cNvSpPr>
          <p:nvPr>
            <p:ph idx="1"/>
          </p:nvPr>
        </p:nvSpPr>
        <p:spPr>
          <a:xfrm>
            <a:off x="42864" y="609600"/>
            <a:ext cx="9029696" cy="914400"/>
          </a:xfrm>
        </p:spPr>
        <p:txBody>
          <a:bodyPr/>
          <a:lstStyle/>
          <a:p>
            <a:pPr>
              <a:buNone/>
              <a:defRPr/>
            </a:pPr>
            <a:endParaRPr lang="en-US" b="1" dirty="0" smtClean="0"/>
          </a:p>
          <a:p>
            <a:pPr>
              <a:buNone/>
              <a:defRPr/>
            </a:pPr>
            <a:r>
              <a:rPr lang="en-IN" b="1" dirty="0" smtClean="0"/>
              <a:t>The common control events are:</a:t>
            </a:r>
          </a:p>
        </p:txBody>
      </p:sp>
      <p:graphicFrame>
        <p:nvGraphicFramePr>
          <p:cNvPr id="6" name="Table 5"/>
          <p:cNvGraphicFramePr>
            <a:graphicFrameLocks noGrp="1"/>
          </p:cNvGraphicFramePr>
          <p:nvPr/>
        </p:nvGraphicFramePr>
        <p:xfrm>
          <a:off x="513267" y="1533738"/>
          <a:ext cx="7792534" cy="4262331"/>
        </p:xfrm>
        <a:graphic>
          <a:graphicData uri="http://schemas.openxmlformats.org/drawingml/2006/table">
            <a:tbl>
              <a:tblPr/>
              <a:tblGrid>
                <a:gridCol w="2458533"/>
                <a:gridCol w="2743200"/>
                <a:gridCol w="2590801"/>
              </a:tblGrid>
              <a:tr h="527508">
                <a:tc>
                  <a:txBody>
                    <a:bodyPr/>
                    <a:lstStyle/>
                    <a:p>
                      <a:r>
                        <a:rPr lang="en-IN" sz="1800" b="1" dirty="0">
                          <a:latin typeface="Book Antiqua" pitchFamily="18" charset="0"/>
                        </a:rPr>
                        <a:t>Event</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DCDCD"/>
                    </a:solidFill>
                  </a:tcPr>
                </a:tc>
                <a:tc>
                  <a:txBody>
                    <a:bodyPr/>
                    <a:lstStyle/>
                    <a:p>
                      <a:r>
                        <a:rPr lang="en-IN" sz="1800" b="1" dirty="0">
                          <a:latin typeface="Book Antiqua" pitchFamily="18" charset="0"/>
                        </a:rPr>
                        <a:t>Attribute</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DCDCD"/>
                    </a:solidFill>
                  </a:tcPr>
                </a:tc>
                <a:tc>
                  <a:txBody>
                    <a:bodyPr/>
                    <a:lstStyle/>
                    <a:p>
                      <a:r>
                        <a:rPr lang="en-IN" sz="1800" b="1" dirty="0">
                          <a:latin typeface="Book Antiqua" pitchFamily="18" charset="0"/>
                        </a:rPr>
                        <a:t>Controls</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DCDCD"/>
                    </a:solidFill>
                  </a:tcPr>
                </a:tc>
              </a:tr>
              <a:tr h="527508">
                <a:tc>
                  <a:txBody>
                    <a:bodyPr/>
                    <a:lstStyle/>
                    <a:p>
                      <a:pPr algn="l" fontAlgn="t"/>
                      <a:r>
                        <a:rPr lang="en-IN" sz="1800" dirty="0">
                          <a:latin typeface="Book Antiqua" pitchFamily="18" charset="0"/>
                        </a:rPr>
                        <a:t>Click</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OnClick</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Button, image button, link button, image map</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27508">
                <a:tc>
                  <a:txBody>
                    <a:bodyPr/>
                    <a:lstStyle/>
                    <a:p>
                      <a:pPr algn="l" fontAlgn="t"/>
                      <a:r>
                        <a:rPr lang="en-IN" sz="1800">
                          <a:latin typeface="Book Antiqua" pitchFamily="18" charset="0"/>
                        </a:rPr>
                        <a:t>Command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OnCommand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dirty="0">
                          <a:latin typeface="Book Antiqua" pitchFamily="18" charset="0"/>
                        </a:rPr>
                        <a:t>Button, image button, </a:t>
                      </a:r>
                      <a:endParaRPr lang="en-IN" sz="1800" dirty="0" smtClean="0">
                        <a:latin typeface="Book Antiqua" pitchFamily="18" charset="0"/>
                      </a:endParaRPr>
                    </a:p>
                    <a:p>
                      <a:pPr algn="l" fontAlgn="t"/>
                      <a:r>
                        <a:rPr lang="en-IN" sz="1800" dirty="0" smtClean="0">
                          <a:latin typeface="Book Antiqua" pitchFamily="18" charset="0"/>
                        </a:rPr>
                        <a:t>link </a:t>
                      </a:r>
                      <a:r>
                        <a:rPr lang="en-IN" sz="1800" dirty="0">
                          <a:latin typeface="Book Antiqua" pitchFamily="18" charset="0"/>
                        </a:rPr>
                        <a:t>button</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752246">
                <a:tc>
                  <a:txBody>
                    <a:bodyPr/>
                    <a:lstStyle/>
                    <a:p>
                      <a:pPr algn="l" fontAlgn="t"/>
                      <a:r>
                        <a:rPr lang="en-IN" sz="1800">
                          <a:latin typeface="Book Antiqua" pitchFamily="18" charset="0"/>
                        </a:rPr>
                        <a:t>TextChanged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OnTextChanged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Text box</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976983">
                <a:tc>
                  <a:txBody>
                    <a:bodyPr/>
                    <a:lstStyle/>
                    <a:p>
                      <a:pPr algn="l" fontAlgn="t"/>
                      <a:r>
                        <a:rPr lang="en-IN" sz="1800">
                          <a:latin typeface="Book Antiqua" pitchFamily="18" charset="0"/>
                        </a:rPr>
                        <a:t>SelectedIndexChanged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dirty="0" err="1">
                          <a:latin typeface="Book Antiqua" pitchFamily="18" charset="0"/>
                        </a:rPr>
                        <a:t>OnSelectedIndexChanged</a:t>
                      </a:r>
                      <a:endParaRPr lang="en-IN" sz="1800" dirty="0">
                        <a:latin typeface="Book Antiqua" pitchFamily="18" charset="0"/>
                      </a:endParaRP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dirty="0">
                          <a:latin typeface="Book Antiqua" pitchFamily="18" charset="0"/>
                        </a:rPr>
                        <a:t>Drop-down list, list box, radio button list, </a:t>
                      </a:r>
                      <a:endParaRPr lang="en-IN" sz="1800" dirty="0" smtClean="0">
                        <a:latin typeface="Book Antiqua" pitchFamily="18" charset="0"/>
                      </a:endParaRPr>
                    </a:p>
                    <a:p>
                      <a:pPr algn="l" fontAlgn="t"/>
                      <a:r>
                        <a:rPr lang="en-IN" sz="1800" dirty="0" smtClean="0">
                          <a:latin typeface="Book Antiqua" pitchFamily="18" charset="0"/>
                        </a:rPr>
                        <a:t>check </a:t>
                      </a:r>
                      <a:r>
                        <a:rPr lang="en-IN" sz="1800" dirty="0">
                          <a:latin typeface="Book Antiqua" pitchFamily="18" charset="0"/>
                        </a:rPr>
                        <a:t>box list.</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752246">
                <a:tc>
                  <a:txBody>
                    <a:bodyPr/>
                    <a:lstStyle/>
                    <a:p>
                      <a:pPr algn="l" fontAlgn="t"/>
                      <a:r>
                        <a:rPr lang="en-IN" sz="1800">
                          <a:latin typeface="Book Antiqua" pitchFamily="18" charset="0"/>
                        </a:rPr>
                        <a:t>CheckedChanged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a:latin typeface="Book Antiqua" pitchFamily="18" charset="0"/>
                        </a:rPr>
                        <a:t>OnCheckedChanged</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c>
                  <a:txBody>
                    <a:bodyPr/>
                    <a:lstStyle/>
                    <a:p>
                      <a:pPr algn="l" fontAlgn="t"/>
                      <a:r>
                        <a:rPr lang="en-IN" sz="1800" dirty="0">
                          <a:latin typeface="Book Antiqua" pitchFamily="18" charset="0"/>
                        </a:rPr>
                        <a:t>Check box, radio button</a:t>
                      </a:r>
                    </a:p>
                  </a:txBody>
                  <a:tcPr marL="39017" marR="39017" marT="39017" marB="39017">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pPr>
              <a:defRPr/>
            </a:pPr>
            <a:endParaRPr lang="en-US" dirty="0" smtClean="0"/>
          </a:p>
          <a:p>
            <a:pPr>
              <a:defRPr/>
            </a:pPr>
            <a:r>
              <a:rPr lang="en-US" dirty="0" smtClean="0"/>
              <a:t>Web applications are programs that can be executed </a:t>
            </a:r>
            <a:r>
              <a:rPr lang="en-US" dirty="0" err="1" smtClean="0"/>
              <a:t>eighter</a:t>
            </a:r>
            <a:r>
              <a:rPr lang="en-US" dirty="0" smtClean="0"/>
              <a:t> on a web server for server-side scripting or in a web browser for client-side scripting. </a:t>
            </a:r>
          </a:p>
          <a:p>
            <a:pPr>
              <a:defRPr/>
            </a:pPr>
            <a:endParaRPr lang="en-US" dirty="0" smtClean="0"/>
          </a:p>
          <a:p>
            <a:pPr>
              <a:defRPr/>
            </a:pPr>
            <a:r>
              <a:rPr lang="en-US" dirty="0" smtClean="0"/>
              <a:t>They enables you to  share  and access information on internet.</a:t>
            </a:r>
          </a:p>
          <a:p>
            <a:pPr>
              <a:buNone/>
              <a:defRPr/>
            </a:pPr>
            <a:endParaRPr lang="en-US"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a:xfrm>
            <a:off x="42864" y="609600"/>
            <a:ext cx="9029696" cy="685800"/>
          </a:xfrm>
        </p:spPr>
        <p:txBody>
          <a:bodyPr>
            <a:normAutofit fontScale="92500" lnSpcReduction="10000"/>
          </a:bodyPr>
          <a:lstStyle/>
          <a:p>
            <a:pPr>
              <a:buNone/>
            </a:pPr>
            <a:endParaRPr lang="en-US" sz="2000" b="1" dirty="0" smtClean="0"/>
          </a:p>
          <a:p>
            <a:pPr>
              <a:buNone/>
            </a:pPr>
            <a:r>
              <a:rPr lang="en-US" sz="2000" b="1" dirty="0" smtClean="0"/>
              <a:t>Components of a web application</a:t>
            </a:r>
            <a:endParaRPr lang="en-IN" sz="2000" b="1" dirty="0"/>
          </a:p>
        </p:txBody>
      </p:sp>
      <p:pic>
        <p:nvPicPr>
          <p:cNvPr id="4" name="Picture 4"/>
          <p:cNvPicPr>
            <a:picLocks noChangeAspect="1" noChangeArrowheads="1"/>
          </p:cNvPicPr>
          <p:nvPr/>
        </p:nvPicPr>
        <p:blipFill>
          <a:blip r:embed="rId3"/>
          <a:srcRect l="23715" t="24562" r="24031" b="43048"/>
          <a:stretch>
            <a:fillRect/>
          </a:stretch>
        </p:blipFill>
        <p:spPr bwMode="auto">
          <a:xfrm>
            <a:off x="457200" y="1524000"/>
            <a:ext cx="8001000"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pPr>
              <a:defRPr/>
            </a:pPr>
            <a:endParaRPr lang="en-US" sz="2000" b="1" dirty="0" smtClean="0"/>
          </a:p>
          <a:p>
            <a:pPr>
              <a:buNone/>
              <a:defRPr/>
            </a:pPr>
            <a:r>
              <a:rPr lang="en-US" sz="2000" b="1" dirty="0" smtClean="0"/>
              <a:t>Types of  WebPages</a:t>
            </a:r>
            <a:endParaRPr lang="en-US" dirty="0" smtClean="0"/>
          </a:p>
          <a:p>
            <a:pPr>
              <a:defRPr/>
            </a:pPr>
            <a:r>
              <a:rPr lang="en-US" dirty="0" smtClean="0"/>
              <a:t>Static WebPages</a:t>
            </a:r>
          </a:p>
          <a:p>
            <a:pPr>
              <a:defRPr/>
            </a:pPr>
            <a:endParaRPr lang="en-US" dirty="0" smtClean="0"/>
          </a:p>
          <a:p>
            <a:pPr>
              <a:defRPr/>
            </a:pPr>
            <a:r>
              <a:rPr lang="en-US" dirty="0" smtClean="0"/>
              <a:t>Dynamic WebPages</a:t>
            </a:r>
          </a:p>
          <a:p>
            <a:pPr>
              <a:defRPr/>
            </a:pPr>
            <a:endParaRPr lang="en-US" dirty="0" smtClean="0"/>
          </a:p>
          <a:p>
            <a:pPr>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pPr>
              <a:defRPr/>
            </a:pPr>
            <a:endParaRPr lang="en-US" sz="2000" b="1" dirty="0" smtClean="0"/>
          </a:p>
          <a:p>
            <a:pPr>
              <a:buNone/>
              <a:defRPr/>
            </a:pPr>
            <a:r>
              <a:rPr lang="en-US" sz="2000" b="1" dirty="0" smtClean="0"/>
              <a:t>Static  WebPages</a:t>
            </a:r>
            <a:endParaRPr lang="en-US" dirty="0" smtClean="0"/>
          </a:p>
          <a:p>
            <a:pPr>
              <a:defRPr/>
            </a:pPr>
            <a:r>
              <a:rPr lang="en-US" dirty="0" smtClean="0"/>
              <a:t>The web pages dose not respond dynamically to the actions performed by users is called Static web pages.</a:t>
            </a:r>
          </a:p>
          <a:p>
            <a:pPr>
              <a:defRPr/>
            </a:pPr>
            <a:endParaRPr lang="en-US" dirty="0" smtClean="0"/>
          </a:p>
          <a:p>
            <a:pPr>
              <a:defRPr/>
            </a:pPr>
            <a:r>
              <a:rPr lang="en-US" dirty="0" smtClean="0"/>
              <a:t>The content of web application that consists of only HTML page is static. </a:t>
            </a:r>
          </a:p>
          <a:p>
            <a:pPr>
              <a:defRPr/>
            </a:pPr>
            <a:endParaRPr lang="en-US" dirty="0" smtClean="0"/>
          </a:p>
          <a:p>
            <a:pPr>
              <a:defRPr/>
            </a:pPr>
            <a:r>
              <a:rPr lang="en-US" dirty="0" smtClean="0"/>
              <a:t>A static web page is an HTML document that is the same each time it’s viewed.</a:t>
            </a:r>
          </a:p>
          <a:p>
            <a:pPr>
              <a:defRPr/>
            </a:pPr>
            <a:endParaRPr lang="en-US" dirty="0" smtClean="0"/>
          </a:p>
          <a:p>
            <a:pPr>
              <a:defRPr/>
            </a:pPr>
            <a:r>
              <a:rPr lang="en-US" dirty="0" smtClean="0"/>
              <a:t>Everyone who views a static web page sees exactly the same content.</a:t>
            </a:r>
          </a:p>
          <a:p>
            <a:pPr>
              <a:defRPr/>
            </a:pPr>
            <a:endParaRPr lang="en-US" dirty="0" smtClean="0"/>
          </a:p>
          <a:p>
            <a:pPr>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endParaRPr lang="en-IN" dirty="0" smtClean="0"/>
          </a:p>
          <a:p>
            <a:pPr>
              <a:buNone/>
            </a:pPr>
            <a:r>
              <a:rPr lang="en-US" sz="2000" b="1" dirty="0" smtClean="0"/>
              <a:t>Dynamic WebPages</a:t>
            </a:r>
            <a:endParaRPr lang="en-IN" sz="2000" b="1" dirty="0" smtClean="0"/>
          </a:p>
          <a:p>
            <a:r>
              <a:rPr lang="en-IN" dirty="0" smtClean="0"/>
              <a:t>The web pages respond dynamically to the actions performed by users is called Dynamic web pages.</a:t>
            </a:r>
          </a:p>
          <a:p>
            <a:endParaRPr lang="en-IN" dirty="0" smtClean="0"/>
          </a:p>
          <a:p>
            <a:r>
              <a:rPr lang="en-IN" dirty="0" smtClean="0"/>
              <a:t>To respond dynamically to users request ,you can use client side and server side scripting in addition to HTML pages.</a:t>
            </a:r>
          </a:p>
          <a:p>
            <a:endParaRPr lang="en-IN" dirty="0" smtClean="0"/>
          </a:p>
          <a:p>
            <a:r>
              <a:rPr lang="en-IN" dirty="0" smtClean="0"/>
              <a:t>Typically written in various scripting languages or technologies such as ASP, PHP, Perl or JSP.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a:xfrm>
            <a:off x="42864" y="609600"/>
            <a:ext cx="9029696" cy="990600"/>
          </a:xfrm>
        </p:spPr>
        <p:txBody>
          <a:bodyPr/>
          <a:lstStyle/>
          <a:p>
            <a:endParaRPr lang="en-IN" dirty="0" smtClean="0"/>
          </a:p>
          <a:p>
            <a:pPr>
              <a:buNone/>
            </a:pPr>
            <a:r>
              <a:rPr lang="en-IN" sz="2000" b="1" dirty="0" smtClean="0"/>
              <a:t>Difference between Static and Dynamic WebPages</a:t>
            </a:r>
          </a:p>
          <a:p>
            <a:pPr>
              <a:buNone/>
            </a:pPr>
            <a:endParaRPr lang="en-IN" sz="2000" b="1" dirty="0" smtClean="0"/>
          </a:p>
          <a:p>
            <a:pPr>
              <a:buNone/>
            </a:pPr>
            <a:endParaRPr lang="en-IN" sz="2000" b="1" dirty="0" smtClean="0"/>
          </a:p>
        </p:txBody>
      </p:sp>
      <p:graphicFrame>
        <p:nvGraphicFramePr>
          <p:cNvPr id="4" name="Group 20"/>
          <p:cNvGraphicFramePr>
            <a:graphicFrameLocks/>
          </p:cNvGraphicFramePr>
          <p:nvPr/>
        </p:nvGraphicFramePr>
        <p:xfrm>
          <a:off x="304800" y="1615440"/>
          <a:ext cx="8229600" cy="4443413"/>
        </p:xfrm>
        <a:graphic>
          <a:graphicData uri="http://schemas.openxmlformats.org/drawingml/2006/table">
            <a:tbl>
              <a:tblPr/>
              <a:tblGrid>
                <a:gridCol w="4114800"/>
                <a:gridCol w="4114800"/>
              </a:tblGrid>
              <a:tr h="536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2060"/>
                          </a:solidFill>
                          <a:effectLst/>
                          <a:latin typeface="Book Antiqua" pitchFamily="18" charset="0"/>
                          <a:cs typeface="Times New Roman" pitchFamily="18" charset="0"/>
                        </a:rPr>
                        <a:t> Static</a:t>
                      </a:r>
                      <a:endParaRPr kumimoji="0" lang="en-US" sz="1800" b="1"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2060"/>
                          </a:solidFill>
                          <a:effectLst/>
                          <a:latin typeface="Book Antiqua" pitchFamily="18" charset="0"/>
                          <a:cs typeface="Times New Roman" pitchFamily="18" charset="0"/>
                        </a:rPr>
                        <a:t> Dynamic</a:t>
                      </a:r>
                      <a:endParaRPr kumimoji="0" lang="en-US" sz="1800" b="1"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In case of Static Web Page the user can not interact with the Web Page.</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In case of Dynamic Web Page the user can  interact with the Web Page</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51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A static website doesn’t interacts with a database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A dynamic website interacts with a database and allows visitors to request information and have it displayed back to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the client browser</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2060"/>
                          </a:solidFill>
                          <a:effectLst/>
                          <a:latin typeface="Book Antiqua" pitchFamily="18" charset="0"/>
                          <a:cs typeface="Times New Roman" pitchFamily="18" charset="0"/>
                        </a:rPr>
                        <a:t>doesn’t contains the client side scripting and server side scripting</a:t>
                      </a:r>
                      <a:endParaRPr kumimoji="0" lang="en-US" sz="1800" b="0" i="0" u="none" strike="noStrike" cap="none" normalizeH="0" baseline="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2060"/>
                          </a:solidFill>
                          <a:effectLst/>
                          <a:latin typeface="Book Antiqua" pitchFamily="18" charset="0"/>
                          <a:cs typeface="Times New Roman" pitchFamily="18" charset="0"/>
                        </a:rPr>
                        <a:t>contains the client side scripting and server side scripting or both</a:t>
                      </a:r>
                      <a:endParaRPr kumimoji="0" lang="en-US" sz="1800" b="0" i="0" u="none" strike="noStrike" cap="none" normalizeH="0" baseline="0" dirty="0" smtClean="0">
                        <a:ln>
                          <a:noFill/>
                        </a:ln>
                        <a:solidFill>
                          <a:srgbClr val="002060"/>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IN" dirty="0"/>
          </a:p>
        </p:txBody>
      </p:sp>
      <p:sp>
        <p:nvSpPr>
          <p:cNvPr id="3" name="Content Placeholder 2"/>
          <p:cNvSpPr>
            <a:spLocks noGrp="1"/>
          </p:cNvSpPr>
          <p:nvPr>
            <p:ph idx="1"/>
          </p:nvPr>
        </p:nvSpPr>
        <p:spPr/>
        <p:txBody>
          <a:bodyPr/>
          <a:lstStyle/>
          <a:p>
            <a:pPr>
              <a:defRPr/>
            </a:pPr>
            <a:endParaRPr lang="en-US" dirty="0" smtClean="0"/>
          </a:p>
          <a:p>
            <a:pPr>
              <a:buNone/>
              <a:defRPr/>
            </a:pPr>
            <a:r>
              <a:rPr lang="en-US" sz="2000" b="1" dirty="0" smtClean="0"/>
              <a:t>Types of Scripting</a:t>
            </a:r>
          </a:p>
          <a:p>
            <a:pPr>
              <a:defRPr/>
            </a:pPr>
            <a:r>
              <a:rPr lang="en-US" dirty="0" smtClean="0"/>
              <a:t>Client-side Scripting</a:t>
            </a:r>
          </a:p>
          <a:p>
            <a:pPr>
              <a:defRPr/>
            </a:pPr>
            <a:endParaRPr lang="en-US" dirty="0" smtClean="0"/>
          </a:p>
          <a:p>
            <a:pPr>
              <a:defRPr/>
            </a:pPr>
            <a:r>
              <a:rPr lang="en-US" dirty="0" smtClean="0"/>
              <a:t>Server-side Scripting</a:t>
            </a:r>
          </a:p>
          <a:p>
            <a:pPr>
              <a:buNone/>
              <a:defRP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ILIY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0000FF"/>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4583</TotalTime>
  <Words>3936</Words>
  <Application>Microsoft Office PowerPoint</Application>
  <PresentationFormat>On-screen Show (4:3)</PresentationFormat>
  <Paragraphs>938</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TIT-ILIYAS</vt:lpstr>
      <vt:lpstr>Slide 1</vt:lpstr>
      <vt:lpstr>Overview</vt:lpstr>
      <vt:lpstr>Web applications</vt:lpstr>
      <vt:lpstr>Web applications</vt:lpstr>
      <vt:lpstr>Web applications</vt:lpstr>
      <vt:lpstr>Web applications</vt:lpstr>
      <vt:lpstr>Web applications</vt:lpstr>
      <vt:lpstr>Web applications</vt:lpstr>
      <vt:lpstr>Web applications</vt:lpstr>
      <vt:lpstr>Web applications</vt:lpstr>
      <vt:lpstr>Web applications</vt:lpstr>
      <vt:lpstr>ASP.NET</vt:lpstr>
      <vt:lpstr>ASP.NET</vt:lpstr>
      <vt:lpstr>ASP.NET Page Life Cycle</vt:lpstr>
      <vt:lpstr>ASP.NET Page Life-Cycle</vt:lpstr>
      <vt:lpstr>ASP.NET Page Life Cycle</vt:lpstr>
      <vt:lpstr>Structure of ASP.NET</vt:lpstr>
      <vt:lpstr>Structure of ASP.NET</vt:lpstr>
      <vt:lpstr>Structure of ASP.NET</vt:lpstr>
      <vt:lpstr>Structure of ASP.NET</vt:lpstr>
      <vt:lpstr>Structure of ASP.NET</vt:lpstr>
      <vt:lpstr>Structure of ASP.NET</vt:lpstr>
      <vt:lpstr>Server Controls</vt:lpstr>
      <vt:lpstr>Server Controls</vt:lpstr>
      <vt:lpstr>HTML Server Controls</vt:lpstr>
      <vt:lpstr>Web Server Controls</vt:lpstr>
      <vt:lpstr>Event Handling in ASP.NET</vt:lpstr>
      <vt:lpstr>Event Handling in ASP.NET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Jamuna</cp:lastModifiedBy>
  <cp:revision>976</cp:revision>
  <dcterms:created xsi:type="dcterms:W3CDTF">2012-03-18T04:00:31Z</dcterms:created>
  <dcterms:modified xsi:type="dcterms:W3CDTF">2018-11-12T12:06:59Z</dcterms:modified>
</cp:coreProperties>
</file>