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handoutMasterIdLst>
    <p:handoutMasterId r:id="rId13"/>
  </p:handoutMasterIdLst>
  <p:sldIdLst>
    <p:sldId id="256" r:id="rId2"/>
    <p:sldId id="269" r:id="rId3"/>
    <p:sldId id="395" r:id="rId4"/>
    <p:sldId id="396" r:id="rId5"/>
    <p:sldId id="397" r:id="rId6"/>
    <p:sldId id="398" r:id="rId7"/>
    <p:sldId id="399" r:id="rId8"/>
    <p:sldId id="400" r:id="rId9"/>
    <p:sldId id="401" r:id="rId10"/>
    <p:sldId id="27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9900"/>
    <a:srgbClr val="92F020"/>
    <a:srgbClr val="D60093"/>
    <a:srgbClr val="000066"/>
    <a:srgbClr val="99CC00"/>
    <a:srgbClr val="3BFB4D"/>
    <a:srgbClr val="3CFA3C"/>
    <a:srgbClr val="78D00E"/>
    <a:srgbClr val="90F0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37" autoAdjust="0"/>
    <p:restoredTop sz="71373" autoAdjust="0"/>
  </p:normalViewPr>
  <p:slideViewPr>
    <p:cSldViewPr>
      <p:cViewPr varScale="1">
        <p:scale>
          <a:sx n="60" d="100"/>
          <a:sy n="60" d="100"/>
        </p:scale>
        <p:origin x="1242"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39" d="100"/>
          <a:sy n="39" d="100"/>
        </p:scale>
        <p:origin x="-2309" y="-8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4341392-404B-4DF6-96B2-59EED4A37FBC}" type="datetimeFigureOut">
              <a:rPr lang="en-IN" smtClean="0"/>
              <a:pPr/>
              <a:t>28-02-2019</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IN"/>
              <a:t>Copyright @ Trendz IT</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5B2A1BC-6E5A-4F1B-9468-8D11C0B6CC99}" type="slidenum">
              <a:rPr lang="en-IN" smtClean="0"/>
              <a:pPr/>
              <a:t>‹#›</a:t>
            </a:fld>
            <a:endParaRPr lang="en-IN"/>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3AB7E5-0410-4015-9361-693A93161582}" type="datetimeFigureOut">
              <a:rPr lang="en-US" smtClean="0"/>
              <a:pPr/>
              <a:t>2/28/2019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Copyright @ Trendz IT</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865651-6286-4C5B-9C14-6C1369A5D4DB}" type="slidenum">
              <a:rPr lang="en-US" smtClean="0"/>
              <a:pPr/>
              <a:t>‹#›</a:t>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1</a:t>
            </a:fld>
            <a:endParaRPr lang="en-US" dirty="0"/>
          </a:p>
        </p:txBody>
      </p:sp>
      <p:sp>
        <p:nvSpPr>
          <p:cNvPr id="5" name="Footer Placeholder 4"/>
          <p:cNvSpPr>
            <a:spLocks noGrp="1"/>
          </p:cNvSpPr>
          <p:nvPr>
            <p:ph type="ftr" sz="quarter" idx="11"/>
          </p:nvPr>
        </p:nvSpPr>
        <p:spPr/>
        <p:txBody>
          <a:bodyPr/>
          <a:lstStyle/>
          <a:p>
            <a:r>
              <a:rPr lang="en-US"/>
              <a:t>Copyright @ Trendz IT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6865651-6286-4C5B-9C14-6C1369A5D4DB}" type="slidenum">
              <a:rPr lang="en-US" smtClean="0"/>
              <a:pPr/>
              <a:t>10</a:t>
            </a:fld>
            <a:endParaRPr lang="en-US"/>
          </a:p>
        </p:txBody>
      </p:sp>
      <p:sp>
        <p:nvSpPr>
          <p:cNvPr id="5" name="Footer Placeholder 4"/>
          <p:cNvSpPr>
            <a:spLocks noGrp="1"/>
          </p:cNvSpPr>
          <p:nvPr>
            <p:ph type="ftr" sz="quarter" idx="11"/>
          </p:nvPr>
        </p:nvSpPr>
        <p:spPr/>
        <p:txBody>
          <a:bodyPr/>
          <a:lstStyle/>
          <a:p>
            <a:r>
              <a:rPr lang="en-US"/>
              <a:t>Copyright @ Trendz IT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865651-6286-4C5B-9C14-6C1369A5D4DB}" type="slidenum">
              <a:rPr lang="en-US" smtClean="0"/>
              <a:pPr/>
              <a:t>2</a:t>
            </a:fld>
            <a:endParaRPr lang="en-US" dirty="0"/>
          </a:p>
        </p:txBody>
      </p:sp>
      <p:sp>
        <p:nvSpPr>
          <p:cNvPr id="5" name="Footer Placeholder 4"/>
          <p:cNvSpPr>
            <a:spLocks noGrp="1"/>
          </p:cNvSpPr>
          <p:nvPr>
            <p:ph type="ftr" sz="quarter" idx="11"/>
          </p:nvPr>
        </p:nvSpPr>
        <p:spPr/>
        <p:txBody>
          <a:bodyPr/>
          <a:lstStyle/>
          <a:p>
            <a:r>
              <a:rPr lang="en-US"/>
              <a:t>Copyright @ Trendz IT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State information can also be saved on the server side (in </a:t>
            </a:r>
          </a:p>
          <a:p>
            <a:r>
              <a:rPr lang="en-IN" dirty="0"/>
              <a:t>server memory or other processes).</a:t>
            </a:r>
          </a:p>
          <a:p>
            <a:endParaRPr lang="en-IN" dirty="0"/>
          </a:p>
          <a:p>
            <a:r>
              <a:rPr lang="en-IN" b="1" dirty="0"/>
              <a:t> Features</a:t>
            </a:r>
          </a:p>
          <a:p>
            <a:r>
              <a:rPr lang="en-IN" dirty="0"/>
              <a:t> Server-side options for storing page information typically have </a:t>
            </a:r>
          </a:p>
          <a:p>
            <a:r>
              <a:rPr lang="en-IN" dirty="0"/>
              <a:t>higher security than client-side options</a:t>
            </a:r>
          </a:p>
          <a:p>
            <a:r>
              <a:rPr lang="en-IN" dirty="0"/>
              <a:t> they can use more Web server resources, which can lead to </a:t>
            </a:r>
          </a:p>
          <a:p>
            <a:r>
              <a:rPr lang="en-IN" dirty="0"/>
              <a:t>scalability issues when the size of the information store is large. </a:t>
            </a:r>
          </a:p>
          <a:p>
            <a:r>
              <a:rPr lang="en-IN" dirty="0"/>
              <a:t> More complex data types (such as objects, collections, </a:t>
            </a:r>
            <a:r>
              <a:rPr lang="en-IN" dirty="0" err="1"/>
              <a:t>ADO.Net</a:t>
            </a:r>
            <a:r>
              <a:rPr lang="en-IN" dirty="0"/>
              <a:t>) </a:t>
            </a:r>
          </a:p>
          <a:p>
            <a:r>
              <a:rPr lang="en-IN" dirty="0"/>
              <a:t>can be stored.</a:t>
            </a:r>
          </a:p>
          <a:p>
            <a:endParaRPr lang="en-IN" dirty="0"/>
          </a:p>
          <a:p>
            <a:r>
              <a:rPr lang="en-IN" b="1" dirty="0"/>
              <a:t> Choices</a:t>
            </a:r>
          </a:p>
          <a:p>
            <a:r>
              <a:rPr lang="en-IN" dirty="0"/>
              <a:t> Session: user/visit specific</a:t>
            </a:r>
          </a:p>
          <a:p>
            <a:r>
              <a:rPr lang="en-IN" dirty="0"/>
              <a:t> Application: the same to all users/visits</a:t>
            </a:r>
          </a:p>
        </p:txBody>
      </p:sp>
      <p:sp>
        <p:nvSpPr>
          <p:cNvPr id="4" name="Footer Placeholder 3"/>
          <p:cNvSpPr>
            <a:spLocks noGrp="1"/>
          </p:cNvSpPr>
          <p:nvPr>
            <p:ph type="ftr" sz="quarter" idx="10"/>
          </p:nvPr>
        </p:nvSpPr>
        <p:spPr/>
        <p:txBody>
          <a:bodyPr/>
          <a:lstStyle/>
          <a:p>
            <a:r>
              <a:rPr lang="en-US"/>
              <a:t>Copyright @ Trendz IT</a:t>
            </a:r>
          </a:p>
        </p:txBody>
      </p:sp>
      <p:sp>
        <p:nvSpPr>
          <p:cNvPr id="5" name="Slide Number Placeholder 4"/>
          <p:cNvSpPr>
            <a:spLocks noGrp="1"/>
          </p:cNvSpPr>
          <p:nvPr>
            <p:ph type="sldNum" sz="quarter" idx="11"/>
          </p:nvPr>
        </p:nvSpPr>
        <p:spPr/>
        <p:txBody>
          <a:bodyPr/>
          <a:lstStyle/>
          <a:p>
            <a:fld id="{36865651-6286-4C5B-9C14-6C1369A5D4DB}"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IN" b="1" dirty="0"/>
              <a:t>Session</a:t>
            </a:r>
          </a:p>
          <a:p>
            <a:r>
              <a:rPr lang="en-IN" dirty="0"/>
              <a:t> A serial of consecutive and related requests and responses between the </a:t>
            </a:r>
          </a:p>
          <a:p>
            <a:r>
              <a:rPr lang="en-IN" dirty="0"/>
              <a:t>server and a client, in a certain duration and scope.</a:t>
            </a:r>
          </a:p>
          <a:p>
            <a:r>
              <a:rPr lang="en-IN" dirty="0"/>
              <a:t> These requests and responses in the same session share information </a:t>
            </a:r>
          </a:p>
          <a:p>
            <a:r>
              <a:rPr lang="en-IN" dirty="0"/>
              <a:t>stored on the server side.</a:t>
            </a:r>
          </a:p>
          <a:p>
            <a:r>
              <a:rPr lang="en-IN" dirty="0"/>
              <a:t> The same session can span multiple browser windows or tabs</a:t>
            </a:r>
          </a:p>
          <a:p>
            <a:endParaRPr lang="en-IN" dirty="0"/>
          </a:p>
          <a:p>
            <a:r>
              <a:rPr lang="en-IN" b="1" dirty="0"/>
              <a:t> Session id</a:t>
            </a:r>
          </a:p>
          <a:p>
            <a:r>
              <a:rPr lang="en-IN" dirty="0"/>
              <a:t> Each current active session is identified by a unique ID (session id), </a:t>
            </a:r>
          </a:p>
          <a:p>
            <a:r>
              <a:rPr lang="en-IN" dirty="0"/>
              <a:t>which is passed with every HTTP request</a:t>
            </a:r>
          </a:p>
          <a:p>
            <a:r>
              <a:rPr lang="en-IN" dirty="0"/>
              <a:t> Session ids can be sent with a session cookie or part of a URL</a:t>
            </a:r>
          </a:p>
          <a:p>
            <a:r>
              <a:rPr lang="en-IN" dirty="0"/>
              <a:t> Session id reuse: see http://support.microsoft.com/kb/899918</a:t>
            </a:r>
          </a:p>
          <a:p>
            <a:endParaRPr lang="en-IN" dirty="0"/>
          </a:p>
          <a:p>
            <a:r>
              <a:rPr lang="en-IN" b="1" dirty="0"/>
              <a:t> Session duration</a:t>
            </a:r>
          </a:p>
          <a:p>
            <a:r>
              <a:rPr lang="en-IN" dirty="0"/>
              <a:t> The session duration is set by the server. A session expires when there </a:t>
            </a:r>
          </a:p>
          <a:p>
            <a:r>
              <a:rPr lang="en-IN" dirty="0"/>
              <a:t>is no activity for a certain amount of time (idle time).</a:t>
            </a:r>
          </a:p>
          <a:p>
            <a:r>
              <a:rPr lang="en-IN" dirty="0"/>
              <a:t> Client computers can also end a session by abandoning the session id</a:t>
            </a:r>
          </a:p>
          <a:p>
            <a:endParaRPr lang="en-US" dirty="0"/>
          </a:p>
          <a:p>
            <a:r>
              <a:rPr lang="en-IN" b="1" dirty="0"/>
              <a:t>Other Session Members</a:t>
            </a:r>
          </a:p>
          <a:p>
            <a:r>
              <a:rPr lang="en-IN" dirty="0"/>
              <a:t> </a:t>
            </a:r>
            <a:r>
              <a:rPr lang="en-IN" dirty="0" err="1"/>
              <a:t>Session.SessionID</a:t>
            </a:r>
            <a:endParaRPr lang="en-IN" dirty="0"/>
          </a:p>
          <a:p>
            <a:r>
              <a:rPr lang="en-IN" dirty="0"/>
              <a:t>	 A unique id for each current session</a:t>
            </a:r>
          </a:p>
          <a:p>
            <a:r>
              <a:rPr lang="en-IN" dirty="0"/>
              <a:t> </a:t>
            </a:r>
            <a:r>
              <a:rPr lang="en-IN" dirty="0" err="1"/>
              <a:t>Session.IsNewSession</a:t>
            </a:r>
            <a:endParaRPr lang="en-IN" dirty="0"/>
          </a:p>
          <a:p>
            <a:r>
              <a:rPr lang="en-IN" dirty="0"/>
              <a:t>	 Is the current session newly created?</a:t>
            </a:r>
          </a:p>
          <a:p>
            <a:r>
              <a:rPr lang="en-IN" dirty="0"/>
              <a:t> </a:t>
            </a:r>
            <a:r>
              <a:rPr lang="en-IN" dirty="0" err="1"/>
              <a:t>Session.Mode</a:t>
            </a:r>
            <a:endParaRPr lang="en-IN" dirty="0"/>
          </a:p>
          <a:p>
            <a:r>
              <a:rPr lang="en-IN" dirty="0"/>
              <a:t>	 The default is “</a:t>
            </a:r>
            <a:r>
              <a:rPr lang="en-IN" dirty="0" err="1"/>
              <a:t>InProc</a:t>
            </a:r>
            <a:r>
              <a:rPr lang="en-IN" dirty="0"/>
              <a:t>”, where session state is stored in memory of ASP.NET worker process.</a:t>
            </a:r>
          </a:p>
          <a:p>
            <a:r>
              <a:rPr lang="en-IN" dirty="0"/>
              <a:t> </a:t>
            </a:r>
            <a:r>
              <a:rPr lang="en-IN" dirty="0" err="1"/>
              <a:t>Session.Timeout</a:t>
            </a:r>
            <a:endParaRPr lang="en-IN" dirty="0"/>
          </a:p>
          <a:p>
            <a:r>
              <a:rPr lang="en-IN" dirty="0"/>
              <a:t>	 The time allowed for idle time, default to 20 minutes</a:t>
            </a:r>
          </a:p>
          <a:p>
            <a:r>
              <a:rPr lang="en-IN" dirty="0"/>
              <a:t> </a:t>
            </a:r>
            <a:r>
              <a:rPr lang="en-IN" dirty="0" err="1"/>
              <a:t>Session.CookieMode</a:t>
            </a:r>
            <a:r>
              <a:rPr lang="en-IN" dirty="0"/>
              <a:t> and </a:t>
            </a:r>
            <a:r>
              <a:rPr lang="en-IN" dirty="0" err="1"/>
              <a:t>Session.IsCookieless</a:t>
            </a:r>
            <a:endParaRPr lang="en-IN" dirty="0"/>
          </a:p>
          <a:p>
            <a:r>
              <a:rPr lang="en-IN" dirty="0"/>
              <a:t>	 Use session cookie to store session id?</a:t>
            </a:r>
          </a:p>
          <a:p>
            <a:r>
              <a:rPr lang="en-IN" dirty="0"/>
              <a:t> </a:t>
            </a:r>
            <a:r>
              <a:rPr lang="en-IN" dirty="0" err="1"/>
              <a:t>Session.Abandon</a:t>
            </a:r>
            <a:r>
              <a:rPr lang="en-IN" dirty="0"/>
              <a:t>()</a:t>
            </a:r>
          </a:p>
          <a:p>
            <a:r>
              <a:rPr lang="en-IN" dirty="0"/>
              <a:t>	 Cancels the current session</a:t>
            </a:r>
          </a:p>
        </p:txBody>
      </p:sp>
      <p:sp>
        <p:nvSpPr>
          <p:cNvPr id="4" name="Footer Placeholder 3"/>
          <p:cNvSpPr>
            <a:spLocks noGrp="1"/>
          </p:cNvSpPr>
          <p:nvPr>
            <p:ph type="ftr" sz="quarter" idx="10"/>
          </p:nvPr>
        </p:nvSpPr>
        <p:spPr/>
        <p:txBody>
          <a:bodyPr/>
          <a:lstStyle/>
          <a:p>
            <a:r>
              <a:rPr lang="en-US"/>
              <a:t>Copyright @ Trendz IT</a:t>
            </a:r>
          </a:p>
        </p:txBody>
      </p:sp>
      <p:sp>
        <p:nvSpPr>
          <p:cNvPr id="5" name="Slide Number Placeholder 4"/>
          <p:cNvSpPr>
            <a:spLocks noGrp="1"/>
          </p:cNvSpPr>
          <p:nvPr>
            <p:ph type="sldNum" sz="quarter" idx="11"/>
          </p:nvPr>
        </p:nvSpPr>
        <p:spPr/>
        <p:txBody>
          <a:bodyPr/>
          <a:lstStyle/>
          <a:p>
            <a:fld id="{36865651-6286-4C5B-9C14-6C1369A5D4DB}"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 ASP.NET Application state is a global storage mechanism for </a:t>
            </a:r>
          </a:p>
          <a:p>
            <a:r>
              <a:rPr lang="en-IN" dirty="0"/>
              <a:t>data that needs to be accessible to all pages and users in a Web </a:t>
            </a:r>
          </a:p>
          <a:p>
            <a:r>
              <a:rPr lang="en-IN" dirty="0"/>
              <a:t>application.</a:t>
            </a:r>
          </a:p>
          <a:p>
            <a:endParaRPr lang="en-IN" dirty="0"/>
          </a:p>
          <a:p>
            <a:r>
              <a:rPr lang="en-IN" dirty="0"/>
              <a:t> Application works in a similar way as Session, only in a bigger scope. </a:t>
            </a:r>
          </a:p>
          <a:p>
            <a:r>
              <a:rPr lang="en-IN" dirty="0"/>
              <a:t>Session state is specific to a single user session, while application state </a:t>
            </a:r>
          </a:p>
          <a:p>
            <a:r>
              <a:rPr lang="en-IN" dirty="0"/>
              <a:t>is shared by all users and sessions within the same application context </a:t>
            </a:r>
          </a:p>
          <a:p>
            <a:r>
              <a:rPr lang="en-IN" dirty="0"/>
              <a:t>(an application is defined by </a:t>
            </a:r>
            <a:r>
              <a:rPr lang="en-IN" dirty="0" err="1"/>
              <a:t>ASP.Net</a:t>
            </a:r>
            <a:r>
              <a:rPr lang="en-IN" dirty="0"/>
              <a:t> and IIS).</a:t>
            </a:r>
          </a:p>
          <a:p>
            <a:r>
              <a:rPr lang="en-IN" b="1" dirty="0"/>
              <a:t> Duration</a:t>
            </a:r>
          </a:p>
          <a:p>
            <a:r>
              <a:rPr lang="en-IN" dirty="0"/>
              <a:t> Data stored in the Application object is not permanent. It is temporarily </a:t>
            </a:r>
          </a:p>
          <a:p>
            <a:r>
              <a:rPr lang="en-IN" dirty="0"/>
              <a:t>held in memory on the server.</a:t>
            </a:r>
          </a:p>
          <a:p>
            <a:r>
              <a:rPr lang="en-IN" dirty="0"/>
              <a:t> Application state can be lost any time the application is restarted. For </a:t>
            </a:r>
          </a:p>
          <a:p>
            <a:r>
              <a:rPr lang="en-IN" dirty="0"/>
              <a:t>example, IIS might restart your ASP.NET application.</a:t>
            </a:r>
          </a:p>
          <a:p>
            <a:endParaRPr lang="en-IN" dirty="0"/>
          </a:p>
          <a:p>
            <a:r>
              <a:rPr lang="en-IN" b="1" dirty="0"/>
              <a:t> Usage</a:t>
            </a:r>
          </a:p>
          <a:p>
            <a:r>
              <a:rPr lang="en-IN" dirty="0"/>
              <a:t> Application state is a great place to store small amounts of often-used </a:t>
            </a:r>
          </a:p>
          <a:p>
            <a:r>
              <a:rPr lang="en-IN" dirty="0"/>
              <a:t>data that is not user-specific but is global in nature, for example, a </a:t>
            </a:r>
          </a:p>
          <a:p>
            <a:r>
              <a:rPr lang="en-IN" dirty="0"/>
              <a:t>counter of user visits (sessions).</a:t>
            </a:r>
          </a:p>
        </p:txBody>
      </p:sp>
      <p:sp>
        <p:nvSpPr>
          <p:cNvPr id="4" name="Footer Placeholder 3"/>
          <p:cNvSpPr>
            <a:spLocks noGrp="1"/>
          </p:cNvSpPr>
          <p:nvPr>
            <p:ph type="ftr" sz="quarter" idx="10"/>
          </p:nvPr>
        </p:nvSpPr>
        <p:spPr/>
        <p:txBody>
          <a:bodyPr/>
          <a:lstStyle/>
          <a:p>
            <a:r>
              <a:rPr lang="en-US"/>
              <a:t>Copyright @ Trendz IT</a:t>
            </a:r>
          </a:p>
        </p:txBody>
      </p:sp>
      <p:sp>
        <p:nvSpPr>
          <p:cNvPr id="5" name="Slide Number Placeholder 4"/>
          <p:cNvSpPr>
            <a:spLocks noGrp="1"/>
          </p:cNvSpPr>
          <p:nvPr>
            <p:ph type="sldNum" sz="quarter" idx="11"/>
          </p:nvPr>
        </p:nvSpPr>
        <p:spPr/>
        <p:txBody>
          <a:bodyPr/>
          <a:lstStyle/>
          <a:p>
            <a:fld id="{36865651-6286-4C5B-9C14-6C1369A5D4DB}"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IN" sz="1200" b="1" i="0" kern="1200" dirty="0" err="1">
                <a:solidFill>
                  <a:schemeClr val="tx1"/>
                </a:solidFill>
                <a:latin typeface="+mn-lt"/>
                <a:ea typeface="+mn-ea"/>
                <a:cs typeface="+mn-cs"/>
              </a:rPr>
              <a:t>Application_Start</a:t>
            </a:r>
            <a:r>
              <a:rPr lang="en-IN" sz="1200" b="0" i="0" kern="1200" dirty="0">
                <a:solidFill>
                  <a:schemeClr val="tx1"/>
                </a:solidFill>
                <a:latin typeface="+mn-lt"/>
                <a:ea typeface="+mn-ea"/>
                <a:cs typeface="+mn-cs"/>
              </a:rPr>
              <a:t> </a:t>
            </a:r>
            <a:br>
              <a:rPr lang="en-IN" sz="1200" b="0" i="0" kern="1200" dirty="0">
                <a:solidFill>
                  <a:schemeClr val="tx1"/>
                </a:solidFill>
                <a:latin typeface="+mn-lt"/>
                <a:ea typeface="+mn-ea"/>
                <a:cs typeface="+mn-cs"/>
              </a:rPr>
            </a:br>
            <a:r>
              <a:rPr lang="en-IN" sz="1200" b="0" i="0" kern="1200" dirty="0" err="1">
                <a:solidFill>
                  <a:schemeClr val="tx1"/>
                </a:solidFill>
                <a:latin typeface="+mn-lt"/>
                <a:ea typeface="+mn-ea"/>
                <a:cs typeface="+mn-cs"/>
              </a:rPr>
              <a:t>Application_Start</a:t>
            </a:r>
            <a:r>
              <a:rPr lang="en-IN" sz="1200" b="0" i="0" kern="1200" dirty="0">
                <a:solidFill>
                  <a:schemeClr val="tx1"/>
                </a:solidFill>
                <a:latin typeface="+mn-lt"/>
                <a:ea typeface="+mn-ea"/>
                <a:cs typeface="+mn-cs"/>
              </a:rPr>
              <a:t> event gets triggered only once during the life cycle of the application. This once happens when the first request for any resource in the application comes. Resource can be a page or an image in the application. When the very first request for a resource, say a web page, is made by a user “</a:t>
            </a:r>
            <a:r>
              <a:rPr lang="en-IN" sz="1200" b="0" i="0" kern="1200" dirty="0" err="1">
                <a:solidFill>
                  <a:schemeClr val="tx1"/>
                </a:solidFill>
                <a:latin typeface="+mn-lt"/>
                <a:ea typeface="+mn-ea"/>
                <a:cs typeface="+mn-cs"/>
              </a:rPr>
              <a:t>Application_Start</a:t>
            </a:r>
            <a:r>
              <a:rPr lang="en-IN" sz="1200" b="0" i="0" kern="1200" dirty="0">
                <a:solidFill>
                  <a:schemeClr val="tx1"/>
                </a:solidFill>
                <a:latin typeface="+mn-lt"/>
                <a:ea typeface="+mn-ea"/>
                <a:cs typeface="+mn-cs"/>
              </a:rPr>
              <a:t>” is triggered after which this event is not at all executed. If by any chance the server where the application is hosted is restarted then this event is fired once again i.e. when the very first request for any resource in the application is made after the server is reset.</a:t>
            </a:r>
          </a:p>
          <a:p>
            <a:br>
              <a:rPr lang="en-IN" sz="1200" b="0" i="0" kern="1200" dirty="0">
                <a:solidFill>
                  <a:schemeClr val="tx1"/>
                </a:solidFill>
                <a:latin typeface="+mn-lt"/>
                <a:ea typeface="+mn-ea"/>
                <a:cs typeface="+mn-cs"/>
              </a:rPr>
            </a:br>
            <a:r>
              <a:rPr lang="en-IN" sz="1200" b="1" i="0" kern="1200" dirty="0" err="1">
                <a:solidFill>
                  <a:schemeClr val="tx1"/>
                </a:solidFill>
                <a:latin typeface="+mn-lt"/>
                <a:ea typeface="+mn-ea"/>
                <a:cs typeface="+mn-cs"/>
              </a:rPr>
              <a:t>Application_BeginRequest</a:t>
            </a:r>
            <a:r>
              <a:rPr lang="en-IN" sz="1200" b="0" i="0" kern="1200" dirty="0">
                <a:solidFill>
                  <a:schemeClr val="tx1"/>
                </a:solidFill>
                <a:latin typeface="+mn-lt"/>
                <a:ea typeface="+mn-ea"/>
                <a:cs typeface="+mn-cs"/>
              </a:rPr>
              <a:t> </a:t>
            </a:r>
            <a:br>
              <a:rPr lang="en-IN" sz="1200" b="0" i="0" kern="1200" dirty="0">
                <a:solidFill>
                  <a:schemeClr val="tx1"/>
                </a:solidFill>
                <a:latin typeface="+mn-lt"/>
                <a:ea typeface="+mn-ea"/>
                <a:cs typeface="+mn-cs"/>
              </a:rPr>
            </a:br>
            <a:r>
              <a:rPr lang="en-IN" sz="1200" b="0" i="0" kern="1200" dirty="0">
                <a:solidFill>
                  <a:schemeClr val="tx1"/>
                </a:solidFill>
                <a:latin typeface="+mn-lt"/>
                <a:ea typeface="+mn-ea"/>
                <a:cs typeface="+mn-cs"/>
              </a:rPr>
              <a:t>“</a:t>
            </a:r>
            <a:r>
              <a:rPr lang="en-IN" sz="1200" b="0" i="0" kern="1200" dirty="0" err="1">
                <a:solidFill>
                  <a:schemeClr val="tx1"/>
                </a:solidFill>
                <a:latin typeface="+mn-lt"/>
                <a:ea typeface="+mn-ea"/>
                <a:cs typeface="+mn-cs"/>
              </a:rPr>
              <a:t>Application_BeginRequest</a:t>
            </a:r>
            <a:r>
              <a:rPr lang="en-IN" sz="1200" b="0" i="0" kern="1200" dirty="0">
                <a:solidFill>
                  <a:schemeClr val="tx1"/>
                </a:solidFill>
                <a:latin typeface="+mn-lt"/>
                <a:ea typeface="+mn-ea"/>
                <a:cs typeface="+mn-cs"/>
              </a:rPr>
              <a:t>” is the second event which gets fired after “</a:t>
            </a:r>
            <a:r>
              <a:rPr lang="en-IN" sz="1200" b="0" i="0" kern="1200" dirty="0" err="1">
                <a:solidFill>
                  <a:schemeClr val="tx1"/>
                </a:solidFill>
                <a:latin typeface="+mn-lt"/>
                <a:ea typeface="+mn-ea"/>
                <a:cs typeface="+mn-cs"/>
              </a:rPr>
              <a:t>Application_Start</a:t>
            </a:r>
            <a:r>
              <a:rPr lang="en-IN" sz="1200" b="0" i="0" kern="1200" dirty="0">
                <a:solidFill>
                  <a:schemeClr val="tx1"/>
                </a:solidFill>
                <a:latin typeface="+mn-lt"/>
                <a:ea typeface="+mn-ea"/>
                <a:cs typeface="+mn-cs"/>
              </a:rPr>
              <a:t>”. Unlike the “</a:t>
            </a:r>
            <a:r>
              <a:rPr lang="en-IN" sz="1200" b="0" i="0" kern="1200" dirty="0" err="1">
                <a:solidFill>
                  <a:schemeClr val="tx1"/>
                </a:solidFill>
                <a:latin typeface="+mn-lt"/>
                <a:ea typeface="+mn-ea"/>
                <a:cs typeface="+mn-cs"/>
              </a:rPr>
              <a:t>Application_Start</a:t>
            </a:r>
            <a:r>
              <a:rPr lang="en-IN" sz="1200" b="0" i="0" kern="1200" dirty="0">
                <a:solidFill>
                  <a:schemeClr val="tx1"/>
                </a:solidFill>
                <a:latin typeface="+mn-lt"/>
                <a:ea typeface="+mn-ea"/>
                <a:cs typeface="+mn-cs"/>
              </a:rPr>
              <a:t>”, “</a:t>
            </a:r>
            <a:r>
              <a:rPr lang="en-IN" sz="1200" b="0" i="0" kern="1200" dirty="0" err="1">
                <a:solidFill>
                  <a:schemeClr val="tx1"/>
                </a:solidFill>
                <a:latin typeface="+mn-lt"/>
                <a:ea typeface="+mn-ea"/>
                <a:cs typeface="+mn-cs"/>
              </a:rPr>
              <a:t>Application_BeginRequest</a:t>
            </a:r>
            <a:r>
              <a:rPr lang="en-IN" sz="1200" b="0" i="0" kern="1200" dirty="0">
                <a:solidFill>
                  <a:schemeClr val="tx1"/>
                </a:solidFill>
                <a:latin typeface="+mn-lt"/>
                <a:ea typeface="+mn-ea"/>
                <a:cs typeface="+mn-cs"/>
              </a:rPr>
              <a:t>” is triggered for each and every request which comes to the application. Since this method is fired for any request made to the application you can use this method to keep track of what and all resources are accessed through this method.</a:t>
            </a:r>
          </a:p>
          <a:p>
            <a:br>
              <a:rPr lang="en-IN" sz="1200" b="0" i="0" kern="1200" dirty="0">
                <a:solidFill>
                  <a:schemeClr val="tx1"/>
                </a:solidFill>
                <a:latin typeface="+mn-lt"/>
                <a:ea typeface="+mn-ea"/>
                <a:cs typeface="+mn-cs"/>
              </a:rPr>
            </a:br>
            <a:r>
              <a:rPr lang="en-IN" sz="1200" b="1" i="0" kern="1200" dirty="0" err="1">
                <a:solidFill>
                  <a:schemeClr val="tx1"/>
                </a:solidFill>
                <a:latin typeface="+mn-lt"/>
                <a:ea typeface="+mn-ea"/>
                <a:cs typeface="+mn-cs"/>
              </a:rPr>
              <a:t>Application_AuthenticateRequest</a:t>
            </a:r>
            <a:r>
              <a:rPr lang="en-IN" sz="1200" b="0" i="0" kern="1200" dirty="0">
                <a:solidFill>
                  <a:schemeClr val="tx1"/>
                </a:solidFill>
                <a:latin typeface="+mn-lt"/>
                <a:ea typeface="+mn-ea"/>
                <a:cs typeface="+mn-cs"/>
              </a:rPr>
              <a:t> </a:t>
            </a:r>
            <a:br>
              <a:rPr lang="en-IN" sz="1200" b="0" i="0" kern="1200" dirty="0">
                <a:solidFill>
                  <a:schemeClr val="tx1"/>
                </a:solidFill>
                <a:latin typeface="+mn-lt"/>
                <a:ea typeface="+mn-ea"/>
                <a:cs typeface="+mn-cs"/>
              </a:rPr>
            </a:br>
            <a:r>
              <a:rPr lang="en-IN" sz="1200" b="0" i="0" kern="1200" dirty="0">
                <a:solidFill>
                  <a:schemeClr val="tx1"/>
                </a:solidFill>
                <a:latin typeface="+mn-lt"/>
                <a:ea typeface="+mn-ea"/>
                <a:cs typeface="+mn-cs"/>
              </a:rPr>
              <a:t>“</a:t>
            </a:r>
            <a:r>
              <a:rPr lang="en-IN" sz="1200" b="0" i="0" kern="1200" dirty="0" err="1">
                <a:solidFill>
                  <a:schemeClr val="tx1"/>
                </a:solidFill>
                <a:latin typeface="+mn-lt"/>
                <a:ea typeface="+mn-ea"/>
                <a:cs typeface="+mn-cs"/>
              </a:rPr>
              <a:t>Application_AuthenticateRequest</a:t>
            </a:r>
            <a:r>
              <a:rPr lang="en-IN" sz="1200" b="0" i="0" kern="1200" dirty="0">
                <a:solidFill>
                  <a:schemeClr val="tx1"/>
                </a:solidFill>
                <a:latin typeface="+mn-lt"/>
                <a:ea typeface="+mn-ea"/>
                <a:cs typeface="+mn-cs"/>
              </a:rPr>
              <a:t>” is the next event in line which is triggered after “</a:t>
            </a:r>
            <a:r>
              <a:rPr lang="en-IN" sz="1200" b="0" i="0" kern="1200" dirty="0" err="1">
                <a:solidFill>
                  <a:schemeClr val="tx1"/>
                </a:solidFill>
                <a:latin typeface="+mn-lt"/>
                <a:ea typeface="+mn-ea"/>
                <a:cs typeface="+mn-cs"/>
              </a:rPr>
              <a:t>Application_BeginRequest</a:t>
            </a:r>
            <a:r>
              <a:rPr lang="en-IN" sz="1200" b="0" i="0" kern="1200" dirty="0">
                <a:solidFill>
                  <a:schemeClr val="tx1"/>
                </a:solidFill>
                <a:latin typeface="+mn-lt"/>
                <a:ea typeface="+mn-ea"/>
                <a:cs typeface="+mn-cs"/>
              </a:rPr>
              <a:t>” is triggered. “</a:t>
            </a:r>
            <a:r>
              <a:rPr lang="en-IN" sz="1200" b="0" i="0" kern="1200" dirty="0" err="1">
                <a:solidFill>
                  <a:schemeClr val="tx1"/>
                </a:solidFill>
                <a:latin typeface="+mn-lt"/>
                <a:ea typeface="+mn-ea"/>
                <a:cs typeface="+mn-cs"/>
              </a:rPr>
              <a:t>Application_AuthenticateRequest</a:t>
            </a:r>
            <a:r>
              <a:rPr lang="en-IN" sz="1200" b="0" i="0" kern="1200" dirty="0">
                <a:solidFill>
                  <a:schemeClr val="tx1"/>
                </a:solidFill>
                <a:latin typeface="+mn-lt"/>
                <a:ea typeface="+mn-ea"/>
                <a:cs typeface="+mn-cs"/>
              </a:rPr>
              <a:t>” is also fired for each and every request. This event can be used to write code in scenarios where you want to do something when the user is getting authenticated.</a:t>
            </a:r>
          </a:p>
          <a:p>
            <a:br>
              <a:rPr lang="en-IN" sz="1200" b="0" i="0" kern="1200" dirty="0">
                <a:solidFill>
                  <a:schemeClr val="tx1"/>
                </a:solidFill>
                <a:latin typeface="+mn-lt"/>
                <a:ea typeface="+mn-ea"/>
                <a:cs typeface="+mn-cs"/>
              </a:rPr>
            </a:br>
            <a:r>
              <a:rPr lang="en-IN" sz="1200" b="1" i="0" kern="1200" dirty="0" err="1">
                <a:solidFill>
                  <a:schemeClr val="tx1"/>
                </a:solidFill>
                <a:latin typeface="+mn-lt"/>
                <a:ea typeface="+mn-ea"/>
                <a:cs typeface="+mn-cs"/>
              </a:rPr>
              <a:t>Session_Start</a:t>
            </a:r>
            <a:r>
              <a:rPr lang="en-IN" sz="1200" b="0" i="0" kern="1200" dirty="0">
                <a:solidFill>
                  <a:schemeClr val="tx1"/>
                </a:solidFill>
                <a:latin typeface="+mn-lt"/>
                <a:ea typeface="+mn-ea"/>
                <a:cs typeface="+mn-cs"/>
              </a:rPr>
              <a:t> </a:t>
            </a:r>
            <a:br>
              <a:rPr lang="en-IN" sz="1200" b="0" i="0" kern="1200" dirty="0">
                <a:solidFill>
                  <a:schemeClr val="tx1"/>
                </a:solidFill>
                <a:latin typeface="+mn-lt"/>
                <a:ea typeface="+mn-ea"/>
                <a:cs typeface="+mn-cs"/>
              </a:rPr>
            </a:br>
            <a:r>
              <a:rPr lang="en-IN" sz="1200" b="0" i="0" kern="1200" dirty="0">
                <a:solidFill>
                  <a:schemeClr val="tx1"/>
                </a:solidFill>
                <a:latin typeface="+mn-lt"/>
                <a:ea typeface="+mn-ea"/>
                <a:cs typeface="+mn-cs"/>
              </a:rPr>
              <a:t>The next event in line which gets triggered after “</a:t>
            </a:r>
            <a:r>
              <a:rPr lang="en-IN" sz="1200" b="0" i="0" kern="1200" dirty="0" err="1">
                <a:solidFill>
                  <a:schemeClr val="tx1"/>
                </a:solidFill>
                <a:latin typeface="+mn-lt"/>
                <a:ea typeface="+mn-ea"/>
                <a:cs typeface="+mn-cs"/>
              </a:rPr>
              <a:t>Application_AuthenticateRequest</a:t>
            </a:r>
            <a:r>
              <a:rPr lang="en-IN" sz="1200" b="0" i="0" kern="1200" dirty="0">
                <a:solidFill>
                  <a:schemeClr val="tx1"/>
                </a:solidFill>
                <a:latin typeface="+mn-lt"/>
                <a:ea typeface="+mn-ea"/>
                <a:cs typeface="+mn-cs"/>
              </a:rPr>
              <a:t>” is “</a:t>
            </a:r>
            <a:r>
              <a:rPr lang="en-IN" sz="1200" b="0" i="0" kern="1200" dirty="0" err="1">
                <a:solidFill>
                  <a:schemeClr val="tx1"/>
                </a:solidFill>
                <a:latin typeface="+mn-lt"/>
                <a:ea typeface="+mn-ea"/>
                <a:cs typeface="+mn-cs"/>
              </a:rPr>
              <a:t>Session_Start</a:t>
            </a:r>
            <a:r>
              <a:rPr lang="en-IN" sz="1200" b="0" i="0" kern="1200" dirty="0">
                <a:solidFill>
                  <a:schemeClr val="tx1"/>
                </a:solidFill>
                <a:latin typeface="+mn-lt"/>
                <a:ea typeface="+mn-ea"/>
                <a:cs typeface="+mn-cs"/>
              </a:rPr>
              <a:t>”. Session start event is fired only when a new session for a user starts. Once “</a:t>
            </a:r>
            <a:r>
              <a:rPr lang="en-IN" sz="1200" b="0" i="0" kern="1200" dirty="0" err="1">
                <a:solidFill>
                  <a:schemeClr val="tx1"/>
                </a:solidFill>
                <a:latin typeface="+mn-lt"/>
                <a:ea typeface="+mn-ea"/>
                <a:cs typeface="+mn-cs"/>
              </a:rPr>
              <a:t>Session_Start</a:t>
            </a:r>
            <a:r>
              <a:rPr lang="en-IN" sz="1200" b="0" i="0" kern="1200" dirty="0">
                <a:solidFill>
                  <a:schemeClr val="tx1"/>
                </a:solidFill>
                <a:latin typeface="+mn-lt"/>
                <a:ea typeface="+mn-ea"/>
                <a:cs typeface="+mn-cs"/>
              </a:rPr>
              <a:t>” for a user is fired then if the user makes subsequent request to any resource within the application this event is not at all triggered. The event is triggered only when the user’s session expires and then the user tries to access any resource in the application again.</a:t>
            </a:r>
            <a:br>
              <a:rPr lang="en-IN" sz="1200" b="0" i="0" kern="1200" dirty="0">
                <a:solidFill>
                  <a:schemeClr val="tx1"/>
                </a:solidFill>
                <a:latin typeface="+mn-lt"/>
                <a:ea typeface="+mn-ea"/>
                <a:cs typeface="+mn-cs"/>
              </a:rPr>
            </a:br>
            <a:r>
              <a:rPr lang="en-IN" sz="1200" b="0" i="0" kern="1200" dirty="0">
                <a:solidFill>
                  <a:schemeClr val="tx1"/>
                </a:solidFill>
                <a:latin typeface="+mn-lt"/>
                <a:ea typeface="+mn-ea"/>
                <a:cs typeface="+mn-cs"/>
              </a:rPr>
              <a:t>This event can be used when you want to do something when the user visits you site/application for the first time or when his session starts. This event doesn’t get triggered if you are not using sessions which can be disabled in the </a:t>
            </a:r>
            <a:r>
              <a:rPr lang="en-IN" sz="1200" b="0" i="0" kern="1200" dirty="0" err="1">
                <a:solidFill>
                  <a:schemeClr val="tx1"/>
                </a:solidFill>
                <a:latin typeface="+mn-lt"/>
                <a:ea typeface="+mn-ea"/>
                <a:cs typeface="+mn-cs"/>
              </a:rPr>
              <a:t>web.config</a:t>
            </a:r>
            <a:r>
              <a:rPr lang="en-IN" sz="1200" b="0" i="0" kern="1200" dirty="0">
                <a:solidFill>
                  <a:schemeClr val="tx1"/>
                </a:solidFill>
                <a:latin typeface="+mn-lt"/>
                <a:ea typeface="+mn-ea"/>
                <a:cs typeface="+mn-cs"/>
              </a:rPr>
              <a:t>.</a:t>
            </a:r>
          </a:p>
          <a:p>
            <a:br>
              <a:rPr lang="en-IN" sz="1200" b="0" i="0" kern="1200" dirty="0">
                <a:solidFill>
                  <a:schemeClr val="tx1"/>
                </a:solidFill>
                <a:latin typeface="+mn-lt"/>
                <a:ea typeface="+mn-ea"/>
                <a:cs typeface="+mn-cs"/>
              </a:rPr>
            </a:br>
            <a:r>
              <a:rPr lang="en-IN" sz="1200" b="1" i="0" kern="1200" dirty="0" err="1">
                <a:solidFill>
                  <a:schemeClr val="tx1"/>
                </a:solidFill>
                <a:latin typeface="+mn-lt"/>
                <a:ea typeface="+mn-ea"/>
                <a:cs typeface="+mn-cs"/>
              </a:rPr>
              <a:t>Application_EndRequest</a:t>
            </a:r>
            <a:r>
              <a:rPr lang="en-IN" sz="1200" b="0" i="0" kern="1200" dirty="0">
                <a:solidFill>
                  <a:schemeClr val="tx1"/>
                </a:solidFill>
                <a:latin typeface="+mn-lt"/>
                <a:ea typeface="+mn-ea"/>
                <a:cs typeface="+mn-cs"/>
              </a:rPr>
              <a:t> </a:t>
            </a:r>
            <a:br>
              <a:rPr lang="en-IN" sz="1200" b="0" i="0" kern="1200" dirty="0">
                <a:solidFill>
                  <a:schemeClr val="tx1"/>
                </a:solidFill>
                <a:latin typeface="+mn-lt"/>
                <a:ea typeface="+mn-ea"/>
                <a:cs typeface="+mn-cs"/>
              </a:rPr>
            </a:br>
            <a:r>
              <a:rPr lang="en-IN" sz="1200" b="0" i="0" kern="1200" dirty="0">
                <a:solidFill>
                  <a:schemeClr val="tx1"/>
                </a:solidFill>
                <a:latin typeface="+mn-lt"/>
                <a:ea typeface="+mn-ea"/>
                <a:cs typeface="+mn-cs"/>
              </a:rPr>
              <a:t>The next event in line which gets fired once the request for the user is processed is “</a:t>
            </a:r>
            <a:r>
              <a:rPr lang="en-IN" sz="1200" b="0" i="0" kern="1200" dirty="0" err="1">
                <a:solidFill>
                  <a:schemeClr val="tx1"/>
                </a:solidFill>
                <a:latin typeface="+mn-lt"/>
                <a:ea typeface="+mn-ea"/>
                <a:cs typeface="+mn-cs"/>
              </a:rPr>
              <a:t>Applicatin_EndRequest</a:t>
            </a:r>
            <a:r>
              <a:rPr lang="en-IN" sz="1200" b="0" i="0" kern="1200" dirty="0">
                <a:solidFill>
                  <a:schemeClr val="tx1"/>
                </a:solidFill>
                <a:latin typeface="+mn-lt"/>
                <a:ea typeface="+mn-ea"/>
                <a:cs typeface="+mn-cs"/>
              </a:rPr>
              <a:t>”. This event is the closing event of “</a:t>
            </a:r>
            <a:r>
              <a:rPr lang="en-IN" sz="1200" b="0" i="0" kern="1200" dirty="0" err="1">
                <a:solidFill>
                  <a:schemeClr val="tx1"/>
                </a:solidFill>
                <a:latin typeface="+mn-lt"/>
                <a:ea typeface="+mn-ea"/>
                <a:cs typeface="+mn-cs"/>
              </a:rPr>
              <a:t>Applicatin_BeginRequest</a:t>
            </a:r>
            <a:r>
              <a:rPr lang="en-IN" sz="1200" b="0" i="0" kern="1200" dirty="0">
                <a:solidFill>
                  <a:schemeClr val="tx1"/>
                </a:solidFill>
                <a:latin typeface="+mn-lt"/>
                <a:ea typeface="+mn-ea"/>
                <a:cs typeface="+mn-cs"/>
              </a:rPr>
              <a:t>”. This event is also fired for each and every request which comes for the application.</a:t>
            </a:r>
          </a:p>
          <a:p>
            <a:br>
              <a:rPr lang="en-IN" sz="1200" b="0" i="0" kern="1200" dirty="0">
                <a:solidFill>
                  <a:schemeClr val="tx1"/>
                </a:solidFill>
                <a:latin typeface="+mn-lt"/>
                <a:ea typeface="+mn-ea"/>
                <a:cs typeface="+mn-cs"/>
              </a:rPr>
            </a:br>
            <a:r>
              <a:rPr lang="en-IN" sz="1200" b="1" i="0" kern="1200" dirty="0" err="1">
                <a:solidFill>
                  <a:schemeClr val="tx1"/>
                </a:solidFill>
                <a:latin typeface="+mn-lt"/>
                <a:ea typeface="+mn-ea"/>
                <a:cs typeface="+mn-cs"/>
              </a:rPr>
              <a:t>Session_End</a:t>
            </a:r>
            <a:r>
              <a:rPr lang="en-IN" sz="1200" b="0" i="0" kern="1200" dirty="0">
                <a:solidFill>
                  <a:schemeClr val="tx1"/>
                </a:solidFill>
                <a:latin typeface="+mn-lt"/>
                <a:ea typeface="+mn-ea"/>
                <a:cs typeface="+mn-cs"/>
              </a:rPr>
              <a:t> </a:t>
            </a:r>
            <a:br>
              <a:rPr lang="en-IN" sz="1200" b="0" i="0" kern="1200" dirty="0">
                <a:solidFill>
                  <a:schemeClr val="tx1"/>
                </a:solidFill>
                <a:latin typeface="+mn-lt"/>
                <a:ea typeface="+mn-ea"/>
                <a:cs typeface="+mn-cs"/>
              </a:rPr>
            </a:br>
            <a:r>
              <a:rPr lang="en-IN" sz="1200" b="0" i="0" kern="1200" dirty="0">
                <a:solidFill>
                  <a:schemeClr val="tx1"/>
                </a:solidFill>
                <a:latin typeface="+mn-lt"/>
                <a:ea typeface="+mn-ea"/>
                <a:cs typeface="+mn-cs"/>
              </a:rPr>
              <a:t>The closing event of “</a:t>
            </a:r>
            <a:r>
              <a:rPr lang="en-IN" sz="1200" b="0" i="0" kern="1200" dirty="0" err="1">
                <a:solidFill>
                  <a:schemeClr val="tx1"/>
                </a:solidFill>
                <a:latin typeface="+mn-lt"/>
                <a:ea typeface="+mn-ea"/>
                <a:cs typeface="+mn-cs"/>
              </a:rPr>
              <a:t>Session_Start</a:t>
            </a:r>
            <a:r>
              <a:rPr lang="en-IN" sz="1200" b="0" i="0" kern="1200" dirty="0">
                <a:solidFill>
                  <a:schemeClr val="tx1"/>
                </a:solidFill>
                <a:latin typeface="+mn-lt"/>
                <a:ea typeface="+mn-ea"/>
                <a:cs typeface="+mn-cs"/>
              </a:rPr>
              <a:t>” event. Whenever a user’s session in the application expires this event gets fired. So anything you want to do when the user’s session expires you can write codes here. The session expiration time can be set in </a:t>
            </a:r>
            <a:r>
              <a:rPr lang="en-IN" sz="1200" b="0" i="0" kern="1200" dirty="0" err="1">
                <a:solidFill>
                  <a:schemeClr val="tx1"/>
                </a:solidFill>
                <a:latin typeface="+mn-lt"/>
                <a:ea typeface="+mn-ea"/>
                <a:cs typeface="+mn-cs"/>
              </a:rPr>
              <a:t>web.config</a:t>
            </a:r>
            <a:r>
              <a:rPr lang="en-IN" sz="1200" b="0" i="0" kern="1200" dirty="0">
                <a:solidFill>
                  <a:schemeClr val="tx1"/>
                </a:solidFill>
                <a:latin typeface="+mn-lt"/>
                <a:ea typeface="+mn-ea"/>
                <a:cs typeface="+mn-cs"/>
              </a:rPr>
              <a:t> file. By default session time out is set to 20 </a:t>
            </a:r>
            <a:r>
              <a:rPr lang="en-IN" sz="1200" b="0" i="0" kern="1200" dirty="0" err="1">
                <a:solidFill>
                  <a:schemeClr val="tx1"/>
                </a:solidFill>
                <a:latin typeface="+mn-lt"/>
                <a:ea typeface="+mn-ea"/>
                <a:cs typeface="+mn-cs"/>
              </a:rPr>
              <a:t>mins</a:t>
            </a:r>
            <a:r>
              <a:rPr lang="en-IN" sz="1200" b="0" i="0" kern="1200" dirty="0">
                <a:solidFill>
                  <a:schemeClr val="tx1"/>
                </a:solidFill>
                <a:latin typeface="+mn-lt"/>
                <a:ea typeface="+mn-ea"/>
                <a:cs typeface="+mn-cs"/>
              </a:rPr>
              <a:t>.</a:t>
            </a:r>
          </a:p>
          <a:p>
            <a:br>
              <a:rPr lang="en-IN" sz="1200" b="0" i="0" kern="1200" dirty="0">
                <a:solidFill>
                  <a:schemeClr val="tx1"/>
                </a:solidFill>
                <a:latin typeface="+mn-lt"/>
                <a:ea typeface="+mn-ea"/>
                <a:cs typeface="+mn-cs"/>
              </a:rPr>
            </a:br>
            <a:r>
              <a:rPr lang="en-IN" sz="1200" b="1" i="0" kern="1200" dirty="0" err="1">
                <a:solidFill>
                  <a:schemeClr val="tx1"/>
                </a:solidFill>
                <a:latin typeface="+mn-lt"/>
                <a:ea typeface="+mn-ea"/>
                <a:cs typeface="+mn-cs"/>
              </a:rPr>
              <a:t>Application_End</a:t>
            </a:r>
            <a:r>
              <a:rPr lang="en-IN" sz="1200" b="0" i="0" kern="1200" dirty="0">
                <a:solidFill>
                  <a:schemeClr val="tx1"/>
                </a:solidFill>
                <a:latin typeface="+mn-lt"/>
                <a:ea typeface="+mn-ea"/>
                <a:cs typeface="+mn-cs"/>
              </a:rPr>
              <a:t> </a:t>
            </a:r>
            <a:br>
              <a:rPr lang="en-IN" sz="1200" b="0" i="0" kern="1200" dirty="0">
                <a:solidFill>
                  <a:schemeClr val="tx1"/>
                </a:solidFill>
                <a:latin typeface="+mn-lt"/>
                <a:ea typeface="+mn-ea"/>
                <a:cs typeface="+mn-cs"/>
              </a:rPr>
            </a:br>
            <a:r>
              <a:rPr lang="en-IN" sz="1200" b="0" i="0" kern="1200" dirty="0">
                <a:solidFill>
                  <a:schemeClr val="tx1"/>
                </a:solidFill>
                <a:latin typeface="+mn-lt"/>
                <a:ea typeface="+mn-ea"/>
                <a:cs typeface="+mn-cs"/>
              </a:rPr>
              <a:t>The same as “</a:t>
            </a:r>
            <a:r>
              <a:rPr lang="en-IN" sz="1200" b="0" i="0" kern="1200" dirty="0" err="1">
                <a:solidFill>
                  <a:schemeClr val="tx1"/>
                </a:solidFill>
                <a:latin typeface="+mn-lt"/>
                <a:ea typeface="+mn-ea"/>
                <a:cs typeface="+mn-cs"/>
              </a:rPr>
              <a:t>Application_Start</a:t>
            </a:r>
            <a:r>
              <a:rPr lang="en-IN" sz="1200" b="0" i="0" kern="1200" dirty="0">
                <a:solidFill>
                  <a:schemeClr val="tx1"/>
                </a:solidFill>
                <a:latin typeface="+mn-lt"/>
                <a:ea typeface="+mn-ea"/>
                <a:cs typeface="+mn-cs"/>
              </a:rPr>
              <a:t>”, “</a:t>
            </a:r>
            <a:r>
              <a:rPr lang="en-IN" sz="1200" b="0" i="0" kern="1200" dirty="0" err="1">
                <a:solidFill>
                  <a:schemeClr val="tx1"/>
                </a:solidFill>
                <a:latin typeface="+mn-lt"/>
                <a:ea typeface="+mn-ea"/>
                <a:cs typeface="+mn-cs"/>
              </a:rPr>
              <a:t>Application_End</a:t>
            </a:r>
            <a:r>
              <a:rPr lang="en-IN" sz="1200" b="0" i="0" kern="1200" dirty="0">
                <a:solidFill>
                  <a:schemeClr val="tx1"/>
                </a:solidFill>
                <a:latin typeface="+mn-lt"/>
                <a:ea typeface="+mn-ea"/>
                <a:cs typeface="+mn-cs"/>
              </a:rPr>
              <a:t>” is executed only once, when the application is unloaded. This event is the end event of “</a:t>
            </a:r>
            <a:r>
              <a:rPr lang="en-IN" sz="1200" b="0" i="0" kern="1200" dirty="0" err="1">
                <a:solidFill>
                  <a:schemeClr val="tx1"/>
                </a:solidFill>
                <a:latin typeface="+mn-lt"/>
                <a:ea typeface="+mn-ea"/>
                <a:cs typeface="+mn-cs"/>
              </a:rPr>
              <a:t>Application_Start</a:t>
            </a:r>
            <a:r>
              <a:rPr lang="en-IN" sz="1200" b="0" i="0" kern="1200" dirty="0">
                <a:solidFill>
                  <a:schemeClr val="tx1"/>
                </a:solidFill>
                <a:latin typeface="+mn-lt"/>
                <a:ea typeface="+mn-ea"/>
                <a:cs typeface="+mn-cs"/>
              </a:rPr>
              <a:t>”. This event is normally fired when the application is taken offline or when the server is stopped.</a:t>
            </a:r>
          </a:p>
          <a:p>
            <a:br>
              <a:rPr lang="en-IN" sz="1200" b="0" i="0" kern="1200" dirty="0">
                <a:solidFill>
                  <a:schemeClr val="tx1"/>
                </a:solidFill>
                <a:latin typeface="+mn-lt"/>
                <a:ea typeface="+mn-ea"/>
                <a:cs typeface="+mn-cs"/>
              </a:rPr>
            </a:br>
            <a:r>
              <a:rPr lang="en-IN" sz="1200" b="1" i="0" kern="1200" dirty="0" err="1">
                <a:solidFill>
                  <a:schemeClr val="tx1"/>
                </a:solidFill>
                <a:latin typeface="+mn-lt"/>
                <a:ea typeface="+mn-ea"/>
                <a:cs typeface="+mn-cs"/>
              </a:rPr>
              <a:t>Application_Error</a:t>
            </a:r>
            <a:r>
              <a:rPr lang="en-IN" sz="1200" b="0" i="0" kern="1200" dirty="0">
                <a:solidFill>
                  <a:schemeClr val="tx1"/>
                </a:solidFill>
                <a:latin typeface="+mn-lt"/>
                <a:ea typeface="+mn-ea"/>
                <a:cs typeface="+mn-cs"/>
              </a:rPr>
              <a:t> </a:t>
            </a:r>
            <a:br>
              <a:rPr lang="en-IN" sz="1200" b="0" i="0" kern="1200" dirty="0">
                <a:solidFill>
                  <a:schemeClr val="tx1"/>
                </a:solidFill>
                <a:latin typeface="+mn-lt"/>
                <a:ea typeface="+mn-ea"/>
                <a:cs typeface="+mn-cs"/>
              </a:rPr>
            </a:br>
            <a:r>
              <a:rPr lang="en-IN" sz="1200" b="0" i="0" kern="1200" dirty="0">
                <a:solidFill>
                  <a:schemeClr val="tx1"/>
                </a:solidFill>
                <a:latin typeface="+mn-lt"/>
                <a:ea typeface="+mn-ea"/>
                <a:cs typeface="+mn-cs"/>
              </a:rPr>
              <a:t>Now we come to the last event mentioned in this blog and that is “</a:t>
            </a:r>
            <a:r>
              <a:rPr lang="en-IN" sz="1200" b="0" i="0" kern="1200" dirty="0" err="1">
                <a:solidFill>
                  <a:schemeClr val="tx1"/>
                </a:solidFill>
                <a:latin typeface="+mn-lt"/>
                <a:ea typeface="+mn-ea"/>
                <a:cs typeface="+mn-cs"/>
              </a:rPr>
              <a:t>Application_Error</a:t>
            </a:r>
            <a:r>
              <a:rPr lang="en-IN" sz="1200" b="0" i="0" kern="1200" dirty="0">
                <a:solidFill>
                  <a:schemeClr val="tx1"/>
                </a:solidFill>
                <a:latin typeface="+mn-lt"/>
                <a:ea typeface="+mn-ea"/>
                <a:cs typeface="+mn-cs"/>
              </a:rPr>
              <a:t>”. This event gets fired when any unhandled exception/error occurs anywhere in the application. Any unhandled here means exception which are not caught using try catch block. Also if you have custom errors enabled in your application i.e. in </a:t>
            </a:r>
            <a:r>
              <a:rPr lang="en-IN" sz="1200" b="0" i="0" kern="1200" dirty="0" err="1">
                <a:solidFill>
                  <a:schemeClr val="tx1"/>
                </a:solidFill>
                <a:latin typeface="+mn-lt"/>
                <a:ea typeface="+mn-ea"/>
                <a:cs typeface="+mn-cs"/>
              </a:rPr>
              <a:t>web.config</a:t>
            </a:r>
            <a:r>
              <a:rPr lang="en-IN" sz="1200" b="0" i="0" kern="1200" dirty="0">
                <a:solidFill>
                  <a:schemeClr val="tx1"/>
                </a:solidFill>
                <a:latin typeface="+mn-lt"/>
                <a:ea typeface="+mn-ea"/>
                <a:cs typeface="+mn-cs"/>
              </a:rPr>
              <a:t> file then the configuration in </a:t>
            </a:r>
            <a:r>
              <a:rPr lang="en-IN" sz="1200" b="0" i="0" kern="1200" dirty="0" err="1">
                <a:solidFill>
                  <a:schemeClr val="tx1"/>
                </a:solidFill>
                <a:latin typeface="+mn-lt"/>
                <a:ea typeface="+mn-ea"/>
                <a:cs typeface="+mn-cs"/>
              </a:rPr>
              <a:t>web.config</a:t>
            </a:r>
            <a:r>
              <a:rPr lang="en-IN" sz="1200" b="0" i="0" kern="1200" dirty="0">
                <a:solidFill>
                  <a:schemeClr val="tx1"/>
                </a:solidFill>
                <a:latin typeface="+mn-lt"/>
                <a:ea typeface="+mn-ea"/>
                <a:cs typeface="+mn-cs"/>
              </a:rPr>
              <a:t> takes precedence and all errors will be directed to the file mentioned in the tag.</a:t>
            </a:r>
          </a:p>
          <a:p>
            <a:endParaRPr lang="en-IN" sz="1200" b="0" i="0" kern="1200" dirty="0">
              <a:solidFill>
                <a:schemeClr val="tx1"/>
              </a:solidFill>
              <a:latin typeface="+mn-lt"/>
              <a:ea typeface="+mn-ea"/>
              <a:cs typeface="+mn-cs"/>
            </a:endParaRPr>
          </a:p>
        </p:txBody>
      </p:sp>
      <p:sp>
        <p:nvSpPr>
          <p:cNvPr id="4" name="Footer Placeholder 3"/>
          <p:cNvSpPr>
            <a:spLocks noGrp="1"/>
          </p:cNvSpPr>
          <p:nvPr>
            <p:ph type="ftr" sz="quarter" idx="10"/>
          </p:nvPr>
        </p:nvSpPr>
        <p:spPr/>
        <p:txBody>
          <a:bodyPr/>
          <a:lstStyle/>
          <a:p>
            <a:r>
              <a:rPr lang="en-US"/>
              <a:t>Copyright @ Trendz IT</a:t>
            </a:r>
          </a:p>
        </p:txBody>
      </p:sp>
      <p:sp>
        <p:nvSpPr>
          <p:cNvPr id="5" name="Slide Number Placeholder 4"/>
          <p:cNvSpPr>
            <a:spLocks noGrp="1"/>
          </p:cNvSpPr>
          <p:nvPr>
            <p:ph type="sldNum" sz="quarter" idx="11"/>
          </p:nvPr>
        </p:nvSpPr>
        <p:spPr/>
        <p:txBody>
          <a:bodyPr/>
          <a:lstStyle/>
          <a:p>
            <a:fld id="{36865651-6286-4C5B-9C14-6C1369A5D4DB}"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IN" sz="1200" b="0" i="0" kern="1200" dirty="0">
                <a:solidFill>
                  <a:schemeClr val="tx1"/>
                </a:solidFill>
                <a:latin typeface="+mn-lt"/>
                <a:ea typeface="+mn-ea"/>
                <a:cs typeface="+mn-cs"/>
              </a:rPr>
              <a:t>ASP.NET master pages allow you to create a consistent layout for the pages in your application.</a:t>
            </a:r>
          </a:p>
          <a:p>
            <a:r>
              <a:rPr lang="en-IN" sz="1200" b="0" i="0" kern="1200" dirty="0">
                <a:solidFill>
                  <a:schemeClr val="tx1"/>
                </a:solidFill>
                <a:latin typeface="+mn-lt"/>
                <a:ea typeface="+mn-ea"/>
                <a:cs typeface="+mn-cs"/>
              </a:rPr>
              <a:t>A single master page defines the look and feel and standard </a:t>
            </a:r>
            <a:r>
              <a:rPr lang="en-IN" sz="1200" b="0" i="0" kern="1200" dirty="0" err="1">
                <a:solidFill>
                  <a:schemeClr val="tx1"/>
                </a:solidFill>
                <a:latin typeface="+mn-lt"/>
                <a:ea typeface="+mn-ea"/>
                <a:cs typeface="+mn-cs"/>
              </a:rPr>
              <a:t>behavior</a:t>
            </a:r>
            <a:r>
              <a:rPr lang="en-IN" sz="1200" b="0" i="0" kern="1200" dirty="0">
                <a:solidFill>
                  <a:schemeClr val="tx1"/>
                </a:solidFill>
                <a:latin typeface="+mn-lt"/>
                <a:ea typeface="+mn-ea"/>
                <a:cs typeface="+mn-cs"/>
              </a:rPr>
              <a:t> that you want for all of the pages (or a group of pages) in your application. You can then create individual content pages that contain the content you want to display. When users request the content pages, they merge with the master page to produce output that combines the layout of the master page with the content from the content page.</a:t>
            </a:r>
          </a:p>
        </p:txBody>
      </p:sp>
      <p:sp>
        <p:nvSpPr>
          <p:cNvPr id="4" name="Footer Placeholder 3"/>
          <p:cNvSpPr>
            <a:spLocks noGrp="1"/>
          </p:cNvSpPr>
          <p:nvPr>
            <p:ph type="ftr" sz="quarter" idx="10"/>
          </p:nvPr>
        </p:nvSpPr>
        <p:spPr/>
        <p:txBody>
          <a:bodyPr/>
          <a:lstStyle/>
          <a:p>
            <a:r>
              <a:rPr lang="en-US"/>
              <a:t>Copyright @ Trendz IT</a:t>
            </a:r>
          </a:p>
        </p:txBody>
      </p:sp>
      <p:sp>
        <p:nvSpPr>
          <p:cNvPr id="5" name="Slide Number Placeholder 4"/>
          <p:cNvSpPr>
            <a:spLocks noGrp="1"/>
          </p:cNvSpPr>
          <p:nvPr>
            <p:ph type="sldNum" sz="quarter" idx="11"/>
          </p:nvPr>
        </p:nvSpPr>
        <p:spPr/>
        <p:txBody>
          <a:bodyPr/>
          <a:lstStyle/>
          <a:p>
            <a:fld id="{36865651-6286-4C5B-9C14-6C1369A5D4DB}"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IN" sz="1200" b="0" i="0" kern="1200" dirty="0">
                <a:solidFill>
                  <a:schemeClr val="tx1"/>
                </a:solidFill>
                <a:latin typeface="+mn-lt"/>
                <a:ea typeface="+mn-ea"/>
                <a:cs typeface="+mn-cs"/>
              </a:rPr>
              <a:t>The master page above is a normal HTML page designed as a template for other pages.</a:t>
            </a:r>
          </a:p>
          <a:p>
            <a:r>
              <a:rPr lang="en-IN" sz="1200" b="0" i="0" kern="1200" dirty="0">
                <a:solidFill>
                  <a:schemeClr val="tx1"/>
                </a:solidFill>
                <a:latin typeface="+mn-lt"/>
                <a:ea typeface="+mn-ea"/>
                <a:cs typeface="+mn-cs"/>
              </a:rPr>
              <a:t>The </a:t>
            </a:r>
            <a:r>
              <a:rPr lang="en-IN" sz="1200" b="1" i="0" kern="1200" dirty="0">
                <a:solidFill>
                  <a:schemeClr val="tx1"/>
                </a:solidFill>
                <a:latin typeface="+mn-lt"/>
                <a:ea typeface="+mn-ea"/>
                <a:cs typeface="+mn-cs"/>
              </a:rPr>
              <a:t>@ Master</a:t>
            </a:r>
            <a:r>
              <a:rPr lang="en-IN" sz="1200" b="0" i="0" kern="1200" dirty="0">
                <a:solidFill>
                  <a:schemeClr val="tx1"/>
                </a:solidFill>
                <a:latin typeface="+mn-lt"/>
                <a:ea typeface="+mn-ea"/>
                <a:cs typeface="+mn-cs"/>
              </a:rPr>
              <a:t> directive defines it as a master page.</a:t>
            </a:r>
          </a:p>
          <a:p>
            <a:r>
              <a:rPr lang="en-IN" sz="1200" b="0" i="0" kern="1200" dirty="0">
                <a:solidFill>
                  <a:schemeClr val="tx1"/>
                </a:solidFill>
                <a:latin typeface="+mn-lt"/>
                <a:ea typeface="+mn-ea"/>
                <a:cs typeface="+mn-cs"/>
              </a:rPr>
              <a:t>The master page contains a placeholder tag </a:t>
            </a:r>
            <a:r>
              <a:rPr lang="en-IN" sz="1200" b="1" i="0" kern="1200" dirty="0">
                <a:solidFill>
                  <a:schemeClr val="tx1"/>
                </a:solidFill>
                <a:latin typeface="+mn-lt"/>
                <a:ea typeface="+mn-ea"/>
                <a:cs typeface="+mn-cs"/>
              </a:rPr>
              <a:t>&lt;</a:t>
            </a:r>
            <a:r>
              <a:rPr lang="en-IN" sz="1200" b="1" i="0" kern="1200" dirty="0" err="1">
                <a:solidFill>
                  <a:schemeClr val="tx1"/>
                </a:solidFill>
                <a:latin typeface="+mn-lt"/>
                <a:ea typeface="+mn-ea"/>
                <a:cs typeface="+mn-cs"/>
              </a:rPr>
              <a:t>asp:ContentPlaceHolder</a:t>
            </a:r>
            <a:r>
              <a:rPr lang="en-IN" sz="1200" b="1" i="0" kern="1200" dirty="0">
                <a:solidFill>
                  <a:schemeClr val="tx1"/>
                </a:solidFill>
                <a:latin typeface="+mn-lt"/>
                <a:ea typeface="+mn-ea"/>
                <a:cs typeface="+mn-cs"/>
              </a:rPr>
              <a:t>&gt;</a:t>
            </a:r>
            <a:r>
              <a:rPr lang="en-IN" sz="1200" b="0" i="0" kern="1200" dirty="0">
                <a:solidFill>
                  <a:schemeClr val="tx1"/>
                </a:solidFill>
                <a:latin typeface="+mn-lt"/>
                <a:ea typeface="+mn-ea"/>
                <a:cs typeface="+mn-cs"/>
              </a:rPr>
              <a:t> for individual content.</a:t>
            </a:r>
          </a:p>
          <a:p>
            <a:r>
              <a:rPr lang="en-IN" sz="1200" b="0" i="0" kern="1200" dirty="0">
                <a:solidFill>
                  <a:schemeClr val="tx1"/>
                </a:solidFill>
                <a:latin typeface="+mn-lt"/>
                <a:ea typeface="+mn-ea"/>
                <a:cs typeface="+mn-cs"/>
              </a:rPr>
              <a:t>The </a:t>
            </a:r>
            <a:r>
              <a:rPr lang="en-IN" sz="1200" b="1" i="0" kern="1200" dirty="0">
                <a:solidFill>
                  <a:schemeClr val="tx1"/>
                </a:solidFill>
                <a:latin typeface="+mn-lt"/>
                <a:ea typeface="+mn-ea"/>
                <a:cs typeface="+mn-cs"/>
              </a:rPr>
              <a:t>id="CPH1"</a:t>
            </a:r>
            <a:r>
              <a:rPr lang="en-IN" sz="1200" b="0" i="0" kern="1200" dirty="0">
                <a:solidFill>
                  <a:schemeClr val="tx1"/>
                </a:solidFill>
                <a:latin typeface="+mn-lt"/>
                <a:ea typeface="+mn-ea"/>
                <a:cs typeface="+mn-cs"/>
              </a:rPr>
              <a:t> attribute identifies the placeholder, allowing many placeholders in the same master page.</a:t>
            </a:r>
          </a:p>
          <a:p>
            <a:r>
              <a:rPr lang="en-IN" sz="1200" b="0" i="0" kern="1200" dirty="0">
                <a:solidFill>
                  <a:schemeClr val="tx1"/>
                </a:solidFill>
                <a:latin typeface="+mn-lt"/>
                <a:ea typeface="+mn-ea"/>
                <a:cs typeface="+mn-cs"/>
              </a:rPr>
              <a:t>This master page was saved with the name </a:t>
            </a:r>
            <a:r>
              <a:rPr lang="en-IN" sz="1200" b="1" i="0" kern="1200" dirty="0">
                <a:solidFill>
                  <a:schemeClr val="tx1"/>
                </a:solidFill>
                <a:latin typeface="+mn-lt"/>
                <a:ea typeface="+mn-ea"/>
                <a:cs typeface="+mn-cs"/>
              </a:rPr>
              <a:t>"master1.master".</a:t>
            </a:r>
            <a:endParaRPr lang="en-IN" sz="1200" b="0" i="0" kern="1200" dirty="0">
              <a:solidFill>
                <a:schemeClr val="tx1"/>
              </a:solidFill>
              <a:latin typeface="+mn-lt"/>
              <a:ea typeface="+mn-ea"/>
              <a:cs typeface="+mn-cs"/>
            </a:endParaRPr>
          </a:p>
          <a:p>
            <a:endParaRPr lang="en-IN" sz="1200" b="0" i="0" kern="1200" dirty="0">
              <a:solidFill>
                <a:schemeClr val="tx1"/>
              </a:solidFill>
              <a:latin typeface="+mn-lt"/>
              <a:ea typeface="+mn-ea"/>
              <a:cs typeface="+mn-cs"/>
            </a:endParaRPr>
          </a:p>
        </p:txBody>
      </p:sp>
      <p:sp>
        <p:nvSpPr>
          <p:cNvPr id="4" name="Footer Placeholder 3"/>
          <p:cNvSpPr>
            <a:spLocks noGrp="1"/>
          </p:cNvSpPr>
          <p:nvPr>
            <p:ph type="ftr" sz="quarter" idx="10"/>
          </p:nvPr>
        </p:nvSpPr>
        <p:spPr/>
        <p:txBody>
          <a:bodyPr/>
          <a:lstStyle/>
          <a:p>
            <a:r>
              <a:rPr lang="en-US"/>
              <a:t>Copyright @ Trendz IT</a:t>
            </a:r>
          </a:p>
        </p:txBody>
      </p:sp>
      <p:sp>
        <p:nvSpPr>
          <p:cNvPr id="5" name="Slide Number Placeholder 4"/>
          <p:cNvSpPr>
            <a:spLocks noGrp="1"/>
          </p:cNvSpPr>
          <p:nvPr>
            <p:ph type="sldNum" sz="quarter" idx="11"/>
          </p:nvPr>
        </p:nvSpPr>
        <p:spPr/>
        <p:txBody>
          <a:bodyPr/>
          <a:lstStyle/>
          <a:p>
            <a:fld id="{36865651-6286-4C5B-9C14-6C1369A5D4DB}"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IN" sz="1200" b="0" i="0" kern="1200" dirty="0">
                <a:solidFill>
                  <a:schemeClr val="tx1"/>
                </a:solidFill>
                <a:latin typeface="+mn-lt"/>
                <a:ea typeface="+mn-ea"/>
                <a:cs typeface="+mn-cs"/>
              </a:rPr>
              <a:t>he content page above is one of the individual content pages of the web.</a:t>
            </a:r>
          </a:p>
          <a:p>
            <a:r>
              <a:rPr lang="en-IN" sz="1200" b="0" i="0" kern="1200" dirty="0">
                <a:solidFill>
                  <a:schemeClr val="tx1"/>
                </a:solidFill>
                <a:latin typeface="+mn-lt"/>
                <a:ea typeface="+mn-ea"/>
                <a:cs typeface="+mn-cs"/>
              </a:rPr>
              <a:t>The </a:t>
            </a:r>
            <a:r>
              <a:rPr lang="en-IN" sz="1200" b="1" i="0" kern="1200" dirty="0">
                <a:solidFill>
                  <a:schemeClr val="tx1"/>
                </a:solidFill>
                <a:latin typeface="+mn-lt"/>
                <a:ea typeface="+mn-ea"/>
                <a:cs typeface="+mn-cs"/>
              </a:rPr>
              <a:t>@ Page</a:t>
            </a:r>
            <a:r>
              <a:rPr lang="en-IN" sz="1200" b="0" i="0" kern="1200" dirty="0">
                <a:solidFill>
                  <a:schemeClr val="tx1"/>
                </a:solidFill>
                <a:latin typeface="+mn-lt"/>
                <a:ea typeface="+mn-ea"/>
                <a:cs typeface="+mn-cs"/>
              </a:rPr>
              <a:t> directive defines it as a standard content page.</a:t>
            </a:r>
          </a:p>
          <a:p>
            <a:r>
              <a:rPr lang="en-IN" sz="1200" b="0" i="0" kern="1200" dirty="0">
                <a:solidFill>
                  <a:schemeClr val="tx1"/>
                </a:solidFill>
                <a:latin typeface="+mn-lt"/>
                <a:ea typeface="+mn-ea"/>
                <a:cs typeface="+mn-cs"/>
              </a:rPr>
              <a:t>The content page contains a content tag </a:t>
            </a:r>
            <a:r>
              <a:rPr lang="en-IN" sz="1200" b="1" i="0" kern="1200" dirty="0">
                <a:solidFill>
                  <a:schemeClr val="tx1"/>
                </a:solidFill>
                <a:latin typeface="+mn-lt"/>
                <a:ea typeface="+mn-ea"/>
                <a:cs typeface="+mn-cs"/>
              </a:rPr>
              <a:t>&lt;</a:t>
            </a:r>
            <a:r>
              <a:rPr lang="en-IN" sz="1200" b="1" i="0" kern="1200" dirty="0" err="1">
                <a:solidFill>
                  <a:schemeClr val="tx1"/>
                </a:solidFill>
                <a:latin typeface="+mn-lt"/>
                <a:ea typeface="+mn-ea"/>
                <a:cs typeface="+mn-cs"/>
              </a:rPr>
              <a:t>asp:Content</a:t>
            </a:r>
            <a:r>
              <a:rPr lang="en-IN" sz="1200" b="1" i="0" kern="1200" dirty="0">
                <a:solidFill>
                  <a:schemeClr val="tx1"/>
                </a:solidFill>
                <a:latin typeface="+mn-lt"/>
                <a:ea typeface="+mn-ea"/>
                <a:cs typeface="+mn-cs"/>
              </a:rPr>
              <a:t>&gt;</a:t>
            </a:r>
            <a:r>
              <a:rPr lang="en-IN" sz="1200" b="0" i="0" kern="1200" dirty="0">
                <a:solidFill>
                  <a:schemeClr val="tx1"/>
                </a:solidFill>
                <a:latin typeface="+mn-lt"/>
                <a:ea typeface="+mn-ea"/>
                <a:cs typeface="+mn-cs"/>
              </a:rPr>
              <a:t> with a reference to the master page (</a:t>
            </a:r>
            <a:r>
              <a:rPr lang="en-IN" sz="1200" b="0" i="0" kern="1200" dirty="0" err="1">
                <a:solidFill>
                  <a:schemeClr val="tx1"/>
                </a:solidFill>
                <a:latin typeface="+mn-lt"/>
                <a:ea typeface="+mn-ea"/>
                <a:cs typeface="+mn-cs"/>
              </a:rPr>
              <a:t>ContentPlaceHolderId</a:t>
            </a:r>
            <a:r>
              <a:rPr lang="en-IN" sz="1200" b="0" i="0" kern="1200" dirty="0">
                <a:solidFill>
                  <a:schemeClr val="tx1"/>
                </a:solidFill>
                <a:latin typeface="+mn-lt"/>
                <a:ea typeface="+mn-ea"/>
                <a:cs typeface="+mn-cs"/>
              </a:rPr>
              <a:t>="CPH1").</a:t>
            </a:r>
          </a:p>
          <a:p>
            <a:r>
              <a:rPr lang="en-IN" sz="1200" b="0" i="0" kern="1200" dirty="0">
                <a:solidFill>
                  <a:schemeClr val="tx1"/>
                </a:solidFill>
                <a:latin typeface="+mn-lt"/>
                <a:ea typeface="+mn-ea"/>
                <a:cs typeface="+mn-cs"/>
              </a:rPr>
              <a:t>This content page was saved with the name </a:t>
            </a:r>
            <a:r>
              <a:rPr lang="en-IN" sz="1200" b="1" i="0" kern="1200" dirty="0">
                <a:solidFill>
                  <a:schemeClr val="tx1"/>
                </a:solidFill>
                <a:latin typeface="+mn-lt"/>
                <a:ea typeface="+mn-ea"/>
                <a:cs typeface="+mn-cs"/>
              </a:rPr>
              <a:t>"mypage1.aspx"</a:t>
            </a:r>
            <a:r>
              <a:rPr lang="en-IN" sz="1200" b="0" i="0" kern="1200" dirty="0">
                <a:solidFill>
                  <a:schemeClr val="tx1"/>
                </a:solidFill>
                <a:latin typeface="+mn-lt"/>
                <a:ea typeface="+mn-ea"/>
                <a:cs typeface="+mn-cs"/>
              </a:rPr>
              <a:t>.</a:t>
            </a:r>
          </a:p>
          <a:p>
            <a:r>
              <a:rPr lang="en-IN" sz="1200" b="0" i="0" kern="1200" dirty="0">
                <a:solidFill>
                  <a:schemeClr val="tx1"/>
                </a:solidFill>
                <a:latin typeface="+mn-lt"/>
                <a:ea typeface="+mn-ea"/>
                <a:cs typeface="+mn-cs"/>
              </a:rPr>
              <a:t>When the user requests this page, ASP.NET merges the content page with the master page.</a:t>
            </a:r>
          </a:p>
          <a:p>
            <a:r>
              <a:rPr lang="en-IN" sz="1200" b="0" i="0" kern="1200" dirty="0">
                <a:solidFill>
                  <a:schemeClr val="tx1"/>
                </a:solidFill>
                <a:latin typeface="+mn-lt"/>
                <a:ea typeface="+mn-ea"/>
                <a:cs typeface="+mn-cs"/>
              </a:rPr>
              <a:t>The content page above demonstrates how .NET controls can be inserted into the content page just like an into an ordinary page.</a:t>
            </a:r>
          </a:p>
        </p:txBody>
      </p:sp>
      <p:sp>
        <p:nvSpPr>
          <p:cNvPr id="4" name="Footer Placeholder 3"/>
          <p:cNvSpPr>
            <a:spLocks noGrp="1"/>
          </p:cNvSpPr>
          <p:nvPr>
            <p:ph type="ftr" sz="quarter" idx="10"/>
          </p:nvPr>
        </p:nvSpPr>
        <p:spPr/>
        <p:txBody>
          <a:bodyPr/>
          <a:lstStyle/>
          <a:p>
            <a:r>
              <a:rPr lang="en-US"/>
              <a:t>Copyright @ Trendz IT</a:t>
            </a:r>
          </a:p>
        </p:txBody>
      </p:sp>
      <p:sp>
        <p:nvSpPr>
          <p:cNvPr id="5" name="Slide Number Placeholder 4"/>
          <p:cNvSpPr>
            <a:spLocks noGrp="1"/>
          </p:cNvSpPr>
          <p:nvPr>
            <p:ph type="sldNum" sz="quarter" idx="11"/>
          </p:nvPr>
        </p:nvSpPr>
        <p:spPr/>
        <p:txBody>
          <a:bodyPr/>
          <a:lstStyle/>
          <a:p>
            <a:fld id="{36865651-6286-4C5B-9C14-6C1369A5D4D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355080" cy="617216"/>
          </a:xfrm>
          <a:solidFill>
            <a:schemeClr val="tx2">
              <a:lumMod val="75000"/>
            </a:schemeClr>
          </a:solidFill>
        </p:spPr>
        <p:txBody>
          <a:bodyPr>
            <a:normAutofit/>
          </a:bodyPr>
          <a:lstStyle>
            <a:lvl1pPr algn="l">
              <a:defRPr sz="2800" b="1">
                <a:solidFill>
                  <a:srgbClr val="99CC00"/>
                </a:solidFill>
                <a:latin typeface="Verdana" pitchFamily="34" charset="0"/>
                <a:ea typeface="Verdana" pitchFamily="34" charset="0"/>
                <a:cs typeface="Verdana" pitchFamily="34" charset="0"/>
              </a:defRPr>
            </a:lvl1pPr>
          </a:lstStyle>
          <a:p>
            <a:r>
              <a:rPr lang="en-US" dirty="0"/>
              <a:t>Click to edit Master title style</a:t>
            </a:r>
          </a:p>
        </p:txBody>
      </p:sp>
      <p:sp>
        <p:nvSpPr>
          <p:cNvPr id="3" name="Content Placeholder 2"/>
          <p:cNvSpPr>
            <a:spLocks noGrp="1"/>
          </p:cNvSpPr>
          <p:nvPr>
            <p:ph idx="1"/>
          </p:nvPr>
        </p:nvSpPr>
        <p:spPr>
          <a:xfrm>
            <a:off x="42864" y="609600"/>
            <a:ext cx="9029696" cy="5791200"/>
          </a:xfrm>
        </p:spPr>
        <p:txBody>
          <a:bodyPr>
            <a:normAutofit/>
          </a:bodyPr>
          <a:lstStyle>
            <a:lvl1pPr marL="228600" indent="-228600">
              <a:buFontTx/>
              <a:buBlip>
                <a:blip r:embed="rId2"/>
              </a:buBlip>
              <a:defRPr sz="1800">
                <a:solidFill>
                  <a:srgbClr val="002060"/>
                </a:solidFill>
                <a:latin typeface="Book Antiqua" pitchFamily="18" charset="0"/>
              </a:defRPr>
            </a:lvl1pPr>
            <a:lvl2pPr>
              <a:buFont typeface="Arial" pitchFamily="34" charset="0"/>
              <a:buChar char="•"/>
              <a:defRPr sz="1800">
                <a:solidFill>
                  <a:srgbClr val="002060"/>
                </a:solidFill>
                <a:latin typeface="Book Antiqua" pitchFamily="18" charset="0"/>
              </a:defRPr>
            </a:lvl2pPr>
            <a:lvl3pPr>
              <a:buFont typeface="Arial" pitchFamily="34" charset="0"/>
              <a:buChar char="•"/>
              <a:defRPr sz="1800">
                <a:solidFill>
                  <a:srgbClr val="002060"/>
                </a:solidFill>
                <a:latin typeface="Book Antiqua" pitchFamily="18" charset="0"/>
              </a:defRPr>
            </a:lvl3pPr>
            <a:lvl4pPr>
              <a:buFont typeface="Arial" pitchFamily="34" charset="0"/>
              <a:buChar char="•"/>
              <a:defRPr sz="1800">
                <a:solidFill>
                  <a:srgbClr val="002060"/>
                </a:solidFill>
                <a:latin typeface="Book Antiqua" pitchFamily="18" charset="0"/>
              </a:defRPr>
            </a:lvl4pPr>
            <a:lvl5pPr>
              <a:buFont typeface="Arial" pitchFamily="34" charset="0"/>
              <a:buChar char="•"/>
              <a:defRPr sz="1800">
                <a:solidFill>
                  <a:srgbClr val="002060"/>
                </a:solidFill>
                <a:latin typeface="Book Antiqua" pitchFamily="18" charset="0"/>
              </a:defRPr>
            </a:lvl5pPr>
          </a:lstStyle>
          <a:p>
            <a:pPr lvl="0"/>
            <a:endParaRPr lang="en-US" dirty="0"/>
          </a:p>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 y="88894"/>
            <a:ext cx="6400800" cy="67310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52400" y="762000"/>
            <a:ext cx="8839200" cy="5867400"/>
          </a:xfrm>
          <a:prstGeom prst="rect">
            <a:avLst/>
          </a:prstGeom>
        </p:spPr>
        <p:txBody>
          <a:bodyPr vert="horz" lIns="91440" tIns="45720" rIns="91440" bIns="45720" rtlCol="0">
            <a:normAutofit/>
          </a:bodyPr>
          <a:lstStyle/>
          <a:p>
            <a:pPr lvl="0"/>
            <a:endParaRPr lang="en-US" dirty="0"/>
          </a:p>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dt="0"/>
  <p:txStyles>
    <p:titleStyle>
      <a:lvl1pPr algn="ctr" defTabSz="914400" rtl="0" eaLnBrk="1" latinLnBrk="0" hangingPunct="1">
        <a:spcBef>
          <a:spcPct val="0"/>
        </a:spcBef>
        <a:buNone/>
        <a:defRPr sz="2800" kern="1200">
          <a:solidFill>
            <a:schemeClr val="tx1"/>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2406575"/>
            <a:ext cx="7848600" cy="1752600"/>
          </a:xfrm>
        </p:spPr>
        <p:txBody>
          <a:bodyPr>
            <a:normAutofit/>
          </a:bodyPr>
          <a:lstStyle/>
          <a:p>
            <a:r>
              <a:rPr lang="en-US" sz="7200" b="1" dirty="0">
                <a:solidFill>
                  <a:srgbClr val="009900"/>
                </a:solidFill>
                <a:latin typeface="Simplified Arabic" pitchFamily="18" charset="-78"/>
                <a:cs typeface="Simplified Arabic" pitchFamily="18" charset="-78"/>
              </a:rPr>
              <a:t>.NET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5884.jpg"/>
          <p:cNvPicPr>
            <a:picLocks noChangeAspect="1"/>
          </p:cNvPicPr>
          <p:nvPr/>
        </p:nvPicPr>
        <p:blipFill>
          <a:blip r:embed="rId3" cstate="print"/>
          <a:stretch>
            <a:fillRect/>
          </a:stretch>
        </p:blipFill>
        <p:spPr>
          <a:xfrm>
            <a:off x="304800" y="990600"/>
            <a:ext cx="8458200" cy="5105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Autofit/>
          </a:bodyPr>
          <a:lstStyle/>
          <a:p>
            <a:pPr>
              <a:lnSpc>
                <a:spcPct val="150000"/>
              </a:lnSpc>
              <a:buBlip>
                <a:blip r:embed="rId3"/>
              </a:buBlip>
              <a:tabLst>
                <a:tab pos="521528" algn="l"/>
              </a:tabLst>
            </a:pPr>
            <a:endParaRPr lang="en-US" sz="2000" b="1" spc="-35" dirty="0">
              <a:latin typeface="Book Antiqua" pitchFamily="18" charset="0"/>
            </a:endParaRPr>
          </a:p>
          <a:p>
            <a:pPr>
              <a:lnSpc>
                <a:spcPct val="150000"/>
              </a:lnSpc>
              <a:tabLst>
                <a:tab pos="521528" algn="l"/>
              </a:tabLst>
            </a:pPr>
            <a:r>
              <a:rPr lang="en-IN" sz="2000" b="1" spc="-35" dirty="0" err="1"/>
              <a:t>ServerSide</a:t>
            </a:r>
            <a:r>
              <a:rPr lang="en-IN" sz="2000" b="1" spc="-35" dirty="0"/>
              <a:t> </a:t>
            </a:r>
            <a:r>
              <a:rPr lang="en-IN" sz="2000" b="1" spc="-35" dirty="0" err="1"/>
              <a:t>StatManagement</a:t>
            </a:r>
            <a:r>
              <a:rPr lang="en-IN" sz="2000" b="1" spc="-35" dirty="0"/>
              <a:t> Options</a:t>
            </a:r>
          </a:p>
          <a:p>
            <a:pPr>
              <a:lnSpc>
                <a:spcPct val="150000"/>
              </a:lnSpc>
              <a:tabLst>
                <a:tab pos="521528" algn="l"/>
              </a:tabLst>
            </a:pPr>
            <a:r>
              <a:rPr lang="en-IN" sz="2000" b="1" spc="-35" dirty="0" err="1"/>
              <a:t>SessionState,ApplicationState</a:t>
            </a:r>
            <a:endParaRPr lang="en-IN" sz="2000" b="1" spc="-35" dirty="0"/>
          </a:p>
          <a:p>
            <a:pPr>
              <a:lnSpc>
                <a:spcPct val="150000"/>
              </a:lnSpc>
              <a:tabLst>
                <a:tab pos="521528" algn="l"/>
              </a:tabLst>
            </a:pPr>
            <a:r>
              <a:rPr lang="en-IN" sz="2000" b="1" spc="-35" dirty="0" err="1"/>
              <a:t>Global.ASAX</a:t>
            </a:r>
            <a:r>
              <a:rPr lang="en-IN" sz="2000" b="1" spc="-35" dirty="0"/>
              <a:t> file</a:t>
            </a:r>
          </a:p>
          <a:p>
            <a:pPr>
              <a:lnSpc>
                <a:spcPct val="150000"/>
              </a:lnSpc>
              <a:tabLst>
                <a:tab pos="521528" algn="l"/>
              </a:tabLst>
            </a:pPr>
            <a:r>
              <a:rPr lang="en-IN" sz="2000" b="1" spc="-35" dirty="0"/>
              <a:t>Designing Websites with </a:t>
            </a:r>
            <a:r>
              <a:rPr lang="en-IN" sz="2000" b="1" spc="-35"/>
              <a:t>MasterPages</a:t>
            </a:r>
            <a:endParaRPr lang="en-IN" sz="2000" b="1" spc="-35"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477000" cy="617216"/>
          </a:xfrm>
        </p:spPr>
        <p:txBody>
          <a:bodyPr>
            <a:noAutofit/>
          </a:bodyPr>
          <a:lstStyle/>
          <a:p>
            <a:r>
              <a:rPr lang="en-US" dirty="0"/>
              <a:t>Server-Side State Management</a:t>
            </a:r>
            <a:endParaRPr lang="en-IN" dirty="0"/>
          </a:p>
        </p:txBody>
      </p:sp>
      <p:sp>
        <p:nvSpPr>
          <p:cNvPr id="3" name="Content Placeholder 2"/>
          <p:cNvSpPr>
            <a:spLocks noGrp="1"/>
          </p:cNvSpPr>
          <p:nvPr>
            <p:ph idx="1"/>
          </p:nvPr>
        </p:nvSpPr>
        <p:spPr>
          <a:xfrm>
            <a:off x="42864" y="609600"/>
            <a:ext cx="9029696" cy="3657600"/>
          </a:xfrm>
        </p:spPr>
        <p:txBody>
          <a:bodyPr>
            <a:normAutofit/>
          </a:bodyPr>
          <a:lstStyle/>
          <a:p>
            <a:endParaRPr lang="en-IN" dirty="0"/>
          </a:p>
          <a:p>
            <a:r>
              <a:rPr lang="en-IN" dirty="0"/>
              <a:t>As name implies, state information will be maintained on the server</a:t>
            </a:r>
          </a:p>
          <a:p>
            <a:endParaRPr lang="en-US" dirty="0"/>
          </a:p>
          <a:p>
            <a:r>
              <a:rPr lang="en-IN" dirty="0"/>
              <a:t>Types of Server-Side State Management </a:t>
            </a:r>
          </a:p>
          <a:p>
            <a:pPr lvl="1"/>
            <a:r>
              <a:rPr lang="en-US" dirty="0"/>
              <a:t>Session</a:t>
            </a:r>
          </a:p>
          <a:p>
            <a:pPr lvl="1"/>
            <a:endParaRPr lang="en-US" dirty="0"/>
          </a:p>
          <a:p>
            <a:pPr lvl="1"/>
            <a:r>
              <a:rPr lang="en-US" dirty="0"/>
              <a:t>Application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477000" cy="617216"/>
          </a:xfrm>
        </p:spPr>
        <p:txBody>
          <a:bodyPr>
            <a:noAutofit/>
          </a:bodyPr>
          <a:lstStyle/>
          <a:p>
            <a:r>
              <a:rPr lang="en-US" dirty="0"/>
              <a:t>Server-Side State Management</a:t>
            </a:r>
            <a:endParaRPr lang="en-IN" dirty="0"/>
          </a:p>
        </p:txBody>
      </p:sp>
      <p:sp>
        <p:nvSpPr>
          <p:cNvPr id="3" name="Content Placeholder 2"/>
          <p:cNvSpPr>
            <a:spLocks noGrp="1"/>
          </p:cNvSpPr>
          <p:nvPr>
            <p:ph idx="1"/>
          </p:nvPr>
        </p:nvSpPr>
        <p:spPr>
          <a:xfrm>
            <a:off x="42864" y="609600"/>
            <a:ext cx="9029696" cy="3657600"/>
          </a:xfrm>
        </p:spPr>
        <p:txBody>
          <a:bodyPr>
            <a:normAutofit/>
          </a:bodyPr>
          <a:lstStyle/>
          <a:p>
            <a:endParaRPr lang="en-IN" dirty="0"/>
          </a:p>
          <a:p>
            <a:pPr>
              <a:buNone/>
            </a:pPr>
            <a:r>
              <a:rPr lang="en-US" sz="2000" b="1" dirty="0"/>
              <a:t>Session</a:t>
            </a:r>
          </a:p>
          <a:p>
            <a:r>
              <a:rPr lang="en-IN" dirty="0"/>
              <a:t>Session management is a very strong technique to maintain state. </a:t>
            </a:r>
          </a:p>
          <a:p>
            <a:endParaRPr lang="en-IN" dirty="0"/>
          </a:p>
          <a:p>
            <a:r>
              <a:rPr lang="en-IN" dirty="0"/>
              <a:t>Generally session is used to store user's information and/or uniquely identify a user (or say browser). </a:t>
            </a:r>
          </a:p>
          <a:p>
            <a:endParaRPr lang="en-IN" dirty="0"/>
          </a:p>
          <a:p>
            <a:r>
              <a:rPr lang="en-IN" dirty="0"/>
              <a:t>The server maintains the state of user information by using a session ID. </a:t>
            </a:r>
          </a:p>
          <a:p>
            <a:endParaRPr lang="en-IN" dirty="0"/>
          </a:p>
          <a:p>
            <a:r>
              <a:rPr lang="en-IN" dirty="0"/>
              <a:t>When users makes a request without a session ID, ASP.NET creates a session ID and sends it with every request and response to the same user.</a:t>
            </a:r>
            <a:endParaRPr lang="en-US" dirty="0"/>
          </a:p>
        </p:txBody>
      </p:sp>
      <p:sp>
        <p:nvSpPr>
          <p:cNvPr id="4" name="Rectangle 3"/>
          <p:cNvSpPr txBox="1">
            <a:spLocks noChangeArrowheads="1"/>
          </p:cNvSpPr>
          <p:nvPr/>
        </p:nvSpPr>
        <p:spPr>
          <a:xfrm>
            <a:off x="129648" y="4534500"/>
            <a:ext cx="8861952" cy="22860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r>
              <a:rPr lang="en-IN" dirty="0">
                <a:solidFill>
                  <a:srgbClr val="002060"/>
                </a:solidFill>
                <a:latin typeface="Book Antiqua" pitchFamily="18" charset="0"/>
              </a:rPr>
              <a:t>//Set Value to The Session</a:t>
            </a:r>
          </a:p>
          <a:p>
            <a:r>
              <a:rPr lang="en-IN" dirty="0">
                <a:solidFill>
                  <a:srgbClr val="002060"/>
                </a:solidFill>
                <a:latin typeface="Book Antiqua" pitchFamily="18" charset="0"/>
              </a:rPr>
              <a:t>Session["Count"] = Convert.ToInt32(Session["Count"]) + 1;</a:t>
            </a:r>
          </a:p>
          <a:p>
            <a:endParaRPr lang="en-US" dirty="0">
              <a:solidFill>
                <a:srgbClr val="002060"/>
              </a:solidFill>
              <a:latin typeface="Book Antiqua" pitchFamily="18" charset="0"/>
            </a:endParaRPr>
          </a:p>
          <a:p>
            <a:r>
              <a:rPr lang="en-IN" dirty="0">
                <a:solidFill>
                  <a:srgbClr val="002060"/>
                </a:solidFill>
                <a:latin typeface="Book Antiqua" pitchFamily="18" charset="0"/>
              </a:rPr>
              <a:t>//Get Value from the </a:t>
            </a:r>
            <a:r>
              <a:rPr lang="en-IN" dirty="0" err="1">
                <a:solidFill>
                  <a:srgbClr val="002060"/>
                </a:solidFill>
                <a:latin typeface="Book Antiqua" pitchFamily="18" charset="0"/>
              </a:rPr>
              <a:t>Sesion</a:t>
            </a:r>
            <a:r>
              <a:rPr lang="en-IN" dirty="0">
                <a:solidFill>
                  <a:srgbClr val="002060"/>
                </a:solidFill>
                <a:latin typeface="Book Antiqua" pitchFamily="18" charset="0"/>
              </a:rPr>
              <a:t> </a:t>
            </a:r>
          </a:p>
          <a:p>
            <a:r>
              <a:rPr lang="en-IN" dirty="0">
                <a:solidFill>
                  <a:srgbClr val="002060"/>
                </a:solidFill>
                <a:latin typeface="Book Antiqua" pitchFamily="18" charset="0"/>
              </a:rPr>
              <a:t> Label2.Text = Session["Count"].</a:t>
            </a:r>
            <a:r>
              <a:rPr lang="en-IN" dirty="0" err="1">
                <a:solidFill>
                  <a:srgbClr val="002060"/>
                </a:solidFill>
                <a:latin typeface="Book Antiqua" pitchFamily="18" charset="0"/>
              </a:rPr>
              <a:t>ToString</a:t>
            </a:r>
            <a:r>
              <a:rPr lang="en-IN" dirty="0">
                <a:solidFill>
                  <a:srgbClr val="002060"/>
                </a:solidFill>
                <a:latin typeface="Book Antiqua"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500" fill="hold"/>
                                        <p:tgtEl>
                                          <p:spTgt spid="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4">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 calcmode="lin" valueType="num">
                                      <p:cBhvr additive="base">
                                        <p:cTn id="1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477000" cy="617216"/>
          </a:xfrm>
        </p:spPr>
        <p:txBody>
          <a:bodyPr>
            <a:noAutofit/>
          </a:bodyPr>
          <a:lstStyle/>
          <a:p>
            <a:r>
              <a:rPr lang="en-US" dirty="0"/>
              <a:t>Server-Side State Management</a:t>
            </a:r>
            <a:endParaRPr lang="en-IN" dirty="0"/>
          </a:p>
        </p:txBody>
      </p:sp>
      <p:sp>
        <p:nvSpPr>
          <p:cNvPr id="3" name="Content Placeholder 2"/>
          <p:cNvSpPr>
            <a:spLocks noGrp="1"/>
          </p:cNvSpPr>
          <p:nvPr>
            <p:ph idx="1"/>
          </p:nvPr>
        </p:nvSpPr>
        <p:spPr>
          <a:xfrm>
            <a:off x="42864" y="609600"/>
            <a:ext cx="9029696" cy="3657600"/>
          </a:xfrm>
        </p:spPr>
        <p:txBody>
          <a:bodyPr>
            <a:normAutofit/>
          </a:bodyPr>
          <a:lstStyle/>
          <a:p>
            <a:endParaRPr lang="en-IN" dirty="0"/>
          </a:p>
          <a:p>
            <a:pPr>
              <a:buNone/>
            </a:pPr>
            <a:r>
              <a:rPr lang="en-US" sz="2000" b="1" dirty="0"/>
              <a:t>Application</a:t>
            </a:r>
          </a:p>
          <a:p>
            <a:r>
              <a:rPr lang="en-IN" dirty="0"/>
              <a:t>Application state is a server side state management technique. </a:t>
            </a:r>
          </a:p>
          <a:p>
            <a:endParaRPr lang="en-IN" dirty="0"/>
          </a:p>
          <a:p>
            <a:r>
              <a:rPr lang="en-IN" dirty="0"/>
              <a:t>The date stored in application state is common for all users of that particular ASP.NET application and can be accessed anywhere in the application.</a:t>
            </a:r>
          </a:p>
          <a:p>
            <a:endParaRPr lang="en-IN" dirty="0"/>
          </a:p>
          <a:p>
            <a:r>
              <a:rPr lang="en-IN" dirty="0"/>
              <a:t> It is also called application level state management. </a:t>
            </a:r>
          </a:p>
          <a:p>
            <a:endParaRPr lang="en-IN" dirty="0"/>
          </a:p>
          <a:p>
            <a:r>
              <a:rPr lang="en-IN" dirty="0"/>
              <a:t>Data stored in the application should be of small size.  </a:t>
            </a:r>
            <a:endParaRPr lang="en-US" dirty="0"/>
          </a:p>
        </p:txBody>
      </p:sp>
      <p:sp>
        <p:nvSpPr>
          <p:cNvPr id="4" name="Rectangle 3"/>
          <p:cNvSpPr txBox="1">
            <a:spLocks noChangeArrowheads="1"/>
          </p:cNvSpPr>
          <p:nvPr/>
        </p:nvSpPr>
        <p:spPr>
          <a:xfrm>
            <a:off x="129648" y="4534500"/>
            <a:ext cx="8861952" cy="22860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r>
              <a:rPr lang="en-IN" dirty="0">
                <a:solidFill>
                  <a:srgbClr val="002060"/>
                </a:solidFill>
                <a:latin typeface="Book Antiqua" pitchFamily="18" charset="0"/>
              </a:rPr>
              <a:t>//Set Value to </a:t>
            </a:r>
          </a:p>
          <a:p>
            <a:r>
              <a:rPr lang="en-IN" dirty="0">
                <a:solidFill>
                  <a:srgbClr val="002060"/>
                </a:solidFill>
                <a:latin typeface="Book Antiqua" pitchFamily="18" charset="0"/>
              </a:rPr>
              <a:t>Application["Count"] = Convert.ToInt32(Application["Count"]) + 1; </a:t>
            </a:r>
          </a:p>
          <a:p>
            <a:endParaRPr lang="en-US" dirty="0">
              <a:solidFill>
                <a:srgbClr val="002060"/>
              </a:solidFill>
              <a:latin typeface="Book Antiqua" pitchFamily="18" charset="0"/>
            </a:endParaRPr>
          </a:p>
          <a:p>
            <a:r>
              <a:rPr lang="en-IN" dirty="0">
                <a:solidFill>
                  <a:srgbClr val="002060"/>
                </a:solidFill>
                <a:latin typeface="Book Antiqua" pitchFamily="18" charset="0"/>
              </a:rPr>
              <a:t>//Get Value from the Application Object</a:t>
            </a:r>
          </a:p>
          <a:p>
            <a:r>
              <a:rPr lang="en-IN" dirty="0">
                <a:solidFill>
                  <a:srgbClr val="002060"/>
                </a:solidFill>
                <a:latin typeface="Book Antiqua" pitchFamily="18" charset="0"/>
              </a:rPr>
              <a:t>The Application Object Label1.Text = Application["Count"].</a:t>
            </a:r>
            <a:r>
              <a:rPr lang="en-IN" dirty="0" err="1">
                <a:solidFill>
                  <a:srgbClr val="002060"/>
                </a:solidFill>
                <a:latin typeface="Book Antiqua" pitchFamily="18" charset="0"/>
              </a:rPr>
              <a:t>ToString</a:t>
            </a:r>
            <a:r>
              <a:rPr lang="en-IN" dirty="0">
                <a:solidFill>
                  <a:srgbClr val="002060"/>
                </a:solidFill>
                <a:latin typeface="Book Antiqua"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500" fill="hold"/>
                                        <p:tgtEl>
                                          <p:spTgt spid="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4">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 calcmode="lin" valueType="num">
                                      <p:cBhvr additive="base">
                                        <p:cTn id="1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Global.asax</a:t>
            </a:r>
            <a:r>
              <a:rPr lang="en-US" dirty="0"/>
              <a:t> in ASP.NET</a:t>
            </a:r>
          </a:p>
        </p:txBody>
      </p:sp>
      <p:sp>
        <p:nvSpPr>
          <p:cNvPr id="3" name="Content Placeholder 2"/>
          <p:cNvSpPr>
            <a:spLocks noGrp="1"/>
          </p:cNvSpPr>
          <p:nvPr>
            <p:ph idx="1"/>
          </p:nvPr>
        </p:nvSpPr>
        <p:spPr/>
        <p:txBody>
          <a:bodyPr>
            <a:normAutofit lnSpcReduction="10000"/>
          </a:bodyPr>
          <a:lstStyle/>
          <a:p>
            <a:endParaRPr lang="en-IN" dirty="0"/>
          </a:p>
          <a:p>
            <a:r>
              <a:rPr lang="en-IN" dirty="0"/>
              <a:t>The </a:t>
            </a:r>
            <a:r>
              <a:rPr lang="en-IN" dirty="0" err="1"/>
              <a:t>Global.asax</a:t>
            </a:r>
            <a:r>
              <a:rPr lang="en-IN" dirty="0"/>
              <a:t>, also known as the ASP.NET application file, is used to serve application-level and session-level events.</a:t>
            </a:r>
          </a:p>
          <a:p>
            <a:endParaRPr lang="en-US" dirty="0"/>
          </a:p>
          <a:p>
            <a:r>
              <a:rPr lang="en-IN" dirty="0"/>
              <a:t>The </a:t>
            </a:r>
            <a:r>
              <a:rPr lang="en-IN" dirty="0" err="1"/>
              <a:t>Global.asax</a:t>
            </a:r>
            <a:r>
              <a:rPr lang="en-IN" dirty="0"/>
              <a:t> file is optional</a:t>
            </a:r>
          </a:p>
          <a:p>
            <a:endParaRPr lang="en-US" dirty="0"/>
          </a:p>
          <a:p>
            <a:r>
              <a:rPr lang="en-US" dirty="0"/>
              <a:t>Application can contains only one </a:t>
            </a:r>
            <a:r>
              <a:rPr lang="en-IN" dirty="0" err="1"/>
              <a:t>Global.asax</a:t>
            </a:r>
            <a:r>
              <a:rPr lang="en-IN" dirty="0"/>
              <a:t> file.</a:t>
            </a:r>
          </a:p>
          <a:p>
            <a:endParaRPr lang="en-US" dirty="0"/>
          </a:p>
          <a:p>
            <a:r>
              <a:rPr lang="en-IN" dirty="0"/>
              <a:t>Some of the common methods in the order in which they are executed are listed below</a:t>
            </a:r>
          </a:p>
          <a:p>
            <a:pPr lvl="1"/>
            <a:r>
              <a:rPr lang="en-IN" dirty="0" err="1"/>
              <a:t>Application_Start</a:t>
            </a:r>
            <a:endParaRPr lang="en-IN" dirty="0"/>
          </a:p>
          <a:p>
            <a:pPr lvl="1"/>
            <a:r>
              <a:rPr lang="en-IN" dirty="0" err="1"/>
              <a:t>Application_BeginRequest</a:t>
            </a:r>
            <a:endParaRPr lang="en-IN" dirty="0"/>
          </a:p>
          <a:p>
            <a:pPr lvl="1"/>
            <a:r>
              <a:rPr lang="en-IN" dirty="0" err="1"/>
              <a:t>Application_AuthenticateRequest</a:t>
            </a:r>
            <a:endParaRPr lang="en-IN" dirty="0"/>
          </a:p>
          <a:p>
            <a:pPr lvl="1"/>
            <a:r>
              <a:rPr lang="en-IN" dirty="0" err="1"/>
              <a:t>Session_Start</a:t>
            </a:r>
            <a:endParaRPr lang="en-IN" dirty="0"/>
          </a:p>
          <a:p>
            <a:pPr lvl="1"/>
            <a:r>
              <a:rPr lang="en-IN" dirty="0" err="1"/>
              <a:t>Application_EndRequest</a:t>
            </a:r>
            <a:endParaRPr lang="en-IN" dirty="0"/>
          </a:p>
          <a:p>
            <a:pPr lvl="1"/>
            <a:r>
              <a:rPr lang="en-IN" dirty="0" err="1"/>
              <a:t>Session_End</a:t>
            </a:r>
            <a:endParaRPr lang="en-IN" dirty="0"/>
          </a:p>
          <a:p>
            <a:pPr lvl="1"/>
            <a:r>
              <a:rPr lang="en-IN" dirty="0" err="1"/>
              <a:t>Application_End</a:t>
            </a:r>
            <a:endParaRPr lang="en-IN" dirty="0"/>
          </a:p>
          <a:p>
            <a:pPr lvl="1"/>
            <a:r>
              <a:rPr lang="en-IN" dirty="0" err="1"/>
              <a:t>Application_Error</a:t>
            </a:r>
            <a:endParaRPr lang="en-IN"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 Pages in ASP.NET</a:t>
            </a:r>
          </a:p>
        </p:txBody>
      </p:sp>
      <p:sp>
        <p:nvSpPr>
          <p:cNvPr id="3" name="Content Placeholder 2"/>
          <p:cNvSpPr>
            <a:spLocks noGrp="1"/>
          </p:cNvSpPr>
          <p:nvPr>
            <p:ph idx="1"/>
          </p:nvPr>
        </p:nvSpPr>
        <p:spPr/>
        <p:txBody>
          <a:bodyPr>
            <a:normAutofit/>
          </a:bodyPr>
          <a:lstStyle/>
          <a:p>
            <a:endParaRPr lang="en-IN" dirty="0"/>
          </a:p>
          <a:p>
            <a:r>
              <a:rPr lang="en-IN" dirty="0"/>
              <a:t>Master pages allow you to create a consistent look and </a:t>
            </a:r>
            <a:r>
              <a:rPr lang="en-IN" dirty="0" err="1"/>
              <a:t>behavior</a:t>
            </a:r>
            <a:r>
              <a:rPr lang="en-IN" dirty="0"/>
              <a:t> for all the pages (or group of pages) in your web application.</a:t>
            </a:r>
          </a:p>
          <a:p>
            <a:endParaRPr lang="en-IN" dirty="0"/>
          </a:p>
          <a:p>
            <a:r>
              <a:rPr lang="en-IN" dirty="0"/>
              <a:t>A master page provides a template for other pages, with shared layout and functionality. </a:t>
            </a:r>
          </a:p>
          <a:p>
            <a:endParaRPr lang="en-IN" dirty="0"/>
          </a:p>
          <a:p>
            <a:r>
              <a:rPr lang="en-IN" dirty="0"/>
              <a:t>The master page defines placeholders for the content, which can be overridden by content pages. </a:t>
            </a:r>
          </a:p>
          <a:p>
            <a:endParaRPr lang="en-IN" dirty="0"/>
          </a:p>
          <a:p>
            <a:r>
              <a:rPr lang="en-IN" dirty="0"/>
              <a:t>The output result is a combination of the master page and the content page.</a:t>
            </a:r>
          </a:p>
          <a:p>
            <a:endParaRPr lang="en-IN" dirty="0"/>
          </a:p>
          <a:p>
            <a:r>
              <a:rPr lang="en-IN" dirty="0"/>
              <a:t>The content pages contain the content you want to display.</a:t>
            </a:r>
          </a:p>
          <a:p>
            <a:endParaRPr lang="en-IN" dirty="0"/>
          </a:p>
          <a:p>
            <a:r>
              <a:rPr lang="en-IN" dirty="0"/>
              <a:t>When users request the content page, ASP.NET merges the pages to produce output that combines the layout of the master page with the content of the content page.</a:t>
            </a:r>
          </a:p>
          <a:p>
            <a:endParaRPr lang="en-US" dirty="0"/>
          </a:p>
          <a:p>
            <a:r>
              <a:rPr lang="en-US" dirty="0"/>
              <a:t>Master pages can be nested</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 Pages in ASP.NET</a:t>
            </a:r>
          </a:p>
        </p:txBody>
      </p:sp>
      <p:sp>
        <p:nvSpPr>
          <p:cNvPr id="3" name="Content Placeholder 2"/>
          <p:cNvSpPr>
            <a:spLocks noGrp="1"/>
          </p:cNvSpPr>
          <p:nvPr>
            <p:ph idx="1"/>
          </p:nvPr>
        </p:nvSpPr>
        <p:spPr>
          <a:xfrm>
            <a:off x="42864" y="609600"/>
            <a:ext cx="9029696" cy="838200"/>
          </a:xfrm>
        </p:spPr>
        <p:txBody>
          <a:bodyPr>
            <a:normAutofit/>
          </a:bodyPr>
          <a:lstStyle/>
          <a:p>
            <a:endParaRPr lang="en-IN" dirty="0"/>
          </a:p>
          <a:p>
            <a:pPr>
              <a:buNone/>
            </a:pPr>
            <a:r>
              <a:rPr lang="en-IN" sz="2000" b="1" dirty="0"/>
              <a:t>Master Page</a:t>
            </a:r>
          </a:p>
        </p:txBody>
      </p:sp>
      <p:sp>
        <p:nvSpPr>
          <p:cNvPr id="4" name="Rectangle 3"/>
          <p:cNvSpPr txBox="1">
            <a:spLocks noChangeArrowheads="1"/>
          </p:cNvSpPr>
          <p:nvPr/>
        </p:nvSpPr>
        <p:spPr>
          <a:xfrm>
            <a:off x="129648" y="2057400"/>
            <a:ext cx="8861952" cy="32004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r>
              <a:rPr lang="en-IN" dirty="0">
                <a:solidFill>
                  <a:srgbClr val="002060"/>
                </a:solidFill>
                <a:latin typeface="Book Antiqua" pitchFamily="18" charset="0"/>
              </a:rPr>
              <a:t>&lt;%@ Master %&gt;</a:t>
            </a:r>
            <a:br>
              <a:rPr lang="en-IN" dirty="0">
                <a:solidFill>
                  <a:srgbClr val="002060"/>
                </a:solidFill>
                <a:latin typeface="Book Antiqua" pitchFamily="18" charset="0"/>
              </a:rPr>
            </a:br>
            <a:br>
              <a:rPr lang="en-IN" dirty="0">
                <a:solidFill>
                  <a:srgbClr val="002060"/>
                </a:solidFill>
                <a:latin typeface="Book Antiqua" pitchFamily="18" charset="0"/>
              </a:rPr>
            </a:br>
            <a:r>
              <a:rPr lang="en-IN" dirty="0">
                <a:solidFill>
                  <a:srgbClr val="002060"/>
                </a:solidFill>
                <a:latin typeface="Book Antiqua" pitchFamily="18" charset="0"/>
              </a:rPr>
              <a:t>&lt;html&gt;</a:t>
            </a:r>
            <a:br>
              <a:rPr lang="en-IN" dirty="0">
                <a:solidFill>
                  <a:srgbClr val="002060"/>
                </a:solidFill>
                <a:latin typeface="Book Antiqua" pitchFamily="18" charset="0"/>
              </a:rPr>
            </a:br>
            <a:r>
              <a:rPr lang="en-IN" dirty="0">
                <a:solidFill>
                  <a:srgbClr val="002060"/>
                </a:solidFill>
                <a:latin typeface="Book Antiqua" pitchFamily="18" charset="0"/>
              </a:rPr>
              <a:t>	&lt;body&gt;</a:t>
            </a:r>
            <a:br>
              <a:rPr lang="en-IN" dirty="0">
                <a:solidFill>
                  <a:srgbClr val="002060"/>
                </a:solidFill>
                <a:latin typeface="Book Antiqua" pitchFamily="18" charset="0"/>
              </a:rPr>
            </a:br>
            <a:r>
              <a:rPr lang="en-IN" dirty="0">
                <a:solidFill>
                  <a:srgbClr val="002060"/>
                </a:solidFill>
                <a:latin typeface="Book Antiqua" pitchFamily="18" charset="0"/>
              </a:rPr>
              <a:t>		&lt;h1&gt;Standard Header From </a:t>
            </a:r>
            <a:r>
              <a:rPr lang="en-IN" dirty="0" err="1">
                <a:solidFill>
                  <a:srgbClr val="002060"/>
                </a:solidFill>
                <a:latin typeface="Book Antiqua" pitchFamily="18" charset="0"/>
              </a:rPr>
              <a:t>Masterpage</a:t>
            </a:r>
            <a:r>
              <a:rPr lang="en-IN" dirty="0">
                <a:solidFill>
                  <a:srgbClr val="002060"/>
                </a:solidFill>
                <a:latin typeface="Book Antiqua" pitchFamily="18" charset="0"/>
              </a:rPr>
              <a:t>&lt;/h1&gt;</a:t>
            </a:r>
            <a:br>
              <a:rPr lang="en-IN" dirty="0">
                <a:solidFill>
                  <a:srgbClr val="002060"/>
                </a:solidFill>
                <a:latin typeface="Book Antiqua" pitchFamily="18" charset="0"/>
              </a:rPr>
            </a:br>
            <a:r>
              <a:rPr lang="en-IN" dirty="0">
                <a:solidFill>
                  <a:srgbClr val="002060"/>
                </a:solidFill>
                <a:latin typeface="Book Antiqua" pitchFamily="18" charset="0"/>
              </a:rPr>
              <a:t>		&lt;</a:t>
            </a:r>
            <a:r>
              <a:rPr lang="en-IN" dirty="0" err="1">
                <a:solidFill>
                  <a:srgbClr val="002060"/>
                </a:solidFill>
                <a:latin typeface="Book Antiqua" pitchFamily="18" charset="0"/>
              </a:rPr>
              <a:t>asp:ContentPlaceHolder</a:t>
            </a:r>
            <a:r>
              <a:rPr lang="en-IN" dirty="0">
                <a:solidFill>
                  <a:srgbClr val="002060"/>
                </a:solidFill>
                <a:latin typeface="Book Antiqua" pitchFamily="18" charset="0"/>
              </a:rPr>
              <a:t> id="CPH1" </a:t>
            </a:r>
            <a:r>
              <a:rPr lang="en-IN" dirty="0" err="1">
                <a:solidFill>
                  <a:srgbClr val="002060"/>
                </a:solidFill>
                <a:latin typeface="Book Antiqua" pitchFamily="18" charset="0"/>
              </a:rPr>
              <a:t>runat</a:t>
            </a:r>
            <a:r>
              <a:rPr lang="en-IN" dirty="0">
                <a:solidFill>
                  <a:srgbClr val="002060"/>
                </a:solidFill>
                <a:latin typeface="Book Antiqua" pitchFamily="18" charset="0"/>
              </a:rPr>
              <a:t>="server"&gt;</a:t>
            </a:r>
            <a:br>
              <a:rPr lang="en-IN" dirty="0">
                <a:solidFill>
                  <a:srgbClr val="002060"/>
                </a:solidFill>
                <a:latin typeface="Book Antiqua" pitchFamily="18" charset="0"/>
              </a:rPr>
            </a:br>
            <a:r>
              <a:rPr lang="en-IN" dirty="0">
                <a:solidFill>
                  <a:srgbClr val="002060"/>
                </a:solidFill>
                <a:latin typeface="Book Antiqua" pitchFamily="18" charset="0"/>
              </a:rPr>
              <a:t>		&lt;/</a:t>
            </a:r>
            <a:r>
              <a:rPr lang="en-IN" dirty="0" err="1">
                <a:solidFill>
                  <a:srgbClr val="002060"/>
                </a:solidFill>
                <a:latin typeface="Book Antiqua" pitchFamily="18" charset="0"/>
              </a:rPr>
              <a:t>asp:ContentPlaceHolder</a:t>
            </a:r>
            <a:r>
              <a:rPr lang="en-IN" dirty="0">
                <a:solidFill>
                  <a:srgbClr val="002060"/>
                </a:solidFill>
                <a:latin typeface="Book Antiqua" pitchFamily="18" charset="0"/>
              </a:rPr>
              <a:t>&gt;</a:t>
            </a:r>
            <a:br>
              <a:rPr lang="en-IN" dirty="0">
                <a:solidFill>
                  <a:srgbClr val="002060"/>
                </a:solidFill>
                <a:latin typeface="Book Antiqua" pitchFamily="18" charset="0"/>
              </a:rPr>
            </a:br>
            <a:r>
              <a:rPr lang="en-IN" dirty="0">
                <a:solidFill>
                  <a:srgbClr val="002060"/>
                </a:solidFill>
                <a:latin typeface="Book Antiqua" pitchFamily="18" charset="0"/>
              </a:rPr>
              <a:t>	&lt;/body&gt;</a:t>
            </a:r>
            <a:br>
              <a:rPr lang="en-IN" dirty="0">
                <a:solidFill>
                  <a:srgbClr val="002060"/>
                </a:solidFill>
                <a:latin typeface="Book Antiqua" pitchFamily="18" charset="0"/>
              </a:rPr>
            </a:br>
            <a:r>
              <a:rPr lang="en-IN" dirty="0">
                <a:solidFill>
                  <a:srgbClr val="002060"/>
                </a:solidFill>
                <a:latin typeface="Book Antiqua" pitchFamily="18" charset="0"/>
              </a:rPr>
              <a:t>&lt;/html&gt;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500" fill="hold"/>
                                        <p:tgtEl>
                                          <p:spTgt spid="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4">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 Pages in ASP.NET</a:t>
            </a:r>
          </a:p>
        </p:txBody>
      </p:sp>
      <p:sp>
        <p:nvSpPr>
          <p:cNvPr id="3" name="Content Placeholder 2"/>
          <p:cNvSpPr>
            <a:spLocks noGrp="1"/>
          </p:cNvSpPr>
          <p:nvPr>
            <p:ph idx="1"/>
          </p:nvPr>
        </p:nvSpPr>
        <p:spPr>
          <a:xfrm>
            <a:off x="42864" y="609600"/>
            <a:ext cx="9029696" cy="838200"/>
          </a:xfrm>
        </p:spPr>
        <p:txBody>
          <a:bodyPr>
            <a:normAutofit/>
          </a:bodyPr>
          <a:lstStyle/>
          <a:p>
            <a:endParaRPr lang="en-IN" dirty="0"/>
          </a:p>
          <a:p>
            <a:pPr>
              <a:buNone/>
            </a:pPr>
            <a:r>
              <a:rPr lang="en-IN" sz="2000" b="1" dirty="0"/>
              <a:t>Content Page</a:t>
            </a:r>
          </a:p>
        </p:txBody>
      </p:sp>
      <p:sp>
        <p:nvSpPr>
          <p:cNvPr id="4" name="Rectangle 3"/>
          <p:cNvSpPr txBox="1">
            <a:spLocks noChangeArrowheads="1"/>
          </p:cNvSpPr>
          <p:nvPr/>
        </p:nvSpPr>
        <p:spPr>
          <a:xfrm>
            <a:off x="129648" y="1905000"/>
            <a:ext cx="8861952" cy="37338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r>
              <a:rPr lang="en-IN" dirty="0">
                <a:solidFill>
                  <a:srgbClr val="002060"/>
                </a:solidFill>
                <a:latin typeface="Book Antiqua" pitchFamily="18" charset="0"/>
              </a:rPr>
              <a:t>&lt;%@ Page </a:t>
            </a:r>
            <a:r>
              <a:rPr lang="en-IN" dirty="0" err="1">
                <a:solidFill>
                  <a:srgbClr val="002060"/>
                </a:solidFill>
                <a:latin typeface="Book Antiqua" pitchFamily="18" charset="0"/>
              </a:rPr>
              <a:t>MasterPageFile</a:t>
            </a:r>
            <a:r>
              <a:rPr lang="en-IN" dirty="0">
                <a:solidFill>
                  <a:srgbClr val="002060"/>
                </a:solidFill>
                <a:latin typeface="Book Antiqua" pitchFamily="18" charset="0"/>
              </a:rPr>
              <a:t>="master1.master" %&gt;</a:t>
            </a:r>
            <a:br>
              <a:rPr lang="en-IN" dirty="0">
                <a:solidFill>
                  <a:srgbClr val="002060"/>
                </a:solidFill>
                <a:latin typeface="Book Antiqua" pitchFamily="18" charset="0"/>
              </a:rPr>
            </a:br>
            <a:br>
              <a:rPr lang="en-IN" dirty="0">
                <a:solidFill>
                  <a:srgbClr val="002060"/>
                </a:solidFill>
                <a:latin typeface="Book Antiqua" pitchFamily="18" charset="0"/>
              </a:rPr>
            </a:br>
            <a:r>
              <a:rPr lang="en-IN" dirty="0">
                <a:solidFill>
                  <a:srgbClr val="002060"/>
                </a:solidFill>
                <a:latin typeface="Book Antiqua" pitchFamily="18" charset="0"/>
              </a:rPr>
              <a:t>&lt;</a:t>
            </a:r>
            <a:r>
              <a:rPr lang="en-IN" dirty="0" err="1">
                <a:solidFill>
                  <a:srgbClr val="002060"/>
                </a:solidFill>
                <a:latin typeface="Book Antiqua" pitchFamily="18" charset="0"/>
              </a:rPr>
              <a:t>asp:Content</a:t>
            </a:r>
            <a:r>
              <a:rPr lang="en-IN" dirty="0">
                <a:solidFill>
                  <a:srgbClr val="002060"/>
                </a:solidFill>
                <a:latin typeface="Book Antiqua" pitchFamily="18" charset="0"/>
              </a:rPr>
              <a:t> </a:t>
            </a:r>
            <a:r>
              <a:rPr lang="en-IN" dirty="0" err="1">
                <a:solidFill>
                  <a:srgbClr val="002060"/>
                </a:solidFill>
                <a:latin typeface="Book Antiqua" pitchFamily="18" charset="0"/>
              </a:rPr>
              <a:t>ContentPlaceHolderId</a:t>
            </a:r>
            <a:r>
              <a:rPr lang="en-IN" dirty="0">
                <a:solidFill>
                  <a:srgbClr val="002060"/>
                </a:solidFill>
                <a:latin typeface="Book Antiqua" pitchFamily="18" charset="0"/>
              </a:rPr>
              <a:t>="CPH1" </a:t>
            </a:r>
            <a:r>
              <a:rPr lang="en-IN" dirty="0" err="1">
                <a:solidFill>
                  <a:srgbClr val="002060"/>
                </a:solidFill>
                <a:latin typeface="Book Antiqua" pitchFamily="18" charset="0"/>
              </a:rPr>
              <a:t>runat</a:t>
            </a:r>
            <a:r>
              <a:rPr lang="en-IN" dirty="0">
                <a:solidFill>
                  <a:srgbClr val="002060"/>
                </a:solidFill>
                <a:latin typeface="Book Antiqua" pitchFamily="18" charset="0"/>
              </a:rPr>
              <a:t>="server"&gt;</a:t>
            </a:r>
            <a:br>
              <a:rPr lang="en-IN" dirty="0">
                <a:solidFill>
                  <a:srgbClr val="002060"/>
                </a:solidFill>
                <a:latin typeface="Book Antiqua" pitchFamily="18" charset="0"/>
              </a:rPr>
            </a:br>
            <a:r>
              <a:rPr lang="en-IN" dirty="0">
                <a:solidFill>
                  <a:srgbClr val="002060"/>
                </a:solidFill>
                <a:latin typeface="Book Antiqua" pitchFamily="18" charset="0"/>
              </a:rPr>
              <a:t>	  &lt;h2&gt;W3Schools&lt;/h2&gt;</a:t>
            </a:r>
            <a:br>
              <a:rPr lang="en-IN" dirty="0">
                <a:solidFill>
                  <a:srgbClr val="002060"/>
                </a:solidFill>
                <a:latin typeface="Book Antiqua" pitchFamily="18" charset="0"/>
              </a:rPr>
            </a:br>
            <a:r>
              <a:rPr lang="en-IN" dirty="0">
                <a:solidFill>
                  <a:srgbClr val="002060"/>
                </a:solidFill>
                <a:latin typeface="Book Antiqua" pitchFamily="18" charset="0"/>
              </a:rPr>
              <a:t>	  &lt;form </a:t>
            </a:r>
            <a:r>
              <a:rPr lang="en-IN" dirty="0" err="1">
                <a:solidFill>
                  <a:srgbClr val="002060"/>
                </a:solidFill>
                <a:latin typeface="Book Antiqua" pitchFamily="18" charset="0"/>
              </a:rPr>
              <a:t>runat</a:t>
            </a:r>
            <a:r>
              <a:rPr lang="en-IN" dirty="0">
                <a:solidFill>
                  <a:srgbClr val="002060"/>
                </a:solidFill>
                <a:latin typeface="Book Antiqua" pitchFamily="18" charset="0"/>
              </a:rPr>
              <a:t>="server"&gt;</a:t>
            </a:r>
            <a:br>
              <a:rPr lang="en-IN" dirty="0">
                <a:solidFill>
                  <a:srgbClr val="002060"/>
                </a:solidFill>
                <a:latin typeface="Book Antiqua" pitchFamily="18" charset="0"/>
              </a:rPr>
            </a:br>
            <a:r>
              <a:rPr lang="en-IN" dirty="0">
                <a:solidFill>
                  <a:srgbClr val="002060"/>
                </a:solidFill>
                <a:latin typeface="Book Antiqua" pitchFamily="18" charset="0"/>
              </a:rPr>
              <a:t>		    &lt;</a:t>
            </a:r>
            <a:r>
              <a:rPr lang="en-IN" dirty="0" err="1">
                <a:solidFill>
                  <a:srgbClr val="002060"/>
                </a:solidFill>
                <a:latin typeface="Book Antiqua" pitchFamily="18" charset="0"/>
              </a:rPr>
              <a:t>asp:TextBox</a:t>
            </a:r>
            <a:r>
              <a:rPr lang="en-IN" dirty="0">
                <a:solidFill>
                  <a:srgbClr val="002060"/>
                </a:solidFill>
                <a:latin typeface="Book Antiqua" pitchFamily="18" charset="0"/>
              </a:rPr>
              <a:t> id="textbox1" </a:t>
            </a:r>
            <a:r>
              <a:rPr lang="en-IN" dirty="0" err="1">
                <a:solidFill>
                  <a:srgbClr val="002060"/>
                </a:solidFill>
                <a:latin typeface="Book Antiqua" pitchFamily="18" charset="0"/>
              </a:rPr>
              <a:t>runat</a:t>
            </a:r>
            <a:r>
              <a:rPr lang="en-IN" dirty="0">
                <a:solidFill>
                  <a:srgbClr val="002060"/>
                </a:solidFill>
                <a:latin typeface="Book Antiqua" pitchFamily="18" charset="0"/>
              </a:rPr>
              <a:t>="server" /&gt;</a:t>
            </a:r>
            <a:br>
              <a:rPr lang="en-IN" dirty="0">
                <a:solidFill>
                  <a:srgbClr val="002060"/>
                </a:solidFill>
                <a:latin typeface="Book Antiqua" pitchFamily="18" charset="0"/>
              </a:rPr>
            </a:br>
            <a:r>
              <a:rPr lang="en-IN" dirty="0">
                <a:solidFill>
                  <a:srgbClr val="002060"/>
                </a:solidFill>
                <a:latin typeface="Book Antiqua" pitchFamily="18" charset="0"/>
              </a:rPr>
              <a:t>		    &lt;</a:t>
            </a:r>
            <a:r>
              <a:rPr lang="en-IN" dirty="0" err="1">
                <a:solidFill>
                  <a:srgbClr val="002060"/>
                </a:solidFill>
                <a:latin typeface="Book Antiqua" pitchFamily="18" charset="0"/>
              </a:rPr>
              <a:t>asp:Button</a:t>
            </a:r>
            <a:r>
              <a:rPr lang="en-IN" dirty="0">
                <a:solidFill>
                  <a:srgbClr val="002060"/>
                </a:solidFill>
                <a:latin typeface="Book Antiqua" pitchFamily="18" charset="0"/>
              </a:rPr>
              <a:t> id="button1" </a:t>
            </a:r>
            <a:r>
              <a:rPr lang="en-IN" dirty="0" err="1">
                <a:solidFill>
                  <a:srgbClr val="002060"/>
                </a:solidFill>
                <a:latin typeface="Book Antiqua" pitchFamily="18" charset="0"/>
              </a:rPr>
              <a:t>runat</a:t>
            </a:r>
            <a:r>
              <a:rPr lang="en-IN" dirty="0">
                <a:solidFill>
                  <a:srgbClr val="002060"/>
                </a:solidFill>
                <a:latin typeface="Book Antiqua" pitchFamily="18" charset="0"/>
              </a:rPr>
              <a:t>="server" text="Button" /&gt;</a:t>
            </a:r>
            <a:br>
              <a:rPr lang="en-IN" dirty="0">
                <a:solidFill>
                  <a:srgbClr val="002060"/>
                </a:solidFill>
                <a:latin typeface="Book Antiqua" pitchFamily="18" charset="0"/>
              </a:rPr>
            </a:br>
            <a:r>
              <a:rPr lang="en-IN" dirty="0">
                <a:solidFill>
                  <a:srgbClr val="002060"/>
                </a:solidFill>
                <a:latin typeface="Book Antiqua" pitchFamily="18" charset="0"/>
              </a:rPr>
              <a:t>	  &lt;/form&gt;</a:t>
            </a:r>
            <a:br>
              <a:rPr lang="en-IN" dirty="0">
                <a:solidFill>
                  <a:srgbClr val="002060"/>
                </a:solidFill>
                <a:latin typeface="Book Antiqua" pitchFamily="18" charset="0"/>
              </a:rPr>
            </a:br>
            <a:r>
              <a:rPr lang="en-IN" dirty="0">
                <a:solidFill>
                  <a:srgbClr val="002060"/>
                </a:solidFill>
                <a:latin typeface="Book Antiqua" pitchFamily="18" charset="0"/>
              </a:rPr>
              <a:t>&lt;/</a:t>
            </a:r>
            <a:r>
              <a:rPr lang="en-IN" dirty="0" err="1">
                <a:solidFill>
                  <a:srgbClr val="002060"/>
                </a:solidFill>
                <a:latin typeface="Book Antiqua" pitchFamily="18" charset="0"/>
              </a:rPr>
              <a:t>asp:Content</a:t>
            </a:r>
            <a:r>
              <a:rPr lang="en-IN" dirty="0">
                <a:solidFill>
                  <a:srgbClr val="002060"/>
                </a:solidFill>
                <a:latin typeface="Book Antiqua" pitchFamily="18" charset="0"/>
              </a:rPr>
              <a:t>&gt;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500" fill="hold"/>
                                        <p:tgtEl>
                                          <p:spTgt spid="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4">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Lst>
  </p:timing>
</p:sld>
</file>

<file path=ppt/theme/theme1.xml><?xml version="1.0" encoding="utf-8"?>
<a:theme xmlns:a="http://schemas.openxmlformats.org/drawingml/2006/main" name="TIT-ILIYA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rgbClr val="0000FF"/>
        </a:solidFill>
      </a:spPr>
      <a:bodyPr wrap="square" rtlCol="0">
        <a:spAutoFit/>
      </a:bodyPr>
      <a:lstStyle>
        <a:defPPr>
          <a:defRPr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4433</TotalTime>
  <Words>977</Words>
  <Application>Microsoft Office PowerPoint</Application>
  <PresentationFormat>On-screen Show (4:3)</PresentationFormat>
  <Paragraphs>189</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Book Antiqua</vt:lpstr>
      <vt:lpstr>Calibri</vt:lpstr>
      <vt:lpstr>Simplified Arabic</vt:lpstr>
      <vt:lpstr>Verdana</vt:lpstr>
      <vt:lpstr>TIT-ILIYAS</vt:lpstr>
      <vt:lpstr>PowerPoint Presentation</vt:lpstr>
      <vt:lpstr>Overview</vt:lpstr>
      <vt:lpstr>Server-Side State Management</vt:lpstr>
      <vt:lpstr>Server-Side State Management</vt:lpstr>
      <vt:lpstr>Server-Side State Management</vt:lpstr>
      <vt:lpstr>Global.asax in ASP.NET</vt:lpstr>
      <vt:lpstr>Master Pages in ASP.NET</vt:lpstr>
      <vt:lpstr>Master Pages in ASP.NET</vt:lpstr>
      <vt:lpstr>Master Pages in ASP.NET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dc:title>
  <dc:creator>ILS</dc:creator>
  <cp:lastModifiedBy>Suruthi Mahadevan</cp:lastModifiedBy>
  <cp:revision>1175</cp:revision>
  <dcterms:created xsi:type="dcterms:W3CDTF">2012-03-18T04:00:31Z</dcterms:created>
  <dcterms:modified xsi:type="dcterms:W3CDTF">2019-02-28T03:32:28Z</dcterms:modified>
</cp:coreProperties>
</file>