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  <p:sldMasterId id="2147483676" r:id="rId2"/>
  </p:sldMasterIdLst>
  <p:sldIdLst>
    <p:sldId id="269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2" name="Picture 14" descr="C:\Users\10630824\Desktop\Microot template\poly.e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332" y="608438"/>
            <a:ext cx="9153331" cy="6227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8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48105" y="4306924"/>
            <a:ext cx="5556738" cy="295275"/>
          </a:xfrm>
          <a:ln>
            <a:noFill/>
          </a:ln>
        </p:spPr>
        <p:txBody>
          <a:bodyPr anchor="ctr" anchorCtr="0"/>
          <a:lstStyle>
            <a:lvl1pPr marL="0" indent="0">
              <a:buFont typeface="Symbol" pitchFamily="18" charset="2"/>
              <a:buNone/>
              <a:defRPr sz="1600" b="0" i="0">
                <a:solidFill>
                  <a:srgbClr val="ED8B00"/>
                </a:solidFill>
                <a:latin typeface="Calibri Light"/>
                <a:cs typeface="Calibri Light"/>
              </a:defRPr>
            </a:lvl1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  <p:sp>
        <p:nvSpPr>
          <p:cNvPr id="11" name="Rectangle 83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348105" y="3026067"/>
            <a:ext cx="5561624" cy="415498"/>
          </a:xfrm>
          <a:noFill/>
          <a:ln w="9525">
            <a:noFill/>
            <a:miter lim="800000"/>
            <a:headEnd/>
            <a:tailEnd/>
          </a:ln>
          <a:extLst/>
        </p:spPr>
        <p:txBody>
          <a:bodyPr anchor="t"/>
          <a:lstStyle>
            <a:lvl1pPr>
              <a:defRPr sz="2700" b="0" i="0">
                <a:solidFill>
                  <a:srgbClr val="2C2D8B"/>
                </a:solidFill>
                <a:latin typeface="Calibri Light"/>
                <a:cs typeface="Calibri Light"/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57650" y="6082521"/>
            <a:ext cx="1369306" cy="338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3247" y="356634"/>
            <a:ext cx="689056" cy="68082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335" y="356633"/>
            <a:ext cx="864729" cy="839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91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6183"/>
          </a:xfrm>
          <a:prstGeom prst="rect">
            <a:avLst/>
          </a:prstGeom>
        </p:spPr>
        <p:txBody>
          <a:bodyPr/>
          <a:lstStyle/>
          <a:p>
            <a:fld id="{14E39C5E-3938-484F-9F2C-43A53F2F2C23}" type="datetimeFigureOut">
              <a:rPr lang="en-US" smtClean="0"/>
              <a:t>9/22/2018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61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6183"/>
          </a:xfrm>
          <a:prstGeom prst="rect">
            <a:avLst/>
          </a:prstGeom>
        </p:spPr>
        <p:txBody>
          <a:bodyPr/>
          <a:lstStyle/>
          <a:p>
            <a:fld id="{2F87D1DA-C60F-764E-8590-C8E0B173B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551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190" y="1253630"/>
            <a:ext cx="8615227" cy="4966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879" y="320570"/>
            <a:ext cx="8024283" cy="384721"/>
          </a:xfrm>
          <a:noFill/>
          <a:ln>
            <a:noFill/>
          </a:ln>
        </p:spPr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2" descr="C:\Users\10630824\Desktop\Microot template\LTI logo (2)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05" y="6340066"/>
            <a:ext cx="426695" cy="332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Users\10630824\Desktop\Microot template\corners (3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377" y="5210329"/>
            <a:ext cx="1430176" cy="2198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8499686" y="6432155"/>
            <a:ext cx="36420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/>
                <a:cs typeface="Calibri Light"/>
              </a:rPr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/>
              <a:cs typeface="Calibri Light"/>
            </a:endParaRPr>
          </a:p>
        </p:txBody>
      </p:sp>
      <p:pic>
        <p:nvPicPr>
          <p:cNvPr id="8" name="Picture 4" descr="C:\Users\10630824\Desktop\Microot template\corners (2)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25392" y="-40315"/>
            <a:ext cx="688705" cy="933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ontent Placeholder 11"/>
          <p:cNvSpPr>
            <a:spLocks noGrp="1"/>
          </p:cNvSpPr>
          <p:nvPr>
            <p:ph sz="quarter" idx="10" hasCustomPrompt="1"/>
          </p:nvPr>
        </p:nvSpPr>
        <p:spPr>
          <a:xfrm>
            <a:off x="343291" y="908007"/>
            <a:ext cx="7964402" cy="251364"/>
          </a:xfrm>
        </p:spPr>
        <p:txBody>
          <a:bodyPr/>
          <a:lstStyle>
            <a:lvl1pPr marL="0" indent="0">
              <a:buNone/>
              <a:defRPr sz="1200" b="0" baseline="0">
                <a:solidFill>
                  <a:srgbClr val="ED8B00"/>
                </a:solidFill>
              </a:defRPr>
            </a:lvl1pPr>
          </a:lstStyle>
          <a:p>
            <a:pPr lvl="0"/>
            <a:r>
              <a:rPr lang="en-US" dirty="0"/>
              <a:t>Secondary title place holder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086253" y="6466165"/>
            <a:ext cx="29590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3540485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0677" y="1295400"/>
            <a:ext cx="4290646" cy="48768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2677" y="1295400"/>
            <a:ext cx="4290646" cy="48768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6" name="Picture 2" descr="C:\Users\10630824\Desktop\Microot template\LTI logo (2)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05" y="6340066"/>
            <a:ext cx="426695" cy="332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Users\10630824\Desktop\Microot template\corners (3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377" y="5210329"/>
            <a:ext cx="1430176" cy="2198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8499686" y="6432155"/>
            <a:ext cx="36420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/>
                <a:cs typeface="Calibri Light"/>
              </a:rPr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/>
              <a:cs typeface="Calibri Light"/>
            </a:endParaRPr>
          </a:p>
        </p:txBody>
      </p:sp>
      <p:pic>
        <p:nvPicPr>
          <p:cNvPr id="9" name="Picture 4" descr="C:\Users\10630824\Desktop\Microot template\corners (2)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25392" y="-40315"/>
            <a:ext cx="688705" cy="933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3086253" y="6466165"/>
            <a:ext cx="29590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2292945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2" name="Picture 14" descr="C:\Users\10630824\Desktop\Microot template\poly.e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332" y="608438"/>
            <a:ext cx="9153331" cy="6227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83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348105" y="3026067"/>
            <a:ext cx="5561624" cy="415498"/>
          </a:xfrm>
          <a:noFill/>
          <a:ln w="9525">
            <a:noFill/>
            <a:miter lim="800000"/>
            <a:headEnd/>
            <a:tailEnd/>
          </a:ln>
          <a:extLst/>
        </p:spPr>
        <p:txBody>
          <a:bodyPr anchor="t"/>
          <a:lstStyle>
            <a:lvl1pPr>
              <a:defRPr sz="2700" b="0" i="0">
                <a:solidFill>
                  <a:srgbClr val="2C2D8B"/>
                </a:solidFill>
                <a:latin typeface="Calibri Light"/>
                <a:cs typeface="Calibri Light"/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86908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3" descr="C:\Users\10630824\Desktop\Microot template\corners (3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377" y="5210329"/>
            <a:ext cx="1430176" cy="2198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8483656" y="6432156"/>
            <a:ext cx="3962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/>
                <a:cs typeface="Calibri Light"/>
              </a:rPr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05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/>
              <a:cs typeface="Calibri Light"/>
            </a:endParaRPr>
          </a:p>
        </p:txBody>
      </p:sp>
      <p:pic>
        <p:nvPicPr>
          <p:cNvPr id="7" name="Picture 4" descr="C:\Users\10630824\Desktop\Microot template\corners (2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25392" y="-40315"/>
            <a:ext cx="688705" cy="933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086253" y="6466165"/>
            <a:ext cx="29590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  <p:pic>
        <p:nvPicPr>
          <p:cNvPr id="9" name="Picture 2" descr="C:\Users\10630824\Desktop\Microot template\LTI logo (2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05" y="6340066"/>
            <a:ext cx="426695" cy="332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3140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4622" y="159498"/>
            <a:ext cx="5678488" cy="242374"/>
          </a:xfrm>
        </p:spPr>
        <p:txBody>
          <a:bodyPr/>
          <a:lstStyle>
            <a:lvl1pPr>
              <a:defRPr sz="157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994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5101" y="76201"/>
            <a:ext cx="5657851" cy="38472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1627" y="1371602"/>
            <a:ext cx="3944939" cy="46243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398970" y="1371601"/>
            <a:ext cx="3946525" cy="2235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398970" y="3759202"/>
            <a:ext cx="3946525" cy="2236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7269163" y="6526213"/>
            <a:ext cx="1693862" cy="269875"/>
          </a:xfrm>
          <a:prstGeom prst="rect">
            <a:avLst/>
          </a:prstGeom>
        </p:spPr>
        <p:txBody>
          <a:bodyPr lIns="82945" tIns="41473" rIns="82945" bIns="41473"/>
          <a:lstStyle>
            <a:lvl1pPr>
              <a:defRPr/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57200" y="6553200"/>
            <a:ext cx="6172200" cy="228600"/>
          </a:xfrm>
          <a:prstGeom prst="rect">
            <a:avLst/>
          </a:prstGeom>
        </p:spPr>
        <p:txBody>
          <a:bodyPr/>
          <a:lstStyle>
            <a:lvl1pPr>
              <a:defRPr sz="900">
                <a:latin typeface="+mn-lt"/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214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1601" y="76201"/>
            <a:ext cx="5721351" cy="3847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1627" y="1371602"/>
            <a:ext cx="3944939" cy="46243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8970" y="1371602"/>
            <a:ext cx="3946525" cy="46243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7269163" y="6526213"/>
            <a:ext cx="1693862" cy="269875"/>
          </a:xfrm>
          <a:prstGeom prst="rect">
            <a:avLst/>
          </a:prstGeom>
        </p:spPr>
        <p:txBody>
          <a:bodyPr lIns="82945" tIns="41473" rIns="82945" bIns="41473"/>
          <a:lstStyle>
            <a:lvl1pPr>
              <a:defRPr/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57200" y="6553200"/>
            <a:ext cx="6172200" cy="228600"/>
          </a:xfrm>
          <a:prstGeom prst="rect">
            <a:avLst/>
          </a:prstGeom>
        </p:spPr>
        <p:txBody>
          <a:bodyPr/>
          <a:lstStyle>
            <a:lvl1pPr>
              <a:defRPr sz="900">
                <a:latin typeface="+mn-lt"/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2662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34925" y="6616700"/>
            <a:ext cx="3951288" cy="19685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5160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84"/>
          <p:cNvSpPr>
            <a:spLocks noGrp="1" noChangeArrowheads="1"/>
          </p:cNvSpPr>
          <p:nvPr>
            <p:ph type="body" idx="1"/>
          </p:nvPr>
        </p:nvSpPr>
        <p:spPr bwMode="gray">
          <a:xfrm>
            <a:off x="258190" y="974760"/>
            <a:ext cx="8615227" cy="5245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29" name="Rectangle 83"/>
          <p:cNvSpPr>
            <a:spLocks noGrp="1" noChangeArrowheads="1"/>
          </p:cNvSpPr>
          <p:nvPr>
            <p:ph type="title"/>
          </p:nvPr>
        </p:nvSpPr>
        <p:spPr bwMode="gray">
          <a:xfrm>
            <a:off x="269878" y="320570"/>
            <a:ext cx="8594260" cy="3847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Title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086253" y="6466165"/>
            <a:ext cx="29590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  <p:pic>
        <p:nvPicPr>
          <p:cNvPr id="2" name="Picture 2" descr="C:\Users\10630824\Desktop\Microot template\LTI logo (2)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05" y="6340066"/>
            <a:ext cx="426695" cy="332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10630824\Desktop\Microot template\corners (3)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377" y="5210329"/>
            <a:ext cx="1430176" cy="2198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8483656" y="6432156"/>
            <a:ext cx="3962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charset="0"/>
                <a:ea typeface="Calibri Light" charset="0"/>
                <a:cs typeface="Calibri Light" charset="0"/>
              </a:rPr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 charset="0"/>
              <a:ea typeface="Calibri Light" charset="0"/>
              <a:cs typeface="Calibri Light" charset="0"/>
            </a:endParaRPr>
          </a:p>
        </p:txBody>
      </p:sp>
      <p:pic>
        <p:nvPicPr>
          <p:cNvPr id="1028" name="Picture 4" descr="C:\Users\10630824\Desktop\Microot template\corners (2)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18304" y="-49765"/>
            <a:ext cx="688705" cy="933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3067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500" b="0" i="0" baseline="0">
          <a:solidFill>
            <a:srgbClr val="2C2D8B"/>
          </a:solidFill>
          <a:latin typeface="Calibri Light"/>
          <a:ea typeface="+mj-ea"/>
          <a:cs typeface="Calibri Light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5pPr>
      <a:lvl6pPr marL="389626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6pPr>
      <a:lvl7pPr marL="779252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7pPr>
      <a:lvl8pPr marL="1168878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8pPr>
      <a:lvl9pPr marL="1558503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9pPr>
    </p:titleStyle>
    <p:bodyStyle>
      <a:lvl1pPr marL="146110" indent="-146110" algn="l" defTabSz="1566621" rtl="0" eaLnBrk="1" fontAlgn="base" hangingPunct="1">
        <a:spcBef>
          <a:spcPct val="75000"/>
        </a:spcBef>
        <a:spcAft>
          <a:spcPct val="0"/>
        </a:spcAft>
        <a:buClrTx/>
        <a:buFont typeface="Wingdings" charset="2"/>
        <a:buChar char="§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1pPr>
      <a:lvl2pPr marL="293573" indent="-146110" algn="l" defTabSz="1566621" rtl="0" eaLnBrk="1" fontAlgn="base" hangingPunct="1">
        <a:spcBef>
          <a:spcPct val="25000"/>
        </a:spcBef>
        <a:spcAft>
          <a:spcPct val="0"/>
        </a:spcAft>
        <a:buClrTx/>
        <a:buSzPct val="80000"/>
        <a:buFont typeface="Wingdings" charset="2"/>
        <a:buChar char="§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2pPr>
      <a:lvl3pPr marL="441035" indent="-146110" algn="l" defTabSz="1566621" rtl="0" eaLnBrk="1" fontAlgn="base" hangingPunct="1">
        <a:spcBef>
          <a:spcPct val="25000"/>
        </a:spcBef>
        <a:spcAft>
          <a:spcPct val="0"/>
        </a:spcAft>
        <a:buClrTx/>
        <a:buSzPct val="70000"/>
        <a:buFont typeface="Wingdings" charset="2"/>
        <a:buChar char="§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3pPr>
      <a:lvl4pPr marL="584439" indent="-142052" algn="l" defTabSz="1566621" rtl="0" eaLnBrk="1" fontAlgn="base" hangingPunct="1">
        <a:spcBef>
          <a:spcPct val="25000"/>
        </a:spcBef>
        <a:spcAft>
          <a:spcPct val="0"/>
        </a:spcAft>
        <a:buClrTx/>
        <a:buFont typeface="Arial"/>
        <a:buChar char="•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4pPr>
      <a:lvl5pPr marL="726490" indent="-140698" algn="l" defTabSz="1566621" rtl="0" eaLnBrk="1" fontAlgn="base" hangingPunct="1">
        <a:spcBef>
          <a:spcPct val="25000"/>
        </a:spcBef>
        <a:spcAft>
          <a:spcPct val="0"/>
        </a:spcAft>
        <a:buClrTx/>
        <a:buFont typeface="Arial"/>
        <a:buChar char="•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5pPr>
      <a:lvl6pPr marL="1116116" indent="-140698" algn="l" defTabSz="1566621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6pPr>
      <a:lvl7pPr marL="1505742" indent="-140698" algn="l" defTabSz="1566621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7pPr>
      <a:lvl8pPr marL="1895368" indent="-140698" algn="l" defTabSz="1566621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8pPr>
      <a:lvl9pPr marL="2284994" indent="-140698" algn="l" defTabSz="1566621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9626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79252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68878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58503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48129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37755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27381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17007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6115" y="2381049"/>
            <a:ext cx="2191771" cy="2095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6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348105" y="3126800"/>
            <a:ext cx="5561624" cy="415498"/>
          </a:xfrm>
        </p:spPr>
        <p:txBody>
          <a:bodyPr/>
          <a:lstStyle/>
          <a:p>
            <a:r>
              <a:rPr lang="en-US" dirty="0"/>
              <a:t>Razor</a:t>
            </a:r>
            <a:r>
              <a:rPr lang="en-US" spc="-65" dirty="0"/>
              <a:t> </a:t>
            </a:r>
            <a:r>
              <a:rPr lang="en-US" spc="-40" dirty="0"/>
              <a:t>Tutorial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7365007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4977130" cy="3981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500" dirty="0"/>
              <a:t>Converting Data Types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66800" y="1752600"/>
            <a:ext cx="1675130" cy="2236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748030">
              <a:lnSpc>
                <a:spcPct val="120000"/>
              </a:lnSpc>
              <a:spcBef>
                <a:spcPts val="95"/>
              </a:spcBef>
            </a:pPr>
            <a:r>
              <a:rPr sz="1600" spc="25" dirty="0">
                <a:solidFill>
                  <a:srgbClr val="000000"/>
                </a:solidFill>
                <a:latin typeface="Calibri Light"/>
                <a:cs typeface="Calibri Light"/>
              </a:rPr>
              <a:t>AsInt()  IsInt()</a:t>
            </a: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600" spc="25" dirty="0">
              <a:solidFill>
                <a:srgbClr val="000000"/>
              </a:solidFill>
              <a:latin typeface="Calibri Light"/>
              <a:cs typeface="Calibri Light"/>
            </a:endParaRPr>
          </a:p>
          <a:p>
            <a:pPr marL="12700">
              <a:lnSpc>
                <a:spcPct val="100000"/>
              </a:lnSpc>
            </a:pPr>
            <a:r>
              <a:rPr sz="1600" spc="25" dirty="0">
                <a:solidFill>
                  <a:srgbClr val="000000"/>
                </a:solidFill>
                <a:latin typeface="Calibri Light"/>
                <a:cs typeface="Calibri Light"/>
              </a:rPr>
              <a:t>AsFloat()</a:t>
            </a: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1600" spc="25" dirty="0">
                <a:solidFill>
                  <a:srgbClr val="000000"/>
                </a:solidFill>
                <a:latin typeface="Calibri Light"/>
                <a:cs typeface="Calibri Light"/>
              </a:rPr>
              <a:t>IsFloat()</a:t>
            </a: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00" spc="25" dirty="0">
              <a:solidFill>
                <a:srgbClr val="000000"/>
              </a:solidFill>
              <a:latin typeface="Calibri Light"/>
              <a:cs typeface="Calibri Light"/>
            </a:endParaRPr>
          </a:p>
          <a:p>
            <a:pPr marL="12700" marR="5080">
              <a:lnSpc>
                <a:spcPct val="120000"/>
              </a:lnSpc>
            </a:pPr>
            <a:r>
              <a:rPr sz="1600" spc="25" dirty="0">
                <a:solidFill>
                  <a:srgbClr val="000000"/>
                </a:solidFill>
                <a:latin typeface="Calibri Light"/>
                <a:cs typeface="Calibri Light"/>
              </a:rPr>
              <a:t>AsDecimal()  IsDecimal()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434574"/>
            <a:ext cx="4977130" cy="3981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500" dirty="0"/>
              <a:t>Converting Data Types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74090" y="1219200"/>
            <a:ext cx="3597910" cy="282282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727200">
              <a:lnSpc>
                <a:spcPct val="120000"/>
              </a:lnSpc>
              <a:spcBef>
                <a:spcPts val="95"/>
              </a:spcBef>
            </a:pPr>
            <a:r>
              <a:rPr sz="1600" spc="25" dirty="0">
                <a:solidFill>
                  <a:srgbClr val="000000"/>
                </a:solidFill>
                <a:latin typeface="Calibri Light"/>
                <a:cs typeface="Calibri Light"/>
              </a:rPr>
              <a:t>AsDateTime()  IsDateTime()</a:t>
            </a: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600" spc="25" dirty="0">
              <a:solidFill>
                <a:srgbClr val="000000"/>
              </a:solidFill>
              <a:latin typeface="Calibri Light"/>
              <a:cs typeface="Calibri Light"/>
            </a:endParaRPr>
          </a:p>
          <a:p>
            <a:pPr marL="12700" marR="2270760">
              <a:lnSpc>
                <a:spcPct val="120800"/>
              </a:lnSpc>
            </a:pPr>
            <a:r>
              <a:rPr sz="1600" spc="25" dirty="0">
                <a:solidFill>
                  <a:srgbClr val="000000"/>
                </a:solidFill>
                <a:latin typeface="Calibri Light"/>
                <a:cs typeface="Calibri Light"/>
              </a:rPr>
              <a:t>AsBool()  IsBool()  ToString()  Example:</a:t>
            </a:r>
          </a:p>
          <a:p>
            <a:pPr marL="12700">
              <a:lnSpc>
                <a:spcPts val="2865"/>
              </a:lnSpc>
              <a:spcBef>
                <a:spcPts val="575"/>
              </a:spcBef>
            </a:pPr>
            <a:r>
              <a:rPr sz="1600" spc="25" dirty="0">
                <a:solidFill>
                  <a:srgbClr val="000000"/>
                </a:solidFill>
                <a:latin typeface="Calibri Light"/>
                <a:cs typeface="Calibri Light"/>
              </a:rPr>
              <a:t>if (myString.IsInt())</a:t>
            </a:r>
          </a:p>
          <a:p>
            <a:pPr marL="184150">
              <a:lnSpc>
                <a:spcPts val="2865"/>
              </a:lnSpc>
            </a:pPr>
            <a:r>
              <a:rPr sz="1600" spc="25" dirty="0">
                <a:solidFill>
                  <a:srgbClr val="000000"/>
                </a:solidFill>
                <a:latin typeface="Calibri Light"/>
                <a:cs typeface="Calibri Light"/>
              </a:rPr>
              <a:t>{myInt=myString.AsInt();}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381000"/>
            <a:ext cx="1383030" cy="3981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500" dirty="0"/>
              <a:t>Loops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38200" y="1371600"/>
            <a:ext cx="2887980" cy="1052210"/>
          </a:xfrm>
          <a:prstGeom prst="rect">
            <a:avLst/>
          </a:prstGeom>
        </p:spPr>
        <p:txBody>
          <a:bodyPr vert="horz" wrap="square" lIns="0" tIns="107314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44"/>
              </a:spcBef>
              <a:buSzPct val="76363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sz="1600" spc="25" dirty="0">
                <a:solidFill>
                  <a:srgbClr val="000000"/>
                </a:solidFill>
                <a:latin typeface="Calibri Light"/>
                <a:cs typeface="Calibri Light"/>
              </a:rPr>
              <a:t>For Loops</a:t>
            </a: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SzPct val="76363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sz="1600" spc="25" dirty="0">
                <a:solidFill>
                  <a:srgbClr val="000000"/>
                </a:solidFill>
                <a:latin typeface="Calibri Light"/>
                <a:cs typeface="Calibri Light"/>
              </a:rPr>
              <a:t>For Each Loops</a:t>
            </a: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SzPct val="76363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sz="1600" spc="25" dirty="0">
                <a:solidFill>
                  <a:srgbClr val="000000"/>
                </a:solidFill>
                <a:latin typeface="Calibri Light"/>
                <a:cs typeface="Calibri Light"/>
              </a:rPr>
              <a:t>While Loops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381000"/>
            <a:ext cx="2397125" cy="3981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500" dirty="0"/>
              <a:t>Conditions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39824" y="1447800"/>
            <a:ext cx="1336675" cy="1052210"/>
          </a:xfrm>
          <a:prstGeom prst="rect">
            <a:avLst/>
          </a:prstGeom>
        </p:spPr>
        <p:txBody>
          <a:bodyPr vert="horz" wrap="square" lIns="0" tIns="107314" rIns="0" bIns="0" rtlCol="0">
            <a:spAutoFit/>
          </a:bodyPr>
          <a:lstStyle/>
          <a:p>
            <a:pPr marL="355600" indent="-342900">
              <a:spcBef>
                <a:spcPts val="755"/>
              </a:spcBef>
              <a:buSzPct val="76363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sz="1600" spc="25" dirty="0">
                <a:solidFill>
                  <a:srgbClr val="000000"/>
                </a:solidFill>
                <a:latin typeface="Calibri Light"/>
                <a:cs typeface="Calibri Light"/>
              </a:rPr>
              <a:t>if else</a:t>
            </a:r>
          </a:p>
          <a:p>
            <a:pPr marL="355600" indent="-342900">
              <a:spcBef>
                <a:spcPts val="755"/>
              </a:spcBef>
              <a:buSzPct val="76363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sz="1600" spc="25" dirty="0">
                <a:solidFill>
                  <a:srgbClr val="000000"/>
                </a:solidFill>
                <a:latin typeface="Calibri Light"/>
                <a:cs typeface="Calibri Light"/>
              </a:rPr>
              <a:t>while</a:t>
            </a:r>
          </a:p>
          <a:p>
            <a:pPr marL="355600" indent="-342900">
              <a:spcBef>
                <a:spcPts val="755"/>
              </a:spcBef>
              <a:buSzPct val="76363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sz="1600" spc="25" dirty="0">
                <a:solidFill>
                  <a:srgbClr val="000000"/>
                </a:solidFill>
                <a:latin typeface="Calibri Light"/>
                <a:cs typeface="Calibri Light"/>
              </a:rPr>
              <a:t>switch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381000"/>
            <a:ext cx="3053080" cy="3981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500" dirty="0"/>
              <a:t>What is Razor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3400" y="1219200"/>
            <a:ext cx="7687945" cy="597856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55600" marR="5080" indent="-342900">
              <a:lnSpc>
                <a:spcPct val="102400"/>
              </a:lnSpc>
              <a:spcBef>
                <a:spcPts val="45"/>
              </a:spcBef>
              <a:buSzPct val="76363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sz="1600" spc="5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Razor </a:t>
            </a:r>
            <a:r>
              <a:rPr sz="1600" spc="-4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is </a:t>
            </a:r>
            <a:r>
              <a:rPr sz="1600" spc="1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 mark-up </a:t>
            </a:r>
            <a:r>
              <a:rPr sz="1600" spc="-25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syntax </a:t>
            </a:r>
            <a:r>
              <a:rPr sz="160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that </a:t>
            </a:r>
            <a:r>
              <a:rPr sz="1600" spc="-35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lets </a:t>
            </a:r>
            <a:r>
              <a:rPr sz="1600" spc="-2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you </a:t>
            </a:r>
            <a:r>
              <a:rPr sz="1600" spc="5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embed  </a:t>
            </a:r>
            <a:r>
              <a:rPr sz="1600" spc="-35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server </a:t>
            </a:r>
            <a:r>
              <a:rPr sz="1600" spc="-1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based </a:t>
            </a:r>
            <a:r>
              <a:rPr sz="1600" spc="35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code </a:t>
            </a:r>
            <a:r>
              <a:rPr sz="1600" spc="-1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into </a:t>
            </a:r>
            <a:r>
              <a:rPr sz="1600" spc="5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web</a:t>
            </a:r>
            <a:r>
              <a:rPr sz="1600" spc="6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1600" spc="5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pages</a:t>
            </a:r>
            <a:endParaRPr sz="1600" dirty="0">
              <a:solidFill>
                <a:schemeClr val="accent1">
                  <a:lumMod val="50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55600" marR="292100" indent="-342900">
              <a:lnSpc>
                <a:spcPct val="102400"/>
              </a:lnSpc>
              <a:spcBef>
                <a:spcPts val="680"/>
              </a:spcBef>
              <a:buSzPct val="76363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sz="1600" spc="5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Razor </a:t>
            </a:r>
            <a:r>
              <a:rPr sz="1600" spc="-4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is </a:t>
            </a:r>
            <a:r>
              <a:rPr sz="1600" spc="-1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based </a:t>
            </a:r>
            <a:r>
              <a:rPr sz="1600" spc="25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on </a:t>
            </a:r>
            <a:r>
              <a:rPr sz="1600" spc="-4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ASP.Net </a:t>
            </a:r>
            <a:r>
              <a:rPr sz="1600" spc="5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and has </a:t>
            </a:r>
            <a:r>
              <a:rPr sz="1600" spc="1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 </a:t>
            </a:r>
            <a:r>
              <a:rPr sz="1600" spc="-2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syntax  </a:t>
            </a:r>
            <a:r>
              <a:rPr sz="1600" spc="-3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similar </a:t>
            </a:r>
            <a:r>
              <a:rPr sz="160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to </a:t>
            </a:r>
            <a:r>
              <a:rPr sz="1600" spc="3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PHP </a:t>
            </a:r>
            <a:r>
              <a:rPr sz="1600" spc="5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and </a:t>
            </a:r>
            <a:r>
              <a:rPr sz="1600" spc="-3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Classic</a:t>
            </a:r>
            <a:r>
              <a:rPr sz="1600" spc="-6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1600" spc="3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ASP</a:t>
            </a:r>
            <a:endParaRPr sz="1600" dirty="0">
              <a:solidFill>
                <a:schemeClr val="accent1">
                  <a:lumMod val="50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336387"/>
            <a:ext cx="2929255" cy="3981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/>
            <a:r>
              <a:rPr sz="2500" dirty="0"/>
              <a:t>Razor Syntax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4092" y="2389187"/>
            <a:ext cx="6696709" cy="1847493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600" spc="-1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&lt;ul&gt;</a:t>
            </a:r>
          </a:p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1600" spc="-1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@for (int i = 0; i &lt; 10; i++) {</a:t>
            </a:r>
          </a:p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1600" spc="-1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&lt;li&gt;@i&lt;/li&gt;</a:t>
            </a:r>
          </a:p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1600" spc="-1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}</a:t>
            </a:r>
          </a:p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1600" spc="-1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&lt;/ul&gt;</a:t>
            </a: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600" spc="-10" dirty="0">
              <a:solidFill>
                <a:schemeClr val="accent1">
                  <a:lumMod val="50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2700" marR="5080">
              <a:lnSpc>
                <a:spcPct val="122900"/>
              </a:lnSpc>
              <a:spcBef>
                <a:spcPts val="5"/>
              </a:spcBef>
              <a:tabLst>
                <a:tab pos="2729865" algn="l"/>
              </a:tabLst>
            </a:pPr>
            <a:r>
              <a:rPr sz="1600" spc="-1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Remeber the @</a:t>
            </a:r>
            <a:r>
              <a:rPr lang="en-US" sz="1600" spc="-1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1600" spc="-1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- for writing C# / VB code  Razor supports both C# and VB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6177915" cy="3981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500" dirty="0"/>
              <a:t>Razor – View Engine in MVC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4092" y="2389187"/>
            <a:ext cx="7410450" cy="605743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55600" marR="508634" indent="-342900">
              <a:lnSpc>
                <a:spcPct val="102400"/>
              </a:lnSpc>
              <a:spcBef>
                <a:spcPts val="45"/>
              </a:spcBef>
              <a:buSzPct val="76363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sz="1600" spc="-1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View Engines are responsible for creating  HTML from the views</a:t>
            </a: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SzPct val="76363"/>
              <a:buFont typeface="Wingdings"/>
              <a:buChar char=""/>
              <a:tabLst>
                <a:tab pos="355600" algn="l"/>
                <a:tab pos="356235" algn="l"/>
                <a:tab pos="3387725" algn="l"/>
                <a:tab pos="4693285" algn="l"/>
              </a:tabLst>
            </a:pPr>
            <a:r>
              <a:rPr sz="1600" spc="-1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Razor is optimized</a:t>
            </a:r>
            <a:r>
              <a:rPr lang="en-US" sz="1600" spc="-1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1600" spc="-1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around</a:t>
            </a:r>
            <a:r>
              <a:rPr lang="en-US" sz="1600" spc="-1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1600" spc="-1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HTML generation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381000"/>
            <a:ext cx="2929255" cy="3981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/>
            <a:r>
              <a:rPr sz="2500" dirty="0"/>
              <a:t>Razor Syntax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9137" y="1143000"/>
            <a:ext cx="7705725" cy="1044324"/>
          </a:xfrm>
          <a:prstGeom prst="rect">
            <a:avLst/>
          </a:prstGeom>
        </p:spPr>
        <p:txBody>
          <a:bodyPr vert="horz" wrap="square" lIns="0" tIns="107314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44"/>
              </a:spcBef>
              <a:buSzPct val="76363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sz="1600" spc="-1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Single statement block</a:t>
            </a: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SzPct val="76363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sz="1600" spc="-1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Multi statement block</a:t>
            </a:r>
          </a:p>
          <a:p>
            <a:pPr marL="355600" marR="5080" indent="-342900">
              <a:lnSpc>
                <a:spcPct val="102400"/>
              </a:lnSpc>
              <a:spcBef>
                <a:spcPts val="675"/>
              </a:spcBef>
              <a:buSzPct val="76363"/>
              <a:buFont typeface="Wingdings"/>
              <a:buChar char=""/>
              <a:tabLst>
                <a:tab pos="355600" algn="l"/>
                <a:tab pos="356235" algn="l"/>
                <a:tab pos="2816225" algn="l"/>
                <a:tab pos="5466715" algn="l"/>
              </a:tabLst>
            </a:pPr>
            <a:r>
              <a:rPr sz="1600" spc="-1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Razor is clever</a:t>
            </a:r>
            <a:r>
              <a:rPr lang="en-US" sz="1600" spc="-1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1600" spc="-1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at distinguishing</a:t>
            </a:r>
            <a:r>
              <a:rPr lang="en-US" sz="1600" spc="-1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1600" spc="-1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between mark  up and C# code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396711"/>
            <a:ext cx="6911975" cy="3981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500" dirty="0"/>
              <a:t>Main Razor Syntax Rules for C#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3400" y="1143000"/>
            <a:ext cx="7826375" cy="2061397"/>
          </a:xfrm>
          <a:prstGeom prst="rect">
            <a:avLst/>
          </a:prstGeom>
        </p:spPr>
        <p:txBody>
          <a:bodyPr vert="horz" wrap="square" lIns="0" tIns="107314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44"/>
              </a:spcBef>
              <a:buSzPct val="76363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sz="1600" spc="-1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Razor code blocks are enclosed in @{ ... }</a:t>
            </a:r>
          </a:p>
          <a:p>
            <a:pPr marL="355600" marR="641985" indent="-342900">
              <a:lnSpc>
                <a:spcPct val="102400"/>
              </a:lnSpc>
              <a:spcBef>
                <a:spcPts val="675"/>
              </a:spcBef>
              <a:buSzPct val="76363"/>
              <a:buFont typeface="Wingdings"/>
              <a:buChar char=""/>
              <a:tabLst>
                <a:tab pos="355600" algn="l"/>
                <a:tab pos="356235" algn="l"/>
                <a:tab pos="3311525" algn="l"/>
              </a:tabLst>
            </a:pPr>
            <a:r>
              <a:rPr sz="1600" spc="-1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Inline expressions</a:t>
            </a:r>
            <a:r>
              <a:rPr lang="en-US" sz="1600" spc="-1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1600" spc="-1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(variables and functions)  start with @</a:t>
            </a: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SzPct val="76363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sz="1600" spc="-1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Code statements end with semicolon</a:t>
            </a:r>
          </a:p>
          <a:p>
            <a:pPr marL="355600" indent="-342900">
              <a:lnSpc>
                <a:spcPct val="100000"/>
              </a:lnSpc>
              <a:spcBef>
                <a:spcPts val="680"/>
              </a:spcBef>
              <a:buSzPct val="76363"/>
              <a:buFont typeface="Wingdings"/>
              <a:buChar char=""/>
              <a:tabLst>
                <a:tab pos="355600" algn="l"/>
                <a:tab pos="356235" algn="l"/>
                <a:tab pos="1920239" algn="l"/>
              </a:tabLst>
            </a:pPr>
            <a:r>
              <a:rPr sz="1600" spc="-1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Variables</a:t>
            </a:r>
            <a:r>
              <a:rPr lang="en-US" sz="1600" spc="-1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1600" spc="-1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are declared with the var keyword</a:t>
            </a: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SzPct val="76363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sz="1600" spc="-1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Strings are enclosed with quotation marks</a:t>
            </a:r>
          </a:p>
          <a:p>
            <a:pPr marL="355600" marR="5080" indent="-342900">
              <a:lnSpc>
                <a:spcPct val="102299"/>
              </a:lnSpc>
              <a:spcBef>
                <a:spcPts val="680"/>
              </a:spcBef>
              <a:buSzPct val="76363"/>
              <a:buFont typeface="Wingdings"/>
              <a:buChar char=""/>
              <a:tabLst>
                <a:tab pos="355600" algn="l"/>
                <a:tab pos="356235" algn="l"/>
                <a:tab pos="1976755" algn="l"/>
              </a:tabLst>
            </a:pPr>
            <a:r>
              <a:rPr sz="1600" spc="-1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C# code is case sensitive and C# files have the  extension</a:t>
            </a:r>
            <a:r>
              <a:rPr lang="en-US" sz="1600" spc="-1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1600" spc="-1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.cshtml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5577205" cy="3981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500" dirty="0"/>
              <a:t>Razor – How does it work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xfrm>
            <a:off x="228600" y="1882424"/>
            <a:ext cx="8615227" cy="954557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430530" marR="838200" indent="-342900">
              <a:lnSpc>
                <a:spcPct val="102400"/>
              </a:lnSpc>
              <a:spcBef>
                <a:spcPts val="45"/>
              </a:spcBef>
              <a:buSzPct val="76363"/>
              <a:buFont typeface="Wingdings"/>
              <a:buChar char=""/>
              <a:tabLst>
                <a:tab pos="430530" algn="l"/>
                <a:tab pos="431165" algn="l"/>
                <a:tab pos="1899285" algn="l"/>
              </a:tabLst>
            </a:pPr>
            <a:r>
              <a:rPr spc="-10" dirty="0"/>
              <a:t>Based </a:t>
            </a:r>
            <a:r>
              <a:rPr spc="25" dirty="0"/>
              <a:t>on </a:t>
            </a:r>
            <a:r>
              <a:rPr spc="-40" dirty="0"/>
              <a:t>ASP.Net </a:t>
            </a:r>
            <a:r>
              <a:rPr dirty="0"/>
              <a:t>framework </a:t>
            </a:r>
            <a:r>
              <a:rPr spc="5" dirty="0"/>
              <a:t>and has  </a:t>
            </a:r>
            <a:r>
              <a:rPr spc="-20" dirty="0"/>
              <a:t>inherited</a:t>
            </a:r>
            <a:r>
              <a:rPr lang="en-US" spc="-20" dirty="0"/>
              <a:t> </a:t>
            </a:r>
            <a:r>
              <a:rPr spc="-40" dirty="0"/>
              <a:t>all </a:t>
            </a:r>
            <a:r>
              <a:rPr spc="-30" dirty="0"/>
              <a:t>its</a:t>
            </a:r>
            <a:r>
              <a:rPr spc="-405" dirty="0"/>
              <a:t> </a:t>
            </a:r>
            <a:r>
              <a:rPr spc="20" dirty="0"/>
              <a:t>power</a:t>
            </a:r>
          </a:p>
          <a:p>
            <a:pPr marL="430530" indent="-342900">
              <a:lnSpc>
                <a:spcPct val="100000"/>
              </a:lnSpc>
              <a:spcBef>
                <a:spcPts val="755"/>
              </a:spcBef>
              <a:buSzPct val="76363"/>
              <a:buFont typeface="Wingdings"/>
              <a:buChar char=""/>
              <a:tabLst>
                <a:tab pos="430530" algn="l"/>
                <a:tab pos="431165" algn="l"/>
              </a:tabLst>
            </a:pPr>
            <a:r>
              <a:rPr spc="5" dirty="0"/>
              <a:t>Razor </a:t>
            </a:r>
            <a:r>
              <a:rPr spc="15" dirty="0"/>
              <a:t>page </a:t>
            </a:r>
            <a:r>
              <a:rPr spc="5" dirty="0"/>
              <a:t>has </a:t>
            </a:r>
            <a:r>
              <a:rPr spc="35" dirty="0"/>
              <a:t>code </a:t>
            </a:r>
            <a:r>
              <a:rPr spc="5" dirty="0"/>
              <a:t>and</a:t>
            </a:r>
            <a:r>
              <a:rPr spc="254" dirty="0"/>
              <a:t> </a:t>
            </a:r>
            <a:r>
              <a:rPr spc="30" dirty="0"/>
              <a:t>HTML</a:t>
            </a:r>
          </a:p>
          <a:p>
            <a:pPr marL="430530" marR="5080" indent="-342900">
              <a:lnSpc>
                <a:spcPct val="100000"/>
              </a:lnSpc>
              <a:spcBef>
                <a:spcPts val="755"/>
              </a:spcBef>
              <a:buSzPct val="76363"/>
              <a:buFont typeface="Wingdings"/>
              <a:buChar char=""/>
              <a:tabLst>
                <a:tab pos="430530" algn="l"/>
                <a:tab pos="431165" algn="l"/>
              </a:tabLst>
            </a:pPr>
            <a:r>
              <a:rPr spc="-25" dirty="0"/>
              <a:t>Server </a:t>
            </a:r>
            <a:r>
              <a:rPr spc="-15" dirty="0"/>
              <a:t>executes </a:t>
            </a:r>
            <a:r>
              <a:rPr spc="15" dirty="0"/>
              <a:t>the </a:t>
            </a:r>
            <a:r>
              <a:rPr spc="5" dirty="0"/>
              <a:t>Razor </a:t>
            </a:r>
            <a:r>
              <a:rPr spc="35" dirty="0"/>
              <a:t>code </a:t>
            </a:r>
            <a:r>
              <a:rPr spc="-30" dirty="0"/>
              <a:t>first </a:t>
            </a:r>
            <a:r>
              <a:rPr spc="5" dirty="0"/>
              <a:t>before  </a:t>
            </a:r>
            <a:r>
              <a:rPr dirty="0"/>
              <a:t>sending </a:t>
            </a:r>
            <a:r>
              <a:rPr spc="30" dirty="0"/>
              <a:t>HTML </a:t>
            </a:r>
            <a:r>
              <a:rPr dirty="0"/>
              <a:t>to </a:t>
            </a:r>
            <a:r>
              <a:rPr spc="15" dirty="0"/>
              <a:t>the</a:t>
            </a:r>
            <a:r>
              <a:rPr spc="175" dirty="0"/>
              <a:t> </a:t>
            </a:r>
            <a:r>
              <a:rPr spc="5" dirty="0"/>
              <a:t>browser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381000"/>
            <a:ext cx="2433320" cy="3981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500" dirty="0"/>
              <a:t>Data Types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1880815"/>
              </p:ext>
            </p:extLst>
          </p:nvPr>
        </p:nvGraphicFramePr>
        <p:xfrm>
          <a:off x="685800" y="1863090"/>
          <a:ext cx="7306945" cy="33381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056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70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310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33119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1035"/>
                        </a:spcBef>
                      </a:pPr>
                      <a:r>
                        <a:rPr sz="1600" b="0" i="0" spc="25" dirty="0">
                          <a:solidFill>
                            <a:srgbClr val="000000"/>
                          </a:solidFill>
                          <a:latin typeface="Calibri Light"/>
                          <a:ea typeface="+mn-ea"/>
                          <a:cs typeface="Calibri Light"/>
                        </a:rPr>
                        <a:t>int</a:t>
                      </a:r>
                    </a:p>
                  </a:txBody>
                  <a:tcPr marL="0" marR="0" marT="131445" marB="0"/>
                </a:tc>
                <a:tc>
                  <a:txBody>
                    <a:bodyPr/>
                    <a:lstStyle/>
                    <a:p>
                      <a:pPr marL="890905">
                        <a:lnSpc>
                          <a:spcPts val="2235"/>
                        </a:lnSpc>
                      </a:pPr>
                      <a:r>
                        <a:rPr sz="1600" b="0" i="0" spc="25" dirty="0">
                          <a:solidFill>
                            <a:srgbClr val="000000"/>
                          </a:solidFill>
                          <a:latin typeface="Calibri Light"/>
                          <a:ea typeface="+mn-ea"/>
                          <a:cs typeface="Calibri Light"/>
                        </a:rPr>
                        <a:t>Integer (whole</a:t>
                      </a:r>
                    </a:p>
                    <a:p>
                      <a:pPr marL="890905">
                        <a:lnSpc>
                          <a:spcPct val="100000"/>
                        </a:lnSpc>
                      </a:pPr>
                      <a:r>
                        <a:rPr sz="1600" b="0" i="0" spc="25" dirty="0">
                          <a:solidFill>
                            <a:srgbClr val="000000"/>
                          </a:solidFill>
                          <a:latin typeface="Calibri Light"/>
                          <a:ea typeface="+mn-ea"/>
                          <a:cs typeface="Calibri Light"/>
                        </a:rPr>
                        <a:t>numbers)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1035"/>
                        </a:spcBef>
                      </a:pPr>
                      <a:r>
                        <a:rPr sz="1600" b="0" i="0" spc="25" dirty="0">
                          <a:solidFill>
                            <a:srgbClr val="000000"/>
                          </a:solidFill>
                          <a:latin typeface="Calibri Light"/>
                          <a:ea typeface="+mn-ea"/>
                          <a:cs typeface="Calibri Light"/>
                        </a:rPr>
                        <a:t>103, 12, 5168</a:t>
                      </a:r>
                    </a:p>
                  </a:txBody>
                  <a:tcPr marL="0" marR="0" marT="131445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0560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1730"/>
                        </a:spcBef>
                      </a:pPr>
                      <a:r>
                        <a:rPr sz="1600" b="0" i="0" spc="25" dirty="0">
                          <a:solidFill>
                            <a:srgbClr val="000000"/>
                          </a:solidFill>
                          <a:latin typeface="Calibri Light"/>
                          <a:ea typeface="+mn-ea"/>
                          <a:cs typeface="Calibri Light"/>
                        </a:rPr>
                        <a:t>float</a:t>
                      </a:r>
                      <a:endParaRPr sz="1600" b="0" i="0" spc="25">
                        <a:solidFill>
                          <a:srgbClr val="000000"/>
                        </a:solidFill>
                        <a:latin typeface="Calibri Light"/>
                        <a:ea typeface="+mn-ea"/>
                        <a:cs typeface="Calibri Light"/>
                      </a:endParaRPr>
                    </a:p>
                  </a:txBody>
                  <a:tcPr marL="0" marR="0" marT="219710" marB="0"/>
                </a:tc>
                <a:tc>
                  <a:txBody>
                    <a:bodyPr/>
                    <a:lstStyle/>
                    <a:p>
                      <a:pPr marL="890905">
                        <a:lnSpc>
                          <a:spcPct val="100000"/>
                        </a:lnSpc>
                        <a:spcBef>
                          <a:spcPts val="1730"/>
                        </a:spcBef>
                      </a:pPr>
                      <a:r>
                        <a:rPr sz="1600" b="0" i="0" spc="25" dirty="0">
                          <a:solidFill>
                            <a:srgbClr val="000000"/>
                          </a:solidFill>
                          <a:latin typeface="Calibri Light"/>
                          <a:ea typeface="+mn-ea"/>
                          <a:cs typeface="Calibri Light"/>
                        </a:rPr>
                        <a:t>Floating-point number</a:t>
                      </a:r>
                      <a:endParaRPr sz="1600" b="0" i="0" spc="25">
                        <a:solidFill>
                          <a:srgbClr val="000000"/>
                        </a:solidFill>
                        <a:latin typeface="Calibri Light"/>
                        <a:ea typeface="+mn-ea"/>
                        <a:cs typeface="Calibri Light"/>
                      </a:endParaRPr>
                    </a:p>
                  </a:txBody>
                  <a:tcPr marL="0" marR="0" marT="219710" marB="0"/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1730"/>
                        </a:spcBef>
                      </a:pPr>
                      <a:r>
                        <a:rPr sz="1600" b="0" i="0" spc="25" dirty="0">
                          <a:solidFill>
                            <a:srgbClr val="000000"/>
                          </a:solidFill>
                          <a:latin typeface="Calibri Light"/>
                          <a:ea typeface="+mn-ea"/>
                          <a:cs typeface="Calibri Light"/>
                        </a:rPr>
                        <a:t>3.14, 3.4e38</a:t>
                      </a:r>
                    </a:p>
                  </a:txBody>
                  <a:tcPr marL="0" marR="0" marT="21971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7756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600" b="0" i="0" spc="25">
                        <a:solidFill>
                          <a:srgbClr val="000000"/>
                        </a:solidFill>
                        <a:latin typeface="Calibri Light"/>
                        <a:ea typeface="+mn-ea"/>
                        <a:cs typeface="Calibri Light"/>
                      </a:endParaRPr>
                    </a:p>
                    <a:p>
                      <a:pPr marL="127000">
                        <a:lnSpc>
                          <a:spcPct val="100000"/>
                        </a:lnSpc>
                      </a:pPr>
                      <a:r>
                        <a:rPr sz="1600" b="0" i="0" spc="25" dirty="0">
                          <a:solidFill>
                            <a:srgbClr val="000000"/>
                          </a:solidFill>
                          <a:latin typeface="Calibri Light"/>
                          <a:ea typeface="+mn-ea"/>
                          <a:cs typeface="Calibri Light"/>
                        </a:rPr>
                        <a:t>decimal</a:t>
                      </a:r>
                      <a:endParaRPr sz="1600" b="0" i="0" spc="25">
                        <a:solidFill>
                          <a:srgbClr val="000000"/>
                        </a:solidFill>
                        <a:latin typeface="Calibri Light"/>
                        <a:ea typeface="+mn-ea"/>
                        <a:cs typeface="Calibri Light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 marL="890905" marR="589915">
                        <a:lnSpc>
                          <a:spcPct val="100000"/>
                        </a:lnSpc>
                        <a:spcBef>
                          <a:spcPts val="955"/>
                        </a:spcBef>
                      </a:pPr>
                      <a:r>
                        <a:rPr sz="1600" b="0" i="0" spc="25" dirty="0">
                          <a:solidFill>
                            <a:srgbClr val="000000"/>
                          </a:solidFill>
                          <a:latin typeface="Calibri Light"/>
                          <a:ea typeface="+mn-ea"/>
                          <a:cs typeface="Calibri Light"/>
                        </a:rPr>
                        <a:t>Decimal number  (higher precision)</a:t>
                      </a:r>
                      <a:endParaRPr sz="1600" b="0" i="0" spc="25">
                        <a:solidFill>
                          <a:srgbClr val="000000"/>
                        </a:solidFill>
                        <a:latin typeface="Calibri Light"/>
                        <a:ea typeface="+mn-ea"/>
                        <a:cs typeface="Calibri Light"/>
                      </a:endParaRPr>
                    </a:p>
                  </a:txBody>
                  <a:tcPr marL="0" marR="0" marT="12128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600" b="0" i="0" spc="25" dirty="0">
                        <a:solidFill>
                          <a:srgbClr val="000000"/>
                        </a:solidFill>
                        <a:latin typeface="Calibri Light"/>
                        <a:ea typeface="+mn-ea"/>
                        <a:cs typeface="Calibri Light"/>
                      </a:endParaRPr>
                    </a:p>
                    <a:p>
                      <a:pPr marL="90170">
                        <a:lnSpc>
                          <a:spcPct val="100000"/>
                        </a:lnSpc>
                      </a:pPr>
                      <a:r>
                        <a:rPr sz="1600" b="0" i="0" spc="25" dirty="0">
                          <a:solidFill>
                            <a:srgbClr val="000000"/>
                          </a:solidFill>
                          <a:latin typeface="Calibri Light"/>
                          <a:ea typeface="+mn-ea"/>
                          <a:cs typeface="Calibri Light"/>
                        </a:rPr>
                        <a:t>1037.196543</a:t>
                      </a:r>
                    </a:p>
                  </a:txBody>
                  <a:tcPr marL="0" marR="0" marT="381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9910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955"/>
                        </a:spcBef>
                      </a:pPr>
                      <a:r>
                        <a:rPr sz="1600" b="0" i="0" spc="25" dirty="0">
                          <a:solidFill>
                            <a:srgbClr val="000000"/>
                          </a:solidFill>
                          <a:latin typeface="Calibri Light"/>
                          <a:ea typeface="+mn-ea"/>
                          <a:cs typeface="Calibri Light"/>
                        </a:rPr>
                        <a:t>bool</a:t>
                      </a:r>
                      <a:endParaRPr sz="1600" b="0" i="0" spc="25">
                        <a:solidFill>
                          <a:srgbClr val="000000"/>
                        </a:solidFill>
                        <a:latin typeface="Calibri Light"/>
                        <a:ea typeface="+mn-ea"/>
                        <a:cs typeface="Calibri Light"/>
                      </a:endParaRPr>
                    </a:p>
                  </a:txBody>
                  <a:tcPr marL="0" marR="0" marT="121285" marB="0"/>
                </a:tc>
                <a:tc>
                  <a:txBody>
                    <a:bodyPr/>
                    <a:lstStyle/>
                    <a:p>
                      <a:pPr marL="890905">
                        <a:lnSpc>
                          <a:spcPct val="100000"/>
                        </a:lnSpc>
                        <a:spcBef>
                          <a:spcPts val="955"/>
                        </a:spcBef>
                      </a:pPr>
                      <a:r>
                        <a:rPr sz="1600" b="0" i="0" spc="25" dirty="0">
                          <a:solidFill>
                            <a:srgbClr val="000000"/>
                          </a:solidFill>
                          <a:latin typeface="Calibri Light"/>
                          <a:ea typeface="+mn-ea"/>
                          <a:cs typeface="Calibri Light"/>
                        </a:rPr>
                        <a:t>Boolean</a:t>
                      </a:r>
                      <a:endParaRPr sz="1600" b="0" i="0" spc="25">
                        <a:solidFill>
                          <a:srgbClr val="000000"/>
                        </a:solidFill>
                        <a:latin typeface="Calibri Light"/>
                        <a:ea typeface="+mn-ea"/>
                        <a:cs typeface="Calibri Light"/>
                      </a:endParaRPr>
                    </a:p>
                  </a:txBody>
                  <a:tcPr marL="0" marR="0" marT="121285" marB="0"/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955"/>
                        </a:spcBef>
                      </a:pPr>
                      <a:r>
                        <a:rPr sz="1600" b="0" i="0" spc="25" dirty="0">
                          <a:solidFill>
                            <a:srgbClr val="000000"/>
                          </a:solidFill>
                          <a:latin typeface="Calibri Light"/>
                          <a:ea typeface="+mn-ea"/>
                          <a:cs typeface="Calibri Light"/>
                        </a:rPr>
                        <a:t>true, false</a:t>
                      </a:r>
                    </a:p>
                  </a:txBody>
                  <a:tcPr marL="0" marR="0" marT="12128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7034">
                <a:tc>
                  <a:txBody>
                    <a:bodyPr/>
                    <a:lstStyle/>
                    <a:p>
                      <a:pPr marL="127000">
                        <a:lnSpc>
                          <a:spcPts val="2330"/>
                        </a:lnSpc>
                        <a:spcBef>
                          <a:spcPts val="780"/>
                        </a:spcBef>
                      </a:pPr>
                      <a:r>
                        <a:rPr sz="1600" b="0" i="0" spc="25" dirty="0">
                          <a:solidFill>
                            <a:srgbClr val="000000"/>
                          </a:solidFill>
                          <a:latin typeface="Calibri Light"/>
                          <a:ea typeface="+mn-ea"/>
                          <a:cs typeface="Calibri Light"/>
                        </a:rPr>
                        <a:t>string</a:t>
                      </a:r>
                      <a:endParaRPr sz="1600" b="0" i="0" spc="25">
                        <a:solidFill>
                          <a:srgbClr val="000000"/>
                        </a:solidFill>
                        <a:latin typeface="Calibri Light"/>
                        <a:ea typeface="+mn-ea"/>
                        <a:cs typeface="Calibri Light"/>
                      </a:endParaRPr>
                    </a:p>
                  </a:txBody>
                  <a:tcPr marL="0" marR="0" marT="99060" marB="0"/>
                </a:tc>
                <a:tc>
                  <a:txBody>
                    <a:bodyPr/>
                    <a:lstStyle/>
                    <a:p>
                      <a:pPr marL="890905">
                        <a:lnSpc>
                          <a:spcPts val="2330"/>
                        </a:lnSpc>
                        <a:spcBef>
                          <a:spcPts val="780"/>
                        </a:spcBef>
                      </a:pPr>
                      <a:r>
                        <a:rPr sz="1600" b="0" i="0" spc="25" dirty="0">
                          <a:solidFill>
                            <a:srgbClr val="000000"/>
                          </a:solidFill>
                          <a:latin typeface="Calibri Light"/>
                          <a:ea typeface="+mn-ea"/>
                          <a:cs typeface="Calibri Light"/>
                        </a:rPr>
                        <a:t>String</a:t>
                      </a:r>
                      <a:endParaRPr sz="1600" b="0" i="0" spc="25">
                        <a:solidFill>
                          <a:srgbClr val="000000"/>
                        </a:solidFill>
                        <a:latin typeface="Calibri Light"/>
                        <a:ea typeface="+mn-ea"/>
                        <a:cs typeface="Calibri Light"/>
                      </a:endParaRPr>
                    </a:p>
                  </a:txBody>
                  <a:tcPr marL="0" marR="0" marT="99060" marB="0"/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ts val="2330"/>
                        </a:lnSpc>
                        <a:spcBef>
                          <a:spcPts val="780"/>
                        </a:spcBef>
                      </a:pPr>
                      <a:r>
                        <a:rPr sz="1600" b="0" i="0" spc="25" dirty="0">
                          <a:solidFill>
                            <a:srgbClr val="000000"/>
                          </a:solidFill>
                          <a:latin typeface="Calibri Light"/>
                          <a:ea typeface="+mn-ea"/>
                          <a:cs typeface="Calibri Light"/>
                        </a:rPr>
                        <a:t>"Hello ", "John"</a:t>
                      </a:r>
                    </a:p>
                  </a:txBody>
                  <a:tcPr marL="0" marR="0" marT="9906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533400"/>
            <a:ext cx="2214245" cy="3981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500" dirty="0"/>
              <a:t>Operators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4092" y="2389187"/>
            <a:ext cx="5455920" cy="262251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0" indent="-342900" defTabSz="779252">
              <a:spcBef>
                <a:spcPts val="1035"/>
              </a:spcBef>
              <a:buSzPct val="76363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sz="1600" spc="25" dirty="0">
                <a:solidFill>
                  <a:srgbClr val="000000"/>
                </a:solidFill>
                <a:latin typeface="Calibri Light"/>
                <a:cs typeface="Calibri Light"/>
              </a:rPr>
              <a:t>Supports the C# list of operators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&amp;T Infotech">
  <a:themeElements>
    <a:clrScheme name="L&amp;T">
      <a:dk1>
        <a:srgbClr val="7C7C7C"/>
      </a:dk1>
      <a:lt1>
        <a:srgbClr val="FEFDFD"/>
      </a:lt1>
      <a:dk2>
        <a:srgbClr val="B2B2B2"/>
      </a:dk2>
      <a:lt2>
        <a:srgbClr val="FEFDFD"/>
      </a:lt2>
      <a:accent1>
        <a:srgbClr val="124079"/>
      </a:accent1>
      <a:accent2>
        <a:srgbClr val="7C7C7C"/>
      </a:accent2>
      <a:accent3>
        <a:srgbClr val="FCC320"/>
      </a:accent3>
      <a:accent4>
        <a:srgbClr val="20BDBE"/>
      </a:accent4>
      <a:accent5>
        <a:srgbClr val="706952"/>
      </a:accent5>
      <a:accent6>
        <a:srgbClr val="1AB26C"/>
      </a:accent6>
      <a:hlink>
        <a:srgbClr val="939598"/>
      </a:hlink>
      <a:folHlink>
        <a:srgbClr val="BBBDC0"/>
      </a:folHlink>
    </a:clrScheme>
    <a:fontScheme name="ICG Fonts">
      <a:majorFont>
        <a:latin typeface="Arial"/>
        <a:ea typeface="STKaiti"/>
        <a:cs typeface=""/>
      </a:majorFont>
      <a:minorFont>
        <a:latin typeface="Arial"/>
        <a:ea typeface="STKait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+mj-ea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ヒラギノ角ゴ Pro W3" pitchFamily="124" charset="-128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baseline="0" dirty="0">
            <a:ea typeface="+mj-ea"/>
          </a:defRPr>
        </a:defPPr>
      </a:lstStyle>
    </a:txDef>
  </a:objectDefaults>
  <a:extraClrSchemeLst>
    <a:extraClrScheme>
      <a:clrScheme name="ICG_Pres (A4) 1">
        <a:dk1>
          <a:srgbClr val="53565A"/>
        </a:dk1>
        <a:lt1>
          <a:srgbClr val="FFFFFF"/>
        </a:lt1>
        <a:dk2>
          <a:srgbClr val="97999B"/>
        </a:dk2>
        <a:lt2>
          <a:srgbClr val="53565A"/>
        </a:lt2>
        <a:accent1>
          <a:srgbClr val="002D72"/>
        </a:accent1>
        <a:accent2>
          <a:srgbClr val="99ABC7"/>
        </a:accent2>
        <a:accent3>
          <a:srgbClr val="FFFFFF"/>
        </a:accent3>
        <a:accent4>
          <a:srgbClr val="46484C"/>
        </a:accent4>
        <a:accent5>
          <a:srgbClr val="AAADBC"/>
        </a:accent5>
        <a:accent6>
          <a:srgbClr val="8A9BB4"/>
        </a:accent6>
        <a:hlink>
          <a:srgbClr val="00BDF2"/>
        </a:hlink>
        <a:folHlink>
          <a:srgbClr val="99E4F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Aqua">
      <a:srgbClr val="00B0B9"/>
    </a:custClr>
    <a:custClr name="Aqua Tint">
      <a:srgbClr val="99DFE3"/>
    </a:custClr>
    <a:custClr name="Goldenrod">
      <a:srgbClr val="C99700"/>
    </a:custClr>
    <a:custClr name="Goldenrod Tint">
      <a:srgbClr val="E9D599"/>
    </a:custClr>
    <a:custClr name="Forest">
      <a:srgbClr val="00843D"/>
    </a:custClr>
    <a:custClr name="Forest Tint">
      <a:srgbClr val="66B797"/>
    </a:custClr>
    <a:custClr name="Plum">
      <a:srgbClr val="890C58"/>
    </a:custClr>
    <a:custClr name="Plum Tint">
      <a:srgbClr val="B37A9F"/>
    </a:custClr>
    <a:custClr name="Olive">
      <a:srgbClr val="949300"/>
    </a:custClr>
    <a:custClr name="Olive Tint">
      <a:srgbClr val="D4D499"/>
    </a:custClr>
    <a:custClr name="Teal">
      <a:srgbClr val="007377"/>
    </a:custClr>
    <a:custClr name="Teal Tint">
      <a:srgbClr val="99C7C9"/>
    </a:custClr>
    <a:custClr name="Tangerine">
      <a:srgbClr val="ED8B00"/>
    </a:custClr>
    <a:custClr name="Tangerine Tint">
      <a:srgbClr val="F8D199"/>
    </a:custClr>
    <a:custClr name="Purple">
      <a:srgbClr val="6B3077"/>
    </a:custClr>
    <a:custClr name="Purple Tint">
      <a:srgbClr val="C4ACC9"/>
    </a:custClr>
    <a:custClr name="Green">
      <a:srgbClr val="84BD00"/>
    </a:custClr>
    <a:custClr name="Green Tint">
      <a:srgbClr val="CEE599"/>
    </a:custClr>
    <a:custClr name="White">
      <a:srgbClr val="FFFFFF"/>
    </a:custClr>
    <a:custClr name="White">
      <a:srgbClr val="FFFFFF"/>
    </a:custClr>
    <a:custClr name="Burnt Orange">
      <a:srgbClr val="CB6015"/>
    </a:custClr>
    <a:custClr name="Citi Cyan Tint (20%)">
      <a:srgbClr val="CCF2FC"/>
    </a:custClr>
    <a:custClr name="Citi Light Gray Tint(20%)">
      <a:srgbClr val="EAEBEB"/>
    </a:custClr>
  </a:custClr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LTI PPT Template</Template>
  <TotalTime>4</TotalTime>
  <Words>328</Words>
  <Application>Microsoft Office PowerPoint</Application>
  <PresentationFormat>On-screen Show (4:3)</PresentationFormat>
  <Paragraphs>73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STKaiti</vt:lpstr>
      <vt:lpstr>Arial</vt:lpstr>
      <vt:lpstr>Calibri</vt:lpstr>
      <vt:lpstr>Calibri Light</vt:lpstr>
      <vt:lpstr>Geneva</vt:lpstr>
      <vt:lpstr>Symbol</vt:lpstr>
      <vt:lpstr>Wingdings</vt:lpstr>
      <vt:lpstr>ヒラギノ角ゴ Pro W3</vt:lpstr>
      <vt:lpstr>L&amp;T Infotech</vt:lpstr>
      <vt:lpstr>Custom Design</vt:lpstr>
      <vt:lpstr>Razor Tutorial</vt:lpstr>
      <vt:lpstr>What is Razor</vt:lpstr>
      <vt:lpstr>Razor Syntax</vt:lpstr>
      <vt:lpstr>Razor – View Engine in MVC</vt:lpstr>
      <vt:lpstr>Razor Syntax</vt:lpstr>
      <vt:lpstr>Main Razor Syntax Rules for C#</vt:lpstr>
      <vt:lpstr>Razor – How does it work</vt:lpstr>
      <vt:lpstr>Data Types</vt:lpstr>
      <vt:lpstr>Operators</vt:lpstr>
      <vt:lpstr>Converting Data Types</vt:lpstr>
      <vt:lpstr>Converting Data Types</vt:lpstr>
      <vt:lpstr>Loops</vt:lpstr>
      <vt:lpstr>Conditions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IASTED</dc:creator>
  <cp:lastModifiedBy>Suruthi Mahadevan</cp:lastModifiedBy>
  <cp:revision>2</cp:revision>
  <dcterms:created xsi:type="dcterms:W3CDTF">2018-03-13T04:35:10Z</dcterms:created>
  <dcterms:modified xsi:type="dcterms:W3CDTF">2018-09-22T07:41:34Z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2016-11-16T00:00:00Z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2018-03-13T00:00:00Z</vt:filetime>
  </property>
</Properties>
</file>