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</p:sldMasterIdLst>
  <p:sldIdLst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9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2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4783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7078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778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9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0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05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8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4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86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ajaxlib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126800"/>
            <a:ext cx="5561624" cy="415498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AJAX and </a:t>
            </a:r>
            <a:r>
              <a:rPr lang="en-US" dirty="0" err="1">
                <a:cs typeface="Arial" charset="0"/>
              </a:rPr>
              <a:t>ASP.Net</a:t>
            </a:r>
            <a:r>
              <a:rPr lang="en-US" dirty="0">
                <a:cs typeface="Arial" charset="0"/>
              </a:rPr>
              <a:t> MVC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285940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60" dirty="0"/>
              <a:t>references.js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286" y="1295400"/>
            <a:ext cx="7055484" cy="119782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66040" indent="-342900">
              <a:lnSpc>
                <a:spcPct val="102400"/>
              </a:lnSpc>
              <a:spcBef>
                <a:spcPts val="4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Contains a list of files as references inside  javascript comments.</a:t>
            </a:r>
          </a:p>
          <a:p>
            <a:pPr marL="355600" marR="271780" indent="-342900">
              <a:lnSpc>
                <a:spcPct val="102400"/>
              </a:lnSpc>
              <a:spcBef>
                <a:spcPts val="4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contains references to jquery libraries ,  knockout scripts and modernizr</a:t>
            </a:r>
          </a:p>
          <a:p>
            <a:pPr marL="355600" marR="5080" indent="-342900">
              <a:lnSpc>
                <a:spcPct val="102400"/>
              </a:lnSpc>
              <a:spcBef>
                <a:spcPts val="4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files with intellisense is used by Visual  Studio for Intellisense</a:t>
            </a: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files  with min are minified	files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68305"/>
            <a:ext cx="509460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60" dirty="0"/>
              <a:t>Unobtrusive 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1524000"/>
            <a:ext cx="7416800" cy="152509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Practice of keeping Javascript code separate  from markup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All the script code is packaged into .js files</a:t>
            </a:r>
          </a:p>
          <a:p>
            <a:pPr marL="355600" marR="198120" indent="-342900">
              <a:lnSpc>
                <a:spcPct val="101299"/>
              </a:lnSpc>
              <a:spcBef>
                <a:spcPts val="71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691197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Unobtrusive javascript follows separation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 concerns. Markup is kept separate from  javascript</a:t>
            </a:r>
          </a:p>
          <a:p>
            <a:pPr marL="355600" marR="574675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Keeping all the files separately can boost  performance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39406"/>
            <a:ext cx="5678488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159125" algn="l"/>
              </a:tabLst>
            </a:pPr>
            <a:r>
              <a:rPr sz="2500" spc="-60" dirty="0" err="1"/>
              <a:t>ASP.Net</a:t>
            </a:r>
            <a:r>
              <a:rPr sz="2500" spc="-60" dirty="0"/>
              <a:t> MVC</a:t>
            </a:r>
            <a:r>
              <a:rPr lang="en-US" sz="2500" spc="-60" dirty="0"/>
              <a:t> </a:t>
            </a:r>
            <a:r>
              <a:rPr sz="2500" spc="-60" dirty="0"/>
              <a:t>– Unobtrusive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58190" y="974760"/>
            <a:ext cx="8615227" cy="16107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kern="12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Approach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kern="1200" spc="2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330200" indent="-342900">
              <a:lnSpc>
                <a:spcPct val="102400"/>
              </a:lnSpc>
              <a:buSzPct val="76363"/>
              <a:buFont typeface="Wingdings"/>
              <a:buChar char=""/>
              <a:tabLst>
                <a:tab pos="355600" algn="l"/>
                <a:tab pos="356235" algn="l"/>
                <a:tab pos="3368675" algn="l"/>
              </a:tabLst>
            </a:pPr>
            <a:r>
              <a:rPr kern="12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Instead of emitting</a:t>
            </a:r>
            <a:r>
              <a:rPr lang="en-US" kern="12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ern="1200" spc="20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Javascript</a:t>
            </a:r>
            <a:r>
              <a:rPr kern="12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into the views it  sprinkles metadata into HTML attributes</a:t>
            </a:r>
          </a:p>
          <a:p>
            <a:pPr marL="355600" marR="929005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1986280" algn="l"/>
                <a:tab pos="2339340" algn="l"/>
              </a:tabLst>
            </a:pPr>
            <a:r>
              <a:rPr kern="12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Progressive</a:t>
            </a:r>
            <a:r>
              <a:rPr lang="en-US" kern="12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ern="12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enhancement is the focus on  delivering</a:t>
            </a:r>
            <a:r>
              <a:rPr lang="en-US" kern="12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ern="12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</a:p>
          <a:p>
            <a:pPr marL="355600" marR="5080" indent="-342900">
              <a:lnSpc>
                <a:spcPct val="102400"/>
              </a:lnSpc>
              <a:spcBef>
                <a:spcPts val="60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kern="12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 jQuery the framework can find the  metadata, interpret it and attach behaviour to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309181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59125" algn="l"/>
              </a:tabLst>
            </a:pPr>
            <a:r>
              <a:rPr sz="2500" spc="-60" dirty="0"/>
              <a:t>Scripts Folder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19200"/>
            <a:ext cx="7287259" cy="104432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 jQuery library</a:t>
            </a:r>
          </a:p>
          <a:p>
            <a:pPr marL="355600" marR="803275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429196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jQuery UI and Validation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 additional  capabilities to the jQuery library</a:t>
            </a: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Vsdoc files help Visual Studio provide better  intellisense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309181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159125" algn="l"/>
              </a:tabLst>
            </a:pPr>
            <a:r>
              <a:rPr sz="2500" spc="-60" dirty="0"/>
              <a:t>Scripts Folder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863090"/>
            <a:ext cx="7705725" cy="81092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320675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4046220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implicit references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 Visual Studio will  use to drive Intellisense is configured under</a:t>
            </a:r>
          </a:p>
          <a:p>
            <a:pPr marL="508634" marR="5080" indent="-105410">
              <a:lnSpc>
                <a:spcPct val="122900"/>
              </a:lnSpc>
              <a:tabLst>
                <a:tab pos="3078480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Tools =&gt; Options =&gt; Javascript =&gt; References  (look for implicit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 group)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309181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59125" algn="l"/>
              </a:tabLst>
            </a:pPr>
            <a:r>
              <a:rPr sz="2500" spc="-60" dirty="0"/>
              <a:t>Scripts Folder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7722234" cy="118500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33655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Modernizr – is a script library that helps build  modern applications by modernizing old  browsers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enables new HTML 5 elements</a:t>
            </a:r>
          </a:p>
          <a:p>
            <a:pPr marL="355600" marR="5080" indent="-342900">
              <a:lnSpc>
                <a:spcPct val="102400"/>
              </a:lnSpc>
              <a:spcBef>
                <a:spcPts val="60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7296150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Knockout provides data binding capabilities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 MVVM design pattern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383476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159125" algn="l"/>
              </a:tabLst>
            </a:pPr>
            <a:r>
              <a:rPr sz="2500" spc="-60" dirty="0"/>
              <a:t>Managing Scripts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0865" y="1295400"/>
            <a:ext cx="7594600" cy="1630702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Scripts.Render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Styles.Render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Where do I place script tags? Inside the</a:t>
            </a:r>
          </a:p>
          <a:p>
            <a:pPr marL="355600">
              <a:lnSpc>
                <a:spcPct val="100000"/>
              </a:lnSpc>
              <a:spcBef>
                <a:spcPts val="80"/>
              </a:spcBef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&lt;head&gt; or at the bottom of a page?</a:t>
            </a:r>
          </a:p>
          <a:p>
            <a:pPr marL="355600" marR="5080" indent="-342900">
              <a:lnSpc>
                <a:spcPct val="102400"/>
              </a:lnSpc>
              <a:spcBef>
                <a:spcPts val="60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Modernizr scripts need to be placed at the top  of the page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301244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59125" algn="l"/>
              </a:tabLst>
            </a:pPr>
            <a:r>
              <a:rPr sz="2500" spc="-60" dirty="0"/>
              <a:t>BundleConfig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1040" y="1447800"/>
            <a:ext cx="7741920" cy="95455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389255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Contains a static method to RegisterBundles  and called on Application start up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Has a call to include files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 can specify one or more files in the bundle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1220"/>
            <a:ext cx="301244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159125" algn="l"/>
              </a:tabLst>
            </a:pPr>
            <a:r>
              <a:rPr sz="2500" spc="-60" dirty="0"/>
              <a:t>BundleConfig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302719"/>
            <a:ext cx="7591425" cy="2210157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2519680" algn="l"/>
                <a:tab pos="6201410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Placeholders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allowed for version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numbers</a:t>
            </a:r>
          </a:p>
          <a:p>
            <a:pPr marL="1700530" marR="868680" indent="-1688464">
              <a:lnSpc>
                <a:spcPct val="122000"/>
              </a:lnSpc>
              <a:spcBef>
                <a:spcPts val="5"/>
              </a:spcBef>
            </a:pPr>
            <a:r>
              <a:rPr sz="1600" b="1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bundles.Add(new ScriptBundle("~/bundles/jquery").Include(  "~/Scripts/jquery-{version}.js"));</a:t>
            </a:r>
          </a:p>
          <a:p>
            <a:pPr marL="355600" marR="416559" indent="-342900">
              <a:lnSpc>
                <a:spcPct val="102400"/>
              </a:lnSpc>
              <a:spcBef>
                <a:spcPts val="60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346392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allows version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upgrade of the included  libraries seamlessly</a:t>
            </a: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 can include wildcards</a:t>
            </a:r>
          </a:p>
          <a:p>
            <a:pPr marL="1700530" marR="544830" indent="-1688464">
              <a:lnSpc>
                <a:spcPct val="120500"/>
              </a:lnSpc>
              <a:spcBef>
                <a:spcPts val="35"/>
              </a:spcBef>
            </a:pPr>
            <a:r>
              <a:rPr sz="1600" b="1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bundles.Add(new ScriptBundle("~/bundles/jqueryval").Include(  "~/Scripts/jquery.unobtrusive*",  "~/Scripts/jquery.validate*"));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3510279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59125" algn="l"/>
              </a:tabLst>
            </a:pPr>
            <a:r>
              <a:rPr sz="2500" spc="-60" dirty="0"/>
              <a:t>Ajax.BeginForm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524000"/>
            <a:ext cx="6580505" cy="10522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230187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Very similar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Html.BeginForm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asynchronous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Useful to update a portion of the screen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6668134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60" dirty="0"/>
              <a:t>AJAX </a:t>
            </a:r>
            <a:r>
              <a:rPr sz="2500" spc="-15" dirty="0"/>
              <a:t>Support in </a:t>
            </a:r>
            <a:r>
              <a:rPr sz="2500" spc="-85" dirty="0"/>
              <a:t>ASP.Net</a:t>
            </a:r>
            <a:r>
              <a:rPr sz="2500" spc="320" dirty="0"/>
              <a:t> </a:t>
            </a:r>
            <a:r>
              <a:rPr sz="2500" spc="25" dirty="0"/>
              <a:t>MVC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274" y="1600200"/>
            <a:ext cx="7257415" cy="84035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Ajax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(Asynchronous </a:t>
            </a: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javascript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XML) 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support </a:t>
            </a:r>
            <a:r>
              <a:rPr sz="1600" spc="-4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built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into </a:t>
            </a:r>
            <a:r>
              <a:rPr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MVC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sz="1600" spc="6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beginning</a:t>
            </a:r>
          </a:p>
          <a:p>
            <a:pPr marL="355600" marR="288925" indent="-342900">
              <a:lnSpc>
                <a:spcPct val="1024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 </a:t>
            </a: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spc="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AJAX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support comes</a:t>
            </a:r>
            <a:r>
              <a:rPr sz="1600" spc="-18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 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opensource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Jquery </a:t>
            </a: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Javascript</a:t>
            </a:r>
            <a:r>
              <a:rPr sz="1600" spc="49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library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388112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159125" algn="l"/>
              </a:tabLst>
            </a:pPr>
            <a:r>
              <a:rPr sz="2500" spc="-60" dirty="0"/>
              <a:t>@Ajax.ActionLink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360" y="1371600"/>
            <a:ext cx="7152640" cy="703397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3531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Creates a hyperlink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like the Hyml.Actionlink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Sends an asynchronous request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197" y="533400"/>
            <a:ext cx="1026794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59125" algn="l"/>
              </a:tabLst>
            </a:pPr>
            <a:r>
              <a:rPr sz="2500" spc="-60" dirty="0"/>
              <a:t>CDN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7475855" cy="938013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 them for faster load times</a:t>
            </a:r>
          </a:p>
          <a:p>
            <a:pPr marL="355600" marR="5080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Microsoft CDN supports all the default scripts  (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http://www.asp.net/ajaxlib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rary/cdn.ashx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147129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60" dirty="0"/>
              <a:t>jQuery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389187"/>
            <a:ext cx="7527925" cy="84401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“Write Less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Do More” is the perfect tagline to  describe jQuery.</a:t>
            </a:r>
          </a:p>
          <a:p>
            <a:pPr marL="355600" marR="18415" indent="-342900">
              <a:lnSpc>
                <a:spcPct val="101299"/>
              </a:lnSpc>
              <a:spcBef>
                <a:spcPts val="71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flexible yet lightweight and supports most  modern day browsers such as IE, Firefox,  Safari, Opera and Chrome.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350964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60" dirty="0"/>
              <a:t>jQuery 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389187"/>
            <a:ext cx="7801609" cy="108715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120014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2480945" algn="l"/>
                <a:tab pos="2615565" algn="l"/>
                <a:tab pos="5083810" algn="l"/>
                <a:tab pos="5924550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jQuery excels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finding, traversing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 manipulating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HTML elements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inside the HTML  document.</a:t>
            </a:r>
          </a:p>
          <a:p>
            <a:pPr marL="355600" marR="5080" indent="-342900">
              <a:lnSpc>
                <a:spcPct val="101200"/>
              </a:lnSpc>
              <a:spcBef>
                <a:spcPts val="71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makes it easy to wire up event handlers,  animate the element and build Ajax interactions  around the element.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351726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60" dirty="0"/>
              <a:t>jQuery 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371600"/>
            <a:ext cx="7797800" cy="938013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4436110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jQuery function is aliased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the $ sign.</a:t>
            </a:r>
          </a:p>
          <a:p>
            <a:pPr marL="355600" marR="5080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 can pass any argument to the function and  the function will deduce what you want to  achieve.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366204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60" dirty="0"/>
              <a:t>jQuery 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447800"/>
            <a:ext cx="7373620" cy="85690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233679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Selectors are strings that you pass to the  jQuery function to select elements from the  DOM</a:t>
            </a: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jQuery selector syntax derives from CSS 3.0  selectors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7627" y="2420899"/>
            <a:ext cx="3672840" cy="848994"/>
          </a:xfrm>
          <a:custGeom>
            <a:avLst/>
            <a:gdLst/>
            <a:ahLst/>
            <a:cxnLst/>
            <a:rect l="l" t="t" r="r" b="b"/>
            <a:pathLst>
              <a:path w="3672840" h="848995">
                <a:moveTo>
                  <a:pt x="0" y="848588"/>
                </a:moveTo>
                <a:lnTo>
                  <a:pt x="3672459" y="848588"/>
                </a:lnTo>
                <a:lnTo>
                  <a:pt x="3672459" y="0"/>
                </a:lnTo>
                <a:lnTo>
                  <a:pt x="0" y="0"/>
                </a:lnTo>
                <a:lnTo>
                  <a:pt x="0" y="848588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860035" y="2420899"/>
            <a:ext cx="3672840" cy="848994"/>
          </a:xfrm>
          <a:custGeom>
            <a:avLst/>
            <a:gdLst/>
            <a:ahLst/>
            <a:cxnLst/>
            <a:rect l="l" t="t" r="r" b="b"/>
            <a:pathLst>
              <a:path w="3672840" h="848995">
                <a:moveTo>
                  <a:pt x="0" y="848588"/>
                </a:moveTo>
                <a:lnTo>
                  <a:pt x="3672459" y="848588"/>
                </a:lnTo>
                <a:lnTo>
                  <a:pt x="3672459" y="0"/>
                </a:lnTo>
                <a:lnTo>
                  <a:pt x="0" y="0"/>
                </a:lnTo>
                <a:lnTo>
                  <a:pt x="0" y="848588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7627" y="3269488"/>
            <a:ext cx="3672840" cy="521970"/>
          </a:xfrm>
          <a:custGeom>
            <a:avLst/>
            <a:gdLst/>
            <a:ahLst/>
            <a:cxnLst/>
            <a:rect l="l" t="t" r="r" b="b"/>
            <a:pathLst>
              <a:path w="3672840" h="521970">
                <a:moveTo>
                  <a:pt x="0" y="521843"/>
                </a:moveTo>
                <a:lnTo>
                  <a:pt x="3672459" y="521843"/>
                </a:lnTo>
                <a:lnTo>
                  <a:pt x="3672459" y="0"/>
                </a:lnTo>
                <a:lnTo>
                  <a:pt x="0" y="0"/>
                </a:lnTo>
                <a:lnTo>
                  <a:pt x="0" y="521843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035" y="3269488"/>
            <a:ext cx="3672840" cy="521970"/>
          </a:xfrm>
          <a:custGeom>
            <a:avLst/>
            <a:gdLst/>
            <a:ahLst/>
            <a:cxnLst/>
            <a:rect l="l" t="t" r="r" b="b"/>
            <a:pathLst>
              <a:path w="3672840" h="521970">
                <a:moveTo>
                  <a:pt x="0" y="521843"/>
                </a:moveTo>
                <a:lnTo>
                  <a:pt x="3672459" y="521843"/>
                </a:lnTo>
                <a:lnTo>
                  <a:pt x="3672459" y="0"/>
                </a:lnTo>
                <a:lnTo>
                  <a:pt x="0" y="0"/>
                </a:lnTo>
                <a:lnTo>
                  <a:pt x="0" y="521843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627" y="3791267"/>
            <a:ext cx="3672840" cy="782955"/>
          </a:xfrm>
          <a:custGeom>
            <a:avLst/>
            <a:gdLst/>
            <a:ahLst/>
            <a:cxnLst/>
            <a:rect l="l" t="t" r="r" b="b"/>
            <a:pathLst>
              <a:path w="3672840" h="782954">
                <a:moveTo>
                  <a:pt x="0" y="782764"/>
                </a:moveTo>
                <a:lnTo>
                  <a:pt x="3672459" y="782764"/>
                </a:lnTo>
                <a:lnTo>
                  <a:pt x="3672459" y="0"/>
                </a:lnTo>
                <a:lnTo>
                  <a:pt x="0" y="0"/>
                </a:lnTo>
                <a:lnTo>
                  <a:pt x="0" y="782764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0035" y="3791267"/>
            <a:ext cx="3672840" cy="782955"/>
          </a:xfrm>
          <a:custGeom>
            <a:avLst/>
            <a:gdLst/>
            <a:ahLst/>
            <a:cxnLst/>
            <a:rect l="l" t="t" r="r" b="b"/>
            <a:pathLst>
              <a:path w="3672840" h="782954">
                <a:moveTo>
                  <a:pt x="0" y="782764"/>
                </a:moveTo>
                <a:lnTo>
                  <a:pt x="3672459" y="782764"/>
                </a:lnTo>
                <a:lnTo>
                  <a:pt x="3672459" y="0"/>
                </a:lnTo>
                <a:lnTo>
                  <a:pt x="0" y="0"/>
                </a:lnTo>
                <a:lnTo>
                  <a:pt x="0" y="782764"/>
                </a:lnTo>
                <a:close/>
              </a:path>
            </a:pathLst>
          </a:custGeom>
          <a:solidFill>
            <a:srgbClr val="EEF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7627" y="4574032"/>
            <a:ext cx="3672840" cy="521970"/>
          </a:xfrm>
          <a:custGeom>
            <a:avLst/>
            <a:gdLst/>
            <a:ahLst/>
            <a:cxnLst/>
            <a:rect l="l" t="t" r="r" b="b"/>
            <a:pathLst>
              <a:path w="3672840" h="521970">
                <a:moveTo>
                  <a:pt x="0" y="521843"/>
                </a:moveTo>
                <a:lnTo>
                  <a:pt x="3672459" y="521843"/>
                </a:lnTo>
                <a:lnTo>
                  <a:pt x="3672459" y="0"/>
                </a:lnTo>
                <a:lnTo>
                  <a:pt x="0" y="0"/>
                </a:lnTo>
                <a:lnTo>
                  <a:pt x="0" y="521843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60035" y="4574032"/>
            <a:ext cx="3672840" cy="521970"/>
          </a:xfrm>
          <a:custGeom>
            <a:avLst/>
            <a:gdLst/>
            <a:ahLst/>
            <a:cxnLst/>
            <a:rect l="l" t="t" r="r" b="b"/>
            <a:pathLst>
              <a:path w="3672840" h="521970">
                <a:moveTo>
                  <a:pt x="0" y="521843"/>
                </a:moveTo>
                <a:lnTo>
                  <a:pt x="3672459" y="521843"/>
                </a:lnTo>
                <a:lnTo>
                  <a:pt x="3672459" y="0"/>
                </a:lnTo>
                <a:lnTo>
                  <a:pt x="0" y="0"/>
                </a:lnTo>
                <a:lnTo>
                  <a:pt x="0" y="521843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7627" y="5095925"/>
            <a:ext cx="3672840" cy="1043940"/>
          </a:xfrm>
          <a:custGeom>
            <a:avLst/>
            <a:gdLst/>
            <a:ahLst/>
            <a:cxnLst/>
            <a:rect l="l" t="t" r="r" b="b"/>
            <a:pathLst>
              <a:path w="3672840" h="1043939">
                <a:moveTo>
                  <a:pt x="0" y="1043685"/>
                </a:moveTo>
                <a:lnTo>
                  <a:pt x="3672459" y="1043685"/>
                </a:lnTo>
                <a:lnTo>
                  <a:pt x="3672459" y="0"/>
                </a:lnTo>
                <a:lnTo>
                  <a:pt x="0" y="0"/>
                </a:lnTo>
                <a:lnTo>
                  <a:pt x="0" y="1043685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0035" y="5095925"/>
            <a:ext cx="3672840" cy="1043940"/>
          </a:xfrm>
          <a:custGeom>
            <a:avLst/>
            <a:gdLst/>
            <a:ahLst/>
            <a:cxnLst/>
            <a:rect l="l" t="t" r="r" b="b"/>
            <a:pathLst>
              <a:path w="3672840" h="1043939">
                <a:moveTo>
                  <a:pt x="0" y="1043685"/>
                </a:moveTo>
                <a:lnTo>
                  <a:pt x="3672459" y="1043685"/>
                </a:lnTo>
                <a:lnTo>
                  <a:pt x="3672459" y="0"/>
                </a:lnTo>
                <a:lnTo>
                  <a:pt x="0" y="0"/>
                </a:lnTo>
                <a:lnTo>
                  <a:pt x="0" y="1043685"/>
                </a:lnTo>
                <a:close/>
              </a:path>
            </a:pathLst>
          </a:custGeom>
          <a:solidFill>
            <a:srgbClr val="EEF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7627" y="6139611"/>
            <a:ext cx="3672840" cy="521970"/>
          </a:xfrm>
          <a:custGeom>
            <a:avLst/>
            <a:gdLst/>
            <a:ahLst/>
            <a:cxnLst/>
            <a:rect l="l" t="t" r="r" b="b"/>
            <a:pathLst>
              <a:path w="3672840" h="521970">
                <a:moveTo>
                  <a:pt x="0" y="521843"/>
                </a:moveTo>
                <a:lnTo>
                  <a:pt x="3672459" y="521843"/>
                </a:lnTo>
                <a:lnTo>
                  <a:pt x="3672459" y="0"/>
                </a:lnTo>
                <a:lnTo>
                  <a:pt x="0" y="0"/>
                </a:lnTo>
                <a:lnTo>
                  <a:pt x="0" y="521843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0035" y="6139611"/>
            <a:ext cx="3672840" cy="521970"/>
          </a:xfrm>
          <a:custGeom>
            <a:avLst/>
            <a:gdLst/>
            <a:ahLst/>
            <a:cxnLst/>
            <a:rect l="l" t="t" r="r" b="b"/>
            <a:pathLst>
              <a:path w="3672840" h="521970">
                <a:moveTo>
                  <a:pt x="0" y="521843"/>
                </a:moveTo>
                <a:lnTo>
                  <a:pt x="3672459" y="521843"/>
                </a:lnTo>
                <a:lnTo>
                  <a:pt x="3672459" y="0"/>
                </a:lnTo>
                <a:lnTo>
                  <a:pt x="0" y="0"/>
                </a:lnTo>
                <a:lnTo>
                  <a:pt x="0" y="521843"/>
                </a:lnTo>
                <a:close/>
              </a:path>
            </a:pathLst>
          </a:custGeom>
          <a:solidFill>
            <a:srgbClr val="DEE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0035" y="2414523"/>
            <a:ext cx="0" cy="4253865"/>
          </a:xfrm>
          <a:custGeom>
            <a:avLst/>
            <a:gdLst/>
            <a:ahLst/>
            <a:cxnLst/>
            <a:rect l="l" t="t" r="r" b="b"/>
            <a:pathLst>
              <a:path h="4253865">
                <a:moveTo>
                  <a:pt x="0" y="0"/>
                </a:moveTo>
                <a:lnTo>
                  <a:pt x="0" y="42532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1277" y="3269488"/>
            <a:ext cx="7357745" cy="0"/>
          </a:xfrm>
          <a:custGeom>
            <a:avLst/>
            <a:gdLst/>
            <a:ahLst/>
            <a:cxnLst/>
            <a:rect l="l" t="t" r="r" b="b"/>
            <a:pathLst>
              <a:path w="7357745">
                <a:moveTo>
                  <a:pt x="0" y="0"/>
                </a:moveTo>
                <a:lnTo>
                  <a:pt x="735756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1277" y="3791330"/>
            <a:ext cx="7357745" cy="0"/>
          </a:xfrm>
          <a:custGeom>
            <a:avLst/>
            <a:gdLst/>
            <a:ahLst/>
            <a:cxnLst/>
            <a:rect l="l" t="t" r="r" b="b"/>
            <a:pathLst>
              <a:path w="7357745">
                <a:moveTo>
                  <a:pt x="0" y="0"/>
                </a:moveTo>
                <a:lnTo>
                  <a:pt x="735756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1277" y="4574032"/>
            <a:ext cx="7357745" cy="0"/>
          </a:xfrm>
          <a:custGeom>
            <a:avLst/>
            <a:gdLst/>
            <a:ahLst/>
            <a:cxnLst/>
            <a:rect l="l" t="t" r="r" b="b"/>
            <a:pathLst>
              <a:path w="7357745">
                <a:moveTo>
                  <a:pt x="0" y="0"/>
                </a:moveTo>
                <a:lnTo>
                  <a:pt x="735756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1277" y="5095875"/>
            <a:ext cx="7357745" cy="0"/>
          </a:xfrm>
          <a:custGeom>
            <a:avLst/>
            <a:gdLst/>
            <a:ahLst/>
            <a:cxnLst/>
            <a:rect l="l" t="t" r="r" b="b"/>
            <a:pathLst>
              <a:path w="7357745">
                <a:moveTo>
                  <a:pt x="0" y="0"/>
                </a:moveTo>
                <a:lnTo>
                  <a:pt x="735756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1277" y="6139611"/>
            <a:ext cx="7357745" cy="0"/>
          </a:xfrm>
          <a:custGeom>
            <a:avLst/>
            <a:gdLst/>
            <a:ahLst/>
            <a:cxnLst/>
            <a:rect l="l" t="t" r="r" b="b"/>
            <a:pathLst>
              <a:path w="7357745">
                <a:moveTo>
                  <a:pt x="0" y="0"/>
                </a:moveTo>
                <a:lnTo>
                  <a:pt x="735756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7627" y="2414523"/>
            <a:ext cx="0" cy="4253865"/>
          </a:xfrm>
          <a:custGeom>
            <a:avLst/>
            <a:gdLst/>
            <a:ahLst/>
            <a:cxnLst/>
            <a:rect l="l" t="t" r="r" b="b"/>
            <a:pathLst>
              <a:path h="4253865">
                <a:moveTo>
                  <a:pt x="0" y="0"/>
                </a:moveTo>
                <a:lnTo>
                  <a:pt x="0" y="42532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2494" y="2414523"/>
            <a:ext cx="0" cy="4253865"/>
          </a:xfrm>
          <a:custGeom>
            <a:avLst/>
            <a:gdLst/>
            <a:ahLst/>
            <a:cxnLst/>
            <a:rect l="l" t="t" r="r" b="b"/>
            <a:pathLst>
              <a:path h="4253865">
                <a:moveTo>
                  <a:pt x="0" y="0"/>
                </a:moveTo>
                <a:lnTo>
                  <a:pt x="0" y="42532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1277" y="2420873"/>
            <a:ext cx="7357745" cy="0"/>
          </a:xfrm>
          <a:custGeom>
            <a:avLst/>
            <a:gdLst/>
            <a:ahLst/>
            <a:cxnLst/>
            <a:rect l="l" t="t" r="r" b="b"/>
            <a:pathLst>
              <a:path w="7357745">
                <a:moveTo>
                  <a:pt x="0" y="0"/>
                </a:moveTo>
                <a:lnTo>
                  <a:pt x="735756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1277" y="6661454"/>
            <a:ext cx="7357745" cy="0"/>
          </a:xfrm>
          <a:custGeom>
            <a:avLst/>
            <a:gdLst/>
            <a:ahLst/>
            <a:cxnLst/>
            <a:rect l="l" t="t" r="r" b="b"/>
            <a:pathLst>
              <a:path w="7357745">
                <a:moveTo>
                  <a:pt x="0" y="0"/>
                </a:moveTo>
                <a:lnTo>
                  <a:pt x="735756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15707" y="2411412"/>
            <a:ext cx="98996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7328" y="2411412"/>
            <a:ext cx="9436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-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5707" y="3261042"/>
            <a:ext cx="118999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$(˝#header˝)</a:t>
            </a:r>
            <a:endParaRPr sz="15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92040" y="3261042"/>
            <a:ext cx="342201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003366"/>
                </a:solidFill>
                <a:latin typeface="Arial"/>
                <a:cs typeface="Arial"/>
              </a:rPr>
              <a:t>Find </a:t>
            </a:r>
            <a:r>
              <a:rPr sz="155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1550" spc="-10" dirty="0">
                <a:solidFill>
                  <a:srgbClr val="003366"/>
                </a:solidFill>
                <a:latin typeface="Arial"/>
                <a:cs typeface="Arial"/>
              </a:rPr>
              <a:t>element </a:t>
            </a:r>
            <a:r>
              <a:rPr sz="1550" spc="10" dirty="0">
                <a:solidFill>
                  <a:srgbClr val="003366"/>
                </a:solidFill>
                <a:latin typeface="Arial"/>
                <a:cs typeface="Arial"/>
              </a:rPr>
              <a:t>with </a:t>
            </a:r>
            <a:r>
              <a:rPr sz="1550" spc="25" dirty="0">
                <a:solidFill>
                  <a:srgbClr val="003366"/>
                </a:solidFill>
                <a:latin typeface="Arial"/>
                <a:cs typeface="Arial"/>
              </a:rPr>
              <a:t>an </a:t>
            </a:r>
            <a:r>
              <a:rPr sz="1550" spc="20" dirty="0">
                <a:solidFill>
                  <a:srgbClr val="003366"/>
                </a:solidFill>
                <a:latin typeface="Arial"/>
                <a:cs typeface="Arial"/>
              </a:rPr>
              <a:t>id of</a:t>
            </a:r>
            <a:r>
              <a:rPr sz="155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003366"/>
                </a:solidFill>
                <a:latin typeface="Arial"/>
                <a:cs typeface="Arial"/>
              </a:rPr>
              <a:t>header˝</a:t>
            </a:r>
            <a:endParaRPr sz="15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15707" y="3783647"/>
            <a:ext cx="153289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$(˝.editor-label˝)</a:t>
            </a:r>
            <a:endParaRPr sz="1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92040" y="3766502"/>
            <a:ext cx="3449320" cy="5410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550" spc="5" dirty="0">
                <a:solidFill>
                  <a:srgbClr val="003366"/>
                </a:solidFill>
                <a:latin typeface="Arial"/>
                <a:cs typeface="Arial"/>
              </a:rPr>
              <a:t>Find </a:t>
            </a:r>
            <a:r>
              <a:rPr sz="1550" spc="-5" dirty="0">
                <a:solidFill>
                  <a:srgbClr val="003366"/>
                </a:solidFill>
                <a:latin typeface="Arial"/>
                <a:cs typeface="Arial"/>
              </a:rPr>
              <a:t>all </a:t>
            </a:r>
            <a:r>
              <a:rPr sz="1550" spc="-10" dirty="0">
                <a:solidFill>
                  <a:srgbClr val="003366"/>
                </a:solidFill>
                <a:latin typeface="Arial"/>
                <a:cs typeface="Arial"/>
              </a:rPr>
              <a:t>elements </a:t>
            </a:r>
            <a:r>
              <a:rPr sz="1550" spc="10" dirty="0">
                <a:solidFill>
                  <a:srgbClr val="003366"/>
                </a:solidFill>
                <a:latin typeface="Arial"/>
                <a:cs typeface="Arial"/>
              </a:rPr>
              <a:t>with </a:t>
            </a:r>
            <a:r>
              <a:rPr sz="1550" spc="15" dirty="0">
                <a:solidFill>
                  <a:srgbClr val="003366"/>
                </a:solidFill>
                <a:latin typeface="Arial"/>
                <a:cs typeface="Arial"/>
              </a:rPr>
              <a:t>a class </a:t>
            </a:r>
            <a:r>
              <a:rPr sz="1550" spc="-25" dirty="0">
                <a:solidFill>
                  <a:srgbClr val="003366"/>
                </a:solidFill>
                <a:latin typeface="Arial"/>
                <a:cs typeface="Arial"/>
              </a:rPr>
              <a:t>name</a:t>
            </a:r>
            <a:r>
              <a:rPr sz="1550" spc="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spc="20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550" dirty="0">
                <a:solidFill>
                  <a:srgbClr val="003366"/>
                </a:solidFill>
                <a:latin typeface="Arial"/>
                <a:cs typeface="Arial"/>
              </a:rPr>
              <a:t>˝.editor-label˝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15707" y="4567618"/>
            <a:ext cx="70294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$(˝div˝)</a:t>
            </a:r>
            <a:endParaRPr sz="15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92040" y="4567618"/>
            <a:ext cx="208597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003366"/>
                </a:solidFill>
                <a:latin typeface="Arial"/>
                <a:cs typeface="Arial"/>
              </a:rPr>
              <a:t>Find </a:t>
            </a:r>
            <a:r>
              <a:rPr sz="1550" spc="-5" dirty="0">
                <a:solidFill>
                  <a:srgbClr val="003366"/>
                </a:solidFill>
                <a:latin typeface="Arial"/>
                <a:cs typeface="Arial"/>
              </a:rPr>
              <a:t>all </a:t>
            </a:r>
            <a:r>
              <a:rPr sz="1550" spc="5" dirty="0">
                <a:solidFill>
                  <a:srgbClr val="003366"/>
                </a:solidFill>
                <a:latin typeface="Arial"/>
                <a:cs typeface="Arial"/>
              </a:rPr>
              <a:t>&lt;div&gt;</a:t>
            </a:r>
            <a:r>
              <a:rPr sz="1550" spc="1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003366"/>
                </a:solidFill>
                <a:latin typeface="Arial"/>
                <a:cs typeface="Arial"/>
              </a:rPr>
              <a:t>elements</a:t>
            </a:r>
            <a:endParaRPr sz="15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15707" y="5090096"/>
            <a:ext cx="154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5" dirty="0">
                <a:solidFill>
                  <a:srgbClr val="FFFFFF"/>
                </a:solidFill>
                <a:latin typeface="Arial"/>
                <a:cs typeface="Arial"/>
              </a:rPr>
              <a:t>$(˝#header</a:t>
            </a:r>
            <a:r>
              <a:rPr sz="15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div˝)</a:t>
            </a:r>
            <a:endParaRPr sz="1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92040" y="5072951"/>
            <a:ext cx="3437890" cy="798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003366"/>
                </a:solidFill>
                <a:latin typeface="Arial"/>
                <a:cs typeface="Arial"/>
              </a:rPr>
              <a:t>Find </a:t>
            </a:r>
            <a:r>
              <a:rPr sz="1550" spc="-5" dirty="0">
                <a:solidFill>
                  <a:srgbClr val="003366"/>
                </a:solidFill>
                <a:latin typeface="Arial"/>
                <a:cs typeface="Arial"/>
              </a:rPr>
              <a:t>all </a:t>
            </a:r>
            <a:r>
              <a:rPr sz="1550" spc="5" dirty="0">
                <a:solidFill>
                  <a:srgbClr val="003366"/>
                </a:solidFill>
                <a:latin typeface="Arial"/>
                <a:cs typeface="Arial"/>
              </a:rPr>
              <a:t>&lt;div&gt; </a:t>
            </a:r>
            <a:r>
              <a:rPr sz="1550" spc="-10" dirty="0">
                <a:solidFill>
                  <a:srgbClr val="003366"/>
                </a:solidFill>
                <a:latin typeface="Arial"/>
                <a:cs typeface="Arial"/>
              </a:rPr>
              <a:t>elements </a:t>
            </a:r>
            <a:r>
              <a:rPr sz="1550" dirty="0">
                <a:solidFill>
                  <a:srgbClr val="003366"/>
                </a:solidFill>
                <a:latin typeface="Arial"/>
                <a:cs typeface="Arial"/>
              </a:rPr>
              <a:t>that </a:t>
            </a:r>
            <a:r>
              <a:rPr sz="1550" spc="15" dirty="0">
                <a:solidFill>
                  <a:srgbClr val="003366"/>
                </a:solidFill>
                <a:latin typeface="Arial"/>
                <a:cs typeface="Arial"/>
              </a:rPr>
              <a:t>are  </a:t>
            </a:r>
            <a:r>
              <a:rPr sz="1550" spc="5" dirty="0">
                <a:solidFill>
                  <a:srgbClr val="003366"/>
                </a:solidFill>
                <a:latin typeface="Arial"/>
                <a:cs typeface="Arial"/>
              </a:rPr>
              <a:t>descendants </a:t>
            </a:r>
            <a:r>
              <a:rPr sz="1550" spc="2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155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1550" spc="-10" dirty="0">
                <a:solidFill>
                  <a:srgbClr val="003366"/>
                </a:solidFill>
                <a:latin typeface="Arial"/>
                <a:cs typeface="Arial"/>
              </a:rPr>
              <a:t>element </a:t>
            </a:r>
            <a:r>
              <a:rPr sz="1550" spc="10" dirty="0">
                <a:solidFill>
                  <a:srgbClr val="003366"/>
                </a:solidFill>
                <a:latin typeface="Arial"/>
                <a:cs typeface="Arial"/>
              </a:rPr>
              <a:t>with </a:t>
            </a:r>
            <a:r>
              <a:rPr sz="1550" spc="25" dirty="0">
                <a:solidFill>
                  <a:srgbClr val="003366"/>
                </a:solidFill>
                <a:latin typeface="Arial"/>
                <a:cs typeface="Arial"/>
              </a:rPr>
              <a:t>an </a:t>
            </a:r>
            <a:r>
              <a:rPr sz="1550" spc="20" dirty="0">
                <a:solidFill>
                  <a:srgbClr val="003366"/>
                </a:solidFill>
                <a:latin typeface="Arial"/>
                <a:cs typeface="Arial"/>
              </a:rPr>
              <a:t>id  of </a:t>
            </a:r>
            <a:r>
              <a:rPr sz="1550" spc="5" dirty="0">
                <a:solidFill>
                  <a:srgbClr val="003366"/>
                </a:solidFill>
                <a:latin typeface="Arial"/>
                <a:cs typeface="Arial"/>
              </a:rPr>
              <a:t>˝header˝</a:t>
            </a:r>
            <a:endParaRPr sz="15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15707" y="6135687"/>
            <a:ext cx="106553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(˝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1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˝)</a:t>
            </a:r>
            <a:endParaRPr sz="15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92040" y="6135687"/>
            <a:ext cx="314198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003366"/>
                </a:solidFill>
                <a:latin typeface="Arial"/>
                <a:cs typeface="Arial"/>
              </a:rPr>
              <a:t>Find evenly </a:t>
            </a:r>
            <a:r>
              <a:rPr sz="1550" spc="-20" dirty="0">
                <a:solidFill>
                  <a:srgbClr val="003366"/>
                </a:solidFill>
                <a:latin typeface="Arial"/>
                <a:cs typeface="Arial"/>
              </a:rPr>
              <a:t>numbered </a:t>
            </a:r>
            <a:r>
              <a:rPr sz="1550" spc="5" dirty="0">
                <a:solidFill>
                  <a:srgbClr val="003366"/>
                </a:solidFill>
                <a:latin typeface="Arial"/>
                <a:cs typeface="Arial"/>
              </a:rPr>
              <a:t>anchor</a:t>
            </a:r>
            <a:r>
              <a:rPr sz="1550" spc="1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003366"/>
                </a:solidFill>
                <a:latin typeface="Arial"/>
                <a:cs typeface="Arial"/>
              </a:rPr>
              <a:t>tags</a:t>
            </a:r>
            <a:endParaRPr sz="155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74674" y="456883"/>
            <a:ext cx="366204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60" dirty="0"/>
              <a:t>jQuery Selectors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372745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60" dirty="0"/>
              <a:t>Method 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258" y="1295400"/>
            <a:ext cx="7563484" cy="2607124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$("a").mouseover(function () {</a:t>
            </a:r>
          </a:p>
          <a:p>
            <a:pPr marL="1843405">
              <a:lnSpc>
                <a:spcPct val="100000"/>
              </a:lnSpc>
              <a:spcBef>
                <a:spcPts val="455"/>
              </a:spcBef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$(this).addClass("highlight");</a:t>
            </a:r>
          </a:p>
          <a:p>
            <a:pPr marL="1843405">
              <a:lnSpc>
                <a:spcPct val="100000"/>
              </a:lnSpc>
              <a:spcBef>
                <a:spcPts val="530"/>
              </a:spcBef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}).mouseout(function () {</a:t>
            </a:r>
          </a:p>
          <a:p>
            <a:pPr marL="1843405">
              <a:lnSpc>
                <a:spcPct val="100000"/>
              </a:lnSpc>
              <a:spcBef>
                <a:spcPts val="450"/>
              </a:spcBef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$(this).removeClass("highlight");</a:t>
            </a:r>
          </a:p>
          <a:p>
            <a:pPr marL="1843405">
              <a:lnSpc>
                <a:spcPct val="100000"/>
              </a:lnSpc>
              <a:spcBef>
                <a:spcPts val="530"/>
              </a:spcBef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spc="2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590550" indent="-342900">
              <a:lnSpc>
                <a:spcPct val="100000"/>
              </a:lnSpc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jQuery methods invoked on a wrapped set return the same  wrapped set</a:t>
            </a:r>
          </a:p>
          <a:p>
            <a:pPr marL="355600" marR="5080" indent="-342900">
              <a:lnSpc>
                <a:spcPct val="100000"/>
              </a:lnSpc>
              <a:spcBef>
                <a:spcPts val="53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Methods can again be invoked on the returned wrapped set and  this is called method chaining.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514731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60" dirty="0"/>
              <a:t>Sample jQuery 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447800"/>
            <a:ext cx="7628890" cy="312008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spcBef>
                <a:spcPts val="5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$(function () {</a:t>
            </a:r>
          </a:p>
          <a:p>
            <a:pPr marL="355600" indent="-342900">
              <a:spcBef>
                <a:spcPts val="4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$("#album-list img").mouseover(function () {</a:t>
            </a:r>
          </a:p>
          <a:p>
            <a:pPr marL="355600" indent="-342900">
              <a:spcBef>
                <a:spcPts val="39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$(this).animate({ height: '+=25', width: '+=25' })</a:t>
            </a:r>
          </a:p>
          <a:p>
            <a:pPr marL="355600" indent="-342900">
              <a:spcBef>
                <a:spcPts val="4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.animate({ height: '-=25', width: '-=25' });</a:t>
            </a:r>
          </a:p>
          <a:p>
            <a:pPr marL="355600" marR="1886585" indent="-342900">
              <a:spcBef>
                <a:spcPts val="4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});</a:t>
            </a:r>
          </a:p>
          <a:p>
            <a:pPr marL="355600" indent="-342900">
              <a:spcBef>
                <a:spcPts val="39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});</a:t>
            </a:r>
          </a:p>
          <a:p>
            <a:pPr marL="355600" marR="2916555" indent="-342900">
              <a:spcBef>
                <a:spcPts val="8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first line $(function ()	invokes the function  "#album-list img“ is the selector</a:t>
            </a:r>
          </a:p>
          <a:p>
            <a:pPr marL="355600" indent="-342900">
              <a:spcBef>
                <a:spcPts val="1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endParaRPr sz="1600" spc="2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spcBef>
                <a:spcPts val="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Passing the function as the first parameter assumes that you are</a:t>
            </a:r>
          </a:p>
          <a:p>
            <a:pPr marL="355600" marR="1855470" indent="-342900"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providing the function after the DOM loading.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LTI PPT Template</Template>
  <TotalTime>109</TotalTime>
  <Words>790</Words>
  <Application>Microsoft Office PowerPoint</Application>
  <PresentationFormat>On-screen Show (4:3)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STKaiti</vt:lpstr>
      <vt:lpstr>Arial</vt:lpstr>
      <vt:lpstr>Calibri</vt:lpstr>
      <vt:lpstr>Calibri Light</vt:lpstr>
      <vt:lpstr>Geneva</vt:lpstr>
      <vt:lpstr>Symbol</vt:lpstr>
      <vt:lpstr>Wingdings</vt:lpstr>
      <vt:lpstr>ヒラギノ角ゴ Pro W3</vt:lpstr>
      <vt:lpstr>L&amp;T Infotech</vt:lpstr>
      <vt:lpstr>Custom Design</vt:lpstr>
      <vt:lpstr>AJAX and ASP.Net MVC</vt:lpstr>
      <vt:lpstr>AJAX Support in ASP.Net MVC</vt:lpstr>
      <vt:lpstr>jQuery</vt:lpstr>
      <vt:lpstr>jQuery Features</vt:lpstr>
      <vt:lpstr>jQuery Function</vt:lpstr>
      <vt:lpstr>jQuery Selectors</vt:lpstr>
      <vt:lpstr>jQuery Selectors</vt:lpstr>
      <vt:lpstr>Method Chaining</vt:lpstr>
      <vt:lpstr>Sample jQuery function</vt:lpstr>
      <vt:lpstr>references.js</vt:lpstr>
      <vt:lpstr>Unobtrusive Javascript</vt:lpstr>
      <vt:lpstr>ASP.Net MVC – Unobtrusive</vt:lpstr>
      <vt:lpstr>Scripts Folder</vt:lpstr>
      <vt:lpstr>Scripts Folder</vt:lpstr>
      <vt:lpstr>Scripts Folder</vt:lpstr>
      <vt:lpstr>Managing Scripts</vt:lpstr>
      <vt:lpstr>BundleConfig</vt:lpstr>
      <vt:lpstr>BundleConfig</vt:lpstr>
      <vt:lpstr>Ajax.BeginForm</vt:lpstr>
      <vt:lpstr>@Ajax.ActionLink</vt:lpstr>
      <vt:lpstr>CDN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Suruthi Mahadevan</cp:lastModifiedBy>
  <cp:revision>8</cp:revision>
  <dcterms:created xsi:type="dcterms:W3CDTF">2018-03-13T04:49:20Z</dcterms:created>
  <dcterms:modified xsi:type="dcterms:W3CDTF">2018-09-22T09:30:58Z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2018-03-13T00:00:00Z</vt:filetime>
  </property>
</Properties>
</file>