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6" r:id="rId2"/>
  </p:sldMasterIdLst>
  <p:sldIdLst>
    <p:sldId id="261" r:id="rId3"/>
    <p:sldId id="257" r:id="rId4"/>
    <p:sldId id="258" r:id="rId5"/>
    <p:sldId id="259" r:id="rId6"/>
    <p:sldId id="260" r:id="rId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4306924"/>
            <a:ext cx="5556738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650" y="6082521"/>
            <a:ext cx="1369306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47" y="356634"/>
            <a:ext cx="689056" cy="680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5" y="356633"/>
            <a:ext cx="864729" cy="8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3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8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1253630"/>
            <a:ext cx="8615227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320570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908007"/>
            <a:ext cx="7964402" cy="251364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438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187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296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05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622" y="159498"/>
            <a:ext cx="5678488" cy="242374"/>
          </a:xfrm>
        </p:spPr>
        <p:txBody>
          <a:bodyPr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1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101" y="76201"/>
            <a:ext cx="5657851" cy="384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98970" y="1371601"/>
            <a:ext cx="3946525" cy="223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398970" y="3759202"/>
            <a:ext cx="3946525" cy="223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98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1" y="76201"/>
            <a:ext cx="5721351" cy="3847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70" y="1371602"/>
            <a:ext cx="3946525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85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4925" y="6616700"/>
            <a:ext cx="3951288" cy="1968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03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90" y="974760"/>
            <a:ext cx="8615227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320570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4976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32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5" y="2381049"/>
            <a:ext cx="2191771" cy="209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2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3126800"/>
            <a:ext cx="5561624" cy="415498"/>
          </a:xfrm>
        </p:spPr>
        <p:txBody>
          <a:bodyPr/>
          <a:lstStyle/>
          <a:p>
            <a:r>
              <a:rPr lang="en-US" spc="25" dirty="0">
                <a:solidFill>
                  <a:srgbClr val="003366"/>
                </a:solidFill>
              </a:rPr>
              <a:t>MVC </a:t>
            </a:r>
            <a:r>
              <a:rPr lang="en-US" dirty="0">
                <a:solidFill>
                  <a:srgbClr val="003366"/>
                </a:solidFill>
              </a:rPr>
              <a:t>Project</a:t>
            </a:r>
            <a:r>
              <a:rPr lang="en-US" spc="-215" dirty="0">
                <a:solidFill>
                  <a:srgbClr val="003366"/>
                </a:solidFill>
              </a:rPr>
              <a:t> </a:t>
            </a:r>
            <a:r>
              <a:rPr lang="en-US" spc="-10" dirty="0">
                <a:solidFill>
                  <a:srgbClr val="003366"/>
                </a:solidFill>
              </a:rPr>
              <a:t>Layout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636" y="446576"/>
            <a:ext cx="587375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dirty="0"/>
              <a:t>Default </a:t>
            </a:r>
            <a:r>
              <a:rPr sz="2500" spc="5" dirty="0"/>
              <a:t>Directory</a:t>
            </a:r>
            <a:r>
              <a:rPr sz="2500" spc="-160" dirty="0"/>
              <a:t> </a:t>
            </a:r>
            <a:r>
              <a:rPr sz="2500" dirty="0"/>
              <a:t>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1043609" y="2458211"/>
            <a:ext cx="3780790" cy="212090"/>
          </a:xfrm>
          <a:custGeom>
            <a:avLst/>
            <a:gdLst/>
            <a:ahLst/>
            <a:cxnLst/>
            <a:rect l="l" t="t" r="r" b="b"/>
            <a:pathLst>
              <a:path w="3780790" h="212089">
                <a:moveTo>
                  <a:pt x="0" y="211962"/>
                </a:moveTo>
                <a:lnTo>
                  <a:pt x="3780409" y="211962"/>
                </a:lnTo>
                <a:lnTo>
                  <a:pt x="3780409" y="0"/>
                </a:lnTo>
                <a:lnTo>
                  <a:pt x="0" y="0"/>
                </a:lnTo>
                <a:lnTo>
                  <a:pt x="0" y="211962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3967" y="2458211"/>
            <a:ext cx="3780790" cy="212090"/>
          </a:xfrm>
          <a:custGeom>
            <a:avLst/>
            <a:gdLst/>
            <a:ahLst/>
            <a:cxnLst/>
            <a:rect l="l" t="t" r="r" b="b"/>
            <a:pathLst>
              <a:path w="3780790" h="212089">
                <a:moveTo>
                  <a:pt x="0" y="211962"/>
                </a:moveTo>
                <a:lnTo>
                  <a:pt x="3780409" y="211962"/>
                </a:lnTo>
                <a:lnTo>
                  <a:pt x="3780409" y="0"/>
                </a:lnTo>
                <a:lnTo>
                  <a:pt x="0" y="0"/>
                </a:lnTo>
                <a:lnTo>
                  <a:pt x="0" y="211962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3609" y="2670136"/>
            <a:ext cx="3780790" cy="829944"/>
          </a:xfrm>
          <a:custGeom>
            <a:avLst/>
            <a:gdLst/>
            <a:ahLst/>
            <a:cxnLst/>
            <a:rect l="l" t="t" r="r" b="b"/>
            <a:pathLst>
              <a:path w="3780790" h="829945">
                <a:moveTo>
                  <a:pt x="0" y="829729"/>
                </a:moveTo>
                <a:lnTo>
                  <a:pt x="3780409" y="829729"/>
                </a:lnTo>
                <a:lnTo>
                  <a:pt x="3780409" y="0"/>
                </a:lnTo>
                <a:lnTo>
                  <a:pt x="0" y="0"/>
                </a:lnTo>
                <a:lnTo>
                  <a:pt x="0" y="829729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3967" y="2670136"/>
            <a:ext cx="3780790" cy="829944"/>
          </a:xfrm>
          <a:custGeom>
            <a:avLst/>
            <a:gdLst/>
            <a:ahLst/>
            <a:cxnLst/>
            <a:rect l="l" t="t" r="r" b="b"/>
            <a:pathLst>
              <a:path w="3780790" h="829945">
                <a:moveTo>
                  <a:pt x="0" y="829729"/>
                </a:moveTo>
                <a:lnTo>
                  <a:pt x="3780409" y="829729"/>
                </a:lnTo>
                <a:lnTo>
                  <a:pt x="3780409" y="0"/>
                </a:lnTo>
                <a:lnTo>
                  <a:pt x="0" y="0"/>
                </a:lnTo>
                <a:lnTo>
                  <a:pt x="0" y="829729"/>
                </a:lnTo>
                <a:close/>
              </a:path>
            </a:pathLst>
          </a:custGeom>
          <a:solidFill>
            <a:srgbClr val="DEEB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3609" y="3499954"/>
            <a:ext cx="3780790" cy="829944"/>
          </a:xfrm>
          <a:custGeom>
            <a:avLst/>
            <a:gdLst/>
            <a:ahLst/>
            <a:cxnLst/>
            <a:rect l="l" t="t" r="r" b="b"/>
            <a:pathLst>
              <a:path w="3780790" h="829945">
                <a:moveTo>
                  <a:pt x="0" y="829729"/>
                </a:moveTo>
                <a:lnTo>
                  <a:pt x="3780409" y="829729"/>
                </a:lnTo>
                <a:lnTo>
                  <a:pt x="3780409" y="0"/>
                </a:lnTo>
                <a:lnTo>
                  <a:pt x="0" y="0"/>
                </a:lnTo>
                <a:lnTo>
                  <a:pt x="0" y="829729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23967" y="3499954"/>
            <a:ext cx="3780790" cy="829944"/>
          </a:xfrm>
          <a:custGeom>
            <a:avLst/>
            <a:gdLst/>
            <a:ahLst/>
            <a:cxnLst/>
            <a:rect l="l" t="t" r="r" b="b"/>
            <a:pathLst>
              <a:path w="3780790" h="829945">
                <a:moveTo>
                  <a:pt x="0" y="829729"/>
                </a:moveTo>
                <a:lnTo>
                  <a:pt x="3780409" y="829729"/>
                </a:lnTo>
                <a:lnTo>
                  <a:pt x="3780409" y="0"/>
                </a:lnTo>
                <a:lnTo>
                  <a:pt x="0" y="0"/>
                </a:lnTo>
                <a:lnTo>
                  <a:pt x="0" y="829729"/>
                </a:lnTo>
                <a:close/>
              </a:path>
            </a:pathLst>
          </a:custGeom>
          <a:solidFill>
            <a:srgbClr val="EEF6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3609" y="4329595"/>
            <a:ext cx="3780790" cy="1037590"/>
          </a:xfrm>
          <a:custGeom>
            <a:avLst/>
            <a:gdLst/>
            <a:ahLst/>
            <a:cxnLst/>
            <a:rect l="l" t="t" r="r" b="b"/>
            <a:pathLst>
              <a:path w="3780790" h="1037589">
                <a:moveTo>
                  <a:pt x="0" y="1037170"/>
                </a:moveTo>
                <a:lnTo>
                  <a:pt x="3780409" y="1037170"/>
                </a:lnTo>
                <a:lnTo>
                  <a:pt x="3780409" y="0"/>
                </a:lnTo>
                <a:lnTo>
                  <a:pt x="0" y="0"/>
                </a:lnTo>
                <a:lnTo>
                  <a:pt x="0" y="1037170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23967" y="4329595"/>
            <a:ext cx="3780790" cy="1037590"/>
          </a:xfrm>
          <a:custGeom>
            <a:avLst/>
            <a:gdLst/>
            <a:ahLst/>
            <a:cxnLst/>
            <a:rect l="l" t="t" r="r" b="b"/>
            <a:pathLst>
              <a:path w="3780790" h="1037589">
                <a:moveTo>
                  <a:pt x="0" y="1037170"/>
                </a:moveTo>
                <a:lnTo>
                  <a:pt x="3780409" y="1037170"/>
                </a:lnTo>
                <a:lnTo>
                  <a:pt x="3780409" y="0"/>
                </a:lnTo>
                <a:lnTo>
                  <a:pt x="0" y="0"/>
                </a:lnTo>
                <a:lnTo>
                  <a:pt x="0" y="1037170"/>
                </a:lnTo>
                <a:close/>
              </a:path>
            </a:pathLst>
          </a:custGeom>
          <a:solidFill>
            <a:srgbClr val="DEEB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3609" y="5366816"/>
            <a:ext cx="3780790" cy="424180"/>
          </a:xfrm>
          <a:custGeom>
            <a:avLst/>
            <a:gdLst/>
            <a:ahLst/>
            <a:cxnLst/>
            <a:rect l="l" t="t" r="r" b="b"/>
            <a:pathLst>
              <a:path w="3780790" h="424179">
                <a:moveTo>
                  <a:pt x="0" y="423925"/>
                </a:moveTo>
                <a:lnTo>
                  <a:pt x="3780409" y="423925"/>
                </a:lnTo>
                <a:lnTo>
                  <a:pt x="3780409" y="0"/>
                </a:lnTo>
                <a:lnTo>
                  <a:pt x="0" y="0"/>
                </a:lnTo>
                <a:lnTo>
                  <a:pt x="0" y="423925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23967" y="5366816"/>
            <a:ext cx="3780790" cy="424180"/>
          </a:xfrm>
          <a:custGeom>
            <a:avLst/>
            <a:gdLst/>
            <a:ahLst/>
            <a:cxnLst/>
            <a:rect l="l" t="t" r="r" b="b"/>
            <a:pathLst>
              <a:path w="3780790" h="424179">
                <a:moveTo>
                  <a:pt x="0" y="423925"/>
                </a:moveTo>
                <a:lnTo>
                  <a:pt x="3780409" y="423925"/>
                </a:lnTo>
                <a:lnTo>
                  <a:pt x="3780409" y="0"/>
                </a:lnTo>
                <a:lnTo>
                  <a:pt x="0" y="0"/>
                </a:lnTo>
                <a:lnTo>
                  <a:pt x="0" y="423925"/>
                </a:lnTo>
                <a:close/>
              </a:path>
            </a:pathLst>
          </a:custGeom>
          <a:solidFill>
            <a:srgbClr val="EEF6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3609" y="5790730"/>
            <a:ext cx="3780790" cy="415290"/>
          </a:xfrm>
          <a:custGeom>
            <a:avLst/>
            <a:gdLst/>
            <a:ahLst/>
            <a:cxnLst/>
            <a:rect l="l" t="t" r="r" b="b"/>
            <a:pathLst>
              <a:path w="3780790" h="415289">
                <a:moveTo>
                  <a:pt x="0" y="414870"/>
                </a:moveTo>
                <a:lnTo>
                  <a:pt x="3780409" y="414870"/>
                </a:lnTo>
                <a:lnTo>
                  <a:pt x="3780409" y="0"/>
                </a:lnTo>
                <a:lnTo>
                  <a:pt x="0" y="0"/>
                </a:lnTo>
                <a:lnTo>
                  <a:pt x="0" y="414870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23967" y="5790730"/>
            <a:ext cx="3780790" cy="415290"/>
          </a:xfrm>
          <a:custGeom>
            <a:avLst/>
            <a:gdLst/>
            <a:ahLst/>
            <a:cxnLst/>
            <a:rect l="l" t="t" r="r" b="b"/>
            <a:pathLst>
              <a:path w="3780790" h="415289">
                <a:moveTo>
                  <a:pt x="0" y="414870"/>
                </a:moveTo>
                <a:lnTo>
                  <a:pt x="3780409" y="414870"/>
                </a:lnTo>
                <a:lnTo>
                  <a:pt x="3780409" y="0"/>
                </a:lnTo>
                <a:lnTo>
                  <a:pt x="0" y="0"/>
                </a:lnTo>
                <a:lnTo>
                  <a:pt x="0" y="414870"/>
                </a:lnTo>
                <a:close/>
              </a:path>
            </a:pathLst>
          </a:custGeom>
          <a:solidFill>
            <a:srgbClr val="DEEB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23967" y="2451861"/>
            <a:ext cx="0" cy="3760470"/>
          </a:xfrm>
          <a:custGeom>
            <a:avLst/>
            <a:gdLst/>
            <a:ahLst/>
            <a:cxnLst/>
            <a:rect l="l" t="t" r="r" b="b"/>
            <a:pathLst>
              <a:path h="3760470">
                <a:moveTo>
                  <a:pt x="0" y="0"/>
                </a:moveTo>
                <a:lnTo>
                  <a:pt x="0" y="376008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7259" y="2670175"/>
            <a:ext cx="7573645" cy="0"/>
          </a:xfrm>
          <a:custGeom>
            <a:avLst/>
            <a:gdLst/>
            <a:ahLst/>
            <a:cxnLst/>
            <a:rect l="l" t="t" r="r" b="b"/>
            <a:pathLst>
              <a:path w="7573645">
                <a:moveTo>
                  <a:pt x="0" y="0"/>
                </a:moveTo>
                <a:lnTo>
                  <a:pt x="7573594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7259" y="3499865"/>
            <a:ext cx="7573645" cy="0"/>
          </a:xfrm>
          <a:custGeom>
            <a:avLst/>
            <a:gdLst/>
            <a:ahLst/>
            <a:cxnLst/>
            <a:rect l="l" t="t" r="r" b="b"/>
            <a:pathLst>
              <a:path w="7573645">
                <a:moveTo>
                  <a:pt x="0" y="0"/>
                </a:moveTo>
                <a:lnTo>
                  <a:pt x="757359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7259" y="4329684"/>
            <a:ext cx="7573645" cy="0"/>
          </a:xfrm>
          <a:custGeom>
            <a:avLst/>
            <a:gdLst/>
            <a:ahLst/>
            <a:cxnLst/>
            <a:rect l="l" t="t" r="r" b="b"/>
            <a:pathLst>
              <a:path w="7573645">
                <a:moveTo>
                  <a:pt x="0" y="0"/>
                </a:moveTo>
                <a:lnTo>
                  <a:pt x="757359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7259" y="5366765"/>
            <a:ext cx="7573645" cy="0"/>
          </a:xfrm>
          <a:custGeom>
            <a:avLst/>
            <a:gdLst/>
            <a:ahLst/>
            <a:cxnLst/>
            <a:rect l="l" t="t" r="r" b="b"/>
            <a:pathLst>
              <a:path w="7573645">
                <a:moveTo>
                  <a:pt x="0" y="0"/>
                </a:moveTo>
                <a:lnTo>
                  <a:pt x="757359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37259" y="5790742"/>
            <a:ext cx="7573645" cy="0"/>
          </a:xfrm>
          <a:custGeom>
            <a:avLst/>
            <a:gdLst/>
            <a:ahLst/>
            <a:cxnLst/>
            <a:rect l="l" t="t" r="r" b="b"/>
            <a:pathLst>
              <a:path w="7573645">
                <a:moveTo>
                  <a:pt x="0" y="0"/>
                </a:moveTo>
                <a:lnTo>
                  <a:pt x="757359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43609" y="2451861"/>
            <a:ext cx="0" cy="3760470"/>
          </a:xfrm>
          <a:custGeom>
            <a:avLst/>
            <a:gdLst/>
            <a:ahLst/>
            <a:cxnLst/>
            <a:rect l="l" t="t" r="r" b="b"/>
            <a:pathLst>
              <a:path h="3760470">
                <a:moveTo>
                  <a:pt x="0" y="0"/>
                </a:moveTo>
                <a:lnTo>
                  <a:pt x="0" y="376008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04504" y="2451861"/>
            <a:ext cx="0" cy="3760470"/>
          </a:xfrm>
          <a:custGeom>
            <a:avLst/>
            <a:gdLst/>
            <a:ahLst/>
            <a:cxnLst/>
            <a:rect l="l" t="t" r="r" b="b"/>
            <a:pathLst>
              <a:path h="3760470">
                <a:moveTo>
                  <a:pt x="0" y="0"/>
                </a:moveTo>
                <a:lnTo>
                  <a:pt x="0" y="376008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7259" y="2458211"/>
            <a:ext cx="7573645" cy="0"/>
          </a:xfrm>
          <a:custGeom>
            <a:avLst/>
            <a:gdLst/>
            <a:ahLst/>
            <a:cxnLst/>
            <a:rect l="l" t="t" r="r" b="b"/>
            <a:pathLst>
              <a:path w="7573645">
                <a:moveTo>
                  <a:pt x="0" y="0"/>
                </a:moveTo>
                <a:lnTo>
                  <a:pt x="757359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37259" y="6205601"/>
            <a:ext cx="7573645" cy="0"/>
          </a:xfrm>
          <a:custGeom>
            <a:avLst/>
            <a:gdLst/>
            <a:ahLst/>
            <a:cxnLst/>
            <a:rect l="l" t="t" r="r" b="b"/>
            <a:pathLst>
              <a:path w="7573645">
                <a:moveTo>
                  <a:pt x="0" y="0"/>
                </a:moveTo>
                <a:lnTo>
                  <a:pt x="757359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864734" y="2449195"/>
            <a:ext cx="658495" cy="2197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b="1" spc="-15" dirty="0">
                <a:solidFill>
                  <a:srgbClr val="FFFFFF"/>
                </a:solidFill>
                <a:latin typeface="Arial"/>
                <a:cs typeface="Arial"/>
              </a:rPr>
              <a:t>Pu</a:t>
            </a:r>
            <a:r>
              <a:rPr sz="1250" b="1" spc="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50" b="1" spc="-15" dirty="0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sz="1250" b="1" spc="-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50" b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2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80452" y="2431767"/>
            <a:ext cx="915669" cy="4495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50" b="1" spc="-5" dirty="0">
                <a:solidFill>
                  <a:srgbClr val="FFFFFF"/>
                </a:solidFill>
                <a:latin typeface="Arial"/>
                <a:cs typeface="Arial"/>
              </a:rPr>
              <a:t>Directory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250" b="1" spc="-5" dirty="0">
                <a:solidFill>
                  <a:srgbClr val="FFFFFF"/>
                </a:solidFill>
                <a:latin typeface="Arial"/>
                <a:cs typeface="Arial"/>
              </a:rPr>
              <a:t>/Controllers</a:t>
            </a:r>
            <a:endParaRPr sz="12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64734" y="2645727"/>
            <a:ext cx="3665854" cy="445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95"/>
              </a:spcBef>
            </a:pPr>
            <a:r>
              <a:rPr sz="1250" spc="15" dirty="0">
                <a:solidFill>
                  <a:srgbClr val="003366"/>
                </a:solidFill>
                <a:latin typeface="Arial"/>
                <a:cs typeface="Arial"/>
              </a:rPr>
              <a:t>Where </a:t>
            </a:r>
            <a:r>
              <a:rPr sz="1250" spc="10" dirty="0">
                <a:solidFill>
                  <a:srgbClr val="003366"/>
                </a:solidFill>
                <a:latin typeface="Arial"/>
                <a:cs typeface="Arial"/>
              </a:rPr>
              <a:t>you </a:t>
            </a:r>
            <a:r>
              <a:rPr sz="1250" spc="-15" dirty="0">
                <a:solidFill>
                  <a:srgbClr val="003366"/>
                </a:solidFill>
                <a:latin typeface="Arial"/>
                <a:cs typeface="Arial"/>
              </a:rPr>
              <a:t>put </a:t>
            </a:r>
            <a:r>
              <a:rPr sz="1250" spc="-25" dirty="0">
                <a:solidFill>
                  <a:srgbClr val="003366"/>
                </a:solidFill>
                <a:latin typeface="Arial"/>
                <a:cs typeface="Arial"/>
              </a:rPr>
              <a:t>Controller </a:t>
            </a:r>
            <a:r>
              <a:rPr sz="1250" spc="-15" dirty="0">
                <a:solidFill>
                  <a:srgbClr val="003366"/>
                </a:solidFill>
                <a:latin typeface="Arial"/>
                <a:cs typeface="Arial"/>
              </a:rPr>
              <a:t>classes </a:t>
            </a:r>
            <a:r>
              <a:rPr sz="1250" spc="-25" dirty="0">
                <a:solidFill>
                  <a:srgbClr val="003366"/>
                </a:solidFill>
                <a:latin typeface="Arial"/>
                <a:cs typeface="Arial"/>
              </a:rPr>
              <a:t>that handle </a:t>
            </a:r>
            <a:r>
              <a:rPr sz="1250" spc="-50" dirty="0">
                <a:solidFill>
                  <a:srgbClr val="003366"/>
                </a:solidFill>
                <a:latin typeface="Arial"/>
                <a:cs typeface="Arial"/>
              </a:rPr>
              <a:t>URL  </a:t>
            </a:r>
            <a:r>
              <a:rPr sz="1250" spc="-20" dirty="0">
                <a:solidFill>
                  <a:srgbClr val="003366"/>
                </a:solidFill>
                <a:latin typeface="Arial"/>
                <a:cs typeface="Arial"/>
              </a:rPr>
              <a:t>requests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80452" y="3491928"/>
            <a:ext cx="60198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b="1" spc="2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250" b="1" spc="-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50" b="1" spc="-20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250" b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50" b="1" spc="-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50" b="1" spc="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64734" y="3476815"/>
            <a:ext cx="3075305" cy="4451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95"/>
              </a:spcBef>
            </a:pPr>
            <a:r>
              <a:rPr sz="1250" spc="15" dirty="0">
                <a:solidFill>
                  <a:srgbClr val="003366"/>
                </a:solidFill>
                <a:latin typeface="Arial"/>
                <a:cs typeface="Arial"/>
              </a:rPr>
              <a:t>Where </a:t>
            </a:r>
            <a:r>
              <a:rPr sz="1250" spc="10" dirty="0">
                <a:solidFill>
                  <a:srgbClr val="003366"/>
                </a:solidFill>
                <a:latin typeface="Arial"/>
                <a:cs typeface="Arial"/>
              </a:rPr>
              <a:t>you </a:t>
            </a:r>
            <a:r>
              <a:rPr sz="1250" spc="-15" dirty="0">
                <a:solidFill>
                  <a:srgbClr val="003366"/>
                </a:solidFill>
                <a:latin typeface="Arial"/>
                <a:cs typeface="Arial"/>
              </a:rPr>
              <a:t>put classes </a:t>
            </a:r>
            <a:r>
              <a:rPr sz="1250" spc="-25" dirty="0">
                <a:solidFill>
                  <a:srgbClr val="003366"/>
                </a:solidFill>
                <a:latin typeface="Arial"/>
                <a:cs typeface="Arial"/>
              </a:rPr>
              <a:t>that </a:t>
            </a:r>
            <a:r>
              <a:rPr sz="1250" spc="-10" dirty="0">
                <a:solidFill>
                  <a:srgbClr val="003366"/>
                </a:solidFill>
                <a:latin typeface="Arial"/>
                <a:cs typeface="Arial"/>
              </a:rPr>
              <a:t>represent </a:t>
            </a:r>
            <a:r>
              <a:rPr sz="1250" spc="-15" dirty="0">
                <a:solidFill>
                  <a:srgbClr val="003366"/>
                </a:solidFill>
                <a:latin typeface="Arial"/>
                <a:cs typeface="Arial"/>
              </a:rPr>
              <a:t>and  manipulate </a:t>
            </a:r>
            <a:r>
              <a:rPr sz="1250" spc="-25" dirty="0">
                <a:solidFill>
                  <a:srgbClr val="003366"/>
                </a:solidFill>
                <a:latin typeface="Arial"/>
                <a:cs typeface="Arial"/>
              </a:rPr>
              <a:t>data </a:t>
            </a:r>
            <a:r>
              <a:rPr sz="1250" spc="-15" dirty="0">
                <a:solidFill>
                  <a:srgbClr val="003366"/>
                </a:solidFill>
                <a:latin typeface="Arial"/>
                <a:cs typeface="Arial"/>
              </a:rPr>
              <a:t>and business</a:t>
            </a:r>
            <a:r>
              <a:rPr sz="1250" spc="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spc="-20" dirty="0">
                <a:solidFill>
                  <a:srgbClr val="003366"/>
                </a:solidFill>
                <a:latin typeface="Arial"/>
                <a:cs typeface="Arial"/>
              </a:rPr>
              <a:t>objects</a:t>
            </a:r>
            <a:endParaRPr sz="12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80452" y="4322762"/>
            <a:ext cx="51625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b="1" spc="2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25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50" b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50" b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5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50" b="1" spc="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64734" y="4307649"/>
            <a:ext cx="2932430" cy="655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90"/>
              </a:spcBef>
            </a:pPr>
            <a:r>
              <a:rPr sz="1250" spc="15" dirty="0">
                <a:solidFill>
                  <a:srgbClr val="003366"/>
                </a:solidFill>
                <a:latin typeface="Arial"/>
                <a:cs typeface="Arial"/>
              </a:rPr>
              <a:t>Where </a:t>
            </a:r>
            <a:r>
              <a:rPr sz="1250" spc="10" dirty="0">
                <a:solidFill>
                  <a:srgbClr val="003366"/>
                </a:solidFill>
                <a:latin typeface="Arial"/>
                <a:cs typeface="Arial"/>
              </a:rPr>
              <a:t>you </a:t>
            </a:r>
            <a:r>
              <a:rPr sz="1250" spc="-15" dirty="0">
                <a:solidFill>
                  <a:srgbClr val="003366"/>
                </a:solidFill>
                <a:latin typeface="Arial"/>
                <a:cs typeface="Arial"/>
              </a:rPr>
              <a:t>put </a:t>
            </a:r>
            <a:r>
              <a:rPr sz="1250" spc="-40" dirty="0">
                <a:solidFill>
                  <a:srgbClr val="003366"/>
                </a:solidFill>
                <a:latin typeface="Arial"/>
                <a:cs typeface="Arial"/>
              </a:rPr>
              <a:t>UI </a:t>
            </a:r>
            <a:r>
              <a:rPr sz="1250" spc="-20" dirty="0">
                <a:solidFill>
                  <a:srgbClr val="003366"/>
                </a:solidFill>
                <a:latin typeface="Arial"/>
                <a:cs typeface="Arial"/>
              </a:rPr>
              <a:t>template </a:t>
            </a:r>
            <a:r>
              <a:rPr sz="1250" spc="-5" dirty="0">
                <a:solidFill>
                  <a:srgbClr val="003366"/>
                </a:solidFill>
                <a:latin typeface="Arial"/>
                <a:cs typeface="Arial"/>
              </a:rPr>
              <a:t>files </a:t>
            </a:r>
            <a:r>
              <a:rPr sz="1250" spc="-25" dirty="0">
                <a:solidFill>
                  <a:srgbClr val="003366"/>
                </a:solidFill>
                <a:latin typeface="Arial"/>
                <a:cs typeface="Arial"/>
              </a:rPr>
              <a:t>that </a:t>
            </a:r>
            <a:r>
              <a:rPr sz="1250" spc="5" dirty="0">
                <a:solidFill>
                  <a:srgbClr val="003366"/>
                </a:solidFill>
                <a:latin typeface="Arial"/>
                <a:cs typeface="Arial"/>
              </a:rPr>
              <a:t>are  </a:t>
            </a:r>
            <a:r>
              <a:rPr sz="1250" spc="-10" dirty="0">
                <a:solidFill>
                  <a:srgbClr val="003366"/>
                </a:solidFill>
                <a:latin typeface="Arial"/>
                <a:cs typeface="Arial"/>
              </a:rPr>
              <a:t>responsible </a:t>
            </a:r>
            <a:r>
              <a:rPr sz="1250" dirty="0">
                <a:solidFill>
                  <a:srgbClr val="003366"/>
                </a:solidFill>
                <a:latin typeface="Arial"/>
                <a:cs typeface="Arial"/>
              </a:rPr>
              <a:t>for </a:t>
            </a:r>
            <a:r>
              <a:rPr sz="1250" spc="-5" dirty="0">
                <a:solidFill>
                  <a:srgbClr val="003366"/>
                </a:solidFill>
                <a:latin typeface="Arial"/>
                <a:cs typeface="Arial"/>
              </a:rPr>
              <a:t>rendering </a:t>
            </a:r>
            <a:r>
              <a:rPr sz="1250" spc="-30" dirty="0">
                <a:solidFill>
                  <a:srgbClr val="003366"/>
                </a:solidFill>
                <a:latin typeface="Arial"/>
                <a:cs typeface="Arial"/>
              </a:rPr>
              <a:t>output, </a:t>
            </a:r>
            <a:r>
              <a:rPr sz="1250" dirty="0">
                <a:solidFill>
                  <a:srgbClr val="003366"/>
                </a:solidFill>
                <a:latin typeface="Arial"/>
                <a:cs typeface="Arial"/>
              </a:rPr>
              <a:t>such  </a:t>
            </a:r>
            <a:r>
              <a:rPr sz="1250" spc="-5" dirty="0">
                <a:solidFill>
                  <a:srgbClr val="003366"/>
                </a:solidFill>
                <a:latin typeface="Arial"/>
                <a:cs typeface="Arial"/>
              </a:rPr>
              <a:t>as</a:t>
            </a:r>
            <a:r>
              <a:rPr sz="1250" spc="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spc="-60" dirty="0">
                <a:solidFill>
                  <a:srgbClr val="003366"/>
                </a:solidFill>
                <a:latin typeface="Arial"/>
                <a:cs typeface="Arial"/>
              </a:rPr>
              <a:t>HTML</a:t>
            </a:r>
            <a:endParaRPr sz="12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80452" y="5361241"/>
            <a:ext cx="61087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b="1" spc="2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250" b="1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50" b="1" spc="-2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50" b="1" spc="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50" b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5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50" b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50" b="1" spc="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64734" y="5346001"/>
            <a:ext cx="3578860" cy="445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95"/>
              </a:spcBef>
            </a:pPr>
            <a:r>
              <a:rPr sz="1250" spc="15" dirty="0">
                <a:solidFill>
                  <a:srgbClr val="003366"/>
                </a:solidFill>
                <a:latin typeface="Arial"/>
                <a:cs typeface="Arial"/>
              </a:rPr>
              <a:t>Where </a:t>
            </a:r>
            <a:r>
              <a:rPr sz="1250" spc="10" dirty="0">
                <a:solidFill>
                  <a:srgbClr val="003366"/>
                </a:solidFill>
                <a:latin typeface="Arial"/>
                <a:cs typeface="Arial"/>
              </a:rPr>
              <a:t>you </a:t>
            </a:r>
            <a:r>
              <a:rPr sz="1250" spc="-15" dirty="0">
                <a:solidFill>
                  <a:srgbClr val="003366"/>
                </a:solidFill>
                <a:latin typeface="Arial"/>
                <a:cs typeface="Arial"/>
              </a:rPr>
              <a:t>put </a:t>
            </a:r>
            <a:r>
              <a:rPr sz="1250" spc="-5" dirty="0">
                <a:solidFill>
                  <a:srgbClr val="003366"/>
                </a:solidFill>
                <a:latin typeface="Arial"/>
                <a:cs typeface="Arial"/>
              </a:rPr>
              <a:t>JavaScript library files </a:t>
            </a:r>
            <a:r>
              <a:rPr sz="1250" spc="-15" dirty="0">
                <a:solidFill>
                  <a:srgbClr val="003366"/>
                </a:solidFill>
                <a:latin typeface="Arial"/>
                <a:cs typeface="Arial"/>
              </a:rPr>
              <a:t>and </a:t>
            </a:r>
            <a:r>
              <a:rPr sz="1250" dirty="0">
                <a:solidFill>
                  <a:srgbClr val="003366"/>
                </a:solidFill>
                <a:latin typeface="Arial"/>
                <a:cs typeface="Arial"/>
              </a:rPr>
              <a:t>scripts  </a:t>
            </a:r>
            <a:r>
              <a:rPr sz="1250" spc="-5" dirty="0">
                <a:solidFill>
                  <a:srgbClr val="003366"/>
                </a:solidFill>
                <a:latin typeface="Arial"/>
                <a:cs typeface="Arial"/>
              </a:rPr>
              <a:t>(.js)</a:t>
            </a:r>
            <a:endParaRPr sz="12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80452" y="5785802"/>
            <a:ext cx="60198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b="1" spc="2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250" b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50" b="1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50" b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50" b="1" spc="-2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50" b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50" b="1" spc="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64734" y="5785802"/>
            <a:ext cx="291338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15" dirty="0">
                <a:solidFill>
                  <a:srgbClr val="003366"/>
                </a:solidFill>
                <a:latin typeface="Arial"/>
                <a:cs typeface="Arial"/>
              </a:rPr>
              <a:t>Where </a:t>
            </a:r>
            <a:r>
              <a:rPr sz="1250" spc="10" dirty="0">
                <a:solidFill>
                  <a:srgbClr val="003366"/>
                </a:solidFill>
                <a:latin typeface="Arial"/>
                <a:cs typeface="Arial"/>
              </a:rPr>
              <a:t>you </a:t>
            </a:r>
            <a:r>
              <a:rPr sz="1250" spc="-15" dirty="0">
                <a:solidFill>
                  <a:srgbClr val="003366"/>
                </a:solidFill>
                <a:latin typeface="Arial"/>
                <a:cs typeface="Arial"/>
              </a:rPr>
              <a:t>put </a:t>
            </a:r>
            <a:r>
              <a:rPr sz="1250" spc="-20" dirty="0">
                <a:solidFill>
                  <a:srgbClr val="003366"/>
                </a:solidFill>
                <a:latin typeface="Arial"/>
                <a:cs typeface="Arial"/>
              </a:rPr>
              <a:t>images used </a:t>
            </a:r>
            <a:r>
              <a:rPr sz="1250" spc="15" dirty="0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sz="1250" dirty="0">
                <a:solidFill>
                  <a:srgbClr val="003366"/>
                </a:solidFill>
                <a:latin typeface="Arial"/>
                <a:cs typeface="Arial"/>
              </a:rPr>
              <a:t>your</a:t>
            </a:r>
            <a:r>
              <a:rPr sz="1250" spc="114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spc="-10" dirty="0">
                <a:solidFill>
                  <a:srgbClr val="003366"/>
                </a:solidFill>
                <a:latin typeface="Arial"/>
                <a:cs typeface="Arial"/>
              </a:rPr>
              <a:t>site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64987"/>
            <a:ext cx="587375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dirty="0"/>
              <a:t>Default Directory 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1043609" y="2362200"/>
            <a:ext cx="3936365" cy="746760"/>
          </a:xfrm>
          <a:custGeom>
            <a:avLst/>
            <a:gdLst/>
            <a:ahLst/>
            <a:cxnLst/>
            <a:rect l="l" t="t" r="r" b="b"/>
            <a:pathLst>
              <a:path w="3936365" h="746760">
                <a:moveTo>
                  <a:pt x="0" y="746760"/>
                </a:moveTo>
                <a:lnTo>
                  <a:pt x="3935857" y="746760"/>
                </a:lnTo>
                <a:lnTo>
                  <a:pt x="3935857" y="0"/>
                </a:lnTo>
                <a:lnTo>
                  <a:pt x="0" y="0"/>
                </a:lnTo>
                <a:lnTo>
                  <a:pt x="0" y="746760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79542" y="2362200"/>
            <a:ext cx="3936365" cy="746760"/>
          </a:xfrm>
          <a:custGeom>
            <a:avLst/>
            <a:gdLst/>
            <a:ahLst/>
            <a:cxnLst/>
            <a:rect l="l" t="t" r="r" b="b"/>
            <a:pathLst>
              <a:path w="3936365" h="746760">
                <a:moveTo>
                  <a:pt x="0" y="746760"/>
                </a:moveTo>
                <a:lnTo>
                  <a:pt x="3935857" y="746760"/>
                </a:lnTo>
                <a:lnTo>
                  <a:pt x="3935857" y="0"/>
                </a:lnTo>
                <a:lnTo>
                  <a:pt x="0" y="0"/>
                </a:lnTo>
                <a:lnTo>
                  <a:pt x="0" y="746760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3609" y="3108960"/>
            <a:ext cx="3936365" cy="995680"/>
          </a:xfrm>
          <a:custGeom>
            <a:avLst/>
            <a:gdLst/>
            <a:ahLst/>
            <a:cxnLst/>
            <a:rect l="l" t="t" r="r" b="b"/>
            <a:pathLst>
              <a:path w="3936365" h="995679">
                <a:moveTo>
                  <a:pt x="0" y="995680"/>
                </a:moveTo>
                <a:lnTo>
                  <a:pt x="3935857" y="995680"/>
                </a:lnTo>
                <a:lnTo>
                  <a:pt x="3935857" y="0"/>
                </a:lnTo>
                <a:lnTo>
                  <a:pt x="0" y="0"/>
                </a:lnTo>
                <a:lnTo>
                  <a:pt x="0" y="995680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9542" y="3108960"/>
            <a:ext cx="3936365" cy="995680"/>
          </a:xfrm>
          <a:custGeom>
            <a:avLst/>
            <a:gdLst/>
            <a:ahLst/>
            <a:cxnLst/>
            <a:rect l="l" t="t" r="r" b="b"/>
            <a:pathLst>
              <a:path w="3936365" h="995679">
                <a:moveTo>
                  <a:pt x="0" y="995680"/>
                </a:moveTo>
                <a:lnTo>
                  <a:pt x="3935857" y="995680"/>
                </a:lnTo>
                <a:lnTo>
                  <a:pt x="3935857" y="0"/>
                </a:lnTo>
                <a:lnTo>
                  <a:pt x="0" y="0"/>
                </a:lnTo>
                <a:lnTo>
                  <a:pt x="0" y="995680"/>
                </a:lnTo>
                <a:close/>
              </a:path>
            </a:pathLst>
          </a:custGeom>
          <a:solidFill>
            <a:srgbClr val="DEEB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3609" y="4104640"/>
            <a:ext cx="3936365" cy="497840"/>
          </a:xfrm>
          <a:custGeom>
            <a:avLst/>
            <a:gdLst/>
            <a:ahLst/>
            <a:cxnLst/>
            <a:rect l="l" t="t" r="r" b="b"/>
            <a:pathLst>
              <a:path w="3936365" h="497839">
                <a:moveTo>
                  <a:pt x="0" y="497840"/>
                </a:moveTo>
                <a:lnTo>
                  <a:pt x="3935857" y="497840"/>
                </a:lnTo>
                <a:lnTo>
                  <a:pt x="3935857" y="0"/>
                </a:lnTo>
                <a:lnTo>
                  <a:pt x="0" y="0"/>
                </a:lnTo>
                <a:lnTo>
                  <a:pt x="0" y="497840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9542" y="4104640"/>
            <a:ext cx="3936365" cy="497840"/>
          </a:xfrm>
          <a:custGeom>
            <a:avLst/>
            <a:gdLst/>
            <a:ahLst/>
            <a:cxnLst/>
            <a:rect l="l" t="t" r="r" b="b"/>
            <a:pathLst>
              <a:path w="3936365" h="497839">
                <a:moveTo>
                  <a:pt x="0" y="497840"/>
                </a:moveTo>
                <a:lnTo>
                  <a:pt x="3935857" y="497840"/>
                </a:lnTo>
                <a:lnTo>
                  <a:pt x="3935857" y="0"/>
                </a:lnTo>
                <a:lnTo>
                  <a:pt x="0" y="0"/>
                </a:lnTo>
                <a:lnTo>
                  <a:pt x="0" y="497840"/>
                </a:lnTo>
                <a:close/>
              </a:path>
            </a:pathLst>
          </a:custGeom>
          <a:solidFill>
            <a:srgbClr val="EEF6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3609" y="4602479"/>
            <a:ext cx="3936365" cy="1493520"/>
          </a:xfrm>
          <a:custGeom>
            <a:avLst/>
            <a:gdLst/>
            <a:ahLst/>
            <a:cxnLst/>
            <a:rect l="l" t="t" r="r" b="b"/>
            <a:pathLst>
              <a:path w="3936365" h="1493520">
                <a:moveTo>
                  <a:pt x="0" y="1493520"/>
                </a:moveTo>
                <a:lnTo>
                  <a:pt x="3935857" y="1493520"/>
                </a:lnTo>
                <a:lnTo>
                  <a:pt x="3935857" y="0"/>
                </a:lnTo>
                <a:lnTo>
                  <a:pt x="0" y="0"/>
                </a:lnTo>
                <a:lnTo>
                  <a:pt x="0" y="1493520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79542" y="4602479"/>
            <a:ext cx="3936365" cy="1493520"/>
          </a:xfrm>
          <a:custGeom>
            <a:avLst/>
            <a:gdLst/>
            <a:ahLst/>
            <a:cxnLst/>
            <a:rect l="l" t="t" r="r" b="b"/>
            <a:pathLst>
              <a:path w="3936365" h="1493520">
                <a:moveTo>
                  <a:pt x="0" y="1493520"/>
                </a:moveTo>
                <a:lnTo>
                  <a:pt x="3935857" y="1493520"/>
                </a:lnTo>
                <a:lnTo>
                  <a:pt x="3935857" y="0"/>
                </a:lnTo>
                <a:lnTo>
                  <a:pt x="0" y="0"/>
                </a:lnTo>
                <a:lnTo>
                  <a:pt x="0" y="1493520"/>
                </a:lnTo>
                <a:close/>
              </a:path>
            </a:pathLst>
          </a:custGeom>
          <a:solidFill>
            <a:srgbClr val="DEEB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79542" y="2355850"/>
            <a:ext cx="0" cy="3746500"/>
          </a:xfrm>
          <a:custGeom>
            <a:avLst/>
            <a:gdLst/>
            <a:ahLst/>
            <a:cxnLst/>
            <a:rect l="l" t="t" r="r" b="b"/>
            <a:pathLst>
              <a:path h="3746500">
                <a:moveTo>
                  <a:pt x="0" y="0"/>
                </a:moveTo>
                <a:lnTo>
                  <a:pt x="0" y="37465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7259" y="3108960"/>
            <a:ext cx="7884795" cy="0"/>
          </a:xfrm>
          <a:custGeom>
            <a:avLst/>
            <a:gdLst/>
            <a:ahLst/>
            <a:cxnLst/>
            <a:rect l="l" t="t" r="r" b="b"/>
            <a:pathLst>
              <a:path w="7884795">
                <a:moveTo>
                  <a:pt x="0" y="0"/>
                </a:moveTo>
                <a:lnTo>
                  <a:pt x="788449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7259" y="4104640"/>
            <a:ext cx="7884795" cy="0"/>
          </a:xfrm>
          <a:custGeom>
            <a:avLst/>
            <a:gdLst/>
            <a:ahLst/>
            <a:cxnLst/>
            <a:rect l="l" t="t" r="r" b="b"/>
            <a:pathLst>
              <a:path w="7884795">
                <a:moveTo>
                  <a:pt x="0" y="0"/>
                </a:moveTo>
                <a:lnTo>
                  <a:pt x="788449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7259" y="4602479"/>
            <a:ext cx="7884795" cy="0"/>
          </a:xfrm>
          <a:custGeom>
            <a:avLst/>
            <a:gdLst/>
            <a:ahLst/>
            <a:cxnLst/>
            <a:rect l="l" t="t" r="r" b="b"/>
            <a:pathLst>
              <a:path w="7884795">
                <a:moveTo>
                  <a:pt x="0" y="0"/>
                </a:moveTo>
                <a:lnTo>
                  <a:pt x="788449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3609" y="2355850"/>
            <a:ext cx="0" cy="3746500"/>
          </a:xfrm>
          <a:custGeom>
            <a:avLst/>
            <a:gdLst/>
            <a:ahLst/>
            <a:cxnLst/>
            <a:rect l="l" t="t" r="r" b="b"/>
            <a:pathLst>
              <a:path h="3746500">
                <a:moveTo>
                  <a:pt x="0" y="0"/>
                </a:moveTo>
                <a:lnTo>
                  <a:pt x="0" y="37465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15400" y="2355850"/>
            <a:ext cx="0" cy="3746500"/>
          </a:xfrm>
          <a:custGeom>
            <a:avLst/>
            <a:gdLst/>
            <a:ahLst/>
            <a:cxnLst/>
            <a:rect l="l" t="t" r="r" b="b"/>
            <a:pathLst>
              <a:path h="3746500">
                <a:moveTo>
                  <a:pt x="0" y="0"/>
                </a:moveTo>
                <a:lnTo>
                  <a:pt x="0" y="37465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7259" y="2362200"/>
            <a:ext cx="7884795" cy="0"/>
          </a:xfrm>
          <a:custGeom>
            <a:avLst/>
            <a:gdLst/>
            <a:ahLst/>
            <a:cxnLst/>
            <a:rect l="l" t="t" r="r" b="b"/>
            <a:pathLst>
              <a:path w="7884795">
                <a:moveTo>
                  <a:pt x="0" y="0"/>
                </a:moveTo>
                <a:lnTo>
                  <a:pt x="788449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7259" y="6096000"/>
            <a:ext cx="7884795" cy="0"/>
          </a:xfrm>
          <a:custGeom>
            <a:avLst/>
            <a:gdLst/>
            <a:ahLst/>
            <a:cxnLst/>
            <a:rect l="l" t="t" r="r" b="b"/>
            <a:pathLst>
              <a:path w="7884795">
                <a:moveTo>
                  <a:pt x="0" y="0"/>
                </a:moveTo>
                <a:lnTo>
                  <a:pt x="788449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90294" y="2343086"/>
            <a:ext cx="79375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/Content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30215" y="2324036"/>
            <a:ext cx="3501390" cy="52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5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you put 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CSS 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other site 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content, 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than 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scripts 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30" dirty="0">
                <a:solidFill>
                  <a:srgbClr val="FFFFFF"/>
                </a:solidFill>
                <a:latin typeface="Arial"/>
                <a:cs typeface="Arial"/>
              </a:rPr>
              <a:t>images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90294" y="3090862"/>
            <a:ext cx="64579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/Filters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30215" y="3071939"/>
            <a:ext cx="3758565" cy="76962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500" spc="-25" dirty="0">
                <a:solidFill>
                  <a:srgbClr val="003366"/>
                </a:solidFill>
                <a:latin typeface="Arial"/>
                <a:cs typeface="Arial"/>
              </a:rPr>
              <a:t>Wher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08500"/>
              </a:lnSpc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e </a:t>
            </a:r>
            <a:r>
              <a:rPr sz="1500" spc="-5" dirty="0">
                <a:solidFill>
                  <a:srgbClr val="003366"/>
                </a:solidFill>
                <a:latin typeface="Arial"/>
                <a:cs typeface="Arial"/>
              </a:rPr>
              <a:t>you </a:t>
            </a:r>
            <a:r>
              <a:rPr sz="1500" spc="-35" dirty="0">
                <a:solidFill>
                  <a:srgbClr val="003366"/>
                </a:solidFill>
                <a:latin typeface="Arial"/>
                <a:cs typeface="Arial"/>
              </a:rPr>
              <a:t>put </a:t>
            </a:r>
            <a:r>
              <a:rPr sz="1500" spc="-5" dirty="0">
                <a:solidFill>
                  <a:srgbClr val="003366"/>
                </a:solidFill>
                <a:latin typeface="Arial"/>
                <a:cs typeface="Arial"/>
              </a:rPr>
              <a:t>filter </a:t>
            </a:r>
            <a:r>
              <a:rPr sz="1500" spc="-10" dirty="0">
                <a:solidFill>
                  <a:srgbClr val="003366"/>
                </a:solidFill>
                <a:latin typeface="Arial"/>
                <a:cs typeface="Arial"/>
              </a:rPr>
              <a:t>code. Filters </a:t>
            </a: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are </a:t>
            </a:r>
            <a:r>
              <a:rPr sz="1500" spc="-10" dirty="0">
                <a:solidFill>
                  <a:srgbClr val="003366"/>
                </a:solidFill>
                <a:latin typeface="Arial"/>
                <a:cs typeface="Arial"/>
              </a:rPr>
              <a:t>an </a:t>
            </a:r>
            <a:r>
              <a:rPr sz="1500" spc="-30" dirty="0">
                <a:solidFill>
                  <a:srgbClr val="003366"/>
                </a:solidFill>
                <a:latin typeface="Arial"/>
                <a:cs typeface="Arial"/>
              </a:rPr>
              <a:t>advanced  </a:t>
            </a:r>
            <a:r>
              <a:rPr sz="1500" spc="-5" dirty="0">
                <a:solidFill>
                  <a:srgbClr val="003366"/>
                </a:solidFill>
                <a:latin typeface="Arial"/>
                <a:cs typeface="Arial"/>
              </a:rPr>
              <a:t>feature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90294" y="4087812"/>
            <a:ext cx="950594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/App_Data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30215" y="4068762"/>
            <a:ext cx="3272154" cy="52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500"/>
              </a:lnSpc>
              <a:spcBef>
                <a:spcPts val="100"/>
              </a:spcBef>
            </a:pPr>
            <a:r>
              <a:rPr sz="1500" spc="-20" dirty="0">
                <a:solidFill>
                  <a:srgbClr val="003366"/>
                </a:solidFill>
                <a:latin typeface="Arial"/>
                <a:cs typeface="Arial"/>
              </a:rPr>
              <a:t>Where </a:t>
            </a:r>
            <a:r>
              <a:rPr sz="1500" spc="-5" dirty="0">
                <a:solidFill>
                  <a:srgbClr val="003366"/>
                </a:solidFill>
                <a:latin typeface="Arial"/>
                <a:cs typeface="Arial"/>
              </a:rPr>
              <a:t>you </a:t>
            </a:r>
            <a:r>
              <a:rPr sz="1500" spc="5" dirty="0">
                <a:solidFill>
                  <a:srgbClr val="003366"/>
                </a:solidFill>
                <a:latin typeface="Arial"/>
                <a:cs typeface="Arial"/>
              </a:rPr>
              <a:t>store </a:t>
            </a: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data </a:t>
            </a:r>
            <a:r>
              <a:rPr sz="1500" spc="-15" dirty="0">
                <a:solidFill>
                  <a:srgbClr val="003366"/>
                </a:solidFill>
                <a:latin typeface="Arial"/>
                <a:cs typeface="Arial"/>
              </a:rPr>
              <a:t>files </a:t>
            </a:r>
            <a:r>
              <a:rPr sz="1500" spc="-5" dirty="0">
                <a:solidFill>
                  <a:srgbClr val="003366"/>
                </a:solidFill>
                <a:latin typeface="Arial"/>
                <a:cs typeface="Arial"/>
              </a:rPr>
              <a:t>you </a:t>
            </a:r>
            <a:r>
              <a:rPr sz="1500" spc="-20" dirty="0">
                <a:solidFill>
                  <a:srgbClr val="003366"/>
                </a:solidFill>
                <a:latin typeface="Arial"/>
                <a:cs typeface="Arial"/>
              </a:rPr>
              <a:t>want </a:t>
            </a:r>
            <a:r>
              <a:rPr sz="1500" spc="15" dirty="0">
                <a:solidFill>
                  <a:srgbClr val="003366"/>
                </a:solidFill>
                <a:latin typeface="Arial"/>
                <a:cs typeface="Arial"/>
              </a:rPr>
              <a:t>to  </a:t>
            </a:r>
            <a:r>
              <a:rPr sz="1500" spc="5" dirty="0">
                <a:solidFill>
                  <a:srgbClr val="003366"/>
                </a:solidFill>
                <a:latin typeface="Arial"/>
                <a:cs typeface="Arial"/>
              </a:rPr>
              <a:t>read/write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90294" y="4586858"/>
            <a:ext cx="9740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3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500" b="1" spc="-1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pp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1500" b="1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500" b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30215" y="4567428"/>
            <a:ext cx="3154045" cy="76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500"/>
              </a:lnSpc>
              <a:spcBef>
                <a:spcPts val="100"/>
              </a:spcBef>
            </a:pPr>
            <a:r>
              <a:rPr sz="1500" spc="-15" dirty="0">
                <a:solidFill>
                  <a:srgbClr val="003366"/>
                </a:solidFill>
                <a:latin typeface="Arial"/>
                <a:cs typeface="Arial"/>
              </a:rPr>
              <a:t>Where </a:t>
            </a:r>
            <a:r>
              <a:rPr sz="1500" spc="-5" dirty="0">
                <a:solidFill>
                  <a:srgbClr val="003366"/>
                </a:solidFill>
                <a:latin typeface="Arial"/>
                <a:cs typeface="Arial"/>
              </a:rPr>
              <a:t>you </a:t>
            </a:r>
            <a:r>
              <a:rPr sz="1500" spc="-35" dirty="0">
                <a:solidFill>
                  <a:srgbClr val="003366"/>
                </a:solidFill>
                <a:latin typeface="Arial"/>
                <a:cs typeface="Arial"/>
              </a:rPr>
              <a:t>put </a:t>
            </a:r>
            <a:r>
              <a:rPr sz="1500" spc="-20" dirty="0">
                <a:solidFill>
                  <a:srgbClr val="003366"/>
                </a:solidFill>
                <a:latin typeface="Arial"/>
                <a:cs typeface="Arial"/>
              </a:rPr>
              <a:t>configuration </a:t>
            </a:r>
            <a:r>
              <a:rPr sz="1500" spc="-10" dirty="0">
                <a:solidFill>
                  <a:srgbClr val="003366"/>
                </a:solidFill>
                <a:latin typeface="Arial"/>
                <a:cs typeface="Arial"/>
              </a:rPr>
              <a:t>code </a:t>
            </a:r>
            <a:r>
              <a:rPr sz="1500" spc="5" dirty="0">
                <a:solidFill>
                  <a:srgbClr val="003366"/>
                </a:solidFill>
                <a:latin typeface="Arial"/>
                <a:cs typeface="Arial"/>
              </a:rPr>
              <a:t>for  </a:t>
            </a:r>
            <a:r>
              <a:rPr sz="1500" spc="-5" dirty="0">
                <a:solidFill>
                  <a:srgbClr val="003366"/>
                </a:solidFill>
                <a:latin typeface="Arial"/>
                <a:cs typeface="Arial"/>
              </a:rPr>
              <a:t>features </a:t>
            </a:r>
            <a:r>
              <a:rPr sz="1500" spc="-20" dirty="0">
                <a:solidFill>
                  <a:srgbClr val="003366"/>
                </a:solidFill>
                <a:latin typeface="Arial"/>
                <a:cs typeface="Arial"/>
              </a:rPr>
              <a:t>like </a:t>
            </a:r>
            <a:r>
              <a:rPr sz="1500" spc="-30" dirty="0">
                <a:solidFill>
                  <a:srgbClr val="003366"/>
                </a:solidFill>
                <a:latin typeface="Arial"/>
                <a:cs typeface="Arial"/>
              </a:rPr>
              <a:t>Routing, </a:t>
            </a:r>
            <a:r>
              <a:rPr sz="1500" spc="-45" dirty="0">
                <a:solidFill>
                  <a:srgbClr val="003366"/>
                </a:solidFill>
                <a:latin typeface="Arial"/>
                <a:cs typeface="Arial"/>
              </a:rPr>
              <a:t>Bundling, </a:t>
            </a:r>
            <a:r>
              <a:rPr sz="1500" spc="-35" dirty="0">
                <a:solidFill>
                  <a:srgbClr val="003366"/>
                </a:solidFill>
                <a:latin typeface="Arial"/>
                <a:cs typeface="Arial"/>
              </a:rPr>
              <a:t>and  </a:t>
            </a:r>
            <a:r>
              <a:rPr sz="1500" spc="-5" dirty="0">
                <a:solidFill>
                  <a:srgbClr val="003366"/>
                </a:solidFill>
                <a:latin typeface="Arial"/>
                <a:cs typeface="Arial"/>
              </a:rPr>
              <a:t>Web</a:t>
            </a:r>
            <a:r>
              <a:rPr sz="1500" spc="-1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003366"/>
                </a:solidFill>
                <a:latin typeface="Arial"/>
                <a:cs typeface="Arial"/>
              </a:rPr>
              <a:t>API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5678488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dirty="0"/>
              <a:t>Default Directory Structure – Not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58190" y="974760"/>
            <a:ext cx="8615227" cy="15160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endParaRPr spc="5" dirty="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2400"/>
              </a:lnSpc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b="0" spc="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b="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default </a:t>
            </a:r>
            <a:r>
              <a:rPr b="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directory </a:t>
            </a:r>
            <a:r>
              <a:rPr b="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structure </a:t>
            </a:r>
            <a:r>
              <a:rPr b="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can </a:t>
            </a:r>
            <a:r>
              <a:rPr b="0" spc="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 </a:t>
            </a:r>
            <a:r>
              <a:rPr b="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changed  </a:t>
            </a:r>
            <a:r>
              <a:rPr b="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b="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suit </a:t>
            </a:r>
            <a:r>
              <a:rPr b="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project </a:t>
            </a:r>
            <a:r>
              <a:rPr b="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needs. </a:t>
            </a:r>
            <a:r>
              <a:rPr b="0" spc="-4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</a:t>
            </a:r>
            <a:r>
              <a:rPr b="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only </a:t>
            </a:r>
            <a:r>
              <a:rPr b="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provides </a:t>
            </a:r>
            <a:r>
              <a:rPr b="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b="0" spc="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good  </a:t>
            </a:r>
            <a:r>
              <a:rPr b="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starting</a:t>
            </a:r>
            <a:r>
              <a:rPr b="0" spc="3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b="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point</a:t>
            </a:r>
            <a:endParaRPr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4081779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dirty="0"/>
              <a:t>MVC Design 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371600"/>
            <a:ext cx="3300729" cy="1401024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Embrace the web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Run on ASP.NET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Extensible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LTI PPT Template</Template>
  <TotalTime>4</TotalTime>
  <Words>179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STKaiti</vt:lpstr>
      <vt:lpstr>Arial</vt:lpstr>
      <vt:lpstr>Calibri</vt:lpstr>
      <vt:lpstr>Calibri Light</vt:lpstr>
      <vt:lpstr>Geneva</vt:lpstr>
      <vt:lpstr>Symbol</vt:lpstr>
      <vt:lpstr>Times New Roman</vt:lpstr>
      <vt:lpstr>Wingdings</vt:lpstr>
      <vt:lpstr>ヒラギノ角ゴ Pro W3</vt:lpstr>
      <vt:lpstr>L&amp;T Infotech</vt:lpstr>
      <vt:lpstr>Custom Design</vt:lpstr>
      <vt:lpstr>MVC Project Layout</vt:lpstr>
      <vt:lpstr>Default Directory Structure</vt:lpstr>
      <vt:lpstr>Default Directory Structure</vt:lpstr>
      <vt:lpstr>Default Directory Structure – Not</vt:lpstr>
      <vt:lpstr>MVC Design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Suruthi Mahadevan</cp:lastModifiedBy>
  <cp:revision>2</cp:revision>
  <dcterms:created xsi:type="dcterms:W3CDTF">2018-03-13T04:45:09Z</dcterms:created>
  <dcterms:modified xsi:type="dcterms:W3CDTF">2018-09-22T09:37:24Z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2018-03-13T00:00:00Z</vt:filetime>
  </property>
</Properties>
</file>