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646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918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45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1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1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web.routing.irouteconstraint.aspx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spc="-10" dirty="0">
                <a:solidFill>
                  <a:srgbClr val="003366"/>
                </a:solidFill>
              </a:rPr>
              <a:t>Controllers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42734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Setting Default Values for URL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64386" y="1295400"/>
            <a:ext cx="8615227" cy="169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endParaRPr spc="1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400"/>
              </a:lnSpc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you define a route, you can assign a  default value for a parameter. The default value  is used if a value for that parameter is not  included in the URL</a:t>
            </a:r>
            <a:r>
              <a:rPr sz="2750" b="0" spc="3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5684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URL Parameters Default 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52611"/>
            <a:ext cx="6766559" cy="148611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102360">
              <a:lnSpc>
                <a:spcPct val="113100"/>
              </a:lnSpc>
              <a:spcBef>
                <a:spcPts val="24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static void RegisterRoutes(RouteCollection routes) {  routes.MapPageRoute("", "Category/{action}/{categoryName}",  "~/categoriespage.aspx",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true,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RouteValueDictionary {{"categoryName", "food"}, {"action", "show"}}); 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685800"/>
            <a:ext cx="7674609" cy="27467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500" spc="-10" dirty="0">
                <a:solidFill>
                  <a:srgbClr val="2C2D8B"/>
                </a:solidFill>
                <a:latin typeface="Calibri Light"/>
                <a:ea typeface="+mj-ea"/>
                <a:cs typeface="Calibri Light"/>
              </a:rPr>
              <a:t>Handling variable number of </a:t>
            </a:r>
            <a:r>
              <a:rPr sz="2500" spc="-10" dirty="0">
                <a:solidFill>
                  <a:srgbClr val="2C2D8B"/>
                </a:solidFill>
                <a:latin typeface="Calibri Light"/>
                <a:ea typeface="+mj-ea"/>
                <a:cs typeface="Calibri Light"/>
              </a:rPr>
              <a:t>segments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marR="165735" indent="-342900">
              <a:lnSpc>
                <a:spcPct val="102400"/>
              </a:lnSpc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handle additional segments in this manner  you mark the last parameter with an asterisk  (*).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83210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referred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 a catch-all parameter.</a:t>
            </a: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431800" algn="l"/>
                <a:tab pos="432434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route with a catch-all parameter will also  match URLs that do not contain any values for  the last parameter.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query/{queryname}/{*queryvalues}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168243"/>
            <a:ext cx="567848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Handling variable number of</a:t>
            </a:r>
            <a:r>
              <a:rPr lang="en-US" sz="2500" kern="1200" spc="-10" dirty="0"/>
              <a:t> segments</a:t>
            </a:r>
            <a:br>
              <a:rPr lang="en-US" sz="2800" b="1" dirty="0">
                <a:solidFill>
                  <a:srgbClr val="009C97"/>
                </a:solidFill>
                <a:latin typeface="Arial"/>
                <a:cs typeface="Arial"/>
              </a:rPr>
            </a:br>
            <a:endParaRPr sz="2500" kern="1200"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325"/>
              </p:ext>
            </p:extLst>
          </p:nvPr>
        </p:nvGraphicFramePr>
        <p:xfrm>
          <a:off x="753794" y="2315845"/>
          <a:ext cx="8001000" cy="2226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98425">
                        <a:lnSpc>
                          <a:spcPts val="1989"/>
                        </a:lnSpc>
                      </a:pPr>
                      <a:r>
                        <a:rPr sz="1600" spc="-2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URL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89"/>
                        </a:lnSpc>
                      </a:pPr>
                      <a:r>
                        <a:rPr sz="16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Parameter</a:t>
                      </a:r>
                      <a:r>
                        <a:rPr sz="1600" spc="9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values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/query/select/bikes/onsale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5250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queryname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"select" 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queryvalues =</a:t>
                      </a:r>
                      <a:r>
                        <a:rPr sz="1600" spc="-6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"bikes/onsale"</a:t>
                      </a: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/query/select/bikes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1691639">
                        <a:lnSpc>
                          <a:spcPct val="1008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queryname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"select" 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queryvalues =</a:t>
                      </a:r>
                      <a:r>
                        <a:rPr sz="1600" spc="-7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"bikes"</a:t>
                      </a: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/query/select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1121410">
                        <a:lnSpc>
                          <a:spcPct val="100899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queryname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"select" 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queryvalues = </a:t>
                      </a:r>
                      <a:r>
                        <a:rPr sz="1600" spc="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Empty</a:t>
                      </a:r>
                      <a:r>
                        <a:rPr sz="1600" spc="-2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string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39871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Route 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323" y="1905000"/>
            <a:ext cx="7741284" cy="49943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are defined by using regular  expressions or by using objects that implement  the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IRouteConstraint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35" y="762000"/>
            <a:ext cx="39871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Route 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835" y="1676400"/>
            <a:ext cx="7806055" cy="159434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47165">
              <a:lnSpc>
                <a:spcPct val="100899"/>
              </a:lnSpc>
              <a:spcBef>
                <a:spcPts val="8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static void RegisterRoutes(RouteCollection routes) {  routes.MapPageRoute("", "Category/{action}/{categoryName}",  "~/categoriespage.aspx",</a:t>
            </a:r>
          </a:p>
          <a:p>
            <a:pPr marL="79375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true,</a:t>
            </a:r>
          </a:p>
          <a:p>
            <a:pPr marL="12700" marR="5080" indent="66675">
              <a:lnSpc>
                <a:spcPct val="100899"/>
              </a:lnSpc>
              <a:spcBef>
                <a:spcPts val="445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RouteValueDictionary {{"categoryName", "food"}, {"action", "show"}},  new RouteValueDictionary {{"locale", "[a-z]{2}-[a-z]{2}"},{"year", @"\d{4}"}} );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270" y="533400"/>
            <a:ext cx="39871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Route Constraints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47342"/>
              </p:ext>
            </p:extLst>
          </p:nvPr>
        </p:nvGraphicFramePr>
        <p:xfrm>
          <a:off x="600075" y="1905000"/>
          <a:ext cx="7832725" cy="217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600" spc="-2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URL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8445">
                        <a:lnSpc>
                          <a:spcPts val="1989"/>
                        </a:lnSpc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Result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/US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1528445" marR="11874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match. </a:t>
                      </a: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Both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locale and </a:t>
                      </a: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year</a:t>
                      </a:r>
                      <a:r>
                        <a:rPr sz="1600" spc="-1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 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required.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/US/08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1528445" marR="323215">
                        <a:lnSpc>
                          <a:spcPct val="100800"/>
                        </a:lnSpc>
                        <a:spcBef>
                          <a:spcPts val="240"/>
                        </a:spcBef>
                      </a:pP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match. </a:t>
                      </a: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constraint </a:t>
                      </a: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</a:t>
                      </a:r>
                      <a:r>
                        <a:rPr sz="1600" spc="-1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year 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requires 4</a:t>
                      </a:r>
                      <a:r>
                        <a:rPr sz="1600" spc="-6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digits.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/US/2008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1528445" marR="2326640">
                        <a:lnSpc>
                          <a:spcPct val="100899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locale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 "US"  </a:t>
                      </a: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year </a:t>
                      </a: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sz="160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"2008"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70358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Action Methods and 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987" y="1676400"/>
            <a:ext cx="7820025" cy="117628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9817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Actions are public methods in the Controller  class</a:t>
            </a:r>
          </a:p>
          <a:p>
            <a:pPr marL="355600" marR="5080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Framework looks for parameters of action  methods in UrlRequest, RouteData , Query  String and Posted form values</a:t>
            </a:r>
          </a:p>
          <a:p>
            <a:pPr marL="355600" marR="95186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Always use HTMLEncode when returning  Content values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232" y="516890"/>
            <a:ext cx="306578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ActionResults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8" y="2362174"/>
            <a:ext cx="2232025" cy="527050"/>
          </a:xfrm>
          <a:custGeom>
            <a:avLst/>
            <a:gdLst/>
            <a:ahLst/>
            <a:cxnLst/>
            <a:rect l="l" t="t" r="r" b="b"/>
            <a:pathLst>
              <a:path w="2232025" h="527050">
                <a:moveTo>
                  <a:pt x="0" y="526567"/>
                </a:moveTo>
                <a:lnTo>
                  <a:pt x="2232025" y="526567"/>
                </a:lnTo>
                <a:lnTo>
                  <a:pt x="2232025" y="0"/>
                </a:lnTo>
                <a:lnTo>
                  <a:pt x="0" y="0"/>
                </a:lnTo>
                <a:lnTo>
                  <a:pt x="0" y="526567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7592" y="2362174"/>
            <a:ext cx="2232025" cy="527050"/>
          </a:xfrm>
          <a:custGeom>
            <a:avLst/>
            <a:gdLst/>
            <a:ahLst/>
            <a:cxnLst/>
            <a:rect l="l" t="t" r="r" b="b"/>
            <a:pathLst>
              <a:path w="2232025" h="527050">
                <a:moveTo>
                  <a:pt x="0" y="526567"/>
                </a:moveTo>
                <a:lnTo>
                  <a:pt x="2232025" y="526567"/>
                </a:lnTo>
                <a:lnTo>
                  <a:pt x="2232025" y="0"/>
                </a:lnTo>
                <a:lnTo>
                  <a:pt x="0" y="0"/>
                </a:lnTo>
                <a:lnTo>
                  <a:pt x="0" y="526567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9617" y="2362174"/>
            <a:ext cx="2233295" cy="527050"/>
          </a:xfrm>
          <a:custGeom>
            <a:avLst/>
            <a:gdLst/>
            <a:ahLst/>
            <a:cxnLst/>
            <a:rect l="l" t="t" r="r" b="b"/>
            <a:pathLst>
              <a:path w="2233295" h="527050">
                <a:moveTo>
                  <a:pt x="0" y="526567"/>
                </a:moveTo>
                <a:lnTo>
                  <a:pt x="2232787" y="526567"/>
                </a:lnTo>
                <a:lnTo>
                  <a:pt x="2232787" y="0"/>
                </a:lnTo>
                <a:lnTo>
                  <a:pt x="0" y="0"/>
                </a:lnTo>
                <a:lnTo>
                  <a:pt x="0" y="526567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5618" y="2888729"/>
            <a:ext cx="2232025" cy="191770"/>
          </a:xfrm>
          <a:custGeom>
            <a:avLst/>
            <a:gdLst/>
            <a:ahLst/>
            <a:cxnLst/>
            <a:rect l="l" t="t" r="r" b="b"/>
            <a:pathLst>
              <a:path w="2232025" h="191769">
                <a:moveTo>
                  <a:pt x="0" y="191401"/>
                </a:moveTo>
                <a:lnTo>
                  <a:pt x="2232025" y="191401"/>
                </a:lnTo>
                <a:lnTo>
                  <a:pt x="2232025" y="0"/>
                </a:lnTo>
                <a:lnTo>
                  <a:pt x="0" y="0"/>
                </a:lnTo>
                <a:lnTo>
                  <a:pt x="0" y="191401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7592" y="2888729"/>
            <a:ext cx="2232025" cy="191770"/>
          </a:xfrm>
          <a:custGeom>
            <a:avLst/>
            <a:gdLst/>
            <a:ahLst/>
            <a:cxnLst/>
            <a:rect l="l" t="t" r="r" b="b"/>
            <a:pathLst>
              <a:path w="2232025" h="191769">
                <a:moveTo>
                  <a:pt x="0" y="191401"/>
                </a:moveTo>
                <a:lnTo>
                  <a:pt x="2232025" y="191401"/>
                </a:lnTo>
                <a:lnTo>
                  <a:pt x="2232025" y="0"/>
                </a:lnTo>
                <a:lnTo>
                  <a:pt x="0" y="0"/>
                </a:lnTo>
                <a:lnTo>
                  <a:pt x="0" y="191401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9617" y="2888729"/>
            <a:ext cx="2233295" cy="191770"/>
          </a:xfrm>
          <a:custGeom>
            <a:avLst/>
            <a:gdLst/>
            <a:ahLst/>
            <a:cxnLst/>
            <a:rect l="l" t="t" r="r" b="b"/>
            <a:pathLst>
              <a:path w="2233295" h="191769">
                <a:moveTo>
                  <a:pt x="0" y="191401"/>
                </a:moveTo>
                <a:lnTo>
                  <a:pt x="2232787" y="191401"/>
                </a:lnTo>
                <a:lnTo>
                  <a:pt x="2232787" y="0"/>
                </a:lnTo>
                <a:lnTo>
                  <a:pt x="0" y="0"/>
                </a:lnTo>
                <a:lnTo>
                  <a:pt x="0" y="191401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618" y="3080130"/>
            <a:ext cx="2232025" cy="196215"/>
          </a:xfrm>
          <a:custGeom>
            <a:avLst/>
            <a:gdLst/>
            <a:ahLst/>
            <a:cxnLst/>
            <a:rect l="l" t="t" r="r" b="b"/>
            <a:pathLst>
              <a:path w="2232025" h="196214">
                <a:moveTo>
                  <a:pt x="0" y="195707"/>
                </a:moveTo>
                <a:lnTo>
                  <a:pt x="2232025" y="195707"/>
                </a:lnTo>
                <a:lnTo>
                  <a:pt x="2232025" y="0"/>
                </a:lnTo>
                <a:lnTo>
                  <a:pt x="0" y="0"/>
                </a:lnTo>
                <a:lnTo>
                  <a:pt x="0" y="195707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7592" y="3080130"/>
            <a:ext cx="2232025" cy="196215"/>
          </a:xfrm>
          <a:custGeom>
            <a:avLst/>
            <a:gdLst/>
            <a:ahLst/>
            <a:cxnLst/>
            <a:rect l="l" t="t" r="r" b="b"/>
            <a:pathLst>
              <a:path w="2232025" h="196214">
                <a:moveTo>
                  <a:pt x="0" y="195707"/>
                </a:moveTo>
                <a:lnTo>
                  <a:pt x="2232025" y="195707"/>
                </a:lnTo>
                <a:lnTo>
                  <a:pt x="2232025" y="0"/>
                </a:lnTo>
                <a:lnTo>
                  <a:pt x="0" y="0"/>
                </a:lnTo>
                <a:lnTo>
                  <a:pt x="0" y="195707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9617" y="3080130"/>
            <a:ext cx="2233295" cy="196215"/>
          </a:xfrm>
          <a:custGeom>
            <a:avLst/>
            <a:gdLst/>
            <a:ahLst/>
            <a:cxnLst/>
            <a:rect l="l" t="t" r="r" b="b"/>
            <a:pathLst>
              <a:path w="2233295" h="196214">
                <a:moveTo>
                  <a:pt x="0" y="195707"/>
                </a:moveTo>
                <a:lnTo>
                  <a:pt x="2232787" y="195707"/>
                </a:lnTo>
                <a:lnTo>
                  <a:pt x="2232787" y="0"/>
                </a:lnTo>
                <a:lnTo>
                  <a:pt x="0" y="0"/>
                </a:lnTo>
                <a:lnTo>
                  <a:pt x="0" y="195707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618" y="3275939"/>
            <a:ext cx="2232025" cy="574675"/>
          </a:xfrm>
          <a:custGeom>
            <a:avLst/>
            <a:gdLst/>
            <a:ahLst/>
            <a:cxnLst/>
            <a:rect l="l" t="t" r="r" b="b"/>
            <a:pathLst>
              <a:path w="2232025" h="574675">
                <a:moveTo>
                  <a:pt x="0" y="574192"/>
                </a:moveTo>
                <a:lnTo>
                  <a:pt x="2232025" y="574192"/>
                </a:lnTo>
                <a:lnTo>
                  <a:pt x="2232025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7592" y="3275939"/>
            <a:ext cx="2232025" cy="574675"/>
          </a:xfrm>
          <a:custGeom>
            <a:avLst/>
            <a:gdLst/>
            <a:ahLst/>
            <a:cxnLst/>
            <a:rect l="l" t="t" r="r" b="b"/>
            <a:pathLst>
              <a:path w="2232025" h="574675">
                <a:moveTo>
                  <a:pt x="0" y="574192"/>
                </a:moveTo>
                <a:lnTo>
                  <a:pt x="2232025" y="574192"/>
                </a:lnTo>
                <a:lnTo>
                  <a:pt x="2232025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9617" y="3275939"/>
            <a:ext cx="2233295" cy="574675"/>
          </a:xfrm>
          <a:custGeom>
            <a:avLst/>
            <a:gdLst/>
            <a:ahLst/>
            <a:cxnLst/>
            <a:rect l="l" t="t" r="r" b="b"/>
            <a:pathLst>
              <a:path w="2233295" h="574675">
                <a:moveTo>
                  <a:pt x="0" y="574192"/>
                </a:moveTo>
                <a:lnTo>
                  <a:pt x="2232787" y="574192"/>
                </a:lnTo>
                <a:lnTo>
                  <a:pt x="2232787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5618" y="3850119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790"/>
                </a:moveTo>
                <a:lnTo>
                  <a:pt x="2232025" y="382790"/>
                </a:lnTo>
                <a:lnTo>
                  <a:pt x="2232025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7592" y="3850119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790"/>
                </a:moveTo>
                <a:lnTo>
                  <a:pt x="2232025" y="382790"/>
                </a:lnTo>
                <a:lnTo>
                  <a:pt x="2232025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9617" y="3850119"/>
            <a:ext cx="2233295" cy="382905"/>
          </a:xfrm>
          <a:custGeom>
            <a:avLst/>
            <a:gdLst/>
            <a:ahLst/>
            <a:cxnLst/>
            <a:rect l="l" t="t" r="r" b="b"/>
            <a:pathLst>
              <a:path w="2233295" h="382904">
                <a:moveTo>
                  <a:pt x="0" y="382790"/>
                </a:moveTo>
                <a:lnTo>
                  <a:pt x="2232787" y="382790"/>
                </a:lnTo>
                <a:lnTo>
                  <a:pt x="2232787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618" y="4232897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790"/>
                </a:moveTo>
                <a:lnTo>
                  <a:pt x="2232025" y="382790"/>
                </a:lnTo>
                <a:lnTo>
                  <a:pt x="2232025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7592" y="4232897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790"/>
                </a:moveTo>
                <a:lnTo>
                  <a:pt x="2232025" y="382790"/>
                </a:lnTo>
                <a:lnTo>
                  <a:pt x="2232025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9617" y="4232897"/>
            <a:ext cx="2233295" cy="382905"/>
          </a:xfrm>
          <a:custGeom>
            <a:avLst/>
            <a:gdLst/>
            <a:ahLst/>
            <a:cxnLst/>
            <a:rect l="l" t="t" r="r" b="b"/>
            <a:pathLst>
              <a:path w="2233295" h="382904">
                <a:moveTo>
                  <a:pt x="0" y="382790"/>
                </a:moveTo>
                <a:lnTo>
                  <a:pt x="2232787" y="382790"/>
                </a:lnTo>
                <a:lnTo>
                  <a:pt x="2232787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5618" y="4615662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803"/>
                </a:moveTo>
                <a:lnTo>
                  <a:pt x="2232025" y="382803"/>
                </a:lnTo>
                <a:lnTo>
                  <a:pt x="2232025" y="0"/>
                </a:lnTo>
                <a:lnTo>
                  <a:pt x="0" y="0"/>
                </a:lnTo>
                <a:lnTo>
                  <a:pt x="0" y="382803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7592" y="4615662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803"/>
                </a:moveTo>
                <a:lnTo>
                  <a:pt x="2232025" y="382803"/>
                </a:lnTo>
                <a:lnTo>
                  <a:pt x="2232025" y="0"/>
                </a:lnTo>
                <a:lnTo>
                  <a:pt x="0" y="0"/>
                </a:lnTo>
                <a:lnTo>
                  <a:pt x="0" y="382803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9617" y="4615662"/>
            <a:ext cx="2233295" cy="382905"/>
          </a:xfrm>
          <a:custGeom>
            <a:avLst/>
            <a:gdLst/>
            <a:ahLst/>
            <a:cxnLst/>
            <a:rect l="l" t="t" r="r" b="b"/>
            <a:pathLst>
              <a:path w="2233295" h="382904">
                <a:moveTo>
                  <a:pt x="0" y="382803"/>
                </a:moveTo>
                <a:lnTo>
                  <a:pt x="2232787" y="382803"/>
                </a:lnTo>
                <a:lnTo>
                  <a:pt x="2232787" y="0"/>
                </a:lnTo>
                <a:lnTo>
                  <a:pt x="0" y="0"/>
                </a:lnTo>
                <a:lnTo>
                  <a:pt x="0" y="382803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5618" y="4998453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790"/>
                </a:moveTo>
                <a:lnTo>
                  <a:pt x="2232025" y="382790"/>
                </a:lnTo>
                <a:lnTo>
                  <a:pt x="2232025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7592" y="4998453"/>
            <a:ext cx="2232025" cy="382905"/>
          </a:xfrm>
          <a:custGeom>
            <a:avLst/>
            <a:gdLst/>
            <a:ahLst/>
            <a:cxnLst/>
            <a:rect l="l" t="t" r="r" b="b"/>
            <a:pathLst>
              <a:path w="2232025" h="382904">
                <a:moveTo>
                  <a:pt x="0" y="382790"/>
                </a:moveTo>
                <a:lnTo>
                  <a:pt x="2232025" y="382790"/>
                </a:lnTo>
                <a:lnTo>
                  <a:pt x="2232025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9617" y="4998453"/>
            <a:ext cx="2233295" cy="382905"/>
          </a:xfrm>
          <a:custGeom>
            <a:avLst/>
            <a:gdLst/>
            <a:ahLst/>
            <a:cxnLst/>
            <a:rect l="l" t="t" r="r" b="b"/>
            <a:pathLst>
              <a:path w="2233295" h="382904">
                <a:moveTo>
                  <a:pt x="0" y="382790"/>
                </a:moveTo>
                <a:lnTo>
                  <a:pt x="2232787" y="382790"/>
                </a:lnTo>
                <a:lnTo>
                  <a:pt x="2232787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5618" y="5381269"/>
            <a:ext cx="2232025" cy="574675"/>
          </a:xfrm>
          <a:custGeom>
            <a:avLst/>
            <a:gdLst/>
            <a:ahLst/>
            <a:cxnLst/>
            <a:rect l="l" t="t" r="r" b="b"/>
            <a:pathLst>
              <a:path w="2232025" h="574675">
                <a:moveTo>
                  <a:pt x="0" y="574192"/>
                </a:moveTo>
                <a:lnTo>
                  <a:pt x="2232025" y="574192"/>
                </a:lnTo>
                <a:lnTo>
                  <a:pt x="2232025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7592" y="5381269"/>
            <a:ext cx="2232025" cy="574675"/>
          </a:xfrm>
          <a:custGeom>
            <a:avLst/>
            <a:gdLst/>
            <a:ahLst/>
            <a:cxnLst/>
            <a:rect l="l" t="t" r="r" b="b"/>
            <a:pathLst>
              <a:path w="2232025" h="574675">
                <a:moveTo>
                  <a:pt x="0" y="574192"/>
                </a:moveTo>
                <a:lnTo>
                  <a:pt x="2232025" y="574192"/>
                </a:lnTo>
                <a:lnTo>
                  <a:pt x="2232025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9617" y="5381269"/>
            <a:ext cx="2233295" cy="574675"/>
          </a:xfrm>
          <a:custGeom>
            <a:avLst/>
            <a:gdLst/>
            <a:ahLst/>
            <a:cxnLst/>
            <a:rect l="l" t="t" r="r" b="b"/>
            <a:pathLst>
              <a:path w="2233295" h="574675">
                <a:moveTo>
                  <a:pt x="0" y="574192"/>
                </a:moveTo>
                <a:lnTo>
                  <a:pt x="2232787" y="574192"/>
                </a:lnTo>
                <a:lnTo>
                  <a:pt x="2232787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5618" y="5955461"/>
            <a:ext cx="2232025" cy="574675"/>
          </a:xfrm>
          <a:custGeom>
            <a:avLst/>
            <a:gdLst/>
            <a:ahLst/>
            <a:cxnLst/>
            <a:rect l="l" t="t" r="r" b="b"/>
            <a:pathLst>
              <a:path w="2232025" h="574675">
                <a:moveTo>
                  <a:pt x="0" y="574192"/>
                </a:moveTo>
                <a:lnTo>
                  <a:pt x="2232025" y="574192"/>
                </a:lnTo>
                <a:lnTo>
                  <a:pt x="2232025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7592" y="5955461"/>
            <a:ext cx="2232025" cy="574675"/>
          </a:xfrm>
          <a:custGeom>
            <a:avLst/>
            <a:gdLst/>
            <a:ahLst/>
            <a:cxnLst/>
            <a:rect l="l" t="t" r="r" b="b"/>
            <a:pathLst>
              <a:path w="2232025" h="574675">
                <a:moveTo>
                  <a:pt x="0" y="574192"/>
                </a:moveTo>
                <a:lnTo>
                  <a:pt x="2232025" y="574192"/>
                </a:lnTo>
                <a:lnTo>
                  <a:pt x="2232025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79617" y="5955461"/>
            <a:ext cx="2233295" cy="574675"/>
          </a:xfrm>
          <a:custGeom>
            <a:avLst/>
            <a:gdLst/>
            <a:ahLst/>
            <a:cxnLst/>
            <a:rect l="l" t="t" r="r" b="b"/>
            <a:pathLst>
              <a:path w="2233295" h="574675">
                <a:moveTo>
                  <a:pt x="0" y="574192"/>
                </a:moveTo>
                <a:lnTo>
                  <a:pt x="2232787" y="574192"/>
                </a:lnTo>
                <a:lnTo>
                  <a:pt x="2232787" y="0"/>
                </a:lnTo>
                <a:lnTo>
                  <a:pt x="0" y="0"/>
                </a:lnTo>
                <a:lnTo>
                  <a:pt x="0" y="574192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47592" y="2355850"/>
            <a:ext cx="0" cy="4180204"/>
          </a:xfrm>
          <a:custGeom>
            <a:avLst/>
            <a:gdLst/>
            <a:ahLst/>
            <a:cxnLst/>
            <a:rect l="l" t="t" r="r" b="b"/>
            <a:pathLst>
              <a:path h="4180204">
                <a:moveTo>
                  <a:pt x="0" y="0"/>
                </a:moveTo>
                <a:lnTo>
                  <a:pt x="0" y="41801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9617" y="2355850"/>
            <a:ext cx="0" cy="4180204"/>
          </a:xfrm>
          <a:custGeom>
            <a:avLst/>
            <a:gdLst/>
            <a:ahLst/>
            <a:cxnLst/>
            <a:rect l="l" t="t" r="r" b="b"/>
            <a:pathLst>
              <a:path h="4180204">
                <a:moveTo>
                  <a:pt x="0" y="0"/>
                </a:moveTo>
                <a:lnTo>
                  <a:pt x="0" y="41801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9268" y="2888742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9268" y="3080130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9268" y="3275838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09268" y="3850132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9268" y="4232909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9268" y="4615688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9268" y="4998465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9268" y="5381244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9268" y="5955461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5618" y="2355850"/>
            <a:ext cx="0" cy="4180204"/>
          </a:xfrm>
          <a:custGeom>
            <a:avLst/>
            <a:gdLst/>
            <a:ahLst/>
            <a:cxnLst/>
            <a:rect l="l" t="t" r="r" b="b"/>
            <a:pathLst>
              <a:path h="4180204">
                <a:moveTo>
                  <a:pt x="0" y="0"/>
                </a:moveTo>
                <a:lnTo>
                  <a:pt x="0" y="41801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9268" y="2362200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9268" y="6529654"/>
            <a:ext cx="6710045" cy="0"/>
          </a:xfrm>
          <a:custGeom>
            <a:avLst/>
            <a:gdLst/>
            <a:ahLst/>
            <a:cxnLst/>
            <a:rect l="l" t="t" r="r" b="b"/>
            <a:pathLst>
              <a:path w="6710045">
                <a:moveTo>
                  <a:pt x="0" y="0"/>
                </a:moveTo>
                <a:lnTo>
                  <a:pt x="67094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59192" y="2343403"/>
            <a:ext cx="44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solidFill>
                  <a:srgbClr val="0E1C0E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0E1C0E"/>
                </a:solidFill>
                <a:latin typeface="Arial"/>
                <a:cs typeface="Arial"/>
              </a:rPr>
              <a:t>m</a:t>
            </a: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3440" y="2343403"/>
            <a:ext cx="1640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Framework</a:t>
            </a:r>
            <a:r>
              <a:rPr sz="1200" b="1" spc="-65" dirty="0">
                <a:solidFill>
                  <a:srgbClr val="0E1C0E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0E1C0E"/>
                </a:solidFill>
                <a:latin typeface="Arial"/>
                <a:cs typeface="Arial"/>
              </a:rPr>
              <a:t>Behaviour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27751" y="2343403"/>
            <a:ext cx="1370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Producing</a:t>
            </a:r>
            <a:r>
              <a:rPr sz="1200" b="1" spc="-45" dirty="0">
                <a:solidFill>
                  <a:srgbClr val="0E1C0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9192" y="2880359"/>
            <a:ext cx="1078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ContentResult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93440" y="2880359"/>
            <a:ext cx="150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Returns </a:t>
            </a: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string</a:t>
            </a: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 literal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39381" y="2880359"/>
            <a:ext cx="54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200" spc="-7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200" spc="-7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59192" y="3071431"/>
            <a:ext cx="9639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EmptyResult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93440" y="3071431"/>
            <a:ext cx="8839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response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59192" y="3267392"/>
            <a:ext cx="1412875" cy="571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FileContentResult</a:t>
            </a:r>
            <a:r>
              <a:rPr sz="1200" b="1" spc="-135" dirty="0">
                <a:solidFill>
                  <a:srgbClr val="0E1C0E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/  </a:t>
            </a: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FilePathResult </a:t>
            </a: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/  </a:t>
            </a: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FileStreamResult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93440" y="3267392"/>
            <a:ext cx="1885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003366"/>
                </a:solidFill>
                <a:latin typeface="Arial"/>
                <a:cs typeface="Arial"/>
              </a:rPr>
              <a:t>Return </a:t>
            </a: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contents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of a</a:t>
            </a:r>
            <a:r>
              <a:rPr sz="1200" spc="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66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06334" y="3267392"/>
            <a:ext cx="2724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200" spc="3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200" spc="-45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59192" y="3842448"/>
            <a:ext cx="17938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0E1C0E"/>
                </a:solidFill>
                <a:latin typeface="Arial"/>
                <a:cs typeface="Arial"/>
              </a:rPr>
              <a:t>HttpUnauthorizedResult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93440" y="3842448"/>
            <a:ext cx="19450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Returns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1200" spc="-40" dirty="0">
                <a:solidFill>
                  <a:srgbClr val="003366"/>
                </a:solidFill>
                <a:latin typeface="Arial"/>
                <a:cs typeface="Arial"/>
              </a:rPr>
              <a:t>HTTP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403</a:t>
            </a:r>
            <a:r>
              <a:rPr sz="1200" spc="-20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9192" y="4226179"/>
            <a:ext cx="1269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JavaScriptResult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93440" y="4226179"/>
            <a:ext cx="182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Returns </a:t>
            </a: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script </a:t>
            </a: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execute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48500" y="4226179"/>
            <a:ext cx="734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J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200" spc="-8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200" spc="20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200" spc="-3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200" spc="2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59192" y="4609147"/>
            <a:ext cx="8585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0E1C0E"/>
                </a:solidFill>
                <a:latin typeface="Arial"/>
                <a:cs typeface="Arial"/>
              </a:rPr>
              <a:t>JsonResult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93440" y="4609147"/>
            <a:ext cx="1978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Returns </a:t>
            </a: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data </a:t>
            </a:r>
            <a:r>
              <a:rPr sz="1200" spc="1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JSON</a:t>
            </a:r>
            <a:r>
              <a:rPr sz="12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66"/>
                </a:solidFill>
                <a:latin typeface="Arial"/>
                <a:cs typeface="Arial"/>
              </a:rPr>
              <a:t>format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39279" y="4609147"/>
            <a:ext cx="348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Json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59192" y="4992306"/>
            <a:ext cx="11068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1C0E"/>
                </a:solidFill>
                <a:latin typeface="Arial"/>
                <a:cs typeface="Arial"/>
              </a:rPr>
              <a:t>RedirectResult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93440" y="4992306"/>
            <a:ext cx="1929764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Redirects </a:t>
            </a: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1200" spc="-15" dirty="0">
                <a:solidFill>
                  <a:srgbClr val="003366"/>
                </a:solidFill>
                <a:latin typeface="Arial"/>
                <a:cs typeface="Arial"/>
              </a:rPr>
              <a:t>client </a:t>
            </a: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new  </a:t>
            </a: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URL.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91375" y="4992306"/>
            <a:ext cx="593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Redirect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59192" y="5376291"/>
            <a:ext cx="1727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RedirectToRouteResult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93440" y="5376291"/>
            <a:ext cx="1996439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Redirect </a:t>
            </a: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another </a:t>
            </a: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action,</a:t>
            </a:r>
            <a:r>
              <a:rPr sz="12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003366"/>
                </a:solidFill>
                <a:latin typeface="Arial"/>
                <a:cs typeface="Arial"/>
              </a:rPr>
              <a:t>another </a:t>
            </a: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controller’s</a:t>
            </a:r>
            <a:r>
              <a:rPr sz="12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action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43040" y="5376291"/>
            <a:ext cx="124269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sz="1200" spc="-30" dirty="0">
                <a:solidFill>
                  <a:srgbClr val="003366"/>
                </a:solidFill>
                <a:latin typeface="Arial"/>
                <a:cs typeface="Arial"/>
              </a:rPr>
              <a:t>RedirectToRoute</a:t>
            </a:r>
            <a:r>
              <a:rPr sz="1200" spc="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/</a:t>
            </a:r>
            <a:endParaRPr sz="1200">
              <a:latin typeface="Arial"/>
              <a:cs typeface="Arial"/>
            </a:endParaRPr>
          </a:p>
          <a:p>
            <a:pPr marL="76200" algn="ctr">
              <a:lnSpc>
                <a:spcPts val="1430"/>
              </a:lnSpc>
            </a:pP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RedirectToAction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59192" y="5951220"/>
            <a:ext cx="130619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5" dirty="0">
                <a:solidFill>
                  <a:srgbClr val="0E1C0E"/>
                </a:solidFill>
                <a:latin typeface="Arial"/>
                <a:cs typeface="Arial"/>
              </a:rPr>
              <a:t>ViewResult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b="1" spc="-5" dirty="0">
                <a:solidFill>
                  <a:srgbClr val="0E1C0E"/>
                </a:solidFill>
                <a:latin typeface="Arial"/>
                <a:cs typeface="Arial"/>
              </a:rPr>
              <a:t>PartialViewResult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93440" y="5951220"/>
            <a:ext cx="204025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15" dirty="0">
                <a:solidFill>
                  <a:srgbClr val="003366"/>
                </a:solidFill>
                <a:latin typeface="Arial"/>
                <a:cs typeface="Arial"/>
              </a:rPr>
              <a:t>Response </a:t>
            </a:r>
            <a:r>
              <a:rPr sz="1200" spc="1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1200" spc="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responsibility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of a </a:t>
            </a:r>
            <a:r>
              <a:rPr sz="1200" spc="-10" dirty="0">
                <a:solidFill>
                  <a:srgbClr val="003366"/>
                </a:solidFill>
                <a:latin typeface="Arial"/>
                <a:cs typeface="Arial"/>
              </a:rPr>
              <a:t>view</a:t>
            </a:r>
            <a:r>
              <a:rPr sz="12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3366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33515" y="5951220"/>
            <a:ext cx="1249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3366"/>
                </a:solidFill>
                <a:latin typeface="Arial"/>
                <a:cs typeface="Arial"/>
              </a:rPr>
              <a:t>View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/</a:t>
            </a:r>
            <a:r>
              <a:rPr sz="12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66"/>
                </a:solidFill>
                <a:latin typeface="Arial"/>
                <a:cs typeface="Arial"/>
              </a:rPr>
              <a:t>PartialView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4918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ActionSelectors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5365115" cy="21964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98450" marR="2622550" indent="-285750">
              <a:lnSpc>
                <a:spcPct val="121900"/>
              </a:lnSpc>
              <a:spcBef>
                <a:spcPts val="52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 Names  [ActionName("Modify")]  [HttpPost]</a:t>
            </a:r>
          </a:p>
          <a:p>
            <a:pPr marL="412750">
              <a:lnSpc>
                <a:spcPct val="100000"/>
              </a:lnSpc>
              <a:spcBef>
                <a:spcPts val="470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ActionResult Edit(string departmentName)</a:t>
            </a:r>
          </a:p>
          <a:p>
            <a:pPr marL="41275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L="1385570">
              <a:lnSpc>
                <a:spcPct val="100000"/>
              </a:lnSpc>
              <a:spcBef>
                <a:spcPts val="465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// ...</a:t>
            </a:r>
          </a:p>
          <a:p>
            <a:pPr marL="412750">
              <a:lnSpc>
                <a:spcPct val="100000"/>
              </a:lnSpc>
              <a:spcBef>
                <a:spcPts val="470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817" y="533400"/>
            <a:ext cx="41402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Role </a:t>
            </a:r>
            <a:r>
              <a:rPr sz="2500" spc="-15" dirty="0"/>
              <a:t>of</a:t>
            </a:r>
            <a:r>
              <a:rPr sz="2500" spc="-20" dirty="0"/>
              <a:t> </a:t>
            </a:r>
            <a:r>
              <a:rPr sz="2500" spc="-5" dirty="0"/>
              <a:t>Controllers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303" y="1371600"/>
            <a:ext cx="7689850" cy="11964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4320">
              <a:lnSpc>
                <a:spcPct val="100400"/>
              </a:lnSpc>
              <a:spcBef>
                <a:spcPts val="90"/>
              </a:spcBef>
            </a:pPr>
            <a:r>
              <a:rPr sz="1600" b="1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Controllers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within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pattern are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responsible</a:t>
            </a:r>
            <a:r>
              <a:rPr sz="1600" spc="-3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responding to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 input,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often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making changes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in response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sz="1600" spc="-4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input.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way,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controllers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pattern are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concerned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application,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working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coming 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in,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going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relevant</a:t>
            </a:r>
            <a:r>
              <a:rPr sz="1600" spc="-9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34918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ActionSelectors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5937250" cy="23070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ActionVerbs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spc="-1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12750">
              <a:lnSpc>
                <a:spcPct val="100000"/>
              </a:lnSpc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HttpPost, HttpGet</a:t>
            </a:r>
          </a:p>
          <a:p>
            <a:pPr marL="412750">
              <a:lnSpc>
                <a:spcPct val="100000"/>
              </a:lnSpc>
              <a:spcBef>
                <a:spcPts val="450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[HttpPost]</a:t>
            </a: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ActionResult Edit(string departmentName)</a:t>
            </a:r>
          </a:p>
          <a:p>
            <a:pPr marL="412750">
              <a:lnSpc>
                <a:spcPct val="100000"/>
              </a:lnSpc>
              <a:spcBef>
                <a:spcPts val="455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R="2724785" algn="ctr">
              <a:lnSpc>
                <a:spcPct val="100000"/>
              </a:lnSpc>
              <a:spcBef>
                <a:spcPts val="455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// ...</a:t>
            </a: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294957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Action 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24000"/>
            <a:ext cx="6896100" cy="8490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505650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 Filters can be applied to the Action  Methods or to the Controllers</a:t>
            </a:r>
            <a:r>
              <a:rPr lang="en-US"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a whole</a:t>
            </a:r>
          </a:p>
          <a:p>
            <a:pPr marL="355600" marR="7112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Global filters can also be applied thru the  FilterConfig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47605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Custom Action 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7428230" cy="68685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Derive from ActionFilterAttribute class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can apply the filters to Action methods in  the Controller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528002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Attribute Based 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560" y="1600200"/>
            <a:ext cx="7802880" cy="9338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06997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 routing uses attributes to define  routes.</a:t>
            </a:r>
          </a:p>
          <a:p>
            <a:pPr marL="355600" marR="473709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 routing gives you more control over  the URIs in your web application.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Convention based routing is still fully supported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34143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Filter Overrides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7465695" cy="49943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the Filter Overrides feature, we can  exclude a specific action method or controller  from the global filter or controller level filter.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30822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Filters in 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3540125" cy="169854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Authentication filters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Authorization</a:t>
            </a:r>
            <a:r>
              <a:rPr lang="en-US"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filters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 filters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 filters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Exception filters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50914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Filter Overrides in 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5284470" cy="173701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OverrideAuthenticationAttribute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OverrideAuthorizationAttribute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OverrideActionFiltersAttribute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OverrideResultAttribute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OverrideExceptionAttribute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51009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Scaffolding - 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545070" cy="124418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Scaffolding is a process by which the  framework generates the basic code template</a:t>
            </a:r>
          </a:p>
          <a:p>
            <a:pPr marL="355600" marR="38100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Adding a Controller there are several  options available</a:t>
            </a: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Empty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Controller  with empty read/write actions etc.,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343" y="485444"/>
            <a:ext cx="39966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Controller Factory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369458"/>
            <a:ext cx="7727950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lies between the model and the 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343" y="2743200"/>
            <a:ext cx="6736080" cy="101758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IControllerFactory contains two methods</a:t>
            </a: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CreateController</a:t>
            </a: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ReleaseController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8025" y="2103822"/>
            <a:ext cx="7696200" cy="272767"/>
          </a:xfrm>
          <a:prstGeom prst="rect">
            <a:avLst/>
          </a:prstGeom>
          <a:solidFill>
            <a:srgbClr val="FAECBA"/>
          </a:solidFill>
        </p:spPr>
        <p:txBody>
          <a:bodyPr vert="horz" wrap="square" lIns="0" tIns="16510" rIns="0" bIns="0" rtlCol="0">
            <a:spAutoFit/>
          </a:bodyPr>
          <a:lstStyle/>
          <a:p>
            <a:pPr marL="88265" marR="704215">
              <a:lnSpc>
                <a:spcPts val="2100"/>
              </a:lnSpc>
              <a:spcBef>
                <a:spcPts val="13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--&gt;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Routing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---&gt;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Factory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---&gt; 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Invoke</a:t>
            </a:r>
            <a:r>
              <a:rPr sz="160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55689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10" dirty="0"/>
              <a:t>CustomControllerFactory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399020" cy="70339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 IControllerFactory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it as the ControllerFactory in Global.asax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27768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Brief 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00200"/>
            <a:ext cx="7520940" cy="1052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before the web – process was controller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 and MVP pattern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Resurgence of MVC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97164"/>
            <a:ext cx="55689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CustomControllerFactory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423194"/>
            <a:ext cx="8067675" cy="4011610"/>
          </a:xfrm>
          <a:custGeom>
            <a:avLst/>
            <a:gdLst/>
            <a:ahLst/>
            <a:cxnLst/>
            <a:rect l="l" t="t" r="r" b="b"/>
            <a:pathLst>
              <a:path w="8067675" h="3467100">
                <a:moveTo>
                  <a:pt x="0" y="3467100"/>
                </a:moveTo>
                <a:lnTo>
                  <a:pt x="8067675" y="3467100"/>
                </a:lnTo>
                <a:lnTo>
                  <a:pt x="8067675" y="0"/>
                </a:lnTo>
                <a:lnTo>
                  <a:pt x="0" y="0"/>
                </a:lnTo>
                <a:lnTo>
                  <a:pt x="0" y="34671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1423194"/>
            <a:ext cx="8034655" cy="40116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IController CreateController(RequestContext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requestContext,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controllerName)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300"/>
              </a:lnSpc>
            </a:pP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(string.IsNullOrEmpty(controllerName))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throw </a:t>
            </a: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sz="1600" spc="2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ArgumentNullException("controllerName");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1263650">
              <a:lnSpc>
                <a:spcPts val="2630"/>
              </a:lnSpc>
              <a:spcBef>
                <a:spcPts val="305"/>
              </a:spcBef>
            </a:pP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</a:t>
            </a: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language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requestContext.HttpContext.Request.Headers["Accept-Language"];  </a:t>
            </a: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controllerType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sz="1600" spc="3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string.Empty;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5478780">
              <a:lnSpc>
                <a:spcPct val="102400"/>
              </a:lnSpc>
              <a:spcBef>
                <a:spcPts val="970"/>
              </a:spcBef>
            </a:pP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(language </a:t>
            </a:r>
            <a:r>
              <a:rPr sz="1600" spc="-2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 </a:t>
            </a:r>
            <a:r>
              <a:rPr sz="1600" spc="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"fa-IR")  controllerType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sz="1600" spc="-9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string.Format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1196340">
              <a:lnSpc>
                <a:spcPts val="128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(ConfigurationManager.AppSettings["FarsiControllerTypePattern"], </a:t>
            </a: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controllerName);  </a:t>
            </a: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290"/>
              </a:lnSpc>
            </a:pPr>
            <a:r>
              <a:rPr sz="1600" spc="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controllerType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sz="1600" spc="-4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string.Format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295"/>
              </a:lnSpc>
            </a:pP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(ConfigurationManager.AppSettings["EnglishControllerTypePattern"],</a:t>
            </a: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controllerName);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IController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Activator.CreateInstance(Type.GetType(controllerType)) </a:t>
            </a: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sz="1600" spc="17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IController;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sz="1600" spc="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15" dirty="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55689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10" dirty="0"/>
              <a:t>CustomControllerFactory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5686425" cy="1323439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</a:t>
            </a:r>
            <a:r>
              <a:rPr sz="1600" spc="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void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ReleaseController(IController</a:t>
            </a:r>
            <a:r>
              <a:rPr sz="1600" spc="-12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controller)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664"/>
              </a:lnSpc>
              <a:spcBef>
                <a:spcPts val="45"/>
              </a:spcBef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664"/>
              </a:lnSpc>
            </a:pP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(controller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sz="1600" spc="-8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IDisposable)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1645920">
              <a:lnSpc>
                <a:spcPts val="1650"/>
              </a:lnSpc>
              <a:spcBef>
                <a:spcPts val="130"/>
              </a:spcBef>
            </a:pP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(controller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IDisposable).Dispose();  </a:t>
            </a: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605"/>
              </a:lnSpc>
            </a:pP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sz="1600" spc="-9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null;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76898"/>
            <a:ext cx="8531225" cy="65517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855970">
              <a:lnSpc>
                <a:spcPct val="102800"/>
              </a:lnSpc>
              <a:spcBef>
                <a:spcPts val="80"/>
              </a:spcBef>
            </a:pP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</a:t>
            </a: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System.Web.Mvc;  </a:t>
            </a: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</a:t>
            </a:r>
            <a:r>
              <a:rPr sz="1600" spc="-1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System.Web.Routing;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55"/>
              </a:lnSpc>
            </a:pP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</a:t>
            </a:r>
            <a:r>
              <a:rPr sz="1600" spc="-5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IControllerFactorySample.ControllerFactories;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namespace</a:t>
            </a:r>
            <a:r>
              <a:rPr sz="1600" spc="3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IControllerFactorySample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  <a:spcBef>
                <a:spcPts val="50"/>
              </a:spcBef>
            </a:pP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MvcApplication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sz="1600" spc="-1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System.Web.HttpApplication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  <a:spcBef>
                <a:spcPts val="50"/>
              </a:spcBef>
            </a:pP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static </a:t>
            </a:r>
            <a:r>
              <a:rPr sz="1600" spc="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void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RegisterRoutes(RouteCollection</a:t>
            </a:r>
            <a:r>
              <a:rPr sz="1600" spc="-16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routes)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50"/>
              </a:lnSpc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routes.IgnoreRoute("{resource}.axd/{*pathInfo}");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5967730">
              <a:lnSpc>
                <a:spcPct val="102899"/>
              </a:lnSpc>
              <a:spcBef>
                <a:spcPts val="5"/>
              </a:spcBef>
            </a:pP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routes.MapRoute(  "Default",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//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sz="1600" spc="-18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39"/>
              </a:lnSpc>
            </a:pP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"{controller}/{action}/{id}",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// </a:t>
            </a: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URL </a:t>
            </a:r>
            <a:r>
              <a:rPr sz="1600" spc="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sz="1600" spc="-1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"Home", </a:t>
            </a: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"Index", id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sz="1600" spc="3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"" </a:t>
            </a: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// </a:t>
            </a: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</a:t>
            </a:r>
            <a:r>
              <a:rPr sz="1600" spc="-44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defaults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protected </a:t>
            </a:r>
            <a:r>
              <a:rPr sz="1600" spc="-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void</a:t>
            </a:r>
            <a:r>
              <a:rPr sz="1600" spc="6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Application_Start()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-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RegisterRoutes(RouteTable.Routes);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  <a:spcBef>
                <a:spcPts val="5"/>
              </a:spcBef>
            </a:pPr>
            <a:r>
              <a:rPr sz="1600" spc="-1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ControllerBuilder.Current.SetControllerFactory(typeof(CustomControllerFactory));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ts val="1664"/>
              </a:lnSpc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15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339788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Routing 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7726680" cy="117628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27889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Routing Engine is core part of ASP.Net  framework.</a:t>
            </a:r>
          </a:p>
          <a:p>
            <a:pPr marL="355600" marR="5080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MapRoute provides a friendly name, the  route pattern and parameters for the route with  defaults.</a:t>
            </a:r>
          </a:p>
          <a:p>
            <a:pPr marL="355600" marR="33020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job of the routing engine is to examine a  Url and route it to the correct 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26218"/>
            <a:ext cx="25857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Global.asax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511415" cy="194174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34149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a class derived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HttpApplication</a:t>
            </a:r>
          </a:p>
          <a:p>
            <a:pPr marL="355600" marR="37465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091815" algn="l"/>
                <a:tab pos="408368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1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Application_Start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 is executed  before executing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HttpRequest</a:t>
            </a:r>
          </a:p>
          <a:p>
            <a:pPr marL="355600" marR="382270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15773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where the configuration for the  application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needs to be placed like Routing  Configuration.</a:t>
            </a: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RouteConfig.RegisterRoutes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global routing table is passed as a 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49111"/>
            <a:ext cx="33972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RouteConfig.cs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389532"/>
            <a:ext cx="7834630" cy="2039468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Placed in the App_Start folder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Routing is how ASP.Net MVC matches a URI to  an action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RegisterRoutes method</a:t>
            </a: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MapRoute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IgnoreRoute</a:t>
            </a:r>
          </a:p>
          <a:p>
            <a:pPr marL="355600" marR="986155" indent="-342900">
              <a:lnSpc>
                <a:spcPct val="100000"/>
              </a:lnSpc>
              <a:spcBef>
                <a:spcPts val="75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Examines the request and creates a data  structure from the parameters passed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514" y="457200"/>
            <a:ext cx="26060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Route 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6960870" cy="128246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Routes to the first match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05498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insensitive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match</a:t>
            </a:r>
          </a:p>
          <a:p>
            <a:pPr marL="355600" marR="5080" indent="-342900">
              <a:lnSpc>
                <a:spcPct val="101299"/>
              </a:lnSpc>
              <a:spcBef>
                <a:spcPts val="71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it is not mentioned in the Map Route the  Routing engine will not interfere with that 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29203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URL 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7651115" cy="75924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880870" algn="l"/>
                <a:tab pos="5296535" algn="l"/>
                <a:tab pos="6687820" algn="l"/>
                <a:tab pos="7136130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URL pattern can contain literal values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 variable placeholders (referred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 URL  parameters). The literals and placeholders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 located in segments of the URL which are  delimited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the slash (/) character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29203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URL Patterns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55740"/>
              </p:ext>
            </p:extLst>
          </p:nvPr>
        </p:nvGraphicFramePr>
        <p:xfrm>
          <a:off x="457200" y="1828800"/>
          <a:ext cx="8001000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Route</a:t>
                      </a:r>
                      <a:r>
                        <a:rPr sz="16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definition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</a:t>
                      </a:r>
                      <a:r>
                        <a:rPr sz="1600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of </a:t>
                      </a: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matching</a:t>
                      </a:r>
                      <a:r>
                        <a:rPr sz="1600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2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URL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{controller}/{action}/{id}</a:t>
                      </a: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/Products/show/beverages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{table}/Details.aspx</a:t>
                      </a:r>
                    </a:p>
                  </a:txBody>
                  <a:tcPr marL="0" marR="0" marT="4127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/Products/Details.aspx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blog/{action}/{entry}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/blog/show/123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{reporttype}/{year}/{month}/{day}</a:t>
                      </a:r>
                    </a:p>
                  </a:txBody>
                  <a:tcPr marL="0" marR="0" marT="4254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/sales/2008/1/5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{locale}/{action}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/US/show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{language}-{country}/{action}</a:t>
                      </a:r>
                      <a:endParaRPr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/en-US/show</a:t>
                      </a:r>
                      <a:endParaRPr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18</TotalTime>
  <Words>1301</Words>
  <Application>Microsoft Office PowerPoint</Application>
  <PresentationFormat>On-screen Show (4:3)</PresentationFormat>
  <Paragraphs>223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STKaiti</vt:lpstr>
      <vt:lpstr>Arial</vt:lpstr>
      <vt:lpstr>Calibri</vt:lpstr>
      <vt:lpstr>Calibri Light</vt:lpstr>
      <vt:lpstr>Courier New</vt:lpstr>
      <vt:lpstr>Geneva</vt:lpstr>
      <vt:lpstr>Symbol</vt:lpstr>
      <vt:lpstr>Times New Roman</vt:lpstr>
      <vt:lpstr>Wingdings</vt:lpstr>
      <vt:lpstr>ヒラギノ角ゴ Pro W3</vt:lpstr>
      <vt:lpstr>L&amp;T Infotech</vt:lpstr>
      <vt:lpstr>Custom Design</vt:lpstr>
      <vt:lpstr>Controllers</vt:lpstr>
      <vt:lpstr>Role of Controllers</vt:lpstr>
      <vt:lpstr>Brief History</vt:lpstr>
      <vt:lpstr>Routing Engine</vt:lpstr>
      <vt:lpstr>Global.asax</vt:lpstr>
      <vt:lpstr>RouteConfig.cs</vt:lpstr>
      <vt:lpstr>Route Table</vt:lpstr>
      <vt:lpstr>URL Patterns</vt:lpstr>
      <vt:lpstr>URL Patterns</vt:lpstr>
      <vt:lpstr>Setting Default Values for URL</vt:lpstr>
      <vt:lpstr>URL Parameters Default Value</vt:lpstr>
      <vt:lpstr>PowerPoint Presentation</vt:lpstr>
      <vt:lpstr>Handling variable number of segments </vt:lpstr>
      <vt:lpstr>Route Constraints</vt:lpstr>
      <vt:lpstr>Route Constraints</vt:lpstr>
      <vt:lpstr>Route Constraints</vt:lpstr>
      <vt:lpstr>Action Methods and Parameters</vt:lpstr>
      <vt:lpstr>ActionResults</vt:lpstr>
      <vt:lpstr>ActionSelectors</vt:lpstr>
      <vt:lpstr>ActionSelectors</vt:lpstr>
      <vt:lpstr>Action Filters</vt:lpstr>
      <vt:lpstr>Custom Action Filters</vt:lpstr>
      <vt:lpstr>Attribute Based Routing</vt:lpstr>
      <vt:lpstr>Filter Overrides</vt:lpstr>
      <vt:lpstr>Filters in MVC</vt:lpstr>
      <vt:lpstr>Filter Overrides in MVC</vt:lpstr>
      <vt:lpstr>Scaffolding - Controller</vt:lpstr>
      <vt:lpstr>Controller Factory</vt:lpstr>
      <vt:lpstr>CustomControllerFactory</vt:lpstr>
      <vt:lpstr>CustomControllerFactory</vt:lpstr>
      <vt:lpstr>CustomControllerFactory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4</cp:revision>
  <dcterms:created xsi:type="dcterms:W3CDTF">2018-03-13T04:43:57Z</dcterms:created>
  <dcterms:modified xsi:type="dcterms:W3CDTF">2018-09-24T05:48:56Z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