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2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63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52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0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2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9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ephenwalth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87910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26879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Layout 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6650355" cy="273536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spcBef>
                <a:spcPts val="550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&lt;!DOCTYPE html&gt;</a:t>
            </a:r>
          </a:p>
          <a:p>
            <a:pPr marL="355600" indent="-342900">
              <a:spcBef>
                <a:spcPts val="455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&lt;html&gt;</a:t>
            </a:r>
          </a:p>
          <a:p>
            <a:pPr marL="355600" marR="5321300" indent="-342900">
              <a:spcBef>
                <a:spcPts val="530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&lt;head&gt;</a:t>
            </a:r>
          </a:p>
          <a:p>
            <a:pPr marL="355600" marR="2633345" indent="-342900">
              <a:spcBef>
                <a:spcPts val="450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&lt;title&gt;@ViewBag.Title&lt;/title&gt;</a:t>
            </a:r>
          </a:p>
          <a:p>
            <a:pPr marL="355600" marR="5080" indent="-342900">
              <a:spcBef>
                <a:spcPts val="530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&lt;script src="@Url.Content("~/Scripts/jquery-1.4.4.min.js")"  type="text/javascript"&gt;&lt;/script&gt;</a:t>
            </a:r>
          </a:p>
          <a:p>
            <a:pPr marL="355600" marR="5378450" indent="-342900">
              <a:spcBef>
                <a:spcPts val="459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&lt;/head&gt;</a:t>
            </a:r>
          </a:p>
          <a:p>
            <a:pPr marL="355600" indent="-342900">
              <a:spcBef>
                <a:spcPts val="450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&lt;body&gt; @RenderBody() &lt;/body&gt;</a:t>
            </a:r>
          </a:p>
          <a:p>
            <a:pPr marL="355600" indent="-342900">
              <a:spcBef>
                <a:spcPts val="530"/>
              </a:spcBef>
              <a:buSzPct val="76363"/>
              <a:buFont typeface="Wingdings"/>
              <a:buChar char=""/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37871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_</a:t>
            </a:r>
            <a:r>
              <a:rPr sz="2500" kern="1200" spc="-80" dirty="0"/>
              <a:t>ViewStart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76400"/>
            <a:ext cx="7793355" cy="119282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where the layout view for the application  is defined</a:t>
            </a:r>
          </a:p>
          <a:p>
            <a:pPr marL="355600" marR="323850" indent="-342900" algn="just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can be overridden by specifying a layout  inside the folders. The one in the folders take  precedence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Layout can also be null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28530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Partial 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9443" y="1524000"/>
            <a:ext cx="7313295" cy="151804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7208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Partial Views are reusable Views within the  application</a:t>
            </a:r>
          </a:p>
          <a:p>
            <a:pPr marL="355600" marR="176530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Partial Views can be called using  @Html.Partial</a:t>
            </a:r>
          </a:p>
          <a:p>
            <a:pPr marL="355600" marR="5080" indent="-342900" algn="just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can also be called using @Html.Action  which calls a sub-request to render a partial  view</a:t>
            </a:r>
          </a:p>
          <a:p>
            <a:pPr marL="355600" marR="883919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544258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ChildActionOnly restricts calling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from  HTML.Action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50634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Alternate View Engines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64386" y="1371600"/>
            <a:ext cx="8615227" cy="1170879"/>
          </a:xfrm>
          <a:prstGeom prst="rect">
            <a:avLst/>
          </a:prstGeom>
        </p:spPr>
        <p:txBody>
          <a:bodyPr vert="horz" wrap="square" lIns="0" tIns="97009" rIns="0" bIns="0" rtlCol="0">
            <a:spAutoFit/>
          </a:bodyPr>
          <a:lstStyle/>
          <a:p>
            <a:pPr marL="355600" marR="5080" indent="-342900" defTabSz="9144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984885" algn="l"/>
                <a:tab pos="985519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Spark - Spark is a open source view engine for  ASP.NET MVC projects as well as Castle  MonoRail framework projects. This view engine  is from the popular MVCContrib library.</a:t>
            </a:r>
          </a:p>
          <a:p>
            <a:pPr marL="355600" marR="547370" indent="-342900" defTabSz="914400">
              <a:lnSpc>
                <a:spcPct val="102400"/>
              </a:lnSpc>
              <a:spcBef>
                <a:spcPts val="605"/>
              </a:spcBef>
              <a:buSzPct val="76363"/>
              <a:buFont typeface="Wingdings"/>
              <a:buChar char=""/>
              <a:tabLst>
                <a:tab pos="984885" algn="l"/>
                <a:tab pos="985519" algn="l"/>
                <a:tab pos="2729230" algn="l"/>
                <a:tab pos="5207000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NHaml - NHaml is another View Engine and  works like an replacement</a:t>
            </a:r>
            <a:r>
              <a:rPr lang="en-US"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inline page  templating	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50634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Alternate View Engines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480934" cy="117711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26606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690816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NDjango - NDjango is an implementation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 Django Template Language using F#.</a:t>
            </a:r>
          </a:p>
          <a:p>
            <a:pPr marL="355600" marR="9779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Hasic -Hasic is a ASP.NET View Engine that  uses the VB.NET XML kind of literals.</a:t>
            </a: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6074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Bellevue 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Bellevue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another cool ASP.NET  MVC View Engine that has the design goal  which respects the HTML as first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7617459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How to use Alternate View Engines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8800"/>
            <a:ext cx="7725409" cy="5047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Ref:</a:t>
            </a:r>
          </a:p>
          <a:p>
            <a:pPr marL="355600" marR="5080">
              <a:lnSpc>
                <a:spcPct val="102400"/>
              </a:lnSpc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http://stephenwalth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er.com/archive/2008/08/20/  asp-net-mvc-tip-35-use-the-nhaml-view-engine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2890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7798434" cy="107869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4351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01688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Areas are an ASP.NET MVC feature used to  organize related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functionality into a group as a  separate namespace (for routing) and folder  structure</a:t>
            </a:r>
          </a:p>
          <a:p>
            <a:pPr marL="355600" marR="5080" indent="-342900" algn="just">
              <a:lnSpc>
                <a:spcPct val="102400"/>
              </a:lnSpc>
              <a:spcBef>
                <a:spcPts val="605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(for views). Using areas creates a hierarchy for  the purpose of routing by adding another route  parameter, area, to controller and action.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12890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7599680" cy="108715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 algn="just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application is made of multiple high-level  functional components that should be logically  separated</a:t>
            </a:r>
          </a:p>
          <a:p>
            <a:pPr marL="355600" marR="6350" indent="-342900">
              <a:lnSpc>
                <a:spcPct val="101200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67347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want to partition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 MVC project so that  each functional area can be worked on  independently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12890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372" y="1295400"/>
            <a:ext cx="7755255" cy="150938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74295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ASP.NET Core MVC app can have any  number of areas</a:t>
            </a:r>
          </a:p>
          <a:p>
            <a:pPr marL="355600" marR="508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area has its own controllers, models, and  views</a:t>
            </a:r>
          </a:p>
          <a:p>
            <a:pPr marL="355600" marR="3429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Allows you to organize large MVC projects into  multiple high-level components that can be  worked on independently</a:t>
            </a:r>
          </a:p>
          <a:p>
            <a:pPr marL="355600" marR="54038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Supports multiple controllers with the same  name - as long as they have different areas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12890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399655" cy="9338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691515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/Areas/&lt;Area-Name&gt;/Views/&lt;Controller-  Name&gt;/&lt;Action-Name&gt;.cshtml</a:t>
            </a:r>
          </a:p>
          <a:p>
            <a:pPr marL="355600" marR="508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/Areas/&lt;Area-Name&gt;/Views/Shared/&lt;Action-  Name&gt;.cshtml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/Views/Shared/&lt;Action-Name&gt;.cshtml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68305"/>
            <a:ext cx="13284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80" dirty="0"/>
              <a:t>V</a:t>
            </a:r>
            <a:r>
              <a:rPr sz="2500" spc="-30" dirty="0"/>
              <a:t>i</a:t>
            </a:r>
            <a:r>
              <a:rPr sz="2500" spc="15" dirty="0"/>
              <a:t>e</a:t>
            </a:r>
            <a:r>
              <a:rPr sz="2500" spc="114" dirty="0"/>
              <a:t>w</a:t>
            </a:r>
            <a:r>
              <a:rPr sz="25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7827645" cy="150938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31623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502660" algn="l"/>
              </a:tabLst>
            </a:pPr>
            <a:r>
              <a:rPr lang="en-US"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en-US" sz="1600" spc="254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en-US" sz="1600" spc="114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responsible 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providing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UI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37592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transforms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Model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to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  </a:t>
            </a:r>
            <a:r>
              <a:rPr lang="en-US"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</a:t>
            </a:r>
            <a:r>
              <a:rPr lang="en-US"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needs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 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z="1600" spc="17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 </a:t>
            </a:r>
            <a:r>
              <a:rPr lang="en-US"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</a:t>
            </a: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Folder 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  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subfolder </a:t>
            </a:r>
            <a:r>
              <a:rPr lang="en-US"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r>
              <a:rPr lang="en-US" sz="1600" spc="7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name.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70104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 </a:t>
            </a:r>
            <a:r>
              <a:rPr lang="en-US"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mapped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 </a:t>
            </a: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</a:t>
            </a:r>
            <a:r>
              <a:rPr lang="en-US" sz="1600" spc="8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0087"/>
            <a:ext cx="12890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kern="1200" spc="-80" dirty="0"/>
              <a:t>Areas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981200"/>
            <a:ext cx="5829300" cy="410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53926"/>
            <a:ext cx="128905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ern="1200" spc="-80" dirty="0"/>
              <a:t>Areas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6591300" cy="291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272859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-80" dirty="0"/>
              <a:t>Razor 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7418705" cy="68685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views are Razor Views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Layout template + Razor View forms the  output.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26443"/>
            <a:ext cx="47498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80" dirty="0"/>
              <a:t>Strongly Typed Views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0" y="1219200"/>
            <a:ext cx="8615227" cy="174021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 defTabSz="914400">
              <a:lnSpc>
                <a:spcPct val="1024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ViewData is a ViewDataDictionary</a:t>
            </a:r>
          </a:p>
          <a:p>
            <a:pPr marL="355600" marR="460375" indent="-342900" defTabSz="9144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Controller method use the overload	of  View method to specify the model</a:t>
            </a:r>
          </a:p>
          <a:p>
            <a:pPr marL="355600" marR="323850" indent="-342900" defTabSz="914400">
              <a:lnSpc>
                <a:spcPct val="1024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sets the ViewData.Model property to the  Model</a:t>
            </a:r>
          </a:p>
          <a:p>
            <a:pPr marL="355600" marR="2162810" indent="-342900" defTabSz="914400">
              <a:lnSpc>
                <a:spcPct val="102400"/>
              </a:lnSpc>
              <a:spcBef>
                <a:spcPts val="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specify the @model in View  Example</a:t>
            </a:r>
          </a:p>
          <a:p>
            <a:pPr marL="355600" indent="-342900" defTabSz="914400">
              <a:lnSpc>
                <a:spcPct val="102400"/>
              </a:lnSpc>
              <a:spcBef>
                <a:spcPts val="150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kern="12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@model IEnumerable&lt;MvcRestaurants.Models.RestaurantReview&gt;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7848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Default Views and Views in Other</a:t>
            </a:r>
            <a:r>
              <a:rPr lang="en-US" sz="2500" kern="1200" spc="-80" dirty="0"/>
              <a:t> </a:t>
            </a:r>
            <a:r>
              <a:rPr lang="en-US" sz="2500" spc="-80" dirty="0"/>
              <a:t>Locations</a:t>
            </a:r>
            <a:br>
              <a:rPr lang="en-US" sz="2500" spc="-80" dirty="0"/>
            </a:br>
            <a:endParaRPr sz="2500" kern="1200"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087707"/>
            <a:ext cx="6896734" cy="11662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marR="395605" indent="-342900">
              <a:lnSpc>
                <a:spcPct val="102400"/>
              </a:lnSpc>
              <a:buSzPct val="76363"/>
              <a:buFont typeface="Wingdings"/>
              <a:buChar char=""/>
              <a:tabLst>
                <a:tab pos="355600" algn="l"/>
                <a:tab pos="356235" algn="l"/>
                <a:tab pos="3817620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no view is specified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Index View is  considered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255770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 can be picked up from different  directories by specifying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path with a 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944" y="533400"/>
            <a:ext cx="41478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Razor 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3311525" cy="135357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Implicit</a:t>
            </a: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@item.Rating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Explicit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@(item.Rating /10.0)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626" y="457200"/>
            <a:ext cx="41954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Razor Code 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626" y="1371600"/>
            <a:ext cx="7553959" cy="25199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is smart enough to distinguish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between  C# and Razor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4630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kern="1200" spc="-80" dirty="0"/>
              <a:t>Razor Comments and Escape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4148454" cy="1052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@* *@ is for Comments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@@ - To escape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@: - To output a 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29578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kern="1200" spc="-80" dirty="0"/>
              <a:t>Layout 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39965" cy="13637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Provides the skeleton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141220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similar</a:t>
            </a:r>
            <a:r>
              <a:rPr lang="en-US"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master pages</a:t>
            </a:r>
          </a:p>
          <a:p>
            <a:pPr marL="355600" marR="10972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methods RenderBody() and  RenderSection</a:t>
            </a: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5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RenderBody is responsible for rendering the  action specific 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35</TotalTime>
  <Words>652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STKaiti</vt:lpstr>
      <vt:lpstr>Arial</vt:lpstr>
      <vt:lpstr>Calibri</vt:lpstr>
      <vt:lpstr>Calibri Light</vt:lpstr>
      <vt:lpstr>Geneva</vt:lpstr>
      <vt:lpstr>Symbol</vt:lpstr>
      <vt:lpstr>Times New Roman</vt:lpstr>
      <vt:lpstr>Wingdings</vt:lpstr>
      <vt:lpstr>ヒラギノ角ゴ Pro W3</vt:lpstr>
      <vt:lpstr>L&amp;T Infotech</vt:lpstr>
      <vt:lpstr>Custom Design</vt:lpstr>
      <vt:lpstr>VIEWS</vt:lpstr>
      <vt:lpstr>Views</vt:lpstr>
      <vt:lpstr>Razor Views</vt:lpstr>
      <vt:lpstr>Strongly Typed Views</vt:lpstr>
      <vt:lpstr>Default Views and Views in Other Locations </vt:lpstr>
      <vt:lpstr>Razor Expressions</vt:lpstr>
      <vt:lpstr>Razor Code Blocks</vt:lpstr>
      <vt:lpstr>Razor Comments and Escape</vt:lpstr>
      <vt:lpstr>Layout Views</vt:lpstr>
      <vt:lpstr>Layout View</vt:lpstr>
      <vt:lpstr>_ViewStart</vt:lpstr>
      <vt:lpstr>Partial Views</vt:lpstr>
      <vt:lpstr>Alternate View Engines</vt:lpstr>
      <vt:lpstr>Alternate View Engines</vt:lpstr>
      <vt:lpstr>How to use Alternate View Engines</vt:lpstr>
      <vt:lpstr>Areas</vt:lpstr>
      <vt:lpstr>Areas</vt:lpstr>
      <vt:lpstr>Areas</vt:lpstr>
      <vt:lpstr>Areas</vt:lpstr>
      <vt:lpstr>Areas</vt:lpstr>
      <vt:lpstr>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4</cp:revision>
  <dcterms:created xsi:type="dcterms:W3CDTF">2018-03-13T04:34:27Z</dcterms:created>
  <dcterms:modified xsi:type="dcterms:W3CDTF">2018-09-24T06:26:20Z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