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4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2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215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620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1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6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1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0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15498"/>
          </a:xfrm>
        </p:spPr>
        <p:txBody>
          <a:bodyPr/>
          <a:lstStyle/>
          <a:p>
            <a:r>
              <a:rPr lang="en-US" spc="35" dirty="0"/>
              <a:t>HTML</a:t>
            </a:r>
            <a:r>
              <a:rPr lang="en-US" spc="-265" dirty="0"/>
              <a:t> </a:t>
            </a:r>
            <a:r>
              <a:rPr lang="en-US" dirty="0"/>
              <a:t>Helpers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65208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35" dirty="0"/>
              <a:t>Strongly Typed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7599680" cy="202677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Hidden Field</a:t>
            </a:r>
          </a:p>
          <a:p>
            <a:pPr marL="12700" marR="4193540">
              <a:lnSpc>
                <a:spcPct val="100800"/>
              </a:lnSpc>
              <a:spcBef>
                <a:spcPts val="45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@Html.HiddenFor(m=&gt;m.UserId)  Output: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&lt;input id=" UserId" name=" UserId" type="hidden" value="UserId-val" /&gt;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CheckBox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@Html.CheckBoxFor(m=&gt;m.IsApproved)</a:t>
            </a:r>
          </a:p>
          <a:p>
            <a:pPr marL="12700" marR="5080">
              <a:lnSpc>
                <a:spcPct val="100800"/>
              </a:lnSpc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Output:&lt; input id="Checkbox1" name="Checkbox1" type="checkbox"  value="true" /&gt;&lt; input name="myCheckbox" type="hidden" value="false"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5208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35" dirty="0"/>
              <a:t>Strongly Typed HTML Helpers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64386" y="1752600"/>
            <a:ext cx="8615227" cy="231396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570"/>
              </a:spcBef>
            </a:pPr>
            <a:r>
              <a:rPr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RadioButton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9755">
              <a:lnSpc>
                <a:spcPct val="100000"/>
              </a:lnSpc>
              <a:spcBef>
                <a:spcPts val="470"/>
              </a:spcBef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@Html.RadioButtonFor(m=&gt;m.IsApproved,</a:t>
            </a:r>
            <a:r>
              <a:rPr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"val")</a:t>
            </a:r>
          </a:p>
          <a:p>
            <a:pPr marL="579755" marR="5080">
              <a:lnSpc>
                <a:spcPct val="100800"/>
              </a:lnSpc>
              <a:spcBef>
                <a:spcPts val="375"/>
              </a:spcBef>
            </a:pPr>
            <a:r>
              <a:rPr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Output:</a:t>
            </a:r>
            <a:r>
              <a:rPr spc="-17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&lt;input</a:t>
            </a:r>
            <a:r>
              <a:rPr spc="-1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checked="checked"</a:t>
            </a:r>
            <a:r>
              <a:rPr spc="-1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id="Radiobutton1"</a:t>
            </a:r>
            <a:r>
              <a:rPr spc="-1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name="Radiobutton1"  type="radio" </a:t>
            </a:r>
            <a:r>
              <a:rPr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value="val"</a:t>
            </a:r>
            <a:r>
              <a:rPr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/&gt;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9755">
              <a:lnSpc>
                <a:spcPct val="100000"/>
              </a:lnSpc>
              <a:spcBef>
                <a:spcPts val="320"/>
              </a:spcBef>
            </a:pPr>
            <a:r>
              <a:rPr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Drop-down</a:t>
            </a:r>
            <a:r>
              <a:rPr b="1" spc="-10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list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9755" marR="346710">
              <a:lnSpc>
                <a:spcPct val="100800"/>
              </a:lnSpc>
              <a:spcBef>
                <a:spcPts val="450"/>
              </a:spcBef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@Html.DropDownListFor(m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=&gt; m.Gender, 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new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SelectList(new </a:t>
            </a:r>
            <a:r>
              <a:rPr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[]</a:t>
            </a:r>
            <a:r>
              <a:rPr spc="-2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{"Male",  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"Female"}))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9755" marR="483234">
              <a:lnSpc>
                <a:spcPts val="2100"/>
              </a:lnSpc>
              <a:spcBef>
                <a:spcPts val="135"/>
              </a:spcBef>
            </a:pPr>
            <a:r>
              <a:rPr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Output:&lt;</a:t>
            </a:r>
            <a:r>
              <a:rPr spc="-1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select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id="Gender"</a:t>
            </a:r>
            <a:r>
              <a:rPr spc="-1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name="Gender"&gt;&lt;</a:t>
            </a:r>
            <a:r>
              <a:rPr spc="-1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option&gt;Male&lt;/option&gt;&lt; 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option&gt;Female&lt;/option&gt;&lt;</a:t>
            </a:r>
            <a:r>
              <a:rPr spc="-1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/select&gt;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65208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35" dirty="0"/>
              <a:t>Strongly Typed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752600"/>
            <a:ext cx="7256145" cy="122982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Multiple-select</a:t>
            </a:r>
          </a:p>
          <a:p>
            <a:pPr marL="12700" marR="5080">
              <a:lnSpc>
                <a:spcPts val="2100"/>
              </a:lnSpc>
              <a:spcBef>
                <a:spcPts val="590"/>
              </a:spcBef>
            </a:pPr>
            <a:r>
              <a:rPr sz="1600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Html.ListBoxFor(m =&gt; m.Hobbies, new MultiSelectList(new [] {"Cricket",  "Chess"}))</a:t>
            </a:r>
          </a:p>
          <a:p>
            <a:pPr marL="12700" marR="330835">
              <a:lnSpc>
                <a:spcPts val="2180"/>
              </a:lnSpc>
              <a:spcBef>
                <a:spcPts val="15"/>
              </a:spcBef>
            </a:pPr>
            <a:r>
              <a:rPr sz="1600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Output:&lt; select id="Hobbies" multiple="multiple" name="Hobbies"&gt;&lt;  option&gt;Cricket&lt;/option&gt;&lt; option&gt;Chess&lt;/option&gt;&lt; /select&gt;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548259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35" dirty="0"/>
              <a:t>Templated HTML Helpers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31409" y="1752600"/>
            <a:ext cx="8615227" cy="89627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271145" indent="-342900" defTabSz="9144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922655" algn="l"/>
                <a:tab pos="923290" algn="l"/>
              </a:tabLst>
            </a:pPr>
            <a:r>
              <a:rPr kern="12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These helpers figure out the HTML elements  needed based on the properties of the model</a:t>
            </a:r>
          </a:p>
          <a:p>
            <a:pPr marL="12700" marR="5080" indent="-342900" defTabSz="914400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922655" algn="l"/>
                <a:tab pos="923290" algn="l"/>
              </a:tabLst>
            </a:pPr>
            <a:r>
              <a:rPr kern="1200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model properties need to be set up with  DataTypes and DataAnnotations for this helper  to work effectively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48259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35" dirty="0"/>
              <a:t>Templated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337425" cy="191687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Display</a:t>
            </a:r>
          </a:p>
          <a:p>
            <a:pPr marL="12700" marR="5080" algn="just">
              <a:lnSpc>
                <a:spcPct val="99100"/>
              </a:lnSpc>
              <a:spcBef>
                <a:spcPts val="484"/>
              </a:spcBef>
            </a:pPr>
            <a:r>
              <a:rPr sz="1600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Renders a read-only view of the specified model property and selects an  appropriate HTML element based on property’s data type and metadata.  Html.Display("Name")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spc="5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DisplayFor</a:t>
            </a:r>
          </a:p>
          <a:p>
            <a:pPr marL="12700" marR="2778760">
              <a:lnSpc>
                <a:spcPct val="100800"/>
              </a:lnSpc>
              <a:spcBef>
                <a:spcPts val="380"/>
              </a:spcBef>
            </a:pPr>
            <a:r>
              <a:rPr sz="1600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Strongly typed version of the previous helper  Html.DisplayFor(m =&gt; m. Name)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48259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35" dirty="0"/>
              <a:t>Templated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496889"/>
            <a:ext cx="7337425" cy="1916871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b="1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Editor</a:t>
            </a:r>
          </a:p>
          <a:p>
            <a:pPr marL="12700" marR="5080">
              <a:lnSpc>
                <a:spcPct val="99100"/>
              </a:lnSpc>
              <a:spcBef>
                <a:spcPts val="484"/>
              </a:spcBef>
            </a:pPr>
            <a:r>
              <a:rPr sz="1600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Renders an editor for the specified model property and selects an  appropriate HTML element based on property’s data type and metadata.  Html.Editor("Name")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spc="5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EditorFor</a:t>
            </a:r>
          </a:p>
          <a:p>
            <a:pPr marL="12700" marR="2778760">
              <a:lnSpc>
                <a:spcPct val="100800"/>
              </a:lnSpc>
              <a:spcBef>
                <a:spcPts val="380"/>
              </a:spcBef>
            </a:pPr>
            <a:r>
              <a:rPr sz="1600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Strongly typed version of the previous helper  Html.EditorFor(m =&gt; m. Name)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468312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35" dirty="0"/>
              <a:t>Custom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7265670" cy="50808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844925" algn="l"/>
              </a:tabLst>
            </a:pPr>
            <a:r>
              <a:rPr sz="1600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your own custom helper methods by  creating an extension</a:t>
            </a:r>
            <a:r>
              <a:rPr lang="en-US" sz="1600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5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 to the  HtmlHelper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33" y="304800"/>
            <a:ext cx="50717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5" dirty="0"/>
              <a:t>Types of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72125"/>
            <a:ext cx="3948429" cy="2021706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z="1600" spc="-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Inline </a:t>
            </a:r>
            <a:r>
              <a:rPr lang="en-US"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r>
              <a:rPr lang="en-US" sz="1600" spc="-47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Helpers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1565910" algn="l"/>
              </a:tabLst>
            </a:pPr>
            <a:r>
              <a:rPr lang="en-US" sz="1600"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Built-In </a:t>
            </a:r>
            <a:r>
              <a:rPr lang="en-US"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r>
              <a:rPr lang="en-US" sz="1600" spc="-17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Helpers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lang="en-US" sz="1600" spc="-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Standard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lang="en-US"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Strongly</a:t>
            </a:r>
            <a:r>
              <a:rPr lang="en-US" sz="1600" spc="7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spc="-8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Typed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5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lang="en-US" sz="1600" spc="-6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Templated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z="1600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 </a:t>
            </a:r>
            <a:r>
              <a:rPr lang="en-US" sz="1600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r>
              <a:rPr lang="en-US" sz="1600" spc="-7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Helpers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20713"/>
            <a:ext cx="441515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/>
            <a:r>
              <a:rPr sz="2500" spc="35" dirty="0"/>
              <a:t>Inline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4702" y="1447800"/>
            <a:ext cx="7554595" cy="31604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756285" marR="5080" lvl="1" indent="-286385">
              <a:spcBef>
                <a:spcPts val="575"/>
              </a:spcBef>
              <a:buSzPct val="75000"/>
              <a:buFont typeface="Wingdings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are created using the @helper syntax in  Razor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@helper ListingItems(string[] items)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&lt;ol&gt;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@foreach (string item in items)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&lt;li&gt;@item&lt;/li&gt;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&lt;/ol&gt;</a:t>
            </a:r>
          </a:p>
          <a:p>
            <a:pPr marL="756285" lvl="1" indent="-286385"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52057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5" dirty="0"/>
              <a:t>Standard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76400"/>
            <a:ext cx="6402070" cy="233781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BeginForm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@using (Html.BeginForm("Manage", "Account")) {…</a:t>
            </a: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SzPct val="75000"/>
              <a:buChar char="-"/>
              <a:tabLst>
                <a:tab pos="355600" algn="l"/>
                <a:tab pos="356235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Used to create a Form</a:t>
            </a: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SzPct val="75000"/>
              <a:buChar char="-"/>
              <a:tabLst>
                <a:tab pos="355600" algn="l"/>
                <a:tab pos="356235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When used without parameters it represents the post action</a:t>
            </a:r>
          </a:p>
          <a:p>
            <a:pPr>
              <a:lnSpc>
                <a:spcPct val="100000"/>
              </a:lnSpc>
              <a:spcBef>
                <a:spcPts val="30"/>
              </a:spcBef>
              <a:buChar char="-"/>
            </a:pPr>
            <a:endParaRPr sz="1600" spc="-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ValidationSummary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@Html.ValidationSummary()</a:t>
            </a:r>
          </a:p>
          <a:p>
            <a:pPr marL="155575" indent="-142875">
              <a:lnSpc>
                <a:spcPct val="100000"/>
              </a:lnSpc>
              <a:spcBef>
                <a:spcPts val="395"/>
              </a:spcBef>
              <a:buChar char="-"/>
              <a:tabLst>
                <a:tab pos="156210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Provides an unordered list of validation errors in the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2057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/>
            <a:r>
              <a:rPr sz="2500" spc="35" dirty="0"/>
              <a:t>Standard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524000"/>
            <a:ext cx="7389495" cy="325473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TextBox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@Html.TextBox("Textbox1", "val")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 &lt;input id="Textbox1" name="Textbox1" type="text" value="val" /&gt;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spc="-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TextArea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@Html.TextArea("Textarea1", "val", 5, 15, null)</a:t>
            </a:r>
          </a:p>
          <a:p>
            <a:pPr marL="12700" marR="1129030">
              <a:lnSpc>
                <a:spcPct val="100800"/>
              </a:lnSpc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 &lt;textarea cols="15" id="Textarea1" name="Textarea1"  rows="5"&gt;val&lt;/textarea&gt;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spc="-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Password</a:t>
            </a:r>
          </a:p>
          <a:p>
            <a:pPr marL="12700">
              <a:lnSpc>
                <a:spcPts val="2130"/>
              </a:lnSpc>
              <a:spcBef>
                <a:spcPts val="4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@Html.Password("Password1", "val")</a:t>
            </a:r>
          </a:p>
          <a:p>
            <a:pPr marL="12700" marR="410845">
              <a:lnSpc>
                <a:spcPts val="2180"/>
              </a:lnSpc>
              <a:spcBef>
                <a:spcPts val="2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 &lt;input id="Password1" name="Password1" type="password"  value="val" 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86728"/>
            <a:ext cx="52057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5" dirty="0"/>
              <a:t>Standard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43000"/>
            <a:ext cx="7735570" cy="327397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Hidden Field</a:t>
            </a:r>
          </a:p>
          <a:p>
            <a:pPr marL="12700"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@Html.Hidden("Hidden1", "val")</a:t>
            </a:r>
          </a:p>
          <a:p>
            <a:pPr marL="12700"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 &lt;input id="Hidden1" name="Hidden1" type="hidden" value="val" /&gt;</a:t>
            </a:r>
          </a:p>
          <a:p>
            <a:pPr marL="12700">
              <a:spcBef>
                <a:spcPts val="5"/>
              </a:spcBef>
            </a:pPr>
            <a:endParaRPr sz="1600" spc="-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CheckBox</a:t>
            </a:r>
          </a:p>
          <a:p>
            <a:pPr marL="12700"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@Html.CheckBox("Checkbox1", false)</a:t>
            </a:r>
          </a:p>
          <a:p>
            <a:pPr marL="12700" marR="140335"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Output:&lt; input id="Checkbox1" name="Checkbox1" type="checkbox"  value="true" /&gt;&lt; input name="myCheckbox" type="hidden" value="false" /&gt;</a:t>
            </a:r>
          </a:p>
          <a:p>
            <a:pPr marL="12700">
              <a:spcBef>
                <a:spcPts val="5"/>
              </a:spcBef>
            </a:pPr>
            <a:endParaRPr sz="1600" spc="-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RadioButton</a:t>
            </a:r>
          </a:p>
          <a:p>
            <a:pPr marL="12700"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@Html.RadioButton("Radiobutton1", "val", true)</a:t>
            </a:r>
          </a:p>
          <a:p>
            <a:pPr marL="12700" marR="5080">
              <a:spcBef>
                <a:spcPts val="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 &lt;input checked="checked" id="Radiobutton1" name="Radiobutton1"  type="radio" value="val" /&gt;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520573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35" dirty="0"/>
              <a:t>Standard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738" y="1295400"/>
            <a:ext cx="7371715" cy="249901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Drop-down list</a:t>
            </a:r>
          </a:p>
          <a:p>
            <a:pPr marL="12700" marR="144145">
              <a:lnSpc>
                <a:spcPct val="100800"/>
              </a:lnSpc>
              <a:spcBef>
                <a:spcPts val="45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@Html.DropDownList (“DropDownList1”, new SelectList(new [] {"Male",  "Female"}))</a:t>
            </a:r>
          </a:p>
          <a:p>
            <a:pPr marL="12700">
              <a:lnSpc>
                <a:spcPts val="2105"/>
              </a:lnSpc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Output:&lt; select id="DropDownList1" name="DropDownList1"&gt;&lt;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option&gt;M&lt;/option&gt;&lt; option&gt;F&lt;/option&gt;&lt; /select&gt;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spc="-20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Multiple-select</a:t>
            </a:r>
          </a:p>
          <a:p>
            <a:pPr marL="12700" marR="5080">
              <a:lnSpc>
                <a:spcPct val="100899"/>
              </a:lnSpc>
              <a:spcBef>
                <a:spcPts val="45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Html.ListBox(“ListBox1”, new MultiSelectList(new [] {"Cricket", "Chess"}))  Output:&lt; select id="ListBox1" multiple="multiple" name="ListBox1"&gt;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option&gt;Cricket&lt;/option&gt;&lt; option&gt;Chess&lt;/option&gt;&lt; /select&gt;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65208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35" dirty="0"/>
              <a:t>Strongly Typed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750" y="1371600"/>
            <a:ext cx="7810500" cy="118481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65532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helpers are created based on Model  properties</a:t>
            </a: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can work on lambda expressions</a:t>
            </a:r>
          </a:p>
          <a:p>
            <a:pPr marL="355600" marR="5080" indent="-342900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3406775" algn="l"/>
              </a:tabLst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model object is passed as an object from  which are selected	fields or properties to be set  to id, name and value attributes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5208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35" dirty="0"/>
              <a:t>Strongly Typed HTML Helpers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7461884" cy="29222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TextBox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@Html.TextBoxFor(m=&gt;m.Name)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 &lt;input id="Name" name="Name" type="text" value="Name-val" /&gt;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TextArea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@Html.TextArea(m=&gt;m.Address , 5, 15, new{}))</a:t>
            </a:r>
          </a:p>
          <a:p>
            <a:pPr marL="12700" marR="1382395">
              <a:lnSpc>
                <a:spcPts val="2100"/>
              </a:lnSpc>
              <a:spcBef>
                <a:spcPts val="135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 &lt;textarea cols="15" id="Address" name=" Address "  rows="5"&gt;Addressvalue&lt;/textarea&gt;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Password</a:t>
            </a:r>
          </a:p>
          <a:p>
            <a:pPr marL="12700">
              <a:lnSpc>
                <a:spcPts val="2130"/>
              </a:lnSpc>
              <a:spcBef>
                <a:spcPts val="470"/>
              </a:spcBef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@Html.PasswordFor(m=&gt;m.Password)</a:t>
            </a:r>
          </a:p>
          <a:p>
            <a:pPr marL="12700">
              <a:lnSpc>
                <a:spcPts val="2130"/>
              </a:lnSpc>
            </a:pPr>
            <a:r>
              <a:rPr sz="1600" spc="-2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Output: &lt;input id="Password" name="Password" type="password"/&gt;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6</TotalTime>
  <Words>963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HTML Helpers</vt:lpstr>
      <vt:lpstr>Types of HTML Helpers</vt:lpstr>
      <vt:lpstr>Inline HTML Helpers</vt:lpstr>
      <vt:lpstr>Standard HTML Helpers</vt:lpstr>
      <vt:lpstr>Standard HTML Helpers</vt:lpstr>
      <vt:lpstr>Standard HTML Helpers</vt:lpstr>
      <vt:lpstr>Standard HTML Helpers</vt:lpstr>
      <vt:lpstr>Strongly Typed HTML Helpers</vt:lpstr>
      <vt:lpstr>Strongly Typed HTML Helpers</vt:lpstr>
      <vt:lpstr>Strongly Typed HTML Helpers</vt:lpstr>
      <vt:lpstr>Strongly Typed HTML Helpers</vt:lpstr>
      <vt:lpstr>Strongly Typed HTML Helpers</vt:lpstr>
      <vt:lpstr>Templated HTML Helpers</vt:lpstr>
      <vt:lpstr>Templated HTML Helpers</vt:lpstr>
      <vt:lpstr>Templated HTML Helpers</vt:lpstr>
      <vt:lpstr>Custom Html Helpers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2</cp:revision>
  <dcterms:created xsi:type="dcterms:W3CDTF">2018-03-13T04:43:35Z</dcterms:created>
  <dcterms:modified xsi:type="dcterms:W3CDTF">2018-09-24T06:33:44Z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