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5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33855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2302169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2302169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228332"/>
            <a:ext cx="2313432" cy="276999"/>
          </a:xfrm>
        </p:spPr>
        <p:txBody>
          <a:bodyPr/>
          <a:lstStyle/>
          <a:p>
            <a:fld id="{7D1E3A89-42A6-442A-BFEC-08B3116D25E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9856" y="7228332"/>
            <a:ext cx="3218688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4202" y="6982276"/>
            <a:ext cx="270509" cy="184666"/>
          </a:xfrm>
        </p:spPr>
        <p:txBody>
          <a:bodyPr/>
          <a:lstStyle/>
          <a:p>
            <a:fld id="{5B145AB9-6A88-4A40-8BD9-AC21302C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MSIPCMContentMarking" descr="{&quot;HashCode&quot;:24823256,&quot;Placement&quot;:&quot;Footer&quot;}">
            <a:extLst>
              <a:ext uri="{FF2B5EF4-FFF2-40B4-BE49-F238E27FC236}">
                <a16:creationId xmlns:a16="http://schemas.microsoft.com/office/drawing/2014/main" id="{D53910FC-55D8-4637-934D-B6E7AD41D7B7}"/>
              </a:ext>
            </a:extLst>
          </p:cNvPr>
          <p:cNvSpPr txBox="1"/>
          <p:nvPr userDrawn="1"/>
        </p:nvSpPr>
        <p:spPr>
          <a:xfrm>
            <a:off x="0" y="7510056"/>
            <a:ext cx="133983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washington.edu/403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://eagain.net/articles/git-for-computer-scientis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acon.github.com/git/gittutorial.html" TargetMode="External"/><Relationship Id="rId5" Type="http://schemas.openxmlformats.org/officeDocument/2006/relationships/hyperlink" Target="http://gitref.org/index.html" TargetMode="External"/><Relationship Id="rId4" Type="http://schemas.openxmlformats.org/officeDocument/2006/relationships/hyperlink" Target="http://git-scm.com/boo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400175"/>
            <a:chOff x="453443" y="452520"/>
            <a:chExt cx="9153525" cy="140017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spc="-5" dirty="0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it	</a:t>
            </a:r>
            <a:r>
              <a:rPr spc="-5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or V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ion	Co</a:t>
            </a:r>
            <a:r>
              <a:rPr spc="-5" dirty="0">
                <a:solidFill>
                  <a:srgbClr val="000000"/>
                </a:solidFill>
              </a:rPr>
              <a:t>nt</a:t>
            </a:r>
            <a:r>
              <a:rPr dirty="0">
                <a:solidFill>
                  <a:srgbClr val="000000"/>
                </a:solidFill>
              </a:rPr>
              <a:t>rol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35486" y="4528820"/>
            <a:ext cx="379476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510" marR="9525" algn="ctr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latin typeface="Tahoma"/>
                <a:cs typeface="Tahoma"/>
              </a:rPr>
              <a:t>These </a:t>
            </a:r>
            <a:r>
              <a:rPr sz="1400" dirty="0">
                <a:latin typeface="Tahoma"/>
                <a:cs typeface="Tahoma"/>
              </a:rPr>
              <a:t>slides are </a:t>
            </a:r>
            <a:r>
              <a:rPr sz="1400" spc="-5" dirty="0">
                <a:latin typeface="Tahoma"/>
                <a:cs typeface="Tahoma"/>
              </a:rPr>
              <a:t>heavily </a:t>
            </a:r>
            <a:r>
              <a:rPr sz="1400" dirty="0">
                <a:latin typeface="Tahoma"/>
                <a:cs typeface="Tahoma"/>
              </a:rPr>
              <a:t>based </a:t>
            </a:r>
            <a:r>
              <a:rPr sz="1400" spc="-5" dirty="0">
                <a:latin typeface="Tahoma"/>
                <a:cs typeface="Tahoma"/>
              </a:rPr>
              <a:t>on </a:t>
            </a:r>
            <a:r>
              <a:rPr sz="1400" dirty="0">
                <a:latin typeface="Tahoma"/>
                <a:cs typeface="Tahoma"/>
              </a:rPr>
              <a:t>slides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created  </a:t>
            </a:r>
            <a:r>
              <a:rPr sz="1400" spc="-5" dirty="0">
                <a:latin typeface="Tahoma"/>
                <a:cs typeface="Tahoma"/>
              </a:rPr>
              <a:t>by Ruth Anderson </a:t>
            </a:r>
            <a:r>
              <a:rPr sz="1400" dirty="0">
                <a:latin typeface="Tahoma"/>
                <a:cs typeface="Tahoma"/>
              </a:rPr>
              <a:t>for </a:t>
            </a:r>
            <a:r>
              <a:rPr sz="1400" spc="-5" dirty="0">
                <a:latin typeface="Tahoma"/>
                <a:cs typeface="Tahoma"/>
              </a:rPr>
              <a:t>CSE 390a.  Thanks,</a:t>
            </a:r>
            <a:r>
              <a:rPr sz="1400" spc="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Ruth!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Tahoma"/>
                <a:cs typeface="Tahoma"/>
              </a:rPr>
              <a:t>images taken </a:t>
            </a:r>
            <a:r>
              <a:rPr sz="1400" dirty="0">
                <a:latin typeface="Tahoma"/>
                <a:cs typeface="Tahoma"/>
              </a:rPr>
              <a:t>from</a:t>
            </a:r>
            <a:r>
              <a:rPr sz="1400" spc="85" dirty="0">
                <a:latin typeface="Tahoma"/>
                <a:cs typeface="Tahoma"/>
              </a:rPr>
              <a:t> </a:t>
            </a:r>
            <a:r>
              <a:rPr sz="14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http://git-scm.com/book/en/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http://www.cs.washington.edu/403/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spc="-5" dirty="0"/>
              <a:t>Basic	Git	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490585" cy="147283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Modify </a:t>
            </a:r>
            <a:r>
              <a:rPr dirty="0">
                <a:latin typeface="Tahoma"/>
                <a:cs typeface="Tahoma"/>
              </a:rPr>
              <a:t>files </a:t>
            </a:r>
            <a:r>
              <a:rPr spc="-5" dirty="0">
                <a:latin typeface="Tahoma"/>
                <a:cs typeface="Tahoma"/>
              </a:rPr>
              <a:t>in your working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directory.</a:t>
            </a:r>
            <a:endParaRPr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Stage </a:t>
            </a:r>
            <a:r>
              <a:rPr dirty="0">
                <a:latin typeface="Tahoma"/>
                <a:cs typeface="Tahoma"/>
              </a:rPr>
              <a:t>files, </a:t>
            </a:r>
            <a:r>
              <a:rPr spc="-5" dirty="0">
                <a:latin typeface="Tahoma"/>
                <a:cs typeface="Tahoma"/>
              </a:rPr>
              <a:t>adding snapshots </a:t>
            </a:r>
            <a:r>
              <a:rPr dirty="0">
                <a:latin typeface="Tahoma"/>
                <a:cs typeface="Tahoma"/>
              </a:rPr>
              <a:t>of them to </a:t>
            </a:r>
            <a:r>
              <a:rPr spc="-5" dirty="0">
                <a:latin typeface="Tahoma"/>
                <a:cs typeface="Tahoma"/>
              </a:rPr>
              <a:t>your staging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area.</a:t>
            </a: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Commit</a:t>
            </a:r>
            <a:r>
              <a:rPr spc="-5" dirty="0">
                <a:latin typeface="Tahoma"/>
                <a:cs typeface="Tahoma"/>
              </a:rPr>
              <a:t>, which takes </a:t>
            </a:r>
            <a:r>
              <a:rPr dirty="0">
                <a:latin typeface="Tahoma"/>
                <a:cs typeface="Tahoma"/>
              </a:rPr>
              <a:t>the files </a:t>
            </a:r>
            <a:r>
              <a:rPr spc="-5" dirty="0">
                <a:latin typeface="Tahoma"/>
                <a:cs typeface="Tahoma"/>
              </a:rPr>
              <a:t>in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staging </a:t>
            </a:r>
            <a:r>
              <a:rPr dirty="0">
                <a:latin typeface="Tahoma"/>
                <a:cs typeface="Tahoma"/>
              </a:rPr>
              <a:t>area </a:t>
            </a:r>
            <a:r>
              <a:rPr spc="-5" dirty="0">
                <a:latin typeface="Tahoma"/>
                <a:cs typeface="Tahoma"/>
              </a:rPr>
              <a:t>and </a:t>
            </a:r>
            <a:r>
              <a:rPr dirty="0">
                <a:latin typeface="Tahoma"/>
                <a:cs typeface="Tahoma"/>
              </a:rPr>
              <a:t>stores  that </a:t>
            </a:r>
            <a:r>
              <a:rPr spc="-5" dirty="0">
                <a:latin typeface="Tahoma"/>
                <a:cs typeface="Tahoma"/>
              </a:rPr>
              <a:t>snapshot permanently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your </a:t>
            </a:r>
            <a:r>
              <a:rPr dirty="0">
                <a:latin typeface="Tahoma"/>
                <a:cs typeface="Tahoma"/>
              </a:rPr>
              <a:t>Git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directory.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3733800"/>
            <a:ext cx="5399379" cy="3176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spc="-5" dirty="0"/>
              <a:t>Git	commit	checksums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730615" cy="403187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In Subversion </a:t>
            </a:r>
            <a:r>
              <a:rPr b="1" spc="-5" dirty="0">
                <a:latin typeface="Tahoma"/>
                <a:cs typeface="Tahoma"/>
              </a:rPr>
              <a:t>each modification </a:t>
            </a:r>
            <a:r>
              <a:rPr dirty="0">
                <a:latin typeface="Tahoma"/>
                <a:cs typeface="Tahoma"/>
              </a:rPr>
              <a:t>to the </a:t>
            </a:r>
            <a:r>
              <a:rPr spc="-5" dirty="0">
                <a:latin typeface="Tahoma"/>
                <a:cs typeface="Tahoma"/>
              </a:rPr>
              <a:t>central repo </a:t>
            </a:r>
            <a:r>
              <a:rPr b="1" spc="-5" dirty="0">
                <a:latin typeface="Tahoma"/>
                <a:cs typeface="Tahoma"/>
              </a:rPr>
              <a:t>increments  </a:t>
            </a:r>
            <a:r>
              <a:rPr b="1" dirty="0">
                <a:latin typeface="Tahoma"/>
                <a:cs typeface="Tahoma"/>
              </a:rPr>
              <a:t>the </a:t>
            </a:r>
            <a:r>
              <a:rPr b="1" spc="-5" dirty="0">
                <a:latin typeface="Tahoma"/>
                <a:cs typeface="Tahoma"/>
              </a:rPr>
              <a:t>version #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 the overall </a:t>
            </a:r>
            <a:r>
              <a:rPr spc="-5" dirty="0">
                <a:latin typeface="Tahoma"/>
                <a:cs typeface="Tahoma"/>
              </a:rPr>
              <a:t>repo.</a:t>
            </a:r>
            <a:endParaRPr dirty="0">
              <a:latin typeface="Tahoma"/>
              <a:cs typeface="Tahoma"/>
            </a:endParaRPr>
          </a:p>
          <a:p>
            <a:pPr marL="635000" marR="403225" lvl="1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In </a:t>
            </a:r>
            <a:r>
              <a:rPr dirty="0">
                <a:latin typeface="Tahoma"/>
                <a:cs typeface="Tahoma"/>
              </a:rPr>
              <a:t>Git, </a:t>
            </a:r>
            <a:r>
              <a:rPr spc="-5" dirty="0">
                <a:latin typeface="Tahoma"/>
                <a:cs typeface="Tahoma"/>
              </a:rPr>
              <a:t>each </a:t>
            </a:r>
            <a:r>
              <a:rPr dirty="0">
                <a:latin typeface="Tahoma"/>
                <a:cs typeface="Tahoma"/>
              </a:rPr>
              <a:t>user has their </a:t>
            </a:r>
            <a:r>
              <a:rPr spc="-5" dirty="0">
                <a:latin typeface="Tahoma"/>
                <a:cs typeface="Tahoma"/>
              </a:rPr>
              <a:t>own copy </a:t>
            </a:r>
            <a:r>
              <a:rPr dirty="0">
                <a:latin typeface="Tahoma"/>
                <a:cs typeface="Tahoma"/>
              </a:rPr>
              <a:t>of the </a:t>
            </a:r>
            <a:r>
              <a:rPr spc="-5" dirty="0">
                <a:latin typeface="Tahoma"/>
                <a:cs typeface="Tahoma"/>
              </a:rPr>
              <a:t>repo, and commits changes </a:t>
            </a:r>
            <a:r>
              <a:rPr dirty="0">
                <a:latin typeface="Tahoma"/>
                <a:cs typeface="Tahoma"/>
              </a:rPr>
              <a:t>to their </a:t>
            </a:r>
            <a:r>
              <a:rPr spc="-5" dirty="0">
                <a:latin typeface="Tahoma"/>
                <a:cs typeface="Tahoma"/>
              </a:rPr>
              <a:t>local copy </a:t>
            </a:r>
            <a:r>
              <a:rPr dirty="0">
                <a:latin typeface="Tahoma"/>
                <a:cs typeface="Tahoma"/>
              </a:rPr>
              <a:t>of the </a:t>
            </a:r>
            <a:r>
              <a:rPr spc="-5" dirty="0">
                <a:latin typeface="Tahoma"/>
                <a:cs typeface="Tahoma"/>
              </a:rPr>
              <a:t>repo before pushing </a:t>
            </a:r>
            <a:r>
              <a:rPr dirty="0">
                <a:latin typeface="Tahoma"/>
                <a:cs typeface="Tahoma"/>
              </a:rPr>
              <a:t>to the  </a:t>
            </a:r>
            <a:r>
              <a:rPr spc="-5" dirty="0">
                <a:latin typeface="Tahoma"/>
                <a:cs typeface="Tahoma"/>
              </a:rPr>
              <a:t>central server.</a:t>
            </a:r>
            <a:endParaRPr dirty="0">
              <a:latin typeface="Tahoma"/>
              <a:cs typeface="Tahoma"/>
            </a:endParaRPr>
          </a:p>
          <a:p>
            <a:pPr marL="635000" marR="656590" lvl="1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So </a:t>
            </a:r>
            <a:r>
              <a:rPr dirty="0">
                <a:latin typeface="Tahoma"/>
                <a:cs typeface="Tahoma"/>
              </a:rPr>
              <a:t>Git </a:t>
            </a:r>
            <a:r>
              <a:rPr spc="-5" dirty="0">
                <a:latin typeface="Tahoma"/>
                <a:cs typeface="Tahoma"/>
              </a:rPr>
              <a:t>generates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unique </a:t>
            </a:r>
            <a:r>
              <a:rPr b="1" dirty="0">
                <a:latin typeface="Tahoma"/>
                <a:cs typeface="Tahoma"/>
              </a:rPr>
              <a:t>SHA-1 </a:t>
            </a:r>
            <a:r>
              <a:rPr b="1" spc="-5" dirty="0">
                <a:latin typeface="Tahoma"/>
                <a:cs typeface="Tahoma"/>
              </a:rPr>
              <a:t>hash </a:t>
            </a:r>
            <a:r>
              <a:rPr spc="-5" dirty="0">
                <a:latin typeface="Tahoma"/>
                <a:cs typeface="Tahoma"/>
              </a:rPr>
              <a:t>(40 character </a:t>
            </a:r>
            <a:r>
              <a:rPr dirty="0">
                <a:latin typeface="Tahoma"/>
                <a:cs typeface="Tahoma"/>
              </a:rPr>
              <a:t>string  of hex </a:t>
            </a:r>
            <a:r>
              <a:rPr spc="-5" dirty="0">
                <a:latin typeface="Tahoma"/>
                <a:cs typeface="Tahoma"/>
              </a:rPr>
              <a:t>digits)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every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Refers to </a:t>
            </a:r>
            <a:r>
              <a:rPr spc="-5" dirty="0">
                <a:latin typeface="Tahoma"/>
                <a:cs typeface="Tahoma"/>
              </a:rPr>
              <a:t>commits by </a:t>
            </a:r>
            <a:r>
              <a:rPr dirty="0">
                <a:latin typeface="Tahoma"/>
                <a:cs typeface="Tahoma"/>
              </a:rPr>
              <a:t>this </a:t>
            </a:r>
            <a:r>
              <a:rPr spc="-5" dirty="0">
                <a:latin typeface="Tahoma"/>
                <a:cs typeface="Tahoma"/>
              </a:rPr>
              <a:t>ID </a:t>
            </a:r>
            <a:r>
              <a:rPr dirty="0">
                <a:latin typeface="Tahoma"/>
                <a:cs typeface="Tahoma"/>
              </a:rPr>
              <a:t>rather </a:t>
            </a:r>
            <a:r>
              <a:rPr spc="-5" dirty="0">
                <a:latin typeface="Tahoma"/>
                <a:cs typeface="Tahoma"/>
              </a:rPr>
              <a:t>than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version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number.</a:t>
            </a:r>
            <a:endParaRPr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Often we </a:t>
            </a:r>
            <a:r>
              <a:rPr spc="-5" dirty="0">
                <a:latin typeface="Tahoma"/>
                <a:cs typeface="Tahoma"/>
              </a:rPr>
              <a:t>only </a:t>
            </a:r>
            <a:r>
              <a:rPr dirty="0">
                <a:latin typeface="Tahoma"/>
                <a:cs typeface="Tahoma"/>
              </a:rPr>
              <a:t>see the first 7 </a:t>
            </a:r>
            <a:r>
              <a:rPr spc="-5" dirty="0">
                <a:latin typeface="Tahoma"/>
                <a:cs typeface="Tahoma"/>
              </a:rPr>
              <a:t>characters: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1600" spc="-5" dirty="0">
                <a:latin typeface="Courier New"/>
                <a:cs typeface="Courier New"/>
              </a:rPr>
              <a:t>1677b2d Edited first line of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readme</a:t>
            </a:r>
            <a:endParaRPr sz="16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1600" spc="-5" dirty="0">
                <a:latin typeface="Courier New"/>
                <a:cs typeface="Courier New"/>
              </a:rPr>
              <a:t>258efa7 Added line to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readme</a:t>
            </a:r>
            <a:endParaRPr sz="16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1600" spc="-5" dirty="0">
                <a:latin typeface="Courier New"/>
                <a:cs typeface="Courier New"/>
              </a:rPr>
              <a:t>0e52da7 Initial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commit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spc="-5" dirty="0"/>
              <a:t>Initial</a:t>
            </a:r>
            <a:r>
              <a:rPr spc="15" dirty="0"/>
              <a:t> </a:t>
            </a:r>
            <a:r>
              <a:rPr spc="-5" dirty="0"/>
              <a:t>Git	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192134" cy="29758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Set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b="1" spc="-5" dirty="0">
                <a:latin typeface="Tahoma"/>
                <a:cs typeface="Tahoma"/>
              </a:rPr>
              <a:t>name</a:t>
            </a:r>
            <a:r>
              <a:rPr sz="2000" spc="-5" dirty="0">
                <a:latin typeface="Tahoma"/>
                <a:cs typeface="Tahoma"/>
              </a:rPr>
              <a:t> and </a:t>
            </a:r>
            <a:r>
              <a:rPr sz="2000" b="1" spc="-5" dirty="0">
                <a:latin typeface="Tahoma"/>
                <a:cs typeface="Tahoma"/>
              </a:rPr>
              <a:t>email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 Git to use </a:t>
            </a:r>
            <a:r>
              <a:rPr sz="2000" spc="-5" dirty="0">
                <a:latin typeface="Tahoma"/>
                <a:cs typeface="Tahoma"/>
              </a:rPr>
              <a:t>when you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commit: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config --global user.name "Bugs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Bunny"</a:t>
            </a:r>
            <a:endParaRPr sz="2000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config --global user.email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  <a:hlinkClick r:id="rId2"/>
              </a:rPr>
              <a:t>bugs@gmail.com</a:t>
            </a:r>
            <a:endParaRPr sz="20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000" dirty="0">
                <a:latin typeface="Tahoma"/>
                <a:cs typeface="Tahoma"/>
              </a:rPr>
              <a:t>– </a:t>
            </a:r>
            <a:r>
              <a:rPr sz="2000" spc="-5" dirty="0">
                <a:latin typeface="Tahoma"/>
                <a:cs typeface="Tahoma"/>
              </a:rPr>
              <a:t>You can call </a:t>
            </a:r>
            <a:r>
              <a:rPr sz="2000" spc="-5" dirty="0">
                <a:latin typeface="Courier New"/>
                <a:cs typeface="Courier New"/>
              </a:rPr>
              <a:t>git config </a:t>
            </a:r>
            <a:r>
              <a:rPr sz="2000" dirty="0">
                <a:latin typeface="Courier New"/>
                <a:cs typeface="Courier New"/>
              </a:rPr>
              <a:t>–list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verify </a:t>
            </a:r>
            <a:r>
              <a:rPr sz="2000" dirty="0">
                <a:latin typeface="Tahoma"/>
                <a:cs typeface="Tahoma"/>
              </a:rPr>
              <a:t>these are</a:t>
            </a:r>
            <a:r>
              <a:rPr sz="2000" spc="-3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Set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editor </a:t>
            </a:r>
            <a:r>
              <a:rPr sz="2000" dirty="0">
                <a:latin typeface="Tahoma"/>
                <a:cs typeface="Tahoma"/>
              </a:rPr>
              <a:t>that is used for </a:t>
            </a:r>
            <a:r>
              <a:rPr sz="2000" spc="-5" dirty="0">
                <a:latin typeface="Tahoma"/>
                <a:cs typeface="Tahoma"/>
              </a:rPr>
              <a:t>writing commit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messages: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config --global core.editor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nano</a:t>
            </a:r>
            <a:endParaRPr sz="20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9"/>
              </a:spcBef>
              <a:buChar char="•"/>
              <a:tabLst>
                <a:tab pos="923925" algn="l"/>
              </a:tabLst>
            </a:pPr>
            <a:r>
              <a:rPr dirty="0">
                <a:latin typeface="Tahoma"/>
                <a:cs typeface="Tahoma"/>
              </a:rPr>
              <a:t>(it is </a:t>
            </a:r>
            <a:r>
              <a:rPr spc="-5" dirty="0">
                <a:latin typeface="Tahoma"/>
                <a:cs typeface="Tahoma"/>
              </a:rPr>
              <a:t>vim by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default)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</a:t>
            </a:r>
            <a:r>
              <a:rPr spc="-5" dirty="0"/>
              <a:t>eat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 a	</a:t>
            </a:r>
            <a:r>
              <a:rPr spc="-5" dirty="0"/>
              <a:t>G</a:t>
            </a:r>
            <a:r>
              <a:rPr dirty="0"/>
              <a:t>it	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0649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20"/>
              </a:spcBef>
            </a:pPr>
            <a:r>
              <a:rPr sz="2400" i="1" spc="-35" dirty="0">
                <a:latin typeface="Tahoma"/>
                <a:cs typeface="Tahoma"/>
              </a:rPr>
              <a:t>Two common </a:t>
            </a:r>
            <a:r>
              <a:rPr sz="2400" i="1" spc="-25" dirty="0">
                <a:latin typeface="Tahoma"/>
                <a:cs typeface="Tahoma"/>
              </a:rPr>
              <a:t>scenarios: (only </a:t>
            </a:r>
            <a:r>
              <a:rPr sz="2400" i="1" spc="-35" dirty="0">
                <a:latin typeface="Tahoma"/>
                <a:cs typeface="Tahoma"/>
              </a:rPr>
              <a:t>do </a:t>
            </a:r>
            <a:r>
              <a:rPr sz="2400" i="1" spc="-30" dirty="0">
                <a:latin typeface="Tahoma"/>
                <a:cs typeface="Tahoma"/>
              </a:rPr>
              <a:t>one </a:t>
            </a:r>
            <a:r>
              <a:rPr sz="2400" i="1" spc="-25" dirty="0">
                <a:latin typeface="Tahoma"/>
                <a:cs typeface="Tahoma"/>
              </a:rPr>
              <a:t>of</a:t>
            </a:r>
            <a:r>
              <a:rPr sz="2400" i="1" spc="65" dirty="0">
                <a:latin typeface="Tahoma"/>
                <a:cs typeface="Tahoma"/>
              </a:rPr>
              <a:t> </a:t>
            </a:r>
            <a:r>
              <a:rPr sz="2400" i="1" spc="-25" dirty="0">
                <a:latin typeface="Tahoma"/>
                <a:cs typeface="Tahoma"/>
              </a:rPr>
              <a:t>these)</a:t>
            </a:r>
            <a:endParaRPr sz="24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create a new </a:t>
            </a:r>
            <a:r>
              <a:rPr sz="2000" b="1" spc="-5" dirty="0">
                <a:latin typeface="Tahoma"/>
                <a:cs typeface="Tahoma"/>
              </a:rPr>
              <a:t>local </a:t>
            </a:r>
            <a:r>
              <a:rPr sz="2000" b="1" dirty="0">
                <a:latin typeface="Tahoma"/>
                <a:cs typeface="Tahoma"/>
              </a:rPr>
              <a:t>Git </a:t>
            </a:r>
            <a:r>
              <a:rPr sz="2000" b="1" spc="-5" dirty="0">
                <a:latin typeface="Tahoma"/>
                <a:cs typeface="Tahoma"/>
              </a:rPr>
              <a:t>repo </a:t>
            </a:r>
            <a:r>
              <a:rPr sz="2000" spc="-5" dirty="0">
                <a:latin typeface="Tahoma"/>
                <a:cs typeface="Tahoma"/>
              </a:rPr>
              <a:t>in your current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init</a:t>
            </a:r>
            <a:endParaRPr sz="20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This will </a:t>
            </a:r>
            <a:r>
              <a:rPr dirty="0">
                <a:latin typeface="Tahoma"/>
                <a:cs typeface="Tahoma"/>
              </a:rPr>
              <a:t>create a </a:t>
            </a:r>
            <a:r>
              <a:rPr dirty="0">
                <a:latin typeface="Courier New"/>
                <a:cs typeface="Courier New"/>
              </a:rPr>
              <a:t>.git</a:t>
            </a:r>
            <a:r>
              <a:rPr spc="-535" dirty="0">
                <a:latin typeface="Courier New"/>
                <a:cs typeface="Courier New"/>
              </a:rPr>
              <a:t> </a:t>
            </a:r>
            <a:r>
              <a:rPr spc="-5" dirty="0">
                <a:latin typeface="Tahoma"/>
                <a:cs typeface="Tahoma"/>
              </a:rPr>
              <a:t>directory in your current directory.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Then you can commit </a:t>
            </a:r>
            <a:r>
              <a:rPr dirty="0">
                <a:latin typeface="Tahoma"/>
                <a:cs typeface="Tahoma"/>
              </a:rPr>
              <a:t>files </a:t>
            </a:r>
            <a:r>
              <a:rPr spc="-5" dirty="0">
                <a:latin typeface="Tahoma"/>
                <a:cs typeface="Tahoma"/>
              </a:rPr>
              <a:t>in </a:t>
            </a:r>
            <a:r>
              <a:rPr dirty="0">
                <a:latin typeface="Tahoma"/>
                <a:cs typeface="Tahoma"/>
              </a:rPr>
              <a:t>that </a:t>
            </a:r>
            <a:r>
              <a:rPr spc="-5" dirty="0">
                <a:latin typeface="Tahoma"/>
                <a:cs typeface="Tahoma"/>
              </a:rPr>
              <a:t>directory into </a:t>
            </a:r>
            <a:r>
              <a:rPr dirty="0">
                <a:latin typeface="Tahoma"/>
                <a:cs typeface="Tahoma"/>
              </a:rPr>
              <a:t>the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add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filename</a:t>
            </a:r>
            <a:endParaRPr sz="2000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commit –m "</a:t>
            </a:r>
            <a:r>
              <a:rPr sz="2000" i="1" spc="-5" dirty="0">
                <a:latin typeface="Courier New"/>
                <a:cs typeface="Courier New"/>
              </a:rPr>
              <a:t>commit</a:t>
            </a:r>
            <a:r>
              <a:rPr sz="2000" i="1" spc="-2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message</a:t>
            </a:r>
            <a:r>
              <a:rPr sz="2000" dirty="0">
                <a:latin typeface="Courier New"/>
                <a:cs typeface="Courier New"/>
              </a:rPr>
              <a:t>"</a:t>
            </a: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/>
              <a:buChar char="–"/>
            </a:pPr>
            <a:endParaRPr sz="32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</a:t>
            </a:r>
            <a:r>
              <a:rPr sz="2000" b="1" spc="-5" dirty="0">
                <a:latin typeface="Tahoma"/>
                <a:cs typeface="Tahoma"/>
              </a:rPr>
              <a:t>clone </a:t>
            </a:r>
            <a:r>
              <a:rPr sz="2000" b="1" dirty="0">
                <a:latin typeface="Tahoma"/>
                <a:cs typeface="Tahoma"/>
              </a:rPr>
              <a:t>a </a:t>
            </a:r>
            <a:r>
              <a:rPr sz="2000" b="1" spc="-5" dirty="0">
                <a:latin typeface="Tahoma"/>
                <a:cs typeface="Tahoma"/>
              </a:rPr>
              <a:t>remote repo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your current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981960" algn="l"/>
              </a:tabLst>
            </a:pPr>
            <a:r>
              <a:rPr sz="2000" spc="-5" dirty="0">
                <a:latin typeface="Courier New"/>
                <a:cs typeface="Courier New"/>
              </a:rPr>
              <a:t>git clone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url	</a:t>
            </a:r>
            <a:r>
              <a:rPr sz="2000" i="1" spc="-5" dirty="0">
                <a:latin typeface="Courier New"/>
                <a:cs typeface="Courier New"/>
              </a:rPr>
              <a:t>localDirectoryName</a:t>
            </a:r>
            <a:endParaRPr sz="2000" dirty="0">
              <a:latin typeface="Courier New"/>
              <a:cs typeface="Courier New"/>
            </a:endParaRPr>
          </a:p>
          <a:p>
            <a:pPr marL="927100" marR="5080" lvl="2" indent="-177800">
              <a:lnSpc>
                <a:spcPct val="98300"/>
              </a:lnSpc>
              <a:spcBef>
                <a:spcPts val="550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This will </a:t>
            </a:r>
            <a:r>
              <a:rPr dirty="0">
                <a:latin typeface="Tahoma"/>
                <a:cs typeface="Tahoma"/>
              </a:rPr>
              <a:t>create the </a:t>
            </a:r>
            <a:r>
              <a:rPr spc="-5" dirty="0">
                <a:latin typeface="Tahoma"/>
                <a:cs typeface="Tahoma"/>
              </a:rPr>
              <a:t>given local directory, containing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working copy </a:t>
            </a:r>
            <a:r>
              <a:rPr dirty="0">
                <a:latin typeface="Tahoma"/>
                <a:cs typeface="Tahoma"/>
              </a:rPr>
              <a:t>of  the files from the </a:t>
            </a:r>
            <a:r>
              <a:rPr spc="-5" dirty="0">
                <a:latin typeface="Tahoma"/>
                <a:cs typeface="Tahoma"/>
              </a:rPr>
              <a:t>repo, and </a:t>
            </a:r>
            <a:r>
              <a:rPr dirty="0">
                <a:latin typeface="Tahoma"/>
                <a:cs typeface="Tahoma"/>
              </a:rPr>
              <a:t>a </a:t>
            </a:r>
            <a:r>
              <a:rPr dirty="0">
                <a:latin typeface="Courier New"/>
                <a:cs typeface="Courier New"/>
              </a:rPr>
              <a:t>.git </a:t>
            </a:r>
            <a:r>
              <a:rPr spc="-5" dirty="0">
                <a:latin typeface="Tahoma"/>
                <a:cs typeface="Tahoma"/>
              </a:rPr>
              <a:t>directory </a:t>
            </a:r>
            <a:r>
              <a:rPr dirty="0">
                <a:latin typeface="Tahoma"/>
                <a:cs typeface="Tahoma"/>
              </a:rPr>
              <a:t>(used to </a:t>
            </a:r>
            <a:r>
              <a:rPr spc="-5" dirty="0">
                <a:latin typeface="Tahoma"/>
                <a:cs typeface="Tahoma"/>
              </a:rPr>
              <a:t>hold </a:t>
            </a:r>
            <a:r>
              <a:rPr dirty="0">
                <a:latin typeface="Tahoma"/>
                <a:cs typeface="Tahoma"/>
              </a:rPr>
              <a:t>the  </a:t>
            </a:r>
            <a:r>
              <a:rPr spc="-5" dirty="0">
                <a:latin typeface="Tahoma"/>
                <a:cs typeface="Tahoma"/>
              </a:rPr>
              <a:t>staging </a:t>
            </a:r>
            <a:r>
              <a:rPr dirty="0">
                <a:latin typeface="Tahoma"/>
                <a:cs typeface="Tahoma"/>
              </a:rPr>
              <a:t>area </a:t>
            </a:r>
            <a:r>
              <a:rPr spc="-5" dirty="0">
                <a:latin typeface="Tahoma"/>
                <a:cs typeface="Tahoma"/>
              </a:rPr>
              <a:t>and your actual local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repo)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01369"/>
              </p:ext>
            </p:extLst>
          </p:nvPr>
        </p:nvGraphicFramePr>
        <p:xfrm>
          <a:off x="748635" y="1738312"/>
          <a:ext cx="8534400" cy="498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 </a:t>
                      </a:r>
                      <a:r>
                        <a:rPr sz="1800" spc="125" dirty="0">
                          <a:latin typeface="Arial"/>
                          <a:cs typeface="Arial"/>
                        </a:rPr>
                        <a:t>clone </a:t>
                      </a:r>
                      <a:r>
                        <a:rPr sz="1800" b="1" i="1" spc="220" dirty="0">
                          <a:latin typeface="Arial"/>
                          <a:cs typeface="Arial"/>
                        </a:rPr>
                        <a:t>url</a:t>
                      </a:r>
                      <a:r>
                        <a:rPr sz="1800" b="1" i="1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285" dirty="0">
                          <a:latin typeface="Arial"/>
                          <a:cs typeface="Arial"/>
                        </a:rPr>
                        <a:t>[dir]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copy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Git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repository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can add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it</a:t>
                      </a: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  <a:tab pos="13481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add	</a:t>
                      </a:r>
                      <a:r>
                        <a:rPr sz="2000" b="1" i="1" spc="375" dirty="0">
                          <a:latin typeface="Arial"/>
                          <a:cs typeface="Arial"/>
                        </a:rPr>
                        <a:t>file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adds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file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contents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 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area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commit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records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snapshot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area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210" dirty="0">
                          <a:latin typeface="Arial"/>
                          <a:cs typeface="Arial"/>
                        </a:rPr>
                        <a:t>status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view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 status of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files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working  directory and staging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area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</a:t>
                      </a:r>
                      <a:r>
                        <a:rPr sz="18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85" dirty="0">
                          <a:latin typeface="Arial"/>
                          <a:cs typeface="Arial"/>
                        </a:rPr>
                        <a:t>diff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02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shows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diff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what is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staged and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what</a:t>
                      </a:r>
                      <a:r>
                        <a:rPr sz="18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is 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modified but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unstaged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 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1800" spc="5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9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i="1" spc="-195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i="1" spc="-195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get help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info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about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particular</a:t>
                      </a:r>
                      <a:r>
                        <a:rPr sz="18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command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pull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1625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fetch from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remote repo and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try to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merge  into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current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branch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push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366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push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your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new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branches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and data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 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remote  repository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0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others: </a:t>
                      </a:r>
                      <a:r>
                        <a:rPr sz="1800" spc="425" dirty="0">
                          <a:latin typeface="Arial"/>
                          <a:cs typeface="Arial"/>
                        </a:rPr>
                        <a:t>init, </a:t>
                      </a:r>
                      <a:r>
                        <a:rPr sz="1800" spc="235" dirty="0">
                          <a:latin typeface="Arial"/>
                          <a:cs typeface="Arial"/>
                        </a:rPr>
                        <a:t>reset,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branch, checkout,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merge, </a:t>
                      </a:r>
                      <a:r>
                        <a:rPr sz="1800" spc="260" dirty="0">
                          <a:latin typeface="Arial"/>
                          <a:cs typeface="Arial"/>
                        </a:rPr>
                        <a:t>log,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5" dirty="0">
                          <a:latin typeface="Arial"/>
                          <a:cs typeface="Arial"/>
                        </a:rPr>
                        <a:t>tag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 </a:t>
            </a:r>
            <a:r>
              <a:rPr spc="-5" dirty="0"/>
              <a:t>an</a:t>
            </a:r>
            <a:r>
              <a:rPr dirty="0"/>
              <a:t>d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mm</a:t>
            </a:r>
            <a:r>
              <a:rPr dirty="0"/>
              <a:t>it	a	</a:t>
            </a:r>
            <a:r>
              <a:rPr spc="-5" dirty="0"/>
              <a:t>f</a:t>
            </a:r>
            <a:r>
              <a:rPr dirty="0"/>
              <a:t>ile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9263" y="1776239"/>
            <a:ext cx="8375650" cy="374333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0665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sz="2000" spc="-5" dirty="0"/>
              <a:t>The </a:t>
            </a:r>
            <a:r>
              <a:rPr sz="2000" dirty="0"/>
              <a:t>first </a:t>
            </a:r>
            <a:r>
              <a:rPr sz="2000" spc="-5" dirty="0"/>
              <a:t>time </a:t>
            </a:r>
            <a:r>
              <a:rPr sz="2000" dirty="0"/>
              <a:t>we ask a file to </a:t>
            </a:r>
            <a:r>
              <a:rPr sz="2000" spc="-5" dirty="0"/>
              <a:t>be tracked, </a:t>
            </a:r>
            <a:r>
              <a:rPr sz="2000" i="1" spc="-30" dirty="0">
                <a:latin typeface="Tahoma"/>
                <a:cs typeface="Tahoma"/>
              </a:rPr>
              <a:t>and </a:t>
            </a:r>
            <a:r>
              <a:rPr sz="2000" i="1" spc="-25" dirty="0">
                <a:latin typeface="Tahoma"/>
                <a:cs typeface="Tahoma"/>
              </a:rPr>
              <a:t>every </a:t>
            </a:r>
            <a:r>
              <a:rPr sz="2000" i="1" spc="-30" dirty="0">
                <a:latin typeface="Tahoma"/>
                <a:cs typeface="Tahoma"/>
              </a:rPr>
              <a:t>time  </a:t>
            </a:r>
            <a:r>
              <a:rPr sz="2000" i="1" spc="-25" dirty="0">
                <a:latin typeface="Tahoma"/>
                <a:cs typeface="Tahoma"/>
              </a:rPr>
              <a:t>before </a:t>
            </a:r>
            <a:r>
              <a:rPr sz="2000" i="1" spc="-35" dirty="0">
                <a:latin typeface="Tahoma"/>
                <a:cs typeface="Tahoma"/>
              </a:rPr>
              <a:t>we </a:t>
            </a:r>
            <a:r>
              <a:rPr sz="2000" i="1" spc="-30" dirty="0">
                <a:latin typeface="Tahoma"/>
                <a:cs typeface="Tahoma"/>
              </a:rPr>
              <a:t>commit a </a:t>
            </a:r>
            <a:r>
              <a:rPr sz="2000" i="1" spc="-15" dirty="0">
                <a:latin typeface="Tahoma"/>
                <a:cs typeface="Tahoma"/>
              </a:rPr>
              <a:t>file</a:t>
            </a:r>
            <a:r>
              <a:rPr sz="2000" spc="-15" dirty="0"/>
              <a:t>, </a:t>
            </a:r>
            <a:r>
              <a:rPr sz="2000" dirty="0"/>
              <a:t>we </a:t>
            </a:r>
            <a:r>
              <a:rPr sz="2000" spc="-5" dirty="0"/>
              <a:t>must add </a:t>
            </a:r>
            <a:r>
              <a:rPr sz="2000" dirty="0"/>
              <a:t>it to the </a:t>
            </a:r>
            <a:r>
              <a:rPr sz="2000" spc="-5" dirty="0"/>
              <a:t>staging</a:t>
            </a:r>
            <a:r>
              <a:rPr sz="2000" spc="65" dirty="0"/>
              <a:t> </a:t>
            </a:r>
            <a:r>
              <a:rPr sz="2000" dirty="0"/>
              <a:t>area: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add Hello.java</a:t>
            </a:r>
            <a:endParaRPr sz="20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Tahoma"/>
                <a:cs typeface="Tahoma"/>
              </a:rPr>
              <a:t>Takes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snapshot </a:t>
            </a:r>
            <a:r>
              <a:rPr dirty="0">
                <a:latin typeface="Tahoma"/>
                <a:cs typeface="Tahoma"/>
              </a:rPr>
              <a:t>of these files, </a:t>
            </a:r>
            <a:r>
              <a:rPr spc="-5" dirty="0">
                <a:latin typeface="Tahoma"/>
                <a:cs typeface="Tahoma"/>
              </a:rPr>
              <a:t>adds </a:t>
            </a:r>
            <a:r>
              <a:rPr dirty="0">
                <a:latin typeface="Tahoma"/>
                <a:cs typeface="Tahoma"/>
              </a:rPr>
              <a:t>them to the </a:t>
            </a:r>
            <a:r>
              <a:rPr spc="-5" dirty="0">
                <a:latin typeface="Tahoma"/>
                <a:cs typeface="Tahoma"/>
              </a:rPr>
              <a:t>staging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area.</a:t>
            </a:r>
          </a:p>
          <a:p>
            <a:pPr marL="927100" marR="80645" lvl="2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spc="-5" dirty="0">
                <a:latin typeface="Tahoma"/>
                <a:cs typeface="Tahoma"/>
              </a:rPr>
              <a:t>In older VCS, "add" means </a:t>
            </a:r>
            <a:r>
              <a:rPr dirty="0">
                <a:latin typeface="Tahoma"/>
                <a:cs typeface="Tahoma"/>
              </a:rPr>
              <a:t>"start </a:t>
            </a:r>
            <a:r>
              <a:rPr spc="-5" dirty="0">
                <a:latin typeface="Tahoma"/>
                <a:cs typeface="Tahoma"/>
              </a:rPr>
              <a:t>tracking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this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file."	In </a:t>
            </a:r>
            <a:r>
              <a:rPr dirty="0">
                <a:latin typeface="Tahoma"/>
                <a:cs typeface="Tahoma"/>
              </a:rPr>
              <a:t>Git, </a:t>
            </a:r>
            <a:r>
              <a:rPr spc="-5" dirty="0">
                <a:latin typeface="Tahoma"/>
                <a:cs typeface="Tahoma"/>
              </a:rPr>
              <a:t>"add"  means "add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staging </a:t>
            </a:r>
            <a:r>
              <a:rPr dirty="0">
                <a:latin typeface="Tahoma"/>
                <a:cs typeface="Tahoma"/>
              </a:rPr>
              <a:t>area" so it </a:t>
            </a:r>
            <a:r>
              <a:rPr spc="-5" dirty="0">
                <a:latin typeface="Tahoma"/>
                <a:cs typeface="Tahoma"/>
              </a:rPr>
              <a:t>will be part </a:t>
            </a:r>
            <a:r>
              <a:rPr dirty="0">
                <a:latin typeface="Tahoma"/>
                <a:cs typeface="Tahoma"/>
              </a:rPr>
              <a:t>of the next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commit.</a:t>
            </a:r>
            <a:endParaRPr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dirty="0"/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/>
              <a:t>To </a:t>
            </a:r>
            <a:r>
              <a:rPr sz="2000" spc="-5" dirty="0"/>
              <a:t>move staged changes into </a:t>
            </a:r>
            <a:r>
              <a:rPr sz="2000" dirty="0"/>
              <a:t>the </a:t>
            </a:r>
            <a:r>
              <a:rPr sz="2000" spc="-5" dirty="0"/>
              <a:t>repo, </a:t>
            </a:r>
            <a:r>
              <a:rPr sz="2000" dirty="0"/>
              <a:t>we</a:t>
            </a:r>
            <a:r>
              <a:rPr sz="2000" spc="35" dirty="0"/>
              <a:t> </a:t>
            </a:r>
            <a:r>
              <a:rPr sz="2000" spc="-5" dirty="0"/>
              <a:t>commit:</a:t>
            </a: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commit –m "Fixing bug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#22"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/>
              <a:t>To </a:t>
            </a:r>
            <a:r>
              <a:rPr sz="2000" spc="-5" dirty="0"/>
              <a:t>undo changes on </a:t>
            </a:r>
            <a:r>
              <a:rPr sz="2000" dirty="0"/>
              <a:t>a file </a:t>
            </a:r>
            <a:r>
              <a:rPr sz="2000" spc="-5" dirty="0"/>
              <a:t>before you have committed</a:t>
            </a:r>
            <a:r>
              <a:rPr sz="2000" spc="55" dirty="0"/>
              <a:t> </a:t>
            </a:r>
            <a:r>
              <a:rPr sz="2000" spc="-5" dirty="0"/>
              <a:t>it: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2163" y="5680455"/>
            <a:ext cx="4664710" cy="75148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</a:tabLst>
            </a:pPr>
            <a:r>
              <a:rPr sz="2000" spc="-5" dirty="0">
                <a:latin typeface="Courier New"/>
                <a:cs typeface="Courier New"/>
              </a:rPr>
              <a:t>git reset HEAD --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filename</a:t>
            </a:r>
            <a:endParaRPr sz="20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</a:tabLst>
            </a:pPr>
            <a:r>
              <a:rPr sz="2000" spc="-5" dirty="0">
                <a:latin typeface="Courier New"/>
                <a:cs typeface="Courier New"/>
              </a:rPr>
              <a:t>git checkout --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filename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488" y="5680455"/>
            <a:ext cx="2864485" cy="69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(unstages </a:t>
            </a:r>
            <a:r>
              <a:rPr sz="2000" dirty="0">
                <a:latin typeface="Tahoma"/>
                <a:cs typeface="Tahoma"/>
              </a:rPr>
              <a:t>the file)  </a:t>
            </a:r>
            <a:r>
              <a:rPr sz="2000" spc="-5" dirty="0">
                <a:latin typeface="Tahoma"/>
                <a:cs typeface="Tahoma"/>
              </a:rPr>
              <a:t>(undoes your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changes)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63" y="6538976"/>
            <a:ext cx="77825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– </a:t>
            </a:r>
            <a:r>
              <a:rPr sz="2000" spc="-5" dirty="0">
                <a:latin typeface="Tahoma"/>
                <a:cs typeface="Tahoma"/>
              </a:rPr>
              <a:t>All </a:t>
            </a:r>
            <a:r>
              <a:rPr sz="2000" dirty="0">
                <a:latin typeface="Tahoma"/>
                <a:cs typeface="Tahoma"/>
              </a:rPr>
              <a:t>these </a:t>
            </a:r>
            <a:r>
              <a:rPr sz="2000" spc="-5" dirty="0">
                <a:latin typeface="Tahoma"/>
                <a:cs typeface="Tahoma"/>
              </a:rPr>
              <a:t>commands </a:t>
            </a:r>
            <a:r>
              <a:rPr sz="2000" dirty="0">
                <a:latin typeface="Tahoma"/>
                <a:cs typeface="Tahoma"/>
              </a:rPr>
              <a:t>are </a:t>
            </a:r>
            <a:r>
              <a:rPr sz="2000" spc="-5" dirty="0">
                <a:latin typeface="Tahoma"/>
                <a:cs typeface="Tahoma"/>
              </a:rPr>
              <a:t>acting on your local version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9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Viewing/undoing</a:t>
            </a:r>
            <a:r>
              <a:rPr spc="-45" dirty="0"/>
              <a:t> </a:t>
            </a:r>
            <a:r>
              <a:rPr spc="-5" dirty="0"/>
              <a:t>changes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484042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view </a:t>
            </a:r>
            <a:r>
              <a:rPr sz="2000" dirty="0">
                <a:latin typeface="Tahoma"/>
                <a:cs typeface="Tahoma"/>
              </a:rPr>
              <a:t>status of files </a:t>
            </a:r>
            <a:r>
              <a:rPr sz="2000" spc="-5" dirty="0">
                <a:latin typeface="Tahoma"/>
                <a:cs typeface="Tahoma"/>
              </a:rPr>
              <a:t>in working directory and staging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area: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000" spc="-5" dirty="0">
                <a:latin typeface="Courier New"/>
                <a:cs typeface="Courier New"/>
              </a:rPr>
              <a:t>git </a:t>
            </a:r>
            <a:r>
              <a:rPr sz="2000" dirty="0">
                <a:latin typeface="Courier New"/>
                <a:cs typeface="Courier New"/>
              </a:rPr>
              <a:t>status	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Courier New"/>
                <a:cs typeface="Courier New"/>
              </a:rPr>
              <a:t>git status </a:t>
            </a:r>
            <a:r>
              <a:rPr sz="2000" dirty="0">
                <a:latin typeface="Courier New"/>
                <a:cs typeface="Courier New"/>
              </a:rPr>
              <a:t>–s </a:t>
            </a:r>
            <a:r>
              <a:rPr sz="2000" dirty="0">
                <a:latin typeface="Tahoma"/>
                <a:cs typeface="Tahoma"/>
              </a:rPr>
              <a:t>(short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version)</a:t>
            </a:r>
            <a:endParaRPr sz="20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see what is </a:t>
            </a:r>
            <a:r>
              <a:rPr sz="2000" spc="-5" dirty="0">
                <a:latin typeface="Tahoma"/>
                <a:cs typeface="Tahoma"/>
              </a:rPr>
              <a:t>modified but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unstaged: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diff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see a list of </a:t>
            </a:r>
            <a:r>
              <a:rPr sz="2000" spc="-5" dirty="0">
                <a:latin typeface="Tahoma"/>
                <a:cs typeface="Tahoma"/>
              </a:rPr>
              <a:t>staged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changes: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000" spc="-5" dirty="0">
                <a:latin typeface="Courier New"/>
                <a:cs typeface="Courier New"/>
              </a:rPr>
              <a:t>git diff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--cached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000" dirty="0">
                <a:latin typeface="Tahoma"/>
                <a:cs typeface="Tahoma"/>
              </a:rPr>
              <a:t>To see a </a:t>
            </a:r>
            <a:r>
              <a:rPr sz="2000" spc="-5" dirty="0">
                <a:latin typeface="Tahoma"/>
                <a:cs typeface="Tahoma"/>
              </a:rPr>
              <a:t>log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all changes in your local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repo: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752090" algn="l"/>
              </a:tabLst>
            </a:pPr>
            <a:r>
              <a:rPr sz="2000" spc="-5" dirty="0">
                <a:latin typeface="Courier New"/>
                <a:cs typeface="Courier New"/>
              </a:rPr>
              <a:t>git log	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Courier New"/>
                <a:cs typeface="Courier New"/>
              </a:rPr>
              <a:t>git log </a:t>
            </a:r>
            <a:r>
              <a:rPr sz="2000" dirty="0">
                <a:latin typeface="Courier New"/>
                <a:cs typeface="Courier New"/>
              </a:rPr>
              <a:t>--oneline </a:t>
            </a:r>
            <a:r>
              <a:rPr sz="2000" dirty="0">
                <a:latin typeface="Tahoma"/>
                <a:cs typeface="Tahoma"/>
              </a:rPr>
              <a:t>(shorter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version)</a:t>
            </a:r>
            <a:endParaRPr sz="2000" dirty="0">
              <a:latin typeface="Tahoma"/>
              <a:cs typeface="Tahoma"/>
            </a:endParaRPr>
          </a:p>
          <a:p>
            <a:pPr marL="749300" marR="2321560">
              <a:lnSpc>
                <a:spcPct val="100000"/>
              </a:lnSpc>
              <a:spcBef>
                <a:spcPts val="110"/>
              </a:spcBef>
            </a:pPr>
            <a:r>
              <a:rPr spc="-5" dirty="0">
                <a:latin typeface="Courier New"/>
                <a:cs typeface="Courier New"/>
              </a:rPr>
              <a:t>1677b2d Edited first line of readme  258efa7 Added line to readme  0e52da7 Initial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commit</a:t>
            </a:r>
            <a:endParaRPr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pc="-5" dirty="0">
                <a:latin typeface="Courier New"/>
                <a:cs typeface="Courier New"/>
              </a:rPr>
              <a:t>git log </a:t>
            </a:r>
            <a:r>
              <a:rPr dirty="0">
                <a:latin typeface="Courier New"/>
                <a:cs typeface="Courier New"/>
              </a:rPr>
              <a:t>-5</a:t>
            </a:r>
            <a:r>
              <a:rPr spc="-545" dirty="0">
                <a:latin typeface="Courier New"/>
                <a:cs typeface="Courier New"/>
              </a:rPr>
              <a:t> </a:t>
            </a:r>
            <a:r>
              <a:rPr dirty="0">
                <a:latin typeface="Tahoma"/>
                <a:cs typeface="Tahoma"/>
              </a:rPr>
              <a:t>(to show </a:t>
            </a:r>
            <a:r>
              <a:rPr spc="-5" dirty="0">
                <a:latin typeface="Tahoma"/>
                <a:cs typeface="Tahoma"/>
              </a:rPr>
              <a:t>only </a:t>
            </a:r>
            <a:r>
              <a:rPr dirty="0">
                <a:latin typeface="Tahoma"/>
                <a:cs typeface="Tahoma"/>
              </a:rPr>
              <a:t>the 5 </a:t>
            </a:r>
            <a:r>
              <a:rPr spc="-5" dirty="0">
                <a:latin typeface="Tahoma"/>
                <a:cs typeface="Tahoma"/>
              </a:rPr>
              <a:t>most recent updates), etc.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Branching and</a:t>
            </a:r>
            <a:r>
              <a:rPr spc="-60" dirty="0"/>
              <a:t> </a:t>
            </a:r>
            <a:r>
              <a:rPr spc="-5" dirty="0"/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75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Git uses </a:t>
            </a:r>
            <a:r>
              <a:rPr spc="-5" dirty="0">
                <a:latin typeface="Tahoma"/>
                <a:cs typeface="Tahoma"/>
              </a:rPr>
              <a:t>branching heavily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switch between multiple</a:t>
            </a:r>
            <a:r>
              <a:rPr spc="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tasks.</a:t>
            </a:r>
            <a:endParaRPr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create a new </a:t>
            </a:r>
            <a:r>
              <a:rPr spc="-5" dirty="0">
                <a:latin typeface="Tahoma"/>
                <a:cs typeface="Tahoma"/>
              </a:rPr>
              <a:t>local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branch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lang="en-IN" i="1" spc="-5" dirty="0" err="1">
                <a:latin typeface="Courier New"/>
                <a:cs typeface="Courier New"/>
              </a:rPr>
              <a:t>branchname</a:t>
            </a:r>
            <a:r>
              <a:rPr lang="en-IN" i="1" spc="-5" dirty="0">
                <a:latin typeface="Courier New"/>
                <a:cs typeface="Courier New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16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list </a:t>
            </a:r>
            <a:r>
              <a:rPr spc="-5" dirty="0">
                <a:latin typeface="Tahoma"/>
                <a:cs typeface="Tahoma"/>
              </a:rPr>
              <a:t>all local branches: </a:t>
            </a:r>
            <a:r>
              <a:rPr dirty="0">
                <a:latin typeface="Tahoma"/>
                <a:cs typeface="Tahoma"/>
              </a:rPr>
              <a:t>(* </a:t>
            </a:r>
            <a:r>
              <a:rPr spc="-5" dirty="0">
                <a:latin typeface="Tahoma"/>
                <a:cs typeface="Tahoma"/>
              </a:rPr>
              <a:t>= current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branch)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branch</a:t>
            </a:r>
            <a:endParaRPr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16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switch </a:t>
            </a:r>
            <a:r>
              <a:rPr dirty="0">
                <a:latin typeface="Tahoma"/>
                <a:cs typeface="Tahoma"/>
              </a:rPr>
              <a:t>to a </a:t>
            </a:r>
            <a:r>
              <a:rPr spc="-5" dirty="0">
                <a:latin typeface="Tahoma"/>
                <a:cs typeface="Tahoma"/>
              </a:rPr>
              <a:t>given local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checkout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i="1" spc="-5" dirty="0" err="1">
                <a:latin typeface="Courier New"/>
                <a:cs typeface="Courier New"/>
              </a:rPr>
              <a:t>branchname</a:t>
            </a:r>
            <a:endParaRPr lang="en-IN" i="1" spc="-5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lang="en-IN" dirty="0">
                <a:latin typeface="Tahoma"/>
                <a:cs typeface="Tahoma"/>
              </a:rPr>
              <a:t>To create a new </a:t>
            </a:r>
            <a:r>
              <a:rPr lang="en-IN" spc="-5" dirty="0">
                <a:latin typeface="Tahoma"/>
                <a:cs typeface="Tahoma"/>
              </a:rPr>
              <a:t>local</a:t>
            </a:r>
            <a:r>
              <a:rPr lang="en-IN" spc="-10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branch and switch to that branch: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Courier New"/>
                <a:cs typeface="Courier New"/>
              </a:rPr>
              <a:t>git checkout -b</a:t>
            </a:r>
            <a:r>
              <a:rPr lang="en-IN" spc="-10" dirty="0">
                <a:latin typeface="Courier New"/>
                <a:cs typeface="Courier New"/>
              </a:rPr>
              <a:t> </a:t>
            </a:r>
            <a:r>
              <a:rPr lang="en-IN" i="1" spc="-5" dirty="0" err="1">
                <a:latin typeface="Courier New"/>
                <a:cs typeface="Courier New"/>
              </a:rPr>
              <a:t>branchname</a:t>
            </a:r>
            <a:r>
              <a:rPr lang="en-IN" i="1" spc="-5" dirty="0">
                <a:latin typeface="Courier New"/>
                <a:cs typeface="Courier New"/>
              </a:rPr>
              <a:t> </a:t>
            </a:r>
            <a:endParaRPr lang="en-IN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1600" dirty="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merge changes </a:t>
            </a:r>
            <a:r>
              <a:rPr dirty="0">
                <a:latin typeface="Tahoma"/>
                <a:cs typeface="Tahoma"/>
              </a:rPr>
              <a:t>from a </a:t>
            </a:r>
            <a:r>
              <a:rPr spc="-5" dirty="0">
                <a:latin typeface="Tahoma"/>
                <a:cs typeface="Tahoma"/>
              </a:rPr>
              <a:t>branch into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local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master: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checkout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master</a:t>
            </a:r>
            <a:endParaRPr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merge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i="1" spc="-5" dirty="0">
                <a:latin typeface="Courier New"/>
                <a:cs typeface="Courier New"/>
              </a:rPr>
              <a:t>branchname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9" y="680719"/>
            <a:ext cx="430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5" dirty="0"/>
              <a:t>Merge	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7739380" cy="71436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conflicting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 </a:t>
            </a:r>
            <a:r>
              <a:rPr sz="2000" spc="-5" dirty="0">
                <a:latin typeface="Tahoma"/>
                <a:cs typeface="Tahoma"/>
              </a:rPr>
              <a:t>will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contain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&lt;&lt;&lt;</a:t>
            </a:r>
            <a:r>
              <a:rPr sz="2000" spc="-6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and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dirty="0">
                <a:latin typeface="Courier New"/>
                <a:cs typeface="Courier New"/>
              </a:rPr>
              <a:t>&gt;&gt;&gt;</a:t>
            </a:r>
            <a:r>
              <a:rPr sz="2000" spc="-6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sections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  </a:t>
            </a:r>
            <a:r>
              <a:rPr sz="2000" spc="-5" dirty="0">
                <a:latin typeface="Tahoma"/>
                <a:cs typeface="Tahoma"/>
              </a:rPr>
              <a:t>indicate </a:t>
            </a:r>
            <a:r>
              <a:rPr sz="2000" dirty="0">
                <a:latin typeface="Tahoma"/>
                <a:cs typeface="Tahoma"/>
              </a:rPr>
              <a:t>where Git was </a:t>
            </a:r>
            <a:r>
              <a:rPr sz="2000" spc="-5" dirty="0">
                <a:latin typeface="Tahoma"/>
                <a:cs typeface="Tahoma"/>
              </a:rPr>
              <a:t>unable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resolve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conflict: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2848864"/>
            <a:ext cx="5649595" cy="1828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&lt;&lt;&lt;&lt;&lt;&lt;&lt;</a:t>
            </a:r>
            <a:r>
              <a:rPr sz="1600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HEAD:index.html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&lt;div id="footer"&gt;todo: message</a:t>
            </a:r>
            <a:r>
              <a:rPr sz="1600" spc="-8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here&lt;/div&gt;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600" b="1" spc="-5" dirty="0">
                <a:latin typeface="Courier New"/>
                <a:cs typeface="Courier New"/>
              </a:rPr>
              <a:t>=======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&lt;div</a:t>
            </a:r>
            <a:r>
              <a:rPr sz="16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id="footer"&gt;</a:t>
            </a:r>
            <a:endParaRPr sz="1600" dirty="0">
              <a:latin typeface="Courier New"/>
              <a:cs typeface="Courier New"/>
            </a:endParaRPr>
          </a:p>
          <a:p>
            <a:pPr marL="287020">
              <a:lnSpc>
                <a:spcPts val="213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thanks for visiting our</a:t>
            </a:r>
            <a:r>
              <a:rPr sz="160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site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&lt;/div&gt;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&gt;&gt;&gt;&gt;&gt;&gt;&gt;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SpecialBranch:index.html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263" y="5236971"/>
            <a:ext cx="7795259" cy="6241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5080" indent="-22860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ahoma"/>
                <a:cs typeface="Tahoma"/>
              </a:rPr>
              <a:t>Find all such sections, and edit </a:t>
            </a:r>
            <a:r>
              <a:rPr sz="2000" dirty="0">
                <a:latin typeface="Tahoma"/>
                <a:cs typeface="Tahoma"/>
              </a:rPr>
              <a:t>them to the </a:t>
            </a:r>
            <a:r>
              <a:rPr sz="2000" spc="-5" dirty="0">
                <a:latin typeface="Tahoma"/>
                <a:cs typeface="Tahoma"/>
              </a:rPr>
              <a:t>proper </a:t>
            </a:r>
            <a:r>
              <a:rPr sz="2000" dirty="0">
                <a:latin typeface="Tahoma"/>
                <a:cs typeface="Tahoma"/>
              </a:rPr>
              <a:t>state  </a:t>
            </a:r>
            <a:r>
              <a:rPr sz="2000" spc="-5" dirty="0">
                <a:latin typeface="Tahoma"/>
                <a:cs typeface="Tahoma"/>
              </a:rPr>
              <a:t>(whichever </a:t>
            </a:r>
            <a:r>
              <a:rPr sz="2000" dirty="0">
                <a:latin typeface="Tahoma"/>
                <a:cs typeface="Tahoma"/>
              </a:rPr>
              <a:t>of the two </a:t>
            </a:r>
            <a:r>
              <a:rPr sz="2000" spc="-5" dirty="0">
                <a:latin typeface="Tahoma"/>
                <a:cs typeface="Tahoma"/>
              </a:rPr>
              <a:t>versions </a:t>
            </a:r>
            <a:r>
              <a:rPr sz="2000" dirty="0">
                <a:latin typeface="Tahoma"/>
                <a:cs typeface="Tahoma"/>
              </a:rPr>
              <a:t>is newer / </a:t>
            </a:r>
            <a:r>
              <a:rPr sz="2000" spc="-5" dirty="0">
                <a:latin typeface="Tahoma"/>
                <a:cs typeface="Tahoma"/>
              </a:rPr>
              <a:t>better </a:t>
            </a:r>
            <a:r>
              <a:rPr sz="2000" dirty="0">
                <a:latin typeface="Tahoma"/>
                <a:cs typeface="Tahoma"/>
              </a:rPr>
              <a:t>/ </a:t>
            </a:r>
            <a:r>
              <a:rPr sz="2000" spc="-5" dirty="0">
                <a:latin typeface="Tahoma"/>
                <a:cs typeface="Tahoma"/>
              </a:rPr>
              <a:t>more  correct).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6527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4"/>
                </a:lnTo>
                <a:lnTo>
                  <a:pt x="98518" y="326160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0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4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" name="object 7"/>
          <p:cNvSpPr/>
          <p:nvPr/>
        </p:nvSpPr>
        <p:spPr>
          <a:xfrm>
            <a:off x="6706527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7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59"/>
                </a:lnTo>
                <a:lnTo>
                  <a:pt x="53881" y="892080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7013867" y="3081020"/>
            <a:ext cx="18738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sz="16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3867" y="4009707"/>
            <a:ext cx="18738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sz="16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0719"/>
            <a:ext cx="891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  <a:tab pos="4326255" algn="l"/>
                <a:tab pos="6505575" algn="l"/>
              </a:tabLst>
            </a:pPr>
            <a:r>
              <a:rPr dirty="0"/>
              <a:t>I</a:t>
            </a:r>
            <a:r>
              <a:rPr spc="-5" dirty="0"/>
              <a:t>nte</a:t>
            </a:r>
            <a:r>
              <a:rPr dirty="0"/>
              <a:t>r</a:t>
            </a:r>
            <a:r>
              <a:rPr spc="-5" dirty="0"/>
              <a:t>act</a:t>
            </a:r>
            <a:r>
              <a:rPr dirty="0"/>
              <a:t>ion	</a:t>
            </a:r>
            <a:r>
              <a:rPr spc="-5" dirty="0"/>
              <a:t>w</a:t>
            </a:r>
            <a:r>
              <a:rPr lang="en-IN" spc="-5" dirty="0" err="1"/>
              <a:t>ith</a:t>
            </a:r>
            <a:r>
              <a:rPr lang="en-IN" spc="-5" dirty="0"/>
              <a:t> </a:t>
            </a:r>
            <a:r>
              <a:rPr dirty="0" err="1"/>
              <a:t>r</a:t>
            </a:r>
            <a:r>
              <a:rPr spc="-5" dirty="0" err="1"/>
              <a:t>em</a:t>
            </a:r>
            <a:r>
              <a:rPr dirty="0" err="1"/>
              <a:t>o</a:t>
            </a:r>
            <a:r>
              <a:rPr spc="-5" dirty="0" err="1"/>
              <a:t>t</a:t>
            </a:r>
            <a:r>
              <a:rPr lang="en-IN" spc="-5" dirty="0"/>
              <a:t>e 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2286000"/>
            <a:ext cx="8564880" cy="35263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Tahoma"/>
                <a:cs typeface="Tahoma"/>
              </a:rPr>
              <a:t>Pull </a:t>
            </a:r>
            <a:r>
              <a:rPr dirty="0">
                <a:latin typeface="Tahoma"/>
                <a:cs typeface="Tahoma"/>
              </a:rPr>
              <a:t>from remote </a:t>
            </a:r>
            <a:r>
              <a:rPr spc="-5" dirty="0">
                <a:latin typeface="Tahoma"/>
                <a:cs typeface="Tahoma"/>
              </a:rPr>
              <a:t>repo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get most recent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changes.</a:t>
            </a:r>
            <a:endParaRPr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dirty="0">
                <a:latin typeface="Tahoma"/>
                <a:cs typeface="Tahoma"/>
              </a:rPr>
              <a:t>– (fix </a:t>
            </a:r>
            <a:r>
              <a:rPr spc="-5" dirty="0">
                <a:latin typeface="Tahoma"/>
                <a:cs typeface="Tahoma"/>
              </a:rPr>
              <a:t>conflicts </a:t>
            </a:r>
            <a:r>
              <a:rPr dirty="0">
                <a:latin typeface="Tahoma"/>
                <a:cs typeface="Tahoma"/>
              </a:rPr>
              <a:t>if </a:t>
            </a:r>
            <a:r>
              <a:rPr spc="-5" dirty="0">
                <a:latin typeface="Tahoma"/>
                <a:cs typeface="Tahoma"/>
              </a:rPr>
              <a:t>necessary, add/commit </a:t>
            </a:r>
            <a:r>
              <a:rPr dirty="0">
                <a:latin typeface="Tahoma"/>
                <a:cs typeface="Tahoma"/>
              </a:rPr>
              <a:t>them to </a:t>
            </a:r>
            <a:r>
              <a:rPr spc="-5" dirty="0">
                <a:latin typeface="Tahoma"/>
                <a:cs typeface="Tahoma"/>
              </a:rPr>
              <a:t>your local</a:t>
            </a:r>
            <a:r>
              <a:rPr spc="-3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repo)</a:t>
            </a:r>
            <a:endParaRPr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ahoma"/>
              <a:cs typeface="Tahoma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fetch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most recent updates </a:t>
            </a:r>
            <a:r>
              <a:rPr dirty="0">
                <a:latin typeface="Tahoma"/>
                <a:cs typeface="Tahoma"/>
              </a:rPr>
              <a:t>from the remote </a:t>
            </a:r>
            <a:r>
              <a:rPr spc="-5" dirty="0">
                <a:latin typeface="Tahoma"/>
                <a:cs typeface="Tahoma"/>
              </a:rPr>
              <a:t>repo into  your local repo, and put </a:t>
            </a:r>
            <a:r>
              <a:rPr dirty="0">
                <a:latin typeface="Tahoma"/>
                <a:cs typeface="Tahoma"/>
              </a:rPr>
              <a:t>them </a:t>
            </a:r>
            <a:r>
              <a:rPr spc="-5" dirty="0">
                <a:latin typeface="Tahoma"/>
                <a:cs typeface="Tahoma"/>
              </a:rPr>
              <a:t>into your working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directory: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pull origin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master</a:t>
            </a:r>
            <a:endParaRPr lang="en-IN" spc="-5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endParaRPr dirty="0">
              <a:latin typeface="Courier New"/>
              <a:cs typeface="Courier New"/>
            </a:endParaRPr>
          </a:p>
          <a:p>
            <a:pPr marL="244475" indent="-231775">
              <a:buFontTx/>
              <a:buChar char="•"/>
              <a:tabLst>
                <a:tab pos="244475" algn="l"/>
              </a:tabLst>
            </a:pPr>
            <a:r>
              <a:rPr lang="en-IN" b="1" spc="-5" dirty="0">
                <a:latin typeface="Tahoma"/>
                <a:cs typeface="Tahoma"/>
              </a:rPr>
              <a:t>Push </a:t>
            </a:r>
            <a:r>
              <a:rPr lang="en-IN" spc="-5" dirty="0">
                <a:latin typeface="Tahoma"/>
                <a:cs typeface="Tahoma"/>
              </a:rPr>
              <a:t>your local changes </a:t>
            </a:r>
            <a:r>
              <a:rPr lang="en-IN" dirty="0">
                <a:latin typeface="Tahoma"/>
                <a:cs typeface="Tahoma"/>
              </a:rPr>
              <a:t>to the remote</a:t>
            </a:r>
            <a:r>
              <a:rPr lang="en-IN" spc="60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repo.</a:t>
            </a:r>
          </a:p>
          <a:p>
            <a:pPr marL="244475" indent="-231775">
              <a:buFontTx/>
              <a:buChar char="•"/>
              <a:tabLst>
                <a:tab pos="244475" algn="l"/>
              </a:tabLst>
            </a:pPr>
            <a:endParaRPr lang="en-IN" spc="-5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put your changes </a:t>
            </a:r>
            <a:r>
              <a:rPr dirty="0">
                <a:latin typeface="Tahoma"/>
                <a:cs typeface="Tahoma"/>
              </a:rPr>
              <a:t>from </a:t>
            </a:r>
            <a:r>
              <a:rPr spc="-5" dirty="0">
                <a:latin typeface="Tahoma"/>
                <a:cs typeface="Tahoma"/>
              </a:rPr>
              <a:t>your local repo in </a:t>
            </a:r>
            <a:r>
              <a:rPr dirty="0">
                <a:latin typeface="Tahoma"/>
                <a:cs typeface="Tahoma"/>
              </a:rPr>
              <a:t>the remote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ourier New"/>
                <a:cs typeface="Courier New"/>
              </a:rPr>
              <a:t>git push origin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master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/>
              <a:t>A</a:t>
            </a:r>
            <a:r>
              <a:rPr spc="-5" dirty="0"/>
              <a:t>b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t	</a:t>
            </a:r>
            <a:r>
              <a:rPr spc="-5" dirty="0"/>
              <a:t>G</a:t>
            </a:r>
            <a:r>
              <a:rPr dirty="0"/>
              <a:t>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263" y="1785620"/>
            <a:ext cx="6955790" cy="456573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Created </a:t>
            </a:r>
            <a:r>
              <a:rPr spc="-5" dirty="0">
                <a:latin typeface="Tahoma"/>
                <a:cs typeface="Tahoma"/>
              </a:rPr>
              <a:t>by Linus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Torvalds,  </a:t>
            </a:r>
            <a:r>
              <a:rPr dirty="0">
                <a:latin typeface="Tahoma"/>
                <a:cs typeface="Tahoma"/>
              </a:rPr>
              <a:t>creator of </a:t>
            </a:r>
            <a:r>
              <a:rPr spc="-5" dirty="0">
                <a:latin typeface="Tahoma"/>
                <a:cs typeface="Tahoma"/>
              </a:rPr>
              <a:t>Linux, in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2005</a:t>
            </a: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Came out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Linux development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community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Designed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do version control on Linux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kernel</a:t>
            </a:r>
            <a:endParaRPr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28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Goals </a:t>
            </a:r>
            <a:r>
              <a:rPr dirty="0">
                <a:latin typeface="Tahoma"/>
                <a:cs typeface="Tahoma"/>
              </a:rPr>
              <a:t>of Git:</a:t>
            </a: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Speed</a:t>
            </a:r>
            <a:endParaRPr dirty="0">
              <a:latin typeface="Tahoma"/>
              <a:cs typeface="Tahoma"/>
            </a:endParaRPr>
          </a:p>
          <a:p>
            <a:pPr marL="923925" marR="1911350" lvl="1" indent="-568325">
              <a:lnSpc>
                <a:spcPct val="101200"/>
              </a:lnSpc>
              <a:spcBef>
                <a:spcPts val="42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Support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non-linear development  (thousands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parallel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branches)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Fully distributed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Able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handle large projects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efficiently</a:t>
            </a:r>
            <a:endParaRPr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buSzPct val="97777"/>
              <a:buFont typeface="Tahoma"/>
              <a:buChar char="–"/>
              <a:tabLst>
                <a:tab pos="635000" algn="l"/>
                <a:tab pos="4280535" algn="l"/>
              </a:tabLst>
            </a:pPr>
            <a:r>
              <a:rPr i="1" spc="-30" dirty="0">
                <a:latin typeface="Tahoma"/>
                <a:cs typeface="Tahoma"/>
              </a:rPr>
              <a:t>(A </a:t>
            </a:r>
            <a:r>
              <a:rPr i="1" spc="-20" dirty="0">
                <a:latin typeface="Tahoma"/>
                <a:cs typeface="Tahoma"/>
              </a:rPr>
              <a:t>"git" is </a:t>
            </a:r>
            <a:r>
              <a:rPr i="1" spc="-30" dirty="0">
                <a:latin typeface="Tahoma"/>
                <a:cs typeface="Tahoma"/>
              </a:rPr>
              <a:t>a cranky</a:t>
            </a:r>
            <a:r>
              <a:rPr i="1" spc="55" dirty="0">
                <a:latin typeface="Tahoma"/>
                <a:cs typeface="Tahoma"/>
              </a:rPr>
              <a:t> </a:t>
            </a:r>
            <a:r>
              <a:rPr i="1" spc="-25" dirty="0">
                <a:latin typeface="Tahoma"/>
                <a:cs typeface="Tahoma"/>
              </a:rPr>
              <a:t>old</a:t>
            </a:r>
            <a:r>
              <a:rPr i="1" spc="-10" dirty="0">
                <a:latin typeface="Tahoma"/>
                <a:cs typeface="Tahoma"/>
              </a:rPr>
              <a:t> </a:t>
            </a:r>
            <a:r>
              <a:rPr i="1" spc="-30" dirty="0">
                <a:latin typeface="Tahoma"/>
                <a:cs typeface="Tahoma"/>
              </a:rPr>
              <a:t>man.	</a:t>
            </a:r>
            <a:r>
              <a:rPr i="1" spc="-25" dirty="0">
                <a:latin typeface="Tahoma"/>
                <a:cs typeface="Tahoma"/>
              </a:rPr>
              <a:t>Linus </a:t>
            </a:r>
            <a:r>
              <a:rPr i="1" spc="-30" dirty="0">
                <a:latin typeface="Tahoma"/>
                <a:cs typeface="Tahoma"/>
              </a:rPr>
              <a:t>meant</a:t>
            </a:r>
            <a:r>
              <a:rPr i="1" spc="-65" dirty="0">
                <a:latin typeface="Tahoma"/>
                <a:cs typeface="Tahoma"/>
              </a:rPr>
              <a:t> </a:t>
            </a:r>
            <a:r>
              <a:rPr i="1" spc="-25" dirty="0">
                <a:latin typeface="Tahoma"/>
                <a:cs typeface="Tahoma"/>
              </a:rPr>
              <a:t>himself.)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2327" y="3867150"/>
            <a:ext cx="2076450" cy="2076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1560" cy="37026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spc="-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is a site for </a:t>
            </a:r>
            <a:r>
              <a:rPr b="1" spc="-5" dirty="0">
                <a:latin typeface="Tahoma"/>
                <a:cs typeface="Tahoma"/>
              </a:rPr>
              <a:t>online storage </a:t>
            </a:r>
            <a:r>
              <a:rPr dirty="0">
                <a:latin typeface="Tahoma"/>
                <a:cs typeface="Tahoma"/>
              </a:rPr>
              <a:t>of Git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repositories.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 can </a:t>
            </a:r>
            <a:r>
              <a:rPr dirty="0">
                <a:latin typeface="Tahoma"/>
                <a:cs typeface="Tahoma"/>
              </a:rPr>
              <a:t>create a </a:t>
            </a:r>
            <a:r>
              <a:rPr b="1" spc="-5" dirty="0">
                <a:latin typeface="Tahoma"/>
                <a:cs typeface="Tahoma"/>
              </a:rPr>
              <a:t>remote repo </a:t>
            </a:r>
            <a:r>
              <a:rPr dirty="0">
                <a:latin typeface="Tahoma"/>
                <a:cs typeface="Tahoma"/>
              </a:rPr>
              <a:t>there </a:t>
            </a:r>
            <a:r>
              <a:rPr spc="-5" dirty="0">
                <a:latin typeface="Tahoma"/>
                <a:cs typeface="Tahoma"/>
              </a:rPr>
              <a:t>and </a:t>
            </a:r>
            <a:r>
              <a:rPr b="1" spc="-5" dirty="0">
                <a:latin typeface="Tahoma"/>
                <a:cs typeface="Tahoma"/>
              </a:rPr>
              <a:t>push</a:t>
            </a:r>
            <a:r>
              <a:rPr spc="-5" dirty="0">
                <a:latin typeface="Tahoma"/>
                <a:cs typeface="Tahoma"/>
              </a:rPr>
              <a:t> code </a:t>
            </a:r>
            <a:r>
              <a:rPr dirty="0">
                <a:latin typeface="Tahoma"/>
                <a:cs typeface="Tahoma"/>
              </a:rPr>
              <a:t>to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it.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Many open source projects </a:t>
            </a:r>
            <a:r>
              <a:rPr dirty="0">
                <a:latin typeface="Tahoma"/>
                <a:cs typeface="Tahoma"/>
              </a:rPr>
              <a:t>use </a:t>
            </a:r>
            <a:r>
              <a:rPr spc="-5" dirty="0">
                <a:latin typeface="Tahoma"/>
                <a:cs typeface="Tahoma"/>
              </a:rPr>
              <a:t>it, such </a:t>
            </a:r>
            <a:r>
              <a:rPr dirty="0">
                <a:latin typeface="Tahoma"/>
                <a:cs typeface="Tahoma"/>
              </a:rPr>
              <a:t>as the </a:t>
            </a:r>
            <a:r>
              <a:rPr spc="-5" dirty="0">
                <a:latin typeface="Tahoma"/>
                <a:cs typeface="Tahoma"/>
              </a:rPr>
              <a:t>Linux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kernel.</a:t>
            </a:r>
            <a:endParaRPr dirty="0">
              <a:latin typeface="Tahoma"/>
              <a:cs typeface="Tahoma"/>
            </a:endParaRPr>
          </a:p>
          <a:p>
            <a:pPr marL="635000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 can get </a:t>
            </a:r>
            <a:r>
              <a:rPr dirty="0">
                <a:latin typeface="Tahoma"/>
                <a:cs typeface="Tahoma"/>
              </a:rPr>
              <a:t>free </a:t>
            </a:r>
            <a:r>
              <a:rPr spc="-5" dirty="0">
                <a:latin typeface="Tahoma"/>
                <a:cs typeface="Tahoma"/>
              </a:rPr>
              <a:t>space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open source projects,  </a:t>
            </a: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you can pay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private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projects.</a:t>
            </a:r>
            <a:endParaRPr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0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sz="2000" i="1" spc="-25" dirty="0">
                <a:latin typeface="Tahoma"/>
                <a:cs typeface="Tahoma"/>
              </a:rPr>
              <a:t>Question: </a:t>
            </a:r>
            <a:r>
              <a:rPr spc="-5" dirty="0">
                <a:latin typeface="Tahoma"/>
                <a:cs typeface="Tahoma"/>
              </a:rPr>
              <a:t>Do </a:t>
            </a:r>
            <a:r>
              <a:rPr dirty="0">
                <a:latin typeface="Tahoma"/>
                <a:cs typeface="Tahoma"/>
              </a:rPr>
              <a:t>I </a:t>
            </a:r>
            <a:r>
              <a:rPr spc="-5" dirty="0">
                <a:latin typeface="Tahoma"/>
                <a:cs typeface="Tahoma"/>
              </a:rPr>
              <a:t>always have </a:t>
            </a:r>
            <a:r>
              <a:rPr dirty="0">
                <a:latin typeface="Tahoma"/>
                <a:cs typeface="Tahoma"/>
              </a:rPr>
              <a:t>to use GitHub to use</a:t>
            </a:r>
            <a:r>
              <a:rPr spc="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Git?</a:t>
            </a:r>
          </a:p>
          <a:p>
            <a:pPr marL="635000" lvl="1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i="1" spc="-30" dirty="0">
                <a:latin typeface="Tahoma"/>
                <a:cs typeface="Tahoma"/>
              </a:rPr>
              <a:t>Answer:</a:t>
            </a:r>
            <a:r>
              <a:rPr i="1"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No!	</a:t>
            </a:r>
            <a:r>
              <a:rPr spc="-5" dirty="0">
                <a:latin typeface="Tahoma"/>
                <a:cs typeface="Tahoma"/>
              </a:rPr>
              <a:t>You can </a:t>
            </a:r>
            <a:r>
              <a:rPr dirty="0">
                <a:latin typeface="Tahoma"/>
                <a:cs typeface="Tahoma"/>
              </a:rPr>
              <a:t>use Git </a:t>
            </a:r>
            <a:r>
              <a:rPr spc="-5" dirty="0">
                <a:latin typeface="Tahoma"/>
                <a:cs typeface="Tahoma"/>
              </a:rPr>
              <a:t>locally </a:t>
            </a:r>
            <a:r>
              <a:rPr dirty="0">
                <a:latin typeface="Tahoma"/>
                <a:cs typeface="Tahoma"/>
              </a:rPr>
              <a:t>for </a:t>
            </a:r>
            <a:r>
              <a:rPr spc="-5" dirty="0">
                <a:latin typeface="Tahoma"/>
                <a:cs typeface="Tahoma"/>
              </a:rPr>
              <a:t>your own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purposes.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you </a:t>
            </a: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someone </a:t>
            </a:r>
            <a:r>
              <a:rPr dirty="0">
                <a:latin typeface="Tahoma"/>
                <a:cs typeface="Tahoma"/>
              </a:rPr>
              <a:t>else </a:t>
            </a:r>
            <a:r>
              <a:rPr spc="-5" dirty="0">
                <a:latin typeface="Tahoma"/>
                <a:cs typeface="Tahoma"/>
              </a:rPr>
              <a:t>could </a:t>
            </a:r>
            <a:r>
              <a:rPr dirty="0">
                <a:latin typeface="Tahoma"/>
                <a:cs typeface="Tahoma"/>
              </a:rPr>
              <a:t>set </a:t>
            </a:r>
            <a:r>
              <a:rPr spc="-5" dirty="0">
                <a:latin typeface="Tahoma"/>
                <a:cs typeface="Tahoma"/>
              </a:rPr>
              <a:t>up </a:t>
            </a:r>
            <a:r>
              <a:rPr dirty="0">
                <a:latin typeface="Tahoma"/>
                <a:cs typeface="Tahoma"/>
              </a:rPr>
              <a:t>a server to share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files.</a:t>
            </a:r>
          </a:p>
          <a:p>
            <a:pPr marL="635000" marR="5080" lvl="1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Or </a:t>
            </a:r>
            <a:r>
              <a:rPr spc="-5" dirty="0">
                <a:latin typeface="Tahoma"/>
                <a:cs typeface="Tahoma"/>
              </a:rPr>
              <a:t>you could </a:t>
            </a:r>
            <a:r>
              <a:rPr dirty="0">
                <a:latin typeface="Tahoma"/>
                <a:cs typeface="Tahoma"/>
              </a:rPr>
              <a:t>share a </a:t>
            </a:r>
            <a:r>
              <a:rPr spc="-5" dirty="0">
                <a:latin typeface="Tahoma"/>
                <a:cs typeface="Tahoma"/>
              </a:rPr>
              <a:t>repo with </a:t>
            </a:r>
            <a:r>
              <a:rPr dirty="0">
                <a:latin typeface="Tahoma"/>
                <a:cs typeface="Tahoma"/>
              </a:rPr>
              <a:t>users </a:t>
            </a:r>
            <a:r>
              <a:rPr spc="-5" dirty="0">
                <a:latin typeface="Tahoma"/>
                <a:cs typeface="Tahoma"/>
              </a:rPr>
              <a:t>on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same </a:t>
            </a:r>
            <a:r>
              <a:rPr dirty="0">
                <a:latin typeface="Tahoma"/>
                <a:cs typeface="Tahoma"/>
              </a:rPr>
              <a:t>file </a:t>
            </a:r>
            <a:r>
              <a:rPr spc="-5" dirty="0">
                <a:latin typeface="Tahoma"/>
                <a:cs typeface="Tahoma"/>
              </a:rPr>
              <a:t>system, </a:t>
            </a:r>
            <a:r>
              <a:rPr dirty="0">
                <a:latin typeface="Tahoma"/>
                <a:cs typeface="Tahoma"/>
              </a:rPr>
              <a:t>as </a:t>
            </a:r>
            <a:r>
              <a:rPr lang="en-IN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long everyone </a:t>
            </a:r>
            <a:r>
              <a:rPr dirty="0">
                <a:latin typeface="Tahoma"/>
                <a:cs typeface="Tahoma"/>
              </a:rPr>
              <a:t>has the </a:t>
            </a:r>
            <a:r>
              <a:rPr spc="-5" dirty="0">
                <a:latin typeface="Tahoma"/>
                <a:cs typeface="Tahoma"/>
              </a:rPr>
              <a:t>needed </a:t>
            </a:r>
            <a:r>
              <a:rPr dirty="0">
                <a:latin typeface="Tahoma"/>
                <a:cs typeface="Tahoma"/>
              </a:rPr>
              <a:t>file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permissions).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3070" y="680719"/>
            <a:ext cx="6339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Installing/learning</a:t>
            </a:r>
            <a:r>
              <a:rPr spc="-45" dirty="0"/>
              <a:t> </a:t>
            </a:r>
            <a:r>
              <a:rPr spc="-5" dirty="0"/>
              <a:t>Git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9263" y="1723551"/>
            <a:ext cx="8235950" cy="31014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Git website:</a:t>
            </a:r>
            <a:r>
              <a:rPr spc="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>
                <a:latin typeface="Tahoma"/>
                <a:cs typeface="Tahoma"/>
              </a:rPr>
              <a:t>Free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on-line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book:	</a:t>
            </a:r>
            <a:r>
              <a:rPr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http://git-scm.com/book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>
                <a:latin typeface="Tahoma"/>
                <a:cs typeface="Tahoma"/>
              </a:rPr>
              <a:t>Reference </a:t>
            </a:r>
            <a:r>
              <a:rPr spc="-5" dirty="0">
                <a:latin typeface="Tahoma"/>
                <a:cs typeface="Tahoma"/>
              </a:rPr>
              <a:t>page</a:t>
            </a:r>
            <a:r>
              <a:rPr dirty="0">
                <a:latin typeface="Tahoma"/>
                <a:cs typeface="Tahoma"/>
              </a:rPr>
              <a:t> for</a:t>
            </a:r>
            <a:r>
              <a:rPr spc="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Git:	</a:t>
            </a:r>
            <a:r>
              <a:rPr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http://gitref.org/index.html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Git </a:t>
            </a:r>
            <a:r>
              <a:rPr spc="-5" dirty="0">
                <a:latin typeface="Tahoma"/>
                <a:cs typeface="Tahoma"/>
              </a:rPr>
              <a:t>tutorial:</a:t>
            </a:r>
            <a:r>
              <a:rPr spc="1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http://schacon.github.com/git/gittutorial.html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Git for </a:t>
            </a:r>
            <a:r>
              <a:rPr spc="-5" dirty="0">
                <a:latin typeface="Tahoma"/>
                <a:cs typeface="Tahoma"/>
              </a:rPr>
              <a:t>Computer Scientists: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sz="16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7"/>
              </a:rPr>
              <a:t>http://eagain.net/articles/git-for-computer-scientists/</a:t>
            </a:r>
            <a:endParaRPr sz="160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ahoma"/>
              <a:buChar char="•"/>
            </a:pPr>
            <a:endParaRPr sz="24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At </a:t>
            </a:r>
            <a:r>
              <a:rPr spc="-5" dirty="0">
                <a:latin typeface="Tahoma"/>
                <a:cs typeface="Tahoma"/>
              </a:rPr>
              <a:t>command line: </a:t>
            </a:r>
            <a:r>
              <a:rPr sz="2000" i="1" spc="-30" dirty="0">
                <a:latin typeface="Tahoma"/>
                <a:cs typeface="Tahoma"/>
              </a:rPr>
              <a:t>(where verb </a:t>
            </a:r>
            <a:r>
              <a:rPr sz="2000" i="1" spc="-40" dirty="0">
                <a:latin typeface="Tahoma"/>
                <a:cs typeface="Tahoma"/>
              </a:rPr>
              <a:t>= </a:t>
            </a:r>
            <a:r>
              <a:rPr sz="2000" i="1" spc="-25" dirty="0">
                <a:latin typeface="Tahoma"/>
                <a:cs typeface="Tahoma"/>
              </a:rPr>
              <a:t>config, </a:t>
            </a:r>
            <a:r>
              <a:rPr sz="2000" i="1" spc="-30" dirty="0">
                <a:latin typeface="Tahoma"/>
                <a:cs typeface="Tahoma"/>
              </a:rPr>
              <a:t>add, commit,</a:t>
            </a:r>
            <a:r>
              <a:rPr sz="2000" i="1" spc="114" dirty="0">
                <a:latin typeface="Tahoma"/>
                <a:cs typeface="Tahoma"/>
              </a:rPr>
              <a:t> </a:t>
            </a:r>
            <a:r>
              <a:rPr sz="2000" i="1" spc="-25" dirty="0">
                <a:latin typeface="Tahoma"/>
                <a:cs typeface="Tahoma"/>
              </a:rPr>
              <a:t>etc.)</a:t>
            </a:r>
            <a:endParaRPr sz="20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64"/>
              </a:spcBef>
            </a:pPr>
            <a:r>
              <a:rPr dirty="0">
                <a:latin typeface="Courier New"/>
                <a:cs typeface="Courier New"/>
              </a:rPr>
              <a:t>– </a:t>
            </a:r>
            <a:r>
              <a:rPr spc="-5" dirty="0">
                <a:latin typeface="Courier New"/>
                <a:cs typeface="Courier New"/>
              </a:rPr>
              <a:t>git help</a:t>
            </a:r>
            <a:r>
              <a:rPr spc="-455" dirty="0">
                <a:latin typeface="Courier New"/>
                <a:cs typeface="Courier New"/>
              </a:rPr>
              <a:t> </a:t>
            </a:r>
            <a:r>
              <a:rPr i="1" spc="-5" dirty="0">
                <a:latin typeface="Courier New"/>
                <a:cs typeface="Courier New"/>
              </a:rPr>
              <a:t>verb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Centralized</a:t>
            </a:r>
            <a:r>
              <a:rPr spc="-75" dirty="0"/>
              <a:t> </a:t>
            </a:r>
            <a:r>
              <a:rPr dirty="0"/>
              <a:t>VCS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286000"/>
            <a:ext cx="6781800" cy="41946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In Subversion, CVS, </a:t>
            </a:r>
            <a:r>
              <a:rPr dirty="0">
                <a:latin typeface="Tahoma"/>
                <a:cs typeface="Tahoma"/>
              </a:rPr>
              <a:t>Perforce, </a:t>
            </a:r>
            <a:r>
              <a:rPr spc="-5" dirty="0">
                <a:latin typeface="Tahoma"/>
                <a:cs typeface="Tahoma"/>
              </a:rPr>
              <a:t>etc.  A </a:t>
            </a:r>
            <a:r>
              <a:rPr b="1" spc="-5" dirty="0">
                <a:latin typeface="Tahoma"/>
                <a:cs typeface="Tahoma"/>
              </a:rPr>
              <a:t>central </a:t>
            </a:r>
            <a:r>
              <a:rPr b="1" dirty="0">
                <a:latin typeface="Tahoma"/>
                <a:cs typeface="Tahoma"/>
              </a:rPr>
              <a:t>server </a:t>
            </a:r>
            <a:r>
              <a:rPr b="1" spc="-5" dirty="0">
                <a:latin typeface="Tahoma"/>
                <a:cs typeface="Tahoma"/>
              </a:rPr>
              <a:t>repository</a:t>
            </a:r>
            <a:r>
              <a:rPr spc="-5" dirty="0">
                <a:latin typeface="Tahoma"/>
                <a:cs typeface="Tahoma"/>
              </a:rPr>
              <a:t> (repo)  holds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"</a:t>
            </a:r>
            <a:r>
              <a:rPr b="1" spc="-5" dirty="0">
                <a:latin typeface="Tahoma"/>
                <a:cs typeface="Tahoma"/>
              </a:rPr>
              <a:t>official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copy</a:t>
            </a:r>
            <a:r>
              <a:rPr spc="-5" dirty="0">
                <a:latin typeface="Tahoma"/>
                <a:cs typeface="Tahoma"/>
              </a:rPr>
              <a:t>" </a:t>
            </a:r>
            <a:r>
              <a:rPr dirty="0">
                <a:latin typeface="Tahoma"/>
                <a:cs typeface="Tahoma"/>
              </a:rPr>
              <a:t>of the</a:t>
            </a:r>
            <a:r>
              <a:rPr spc="-5" dirty="0">
                <a:latin typeface="Tahoma"/>
                <a:cs typeface="Tahoma"/>
              </a:rPr>
              <a:t> code</a:t>
            </a:r>
            <a:endParaRPr dirty="0">
              <a:latin typeface="Tahoma"/>
              <a:cs typeface="Tahoma"/>
            </a:endParaRPr>
          </a:p>
          <a:p>
            <a:pPr marL="635000" marR="1703070" lvl="1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the server </a:t>
            </a:r>
            <a:r>
              <a:rPr spc="-5" dirty="0">
                <a:latin typeface="Tahoma"/>
                <a:cs typeface="Tahoma"/>
              </a:rPr>
              <a:t>maintains </a:t>
            </a:r>
            <a:r>
              <a:rPr dirty="0">
                <a:latin typeface="Tahoma"/>
                <a:cs typeface="Tahoma"/>
              </a:rPr>
              <a:t>the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sole version </a:t>
            </a:r>
            <a:r>
              <a:rPr dirty="0">
                <a:latin typeface="Tahoma"/>
                <a:cs typeface="Tahoma"/>
              </a:rPr>
              <a:t>history of the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</a:t>
            </a:r>
            <a:endParaRPr dirty="0">
              <a:latin typeface="Tahoma"/>
              <a:cs typeface="Tahoma"/>
            </a:endParaRPr>
          </a:p>
          <a:p>
            <a:pPr marL="241300" marR="2031364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You make "</a:t>
            </a:r>
            <a:r>
              <a:rPr b="1" spc="-5" dirty="0">
                <a:latin typeface="Tahoma"/>
                <a:cs typeface="Tahoma"/>
              </a:rPr>
              <a:t>checkouts</a:t>
            </a:r>
            <a:r>
              <a:rPr spc="-5" dirty="0">
                <a:latin typeface="Tahoma"/>
                <a:cs typeface="Tahoma"/>
              </a:rPr>
              <a:t>" </a:t>
            </a:r>
            <a:r>
              <a:rPr dirty="0">
                <a:latin typeface="Tahoma"/>
                <a:cs typeface="Tahoma"/>
              </a:rPr>
              <a:t>of it  to </a:t>
            </a:r>
            <a:r>
              <a:rPr spc="-5" dirty="0">
                <a:latin typeface="Tahoma"/>
                <a:cs typeface="Tahoma"/>
              </a:rPr>
              <a:t>your </a:t>
            </a:r>
            <a:r>
              <a:rPr lang="en-IN" spc="-5" dirty="0">
                <a:latin typeface="Tahoma"/>
                <a:cs typeface="Tahoma"/>
              </a:rPr>
              <a:t>"</a:t>
            </a:r>
            <a:r>
              <a:rPr b="1" spc="-5" dirty="0">
                <a:latin typeface="Tahoma"/>
                <a:cs typeface="Tahoma"/>
              </a:rPr>
              <a:t>local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copy</a:t>
            </a:r>
            <a:r>
              <a:rPr lang="en-IN" b="1" spc="-5" dirty="0">
                <a:latin typeface="Tahoma"/>
                <a:cs typeface="Tahoma"/>
              </a:rPr>
              <a:t>"</a:t>
            </a:r>
            <a:endParaRPr b="1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 make local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modifications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your changes </a:t>
            </a:r>
            <a:r>
              <a:rPr dirty="0">
                <a:latin typeface="Tahoma"/>
                <a:cs typeface="Tahoma"/>
              </a:rPr>
              <a:t>are not </a:t>
            </a:r>
            <a:r>
              <a:rPr spc="-5" dirty="0">
                <a:latin typeface="Tahoma"/>
                <a:cs typeface="Tahoma"/>
              </a:rPr>
              <a:t>versioned</a:t>
            </a:r>
            <a:endParaRPr dirty="0">
              <a:latin typeface="Tahoma"/>
              <a:cs typeface="Tahoma"/>
            </a:endParaRPr>
          </a:p>
          <a:p>
            <a:pPr marL="241300" marR="179705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When you're done, </a:t>
            </a:r>
            <a:r>
              <a:rPr spc="-10" dirty="0">
                <a:latin typeface="Tahoma"/>
                <a:cs typeface="Tahoma"/>
              </a:rPr>
              <a:t>you  </a:t>
            </a:r>
            <a:r>
              <a:rPr spc="-5" dirty="0">
                <a:latin typeface="Tahoma"/>
                <a:cs typeface="Tahoma"/>
              </a:rPr>
              <a:t>"</a:t>
            </a:r>
            <a:r>
              <a:rPr b="1" spc="-5" dirty="0">
                <a:latin typeface="Tahoma"/>
                <a:cs typeface="Tahoma"/>
              </a:rPr>
              <a:t>check</a:t>
            </a:r>
            <a:r>
              <a:rPr lang="en-IN" b="1" spc="-5" dirty="0">
                <a:latin typeface="Tahoma"/>
                <a:cs typeface="Tahoma"/>
              </a:rPr>
              <a:t>-</a:t>
            </a:r>
            <a:r>
              <a:rPr b="1" spc="-5" dirty="0">
                <a:latin typeface="Tahoma"/>
                <a:cs typeface="Tahoma"/>
              </a:rPr>
              <a:t>in</a:t>
            </a:r>
            <a:r>
              <a:rPr spc="-5" dirty="0">
                <a:latin typeface="Tahoma"/>
                <a:cs typeface="Tahoma"/>
              </a:rPr>
              <a:t>" back </a:t>
            </a:r>
            <a:r>
              <a:rPr dirty="0">
                <a:latin typeface="Tahoma"/>
                <a:cs typeface="Tahoma"/>
              </a:rPr>
              <a:t>to the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your </a:t>
            </a:r>
            <a:r>
              <a:rPr b="1" spc="-5" dirty="0">
                <a:latin typeface="Tahoma"/>
                <a:cs typeface="Tahoma"/>
              </a:rPr>
              <a:t>check</a:t>
            </a:r>
            <a:r>
              <a:rPr lang="en-IN" b="1" spc="-5" dirty="0">
                <a:latin typeface="Tahoma"/>
                <a:cs typeface="Tahoma"/>
              </a:rPr>
              <a:t>-</a:t>
            </a:r>
            <a:r>
              <a:rPr b="1" spc="-5" dirty="0">
                <a:latin typeface="Tahoma"/>
                <a:cs typeface="Tahoma"/>
              </a:rPr>
              <a:t>in increments </a:t>
            </a:r>
            <a:r>
              <a:rPr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repo's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version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</a:t>
            </a:r>
            <a:r>
              <a:rPr dirty="0"/>
              <a:t>VCS</a:t>
            </a:r>
            <a:r>
              <a:rPr spc="-60" dirty="0"/>
              <a:t> </a:t>
            </a:r>
            <a:r>
              <a:rPr spc="-5" dirty="0"/>
              <a:t>(Git)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223250" cy="44554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In git, mercurial, etc., you “</a:t>
            </a:r>
            <a:r>
              <a:rPr lang="en-IN" b="1" spc="-5" dirty="0">
                <a:latin typeface="Tahoma"/>
                <a:cs typeface="Tahoma"/>
              </a:rPr>
              <a:t>don't checkout</a:t>
            </a:r>
            <a:r>
              <a:rPr lang="en-IN" spc="-5" dirty="0">
                <a:latin typeface="Tahoma"/>
                <a:cs typeface="Tahoma"/>
              </a:rPr>
              <a:t>"  </a:t>
            </a:r>
            <a:r>
              <a:rPr lang="en-IN" dirty="0">
                <a:latin typeface="Tahoma"/>
                <a:cs typeface="Tahoma"/>
              </a:rPr>
              <a:t>from a </a:t>
            </a:r>
            <a:r>
              <a:rPr lang="en-IN" spc="-5" dirty="0">
                <a:latin typeface="Tahoma"/>
                <a:cs typeface="Tahoma"/>
              </a:rPr>
              <a:t>central repo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you "</a:t>
            </a:r>
            <a:r>
              <a:rPr lang="en-IN" b="1" spc="-5" dirty="0">
                <a:latin typeface="Tahoma"/>
                <a:cs typeface="Tahoma"/>
              </a:rPr>
              <a:t>clone</a:t>
            </a:r>
            <a:r>
              <a:rPr lang="en-IN" spc="-5" dirty="0">
                <a:latin typeface="Tahoma"/>
                <a:cs typeface="Tahoma"/>
              </a:rPr>
              <a:t>" </a:t>
            </a:r>
            <a:r>
              <a:rPr lang="en-IN" dirty="0">
                <a:latin typeface="Tahoma"/>
                <a:cs typeface="Tahoma"/>
              </a:rPr>
              <a:t>it </a:t>
            </a:r>
            <a:r>
              <a:rPr lang="en-IN" spc="-5" dirty="0">
                <a:latin typeface="Tahoma"/>
                <a:cs typeface="Tahoma"/>
              </a:rPr>
              <a:t>and "</a:t>
            </a:r>
            <a:r>
              <a:rPr lang="en-IN" b="1" spc="-5" dirty="0">
                <a:latin typeface="Tahoma"/>
                <a:cs typeface="Tahoma"/>
              </a:rPr>
              <a:t>pull</a:t>
            </a:r>
            <a:r>
              <a:rPr lang="en-IN" spc="-5" dirty="0">
                <a:latin typeface="Tahoma"/>
                <a:cs typeface="Tahoma"/>
              </a:rPr>
              <a:t>" changes </a:t>
            </a:r>
            <a:r>
              <a:rPr lang="en-IN" dirty="0">
                <a:latin typeface="Tahoma"/>
                <a:cs typeface="Tahoma"/>
              </a:rPr>
              <a:t>from</a:t>
            </a:r>
            <a:r>
              <a:rPr lang="en-IN" spc="20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it</a:t>
            </a:r>
          </a:p>
          <a:p>
            <a:pPr marL="241300" marR="3270885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Your local repo </a:t>
            </a:r>
            <a:r>
              <a:rPr lang="en-IN" dirty="0">
                <a:latin typeface="Tahoma"/>
                <a:cs typeface="Tahoma"/>
              </a:rPr>
              <a:t>is a </a:t>
            </a:r>
            <a:r>
              <a:rPr lang="en-IN" b="1" spc="-5" dirty="0">
                <a:latin typeface="Tahoma"/>
                <a:cs typeface="Tahoma"/>
              </a:rPr>
              <a:t>complete copy </a:t>
            </a:r>
            <a:r>
              <a:rPr lang="en-IN" b="1" dirty="0">
                <a:latin typeface="Tahoma"/>
                <a:cs typeface="Tahoma"/>
              </a:rPr>
              <a:t>of </a:t>
            </a:r>
            <a:r>
              <a:rPr lang="en-IN" b="1" spc="-5" dirty="0">
                <a:latin typeface="Tahoma"/>
                <a:cs typeface="Tahoma"/>
              </a:rPr>
              <a:t>everything </a:t>
            </a:r>
            <a:r>
              <a:rPr lang="en-IN" spc="-5" dirty="0">
                <a:latin typeface="Tahoma"/>
                <a:cs typeface="Tahoma"/>
              </a:rPr>
              <a:t>on </a:t>
            </a:r>
            <a:r>
              <a:rPr lang="en-IN" dirty="0">
                <a:latin typeface="Tahoma"/>
                <a:cs typeface="Tahoma"/>
              </a:rPr>
              <a:t>the remote</a:t>
            </a:r>
            <a:r>
              <a:rPr lang="en-IN" spc="-40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yours </a:t>
            </a:r>
            <a:r>
              <a:rPr lang="en-IN" dirty="0">
                <a:latin typeface="Tahoma"/>
                <a:cs typeface="Tahoma"/>
              </a:rPr>
              <a:t>is </a:t>
            </a:r>
            <a:r>
              <a:rPr lang="en-IN" spc="-5" dirty="0">
                <a:latin typeface="Tahoma"/>
                <a:cs typeface="Tahoma"/>
              </a:rPr>
              <a:t>"just </a:t>
            </a:r>
            <a:r>
              <a:rPr lang="en-IN" dirty="0">
                <a:latin typeface="Tahoma"/>
                <a:cs typeface="Tahoma"/>
              </a:rPr>
              <a:t>as </a:t>
            </a:r>
            <a:r>
              <a:rPr lang="en-IN" spc="-5" dirty="0">
                <a:latin typeface="Tahoma"/>
                <a:cs typeface="Tahoma"/>
              </a:rPr>
              <a:t>good" </a:t>
            </a:r>
            <a:r>
              <a:rPr lang="en-IN" dirty="0">
                <a:latin typeface="Tahoma"/>
                <a:cs typeface="Tahoma"/>
              </a:rPr>
              <a:t>as</a:t>
            </a:r>
            <a:r>
              <a:rPr lang="en-IN" spc="5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theirs</a:t>
            </a: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Many operations </a:t>
            </a:r>
            <a:r>
              <a:rPr lang="en-IN" dirty="0">
                <a:latin typeface="Tahoma"/>
                <a:cs typeface="Tahoma"/>
              </a:rPr>
              <a:t>are</a:t>
            </a:r>
            <a:r>
              <a:rPr lang="en-IN" spc="5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local: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check in/out </a:t>
            </a:r>
            <a:r>
              <a:rPr lang="en-IN" dirty="0">
                <a:latin typeface="Tahoma"/>
                <a:cs typeface="Tahoma"/>
              </a:rPr>
              <a:t>from </a:t>
            </a:r>
            <a:r>
              <a:rPr lang="en-IN" i="1" spc="-25" dirty="0">
                <a:latin typeface="Tahoma"/>
                <a:cs typeface="Tahoma"/>
              </a:rPr>
              <a:t>local</a:t>
            </a:r>
            <a:r>
              <a:rPr lang="en-IN" i="1" spc="-15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repo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commit changes </a:t>
            </a:r>
            <a:r>
              <a:rPr lang="en-IN" dirty="0">
                <a:latin typeface="Tahoma"/>
                <a:cs typeface="Tahoma"/>
              </a:rPr>
              <a:t>to </a:t>
            </a:r>
            <a:r>
              <a:rPr lang="en-IN" i="1" spc="-25" dirty="0">
                <a:latin typeface="Tahoma"/>
                <a:cs typeface="Tahoma"/>
              </a:rPr>
              <a:t>local</a:t>
            </a:r>
            <a:r>
              <a:rPr lang="en-IN" i="1" spc="-15" dirty="0">
                <a:latin typeface="Tahoma"/>
                <a:cs typeface="Tahoma"/>
              </a:rPr>
              <a:t> </a:t>
            </a:r>
            <a:r>
              <a:rPr lang="en-IN" spc="-5" dirty="0">
                <a:latin typeface="Tahoma"/>
                <a:cs typeface="Tahoma"/>
              </a:rPr>
              <a:t>repo</a:t>
            </a:r>
            <a:endParaRPr lang="en-IN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IN" spc="-5" dirty="0">
                <a:latin typeface="Tahoma"/>
                <a:cs typeface="Tahoma"/>
              </a:rPr>
              <a:t>local repo keeps version</a:t>
            </a:r>
            <a:r>
              <a:rPr lang="en-IN" spc="10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history</a:t>
            </a: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lang="en-IN" spc="-5" dirty="0">
                <a:latin typeface="Tahoma"/>
                <a:cs typeface="Tahoma"/>
              </a:rPr>
              <a:t>When you're ready, you can "</a:t>
            </a:r>
            <a:r>
              <a:rPr lang="en-IN" b="1" spc="-5" dirty="0">
                <a:latin typeface="Tahoma"/>
                <a:cs typeface="Tahoma"/>
              </a:rPr>
              <a:t>push</a:t>
            </a:r>
            <a:r>
              <a:rPr lang="en-IN" spc="-5" dirty="0">
                <a:latin typeface="Tahoma"/>
                <a:cs typeface="Tahoma"/>
              </a:rPr>
              <a:t>" changes back </a:t>
            </a:r>
            <a:r>
              <a:rPr lang="en-IN" dirty="0">
                <a:latin typeface="Tahoma"/>
                <a:cs typeface="Tahoma"/>
              </a:rPr>
              <a:t>to</a:t>
            </a:r>
            <a:r>
              <a:rPr lang="en-IN" spc="65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server</a:t>
            </a:r>
          </a:p>
        </p:txBody>
      </p:sp>
      <p:sp>
        <p:nvSpPr>
          <p:cNvPr id="4" name="object 4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53768" y="3436927"/>
            <a:ext cx="3017520" cy="3491568"/>
          </a:xfrm>
          <a:custGeom>
            <a:avLst/>
            <a:gdLst/>
            <a:ahLst/>
            <a:cxnLst/>
            <a:rect l="l" t="t" r="r" b="b"/>
            <a:pathLst>
              <a:path w="2743200" h="2380615">
                <a:moveTo>
                  <a:pt x="0" y="396748"/>
                </a:moveTo>
                <a:lnTo>
                  <a:pt x="2669" y="350486"/>
                </a:lnTo>
                <a:lnTo>
                  <a:pt x="10480" y="305790"/>
                </a:lnTo>
                <a:lnTo>
                  <a:pt x="23134" y="262958"/>
                </a:lnTo>
                <a:lnTo>
                  <a:pt x="40333" y="222287"/>
                </a:lnTo>
                <a:lnTo>
                  <a:pt x="61779" y="184075"/>
                </a:lnTo>
                <a:lnTo>
                  <a:pt x="87174" y="148620"/>
                </a:lnTo>
                <a:lnTo>
                  <a:pt x="116220" y="116220"/>
                </a:lnTo>
                <a:lnTo>
                  <a:pt x="148620" y="87174"/>
                </a:lnTo>
                <a:lnTo>
                  <a:pt x="184075" y="61779"/>
                </a:lnTo>
                <a:lnTo>
                  <a:pt x="222287" y="40333"/>
                </a:lnTo>
                <a:lnTo>
                  <a:pt x="262958" y="23134"/>
                </a:lnTo>
                <a:lnTo>
                  <a:pt x="305790" y="10480"/>
                </a:lnTo>
                <a:lnTo>
                  <a:pt x="350486" y="2669"/>
                </a:lnTo>
                <a:lnTo>
                  <a:pt x="396748" y="0"/>
                </a:lnTo>
                <a:lnTo>
                  <a:pt x="2346452" y="0"/>
                </a:lnTo>
                <a:lnTo>
                  <a:pt x="2392713" y="2669"/>
                </a:lnTo>
                <a:lnTo>
                  <a:pt x="2437409" y="10480"/>
                </a:lnTo>
                <a:lnTo>
                  <a:pt x="2480241" y="23134"/>
                </a:lnTo>
                <a:lnTo>
                  <a:pt x="2520912" y="40333"/>
                </a:lnTo>
                <a:lnTo>
                  <a:pt x="2559124" y="61779"/>
                </a:lnTo>
                <a:lnTo>
                  <a:pt x="2594579" y="87174"/>
                </a:lnTo>
                <a:lnTo>
                  <a:pt x="2626979" y="116220"/>
                </a:lnTo>
                <a:lnTo>
                  <a:pt x="2656025" y="148620"/>
                </a:lnTo>
                <a:lnTo>
                  <a:pt x="2681420" y="184075"/>
                </a:lnTo>
                <a:lnTo>
                  <a:pt x="2702866" y="222287"/>
                </a:lnTo>
                <a:lnTo>
                  <a:pt x="2720065" y="262958"/>
                </a:lnTo>
                <a:lnTo>
                  <a:pt x="2732719" y="305790"/>
                </a:lnTo>
                <a:lnTo>
                  <a:pt x="2740530" y="350486"/>
                </a:lnTo>
                <a:lnTo>
                  <a:pt x="2743200" y="396748"/>
                </a:lnTo>
                <a:lnTo>
                  <a:pt x="2743200" y="1983727"/>
                </a:lnTo>
                <a:lnTo>
                  <a:pt x="2740530" y="2029998"/>
                </a:lnTo>
                <a:lnTo>
                  <a:pt x="2732719" y="2074701"/>
                </a:lnTo>
                <a:lnTo>
                  <a:pt x="2720065" y="2117538"/>
                </a:lnTo>
                <a:lnTo>
                  <a:pt x="2702866" y="2158213"/>
                </a:lnTo>
                <a:lnTo>
                  <a:pt x="2681420" y="2196426"/>
                </a:lnTo>
                <a:lnTo>
                  <a:pt x="2656025" y="2231881"/>
                </a:lnTo>
                <a:lnTo>
                  <a:pt x="2626979" y="2264279"/>
                </a:lnTo>
                <a:lnTo>
                  <a:pt x="2594579" y="2293324"/>
                </a:lnTo>
                <a:lnTo>
                  <a:pt x="2559124" y="2318717"/>
                </a:lnTo>
                <a:lnTo>
                  <a:pt x="2520912" y="2340160"/>
                </a:lnTo>
                <a:lnTo>
                  <a:pt x="2480241" y="2357357"/>
                </a:lnTo>
                <a:lnTo>
                  <a:pt x="2437409" y="2370009"/>
                </a:lnTo>
                <a:lnTo>
                  <a:pt x="2392713" y="2377818"/>
                </a:lnTo>
                <a:lnTo>
                  <a:pt x="2346452" y="2380488"/>
                </a:lnTo>
                <a:lnTo>
                  <a:pt x="396748" y="2380488"/>
                </a:lnTo>
                <a:lnTo>
                  <a:pt x="350486" y="2377818"/>
                </a:lnTo>
                <a:lnTo>
                  <a:pt x="305790" y="2370009"/>
                </a:lnTo>
                <a:lnTo>
                  <a:pt x="262958" y="2357357"/>
                </a:lnTo>
                <a:lnTo>
                  <a:pt x="222287" y="2340160"/>
                </a:lnTo>
                <a:lnTo>
                  <a:pt x="184075" y="2318717"/>
                </a:lnTo>
                <a:lnTo>
                  <a:pt x="148620" y="2293324"/>
                </a:lnTo>
                <a:lnTo>
                  <a:pt x="116220" y="2264279"/>
                </a:lnTo>
                <a:lnTo>
                  <a:pt x="87174" y="2231881"/>
                </a:lnTo>
                <a:lnTo>
                  <a:pt x="61779" y="2196426"/>
                </a:lnTo>
                <a:lnTo>
                  <a:pt x="40333" y="2158213"/>
                </a:lnTo>
                <a:lnTo>
                  <a:pt x="23134" y="2117538"/>
                </a:lnTo>
                <a:lnTo>
                  <a:pt x="10480" y="2074701"/>
                </a:lnTo>
                <a:lnTo>
                  <a:pt x="2669" y="2029998"/>
                </a:lnTo>
                <a:lnTo>
                  <a:pt x="0" y="1983727"/>
                </a:lnTo>
                <a:lnTo>
                  <a:pt x="0" y="396748"/>
                </a:lnTo>
                <a:close/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7" name="object 7"/>
          <p:cNvSpPr txBox="1"/>
          <p:nvPr/>
        </p:nvSpPr>
        <p:spPr>
          <a:xfrm>
            <a:off x="1760220" y="3886200"/>
            <a:ext cx="3771900" cy="225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64" marR="6287" indent="-189992">
              <a:lnSpc>
                <a:spcPts val="1342"/>
              </a:lnSpc>
              <a:tabLst>
                <a:tab pos="1090359" algn="l"/>
                <a:tab pos="1338326" algn="l"/>
                <a:tab pos="1648460" algn="l"/>
                <a:tab pos="2127631" algn="l"/>
              </a:tabLst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spc="-11" dirty="0">
                <a:latin typeface="Times New Roman"/>
                <a:cs typeface="Times New Roman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10" spc="-11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bv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ersio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n	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s	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centralized</a:t>
            </a:r>
          </a:p>
          <a:p>
            <a:pPr marL="203264" marR="6287" indent="-189992">
              <a:lnSpc>
                <a:spcPts val="1342"/>
              </a:lnSpc>
              <a:tabLst>
                <a:tab pos="1090359" algn="l"/>
                <a:tab pos="1338326" algn="l"/>
                <a:tab pos="1648460" algn="l"/>
                <a:tab pos="2127631" algn="l"/>
              </a:tabLst>
            </a:pP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open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sour</a:t>
            </a:r>
            <a:r>
              <a:rPr sz="1210" spc="-11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e 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version control</a:t>
            </a:r>
            <a:r>
              <a:rPr sz="1210" spc="-28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10" dirty="0">
              <a:latin typeface="Tahoma"/>
              <a:cs typeface="Tahoma"/>
            </a:endParaRPr>
          </a:p>
          <a:p>
            <a:pPr marL="203264" marR="1074992" indent="-189992" algn="just">
              <a:lnSpc>
                <a:spcPct val="93200"/>
              </a:lnSpc>
              <a:spcBef>
                <a:spcPts val="693"/>
              </a:spcBef>
            </a:pPr>
            <a:r>
              <a:rPr lang="en-IN" sz="1210" dirty="0">
                <a:latin typeface="Symbol"/>
                <a:cs typeface="Symbol"/>
              </a:rPr>
              <a:t></a:t>
            </a:r>
            <a:r>
              <a:rPr lang="en-IN" sz="1210" dirty="0">
                <a:latin typeface="Times New Roman"/>
                <a:cs typeface="Times New Roman"/>
              </a:rPr>
              <a:t>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SVN was created by </a:t>
            </a:r>
            <a:r>
              <a:rPr lang="en-IN" sz="1210" spc="-6" dirty="0" err="1">
                <a:solidFill>
                  <a:srgbClr val="252525"/>
                </a:solidFill>
                <a:latin typeface="Tahoma"/>
                <a:cs typeface="Tahoma"/>
              </a:rPr>
              <a:t>CollabNet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Inc. in 2000, but now it is developed as a project of the Apache Software Foundation.</a:t>
            </a:r>
          </a:p>
          <a:p>
            <a:pPr marL="203264" marR="1074992" indent="-189992" algn="just">
              <a:lnSpc>
                <a:spcPct val="93200"/>
              </a:lnSpc>
              <a:spcBef>
                <a:spcPts val="693"/>
              </a:spcBef>
            </a:pPr>
            <a:r>
              <a:rPr lang="en-IN" sz="1210" dirty="0">
                <a:latin typeface="Symbol"/>
                <a:cs typeface="Symbol"/>
              </a:rPr>
              <a:t></a:t>
            </a:r>
            <a:r>
              <a:rPr lang="en-IN" sz="1210" dirty="0">
                <a:latin typeface="Times New Roman"/>
                <a:cs typeface="Times New Roman"/>
              </a:rPr>
              <a:t>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SVN can only be operated in online mode.</a:t>
            </a:r>
          </a:p>
          <a:p>
            <a:pPr marL="203264" marR="799084" indent="-189992">
              <a:lnSpc>
                <a:spcPct val="93200"/>
              </a:lnSpc>
              <a:spcBef>
                <a:spcPts val="721"/>
              </a:spcBef>
              <a:tabLst>
                <a:tab pos="1318070" algn="l"/>
              </a:tabLst>
            </a:pPr>
            <a:r>
              <a:rPr lang="en-IN" sz="1210" dirty="0">
                <a:latin typeface="Symbol"/>
                <a:cs typeface="Symbol"/>
              </a:rPr>
              <a:t> 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It is centralized and does not use</a:t>
            </a:r>
            <a:r>
              <a:rPr lang="en-IN" sz="1210" spc="-1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peer-to- peer</a:t>
            </a:r>
            <a:r>
              <a:rPr lang="en-IN" sz="1210" spc="-88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IN" sz="1210" dirty="0">
                <a:solidFill>
                  <a:srgbClr val="252525"/>
                </a:solidFill>
                <a:latin typeface="Tahoma"/>
                <a:cs typeface="Tahoma"/>
              </a:rPr>
              <a:t>model.</a:t>
            </a:r>
            <a:endParaRPr lang="en-IN" sz="1210" spc="-6" dirty="0">
              <a:solidFill>
                <a:srgbClr val="252525"/>
              </a:solidFill>
              <a:latin typeface="Tahoma"/>
              <a:cs typeface="Tahoma"/>
            </a:endParaRPr>
          </a:p>
          <a:p>
            <a:pPr marL="203264" marR="799084" indent="-189992">
              <a:lnSpc>
                <a:spcPct val="93200"/>
              </a:lnSpc>
              <a:spcBef>
                <a:spcPts val="721"/>
              </a:spcBef>
              <a:tabLst>
                <a:tab pos="1318070" algn="l"/>
              </a:tabLst>
            </a:pPr>
            <a:endParaRPr lang="en-IN" sz="121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64226" y="3436927"/>
            <a:ext cx="3017520" cy="3491568"/>
          </a:xfrm>
          <a:custGeom>
            <a:avLst/>
            <a:gdLst/>
            <a:ahLst/>
            <a:cxnLst/>
            <a:rect l="l" t="t" r="r" b="b"/>
            <a:pathLst>
              <a:path w="2743200" h="2380615">
                <a:moveTo>
                  <a:pt x="2346452" y="0"/>
                </a:moveTo>
                <a:lnTo>
                  <a:pt x="396748" y="0"/>
                </a:lnTo>
                <a:lnTo>
                  <a:pt x="350486" y="2669"/>
                </a:lnTo>
                <a:lnTo>
                  <a:pt x="305790" y="10480"/>
                </a:lnTo>
                <a:lnTo>
                  <a:pt x="262958" y="23134"/>
                </a:lnTo>
                <a:lnTo>
                  <a:pt x="222287" y="40333"/>
                </a:lnTo>
                <a:lnTo>
                  <a:pt x="184075" y="61779"/>
                </a:lnTo>
                <a:lnTo>
                  <a:pt x="148620" y="87174"/>
                </a:lnTo>
                <a:lnTo>
                  <a:pt x="116220" y="116220"/>
                </a:lnTo>
                <a:lnTo>
                  <a:pt x="87174" y="148620"/>
                </a:lnTo>
                <a:lnTo>
                  <a:pt x="61779" y="184075"/>
                </a:lnTo>
                <a:lnTo>
                  <a:pt x="40333" y="222287"/>
                </a:lnTo>
                <a:lnTo>
                  <a:pt x="23134" y="262958"/>
                </a:lnTo>
                <a:lnTo>
                  <a:pt x="10480" y="305790"/>
                </a:lnTo>
                <a:lnTo>
                  <a:pt x="2669" y="350486"/>
                </a:lnTo>
                <a:lnTo>
                  <a:pt x="0" y="396748"/>
                </a:lnTo>
                <a:lnTo>
                  <a:pt x="0" y="1983727"/>
                </a:lnTo>
                <a:lnTo>
                  <a:pt x="2669" y="2029998"/>
                </a:lnTo>
                <a:lnTo>
                  <a:pt x="10480" y="2074701"/>
                </a:lnTo>
                <a:lnTo>
                  <a:pt x="23134" y="2117538"/>
                </a:lnTo>
                <a:lnTo>
                  <a:pt x="40333" y="2158213"/>
                </a:lnTo>
                <a:lnTo>
                  <a:pt x="61779" y="2196426"/>
                </a:lnTo>
                <a:lnTo>
                  <a:pt x="87174" y="2231881"/>
                </a:lnTo>
                <a:lnTo>
                  <a:pt x="116220" y="2264279"/>
                </a:lnTo>
                <a:lnTo>
                  <a:pt x="148620" y="2293324"/>
                </a:lnTo>
                <a:lnTo>
                  <a:pt x="184075" y="2318717"/>
                </a:lnTo>
                <a:lnTo>
                  <a:pt x="222287" y="2340160"/>
                </a:lnTo>
                <a:lnTo>
                  <a:pt x="262958" y="2357357"/>
                </a:lnTo>
                <a:lnTo>
                  <a:pt x="305790" y="2370009"/>
                </a:lnTo>
                <a:lnTo>
                  <a:pt x="350486" y="2377818"/>
                </a:lnTo>
                <a:lnTo>
                  <a:pt x="396748" y="2380488"/>
                </a:lnTo>
                <a:lnTo>
                  <a:pt x="2346452" y="2380488"/>
                </a:lnTo>
                <a:lnTo>
                  <a:pt x="2392713" y="2377818"/>
                </a:lnTo>
                <a:lnTo>
                  <a:pt x="2437409" y="2370009"/>
                </a:lnTo>
                <a:lnTo>
                  <a:pt x="2480241" y="2357357"/>
                </a:lnTo>
                <a:lnTo>
                  <a:pt x="2520912" y="2340160"/>
                </a:lnTo>
                <a:lnTo>
                  <a:pt x="2559124" y="2318717"/>
                </a:lnTo>
                <a:lnTo>
                  <a:pt x="2594579" y="2293324"/>
                </a:lnTo>
                <a:lnTo>
                  <a:pt x="2626979" y="2264279"/>
                </a:lnTo>
                <a:lnTo>
                  <a:pt x="2656025" y="2231881"/>
                </a:lnTo>
                <a:lnTo>
                  <a:pt x="2681420" y="2196426"/>
                </a:lnTo>
                <a:lnTo>
                  <a:pt x="2702866" y="2158213"/>
                </a:lnTo>
                <a:lnTo>
                  <a:pt x="2720065" y="2117538"/>
                </a:lnTo>
                <a:lnTo>
                  <a:pt x="2732719" y="2074701"/>
                </a:lnTo>
                <a:lnTo>
                  <a:pt x="2740530" y="2029998"/>
                </a:lnTo>
                <a:lnTo>
                  <a:pt x="2743200" y="1983727"/>
                </a:lnTo>
                <a:lnTo>
                  <a:pt x="2743200" y="396748"/>
                </a:lnTo>
                <a:lnTo>
                  <a:pt x="2740530" y="350486"/>
                </a:lnTo>
                <a:lnTo>
                  <a:pt x="2732719" y="305790"/>
                </a:lnTo>
                <a:lnTo>
                  <a:pt x="2720065" y="262958"/>
                </a:lnTo>
                <a:lnTo>
                  <a:pt x="2702866" y="222287"/>
                </a:lnTo>
                <a:lnTo>
                  <a:pt x="2681420" y="184075"/>
                </a:lnTo>
                <a:lnTo>
                  <a:pt x="2656025" y="148620"/>
                </a:lnTo>
                <a:lnTo>
                  <a:pt x="2626979" y="116220"/>
                </a:lnTo>
                <a:lnTo>
                  <a:pt x="2594579" y="87174"/>
                </a:lnTo>
                <a:lnTo>
                  <a:pt x="2559124" y="61779"/>
                </a:lnTo>
                <a:lnTo>
                  <a:pt x="2520912" y="40333"/>
                </a:lnTo>
                <a:lnTo>
                  <a:pt x="2480241" y="23134"/>
                </a:lnTo>
                <a:lnTo>
                  <a:pt x="2437409" y="10480"/>
                </a:lnTo>
                <a:lnTo>
                  <a:pt x="2392713" y="2669"/>
                </a:lnTo>
                <a:lnTo>
                  <a:pt x="2346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9" name="object 9"/>
          <p:cNvSpPr/>
          <p:nvPr/>
        </p:nvSpPr>
        <p:spPr>
          <a:xfrm>
            <a:off x="5464226" y="3436927"/>
            <a:ext cx="3017520" cy="3491568"/>
          </a:xfrm>
          <a:custGeom>
            <a:avLst/>
            <a:gdLst/>
            <a:ahLst/>
            <a:cxnLst/>
            <a:rect l="l" t="t" r="r" b="b"/>
            <a:pathLst>
              <a:path w="2743200" h="2380615">
                <a:moveTo>
                  <a:pt x="0" y="396748"/>
                </a:moveTo>
                <a:lnTo>
                  <a:pt x="2669" y="350486"/>
                </a:lnTo>
                <a:lnTo>
                  <a:pt x="10480" y="305790"/>
                </a:lnTo>
                <a:lnTo>
                  <a:pt x="23134" y="262958"/>
                </a:lnTo>
                <a:lnTo>
                  <a:pt x="40333" y="222287"/>
                </a:lnTo>
                <a:lnTo>
                  <a:pt x="61779" y="184075"/>
                </a:lnTo>
                <a:lnTo>
                  <a:pt x="87174" y="148620"/>
                </a:lnTo>
                <a:lnTo>
                  <a:pt x="116220" y="116220"/>
                </a:lnTo>
                <a:lnTo>
                  <a:pt x="148620" y="87174"/>
                </a:lnTo>
                <a:lnTo>
                  <a:pt x="184075" y="61779"/>
                </a:lnTo>
                <a:lnTo>
                  <a:pt x="222287" y="40333"/>
                </a:lnTo>
                <a:lnTo>
                  <a:pt x="262958" y="23134"/>
                </a:lnTo>
                <a:lnTo>
                  <a:pt x="305790" y="10480"/>
                </a:lnTo>
                <a:lnTo>
                  <a:pt x="350486" y="2669"/>
                </a:lnTo>
                <a:lnTo>
                  <a:pt x="396748" y="0"/>
                </a:lnTo>
                <a:lnTo>
                  <a:pt x="2346452" y="0"/>
                </a:lnTo>
                <a:lnTo>
                  <a:pt x="2392713" y="2669"/>
                </a:lnTo>
                <a:lnTo>
                  <a:pt x="2437409" y="10480"/>
                </a:lnTo>
                <a:lnTo>
                  <a:pt x="2480241" y="23134"/>
                </a:lnTo>
                <a:lnTo>
                  <a:pt x="2520912" y="40333"/>
                </a:lnTo>
                <a:lnTo>
                  <a:pt x="2559124" y="61779"/>
                </a:lnTo>
                <a:lnTo>
                  <a:pt x="2594579" y="87174"/>
                </a:lnTo>
                <a:lnTo>
                  <a:pt x="2626979" y="116220"/>
                </a:lnTo>
                <a:lnTo>
                  <a:pt x="2656025" y="148620"/>
                </a:lnTo>
                <a:lnTo>
                  <a:pt x="2681420" y="184075"/>
                </a:lnTo>
                <a:lnTo>
                  <a:pt x="2702866" y="222287"/>
                </a:lnTo>
                <a:lnTo>
                  <a:pt x="2720065" y="262958"/>
                </a:lnTo>
                <a:lnTo>
                  <a:pt x="2732719" y="305790"/>
                </a:lnTo>
                <a:lnTo>
                  <a:pt x="2740530" y="350486"/>
                </a:lnTo>
                <a:lnTo>
                  <a:pt x="2743200" y="396748"/>
                </a:lnTo>
                <a:lnTo>
                  <a:pt x="2743200" y="1983727"/>
                </a:lnTo>
                <a:lnTo>
                  <a:pt x="2740530" y="2029998"/>
                </a:lnTo>
                <a:lnTo>
                  <a:pt x="2732719" y="2074701"/>
                </a:lnTo>
                <a:lnTo>
                  <a:pt x="2720065" y="2117538"/>
                </a:lnTo>
                <a:lnTo>
                  <a:pt x="2702866" y="2158213"/>
                </a:lnTo>
                <a:lnTo>
                  <a:pt x="2681420" y="2196426"/>
                </a:lnTo>
                <a:lnTo>
                  <a:pt x="2656025" y="2231881"/>
                </a:lnTo>
                <a:lnTo>
                  <a:pt x="2626979" y="2264279"/>
                </a:lnTo>
                <a:lnTo>
                  <a:pt x="2594579" y="2293324"/>
                </a:lnTo>
                <a:lnTo>
                  <a:pt x="2559124" y="2318717"/>
                </a:lnTo>
                <a:lnTo>
                  <a:pt x="2520912" y="2340160"/>
                </a:lnTo>
                <a:lnTo>
                  <a:pt x="2480241" y="2357357"/>
                </a:lnTo>
                <a:lnTo>
                  <a:pt x="2437409" y="2370009"/>
                </a:lnTo>
                <a:lnTo>
                  <a:pt x="2392713" y="2377818"/>
                </a:lnTo>
                <a:lnTo>
                  <a:pt x="2346452" y="2380488"/>
                </a:lnTo>
                <a:lnTo>
                  <a:pt x="396748" y="2380488"/>
                </a:lnTo>
                <a:lnTo>
                  <a:pt x="350486" y="2377818"/>
                </a:lnTo>
                <a:lnTo>
                  <a:pt x="305790" y="2370009"/>
                </a:lnTo>
                <a:lnTo>
                  <a:pt x="262958" y="2357357"/>
                </a:lnTo>
                <a:lnTo>
                  <a:pt x="222287" y="2340160"/>
                </a:lnTo>
                <a:lnTo>
                  <a:pt x="184075" y="2318717"/>
                </a:lnTo>
                <a:lnTo>
                  <a:pt x="148620" y="2293324"/>
                </a:lnTo>
                <a:lnTo>
                  <a:pt x="116220" y="2264279"/>
                </a:lnTo>
                <a:lnTo>
                  <a:pt x="87174" y="2231881"/>
                </a:lnTo>
                <a:lnTo>
                  <a:pt x="61779" y="2196426"/>
                </a:lnTo>
                <a:lnTo>
                  <a:pt x="40333" y="2158213"/>
                </a:lnTo>
                <a:lnTo>
                  <a:pt x="23134" y="2117538"/>
                </a:lnTo>
                <a:lnTo>
                  <a:pt x="10480" y="2074701"/>
                </a:lnTo>
                <a:lnTo>
                  <a:pt x="2669" y="2029998"/>
                </a:lnTo>
                <a:lnTo>
                  <a:pt x="0" y="1983727"/>
                </a:lnTo>
                <a:lnTo>
                  <a:pt x="0" y="396748"/>
                </a:lnTo>
                <a:close/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0" name="object 10"/>
          <p:cNvSpPr txBox="1"/>
          <p:nvPr/>
        </p:nvSpPr>
        <p:spPr>
          <a:xfrm>
            <a:off x="5678107" y="3861054"/>
            <a:ext cx="2591435" cy="198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64" marR="6287" indent="-189992" algn="just">
              <a:lnSpc>
                <a:spcPts val="1342"/>
              </a:lnSpc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Git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distributed version control  system,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designed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developed  by Linus</a:t>
            </a:r>
            <a:r>
              <a:rPr sz="1210" spc="-6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Torvalds</a:t>
            </a:r>
            <a:endParaRPr sz="1210" dirty="0">
              <a:latin typeface="Tahoma"/>
              <a:cs typeface="Tahoma"/>
            </a:endParaRPr>
          </a:p>
          <a:p>
            <a:pPr marL="203264" marR="6985" indent="-189992" algn="just">
              <a:lnSpc>
                <a:spcPct val="93300"/>
              </a:lnSpc>
              <a:spcBef>
                <a:spcPts val="688"/>
              </a:spcBef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Git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supports rapid branching and  merging,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includes specific 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tools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for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visualizing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10" spc="-77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navigating</a:t>
            </a:r>
            <a:endParaRPr sz="1210" dirty="0">
              <a:latin typeface="Tahoma"/>
              <a:cs typeface="Tahoma"/>
            </a:endParaRPr>
          </a:p>
          <a:p>
            <a:pPr marL="203264" marR="6287" indent="-189992" algn="just">
              <a:lnSpc>
                <a:spcPts val="1364"/>
              </a:lnSpc>
              <a:spcBef>
                <a:spcPts val="737"/>
              </a:spcBef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Full history tree can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be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viewed  offline</a:t>
            </a:r>
            <a:endParaRPr sz="1210" dirty="0">
              <a:latin typeface="Tahoma"/>
              <a:cs typeface="Tahoma"/>
            </a:endParaRPr>
          </a:p>
          <a:p>
            <a:pPr marL="203264" marR="5588" indent="-189992" algn="just">
              <a:lnSpc>
                <a:spcPts val="1342"/>
              </a:lnSpc>
              <a:spcBef>
                <a:spcPts val="726"/>
              </a:spcBef>
            </a:pPr>
            <a:r>
              <a:rPr sz="1210" dirty="0">
                <a:latin typeface="Symbol"/>
                <a:cs typeface="Symbol"/>
              </a:rPr>
              <a:t></a:t>
            </a:r>
            <a:r>
              <a:rPr sz="1210" dirty="0">
                <a:latin typeface="Times New Roman"/>
                <a:cs typeface="Times New Roman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It is distributed</a:t>
            </a:r>
            <a:r>
              <a:rPr lang="en-IN" sz="1210" spc="-6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10" spc="-11" dirty="0">
                <a:solidFill>
                  <a:srgbClr val="252525"/>
                </a:solidFill>
                <a:latin typeface="Tahoma"/>
                <a:cs typeface="Tahoma"/>
              </a:rPr>
              <a:t>uses </a:t>
            </a:r>
            <a:r>
              <a:rPr sz="1210" spc="-6" dirty="0">
                <a:solidFill>
                  <a:srgbClr val="252525"/>
                </a:solidFill>
                <a:latin typeface="Tahoma"/>
                <a:cs typeface="Tahoma"/>
              </a:rPr>
              <a:t>peer-to-  peer</a:t>
            </a:r>
            <a:r>
              <a:rPr sz="1210" spc="-88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252525"/>
                </a:solidFill>
                <a:latin typeface="Tahoma"/>
                <a:cs typeface="Tahoma"/>
              </a:rPr>
              <a:t>model</a:t>
            </a:r>
            <a:r>
              <a:rPr lang="en-IN" sz="12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1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961" y="2702662"/>
            <a:ext cx="3121456" cy="612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2" name="object 12"/>
          <p:cNvSpPr/>
          <p:nvPr/>
        </p:nvSpPr>
        <p:spPr>
          <a:xfrm>
            <a:off x="2031797" y="2736189"/>
            <a:ext cx="2259787" cy="59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3" name="object 13"/>
          <p:cNvSpPr/>
          <p:nvPr/>
        </p:nvSpPr>
        <p:spPr>
          <a:xfrm>
            <a:off x="1652929" y="2742894"/>
            <a:ext cx="3017520" cy="473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4" name="object 14"/>
          <p:cNvSpPr/>
          <p:nvPr/>
        </p:nvSpPr>
        <p:spPr>
          <a:xfrm>
            <a:off x="1652929" y="2742896"/>
            <a:ext cx="3017520" cy="474048"/>
          </a:xfrm>
          <a:custGeom>
            <a:avLst/>
            <a:gdLst/>
            <a:ahLst/>
            <a:cxnLst/>
            <a:rect l="l" t="t" r="r" b="b"/>
            <a:pathLst>
              <a:path w="2743200" h="323214">
                <a:moveTo>
                  <a:pt x="0" y="53848"/>
                </a:moveTo>
                <a:lnTo>
                  <a:pt x="4234" y="32896"/>
                </a:lnTo>
                <a:lnTo>
                  <a:pt x="15779" y="15779"/>
                </a:lnTo>
                <a:lnTo>
                  <a:pt x="32896" y="4234"/>
                </a:lnTo>
                <a:lnTo>
                  <a:pt x="53848" y="0"/>
                </a:lnTo>
                <a:lnTo>
                  <a:pt x="2689352" y="0"/>
                </a:lnTo>
                <a:lnTo>
                  <a:pt x="2710303" y="4234"/>
                </a:lnTo>
                <a:lnTo>
                  <a:pt x="2727420" y="15779"/>
                </a:lnTo>
                <a:lnTo>
                  <a:pt x="2738965" y="32896"/>
                </a:lnTo>
                <a:lnTo>
                  <a:pt x="2743200" y="53848"/>
                </a:lnTo>
                <a:lnTo>
                  <a:pt x="2743200" y="269239"/>
                </a:lnTo>
                <a:lnTo>
                  <a:pt x="2738965" y="290191"/>
                </a:lnTo>
                <a:lnTo>
                  <a:pt x="2727420" y="307308"/>
                </a:lnTo>
                <a:lnTo>
                  <a:pt x="2710303" y="318853"/>
                </a:lnTo>
                <a:lnTo>
                  <a:pt x="2689352" y="323088"/>
                </a:lnTo>
                <a:lnTo>
                  <a:pt x="53848" y="323088"/>
                </a:lnTo>
                <a:lnTo>
                  <a:pt x="32896" y="318853"/>
                </a:lnTo>
                <a:lnTo>
                  <a:pt x="15779" y="307308"/>
                </a:lnTo>
                <a:lnTo>
                  <a:pt x="4234" y="290191"/>
                </a:lnTo>
                <a:lnTo>
                  <a:pt x="0" y="269239"/>
                </a:lnTo>
                <a:lnTo>
                  <a:pt x="0" y="538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5" name="object 15"/>
          <p:cNvSpPr txBox="1"/>
          <p:nvPr/>
        </p:nvSpPr>
        <p:spPr>
          <a:xfrm>
            <a:off x="1652929" y="2835844"/>
            <a:ext cx="3017520" cy="203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669"/>
            <a:r>
              <a:rPr sz="1320" dirty="0">
                <a:solidFill>
                  <a:srgbClr val="252525"/>
                </a:solidFill>
                <a:latin typeface="Tahoma"/>
                <a:cs typeface="Tahoma"/>
              </a:rPr>
              <a:t>SVN or Apache</a:t>
            </a:r>
            <a:r>
              <a:rPr sz="132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20" spc="-6" dirty="0">
                <a:solidFill>
                  <a:srgbClr val="252525"/>
                </a:solidFill>
                <a:latin typeface="Tahoma"/>
                <a:cs typeface="Tahoma"/>
              </a:rPr>
              <a:t>Subversion</a:t>
            </a:r>
            <a:endParaRPr sz="132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1420" y="2702662"/>
            <a:ext cx="3121456" cy="612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7" name="object 17"/>
          <p:cNvSpPr/>
          <p:nvPr/>
        </p:nvSpPr>
        <p:spPr>
          <a:xfrm>
            <a:off x="6719010" y="2736189"/>
            <a:ext cx="501244" cy="594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8" name="object 18"/>
          <p:cNvSpPr/>
          <p:nvPr/>
        </p:nvSpPr>
        <p:spPr>
          <a:xfrm>
            <a:off x="5463387" y="2742894"/>
            <a:ext cx="3017520" cy="473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19" name="object 19"/>
          <p:cNvSpPr/>
          <p:nvPr/>
        </p:nvSpPr>
        <p:spPr>
          <a:xfrm>
            <a:off x="5463387" y="2742896"/>
            <a:ext cx="3017520" cy="474048"/>
          </a:xfrm>
          <a:custGeom>
            <a:avLst/>
            <a:gdLst/>
            <a:ahLst/>
            <a:cxnLst/>
            <a:rect l="l" t="t" r="r" b="b"/>
            <a:pathLst>
              <a:path w="2743200" h="323214">
                <a:moveTo>
                  <a:pt x="0" y="53848"/>
                </a:moveTo>
                <a:lnTo>
                  <a:pt x="4234" y="32896"/>
                </a:lnTo>
                <a:lnTo>
                  <a:pt x="15779" y="15779"/>
                </a:lnTo>
                <a:lnTo>
                  <a:pt x="32896" y="4234"/>
                </a:lnTo>
                <a:lnTo>
                  <a:pt x="53848" y="0"/>
                </a:lnTo>
                <a:lnTo>
                  <a:pt x="2689352" y="0"/>
                </a:lnTo>
                <a:lnTo>
                  <a:pt x="2710303" y="4234"/>
                </a:lnTo>
                <a:lnTo>
                  <a:pt x="2727420" y="15779"/>
                </a:lnTo>
                <a:lnTo>
                  <a:pt x="2738965" y="32896"/>
                </a:lnTo>
                <a:lnTo>
                  <a:pt x="2743200" y="53848"/>
                </a:lnTo>
                <a:lnTo>
                  <a:pt x="2743200" y="269239"/>
                </a:lnTo>
                <a:lnTo>
                  <a:pt x="2738965" y="290191"/>
                </a:lnTo>
                <a:lnTo>
                  <a:pt x="2727420" y="307308"/>
                </a:lnTo>
                <a:lnTo>
                  <a:pt x="2710303" y="318853"/>
                </a:lnTo>
                <a:lnTo>
                  <a:pt x="2689352" y="323088"/>
                </a:lnTo>
                <a:lnTo>
                  <a:pt x="53848" y="323088"/>
                </a:lnTo>
                <a:lnTo>
                  <a:pt x="32896" y="318853"/>
                </a:lnTo>
                <a:lnTo>
                  <a:pt x="15779" y="307308"/>
                </a:lnTo>
                <a:lnTo>
                  <a:pt x="4234" y="290191"/>
                </a:lnTo>
                <a:lnTo>
                  <a:pt x="0" y="269239"/>
                </a:lnTo>
                <a:lnTo>
                  <a:pt x="0" y="53848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20" name="object 20"/>
          <p:cNvSpPr txBox="1"/>
          <p:nvPr/>
        </p:nvSpPr>
        <p:spPr>
          <a:xfrm>
            <a:off x="5463387" y="2835844"/>
            <a:ext cx="3017520" cy="203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20" dirty="0">
                <a:solidFill>
                  <a:srgbClr val="252525"/>
                </a:solidFill>
                <a:latin typeface="Tahoma"/>
                <a:cs typeface="Tahoma"/>
              </a:rPr>
              <a:t>Git</a:t>
            </a:r>
            <a:endParaRPr sz="132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125173" y="7234704"/>
            <a:ext cx="690817" cy="176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469"/>
              </a:lnSpc>
            </a:pPr>
            <a:r>
              <a:rPr spc="-6" dirty="0"/>
              <a:t>Slide</a:t>
            </a:r>
            <a:r>
              <a:rPr spc="-72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pPr marL="13970">
                <a:lnSpc>
                  <a:spcPts val="1469"/>
                </a:lnSpc>
              </a:pPr>
              <a:t>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02920" y="67264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/>
            <a:r>
              <a:rPr lang="en-IN" spc="-11" dirty="0"/>
              <a:t>SVN vs Git</a:t>
            </a:r>
            <a:endParaRPr spc="-1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72642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ctr"/>
            <a:r>
              <a:rPr spc="-6" dirty="0"/>
              <a:t>SVN </a:t>
            </a:r>
            <a:r>
              <a:rPr spc="-66" dirty="0"/>
              <a:t>Vs</a:t>
            </a:r>
            <a:r>
              <a:rPr spc="-105" dirty="0"/>
              <a:t> </a:t>
            </a:r>
            <a:r>
              <a:rPr dirty="0"/>
              <a:t>Git</a:t>
            </a:r>
            <a:r>
              <a:rPr lang="en-IN" dirty="0"/>
              <a:t> repo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08760" y="1267662"/>
            <a:ext cx="5907634" cy="5668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5173" y="7234704"/>
            <a:ext cx="690817" cy="176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469"/>
              </a:lnSpc>
            </a:pPr>
            <a:r>
              <a:rPr spc="-6" dirty="0"/>
              <a:t>Slide</a:t>
            </a:r>
            <a:r>
              <a:rPr spc="-72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pPr marL="13970">
                <a:lnSpc>
                  <a:spcPts val="1469"/>
                </a:lnSpc>
              </a:pPr>
              <a:t>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snapshots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4490085" cy="5645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Centralized VCS like Subversion  </a:t>
            </a:r>
            <a:r>
              <a:rPr b="1" spc="-5" dirty="0">
                <a:latin typeface="Tahoma"/>
                <a:cs typeface="Tahoma"/>
              </a:rPr>
              <a:t>track version data on each individual file</a:t>
            </a:r>
            <a:r>
              <a:rPr spc="-5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63" y="3357371"/>
            <a:ext cx="4265295" cy="26087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195580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4475" algn="l"/>
              </a:tabLst>
            </a:pPr>
            <a:r>
              <a:rPr dirty="0">
                <a:latin typeface="Tahoma"/>
                <a:cs typeface="Tahoma"/>
              </a:rPr>
              <a:t>Git </a:t>
            </a:r>
            <a:r>
              <a:rPr spc="-5" dirty="0">
                <a:latin typeface="Tahoma"/>
                <a:cs typeface="Tahoma"/>
              </a:rPr>
              <a:t>keeps "</a:t>
            </a:r>
            <a:r>
              <a:rPr b="1" spc="-5" dirty="0">
                <a:latin typeface="Tahoma"/>
                <a:cs typeface="Tahoma"/>
              </a:rPr>
              <a:t>snapshots</a:t>
            </a:r>
            <a:r>
              <a:rPr spc="-5" dirty="0">
                <a:latin typeface="Tahoma"/>
                <a:cs typeface="Tahoma"/>
              </a:rPr>
              <a:t>" </a:t>
            </a:r>
            <a:r>
              <a:rPr dirty="0">
                <a:latin typeface="Tahoma"/>
                <a:cs typeface="Tahoma"/>
              </a:rPr>
              <a:t>of the  entire state of the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project.</a:t>
            </a:r>
            <a:endParaRPr dirty="0">
              <a:latin typeface="Tahoma"/>
              <a:cs typeface="Tahoma"/>
            </a:endParaRPr>
          </a:p>
          <a:p>
            <a:pPr marL="635000" marR="245110" lvl="1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Each checkin version </a:t>
            </a:r>
            <a:r>
              <a:rPr dirty="0">
                <a:latin typeface="Tahoma"/>
                <a:cs typeface="Tahoma"/>
              </a:rPr>
              <a:t>of the  overall </a:t>
            </a:r>
            <a:r>
              <a:rPr spc="-5" dirty="0">
                <a:latin typeface="Tahoma"/>
                <a:cs typeface="Tahoma"/>
              </a:rPr>
              <a:t>code </a:t>
            </a:r>
            <a:r>
              <a:rPr dirty="0">
                <a:latin typeface="Tahoma"/>
                <a:cs typeface="Tahoma"/>
              </a:rPr>
              <a:t>has a </a:t>
            </a:r>
            <a:r>
              <a:rPr spc="-5" dirty="0">
                <a:latin typeface="Tahoma"/>
                <a:cs typeface="Tahoma"/>
              </a:rPr>
              <a:t>copy </a:t>
            </a:r>
            <a:r>
              <a:rPr dirty="0">
                <a:latin typeface="Tahoma"/>
                <a:cs typeface="Tahoma"/>
              </a:rPr>
              <a:t>of  </a:t>
            </a:r>
            <a:r>
              <a:rPr spc="-5" dirty="0">
                <a:latin typeface="Tahoma"/>
                <a:cs typeface="Tahoma"/>
              </a:rPr>
              <a:t>each file in </a:t>
            </a:r>
            <a:r>
              <a:rPr spc="-10" dirty="0">
                <a:latin typeface="Tahoma"/>
                <a:cs typeface="Tahoma"/>
              </a:rPr>
              <a:t>it.</a:t>
            </a:r>
            <a:endParaRPr dirty="0">
              <a:latin typeface="Tahoma"/>
              <a:cs typeface="Tahoma"/>
            </a:endParaRPr>
          </a:p>
          <a:p>
            <a:pPr marL="635000" marR="5080" lvl="1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Some </a:t>
            </a:r>
            <a:r>
              <a:rPr dirty="0">
                <a:latin typeface="Tahoma"/>
                <a:cs typeface="Tahoma"/>
              </a:rPr>
              <a:t>files </a:t>
            </a:r>
            <a:r>
              <a:rPr spc="-5" dirty="0">
                <a:latin typeface="Tahoma"/>
                <a:cs typeface="Tahoma"/>
              </a:rPr>
              <a:t>change on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given  checkin, some do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not.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dirty="0">
                <a:latin typeface="Tahoma"/>
                <a:cs typeface="Tahoma"/>
              </a:rPr>
              <a:t>More </a:t>
            </a:r>
            <a:r>
              <a:rPr b="1" spc="-5" dirty="0">
                <a:latin typeface="Tahoma"/>
                <a:cs typeface="Tahoma"/>
              </a:rPr>
              <a:t>redundancy</a:t>
            </a:r>
            <a:r>
              <a:rPr spc="-5" dirty="0">
                <a:latin typeface="Tahoma"/>
                <a:cs typeface="Tahoma"/>
              </a:rPr>
              <a:t>, but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faster</a:t>
            </a:r>
            <a:r>
              <a:rPr dirty="0">
                <a:latin typeface="Tahoma"/>
                <a:cs typeface="Tahoma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</a:t>
            </a:r>
            <a:r>
              <a:rPr spc="-5" dirty="0"/>
              <a:t>ca</a:t>
            </a:r>
            <a:r>
              <a:rPr dirty="0"/>
              <a:t>l git	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ea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4644737" cy="228306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4226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pc="-5" dirty="0">
                <a:latin typeface="Tahoma"/>
                <a:cs typeface="Tahoma"/>
              </a:rPr>
              <a:t>In your local copy on git,  files can be:</a:t>
            </a:r>
            <a:endParaRPr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In your local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repo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b="1" spc="-5" dirty="0">
                <a:latin typeface="Tahoma"/>
                <a:cs typeface="Tahoma"/>
              </a:rPr>
              <a:t>(committed)</a:t>
            </a:r>
            <a:endParaRPr b="1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000" dirty="0">
              <a:latin typeface="Tahoma"/>
              <a:cs typeface="Tahoma"/>
            </a:endParaRPr>
          </a:p>
          <a:p>
            <a:pPr marL="635000" marR="5080" lvl="1" indent="-279400">
              <a:lnSpc>
                <a:spcPct val="101200"/>
              </a:lnSpc>
              <a:buChar char="–"/>
              <a:tabLst>
                <a:tab pos="635000" algn="l"/>
              </a:tabLst>
            </a:pPr>
            <a:r>
              <a:rPr spc="-5" dirty="0">
                <a:latin typeface="Tahoma"/>
                <a:cs typeface="Tahoma"/>
              </a:rPr>
              <a:t>Checked out and modified,  but </a:t>
            </a:r>
            <a:r>
              <a:rPr dirty="0">
                <a:latin typeface="Tahoma"/>
                <a:cs typeface="Tahoma"/>
              </a:rPr>
              <a:t>not </a:t>
            </a:r>
            <a:r>
              <a:rPr spc="-5" dirty="0">
                <a:latin typeface="Tahoma"/>
                <a:cs typeface="Tahoma"/>
              </a:rPr>
              <a:t>yet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committed</a:t>
            </a:r>
            <a:endParaRPr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440"/>
              </a:spcBef>
              <a:buChar char="•"/>
              <a:tabLst>
                <a:tab pos="923925" algn="l"/>
              </a:tabLst>
            </a:pPr>
            <a:r>
              <a:rPr b="1" spc="-5" dirty="0">
                <a:latin typeface="Tahoma"/>
                <a:cs typeface="Tahoma"/>
              </a:rPr>
              <a:t>(working copy)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876800"/>
            <a:ext cx="3034665" cy="115621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2100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spc="-5" dirty="0">
                <a:latin typeface="Tahoma"/>
                <a:cs typeface="Tahoma"/>
              </a:rPr>
              <a:t>Or, in-between, in  </a:t>
            </a:r>
            <a:r>
              <a:rPr dirty="0">
                <a:latin typeface="Tahoma"/>
                <a:cs typeface="Tahoma"/>
              </a:rPr>
              <a:t>a </a:t>
            </a:r>
            <a:r>
              <a:rPr b="1" spc="-5" dirty="0">
                <a:latin typeface="Tahoma"/>
                <a:cs typeface="Tahoma"/>
              </a:rPr>
              <a:t>"staging"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area</a:t>
            </a:r>
            <a:endParaRPr dirty="0">
              <a:latin typeface="Tahoma"/>
              <a:cs typeface="Tahoma"/>
            </a:endParaRPr>
          </a:p>
          <a:p>
            <a:pPr marL="584200" marR="5080" lvl="1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spc="-5" dirty="0">
                <a:latin typeface="Tahoma"/>
                <a:cs typeface="Tahoma"/>
              </a:rPr>
              <a:t>Staged </a:t>
            </a:r>
            <a:r>
              <a:rPr dirty="0">
                <a:latin typeface="Tahoma"/>
                <a:cs typeface="Tahoma"/>
              </a:rPr>
              <a:t>files are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ready 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be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committed.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6477000"/>
            <a:ext cx="5414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spc="-5" dirty="0">
                <a:latin typeface="Tahoma"/>
                <a:cs typeface="Tahoma"/>
              </a:rPr>
              <a:t>A commit saves </a:t>
            </a:r>
            <a:r>
              <a:rPr dirty="0">
                <a:latin typeface="Tahoma"/>
                <a:cs typeface="Tahoma"/>
              </a:rPr>
              <a:t>a </a:t>
            </a:r>
            <a:r>
              <a:rPr spc="-5" dirty="0">
                <a:latin typeface="Tahoma"/>
                <a:cs typeface="Tahoma"/>
              </a:rPr>
              <a:t>snapshot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all staged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state.</a:t>
            </a:r>
          </a:p>
        </p:txBody>
      </p:sp>
      <p:sp>
        <p:nvSpPr>
          <p:cNvPr id="6" name="object 6"/>
          <p:cNvSpPr/>
          <p:nvPr/>
        </p:nvSpPr>
        <p:spPr>
          <a:xfrm>
            <a:off x="5011299" y="1675417"/>
            <a:ext cx="4285101" cy="3353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105400" y="5105400"/>
            <a:ext cx="1843887" cy="50674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200" dirty="0">
                <a:latin typeface="Tahoma"/>
                <a:cs typeface="Tahoma"/>
              </a:rPr>
              <a:t>U</a:t>
            </a:r>
            <a:r>
              <a:rPr sz="1200" spc="-5" dirty="0">
                <a:latin typeface="Tahoma"/>
                <a:cs typeface="Tahoma"/>
              </a:rPr>
              <a:t>nmo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/</a:t>
            </a:r>
            <a:endParaRPr lang="en-IN" sz="1200" dirty="0">
              <a:latin typeface="Tahoma"/>
              <a:cs typeface="Tahoma"/>
            </a:endParaRPr>
          </a:p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200" spc="-5" dirty="0">
                <a:latin typeface="Tahoma"/>
                <a:cs typeface="Tahoma"/>
              </a:rPr>
              <a:t>mo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d  Files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72287" y="5094287"/>
            <a:ext cx="629076" cy="4810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sz="1200" spc="-5" dirty="0">
                <a:latin typeface="Tahoma"/>
                <a:cs typeface="Tahoma"/>
              </a:rPr>
              <a:t>Staged  Files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5800" y="5105400"/>
            <a:ext cx="975192" cy="4810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sz="1200" spc="-5" dirty="0">
                <a:latin typeface="Tahoma"/>
                <a:cs typeface="Tahoma"/>
              </a:rPr>
              <a:t>Commi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te</a:t>
            </a:r>
            <a:r>
              <a:rPr sz="1200" spc="-5" dirty="0">
                <a:latin typeface="Tahoma"/>
                <a:cs typeface="Tahoma"/>
              </a:rPr>
              <a:t>d  Files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2" name="Nesne1" descr="C:\Users\Kara\Desktop\x.png">
            <a:extLst>
              <a:ext uri="{FF2B5EF4-FFF2-40B4-BE49-F238E27FC236}">
                <a16:creationId xmlns:a16="http://schemas.microsoft.com/office/drawing/2014/main" id="{AB2393A0-CAFE-46B0-A8F0-98BEF6DBA651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943600"/>
            <a:ext cx="23757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1362</Words>
  <Application>Microsoft Office PowerPoint</Application>
  <PresentationFormat>Custom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Tahoma</vt:lpstr>
      <vt:lpstr>Times New Roman</vt:lpstr>
      <vt:lpstr>Verdana</vt:lpstr>
      <vt:lpstr>Office Theme</vt:lpstr>
      <vt:lpstr>Git for Version Control</vt:lpstr>
      <vt:lpstr>About Git</vt:lpstr>
      <vt:lpstr>Installing/learning Git</vt:lpstr>
      <vt:lpstr>Centralized VCS</vt:lpstr>
      <vt:lpstr>Distributed VCS (Git)</vt:lpstr>
      <vt:lpstr>SVN vs Git</vt:lpstr>
      <vt:lpstr>SVN Vs Git repo</vt:lpstr>
      <vt:lpstr>Git snapshots</vt:lpstr>
      <vt:lpstr>Local git areas</vt:lpstr>
      <vt:lpstr>Basic Git workflow</vt:lpstr>
      <vt:lpstr>Git commit checksums</vt:lpstr>
      <vt:lpstr>Initial Git configuration</vt:lpstr>
      <vt:lpstr>Creating a Git repo</vt:lpstr>
      <vt:lpstr>Git commands</vt:lpstr>
      <vt:lpstr>Add and commit a file</vt:lpstr>
      <vt:lpstr>Viewing/undoing changes</vt:lpstr>
      <vt:lpstr>Branching and merging</vt:lpstr>
      <vt:lpstr>Merge conflicts</vt:lpstr>
      <vt:lpstr>Interaction with remote repo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Version Control</dc:title>
  <cp:lastModifiedBy>Puneet Kumar Bhatia</cp:lastModifiedBy>
  <cp:revision>22</cp:revision>
  <dcterms:created xsi:type="dcterms:W3CDTF">2020-02-17T06:42:15Z</dcterms:created>
  <dcterms:modified xsi:type="dcterms:W3CDTF">2020-02-17T14:56:51Z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2020-02-17T00:00:00Z</vt:filetime>
  </property>
  <property fmtid="{D5CDD505-2E9C-101B-9397-08002B2CF9AE}" pid="3" name="MSIP_Label_455b24b8-e69b-4583-bfd0-d64b5cee0119_Enabled">
    <vt:lpwstr>True</vt:lpwstr>
  </property>
  <property fmtid="{D5CDD505-2E9C-101B-9397-08002B2CF9AE}" pid="4" name="MSIP_Label_455b24b8-e69b-4583-bfd0-d64b5cee0119_SiteId">
    <vt:lpwstr>05d75c05-fa1a-42e7-9cf1-eb416c396f2d</vt:lpwstr>
  </property>
  <property fmtid="{D5CDD505-2E9C-101B-9397-08002B2CF9AE}" pid="5" name="MSIP_Label_455b24b8-e69b-4583-bfd0-d64b5cee0119_Owner">
    <vt:lpwstr>puneetkumar.bhatia@maersk.com</vt:lpwstr>
  </property>
  <property fmtid="{D5CDD505-2E9C-101B-9397-08002B2CF9AE}" pid="6" name="MSIP_Label_455b24b8-e69b-4583-bfd0-d64b5cee0119_SetDate">
    <vt:lpwstr>2020-02-17T13:58:18.7273421Z</vt:lpwstr>
  </property>
  <property fmtid="{D5CDD505-2E9C-101B-9397-08002B2CF9AE}" pid="7" name="MSIP_Label_455b24b8-e69b-4583-bfd0-d64b5cee0119_Name">
    <vt:lpwstr>Public</vt:lpwstr>
  </property>
  <property fmtid="{D5CDD505-2E9C-101B-9397-08002B2CF9AE}" pid="8" name="MSIP_Label_455b24b8-e69b-4583-bfd0-d64b5cee0119_Application">
    <vt:lpwstr>Microsoft Azure Information Protection</vt:lpwstr>
  </property>
  <property fmtid="{D5CDD505-2E9C-101B-9397-08002B2CF9AE}" pid="9" name="MSIP_Label_455b24b8-e69b-4583-bfd0-d64b5cee0119_ActionId">
    <vt:lpwstr>34a6270e-6097-4699-9309-eb301bd33a8a</vt:lpwstr>
  </property>
  <property fmtid="{D5CDD505-2E9C-101B-9397-08002B2CF9AE}" pid="10" name="MSIP_Label_455b24b8-e69b-4583-bfd0-d64b5cee0119_Extended_MSFT_Method">
    <vt:lpwstr>Manual</vt:lpwstr>
  </property>
  <property fmtid="{D5CDD505-2E9C-101B-9397-08002B2CF9AE}" pid="11" name="Sensitivity">
    <vt:lpwstr>Public</vt:lpwstr>
  </property>
</Properties>
</file>